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76" r:id="rId2"/>
    <p:sldId id="273" r:id="rId3"/>
    <p:sldId id="257" r:id="rId4"/>
    <p:sldId id="258" r:id="rId5"/>
    <p:sldId id="259" r:id="rId6"/>
    <p:sldId id="260" r:id="rId7"/>
    <p:sldId id="261" r:id="rId8"/>
    <p:sldId id="272" r:id="rId9"/>
    <p:sldId id="262" r:id="rId10"/>
    <p:sldId id="263" r:id="rId11"/>
    <p:sldId id="264" r:id="rId12"/>
    <p:sldId id="274" r:id="rId13"/>
    <p:sldId id="267" r:id="rId14"/>
    <p:sldId id="269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7"/>
  </p:normalViewPr>
  <p:slideViewPr>
    <p:cSldViewPr>
      <p:cViewPr>
        <p:scale>
          <a:sx n="76" d="100"/>
          <a:sy n="76" d="100"/>
        </p:scale>
        <p:origin x="-120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C6ED8-32D7-4A7C-A087-426FDB1C9033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EC39C-EB56-4D00-A224-A117B55D1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1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F2106-8C0A-2E4C-9DEB-032A84A2F6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8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BC0D6-C806-4267-8F7D-934AE335D5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93DB-E21A-40E0-8807-89087A52DDC7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7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2587-223E-4697-B22D-A5A69E7DF7C5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5398-FE54-4221-912B-81619CA72F57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E2AA-E224-42F0-A359-BC6F9A7B06E2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4881-7A5D-4411-858A-406EA5DE4341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BA07-8C57-41E4-8552-11092D4D7CCF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9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3BB-CA03-4620-8B2F-F5AA4D0E4CAE}" type="datetime1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B94A-193C-43AE-B305-D73CB0722A90}" type="datetime1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ABD8-BB6E-4A28-A9B3-6D489DDBBF22}" type="datetime1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4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D5AC-321B-4BBB-B360-230361F5F154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D330-48A7-48FD-874C-561864EF072D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13E10-AFC4-42BE-B53F-F3FC9C0C4BB4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42CF-D8CB-493D-9B56-AA1E1647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3458" y="2362200"/>
            <a:ext cx="6266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0070C0"/>
                </a:solidFill>
              </a:rPr>
              <a:t>Kameswara</a:t>
            </a:r>
            <a:r>
              <a:rPr lang="en-US" sz="3200" u="sng" dirty="0">
                <a:solidFill>
                  <a:srgbClr val="0070C0"/>
                </a:solidFill>
              </a:rPr>
              <a:t> </a:t>
            </a:r>
            <a:r>
              <a:rPr lang="en-US" sz="3200" u="sng" dirty="0" err="1">
                <a:solidFill>
                  <a:srgbClr val="0070C0"/>
                </a:solidFill>
              </a:rPr>
              <a:t>Rao</a:t>
            </a:r>
            <a:r>
              <a:rPr lang="en-US" sz="3200" dirty="0">
                <a:solidFill>
                  <a:srgbClr val="0070C0"/>
                </a:solidFill>
              </a:rPr>
              <a:t>, S. </a:t>
            </a:r>
            <a:r>
              <a:rPr lang="en-US" sz="3200" dirty="0" err="1">
                <a:solidFill>
                  <a:srgbClr val="0070C0"/>
                </a:solidFill>
              </a:rPr>
              <a:t>Mayekar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R. Thomas, I. Mirza, M. </a:t>
            </a:r>
            <a:r>
              <a:rPr lang="en-US" sz="3200" dirty="0" err="1">
                <a:solidFill>
                  <a:srgbClr val="0070C0"/>
                </a:solidFill>
              </a:rPr>
              <a:t>Shelake</a:t>
            </a:r>
            <a:r>
              <a:rPr lang="en-US" sz="3200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M. Kumar, S.R. </a:t>
            </a:r>
            <a:r>
              <a:rPr lang="en-US" sz="3200" dirty="0" err="1">
                <a:solidFill>
                  <a:srgbClr val="0070C0"/>
                </a:solidFill>
              </a:rPr>
              <a:t>Dugad</a:t>
            </a:r>
            <a:r>
              <a:rPr lang="en-US" sz="3200" dirty="0">
                <a:solidFill>
                  <a:srgbClr val="0070C0"/>
                </a:solidFill>
              </a:rPr>
              <a:t>, G.B. </a:t>
            </a:r>
            <a:r>
              <a:rPr lang="en-US" sz="3200" dirty="0" err="1">
                <a:solidFill>
                  <a:srgbClr val="0070C0"/>
                </a:solidFill>
              </a:rPr>
              <a:t>Mohanty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650B3BE9-04B1-674F-8141-4327559B1A9B}"/>
              </a:ext>
            </a:extLst>
          </p:cNvPr>
          <p:cNvSpPr txBox="1">
            <a:spLocks/>
          </p:cNvSpPr>
          <p:nvPr/>
        </p:nvSpPr>
        <p:spPr>
          <a:xfrm>
            <a:off x="1371600" y="124619"/>
            <a:ext cx="6781800" cy="561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</a:rPr>
              <a:t>HGCAL R&amp;D and Prototyping Activities at TIFR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B04810FD-502D-F84B-AAD6-61388BCF30FC}"/>
              </a:ext>
            </a:extLst>
          </p:cNvPr>
          <p:cNvSpPr txBox="1">
            <a:spLocks/>
          </p:cNvSpPr>
          <p:nvPr/>
        </p:nvSpPr>
        <p:spPr>
          <a:xfrm>
            <a:off x="3148482" y="6002215"/>
            <a:ext cx="3276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B050"/>
                </a:solidFill>
              </a:rPr>
              <a:t>DHEP Annual Meeting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B050"/>
                </a:solidFill>
              </a:rPr>
              <a:t>May 5, 2022 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5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3" y="685800"/>
            <a:ext cx="2604656" cy="250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1" y="3883647"/>
            <a:ext cx="2604656" cy="230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54" y="708252"/>
            <a:ext cx="3505201" cy="245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67" y="3883647"/>
            <a:ext cx="3310370" cy="231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060" y="3209680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PCB aligned on multipurpose jig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54670" y="3209680"/>
            <a:ext cx="14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PCB pickup jig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799" y="6188407"/>
            <a:ext cx="245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Placed PCB pickup jig on</a:t>
            </a:r>
          </a:p>
          <a:p>
            <a:r>
              <a:rPr lang="en-US" dirty="0">
                <a:solidFill>
                  <a:srgbClr val="0070C0"/>
                </a:solidFill>
              </a:rPr>
              <a:t>Multipurpose jig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2379" y="6326906"/>
            <a:ext cx="156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PCB picked up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286000" y="2286000"/>
            <a:ext cx="1447800" cy="1108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447800" y="2438400"/>
            <a:ext cx="2590800" cy="1075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62746" y="3514315"/>
            <a:ext cx="503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Placed tape to avoid interference with vacuum cups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      PCB Pickup Setup</a:t>
            </a:r>
            <a:endParaRPr lang="en-US" sz="3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6">
            <a:extLst>
              <a:ext uri="{FF2B5EF4-FFF2-40B4-BE49-F238E27FC236}">
                <a16:creationId xmlns="" xmlns:a16="http://schemas.microsoft.com/office/drawing/2014/main" id="{83B5BACB-A700-0A39-88C6-BA2F1F40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8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7" y="684930"/>
            <a:ext cx="2241238" cy="20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77" y="719298"/>
            <a:ext cx="2782432" cy="194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8508"/>
            <a:ext cx="3246698" cy="219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055" y="2667000"/>
            <a:ext cx="2579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Baseplate and sensor on </a:t>
            </a:r>
          </a:p>
          <a:p>
            <a:r>
              <a:rPr lang="en-US" dirty="0">
                <a:solidFill>
                  <a:srgbClr val="0070C0"/>
                </a:solidFill>
              </a:rPr>
              <a:t>multipurpose jig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2655332"/>
            <a:ext cx="14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PCB pickup jig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81" y="5715000"/>
            <a:ext cx="346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Placed the PCB on multipurpose jig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7842" y="5638800"/>
            <a:ext cx="12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 together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60" y="719298"/>
            <a:ext cx="2110881" cy="198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28508"/>
            <a:ext cx="2495366" cy="214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26512" y="6465700"/>
            <a:ext cx="67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Glue thickness achieved is around 53 microns between sensor and PCB</a:t>
            </a:r>
          </a:p>
        </p:txBody>
      </p:sp>
      <p:pic>
        <p:nvPicPr>
          <p:cNvPr id="13" name="Picture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ACFDE25B-0682-432F-8EB5-687532737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502863"/>
            <a:ext cx="2536309" cy="2174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65436" y="5687099"/>
            <a:ext cx="25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Glue spread observed on</a:t>
            </a:r>
          </a:p>
          <a:p>
            <a:r>
              <a:rPr lang="en-US" dirty="0">
                <a:solidFill>
                  <a:srgbClr val="0070C0"/>
                </a:solidFill>
              </a:rPr>
              <a:t> above red circles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  Placing PCB on Sensor 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1400" y="2699266"/>
            <a:ext cx="454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Glue – Araldite 2011</a:t>
            </a:r>
          </a:p>
          <a:p>
            <a:r>
              <a:rPr lang="en-US" b="1" dirty="0">
                <a:solidFill>
                  <a:srgbClr val="FF0000"/>
                </a:solidFill>
              </a:rPr>
              <a:t>More details on gluing in the poster of </a:t>
            </a:r>
            <a:r>
              <a:rPr lang="en-US" b="1" dirty="0" err="1">
                <a:solidFill>
                  <a:srgbClr val="FF0000"/>
                </a:solidFill>
              </a:rPr>
              <a:t>Sukant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lide Number Placeholder 6">
            <a:extLst>
              <a:ext uri="{FF2B5EF4-FFF2-40B4-BE49-F238E27FC236}">
                <a16:creationId xmlns="" xmlns:a16="http://schemas.microsoft.com/office/drawing/2014/main" id="{9C7B24C8-7B71-B22C-FF5D-06E08E2A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8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2478464" cy="23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97" y="3153383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Improved version of glue pattern</a:t>
            </a:r>
          </a:p>
          <a:p>
            <a:r>
              <a:rPr lang="en-US" dirty="0">
                <a:solidFill>
                  <a:srgbClr val="0070C0"/>
                </a:solidFill>
              </a:rPr>
              <a:t>             (Modules 2 and 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97" y="4648200"/>
            <a:ext cx="5609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IN" dirty="0">
                <a:solidFill>
                  <a:srgbClr val="0070C0"/>
                </a:solidFill>
              </a:rPr>
              <a:t> Flatness of complete assembly     = 0.076 mm  </a:t>
            </a:r>
          </a:p>
          <a:p>
            <a:endParaRPr lang="en-IN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IN" dirty="0">
                <a:solidFill>
                  <a:srgbClr val="0070C0"/>
                </a:solidFill>
              </a:rPr>
              <a:t> Thickness of complete assembly = 2.529 </a:t>
            </a:r>
            <a:r>
              <a:rPr lang="en-IN" dirty="0" smtClean="0">
                <a:solidFill>
                  <a:srgbClr val="0070C0"/>
                </a:solidFill>
              </a:rPr>
              <a:t>mm</a:t>
            </a:r>
            <a:endParaRPr lang="en-IN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IN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IN" dirty="0">
                <a:solidFill>
                  <a:srgbClr val="0070C0"/>
                </a:solidFill>
              </a:rPr>
              <a:t> Need to perform wire-bonding</a:t>
            </a:r>
          </a:p>
          <a:p>
            <a:pPr>
              <a:buFont typeface="Wingdings" pitchFamily="2" charset="2"/>
              <a:buChar char="§"/>
            </a:pPr>
            <a:endParaRPr lang="en-IN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IN" dirty="0">
                <a:solidFill>
                  <a:srgbClr val="0070C0"/>
                </a:solidFill>
              </a:rPr>
              <a:t> Followed by encapsulation</a:t>
            </a:r>
          </a:p>
        </p:txBody>
      </p:sp>
      <p:pic>
        <p:nvPicPr>
          <p:cNvPr id="5" name="Picture 4" descr="finalPhot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364" y="785446"/>
            <a:ext cx="3291896" cy="236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     HGCAL Assembled module</a:t>
            </a:r>
            <a:endParaRPr lang="en-US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8400" y="315338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Assembled module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85446"/>
            <a:ext cx="1828800" cy="170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2514600"/>
            <a:ext cx="4924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Glue spread  seen on </a:t>
            </a:r>
          </a:p>
          <a:p>
            <a:r>
              <a:rPr lang="en-US" dirty="0">
                <a:solidFill>
                  <a:srgbClr val="0070C0"/>
                </a:solidFill>
              </a:rPr>
              <a:t>the sensor at some holes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Optimized the parameters to avoid the glue spread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95F43DD-7067-4829-8D8C-4EBA958F3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42" y="3522715"/>
            <a:ext cx="1488837" cy="1328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122FBA9-0897-40F3-BA75-58C4476039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4" y="4953000"/>
            <a:ext cx="1527838" cy="1563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3600" y="4481393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Wire-bonding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4894" y="6019800"/>
            <a:ext cx="1492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Encapsulation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="" xmlns:a16="http://schemas.microsoft.com/office/drawing/2014/main" id="{4346481C-D6DB-70DD-5651-41493389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838200"/>
                <a:ext cx="91440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Developed HGCAL mechanical prototypes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Completed gluing, wire-bonding and encapsulation studies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Need to develop jigs suitable for main gantry – work in progress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Waiting for the main gantry to be delivered at TIFR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 needed for the large-scale production of modules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Need to work on the module testing and thermal cycling set-ups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8200"/>
                <a:ext cx="9144000" cy="2308324"/>
              </a:xfrm>
              <a:prstGeom prst="rect">
                <a:avLst/>
              </a:prstGeom>
              <a:blipFill>
                <a:blip r:embed="rId2"/>
                <a:stretch>
                  <a:fillRect l="-972" t="-2747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               </a:t>
            </a:r>
            <a:r>
              <a:rPr lang="en-US" sz="3600" b="1" dirty="0">
                <a:solidFill>
                  <a:schemeClr val="bg1"/>
                </a:solidFill>
              </a:rPr>
              <a:t>Summary</a:t>
            </a:r>
            <a:endParaRPr lang="en-US" sz="36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="" xmlns:a16="http://schemas.microsoft.com/office/drawing/2014/main" id="{2DC7FA4E-3B51-92F4-69D4-DC146205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553670"/>
            <a:ext cx="316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Thank you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6060"/>
            <a:ext cx="56483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49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4" y="769408"/>
            <a:ext cx="3249823" cy="187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11" y="608410"/>
            <a:ext cx="25622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3254985"/>
            <a:ext cx="3613819" cy="28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41546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</a:t>
            </a:r>
            <a:r>
              <a:rPr lang="en-US" sz="2000" b="1" dirty="0">
                <a:solidFill>
                  <a:schemeClr val="bg1"/>
                </a:solidFill>
              </a:rPr>
              <a:t>Main Gantry and HGCAL modules in Cassette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71974" y="2599770"/>
            <a:ext cx="326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Procuring this Main Gantry</a:t>
            </a:r>
          </a:p>
          <a:p>
            <a:r>
              <a:rPr lang="en-US" dirty="0">
                <a:solidFill>
                  <a:srgbClr val="0070C0"/>
                </a:solidFill>
              </a:rPr>
              <a:t>for mass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2606" y="2885653"/>
            <a:ext cx="160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HGCAL module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9450" y="6248400"/>
            <a:ext cx="267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HGCAL module in Cassette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23" y="3424178"/>
            <a:ext cx="2388977" cy="195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88009" y="3518321"/>
            <a:ext cx="2491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Values for both </a:t>
            </a:r>
            <a:r>
              <a:rPr lang="en-US" dirty="0" err="1">
                <a:solidFill>
                  <a:srgbClr val="0070C0"/>
                </a:solidFill>
              </a:rPr>
              <a:t>endcaps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       Silicon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  600 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of silicon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  6M channels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="" xmlns:a16="http://schemas.microsoft.com/office/drawing/2014/main" id="{FF22CD19-4A76-591F-F01F-A944747E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1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LHC Upgrade to High Luminosity LHC 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28" y="594710"/>
            <a:ext cx="63722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0875"/>
            <a:ext cx="8346029" cy="13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3544669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Calorimetry</a:t>
            </a:r>
          </a:p>
          <a:p>
            <a:r>
              <a:rPr lang="en-US" dirty="0">
                <a:solidFill>
                  <a:srgbClr val="0070C0"/>
                </a:solidFill>
              </a:rPr>
              <a:t>● </a:t>
            </a:r>
            <a:r>
              <a:rPr lang="en-US" b="1" dirty="0">
                <a:solidFill>
                  <a:srgbClr val="0070C0"/>
                </a:solidFill>
              </a:rPr>
              <a:t>Replacement of the endcap calorimeter with high-granularity calorimeter (HGCAL)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5" y="5029200"/>
            <a:ext cx="191695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01" y="4233862"/>
            <a:ext cx="2774599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58660" y="4198203"/>
            <a:ext cx="2432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CE-E (Electromagnetic)</a:t>
            </a:r>
          </a:p>
          <a:p>
            <a:r>
              <a:rPr lang="en-US" sz="1200" dirty="0">
                <a:solidFill>
                  <a:srgbClr val="0070C0"/>
                </a:solidFill>
              </a:rPr>
              <a:t>Active: Silicon</a:t>
            </a:r>
          </a:p>
          <a:p>
            <a:r>
              <a:rPr lang="en-US" sz="1200" dirty="0">
                <a:solidFill>
                  <a:srgbClr val="0070C0"/>
                </a:solidFill>
              </a:rPr>
              <a:t>Passive: Cu, </a:t>
            </a:r>
            <a:r>
              <a:rPr lang="en-US" sz="1200" dirty="0" err="1">
                <a:solidFill>
                  <a:srgbClr val="0070C0"/>
                </a:solidFill>
              </a:rPr>
              <a:t>CuW</a:t>
            </a:r>
            <a:r>
              <a:rPr lang="en-US" sz="1200" dirty="0">
                <a:solidFill>
                  <a:srgbClr val="0070C0"/>
                </a:solidFill>
              </a:rPr>
              <a:t>,  </a:t>
            </a:r>
            <a:r>
              <a:rPr lang="en-US" sz="1200" dirty="0" err="1">
                <a:solidFill>
                  <a:srgbClr val="0070C0"/>
                </a:solidFill>
              </a:rPr>
              <a:t>Pb</a:t>
            </a:r>
            <a:r>
              <a:rPr lang="en-US" sz="1200" dirty="0">
                <a:solidFill>
                  <a:srgbClr val="0070C0"/>
                </a:solidFill>
              </a:rPr>
              <a:t> absorbers</a:t>
            </a:r>
          </a:p>
          <a:p>
            <a:r>
              <a:rPr lang="en-US" sz="1200" dirty="0">
                <a:solidFill>
                  <a:srgbClr val="0070C0"/>
                </a:solidFill>
              </a:rPr>
              <a:t>13 double-sided layers (full silicon)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8659" y="5308937"/>
            <a:ext cx="2432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CE-H (Hadronic)</a:t>
            </a:r>
          </a:p>
          <a:p>
            <a:r>
              <a:rPr lang="en-US" sz="1200" dirty="0">
                <a:solidFill>
                  <a:srgbClr val="0070C0"/>
                </a:solidFill>
              </a:rPr>
              <a:t>Active: Silicon + Scintillator /</a:t>
            </a:r>
          </a:p>
          <a:p>
            <a:r>
              <a:rPr lang="en-US" sz="1200" dirty="0">
                <a:solidFill>
                  <a:srgbClr val="0070C0"/>
                </a:solidFill>
              </a:rPr>
              <a:t>Silicon-photomultiplier</a:t>
            </a:r>
          </a:p>
          <a:p>
            <a:r>
              <a:rPr lang="en-US" sz="1200" dirty="0">
                <a:solidFill>
                  <a:srgbClr val="0070C0"/>
                </a:solidFill>
              </a:rPr>
              <a:t>Passive: Steel absorbers</a:t>
            </a:r>
          </a:p>
          <a:p>
            <a:r>
              <a:rPr lang="en-US" sz="1200" dirty="0">
                <a:solidFill>
                  <a:srgbClr val="0070C0"/>
                </a:solidFill>
              </a:rPr>
              <a:t>7 all-Si layers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5000" y="4133671"/>
            <a:ext cx="277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srgbClr val="0070C0"/>
                </a:solidFill>
              </a:rPr>
              <a:t>Radiation tolerant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srgbClr val="0070C0"/>
                </a:solidFill>
              </a:rPr>
              <a:t>High granularity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srgbClr val="0070C0"/>
                </a:solidFill>
              </a:rPr>
              <a:t>Precise hit/cluster timing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srgbClr val="0070C0"/>
                </a:solidFill>
              </a:rPr>
              <a:t>Enhanced capability for particle flow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reconstruction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srgbClr val="0070C0"/>
                </a:solidFill>
              </a:rPr>
              <a:t>Operation at -30°C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2" y="1981200"/>
            <a:ext cx="6324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DB0747E-F889-C8A0-3652-64CD7813A442}"/>
              </a:ext>
            </a:extLst>
          </p:cNvPr>
          <p:cNvCxnSpPr/>
          <p:nvPr/>
        </p:nvCxnSpPr>
        <p:spPr>
          <a:xfrm flipV="1">
            <a:off x="838200" y="2412000"/>
            <a:ext cx="0" cy="100800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2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004" y="762000"/>
            <a:ext cx="9086996" cy="9238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Need to improve the jet resolution for the next generation of calorimeters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At high jet energy, correct association between the tracks and calorimeter cluster is very important, so going for calorimeter with very high granularity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Why HGCAL?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249" y="2351782"/>
            <a:ext cx="882442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To realize a high-granularity calorimeter (HGCAL), we need</a:t>
            </a:r>
            <a:r>
              <a:rPr lang="en-US" sz="2400" b="1" dirty="0"/>
              <a:t>: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low cost/area active material(s), radiation-tolerant on-detector electronics, high-bandwidth data transmission, powerful FPGAs for off-detector electronics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8833" y="4572000"/>
            <a:ext cx="870995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D2DB9"/>
                </a:solidFill>
              </a:rPr>
              <a:t>A largely </a:t>
            </a:r>
            <a:r>
              <a:rPr lang="en-US" sz="2400" b="1" dirty="0" smtClean="0">
                <a:solidFill>
                  <a:srgbClr val="0000FF"/>
                </a:solidFill>
              </a:rPr>
              <a:t>silicon</a:t>
            </a:r>
            <a:r>
              <a:rPr lang="en-US" sz="2800" b="1" dirty="0" smtClean="0">
                <a:solidFill>
                  <a:srgbClr val="0000FF"/>
                </a:solidFill>
              </a:rPr>
              <a:t>-</a:t>
            </a:r>
            <a:r>
              <a:rPr lang="en-US" sz="2400" b="1" dirty="0" smtClean="0">
                <a:solidFill>
                  <a:srgbClr val="0000FF"/>
                </a:solidFill>
              </a:rPr>
              <a:t>sensor-based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calorimeter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7E6B09B3-5C1D-FFF2-3359-822E29FE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3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0617" y="685801"/>
            <a:ext cx="8848843" cy="4952999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Planar p-type DC-coupled sensor pads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simplifies production technology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 p-type more radiation tolerant than n-type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Hexagonal sensor geometry preferred to square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makes most efficient use of circular sensor wafer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reduces no. of sensors produced &amp; assembled into modules  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8” wafers preferred to 6”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reduces </a:t>
            </a:r>
            <a:r>
              <a:rPr lang="en-US" sz="1800" dirty="0">
                <a:solidFill>
                  <a:srgbClr val="0070C0"/>
                </a:solidFill>
              </a:rPr>
              <a:t>no.</a:t>
            </a:r>
            <a:r>
              <a:rPr lang="en-US" sz="1800" b="0" dirty="0">
                <a:solidFill>
                  <a:srgbClr val="0070C0"/>
                </a:solidFill>
              </a:rPr>
              <a:t> of sensors produced &amp; assembled into modules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cost per area is cheaper and simplifies the module mechanics</a:t>
            </a:r>
            <a:r>
              <a:rPr lang="en-US" sz="1800" b="0" dirty="0">
                <a:solidFill>
                  <a:srgbClr val="0070C0"/>
                </a:solidFill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300</a:t>
            </a:r>
            <a:r>
              <a:rPr lang="en-US" sz="1800" b="1" dirty="0">
                <a:solidFill>
                  <a:srgbClr val="0070C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0070C0"/>
                </a:solidFill>
              </a:rPr>
              <a:t>m, 200</a:t>
            </a:r>
            <a:r>
              <a:rPr lang="en-US" sz="1800" b="1" dirty="0">
                <a:solidFill>
                  <a:srgbClr val="0070C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0070C0"/>
                </a:solidFill>
              </a:rPr>
              <a:t>m and 120</a:t>
            </a:r>
            <a:r>
              <a:rPr lang="en-US" sz="1800" b="1" dirty="0">
                <a:solidFill>
                  <a:srgbClr val="0070C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0070C0"/>
                </a:solidFill>
              </a:rPr>
              <a:t>m active sensor thicknesses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match sensor </a:t>
            </a:r>
            <a:r>
              <a:rPr lang="en-US" sz="1800" b="0" dirty="0" smtClean="0">
                <a:solidFill>
                  <a:srgbClr val="0070C0"/>
                </a:solidFill>
              </a:rPr>
              <a:t>thickness </a:t>
            </a:r>
            <a:r>
              <a:rPr lang="en-US" sz="1800" b="0" dirty="0">
                <a:solidFill>
                  <a:srgbClr val="0070C0"/>
                </a:solidFill>
              </a:rPr>
              <a:t>to radiation field for optimal performance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Simple, rugged module design &amp; automated module assembly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provide high volume, high rate, reproducible module production &amp; handling</a:t>
            </a:r>
          </a:p>
          <a:p>
            <a:r>
              <a:rPr lang="en-US" sz="1800" dirty="0">
                <a:solidFill>
                  <a:srgbClr val="0070C0"/>
                </a:solidFill>
                <a:ea typeface="Calibri"/>
                <a:cs typeface="Times New Roman" panose="02020603050405020304" pitchFamily="18" charset="0"/>
                <a:sym typeface="Calibri"/>
              </a:rPr>
              <a:t>About 5K </a:t>
            </a:r>
            <a:r>
              <a:rPr lang="en-US" sz="1800" dirty="0" err="1">
                <a:solidFill>
                  <a:srgbClr val="0070C0"/>
                </a:solidFill>
                <a:ea typeface="Calibri"/>
                <a:cs typeface="Times New Roman" panose="02020603050405020304" pitchFamily="18" charset="0"/>
                <a:sym typeface="Calibri"/>
              </a:rPr>
              <a:t>siIicon</a:t>
            </a:r>
            <a:r>
              <a:rPr lang="en-US" sz="1800" dirty="0">
                <a:solidFill>
                  <a:srgbClr val="0070C0"/>
                </a:solidFill>
                <a:ea typeface="Calibri"/>
                <a:cs typeface="Times New Roman" panose="02020603050405020304" pitchFamily="18" charset="0"/>
                <a:sym typeface="Calibri"/>
              </a:rPr>
              <a:t> detector modules need to be assembled in India for a total requirement of ~27K modules (</a:t>
            </a:r>
            <a:r>
              <a:rPr lang="en-GB" sz="1800" dirty="0">
                <a:solidFill>
                  <a:srgbClr val="0070C0"/>
                </a:solidFill>
              </a:rPr>
              <a:t>~15 modules per day)</a:t>
            </a:r>
            <a:endParaRPr lang="en-US" sz="18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Technical Requirements of HGCAL </a:t>
            </a:r>
            <a:endParaRPr lang="en-US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5842337"/>
            <a:ext cx="330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8” low-density sensor</a:t>
            </a:r>
          </a:p>
          <a:p>
            <a:r>
              <a:rPr lang="en-US" dirty="0">
                <a:solidFill>
                  <a:srgbClr val="0070C0"/>
                </a:solidFill>
              </a:rPr>
              <a:t>192 cells with ~1.1 Sq. cm size</a:t>
            </a:r>
          </a:p>
          <a:p>
            <a:r>
              <a:rPr lang="en-US" dirty="0">
                <a:solidFill>
                  <a:srgbClr val="0070C0"/>
                </a:solidFill>
              </a:rPr>
              <a:t>300µm &amp; 200µm active thickness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5676" y="5842337"/>
            <a:ext cx="345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8” high-</a:t>
            </a:r>
            <a:r>
              <a:rPr lang="en-US" b="1" dirty="0" err="1">
                <a:solidFill>
                  <a:srgbClr val="0070C0"/>
                </a:solidFill>
              </a:rPr>
              <a:t>sensity</a:t>
            </a:r>
            <a:r>
              <a:rPr lang="en-US" b="1" dirty="0">
                <a:solidFill>
                  <a:srgbClr val="0070C0"/>
                </a:solidFill>
              </a:rPr>
              <a:t> sensor</a:t>
            </a:r>
          </a:p>
          <a:p>
            <a:r>
              <a:rPr lang="en-US" dirty="0">
                <a:solidFill>
                  <a:srgbClr val="0070C0"/>
                </a:solidFill>
              </a:rPr>
              <a:t>432 cells with ~0.5 Sq.cm size</a:t>
            </a:r>
          </a:p>
          <a:p>
            <a:r>
              <a:rPr lang="en-US" dirty="0">
                <a:solidFill>
                  <a:srgbClr val="0070C0"/>
                </a:solidFill>
              </a:rPr>
              <a:t>120µm active thickness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31" y="594711"/>
            <a:ext cx="3085091" cy="17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E22449B8-7F44-DF13-B06B-F1BD82FC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8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2935069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Silicon sensor glued to baseplate and </a:t>
            </a:r>
          </a:p>
          <a:p>
            <a:r>
              <a:rPr lang="en-US" b="1" dirty="0"/>
              <a:t>PCB containing front-end electronics</a:t>
            </a:r>
          </a:p>
        </p:txBody>
      </p:sp>
      <p:pic>
        <p:nvPicPr>
          <p:cNvPr id="8" name="Picture 7" descr="IMG_657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60" y="3595193"/>
            <a:ext cx="3926590" cy="3044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4" t="9751" b="5434"/>
          <a:stretch/>
        </p:blipFill>
        <p:spPr>
          <a:xfrm>
            <a:off x="6172200" y="4419600"/>
            <a:ext cx="2617333" cy="22199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7600" y="4601634"/>
            <a:ext cx="327321" cy="27516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000" y="40018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Wire-bonding from PCB to silicon via holes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50" y="609600"/>
            <a:ext cx="4344368" cy="33854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15582" y="3312747"/>
            <a:ext cx="111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Baseplate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8574" y="26620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Kapton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5582" y="2120395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Silicon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18574" y="132661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PCB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0" y="167640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Module</a:t>
            </a:r>
          </a:p>
          <a:p>
            <a:r>
              <a:rPr lang="en-US" b="1" dirty="0">
                <a:solidFill>
                  <a:srgbClr val="0070C0"/>
                </a:solidFill>
              </a:rPr>
              <a:t>parts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1113472"/>
            <a:ext cx="20970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Gluing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Wire-bonding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Visual inspection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Electrical testing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Encapsulation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38345" y="503671"/>
            <a:ext cx="7886700" cy="715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70C0"/>
                </a:solidFill>
              </a:rPr>
              <a:t>Key steps involved: </a:t>
            </a:r>
          </a:p>
        </p:txBody>
      </p:sp>
      <p:cxnSp>
        <p:nvCxnSpPr>
          <p:cNvPr id="5" name="Straight Arrow Connector 4"/>
          <p:cNvCxnSpPr>
            <a:stCxn id="11" idx="3"/>
          </p:cNvCxnSpPr>
          <p:nvPr/>
        </p:nvCxnSpPr>
        <p:spPr>
          <a:xfrm>
            <a:off x="3984921" y="4739217"/>
            <a:ext cx="2492079" cy="5947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Components for an HGCAL Module</a:t>
            </a:r>
            <a:endParaRPr lang="en-US" sz="32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42CF-D8CB-493D-9B56-AA1E16477124}" type="slidenum">
              <a:rPr lang="en-US" smtClean="0"/>
              <a:t>5</a:t>
            </a:fld>
            <a:endParaRPr lang="en-US"/>
          </a:p>
        </p:txBody>
      </p:sp>
      <p:sp>
        <p:nvSpPr>
          <p:cNvPr id="25" name="Slide Number Placeholder 6">
            <a:extLst>
              <a:ext uri="{FF2B5EF4-FFF2-40B4-BE49-F238E27FC236}">
                <a16:creationId xmlns="" xmlns:a16="http://schemas.microsoft.com/office/drawing/2014/main" id="{9C9D1169-8B2D-9D62-4D81-BD82A9296A3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C42CF-D8CB-493D-9B56-AA1E1647712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5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CMS\HGCAL\Photos\IMG_4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49276"/>
            <a:ext cx="2083211" cy="24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CMS\HGCAL\Photos\IMG_4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4917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MAC\20190528_164728.jpg"/>
          <p:cNvPicPr>
            <a:picLocks noChangeAspect="1" noChangeArrowheads="1"/>
          </p:cNvPicPr>
          <p:nvPr/>
        </p:nvPicPr>
        <p:blipFill>
          <a:blip r:embed="rId5" cstate="print">
            <a:lum brigh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67" y="515742"/>
            <a:ext cx="2939639" cy="22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Musashi ML 808-GX"/>
          <p:cNvSpPr>
            <a:spLocks noChangeAspect="1" noChangeArrowheads="1"/>
          </p:cNvSpPr>
          <p:nvPr/>
        </p:nvSpPr>
        <p:spPr bwMode="auto">
          <a:xfrm>
            <a:off x="155575" y="-1851025"/>
            <a:ext cx="50958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76200" y="3015734"/>
            <a:ext cx="300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Wire-bonder </a:t>
            </a:r>
          </a:p>
          <a:p>
            <a:pPr algn="ctr"/>
            <a:r>
              <a:rPr lang="en-US" sz="1400" dirty="0"/>
              <a:t> </a:t>
            </a:r>
            <a:r>
              <a:rPr lang="en-US" sz="1400" b="1" dirty="0" err="1">
                <a:solidFill>
                  <a:srgbClr val="0070C0"/>
                </a:solidFill>
              </a:rPr>
              <a:t>Delvotec</a:t>
            </a:r>
            <a:r>
              <a:rPr lang="en-US" sz="1400" b="1" dirty="0">
                <a:solidFill>
                  <a:srgbClr val="0070C0"/>
                </a:solidFill>
              </a:rPr>
              <a:t> 6400 (used for Belle II SVD)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  Working area: 150 x 200, 25mm in Z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Suitable for up to 6” wafers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5968" y="2899618"/>
            <a:ext cx="2529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Coordinate Measuring Machine</a:t>
            </a:r>
          </a:p>
          <a:p>
            <a:pPr algn="ctr"/>
            <a:r>
              <a:rPr lang="en-US" sz="1400" dirty="0"/>
              <a:t>      </a:t>
            </a:r>
            <a:r>
              <a:rPr lang="en-US" sz="1400" b="1" dirty="0" err="1">
                <a:solidFill>
                  <a:srgbClr val="0070C0"/>
                </a:solidFill>
              </a:rPr>
              <a:t>Mitutoyo</a:t>
            </a:r>
            <a:r>
              <a:rPr lang="en-US" sz="1400" b="1" dirty="0">
                <a:solidFill>
                  <a:srgbClr val="0070C0"/>
                </a:solidFill>
              </a:rPr>
              <a:t> Vision Active 202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Working area: 250x200x150mm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4301" y="2773471"/>
            <a:ext cx="205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Wire Pull Tester 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XYZTEC condor sigma lite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900" y="6204466"/>
            <a:ext cx="1317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  Mini Gantry</a:t>
            </a:r>
          </a:p>
          <a:p>
            <a:pPr algn="ctr"/>
            <a:r>
              <a:rPr lang="en-US" sz="1400" b="1" dirty="0"/>
              <a:t> 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 err="1">
                <a:solidFill>
                  <a:srgbClr val="0070C0"/>
                </a:solidFill>
              </a:rPr>
              <a:t>Fisnar</a:t>
            </a:r>
            <a:r>
              <a:rPr lang="en-US" sz="1400" b="1" dirty="0">
                <a:solidFill>
                  <a:srgbClr val="0070C0"/>
                </a:solidFill>
              </a:rPr>
              <a:t> F7300N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3429000"/>
            <a:ext cx="42140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Leica M80 microscope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Motic</a:t>
            </a:r>
            <a:r>
              <a:rPr lang="en-US" b="1" dirty="0">
                <a:solidFill>
                  <a:srgbClr val="0070C0"/>
                </a:solidFill>
              </a:rPr>
              <a:t> microscope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Mushashi</a:t>
            </a:r>
            <a:r>
              <a:rPr lang="en-US" b="1" dirty="0">
                <a:solidFill>
                  <a:srgbClr val="0070C0"/>
                </a:solidFill>
              </a:rPr>
              <a:t> SM-300SX-3A mini gantry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Optical table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Additional 300 Sq ft of clean-room area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5402759"/>
            <a:ext cx="2813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On the way:</a:t>
            </a:r>
            <a:endParaRPr lang="en-US" sz="2000" b="1" dirty="0">
              <a:solidFill>
                <a:srgbClr val="00B05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Aerotech gantry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171974" y="6647"/>
            <a:ext cx="6905226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Existing Instruments and Infrastructure</a:t>
            </a:r>
            <a:endParaRPr lang="en-US" sz="3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67" y="5001327"/>
            <a:ext cx="3387733" cy="156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3" y="4185249"/>
            <a:ext cx="1452084" cy="199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urved Connector 6">
            <a:extLst>
              <a:ext uri="{FF2B5EF4-FFF2-40B4-BE49-F238E27FC236}">
                <a16:creationId xmlns="" xmlns:a16="http://schemas.microsoft.com/office/drawing/2014/main" id="{A0919081-3003-D560-7413-500CF5BCF8A5}"/>
              </a:ext>
            </a:extLst>
          </p:cNvPr>
          <p:cNvCxnSpPr/>
          <p:nvPr/>
        </p:nvCxnSpPr>
        <p:spPr>
          <a:xfrm>
            <a:off x="7185839" y="4724400"/>
            <a:ext cx="434161" cy="276927"/>
          </a:xfrm>
          <a:prstGeom prst="curvedConnector3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6">
            <a:extLst>
              <a:ext uri="{FF2B5EF4-FFF2-40B4-BE49-F238E27FC236}">
                <a16:creationId xmlns="" xmlns:a16="http://schemas.microsoft.com/office/drawing/2014/main" id="{DFA7E8AD-4190-EC93-8ECB-B99241A4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2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25965" r="11434" b="17427"/>
          <a:stretch/>
        </p:blipFill>
        <p:spPr>
          <a:xfrm rot="5400000">
            <a:off x="447518" y="897972"/>
            <a:ext cx="2719508" cy="2533049"/>
          </a:xfrm>
          <a:prstGeom prst="rect">
            <a:avLst/>
          </a:prstGeom>
        </p:spPr>
      </p:pic>
      <p:pic>
        <p:nvPicPr>
          <p:cNvPr id="1027" name="Picture 9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04742"/>
            <a:ext cx="2813935" cy="271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640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22331" r="4495" b="2246"/>
          <a:stretch>
            <a:fillRect/>
          </a:stretch>
        </p:blipFill>
        <p:spPr bwMode="auto">
          <a:xfrm>
            <a:off x="540748" y="4038599"/>
            <a:ext cx="2202452" cy="23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09" y="4031619"/>
            <a:ext cx="2310559" cy="2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         Wire-bonding Studies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08156" y="3524250"/>
            <a:ext cx="23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Dummy 8” HGCAL PCB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6721" y="3524250"/>
            <a:ext cx="25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One of the stepped holes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783" y="6362446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6” HGCAL module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5355" y="6362446"/>
            <a:ext cx="25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One of the stepped holes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7696" y="2667000"/>
            <a:ext cx="3325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696" y="1676400"/>
            <a:ext cx="56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Part</a:t>
            </a:r>
          </a:p>
          <a:p>
            <a:r>
              <a:rPr lang="en-US" dirty="0">
                <a:solidFill>
                  <a:srgbClr val="0070C0"/>
                </a:solidFill>
              </a:rPr>
              <a:t>    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15" y="2699182"/>
            <a:ext cx="56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Part</a:t>
            </a:r>
          </a:p>
          <a:p>
            <a:r>
              <a:rPr lang="en-US" dirty="0">
                <a:solidFill>
                  <a:srgbClr val="0070C0"/>
                </a:solidFill>
              </a:rPr>
              <a:t>   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3200" y="1447589"/>
            <a:ext cx="24670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Small hole size : 4 mm</a:t>
            </a:r>
          </a:p>
          <a:p>
            <a:r>
              <a:rPr lang="en-US" dirty="0">
                <a:solidFill>
                  <a:srgbClr val="0070C0"/>
                </a:solidFill>
              </a:rPr>
              <a:t>Big hole size     : 6 mm</a:t>
            </a:r>
          </a:p>
          <a:p>
            <a:r>
              <a:rPr lang="en-US" dirty="0">
                <a:solidFill>
                  <a:srgbClr val="0070C0"/>
                </a:solidFill>
              </a:rPr>
              <a:t>Step size of 0.6 mm</a:t>
            </a:r>
          </a:p>
          <a:p>
            <a:r>
              <a:rPr lang="en-US" dirty="0">
                <a:solidFill>
                  <a:srgbClr val="0070C0"/>
                </a:solidFill>
              </a:rPr>
              <a:t>Bonds at 120° locations</a:t>
            </a:r>
          </a:p>
          <a:p>
            <a:r>
              <a:rPr lang="en-US" dirty="0">
                <a:solidFill>
                  <a:srgbClr val="0070C0"/>
                </a:solidFill>
              </a:rPr>
              <a:t>Automatic program has</a:t>
            </a:r>
          </a:p>
          <a:p>
            <a:r>
              <a:rPr lang="en-US" dirty="0">
                <a:solidFill>
                  <a:srgbClr val="0070C0"/>
                </a:solidFill>
              </a:rPr>
              <a:t>been developed for this </a:t>
            </a:r>
          </a:p>
          <a:p>
            <a:r>
              <a:rPr lang="en-US" dirty="0">
                <a:solidFill>
                  <a:srgbClr val="0070C0"/>
                </a:solidFill>
              </a:rPr>
              <a:t>application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lide Number Placeholder 6">
            <a:extLst>
              <a:ext uri="{FF2B5EF4-FFF2-40B4-BE49-F238E27FC236}">
                <a16:creationId xmlns="" xmlns:a16="http://schemas.microsoft.com/office/drawing/2014/main" id="{EE580240-6AA0-12BA-1F01-04F9DD51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4832E8-1B13-4C39-BEC5-474705CB361E}"/>
              </a:ext>
            </a:extLst>
          </p:cNvPr>
          <p:cNvSpPr txBox="1"/>
          <p:nvPr/>
        </p:nvSpPr>
        <p:spPr>
          <a:xfrm>
            <a:off x="0" y="608566"/>
            <a:ext cx="23354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Baseplate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C1FD5-59C9-4C3E-90AC-E1FE0CA15152}"/>
              </a:ext>
            </a:extLst>
          </p:cNvPr>
          <p:cNvSpPr txBox="1"/>
          <p:nvPr/>
        </p:nvSpPr>
        <p:spPr>
          <a:xfrm>
            <a:off x="34392" y="1088829"/>
            <a:ext cx="255640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Calibri"/>
              </a:rPr>
              <a:t>Measured :</a:t>
            </a:r>
          </a:p>
          <a:p>
            <a:r>
              <a:rPr lang="en-US" sz="1600" dirty="0">
                <a:cs typeface="Calibri"/>
              </a:rPr>
              <a:t>Flatness: 0.173 mm</a:t>
            </a:r>
          </a:p>
          <a:p>
            <a:r>
              <a:rPr lang="en-US" sz="1600" dirty="0">
                <a:cs typeface="Calibri"/>
              </a:rPr>
              <a:t>Thickness : 0.87  mm</a:t>
            </a:r>
          </a:p>
          <a:p>
            <a:r>
              <a:rPr lang="en-US" sz="1600" dirty="0" smtClean="0">
                <a:solidFill>
                  <a:srgbClr val="0070C0"/>
                </a:solidFill>
                <a:cs typeface="Calibri"/>
              </a:rPr>
              <a:t>Design values</a:t>
            </a:r>
            <a:r>
              <a:rPr lang="en-US" sz="1600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en-US" sz="1600" dirty="0">
                <a:solidFill>
                  <a:srgbClr val="0070C0"/>
                </a:solidFill>
                <a:cs typeface="Calibri"/>
              </a:rPr>
              <a:t>:</a:t>
            </a:r>
          </a:p>
          <a:p>
            <a:r>
              <a:rPr lang="en-US" sz="1600" dirty="0" smtClean="0">
                <a:cs typeface="Calibri"/>
              </a:rPr>
              <a:t>Length </a:t>
            </a:r>
            <a:r>
              <a:rPr lang="en-US" sz="1600" dirty="0">
                <a:cs typeface="Calibri"/>
              </a:rPr>
              <a:t>: 166.940mm</a:t>
            </a:r>
          </a:p>
          <a:p>
            <a:r>
              <a:rPr lang="en-US" sz="1600" dirty="0" smtClean="0">
                <a:cs typeface="Calibri"/>
              </a:rPr>
              <a:t>Thickness </a:t>
            </a:r>
            <a:r>
              <a:rPr lang="en-US" sz="1600" dirty="0">
                <a:cs typeface="Calibri"/>
              </a:rPr>
              <a:t>: 1.4mm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2401712-1B08-4345-85EA-16F62971CC74}"/>
              </a:ext>
            </a:extLst>
          </p:cNvPr>
          <p:cNvSpPr txBox="1"/>
          <p:nvPr/>
        </p:nvSpPr>
        <p:spPr>
          <a:xfrm>
            <a:off x="1" y="5364540"/>
            <a:ext cx="249335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Calibri"/>
              </a:rPr>
              <a:t>Measured :</a:t>
            </a:r>
          </a:p>
          <a:p>
            <a:r>
              <a:rPr lang="en-US" sz="1600" dirty="0">
                <a:cs typeface="Calibri"/>
              </a:rPr>
              <a:t>Flatness    : 0.078 mm</a:t>
            </a:r>
          </a:p>
          <a:p>
            <a:r>
              <a:rPr lang="en-US" sz="1600" dirty="0">
                <a:cs typeface="Calibri"/>
              </a:rPr>
              <a:t>Thickness : 1.262 mm</a:t>
            </a:r>
          </a:p>
          <a:p>
            <a:r>
              <a:rPr lang="en-US" sz="1600" dirty="0" smtClean="0">
                <a:solidFill>
                  <a:srgbClr val="0070C0"/>
                </a:solidFill>
                <a:cs typeface="Calibri"/>
              </a:rPr>
              <a:t>Design values</a:t>
            </a:r>
            <a:r>
              <a:rPr lang="en-US" sz="1600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en-US" sz="1600" dirty="0">
                <a:solidFill>
                  <a:srgbClr val="0070C0"/>
                </a:solidFill>
                <a:cs typeface="Calibri"/>
              </a:rPr>
              <a:t>:</a:t>
            </a:r>
          </a:p>
          <a:p>
            <a:r>
              <a:rPr lang="en-US" sz="1600" dirty="0" smtClean="0">
                <a:cs typeface="Calibri"/>
              </a:rPr>
              <a:t>Length </a:t>
            </a:r>
            <a:r>
              <a:rPr lang="en-US" sz="1600" dirty="0">
                <a:cs typeface="Calibri"/>
              </a:rPr>
              <a:t>: </a:t>
            </a:r>
            <a:r>
              <a:rPr lang="en-US" sz="1600" dirty="0" smtClean="0">
                <a:cs typeface="Calibri"/>
              </a:rPr>
              <a:t>166.640mm    Thickness </a:t>
            </a:r>
            <a:r>
              <a:rPr lang="en-US" sz="1600" dirty="0">
                <a:cs typeface="Calibri"/>
              </a:rPr>
              <a:t>: 1.194mm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78F89EF-6ABA-4C12-B630-BD8308592ECD}"/>
              </a:ext>
            </a:extLst>
          </p:cNvPr>
          <p:cNvSpPr txBox="1"/>
          <p:nvPr/>
        </p:nvSpPr>
        <p:spPr>
          <a:xfrm>
            <a:off x="55058" y="4934509"/>
            <a:ext cx="23354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cs typeface="Calibri"/>
              </a:rPr>
              <a:t>PCB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8923C76-5A77-4E14-8DDD-56A74A2FB4AC}"/>
              </a:ext>
            </a:extLst>
          </p:cNvPr>
          <p:cNvSpPr txBox="1"/>
          <p:nvPr/>
        </p:nvSpPr>
        <p:spPr>
          <a:xfrm>
            <a:off x="53100" y="3248561"/>
            <a:ext cx="272124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Calibri"/>
              </a:rPr>
              <a:t>Measured :</a:t>
            </a:r>
          </a:p>
          <a:p>
            <a:r>
              <a:rPr lang="en-US" sz="1600" dirty="0">
                <a:cs typeface="Calibri"/>
              </a:rPr>
              <a:t>Flatness:  0.05 mm</a:t>
            </a:r>
          </a:p>
          <a:p>
            <a:r>
              <a:rPr lang="en-US" sz="1600" dirty="0">
                <a:cs typeface="Calibri"/>
              </a:rPr>
              <a:t>Thickness : 0.330  mm</a:t>
            </a:r>
          </a:p>
          <a:p>
            <a:r>
              <a:rPr lang="en-US" sz="1600" dirty="0" smtClean="0">
                <a:solidFill>
                  <a:srgbClr val="0070C0"/>
                </a:solidFill>
                <a:cs typeface="Calibri"/>
              </a:rPr>
              <a:t>Design values</a:t>
            </a:r>
            <a:r>
              <a:rPr lang="en-US" sz="1600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en-US" sz="1600" dirty="0">
                <a:solidFill>
                  <a:srgbClr val="0070C0"/>
                </a:solidFill>
                <a:cs typeface="Calibri"/>
              </a:rPr>
              <a:t>:</a:t>
            </a:r>
          </a:p>
          <a:p>
            <a:r>
              <a:rPr lang="en-US" sz="1600" dirty="0" smtClean="0">
                <a:cs typeface="Calibri"/>
              </a:rPr>
              <a:t>Length </a:t>
            </a:r>
            <a:r>
              <a:rPr lang="en-US" sz="1600" dirty="0">
                <a:cs typeface="Calibri"/>
              </a:rPr>
              <a:t>: 166.570mm</a:t>
            </a:r>
          </a:p>
          <a:p>
            <a:r>
              <a:rPr lang="en-US" sz="1600" dirty="0" smtClean="0">
                <a:cs typeface="Calibri"/>
              </a:rPr>
              <a:t>Thickness </a:t>
            </a:r>
            <a:r>
              <a:rPr lang="en-US" sz="1600" dirty="0">
                <a:cs typeface="Calibri"/>
              </a:rPr>
              <a:t>: 0.300mm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3FC9E6A-1FCE-4F96-861B-0573B8813980}"/>
              </a:ext>
            </a:extLst>
          </p:cNvPr>
          <p:cNvSpPr txBox="1"/>
          <p:nvPr/>
        </p:nvSpPr>
        <p:spPr>
          <a:xfrm>
            <a:off x="53100" y="2787639"/>
            <a:ext cx="20573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Sensor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    HGCAL Dummy Module Assembly: Components</a:t>
            </a:r>
            <a:endParaRPr lang="en-US" sz="24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51" y="900136"/>
            <a:ext cx="3721660" cy="29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01" y="3049249"/>
            <a:ext cx="1255953" cy="126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60" y="5349227"/>
            <a:ext cx="1371599" cy="13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18" y="702248"/>
            <a:ext cx="1517720" cy="150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5C1FD5-59C9-4C3E-90AC-E1FE0CA15152}"/>
              </a:ext>
            </a:extLst>
          </p:cNvPr>
          <p:cNvSpPr txBox="1"/>
          <p:nvPr/>
        </p:nvSpPr>
        <p:spPr>
          <a:xfrm>
            <a:off x="4986403" y="3953809"/>
            <a:ext cx="392388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Edge to Edge distance details</a:t>
            </a:r>
          </a:p>
          <a:p>
            <a:endParaRPr lang="en-US" sz="1600" dirty="0">
              <a:cs typeface="Calibri"/>
            </a:endParaRPr>
          </a:p>
          <a:p>
            <a:r>
              <a:rPr lang="en-US" sz="1600" dirty="0">
                <a:cs typeface="Calibri"/>
              </a:rPr>
              <a:t>Baseplate and sensor : 0.185 mm</a:t>
            </a:r>
          </a:p>
          <a:p>
            <a:endParaRPr lang="en-US" sz="1600" dirty="0">
              <a:cs typeface="Calibri"/>
            </a:endParaRPr>
          </a:p>
          <a:p>
            <a:r>
              <a:rPr lang="en-US" sz="1600" dirty="0">
                <a:cs typeface="Calibri"/>
              </a:rPr>
              <a:t>Base plate and PCB     : 0.150 mm</a:t>
            </a:r>
          </a:p>
          <a:p>
            <a:endParaRPr lang="en-US" sz="1600" dirty="0">
              <a:cs typeface="Calibri"/>
            </a:endParaRPr>
          </a:p>
          <a:p>
            <a:r>
              <a:rPr lang="en-US" sz="1600" dirty="0">
                <a:cs typeface="Calibri"/>
              </a:rPr>
              <a:t>Sensor and PCB           : 0.035 mm</a:t>
            </a:r>
          </a:p>
          <a:p>
            <a:r>
              <a:rPr lang="en-US" sz="1600" dirty="0">
                <a:cs typeface="Calibri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63360" y="1452948"/>
            <a:ext cx="122129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82348" y="1459735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166.508mm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79108" y="3673996"/>
            <a:ext cx="1166352" cy="678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8096" y="3680783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166.441mm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353256" y="6014104"/>
            <a:ext cx="122129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72244" y="6020891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166.733mm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="" xmlns:a16="http://schemas.microsoft.com/office/drawing/2014/main" id="{C71F031C-B4EE-F999-9C81-23F9C226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1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64" y="2649088"/>
            <a:ext cx="2078181" cy="165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6685"/>
            <a:ext cx="1985255" cy="16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98" y="4740540"/>
            <a:ext cx="1801587" cy="16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1" y="761954"/>
            <a:ext cx="1738746" cy="152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9" y="2714190"/>
            <a:ext cx="1891146" cy="171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09" y="2322000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Multipurpose jig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9674" y="2286000"/>
            <a:ext cx="376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Baseplate aligned on multipurpose jig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108" y="443126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Sensor jig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449" y="4371787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Sensor aligned on jig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846" y="6287869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Sensor jig placed on </a:t>
            </a:r>
          </a:p>
          <a:p>
            <a:r>
              <a:rPr lang="en-US" dirty="0">
                <a:solidFill>
                  <a:srgbClr val="0070C0"/>
                </a:solidFill>
              </a:rPr>
              <a:t>multipurpose jig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6412467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Sensor on baseplate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1758" y="616881"/>
            <a:ext cx="46822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Designed and produced:</a:t>
            </a:r>
          </a:p>
          <a:p>
            <a:r>
              <a:rPr lang="en-US" b="1" dirty="0">
                <a:solidFill>
                  <a:srgbClr val="0070C0"/>
                </a:solidFill>
              </a:rPr>
              <a:t>1) Multipurpose jig</a:t>
            </a:r>
          </a:p>
          <a:p>
            <a:r>
              <a:rPr lang="en-US" b="1" dirty="0">
                <a:solidFill>
                  <a:srgbClr val="0070C0"/>
                </a:solidFill>
              </a:rPr>
              <a:t>2) Sensor jig</a:t>
            </a:r>
          </a:p>
          <a:p>
            <a:r>
              <a:rPr lang="en-US" b="1" dirty="0">
                <a:solidFill>
                  <a:srgbClr val="0070C0"/>
                </a:solidFill>
              </a:rPr>
              <a:t>3) PCB pickup jig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Sensor alignment and placing setup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0459" y="2662917"/>
            <a:ext cx="376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glue pattern on base plate</a:t>
            </a:r>
          </a:p>
          <a:p>
            <a:r>
              <a:rPr lang="en-US" dirty="0">
                <a:solidFill>
                  <a:srgbClr val="0070C0"/>
                </a:solidFill>
              </a:rPr>
              <a:t> Glue: Araldite 2011 slow setting glue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930831" y="4020867"/>
            <a:ext cx="24106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930831" y="3411267"/>
            <a:ext cx="256309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427121" y="3944667"/>
            <a:ext cx="630489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0066" y="3932999"/>
            <a:ext cx="198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Aligners for sensor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63" y="658482"/>
            <a:ext cx="1875258" cy="171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3769247" y="1371600"/>
            <a:ext cx="1724674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1DBC4DB-D167-4A29-9E92-66560AA4919E}"/>
              </a:ext>
            </a:extLst>
          </p:cNvPr>
          <p:cNvSpPr txBox="1"/>
          <p:nvPr/>
        </p:nvSpPr>
        <p:spPr>
          <a:xfrm>
            <a:off x="4461758" y="5221069"/>
            <a:ext cx="49159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  <a:cs typeface="Calibri"/>
              </a:rPr>
              <a:t>Flatness of baseplate + sensor: 0.265 mm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  <a:cs typeface="Calibri"/>
              </a:rPr>
              <a:t>Thickness of baseplate + sensor: 1.261 mm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  <a:cs typeface="Calibri"/>
              </a:rPr>
              <a:t>Glue thickness: 0.06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0D59FC8-F0ED-4633-BD65-43EF28B8CCE0}"/>
              </a:ext>
            </a:extLst>
          </p:cNvPr>
          <p:cNvSpPr txBox="1"/>
          <p:nvPr/>
        </p:nvSpPr>
        <p:spPr>
          <a:xfrm>
            <a:off x="4648200" y="4723636"/>
            <a:ext cx="38682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cs typeface="Calibri"/>
              </a:rPr>
              <a:t>After gluing the sensor: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80440"/>
            <a:ext cx="1144278" cy="51427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171974" y="6647"/>
            <a:ext cx="6735654" cy="588063"/>
          </a:xfrm>
          <a:prstGeom prst="rect">
            <a:avLst/>
          </a:prstGeom>
          <a:gradFill flip="none" rotWithShape="1">
            <a:gsLst>
              <a:gs pos="30000">
                <a:srgbClr val="FF9933"/>
              </a:gs>
              <a:gs pos="100000">
                <a:srgbClr val="00B050"/>
              </a:gs>
              <a:gs pos="0">
                <a:srgbClr val="21D6E0"/>
              </a:gs>
              <a:gs pos="61245">
                <a:srgbClr val="18C1E2"/>
              </a:gs>
              <a:gs pos="67905">
                <a:srgbClr val="10ADE3"/>
              </a:gs>
              <a:gs pos="81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        </a:t>
            </a:r>
            <a:r>
              <a:rPr lang="en-US" sz="2800" b="1" dirty="0">
                <a:solidFill>
                  <a:schemeClr val="bg1"/>
                </a:solidFill>
              </a:rPr>
              <a:t>Dummy HGCAL Module Assembly</a:t>
            </a:r>
            <a:endParaRPr lang="en-US" sz="28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9" y="0"/>
            <a:ext cx="633431" cy="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Slide Number Placeholder 6">
            <a:extLst>
              <a:ext uri="{FF2B5EF4-FFF2-40B4-BE49-F238E27FC236}">
                <a16:creationId xmlns="" xmlns:a16="http://schemas.microsoft.com/office/drawing/2014/main" id="{AF97571C-6C20-633E-7648-62DDD7BFE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8C42CF-D8CB-493D-9B56-AA1E164771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20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954</Words>
  <Application>Microsoft Office PowerPoint</Application>
  <PresentationFormat>On-screen Show (4:3)</PresentationFormat>
  <Paragraphs>225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TIFR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kamesh</dc:creator>
  <cp:lastModifiedBy>kamesh</cp:lastModifiedBy>
  <cp:revision>25</cp:revision>
  <dcterms:created xsi:type="dcterms:W3CDTF">2022-04-27T08:19:53Z</dcterms:created>
  <dcterms:modified xsi:type="dcterms:W3CDTF">2022-05-04T11:07:45Z</dcterms:modified>
</cp:coreProperties>
</file>