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79" r:id="rId6"/>
    <p:sldId id="269" r:id="rId7"/>
    <p:sldId id="259" r:id="rId8"/>
    <p:sldId id="258" r:id="rId9"/>
    <p:sldId id="276" r:id="rId10"/>
    <p:sldId id="266" r:id="rId11"/>
    <p:sldId id="267" r:id="rId12"/>
    <p:sldId id="284" r:id="rId13"/>
    <p:sldId id="28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CE3B2C-2E5D-FF32-4E27-267B2B0BCF8B}" name="Sally.Jordan" initials="Sa" userId="S::sally.jordan_open.ac.uk#ext#@ioporg.onmicrosoft.com::103071bd-3319-4317-aa36-63662bd29e0e" providerId="AD"/>
  <p188:author id="{13AE416F-5003-A372-842A-C45317105714}" name="Wendy Sadler" initials="WS" userId="S::sadlerwj_cardiff.ac.uk#ext#@ioporg.onmicrosoft.com::6b8a204e-cdbd-4586-a7ff-e62061208534" providerId="AD"/>
  <p188:author id="{C20E8B81-F815-4B12-EDB5-5DBF6F435E38}" name="holly.campbell" initials="ho" userId="S::holly.campbell_ukaea.uk#ext#@ioporg.onmicrosoft.com::cf81268a-d858-4865-9839-749158672d6c" providerId="AD"/>
  <p188:author id="{B756E0A0-A493-8E2F-3340-0081345A9517}" name="Sarah Bakewell" initials="SB" userId="S::sarah.bakewell@iop.org::8593937a-805b-4745-a929-6e5cb82d878c" providerId="AD"/>
  <p188:author id="{6D0F57E5-4B7C-3282-7836-401242FB9044}" name="chetsetty" initials="ch" userId="S::chetsetty_yahoo.com#ext#@ioporg.onmicrosoft.com::db697917-63f2-4775-98c3-7220497c733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088A8-146F-44FA-AC2C-67BB6A6F78AE}"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327105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088A8-146F-44FA-AC2C-67BB6A6F78AE}"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9197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088A8-146F-44FA-AC2C-67BB6A6F78AE}"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296275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088A8-146F-44FA-AC2C-67BB6A6F78AE}"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43811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088A8-146F-44FA-AC2C-67BB6A6F78AE}"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96228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088A8-146F-44FA-AC2C-67BB6A6F78AE}"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33893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088A8-146F-44FA-AC2C-67BB6A6F78AE}" type="datetimeFigureOut">
              <a:rPr lang="en-GB" smtClean="0"/>
              <a:t>26/06/2023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358747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088A8-146F-44FA-AC2C-67BB6A6F78AE}" type="datetimeFigureOut">
              <a:rPr lang="en-GB" smtClean="0"/>
              <a:t>26/06/2023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368701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088A8-146F-44FA-AC2C-67BB6A6F78AE}" type="datetimeFigureOut">
              <a:rPr lang="en-GB" smtClean="0"/>
              <a:t>26/06/2023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384745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4088A8-146F-44FA-AC2C-67BB6A6F78AE}"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341046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4088A8-146F-44FA-AC2C-67BB6A6F78AE}"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4218EE-C2B8-42F4-AC6A-9A364E1EC6B3}" type="slidenum">
              <a:rPr lang="en-GB" smtClean="0"/>
              <a:t>‹#›</a:t>
            </a:fld>
            <a:endParaRPr lang="en-GB"/>
          </a:p>
        </p:txBody>
      </p:sp>
    </p:spTree>
    <p:extLst>
      <p:ext uri="{BB962C8B-B14F-4D97-AF65-F5344CB8AC3E}">
        <p14:creationId xmlns:p14="http://schemas.microsoft.com/office/powerpoint/2010/main" val="2183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088A8-146F-44FA-AC2C-67BB6A6F78AE}" type="datetimeFigureOut">
              <a:rPr lang="en-GB" smtClean="0"/>
              <a:t>26/06/2023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218EE-C2B8-42F4-AC6A-9A364E1EC6B3}" type="slidenum">
              <a:rPr lang="en-GB" smtClean="0"/>
              <a:t>‹#›</a:t>
            </a:fld>
            <a:endParaRPr lang="en-GB"/>
          </a:p>
        </p:txBody>
      </p:sp>
    </p:spTree>
    <p:extLst>
      <p:ext uri="{BB962C8B-B14F-4D97-AF65-F5344CB8AC3E}">
        <p14:creationId xmlns:p14="http://schemas.microsoft.com/office/powerpoint/2010/main" val="2641965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821889/GEO_GEEE_Strategy_Gender_Equality_Roadmap_Rev_1__1_.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kri.org/publications/ukris-equality-diversity-and-inclusion-strategy/" TargetMode="External"/><Relationship Id="rId2" Type="http://schemas.openxmlformats.org/officeDocument/2006/relationships/hyperlink" Target="https://www.iop.org/sites/default/files/2022-02/IOP-response-to-house-of-commons-science-technology-committee-inquiry-into-diversity-in-STEM.pdf" TargetMode="External"/><Relationship Id="rId1" Type="http://schemas.openxmlformats.org/officeDocument/2006/relationships/slideLayout" Target="../slideLayouts/slideLayout6.xml"/><Relationship Id="rId6" Type="http://schemas.openxmlformats.org/officeDocument/2006/relationships/hyperlink" Target="https://www.wiwsummit.com/" TargetMode="External"/><Relationship Id="rId5" Type="http://schemas.openxmlformats.org/officeDocument/2006/relationships/hyperlink" Target="https://www.iop.org/sites/default/files/2021-02/IOP-Final-Submission-to-the-APPG-DandI-in-STEM-Consultation.pdf" TargetMode="External"/><Relationship Id="rId4" Type="http://schemas.openxmlformats.org/officeDocument/2006/relationships/hyperlink" Target="https://www.gov.uk/government/publications/gender-pay-gap-reporting-guidance-for-employer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www.iop.org/sites/default/files/2021-12/Physics-Students-in-UK-Universities-HESA-Data-Brief.pdf" TargetMode="External"/><Relationship Id="rId7" Type="http://schemas.openxmlformats.org/officeDocument/2006/relationships/image" Target="../media/image4.png"/><Relationship Id="rId2" Type="http://schemas.openxmlformats.org/officeDocument/2006/relationships/hyperlink" Target="https://www.iop.org/sites/default/files/2020-11/IOP-Limit-Less-report-2020-Nov.pdf" TargetMode="External"/><Relationship Id="rId1" Type="http://schemas.openxmlformats.org/officeDocument/2006/relationships/slideLayout" Target="../slideLayouts/slideLayout6.xml"/><Relationship Id="rId6" Type="http://schemas.openxmlformats.org/officeDocument/2006/relationships/hyperlink" Target="https://downloads.iop.org/Physics-staff-in-UK-universities.pdf"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iop.org/physics-community/about-code-conduct" TargetMode="External"/><Relationship Id="rId2" Type="http://schemas.openxmlformats.org/officeDocument/2006/relationships/hyperlink" Target="https://www.iop.org/about/IOP-diversity-inclusion/new-inclusion-mode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iop.org/about/support-grants/bell-burnell-fund" TargetMode="External"/><Relationship Id="rId7" Type="http://schemas.openxmlformats.org/officeDocument/2006/relationships/image" Target="../media/image7.png"/><Relationship Id="rId2" Type="http://schemas.openxmlformats.org/officeDocument/2006/relationships/hyperlink" Target="https://www.iop.org/strategy/limit-less"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www.iop.org/about/IOP-diversity-inclusion/new-inclusion-model" TargetMode="External"/><Relationship Id="rId4" Type="http://schemas.openxmlformats.org/officeDocument/2006/relationships/hyperlink" Target="https://youtu.be/N0bJpAnBX4k"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physicsworld.com/a/breaking-barriers-and-opening-up-physics-the-growing-impact-of-the-bell-burnell-graduate-scholarship-fund/"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iop.org/sites/default/files/2021-12/Physics-Students-in-UK-Universities-HESA-Data-Brief.pdf" TargetMode="External"/><Relationship Id="rId3" Type="http://schemas.openxmlformats.org/officeDocument/2006/relationships/hyperlink" Target="https://www.iop.org/strategy" TargetMode="External"/><Relationship Id="rId7" Type="http://schemas.openxmlformats.org/officeDocument/2006/relationships/hyperlink" Target="https://www.iop.org/sites/default/files/2020-11/IOP-Limit-Less-report-2020-Nov.pdf" TargetMode="External"/><Relationship Id="rId2" Type="http://schemas.openxmlformats.org/officeDocument/2006/relationships/hyperlink" Target="https://www.gov.uk/government/publications/gender-equality-at-every-stage-a-roadmap-for-change" TargetMode="External"/><Relationship Id="rId1" Type="http://schemas.openxmlformats.org/officeDocument/2006/relationships/slideLayout" Target="../slideLayouts/slideLayout6.xml"/><Relationship Id="rId6" Type="http://schemas.openxmlformats.org/officeDocument/2006/relationships/hyperlink" Target="https://www.wiwsummit.com/" TargetMode="External"/><Relationship Id="rId5" Type="http://schemas.openxmlformats.org/officeDocument/2006/relationships/hyperlink" Target="https://www.gov.uk/government/publications/gender-pay-gap-reporting-guidance-for-employers" TargetMode="External"/><Relationship Id="rId4" Type="http://schemas.openxmlformats.org/officeDocument/2006/relationships/hyperlink" Target="https://www.ukri.org/publications/ukris-equality-diversity-and-inclusion-strategy/" TargetMode="External"/><Relationship Id="rId9" Type="http://schemas.openxmlformats.org/officeDocument/2006/relationships/hyperlink" Target="https://downloads.iop.org/Physics-staff-in-UK-universities.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advance-he.ac.uk/equality-charters/transformed-uk-athena-swan-charter" TargetMode="External"/><Relationship Id="rId3" Type="http://schemas.openxmlformats.org/officeDocument/2006/relationships/hyperlink" Target="https://www.iop.org/conference-undergraduate-women-physics-uk-and-ireland" TargetMode="External"/><Relationship Id="rId7" Type="http://schemas.openxmlformats.org/officeDocument/2006/relationships/hyperlink" Target="https://www.wisecampaign.org.uk/ten-steps-framework/" TargetMode="External"/><Relationship Id="rId2" Type="http://schemas.openxmlformats.org/officeDocument/2006/relationships/hyperlink" Target="https://www.iop.org/about/IOP-diversity-inclusion/new-inclusion-model" TargetMode="External"/><Relationship Id="rId1" Type="http://schemas.openxmlformats.org/officeDocument/2006/relationships/slideLayout" Target="../slideLayouts/slideLayout6.xml"/><Relationship Id="rId6" Type="http://schemas.openxmlformats.org/officeDocument/2006/relationships/hyperlink" Target="https://daphnejackson.org/" TargetMode="External"/><Relationship Id="rId5" Type="http://schemas.openxmlformats.org/officeDocument/2006/relationships/hyperlink" Target="https://www.stemreturners.com/" TargetMode="External"/><Relationship Id="rId4" Type="http://schemas.openxmlformats.org/officeDocument/2006/relationships/hyperlink" Target="https://www.iop.org/about/support-grants/bell-burnell-fund" TargetMode="External"/><Relationship Id="rId9" Type="http://schemas.openxmlformats.org/officeDocument/2006/relationships/hyperlink" Target="https://www.iop.org/about/IOP-diversity-inclusion/project-ju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E871-106C-291C-42B9-3C2F01A27712}"/>
              </a:ext>
            </a:extLst>
          </p:cNvPr>
          <p:cNvSpPr>
            <a:spLocks noGrp="1"/>
          </p:cNvSpPr>
          <p:nvPr>
            <p:ph type="ctrTitle"/>
          </p:nvPr>
        </p:nvSpPr>
        <p:spPr>
          <a:xfrm>
            <a:off x="753925" y="1619250"/>
            <a:ext cx="10684151" cy="1926784"/>
          </a:xfrm>
        </p:spPr>
        <p:txBody>
          <a:bodyPr anchor="b">
            <a:normAutofit fontScale="90000"/>
          </a:bodyPr>
          <a:lstStyle/>
          <a:p>
            <a:br>
              <a:rPr lang="en-US" dirty="0"/>
            </a:br>
            <a:r>
              <a:rPr lang="en-US" sz="5200" dirty="0">
                <a:ea typeface="Calibri Light"/>
                <a:cs typeface="Calibri Light"/>
              </a:rPr>
              <a:t>Women in Physics in the United Kingdom:</a:t>
            </a:r>
            <a:br>
              <a:rPr lang="en-US" sz="5200" dirty="0">
                <a:ea typeface="Calibri Light"/>
                <a:cs typeface="Calibri Light"/>
              </a:rPr>
            </a:br>
            <a:r>
              <a:rPr lang="en-US" sz="4400" dirty="0">
                <a:ea typeface="Calibri Light"/>
                <a:cs typeface="Calibri Light"/>
              </a:rPr>
              <a:t>A review of recent policy and initiatives</a:t>
            </a:r>
            <a:endParaRPr lang="en-GB" sz="4400" dirty="0"/>
          </a:p>
        </p:txBody>
      </p:sp>
      <p:sp>
        <p:nvSpPr>
          <p:cNvPr id="3" name="Subtitle 2">
            <a:extLst>
              <a:ext uri="{FF2B5EF4-FFF2-40B4-BE49-F238E27FC236}">
                <a16:creationId xmlns:a16="http://schemas.microsoft.com/office/drawing/2014/main" id="{31E94AE5-FADA-BB94-8B47-5076FE15DBCE}"/>
              </a:ext>
            </a:extLst>
          </p:cNvPr>
          <p:cNvSpPr>
            <a:spLocks noGrp="1"/>
          </p:cNvSpPr>
          <p:nvPr>
            <p:ph type="subTitle" idx="1"/>
          </p:nvPr>
        </p:nvSpPr>
        <p:spPr>
          <a:xfrm>
            <a:off x="766663" y="3809293"/>
            <a:ext cx="10677260" cy="2789224"/>
          </a:xfrm>
        </p:spPr>
        <p:txBody>
          <a:bodyPr vert="horz" lIns="91440" tIns="45720" rIns="91440" bIns="45720" rtlCol="0" anchor="t">
            <a:normAutofit/>
          </a:bodyPr>
          <a:lstStyle/>
          <a:p>
            <a:r>
              <a:rPr lang="en-US" dirty="0"/>
              <a:t>Sally Jordan</a:t>
            </a:r>
            <a:r>
              <a:rPr lang="en-US" baseline="30000" dirty="0"/>
              <a:t>1</a:t>
            </a:r>
            <a:r>
              <a:rPr lang="en-US" dirty="0"/>
              <a:t>, Sarah Bakewell</a:t>
            </a:r>
            <a:r>
              <a:rPr lang="en-US" baseline="30000" dirty="0"/>
              <a:t>2</a:t>
            </a:r>
            <a:r>
              <a:rPr lang="en-US" dirty="0"/>
              <a:t>, Tracey Berry</a:t>
            </a:r>
            <a:r>
              <a:rPr lang="en-US" baseline="30000" dirty="0"/>
              <a:t>3</a:t>
            </a:r>
            <a:r>
              <a:rPr lang="en-US" dirty="0"/>
              <a:t>, Holly Campbell</a:t>
            </a:r>
            <a:r>
              <a:rPr lang="en-US" baseline="30000" dirty="0"/>
              <a:t>4</a:t>
            </a:r>
            <a:r>
              <a:rPr lang="en-US" dirty="0"/>
              <a:t>, Josie Coltman</a:t>
            </a:r>
            <a:r>
              <a:rPr lang="en-US" baseline="30000" dirty="0"/>
              <a:t>5</a:t>
            </a:r>
            <a:r>
              <a:rPr lang="en-US" dirty="0"/>
              <a:t>, Wendy Sadler</a:t>
            </a:r>
            <a:r>
              <a:rPr lang="en-US" baseline="30000" dirty="0"/>
              <a:t>6</a:t>
            </a:r>
            <a:r>
              <a:rPr lang="en-US" dirty="0"/>
              <a:t> and Chethana Setty</a:t>
            </a:r>
            <a:r>
              <a:rPr lang="en-US" baseline="30000" dirty="0"/>
              <a:t>1</a:t>
            </a:r>
          </a:p>
          <a:p>
            <a:endParaRPr lang="en-US" dirty="0">
              <a:cs typeface="Calibri"/>
            </a:endParaRPr>
          </a:p>
          <a:p>
            <a:r>
              <a:rPr lang="en-AU" sz="1600" i="1" baseline="30000" dirty="0">
                <a:latin typeface="Calibri"/>
                <a:cs typeface="Times New Roman"/>
              </a:rPr>
              <a:t>1</a:t>
            </a:r>
            <a:r>
              <a:rPr lang="en-AU" sz="1600" i="1" dirty="0">
                <a:latin typeface="Calibri"/>
                <a:cs typeface="Times New Roman"/>
              </a:rPr>
              <a:t>School of Physical Sciences, The Open University, Milton Keynes, UK; </a:t>
            </a:r>
            <a:r>
              <a:rPr lang="en-AU" sz="1600" i="1" baseline="30000" dirty="0">
                <a:latin typeface="Calibri"/>
                <a:cs typeface="Times New Roman"/>
              </a:rPr>
              <a:t>2</a:t>
            </a:r>
            <a:r>
              <a:rPr lang="en-AU" sz="1600" i="1" dirty="0">
                <a:latin typeface="Calibri"/>
                <a:cs typeface="Times New Roman"/>
              </a:rPr>
              <a:t>Institute of Physics, London, UK; </a:t>
            </a:r>
            <a:r>
              <a:rPr lang="en-AU" sz="1600" i="1" baseline="30000" dirty="0">
                <a:latin typeface="Calibri"/>
                <a:cs typeface="Times New Roman"/>
              </a:rPr>
              <a:t>3</a:t>
            </a:r>
            <a:r>
              <a:rPr lang="en-AU" sz="1600" i="1" dirty="0">
                <a:latin typeface="Calibri"/>
                <a:cs typeface="Times New Roman"/>
              </a:rPr>
              <a:t>School of Engineering, Mathematical and Physical Sciences, Royal Holloway, London, UK; </a:t>
            </a:r>
            <a:r>
              <a:rPr lang="en-AU" sz="1600" i="1" baseline="30000" dirty="0">
                <a:latin typeface="Calibri"/>
                <a:cs typeface="Times New Roman"/>
              </a:rPr>
              <a:t>4</a:t>
            </a:r>
            <a:r>
              <a:rPr lang="en-AU" sz="1600" i="1" dirty="0">
                <a:latin typeface="Calibri"/>
                <a:cs typeface="Times New Roman"/>
              </a:rPr>
              <a:t>UK Atomic Energy Authority, </a:t>
            </a:r>
            <a:r>
              <a:rPr lang="en-AU" sz="1600" i="1" dirty="0" err="1">
                <a:latin typeface="Calibri"/>
                <a:cs typeface="Times New Roman"/>
              </a:rPr>
              <a:t>Culham</a:t>
            </a:r>
            <a:r>
              <a:rPr lang="en-AU" sz="1600" i="1" dirty="0">
                <a:latin typeface="Calibri"/>
                <a:cs typeface="Times New Roman"/>
              </a:rPr>
              <a:t> Science Centre, Abingdon, Oxfordshire, UK; </a:t>
            </a:r>
            <a:r>
              <a:rPr lang="en-AU" sz="1600" i="1" baseline="30000" dirty="0">
                <a:latin typeface="Calibri"/>
                <a:cs typeface="Times New Roman"/>
              </a:rPr>
              <a:t>5</a:t>
            </a:r>
            <a:r>
              <a:rPr lang="en-AU" sz="1600" i="1" dirty="0">
                <a:latin typeface="Calibri"/>
                <a:cs typeface="Times New Roman"/>
              </a:rPr>
              <a:t>AWE, Aldermaston, Berkshire, UK; </a:t>
            </a:r>
            <a:r>
              <a:rPr lang="en-AU" sz="1600" i="1" baseline="30000" dirty="0">
                <a:latin typeface="Calibri"/>
                <a:cs typeface="Times New Roman"/>
              </a:rPr>
              <a:t>6</a:t>
            </a:r>
            <a:r>
              <a:rPr lang="en-AU" sz="1600" i="1" dirty="0">
                <a:latin typeface="Calibri"/>
                <a:cs typeface="Times New Roman"/>
              </a:rPr>
              <a:t>School of Physics and Astronomy, Cardiff University, Cardiff, UK.</a:t>
            </a:r>
            <a:endParaRPr lang="en-US" sz="1600" dirty="0">
              <a:latin typeface="Calibri"/>
              <a:cs typeface="Times New Roman"/>
            </a:endParaRPr>
          </a:p>
          <a:p>
            <a:endParaRPr lang="en-US" dirty="0">
              <a:solidFill>
                <a:schemeClr val="tx2"/>
              </a:solidFill>
              <a:cs typeface="Calibri"/>
            </a:endParaRPr>
          </a:p>
        </p:txBody>
      </p:sp>
      <p:pic>
        <p:nvPicPr>
          <p:cNvPr id="5" name="Picture 4" descr="A flag with a cross&#10;&#10;Description automatically generated with low confidence">
            <a:extLst>
              <a:ext uri="{FF2B5EF4-FFF2-40B4-BE49-F238E27FC236}">
                <a16:creationId xmlns:a16="http://schemas.microsoft.com/office/drawing/2014/main" id="{5066B844-D8FA-E7EA-598A-9CED31676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95" y="186344"/>
            <a:ext cx="2356485" cy="1499581"/>
          </a:xfrm>
          <a:prstGeom prst="rect">
            <a:avLst/>
          </a:prstGeom>
        </p:spPr>
      </p:pic>
    </p:spTree>
    <p:extLst>
      <p:ext uri="{BB962C8B-B14F-4D97-AF65-F5344CB8AC3E}">
        <p14:creationId xmlns:p14="http://schemas.microsoft.com/office/powerpoint/2010/main" val="106716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DE91-B6AD-122B-0994-98432EA78F6C}"/>
              </a:ext>
            </a:extLst>
          </p:cNvPr>
          <p:cNvSpPr>
            <a:spLocks noGrp="1"/>
          </p:cNvSpPr>
          <p:nvPr>
            <p:ph type="title"/>
          </p:nvPr>
        </p:nvSpPr>
        <p:spPr>
          <a:xfrm>
            <a:off x="838200" y="365125"/>
            <a:ext cx="10515600" cy="5716079"/>
          </a:xfrm>
        </p:spPr>
        <p:txBody>
          <a:bodyPr>
            <a:normAutofit/>
          </a:bodyPr>
          <a:lstStyle/>
          <a:p>
            <a:pPr algn="ctr"/>
            <a:r>
              <a:rPr lang="en-US" sz="6000" b="1" dirty="0">
                <a:ea typeface="Calibri Light"/>
                <a:cs typeface="Calibri Light"/>
              </a:rPr>
              <a:t>Thank You</a:t>
            </a:r>
          </a:p>
        </p:txBody>
      </p:sp>
      <p:sp>
        <p:nvSpPr>
          <p:cNvPr id="3" name="TextBox 2">
            <a:extLst>
              <a:ext uri="{FF2B5EF4-FFF2-40B4-BE49-F238E27FC236}">
                <a16:creationId xmlns:a16="http://schemas.microsoft.com/office/drawing/2014/main" id="{21FEFC6D-4DC5-EF92-0442-01AF5B0C764A}"/>
              </a:ext>
            </a:extLst>
          </p:cNvPr>
          <p:cNvSpPr txBox="1"/>
          <p:nvPr/>
        </p:nvSpPr>
        <p:spPr>
          <a:xfrm>
            <a:off x="896470" y="1942352"/>
            <a:ext cx="104887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ea typeface="Calibri"/>
              <a:cs typeface="Calibri"/>
            </a:endParaRPr>
          </a:p>
        </p:txBody>
      </p:sp>
    </p:spTree>
    <p:extLst>
      <p:ext uri="{BB962C8B-B14F-4D97-AF65-F5344CB8AC3E}">
        <p14:creationId xmlns:p14="http://schemas.microsoft.com/office/powerpoint/2010/main" val="409725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4F4E-5C45-9E62-06BA-20081E95E251}"/>
              </a:ext>
            </a:extLst>
          </p:cNvPr>
          <p:cNvSpPr>
            <a:spLocks noGrp="1"/>
          </p:cNvSpPr>
          <p:nvPr>
            <p:ph type="title"/>
          </p:nvPr>
        </p:nvSpPr>
        <p:spPr>
          <a:xfrm>
            <a:off x="469669" y="210666"/>
            <a:ext cx="10739969" cy="728320"/>
          </a:xfrm>
        </p:spPr>
        <p:txBody>
          <a:bodyPr>
            <a:normAutofit fontScale="90000"/>
          </a:bodyPr>
          <a:lstStyle/>
          <a:p>
            <a:r>
              <a:rPr lang="en-US" dirty="0">
                <a:cs typeface="Calibri Light"/>
              </a:rPr>
              <a:t>Overview:</a:t>
            </a:r>
            <a:br>
              <a:rPr lang="en-US" dirty="0">
                <a:cs typeface="Calibri Light"/>
              </a:rPr>
            </a:br>
            <a:r>
              <a:rPr lang="en-US" sz="2800" dirty="0" err="1">
                <a:cs typeface="Calibri Light"/>
              </a:rPr>
              <a:t>Recognising</a:t>
            </a:r>
            <a:r>
              <a:rPr lang="en-US" sz="2800" dirty="0">
                <a:cs typeface="Calibri Light"/>
              </a:rPr>
              <a:t> that progress has been made, whilst identifying gaps for improvement</a:t>
            </a:r>
          </a:p>
        </p:txBody>
      </p:sp>
      <p:graphicFrame>
        <p:nvGraphicFramePr>
          <p:cNvPr id="5" name="Table 5">
            <a:extLst>
              <a:ext uri="{FF2B5EF4-FFF2-40B4-BE49-F238E27FC236}">
                <a16:creationId xmlns:a16="http://schemas.microsoft.com/office/drawing/2014/main" id="{8B6052D6-F81F-0E42-4B9D-EC1E9ED2DFBA}"/>
              </a:ext>
            </a:extLst>
          </p:cNvPr>
          <p:cNvGraphicFramePr>
            <a:graphicFrameLocks noGrp="1"/>
          </p:cNvGraphicFramePr>
          <p:nvPr>
            <p:extLst>
              <p:ext uri="{D42A27DB-BD31-4B8C-83A1-F6EECF244321}">
                <p14:modId xmlns:p14="http://schemas.microsoft.com/office/powerpoint/2010/main" val="3594781310"/>
              </p:ext>
            </p:extLst>
          </p:nvPr>
        </p:nvGraphicFramePr>
        <p:xfrm>
          <a:off x="8387172" y="4358297"/>
          <a:ext cx="3511377" cy="2042503"/>
        </p:xfrm>
        <a:graphic>
          <a:graphicData uri="http://schemas.openxmlformats.org/drawingml/2006/table">
            <a:tbl>
              <a:tblPr firstRow="1" bandRow="1">
                <a:tableStyleId>{5C22544A-7EE6-4342-B048-85BDC9FD1C3A}</a:tableStyleId>
              </a:tblPr>
              <a:tblGrid>
                <a:gridCol w="3511377">
                  <a:extLst>
                    <a:ext uri="{9D8B030D-6E8A-4147-A177-3AD203B41FA5}">
                      <a16:colId xmlns:a16="http://schemas.microsoft.com/office/drawing/2014/main" val="783843813"/>
                    </a:ext>
                  </a:extLst>
                </a:gridCol>
              </a:tblGrid>
              <a:tr h="515343">
                <a:tc>
                  <a:txBody>
                    <a:bodyPr/>
                    <a:lstStyle/>
                    <a:p>
                      <a:r>
                        <a:rPr lang="en-US" dirty="0" err="1"/>
                        <a:t>Colour</a:t>
                      </a:r>
                      <a:r>
                        <a:rPr lang="en-US" dirty="0"/>
                        <a:t> Guide</a:t>
                      </a:r>
                    </a:p>
                  </a:txBody>
                  <a:tcPr>
                    <a:solidFill>
                      <a:schemeClr val="tx1"/>
                    </a:solidFill>
                  </a:tcPr>
                </a:tc>
                <a:extLst>
                  <a:ext uri="{0D108BD9-81ED-4DB2-BD59-A6C34878D82A}">
                    <a16:rowId xmlns:a16="http://schemas.microsoft.com/office/drawing/2014/main" val="715966307"/>
                  </a:ext>
                </a:extLst>
              </a:tr>
              <a:tr h="509054">
                <a:tc>
                  <a:txBody>
                    <a:bodyPr/>
                    <a:lstStyle/>
                    <a:p>
                      <a:r>
                        <a:rPr lang="en-US" dirty="0"/>
                        <a:t>School Level – up to age 19</a:t>
                      </a:r>
                    </a:p>
                  </a:txBody>
                  <a:tcPr>
                    <a:solidFill>
                      <a:schemeClr val="bg1">
                        <a:lumMod val="75000"/>
                      </a:schemeClr>
                    </a:solidFill>
                  </a:tcPr>
                </a:tc>
                <a:extLst>
                  <a:ext uri="{0D108BD9-81ED-4DB2-BD59-A6C34878D82A}">
                    <a16:rowId xmlns:a16="http://schemas.microsoft.com/office/drawing/2014/main" val="1013773953"/>
                  </a:ext>
                </a:extLst>
              </a:tr>
              <a:tr h="509054">
                <a:tc>
                  <a:txBody>
                    <a:bodyPr/>
                    <a:lstStyle/>
                    <a:p>
                      <a:r>
                        <a:rPr lang="en-US" dirty="0"/>
                        <a:t>Higher Education – age 19+</a:t>
                      </a:r>
                    </a:p>
                  </a:txBody>
                  <a:tcPr>
                    <a:solidFill>
                      <a:schemeClr val="accent6">
                        <a:lumMod val="40000"/>
                        <a:lumOff val="60000"/>
                      </a:schemeClr>
                    </a:solidFill>
                  </a:tcPr>
                </a:tc>
                <a:extLst>
                  <a:ext uri="{0D108BD9-81ED-4DB2-BD59-A6C34878D82A}">
                    <a16:rowId xmlns:a16="http://schemas.microsoft.com/office/drawing/2014/main" val="2254695283"/>
                  </a:ext>
                </a:extLst>
              </a:tr>
              <a:tr h="509052">
                <a:tc>
                  <a:txBody>
                    <a:bodyPr/>
                    <a:lstStyle/>
                    <a:p>
                      <a:pPr lvl="0">
                        <a:buNone/>
                      </a:pPr>
                      <a:r>
                        <a:rPr lang="en-US" dirty="0"/>
                        <a:t>Careers</a:t>
                      </a:r>
                    </a:p>
                  </a:txBody>
                  <a:tcPr>
                    <a:solidFill>
                      <a:schemeClr val="accent5">
                        <a:lumMod val="40000"/>
                        <a:lumOff val="60000"/>
                      </a:schemeClr>
                    </a:solidFill>
                  </a:tcPr>
                </a:tc>
                <a:extLst>
                  <a:ext uri="{0D108BD9-81ED-4DB2-BD59-A6C34878D82A}">
                    <a16:rowId xmlns:a16="http://schemas.microsoft.com/office/drawing/2014/main" val="1293594612"/>
                  </a:ext>
                </a:extLst>
              </a:tr>
            </a:tbl>
          </a:graphicData>
        </a:graphic>
      </p:graphicFrame>
      <p:sp>
        <p:nvSpPr>
          <p:cNvPr id="6" name="TextBox 5">
            <a:extLst>
              <a:ext uri="{FF2B5EF4-FFF2-40B4-BE49-F238E27FC236}">
                <a16:creationId xmlns:a16="http://schemas.microsoft.com/office/drawing/2014/main" id="{DA6BBD8B-3ABB-4124-3AD5-7167508C5C8B}"/>
              </a:ext>
            </a:extLst>
          </p:cNvPr>
          <p:cNvSpPr txBox="1"/>
          <p:nvPr/>
        </p:nvSpPr>
        <p:spPr>
          <a:xfrm>
            <a:off x="469669" y="1601202"/>
            <a:ext cx="747487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33333"/>
                </a:solidFill>
                <a:latin typeface="Calibri"/>
                <a:ea typeface="Calibri"/>
                <a:cs typeface="Segoe UI"/>
              </a:rPr>
              <a:t>A strengthening of policy, and opportunities for governmental influence have brought a potential for significant improvement at a systemic level.</a:t>
            </a:r>
          </a:p>
          <a:p>
            <a:endParaRPr lang="en-US" dirty="0">
              <a:solidFill>
                <a:srgbClr val="000000"/>
              </a:solidFill>
              <a:latin typeface="Calibri"/>
              <a:ea typeface="Calibri"/>
              <a:cs typeface="Calibri" panose="020F0502020204030204"/>
            </a:endParaRPr>
          </a:p>
          <a:p>
            <a:r>
              <a:rPr lang="en-US" dirty="0">
                <a:solidFill>
                  <a:srgbClr val="333333"/>
                </a:solidFill>
                <a:ea typeface="+mn-lt"/>
                <a:cs typeface="Segoe UI"/>
              </a:rPr>
              <a:t>The UK Government's </a:t>
            </a:r>
            <a:r>
              <a:rPr lang="en-US" dirty="0">
                <a:solidFill>
                  <a:srgbClr val="333333"/>
                </a:solidFill>
                <a:ea typeface="+mn-lt"/>
                <a:cs typeface="Segoe UI"/>
                <a:hlinkClick r:id="rId2"/>
              </a:rPr>
              <a:t>Gender Equality Roadmap</a:t>
            </a:r>
            <a:r>
              <a:rPr lang="en-US" baseline="30000" dirty="0">
                <a:solidFill>
                  <a:srgbClr val="333333"/>
                </a:solidFill>
                <a:ea typeface="+mn-lt"/>
                <a:cs typeface="Segoe UI"/>
              </a:rPr>
              <a:t>1</a:t>
            </a:r>
            <a:r>
              <a:rPr lang="en-US" dirty="0">
                <a:solidFill>
                  <a:srgbClr val="333333"/>
                </a:solidFill>
                <a:ea typeface="+mn-lt"/>
                <a:cs typeface="Segoe UI"/>
              </a:rPr>
              <a:t> </a:t>
            </a:r>
            <a:r>
              <a:rPr lang="en-US" dirty="0" err="1">
                <a:solidFill>
                  <a:srgbClr val="333333"/>
                </a:solidFill>
                <a:ea typeface="+mn-lt"/>
                <a:cs typeface="Segoe UI"/>
              </a:rPr>
              <a:t>recognises</a:t>
            </a:r>
            <a:r>
              <a:rPr lang="en-US" dirty="0">
                <a:solidFill>
                  <a:srgbClr val="333333"/>
                </a:solidFill>
                <a:ea typeface="+mn-lt"/>
                <a:cs typeface="Segoe UI"/>
              </a:rPr>
              <a:t> that women take on more unpaid work than men, make up the majority of informal </a:t>
            </a:r>
            <a:r>
              <a:rPr lang="en-US" dirty="0" err="1">
                <a:solidFill>
                  <a:srgbClr val="333333"/>
                </a:solidFill>
                <a:ea typeface="+mn-lt"/>
                <a:cs typeface="Segoe UI"/>
              </a:rPr>
              <a:t>carers</a:t>
            </a:r>
            <a:r>
              <a:rPr lang="en-US" dirty="0">
                <a:solidFill>
                  <a:srgbClr val="333333"/>
                </a:solidFill>
                <a:ea typeface="+mn-lt"/>
                <a:cs typeface="Segoe UI"/>
              </a:rPr>
              <a:t> and on average do around 60% more cooking, cleaning and childcare than men. This hugely impacts on their participation in the workforce and their career choices and journeys.</a:t>
            </a:r>
          </a:p>
          <a:p>
            <a:endParaRPr lang="en-US" dirty="0">
              <a:solidFill>
                <a:srgbClr val="333333"/>
              </a:solidFill>
              <a:ea typeface="+mn-lt"/>
              <a:cs typeface="Segoe UI"/>
            </a:endParaRPr>
          </a:p>
          <a:p>
            <a:r>
              <a:rPr lang="en-US" dirty="0">
                <a:solidFill>
                  <a:srgbClr val="333333"/>
                </a:solidFill>
                <a:latin typeface="Calibri"/>
                <a:ea typeface="Calibri"/>
                <a:cs typeface="Segoe UI"/>
              </a:rPr>
              <a:t>Gender inclusive policies in the workplace such as menstruation and menopause are being introduced more widely and the introduction of Shared Parental Leave supports the career development and retention of physicists.</a:t>
            </a:r>
          </a:p>
          <a:p>
            <a:endParaRPr lang="en-US" dirty="0">
              <a:solidFill>
                <a:srgbClr val="333333"/>
              </a:solidFill>
              <a:latin typeface="Calibri"/>
              <a:ea typeface="Calibri"/>
              <a:cs typeface="Segoe UI"/>
            </a:endParaRPr>
          </a:p>
          <a:p>
            <a:r>
              <a:rPr lang="en-US" dirty="0">
                <a:solidFill>
                  <a:srgbClr val="333333"/>
                </a:solidFill>
                <a:latin typeface="Calibri"/>
                <a:ea typeface="Calibri"/>
                <a:cs typeface="Segoe UI"/>
              </a:rPr>
              <a:t>We have </a:t>
            </a:r>
            <a:r>
              <a:rPr lang="en-US" dirty="0" err="1">
                <a:solidFill>
                  <a:srgbClr val="333333"/>
                </a:solidFill>
                <a:latin typeface="Calibri"/>
                <a:ea typeface="Calibri"/>
                <a:cs typeface="Segoe UI"/>
              </a:rPr>
              <a:t>categorised</a:t>
            </a:r>
            <a:r>
              <a:rPr lang="en-US" dirty="0">
                <a:solidFill>
                  <a:srgbClr val="333333"/>
                </a:solidFill>
                <a:latin typeface="Calibri"/>
                <a:ea typeface="Calibri"/>
                <a:cs typeface="Segoe UI"/>
              </a:rPr>
              <a:t> our presentation into three areas to show where progression is being made. These categories cover the spread of education and careers for physicists; schools, higher education and the workplace.  </a:t>
            </a:r>
          </a:p>
          <a:p>
            <a:endParaRPr lang="en-US" dirty="0">
              <a:solidFill>
                <a:srgbClr val="333333"/>
              </a:solidFill>
              <a:latin typeface="Calibri"/>
              <a:ea typeface="Calibri"/>
              <a:cs typeface="Segoe UI"/>
            </a:endParaRPr>
          </a:p>
        </p:txBody>
      </p:sp>
      <p:sp>
        <p:nvSpPr>
          <p:cNvPr id="3" name="Rectangle: Rounded Corners 2">
            <a:extLst>
              <a:ext uri="{FF2B5EF4-FFF2-40B4-BE49-F238E27FC236}">
                <a16:creationId xmlns:a16="http://schemas.microsoft.com/office/drawing/2014/main" id="{C9D711F4-CF3E-126D-3242-88ED6536169F}"/>
              </a:ext>
            </a:extLst>
          </p:cNvPr>
          <p:cNvSpPr/>
          <p:nvPr/>
        </p:nvSpPr>
        <p:spPr>
          <a:xfrm>
            <a:off x="8497416" y="1604232"/>
            <a:ext cx="3511377" cy="24198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Calibri"/>
                <a:cs typeface="Calibri"/>
              </a:rPr>
              <a:t>Definition of Women</a:t>
            </a:r>
          </a:p>
          <a:p>
            <a:pPr algn="ctr"/>
            <a:r>
              <a:rPr lang="en-US" dirty="0">
                <a:solidFill>
                  <a:schemeClr val="tx1"/>
                </a:solidFill>
                <a:ea typeface="Calibri"/>
                <a:cs typeface="Calibri"/>
              </a:rPr>
              <a:t>In the UK, we </a:t>
            </a:r>
            <a:r>
              <a:rPr lang="en-US" dirty="0" err="1">
                <a:solidFill>
                  <a:schemeClr val="tx1"/>
                </a:solidFill>
                <a:ea typeface="Calibri"/>
                <a:cs typeface="Calibri"/>
              </a:rPr>
              <a:t>recognise</a:t>
            </a:r>
            <a:r>
              <a:rPr lang="en-US" dirty="0">
                <a:solidFill>
                  <a:schemeClr val="tx1"/>
                </a:solidFill>
                <a:ea typeface="Calibri"/>
                <a:cs typeface="Calibri"/>
              </a:rPr>
              <a:t> that gender is no longer a binary concept. When we use the term 'women' and 'girls' this also includes Trans and Non-Binary women and girls</a:t>
            </a:r>
          </a:p>
        </p:txBody>
      </p:sp>
    </p:spTree>
    <p:extLst>
      <p:ext uri="{BB962C8B-B14F-4D97-AF65-F5344CB8AC3E}">
        <p14:creationId xmlns:p14="http://schemas.microsoft.com/office/powerpoint/2010/main" val="81799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0B35-C112-396D-6EC2-89457CF40F7B}"/>
              </a:ext>
            </a:extLst>
          </p:cNvPr>
          <p:cNvSpPr>
            <a:spLocks noGrp="1"/>
          </p:cNvSpPr>
          <p:nvPr>
            <p:ph type="title"/>
          </p:nvPr>
        </p:nvSpPr>
        <p:spPr>
          <a:xfrm>
            <a:off x="498389" y="215754"/>
            <a:ext cx="10515600" cy="751822"/>
          </a:xfrm>
        </p:spPr>
        <p:txBody>
          <a:bodyPr/>
          <a:lstStyle/>
          <a:p>
            <a:r>
              <a:rPr lang="en-US">
                <a:cs typeface="Calibri Light"/>
              </a:rPr>
              <a:t>Policy and Influencing</a:t>
            </a:r>
            <a:endParaRPr lang="en-US"/>
          </a:p>
        </p:txBody>
      </p:sp>
      <p:sp>
        <p:nvSpPr>
          <p:cNvPr id="4" name="TextBox 3">
            <a:extLst>
              <a:ext uri="{FF2B5EF4-FFF2-40B4-BE49-F238E27FC236}">
                <a16:creationId xmlns:a16="http://schemas.microsoft.com/office/drawing/2014/main" id="{CB6422A7-33CF-8B7F-6AAF-5B61EF07A014}"/>
              </a:ext>
            </a:extLst>
          </p:cNvPr>
          <p:cNvSpPr txBox="1"/>
          <p:nvPr/>
        </p:nvSpPr>
        <p:spPr>
          <a:xfrm>
            <a:off x="498687" y="1176148"/>
            <a:ext cx="11183519" cy="1477328"/>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 Institute of Physics (IOP) </a:t>
            </a:r>
            <a:r>
              <a:rPr lang="en-US" dirty="0">
                <a:ea typeface="+mn-lt"/>
                <a:cs typeface="+mn-lt"/>
              </a:rPr>
              <a:t>Strategy, Unlocking the Future</a:t>
            </a:r>
            <a:r>
              <a:rPr lang="en-US" baseline="30000" dirty="0">
                <a:ea typeface="+mn-lt"/>
                <a:cs typeface="+mn-lt"/>
              </a:rPr>
              <a:t>2</a:t>
            </a:r>
            <a:r>
              <a:rPr lang="en-US" dirty="0">
                <a:ea typeface="+mn-lt"/>
                <a:cs typeface="+mn-lt"/>
              </a:rPr>
              <a:t>, states as one of its core ambitions: “We want to build a thriving, diverse physics community and play our part in solving the science, technology, engineering and </a:t>
            </a:r>
            <a:r>
              <a:rPr lang="en-US" dirty="0" err="1">
                <a:ea typeface="+mn-lt"/>
                <a:cs typeface="+mn-lt"/>
              </a:rPr>
              <a:t>maths</a:t>
            </a:r>
            <a:r>
              <a:rPr lang="en-US" dirty="0">
                <a:ea typeface="+mn-lt"/>
                <a:cs typeface="+mn-lt"/>
              </a:rPr>
              <a:t> (STEM) skills shortage by ensuring that people, no matter their background or where they live, have access to world class physics education and training” with a goal of girls making up at least 30% of those studying physics aged 16-19.</a:t>
            </a:r>
          </a:p>
          <a:p>
            <a:r>
              <a:rPr lang="en-US" dirty="0">
                <a:cs typeface="Calibri"/>
              </a:rPr>
              <a:t>The IOP has also input to the </a:t>
            </a:r>
            <a:r>
              <a:rPr lang="en-US" dirty="0">
                <a:cs typeface="Calibri"/>
                <a:hlinkClick r:id="rId2"/>
              </a:rPr>
              <a:t>House of Commons Science and Technology Committee inquiry into Diversity in STEM</a:t>
            </a:r>
            <a:r>
              <a:rPr lang="en-US" dirty="0">
                <a:cs typeface="Calibri"/>
              </a:rPr>
              <a:t>.</a:t>
            </a:r>
          </a:p>
        </p:txBody>
      </p:sp>
      <p:sp>
        <p:nvSpPr>
          <p:cNvPr id="5" name="TextBox 4">
            <a:extLst>
              <a:ext uri="{FF2B5EF4-FFF2-40B4-BE49-F238E27FC236}">
                <a16:creationId xmlns:a16="http://schemas.microsoft.com/office/drawing/2014/main" id="{4EF7D753-0177-6B27-04A0-721AC4DCA514}"/>
              </a:ext>
            </a:extLst>
          </p:cNvPr>
          <p:cNvSpPr txBox="1"/>
          <p:nvPr/>
        </p:nvSpPr>
        <p:spPr>
          <a:xfrm>
            <a:off x="494828" y="2799264"/>
            <a:ext cx="11140950" cy="1754326"/>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UK Research and Innovation (government sponsored groups for research) has an </a:t>
            </a:r>
            <a:r>
              <a:rPr lang="en-GB" dirty="0">
                <a:cs typeface="Calibri"/>
                <a:hlinkClick r:id="rId3"/>
              </a:rPr>
              <a:t>Equality Diversity and Inclusion Strategy</a:t>
            </a:r>
            <a:r>
              <a:rPr lang="en-GB" baseline="30000" dirty="0">
                <a:cs typeface="Calibri"/>
              </a:rPr>
              <a:t>3</a:t>
            </a:r>
            <a:r>
              <a:rPr lang="en-US" dirty="0">
                <a:cs typeface="Calibri"/>
              </a:rPr>
              <a:t>, with four objectives designed to </a:t>
            </a:r>
            <a:r>
              <a:rPr lang="en-US" dirty="0">
                <a:solidFill>
                  <a:srgbClr val="000000"/>
                </a:solidFill>
                <a:ea typeface="+mn-lt"/>
                <a:cs typeface="+mn-lt"/>
              </a:rPr>
              <a:t>create a more inclusive research and innovation system, where people, creativity, and ideas can flourish</a:t>
            </a:r>
            <a:r>
              <a:rPr lang="en-US" dirty="0">
                <a:cs typeface="Calibri"/>
              </a:rPr>
              <a:t>. </a:t>
            </a:r>
            <a:endParaRPr lang="en-US" dirty="0">
              <a:ea typeface="Calibri" panose="020F0502020204030204"/>
              <a:cs typeface="Calibri" panose="020F0502020204030204"/>
            </a:endParaRPr>
          </a:p>
          <a:p>
            <a:r>
              <a:rPr lang="en-US" dirty="0">
                <a:ea typeface="Calibri" panose="020F0502020204030204"/>
                <a:cs typeface="Calibri" panose="020F0502020204030204"/>
              </a:rPr>
              <a:t>Each of the seven Research Councils under UKRI has its own EDI strategy action plan to achieve equity across all disciplines, </a:t>
            </a:r>
            <a:r>
              <a:rPr lang="en-US" dirty="0" err="1">
                <a:ea typeface="Calibri"/>
                <a:cs typeface="Calibri"/>
              </a:rPr>
              <a:t>recognising</a:t>
            </a:r>
            <a:r>
              <a:rPr lang="en-US" dirty="0">
                <a:ea typeface="Calibri"/>
                <a:cs typeface="Calibri"/>
              </a:rPr>
              <a:t> that different approaches will be required to meet the strategic goals. </a:t>
            </a:r>
          </a:p>
          <a:p>
            <a:endParaRPr lang="en-US" dirty="0">
              <a:ea typeface="Calibri"/>
              <a:cs typeface="Calibri"/>
            </a:endParaRPr>
          </a:p>
        </p:txBody>
      </p:sp>
      <p:sp>
        <p:nvSpPr>
          <p:cNvPr id="6" name="TextBox 5">
            <a:extLst>
              <a:ext uri="{FF2B5EF4-FFF2-40B4-BE49-F238E27FC236}">
                <a16:creationId xmlns:a16="http://schemas.microsoft.com/office/drawing/2014/main" id="{5A442E07-A59A-BDEF-CECB-BF5E4C5DC31F}"/>
              </a:ext>
            </a:extLst>
          </p:cNvPr>
          <p:cNvSpPr txBox="1"/>
          <p:nvPr/>
        </p:nvSpPr>
        <p:spPr>
          <a:xfrm>
            <a:off x="460512" y="4621068"/>
            <a:ext cx="11147176" cy="2031325"/>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Women in Work:  </a:t>
            </a:r>
            <a:endParaRPr lang="en-US" dirty="0">
              <a:ea typeface="Calibri"/>
              <a:cs typeface="Calibri"/>
            </a:endParaRPr>
          </a:p>
          <a:p>
            <a:pPr marL="285750" indent="-285750">
              <a:buFont typeface="Arial"/>
              <a:buChar char="•"/>
            </a:pPr>
            <a:r>
              <a:rPr lang="en-US" dirty="0">
                <a:ea typeface="Calibri"/>
                <a:cs typeface="Calibri"/>
              </a:rPr>
              <a:t>The introduction of the </a:t>
            </a:r>
            <a:r>
              <a:rPr lang="en-US" dirty="0">
                <a:ea typeface="Calibri"/>
                <a:cs typeface="Calibri"/>
                <a:hlinkClick r:id="rId4"/>
              </a:rPr>
              <a:t>Gender Pay Gap</a:t>
            </a:r>
            <a:r>
              <a:rPr lang="en-US" baseline="30000" dirty="0">
                <a:ea typeface="Calibri"/>
                <a:cs typeface="Calibri"/>
              </a:rPr>
              <a:t>4</a:t>
            </a:r>
            <a:r>
              <a:rPr lang="en-US" dirty="0">
                <a:ea typeface="Calibri"/>
                <a:cs typeface="Calibri"/>
              </a:rPr>
              <a:t> reporting in 2017 has highlighted pay inequities that must be reported by all </a:t>
            </a:r>
            <a:r>
              <a:rPr lang="en-US" dirty="0" err="1">
                <a:ea typeface="Calibri"/>
                <a:cs typeface="Calibri"/>
              </a:rPr>
              <a:t>organisations</a:t>
            </a:r>
            <a:r>
              <a:rPr lang="en-US" dirty="0">
                <a:ea typeface="Calibri"/>
                <a:cs typeface="Calibri"/>
              </a:rPr>
              <a:t> with over 250 employees. This is encouraging a focus on reducing this gap. </a:t>
            </a:r>
          </a:p>
          <a:p>
            <a:pPr marL="285750" indent="-285750">
              <a:buFont typeface="Arial"/>
              <a:buChar char="•"/>
            </a:pPr>
            <a:r>
              <a:rPr lang="en-US" dirty="0">
                <a:cs typeface="Calibri"/>
              </a:rPr>
              <a:t>The IOP has input to the </a:t>
            </a:r>
            <a:r>
              <a:rPr lang="en-US" dirty="0">
                <a:cs typeface="Calibri"/>
                <a:hlinkClick r:id="rId5"/>
              </a:rPr>
              <a:t>All Party Parliamentary Group consultation on Equity in the STEM Workforce</a:t>
            </a:r>
            <a:r>
              <a:rPr lang="en-US" dirty="0">
                <a:cs typeface="Calibri"/>
              </a:rPr>
              <a:t> to highlight inequities in physics.</a:t>
            </a:r>
            <a:endParaRPr lang="en-US" dirty="0">
              <a:ea typeface="Calibri" panose="020F0502020204030204"/>
              <a:cs typeface="Calibri"/>
            </a:endParaRPr>
          </a:p>
          <a:p>
            <a:pPr marL="285750" indent="-285750">
              <a:buFont typeface="Arial"/>
              <a:buChar char="•"/>
            </a:pPr>
            <a:r>
              <a:rPr lang="en-US" dirty="0">
                <a:cs typeface="Calibri"/>
                <a:hlinkClick r:id="rId6"/>
              </a:rPr>
              <a:t>Women in Work (</a:t>
            </a:r>
            <a:r>
              <a:rPr lang="en-US" dirty="0" err="1">
                <a:cs typeface="Calibri"/>
                <a:hlinkClick r:id="rId6"/>
              </a:rPr>
              <a:t>WiW</a:t>
            </a:r>
            <a:r>
              <a:rPr lang="en-US" dirty="0">
                <a:cs typeface="Calibri"/>
                <a:hlinkClick r:id="rId6"/>
              </a:rPr>
              <a:t>) Summit UK</a:t>
            </a:r>
            <a:r>
              <a:rPr lang="en-US" baseline="30000" dirty="0">
                <a:cs typeface="Calibri"/>
              </a:rPr>
              <a:t>5</a:t>
            </a:r>
            <a:r>
              <a:rPr lang="en-US" dirty="0">
                <a:cs typeface="Calibri"/>
              </a:rPr>
              <a:t>– </a:t>
            </a:r>
            <a:r>
              <a:rPr lang="en-US" dirty="0" err="1">
                <a:cs typeface="Calibri"/>
              </a:rPr>
              <a:t>Prioritising</a:t>
            </a:r>
            <a:r>
              <a:rPr lang="en-US" dirty="0">
                <a:cs typeface="Calibri"/>
              </a:rPr>
              <a:t> women's health policy, retaining women in work and driving competitive, economic advantage across the UK.</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65767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5E2B-27CB-C6C2-CC82-3E3006DE4DEF}"/>
              </a:ext>
            </a:extLst>
          </p:cNvPr>
          <p:cNvSpPr>
            <a:spLocks noGrp="1"/>
          </p:cNvSpPr>
          <p:nvPr>
            <p:ph type="title"/>
          </p:nvPr>
        </p:nvSpPr>
        <p:spPr>
          <a:xfrm>
            <a:off x="590797" y="276060"/>
            <a:ext cx="10515600" cy="840654"/>
          </a:xfrm>
        </p:spPr>
        <p:txBody>
          <a:bodyPr/>
          <a:lstStyle/>
          <a:p>
            <a:r>
              <a:rPr lang="en-US"/>
              <a:t>Current status (data)</a:t>
            </a:r>
            <a:endParaRPr lang="en-GB"/>
          </a:p>
        </p:txBody>
      </p:sp>
      <p:sp>
        <p:nvSpPr>
          <p:cNvPr id="4" name="TextBox 3">
            <a:extLst>
              <a:ext uri="{FF2B5EF4-FFF2-40B4-BE49-F238E27FC236}">
                <a16:creationId xmlns:a16="http://schemas.microsoft.com/office/drawing/2014/main" id="{0D75C623-E18C-620E-1BF9-79EDAB22BEA1}"/>
              </a:ext>
            </a:extLst>
          </p:cNvPr>
          <p:cNvSpPr txBox="1"/>
          <p:nvPr/>
        </p:nvSpPr>
        <p:spPr>
          <a:xfrm>
            <a:off x="347257" y="1581523"/>
            <a:ext cx="6190134" cy="486287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Schools (Age 16-19 </a:t>
            </a:r>
            <a:r>
              <a:rPr lang="en-US" b="1" dirty="0" err="1">
                <a:cs typeface="Calibri"/>
              </a:rPr>
              <a:t>yrs</a:t>
            </a:r>
            <a:r>
              <a:rPr lang="en-US" b="1" dirty="0">
                <a:cs typeface="Calibri"/>
              </a:rPr>
              <a:t>)</a:t>
            </a:r>
            <a:endParaRPr lang="en-US" b="1"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sz="1400" dirty="0">
              <a:cs typeface="Calibri"/>
            </a:endParaRPr>
          </a:p>
          <a:p>
            <a:endParaRPr lang="en-US" sz="1400" dirty="0">
              <a:ea typeface="Calibri"/>
              <a:cs typeface="Calibri"/>
            </a:endParaRPr>
          </a:p>
          <a:p>
            <a:endParaRPr lang="en-US" sz="1400" dirty="0">
              <a:cs typeface="Calibri"/>
            </a:endParaRPr>
          </a:p>
          <a:p>
            <a:endParaRPr lang="en-US" sz="1400" dirty="0">
              <a:cs typeface="Calibri"/>
            </a:endParaRPr>
          </a:p>
          <a:p>
            <a:endParaRPr lang="en-US" sz="1400" dirty="0">
              <a:cs typeface="Calibri"/>
            </a:endParaRPr>
          </a:p>
          <a:p>
            <a:endParaRPr lang="en-US" sz="1400" dirty="0">
              <a:cs typeface="Calibri"/>
            </a:endParaRPr>
          </a:p>
          <a:p>
            <a:endParaRPr lang="en-US" sz="1400" dirty="0">
              <a:cs typeface="Calibri"/>
            </a:endParaRPr>
          </a:p>
          <a:p>
            <a:endParaRPr lang="en-US" sz="1400" dirty="0">
              <a:cs typeface="Calibri"/>
            </a:endParaRPr>
          </a:p>
          <a:p>
            <a:r>
              <a:rPr lang="en-US" sz="1400" dirty="0">
                <a:cs typeface="Calibri"/>
              </a:rPr>
              <a:t>(Joint Council for Qualifications 2019-2020)</a:t>
            </a:r>
            <a:r>
              <a:rPr lang="en-US" dirty="0">
                <a:cs typeface="Calibri"/>
              </a:rPr>
              <a:t> - </a:t>
            </a:r>
            <a:r>
              <a:rPr lang="en-US" dirty="0">
                <a:solidFill>
                  <a:srgbClr val="0563C1"/>
                </a:solidFill>
                <a:cs typeface="Calibri"/>
                <a:hlinkClick r:id="rId2"/>
              </a:rPr>
              <a:t>IOP Limit Less report 2020</a:t>
            </a:r>
            <a:r>
              <a:rPr lang="en-US" baseline="30000" dirty="0">
                <a:solidFill>
                  <a:srgbClr val="0563C1"/>
                </a:solidFill>
                <a:cs typeface="Calibri"/>
              </a:rPr>
              <a:t>6</a:t>
            </a:r>
            <a:endParaRPr lang="en-US" baseline="30000" dirty="0">
              <a:ea typeface="Calibri"/>
              <a:cs typeface="Calibri"/>
            </a:endParaRPr>
          </a:p>
          <a:p>
            <a:pPr marL="285750" indent="-285750">
              <a:buFont typeface="Arial,Sans-Serif"/>
              <a:buChar char="•"/>
            </a:pPr>
            <a:endParaRPr lang="en-US" dirty="0">
              <a:cs typeface="Calibri"/>
            </a:endParaRPr>
          </a:p>
          <a:p>
            <a:pPr marL="285750" indent="-285750">
              <a:buFont typeface="Arial,Sans-Serif"/>
              <a:buChar char="•"/>
            </a:pPr>
            <a:r>
              <a:rPr lang="en-US" dirty="0">
                <a:cs typeface="Calibri"/>
              </a:rPr>
              <a:t>Note that data is not collected consistently across the UK Nations and is an ask of Government in the recent Science and Technology Committee inquiry into diversity in STEM.</a:t>
            </a:r>
            <a:endParaRPr lang="en-US" dirty="0">
              <a:ea typeface="Calibri"/>
              <a:cs typeface="Calibri"/>
            </a:endParaRPr>
          </a:p>
          <a:p>
            <a:endParaRPr lang="en-US" dirty="0">
              <a:ea typeface="Calibri"/>
              <a:cs typeface="Calibri"/>
            </a:endParaRPr>
          </a:p>
          <a:p>
            <a:endParaRPr lang="en-US" dirty="0">
              <a:ea typeface="Calibri"/>
              <a:cs typeface="Calibri"/>
            </a:endParaRPr>
          </a:p>
        </p:txBody>
      </p:sp>
      <p:graphicFrame>
        <p:nvGraphicFramePr>
          <p:cNvPr id="3" name="Table 4">
            <a:extLst>
              <a:ext uri="{FF2B5EF4-FFF2-40B4-BE49-F238E27FC236}">
                <a16:creationId xmlns:a16="http://schemas.microsoft.com/office/drawing/2014/main" id="{B7D22F6E-D34F-55C4-5E63-1BB457E24007}"/>
              </a:ext>
            </a:extLst>
          </p:cNvPr>
          <p:cNvGraphicFramePr>
            <a:graphicFrameLocks noGrp="1"/>
          </p:cNvGraphicFramePr>
          <p:nvPr>
            <p:extLst>
              <p:ext uri="{D42A27DB-BD31-4B8C-83A1-F6EECF244321}">
                <p14:modId xmlns:p14="http://schemas.microsoft.com/office/powerpoint/2010/main" val="3838957855"/>
              </p:ext>
            </p:extLst>
          </p:nvPr>
        </p:nvGraphicFramePr>
        <p:xfrm>
          <a:off x="443580" y="2038830"/>
          <a:ext cx="5886119" cy="2266532"/>
        </p:xfrm>
        <a:graphic>
          <a:graphicData uri="http://schemas.openxmlformats.org/drawingml/2006/table">
            <a:tbl>
              <a:tblPr firstRow="1" bandRow="1">
                <a:tableStyleId>{72833802-FEF1-4C79-8D5D-14CF1EAF98D9}</a:tableStyleId>
              </a:tblPr>
              <a:tblGrid>
                <a:gridCol w="1917370">
                  <a:extLst>
                    <a:ext uri="{9D8B030D-6E8A-4147-A177-3AD203B41FA5}">
                      <a16:colId xmlns:a16="http://schemas.microsoft.com/office/drawing/2014/main" val="3258628794"/>
                    </a:ext>
                  </a:extLst>
                </a:gridCol>
                <a:gridCol w="2206006">
                  <a:extLst>
                    <a:ext uri="{9D8B030D-6E8A-4147-A177-3AD203B41FA5}">
                      <a16:colId xmlns:a16="http://schemas.microsoft.com/office/drawing/2014/main" val="867861209"/>
                    </a:ext>
                  </a:extLst>
                </a:gridCol>
                <a:gridCol w="1762743">
                  <a:extLst>
                    <a:ext uri="{9D8B030D-6E8A-4147-A177-3AD203B41FA5}">
                      <a16:colId xmlns:a16="http://schemas.microsoft.com/office/drawing/2014/main" val="4186869937"/>
                    </a:ext>
                  </a:extLst>
                </a:gridCol>
              </a:tblGrid>
              <a:tr h="412337">
                <a:tc>
                  <a:txBody>
                    <a:bodyPr/>
                    <a:lstStyle/>
                    <a:p>
                      <a:r>
                        <a:rPr lang="en-US"/>
                        <a:t>UK country</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tc>
                  <a:txBody>
                    <a:bodyPr/>
                    <a:lstStyle/>
                    <a:p>
                      <a:r>
                        <a:rPr lang="en-US"/>
                        <a:t>Physics qualification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tc>
                  <a:txBody>
                    <a:bodyPr/>
                    <a:lstStyle/>
                    <a:p>
                      <a:r>
                        <a:rPr lang="en-US"/>
                        <a:t>% of girls taking</a:t>
                      </a:r>
                    </a:p>
                  </a:txBody>
                  <a:tcPr>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extLst>
                  <a:ext uri="{0D108BD9-81ED-4DB2-BD59-A6C34878D82A}">
                    <a16:rowId xmlns:a16="http://schemas.microsoft.com/office/drawing/2014/main" val="2575313437"/>
                  </a:ext>
                </a:extLst>
              </a:tr>
              <a:tr h="370840">
                <a:tc>
                  <a:txBody>
                    <a:bodyPr/>
                    <a:lstStyle/>
                    <a:p>
                      <a:r>
                        <a:rPr lang="en-US"/>
                        <a:t>England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A Level</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2.6%</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33764816"/>
                  </a:ext>
                </a:extLst>
              </a:tr>
              <a:tr h="370840">
                <a:tc>
                  <a:txBody>
                    <a:bodyPr/>
                    <a:lstStyle/>
                    <a:p>
                      <a:r>
                        <a:rPr lang="en-US"/>
                        <a:t>Northern Ireland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A Level</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72691325"/>
                  </a:ext>
                </a:extLst>
              </a:tr>
              <a:tr h="370838">
                <a:tc>
                  <a:txBody>
                    <a:bodyPr/>
                    <a:lstStyle/>
                    <a:p>
                      <a:pPr lvl="0">
                        <a:buNone/>
                      </a:pPr>
                      <a:r>
                        <a:rPr lang="en-US"/>
                        <a:t>Ireland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Leaving Certificate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3.59%</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284538257"/>
                  </a:ext>
                </a:extLst>
              </a:tr>
              <a:tr h="370839">
                <a:tc>
                  <a:txBody>
                    <a:bodyPr/>
                    <a:lstStyle/>
                    <a:p>
                      <a:pPr lvl="0">
                        <a:buNone/>
                      </a:pPr>
                      <a:r>
                        <a:rPr lang="en-US"/>
                        <a:t>Scotland</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err="1"/>
                        <a:t>Highers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27.5%</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41475214"/>
                  </a:ext>
                </a:extLst>
              </a:tr>
              <a:tr h="370838">
                <a:tc>
                  <a:txBody>
                    <a:bodyPr/>
                    <a:lstStyle/>
                    <a:p>
                      <a:pPr lvl="0">
                        <a:buNone/>
                      </a:pPr>
                      <a:r>
                        <a:rPr lang="en-US"/>
                        <a:t>Wales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A Level</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a:t>2.0%</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888653333"/>
                  </a:ext>
                </a:extLst>
              </a:tr>
            </a:tbl>
          </a:graphicData>
        </a:graphic>
      </p:graphicFrame>
      <p:sp>
        <p:nvSpPr>
          <p:cNvPr id="5" name="TextBox 4">
            <a:extLst>
              <a:ext uri="{FF2B5EF4-FFF2-40B4-BE49-F238E27FC236}">
                <a16:creationId xmlns:a16="http://schemas.microsoft.com/office/drawing/2014/main" id="{0D6E545A-3839-A91D-B4B7-3F3E1732F187}"/>
              </a:ext>
            </a:extLst>
          </p:cNvPr>
          <p:cNvSpPr txBox="1"/>
          <p:nvPr/>
        </p:nvSpPr>
        <p:spPr>
          <a:xfrm>
            <a:off x="6708563" y="1581524"/>
            <a:ext cx="5328190" cy="3016210"/>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Higher Education (Age 19+)</a:t>
            </a:r>
            <a:endParaRPr lang="en-US" b="1" dirty="0">
              <a:ea typeface="Calibri"/>
              <a:cs typeface="Calibri"/>
            </a:endParaRPr>
          </a:p>
          <a:p>
            <a:endParaRPr lang="en-US" dirty="0">
              <a:ea typeface="Calibri"/>
              <a:cs typeface="Calibri"/>
            </a:endParaRPr>
          </a:p>
          <a:p>
            <a:pPr marL="285750" indent="-285750">
              <a:buFont typeface="Arial,Sans-Serif"/>
              <a:buChar char="•"/>
            </a:pPr>
            <a:r>
              <a:rPr lang="en-US" dirty="0">
                <a:ea typeface="Calibri"/>
                <a:cs typeface="Calibri"/>
              </a:rPr>
              <a:t>49% increase in female Physics UG </a:t>
            </a:r>
            <a:endParaRPr lang="en-US" dirty="0"/>
          </a:p>
          <a:p>
            <a:pPr marL="285750" indent="-285750">
              <a:buFont typeface="Arial,Sans-Serif"/>
              <a:buChar char="•"/>
            </a:pPr>
            <a:r>
              <a:rPr lang="en-US" dirty="0">
                <a:ea typeface="Calibri"/>
                <a:cs typeface="Calibri"/>
              </a:rPr>
              <a:t>40% increase in female Physics Doctoral </a:t>
            </a:r>
          </a:p>
          <a:p>
            <a:r>
              <a:rPr lang="en-US" dirty="0">
                <a:ea typeface="Calibri"/>
                <a:cs typeface="Calibri"/>
              </a:rPr>
              <a:t>      students</a:t>
            </a:r>
          </a:p>
          <a:p>
            <a:pPr marL="285750" indent="-285750">
              <a:buFont typeface="Arial,Sans-Serif"/>
              <a:buChar char="•"/>
            </a:pPr>
            <a:r>
              <a:rPr lang="en-US" dirty="0">
                <a:ea typeface="Calibri"/>
                <a:cs typeface="Calibri"/>
              </a:rPr>
              <a:t>Overall, increase in female students at various levels but still large discrepancy with numbers of male students in physics</a:t>
            </a:r>
            <a:endParaRPr lang="en-US" dirty="0"/>
          </a:p>
          <a:p>
            <a:r>
              <a:rPr lang="en-US" sz="1400" dirty="0">
                <a:ea typeface="Calibri"/>
                <a:cs typeface="Calibri"/>
              </a:rPr>
              <a:t>Source: </a:t>
            </a:r>
            <a:r>
              <a:rPr lang="en-US" sz="1400" dirty="0">
                <a:ea typeface="+mn-lt"/>
                <a:cs typeface="+mn-lt"/>
                <a:hlinkClick r:id="rId3"/>
              </a:rPr>
              <a:t>Physics-Students-in-UK-Universities-HESA-Data-Brief.pdf (iop.org)</a:t>
            </a:r>
            <a:r>
              <a:rPr lang="en-US" sz="1400" baseline="30000" dirty="0">
                <a:ea typeface="+mn-lt"/>
                <a:cs typeface="+mn-lt"/>
                <a:hlinkClick r:id="rId3"/>
              </a:rPr>
              <a:t>7</a:t>
            </a:r>
          </a:p>
          <a:p>
            <a:endParaRPr lang="en-US" dirty="0">
              <a:ea typeface="Calibri"/>
              <a:cs typeface="Calibri"/>
            </a:endParaRPr>
          </a:p>
        </p:txBody>
      </p:sp>
      <p:pic>
        <p:nvPicPr>
          <p:cNvPr id="6" name="Graphic 6" descr="Bar graph with upward trend with solid fill">
            <a:extLst>
              <a:ext uri="{FF2B5EF4-FFF2-40B4-BE49-F238E27FC236}">
                <a16:creationId xmlns:a16="http://schemas.microsoft.com/office/drawing/2014/main" id="{CAED98D3-74B0-C2B7-61B5-0B5675403A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2118" y="1645023"/>
            <a:ext cx="914400" cy="914400"/>
          </a:xfrm>
          <a:prstGeom prst="rect">
            <a:avLst/>
          </a:prstGeom>
        </p:spPr>
      </p:pic>
      <p:sp>
        <p:nvSpPr>
          <p:cNvPr id="7" name="TextBox 6">
            <a:extLst>
              <a:ext uri="{FF2B5EF4-FFF2-40B4-BE49-F238E27FC236}">
                <a16:creationId xmlns:a16="http://schemas.microsoft.com/office/drawing/2014/main" id="{F947544E-9E2F-F1F0-B66E-5FBD93D300CC}"/>
              </a:ext>
            </a:extLst>
          </p:cNvPr>
          <p:cNvSpPr txBox="1"/>
          <p:nvPr/>
        </p:nvSpPr>
        <p:spPr>
          <a:xfrm>
            <a:off x="6712197" y="4715051"/>
            <a:ext cx="5338487" cy="1692771"/>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Careers / staff in HE Institutions</a:t>
            </a:r>
            <a:endParaRPr lang="en-US" b="1" dirty="0">
              <a:ea typeface="Calibri"/>
              <a:cs typeface="Calibri"/>
            </a:endParaRPr>
          </a:p>
          <a:p>
            <a:endParaRPr lang="en-US" dirty="0">
              <a:ea typeface="Calibri"/>
              <a:cs typeface="Calibri"/>
            </a:endParaRPr>
          </a:p>
          <a:p>
            <a:r>
              <a:rPr lang="en-US" dirty="0">
                <a:ea typeface="Calibri"/>
                <a:cs typeface="Calibri"/>
              </a:rPr>
              <a:t>Between academic years 2012/13 </a:t>
            </a:r>
          </a:p>
          <a:p>
            <a:r>
              <a:rPr lang="en-US" dirty="0">
                <a:ea typeface="Calibri"/>
                <a:cs typeface="Calibri"/>
              </a:rPr>
              <a:t>until 2020/21 there has been an increase </a:t>
            </a:r>
          </a:p>
          <a:p>
            <a:r>
              <a:rPr lang="en-US" dirty="0">
                <a:ea typeface="Calibri"/>
                <a:cs typeface="Calibri"/>
              </a:rPr>
              <a:t>in female professors from 8-14%</a:t>
            </a:r>
          </a:p>
          <a:p>
            <a:r>
              <a:rPr lang="en-US" sz="1400" dirty="0">
                <a:ea typeface="Calibri"/>
                <a:cs typeface="Calibri"/>
              </a:rPr>
              <a:t>Source: </a:t>
            </a:r>
            <a:r>
              <a:rPr lang="en-US" sz="1400" dirty="0">
                <a:ea typeface="+mn-lt"/>
                <a:cs typeface="+mn-lt"/>
                <a:hlinkClick r:id="rId6"/>
              </a:rPr>
              <a:t>Physics staff in UK universities (iop.org)</a:t>
            </a:r>
            <a:r>
              <a:rPr lang="en-US" sz="1400" baseline="30000" dirty="0">
                <a:ea typeface="+mn-lt"/>
                <a:cs typeface="+mn-lt"/>
              </a:rPr>
              <a:t>8</a:t>
            </a:r>
            <a:endParaRPr lang="en-US" sz="1400" baseline="30000" dirty="0">
              <a:ea typeface="Calibri"/>
              <a:cs typeface="Calibri"/>
            </a:endParaRPr>
          </a:p>
        </p:txBody>
      </p:sp>
      <p:pic>
        <p:nvPicPr>
          <p:cNvPr id="8" name="Graphic 8" descr="Professor female with solid fill">
            <a:extLst>
              <a:ext uri="{FF2B5EF4-FFF2-40B4-BE49-F238E27FC236}">
                <a16:creationId xmlns:a16="http://schemas.microsoft.com/office/drawing/2014/main" id="{1773F446-FD89-C8F1-4092-A825D8544B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2118" y="4549587"/>
            <a:ext cx="914400" cy="914400"/>
          </a:xfrm>
          <a:prstGeom prst="rect">
            <a:avLst/>
          </a:prstGeom>
        </p:spPr>
      </p:pic>
    </p:spTree>
    <p:extLst>
      <p:ext uri="{BB962C8B-B14F-4D97-AF65-F5344CB8AC3E}">
        <p14:creationId xmlns:p14="http://schemas.microsoft.com/office/powerpoint/2010/main" val="66844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3407-2440-BCF6-4021-B4D264CE751D}"/>
              </a:ext>
            </a:extLst>
          </p:cNvPr>
          <p:cNvSpPr>
            <a:spLocks noGrp="1"/>
          </p:cNvSpPr>
          <p:nvPr>
            <p:ph type="title"/>
          </p:nvPr>
        </p:nvSpPr>
        <p:spPr>
          <a:xfrm>
            <a:off x="541867" y="121708"/>
            <a:ext cx="10515600" cy="754063"/>
          </a:xfrm>
        </p:spPr>
        <p:txBody>
          <a:bodyPr/>
          <a:lstStyle/>
          <a:p>
            <a:r>
              <a:rPr lang="en-US"/>
              <a:t>Environment</a:t>
            </a:r>
            <a:endParaRPr lang="en-GB"/>
          </a:p>
        </p:txBody>
      </p:sp>
      <p:sp>
        <p:nvSpPr>
          <p:cNvPr id="4" name="TextBox 3">
            <a:extLst>
              <a:ext uri="{FF2B5EF4-FFF2-40B4-BE49-F238E27FC236}">
                <a16:creationId xmlns:a16="http://schemas.microsoft.com/office/drawing/2014/main" id="{4FAA00CE-795D-2E50-EF0D-CBB9CE72A5E8}"/>
              </a:ext>
            </a:extLst>
          </p:cNvPr>
          <p:cNvSpPr txBox="1"/>
          <p:nvPr/>
        </p:nvSpPr>
        <p:spPr>
          <a:xfrm>
            <a:off x="788296" y="1200673"/>
            <a:ext cx="100199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a:p>
            <a:endParaRPr lang="en-US">
              <a:ea typeface="Calibri"/>
              <a:cs typeface="Calibri"/>
            </a:endParaRPr>
          </a:p>
          <a:p>
            <a:endParaRPr lang="en-US">
              <a:ea typeface="Calibri"/>
              <a:cs typeface="Calibri"/>
            </a:endParaRPr>
          </a:p>
        </p:txBody>
      </p:sp>
      <p:graphicFrame>
        <p:nvGraphicFramePr>
          <p:cNvPr id="5" name="Table 5">
            <a:extLst>
              <a:ext uri="{FF2B5EF4-FFF2-40B4-BE49-F238E27FC236}">
                <a16:creationId xmlns:a16="http://schemas.microsoft.com/office/drawing/2014/main" id="{2368662A-3D9E-3C84-C731-12259C7C2440}"/>
              </a:ext>
            </a:extLst>
          </p:cNvPr>
          <p:cNvGraphicFramePr>
            <a:graphicFrameLocks noGrp="1"/>
          </p:cNvGraphicFramePr>
          <p:nvPr>
            <p:extLst>
              <p:ext uri="{D42A27DB-BD31-4B8C-83A1-F6EECF244321}">
                <p14:modId xmlns:p14="http://schemas.microsoft.com/office/powerpoint/2010/main" val="360765125"/>
              </p:ext>
            </p:extLst>
          </p:nvPr>
        </p:nvGraphicFramePr>
        <p:xfrm>
          <a:off x="339168" y="832347"/>
          <a:ext cx="11380506" cy="5760720"/>
        </p:xfrm>
        <a:graphic>
          <a:graphicData uri="http://schemas.openxmlformats.org/drawingml/2006/table">
            <a:tbl>
              <a:tblPr firstRow="1" bandRow="1">
                <a:tableStyleId>{5C22544A-7EE6-4342-B048-85BDC9FD1C3A}</a:tableStyleId>
              </a:tblPr>
              <a:tblGrid>
                <a:gridCol w="1278245">
                  <a:extLst>
                    <a:ext uri="{9D8B030D-6E8A-4147-A177-3AD203B41FA5}">
                      <a16:colId xmlns:a16="http://schemas.microsoft.com/office/drawing/2014/main" val="3336158422"/>
                    </a:ext>
                  </a:extLst>
                </a:gridCol>
                <a:gridCol w="2896672">
                  <a:extLst>
                    <a:ext uri="{9D8B030D-6E8A-4147-A177-3AD203B41FA5}">
                      <a16:colId xmlns:a16="http://schemas.microsoft.com/office/drawing/2014/main" val="3233502185"/>
                    </a:ext>
                  </a:extLst>
                </a:gridCol>
                <a:gridCol w="3566710">
                  <a:extLst>
                    <a:ext uri="{9D8B030D-6E8A-4147-A177-3AD203B41FA5}">
                      <a16:colId xmlns:a16="http://schemas.microsoft.com/office/drawing/2014/main" val="99407575"/>
                    </a:ext>
                  </a:extLst>
                </a:gridCol>
                <a:gridCol w="3638879">
                  <a:extLst>
                    <a:ext uri="{9D8B030D-6E8A-4147-A177-3AD203B41FA5}">
                      <a16:colId xmlns:a16="http://schemas.microsoft.com/office/drawing/2014/main" val="3825150089"/>
                    </a:ext>
                  </a:extLst>
                </a:gridCol>
              </a:tblGrid>
              <a:tr h="297442">
                <a:tc>
                  <a:txBody>
                    <a:bodyPr/>
                    <a:lstStyle/>
                    <a:p>
                      <a:pPr lvl="0">
                        <a:buNone/>
                      </a:pPr>
                      <a:r>
                        <a:rPr lang="en-US"/>
                        <a:t>Area</a:t>
                      </a:r>
                    </a:p>
                  </a:txBody>
                  <a:tcPr>
                    <a:solidFill>
                      <a:schemeClr val="tx1"/>
                    </a:solidFill>
                  </a:tcPr>
                </a:tc>
                <a:tc>
                  <a:txBody>
                    <a:bodyPr/>
                    <a:lstStyle/>
                    <a:p>
                      <a:pPr lvl="0">
                        <a:buNone/>
                      </a:pPr>
                      <a:r>
                        <a:rPr lang="en-US"/>
                        <a:t>Issue</a:t>
                      </a:r>
                    </a:p>
                  </a:txBody>
                  <a:tcPr>
                    <a:solidFill>
                      <a:schemeClr val="tx1"/>
                    </a:solidFill>
                  </a:tcPr>
                </a:tc>
                <a:tc>
                  <a:txBody>
                    <a:bodyPr/>
                    <a:lstStyle/>
                    <a:p>
                      <a:r>
                        <a:rPr lang="en-US"/>
                        <a:t>Progress made</a:t>
                      </a:r>
                    </a:p>
                  </a:txBody>
                  <a:tcPr>
                    <a:solidFill>
                      <a:schemeClr val="tx1"/>
                    </a:solidFill>
                  </a:tcPr>
                </a:tc>
                <a:tc>
                  <a:txBody>
                    <a:bodyPr/>
                    <a:lstStyle/>
                    <a:p>
                      <a:r>
                        <a:rPr lang="en-US"/>
                        <a:t>Barriers to overcome</a:t>
                      </a:r>
                    </a:p>
                  </a:txBody>
                  <a:tcPr>
                    <a:solidFill>
                      <a:schemeClr val="tx1"/>
                    </a:solidFill>
                  </a:tcPr>
                </a:tc>
                <a:extLst>
                  <a:ext uri="{0D108BD9-81ED-4DB2-BD59-A6C34878D82A}">
                    <a16:rowId xmlns:a16="http://schemas.microsoft.com/office/drawing/2014/main" val="3266329578"/>
                  </a:ext>
                </a:extLst>
              </a:tr>
              <a:tr h="743606">
                <a:tc>
                  <a:txBody>
                    <a:bodyPr/>
                    <a:lstStyle/>
                    <a:p>
                      <a:pPr lvl="0">
                        <a:buNone/>
                      </a:pPr>
                      <a:r>
                        <a:rPr lang="en-US"/>
                        <a:t>Schools</a:t>
                      </a:r>
                    </a:p>
                  </a:txBody>
                  <a:tcPr>
                    <a:solidFill>
                      <a:schemeClr val="bg1">
                        <a:lumMod val="85000"/>
                      </a:schemeClr>
                    </a:solidFill>
                  </a:tcPr>
                </a:tc>
                <a:tc>
                  <a:txBody>
                    <a:bodyPr/>
                    <a:lstStyle/>
                    <a:p>
                      <a:pPr lvl="0">
                        <a:buNone/>
                      </a:pPr>
                      <a:r>
                        <a:rPr lang="en-US"/>
                        <a:t>Fewer girls take up Physics / STEM subjects post 16</a:t>
                      </a:r>
                    </a:p>
                  </a:txBody>
                  <a:tcPr>
                    <a:solidFill>
                      <a:schemeClr val="bg1">
                        <a:lumMod val="85000"/>
                      </a:schemeClr>
                    </a:solidFill>
                  </a:tcPr>
                </a:tc>
                <a:tc>
                  <a:txBody>
                    <a:bodyPr/>
                    <a:lstStyle/>
                    <a:p>
                      <a:pPr lvl="0">
                        <a:buNone/>
                      </a:pPr>
                      <a:r>
                        <a:rPr lang="en-US"/>
                        <a:t>Systemic change sought through policy change; increased outreach activities and active role models </a:t>
                      </a:r>
                    </a:p>
                  </a:txBody>
                  <a:tcPr>
                    <a:solidFill>
                      <a:schemeClr val="bg1">
                        <a:lumMod val="85000"/>
                      </a:schemeClr>
                    </a:solidFill>
                  </a:tcPr>
                </a:tc>
                <a:tc>
                  <a:txBody>
                    <a:bodyPr/>
                    <a:lstStyle/>
                    <a:p>
                      <a:pPr lvl="0">
                        <a:buNone/>
                      </a:pPr>
                      <a:r>
                        <a:rPr lang="en-US"/>
                        <a:t>Persistent lack of specialist physics teachers in schools</a:t>
                      </a:r>
                    </a:p>
                  </a:txBody>
                  <a:tcPr>
                    <a:solidFill>
                      <a:schemeClr val="bg1">
                        <a:lumMod val="85000"/>
                      </a:schemeClr>
                    </a:solidFill>
                  </a:tcPr>
                </a:tc>
                <a:extLst>
                  <a:ext uri="{0D108BD9-81ED-4DB2-BD59-A6C34878D82A}">
                    <a16:rowId xmlns:a16="http://schemas.microsoft.com/office/drawing/2014/main" val="1822666192"/>
                  </a:ext>
                </a:extLst>
              </a:tr>
              <a:tr h="743606">
                <a:tc>
                  <a:txBody>
                    <a:bodyPr/>
                    <a:lstStyle/>
                    <a:p>
                      <a:pPr lvl="0">
                        <a:buNone/>
                      </a:pPr>
                      <a:r>
                        <a:rPr lang="en-US"/>
                        <a:t>Higher Education</a:t>
                      </a:r>
                    </a:p>
                  </a:txBody>
                  <a:tcPr>
                    <a:solidFill>
                      <a:schemeClr val="accent6">
                        <a:lumMod val="40000"/>
                        <a:lumOff val="60000"/>
                      </a:schemeClr>
                    </a:solidFill>
                  </a:tcPr>
                </a:tc>
                <a:tc>
                  <a:txBody>
                    <a:bodyPr/>
                    <a:lstStyle/>
                    <a:p>
                      <a:pPr lvl="0">
                        <a:buNone/>
                      </a:pPr>
                      <a:r>
                        <a:rPr lang="en-US"/>
                        <a:t>Encouraging more women into HE and research physics </a:t>
                      </a:r>
                    </a:p>
                  </a:txBody>
                  <a:tcPr>
                    <a:solidFill>
                      <a:schemeClr val="accent6">
                        <a:lumMod val="40000"/>
                        <a:lumOff val="60000"/>
                      </a:schemeClr>
                    </a:solidFill>
                  </a:tcPr>
                </a:tc>
                <a:tc>
                  <a:txBody>
                    <a:bodyPr/>
                    <a:lstStyle/>
                    <a:p>
                      <a:pPr lvl="0">
                        <a:buNone/>
                      </a:pPr>
                      <a:r>
                        <a:rPr lang="en-US"/>
                        <a:t>Improving the culture through Project Juno and Athena SWAN; scholarships for PhD students and Undergraduate conferences</a:t>
                      </a:r>
                    </a:p>
                  </a:txBody>
                  <a:tcPr>
                    <a:solidFill>
                      <a:schemeClr val="accent6">
                        <a:lumMod val="40000"/>
                        <a:lumOff val="60000"/>
                      </a:schemeClr>
                    </a:solidFill>
                  </a:tcPr>
                </a:tc>
                <a:tc>
                  <a:txBody>
                    <a:bodyPr/>
                    <a:lstStyle/>
                    <a:p>
                      <a:pPr lvl="0">
                        <a:buNone/>
                      </a:pPr>
                      <a:r>
                        <a:rPr lang="en-US"/>
                        <a:t>Retention and progression of women; culture still needs improving to include intersectionality</a:t>
                      </a:r>
                    </a:p>
                  </a:txBody>
                  <a:tcPr>
                    <a:solidFill>
                      <a:schemeClr val="accent6">
                        <a:lumMod val="40000"/>
                        <a:lumOff val="60000"/>
                      </a:schemeClr>
                    </a:solidFill>
                  </a:tcPr>
                </a:tc>
                <a:extLst>
                  <a:ext uri="{0D108BD9-81ED-4DB2-BD59-A6C34878D82A}">
                    <a16:rowId xmlns:a16="http://schemas.microsoft.com/office/drawing/2014/main" val="132757491"/>
                  </a:ext>
                </a:extLst>
              </a:tr>
              <a:tr h="297442">
                <a:tc rowSpan="3">
                  <a:txBody>
                    <a:bodyPr/>
                    <a:lstStyle/>
                    <a:p>
                      <a:pPr lvl="0">
                        <a:buNone/>
                      </a:pPr>
                      <a:endParaRPr lang="en-US"/>
                    </a:p>
                    <a:p>
                      <a:pPr lvl="0">
                        <a:buNone/>
                      </a:pPr>
                      <a:endParaRPr lang="en-US"/>
                    </a:p>
                    <a:p>
                      <a:pPr lvl="0">
                        <a:buNone/>
                      </a:pPr>
                      <a:endParaRPr lang="en-US"/>
                    </a:p>
                    <a:p>
                      <a:pPr lvl="0">
                        <a:buNone/>
                      </a:pPr>
                      <a:endParaRPr lang="en-US"/>
                    </a:p>
                    <a:p>
                      <a:pPr lvl="0">
                        <a:buNone/>
                      </a:pPr>
                      <a:r>
                        <a:rPr lang="en-US"/>
                        <a:t>Careers and workplaces</a:t>
                      </a:r>
                    </a:p>
                    <a:p>
                      <a:pPr lvl="0" algn="ctr">
                        <a:buNone/>
                      </a:pPr>
                      <a:endParaRPr lang="en-US" sz="1800" b="0" i="0" u="none" strike="noStrike" noProof="0">
                        <a:solidFill>
                          <a:srgbClr val="000000"/>
                        </a:solidFill>
                        <a:latin typeface="Calibri"/>
                      </a:endParaRPr>
                    </a:p>
                  </a:txBody>
                  <a:tcPr>
                    <a:solidFill>
                      <a:schemeClr val="accent5">
                        <a:lumMod val="40000"/>
                        <a:lumOff val="60000"/>
                      </a:schemeClr>
                    </a:solidFill>
                  </a:tcPr>
                </a:tc>
                <a:tc>
                  <a:txBody>
                    <a:bodyPr/>
                    <a:lstStyle/>
                    <a:p>
                      <a:pPr lvl="0">
                        <a:buNone/>
                      </a:pPr>
                      <a:r>
                        <a:rPr lang="en-US"/>
                        <a:t>Retention and progression of women in physics </a:t>
                      </a:r>
                    </a:p>
                  </a:txBody>
                  <a:tcPr>
                    <a:solidFill>
                      <a:schemeClr val="accent5">
                        <a:lumMod val="40000"/>
                        <a:lumOff val="60000"/>
                      </a:schemeClr>
                    </a:solidFill>
                  </a:tcPr>
                </a:tc>
                <a:tc>
                  <a:txBody>
                    <a:bodyPr/>
                    <a:lstStyle/>
                    <a:p>
                      <a:pPr lvl="0">
                        <a:buNone/>
                      </a:pPr>
                      <a:r>
                        <a:rPr lang="en-US" dirty="0">
                          <a:hlinkClick r:id="rId2"/>
                        </a:rPr>
                        <a:t>New Inclusion Model for physics</a:t>
                      </a:r>
                      <a:r>
                        <a:rPr lang="en-US" baseline="30000" dirty="0"/>
                        <a:t>9</a:t>
                      </a:r>
                      <a:r>
                        <a:rPr lang="en-US" dirty="0"/>
                        <a:t> to replace Project Juno.</a:t>
                      </a:r>
                    </a:p>
                    <a:p>
                      <a:pPr lvl="0">
                        <a:buNone/>
                      </a:pPr>
                      <a:r>
                        <a:rPr lang="en-US" dirty="0"/>
                        <a:t>Returner </a:t>
                      </a:r>
                      <a:r>
                        <a:rPr lang="en-US" dirty="0" err="1"/>
                        <a:t>programmes</a:t>
                      </a:r>
                      <a:r>
                        <a:rPr lang="en-US" dirty="0"/>
                        <a:t> available and shared parental leave introduced. </a:t>
                      </a:r>
                    </a:p>
                  </a:txBody>
                  <a:tcPr>
                    <a:solidFill>
                      <a:schemeClr val="accent5">
                        <a:lumMod val="40000"/>
                        <a:lumOff val="60000"/>
                      </a:schemeClr>
                    </a:solidFill>
                  </a:tcPr>
                </a:tc>
                <a:tc>
                  <a:txBody>
                    <a:bodyPr/>
                    <a:lstStyle/>
                    <a:p>
                      <a:pPr lvl="0">
                        <a:buNone/>
                      </a:pPr>
                      <a:r>
                        <a:rPr lang="en-US"/>
                        <a:t>Lack of resources to support systemic change; policies not consistently applied; progression routes not transparent</a:t>
                      </a:r>
                    </a:p>
                  </a:txBody>
                  <a:tcPr>
                    <a:solidFill>
                      <a:schemeClr val="accent5">
                        <a:lumMod val="40000"/>
                        <a:lumOff val="60000"/>
                      </a:schemeClr>
                    </a:solidFill>
                  </a:tcPr>
                </a:tc>
                <a:extLst>
                  <a:ext uri="{0D108BD9-81ED-4DB2-BD59-A6C34878D82A}">
                    <a16:rowId xmlns:a16="http://schemas.microsoft.com/office/drawing/2014/main" val="266356208"/>
                  </a:ext>
                </a:extLst>
              </a:tr>
              <a:tr h="297442">
                <a:tc vMerge="1">
                  <a:txBody>
                    <a:bodyPr/>
                    <a:lstStyle/>
                    <a:p>
                      <a:endParaRPr lang="en-US"/>
                    </a:p>
                  </a:txBody>
                  <a:tcPr/>
                </a:tc>
                <a:tc>
                  <a:txBody>
                    <a:bodyPr/>
                    <a:lstStyle/>
                    <a:p>
                      <a:pPr lvl="0">
                        <a:buNone/>
                      </a:pPr>
                      <a:r>
                        <a:rPr lang="en-US"/>
                        <a:t>Workplace bullying and harassment is still reported frequently, often after the fact</a:t>
                      </a:r>
                    </a:p>
                  </a:txBody>
                  <a:tcPr>
                    <a:solidFill>
                      <a:schemeClr val="accent5">
                        <a:lumMod val="40000"/>
                        <a:lumOff val="60000"/>
                      </a:schemeClr>
                    </a:solidFill>
                  </a:tcPr>
                </a:tc>
                <a:tc>
                  <a:txBody>
                    <a:bodyPr/>
                    <a:lstStyle/>
                    <a:p>
                      <a:pPr lvl="0">
                        <a:buNone/>
                      </a:pPr>
                      <a:r>
                        <a:rPr lang="en-US"/>
                        <a:t>Institutes have </a:t>
                      </a:r>
                      <a:r>
                        <a:rPr lang="en-US">
                          <a:hlinkClick r:id="rId3"/>
                        </a:rPr>
                        <a:t>Codes of Conduct</a:t>
                      </a:r>
                      <a:r>
                        <a:rPr lang="en-US"/>
                        <a:t>, policies and employment laws. Training such as awareness and bystander training is deployed more</a:t>
                      </a:r>
                    </a:p>
                  </a:txBody>
                  <a:tcPr>
                    <a:solidFill>
                      <a:schemeClr val="accent5">
                        <a:lumMod val="40000"/>
                        <a:lumOff val="60000"/>
                      </a:schemeClr>
                    </a:solidFill>
                  </a:tcPr>
                </a:tc>
                <a:tc>
                  <a:txBody>
                    <a:bodyPr/>
                    <a:lstStyle/>
                    <a:p>
                      <a:pPr lvl="0">
                        <a:buNone/>
                      </a:pPr>
                      <a:r>
                        <a:rPr lang="en-US"/>
                        <a:t>Culture change requires consistent effort and application of policies and processes by </a:t>
                      </a:r>
                      <a:r>
                        <a:rPr lang="en-US" err="1"/>
                        <a:t>organisations</a:t>
                      </a:r>
                      <a:r>
                        <a:rPr lang="en-US"/>
                        <a:t> and institutions. </a:t>
                      </a:r>
                    </a:p>
                  </a:txBody>
                  <a:tcPr>
                    <a:solidFill>
                      <a:schemeClr val="accent5">
                        <a:lumMod val="40000"/>
                        <a:lumOff val="60000"/>
                      </a:schemeClr>
                    </a:solidFill>
                  </a:tcPr>
                </a:tc>
                <a:extLst>
                  <a:ext uri="{0D108BD9-81ED-4DB2-BD59-A6C34878D82A}">
                    <a16:rowId xmlns:a16="http://schemas.microsoft.com/office/drawing/2014/main" val="2909267334"/>
                  </a:ext>
                </a:extLst>
              </a:tr>
              <a:tr h="297442">
                <a:tc vMerge="1">
                  <a:txBody>
                    <a:bodyPr/>
                    <a:lstStyle/>
                    <a:p>
                      <a:endParaRPr lang="en-US"/>
                    </a:p>
                  </a:txBody>
                  <a:tcPr/>
                </a:tc>
                <a:tc>
                  <a:txBody>
                    <a:bodyPr/>
                    <a:lstStyle/>
                    <a:p>
                      <a:pPr lvl="0">
                        <a:buNone/>
                      </a:pPr>
                      <a:r>
                        <a:rPr lang="en-US" i="0"/>
                        <a:t>Women playing multiple roles in society</a:t>
                      </a:r>
                    </a:p>
                  </a:txBody>
                  <a:tcPr>
                    <a:solidFill>
                      <a:schemeClr val="accent5">
                        <a:lumMod val="40000"/>
                        <a:lumOff val="60000"/>
                      </a:schemeClr>
                    </a:solidFill>
                  </a:tcPr>
                </a:tc>
                <a:tc>
                  <a:txBody>
                    <a:bodyPr/>
                    <a:lstStyle/>
                    <a:p>
                      <a:pPr lvl="0">
                        <a:buNone/>
                      </a:pPr>
                      <a:r>
                        <a:rPr lang="en-US"/>
                        <a:t>Flexible working / work from home being used more widely</a:t>
                      </a:r>
                    </a:p>
                  </a:txBody>
                  <a:tcPr>
                    <a:solidFill>
                      <a:schemeClr val="accent5">
                        <a:lumMod val="40000"/>
                        <a:lumOff val="60000"/>
                      </a:schemeClr>
                    </a:solidFill>
                  </a:tcPr>
                </a:tc>
                <a:tc>
                  <a:txBody>
                    <a:bodyPr/>
                    <a:lstStyle/>
                    <a:p>
                      <a:pPr lvl="0">
                        <a:buNone/>
                      </a:pPr>
                      <a:r>
                        <a:rPr lang="en-US" dirty="0"/>
                        <a:t>Lack of awareness of support available and presenteeism still expected </a:t>
                      </a:r>
                    </a:p>
                  </a:txBody>
                  <a:tcPr>
                    <a:solidFill>
                      <a:schemeClr val="accent5">
                        <a:lumMod val="40000"/>
                        <a:lumOff val="60000"/>
                      </a:schemeClr>
                    </a:solidFill>
                  </a:tcPr>
                </a:tc>
                <a:extLst>
                  <a:ext uri="{0D108BD9-81ED-4DB2-BD59-A6C34878D82A}">
                    <a16:rowId xmlns:a16="http://schemas.microsoft.com/office/drawing/2014/main" val="3939072823"/>
                  </a:ext>
                </a:extLst>
              </a:tr>
            </a:tbl>
          </a:graphicData>
        </a:graphic>
      </p:graphicFrame>
    </p:spTree>
    <p:extLst>
      <p:ext uri="{BB962C8B-B14F-4D97-AF65-F5344CB8AC3E}">
        <p14:creationId xmlns:p14="http://schemas.microsoft.com/office/powerpoint/2010/main" val="2973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3407-2440-BCF6-4021-B4D264CE751D}"/>
              </a:ext>
            </a:extLst>
          </p:cNvPr>
          <p:cNvSpPr>
            <a:spLocks noGrp="1"/>
          </p:cNvSpPr>
          <p:nvPr>
            <p:ph type="title"/>
          </p:nvPr>
        </p:nvSpPr>
        <p:spPr>
          <a:xfrm>
            <a:off x="561109" y="157307"/>
            <a:ext cx="10515600" cy="721901"/>
          </a:xfrm>
        </p:spPr>
        <p:txBody>
          <a:bodyPr/>
          <a:lstStyle/>
          <a:p>
            <a:r>
              <a:rPr lang="en-US"/>
              <a:t>Initiatives</a:t>
            </a:r>
            <a:endParaRPr lang="en-GB"/>
          </a:p>
        </p:txBody>
      </p:sp>
      <p:sp>
        <p:nvSpPr>
          <p:cNvPr id="7" name="Rectangle: Rounded Corners 6">
            <a:extLst>
              <a:ext uri="{FF2B5EF4-FFF2-40B4-BE49-F238E27FC236}">
                <a16:creationId xmlns:a16="http://schemas.microsoft.com/office/drawing/2014/main" id="{DAC1E57B-A92F-3ABC-1B7C-3FB73CC788F3}"/>
              </a:ext>
            </a:extLst>
          </p:cNvPr>
          <p:cNvSpPr/>
          <p:nvPr/>
        </p:nvSpPr>
        <p:spPr>
          <a:xfrm>
            <a:off x="247402" y="818613"/>
            <a:ext cx="3631870" cy="588269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dirty="0">
                <a:solidFill>
                  <a:schemeClr val="tx1"/>
                </a:solidFill>
                <a:ea typeface="Calibri"/>
                <a:cs typeface="Calibri"/>
              </a:rPr>
              <a:t>Schools</a:t>
            </a: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r>
              <a:rPr lang="en-US" dirty="0">
                <a:solidFill>
                  <a:schemeClr val="tx1"/>
                </a:solidFill>
                <a:ea typeface="Calibri"/>
                <a:cs typeface="Calibri"/>
              </a:rPr>
              <a:t>The IOP's Limit Less campaign seeks to encourage more students to study physics post 16 by influencing those they may seek advice from - parents, </a:t>
            </a:r>
            <a:r>
              <a:rPr lang="en-US" dirty="0" err="1">
                <a:solidFill>
                  <a:schemeClr val="tx1"/>
                </a:solidFill>
                <a:ea typeface="Calibri"/>
                <a:cs typeface="Calibri"/>
              </a:rPr>
              <a:t>carers</a:t>
            </a:r>
            <a:r>
              <a:rPr lang="en-US" dirty="0">
                <a:solidFill>
                  <a:schemeClr val="tx1"/>
                </a:solidFill>
                <a:ea typeface="Calibri"/>
                <a:cs typeface="Calibri"/>
              </a:rPr>
              <a:t>, media and teachers - on what you can do with a physics based degree or apprenticeship. It also calls for changes through government.</a:t>
            </a:r>
            <a:r>
              <a:rPr lang="en-US" baseline="30000" dirty="0">
                <a:solidFill>
                  <a:schemeClr val="tx1"/>
                </a:solidFill>
                <a:ea typeface="Calibri"/>
                <a:cs typeface="Calibri"/>
              </a:rPr>
              <a:t>6</a:t>
            </a:r>
          </a:p>
          <a:p>
            <a:pPr algn="ctr"/>
            <a:endParaRPr lang="en-US" dirty="0">
              <a:solidFill>
                <a:schemeClr val="tx1"/>
              </a:solidFill>
              <a:ea typeface="+mn-lt"/>
              <a:cs typeface="+mn-lt"/>
            </a:endParaRPr>
          </a:p>
          <a:p>
            <a:pPr algn="ctr"/>
            <a:r>
              <a:rPr lang="en-US" sz="1200" dirty="0">
                <a:ea typeface="+mn-lt"/>
                <a:cs typeface="+mn-lt"/>
                <a:hlinkClick r:id="rId2"/>
              </a:rPr>
              <a:t>Support young people to change the world | Institute of Physics (iop.org)</a:t>
            </a:r>
            <a:endParaRPr lang="en-US" sz="1200" dirty="0"/>
          </a:p>
        </p:txBody>
      </p:sp>
      <p:sp>
        <p:nvSpPr>
          <p:cNvPr id="8" name="Rectangle: Rounded Corners 7">
            <a:extLst>
              <a:ext uri="{FF2B5EF4-FFF2-40B4-BE49-F238E27FC236}">
                <a16:creationId xmlns:a16="http://schemas.microsoft.com/office/drawing/2014/main" id="{AA8DE6CC-2119-237F-C192-C3B1832B49F2}"/>
              </a:ext>
            </a:extLst>
          </p:cNvPr>
          <p:cNvSpPr/>
          <p:nvPr/>
        </p:nvSpPr>
        <p:spPr>
          <a:xfrm>
            <a:off x="4285012" y="818612"/>
            <a:ext cx="3631870" cy="5882697"/>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b="1" dirty="0">
                <a:solidFill>
                  <a:schemeClr val="tx1"/>
                </a:solidFill>
                <a:ea typeface="Calibri"/>
                <a:cs typeface="Calibri"/>
              </a:rPr>
              <a:t>Higher Education</a:t>
            </a: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r>
              <a:rPr lang="en-US" dirty="0">
                <a:solidFill>
                  <a:schemeClr val="tx1"/>
                </a:solidFill>
                <a:ea typeface="Calibri"/>
                <a:cs typeface="Calibri"/>
              </a:rPr>
              <a:t>An annual conference to bring Undergraduate women and non-binary physicists together in order to encourage and support them with their personal and professional development.</a:t>
            </a:r>
            <a:r>
              <a:rPr lang="en-US" baseline="30000" dirty="0">
                <a:solidFill>
                  <a:schemeClr val="tx1"/>
                </a:solidFill>
                <a:ea typeface="Calibri"/>
                <a:cs typeface="Calibri"/>
              </a:rPr>
              <a:t>10</a:t>
            </a:r>
            <a:r>
              <a:rPr lang="en-US" dirty="0">
                <a:solidFill>
                  <a:schemeClr val="tx1"/>
                </a:solidFill>
                <a:ea typeface="Calibri"/>
                <a:cs typeface="Calibri"/>
              </a:rPr>
              <a:t> </a:t>
            </a:r>
          </a:p>
          <a:p>
            <a:pPr algn="ctr"/>
            <a:endParaRPr lang="en-US" sz="1600" dirty="0">
              <a:solidFill>
                <a:schemeClr val="tx1"/>
              </a:solidFill>
              <a:ea typeface="Calibri"/>
              <a:cs typeface="Calibri"/>
            </a:endParaRPr>
          </a:p>
          <a:p>
            <a:pPr algn="ctr"/>
            <a:r>
              <a:rPr lang="en-US" b="1" dirty="0">
                <a:solidFill>
                  <a:schemeClr val="tx1"/>
                </a:solidFill>
                <a:ea typeface="Calibri"/>
                <a:cs typeface="Calibri"/>
                <a:hlinkClick r:id="rId3">
                  <a:extLst>
                    <a:ext uri="{A12FA001-AC4F-418D-AE19-62706E023703}">
                      <ahyp:hlinkClr xmlns:ahyp="http://schemas.microsoft.com/office/drawing/2018/hyperlinkcolor" val="tx"/>
                    </a:ext>
                  </a:extLst>
                </a:hlinkClick>
              </a:rPr>
              <a:t>Bell Burnell Graduate Scholarship Fund</a:t>
            </a:r>
          </a:p>
          <a:p>
            <a:pPr algn="ctr"/>
            <a:r>
              <a:rPr lang="en-US" dirty="0">
                <a:solidFill>
                  <a:schemeClr val="tx1"/>
                </a:solidFill>
                <a:ea typeface="+mn-lt"/>
                <a:cs typeface="+mn-lt"/>
              </a:rPr>
              <a:t>A fund to encourage greater diversity in physics by assisting PhD physics students from under-represented groups.</a:t>
            </a:r>
            <a:r>
              <a:rPr lang="en-US" baseline="30000" dirty="0">
                <a:solidFill>
                  <a:schemeClr val="tx1"/>
                </a:solidFill>
                <a:ea typeface="+mn-lt"/>
                <a:cs typeface="+mn-lt"/>
              </a:rPr>
              <a:t>11,12</a:t>
            </a:r>
            <a:endParaRPr lang="en-US" baseline="30000" dirty="0">
              <a:solidFill>
                <a:schemeClr val="tx1"/>
              </a:solidFill>
            </a:endParaRPr>
          </a:p>
          <a:p>
            <a:pPr algn="ctr"/>
            <a:r>
              <a:rPr lang="en-US" dirty="0">
                <a:solidFill>
                  <a:schemeClr val="tx1"/>
                </a:solidFill>
                <a:ea typeface="Calibri"/>
                <a:cs typeface="Calibri"/>
                <a:hlinkClick r:id="rId4"/>
              </a:rPr>
              <a:t>Hear from the beneficiaries</a:t>
            </a:r>
            <a:r>
              <a:rPr lang="en-US" dirty="0">
                <a:solidFill>
                  <a:schemeClr val="tx1"/>
                </a:solidFill>
                <a:ea typeface="Calibri"/>
                <a:cs typeface="Calibri"/>
              </a:rPr>
              <a:t> </a:t>
            </a:r>
          </a:p>
          <a:p>
            <a:pPr algn="ctr"/>
            <a:endParaRPr lang="en-US" dirty="0">
              <a:solidFill>
                <a:schemeClr val="tx1"/>
              </a:solidFill>
              <a:ea typeface="Calibri"/>
              <a:cs typeface="Calibri"/>
            </a:endParaRPr>
          </a:p>
        </p:txBody>
      </p:sp>
      <p:sp>
        <p:nvSpPr>
          <p:cNvPr id="9" name="Rectangle: Rounded Corners 8">
            <a:extLst>
              <a:ext uri="{FF2B5EF4-FFF2-40B4-BE49-F238E27FC236}">
                <a16:creationId xmlns:a16="http://schemas.microsoft.com/office/drawing/2014/main" id="{9A9E5A56-4FBF-B843-714F-9FA5DBBAAE93}"/>
              </a:ext>
            </a:extLst>
          </p:cNvPr>
          <p:cNvSpPr/>
          <p:nvPr/>
        </p:nvSpPr>
        <p:spPr>
          <a:xfrm>
            <a:off x="8322622" y="818612"/>
            <a:ext cx="3631870" cy="5882697"/>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b="1" dirty="0">
                <a:solidFill>
                  <a:schemeClr val="tx1"/>
                </a:solidFill>
                <a:ea typeface="Calibri"/>
                <a:cs typeface="Calibri"/>
              </a:rPr>
              <a:t>Careers and workplaces</a:t>
            </a: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endParaRPr lang="en-US" b="1" dirty="0">
              <a:solidFill>
                <a:schemeClr val="tx1"/>
              </a:solidFill>
              <a:ea typeface="Calibri"/>
              <a:cs typeface="Calibri"/>
            </a:endParaRPr>
          </a:p>
          <a:p>
            <a:pPr algn="ctr"/>
            <a:r>
              <a:rPr lang="en-US" dirty="0">
                <a:solidFill>
                  <a:schemeClr val="tx1"/>
                </a:solidFill>
                <a:ea typeface="Calibri"/>
                <a:cs typeface="Calibri"/>
              </a:rPr>
              <a:t>Returner </a:t>
            </a:r>
            <a:r>
              <a:rPr lang="en-US" dirty="0" err="1">
                <a:solidFill>
                  <a:schemeClr val="tx1"/>
                </a:solidFill>
                <a:ea typeface="Calibri"/>
                <a:cs typeface="Calibri"/>
              </a:rPr>
              <a:t>programmes</a:t>
            </a:r>
            <a:r>
              <a:rPr lang="en-US" dirty="0">
                <a:solidFill>
                  <a:schemeClr val="tx1"/>
                </a:solidFill>
                <a:ea typeface="Calibri"/>
                <a:cs typeface="Calibri"/>
              </a:rPr>
              <a:t> support those wishing to return to their career after a break, through structured and supported </a:t>
            </a:r>
            <a:r>
              <a:rPr lang="en-US" dirty="0" err="1">
                <a:solidFill>
                  <a:schemeClr val="tx1"/>
                </a:solidFill>
                <a:ea typeface="Calibri"/>
                <a:cs typeface="Calibri"/>
              </a:rPr>
              <a:t>programmes</a:t>
            </a:r>
            <a:r>
              <a:rPr lang="en-US" dirty="0">
                <a:solidFill>
                  <a:schemeClr val="tx1"/>
                </a:solidFill>
                <a:ea typeface="Calibri"/>
                <a:cs typeface="Calibri"/>
              </a:rPr>
              <a:t> such as STEM returners</a:t>
            </a:r>
            <a:r>
              <a:rPr lang="en-US" baseline="30000" dirty="0">
                <a:solidFill>
                  <a:schemeClr val="tx1"/>
                </a:solidFill>
                <a:ea typeface="Calibri"/>
                <a:cs typeface="Calibri"/>
              </a:rPr>
              <a:t>13</a:t>
            </a:r>
            <a:r>
              <a:rPr lang="en-US" dirty="0">
                <a:solidFill>
                  <a:schemeClr val="tx1"/>
                </a:solidFill>
                <a:ea typeface="Calibri"/>
                <a:cs typeface="Calibri"/>
              </a:rPr>
              <a:t> and the Daphne Jackson Trust</a:t>
            </a:r>
            <a:r>
              <a:rPr lang="en-US" baseline="30000" dirty="0">
                <a:solidFill>
                  <a:schemeClr val="tx1"/>
                </a:solidFill>
                <a:ea typeface="Calibri"/>
                <a:cs typeface="Calibri"/>
              </a:rPr>
              <a:t>14</a:t>
            </a:r>
            <a:r>
              <a:rPr lang="en-US" dirty="0">
                <a:solidFill>
                  <a:schemeClr val="tx1"/>
                </a:solidFill>
                <a:ea typeface="Calibri"/>
                <a:cs typeface="Calibri"/>
              </a:rPr>
              <a:t>.</a:t>
            </a:r>
          </a:p>
          <a:p>
            <a:pPr algn="ctr"/>
            <a:endParaRPr lang="en-US" sz="1200" dirty="0">
              <a:solidFill>
                <a:schemeClr val="tx1"/>
              </a:solidFill>
              <a:ea typeface="Calibri"/>
              <a:cs typeface="Calibri"/>
            </a:endParaRPr>
          </a:p>
          <a:p>
            <a:pPr algn="ctr"/>
            <a:r>
              <a:rPr lang="en-US" dirty="0">
                <a:solidFill>
                  <a:schemeClr val="tx1"/>
                </a:solidFill>
                <a:ea typeface="Calibri"/>
                <a:cs typeface="Calibri"/>
              </a:rPr>
              <a:t>Workplace culture change is supported through </a:t>
            </a:r>
            <a:r>
              <a:rPr lang="en-US" dirty="0" err="1">
                <a:solidFill>
                  <a:schemeClr val="tx1"/>
                </a:solidFill>
                <a:ea typeface="Calibri"/>
                <a:cs typeface="Calibri"/>
              </a:rPr>
              <a:t>programmes</a:t>
            </a:r>
            <a:r>
              <a:rPr lang="en-US" dirty="0">
                <a:solidFill>
                  <a:schemeClr val="tx1"/>
                </a:solidFill>
                <a:ea typeface="Calibri"/>
                <a:cs typeface="Calibri"/>
              </a:rPr>
              <a:t> such as WISE Ten Steps</a:t>
            </a:r>
            <a:r>
              <a:rPr lang="en-US" baseline="30000" dirty="0">
                <a:solidFill>
                  <a:schemeClr val="tx1"/>
                </a:solidFill>
                <a:ea typeface="Calibri"/>
                <a:cs typeface="Calibri"/>
              </a:rPr>
              <a:t>15</a:t>
            </a:r>
            <a:r>
              <a:rPr lang="en-US" dirty="0">
                <a:solidFill>
                  <a:schemeClr val="tx1"/>
                </a:solidFill>
                <a:ea typeface="Calibri"/>
                <a:cs typeface="Calibri"/>
              </a:rPr>
              <a:t> (Industry) Athena Swan (HE)</a:t>
            </a:r>
            <a:r>
              <a:rPr lang="en-US" baseline="30000" dirty="0">
                <a:solidFill>
                  <a:schemeClr val="tx1"/>
                </a:solidFill>
                <a:ea typeface="Calibri"/>
                <a:cs typeface="Calibri"/>
              </a:rPr>
              <a:t>16</a:t>
            </a:r>
            <a:r>
              <a:rPr lang="en-US" dirty="0">
                <a:solidFill>
                  <a:schemeClr val="tx1"/>
                </a:solidFill>
                <a:ea typeface="Calibri"/>
                <a:cs typeface="Calibri"/>
              </a:rPr>
              <a:t> and Project Juno (Physics HE Depts)</a:t>
            </a:r>
            <a:r>
              <a:rPr lang="en-US" baseline="30000" dirty="0">
                <a:solidFill>
                  <a:schemeClr val="tx1"/>
                </a:solidFill>
                <a:ea typeface="Calibri"/>
                <a:cs typeface="Calibri"/>
              </a:rPr>
              <a:t>17</a:t>
            </a:r>
            <a:r>
              <a:rPr lang="en-US" dirty="0">
                <a:solidFill>
                  <a:schemeClr val="tx1"/>
                </a:solidFill>
                <a:ea typeface="Calibri"/>
                <a:cs typeface="Calibri"/>
              </a:rPr>
              <a:t>. Juno is being replaced with a </a:t>
            </a:r>
            <a:r>
              <a:rPr lang="en-US" dirty="0">
                <a:solidFill>
                  <a:schemeClr val="tx1"/>
                </a:solidFill>
                <a:ea typeface="Calibri"/>
                <a:cs typeface="Calibri"/>
                <a:hlinkClick r:id="rId5">
                  <a:extLst>
                    <a:ext uri="{A12FA001-AC4F-418D-AE19-62706E023703}">
                      <ahyp:hlinkClr xmlns:ahyp="http://schemas.microsoft.com/office/drawing/2018/hyperlinkcolor" val="tx"/>
                    </a:ext>
                  </a:extLst>
                </a:hlinkClick>
              </a:rPr>
              <a:t>new inclusion model</a:t>
            </a:r>
            <a:r>
              <a:rPr lang="en-US" baseline="30000" dirty="0">
                <a:solidFill>
                  <a:schemeClr val="tx1"/>
                </a:solidFill>
                <a:ea typeface="Calibri"/>
                <a:cs typeface="Calibri"/>
              </a:rPr>
              <a:t>9</a:t>
            </a:r>
            <a:r>
              <a:rPr lang="en-US" dirty="0">
                <a:solidFill>
                  <a:schemeClr val="tx1"/>
                </a:solidFill>
                <a:ea typeface="Calibri"/>
                <a:cs typeface="Calibri"/>
              </a:rPr>
              <a:t> in 2024.</a:t>
            </a:r>
          </a:p>
        </p:txBody>
      </p:sp>
      <p:pic>
        <p:nvPicPr>
          <p:cNvPr id="6" name="Picture 3">
            <a:extLst>
              <a:ext uri="{FF2B5EF4-FFF2-40B4-BE49-F238E27FC236}">
                <a16:creationId xmlns:a16="http://schemas.microsoft.com/office/drawing/2014/main" id="{8B037697-6025-F1BE-59DC-10B877B103F3}"/>
              </a:ext>
            </a:extLst>
          </p:cNvPr>
          <p:cNvPicPr>
            <a:picLocks noChangeAspect="1"/>
          </p:cNvPicPr>
          <p:nvPr/>
        </p:nvPicPr>
        <p:blipFill>
          <a:blip r:embed="rId6"/>
          <a:stretch>
            <a:fillRect/>
          </a:stretch>
        </p:blipFill>
        <p:spPr>
          <a:xfrm>
            <a:off x="942157" y="1458884"/>
            <a:ext cx="2248395" cy="1131596"/>
          </a:xfrm>
          <a:prstGeom prst="rect">
            <a:avLst/>
          </a:prstGeom>
        </p:spPr>
      </p:pic>
      <p:pic>
        <p:nvPicPr>
          <p:cNvPr id="11" name="Picture 12" descr="Chart&#10;&#10;Description automatically generated">
            <a:extLst>
              <a:ext uri="{FF2B5EF4-FFF2-40B4-BE49-F238E27FC236}">
                <a16:creationId xmlns:a16="http://schemas.microsoft.com/office/drawing/2014/main" id="{2A64D8FF-25E0-9F60-671F-1C59A795F753}"/>
              </a:ext>
            </a:extLst>
          </p:cNvPr>
          <p:cNvPicPr>
            <a:picLocks noChangeAspect="1"/>
          </p:cNvPicPr>
          <p:nvPr/>
        </p:nvPicPr>
        <p:blipFill>
          <a:blip r:embed="rId7"/>
          <a:stretch>
            <a:fillRect/>
          </a:stretch>
        </p:blipFill>
        <p:spPr>
          <a:xfrm>
            <a:off x="4491783" y="1486750"/>
            <a:ext cx="3287485" cy="1172503"/>
          </a:xfrm>
          <a:prstGeom prst="rect">
            <a:avLst/>
          </a:prstGeom>
        </p:spPr>
      </p:pic>
      <p:pic>
        <p:nvPicPr>
          <p:cNvPr id="13" name="Picture 2" descr="STEM Returners">
            <a:extLst>
              <a:ext uri="{FF2B5EF4-FFF2-40B4-BE49-F238E27FC236}">
                <a16:creationId xmlns:a16="http://schemas.microsoft.com/office/drawing/2014/main" id="{EE863816-D332-DFCF-81C8-87E15D863E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4328" y="1621087"/>
            <a:ext cx="1384010" cy="4961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graphical user interface&#10;&#10;Description automatically generated">
            <a:extLst>
              <a:ext uri="{FF2B5EF4-FFF2-40B4-BE49-F238E27FC236}">
                <a16:creationId xmlns:a16="http://schemas.microsoft.com/office/drawing/2014/main" id="{D5D88340-4B6A-200F-EC30-BCF57DFA92B1}"/>
              </a:ext>
            </a:extLst>
          </p:cNvPr>
          <p:cNvPicPr>
            <a:picLocks noChangeAspect="1"/>
          </p:cNvPicPr>
          <p:nvPr/>
        </p:nvPicPr>
        <p:blipFill>
          <a:blip r:embed="rId9"/>
          <a:stretch>
            <a:fillRect/>
          </a:stretch>
        </p:blipFill>
        <p:spPr>
          <a:xfrm>
            <a:off x="10235521" y="1530825"/>
            <a:ext cx="1603169" cy="815316"/>
          </a:xfrm>
          <a:prstGeom prst="rect">
            <a:avLst/>
          </a:prstGeom>
        </p:spPr>
      </p:pic>
    </p:spTree>
    <p:extLst>
      <p:ext uri="{BB962C8B-B14F-4D97-AF65-F5344CB8AC3E}">
        <p14:creationId xmlns:p14="http://schemas.microsoft.com/office/powerpoint/2010/main" val="246361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3407-2440-BCF6-4021-B4D264CE751D}"/>
              </a:ext>
            </a:extLst>
          </p:cNvPr>
          <p:cNvSpPr>
            <a:spLocks noGrp="1"/>
          </p:cNvSpPr>
          <p:nvPr>
            <p:ph type="title"/>
          </p:nvPr>
        </p:nvSpPr>
        <p:spPr>
          <a:xfrm>
            <a:off x="452120" y="334645"/>
            <a:ext cx="10515600" cy="797243"/>
          </a:xfrm>
        </p:spPr>
        <p:txBody>
          <a:bodyPr/>
          <a:lstStyle/>
          <a:p>
            <a:r>
              <a:rPr lang="en-US" dirty="0"/>
              <a:t>Summary</a:t>
            </a:r>
            <a:endParaRPr lang="en-GB" dirty="0"/>
          </a:p>
        </p:txBody>
      </p:sp>
      <p:sp>
        <p:nvSpPr>
          <p:cNvPr id="4" name="TextBox 3">
            <a:extLst>
              <a:ext uri="{FF2B5EF4-FFF2-40B4-BE49-F238E27FC236}">
                <a16:creationId xmlns:a16="http://schemas.microsoft.com/office/drawing/2014/main" id="{4FAA00CE-795D-2E50-EF0D-CBB9CE72A5E8}"/>
              </a:ext>
            </a:extLst>
          </p:cNvPr>
          <p:cNvSpPr txBox="1"/>
          <p:nvPr/>
        </p:nvSpPr>
        <p:spPr>
          <a:xfrm>
            <a:off x="351416" y="4539057"/>
            <a:ext cx="6504566" cy="1754326"/>
          </a:xfrm>
          <a:prstGeom prst="rect">
            <a:avLst/>
          </a:prstGeom>
          <a:solidFill>
            <a:schemeClr val="accent5">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"As a white woman who began my degree in 1980, I find it hard to imagine how much harder my career progression would have been if I’d suffered the double (or triple) whammy of multiple bias, discrimination or marginalization. However, this is the reality for many of our very capable undergraduates today." </a:t>
            </a:r>
          </a:p>
          <a:p>
            <a:r>
              <a:rPr lang="en-US">
                <a:ea typeface="Calibri"/>
                <a:cs typeface="Calibri"/>
              </a:rPr>
              <a:t>- Helen Gleeson, Cavendish Professor and Chair of the BBGSF</a:t>
            </a:r>
          </a:p>
        </p:txBody>
      </p:sp>
      <p:pic>
        <p:nvPicPr>
          <p:cNvPr id="5" name="Picture 10" descr="Diagram, venn diagram&#10;&#10;Description automatically generated">
            <a:extLst>
              <a:ext uri="{FF2B5EF4-FFF2-40B4-BE49-F238E27FC236}">
                <a16:creationId xmlns:a16="http://schemas.microsoft.com/office/drawing/2014/main" id="{77C5958D-8E62-7902-DFF0-1FEA48B6983A}"/>
              </a:ext>
            </a:extLst>
          </p:cNvPr>
          <p:cNvPicPr>
            <a:picLocks noChangeAspect="1"/>
          </p:cNvPicPr>
          <p:nvPr/>
        </p:nvPicPr>
        <p:blipFill>
          <a:blip r:embed="rId2"/>
          <a:stretch>
            <a:fillRect/>
          </a:stretch>
        </p:blipFill>
        <p:spPr>
          <a:xfrm>
            <a:off x="7341303" y="358286"/>
            <a:ext cx="4389120" cy="3683762"/>
          </a:xfrm>
          <a:prstGeom prst="rect">
            <a:avLst/>
          </a:prstGeom>
          <a:ln w="28575">
            <a:solidFill>
              <a:schemeClr val="tx1"/>
            </a:solidFill>
          </a:ln>
        </p:spPr>
      </p:pic>
      <p:sp>
        <p:nvSpPr>
          <p:cNvPr id="3" name="TextBox 2">
            <a:extLst>
              <a:ext uri="{FF2B5EF4-FFF2-40B4-BE49-F238E27FC236}">
                <a16:creationId xmlns:a16="http://schemas.microsoft.com/office/drawing/2014/main" id="{26DB06CA-0B01-ACC3-0423-1D2E647CCCFC}"/>
              </a:ext>
            </a:extLst>
          </p:cNvPr>
          <p:cNvSpPr txBox="1"/>
          <p:nvPr/>
        </p:nvSpPr>
        <p:spPr>
          <a:xfrm>
            <a:off x="7341869" y="4177453"/>
            <a:ext cx="443737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Intersectionality</a:t>
            </a:r>
            <a:r>
              <a:rPr lang="en-US" dirty="0">
                <a:ea typeface="+mn-lt"/>
                <a:cs typeface="+mn-lt"/>
              </a:rPr>
              <a:t> Analysis of all this year’s applicants to the Bell Burnell Graduate Scholarship Fund (BBGSF) shows that the majority meet multiple criteria. For reference, 80% of this year’s applications came from women. Figure Courtesy of IOP Publishing, from data supplied by Helen Gleeson</a:t>
            </a:r>
            <a:r>
              <a:rPr lang="en-US" baseline="30000" dirty="0">
                <a:ea typeface="+mn-lt"/>
                <a:cs typeface="+mn-lt"/>
              </a:rPr>
              <a:t>12</a:t>
            </a:r>
            <a:r>
              <a:rPr lang="en-US" dirty="0">
                <a:ea typeface="+mn-lt"/>
                <a:cs typeface="+mn-lt"/>
              </a:rPr>
              <a:t>.</a:t>
            </a:r>
            <a:endParaRPr lang="en-US" dirty="0">
              <a:ea typeface="Calibri"/>
              <a:cs typeface="Calibri"/>
            </a:endParaRPr>
          </a:p>
          <a:p>
            <a:endParaRPr lang="en-US" sz="1400" dirty="0">
              <a:ea typeface="Calibri"/>
              <a:cs typeface="Calibri"/>
            </a:endParaRPr>
          </a:p>
          <a:p>
            <a:r>
              <a:rPr lang="en-US" sz="1400" dirty="0">
                <a:ea typeface="Calibri"/>
                <a:cs typeface="Calibri"/>
              </a:rPr>
              <a:t>The full article in </a:t>
            </a:r>
            <a:r>
              <a:rPr lang="en-US" sz="1400" i="1" dirty="0">
                <a:ea typeface="Calibri"/>
                <a:cs typeface="Calibri"/>
              </a:rPr>
              <a:t>Physics World </a:t>
            </a:r>
            <a:r>
              <a:rPr lang="en-US" sz="1400" dirty="0">
                <a:ea typeface="Calibri"/>
                <a:cs typeface="Calibri"/>
              </a:rPr>
              <a:t>can be found </a:t>
            </a:r>
            <a:r>
              <a:rPr lang="en-US" sz="1400" dirty="0">
                <a:ea typeface="Calibri"/>
                <a:cs typeface="Calibri"/>
                <a:hlinkClick r:id="rId3"/>
              </a:rPr>
              <a:t>here</a:t>
            </a:r>
            <a:endParaRPr lang="en-US" sz="1400" dirty="0">
              <a:ea typeface="Calibri"/>
              <a:cs typeface="Calibri"/>
            </a:endParaRPr>
          </a:p>
        </p:txBody>
      </p:sp>
      <p:sp>
        <p:nvSpPr>
          <p:cNvPr id="6" name="TextBox 5">
            <a:extLst>
              <a:ext uri="{FF2B5EF4-FFF2-40B4-BE49-F238E27FC236}">
                <a16:creationId xmlns:a16="http://schemas.microsoft.com/office/drawing/2014/main" id="{424DAFF0-B1C5-CA1B-3505-EAA193BA668A}"/>
              </a:ext>
            </a:extLst>
          </p:cNvPr>
          <p:cNvSpPr txBox="1"/>
          <p:nvPr/>
        </p:nvSpPr>
        <p:spPr>
          <a:xfrm>
            <a:off x="402132" y="1310444"/>
            <a:ext cx="640291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We have made good progress in the UK, but we have a long way to go before we have greater representation of women, trans women and non-binary physicists. </a:t>
            </a:r>
          </a:p>
          <a:p>
            <a:endParaRPr lang="en-US" dirty="0">
              <a:ea typeface="Calibri"/>
              <a:cs typeface="Calibri"/>
            </a:endParaRPr>
          </a:p>
          <a:p>
            <a:r>
              <a:rPr lang="en-US" dirty="0">
                <a:ea typeface="Calibri"/>
                <a:cs typeface="Calibri"/>
              </a:rPr>
              <a:t>We </a:t>
            </a:r>
            <a:r>
              <a:rPr lang="en-US" dirty="0" err="1">
                <a:ea typeface="Calibri"/>
                <a:cs typeface="Calibri"/>
              </a:rPr>
              <a:t>recognise</a:t>
            </a:r>
            <a:r>
              <a:rPr lang="en-US" dirty="0">
                <a:ea typeface="Calibri"/>
                <a:cs typeface="Calibri"/>
              </a:rPr>
              <a:t> that intersectionality plays an increasing role in making systemic and positive change, and the future will focus more in this area to ensure that we continue to ensure women, Trans women and non-binary physicists are encouraged in their careers and the environment they work in is equitable and free from bullying and harassment. </a:t>
            </a:r>
            <a:endParaRPr lang="en-US" dirty="0"/>
          </a:p>
        </p:txBody>
      </p:sp>
    </p:spTree>
    <p:extLst>
      <p:ext uri="{BB962C8B-B14F-4D97-AF65-F5344CB8AC3E}">
        <p14:creationId xmlns:p14="http://schemas.microsoft.com/office/powerpoint/2010/main" val="256134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3407-2440-BCF6-4021-B4D264CE751D}"/>
              </a:ext>
            </a:extLst>
          </p:cNvPr>
          <p:cNvSpPr>
            <a:spLocks noGrp="1"/>
          </p:cNvSpPr>
          <p:nvPr>
            <p:ph type="title"/>
          </p:nvPr>
        </p:nvSpPr>
        <p:spPr/>
        <p:txBody>
          <a:bodyPr/>
          <a:lstStyle/>
          <a:p>
            <a:r>
              <a:rPr lang="en-US"/>
              <a:t>References</a:t>
            </a:r>
            <a:endParaRPr lang="en-GB"/>
          </a:p>
        </p:txBody>
      </p:sp>
      <p:sp>
        <p:nvSpPr>
          <p:cNvPr id="4" name="TextBox 3">
            <a:extLst>
              <a:ext uri="{FF2B5EF4-FFF2-40B4-BE49-F238E27FC236}">
                <a16:creationId xmlns:a16="http://schemas.microsoft.com/office/drawing/2014/main" id="{4FAA00CE-795D-2E50-EF0D-CBB9CE72A5E8}"/>
              </a:ext>
            </a:extLst>
          </p:cNvPr>
          <p:cNvSpPr txBox="1"/>
          <p:nvPr/>
        </p:nvSpPr>
        <p:spPr>
          <a:xfrm>
            <a:off x="941033" y="1482571"/>
            <a:ext cx="10050069" cy="51421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07000"/>
              </a:lnSpc>
              <a:spcAft>
                <a:spcPts val="800"/>
              </a:spcAft>
              <a:buFont typeface="+mj-lt"/>
              <a:buAutoNum type="arabicPeriod"/>
            </a:pPr>
            <a:r>
              <a:rPr lang="en-AU" sz="1600" dirty="0">
                <a:effectLst/>
                <a:ea typeface="Calibri" panose="020F0502020204030204" pitchFamily="34" charset="0"/>
                <a:cs typeface="Times New Roman" panose="02020603050405020304" pitchFamily="18" charset="0"/>
              </a:rPr>
              <a:t>UK Government, Gender equality at every stage: A roadmap for change (2019) </a:t>
            </a:r>
            <a:r>
              <a:rPr lang="en-AU" sz="1600" u="sng" dirty="0">
                <a:solidFill>
                  <a:srgbClr val="0000FF"/>
                </a:solidFill>
                <a:effectLst/>
                <a:ea typeface="Calibri" panose="020F0502020204030204" pitchFamily="34" charset="0"/>
                <a:cs typeface="Times New Roman" panose="02020603050405020304" pitchFamily="18" charset="0"/>
                <a:hlinkClick r:id="rId2"/>
              </a:rPr>
              <a:t>https://www.gov.uk/government/publications/gender-equality-at-every-stage-a-roadmap-for-change</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1600" dirty="0">
                <a:effectLst/>
                <a:ea typeface="Calibri" panose="020F0502020204030204" pitchFamily="34" charset="0"/>
                <a:cs typeface="Times New Roman" panose="02020603050405020304" pitchFamily="18" charset="0"/>
              </a:rPr>
              <a:t>Institute of Physics,  Unlocking the future: The Institute of Physics Strategy 2020-2024, </a:t>
            </a:r>
            <a:r>
              <a:rPr lang="en-AU" sz="1600" u="sng" dirty="0">
                <a:solidFill>
                  <a:srgbClr val="0000FF"/>
                </a:solidFill>
                <a:effectLst/>
                <a:ea typeface="Calibri" panose="020F0502020204030204" pitchFamily="34" charset="0"/>
                <a:cs typeface="Times New Roman" panose="02020603050405020304" pitchFamily="18" charset="0"/>
                <a:hlinkClick r:id="rId3"/>
              </a:rPr>
              <a:t>https://www.iop.org/strategy</a:t>
            </a:r>
            <a:r>
              <a:rPr lang="en-AU" sz="1600" dirty="0">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1600" dirty="0">
                <a:effectLst/>
                <a:ea typeface="Calibri" panose="020F0502020204030204" pitchFamily="34" charset="0"/>
                <a:cs typeface="Times New Roman" panose="02020603050405020304" pitchFamily="18" charset="0"/>
              </a:rPr>
              <a:t>UK Research and Innovation, UKRI’s equality, diversity and inclusion strategy (2023) </a:t>
            </a:r>
            <a:r>
              <a:rPr lang="en-AU" sz="1600" u="sng" dirty="0">
                <a:solidFill>
                  <a:srgbClr val="0000FF"/>
                </a:solidFill>
                <a:effectLst/>
                <a:ea typeface="Calibri" panose="020F0502020204030204" pitchFamily="34" charset="0"/>
                <a:cs typeface="Times New Roman" panose="02020603050405020304" pitchFamily="18" charset="0"/>
                <a:hlinkClick r:id="rId4"/>
              </a:rPr>
              <a:t>https://www.ukri.org/publications/ukris-equality-diversity-and-inclusion-strategy/</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1600" dirty="0">
                <a:effectLst/>
                <a:ea typeface="Calibri" panose="020F0502020204030204" pitchFamily="34" charset="0"/>
                <a:cs typeface="Times New Roman" panose="02020603050405020304" pitchFamily="18" charset="0"/>
              </a:rPr>
              <a:t>UK Government, Gender pay gap reporting (2023) </a:t>
            </a:r>
            <a:r>
              <a:rPr lang="en-AU" sz="1600" dirty="0">
                <a:effectLst/>
                <a:ea typeface="Calibri" panose="020F0502020204030204" pitchFamily="34" charset="0"/>
                <a:cs typeface="Times New Roman" panose="02020603050405020304" pitchFamily="18" charset="0"/>
                <a:hlinkClick r:id="rId5"/>
              </a:rPr>
              <a:t>https://www.gov.uk/government/publications/gender-pay-gap-reporting-guidance-for-employers</a:t>
            </a:r>
            <a:r>
              <a:rPr lang="en-AU" sz="1600" dirty="0">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1600" dirty="0" err="1">
                <a:effectLst/>
                <a:ea typeface="Calibri" panose="020F0502020204030204" pitchFamily="34" charset="0"/>
                <a:cs typeface="Times New Roman" panose="02020603050405020304" pitchFamily="18" charset="0"/>
              </a:rPr>
              <a:t>WiW</a:t>
            </a:r>
            <a:r>
              <a:rPr lang="en-AU" sz="1600" dirty="0">
                <a:effectLst/>
                <a:ea typeface="Calibri" panose="020F0502020204030204" pitchFamily="34" charset="0"/>
                <a:cs typeface="Times New Roman" panose="02020603050405020304" pitchFamily="18" charset="0"/>
              </a:rPr>
              <a:t>: Women in Work Summit 2023, </a:t>
            </a:r>
            <a:r>
              <a:rPr lang="en-AU" sz="1600" u="sng" dirty="0">
                <a:solidFill>
                  <a:srgbClr val="0000FF"/>
                </a:solidFill>
                <a:effectLst/>
                <a:ea typeface="Calibri" panose="020F0502020204030204" pitchFamily="34" charset="0"/>
                <a:cs typeface="Times New Roman" panose="02020603050405020304" pitchFamily="18" charset="0"/>
                <a:hlinkClick r:id="rId6"/>
              </a:rPr>
              <a:t>https://www.wiwsummit.com/</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1600" dirty="0">
                <a:effectLst/>
                <a:ea typeface="Calibri" panose="020F0502020204030204" pitchFamily="34" charset="0"/>
                <a:cs typeface="Times New Roman" panose="02020603050405020304" pitchFamily="18" charset="0"/>
              </a:rPr>
              <a:t>Institute of Physics, Limit Less: Support young people to change the world (2020). </a:t>
            </a:r>
            <a:r>
              <a:rPr lang="en-AU" sz="1600" u="sng" dirty="0">
                <a:solidFill>
                  <a:srgbClr val="0000FF"/>
                </a:solidFill>
                <a:effectLst/>
                <a:ea typeface="Calibri" panose="020F0502020204030204" pitchFamily="34" charset="0"/>
                <a:cs typeface="Times New Roman" panose="02020603050405020304" pitchFamily="18" charset="0"/>
                <a:hlinkClick r:id="rId7"/>
              </a:rPr>
              <a:t>https://www.iop.org/sites/default/files/2020-11/IOP-Limit-Less-report-2020-Nov.pdf</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1600" dirty="0">
                <a:effectLst/>
                <a:ea typeface="Calibri" panose="020F0502020204030204" pitchFamily="34" charset="0"/>
                <a:cs typeface="Times New Roman" panose="02020603050405020304" pitchFamily="18" charset="0"/>
              </a:rPr>
              <a:t>Institute of Physics, Physics students in UK universities (2021) </a:t>
            </a:r>
            <a:r>
              <a:rPr lang="en-AU" sz="1600" u="sng" dirty="0">
                <a:solidFill>
                  <a:srgbClr val="0000FF"/>
                </a:solidFill>
                <a:effectLst/>
                <a:ea typeface="Calibri" panose="020F0502020204030204" pitchFamily="34" charset="0"/>
                <a:cs typeface="Times New Roman" panose="02020603050405020304" pitchFamily="18" charset="0"/>
                <a:hlinkClick r:id="rId8"/>
              </a:rPr>
              <a:t>https://www.iop.org/sites/default/files/2021-12/Physics-Students-in-UK-Universities-HESA-Data-Brief.pdf</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1600" dirty="0">
                <a:effectLst/>
                <a:ea typeface="Calibri" panose="020F0502020204030204" pitchFamily="34" charset="0"/>
                <a:cs typeface="Times New Roman" panose="02020603050405020304" pitchFamily="18" charset="0"/>
              </a:rPr>
              <a:t>Institute of Physics, Physics staff in UK universities, 2023 </a:t>
            </a:r>
            <a:r>
              <a:rPr lang="en-AU" sz="1600" u="sng" dirty="0">
                <a:solidFill>
                  <a:srgbClr val="0000FF"/>
                </a:solidFill>
                <a:effectLst/>
                <a:ea typeface="Calibri" panose="020F0502020204030204" pitchFamily="34" charset="0"/>
                <a:cs typeface="Times New Roman" panose="02020603050405020304" pitchFamily="18" charset="0"/>
                <a:hlinkClick r:id="rId9"/>
              </a:rPr>
              <a:t>https://downloads.iop.org/Physics-staff-in-UK-universities.pdf</a:t>
            </a:r>
            <a:r>
              <a:rPr lang="en-AU" sz="1600" dirty="0">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endParaRPr lang="en-US" dirty="0">
              <a:ea typeface="Calibri"/>
              <a:cs typeface="Calibri"/>
            </a:endParaRPr>
          </a:p>
        </p:txBody>
      </p:sp>
    </p:spTree>
    <p:extLst>
      <p:ext uri="{BB962C8B-B14F-4D97-AF65-F5344CB8AC3E}">
        <p14:creationId xmlns:p14="http://schemas.microsoft.com/office/powerpoint/2010/main" val="246431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3407-2440-BCF6-4021-B4D264CE751D}"/>
              </a:ext>
            </a:extLst>
          </p:cNvPr>
          <p:cNvSpPr>
            <a:spLocks noGrp="1"/>
          </p:cNvSpPr>
          <p:nvPr>
            <p:ph type="title"/>
          </p:nvPr>
        </p:nvSpPr>
        <p:spPr/>
        <p:txBody>
          <a:bodyPr/>
          <a:lstStyle/>
          <a:p>
            <a:r>
              <a:rPr lang="en-US" dirty="0"/>
              <a:t>References cont.</a:t>
            </a:r>
            <a:endParaRPr lang="en-GB" dirty="0"/>
          </a:p>
        </p:txBody>
      </p:sp>
      <p:sp>
        <p:nvSpPr>
          <p:cNvPr id="4" name="TextBox 3">
            <a:extLst>
              <a:ext uri="{FF2B5EF4-FFF2-40B4-BE49-F238E27FC236}">
                <a16:creationId xmlns:a16="http://schemas.microsoft.com/office/drawing/2014/main" id="{4FAA00CE-795D-2E50-EF0D-CBB9CE72A5E8}"/>
              </a:ext>
            </a:extLst>
          </p:cNvPr>
          <p:cNvSpPr txBox="1"/>
          <p:nvPr/>
        </p:nvSpPr>
        <p:spPr>
          <a:xfrm>
            <a:off x="941033" y="1482571"/>
            <a:ext cx="10050069" cy="471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Institute of Physics, A new inclusion model for the physics community, </a:t>
            </a:r>
            <a:r>
              <a:rPr lang="en-AU" sz="1600" u="sng" dirty="0">
                <a:solidFill>
                  <a:srgbClr val="0000FF"/>
                </a:solidFill>
                <a:effectLst/>
                <a:ea typeface="Calibri" panose="020F0502020204030204" pitchFamily="34" charset="0"/>
                <a:cs typeface="Times New Roman" panose="02020603050405020304" pitchFamily="18" charset="0"/>
                <a:hlinkClick r:id="rId2"/>
              </a:rPr>
              <a:t>https://www.iop.org/about/IOP-diversity-inclusion/new-inclusion-model</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Conference for Undergraduate Women and Non-binary Physicists,  UK and Ireland, </a:t>
            </a:r>
            <a:r>
              <a:rPr lang="en-AU" sz="1600" u="sng" dirty="0">
                <a:solidFill>
                  <a:srgbClr val="0000FF"/>
                </a:solidFill>
                <a:effectLst/>
                <a:ea typeface="Calibri" panose="020F0502020204030204" pitchFamily="34" charset="0"/>
                <a:cs typeface="Times New Roman" panose="02020603050405020304" pitchFamily="18" charset="0"/>
                <a:hlinkClick r:id="rId3"/>
              </a:rPr>
              <a:t>https://www.iop.org/conference-undergraduate-women-physics-uk-and-ireland</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Bell Burnell Graduate Scholarship Fund, </a:t>
            </a:r>
            <a:r>
              <a:rPr lang="en-AU" sz="1600" u="sng" dirty="0">
                <a:solidFill>
                  <a:srgbClr val="0000FF"/>
                </a:solidFill>
                <a:effectLst/>
                <a:ea typeface="Calibri" panose="020F0502020204030204" pitchFamily="34" charset="0"/>
                <a:cs typeface="Times New Roman" panose="02020603050405020304" pitchFamily="18" charset="0"/>
                <a:hlinkClick r:id="rId4"/>
              </a:rPr>
              <a:t>https://www.iop.org/about/support-grants/bell-burnell-fund</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H. Gleeson, Breaking barriers and opening up physics – the growing impact of the Bell Burnell Graduate Scholarship fund, </a:t>
            </a:r>
            <a:r>
              <a:rPr lang="en-AU" sz="1600" i="1" dirty="0">
                <a:effectLst/>
                <a:ea typeface="Calibri" panose="020F0502020204030204" pitchFamily="34" charset="0"/>
                <a:cs typeface="Times New Roman" panose="02020603050405020304" pitchFamily="18" charset="0"/>
              </a:rPr>
              <a:t>Physics World</a:t>
            </a:r>
            <a:r>
              <a:rPr lang="en-AU" sz="1600" dirty="0">
                <a:effectLst/>
                <a:ea typeface="Calibri" panose="020F0502020204030204" pitchFamily="34" charset="0"/>
                <a:cs typeface="Times New Roman" panose="02020603050405020304" pitchFamily="18" charset="0"/>
              </a:rPr>
              <a:t>, 18</a:t>
            </a:r>
            <a:r>
              <a:rPr lang="en-AU" sz="1600" baseline="30000" dirty="0">
                <a:effectLst/>
                <a:ea typeface="Calibri" panose="020F0502020204030204" pitchFamily="34" charset="0"/>
                <a:cs typeface="Times New Roman" panose="02020603050405020304" pitchFamily="18" charset="0"/>
              </a:rPr>
              <a:t>th</a:t>
            </a:r>
            <a:r>
              <a:rPr lang="en-AU" sz="1600" dirty="0">
                <a:effectLst/>
                <a:ea typeface="Calibri" panose="020F0502020204030204" pitchFamily="34" charset="0"/>
                <a:cs typeface="Times New Roman" panose="02020603050405020304" pitchFamily="18" charset="0"/>
              </a:rPr>
              <a:t> April 2023.</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STEM Returners, </a:t>
            </a:r>
            <a:r>
              <a:rPr lang="en-AU" sz="1600" u="sng" dirty="0">
                <a:solidFill>
                  <a:srgbClr val="0000FF"/>
                </a:solidFill>
                <a:effectLst/>
                <a:ea typeface="Calibri" panose="020F0502020204030204" pitchFamily="34" charset="0"/>
                <a:cs typeface="Times New Roman" panose="02020603050405020304" pitchFamily="18" charset="0"/>
                <a:hlinkClick r:id="rId5"/>
              </a:rPr>
              <a:t>https://www.stemreturners.com/</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Daphne Jackson Trust, </a:t>
            </a:r>
            <a:r>
              <a:rPr lang="en-AU" sz="1600" u="sng" dirty="0">
                <a:solidFill>
                  <a:srgbClr val="0000FF"/>
                </a:solidFill>
                <a:effectLst/>
                <a:ea typeface="Calibri" panose="020F0502020204030204" pitchFamily="34" charset="0"/>
                <a:cs typeface="Times New Roman" panose="02020603050405020304" pitchFamily="18" charset="0"/>
                <a:hlinkClick r:id="rId6"/>
              </a:rPr>
              <a:t>https://daphnejackson.org/</a:t>
            </a:r>
            <a:r>
              <a:rPr lang="en-AU" sz="1600" dirty="0">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WISE, 10 steps, </a:t>
            </a:r>
            <a:r>
              <a:rPr lang="en-AU" sz="1600" u="sng" dirty="0">
                <a:solidFill>
                  <a:srgbClr val="0000FF"/>
                </a:solidFill>
                <a:effectLst/>
                <a:ea typeface="Calibri" panose="020F0502020204030204" pitchFamily="34" charset="0"/>
                <a:cs typeface="Times New Roman" panose="02020603050405020304" pitchFamily="18" charset="0"/>
                <a:hlinkClick r:id="rId7"/>
              </a:rPr>
              <a:t>https://www.wisecampaign.org.uk/ten-steps-framework/</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Advance HE, The transformed UK Athena Swan Charter, </a:t>
            </a:r>
            <a:r>
              <a:rPr lang="en-AU" sz="1600" u="sng" dirty="0">
                <a:solidFill>
                  <a:srgbClr val="0000FF"/>
                </a:solidFill>
                <a:effectLst/>
                <a:ea typeface="Calibri" panose="020F0502020204030204" pitchFamily="34" charset="0"/>
                <a:cs typeface="Times New Roman" panose="02020603050405020304" pitchFamily="18" charset="0"/>
                <a:hlinkClick r:id="rId8"/>
              </a:rPr>
              <a:t>https://www.advance-he.ac.uk/equality-charters/transformed-uk-athena-swan-charter</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AU" sz="1600" dirty="0">
                <a:effectLst/>
                <a:ea typeface="Calibri" panose="020F0502020204030204" pitchFamily="34" charset="0"/>
                <a:cs typeface="Times New Roman" panose="02020603050405020304" pitchFamily="18" charset="0"/>
              </a:rPr>
              <a:t>Institute of Physics. Project Juno, </a:t>
            </a:r>
            <a:r>
              <a:rPr lang="en-AU" sz="1600" u="sng" dirty="0">
                <a:solidFill>
                  <a:srgbClr val="0000FF"/>
                </a:solidFill>
                <a:effectLst/>
                <a:ea typeface="Calibri" panose="020F0502020204030204" pitchFamily="34" charset="0"/>
                <a:cs typeface="Times New Roman" panose="02020603050405020304" pitchFamily="18" charset="0"/>
                <a:hlinkClick r:id="rId9"/>
              </a:rPr>
              <a:t>https://www.iop.org/about/IOP-diversity-inclusion/project-juno</a:t>
            </a:r>
            <a:r>
              <a:rPr lang="en-AU" sz="1600" dirty="0">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endParaRPr lang="en-US" dirty="0">
              <a:ea typeface="Calibri"/>
              <a:cs typeface="Calibri"/>
            </a:endParaRPr>
          </a:p>
        </p:txBody>
      </p:sp>
    </p:spTree>
    <p:extLst>
      <p:ext uri="{BB962C8B-B14F-4D97-AF65-F5344CB8AC3E}">
        <p14:creationId xmlns:p14="http://schemas.microsoft.com/office/powerpoint/2010/main" val="41859829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dcb98a-012a-44ed-9cc1-c4e16483de94">
      <UserInfo>
        <DisplayName>Sarah Bakewell</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8250BFCFCEA444AF1C3CEE2F9BED8A" ma:contentTypeVersion="7" ma:contentTypeDescription="Create a new document." ma:contentTypeScope="" ma:versionID="f84fccacf19018d0f3bc00253b5bb294">
  <xsd:schema xmlns:xsd="http://www.w3.org/2001/XMLSchema" xmlns:xs="http://www.w3.org/2001/XMLSchema" xmlns:p="http://schemas.microsoft.com/office/2006/metadata/properties" xmlns:ns2="616e5649-dd41-4473-8af8-7670beaa5b4b" xmlns:ns3="2adcb98a-012a-44ed-9cc1-c4e16483de94" targetNamespace="http://schemas.microsoft.com/office/2006/metadata/properties" ma:root="true" ma:fieldsID="df3a5a09d021748186e8813e7973cbce" ns2:_="" ns3:_="">
    <xsd:import namespace="616e5649-dd41-4473-8af8-7670beaa5b4b"/>
    <xsd:import namespace="2adcb98a-012a-44ed-9cc1-c4e16483de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e5649-dd41-4473-8af8-7670beaa5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dcb98a-012a-44ed-9cc1-c4e16483de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61149-428C-4CA3-907A-4DA3E9A86E72}">
  <ds:schemaRefs>
    <ds:schemaRef ds:uri="2adcb98a-012a-44ed-9cc1-c4e16483de94"/>
    <ds:schemaRef ds:uri="616e5649-dd41-4473-8af8-7670beaa5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DC1644-C919-4AAB-9F97-11528823B8B3}">
  <ds:schemaRefs>
    <ds:schemaRef ds:uri="http://schemas.microsoft.com/sharepoint/v3/contenttype/forms"/>
  </ds:schemaRefs>
</ds:datastoreItem>
</file>

<file path=customXml/itemProps3.xml><?xml version="1.0" encoding="utf-8"?>
<ds:datastoreItem xmlns:ds="http://schemas.openxmlformats.org/officeDocument/2006/customXml" ds:itemID="{73713FCD-4BA5-42D4-AE41-AA57771E669D}">
  <ds:schemaRefs>
    <ds:schemaRef ds:uri="2adcb98a-012a-44ed-9cc1-c4e16483de94"/>
    <ds:schemaRef ds:uri="616e5649-dd41-4473-8af8-7670beaa5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139</TotalTime>
  <Words>1803</Words>
  <Application>Microsoft Office PowerPoint</Application>
  <PresentationFormat>Widescreen</PresentationFormat>
  <Paragraphs>161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Arial,Sans-Serif</vt:lpstr>
      <vt:lpstr>Calibri</vt:lpstr>
      <vt:lpstr>Calibri Light</vt:lpstr>
      <vt:lpstr>Office Theme</vt:lpstr>
      <vt:lpstr> Women in Physics in the United Kingdom: A review of recent policy and initiatives</vt:lpstr>
      <vt:lpstr>Overview: Recognising that progress has been made, whilst identifying gaps for improvement</vt:lpstr>
      <vt:lpstr>Policy and Influencing</vt:lpstr>
      <vt:lpstr>Current status (data)</vt:lpstr>
      <vt:lpstr>Environment</vt:lpstr>
      <vt:lpstr>Initiatives</vt:lpstr>
      <vt:lpstr>Summary</vt:lpstr>
      <vt:lpstr>References</vt:lpstr>
      <vt:lpstr>References cont.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ICWiP 2023</dc:title>
  <dc:creator>Sarah Bakewell</dc:creator>
  <cp:lastModifiedBy>Sally.Jordan</cp:lastModifiedBy>
  <cp:revision>99</cp:revision>
  <dcterms:created xsi:type="dcterms:W3CDTF">2023-06-07T13:03:23Z</dcterms:created>
  <dcterms:modified xsi:type="dcterms:W3CDTF">2023-06-26T20:13:16Z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0x0101001E8250BFCFCEA444AF1C3CEE2F9BED8A</vt:lpwstr>
  </property>
</Properties>
</file>