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6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7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8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9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30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2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33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heme/theme34.xml" ContentType="application/vnd.openxmlformats-officedocument.theme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35.xml" ContentType="application/vnd.openxmlformats-officedocument.theme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36.xml" ContentType="application/vnd.openxmlformats-officedocument.theme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38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39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theme/theme40.xml" ContentType="application/vnd.openxmlformats-officedocument.theme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41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42.xml" ContentType="application/vnd.openxmlformats-officedocument.theme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43.xml" ContentType="application/vnd.openxmlformats-officedocument.theme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4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45.xml" ContentType="application/vnd.openxmlformats-officedocument.theme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theme/theme46.xml" ContentType="application/vnd.openxmlformats-officedocument.theme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theme/theme47.xml" ContentType="application/vnd.openxmlformats-officedocument.theme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48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theme/theme49.xml" ContentType="application/vnd.openxmlformats-officedocument.theme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50.xml" ContentType="application/vnd.openxmlformats-officedocument.theme+xml"/>
  <Override PartName="/ppt/theme/theme5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5" r:id="rId4"/>
    <p:sldMasterId id="2147483757" r:id="rId5"/>
    <p:sldMasterId id="2147483769" r:id="rId6"/>
    <p:sldMasterId id="2147483782" r:id="rId7"/>
    <p:sldMasterId id="2147483842" r:id="rId8"/>
    <p:sldMasterId id="2147483892" r:id="rId9"/>
    <p:sldMasterId id="2147483904" r:id="rId10"/>
    <p:sldMasterId id="2147483939" r:id="rId11"/>
    <p:sldMasterId id="2147483964" r:id="rId12"/>
    <p:sldMasterId id="2147483988" r:id="rId13"/>
    <p:sldMasterId id="2147484000" r:id="rId14"/>
    <p:sldMasterId id="2147484012" r:id="rId15"/>
    <p:sldMasterId id="2147484038" r:id="rId16"/>
    <p:sldMasterId id="2147484064" r:id="rId17"/>
    <p:sldMasterId id="2147484075" r:id="rId18"/>
    <p:sldMasterId id="2147484099" r:id="rId19"/>
    <p:sldMasterId id="2147484112" r:id="rId20"/>
    <p:sldMasterId id="2147484124" r:id="rId21"/>
    <p:sldMasterId id="2147484136" r:id="rId22"/>
    <p:sldMasterId id="2147484148" r:id="rId23"/>
    <p:sldMasterId id="2147484160" r:id="rId24"/>
    <p:sldMasterId id="2147484173" r:id="rId25"/>
    <p:sldMasterId id="2147484185" r:id="rId26"/>
    <p:sldMasterId id="2147484197" r:id="rId27"/>
    <p:sldMasterId id="2147484209" r:id="rId28"/>
    <p:sldMasterId id="2147484221" r:id="rId29"/>
    <p:sldMasterId id="2147484257" r:id="rId30"/>
    <p:sldMasterId id="2147484271" r:id="rId31"/>
    <p:sldMasterId id="2147484283" r:id="rId32"/>
    <p:sldMasterId id="2147484295" r:id="rId33"/>
    <p:sldMasterId id="2147484307" r:id="rId34"/>
    <p:sldMasterId id="2147484319" r:id="rId35"/>
    <p:sldMasterId id="2147484331" r:id="rId36"/>
    <p:sldMasterId id="2147484345" r:id="rId37"/>
    <p:sldMasterId id="2147484357" r:id="rId38"/>
    <p:sldMasterId id="2147484369" r:id="rId39"/>
    <p:sldMasterId id="2147484381" r:id="rId40"/>
    <p:sldMasterId id="2147484393" r:id="rId41"/>
    <p:sldMasterId id="2147484405" r:id="rId42"/>
    <p:sldMasterId id="2147484430" r:id="rId43"/>
    <p:sldMasterId id="2147484442" r:id="rId44"/>
    <p:sldMasterId id="2147484456" r:id="rId45"/>
    <p:sldMasterId id="2147484470" r:id="rId46"/>
    <p:sldMasterId id="2147484483" r:id="rId47"/>
    <p:sldMasterId id="2147484496" r:id="rId48"/>
    <p:sldMasterId id="2147484508" r:id="rId49"/>
    <p:sldMasterId id="2147484520" r:id="rId50"/>
  </p:sldMasterIdLst>
  <p:notesMasterIdLst>
    <p:notesMasterId r:id="rId134"/>
  </p:notesMasterIdLst>
  <p:sldIdLst>
    <p:sldId id="315" r:id="rId51"/>
    <p:sldId id="379" r:id="rId52"/>
    <p:sldId id="380" r:id="rId53"/>
    <p:sldId id="384" r:id="rId54"/>
    <p:sldId id="360" r:id="rId55"/>
    <p:sldId id="361" r:id="rId56"/>
    <p:sldId id="405" r:id="rId57"/>
    <p:sldId id="406" r:id="rId58"/>
    <p:sldId id="392" r:id="rId59"/>
    <p:sldId id="393" r:id="rId60"/>
    <p:sldId id="394" r:id="rId61"/>
    <p:sldId id="395" r:id="rId62"/>
    <p:sldId id="397" r:id="rId63"/>
    <p:sldId id="365" r:id="rId64"/>
    <p:sldId id="407" r:id="rId65"/>
    <p:sldId id="408" r:id="rId66"/>
    <p:sldId id="409" r:id="rId67"/>
    <p:sldId id="363" r:id="rId68"/>
    <p:sldId id="364" r:id="rId69"/>
    <p:sldId id="383" r:id="rId70"/>
    <p:sldId id="313" r:id="rId71"/>
    <p:sldId id="381" r:id="rId72"/>
    <p:sldId id="382" r:id="rId73"/>
    <p:sldId id="374" r:id="rId74"/>
    <p:sldId id="375" r:id="rId75"/>
    <p:sldId id="398" r:id="rId76"/>
    <p:sldId id="399" r:id="rId77"/>
    <p:sldId id="400" r:id="rId78"/>
    <p:sldId id="401" r:id="rId79"/>
    <p:sldId id="402" r:id="rId80"/>
    <p:sldId id="403" r:id="rId81"/>
    <p:sldId id="366" r:id="rId82"/>
    <p:sldId id="367" r:id="rId83"/>
    <p:sldId id="368" r:id="rId84"/>
    <p:sldId id="369" r:id="rId85"/>
    <p:sldId id="370" r:id="rId86"/>
    <p:sldId id="371" r:id="rId87"/>
    <p:sldId id="309" r:id="rId88"/>
    <p:sldId id="310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404" r:id="rId98"/>
    <p:sldId id="281" r:id="rId99"/>
    <p:sldId id="352" r:id="rId100"/>
    <p:sldId id="335" r:id="rId101"/>
    <p:sldId id="353" r:id="rId102"/>
    <p:sldId id="336" r:id="rId103"/>
    <p:sldId id="354" r:id="rId104"/>
    <p:sldId id="321" r:id="rId105"/>
    <p:sldId id="283" r:id="rId106"/>
    <p:sldId id="284" r:id="rId107"/>
    <p:sldId id="285" r:id="rId108"/>
    <p:sldId id="287" r:id="rId109"/>
    <p:sldId id="286" r:id="rId110"/>
    <p:sldId id="288" r:id="rId111"/>
    <p:sldId id="289" r:id="rId112"/>
    <p:sldId id="265" r:id="rId113"/>
    <p:sldId id="266" r:id="rId114"/>
    <p:sldId id="326" r:id="rId115"/>
    <p:sldId id="386" r:id="rId116"/>
    <p:sldId id="387" r:id="rId117"/>
    <p:sldId id="388" r:id="rId118"/>
    <p:sldId id="389" r:id="rId119"/>
    <p:sldId id="390" r:id="rId120"/>
    <p:sldId id="391" r:id="rId121"/>
    <p:sldId id="272" r:id="rId122"/>
    <p:sldId id="276" r:id="rId123"/>
    <p:sldId id="277" r:id="rId124"/>
    <p:sldId id="280" r:id="rId125"/>
    <p:sldId id="275" r:id="rId126"/>
    <p:sldId id="355" r:id="rId127"/>
    <p:sldId id="356" r:id="rId128"/>
    <p:sldId id="358" r:id="rId129"/>
    <p:sldId id="376" r:id="rId130"/>
    <p:sldId id="373" r:id="rId131"/>
    <p:sldId id="372" r:id="rId132"/>
    <p:sldId id="385" r:id="rId133"/>
  </p:sldIdLst>
  <p:sldSz cx="9144000" cy="6858000" type="screen4x3"/>
  <p:notesSz cx="6815138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990000"/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13.xml"/><Relationship Id="rId84" Type="http://schemas.openxmlformats.org/officeDocument/2006/relationships/slide" Target="slides/slide34.xml"/><Relationship Id="rId138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3.xml"/><Relationship Id="rId58" Type="http://schemas.openxmlformats.org/officeDocument/2006/relationships/slide" Target="slides/slide8.xml"/><Relationship Id="rId74" Type="http://schemas.openxmlformats.org/officeDocument/2006/relationships/slide" Target="slides/slide24.xml"/><Relationship Id="rId79" Type="http://schemas.openxmlformats.org/officeDocument/2006/relationships/slide" Target="slides/slide29.xml"/><Relationship Id="rId102" Type="http://schemas.openxmlformats.org/officeDocument/2006/relationships/slide" Target="slides/slide52.xml"/><Relationship Id="rId123" Type="http://schemas.openxmlformats.org/officeDocument/2006/relationships/slide" Target="slides/slide73.xml"/><Relationship Id="rId128" Type="http://schemas.openxmlformats.org/officeDocument/2006/relationships/slide" Target="slides/slide7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0.xml"/><Relationship Id="rId95" Type="http://schemas.openxmlformats.org/officeDocument/2006/relationships/slide" Target="slides/slide4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4.xml"/><Relationship Id="rId69" Type="http://schemas.openxmlformats.org/officeDocument/2006/relationships/slide" Target="slides/slide19.xml"/><Relationship Id="rId113" Type="http://schemas.openxmlformats.org/officeDocument/2006/relationships/slide" Target="slides/slide63.xml"/><Relationship Id="rId118" Type="http://schemas.openxmlformats.org/officeDocument/2006/relationships/slide" Target="slides/slide68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30.xml"/><Relationship Id="rId85" Type="http://schemas.openxmlformats.org/officeDocument/2006/relationships/slide" Target="slides/slide3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9.xml"/><Relationship Id="rId103" Type="http://schemas.openxmlformats.org/officeDocument/2006/relationships/slide" Target="slides/slide53.xml"/><Relationship Id="rId108" Type="http://schemas.openxmlformats.org/officeDocument/2006/relationships/slide" Target="slides/slide58.xml"/><Relationship Id="rId124" Type="http://schemas.openxmlformats.org/officeDocument/2006/relationships/slide" Target="slides/slide74.xml"/><Relationship Id="rId129" Type="http://schemas.openxmlformats.org/officeDocument/2006/relationships/slide" Target="slides/slide79.xml"/><Relationship Id="rId54" Type="http://schemas.openxmlformats.org/officeDocument/2006/relationships/slide" Target="slides/slide4.xml"/><Relationship Id="rId70" Type="http://schemas.openxmlformats.org/officeDocument/2006/relationships/slide" Target="slides/slide20.xml"/><Relationship Id="rId75" Type="http://schemas.openxmlformats.org/officeDocument/2006/relationships/slide" Target="slides/slide25.xml"/><Relationship Id="rId91" Type="http://schemas.openxmlformats.org/officeDocument/2006/relationships/slide" Target="slides/slide41.xml"/><Relationship Id="rId96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4.xml"/><Relationship Id="rId119" Type="http://schemas.openxmlformats.org/officeDocument/2006/relationships/slide" Target="slides/slide69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10.xml"/><Relationship Id="rId65" Type="http://schemas.openxmlformats.org/officeDocument/2006/relationships/slide" Target="slides/slide15.xml"/><Relationship Id="rId81" Type="http://schemas.openxmlformats.org/officeDocument/2006/relationships/slide" Target="slides/slide31.xml"/><Relationship Id="rId86" Type="http://schemas.openxmlformats.org/officeDocument/2006/relationships/slide" Target="slides/slide36.xml"/><Relationship Id="rId130" Type="http://schemas.openxmlformats.org/officeDocument/2006/relationships/slide" Target="slides/slide80.xml"/><Relationship Id="rId135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5.xml"/><Relationship Id="rId76" Type="http://schemas.openxmlformats.org/officeDocument/2006/relationships/slide" Target="slides/slide26.xml"/><Relationship Id="rId97" Type="http://schemas.openxmlformats.org/officeDocument/2006/relationships/slide" Target="slides/slide47.xml"/><Relationship Id="rId104" Type="http://schemas.openxmlformats.org/officeDocument/2006/relationships/slide" Target="slides/slide54.xml"/><Relationship Id="rId120" Type="http://schemas.openxmlformats.org/officeDocument/2006/relationships/slide" Target="slides/slide70.xml"/><Relationship Id="rId125" Type="http://schemas.openxmlformats.org/officeDocument/2006/relationships/slide" Target="slides/slide7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1.xml"/><Relationship Id="rId92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6.xml"/><Relationship Id="rId87" Type="http://schemas.openxmlformats.org/officeDocument/2006/relationships/slide" Target="slides/slide37.xml"/><Relationship Id="rId110" Type="http://schemas.openxmlformats.org/officeDocument/2006/relationships/slide" Target="slides/slide60.xml"/><Relationship Id="rId115" Type="http://schemas.openxmlformats.org/officeDocument/2006/relationships/slide" Target="slides/slide65.xml"/><Relationship Id="rId131" Type="http://schemas.openxmlformats.org/officeDocument/2006/relationships/slide" Target="slides/slide81.xml"/><Relationship Id="rId136" Type="http://schemas.openxmlformats.org/officeDocument/2006/relationships/viewProps" Target="viewProps.xml"/><Relationship Id="rId61" Type="http://schemas.openxmlformats.org/officeDocument/2006/relationships/slide" Target="slides/slide11.xml"/><Relationship Id="rId82" Type="http://schemas.openxmlformats.org/officeDocument/2006/relationships/slide" Target="slides/slide3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6.xml"/><Relationship Id="rId77" Type="http://schemas.openxmlformats.org/officeDocument/2006/relationships/slide" Target="slides/slide27.xml"/><Relationship Id="rId100" Type="http://schemas.openxmlformats.org/officeDocument/2006/relationships/slide" Target="slides/slide50.xml"/><Relationship Id="rId105" Type="http://schemas.openxmlformats.org/officeDocument/2006/relationships/slide" Target="slides/slide55.xml"/><Relationship Id="rId126" Type="http://schemas.openxmlformats.org/officeDocument/2006/relationships/slide" Target="slides/slide7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.xml"/><Relationship Id="rId72" Type="http://schemas.openxmlformats.org/officeDocument/2006/relationships/slide" Target="slides/slide22.xml"/><Relationship Id="rId93" Type="http://schemas.openxmlformats.org/officeDocument/2006/relationships/slide" Target="slides/slide43.xml"/><Relationship Id="rId98" Type="http://schemas.openxmlformats.org/officeDocument/2006/relationships/slide" Target="slides/slide48.xml"/><Relationship Id="rId121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7.xml"/><Relationship Id="rId116" Type="http://schemas.openxmlformats.org/officeDocument/2006/relationships/slide" Target="slides/slide66.xml"/><Relationship Id="rId13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2.xml"/><Relationship Id="rId83" Type="http://schemas.openxmlformats.org/officeDocument/2006/relationships/slide" Target="slides/slide33.xml"/><Relationship Id="rId88" Type="http://schemas.openxmlformats.org/officeDocument/2006/relationships/slide" Target="slides/slide38.xml"/><Relationship Id="rId111" Type="http://schemas.openxmlformats.org/officeDocument/2006/relationships/slide" Target="slides/slide61.xml"/><Relationship Id="rId132" Type="http://schemas.openxmlformats.org/officeDocument/2006/relationships/slide" Target="slides/slide8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7.xml"/><Relationship Id="rId106" Type="http://schemas.openxmlformats.org/officeDocument/2006/relationships/slide" Target="slides/slide56.xml"/><Relationship Id="rId127" Type="http://schemas.openxmlformats.org/officeDocument/2006/relationships/slide" Target="slides/slide7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2.xml"/><Relationship Id="rId73" Type="http://schemas.openxmlformats.org/officeDocument/2006/relationships/slide" Target="slides/slide23.xml"/><Relationship Id="rId78" Type="http://schemas.openxmlformats.org/officeDocument/2006/relationships/slide" Target="slides/slide28.xml"/><Relationship Id="rId94" Type="http://schemas.openxmlformats.org/officeDocument/2006/relationships/slide" Target="slides/slide44.xml"/><Relationship Id="rId99" Type="http://schemas.openxmlformats.org/officeDocument/2006/relationships/slide" Target="slides/slide49.xml"/><Relationship Id="rId101" Type="http://schemas.openxmlformats.org/officeDocument/2006/relationships/slide" Target="slides/slide51.xml"/><Relationship Id="rId122" Type="http://schemas.openxmlformats.org/officeDocument/2006/relationships/slide" Target="slides/slide7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18.xml"/><Relationship Id="rId89" Type="http://schemas.openxmlformats.org/officeDocument/2006/relationships/slide" Target="slides/slide39.xml"/><Relationship Id="rId112" Type="http://schemas.openxmlformats.org/officeDocument/2006/relationships/slide" Target="slides/slide62.xml"/><Relationship Id="rId133" Type="http://schemas.openxmlformats.org/officeDocument/2006/relationships/slide" Target="slides/slide8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wmf"/><Relationship Id="rId1" Type="http://schemas.openxmlformats.org/officeDocument/2006/relationships/image" Target="../media/image69.png"/><Relationship Id="rId6" Type="http://schemas.openxmlformats.org/officeDocument/2006/relationships/image" Target="../media/image74.wmf"/><Relationship Id="rId5" Type="http://schemas.openxmlformats.org/officeDocument/2006/relationships/image" Target="../media/image73.png"/><Relationship Id="rId4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D591B-BE74-4C11-ACD5-A4D71B64F3FD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4" y="4724956"/>
            <a:ext cx="545211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12528-76F3-40B9-8651-2FC76370F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860729" y="9447609"/>
            <a:ext cx="2953226" cy="497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8DB5609-7EA8-4908-8228-EE4F8A5C86CA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00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12528-76F3-40B9-8651-2FC76370F6EE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17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12528-76F3-40B9-8651-2FC76370F6EE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22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7"/>
          <p:cNvSpPr txBox="1">
            <a:spLocks noGrp="1" noChangeArrowheads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5E13B07-F7DB-4CAA-B6A9-70F0AE206EB9}" type="slidenum">
              <a:rPr 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749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749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47493" name="Slide Number Placeholder 3"/>
          <p:cNvSpPr txBox="1">
            <a:spLocks noGrp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59675AF4-72BE-4717-ADB5-0801FCCAD0F3}" type="slidenum">
              <a:rPr 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95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12528-76F3-40B9-8651-2FC76370F6EE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17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12528-76F3-40B9-8651-2FC76370F6EE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22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5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8F2674-0B8C-41B7-834E-9AAF8A92B830}" type="slidenum">
              <a:rPr lang="en-IN" smtClean="0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4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93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491932-11F9-4887-9D4A-47352413E49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621B5-EC31-4E5D-801D-950B348E3C0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6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9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9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040C42-9800-4B0C-8B91-2F4A6F676576}" type="slidenum">
              <a:rPr lang="en-US">
                <a:solidFill>
                  <a:srgbClr val="000000"/>
                </a:solidFill>
              </a:rPr>
              <a:pPr eaLnBrk="1" hangingPunct="1"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F89F3-99D6-4C43-ABC6-217C25DA4BA0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29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33786B-B3E6-4C60-955D-8B6EA1F47CB0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3907" name="Rectangle 7"/>
          <p:cNvSpPr txBox="1">
            <a:spLocks noGrp="1" noChangeArrowheads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29AA21B-58EB-4BB2-AA2F-8BB6321E475A}" type="slidenum">
              <a:rPr lang="en-US" sz="1200">
                <a:solidFill>
                  <a:srgbClr val="000000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38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38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9353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A343D6-19A3-4540-8355-3DCEA2212893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F1AB2E69-CB44-49C6-A71A-44779CE751DB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4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483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59640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99956811-DB42-4C0D-AC9C-C1EB196F363B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32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7"/>
          <p:cNvSpPr txBox="1">
            <a:spLocks noGrp="1" noChangeArrowheads="1"/>
          </p:cNvSpPr>
          <p:nvPr/>
        </p:nvSpPr>
        <p:spPr bwMode="auto">
          <a:xfrm>
            <a:off x="2913460" y="11580284"/>
            <a:ext cx="2228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2F85A1-342D-4FBE-8542-362428419575}" type="slidenum">
              <a:rPr lang="en-US" sz="12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445443" name="Rectangle 7"/>
          <p:cNvSpPr txBox="1">
            <a:spLocks noGrp="1" noChangeArrowheads="1"/>
          </p:cNvSpPr>
          <p:nvPr/>
        </p:nvSpPr>
        <p:spPr bwMode="auto">
          <a:xfrm>
            <a:off x="2913460" y="11580284"/>
            <a:ext cx="2228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7051322-FAAF-42E3-BE98-CA1DE40CE8CE}" type="slidenum">
              <a:rPr lang="en-US" sz="12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445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74663" y="914400"/>
            <a:ext cx="6096001" cy="4572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54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443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037AD-6A2E-46E3-A19C-D87706133A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5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43346-23AD-4EBD-BC1D-D2BFE1E523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87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555949A-FD20-467A-9330-580BAE6C0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172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21E2FCE-2085-4898-ACDA-685CF0A41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828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EF650-5E20-4F29-BDAA-B09E22361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454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0AC2C-9455-412D-A0F1-5BB4A53D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96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AAF90-C62D-4EDC-B282-F03103293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138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48CC5-6611-479D-B3AC-E414D1FB1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323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8069-6EE5-435A-BA70-202EE63C4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850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64AE6-68E4-45E3-82C2-6ED61CFE6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676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12CE1-B96C-48A4-AEA9-FDF62D387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282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EE506-5240-4F23-943A-862F96311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7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476BD-1FDE-4F06-8F43-0050B4B294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303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16F88-4C51-4C67-AFE4-3514A3B69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718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A58FC-8295-402D-8760-1BC4EC488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562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D557-BA94-48F3-A541-F0BECD14B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537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132EB8A-E5E2-4573-9DA0-64A16058B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466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B0D220-7EE2-41F6-A90C-A5A0A5657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234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97F005B-8D32-4563-8A16-DBA53F47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766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C6AF224-C2D2-4319-8472-867FC5161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496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97A7AED-CF98-4C53-9F63-728D80EC7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974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D2798B0-DAB6-4659-A4C0-6D25E1DE8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696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E71EB91-EE2B-47F6-B288-74B8BCDC6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35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F0DF0-2812-47C1-9D0F-66DF890D7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890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83136BC-AF8F-48E1-AF8A-49C26CDAC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630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7A9DFF3-2B17-4407-8618-0D3F7F5D3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337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2045ECB-EA5D-474A-805C-03C1D9776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399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6C1B628-2A48-45FA-B52D-AA58FCFDC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099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8D6BAA8-020A-4E67-9F72-9A90B2FCF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081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607BA5-09AE-4BEE-A2B1-906A7C2B3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7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1A81679-83FE-450A-B215-AC6E277EF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065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DD78810-8E50-4DF9-9ED6-9D2A9F4EF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818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E3070B-54E3-4CD3-9264-F83C4617F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728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04C61D1-A72B-4885-96BE-3EA33C21F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5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375F2-33A4-4216-A2D2-1D7774880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927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59D1123-768C-4721-92F4-CDFBBB7D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417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7C802F6-F4DB-4AF2-8A1E-33DD45BCF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090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44D1A98-63DD-4B6C-BFE4-EB364C815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350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81AE52B-BE65-4BD5-9F43-5FC88DDA3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629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518E1BA-0EAE-4B4E-9208-AFC5F1279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576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A3A7D26-6321-4FE5-BE98-0D3AE2FAA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62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841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661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636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00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AF491-95EC-4F70-B54F-D6B57B802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000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830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339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185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842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406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901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091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802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724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93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338E8-B075-416F-9E9B-337104E13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577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546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582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311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388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093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476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180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358A2AF-2F8B-4CDA-93F6-31A93FA12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6542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EE4E3E4-E660-4D59-A03D-D7A0E3C50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13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46079-D956-4EDF-8704-C8BF48815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910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A51D04-521E-403E-B0CC-921C4847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1997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EF8395F-2F27-494C-98F4-74902DBC0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163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779BEF1-C38D-4052-9DAF-3FADF28A3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249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D07210A-6A60-40EB-A4AC-C621807E6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303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159FEC3-AF71-45BC-A2E5-63995557A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795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5A9E3D6-999C-4742-B25C-7FD049739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0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6C9344B-CD6B-480E-BF42-4421956A9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000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05A10A9-CCF6-4367-99B8-9590D3617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300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B30461F-A8BB-476C-BBFD-F66E1AFFC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01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9C4E1-203D-41A7-8261-94D0D8AB1B6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8595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717CB-2AB9-4491-AD96-539E578CA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1016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D9AC7-8AD1-4020-918A-82D8ED20C15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66341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59CF3-617A-4E33-9250-D56FBC632DA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54154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BC3EE-64B5-4D00-A652-6A0F399D9C1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84352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38BF3-7412-4032-AB2E-C6936452AA8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76823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13B35-D53B-4EF8-8F45-EB278C5FC85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13681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D64EE-9495-4F00-A2CC-687BC234BFA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08229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B5750-EA78-4877-9152-497903C275C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50728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46B69-CDAE-4024-90DB-E2B7F404CA5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957951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FE291-E966-4BED-980C-B047DACAF4A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600412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1C5D5-4721-4F15-92F9-723A697065F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6030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F4844-10CB-46AD-A417-4EEE5BA54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721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C0DE92-A6FD-472D-8604-46ED038B0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833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55B4E0-962F-4F54-917A-DD4E64ECC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786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BB7623-39A0-4932-AA47-52FF8EECE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624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88462A-B2A3-4083-AE62-ED1C71F8B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466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CF59E4-DE0E-407B-A1E5-727DC74D9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7781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52AECC4-3473-4E35-9075-241B1009E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2445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CE15CC-D627-4815-A376-F7D13ACBA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971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BBBF5CD-4B7B-4D55-A0CF-984493054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2319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AACB36-68FC-4DC7-8F71-9D367A9E6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5789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634E6E-2532-4DE8-8E14-872CAF877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86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0D2D4-DF44-4324-8EA5-0B5318AD2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019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CFE5BF3-1631-45E0-8230-E47F58828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0745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3CBBBD9-8A20-47B9-AEBB-82979239B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609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D3C3AA0-13EE-48CC-86F9-4DCB857FF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525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907222F-F0CC-4930-AACC-A9184D78D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4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78CEF77-4CEC-4A44-B06D-59B5CA952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556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3AD7CEC-E39C-4C1D-9213-8EF4834AC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3538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555DBB6-1A3F-4D9B-BF4D-214D2E80B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661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6E7035-197F-4BCA-9627-E89B022AF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113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387CCBE-254D-480E-BD0F-FAED3E763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860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C1A27C6-7155-4579-8F74-FB68A5931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3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08D4C-4686-420A-B582-F08255FF6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68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D88D2-9AEE-4DA9-8CCE-179025C31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254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B0EDB1-02E8-4A3D-86B5-3ECDE9326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194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1832A-E9C0-45E4-908D-3346966EA92C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08D83-6D20-41A3-87CA-E76C63A02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035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2DC44-E82C-4F7D-8E3B-5C06CE766344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69496-2FAE-4062-A701-F5F44265C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1821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11D05-CE67-4D0D-B94C-8D941CA8A1CC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8C49B-6FFB-43FA-8E15-43BAB7C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307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5F695-D694-4988-909B-72D3ABF2ECB6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9397-BD81-4E81-AF38-4DDB88E69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8642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8C76F-A880-4262-A00F-568AA5C68FDF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AA79C-510B-4D6B-A1D4-EAC85B8A9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4987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45871-AE60-43A1-A162-B812A347A55E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4DCF5-AAE3-43F7-BF60-7AF4DD220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51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0D855-EFC7-4225-BC31-51F2027DF59F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93AD6-15C4-411E-A95D-C135407D1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4308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3795-BC1E-42F9-98BE-AE01A60B219A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0152C-92B6-4BE7-A5AA-C10A3EA17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80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80C27-EB7F-41D2-859F-AC44A03DB7D9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79791-A6F6-4BBB-BDEB-B972EE4C9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53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C0CD0-DC6B-4CEC-BFA3-3DE8738B0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095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2B2F6-AFC1-4303-9D76-5AA88C91B343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3130D-947C-4426-931D-185158CF4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0764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C47F9-4780-47D8-A113-C310AC00D507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7C76-F71F-487E-8732-666FE0FCC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8471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51968-573F-473A-9A6F-DE4A6998992C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01833-9E5F-48AB-B218-4282EC7EE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1348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06620E-32AF-4139-A898-FE819B23AE56}" type="datetime1">
              <a:rPr lang="en-US" smtClean="0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4BD77-52BF-4C44-99F3-CD3F897248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174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C1883C-FC84-4B1A-A01D-5EEF01777BF3}" type="datetime1">
              <a:rPr lang="en-US" smtClean="0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BEE8B-0F1D-4E49-A2C1-21F8A7853C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3850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A7E15E-DCD0-4203-8B70-1E224A788EF2}" type="datetime1">
              <a:rPr lang="en-US" smtClean="0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1E741-678B-48B6-945C-54EAFC6697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0383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E5DF5A-A9F0-4960-88C5-C1D341DE38CB}" type="datetime1">
              <a:rPr lang="en-US" smtClean="0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527F7-2B1E-4D4E-9AE5-8F4A3F6ACD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95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3F9B46-B6E7-4288-ACDA-E8963169EA50}" type="datetime1">
              <a:rPr lang="en-US" smtClean="0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545F3-9B42-4A2B-85B7-9EE1A7B910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333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8AA179-AD16-492F-8794-A86A298B4EE5}" type="datetime1">
              <a:rPr lang="en-US" smtClean="0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A502E-9DC9-472E-A667-C529F5519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1394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FB46F5-4B30-4287-A4DF-86650C48421B}" type="datetime1">
              <a:rPr lang="en-US" smtClean="0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54815-50C5-4046-B93F-C2698C9C47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32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52FB-4023-4D5D-A267-DF78A33BE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0946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D24A57-5D6E-4198-8C2D-001C6705BE6D}" type="datetime1">
              <a:rPr lang="en-US" smtClean="0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DECCD-5589-4145-B018-CFC6A069F7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7698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613BDA-454B-40D7-A824-EC974E500D53}" type="datetime1">
              <a:rPr lang="en-US" smtClean="0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217D0-D3C5-4344-9883-CB2D814693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3890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FB1248-6F71-4F2D-BCA5-97410CF2D1B0}" type="datetime1">
              <a:rPr lang="en-US" smtClean="0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4EB5F-836C-4B7D-9316-440360076F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5341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D80554-30AC-477C-B046-AE56845C89A9}" type="datetime1">
              <a:rPr lang="en-US" smtClean="0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DA839-2E81-4387-9552-B322465B4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8147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CBBE-2FF2-40AD-848D-FDC7222EA2C6}" type="datetime1">
              <a:rPr lang="en-US" smtClean="0">
                <a:solidFill>
                  <a:srgbClr val="F4E7ED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F4E7ED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4E7ED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31DE-1242-4744-A0ED-AD22BA9B37C5}" type="slidenum">
              <a:rPr lang="en-US" smtClean="0">
                <a:solidFill>
                  <a:srgbClr val="F4E7E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4E7E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78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B1E-5A2B-42B6-8AF1-E1B0BCB5055F}" type="datetime1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31DE-1242-4744-A0ED-AD22BA9B37C5}" type="slidenum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64212"/>
      </p:ext>
    </p:extLst>
  </p:cSld>
  <p:clrMapOvr>
    <a:masterClrMapping/>
  </p:clrMapOvr>
  <p:transition>
    <p:wipe dir="d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F8D3-5E16-4E2C-8DC7-7C0BC482269D}" type="datetime1">
              <a:rPr lang="en-US" smtClean="0">
                <a:solidFill>
                  <a:srgbClr val="F4E7ED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F4E7ED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4E7ED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31DE-1242-4744-A0ED-AD22BA9B37C5}" type="slidenum">
              <a:rPr lang="en-US" smtClean="0">
                <a:solidFill>
                  <a:srgbClr val="F4E7ED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4E7E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34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00ED-1C4B-4E64-9A10-1E22D9F86987}" type="datetime1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31DE-1242-4744-A0ED-AD22BA9B37C5}" type="slidenum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16314"/>
      </p:ext>
    </p:extLst>
  </p:cSld>
  <p:clrMapOvr>
    <a:masterClrMapping/>
  </p:clrMapOvr>
  <p:transition>
    <p:wipe dir="d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B5C8-62E0-45D0-9638-3ACBA573B3BE}" type="datetime1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31DE-1242-4744-A0ED-AD22BA9B37C5}" type="slidenum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09083"/>
      </p:ext>
    </p:extLst>
  </p:cSld>
  <p:clrMapOvr>
    <a:masterClrMapping/>
  </p:clrMapOvr>
  <p:transition>
    <p:wipe dir="d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2E152-9615-471E-AF70-8FFE5565A334}" type="datetime1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31DE-1242-4744-A0ED-AD22BA9B37C5}" type="slidenum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49590"/>
      </p:ext>
    </p:extLst>
  </p:cSld>
  <p:clrMapOvr>
    <a:masterClrMapping/>
  </p:clrMapOvr>
  <p:transition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2AB59BB-9AD7-4011-B95B-424E28155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7966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B222-7CA7-4B99-A234-C86A09A5B717}" type="datetime1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31DE-1242-4744-A0ED-AD22BA9B37C5}" type="slidenum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96725"/>
      </p:ext>
    </p:extLst>
  </p:cSld>
  <p:clrMapOvr>
    <a:masterClrMapping/>
  </p:clrMapOvr>
  <p:transition>
    <p:wipe dir="d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C5405-1BEB-4CF4-B237-F22B511B03B3}" type="datetime1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31DE-1242-4744-A0ED-AD22BA9B37C5}" type="slidenum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72452"/>
      </p:ext>
    </p:extLst>
  </p:cSld>
  <p:clrMapOvr>
    <a:masterClrMapping/>
  </p:clrMapOvr>
  <p:transition>
    <p:wipe dir="d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3033-57D0-4B87-83D0-06BF962ACF33}" type="datetime1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C6531DE-1242-4744-A0ED-AD22BA9B37C5}" type="slidenum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33016"/>
      </p:ext>
    </p:extLst>
  </p:cSld>
  <p:clrMapOvr>
    <a:masterClrMapping/>
  </p:clrMapOvr>
  <p:transition>
    <p:wipe dir="d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4BB6-93D7-41DE-A4D5-9397E7BDA27F}" type="datetime1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31DE-1242-4744-A0ED-AD22BA9B37C5}" type="slidenum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81728"/>
      </p:ext>
    </p:extLst>
  </p:cSld>
  <p:clrMapOvr>
    <a:masterClrMapping/>
  </p:clrMapOvr>
  <p:transition>
    <p:wipe dir="d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B089-C860-4DD4-82ED-32046D5A6D4B}" type="datetime1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31DE-1242-4744-A0ED-AD22BA9B37C5}" type="slidenum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72744"/>
      </p:ext>
    </p:extLst>
  </p:cSld>
  <p:clrMapOvr>
    <a:masterClrMapping/>
  </p:clrMapOvr>
  <p:transition>
    <p:wipe dir="d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D930-D61B-470B-BAAA-8534FE716B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4694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4D1C-E1C2-4C59-B249-AA333FF6D7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119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3872-DDAB-4A09-A06C-BA593FDEB3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4961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A76F-43B2-4881-BEF5-C57F591E29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1792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6B41-B4BC-402A-A900-B28D034511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05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CC13097-276C-436B-8139-486C642FE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0728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F9FE-2982-4360-B2BC-3418F274D8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0088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4A7D-8175-4914-A33E-CF58E3DB30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8796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9904-E518-4A94-8402-C550092056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9430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FD95-C625-4D29-9783-E469C499CB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8483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523E-9D82-442F-9FE9-1B25312977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418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8D2-5EF1-40F2-ABF5-B02CBD9CC4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583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BD335E-7C40-4E1C-93E5-1078D8BE5614}" type="datetimeFigureOut">
              <a:rPr lang="en-US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3F52D-C942-46B7-A10B-26B90EAEB1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506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BD0F23-3134-4EB1-8225-D95BE3B438E2}" type="datetimeFigureOut">
              <a:rPr lang="en-US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F4F42-1DC4-4ABF-8A5E-D15898A4EA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67629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208EE9-4CAB-441A-8B33-4020289436AE}" type="datetimeFigureOut">
              <a:rPr lang="en-US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00FF3-D9F0-4745-AC0D-DAE5106AEB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5503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3219BB-94F1-4878-BA01-40A1FA4E08C2}" type="datetimeFigureOut">
              <a:rPr lang="en-US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96FB6-EE0A-4CAD-8842-9E59EFE377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52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D186FC-854C-46EC-9E53-B10E82607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3202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0A15FB-DC66-4491-BB16-8A664686ADB4}" type="datetimeFigureOut">
              <a:rPr lang="en-US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9EFA0-A0E3-41EC-B289-10A33E537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1034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49FB02-3786-410F-AB6B-5726C812168D}" type="datetimeFigureOut">
              <a:rPr lang="en-US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58829-B67B-417A-8F01-56820C72A2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0725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EDA0AD-7FE3-4584-B70B-088A3643F5B0}" type="datetimeFigureOut">
              <a:rPr lang="en-US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190E9-5331-4487-8209-237909C110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6128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B41638-F5AB-4E23-92B6-D9B57CEA6D80}" type="datetimeFigureOut">
              <a:rPr lang="en-US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300FB-D0E8-427A-B97F-735AD58DE1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917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AC4087-EEE3-40B5-8905-EF379828642B}" type="datetimeFigureOut">
              <a:rPr lang="en-US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4928D-54DA-4CD5-B040-EF73163171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481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38265B-AEF1-4E98-A18A-80C15FE2AA2B}" type="datetimeFigureOut">
              <a:rPr lang="en-US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C6B23-5CED-49BF-BB4E-D457990AA7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4784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F1ACBF-A63B-45C9-8CF6-9279321CDC69}" type="datetimeFigureOut">
              <a:rPr lang="en-US">
                <a:solidFill>
                  <a:srgbClr val="000000"/>
                </a:solidFill>
              </a:rPr>
              <a:pPr/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96C24-8B2C-4530-AFCC-06FD43B1F9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6294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122B8-9045-485C-A0B3-6852F89C2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6308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30546-E049-4EB0-A1B7-CB82C8723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3880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AC68D-8124-4191-A7BA-06981C425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27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EAE44E9-8F60-4A48-95CD-8D0EC4D44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8587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301DB-9591-4361-8FDA-B2C6379A9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3125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48632-B02E-4CD3-BE5B-00EADD102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653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DD048-706F-4311-BBB8-01F3A75B0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0956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72724-B264-4614-8207-C7D7FE712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8979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E12A1-6D74-4D03-AD2E-6E85732E2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8505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C976-6776-434E-869C-3AEA31CC0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1552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F0F78-7BBD-440C-AE5B-D7433541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1287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EA88-E3B1-48D3-B34C-42000761E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6932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8FD5C-7C70-49F9-867B-4EED25691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8308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2ACEF-966D-4546-B30B-154770FD2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24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C20635A-00CA-4119-8B0C-DA7B0F83A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7812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1FEF7-F519-4D93-B650-8D32BD747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7195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16D39-0588-45C9-8F46-29C4F40EC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778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A4D36-0E85-4E72-B018-D217B0435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3261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A48F2-F307-493B-90BC-DAD8F777C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3529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3593-B2CF-4590-991D-C4C038D43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5805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9A9BC-ABEE-4A4D-A4AE-2F8B07570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8017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DECDF-677A-4EB9-B14E-A7190BA25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8071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38CDB-18E6-42EA-BA39-BD9EE787E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0702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F0ECA-D6EC-4202-958E-4AC76DC46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1847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8A3B6-C398-40EF-A0FA-7107BD6F7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8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A8D4776-5A7F-4369-A652-D45703D67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11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1AB69-3295-467D-A2A8-97B7002F9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2285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8C4CB-94B2-47FA-8A21-884126CF9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2443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3AB7B-2527-4606-A9AC-F1D097DDE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1842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DCA3A-E167-4B68-8887-DF0ADAF47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3324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62CD-78E6-4E86-89BD-8D7394243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6790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3057C-B221-4451-B766-49C6B4C1D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7394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C3CAC-2975-41C4-9320-B85E07174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6910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89B06-D8A0-4242-AAD7-29BAA2A38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6404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78366-492B-473E-B5EA-C4AED3F12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8200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C619C-864A-40C2-9B5C-F5CCA5C6D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66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C5930F-0C6F-4A8B-9287-FD8FCD388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8327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7A996-F079-4649-B2F6-33C2E8563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5955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1E9A8-2359-454F-AFBE-D00DAEFD7F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2362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79EDD-8AB6-41BE-876A-5033BA2DAF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0362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B34E5-915E-4BFD-853F-558A5EF47B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3742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DF939-E97C-4E6C-9487-7526B8C86E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3442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11DB3-6E6C-4BAC-8C5C-8EB4A524F9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3626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2CAC2-28E8-437E-BF03-FE372C2757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7398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6BA54-D78C-41EA-884E-D99B1CD05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8339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C6C97-AD5A-4292-B371-90EFF2787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9430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86D0C-8F8E-4856-9EF9-4C7BE23EF0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07697-3208-4024-A2DC-E3EAD78D84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46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54AB805-BCE8-4C3F-A970-0ED23805A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4041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65E14-DBC8-47B1-A046-249AA8BA4B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1247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C305A-A48F-463A-8148-A30980000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1847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3978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3850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6136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7356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9473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132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325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91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47314D2-2E63-4207-8939-074122F5A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5708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9385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8723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3718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77F6-5403-4739-BD1A-619F87A467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9839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6E02-70CE-40BA-B9A1-B8186226C1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0354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F05F-CEAA-42C7-93D2-C7C813D496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9189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40D07-A847-4371-8F37-3EA9CDCDC1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7005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6DF5-BC3A-42B0-94FF-473B17642D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0463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F107-FCAA-430B-A9E9-575CA553A2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7771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A16F-E973-486B-A199-B5383FE767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91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CBA1BD-5244-4B3C-A4DF-141512F21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221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87E89-01E7-4ED6-8DCD-805B0D501A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2670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2A1-2374-475E-8329-A8D5978433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3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C273-6EEE-4767-B858-624C77F8B1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5477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01EA-F7B1-4E4F-A09F-511D42577A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2981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11ABC3-C8C9-4379-8A75-0C05EF3E0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7200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CB4860-263C-48C2-9517-B17BCF7960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75370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24685B-3F68-405F-9A46-6ED4A1DDF9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01631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66C7D28-ABD7-485F-8D1E-A0676CA5DC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9254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84F779-A730-495E-9342-CEF9789AF1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45850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1E72E8-8B57-4C09-8F05-BD5F67850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695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924BCB2-8A4D-4382-99E5-669ECCF0A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190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14347F-6F18-4F4E-A5E1-DD0D666FCD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19266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D42C41-8CCE-4C44-AB79-4F6344A3CA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01779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3A9F27-6DC1-432E-A315-D5643752D6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78465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CAF8224-9161-414D-8332-5ED4AE04F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1407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53A228-1703-4977-B6D4-4F1AABA9DC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82901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AC7D859-29F6-4D34-9A9F-80FF5EF70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52346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F0053BE-F46B-41AC-AFD7-F50B6DCAF4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87645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3661 w 6027"/>
                <a:gd name="T1" fmla="*/ 3 h 2296"/>
                <a:gd name="T2" fmla="*/ 0 w 6027"/>
                <a:gd name="T3" fmla="*/ 3 h 2296"/>
                <a:gd name="T4" fmla="*/ 0 w 6027"/>
                <a:gd name="T5" fmla="*/ 0 h 2296"/>
                <a:gd name="T6" fmla="*/ 3661 w 6027"/>
                <a:gd name="T7" fmla="*/ 0 h 2296"/>
                <a:gd name="T8" fmla="*/ 3661 w 6027"/>
                <a:gd name="T9" fmla="*/ 3 h 2296"/>
                <a:gd name="T10" fmla="*/ 3661 w 6027"/>
                <a:gd name="T11" fmla="*/ 3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62 h 353"/>
                  <a:gd name="T4" fmla="*/ 24 w 186"/>
                  <a:gd name="T5" fmla="*/ 105 h 353"/>
                  <a:gd name="T6" fmla="*/ 18 w 186"/>
                  <a:gd name="T7" fmla="*/ 227 h 353"/>
                  <a:gd name="T8" fmla="*/ 42 w 186"/>
                  <a:gd name="T9" fmla="*/ 393 h 353"/>
                  <a:gd name="T10" fmla="*/ 48 w 186"/>
                  <a:gd name="T11" fmla="*/ 557 h 353"/>
                  <a:gd name="T12" fmla="*/ 0 w 186"/>
                  <a:gd name="T13" fmla="*/ 1217 h 353"/>
                  <a:gd name="T14" fmla="*/ 54 w 186"/>
                  <a:gd name="T15" fmla="*/ 806 h 353"/>
                  <a:gd name="T16" fmla="*/ 84 w 186"/>
                  <a:gd name="T17" fmla="*/ 743 h 353"/>
                  <a:gd name="T18" fmla="*/ 126 w 186"/>
                  <a:gd name="T19" fmla="*/ 435 h 353"/>
                  <a:gd name="T20" fmla="*/ 144 w 186"/>
                  <a:gd name="T21" fmla="*/ 412 h 353"/>
                  <a:gd name="T22" fmla="*/ 144 w 186"/>
                  <a:gd name="T23" fmla="*/ 311 h 353"/>
                  <a:gd name="T24" fmla="*/ 186 w 186"/>
                  <a:gd name="T25" fmla="*/ 227 h 353"/>
                  <a:gd name="T26" fmla="*/ 162 w 186"/>
                  <a:gd name="T27" fmla="*/ 206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21 h 66"/>
                  <a:gd name="T8" fmla="*/ 6 w 155"/>
                  <a:gd name="T9" fmla="*/ 62 h 66"/>
                  <a:gd name="T10" fmla="*/ 0 w 155"/>
                  <a:gd name="T11" fmla="*/ 85 h 66"/>
                  <a:gd name="T12" fmla="*/ 78 w 155"/>
                  <a:gd name="T13" fmla="*/ 209 h 66"/>
                  <a:gd name="T14" fmla="*/ 96 w 155"/>
                  <a:gd name="T15" fmla="*/ 147 h 66"/>
                  <a:gd name="T16" fmla="*/ 155 w 155"/>
                  <a:gd name="T17" fmla="*/ 232 h 66"/>
                  <a:gd name="T18" fmla="*/ 126 w 155"/>
                  <a:gd name="T19" fmla="*/ 85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33 h 72"/>
                  <a:gd name="T2" fmla="*/ 0 w 42"/>
                  <a:gd name="T3" fmla="*/ 68 h 72"/>
                  <a:gd name="T4" fmla="*/ 12 w 42"/>
                  <a:gd name="T5" fmla="*/ 23 h 72"/>
                  <a:gd name="T6" fmla="*/ 0 w 42"/>
                  <a:gd name="T7" fmla="*/ 23 h 72"/>
                  <a:gd name="T8" fmla="*/ 12 w 42"/>
                  <a:gd name="T9" fmla="*/ 23 h 72"/>
                  <a:gd name="T10" fmla="*/ 24 w 42"/>
                  <a:gd name="T11" fmla="*/ 23 h 72"/>
                  <a:gd name="T12" fmla="*/ 36 w 42"/>
                  <a:gd name="T13" fmla="*/ 23 h 72"/>
                  <a:gd name="T14" fmla="*/ 42 w 42"/>
                  <a:gd name="T15" fmla="*/ 0 h 72"/>
                  <a:gd name="T16" fmla="*/ 30 w 42"/>
                  <a:gd name="T17" fmla="*/ 68 h 72"/>
                  <a:gd name="T18" fmla="*/ 42 w 42"/>
                  <a:gd name="T19" fmla="*/ 179 h 72"/>
                  <a:gd name="T20" fmla="*/ 12 w 42"/>
                  <a:gd name="T21" fmla="*/ 261 h 72"/>
                  <a:gd name="T22" fmla="*/ 6 w 42"/>
                  <a:gd name="T23" fmla="*/ 133 h 72"/>
                  <a:gd name="T24" fmla="*/ 6 w 42"/>
                  <a:gd name="T25" fmla="*/ 13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71 h 287"/>
                <a:gd name="T4" fmla="*/ 66 w 365"/>
                <a:gd name="T5" fmla="*/ 130 h 287"/>
                <a:gd name="T6" fmla="*/ 143 w 365"/>
                <a:gd name="T7" fmla="*/ 213 h 287"/>
                <a:gd name="T8" fmla="*/ 191 w 365"/>
                <a:gd name="T9" fmla="*/ 195 h 287"/>
                <a:gd name="T10" fmla="*/ 341 w 365"/>
                <a:gd name="T11" fmla="*/ 333 h 287"/>
                <a:gd name="T12" fmla="*/ 305 w 365"/>
                <a:gd name="T13" fmla="*/ 204 h 287"/>
                <a:gd name="T14" fmla="*/ 365 w 365"/>
                <a:gd name="T15" fmla="*/ 154 h 287"/>
                <a:gd name="T16" fmla="*/ 359 w 365"/>
                <a:gd name="T17" fmla="*/ 148 h 287"/>
                <a:gd name="T18" fmla="*/ 335 w 365"/>
                <a:gd name="T19" fmla="*/ 136 h 287"/>
                <a:gd name="T20" fmla="*/ 299 w 365"/>
                <a:gd name="T21" fmla="*/ 101 h 287"/>
                <a:gd name="T22" fmla="*/ 257 w 365"/>
                <a:gd name="T23" fmla="*/ 83 h 287"/>
                <a:gd name="T24" fmla="*/ 215 w 365"/>
                <a:gd name="T25" fmla="*/ 65 h 287"/>
                <a:gd name="T26" fmla="*/ 173 w 365"/>
                <a:gd name="T27" fmla="*/ 4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41 h 60"/>
                <a:gd name="T16" fmla="*/ 65 w 71"/>
                <a:gd name="T17" fmla="*/ 53 h 60"/>
                <a:gd name="T18" fmla="*/ 71 w 71"/>
                <a:gd name="T19" fmla="*/ 65 h 60"/>
                <a:gd name="T20" fmla="*/ 71 w 71"/>
                <a:gd name="T21" fmla="*/ 71 h 60"/>
                <a:gd name="T22" fmla="*/ 59 w 71"/>
                <a:gd name="T23" fmla="*/ 65 h 60"/>
                <a:gd name="T24" fmla="*/ 47 w 71"/>
                <a:gd name="T25" fmla="*/ 53 h 60"/>
                <a:gd name="T26" fmla="*/ 23 w 71"/>
                <a:gd name="T27" fmla="*/ 41 h 60"/>
                <a:gd name="T28" fmla="*/ 23 w 71"/>
                <a:gd name="T29" fmla="*/ 47 h 60"/>
                <a:gd name="T30" fmla="*/ 18 w 71"/>
                <a:gd name="T31" fmla="*/ 53 h 60"/>
                <a:gd name="T32" fmla="*/ 12 w 71"/>
                <a:gd name="T33" fmla="*/ 59 h 60"/>
                <a:gd name="T34" fmla="*/ 6 w 71"/>
                <a:gd name="T35" fmla="*/ 59 h 60"/>
                <a:gd name="T36" fmla="*/ 6 w 71"/>
                <a:gd name="T37" fmla="*/ 59 h 60"/>
                <a:gd name="T38" fmla="*/ 6 w 71"/>
                <a:gd name="T39" fmla="*/ 4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5 h 162"/>
                <a:gd name="T10" fmla="*/ 96 w 161"/>
                <a:gd name="T11" fmla="*/ 71 h 162"/>
                <a:gd name="T12" fmla="*/ 102 w 161"/>
                <a:gd name="T13" fmla="*/ 83 h 162"/>
                <a:gd name="T14" fmla="*/ 108 w 161"/>
                <a:gd name="T15" fmla="*/ 95 h 162"/>
                <a:gd name="T16" fmla="*/ 120 w 161"/>
                <a:gd name="T17" fmla="*/ 107 h 162"/>
                <a:gd name="T18" fmla="*/ 143 w 161"/>
                <a:gd name="T19" fmla="*/ 128 h 162"/>
                <a:gd name="T20" fmla="*/ 155 w 161"/>
                <a:gd name="T21" fmla="*/ 160 h 162"/>
                <a:gd name="T22" fmla="*/ 161 w 161"/>
                <a:gd name="T23" fmla="*/ 178 h 162"/>
                <a:gd name="T24" fmla="*/ 161 w 161"/>
                <a:gd name="T25" fmla="*/ 184 h 162"/>
                <a:gd name="T26" fmla="*/ 96 w 161"/>
                <a:gd name="T27" fmla="*/ 113 h 162"/>
                <a:gd name="T28" fmla="*/ 30 w 161"/>
                <a:gd name="T29" fmla="*/ 6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41 h 60"/>
                <a:gd name="T4" fmla="*/ 41 w 59"/>
                <a:gd name="T5" fmla="*/ 47 h 60"/>
                <a:gd name="T6" fmla="*/ 47 w 59"/>
                <a:gd name="T7" fmla="*/ 53 h 60"/>
                <a:gd name="T8" fmla="*/ 53 w 59"/>
                <a:gd name="T9" fmla="*/ 65 h 60"/>
                <a:gd name="T10" fmla="*/ 53 w 59"/>
                <a:gd name="T11" fmla="*/ 71 h 60"/>
                <a:gd name="T12" fmla="*/ 47 w 59"/>
                <a:gd name="T13" fmla="*/ 65 h 60"/>
                <a:gd name="T14" fmla="*/ 35 w 59"/>
                <a:gd name="T15" fmla="*/ 59 h 60"/>
                <a:gd name="T16" fmla="*/ 23 w 59"/>
                <a:gd name="T17" fmla="*/ 47 h 60"/>
                <a:gd name="T18" fmla="*/ 17 w 59"/>
                <a:gd name="T19" fmla="*/ 4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7 h 204"/>
                <a:gd name="T2" fmla="*/ 245 w 245"/>
                <a:gd name="T3" fmla="*/ 53 h 204"/>
                <a:gd name="T4" fmla="*/ 209 w 245"/>
                <a:gd name="T5" fmla="*/ 95 h 204"/>
                <a:gd name="T6" fmla="*/ 143 w 245"/>
                <a:gd name="T7" fmla="*/ 154 h 204"/>
                <a:gd name="T8" fmla="*/ 167 w 245"/>
                <a:gd name="T9" fmla="*/ 182 h 204"/>
                <a:gd name="T10" fmla="*/ 179 w 245"/>
                <a:gd name="T11" fmla="*/ 237 h 204"/>
                <a:gd name="T12" fmla="*/ 77 w 245"/>
                <a:gd name="T13" fmla="*/ 154 h 204"/>
                <a:gd name="T14" fmla="*/ 47 w 245"/>
                <a:gd name="T15" fmla="*/ 95 h 204"/>
                <a:gd name="T16" fmla="*/ 89 w 245"/>
                <a:gd name="T17" fmla="*/ 77 h 204"/>
                <a:gd name="T18" fmla="*/ 59 w 245"/>
                <a:gd name="T19" fmla="*/ 4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7 h 204"/>
                <a:gd name="T50" fmla="*/ 233 w 245"/>
                <a:gd name="T51" fmla="*/ 4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893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3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021118-6E92-4A4C-8FF8-2D47C3859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1203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BC22C3-72C7-40B6-812A-F21C41AF0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1955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16586B3-C98B-40BA-8F26-6079E066E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8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0EA80CC-0443-4661-82FB-B27846FA9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2410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3B2402-5E7E-4CE8-8DD0-1D828DAB6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6976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CD8950-6950-4EA1-94C8-D1BCCFC2B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1298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898F98-A94C-45DF-96D8-45714CBB5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2922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786BCF-4C55-472F-8219-900E9B2DC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1674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14C0D1-EE6E-493F-8287-BBAB9C5DF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6580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3F17A6-FF0B-4DAD-883F-CE92034E6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341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F5D947-E875-427D-A467-788120CCD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8925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7E1B8C-7941-467C-AF03-BA01315B0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5478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6AD148E-B594-4342-B36A-9BC33E7066F2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26793921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9003CF1-D3A3-4481-87ED-0D6A1E0CC3A5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984870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2642B-31AB-4EB5-A0F5-1772B703A9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3300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0EE32AA-1A06-41B6-989D-2645747D1CD5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55925886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C6E5D65-5589-4AC2-A0DE-424381F9C0BA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72437154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80A53EB-DCE4-4185-800A-80F0D62A7F42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398726673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BB316FE-22BE-4C07-B0DA-6AC66CE75A71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95925221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685637-EAA5-405F-A989-B6BF7217C08C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57239391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7022DD1-84CA-4522-9609-E40388BD9278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409875703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982590-DE6D-4947-996F-086050AE54C0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9030011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0D88103-230A-4065-88AD-061F4E0ED3DE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59182837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2E94719-C874-462C-8178-DD1129823B88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490671761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8FA18A9-993A-4ABF-8523-A594B172659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6451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52692-B9AE-4F56-86D9-0F4A22AE01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5128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8706B2F-B8C5-4420-B7CA-5A59FB265FF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2231315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981975F-F924-48B3-8464-B73609DDC9E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768412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2790D8E-B632-44EA-BE6B-17182F82247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214377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55F0229-60CC-41E5-AC58-EC847C4AB201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878410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6D76456-EF06-419A-837B-0B2453722DC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410190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7CAE595-D47D-4952-B6A0-C180979994D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086876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93EED22-0E00-456B-81B6-967AAD2B0E4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330007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25A33DF-7C5A-4FDE-8C4A-F90B3CEC050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368470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94C786E-153A-46F0-991F-5CFE6F4F19B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103064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B02675D-F5CE-43B8-9E58-F6693A6A92E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1419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CE24B-3A22-4EF4-BF79-DA20485CCA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3449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9D78F8-B158-4B25-9D43-A149AC3D3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1873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11B36F-6493-4815-B7ED-CE826FA9E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0563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24A3236-4518-4001-88E9-13684752C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0331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C36A52F-FCB1-4C96-9015-7636E050B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91612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645E5E-79CA-4A25-B11F-B71827FDE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2589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E197984-96B3-474D-9460-013784565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4939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293B74-160B-4202-B1CF-0FB406DC3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9623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C412C2-6E67-4BE8-AB4C-734BFFD76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8245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5765899-4A28-45AC-9044-30757DECE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9261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FAB966-B01A-49BF-B373-74A5A87F4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48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EBFB2-9EF6-482E-A7EA-1CF9FC030C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1536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8BD874-4754-497E-9D85-2EF5B5EA6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8210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8F993A2-2C09-4F25-AC17-72F4B7646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9109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A8EE318-A00B-41C1-8EBF-04E3DAD71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8482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7575C39-6A07-48A9-8797-83C57F7CF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8808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AAF58EB-A742-4ECB-9AB1-30560F0C8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9161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1A381F2-CE7F-4777-A6BF-27E07ABDB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25594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CB6C2C9-B041-43B3-BFE9-639F10978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6478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FBFE4D9-D74A-4CEF-AEEB-2F1C4BA85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9308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BD410F2-C3AE-47FF-90D1-463250982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7578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6D08680-C134-4600-B7EE-533DDC4AA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85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BF1D4-F598-4DCF-A3F1-63B17A1D7B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9427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571E30E-ABDA-403F-988C-02ADA7526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1119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38F3C34-C100-4B06-B034-99FE78295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0345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789A424D-BF30-452A-9704-C0F1E1173F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73247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5FA623D0-0EC8-4DEF-B144-7570B1476C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74047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106DD9DA-3148-4B59-947E-FA01107AB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16174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7628EBE0-E829-4301-93AB-1C9D000909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78504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A4A629D2-97B6-4E08-A721-422983AC6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75256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DAB0644C-B67A-4323-A661-849389F815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502347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5EE57702-99AB-438B-9AC0-9F75553960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82317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9B0971B2-3BD3-44C2-A092-3BB9303002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94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273A9-DCB4-41E1-88D1-3DC05B8E96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591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4DAF6-A0D0-439E-80C9-4A0F7BEFC9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4739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0B1083B8-AA17-4B9D-BDFB-C37DA4B7C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67215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EB272D18-9502-42E7-B058-F4477E9B7D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460625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EA3D4B68-A370-4DBD-BE59-D54BAF6F1A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60684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DB801DE4-4DBD-45F9-BB8B-43A0372F8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87959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95D03B87-5437-4AB0-AA13-AFBF029E3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35005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1A27BAE0-1F4B-4186-8ECE-C38E9DE70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12546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CB86695D-E7F4-43EB-9446-C6BB471EA1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556596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E3A8E64E-406E-408A-B559-1A8F4469A5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99454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B6F5D7E-1C95-4F06-B042-19C0411760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62694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18B1C01-3AB6-4731-84B1-41B685E62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868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50437-B823-46DE-A59D-105D8E25BC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3487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0FE23E17-41F2-4745-BB2E-335119260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36277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B0B407B5-8EAE-4740-9C9E-C977DB10E1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19215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02B26D4E-B1F9-4C4C-AACA-4DAF3CF5EB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2564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BFF467CF-742C-4109-8B1C-023086D109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61142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E13E585-8F4D-40C5-A744-A9E0762AA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59043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EC40A871-6DAC-4796-BB5D-7B140B8E3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92313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3FCD5F3-7752-4AC4-9EA9-DE4D84833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0305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C6832C-0E37-434C-875B-31DB149C8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6981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C3F4005-5B9A-4790-9BEB-CFBA5BFB6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05237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F30D0A-A370-4154-B57B-BA43839B4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859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B5EC4-0630-49CE-9B1B-6A53A43717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248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9AE77C4-8136-47EC-9505-9E3461FD0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2879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2C855D0-104E-486F-B25C-933BF4093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7137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BA5A3C-F6BC-4E02-A584-152FE2D26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8151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953913-7520-4812-BFBA-F6D3F567F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4936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F06CA4-8144-4302-843B-6EA65AC8C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5446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0517958-C862-4BB6-8FF9-3BC23BA67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0532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F35D16E-7AFC-4FD2-8617-3A772DA9B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2117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9F2ECD-F95D-47D4-BA37-432ECA97A9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2838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27A51-CFCF-470D-881A-ABF1499AB6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7803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46D84B-EA8F-4A39-8694-D712F303A5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66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823B2-A91E-401A-9925-331F15E1BD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8112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2519D-6A0C-46D0-B47B-5B0409BA0B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045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05508-9EC3-4661-B2BA-94705546B9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3162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83C5B0-8BEA-496F-AE67-0CC7F6B57C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0194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EA614-1837-47B2-8CAC-B3B6713297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611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6F7DA-0511-4DD9-8DBF-D59C4ED0A4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1115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5BE4F2-7C7F-458E-A147-F437E7140B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9929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1423FC-F513-43F0-AEC2-858C292FD3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39453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842ED-34CA-461A-80CF-BB9E638E3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0996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582CD-B919-4FAC-A4B6-5644E3D0FF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6150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A009A-1399-42DA-AD2E-E92C9CC589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71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BCC03-8366-4461-AC1E-0CE2A486B9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1032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63448-9800-401C-977B-D985208886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28232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40EAC-4CF1-492C-99F6-02DA9EC0AC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1111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8C4B0-7173-4EBD-BD2D-C49A103B43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66464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2DD77-A62B-4247-8ED3-0780B66097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99782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C635E-699C-450A-9F52-1247C67C26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50907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837CC-572B-4C02-A632-900214341B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0044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22249-A94E-4944-ADC0-08ED3D449A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5100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327FD-F5F5-4E0C-ACB1-996ADF536B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4422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51647-5248-4D0F-AD77-2668361B11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75483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B91BB-C313-476A-B1CF-1C544199C7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7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DC885-429F-49D7-AAF7-80BA7BA07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25701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EA85F-FFFC-46D4-A782-80D333CD78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2684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CF39F-5626-4C92-A5A2-65615155ED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5879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7F408-92F2-490A-972F-6BA7648453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4605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83385-1016-4838-8907-441864EF33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3517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244E-46A0-490E-A779-1A4CA1446B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5381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B6F83-50FC-4FEB-9ED0-A6EF5FF5F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0803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DD87C-6499-4063-B6D6-C1AA5D9644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2207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5659B-5169-423F-9DC2-C50B1D39D7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8317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49932-E52A-42B3-BA0F-5E5B9A605F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83143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D126E-9C28-42AC-AA30-6FCFD6DA26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98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19BD11F-55B8-449A-A0C1-1DEF84F45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14544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0228B-C8E1-4427-BCBA-C57FD6E643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90717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C6EDB-2E61-4724-A843-9E0C17055A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81315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8871A3-079D-4566-A027-6976DB580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5899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0EAF2-B182-4771-A2FA-398F27ED30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6400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BFDBFC-BBB7-4138-8468-D1CD928392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47205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0343F-D119-416A-8E32-5829F26FE0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5843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457B4C-A135-42E2-8EC9-375D0C121B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3304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A4575-6073-4C3D-9003-A19D66A8A3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55252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53A6A-3C3E-45BE-9369-15D29FFFCA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3820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F457FC-B5DD-4F7B-A0F6-CEFD11032F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81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1D5F819-A830-46E6-AFB0-68E14BAF5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87389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6C73D-5A32-43BC-9A29-4B3B3E8B7F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5213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FBA71A-17C2-4793-8D1D-509A489FDE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1910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4BD77-52BF-4C44-99F3-CD3F897248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283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BEE8B-0F1D-4E49-A2C1-21F8A7853C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46814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1E741-678B-48B6-945C-54EAFC6697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51282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527F7-2B1E-4D4E-9AE5-8F4A3F6ACD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7372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545F3-9B42-4A2B-85B7-9EE1A7B910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8214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A502E-9DC9-472E-A667-C529F5519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8059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54815-50C5-4046-B93F-C2698C9C47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1808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DECCD-5589-4145-B018-CFC6A069F7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6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3B23376-8E8B-473F-BA84-97D3444D6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9197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217D0-D3C5-4344-9883-CB2D814693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2025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4EB5F-836C-4B7D-9316-440360076F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99923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DA839-2E81-4387-9552-B322465B4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4385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6CBA1AC-5644-4A7D-A631-762E8742E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9459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DDAFCBF-9664-40B9-912F-3356358F4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4769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BA67696-6A63-40E1-852D-066594CEE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16229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D9FDB07-9A79-4873-AC73-646450137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3249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9F7640A-3C33-4635-8CC8-BFEE55EA3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3044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C91B583-E023-4201-9ACA-3631C5737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270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E6AFDDE-DB60-4E93-8198-27D1D6E48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172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C9D2B2C-1173-4311-99AE-4088633F3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39018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B8B815-A654-43AB-9E14-FA055878C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46225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857253F-928C-4D8A-A1E1-98305F7F2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3172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57A0223-F136-4791-83D5-F211B89DB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444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396E85B-8501-4FA6-AD17-50449D96A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6213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0DD80E6-9F54-4CB2-82BD-B7187E634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68554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B70E7DF-4CB9-472D-9057-496B50058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06100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056E4-1A7E-46DF-B7C8-E9ED6D76A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0304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B6E23-6523-440A-AC6D-EF610F2C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1605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2607F-2DB9-400A-BF07-205C45960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1035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71238-06BF-4D49-AF78-A6D594ED1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8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F7672-FD8B-4D2A-BBA7-688C83D204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166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FC4A773-8885-4A0B-A67B-09CFC9991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69445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04681-9336-4F78-96E5-E94DDD316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2502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CB0C2-3DFB-49D5-B268-9E2FB2BE2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7956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827B9-04D5-460D-B54A-F5DC87868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36661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5FAE7-2996-4BEA-A568-00DDF8488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888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1649D-D4C8-4A3E-8950-BD7283938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49177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5A07F-F43F-48AA-93EF-7BC99D8FF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8835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ABF9A-7D80-4B26-A6DA-8C8E83057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842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FA949-56EB-4A4F-A54C-28CE5720D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69160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FC19A-3493-4576-88AB-CEE3BF9AC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64730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97E317-5D06-4FED-9704-BCC674447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28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7218751-71A0-43C0-B6C1-9F3AC9582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53076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8C14EE-099A-4D2B-9629-254803470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75294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A5C501-3EA3-4DEC-8EA2-F27DE60D8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2464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4BAC7E-9017-4670-87BD-22267AD81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4704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0B975EF-0783-4393-BFDE-670F12EC7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9278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22979D-0D56-4B94-B477-3A1B11427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4148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E168D4-C54B-4763-8EB6-CDB38430E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84555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643CA6-658A-4544-BE85-B623C47A8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42760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45CDD1-0FC6-483E-BA0B-2E850F4C5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57776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8BF452D-9227-466E-8CC7-C0F1CDB45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64014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41789C-4D3A-469F-8CF7-863AFB029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85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600E32A-905B-460C-83C4-D35438728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98301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116185-2943-4903-8AF1-DF9C39DF2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8286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212E2-7121-4586-89AB-859870AF6CE0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49C8D-2877-4B4E-9943-540D6CBB5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7083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DA0FC-2124-49E0-A1BC-0E2892E419BF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30D89-4A20-4891-8937-2562995F8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9142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47A9F-B58A-4DA3-BAF8-B9DBFBC85021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F5660-63D1-4973-B103-2A1F03E4B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60256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38126-C937-43A6-8E9B-156F05E50EBE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6C2BB-4111-4746-9CB0-5FC4B4B21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333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062A4-D097-478C-9E57-302A0EA263B4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F4E02-3B6F-468D-A35D-32E33A8CA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84670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B97D5-B9ED-4E7D-9ED7-92E29C213576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F9B8-B433-4148-806D-7B87F288C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65557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42FEF-8B5A-45A2-A7AC-FFA0841529C3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6F864-C5BE-49F7-BFD9-2ED45E96B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72457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F8416-1AF5-45D8-B3FF-90CDDB47EDD3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384E7-3BDE-45AC-B81A-3F564CB5F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59117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84E3B-BFCE-4C93-A2A6-B15BCACA70CF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83E78-9EE3-4AF9-8628-60748CF14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13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654C181-300B-4420-8604-EEDEAAD37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81472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959E3-9C81-4808-B0E0-11EC5294F00C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4DA3C-8746-48EC-BB49-7F8208F73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7076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26B48-A6DC-4E37-B584-7DADADD667BF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FD9DB-A3E9-4579-B1C5-2A6738819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2405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B9893-273D-476B-9FE1-249BE202CE4F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9ADA5-AE9A-4AB6-9CCA-1E1D08136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68606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2DB32-F8C0-45C0-AFD4-062CE98BE1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89810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B68B9-A5B8-4B50-98E5-42B8C1A92B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9402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4F72D-800C-4233-BB41-B38E4EEC36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50886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C815B-7708-4F27-AD1D-B2DB72A166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4069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8582D-43A0-4B48-B24A-5A288E5901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38746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4993D-0915-4F4F-8DF3-BEB4FF2F92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9008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7B3AC-0D6D-44CA-B7F7-9625228A4E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641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2157AB2-E257-4A32-9ECE-9658E93DF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45018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866C9-CB19-48EE-9758-207B4F2F5D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0761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744F1-85A6-49C4-A0B2-22C1701FC3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99834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1B831-1089-41D5-975D-B3466BCAFF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44959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6E048-1C52-4701-8694-CFC8C397FA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82692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AB49E-F90F-48ED-BF04-A0AE147AF4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78323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2A74C-44AA-43D0-B80C-F1CBFF705B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94837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CE01D-6B87-45C4-873A-A4826C9538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47027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84208-FBBC-48E1-8ED2-1578EE77EF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94636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678D1-A619-47AF-9C52-D9991DDE38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97552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31EAD-AAB3-4C82-A6A8-3DAA940E29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27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F4AB181-2A6B-456B-A3AB-CA77DA753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03278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D6CA1-D8DF-45FA-9CF7-C26CA18669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58852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E4DD6-4660-4F94-A587-71D9B64AE1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32588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D50D4-ED7F-4B1F-840F-FE50712520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04697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81BB4-2B19-4B7C-9388-20DA37A0C8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62929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A7FA2-0F3F-468A-B365-9C735C40EE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2898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8EBDE-ABA1-4035-B35B-76BD23055A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97427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9464D-8308-4717-9BA5-2E40400B8D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30181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999F8-4966-4579-B091-B4D1009940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8906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05C2A-BA36-40B3-B862-298A217ABD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23737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E7FEF-E46A-4215-B193-796BAAEDD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15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26C2F43-54BE-4A38-BC26-0AFC0875D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77568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4B130-7F2F-4EC8-80F1-182D00E864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56628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4D025-2D5D-4C3B-B9CE-FB4494CD9C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0921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89336-A127-4031-8C64-D946CB6862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58066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0B02-F872-40F3-BA1F-76FA0033A6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09895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86040-6FB7-4120-9E92-86CEA4D718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62502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E4E37-B92E-4AFD-867B-84764799E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89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052BA-9FB7-4B9B-8083-4363D827D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55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89E4A-8FA9-4CE2-94F0-EE6D3526E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039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0EEF7-77C2-409E-BE5C-472DC0D12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6A3E4-3C3F-4FEA-8FE4-A6887FD822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05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E40FC-B390-49A1-9400-1D5075BAC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151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57FDA-8FC4-44B6-BF5D-6535419FD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81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FE3A7-B144-4C96-8FBE-8F1C64772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41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E2F78-F7EF-4A77-AE14-9426F9DA0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11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F6F68-B6DC-45B0-A386-094BC5261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2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84089-416C-4E50-BACD-BEF101CAD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504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25275-CC33-4541-B1DB-DDFA6F55B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88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C848B-E486-4D91-9174-5126289F7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31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F852A-82FD-416D-B4DC-CA65FBF65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977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3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D4105-456B-4083-9761-362E566212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287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608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58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217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426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951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640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500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304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692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15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E3465-2B73-4A65-A09E-09D60FA20C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027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837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1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769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130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999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73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286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199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764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6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49529-1ED9-49BC-9F42-D12E72F5B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943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617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A589E2D-032E-4DC2-8D9C-1986DA9A3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099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178511A-4287-43BD-AA0C-B42459A2C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172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F4C0F84-7102-4476-8F22-4CA2F1B5E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125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D224396-1E51-4AA6-A50E-8BE1CB116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68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82EC126-8719-4798-9604-A30C974DA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184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86C712A-FD90-4B1C-A2B3-AD5D126F9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960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E270D3-57EE-4335-BB3E-0CD65E4AD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520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1A1220C-9BE1-4244-A0B9-69CE40DAF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519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C64D406-F756-4B50-BB80-2D632CA87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7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6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87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9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13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98.xml"/><Relationship Id="rId12" Type="http://schemas.openxmlformats.org/officeDocument/2006/relationships/slideLayout" Target="../slideLayouts/slideLayout403.xml"/><Relationship Id="rId2" Type="http://schemas.openxmlformats.org/officeDocument/2006/relationships/slideLayout" Target="../slideLayouts/slideLayout393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0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Relationship Id="rId14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22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7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5" Type="http://schemas.openxmlformats.org/officeDocument/2006/relationships/slideLayout" Target="../slideLayouts/slideLayout420.xml"/><Relationship Id="rId10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8.xml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3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444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2.xml"/><Relationship Id="rId10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51.xml"/><Relationship Id="rId7" Type="http://schemas.openxmlformats.org/officeDocument/2006/relationships/slideLayout" Target="../slideLayouts/slideLayout455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7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7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62.xml"/><Relationship Id="rId7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1.xml"/><Relationship Id="rId2" Type="http://schemas.openxmlformats.org/officeDocument/2006/relationships/slideLayout" Target="../slideLayouts/slideLayout461.xml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70.xml"/><Relationship Id="rId5" Type="http://schemas.openxmlformats.org/officeDocument/2006/relationships/slideLayout" Target="../slideLayouts/slideLayout464.xml"/><Relationship Id="rId10" Type="http://schemas.openxmlformats.org/officeDocument/2006/relationships/slideLayout" Target="../slideLayouts/slideLayout469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9.xml"/><Relationship Id="rId3" Type="http://schemas.openxmlformats.org/officeDocument/2006/relationships/slideLayout" Target="../slideLayouts/slideLayout474.xml"/><Relationship Id="rId7" Type="http://schemas.openxmlformats.org/officeDocument/2006/relationships/slideLayout" Target="../slideLayouts/slideLayout478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73.xml"/><Relationship Id="rId1" Type="http://schemas.openxmlformats.org/officeDocument/2006/relationships/slideLayout" Target="../slideLayouts/slideLayout472.xml"/><Relationship Id="rId6" Type="http://schemas.openxmlformats.org/officeDocument/2006/relationships/slideLayout" Target="../slideLayouts/slideLayout477.xml"/><Relationship Id="rId11" Type="http://schemas.openxmlformats.org/officeDocument/2006/relationships/slideLayout" Target="../slideLayouts/slideLayout482.xml"/><Relationship Id="rId5" Type="http://schemas.openxmlformats.org/officeDocument/2006/relationships/slideLayout" Target="../slideLayouts/slideLayout476.xml"/><Relationship Id="rId10" Type="http://schemas.openxmlformats.org/officeDocument/2006/relationships/slideLayout" Target="../slideLayouts/slideLayout481.xml"/><Relationship Id="rId4" Type="http://schemas.openxmlformats.org/officeDocument/2006/relationships/slideLayout" Target="../slideLayouts/slideLayout475.xml"/><Relationship Id="rId9" Type="http://schemas.openxmlformats.org/officeDocument/2006/relationships/slideLayout" Target="../slideLayouts/slideLayout480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0.xml"/><Relationship Id="rId13" Type="http://schemas.openxmlformats.org/officeDocument/2006/relationships/slideLayout" Target="../slideLayouts/slideLayout495.xml"/><Relationship Id="rId3" Type="http://schemas.openxmlformats.org/officeDocument/2006/relationships/slideLayout" Target="../slideLayouts/slideLayout485.xml"/><Relationship Id="rId7" Type="http://schemas.openxmlformats.org/officeDocument/2006/relationships/slideLayout" Target="../slideLayouts/slideLayout489.xml"/><Relationship Id="rId12" Type="http://schemas.openxmlformats.org/officeDocument/2006/relationships/slideLayout" Target="../slideLayouts/slideLayout494.xml"/><Relationship Id="rId2" Type="http://schemas.openxmlformats.org/officeDocument/2006/relationships/slideLayout" Target="../slideLayouts/slideLayout484.xml"/><Relationship Id="rId1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8.xml"/><Relationship Id="rId11" Type="http://schemas.openxmlformats.org/officeDocument/2006/relationships/slideLayout" Target="../slideLayouts/slideLayout493.xml"/><Relationship Id="rId5" Type="http://schemas.openxmlformats.org/officeDocument/2006/relationships/slideLayout" Target="../slideLayouts/slideLayout487.xml"/><Relationship Id="rId10" Type="http://schemas.openxmlformats.org/officeDocument/2006/relationships/slideLayout" Target="../slideLayouts/slideLayout492.xml"/><Relationship Id="rId4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91.xml"/><Relationship Id="rId14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Relationship Id="rId14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6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11.xml"/><Relationship Id="rId7" Type="http://schemas.openxmlformats.org/officeDocument/2006/relationships/slideLayout" Target="../slideLayouts/slideLayout515.xml"/><Relationship Id="rId12" Type="http://schemas.openxmlformats.org/officeDocument/2006/relationships/slideLayout" Target="../slideLayouts/slideLayout520.xml"/><Relationship Id="rId2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4.xml"/><Relationship Id="rId11" Type="http://schemas.openxmlformats.org/officeDocument/2006/relationships/slideLayout" Target="../slideLayouts/slideLayout519.xml"/><Relationship Id="rId5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8.xml"/><Relationship Id="rId4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7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8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7.xml"/><Relationship Id="rId12" Type="http://schemas.openxmlformats.org/officeDocument/2006/relationships/slideLayout" Target="../slideLayouts/slideLayout532.xml"/><Relationship Id="rId2" Type="http://schemas.openxmlformats.org/officeDocument/2006/relationships/slideLayout" Target="../slideLayouts/slideLayout522.xml"/><Relationship Id="rId1" Type="http://schemas.openxmlformats.org/officeDocument/2006/relationships/slideLayout" Target="../slideLayouts/slideLayout521.xml"/><Relationship Id="rId6" Type="http://schemas.openxmlformats.org/officeDocument/2006/relationships/slideLayout" Target="../slideLayouts/slideLayout526.xml"/><Relationship Id="rId11" Type="http://schemas.openxmlformats.org/officeDocument/2006/relationships/slideLayout" Target="../slideLayouts/slideLayout531.xml"/><Relationship Id="rId5" Type="http://schemas.openxmlformats.org/officeDocument/2006/relationships/slideLayout" Target="../slideLayouts/slideLayout525.xml"/><Relationship Id="rId10" Type="http://schemas.openxmlformats.org/officeDocument/2006/relationships/slideLayout" Target="../slideLayouts/slideLayout530.xml"/><Relationship Id="rId4" Type="http://schemas.openxmlformats.org/officeDocument/2006/relationships/slideLayout" Target="../slideLayouts/slideLayout524.xml"/><Relationship Id="rId9" Type="http://schemas.openxmlformats.org/officeDocument/2006/relationships/slideLayout" Target="../slideLayouts/slideLayout529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0.xml"/><Relationship Id="rId3" Type="http://schemas.openxmlformats.org/officeDocument/2006/relationships/slideLayout" Target="../slideLayouts/slideLayout535.xml"/><Relationship Id="rId7" Type="http://schemas.openxmlformats.org/officeDocument/2006/relationships/slideLayout" Target="../slideLayouts/slideLayout539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34.xml"/><Relationship Id="rId1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8.xml"/><Relationship Id="rId11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41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1.xml"/><Relationship Id="rId3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50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45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2.xml"/><Relationship Id="rId3" Type="http://schemas.openxmlformats.org/officeDocument/2006/relationships/slideLayout" Target="../slideLayouts/slideLayout557.xml"/><Relationship Id="rId7" Type="http://schemas.openxmlformats.org/officeDocument/2006/relationships/slideLayout" Target="../slideLayouts/slideLayout561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56.xml"/><Relationship Id="rId1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60.xml"/><Relationship Id="rId11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469F3C-7DA9-481F-A9AA-1A0A4852EFD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4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1121F8-E249-45AA-8133-EC39CBA3F73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6F936-D593-47DB-BE9E-F597722E2A6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8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3715CB-E5FB-41FC-85D0-C38562AF5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4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6A59C-E269-44A1-8097-652319C08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4BAF5-435A-412D-8D99-94B240AA9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3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30F5-8947-4540-AEC1-5757A39B597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16-11-2018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A3DCE-3A54-4B1C-B2DC-1094C10A1C0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8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F12066-B865-40B6-9600-CA56D5C5A8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4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IN" smtClean="0"/>
          </a:p>
        </p:txBody>
      </p:sp>
      <p:sp>
        <p:nvSpPr>
          <p:cNvPr id="532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2EDCF-799A-431E-A4FB-E64C5E83E557}" type="slidenum">
              <a:rPr lang="en-IN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1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1C1E38-EDEB-4B9D-BB77-CABF7C7C24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7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DA5701-5DF0-408B-B54C-ADA1ED2CD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3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D54454-9544-4204-82E3-61A7819F9591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11/16/2018</a:t>
            </a:fld>
            <a:endParaRPr lang="en-US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B40F2B-1AA6-4629-AF48-C16CCFB517A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8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518E8-D957-4006-A06A-0B1273C15C6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2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0A392D-2C62-4217-9C32-3AE046E1748F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11/16/2018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ECB0D3-302E-42C6-B0EB-99FEE16C987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4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1A50DC-066C-42E8-9F66-92D13E343293}" type="datetime1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11/16/2018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C6531DE-1242-4744-A0ED-AD22BA9B37C5}" type="slidenum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44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ransition>
    <p:wipe dir="d"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DFDF6-FFA2-458B-A354-F6F176AC6A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6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D892BC-CC1C-4D3F-ADB4-D3947D8E1758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11/16/2018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1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640790-0BA8-4C91-9294-A773E7ABAF8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E00BAE-47A9-4E71-A25B-7715B085EEB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47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F9E61-BEBE-4325-B7C5-0607995F00E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9CE27-F6FB-4A53-ACEA-8157B98BE71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9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D6EAB-A84B-4B70-8285-29DB31083CCC}" type="slidenum">
              <a:rPr lang="en-US" sz="14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5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5BB18-198D-4597-B7CD-E8A18DC002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5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9EE0B-34C4-4CCB-B646-9B809971AF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9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406620-350B-40CE-A257-64C6134FCE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6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DDD960-3E2A-4C27-9EA0-18E46A8ECC4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8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  <p:sldLayoutId id="2147484269" r:id="rId12"/>
    <p:sldLayoutId id="214748427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14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3661 w 6027"/>
                <a:gd name="T1" fmla="*/ 3 h 2296"/>
                <a:gd name="T2" fmla="*/ 0 w 6027"/>
                <a:gd name="T3" fmla="*/ 3 h 2296"/>
                <a:gd name="T4" fmla="*/ 0 w 6027"/>
                <a:gd name="T5" fmla="*/ 0 h 2296"/>
                <a:gd name="T6" fmla="*/ 3661 w 6027"/>
                <a:gd name="T7" fmla="*/ 0 h 2296"/>
                <a:gd name="T8" fmla="*/ 3661 w 6027"/>
                <a:gd name="T9" fmla="*/ 3 h 2296"/>
                <a:gd name="T10" fmla="*/ 3661 w 6027"/>
                <a:gd name="T11" fmla="*/ 3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89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12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5124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3789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13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514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62 h 353"/>
                  <a:gd name="T4" fmla="*/ 24 w 186"/>
                  <a:gd name="T5" fmla="*/ 105 h 353"/>
                  <a:gd name="T6" fmla="*/ 18 w 186"/>
                  <a:gd name="T7" fmla="*/ 227 h 353"/>
                  <a:gd name="T8" fmla="*/ 42 w 186"/>
                  <a:gd name="T9" fmla="*/ 393 h 353"/>
                  <a:gd name="T10" fmla="*/ 48 w 186"/>
                  <a:gd name="T11" fmla="*/ 557 h 353"/>
                  <a:gd name="T12" fmla="*/ 0 w 186"/>
                  <a:gd name="T13" fmla="*/ 1217 h 353"/>
                  <a:gd name="T14" fmla="*/ 54 w 186"/>
                  <a:gd name="T15" fmla="*/ 806 h 353"/>
                  <a:gd name="T16" fmla="*/ 84 w 186"/>
                  <a:gd name="T17" fmla="*/ 743 h 353"/>
                  <a:gd name="T18" fmla="*/ 126 w 186"/>
                  <a:gd name="T19" fmla="*/ 435 h 353"/>
                  <a:gd name="T20" fmla="*/ 144 w 186"/>
                  <a:gd name="T21" fmla="*/ 412 h 353"/>
                  <a:gd name="T22" fmla="*/ 144 w 186"/>
                  <a:gd name="T23" fmla="*/ 311 h 353"/>
                  <a:gd name="T24" fmla="*/ 186 w 186"/>
                  <a:gd name="T25" fmla="*/ 227 h 353"/>
                  <a:gd name="T26" fmla="*/ 162 w 186"/>
                  <a:gd name="T27" fmla="*/ 206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21 h 66"/>
                  <a:gd name="T8" fmla="*/ 6 w 155"/>
                  <a:gd name="T9" fmla="*/ 62 h 66"/>
                  <a:gd name="T10" fmla="*/ 0 w 155"/>
                  <a:gd name="T11" fmla="*/ 85 h 66"/>
                  <a:gd name="T12" fmla="*/ 78 w 155"/>
                  <a:gd name="T13" fmla="*/ 209 h 66"/>
                  <a:gd name="T14" fmla="*/ 96 w 155"/>
                  <a:gd name="T15" fmla="*/ 147 h 66"/>
                  <a:gd name="T16" fmla="*/ 155 w 155"/>
                  <a:gd name="T17" fmla="*/ 232 h 66"/>
                  <a:gd name="T18" fmla="*/ 126 w 155"/>
                  <a:gd name="T19" fmla="*/ 85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33 h 72"/>
                  <a:gd name="T2" fmla="*/ 0 w 42"/>
                  <a:gd name="T3" fmla="*/ 68 h 72"/>
                  <a:gd name="T4" fmla="*/ 12 w 42"/>
                  <a:gd name="T5" fmla="*/ 23 h 72"/>
                  <a:gd name="T6" fmla="*/ 0 w 42"/>
                  <a:gd name="T7" fmla="*/ 23 h 72"/>
                  <a:gd name="T8" fmla="*/ 12 w 42"/>
                  <a:gd name="T9" fmla="*/ 23 h 72"/>
                  <a:gd name="T10" fmla="*/ 24 w 42"/>
                  <a:gd name="T11" fmla="*/ 23 h 72"/>
                  <a:gd name="T12" fmla="*/ 36 w 42"/>
                  <a:gd name="T13" fmla="*/ 23 h 72"/>
                  <a:gd name="T14" fmla="*/ 42 w 42"/>
                  <a:gd name="T15" fmla="*/ 0 h 72"/>
                  <a:gd name="T16" fmla="*/ 30 w 42"/>
                  <a:gd name="T17" fmla="*/ 68 h 72"/>
                  <a:gd name="T18" fmla="*/ 42 w 42"/>
                  <a:gd name="T19" fmla="*/ 179 h 72"/>
                  <a:gd name="T20" fmla="*/ 12 w 42"/>
                  <a:gd name="T21" fmla="*/ 261 h 72"/>
                  <a:gd name="T22" fmla="*/ 6 w 42"/>
                  <a:gd name="T23" fmla="*/ 133 h 72"/>
                  <a:gd name="T24" fmla="*/ 6 w 42"/>
                  <a:gd name="T25" fmla="*/ 13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790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12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5131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71 h 287"/>
                <a:gd name="T4" fmla="*/ 66 w 365"/>
                <a:gd name="T5" fmla="*/ 130 h 287"/>
                <a:gd name="T6" fmla="*/ 143 w 365"/>
                <a:gd name="T7" fmla="*/ 213 h 287"/>
                <a:gd name="T8" fmla="*/ 191 w 365"/>
                <a:gd name="T9" fmla="*/ 195 h 287"/>
                <a:gd name="T10" fmla="*/ 341 w 365"/>
                <a:gd name="T11" fmla="*/ 333 h 287"/>
                <a:gd name="T12" fmla="*/ 305 w 365"/>
                <a:gd name="T13" fmla="*/ 204 h 287"/>
                <a:gd name="T14" fmla="*/ 365 w 365"/>
                <a:gd name="T15" fmla="*/ 154 h 287"/>
                <a:gd name="T16" fmla="*/ 359 w 365"/>
                <a:gd name="T17" fmla="*/ 148 h 287"/>
                <a:gd name="T18" fmla="*/ 335 w 365"/>
                <a:gd name="T19" fmla="*/ 136 h 287"/>
                <a:gd name="T20" fmla="*/ 299 w 365"/>
                <a:gd name="T21" fmla="*/ 101 h 287"/>
                <a:gd name="T22" fmla="*/ 257 w 365"/>
                <a:gd name="T23" fmla="*/ 83 h 287"/>
                <a:gd name="T24" fmla="*/ 215 w 365"/>
                <a:gd name="T25" fmla="*/ 65 h 287"/>
                <a:gd name="T26" fmla="*/ 173 w 365"/>
                <a:gd name="T27" fmla="*/ 4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32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33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41 h 60"/>
                <a:gd name="T16" fmla="*/ 65 w 71"/>
                <a:gd name="T17" fmla="*/ 53 h 60"/>
                <a:gd name="T18" fmla="*/ 71 w 71"/>
                <a:gd name="T19" fmla="*/ 65 h 60"/>
                <a:gd name="T20" fmla="*/ 71 w 71"/>
                <a:gd name="T21" fmla="*/ 71 h 60"/>
                <a:gd name="T22" fmla="*/ 59 w 71"/>
                <a:gd name="T23" fmla="*/ 65 h 60"/>
                <a:gd name="T24" fmla="*/ 47 w 71"/>
                <a:gd name="T25" fmla="*/ 53 h 60"/>
                <a:gd name="T26" fmla="*/ 23 w 71"/>
                <a:gd name="T27" fmla="*/ 41 h 60"/>
                <a:gd name="T28" fmla="*/ 23 w 71"/>
                <a:gd name="T29" fmla="*/ 47 h 60"/>
                <a:gd name="T30" fmla="*/ 18 w 71"/>
                <a:gd name="T31" fmla="*/ 53 h 60"/>
                <a:gd name="T32" fmla="*/ 12 w 71"/>
                <a:gd name="T33" fmla="*/ 59 h 60"/>
                <a:gd name="T34" fmla="*/ 6 w 71"/>
                <a:gd name="T35" fmla="*/ 59 h 60"/>
                <a:gd name="T36" fmla="*/ 6 w 71"/>
                <a:gd name="T37" fmla="*/ 59 h 60"/>
                <a:gd name="T38" fmla="*/ 6 w 71"/>
                <a:gd name="T39" fmla="*/ 4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34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5 h 162"/>
                <a:gd name="T10" fmla="*/ 96 w 161"/>
                <a:gd name="T11" fmla="*/ 71 h 162"/>
                <a:gd name="T12" fmla="*/ 102 w 161"/>
                <a:gd name="T13" fmla="*/ 83 h 162"/>
                <a:gd name="T14" fmla="*/ 108 w 161"/>
                <a:gd name="T15" fmla="*/ 95 h 162"/>
                <a:gd name="T16" fmla="*/ 120 w 161"/>
                <a:gd name="T17" fmla="*/ 107 h 162"/>
                <a:gd name="T18" fmla="*/ 143 w 161"/>
                <a:gd name="T19" fmla="*/ 128 h 162"/>
                <a:gd name="T20" fmla="*/ 155 w 161"/>
                <a:gd name="T21" fmla="*/ 160 h 162"/>
                <a:gd name="T22" fmla="*/ 161 w 161"/>
                <a:gd name="T23" fmla="*/ 178 h 162"/>
                <a:gd name="T24" fmla="*/ 161 w 161"/>
                <a:gd name="T25" fmla="*/ 184 h 162"/>
                <a:gd name="T26" fmla="*/ 96 w 161"/>
                <a:gd name="T27" fmla="*/ 113 h 162"/>
                <a:gd name="T28" fmla="*/ 30 w 161"/>
                <a:gd name="T29" fmla="*/ 6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35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41 h 60"/>
                <a:gd name="T4" fmla="*/ 41 w 59"/>
                <a:gd name="T5" fmla="*/ 47 h 60"/>
                <a:gd name="T6" fmla="*/ 47 w 59"/>
                <a:gd name="T7" fmla="*/ 53 h 60"/>
                <a:gd name="T8" fmla="*/ 53 w 59"/>
                <a:gd name="T9" fmla="*/ 65 h 60"/>
                <a:gd name="T10" fmla="*/ 53 w 59"/>
                <a:gd name="T11" fmla="*/ 71 h 60"/>
                <a:gd name="T12" fmla="*/ 47 w 59"/>
                <a:gd name="T13" fmla="*/ 65 h 60"/>
                <a:gd name="T14" fmla="*/ 35 w 59"/>
                <a:gd name="T15" fmla="*/ 59 h 60"/>
                <a:gd name="T16" fmla="*/ 23 w 59"/>
                <a:gd name="T17" fmla="*/ 47 h 60"/>
                <a:gd name="T18" fmla="*/ 17 w 59"/>
                <a:gd name="T19" fmla="*/ 4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36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7 h 204"/>
                <a:gd name="T2" fmla="*/ 245 w 245"/>
                <a:gd name="T3" fmla="*/ 53 h 204"/>
                <a:gd name="T4" fmla="*/ 209 w 245"/>
                <a:gd name="T5" fmla="*/ 95 h 204"/>
                <a:gd name="T6" fmla="*/ 143 w 245"/>
                <a:gd name="T7" fmla="*/ 154 h 204"/>
                <a:gd name="T8" fmla="*/ 167 w 245"/>
                <a:gd name="T9" fmla="*/ 182 h 204"/>
                <a:gd name="T10" fmla="*/ 179 w 245"/>
                <a:gd name="T11" fmla="*/ 237 h 204"/>
                <a:gd name="T12" fmla="*/ 77 w 245"/>
                <a:gd name="T13" fmla="*/ 154 h 204"/>
                <a:gd name="T14" fmla="*/ 47 w 245"/>
                <a:gd name="T15" fmla="*/ 95 h 204"/>
                <a:gd name="T16" fmla="*/ 89 w 245"/>
                <a:gd name="T17" fmla="*/ 77 h 204"/>
                <a:gd name="T18" fmla="*/ 59 w 245"/>
                <a:gd name="T19" fmla="*/ 4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7 h 204"/>
                <a:gd name="T50" fmla="*/ 233 w 245"/>
                <a:gd name="T51" fmla="*/ 4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791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791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791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791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55BA24-814D-4CCA-9536-427305AB63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500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IN" altLang="en-US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I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8A9B47-7AC1-4DEE-AFF8-1E56295C66A9}" type="slidenum">
              <a:rPr lang="en-I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04907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IN" altLang="en-US" smtClean="0"/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I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64D9ED-5973-485E-B1E1-B71210AC5A8B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238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769951-4188-4003-88B4-61025CBF5B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1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BEBA64-4E58-4226-9F86-F79531500A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8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0EF6D6-8D55-4117-BE7F-86E94E69A6D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49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D81BA4-6ABB-45A9-974B-6F7834E0220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39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B3FC97-9E24-49A1-B4E4-CC70EA20B83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4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87BC71-6D59-4471-AED5-D54243BAB10F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0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1CE533-09D8-4F92-A130-2254C7C8E6A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4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FFAD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0C0440-BCB0-4B7F-B163-7F7AD9513790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0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864883-7C2E-4A12-9358-340721DA5927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9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10E032-472D-43F2-BD51-98DCE8FAF271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98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ECB0D3-302E-42C6-B0EB-99FEE16C987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5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35" r:id="rId5"/>
    <p:sldLayoutId id="2147484436" r:id="rId6"/>
    <p:sldLayoutId id="2147484437" r:id="rId7"/>
    <p:sldLayoutId id="2147484438" r:id="rId8"/>
    <p:sldLayoutId id="2147484439" r:id="rId9"/>
    <p:sldLayoutId id="2147484440" r:id="rId10"/>
    <p:sldLayoutId id="21474844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0C156B-0DAB-4596-BE77-2AF3D77348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2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  <p:sldLayoutId id="2147484451" r:id="rId9"/>
    <p:sldLayoutId id="2147484452" r:id="rId10"/>
    <p:sldLayoutId id="2147484453" r:id="rId11"/>
    <p:sldLayoutId id="2147484454" r:id="rId12"/>
    <p:sldLayoutId id="214748445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76BF40-8ECB-4B0F-B509-48654117716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7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  <p:sldLayoutId id="2147484468" r:id="rId12"/>
    <p:sldLayoutId id="214748446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B1F21F-81F9-4A9D-B52E-A9D0A1097B3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8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  <p:sldLayoutId id="214748448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11446C-588A-43E9-8C15-60C3863641D5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11/16/2018</a:t>
            </a:fld>
            <a:endParaRPr lang="en-US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1A7A56-A9C9-48C2-A3B6-D809CE1736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  <p:sldLayoutId id="21474844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AA3AB2-00F8-4CC5-A1D2-C5178DC8B22A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AA055E-2103-44E1-A309-7D1747B2654C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9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B14814-5CDD-41B1-85DF-D023E2AC3E3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8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B1FDCC-0D3E-42C7-80F8-1EDE7CF5C19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4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9B4A52-0529-4C87-9727-81CDCFCDCA2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2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8BF93-672A-419D-B3CB-A48CDEBC7B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6A133-9218-46A8-803A-D28AF5D5A6E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9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3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4494BE-E56E-49D3-87BB-33E8FBE72FB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6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7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0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4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0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9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5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7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8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72.wmf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25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74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05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40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40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40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6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3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8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2.xml"/><Relationship Id="rId4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8354" name="Object 15"/>
          <p:cNvGraphicFramePr>
            <a:graphicFrameLocks noChangeAspect="1"/>
          </p:cNvGraphicFramePr>
          <p:nvPr/>
        </p:nvGraphicFramePr>
        <p:xfrm>
          <a:off x="0" y="0"/>
          <a:ext cx="89154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Bitmap Image" r:id="rId4" imgW="5838095" imgH="876190" progId="PBrush">
                  <p:embed/>
                </p:oleObj>
              </mc:Choice>
              <mc:Fallback>
                <p:oleObj name="Bitmap Image" r:id="rId4" imgW="5838095" imgH="876190" progId="PBrush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9154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6"/>
          <p:cNvSpPr>
            <a:spLocks noChangeArrowheads="1"/>
          </p:cNvSpPr>
          <p:nvPr/>
        </p:nvSpPr>
        <p:spPr bwMode="auto">
          <a:xfrm rot="240000" flipV="1">
            <a:off x="2894013" y="2276475"/>
            <a:ext cx="238125" cy="201613"/>
          </a:xfrm>
          <a:custGeom>
            <a:avLst/>
            <a:gdLst>
              <a:gd name="T0" fmla="*/ 73025 w 146050"/>
              <a:gd name="T1" fmla="*/ 0 h 112713"/>
              <a:gd name="T2" fmla="*/ 0 w 146050"/>
              <a:gd name="T3" fmla="*/ 43052 h 112713"/>
              <a:gd name="T4" fmla="*/ 27893 w 146050"/>
              <a:gd name="T5" fmla="*/ 112713 h 112713"/>
              <a:gd name="T6" fmla="*/ 118157 w 146050"/>
              <a:gd name="T7" fmla="*/ 112713 h 112713"/>
              <a:gd name="T8" fmla="*/ 146050 w 146050"/>
              <a:gd name="T9" fmla="*/ 43052 h 112713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45132 w 146050"/>
              <a:gd name="T16" fmla="*/ 43053 h 112713"/>
              <a:gd name="T17" fmla="*/ 100918 w 146050"/>
              <a:gd name="T18" fmla="*/ 86104 h 1127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6050" h="112713">
                <a:moveTo>
                  <a:pt x="0" y="43052"/>
                </a:moveTo>
                <a:lnTo>
                  <a:pt x="55786" y="43053"/>
                </a:lnTo>
                <a:lnTo>
                  <a:pt x="73025" y="0"/>
                </a:lnTo>
                <a:lnTo>
                  <a:pt x="90264" y="43053"/>
                </a:lnTo>
                <a:lnTo>
                  <a:pt x="146050" y="43052"/>
                </a:lnTo>
                <a:lnTo>
                  <a:pt x="100918" y="69660"/>
                </a:lnTo>
                <a:lnTo>
                  <a:pt x="118157" y="112713"/>
                </a:lnTo>
                <a:lnTo>
                  <a:pt x="73025" y="86104"/>
                </a:lnTo>
                <a:lnTo>
                  <a:pt x="27893" y="112713"/>
                </a:lnTo>
                <a:lnTo>
                  <a:pt x="45132" y="69660"/>
                </a:lnTo>
                <a:close/>
              </a:path>
            </a:pathLst>
          </a:custGeom>
          <a:solidFill>
            <a:srgbClr val="FF0000"/>
          </a:solidFill>
          <a:ln w="317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4038600" y="0"/>
            <a:ext cx="762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5181600" y="0"/>
            <a:ext cx="76200" cy="1371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4038600" y="1143000"/>
            <a:ext cx="1219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4038600" y="0"/>
            <a:ext cx="12954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8360" name="Text Box 16"/>
          <p:cNvSpPr txBox="1">
            <a:spLocks noChangeArrowheads="1"/>
          </p:cNvSpPr>
          <p:nvPr/>
        </p:nvSpPr>
        <p:spPr bwMode="auto">
          <a:xfrm>
            <a:off x="0" y="36576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FF"/>
                </a:solidFill>
                <a:latin typeface="Biondi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Biondi" pitchFamily="2" charset="0"/>
              </a:rPr>
              <a:t>Hirok</a:t>
            </a:r>
            <a:r>
              <a:rPr lang="en-US" sz="4000" b="1" dirty="0" smtClean="0">
                <a:solidFill>
                  <a:srgbClr val="FF0000"/>
                </a:solidFill>
                <a:latin typeface="Biondi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Biondi" pitchFamily="2" charset="0"/>
              </a:rPr>
              <a:t>Chaudhuri</a:t>
            </a:r>
            <a:endParaRPr lang="en-US" sz="4000" b="1" dirty="0" smtClean="0">
              <a:solidFill>
                <a:srgbClr val="FF0000"/>
              </a:solidFill>
              <a:latin typeface="Biondi" pitchFamily="2" charset="0"/>
            </a:endParaRPr>
          </a:p>
        </p:txBody>
      </p:sp>
      <p:sp>
        <p:nvSpPr>
          <p:cNvPr id="1036" name="Line 17"/>
          <p:cNvSpPr>
            <a:spLocks noChangeShapeType="1"/>
          </p:cNvSpPr>
          <p:nvPr/>
        </p:nvSpPr>
        <p:spPr bwMode="auto">
          <a:xfrm>
            <a:off x="7543800" y="609600"/>
            <a:ext cx="182880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pic>
        <p:nvPicPr>
          <p:cNvPr id="228362" name="Picture 9" descr="Rotating_Earth_Animation"/>
          <p:cNvPicPr>
            <a:picLocks noChangeAspect="1" noChangeArrowheads="1" noCrop="1"/>
          </p:cNvPicPr>
          <p:nvPr/>
        </p:nvPicPr>
        <p:blipFill>
          <a:blip r:embed="rId6" cstate="print">
            <a:lum bright="2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1447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18"/>
          <p:cNvSpPr>
            <a:spLocks noChangeArrowheads="1"/>
          </p:cNvSpPr>
          <p:nvPr/>
        </p:nvSpPr>
        <p:spPr bwMode="auto">
          <a:xfrm>
            <a:off x="3810000" y="1371600"/>
            <a:ext cx="18288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39" name="Rectangle 19"/>
          <p:cNvSpPr>
            <a:spLocks noChangeArrowheads="1"/>
          </p:cNvSpPr>
          <p:nvPr/>
        </p:nvSpPr>
        <p:spPr bwMode="auto">
          <a:xfrm>
            <a:off x="3962400" y="0"/>
            <a:ext cx="18288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40" name="Rectangle 20"/>
          <p:cNvSpPr>
            <a:spLocks noChangeArrowheads="1"/>
          </p:cNvSpPr>
          <p:nvPr/>
        </p:nvSpPr>
        <p:spPr bwMode="auto">
          <a:xfrm>
            <a:off x="3962400" y="0"/>
            <a:ext cx="152400" cy="152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41" name="Rectangle 21"/>
          <p:cNvSpPr>
            <a:spLocks noChangeArrowheads="1"/>
          </p:cNvSpPr>
          <p:nvPr/>
        </p:nvSpPr>
        <p:spPr bwMode="auto">
          <a:xfrm>
            <a:off x="5410200" y="0"/>
            <a:ext cx="152400" cy="152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8367" name="Rectangle 2"/>
          <p:cNvSpPr>
            <a:spLocks noChangeArrowheads="1"/>
          </p:cNvSpPr>
          <p:nvPr/>
        </p:nvSpPr>
        <p:spPr bwMode="auto">
          <a:xfrm>
            <a:off x="0" y="1295400"/>
            <a:ext cx="9144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FFFF00"/>
                </a:solidFill>
                <a:latin typeface="Vijaya" pitchFamily="34" charset="0"/>
                <a:cs typeface="Arial" pitchFamily="34" charset="0"/>
              </a:rPr>
              <a:t>Physics of Earthquake Precursors </a:t>
            </a:r>
            <a:endParaRPr lang="en-US" sz="5400" b="1" dirty="0" smtClean="0">
              <a:solidFill>
                <a:srgbClr val="FFFF00"/>
              </a:solidFill>
              <a:latin typeface="Vijaya" pitchFamily="34" charset="0"/>
              <a:cs typeface="Arial" pitchFamily="34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0" y="411480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FF"/>
                </a:solidFill>
                <a:latin typeface="Biondi" pitchFamily="2" charset="0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Department of Physics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0" y="449580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FF"/>
                </a:solidFill>
                <a:latin typeface="Biondi" pitchFamily="2" charset="0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National Institute of Technology Durgapur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0" y="48768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FF"/>
                </a:solidFill>
                <a:latin typeface="Biondi" pitchFamily="2" charset="0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Mahatma Gandhi Avenue, Durgapur – 713 209,  WB, India</a:t>
            </a:r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02" name="Picture 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5"/>
            <a:ext cx="988381" cy="98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05" name="Picture 3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644" y="4809"/>
            <a:ext cx="1860346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27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618 -0.26482 L -0.28142 -0.26343 L -0.27968 -0.27755 L -0.27517 -0.2419 L -0.26996 -0.28519 L -0.26527 -0.25116 L -0.26336 -0.2757 L -0.26145 -0.25417 L -0.2552 -0.27199 L -0.25295 -0.23009 L -0.24809 -0.29051 L -0.24114 -0.2456 L -0.23611 -0.27755 L -0.23107 -0.24861 L -0.22656 -0.27199 L -0.21909 -0.25417 L -0.21909 -0.28009 L -0.21649 -0.2338 L -0.21458 -0.27037 L -0.20451 -0.25324 L -0.19982 -0.27107 L -0.18975 -0.25486 L -0.18507 -0.27662 L -0.17899 -0.25834 L -0.16788 -0.30972 L -0.16788 -0.22199 L -0.15885 -0.29699 L -0.15538 -0.2206 L -0.1526 -0.34653 L -0.14774 -0.18959 L -0.13923 -0.3044 L -0.13437 -0.22269 L -0.12448 -0.28403 L -0.11944 -0.2338 L -0.11215 -0.31204 L -0.10468 -0.23264 L -0.09774 -0.29329 L -0.0901 -0.22824 L -0.08489 -0.29931 L -0.07829 -0.2419 L -0.07413 -0.28588 L -0.07031 -0.25625 L -0.06423 -0.2757 L -0.05451 -0.25486 L -0.05225 -0.25625 L -0.0467 -0.2757 L -0.04253 -0.25486 L -0.03698 -0.27755 L -0.03698 -0.2419 L -0.02847 -0.26898 L -0.02465 -0.25209 L -0.0151 -0.26759 L -0.00711 -0.25834 L -0.00104 -0.26505 L 0.01042 -0.2088 L 0.01528 -0.26644 L 0.0625 -0.26227 L 0.08004 -0.26412 L 0.09601 -0.26412 L 0.11094 -0.26505 L 0.13976 -0.26343 L 0.204 -0.26042 L 0.23959 -0.26412 L 0.31372 -0.26343 L 0.31858 -0.22315 L 0.32188 -0.26574 L 0.325 -0.31621 L 0.3316 -0.26574 L 0.3316 -0.21713 L 0.33802 -0.26644 L 0.34323 -0.18959 L 0.34601 -0.26412 L 0.35105 -0.33542 L 0.35417 -0.26412 L 0.36059 -0.20232 L 0.36702 -0.32709 L 0.37188 -0.26759 L 0.3783 -0.26412 L 0.38316 -0.19815 L 0.39115 -0.26134 L 0.39618 -0.32662 L 0.40087 -0.26759 L 0.41372 -0.26759 L 0.42032 -0.22107 L 0.42848 -0.32037 L 0.43004 -0.27199 L 0.43473 -0.26991 L 0.44132 -0.23172 L 0.44132 -0.26574 L 0.44757 -0.26759 L 0.45417 -0.21042 L 0.45903 -0.27408 L 0.47518 -0.26759 L 0.47362 -0.26759 L 0.4783 -0.33102 L 0.48646 -0.22315 L 0.48959 -0.26759 L 0.49445 -0.26759 L 0.50487 -0.26482 L 0.57691 -0.26505 L 0.67049 -0.26412 " pathEditMode="relative" rAng="0" ptsTypes="FFAAAAAAAAAAAAAAAAAAAAFAAAAAAAAAAAAAAFAAAAAAAFAAAAAFAFAAAAAAAAAAAAAAAAAAAAAAAAAAAAAAAAAAAAAAAAAAAAAFF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3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8288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Clr>
                <a:srgbClr val="FF0000"/>
              </a:buClr>
            </a:pP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/>
            </a:r>
            <a:b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  Electro magnetic method – ULF, VLF</a:t>
            </a:r>
            <a:b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/>
            </a:r>
            <a:b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  GPS method – Ionosphere TEC </a:t>
            </a:r>
          </a:p>
        </p:txBody>
      </p:sp>
      <p:sp>
        <p:nvSpPr>
          <p:cNvPr id="376835" name="Rectangle 3"/>
          <p:cNvSpPr>
            <a:spLocks noChangeArrowheads="1"/>
          </p:cNvSpPr>
          <p:nvPr/>
        </p:nvSpPr>
        <p:spPr bwMode="auto">
          <a:xfrm>
            <a:off x="1600200" y="152400"/>
            <a:ext cx="594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sz="3200" b="1" u="sng" smtClean="0">
                <a:solidFill>
                  <a:srgbClr val="FF3300"/>
                </a:solidFill>
              </a:rPr>
              <a:t>Geophysical Methods:</a:t>
            </a:r>
            <a:r>
              <a:rPr lang="en-US" sz="3200" b="1" smtClean="0">
                <a:solidFill>
                  <a:srgbClr val="000000"/>
                </a:solidFill>
              </a:rPr>
              <a:t> </a:t>
            </a:r>
            <a:endParaRPr lang="en-US" sz="320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6836" name="Rectangle 4"/>
          <p:cNvSpPr>
            <a:spLocks noChangeArrowheads="1"/>
          </p:cNvSpPr>
          <p:nvPr/>
        </p:nvSpPr>
        <p:spPr bwMode="auto">
          <a:xfrm>
            <a:off x="914400" y="1905000"/>
            <a:ext cx="723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sz="3200" b="1" smtClean="0">
                <a:solidFill>
                  <a:srgbClr val="FF3300"/>
                </a:solidFill>
              </a:rPr>
              <a:t> </a:t>
            </a:r>
            <a:r>
              <a:rPr lang="en-US" sz="3200" b="1" u="sng" smtClean="0">
                <a:solidFill>
                  <a:srgbClr val="FF3300"/>
                </a:solidFill>
              </a:rPr>
              <a:t>Geochemical Methods:</a:t>
            </a:r>
            <a:r>
              <a:rPr lang="en-US" sz="3200" b="1" smtClean="0">
                <a:solidFill>
                  <a:srgbClr val="000000"/>
                </a:solidFill>
              </a:rPr>
              <a:t> </a:t>
            </a:r>
            <a:endParaRPr lang="en-US" sz="320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68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620000" cy="2667000"/>
          </a:xfrm>
          <a:noFill/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He, N</a:t>
            </a:r>
            <a:r>
              <a:rPr lang="en-US" sz="2400" b="1" baseline="-2500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,  CH</a:t>
            </a:r>
            <a:r>
              <a:rPr lang="en-US" sz="2400" b="1" baseline="-2500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,  CO</a:t>
            </a:r>
            <a:r>
              <a:rPr lang="en-US" sz="2400" b="1" baseline="-25000" smtClean="0">
                <a:solidFill>
                  <a:schemeClr val="bg1"/>
                </a:solidFill>
                <a:latin typeface="Bookman Old Style" panose="02050604050505020204" pitchFamily="18" charset="0"/>
              </a:rPr>
              <a:t>2 </a:t>
            </a: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and  </a:t>
            </a:r>
            <a:r>
              <a:rPr lang="en-US" sz="2400" b="1" baseline="30000" smtClean="0">
                <a:solidFill>
                  <a:schemeClr val="bg1"/>
                </a:solidFill>
                <a:latin typeface="Bookman Old Style" panose="02050604050505020204" pitchFamily="18" charset="0"/>
              </a:rPr>
              <a:t>222</a:t>
            </a: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Rn measurement 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</a:pPr>
            <a:endParaRPr lang="en-US" sz="2400" b="1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Monitoring of isotopes - </a:t>
            </a:r>
            <a:r>
              <a:rPr lang="en-US" sz="2400" b="1" baseline="30000" smtClean="0">
                <a:solidFill>
                  <a:schemeClr val="bg1"/>
                </a:solidFill>
                <a:latin typeface="Bookman Old Style" panose="02050604050505020204" pitchFamily="18" charset="0"/>
              </a:rPr>
              <a:t>3</a:t>
            </a: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He/</a:t>
            </a:r>
            <a:r>
              <a:rPr lang="en-US" sz="2400" b="1" baseline="3000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He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</a:pPr>
            <a:endParaRPr lang="en-US" sz="2400" b="1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Dissolved  chemical  ions - Mercury,  Lead,   Boron,  Fluoride  etc.   </a:t>
            </a:r>
          </a:p>
        </p:txBody>
      </p:sp>
      <p:sp>
        <p:nvSpPr>
          <p:cNvPr id="376838" name="Rectangle 6"/>
          <p:cNvSpPr>
            <a:spLocks noChangeArrowheads="1"/>
          </p:cNvSpPr>
          <p:nvPr/>
        </p:nvSpPr>
        <p:spPr bwMode="auto">
          <a:xfrm>
            <a:off x="152400" y="533400"/>
            <a:ext cx="533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sz="3600" b="1" smtClean="0">
                <a:solidFill>
                  <a:srgbClr val="FFFF00"/>
                </a:solidFill>
              </a:rPr>
              <a:t>EARTHQUAKE</a:t>
            </a:r>
            <a:endParaRPr lang="en-US" sz="3600" smtClean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376839" name="Rectangle 7"/>
          <p:cNvSpPr>
            <a:spLocks noChangeArrowheads="1"/>
          </p:cNvSpPr>
          <p:nvPr/>
        </p:nvSpPr>
        <p:spPr bwMode="auto">
          <a:xfrm>
            <a:off x="8458200" y="838200"/>
            <a:ext cx="685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sz="3600" b="1" smtClean="0">
                <a:solidFill>
                  <a:srgbClr val="FFFF00"/>
                </a:solidFill>
              </a:rPr>
              <a:t>PRECURSORS </a:t>
            </a:r>
            <a:endParaRPr lang="en-US" sz="3600" smtClean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5029200"/>
            <a:ext cx="7162800" cy="1524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rgbClr val="0000FF"/>
                </a:solidFill>
              </a:rPr>
              <a:t>		Long  term  Precursors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rgbClr val="0000FF"/>
                </a:solidFill>
              </a:rPr>
              <a:t>		Intermediate Precursors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rgbClr val="0000FF"/>
                </a:solidFill>
              </a:rPr>
              <a:t>		Short  term   Precursors </a:t>
            </a:r>
          </a:p>
        </p:txBody>
      </p:sp>
    </p:spTree>
    <p:extLst>
      <p:ext uri="{BB962C8B-B14F-4D97-AF65-F5344CB8AC3E}">
        <p14:creationId xmlns:p14="http://schemas.microsoft.com/office/powerpoint/2010/main" val="6380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AutoShape 2"/>
          <p:cNvSpPr>
            <a:spLocks noChangeArrowheads="1"/>
          </p:cNvSpPr>
          <p:nvPr/>
        </p:nvSpPr>
        <p:spPr bwMode="auto">
          <a:xfrm>
            <a:off x="1371600" y="304800"/>
            <a:ext cx="6553200" cy="15240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u="sng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77859" name="Text Box 5"/>
          <p:cNvSpPr txBox="1">
            <a:spLocks noChangeArrowheads="1"/>
          </p:cNvSpPr>
          <p:nvPr/>
        </p:nvSpPr>
        <p:spPr bwMode="auto">
          <a:xfrm>
            <a:off x="3505200" y="2133600"/>
            <a:ext cx="533717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111111"/>
                </a:solidFill>
                <a:latin typeface="Times New Roman" panose="02020603050405020304" pitchFamily="18" charset="0"/>
              </a:rPr>
              <a:t>	</a:t>
            </a:r>
            <a:r>
              <a:rPr lang="en-US" sz="2800" b="1" smtClean="0">
                <a:solidFill>
                  <a:srgbClr val="990000"/>
                </a:solidFill>
                <a:latin typeface="Times New Roman" panose="02020603050405020304" pitchFamily="18" charset="0"/>
              </a:rPr>
              <a:t>Pre-seismic abnormal variations</a:t>
            </a:r>
            <a:r>
              <a:rPr lang="en-US" sz="2800" b="1" smtClean="0">
                <a:solidFill>
                  <a:srgbClr val="111111"/>
                </a:solidFill>
                <a:latin typeface="Times New Roman" panose="02020603050405020304" pitchFamily="18" charset="0"/>
              </a:rPr>
              <a:t> in deep earth </a:t>
            </a:r>
            <a:r>
              <a:rPr lang="en-US" sz="2800" b="1" u="sng" smtClean="0">
                <a:solidFill>
                  <a:srgbClr val="006600"/>
                </a:solidFill>
                <a:latin typeface="Times New Roman" panose="02020603050405020304" pitchFamily="18" charset="0"/>
              </a:rPr>
              <a:t>stable gases</a:t>
            </a:r>
            <a:r>
              <a:rPr lang="en-US" sz="2800" b="1" u="sng" smtClean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111111"/>
                </a:solidFill>
                <a:latin typeface="Times New Roman" panose="02020603050405020304" pitchFamily="18" charset="0"/>
              </a:rPr>
              <a:t>[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He, CH</a:t>
            </a:r>
            <a:r>
              <a:rPr lang="en-US" sz="2800" b="1" baseline="-25000" smtClean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, Ar, N</a:t>
            </a:r>
            <a:r>
              <a:rPr lang="en-US" sz="2800" b="1" baseline="-2500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rgbClr val="111111"/>
                </a:solidFill>
                <a:latin typeface="Times New Roman" panose="02020603050405020304" pitchFamily="18" charset="0"/>
              </a:rPr>
              <a:t>], and </a:t>
            </a:r>
            <a:r>
              <a:rPr lang="en-US" sz="2800" b="1" u="sng" smtClean="0">
                <a:solidFill>
                  <a:srgbClr val="006600"/>
                </a:solidFill>
                <a:latin typeface="Times New Roman" panose="02020603050405020304" pitchFamily="18" charset="0"/>
              </a:rPr>
              <a:t>radioactive gases </a:t>
            </a:r>
            <a:r>
              <a:rPr lang="en-US" sz="2800" b="1" smtClean="0">
                <a:solidFill>
                  <a:srgbClr val="111111"/>
                </a:solidFill>
                <a:latin typeface="Times New Roman" panose="02020603050405020304" pitchFamily="18" charset="0"/>
              </a:rPr>
              <a:t>[</a:t>
            </a:r>
            <a:r>
              <a:rPr lang="en-US" sz="2800" b="1" baseline="30000" smtClean="0">
                <a:solidFill>
                  <a:srgbClr val="0000FF"/>
                </a:solidFill>
                <a:latin typeface="Times New Roman" panose="02020603050405020304" pitchFamily="18" charset="0"/>
              </a:rPr>
              <a:t>222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Rn, </a:t>
            </a:r>
            <a:r>
              <a:rPr lang="en-US" sz="2800" b="1" baseline="30000" smtClean="0">
                <a:solidFill>
                  <a:srgbClr val="0000FF"/>
                </a:solidFill>
                <a:latin typeface="Times New Roman" panose="02020603050405020304" pitchFamily="18" charset="0"/>
              </a:rPr>
              <a:t>218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Po, </a:t>
            </a:r>
            <a:r>
              <a:rPr lang="en-US" sz="2800" b="1" baseline="30000" smtClean="0">
                <a:solidFill>
                  <a:srgbClr val="0000FF"/>
                </a:solidFill>
                <a:latin typeface="Times New Roman" panose="02020603050405020304" pitchFamily="18" charset="0"/>
              </a:rPr>
              <a:t>214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Po, </a:t>
            </a:r>
            <a:r>
              <a:rPr lang="en-US" sz="2800" b="1" baseline="30000" smtClean="0">
                <a:solidFill>
                  <a:srgbClr val="0000FF"/>
                </a:solidFill>
                <a:latin typeface="Times New Roman" panose="02020603050405020304" pitchFamily="18" charset="0"/>
              </a:rPr>
              <a:t>212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Po as well as gamma dose rate</a:t>
            </a:r>
            <a:r>
              <a:rPr lang="en-US" sz="2800" b="1" smtClean="0">
                <a:solidFill>
                  <a:srgbClr val="111111"/>
                </a:solidFill>
                <a:latin typeface="Times New Roman" panose="02020603050405020304" pitchFamily="18" charset="0"/>
              </a:rPr>
              <a:t>] released through hydro-thermal vents and sub-soil gases are referred to as 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“Geochemical precursor signals”.</a:t>
            </a:r>
          </a:p>
        </p:txBody>
      </p:sp>
      <p:sp>
        <p:nvSpPr>
          <p:cNvPr id="377860" name="Text Box 6"/>
          <p:cNvSpPr txBox="1">
            <a:spLocks noChangeArrowheads="1"/>
          </p:cNvSpPr>
          <p:nvPr/>
        </p:nvSpPr>
        <p:spPr bwMode="auto">
          <a:xfrm>
            <a:off x="1524000" y="533400"/>
            <a:ext cx="624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b="1" u="sng" smtClean="0">
                <a:solidFill>
                  <a:srgbClr val="FFFFFF"/>
                </a:solidFill>
                <a:latin typeface="Cooper Black" panose="0208090404030B020404" pitchFamily="18" charset="0"/>
              </a:rPr>
              <a:t>Geochemical   Precursor </a:t>
            </a:r>
          </a:p>
          <a:p>
            <a:pPr algn="ctr"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b="1" u="sng" smtClean="0">
                <a:solidFill>
                  <a:srgbClr val="FFFFFF"/>
                </a:solidFill>
                <a:latin typeface="Cooper Black" panose="0208090404030B020404" pitchFamily="18" charset="0"/>
              </a:rPr>
              <a:t>Signals   for   Seismic   Events</a:t>
            </a:r>
          </a:p>
        </p:txBody>
      </p:sp>
      <p:sp>
        <p:nvSpPr>
          <p:cNvPr id="5" name="Oval 4"/>
          <p:cNvSpPr/>
          <p:nvPr/>
        </p:nvSpPr>
        <p:spPr>
          <a:xfrm rot="19838688">
            <a:off x="53975" y="3587750"/>
            <a:ext cx="2940050" cy="16256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800" b="1" dirty="0">
                <a:solidFill>
                  <a:srgbClr val="FFFF00"/>
                </a:solidFill>
              </a:rPr>
              <a:t>Short term precursor</a:t>
            </a:r>
          </a:p>
        </p:txBody>
      </p:sp>
      <p:sp>
        <p:nvSpPr>
          <p:cNvPr id="37786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9A2668-D2D9-4C39-B08D-537766DA7947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64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9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FF"/>
                </a:solidFill>
                <a:latin typeface="Verdana" panose="020B0604030504040204" pitchFamily="34" charset="0"/>
              </a:rPr>
              <a:t>Selection of study area for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FF"/>
                </a:solidFill>
                <a:latin typeface="Verdana" panose="020B0604030504040204" pitchFamily="34" charset="0"/>
              </a:rPr>
              <a:t>the study of geochemical precursors:  </a:t>
            </a:r>
          </a:p>
        </p:txBody>
      </p:sp>
      <p:sp>
        <p:nvSpPr>
          <p:cNvPr id="379907" name="Rectangle 10"/>
          <p:cNvSpPr>
            <a:spLocks noChangeArrowheads="1"/>
          </p:cNvSpPr>
          <p:nvPr/>
        </p:nvSpPr>
        <p:spPr bwMode="auto">
          <a:xfrm>
            <a:off x="381000" y="2362200"/>
            <a:ext cx="396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smtClean="0">
                <a:solidFill>
                  <a:srgbClr val="000000"/>
                </a:solidFill>
                <a:latin typeface="Lucida Fax" panose="02060602050505020204" pitchFamily="18" charset="0"/>
              </a:rPr>
              <a:t> </a:t>
            </a:r>
            <a:r>
              <a:rPr lang="en-US" sz="2400" b="1" smtClean="0">
                <a:solidFill>
                  <a:srgbClr val="FFFFFF"/>
                </a:solidFill>
                <a:latin typeface="Lucida Fax" panose="02060602050505020204" pitchFamily="18" charset="0"/>
              </a:rPr>
              <a:t>Soil Gas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smtClean="0">
                <a:solidFill>
                  <a:srgbClr val="FFFFFF"/>
                </a:solidFill>
                <a:latin typeface="Lucida Fax" panose="02060602050505020204" pitchFamily="18" charset="0"/>
              </a:rPr>
              <a:t> Thermal Spring Gas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smtClean="0">
                <a:solidFill>
                  <a:srgbClr val="FFFFFF"/>
                </a:solidFill>
                <a:latin typeface="Lucida Fax" panose="02060602050505020204" pitchFamily="18" charset="0"/>
              </a:rPr>
              <a:t> Mud-volcano Gas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smtClean="0">
                <a:solidFill>
                  <a:srgbClr val="FFFFFF"/>
                </a:solidFill>
                <a:latin typeface="Lucida Fax" panose="02060602050505020204" pitchFamily="18" charset="0"/>
              </a:rPr>
              <a:t> Volcanic Gas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en-US" sz="2400" b="1" smtClean="0">
              <a:solidFill>
                <a:srgbClr val="FFFFFF"/>
              </a:solidFill>
              <a:latin typeface="Lucida Fax" panose="02060602050505020204" pitchFamily="18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  <a:latin typeface="Lucida Fax" panose="02060602050505020204" pitchFamily="18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  <a:latin typeface="Lucida Fax" panose="02060602050505020204" pitchFamily="18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smtClean="0">
                <a:solidFill>
                  <a:srgbClr val="FFFFFF"/>
                </a:solidFill>
                <a:latin typeface="Lucida Fax" panose="02060602050505020204" pitchFamily="18" charset="0"/>
              </a:rPr>
              <a:t> Hydrothermal Water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smtClean="0">
                <a:solidFill>
                  <a:srgbClr val="FFFFFF"/>
                </a:solidFill>
                <a:latin typeface="Lucida Fax" panose="02060602050505020204" pitchFamily="18" charset="0"/>
              </a:rPr>
              <a:t> Geothermal Fluid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  <a:latin typeface="Lucida Fax" panose="02060602050505020204" pitchFamily="18" charset="0"/>
            </a:endParaRPr>
          </a:p>
        </p:txBody>
      </p:sp>
      <p:sp>
        <p:nvSpPr>
          <p:cNvPr id="379908" name="Rectangle 11"/>
          <p:cNvSpPr>
            <a:spLocks noChangeArrowheads="1"/>
          </p:cNvSpPr>
          <p:nvPr/>
        </p:nvSpPr>
        <p:spPr bwMode="auto">
          <a:xfrm>
            <a:off x="4800600" y="2438400"/>
            <a:ext cx="381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FF0000"/>
                </a:solidFill>
              </a:rPr>
              <a:t> Fractured area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  near active fault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FF0000"/>
                </a:solidFill>
              </a:rPr>
              <a:t> High Permeability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FF0000"/>
                </a:solidFill>
              </a:rPr>
              <a:t> High Porosity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FF0000"/>
                </a:solidFill>
              </a:rPr>
              <a:t> High diffusion rate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FF0000"/>
                </a:solidFill>
              </a:rPr>
              <a:t> High advection rate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79909" name="Rectangle 12"/>
          <p:cNvSpPr>
            <a:spLocks noChangeArrowheads="1"/>
          </p:cNvSpPr>
          <p:nvPr/>
        </p:nvSpPr>
        <p:spPr bwMode="auto">
          <a:xfrm>
            <a:off x="4495800" y="5562600"/>
            <a:ext cx="464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FF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FFFF"/>
                </a:solidFill>
              </a:rPr>
              <a:t>Low resistance pathway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i="1" smtClean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28600" y="1143000"/>
            <a:ext cx="4267200" cy="1143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</a:rPr>
              <a:t>Gaseous sample: concentration &amp;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</a:rPr>
              <a:t>flux measurement</a:t>
            </a:r>
          </a:p>
        </p:txBody>
      </p:sp>
      <p:sp>
        <p:nvSpPr>
          <p:cNvPr id="8" name="Oval 7"/>
          <p:cNvSpPr/>
          <p:nvPr/>
        </p:nvSpPr>
        <p:spPr>
          <a:xfrm>
            <a:off x="228600" y="4267200"/>
            <a:ext cx="4495800" cy="121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</a:rPr>
              <a:t>Water sample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</a:rPr>
              <a:t>dissolved gas, ions,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</a:rPr>
              <a:t>pH, </a:t>
            </a:r>
            <a:r>
              <a:rPr lang="en-IN" sz="2000" b="1" dirty="0" err="1">
                <a:solidFill>
                  <a:srgbClr val="C00000"/>
                </a:solidFill>
              </a:rPr>
              <a:t>Ec</a:t>
            </a:r>
            <a:r>
              <a:rPr lang="en-IN" sz="2000" b="1" dirty="0">
                <a:solidFill>
                  <a:srgbClr val="C00000"/>
                </a:solidFill>
              </a:rPr>
              <a:t>, t etc.</a:t>
            </a:r>
          </a:p>
        </p:txBody>
      </p:sp>
      <p:sp>
        <p:nvSpPr>
          <p:cNvPr id="9" name="Oval 8"/>
          <p:cNvSpPr/>
          <p:nvPr/>
        </p:nvSpPr>
        <p:spPr>
          <a:xfrm>
            <a:off x="4800600" y="1447800"/>
            <a:ext cx="3200400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>
                <a:solidFill>
                  <a:srgbClr val="C00000"/>
                </a:solidFill>
              </a:rPr>
              <a:t>Basic criteria</a:t>
            </a:r>
          </a:p>
        </p:txBody>
      </p:sp>
      <p:sp>
        <p:nvSpPr>
          <p:cNvPr id="379913" name="Rectangle 4"/>
          <p:cNvSpPr>
            <a:spLocks noChangeArrowheads="1"/>
          </p:cNvSpPr>
          <p:nvPr/>
        </p:nvSpPr>
        <p:spPr bwMode="auto">
          <a:xfrm>
            <a:off x="4572000" y="6248400"/>
            <a:ext cx="4286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000" b="1" smtClean="0">
                <a:solidFill>
                  <a:srgbClr val="FFFF00"/>
                </a:solidFill>
                <a:latin typeface="Calibri" panose="020F0502020204030204" pitchFamily="34" charset="0"/>
              </a:rPr>
              <a:t>Chaudhuri et al., 2011, Geochem. Jour.</a:t>
            </a:r>
          </a:p>
        </p:txBody>
      </p:sp>
    </p:spTree>
    <p:extLst>
      <p:ext uri="{BB962C8B-B14F-4D97-AF65-F5344CB8AC3E}">
        <p14:creationId xmlns:p14="http://schemas.microsoft.com/office/powerpoint/2010/main" val="35069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-609600" y="763488"/>
            <a:ext cx="7772400" cy="522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0632" tIns="190440" rIns="25392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AutoNum type="alphaUcParenBoth"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Gasgeochmistry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soil gases / 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Hydrothermal gases / Deep bore well gases</a:t>
            </a:r>
            <a:endParaRPr lang="en-US" sz="2000" dirty="0" smtClean="0">
              <a:solidFill>
                <a:srgbClr val="C00000"/>
              </a:solidFill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  Concentration of stable gases He,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N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CH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romanLcParenBoth" startAt="2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Concentration of active gases </a:t>
            </a:r>
            <a:r>
              <a:rPr lang="en-US" baseline="30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222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Rn , </a:t>
            </a:r>
            <a:r>
              <a:rPr lang="en-US" baseline="30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218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en-US" baseline="30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214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 &amp; gamma dose rate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UcParenBoth" startAt="2"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Water geochemistry of Thermal Spring 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Waters / Deep bore well waters</a:t>
            </a:r>
            <a:endParaRPr lang="en-US" sz="2000" dirty="0" smtClean="0">
              <a:solidFill>
                <a:srgbClr val="C00000"/>
              </a:solidFill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  Dissolved He, and  </a:t>
            </a:r>
            <a:r>
              <a:rPr lang="en-US" baseline="30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222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Rn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romanLcParenBoth" startAt="2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Temperature, pH, Conductivity,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F </a:t>
            </a:r>
            <a:r>
              <a:rPr lang="en-US" baseline="30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Cl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aseline="30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SO4 </a:t>
            </a:r>
            <a:r>
              <a:rPr lang="en-US" baseline="30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-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B etc.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C00000"/>
              </a:solidFill>
              <a:cs typeface="Arial" pitchFamily="34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(C)    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He/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 isotopic ratio (Sub-soil gases / 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Hydrothermal gases / Deep bore well gases)</a:t>
            </a:r>
            <a:endParaRPr lang="en-US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(D)    Seismic data </a:t>
            </a:r>
            <a:endParaRPr lang="en-US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 [Photo: Seismometer]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5105400"/>
            <a:ext cx="1447800" cy="15906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343400"/>
            <a:ext cx="3352800" cy="234191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590800"/>
            <a:ext cx="1905000" cy="1524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2590800"/>
            <a:ext cx="1828800" cy="1524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668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3200" dirty="0" smtClean="0">
                <a:solidFill>
                  <a:srgbClr val="0000FF"/>
                </a:solidFill>
                <a:cs typeface="Arial" charset="0"/>
              </a:rPr>
              <a:t>Monitoring Parameters</a:t>
            </a:r>
            <a:endParaRPr lang="en-IN" sz="3200" dirty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7620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76200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410200" y="762000"/>
            <a:ext cx="3581400" cy="15240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1441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95501"/>
            <a:ext cx="4952999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3191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34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Field Laboratories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578319"/>
            <a:ext cx="8839200" cy="793281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Various instruments are installed at different corner of the country to detect short term (several hours to days) precursors for earthquakes. </a:t>
            </a:r>
            <a:endParaRPr lang="en-IN" sz="20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19600" y="228600"/>
            <a:ext cx="4572000" cy="3733800"/>
          </a:xfrm>
          <a:prstGeom prst="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FFFFFF"/>
              </a:solidFill>
            </a:endParaRPr>
          </a:p>
        </p:txBody>
      </p:sp>
      <p:grpSp>
        <p:nvGrpSpPr>
          <p:cNvPr id="5" name="Group 25"/>
          <p:cNvGrpSpPr/>
          <p:nvPr/>
        </p:nvGrpSpPr>
        <p:grpSpPr>
          <a:xfrm>
            <a:off x="5715001" y="2514600"/>
            <a:ext cx="2602405" cy="2750100"/>
            <a:chOff x="6096001" y="796031"/>
            <a:chExt cx="2273267" cy="2521747"/>
          </a:xfrm>
        </p:grpSpPr>
        <p:sp>
          <p:nvSpPr>
            <p:cNvPr id="22" name="Oval 21"/>
            <p:cNvSpPr/>
            <p:nvPr/>
          </p:nvSpPr>
          <p:spPr>
            <a:xfrm>
              <a:off x="8216868" y="3165378"/>
              <a:ext cx="152400" cy="15240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096001" y="796031"/>
              <a:ext cx="152400" cy="15240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696201" y="1939031"/>
              <a:ext cx="152400" cy="15240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FFFFFF"/>
                </a:solidFill>
              </a:endParaRPr>
            </a:p>
          </p:txBody>
        </p:sp>
      </p:grpSp>
      <p:pic>
        <p:nvPicPr>
          <p:cNvPr id="35842" name="Picture 2" descr="What is computer network different types of network architectu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41000"/>
            <a:ext cx="3505200" cy="2216999"/>
          </a:xfrm>
          <a:prstGeom prst="rect">
            <a:avLst/>
          </a:prstGeom>
          <a:noFill/>
          <a:ln w="63500">
            <a:noFill/>
          </a:ln>
        </p:spPr>
      </p:pic>
      <p:sp>
        <p:nvSpPr>
          <p:cNvPr id="40" name="Oval 39"/>
          <p:cNvSpPr/>
          <p:nvPr/>
        </p:nvSpPr>
        <p:spPr>
          <a:xfrm>
            <a:off x="723900" y="4859535"/>
            <a:ext cx="2819400" cy="3220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2000" b="1" dirty="0">
                <a:solidFill>
                  <a:srgbClr val="FF0000"/>
                </a:solidFill>
              </a:rPr>
              <a:t>NIT Durgapur</a:t>
            </a:r>
          </a:p>
        </p:txBody>
      </p:sp>
      <p:grpSp>
        <p:nvGrpSpPr>
          <p:cNvPr id="6" name="Group 27"/>
          <p:cNvGrpSpPr/>
          <p:nvPr/>
        </p:nvGrpSpPr>
        <p:grpSpPr>
          <a:xfrm>
            <a:off x="952284" y="5113497"/>
            <a:ext cx="2474590" cy="753903"/>
            <a:chOff x="952284" y="5113497"/>
            <a:chExt cx="2474590" cy="753903"/>
          </a:xfrm>
        </p:grpSpPr>
        <p:sp>
          <p:nvSpPr>
            <p:cNvPr id="56" name="Notched Right Arrow 55"/>
            <p:cNvSpPr/>
            <p:nvPr/>
          </p:nvSpPr>
          <p:spPr>
            <a:xfrm rot="19437188">
              <a:off x="952284" y="5271114"/>
              <a:ext cx="653679" cy="137782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FFFFFF"/>
                </a:solidFill>
              </a:endParaRPr>
            </a:p>
          </p:txBody>
        </p:sp>
        <p:sp>
          <p:nvSpPr>
            <p:cNvPr id="58" name="Notched Right Arrow 57"/>
            <p:cNvSpPr/>
            <p:nvPr/>
          </p:nvSpPr>
          <p:spPr>
            <a:xfrm rot="18194608">
              <a:off x="1342153" y="5409817"/>
              <a:ext cx="712144" cy="170986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FFFFFF"/>
                </a:solidFill>
              </a:endParaRPr>
            </a:p>
          </p:txBody>
        </p:sp>
        <p:sp>
          <p:nvSpPr>
            <p:cNvPr id="59" name="Notched Right Arrow 58"/>
            <p:cNvSpPr/>
            <p:nvPr/>
          </p:nvSpPr>
          <p:spPr>
            <a:xfrm rot="13465847">
              <a:off x="2833067" y="5284048"/>
              <a:ext cx="593807" cy="110361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FFFFFF"/>
                </a:solidFill>
              </a:endParaRPr>
            </a:p>
          </p:txBody>
        </p:sp>
        <p:sp>
          <p:nvSpPr>
            <p:cNvPr id="60" name="Notched Right Arrow 59"/>
            <p:cNvSpPr/>
            <p:nvPr/>
          </p:nvSpPr>
          <p:spPr>
            <a:xfrm rot="13932712">
              <a:off x="2412677" y="5394512"/>
              <a:ext cx="706559" cy="144529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FFFFFF"/>
                </a:solidFill>
              </a:endParaRPr>
            </a:p>
          </p:txBody>
        </p:sp>
        <p:sp>
          <p:nvSpPr>
            <p:cNvPr id="61" name="Notched Right Arrow 60"/>
            <p:cNvSpPr/>
            <p:nvPr/>
          </p:nvSpPr>
          <p:spPr>
            <a:xfrm rot="16200000">
              <a:off x="1828800" y="5410200"/>
              <a:ext cx="685800" cy="228600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FFFFFF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114800" y="60198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IN" sz="2000" dirty="0">
                <a:solidFill>
                  <a:srgbClr val="C00000"/>
                </a:solidFill>
              </a:rPr>
              <a:t>Integrated network of laboratories at three different locations –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4679" y="1447800"/>
            <a:ext cx="8736137" cy="3193201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Measuring parameters : (Continuous and round the clock [24x7]  monitoring) </a:t>
            </a:r>
          </a:p>
          <a:p>
            <a:pPr algn="just" fontAlgn="base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Concentration of He,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N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CH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CO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en-US" sz="2000" baseline="30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222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Rn, and gamma dose rate etc.</a:t>
            </a:r>
          </a:p>
          <a:p>
            <a:pPr algn="just" fontAlgn="base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	</a:t>
            </a:r>
          </a:p>
          <a:p>
            <a:pPr marL="342900" indent="-342900" algn="just" fontAlgn="base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Monitoring of seismic data – </a:t>
            </a:r>
          </a:p>
          <a:p>
            <a:pPr algn="just" fontAlgn="base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IMD website, USGS website, </a:t>
            </a:r>
          </a:p>
          <a:p>
            <a:pPr algn="just" fontAlgn="base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NEIC website and seismometer </a:t>
            </a:r>
          </a:p>
          <a:p>
            <a:pPr algn="just" fontAlgn="base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installed at these laboratories</a:t>
            </a:r>
          </a:p>
          <a:p>
            <a:pPr algn="just" fontAlgn="base"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 algn="just" fontAlgn="base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Analysis of the recorded data </a:t>
            </a:r>
          </a:p>
          <a:p>
            <a:pPr algn="just" fontAlgn="base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through statistical and </a:t>
            </a:r>
          </a:p>
          <a:p>
            <a:pPr algn="just" fontAlgn="base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non-linear technique.</a:t>
            </a:r>
            <a:endParaRPr lang="en-IN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54815-50C5-4046-B93F-C2698C9C478D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4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52400"/>
            <a:ext cx="910748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rot="19883627">
            <a:off x="1878013" y="5318125"/>
            <a:ext cx="3441700" cy="762000"/>
          </a:xfrm>
          <a:prstGeom prst="ellipse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</a:rPr>
              <a:t>Data processing architecture</a:t>
            </a:r>
          </a:p>
        </p:txBody>
      </p:sp>
      <p:pic>
        <p:nvPicPr>
          <p:cNvPr id="4700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35814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5600" y="0"/>
            <a:ext cx="6248400" cy="9144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FFFF00"/>
                </a:solidFill>
                <a:latin typeface="Cambria" pitchFamily="18" charset="0"/>
              </a:rPr>
              <a:t>Data automation software to monitor continuous and on-line signals for earthquake precursors</a:t>
            </a:r>
          </a:p>
        </p:txBody>
      </p:sp>
      <p:sp>
        <p:nvSpPr>
          <p:cNvPr id="470022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697E9A-3105-4288-ABF5-93A5B1634973}" type="slidenum">
              <a:rPr lang="en-US">
                <a:solidFill>
                  <a:srgbClr val="000000"/>
                </a:solidFill>
              </a:rPr>
              <a:pPr eaLnBrk="1" hangingPunct="1"/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0708">
            <a:off x="7801769" y="3836194"/>
            <a:ext cx="68103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 flipH="1" flipV="1">
            <a:off x="6705600" y="4038600"/>
            <a:ext cx="1371600" cy="76200"/>
          </a:xfrm>
          <a:prstGeom prst="line">
            <a:avLst/>
          </a:prstGeom>
          <a:noFill/>
          <a:ln w="38100">
            <a:solidFill>
              <a:srgbClr val="00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8077200" y="4191000"/>
            <a:ext cx="304800" cy="1828800"/>
          </a:xfrm>
          <a:prstGeom prst="line">
            <a:avLst/>
          </a:prstGeom>
          <a:noFill/>
          <a:ln w="38100">
            <a:solidFill>
              <a:srgbClr val="00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H="1">
            <a:off x="8001000" y="4191000"/>
            <a:ext cx="76200" cy="762000"/>
          </a:xfrm>
          <a:prstGeom prst="line">
            <a:avLst/>
          </a:prstGeom>
          <a:noFill/>
          <a:ln w="38100">
            <a:solidFill>
              <a:srgbClr val="00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70027" name="TextBox 10"/>
          <p:cNvSpPr txBox="1">
            <a:spLocks noChangeArrowheads="1"/>
          </p:cNvSpPr>
          <p:nvPr/>
        </p:nvSpPr>
        <p:spPr bwMode="auto">
          <a:xfrm rot="2530017">
            <a:off x="7948613" y="3824288"/>
            <a:ext cx="1009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sz="1400" b="1" smtClean="0">
                <a:solidFill>
                  <a:srgbClr val="000000"/>
                </a:solidFill>
              </a:rPr>
              <a:t>Satellite</a:t>
            </a:r>
          </a:p>
        </p:txBody>
      </p:sp>
    </p:spTree>
    <p:extLst>
      <p:ext uri="{BB962C8B-B14F-4D97-AF65-F5344CB8AC3E}">
        <p14:creationId xmlns:p14="http://schemas.microsoft.com/office/powerpoint/2010/main" val="123300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gradFill rotWithShape="1">
            <a:gsLst>
              <a:gs pos="0">
                <a:srgbClr val="8EB4E2">
                  <a:alpha val="10001"/>
                </a:srgbClr>
              </a:gs>
              <a:gs pos="100000">
                <a:srgbClr val="425369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0" y="660400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57200" y="50800"/>
            <a:ext cx="8001000" cy="680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fontAlgn="base">
              <a:lnSpc>
                <a:spcPct val="200000"/>
              </a:lnSpc>
              <a:spcBef>
                <a:spcPct val="20000"/>
              </a:spcBef>
              <a:spcAft>
                <a:spcPct val="20000"/>
              </a:spcAft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b="1" dirty="0">
              <a:solidFill>
                <a:srgbClr val="FFFFFF"/>
              </a:solidFill>
              <a:latin typeface="Tahoma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FFFF"/>
                </a:solidFill>
                <a:latin typeface="Book Antiqua" pitchFamily="18" charset="0"/>
              </a:rPr>
              <a:t>  	</a:t>
            </a:r>
            <a:r>
              <a:rPr lang="en-US" sz="2400" b="1" dirty="0">
                <a:solidFill>
                  <a:srgbClr val="FFFFFF"/>
                </a:solidFill>
                <a:latin typeface="Book Antiqua" pitchFamily="18" charset="0"/>
              </a:rPr>
              <a:t>Java </a:t>
            </a:r>
          </a:p>
          <a:p>
            <a:pPr lvl="3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Book Antiqua" pitchFamily="18" charset="0"/>
              </a:rPr>
              <a:t>  JDK 1.6</a:t>
            </a:r>
          </a:p>
          <a:p>
            <a:pPr lvl="3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Book Antiqua" pitchFamily="18" charset="0"/>
              </a:rPr>
              <a:t>  </a:t>
            </a:r>
            <a:r>
              <a:rPr lang="en-US" sz="2400" b="1" dirty="0" err="1">
                <a:solidFill>
                  <a:srgbClr val="FFFFFF"/>
                </a:solidFill>
                <a:latin typeface="Book Antiqua" pitchFamily="18" charset="0"/>
              </a:rPr>
              <a:t>JChart</a:t>
            </a:r>
            <a:r>
              <a:rPr lang="en-US" sz="2400" b="1" dirty="0">
                <a:solidFill>
                  <a:srgbClr val="FFFFFF"/>
                </a:solidFill>
                <a:latin typeface="Book Antiqua" pitchFamily="18" charset="0"/>
              </a:rPr>
              <a:t> APIs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Book Antiqua" pitchFamily="18" charset="0"/>
              </a:rPr>
              <a:t> 	ftp server protocol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Book Antiqua" pitchFamily="18" charset="0"/>
              </a:rPr>
              <a:t> 	</a:t>
            </a:r>
            <a:r>
              <a:rPr lang="en-US" sz="2400" b="1" dirty="0" err="1">
                <a:solidFill>
                  <a:srgbClr val="FFFFFF"/>
                </a:solidFill>
                <a:latin typeface="Book Antiqua" pitchFamily="18" charset="0"/>
              </a:rPr>
              <a:t>MySQL</a:t>
            </a:r>
            <a:r>
              <a:rPr lang="en-US" sz="2400" b="1" dirty="0">
                <a:solidFill>
                  <a:srgbClr val="FFFFFF"/>
                </a:solidFill>
                <a:latin typeface="Book Antiqua" pitchFamily="18" charset="0"/>
              </a:rPr>
              <a:t> v 5.5 for the backend database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Book Antiqua" pitchFamily="18" charset="0"/>
              </a:rPr>
              <a:t> 	Windows OS</a:t>
            </a:r>
          </a:p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FFFFF"/>
              </a:solidFill>
              <a:latin typeface="Bodoni MT" pitchFamily="18" charset="0"/>
            </a:endParaRPr>
          </a:p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IN" dirty="0">
              <a:solidFill>
                <a:srgbClr val="FF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000000"/>
              </a:solidFill>
              <a:latin typeface="Tahoma" pitchFamily="34" charset="0"/>
            </a:endParaRPr>
          </a:p>
          <a:p>
            <a:pPr indent="-342900" algn="just" fontAlgn="base">
              <a:lnSpc>
                <a:spcPct val="200000"/>
              </a:lnSpc>
              <a:buClr>
                <a:srgbClr val="808080"/>
              </a:buClr>
              <a:defRPr/>
            </a:pPr>
            <a:endParaRPr lang="en-US" dirty="0">
              <a:solidFill>
                <a:srgbClr val="000000"/>
              </a:solidFill>
              <a:latin typeface="Tahoma" pitchFamily="34" charset="0"/>
            </a:endParaRPr>
          </a:p>
          <a:p>
            <a:pPr marL="342900" indent="-342900" algn="just" fontAlgn="base">
              <a:lnSpc>
                <a:spcPct val="200000"/>
              </a:lnSpc>
              <a:spcBef>
                <a:spcPct val="20000"/>
              </a:spcBef>
              <a:spcAft>
                <a:spcPct val="20000"/>
              </a:spcAft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b="1" dirty="0">
              <a:solidFill>
                <a:srgbClr val="000000"/>
              </a:solidFill>
              <a:latin typeface="Tahoma" pitchFamily="34" charset="0"/>
            </a:endParaRPr>
          </a:p>
          <a:p>
            <a:pPr marL="342900" indent="-342900" algn="just" fontAlgn="base">
              <a:lnSpc>
                <a:spcPct val="200000"/>
              </a:lnSpc>
              <a:spcBef>
                <a:spcPct val="20000"/>
              </a:spcBef>
              <a:spcAft>
                <a:spcPct val="20000"/>
              </a:spcAft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b="1" dirty="0">
              <a:solidFill>
                <a:srgbClr val="000000"/>
              </a:solidFill>
              <a:latin typeface="Tahoma" pitchFamily="34" charset="0"/>
            </a:endParaRPr>
          </a:p>
          <a:p>
            <a:pPr marL="342900" indent="-342900" algn="just" fontAlgn="base">
              <a:lnSpc>
                <a:spcPct val="200000"/>
              </a:lnSpc>
              <a:spcBef>
                <a:spcPct val="20000"/>
              </a:spcBef>
              <a:spcAft>
                <a:spcPct val="20000"/>
              </a:spcAft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b="1" dirty="0">
              <a:solidFill>
                <a:srgbClr val="000000"/>
              </a:solidFill>
              <a:latin typeface="Tahoma" pitchFamily="34" charset="0"/>
            </a:endParaRPr>
          </a:p>
          <a:p>
            <a:pPr marL="342900" indent="-342900" algn="just" fontAlgn="base">
              <a:lnSpc>
                <a:spcPct val="200000"/>
              </a:lnSpc>
              <a:spcBef>
                <a:spcPct val="20000"/>
              </a:spcBef>
              <a:spcAft>
                <a:spcPct val="20000"/>
              </a:spcAft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b="1" dirty="0">
              <a:solidFill>
                <a:srgbClr val="000000"/>
              </a:solidFill>
              <a:latin typeface="Tahoma" pitchFamily="34" charset="0"/>
            </a:endParaRPr>
          </a:p>
          <a:p>
            <a:pPr marL="342900" indent="-342900" algn="just" fontAlgn="base">
              <a:lnSpc>
                <a:spcPct val="200000"/>
              </a:lnSpc>
              <a:spcBef>
                <a:spcPct val="20000"/>
              </a:spcBef>
              <a:spcAft>
                <a:spcPct val="20000"/>
              </a:spcAft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724400" y="533400"/>
            <a:ext cx="41910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u="sng" dirty="0">
                <a:solidFill>
                  <a:srgbClr val="0000FF"/>
                </a:solidFill>
              </a:rPr>
              <a:t>Technologies Used</a:t>
            </a:r>
          </a:p>
        </p:txBody>
      </p:sp>
      <p:pic>
        <p:nvPicPr>
          <p:cNvPr id="4710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6176963" cy="35052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19574858">
            <a:off x="88900" y="4910138"/>
            <a:ext cx="2474913" cy="1289050"/>
          </a:xfrm>
          <a:prstGeom prst="ellipse">
            <a:avLst/>
          </a:prstGeom>
          <a:solidFill>
            <a:schemeClr val="tx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Backend processes</a:t>
            </a:r>
          </a:p>
        </p:txBody>
      </p:sp>
    </p:spTree>
    <p:extLst>
      <p:ext uri="{BB962C8B-B14F-4D97-AF65-F5344CB8AC3E}">
        <p14:creationId xmlns:p14="http://schemas.microsoft.com/office/powerpoint/2010/main" val="358809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52400"/>
            <a:ext cx="895191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57200" y="0"/>
            <a:ext cx="3657600" cy="762000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0800000">
            <a:off x="2257425" y="779463"/>
            <a:ext cx="409575" cy="5921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9A3DBD-8300-43B6-83F2-DA785D4405CC}" type="slidenum">
              <a:rPr lang="en-US">
                <a:solidFill>
                  <a:srgbClr val="000000"/>
                </a:solidFill>
              </a:rPr>
              <a:pPr eaLnBrk="1" hangingPunct="1"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2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"/>
            <a:ext cx="3657600" cy="4343400"/>
          </a:xfrm>
          <a:prstGeom prst="rect">
            <a:avLst/>
          </a:prstGeom>
          <a:noFill/>
          <a:ln w="635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304800" y="381000"/>
            <a:ext cx="3733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9900"/>
                </a:solidFill>
                <a:cs typeface="Arial" charset="0"/>
              </a:rPr>
              <a:t>    Installation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9900"/>
                </a:solidFill>
                <a:cs typeface="Arial" charset="0"/>
              </a:rPr>
              <a:t>    Geochemical monitoring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9900"/>
                </a:solidFill>
                <a:cs typeface="Arial" charset="0"/>
              </a:rPr>
              <a:t>  set up at Tatta Pani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9900"/>
                </a:solidFill>
                <a:cs typeface="Arial" charset="0"/>
              </a:rPr>
              <a:t>Thermal Spring Site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9900"/>
                </a:solidFill>
                <a:cs typeface="Arial" charset="0"/>
              </a:rPr>
              <a:t>Jammu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9900"/>
                </a:solidFill>
                <a:cs typeface="Arial" charset="0"/>
              </a:rPr>
              <a:t>(2007)</a:t>
            </a:r>
          </a:p>
        </p:txBody>
      </p:sp>
      <p:pic>
        <p:nvPicPr>
          <p:cNvPr id="395269" name="Picture 5" descr="Tatta Pani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800600" cy="4114800"/>
          </a:xfrm>
          <a:prstGeom prst="rect">
            <a:avLst/>
          </a:prstGeom>
          <a:noFill/>
          <a:ln w="635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8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39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3" name="Rectangle 3"/>
          <p:cNvSpPr>
            <a:spLocks noChangeArrowheads="1"/>
          </p:cNvSpPr>
          <p:nvPr/>
        </p:nvSpPr>
        <p:spPr bwMode="auto">
          <a:xfrm>
            <a:off x="1828800" y="5334000"/>
            <a:ext cx="5562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cs typeface="Arial" charset="0"/>
              </a:rPr>
              <a:t>Gas entrapment funnel installation at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cs typeface="Arial" charset="0"/>
              </a:rPr>
              <a:t>Baratang Mud Volcano Site, Andaman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cs typeface="Arial" charset="0"/>
              </a:rPr>
              <a:t>(2008)</a:t>
            </a:r>
          </a:p>
        </p:txBody>
      </p:sp>
      <p:pic>
        <p:nvPicPr>
          <p:cNvPr id="396292" name="Picture 4" descr="Mud Volca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96200" cy="62484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9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6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96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National Institute of Technology Durgapur 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3352800"/>
            <a:ext cx="9144000" cy="379413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An autonomous institute under the control of MHRD, Govt. of India</a:t>
            </a:r>
          </a:p>
        </p:txBody>
      </p:sp>
      <p:sp>
        <p:nvSpPr>
          <p:cNvPr id="291845" name="TextBox 7"/>
          <p:cNvSpPr txBox="1">
            <a:spLocks noChangeArrowheads="1"/>
          </p:cNvSpPr>
          <p:nvPr/>
        </p:nvSpPr>
        <p:spPr bwMode="auto">
          <a:xfrm>
            <a:off x="0" y="3717925"/>
            <a:ext cx="9144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u="sng" smtClean="0">
                <a:solidFill>
                  <a:srgbClr val="000000"/>
                </a:solidFill>
                <a:cs typeface="Arial" panose="020B0604020202020204" pitchFamily="34" charset="0"/>
              </a:rPr>
              <a:t>Engineering Departments: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  <a:cs typeface="Arial" panose="020B0604020202020204" pitchFamily="34" charset="0"/>
              </a:rPr>
              <a:t>Biotechnology, Chemical Engineering, Civil Engineering, Computer Science &amp; Engg, Electronics &amp; Communication Engineering, Electrical Engineering, Mechanical Engineering, Metallurgical &amp; Materials Engg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u="sng" smtClean="0">
                <a:solidFill>
                  <a:srgbClr val="000000"/>
                </a:solidFill>
                <a:cs typeface="Arial" panose="020B0604020202020204" pitchFamily="34" charset="0"/>
              </a:rPr>
              <a:t>Science Departments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  <a:cs typeface="Arial" panose="020B0604020202020204" pitchFamily="34" charset="0"/>
              </a:rPr>
              <a:t>Physics, Chemistry, Mathematics,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  <a:cs typeface="Arial" panose="020B0604020202020204" pitchFamily="34" charset="0"/>
              </a:rPr>
              <a:t>Earth &amp; Env. Studies,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anose="020B0604020202020204" pitchFamily="34" charset="0"/>
              </a:rPr>
              <a:t>Humanities, Management Studies </a:t>
            </a:r>
          </a:p>
        </p:txBody>
      </p:sp>
      <p:sp>
        <p:nvSpPr>
          <p:cNvPr id="291846" name="TextBox 1"/>
          <p:cNvSpPr txBox="1">
            <a:spLocks noChangeArrowheads="1"/>
          </p:cNvSpPr>
          <p:nvPr/>
        </p:nvSpPr>
        <p:spPr bwMode="auto">
          <a:xfrm>
            <a:off x="4678363" y="5421313"/>
            <a:ext cx="3441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FF0000"/>
                </a:solidFill>
              </a:rPr>
              <a:t>Faculty strength 		  188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FF0000"/>
                </a:solidFill>
              </a:rPr>
              <a:t>Total student strength 	6000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FF0000"/>
                </a:solidFill>
              </a:rPr>
              <a:t>Undergraduate intake	  970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FF0000"/>
                </a:solidFill>
              </a:rPr>
              <a:t>Post graduate intake 	  514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FF0000"/>
                </a:solidFill>
              </a:rPr>
              <a:t>Ph D courses intake 	    60</a:t>
            </a:r>
          </a:p>
        </p:txBody>
      </p:sp>
      <p:sp>
        <p:nvSpPr>
          <p:cNvPr id="29184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476B18-7202-462C-8AD5-BB203A008FF4}" type="slidenum">
              <a:rPr lang="en-US" altLang="en-US" sz="18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8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1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9401" cy="7127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Experimental Techniques to record geochemical data</a:t>
            </a:r>
          </a:p>
        </p:txBody>
      </p:sp>
      <p:pic>
        <p:nvPicPr>
          <p:cNvPr id="30310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904875"/>
            <a:ext cx="3814762" cy="3316288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10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52D6B6-42DD-45D6-A69F-DF0778F16386}" type="slidenum">
              <a:rPr lang="en-US" altLang="en-US" sz="14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031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3343275"/>
            <a:ext cx="4784725" cy="3394075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8900" y="6265863"/>
            <a:ext cx="4100513" cy="34448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16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Soil gas monitoring facility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264025" y="904875"/>
            <a:ext cx="3205163" cy="34448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16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Hot spring gas monitoring facility </a:t>
            </a:r>
          </a:p>
        </p:txBody>
      </p:sp>
    </p:spTree>
    <p:extLst>
      <p:ext uri="{BB962C8B-B14F-4D97-AF65-F5344CB8AC3E}">
        <p14:creationId xmlns:p14="http://schemas.microsoft.com/office/powerpoint/2010/main" val="312526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733800" cy="441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419600" cy="4343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860" name="Rectangle 2"/>
          <p:cNvSpPr>
            <a:spLocks noChangeArrowheads="1"/>
          </p:cNvSpPr>
          <p:nvPr/>
        </p:nvSpPr>
        <p:spPr bwMode="auto">
          <a:xfrm>
            <a:off x="0" y="4648200"/>
            <a:ext cx="9144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Broad Band Seismometer installed at Bakreswar</a:t>
            </a:r>
            <a:r>
              <a:rPr lang="en-US" sz="2400" smtClean="0"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C000"/>
              </a:solidFill>
              <a:latin typeface="Arial Black" pitchFamily="34" charset="0"/>
              <a:cs typeface="Aharoni" pitchFamily="2" charset="-79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[3-component broadband sensor Guralp CMG-3ESPCD 60s and 100Hz]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C000"/>
              </a:solidFill>
              <a:latin typeface="Arial Black" pitchFamily="34" charset="0"/>
              <a:cs typeface="Aharoni" pitchFamily="2" charset="-79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Collaborator : IISER, Kolkata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FFC000"/>
              </a:solidFill>
              <a:latin typeface="Arial Black" pitchFamily="34" charset="0"/>
              <a:cs typeface="Aharoni" pitchFamily="2" charset="-79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FF000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4986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F255BDA-AE31-455C-A0FB-AA01FF0D20A2}" type="slidenum">
              <a:rPr lang="en-US" smtClean="0">
                <a:solidFill>
                  <a:srgbClr val="000000"/>
                </a:solidFill>
              </a:rPr>
              <a:pPr eaLnBrk="1" hangingPunct="1"/>
              <a:t>21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4" descr="C:\Users\vecc\Desktop\Medinipur\hgt\IMG_3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789363"/>
            <a:ext cx="3067050" cy="24241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059" name="Picture 5" descr="E:\Hirok Home PC\Photo Germany 2012\Bakreswar\DSCN02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781425"/>
            <a:ext cx="2827338" cy="2441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60" name="Rectangle 8"/>
          <p:cNvSpPr>
            <a:spLocks noChangeArrowheads="1"/>
          </p:cNvSpPr>
          <p:nvPr/>
        </p:nvSpPr>
        <p:spPr bwMode="auto">
          <a:xfrm>
            <a:off x="719138" y="3775075"/>
            <a:ext cx="24479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 Gas Holder </a:t>
            </a:r>
          </a:p>
        </p:txBody>
      </p:sp>
      <p:sp>
        <p:nvSpPr>
          <p:cNvPr id="301061" name="Rectangle 9"/>
          <p:cNvSpPr>
            <a:spLocks noChangeArrowheads="1"/>
          </p:cNvSpPr>
          <p:nvPr/>
        </p:nvSpPr>
        <p:spPr bwMode="auto">
          <a:xfrm>
            <a:off x="841375" y="5253038"/>
            <a:ext cx="24479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Shiva Temple</a:t>
            </a:r>
          </a:p>
        </p:txBody>
      </p:sp>
      <p:sp>
        <p:nvSpPr>
          <p:cNvPr id="301062" name="Rectangle 10"/>
          <p:cNvSpPr>
            <a:spLocks noChangeArrowheads="1"/>
          </p:cNvSpPr>
          <p:nvPr/>
        </p:nvSpPr>
        <p:spPr bwMode="auto">
          <a:xfrm>
            <a:off x="4635500" y="5684838"/>
            <a:ext cx="16541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 Kunda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Spring</a:t>
            </a:r>
          </a:p>
        </p:txBody>
      </p:sp>
      <p:sp>
        <p:nvSpPr>
          <p:cNvPr id="301063" name="Rectangle 12"/>
          <p:cNvSpPr>
            <a:spLocks noChangeArrowheads="1"/>
          </p:cNvSpPr>
          <p:nvPr/>
        </p:nvSpPr>
        <p:spPr bwMode="auto">
          <a:xfrm>
            <a:off x="3505200" y="3749675"/>
            <a:ext cx="3124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Lab</a:t>
            </a:r>
          </a:p>
        </p:txBody>
      </p:sp>
      <p:pic>
        <p:nvPicPr>
          <p:cNvPr id="3010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163513"/>
            <a:ext cx="3303588" cy="340042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06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63513"/>
            <a:ext cx="2517775" cy="340042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0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31763"/>
            <a:ext cx="1608138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7" name="Picture 2" descr="File:Bidha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2397125"/>
            <a:ext cx="1430338" cy="1531938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68" name="Rectangle 7"/>
          <p:cNvSpPr>
            <a:spLocks noChangeArrowheads="1"/>
          </p:cNvSpPr>
          <p:nvPr/>
        </p:nvSpPr>
        <p:spPr bwMode="auto">
          <a:xfrm>
            <a:off x="6948488" y="1863725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S. N. Bose</a:t>
            </a:r>
            <a:endParaRPr lang="en-US" altLang="en-US" sz="16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948488" y="3998913"/>
            <a:ext cx="175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400" b="1" kern="0" dirty="0">
                <a:solidFill>
                  <a:srgbClr val="000000"/>
                </a:solidFill>
              </a:rPr>
              <a:t>  </a:t>
            </a:r>
            <a:r>
              <a:rPr lang="en-US" altLang="en-US" b="1" kern="0" dirty="0">
                <a:solidFill>
                  <a:srgbClr val="000000"/>
                </a:solidFill>
              </a:rPr>
              <a:t>Dr. B. C. Roy</a:t>
            </a:r>
            <a:endParaRPr lang="en-US" altLang="en-US" kern="0" dirty="0">
              <a:solidFill>
                <a:srgbClr val="000000"/>
              </a:solidFill>
            </a:endParaRPr>
          </a:p>
        </p:txBody>
      </p:sp>
      <p:pic>
        <p:nvPicPr>
          <p:cNvPr id="30107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4532313"/>
            <a:ext cx="1681162" cy="1728787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71" name="Rectangle 1"/>
          <p:cNvSpPr>
            <a:spLocks noChangeArrowheads="1"/>
          </p:cNvSpPr>
          <p:nvPr/>
        </p:nvSpPr>
        <p:spPr bwMode="auto">
          <a:xfrm>
            <a:off x="6602413" y="6402388"/>
            <a:ext cx="2520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smtClean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Prof. S. D. Chatterjee  </a:t>
            </a:r>
            <a:endParaRPr lang="en-US" altLang="en-US" sz="1400" b="1" smtClean="0">
              <a:solidFill>
                <a:srgbClr val="CC000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01072" name="Rectangle 2"/>
          <p:cNvSpPr>
            <a:spLocks noChangeArrowheads="1"/>
          </p:cNvSpPr>
          <p:nvPr/>
        </p:nvSpPr>
        <p:spPr bwMode="auto">
          <a:xfrm rot="-5400000">
            <a:off x="6012657" y="878681"/>
            <a:ext cx="148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FF0000"/>
                </a:solidFill>
              </a:rPr>
              <a:t>(1894 – 1974)</a:t>
            </a:r>
          </a:p>
        </p:txBody>
      </p:sp>
      <p:sp>
        <p:nvSpPr>
          <p:cNvPr id="301073" name="Rectangle 3"/>
          <p:cNvSpPr>
            <a:spLocks noChangeArrowheads="1"/>
          </p:cNvSpPr>
          <p:nvPr/>
        </p:nvSpPr>
        <p:spPr bwMode="auto">
          <a:xfrm rot="-5400000">
            <a:off x="6013450" y="3001963"/>
            <a:ext cx="1484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FF0000"/>
                </a:solidFill>
              </a:rPr>
              <a:t>(1882 – 1962)</a:t>
            </a:r>
          </a:p>
        </p:txBody>
      </p:sp>
      <p:sp>
        <p:nvSpPr>
          <p:cNvPr id="30107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7D574C-8E84-4E6B-BD33-F7555144716D}" type="slidenum">
              <a:rPr lang="en-I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IN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3" descr="F:\Mednipur 123\Res\DSCN2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2905125" cy="20335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3" name="Picture 2" descr="F:\Mednipur 123\Medinipur\hgt\100_24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3581400"/>
            <a:ext cx="4267200" cy="3111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4" name="Picture 3" descr="F:\Mednipur 123\Medinipur\hgt\DSCN08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81400"/>
            <a:ext cx="4170362" cy="3089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2085" name="TextBox 1"/>
          <p:cNvSpPr txBox="1">
            <a:spLocks noChangeArrowheads="1"/>
          </p:cNvSpPr>
          <p:nvPr/>
        </p:nvSpPr>
        <p:spPr bwMode="auto">
          <a:xfrm>
            <a:off x="120650" y="2654300"/>
            <a:ext cx="302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work at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Bakreswar-Tantloi region</a:t>
            </a:r>
          </a:p>
        </p:txBody>
      </p:sp>
      <p:sp>
        <p:nvSpPr>
          <p:cNvPr id="302086" name="TextBox 7"/>
          <p:cNvSpPr txBox="1">
            <a:spLocks noChangeArrowheads="1"/>
          </p:cNvSpPr>
          <p:nvPr/>
        </p:nvSpPr>
        <p:spPr bwMode="auto">
          <a:xfrm>
            <a:off x="179388" y="5930900"/>
            <a:ext cx="4098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work with research team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ISR, Gandhinagar</a:t>
            </a:r>
          </a:p>
        </p:txBody>
      </p:sp>
      <p:sp>
        <p:nvSpPr>
          <p:cNvPr id="302087" name="TextBox 8"/>
          <p:cNvSpPr txBox="1">
            <a:spLocks noChangeArrowheads="1"/>
          </p:cNvSpPr>
          <p:nvPr/>
        </p:nvSpPr>
        <p:spPr bwMode="auto">
          <a:xfrm>
            <a:off x="4622800" y="5984875"/>
            <a:ext cx="4098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work with research team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IIT Bombay</a:t>
            </a:r>
          </a:p>
        </p:txBody>
      </p:sp>
      <p:sp>
        <p:nvSpPr>
          <p:cNvPr id="302088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8BDCA2-75E0-4C58-A53B-84DDC1DAA3EC}" type="slidenum">
              <a:rPr lang="en-I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IN" altLang="en-US" sz="1200" smtClean="0">
              <a:solidFill>
                <a:srgbClr val="898989"/>
              </a:solidFill>
            </a:endParaRPr>
          </a:p>
        </p:txBody>
      </p:sp>
      <p:pic>
        <p:nvPicPr>
          <p:cNvPr id="302089" name="Picture 2" descr="F:\photos\Bakreswar visit with GSI\23.08.2015\DSCN12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77788"/>
            <a:ext cx="5140325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90" name="Rectangle 1"/>
          <p:cNvSpPr>
            <a:spLocks noChangeArrowheads="1"/>
          </p:cNvSpPr>
          <p:nvPr/>
        </p:nvSpPr>
        <p:spPr bwMode="auto">
          <a:xfrm>
            <a:off x="3143250" y="2824163"/>
            <a:ext cx="5391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IN" altLang="en-US" sz="1800" b="1" smtClean="0">
                <a:solidFill>
                  <a:srgbClr val="000000"/>
                </a:solidFill>
                <a:latin typeface="Arial" panose="020B0604020202020204" pitchFamily="34" charset="0"/>
              </a:rPr>
              <a:t>Research team from NIT Durgapur &amp;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IN" altLang="en-US" sz="1800" b="1" smtClean="0">
                <a:solidFill>
                  <a:srgbClr val="000000"/>
                </a:solidFill>
                <a:latin typeface="Arial" panose="020B0604020202020204" pitchFamily="34" charset="0"/>
              </a:rPr>
              <a:t>GSI Lucknow during Bakreswar field visit</a:t>
            </a:r>
          </a:p>
        </p:txBody>
      </p:sp>
    </p:spTree>
    <p:extLst>
      <p:ext uri="{BB962C8B-B14F-4D97-AF65-F5344CB8AC3E}">
        <p14:creationId xmlns:p14="http://schemas.microsoft.com/office/powerpoint/2010/main" val="10006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2DE03-CDB7-4B56-83FA-EDC9FC44EFAA}" type="slidenum">
              <a:rPr lang="en-IN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IN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1000" y="1219199"/>
          <a:ext cx="8229600" cy="2743200"/>
        </p:xfrm>
        <a:graphic>
          <a:graphicData uri="http://schemas.openxmlformats.org/drawingml/2006/table">
            <a:tbl>
              <a:tblPr/>
              <a:tblGrid>
                <a:gridCol w="2214450"/>
                <a:gridCol w="744803"/>
                <a:gridCol w="736399"/>
                <a:gridCol w="764762"/>
                <a:gridCol w="736399"/>
                <a:gridCol w="752156"/>
                <a:gridCol w="736399"/>
                <a:gridCol w="807833"/>
                <a:gridCol w="736399"/>
              </a:tblGrid>
              <a:tr h="518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Times New Roman"/>
                        </a:rPr>
                        <a:t>Location</a:t>
                      </a: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Temp. 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(</a:t>
                      </a:r>
                      <a:r>
                        <a:rPr lang="en-US" sz="1800" baseline="30000">
                          <a:latin typeface="Times New Roman"/>
                          <a:ea typeface="SimSun"/>
                          <a:cs typeface="Times New Roman"/>
                        </a:rPr>
                        <a:t>o </a:t>
                      </a: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C)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H</a:t>
                      </a:r>
                      <a:r>
                        <a:rPr lang="en-US" sz="1800" baseline="-25000">
                          <a:latin typeface="Times New Roman"/>
                          <a:ea typeface="SimSun"/>
                          <a:cs typeface="Times New Roman"/>
                        </a:rPr>
                        <a:t>2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(vol.%)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SimSun"/>
                          <a:cs typeface="Times New Roman"/>
                        </a:rPr>
                        <a:t>He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SimSun"/>
                          <a:cs typeface="Times New Roman"/>
                        </a:rPr>
                        <a:t>(vol.%)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N</a:t>
                      </a:r>
                      <a:r>
                        <a:rPr lang="en-US" sz="1800" baseline="-25000">
                          <a:latin typeface="Times New Roman"/>
                          <a:ea typeface="SimSun"/>
                          <a:cs typeface="Times New Roman"/>
                        </a:rPr>
                        <a:t>2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(vol.%)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O</a:t>
                      </a:r>
                      <a:r>
                        <a:rPr lang="en-US" sz="1800" baseline="-25000">
                          <a:latin typeface="Times New Roman"/>
                          <a:ea typeface="SimSun"/>
                          <a:cs typeface="Times New Roman"/>
                        </a:rPr>
                        <a:t>2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(vol.%)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Ar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(vol.%)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CO</a:t>
                      </a:r>
                      <a:r>
                        <a:rPr lang="en-US" sz="1800" baseline="-25000">
                          <a:latin typeface="Times New Roman"/>
                          <a:ea typeface="SimSun"/>
                          <a:cs typeface="Times New Roman"/>
                        </a:rPr>
                        <a:t>2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(vol.%)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CH</a:t>
                      </a:r>
                      <a:r>
                        <a:rPr lang="en-US" sz="1800" baseline="-25000">
                          <a:latin typeface="Times New Roman"/>
                          <a:ea typeface="SimSun"/>
                          <a:cs typeface="Times New Roman"/>
                        </a:rPr>
                        <a:t>4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(vol.%)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SimSun"/>
                          <a:cs typeface="Times New Roman"/>
                        </a:rPr>
                        <a:t>Agnikunda</a:t>
                      </a: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Times New Roman"/>
                        </a:rPr>
                        <a:t>(Bakreswar, West Bengal)</a:t>
                      </a: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72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52 ppm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>
                          <a:latin typeface="Times New Roman"/>
                          <a:ea typeface="SimSun"/>
                          <a:cs typeface="Times New Roman"/>
                        </a:rPr>
                        <a:t>1.88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91.45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0.85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1.80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1.20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2.82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SimSun"/>
                          <a:cs typeface="Times New Roman"/>
                        </a:rPr>
                        <a:t>Tantloi</a:t>
                      </a:r>
                      <a:r>
                        <a:rPr lang="en-US" sz="1800" dirty="0">
                          <a:latin typeface="Times New Roman"/>
                          <a:ea typeface="SimSun"/>
                          <a:cs typeface="Times New Roman"/>
                        </a:rPr>
                        <a:t> (</a:t>
                      </a:r>
                      <a:r>
                        <a:rPr lang="en-US" sz="1800" dirty="0" err="1">
                          <a:latin typeface="Times New Roman"/>
                          <a:ea typeface="SimSun"/>
                          <a:cs typeface="Times New Roman"/>
                        </a:rPr>
                        <a:t>Dumka</a:t>
                      </a:r>
                      <a:r>
                        <a:rPr lang="en-US" sz="1800" dirty="0">
                          <a:latin typeface="Times New Roman"/>
                          <a:ea typeface="SimSun"/>
                          <a:cs typeface="Times New Roman"/>
                        </a:rPr>
                        <a:t>, Jharkhand)</a:t>
                      </a: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Times New Roman"/>
                        </a:rPr>
                        <a:t>66</a:t>
                      </a: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0.70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>
                          <a:latin typeface="Times New Roman"/>
                          <a:ea typeface="SimSun"/>
                          <a:cs typeface="Times New Roman"/>
                        </a:rPr>
                        <a:t>1.25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91.38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2.65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1.92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Trace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Times New Roman"/>
                        </a:rPr>
                        <a:t>2.80</a:t>
                      </a: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83329" name="Rectangle 1"/>
          <p:cNvSpPr>
            <a:spLocks noChangeArrowheads="1"/>
          </p:cNvSpPr>
          <p:nvPr/>
        </p:nvSpPr>
        <p:spPr bwMode="auto">
          <a:xfrm>
            <a:off x="914400" y="381000"/>
            <a:ext cx="69847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Composition of the gas released from some of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 hot springs in the Bakreswar-Tantloi geothermal region</a:t>
            </a:r>
            <a:endParaRPr lang="en-US" sz="2000" b="1" dirty="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6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1500174"/>
          <a:ext cx="9144002" cy="169965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6325"/>
                <a:gridCol w="517096"/>
                <a:gridCol w="581733"/>
                <a:gridCol w="724653"/>
                <a:gridCol w="568088"/>
                <a:gridCol w="452459"/>
                <a:gridCol w="546543"/>
                <a:gridCol w="487651"/>
                <a:gridCol w="405776"/>
                <a:gridCol w="442362"/>
                <a:gridCol w="754860"/>
                <a:gridCol w="476879"/>
                <a:gridCol w="517096"/>
                <a:gridCol w="475440"/>
                <a:gridCol w="364839"/>
                <a:gridCol w="471851"/>
                <a:gridCol w="590351"/>
              </a:tblGrid>
              <a:tr h="642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Sample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No</a:t>
                      </a:r>
                      <a:r>
                        <a:rPr lang="en-US" sz="1400" b="1" dirty="0"/>
                        <a:t>.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  <a:ea typeface="+mn-ea"/>
                          <a:cs typeface="+mn-cs"/>
                        </a:rPr>
                        <a:t>pH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CO</a:t>
                      </a:r>
                      <a:r>
                        <a:rPr lang="en-US" sz="1400" b="1" baseline="-25000" dirty="0"/>
                        <a:t>3</a:t>
                      </a:r>
                      <a:r>
                        <a:rPr lang="en-US" sz="1400" b="1" baseline="30000" dirty="0"/>
                        <a:t>--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HC O</a:t>
                      </a:r>
                      <a:r>
                        <a:rPr lang="en-US" sz="1400" b="1" baseline="-25000" dirty="0"/>
                        <a:t>3</a:t>
                      </a:r>
                      <a:r>
                        <a:rPr lang="en-US" sz="1400" b="1" baseline="30000" dirty="0"/>
                        <a:t>--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OH</a:t>
                      </a:r>
                      <a:r>
                        <a:rPr lang="en-US" sz="1400" b="1" baseline="30000" dirty="0"/>
                        <a:t>-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err="1"/>
                        <a:t>Cl</a:t>
                      </a:r>
                      <a:r>
                        <a:rPr lang="en-US" sz="1400" b="1" baseline="30000" dirty="0"/>
                        <a:t>--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NO</a:t>
                      </a:r>
                      <a:r>
                        <a:rPr lang="en-US" sz="1400" b="1" baseline="-25000" dirty="0"/>
                        <a:t>3</a:t>
                      </a:r>
                      <a:r>
                        <a:rPr lang="en-US" sz="1400" b="1" baseline="30000" dirty="0"/>
                        <a:t>-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3350" algn="l"/>
                          <a:tab pos="347345" algn="ctr"/>
                        </a:tabLst>
                      </a:pPr>
                      <a:r>
                        <a:rPr lang="en-US" sz="1400" b="1" dirty="0"/>
                        <a:t>SO</a:t>
                      </a:r>
                      <a:r>
                        <a:rPr lang="en-US" sz="1400" b="1" baseline="-25000" dirty="0"/>
                        <a:t>4</a:t>
                      </a:r>
                      <a:r>
                        <a:rPr lang="en-US" sz="1400" b="1" baseline="30000" dirty="0"/>
                        <a:t>--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B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F</a:t>
                      </a:r>
                      <a:r>
                        <a:rPr lang="en-US" sz="1400" b="1" baseline="30000" dirty="0"/>
                        <a:t>-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TH as CaCO</a:t>
                      </a:r>
                      <a:r>
                        <a:rPr lang="en-US" sz="1400" b="1" baseline="-25000" dirty="0"/>
                        <a:t>3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Ca</a:t>
                      </a:r>
                      <a:r>
                        <a:rPr lang="en-US" sz="1400" b="1" baseline="30000" dirty="0"/>
                        <a:t>2+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Mg</a:t>
                      </a:r>
                      <a:r>
                        <a:rPr lang="en-US" sz="1400" b="1" baseline="30000" dirty="0"/>
                        <a:t>2+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Na</a:t>
                      </a:r>
                      <a:r>
                        <a:rPr lang="en-US" sz="1400" b="1" baseline="30000" dirty="0"/>
                        <a:t>+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K</a:t>
                      </a:r>
                      <a:r>
                        <a:rPr lang="en-US" sz="1400" b="1" baseline="30000" dirty="0"/>
                        <a:t>+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Li</a:t>
                      </a:r>
                      <a:r>
                        <a:rPr lang="en-US" sz="1400" b="1" baseline="30000" dirty="0"/>
                        <a:t>+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SiO</a:t>
                      </a:r>
                      <a:r>
                        <a:rPr lang="en-US" sz="1400" b="1" baseline="-25000" dirty="0" smtClean="0"/>
                        <a:t>2</a:t>
                      </a:r>
                      <a:endParaRPr lang="en-IN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</a:tr>
              <a:tr h="4288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B-1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9.5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70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Nil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92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&lt;1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Nil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112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&lt;0.2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87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</a:tr>
              <a:tr h="343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T-1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9.57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36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46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Nil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55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&lt;1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38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12.5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Nil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92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&lt;0.2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81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</a:tr>
              <a:tr h="28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T-2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9.6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43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31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Nil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56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&lt;1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12.5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Nil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91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&lt;0.2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92405" algn="ctr"/>
                        </a:tabLs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81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768" marR="45768" marT="0" marB="0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4201136"/>
          <a:ext cx="9144002" cy="252842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29935"/>
                <a:gridCol w="587842"/>
                <a:gridCol w="474154"/>
                <a:gridCol w="751243"/>
                <a:gridCol w="928694"/>
                <a:gridCol w="928694"/>
                <a:gridCol w="571504"/>
                <a:gridCol w="500066"/>
                <a:gridCol w="785818"/>
                <a:gridCol w="928694"/>
                <a:gridCol w="785818"/>
                <a:gridCol w="400770"/>
                <a:gridCol w="670770"/>
              </a:tblGrid>
              <a:tr h="4732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/>
                        <a:t>Sample. No.</a:t>
                      </a:r>
                      <a:endParaRPr lang="en-IN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/>
                        <a:t>pH</a:t>
                      </a:r>
                      <a:endParaRPr lang="en-IN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/>
                        <a:t>CO</a:t>
                      </a:r>
                      <a:r>
                        <a:rPr lang="en-IN" sz="1400" b="1" baseline="-25000" dirty="0"/>
                        <a:t>3</a:t>
                      </a:r>
                      <a:r>
                        <a:rPr lang="en-IN" sz="1400" b="1" baseline="30000" dirty="0"/>
                        <a:t>--</a:t>
                      </a:r>
                      <a:endParaRPr lang="en-IN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/>
                        <a:t>HC O</a:t>
                      </a:r>
                      <a:r>
                        <a:rPr lang="en-IN" sz="1400" b="1" baseline="-25000"/>
                        <a:t>3</a:t>
                      </a:r>
                      <a:r>
                        <a:rPr lang="en-IN" sz="1400" b="1" baseline="30000"/>
                        <a:t>--</a:t>
                      </a:r>
                      <a:endParaRPr lang="en-IN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/>
                        <a:t>Cl</a:t>
                      </a:r>
                      <a:r>
                        <a:rPr lang="en-IN" sz="1400" b="1" baseline="30000"/>
                        <a:t>--</a:t>
                      </a:r>
                      <a:endParaRPr lang="en-IN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/>
                        <a:t>Fe</a:t>
                      </a:r>
                      <a:endParaRPr lang="en-IN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/>
                        <a:t>SO</a:t>
                      </a:r>
                      <a:r>
                        <a:rPr lang="en-IN" sz="1400" b="1" baseline="-25000"/>
                        <a:t>4</a:t>
                      </a:r>
                      <a:r>
                        <a:rPr lang="en-IN" sz="1400" b="1" baseline="30000"/>
                        <a:t>--</a:t>
                      </a:r>
                      <a:endParaRPr lang="en-IN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/>
                        <a:t>F</a:t>
                      </a:r>
                      <a:r>
                        <a:rPr lang="en-IN" sz="1400" b="1" baseline="30000"/>
                        <a:t>-</a:t>
                      </a:r>
                      <a:endParaRPr lang="en-IN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/>
                        <a:t>TH as CaCO</a:t>
                      </a:r>
                      <a:r>
                        <a:rPr lang="en-IN" sz="1400" b="1" baseline="-25000"/>
                        <a:t>3</a:t>
                      </a:r>
                      <a:endParaRPr lang="en-IN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/>
                        <a:t>Ca</a:t>
                      </a:r>
                      <a:r>
                        <a:rPr lang="en-IN" sz="1400" b="1" baseline="30000" dirty="0"/>
                        <a:t>2+</a:t>
                      </a:r>
                      <a:endParaRPr lang="en-IN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/>
                        <a:t>Na</a:t>
                      </a:r>
                      <a:r>
                        <a:rPr lang="en-IN" sz="1400" b="1" baseline="30000"/>
                        <a:t>+</a:t>
                      </a:r>
                      <a:endParaRPr lang="en-IN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/>
                        <a:t>K</a:t>
                      </a:r>
                      <a:r>
                        <a:rPr lang="en-IN" sz="1400" b="1" baseline="30000" dirty="0"/>
                        <a:t>+</a:t>
                      </a:r>
                      <a:endParaRPr lang="en-IN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 smtClean="0"/>
                        <a:t>SiO</a:t>
                      </a:r>
                      <a:r>
                        <a:rPr lang="en-IN" sz="1400" b="1" baseline="-25000" dirty="0" smtClean="0"/>
                        <a:t>2</a:t>
                      </a:r>
                      <a:endParaRPr lang="en-IN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</a:tr>
              <a:tr h="3799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/>
                        <a:t>WS 1 </a:t>
                      </a:r>
                      <a:endParaRPr lang="en-IN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8.0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250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349.39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0.337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5.384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104.3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 rowSpan="5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400" b="1" dirty="0" smtClean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400" b="1" dirty="0" smtClean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Not</a:t>
                      </a:r>
                      <a:r>
                        <a:rPr lang="en-IN" sz="1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measured yet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 rowSpan="5"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</a:tr>
              <a:tr h="3799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/>
                        <a:t>WS 2</a:t>
                      </a:r>
                      <a:endParaRPr lang="en-IN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6.5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200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29.95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32.85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183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32.92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10.92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 gridSpan="2"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 hMerge="1"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</a:tr>
              <a:tr h="3799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/>
                        <a:t>WS 3</a:t>
                      </a:r>
                      <a:endParaRPr lang="en-IN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7.7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325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296.98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0.322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4.918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104.05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 gridSpan="2"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 hMerge="1"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</a:tr>
              <a:tr h="3853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/>
                        <a:t>WS 4</a:t>
                      </a:r>
                      <a:endParaRPr lang="en-IN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6.7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200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29.95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1.171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 err="1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220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45.22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11.32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 gridSpan="2"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 hMerge="1"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</a:tr>
              <a:tr h="3853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/>
                        <a:t>WS 5</a:t>
                      </a:r>
                      <a:endParaRPr lang="en-IN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6.1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200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12.48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0.349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</a:rPr>
                        <a:t>120</a:t>
                      </a:r>
                      <a:endParaRPr lang="en-IN" sz="1400" b="1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21.64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7.041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 gridSpan="2"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  <a:tc hMerge="1"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60" marR="4456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rgbClr val="FFFF00"/>
                </a:solidFill>
              </a:rPr>
              <a:t>Chemical characteristics of the thermal springs</a:t>
            </a:r>
            <a:endParaRPr lang="en-IN" sz="28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57232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err="1" smtClean="0">
                <a:solidFill>
                  <a:prstClr val="white"/>
                </a:solidFill>
              </a:rPr>
              <a:t>Bakreswar</a:t>
            </a:r>
            <a:r>
              <a:rPr lang="en-IN" sz="2400" b="1" dirty="0" smtClean="0">
                <a:solidFill>
                  <a:prstClr val="white"/>
                </a:solidFill>
              </a:rPr>
              <a:t> geothermal field, </a:t>
            </a:r>
            <a:r>
              <a:rPr lang="en-IN" sz="2400" b="1" dirty="0" err="1" smtClean="0">
                <a:solidFill>
                  <a:prstClr val="white"/>
                </a:solidFill>
              </a:rPr>
              <a:t>Birbhum</a:t>
            </a:r>
            <a:r>
              <a:rPr lang="en-IN" sz="2400" b="1" dirty="0" smtClean="0">
                <a:solidFill>
                  <a:prstClr val="white"/>
                </a:solidFill>
              </a:rPr>
              <a:t> WB</a:t>
            </a:r>
            <a:endParaRPr lang="en-IN" sz="24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571876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err="1" smtClean="0">
                <a:solidFill>
                  <a:prstClr val="white"/>
                </a:solidFill>
              </a:rPr>
              <a:t>Mallarpur</a:t>
            </a:r>
            <a:r>
              <a:rPr lang="en-IN" sz="2400" b="1" dirty="0" smtClean="0">
                <a:solidFill>
                  <a:prstClr val="white"/>
                </a:solidFill>
              </a:rPr>
              <a:t> geothermal field, </a:t>
            </a:r>
            <a:r>
              <a:rPr lang="en-IN" sz="2400" b="1" dirty="0" err="1" smtClean="0">
                <a:solidFill>
                  <a:prstClr val="white"/>
                </a:solidFill>
              </a:rPr>
              <a:t>Birbhum</a:t>
            </a:r>
            <a:r>
              <a:rPr lang="en-IN" sz="2400" b="1" dirty="0" smtClean="0">
                <a:solidFill>
                  <a:prstClr val="white"/>
                </a:solidFill>
              </a:rPr>
              <a:t> WB</a:t>
            </a:r>
            <a:endParaRPr lang="en-IN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6"/>
          <p:cNvSpPr txBox="1">
            <a:spLocks noChangeArrowheads="1"/>
          </p:cNvSpPr>
          <p:nvPr/>
        </p:nvSpPr>
        <p:spPr bwMode="auto">
          <a:xfrm>
            <a:off x="457200" y="1752600"/>
            <a:ext cx="86868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1FF81"/>
              </a:buClr>
              <a:buFont typeface="Wingdings" pitchFamily="2" charset="2"/>
              <a:buChar char="v"/>
              <a:defRPr/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Utilization of the recorded data set to examine 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srgbClr val="660033"/>
              </a:buClr>
              <a:buFont typeface="Wingdings" pitchFamily="2" charset="2"/>
              <a:buNone/>
              <a:defRPr/>
            </a:pP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     the feasibly of    different cases –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660033"/>
              </a:buClr>
              <a:buFont typeface="Wingdings" pitchFamily="2" charset="2"/>
              <a:buNone/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(i)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   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Model 1	: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“One Signal-One Earthquake” 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None/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(ii)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Model 2	: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“Multiple Signals-One Earthquake” 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None/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(iii)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Model 3	: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“One Signal-Multiple Earthquakes” 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None/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(iv)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Model 4	: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“Anomalous Signals-No Earthquake”  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AutoNum type="romanLcParenBoth" startAt="5"/>
              <a:defRPr/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Model 5	: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“Earthquake Occurred-No Signal” 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defRPr/>
            </a:pP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106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81FF81"/>
                </a:solidFill>
                <a:latin typeface="Verdana" pitchFamily="34" charset="0"/>
              </a:rPr>
              <a:t>Seismo-Geochemical Modeling using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81FF81"/>
                </a:solidFill>
                <a:latin typeface="Verdana" pitchFamily="34" charset="0"/>
              </a:rPr>
              <a:t>Geochemical  data recorded at Bakreswar (W.B.)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81FF81"/>
                </a:solidFill>
                <a:latin typeface="Verdana" pitchFamily="34" charset="0"/>
              </a:rPr>
              <a:t>and  Tatta Pani (J &amp; K) and Baratang (A &amp; N)</a:t>
            </a:r>
          </a:p>
        </p:txBody>
      </p:sp>
      <p:sp>
        <p:nvSpPr>
          <p:cNvPr id="98309" name="Rectangle 4"/>
          <p:cNvSpPr>
            <a:spLocks noChangeArrowheads="1"/>
          </p:cNvSpPr>
          <p:nvPr/>
        </p:nvSpPr>
        <p:spPr bwMode="auto">
          <a:xfrm>
            <a:off x="228600" y="6019800"/>
            <a:ext cx="441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 err="1">
                <a:solidFill>
                  <a:srgbClr val="FFFFFF"/>
                </a:solidFill>
                <a:latin typeface="Calibri" pitchFamily="34" charset="0"/>
              </a:rPr>
              <a:t>Chaudhuri</a:t>
            </a:r>
            <a:r>
              <a:rPr lang="en-IN" sz="2000" b="1" dirty="0">
                <a:solidFill>
                  <a:srgbClr val="FFFFFF"/>
                </a:solidFill>
                <a:latin typeface="Calibri" pitchFamily="34" charset="0"/>
              </a:rPr>
              <a:t> et al., </a:t>
            </a:r>
            <a:r>
              <a:rPr lang="en-IN" sz="2000" b="1" dirty="0" smtClean="0">
                <a:solidFill>
                  <a:srgbClr val="FFFFFF"/>
                </a:solidFill>
                <a:latin typeface="Calibri" pitchFamily="34" charset="0"/>
              </a:rPr>
              <a:t>2011</a:t>
            </a:r>
            <a:endParaRPr lang="en-IN" sz="20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827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3E294B-0665-43AD-BD2D-87FB175EAAC9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2525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9299" name="Rectangle 7"/>
          <p:cNvSpPr>
            <a:spLocks noChangeArrowheads="1"/>
          </p:cNvSpPr>
          <p:nvPr/>
        </p:nvSpPr>
        <p:spPr bwMode="auto">
          <a:xfrm>
            <a:off x="533400" y="5280025"/>
            <a:ext cx="8305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FF"/>
                </a:solidFill>
                <a:cs typeface="Arial" charset="0"/>
              </a:rPr>
              <a:t>The sharp dip (&gt;2σ) in </a:t>
            </a:r>
            <a:r>
              <a:rPr lang="en-US" b="1" baseline="30000">
                <a:solidFill>
                  <a:srgbClr val="3333FF"/>
                </a:solidFill>
                <a:cs typeface="Arial" charset="0"/>
              </a:rPr>
              <a:t>222</a:t>
            </a:r>
            <a:r>
              <a:rPr lang="en-US" b="1">
                <a:solidFill>
                  <a:srgbClr val="3333FF"/>
                </a:solidFill>
                <a:cs typeface="Arial" charset="0"/>
              </a:rPr>
              <a:t>Rn concentration that occurred during January 19–20, 2010 at Baratang mud volcano may be due to the 4.7 M earthquake on February 2, 2010 and that occurred at an epicentral distance of approximately 170 km. (10.77</a:t>
            </a:r>
            <a:r>
              <a:rPr lang="en-US" b="1" baseline="30000">
                <a:solidFill>
                  <a:srgbClr val="3333FF"/>
                </a:solidFill>
                <a:cs typeface="Arial" charset="0"/>
              </a:rPr>
              <a:t>o</a:t>
            </a:r>
            <a:r>
              <a:rPr lang="en-US" b="1">
                <a:solidFill>
                  <a:srgbClr val="3333FF"/>
                </a:solidFill>
                <a:cs typeface="Arial" charset="0"/>
              </a:rPr>
              <a:t>N; 92.07</a:t>
            </a:r>
            <a:r>
              <a:rPr lang="en-US" b="1" baseline="30000">
                <a:solidFill>
                  <a:srgbClr val="3333FF"/>
                </a:solidFill>
                <a:cs typeface="Arial" charset="0"/>
              </a:rPr>
              <a:t>o</a:t>
            </a:r>
            <a:r>
              <a:rPr lang="en-US" b="1">
                <a:solidFill>
                  <a:srgbClr val="3333FF"/>
                </a:solidFill>
                <a:cs typeface="Arial" charset="0"/>
              </a:rPr>
              <a:t>E) and at a depth of 38 km.</a:t>
            </a:r>
          </a:p>
        </p:txBody>
      </p:sp>
      <p:sp>
        <p:nvSpPr>
          <p:cNvPr id="297992" name="Oval 8"/>
          <p:cNvSpPr>
            <a:spLocks noChangeArrowheads="1"/>
          </p:cNvSpPr>
          <p:nvPr/>
        </p:nvSpPr>
        <p:spPr bwMode="auto">
          <a:xfrm>
            <a:off x="4273550" y="2209800"/>
            <a:ext cx="762000" cy="8382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9301" name="Text Box 9"/>
          <p:cNvSpPr txBox="1">
            <a:spLocks noChangeArrowheads="1"/>
          </p:cNvSpPr>
          <p:nvPr/>
        </p:nvSpPr>
        <p:spPr bwMode="auto">
          <a:xfrm>
            <a:off x="0" y="64912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6600"/>
                </a:solidFill>
                <a:cs typeface="Arial" charset="0"/>
              </a:rPr>
              <a:t>Chaudhuri</a:t>
            </a:r>
            <a:r>
              <a:rPr lang="en-US" b="1" dirty="0">
                <a:solidFill>
                  <a:srgbClr val="006600"/>
                </a:solidFill>
                <a:cs typeface="Arial" charset="0"/>
              </a:rPr>
              <a:t> et al., </a:t>
            </a:r>
            <a:r>
              <a:rPr lang="en-US" b="1" dirty="0" smtClean="0">
                <a:solidFill>
                  <a:srgbClr val="006600"/>
                </a:solidFill>
                <a:cs typeface="Arial" charset="0"/>
              </a:rPr>
              <a:t>2012</a:t>
            </a:r>
            <a:endParaRPr lang="en-US" b="1" dirty="0">
              <a:solidFill>
                <a:srgbClr val="006600"/>
              </a:solidFill>
              <a:cs typeface="Arial" charset="0"/>
            </a:endParaRPr>
          </a:p>
        </p:txBody>
      </p:sp>
      <p:sp>
        <p:nvSpPr>
          <p:cNvPr id="439302" name="Rectangle 11"/>
          <p:cNvSpPr>
            <a:spLocks noChangeArrowheads="1"/>
          </p:cNvSpPr>
          <p:nvPr/>
        </p:nvSpPr>
        <p:spPr bwMode="auto">
          <a:xfrm>
            <a:off x="1525588" y="2819400"/>
            <a:ext cx="25892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6600"/>
                </a:solidFill>
                <a:cs typeface="Arial" charset="0"/>
              </a:rPr>
              <a:t>Precursor Time: 12 days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6600"/>
                </a:solidFill>
                <a:cs typeface="Arial" charset="0"/>
              </a:rPr>
              <a:t>Epicentral distance : 170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6600"/>
                </a:solidFill>
                <a:cs typeface="Arial" charset="0"/>
              </a:rPr>
              <a:t>Mag: 4.7M, depth 38 km</a:t>
            </a:r>
          </a:p>
        </p:txBody>
      </p:sp>
      <p:sp>
        <p:nvSpPr>
          <p:cNvPr id="439303" name="TextBox 8"/>
          <p:cNvSpPr txBox="1">
            <a:spLocks noChangeArrowheads="1"/>
          </p:cNvSpPr>
          <p:nvPr/>
        </p:nvSpPr>
        <p:spPr bwMode="auto">
          <a:xfrm>
            <a:off x="1447800" y="127000"/>
            <a:ext cx="2743200" cy="36988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FFFF00"/>
                </a:solidFill>
                <a:cs typeface="Arial" charset="0"/>
              </a:rPr>
              <a:t>Baratang Mud Volcano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334000" y="457200"/>
            <a:ext cx="320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0000"/>
                </a:solidFill>
              </a:rPr>
              <a:t>Model 1	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0000"/>
                </a:solidFill>
              </a:rPr>
              <a:t>“One Signal-one Earthquake”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6804025" y="3565525"/>
            <a:ext cx="549275" cy="4810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930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9AECEA-8311-4DA7-B5C6-41FB2DD12AD8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1500188" y="3581400"/>
            <a:ext cx="2286000" cy="30480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~ One month time series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638800" y="127000"/>
            <a:ext cx="2590800" cy="369888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</a:rPr>
              <a:t>Radon-222 variation</a:t>
            </a:r>
          </a:p>
        </p:txBody>
      </p:sp>
    </p:spTree>
    <p:extLst>
      <p:ext uri="{BB962C8B-B14F-4D97-AF65-F5344CB8AC3E}">
        <p14:creationId xmlns:p14="http://schemas.microsoft.com/office/powerpoint/2010/main" val="41758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97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9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533400"/>
            <a:ext cx="5229225" cy="59817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6" name="Oval 5"/>
          <p:cNvSpPr/>
          <p:nvPr/>
        </p:nvSpPr>
        <p:spPr>
          <a:xfrm>
            <a:off x="152400" y="304800"/>
            <a:ext cx="2362200" cy="1295400"/>
          </a:xfrm>
          <a:prstGeom prst="ellipse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600" b="1" dirty="0">
                <a:solidFill>
                  <a:srgbClr val="FFFFFF"/>
                </a:solidFill>
              </a:rPr>
              <a:t>Earthquake occurred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600" b="1" dirty="0">
                <a:solidFill>
                  <a:srgbClr val="FFFFFF"/>
                </a:solidFill>
              </a:rPr>
              <a:t>(Jan 10, 2010-Feb 10, 2010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0400" y="5410200"/>
            <a:ext cx="5229225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0325" name="Rectangle 6"/>
          <p:cNvSpPr>
            <a:spLocks noChangeArrowheads="1"/>
          </p:cNvSpPr>
          <p:nvPr/>
        </p:nvSpPr>
        <p:spPr bwMode="auto">
          <a:xfrm>
            <a:off x="149225" y="51435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Model </a:t>
            </a:r>
            <a:r>
              <a:rPr lang="en-US" sz="1600" b="1" i="1" u="sng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1</a:t>
            </a:r>
            <a:r>
              <a:rPr lang="en-US" sz="1600" b="1" i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Strong anomalies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(Fluctuation &gt;&gt; 2</a:t>
            </a:r>
            <a:r>
              <a:rPr lang="el-GR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σ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)</a:t>
            </a:r>
            <a:r>
              <a:rPr lang="en-US" b="1">
                <a:solidFill>
                  <a:srgbClr val="FF0000"/>
                </a:solidFill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&amp;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One Signal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One Earthquake 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286000" y="5457825"/>
            <a:ext cx="838200" cy="4953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0327" name="Rectangle 7"/>
          <p:cNvSpPr>
            <a:spLocks noChangeArrowheads="1"/>
          </p:cNvSpPr>
          <p:nvPr/>
        </p:nvSpPr>
        <p:spPr bwMode="auto">
          <a:xfrm rot="-1473338">
            <a:off x="168275" y="2646363"/>
            <a:ext cx="34401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baseline="30000">
                <a:solidFill>
                  <a:srgbClr val="3333FF"/>
                </a:solidFill>
                <a:cs typeface="Arial" charset="0"/>
              </a:rPr>
              <a:t>222</a:t>
            </a:r>
            <a:r>
              <a:rPr lang="en-US" sz="1600" b="1">
                <a:solidFill>
                  <a:srgbClr val="3333FF"/>
                </a:solidFill>
                <a:cs typeface="Arial" charset="0"/>
              </a:rPr>
              <a:t>Rn anomaly observed on 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3333FF"/>
                </a:solidFill>
                <a:cs typeface="Arial" charset="0"/>
              </a:rPr>
              <a:t>	January 19–20,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3333FF"/>
                </a:solidFill>
                <a:cs typeface="Arial" charset="0"/>
              </a:rPr>
              <a:t>Earthquake occurred on: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3333FF"/>
                </a:solidFill>
                <a:cs typeface="Arial" charset="0"/>
              </a:rPr>
              <a:t>	February 2, 2010</a:t>
            </a:r>
          </a:p>
        </p:txBody>
      </p:sp>
      <p:sp>
        <p:nvSpPr>
          <p:cNvPr id="4403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304E8D-3B31-4B55-875A-0446C0168439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99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8600"/>
            <a:ext cx="38862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1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362200"/>
            <a:ext cx="4724400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AutoShape 4"/>
          <p:cNvSpPr>
            <a:spLocks noChangeArrowheads="1"/>
          </p:cNvSpPr>
          <p:nvPr/>
        </p:nvSpPr>
        <p:spPr bwMode="auto">
          <a:xfrm rot="1408644">
            <a:off x="2527300" y="2892425"/>
            <a:ext cx="671513" cy="609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1828800" y="2057400"/>
            <a:ext cx="2133600" cy="2133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auto">
          <a:xfrm rot="774508">
            <a:off x="1447800" y="1752600"/>
            <a:ext cx="2895600" cy="2743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500" y="10800"/>
                </a:moveTo>
                <a:cubicBezTo>
                  <a:pt x="5500" y="13727"/>
                  <a:pt x="7873" y="16100"/>
                  <a:pt x="10800" y="16100"/>
                </a:cubicBezTo>
                <a:cubicBezTo>
                  <a:pt x="13727" y="16100"/>
                  <a:pt x="16100" y="13727"/>
                  <a:pt x="16100" y="10800"/>
                </a:cubicBezTo>
                <a:cubicBezTo>
                  <a:pt x="16100" y="7873"/>
                  <a:pt x="13727" y="5500"/>
                  <a:pt x="10800" y="5500"/>
                </a:cubicBezTo>
                <a:cubicBezTo>
                  <a:pt x="7873" y="5500"/>
                  <a:pt x="5500" y="7873"/>
                  <a:pt x="5500" y="10800"/>
                </a:cubicBezTo>
                <a:close/>
              </a:path>
            </a:pathLst>
          </a:cu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auto">
          <a:xfrm>
            <a:off x="5562600" y="21336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3048000" y="4191000"/>
            <a:ext cx="228600" cy="152400"/>
          </a:xfrm>
          <a:prstGeom prst="ellipse">
            <a:avLst/>
          </a:prstGeom>
          <a:solidFill>
            <a:srgbClr val="FFFF00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9641" name="Oval 9"/>
          <p:cNvSpPr>
            <a:spLocks noChangeArrowheads="1"/>
          </p:cNvSpPr>
          <p:nvPr/>
        </p:nvSpPr>
        <p:spPr bwMode="auto">
          <a:xfrm>
            <a:off x="1676400" y="2971800"/>
            <a:ext cx="228600" cy="152400"/>
          </a:xfrm>
          <a:prstGeom prst="ellipse">
            <a:avLst/>
          </a:prstGeom>
          <a:solidFill>
            <a:srgbClr val="FFFF00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 rot="-808074">
            <a:off x="2286000" y="228600"/>
            <a:ext cx="3735388" cy="2255838"/>
          </a:xfrm>
          <a:prstGeom prst="curvedDownArrow">
            <a:avLst>
              <a:gd name="adj1" fmla="val 11338"/>
              <a:gd name="adj2" fmla="val 44456"/>
              <a:gd name="adj3" fmla="val 3588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9643" name="AutoShape 11"/>
          <p:cNvSpPr>
            <a:spLocks noChangeArrowheads="1"/>
          </p:cNvSpPr>
          <p:nvPr/>
        </p:nvSpPr>
        <p:spPr bwMode="auto">
          <a:xfrm rot="774508">
            <a:off x="5561013" y="2147888"/>
            <a:ext cx="558800" cy="5159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0" y="10800"/>
                </a:move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9644" name="AutoShape 12"/>
          <p:cNvSpPr>
            <a:spLocks noChangeArrowheads="1"/>
          </p:cNvSpPr>
          <p:nvPr/>
        </p:nvSpPr>
        <p:spPr bwMode="auto">
          <a:xfrm>
            <a:off x="2590800" y="2895600"/>
            <a:ext cx="533400" cy="609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57912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9646" name="AutoShape 14"/>
          <p:cNvSpPr>
            <a:spLocks noChangeArrowheads="1"/>
          </p:cNvSpPr>
          <p:nvPr/>
        </p:nvSpPr>
        <p:spPr bwMode="auto">
          <a:xfrm rot="774508">
            <a:off x="5711825" y="2293938"/>
            <a:ext cx="236538" cy="2206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0" y="10800"/>
                </a:move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5334000" y="3581400"/>
            <a:ext cx="3352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Location of epicentre of the 6.3M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</a:rPr>
              <a:t>China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</a:rPr>
              <a:t>Earthquake that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occurred on January 9, 2008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609600"/>
            <a:ext cx="2667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Location of observatories at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Bakreswar, W. B.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&amp; Tatta Pani, J &amp; K </a:t>
            </a:r>
          </a:p>
        </p:txBody>
      </p:sp>
      <p:sp>
        <p:nvSpPr>
          <p:cNvPr id="36883" name="Rectangle 21"/>
          <p:cNvSpPr>
            <a:spLocks noChangeArrowheads="1"/>
          </p:cNvSpPr>
          <p:nvPr/>
        </p:nvSpPr>
        <p:spPr bwMode="auto">
          <a:xfrm>
            <a:off x="5029200" y="5257800"/>
            <a:ext cx="381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FF"/>
                </a:solidFill>
                <a:latin typeface="Georgia" pitchFamily="18" charset="0"/>
              </a:rPr>
              <a:t>Observations   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FF"/>
                </a:solidFill>
                <a:latin typeface="Georgia" pitchFamily="18" charset="0"/>
              </a:rPr>
              <a:t>Precursory   Signals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81600" y="5486400"/>
            <a:ext cx="3352800" cy="10668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u="sng" dirty="0">
                <a:solidFill>
                  <a:srgbClr val="FFFFFF"/>
                </a:solidFill>
              </a:rPr>
              <a:t>Multi-station data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 err="1">
                <a:solidFill>
                  <a:srgbClr val="FFFFFF"/>
                </a:solidFill>
              </a:rPr>
              <a:t>Bakreswar</a:t>
            </a:r>
            <a:r>
              <a:rPr lang="en-IN" sz="2000" b="1" dirty="0">
                <a:solidFill>
                  <a:srgbClr val="FFFFFF"/>
                </a:solidFill>
              </a:rPr>
              <a:t> hot spring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 err="1">
                <a:solidFill>
                  <a:srgbClr val="FFFFFF"/>
                </a:solidFill>
              </a:rPr>
              <a:t>Tatta</a:t>
            </a:r>
            <a:r>
              <a:rPr lang="en-IN" sz="2000" b="1" dirty="0">
                <a:solidFill>
                  <a:srgbClr val="FFFFFF"/>
                </a:solidFill>
              </a:rPr>
              <a:t> </a:t>
            </a:r>
            <a:r>
              <a:rPr lang="en-IN" sz="2000" b="1" dirty="0" err="1">
                <a:solidFill>
                  <a:srgbClr val="FFFFFF"/>
                </a:solidFill>
              </a:rPr>
              <a:t>Pani</a:t>
            </a:r>
            <a:r>
              <a:rPr lang="en-IN" sz="2000" b="1" dirty="0">
                <a:solidFill>
                  <a:srgbClr val="FFFFFF"/>
                </a:solidFill>
              </a:rPr>
              <a:t> hot spring</a:t>
            </a:r>
          </a:p>
        </p:txBody>
      </p:sp>
      <p:sp>
        <p:nvSpPr>
          <p:cNvPr id="441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D5E655E-D42D-4206-A1B3-C84F09657236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3718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6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animBg="1"/>
      <p:bldP spid="69641" grpId="0" animBg="1"/>
      <p:bldP spid="696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AutoShape 5" descr="Image result for nit dg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IN" altLang="en-US" sz="1800" smtClean="0">
              <a:solidFill>
                <a:srgbClr val="FFFFFF"/>
              </a:solidFill>
            </a:endParaRPr>
          </a:p>
        </p:txBody>
      </p:sp>
      <p:sp>
        <p:nvSpPr>
          <p:cNvPr id="292867" name="AutoShape 7" descr="Image result for nit dg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IN" altLang="en-US" sz="1800" smtClean="0">
              <a:solidFill>
                <a:srgbClr val="FFFFFF"/>
              </a:solidFill>
            </a:endParaRPr>
          </a:p>
        </p:txBody>
      </p:sp>
      <p:pic>
        <p:nvPicPr>
          <p:cNvPr id="292868" name="Picture 2" descr="http://www.nitdgp.ac.in/research/helium_geothermal/images/clip_image002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4094163"/>
            <a:ext cx="173196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9" name="Rectangle 5"/>
          <p:cNvSpPr>
            <a:spLocks noChangeArrowheads="1"/>
          </p:cNvSpPr>
          <p:nvPr/>
        </p:nvSpPr>
        <p:spPr bwMode="auto">
          <a:xfrm>
            <a:off x="1008063" y="3452813"/>
            <a:ext cx="7202487" cy="515937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2800" b="1" smtClean="0">
                <a:solidFill>
                  <a:srgbClr val="FFFF00"/>
                </a:solidFill>
              </a:rPr>
              <a:t>Research Scholar (Ph D students)</a:t>
            </a:r>
          </a:p>
        </p:txBody>
      </p:sp>
      <p:sp>
        <p:nvSpPr>
          <p:cNvPr id="292870" name="Rectangle 26"/>
          <p:cNvSpPr>
            <a:spLocks noChangeArrowheads="1"/>
          </p:cNvSpPr>
          <p:nvPr/>
        </p:nvSpPr>
        <p:spPr bwMode="auto">
          <a:xfrm>
            <a:off x="2720975" y="550863"/>
            <a:ext cx="3776663" cy="541337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2800" b="1" smtClean="0">
                <a:solidFill>
                  <a:srgbClr val="FFFF00"/>
                </a:solidFill>
              </a:rPr>
              <a:t>Faculty Member</a:t>
            </a:r>
          </a:p>
        </p:txBody>
      </p:sp>
      <p:sp>
        <p:nvSpPr>
          <p:cNvPr id="292871" name="Rectangle 8"/>
          <p:cNvSpPr>
            <a:spLocks noChangeArrowheads="1"/>
          </p:cNvSpPr>
          <p:nvPr/>
        </p:nvSpPr>
        <p:spPr bwMode="auto">
          <a:xfrm>
            <a:off x="-15875" y="0"/>
            <a:ext cx="9159875" cy="533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b="1" smtClean="0">
                <a:solidFill>
                  <a:srgbClr val="FFFFFF"/>
                </a:solidFill>
              </a:rPr>
              <a:t>Research Group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811338" y="6188075"/>
          <a:ext cx="1949450" cy="547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450"/>
              </a:tblGrid>
              <a:tr h="547688"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GB" sz="14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lang="en-GB" sz="1400" dirty="0" err="1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Chiranjeet</a:t>
                      </a:r>
                      <a:r>
                        <a:rPr lang="en-GB" sz="14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Maji</a:t>
                      </a:r>
                      <a:endParaRPr lang="en-GB" sz="14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400" b="1" dirty="0" smtClean="0">
                          <a:solidFill>
                            <a:srgbClr val="46341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endParaRPr lang="en-GB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98" marR="91498" marT="45319" marB="45319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92879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1141413"/>
            <a:ext cx="21939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80" name="TextBox 16"/>
          <p:cNvSpPr txBox="1">
            <a:spLocks noChangeArrowheads="1"/>
          </p:cNvSpPr>
          <p:nvPr/>
        </p:nvSpPr>
        <p:spPr bwMode="auto">
          <a:xfrm>
            <a:off x="3595688" y="3136900"/>
            <a:ext cx="181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b="1" smtClean="0">
                <a:solidFill>
                  <a:srgbClr val="4634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Hirok Chaudhuri</a:t>
            </a:r>
          </a:p>
        </p:txBody>
      </p:sp>
      <p:pic>
        <p:nvPicPr>
          <p:cNvPr id="29288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4098925"/>
            <a:ext cx="17780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83" name="Rectangle 2"/>
          <p:cNvSpPr>
            <a:spLocks noChangeArrowheads="1"/>
          </p:cNvSpPr>
          <p:nvPr/>
        </p:nvSpPr>
        <p:spPr bwMode="auto">
          <a:xfrm>
            <a:off x="5862638" y="6192838"/>
            <a:ext cx="1757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b="1" smtClean="0">
                <a:solidFill>
                  <a:srgbClr val="4634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Saroj Khutia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21A845-49C4-4E90-B8BD-576EB6AFC54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55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5715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3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304800"/>
            <a:ext cx="3200400" cy="35814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tx1"/>
                </a:solidFill>
              </a:rPr>
              <a:t>Time series data of </a:t>
            </a:r>
            <a:br>
              <a:rPr lang="en-US" sz="2000" b="1" smtClean="0">
                <a:solidFill>
                  <a:schemeClr val="tx1"/>
                </a:solidFill>
              </a:rPr>
            </a:br>
            <a:r>
              <a:rPr lang="en-US" sz="2000" b="1" baseline="30000" smtClean="0">
                <a:solidFill>
                  <a:schemeClr val="tx1"/>
                </a:solidFill>
              </a:rPr>
              <a:t>222</a:t>
            </a:r>
            <a:r>
              <a:rPr lang="en-US" sz="2000" b="1" smtClean="0">
                <a:solidFill>
                  <a:schemeClr val="tx1"/>
                </a:solidFill>
              </a:rPr>
              <a:t>Rn and Gamma with significant anomalies observed at  both sites Bakreswar &amp; Tatta Pani prior to the 6.3M earthquake that occurred at Sichun region China on </a:t>
            </a:r>
            <a:br>
              <a:rPr lang="en-US" sz="2000" b="1" smtClean="0">
                <a:solidFill>
                  <a:schemeClr val="tx1"/>
                </a:solidFill>
              </a:rPr>
            </a:br>
            <a:r>
              <a:rPr lang="en-US" sz="2000" b="1" smtClean="0">
                <a:solidFill>
                  <a:schemeClr val="tx1"/>
                </a:solidFill>
              </a:rPr>
              <a:t>January 9, 2008 at </a:t>
            </a:r>
            <a:br>
              <a:rPr lang="en-US" sz="2000" b="1" smtClean="0">
                <a:solidFill>
                  <a:schemeClr val="tx1"/>
                </a:solidFill>
              </a:rPr>
            </a:br>
            <a:r>
              <a:rPr lang="en-US" sz="2000" b="1" smtClean="0">
                <a:solidFill>
                  <a:schemeClr val="tx1"/>
                </a:solidFill>
              </a:rPr>
              <a:t>a depth of 96 km  </a:t>
            </a:r>
            <a:br>
              <a:rPr lang="en-US" sz="2000" b="1" smtClean="0">
                <a:solidFill>
                  <a:schemeClr val="tx1"/>
                </a:solidFill>
              </a:rPr>
            </a:br>
            <a:endParaRPr lang="en-US" sz="2000" b="1" smtClean="0">
              <a:solidFill>
                <a:schemeClr val="tx1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>
            <a:off x="1600200" y="2209800"/>
            <a:ext cx="6858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100357" name="Rectangle 9"/>
          <p:cNvSpPr>
            <a:spLocks noChangeArrowheads="1"/>
          </p:cNvSpPr>
          <p:nvPr/>
        </p:nvSpPr>
        <p:spPr bwMode="auto">
          <a:xfrm>
            <a:off x="0" y="624840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Chaudhuri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et al.,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2011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0358" name="Rectangle 11"/>
          <p:cNvSpPr>
            <a:spLocks noChangeArrowheads="1"/>
          </p:cNvSpPr>
          <p:nvPr/>
        </p:nvSpPr>
        <p:spPr bwMode="auto">
          <a:xfrm>
            <a:off x="5943600" y="3810000"/>
            <a:ext cx="32004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u="sng">
                <a:solidFill>
                  <a:srgbClr val="FF0000"/>
                </a:solidFill>
              </a:rPr>
              <a:t>Observations at Bakreswar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0000"/>
                </a:solidFill>
              </a:rPr>
              <a:t>Precursor Time: 16 days Epicentral distance : 938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0000"/>
                </a:solidFill>
              </a:rPr>
              <a:t>Mag : 6.3M, depth : 96 km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2133600" y="990600"/>
            <a:ext cx="6858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100361" name="Rectangle 11"/>
          <p:cNvSpPr>
            <a:spLocks noChangeArrowheads="1"/>
          </p:cNvSpPr>
          <p:nvPr/>
        </p:nvSpPr>
        <p:spPr bwMode="auto">
          <a:xfrm>
            <a:off x="5943600" y="5029200"/>
            <a:ext cx="32004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u="sng" dirty="0">
                <a:solidFill>
                  <a:srgbClr val="006600"/>
                </a:solidFill>
              </a:rPr>
              <a:t>Observations at </a:t>
            </a:r>
            <a:r>
              <a:rPr lang="en-US" sz="1600" b="1" u="sng" dirty="0" err="1">
                <a:solidFill>
                  <a:srgbClr val="006600"/>
                </a:solidFill>
              </a:rPr>
              <a:t>Tatta</a:t>
            </a:r>
            <a:r>
              <a:rPr lang="en-US" sz="1600" b="1" u="sng" dirty="0">
                <a:solidFill>
                  <a:srgbClr val="006600"/>
                </a:solidFill>
              </a:rPr>
              <a:t> </a:t>
            </a:r>
            <a:r>
              <a:rPr lang="en-US" sz="1600" b="1" u="sng" dirty="0" err="1">
                <a:solidFill>
                  <a:srgbClr val="006600"/>
                </a:solidFill>
              </a:rPr>
              <a:t>Pani</a:t>
            </a:r>
            <a:endParaRPr lang="en-US" sz="1600" b="1" u="sng" dirty="0">
              <a:solidFill>
                <a:srgbClr val="006600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6600"/>
                </a:solidFill>
              </a:rPr>
              <a:t>Precursor Time: 15 days </a:t>
            </a:r>
            <a:r>
              <a:rPr lang="en-US" sz="1600" b="1" dirty="0" err="1">
                <a:solidFill>
                  <a:srgbClr val="006600"/>
                </a:solidFill>
              </a:rPr>
              <a:t>Epicentral</a:t>
            </a:r>
            <a:r>
              <a:rPr lang="en-US" sz="1600" b="1" dirty="0">
                <a:solidFill>
                  <a:srgbClr val="006600"/>
                </a:solidFill>
              </a:rPr>
              <a:t> distance : 945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6600"/>
                </a:solidFill>
              </a:rPr>
              <a:t>Mag: 6.3 M, depth: 96 km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00362" name="Rectangle 17"/>
          <p:cNvSpPr>
            <a:spLocks noChangeArrowheads="1"/>
          </p:cNvSpPr>
          <p:nvPr/>
        </p:nvSpPr>
        <p:spPr bwMode="auto">
          <a:xfrm>
            <a:off x="4648200" y="6216650"/>
            <a:ext cx="426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None/>
              <a:defRPr/>
            </a:pPr>
            <a:r>
              <a:rPr lang="en-US" b="1">
                <a:solidFill>
                  <a:srgbClr val="0000FF"/>
                </a:solidFill>
              </a:rPr>
              <a:t>Model 2: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None/>
              <a:defRPr/>
            </a:pPr>
            <a:r>
              <a:rPr lang="en-US" b="1">
                <a:solidFill>
                  <a:srgbClr val="0000FF"/>
                </a:solidFill>
              </a:rPr>
              <a:t>“Multiple Signals-One Earthquake”</a:t>
            </a:r>
            <a:r>
              <a:rPr lang="en-US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00363" name="TextBox 10"/>
          <p:cNvSpPr txBox="1">
            <a:spLocks noChangeArrowheads="1"/>
          </p:cNvSpPr>
          <p:nvPr/>
        </p:nvSpPr>
        <p:spPr bwMode="auto">
          <a:xfrm>
            <a:off x="762000" y="1066800"/>
            <a:ext cx="1143000" cy="523875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400" b="1">
                <a:solidFill>
                  <a:srgbClr val="FFFF00"/>
                </a:solidFill>
              </a:rPr>
              <a:t>Tatta Pani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400" b="1">
                <a:solidFill>
                  <a:srgbClr val="FFFF00"/>
                </a:solidFill>
              </a:rPr>
              <a:t>Hot Spring </a:t>
            </a:r>
          </a:p>
        </p:txBody>
      </p:sp>
      <p:sp>
        <p:nvSpPr>
          <p:cNvPr id="100364" name="TextBox 11"/>
          <p:cNvSpPr txBox="1">
            <a:spLocks noChangeArrowheads="1"/>
          </p:cNvSpPr>
          <p:nvPr/>
        </p:nvSpPr>
        <p:spPr bwMode="auto">
          <a:xfrm>
            <a:off x="3962400" y="3886200"/>
            <a:ext cx="1143000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400" b="1">
                <a:solidFill>
                  <a:srgbClr val="FFFF00"/>
                </a:solidFill>
              </a:rPr>
              <a:t>Bakreswar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400" b="1">
                <a:solidFill>
                  <a:srgbClr val="FFFF00"/>
                </a:solidFill>
              </a:rPr>
              <a:t>Hot Spring </a:t>
            </a:r>
          </a:p>
        </p:txBody>
      </p:sp>
      <p:sp>
        <p:nvSpPr>
          <p:cNvPr id="44340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131BB3-2F9E-4032-9172-2DA3AF6946CB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3" name="Rectangle 12"/>
          <p:cNvSpPr/>
          <p:nvPr/>
        </p:nvSpPr>
        <p:spPr>
          <a:xfrm>
            <a:off x="3276600" y="304800"/>
            <a:ext cx="2590800" cy="381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</a:rPr>
              <a:t>Radon-222 variation</a:t>
            </a:r>
          </a:p>
        </p:txBody>
      </p:sp>
    </p:spTree>
    <p:extLst>
      <p:ext uri="{BB962C8B-B14F-4D97-AF65-F5344CB8AC3E}">
        <p14:creationId xmlns:p14="http://schemas.microsoft.com/office/powerpoint/2010/main" val="1435052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4419" name="Oval 3"/>
          <p:cNvSpPr>
            <a:spLocks noChangeArrowheads="1"/>
          </p:cNvSpPr>
          <p:nvPr/>
        </p:nvSpPr>
        <p:spPr bwMode="auto">
          <a:xfrm>
            <a:off x="7543800" y="2362200"/>
            <a:ext cx="13716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4420" name="Oval 4"/>
          <p:cNvSpPr>
            <a:spLocks noChangeArrowheads="1"/>
          </p:cNvSpPr>
          <p:nvPr/>
        </p:nvSpPr>
        <p:spPr bwMode="auto">
          <a:xfrm>
            <a:off x="6934200" y="4495800"/>
            <a:ext cx="1981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4421" name="Rectangle 5"/>
          <p:cNvSpPr>
            <a:spLocks noChangeArrowheads="1"/>
          </p:cNvSpPr>
          <p:nvPr/>
        </p:nvSpPr>
        <p:spPr bwMode="auto">
          <a:xfrm>
            <a:off x="152400" y="1524000"/>
            <a:ext cx="213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u="sng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Model 5</a:t>
            </a: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Earthquake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Occurred (5.3M)</a:t>
            </a:r>
            <a:r>
              <a:rPr 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 precursory signal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(Fluctuation &lt;&lt; 2</a:t>
            </a:r>
            <a:r>
              <a:rPr lang="el-GR" sz="16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σ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444422" name="Rectangle 6"/>
          <p:cNvSpPr>
            <a:spLocks noChangeArrowheads="1"/>
          </p:cNvSpPr>
          <p:nvPr/>
        </p:nvSpPr>
        <p:spPr bwMode="auto">
          <a:xfrm>
            <a:off x="0" y="35814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Model </a:t>
            </a:r>
            <a:r>
              <a:rPr lang="en-US" sz="1600" b="1" i="1" u="sng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sz="1600" b="1" i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Strong anomalies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(Fluctuation &gt;&gt; 2</a:t>
            </a:r>
            <a:r>
              <a:rPr lang="el-GR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σ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)</a:t>
            </a:r>
            <a:r>
              <a:rPr lang="en-US" b="1">
                <a:solidFill>
                  <a:srgbClr val="FF0000"/>
                </a:solidFill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&amp;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Multi-station Signals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One Earthquake  </a:t>
            </a:r>
          </a:p>
        </p:txBody>
      </p:sp>
      <p:sp>
        <p:nvSpPr>
          <p:cNvPr id="444423" name="Rectangle 7"/>
          <p:cNvSpPr>
            <a:spLocks noChangeArrowheads="1"/>
          </p:cNvSpPr>
          <p:nvPr/>
        </p:nvSpPr>
        <p:spPr bwMode="auto">
          <a:xfrm>
            <a:off x="0" y="5410200"/>
            <a:ext cx="228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u="sng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Model 4</a:t>
            </a:r>
            <a:r>
              <a:rPr lang="en-US" sz="1600" b="1" i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Weak Signal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( Fluctuation ~ 2</a:t>
            </a:r>
            <a:r>
              <a:rPr lang="el-GR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No Earthquake </a:t>
            </a:r>
          </a:p>
        </p:txBody>
      </p:sp>
      <p:sp>
        <p:nvSpPr>
          <p:cNvPr id="444424" name="AutoShape 8"/>
          <p:cNvSpPr>
            <a:spLocks noChangeArrowheads="1"/>
          </p:cNvSpPr>
          <p:nvPr/>
        </p:nvSpPr>
        <p:spPr bwMode="auto">
          <a:xfrm>
            <a:off x="2209800" y="2133600"/>
            <a:ext cx="228600" cy="3048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4425" name="AutoShape 9"/>
          <p:cNvSpPr>
            <a:spLocks noChangeArrowheads="1"/>
          </p:cNvSpPr>
          <p:nvPr/>
        </p:nvSpPr>
        <p:spPr bwMode="auto">
          <a:xfrm>
            <a:off x="2209800" y="4267200"/>
            <a:ext cx="228600" cy="3048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4426" name="AutoShape 10"/>
          <p:cNvSpPr>
            <a:spLocks noChangeArrowheads="1"/>
          </p:cNvSpPr>
          <p:nvPr/>
        </p:nvSpPr>
        <p:spPr bwMode="auto">
          <a:xfrm>
            <a:off x="2209800" y="5943600"/>
            <a:ext cx="228600" cy="3048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4427" name="Rectangle 11"/>
          <p:cNvSpPr>
            <a:spLocks noChangeArrowheads="1"/>
          </p:cNvSpPr>
          <p:nvPr/>
        </p:nvSpPr>
        <p:spPr bwMode="auto">
          <a:xfrm>
            <a:off x="8229600" y="0"/>
            <a:ext cx="609600" cy="6858000"/>
          </a:xfrm>
          <a:prstGeom prst="rect">
            <a:avLst/>
          </a:prstGeom>
          <a:solidFill>
            <a:schemeClr val="folHlink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0" y="228600"/>
            <a:ext cx="2362200" cy="1295400"/>
          </a:xfrm>
          <a:prstGeom prst="ellipse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600" b="1" dirty="0">
                <a:solidFill>
                  <a:srgbClr val="FFFFFF"/>
                </a:solidFill>
              </a:rPr>
              <a:t>Earthquake occurred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600" b="1" dirty="0">
                <a:solidFill>
                  <a:srgbClr val="FFFFFF"/>
                </a:solidFill>
              </a:rPr>
              <a:t>(Dec 29, 2007-Jan 29, 2008</a:t>
            </a:r>
          </a:p>
        </p:txBody>
      </p:sp>
      <p:sp>
        <p:nvSpPr>
          <p:cNvPr id="44442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B060BB-D628-41B7-9983-72372D3DDFD9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2435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458200" cy="5169864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5257800" y="457200"/>
            <a:ext cx="762000" cy="2438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322264"/>
            <a:ext cx="9158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Anomalies observed at </a:t>
            </a:r>
            <a:r>
              <a:rPr lang="en-US" sz="200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Baratang</a:t>
            </a:r>
            <a:r>
              <a:rPr lang="en-US" sz="200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laboratory (A&amp;N) during the period of </a:t>
            </a:r>
          </a:p>
          <a:p>
            <a:pPr algn="ctr"/>
            <a:r>
              <a:rPr lang="en-US" sz="200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April 16-20,  2015  in the Radon concentration  and the Gamma dose rate, </a:t>
            </a:r>
          </a:p>
          <a:p>
            <a:pPr algn="ctr"/>
            <a:r>
              <a:rPr lang="en-US" sz="200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before the Andaman Earthquake (5.0 M, depth =  10 km, on April 21, 2015) </a:t>
            </a:r>
          </a:p>
          <a:p>
            <a:pPr algn="ctr"/>
            <a:r>
              <a:rPr lang="en-US" sz="200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Nepal Earthquake (7.9 M, depth =  10 km, on April 25, 2015)</a:t>
            </a:r>
          </a:p>
        </p:txBody>
      </p:sp>
      <p:sp>
        <p:nvSpPr>
          <p:cNvPr id="9" name="Oval 8"/>
          <p:cNvSpPr/>
          <p:nvPr/>
        </p:nvSpPr>
        <p:spPr>
          <a:xfrm>
            <a:off x="6172200" y="533400"/>
            <a:ext cx="381000" cy="2971800"/>
          </a:xfrm>
          <a:prstGeom prst="ellipse">
            <a:avLst/>
          </a:prstGeom>
          <a:noFill/>
          <a:ln w="38100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9343" y="537809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Gamma  anomaly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sustained for  27  hours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5533" y="1184140"/>
            <a:ext cx="306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Radon anomaly  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sustained for 3 hours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6965740" y="3657600"/>
            <a:ext cx="331170" cy="304800"/>
          </a:xfrm>
          <a:prstGeom prst="star5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255911" y="3657600"/>
            <a:ext cx="33117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564965" y="4533864"/>
            <a:ext cx="12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7.9 M EQ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5850572" y="4595319"/>
            <a:ext cx="114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5.0 M EQ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31DE-1242-4744-A0ED-AD22BA9B37C5}" type="slidenum">
              <a:rPr lang="en-US" smtClean="0">
                <a:solidFill>
                  <a:srgbClr val="B13F9A">
                    <a:shade val="90000"/>
                  </a:srgbClr>
                </a:solidFill>
              </a:rPr>
              <a:pPr/>
              <a:t>32</a:t>
            </a:fld>
            <a:endParaRPr lang="en-US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7" y="4703230"/>
            <a:ext cx="295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=  163 km, T= 24-52 hours </a:t>
            </a:r>
          </a:p>
          <a:p>
            <a:r>
              <a:rPr lang="en-US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 = 1897 km, T= 5-7 days   </a:t>
            </a:r>
          </a:p>
        </p:txBody>
      </p:sp>
    </p:spTree>
    <p:extLst>
      <p:ext uri="{BB962C8B-B14F-4D97-AF65-F5344CB8AC3E}">
        <p14:creationId xmlns:p14="http://schemas.microsoft.com/office/powerpoint/2010/main" val="267885612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0" y="3058576"/>
            <a:ext cx="8941566" cy="226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0" y="98776"/>
            <a:ext cx="8928896" cy="258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8620932" y="336329"/>
            <a:ext cx="266700" cy="1398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" y="57150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Anomalies observed at </a:t>
            </a:r>
            <a:r>
              <a:rPr lang="en-US" sz="160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Baratang</a:t>
            </a:r>
            <a:r>
              <a:rPr lang="en-US" sz="160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laboratory (A&amp;N) during the period of  May 11,  2015  and at </a:t>
            </a:r>
            <a:r>
              <a:rPr lang="en-US" sz="160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Tatta</a:t>
            </a:r>
            <a:r>
              <a:rPr lang="en-US" sz="160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Pani</a:t>
            </a:r>
            <a:r>
              <a:rPr lang="en-US" sz="160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Laboratory (J&amp;K) on May 09, 2015 before the Nepal Earthquake (7.4 M, depth =  10 km, on May 12, 2015) and </a:t>
            </a:r>
            <a:r>
              <a:rPr lang="en-US" sz="160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Hindukush</a:t>
            </a:r>
            <a:r>
              <a:rPr lang="en-US" sz="160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earthquake (4.6 M, depth = 30 km, on May 12, 2015).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8787915" y="2689243"/>
            <a:ext cx="331170" cy="304800"/>
          </a:xfrm>
          <a:prstGeom prst="star5">
            <a:avLst/>
          </a:prstGeom>
          <a:solidFill>
            <a:srgbClr val="0066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onstant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" y="1282995"/>
            <a:ext cx="266700" cy="16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4" y="2721509"/>
            <a:ext cx="633413" cy="28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8787915" y="5113872"/>
            <a:ext cx="331170" cy="304800"/>
          </a:xfrm>
          <a:prstGeom prst="star5">
            <a:avLst/>
          </a:prstGeom>
          <a:solidFill>
            <a:srgbClr val="0066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onstantia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00712" y="3276968"/>
            <a:ext cx="725229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0093" y="3821122"/>
            <a:ext cx="1981200" cy="369332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Tatta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Pani</a:t>
            </a:r>
            <a:r>
              <a:rPr lang="en-US" b="1" dirty="0">
                <a:solidFill>
                  <a:srgbClr val="FFFF00"/>
                </a:solidFill>
              </a:rPr>
              <a:t>, J&amp;K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5021" y="1098329"/>
            <a:ext cx="19812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prstClr val="white"/>
                </a:solidFill>
              </a:rPr>
              <a:t>Baratang</a:t>
            </a:r>
            <a:r>
              <a:rPr lang="en-US" b="1" dirty="0">
                <a:solidFill>
                  <a:prstClr val="white"/>
                </a:solidFill>
              </a:rPr>
              <a:t>, A&amp;N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5787" y="316813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March 23-May 12, 2015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95787" y="33669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March 23-May 13, 2015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9592" y="337434"/>
            <a:ext cx="2815856" cy="3685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Radon Anomaly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093" y="3092671"/>
            <a:ext cx="2815856" cy="3685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Radon Anomaly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22181" y="2689243"/>
            <a:ext cx="112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7.4 M EQ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98890" y="5150348"/>
            <a:ext cx="112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7.4 M EQ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54A6-63F3-4A64-B3BD-099DAD03F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8785889" y="5418672"/>
            <a:ext cx="331170" cy="304800"/>
          </a:xfrm>
          <a:prstGeom prst="star5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onstanti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98890" y="5454133"/>
            <a:ext cx="112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4.6 M EQ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2" y="5418672"/>
            <a:ext cx="633413" cy="28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310837" y="801469"/>
            <a:ext cx="295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 = 1897 km, T= 1 day 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39952" y="3629710"/>
            <a:ext cx="295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= 636 km,  T= 3 days</a:t>
            </a:r>
          </a:p>
          <a:p>
            <a:r>
              <a:rPr lang="en-US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 = 1128 km, T=3 days   </a:t>
            </a:r>
          </a:p>
        </p:txBody>
      </p:sp>
    </p:spTree>
    <p:extLst>
      <p:ext uri="{BB962C8B-B14F-4D97-AF65-F5344CB8AC3E}">
        <p14:creationId xmlns:p14="http://schemas.microsoft.com/office/powerpoint/2010/main" val="11762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5800" y="4114800"/>
            <a:ext cx="4648200" cy="25146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800" b="1" u="sng">
                <a:solidFill>
                  <a:srgbClr val="CC0000"/>
                </a:solidFill>
                <a:latin typeface="Book Antiqua" pitchFamily="18" charset="0"/>
              </a:rPr>
              <a:t>Anomalous fluctuation of  </a:t>
            </a:r>
            <a:r>
              <a:rPr lang="en-US" sz="1800" b="1" u="sng" baseline="30000">
                <a:solidFill>
                  <a:srgbClr val="CC0000"/>
                </a:solidFill>
                <a:latin typeface="Book Antiqua" pitchFamily="18" charset="0"/>
              </a:rPr>
              <a:t>222</a:t>
            </a:r>
            <a:r>
              <a:rPr lang="en-US" sz="1800" b="1" u="sng">
                <a:solidFill>
                  <a:srgbClr val="CC0000"/>
                </a:solidFill>
                <a:latin typeface="Book Antiqua" pitchFamily="18" charset="0"/>
              </a:rPr>
              <a:t>Rn,  gamma   dose rate and He/CH</a:t>
            </a:r>
            <a:r>
              <a:rPr lang="en-US" sz="1800" b="1" u="sng" baseline="-25000">
                <a:solidFill>
                  <a:srgbClr val="CC0000"/>
                </a:solidFill>
                <a:latin typeface="Book Antiqua" pitchFamily="18" charset="0"/>
              </a:rPr>
              <a:t>4 </a:t>
            </a:r>
            <a:r>
              <a:rPr lang="en-US" sz="1800" b="1" u="sng">
                <a:solidFill>
                  <a:srgbClr val="CC0000"/>
                </a:solidFill>
                <a:latin typeface="Book Antiqua" pitchFamily="18" charset="0"/>
              </a:rPr>
              <a:t> ratio recorded at Bakreswar  thermal  spring  5 - 8 days prior  to  the  9.3M Indian Ocean    Earthquake that occurred at Sumatra region on December 26, 2004</a:t>
            </a:r>
            <a:r>
              <a:rPr lang="en-US" sz="1800" b="1">
                <a:solidFill>
                  <a:srgbClr val="CC0000"/>
                </a:solidFill>
                <a:latin typeface="Book Antiqua" pitchFamily="18" charset="0"/>
              </a:rPr>
              <a:t> .</a:t>
            </a:r>
            <a:r>
              <a:rPr lang="en-US" sz="1600" b="1">
                <a:solidFill>
                  <a:srgbClr val="CC0000"/>
                </a:solidFill>
                <a:latin typeface="Book Antiqua" pitchFamily="18" charset="0"/>
              </a:rPr>
              <a:t> </a:t>
            </a:r>
            <a:br>
              <a:rPr lang="en-US" sz="1600" b="1">
                <a:solidFill>
                  <a:srgbClr val="CC0000"/>
                </a:solidFill>
                <a:latin typeface="Book Antiqua" pitchFamily="18" charset="0"/>
              </a:rPr>
            </a:br>
            <a:r>
              <a:rPr lang="en-US" sz="1600" b="1">
                <a:solidFill>
                  <a:srgbClr val="CC0000"/>
                </a:solidFill>
                <a:latin typeface="Book Antiqua" pitchFamily="18" charset="0"/>
              </a:rPr>
              <a:t>(Tsunami, 2004)</a:t>
            </a:r>
            <a:br>
              <a:rPr lang="en-US" sz="1600" b="1">
                <a:solidFill>
                  <a:srgbClr val="CC0000"/>
                </a:solidFill>
                <a:latin typeface="Book Antiqua" pitchFamily="18" charset="0"/>
              </a:rPr>
            </a:br>
            <a:r>
              <a:rPr lang="en-US" sz="1600" b="1">
                <a:solidFill>
                  <a:srgbClr val="CC0000"/>
                </a:solidFill>
                <a:latin typeface="Book Antiqua" pitchFamily="18" charset="0"/>
              </a:rPr>
              <a:t/>
            </a:r>
            <a:br>
              <a:rPr lang="en-US" sz="1600" b="1">
                <a:solidFill>
                  <a:srgbClr val="CC0000"/>
                </a:solidFill>
                <a:latin typeface="Book Antiqua" pitchFamily="18" charset="0"/>
              </a:rPr>
            </a:br>
            <a:r>
              <a:rPr lang="en-US" sz="1600" b="1">
                <a:solidFill>
                  <a:srgbClr val="0000CC"/>
                </a:solidFill>
                <a:latin typeface="Book Antiqua" pitchFamily="18" charset="0"/>
              </a:rPr>
              <a:t>Current Science, (2005), 89, 8,  1399-1403</a:t>
            </a:r>
          </a:p>
        </p:txBody>
      </p:sp>
      <p:graphicFrame>
        <p:nvGraphicFramePr>
          <p:cNvPr id="317443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0388" y="3352800"/>
          <a:ext cx="352742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Graph" r:id="rId3" imgW="3497760" imgH="2720160" progId="Origin50.Graph">
                  <p:embed/>
                </p:oleObj>
              </mc:Choice>
              <mc:Fallback>
                <p:oleObj name="Graph" r:id="rId3" imgW="3497760" imgH="272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3352800"/>
                        <a:ext cx="3527425" cy="2743200"/>
                      </a:xfrm>
                      <a:prstGeom prst="rect">
                        <a:avLst/>
                      </a:prstGeom>
                      <a:blipFill dpi="0" rotWithShape="0">
                        <a:blip r:embed="rId5">
                          <a:alphaModFix amt="33000"/>
                        </a:blip>
                        <a:srcRect/>
                        <a:tile tx="0" ty="0" sx="100000" sy="100000" flip="none" algn="tl"/>
                      </a:blip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44" name="Object 4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674688" y="228600"/>
          <a:ext cx="337502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Graph" r:id="rId6" imgW="3542400" imgH="2878560" progId="Origin50.Graph">
                  <p:embed/>
                </p:oleObj>
              </mc:Choice>
              <mc:Fallback>
                <p:oleObj name="Graph" r:id="rId6" imgW="3542400" imgH="28785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228600"/>
                        <a:ext cx="3375025" cy="2743200"/>
                      </a:xfrm>
                      <a:prstGeom prst="rect">
                        <a:avLst/>
                      </a:prstGeom>
                      <a:blipFill dpi="0" rotWithShape="0">
                        <a:blip r:embed="rId8"/>
                        <a:srcRect/>
                        <a:tile tx="0" ty="0" sx="100000" sy="100000" flip="none" algn="tl"/>
                      </a:blip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45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24400" y="465138"/>
          <a:ext cx="4114800" cy="294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Graph" r:id="rId9" imgW="3607200" imgH="2581920" progId="Origin50.Graph">
                  <p:embed/>
                </p:oleObj>
              </mc:Choice>
              <mc:Fallback>
                <p:oleObj name="Graph" r:id="rId9" imgW="3607200" imgH="25819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65138"/>
                        <a:ext cx="4114800" cy="2944812"/>
                      </a:xfrm>
                      <a:prstGeom prst="rect">
                        <a:avLst/>
                      </a:prstGeom>
                      <a:blipFill dpi="0" rotWithShape="0">
                        <a:blip r:embed="rId11">
                          <a:alphaModFix amt="38000"/>
                        </a:blip>
                        <a:srcRect/>
                        <a:tile tx="0" ty="0" sx="100000" sy="100000" flip="none" algn="tl"/>
                      </a:blip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46" name="Rectangle 6"/>
          <p:cNvSpPr>
            <a:spLocks noChangeArrowheads="1"/>
          </p:cNvSpPr>
          <p:nvPr/>
        </p:nvSpPr>
        <p:spPr bwMode="auto">
          <a:xfrm>
            <a:off x="0" y="2971800"/>
            <a:ext cx="450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FF"/>
                </a:solidFill>
                <a:latin typeface="Book Antiqua" pitchFamily="18" charset="0"/>
              </a:rPr>
              <a:t>Anomalous fluctuation of  </a:t>
            </a:r>
            <a:r>
              <a:rPr lang="en-US" sz="1600" b="1" baseline="30000" smtClean="0">
                <a:solidFill>
                  <a:srgbClr val="0000FF"/>
                </a:solidFill>
                <a:latin typeface="Book Antiqua" pitchFamily="18" charset="0"/>
              </a:rPr>
              <a:t>222</a:t>
            </a:r>
            <a:r>
              <a:rPr lang="en-US" sz="1600" b="1" smtClean="0">
                <a:solidFill>
                  <a:srgbClr val="0000FF"/>
                </a:solidFill>
                <a:latin typeface="Book Antiqua" pitchFamily="18" charset="0"/>
              </a:rPr>
              <a:t>Rn on 18.12.2004</a:t>
            </a:r>
          </a:p>
        </p:txBody>
      </p:sp>
      <p:sp>
        <p:nvSpPr>
          <p:cNvPr id="317447" name="Rectangle 7"/>
          <p:cNvSpPr>
            <a:spLocks noChangeArrowheads="1"/>
          </p:cNvSpPr>
          <p:nvPr/>
        </p:nvSpPr>
        <p:spPr bwMode="auto">
          <a:xfrm>
            <a:off x="228600" y="6248400"/>
            <a:ext cx="434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FF"/>
                </a:solidFill>
                <a:latin typeface="Book Antiqua" pitchFamily="18" charset="0"/>
              </a:rPr>
              <a:t>Anomalous fluctuation of  gamma dose rate </a:t>
            </a:r>
          </a:p>
        </p:txBody>
      </p:sp>
      <p:sp>
        <p:nvSpPr>
          <p:cNvPr id="317448" name="Rectangle 8"/>
          <p:cNvSpPr>
            <a:spLocks noChangeArrowheads="1"/>
          </p:cNvSpPr>
          <p:nvPr/>
        </p:nvSpPr>
        <p:spPr bwMode="auto">
          <a:xfrm>
            <a:off x="4508500" y="3657600"/>
            <a:ext cx="4635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FF"/>
                </a:solidFill>
                <a:latin typeface="Book Antiqua" pitchFamily="18" charset="0"/>
              </a:rPr>
              <a:t>Anomalous fluctuation of  He/CH</a:t>
            </a:r>
            <a:r>
              <a:rPr lang="en-US" sz="1600" b="1" baseline="-25000" smtClean="0">
                <a:solidFill>
                  <a:srgbClr val="0000FF"/>
                </a:solidFill>
                <a:latin typeface="Book Antiqua" pitchFamily="18" charset="0"/>
              </a:rPr>
              <a:t>4 </a:t>
            </a:r>
            <a:r>
              <a:rPr lang="en-US" sz="1600" b="1" smtClean="0">
                <a:solidFill>
                  <a:srgbClr val="0000FF"/>
                </a:solidFill>
                <a:latin typeface="Book Antiqua" pitchFamily="18" charset="0"/>
              </a:rPr>
              <a:t>on 21.12.2004</a:t>
            </a:r>
          </a:p>
        </p:txBody>
      </p:sp>
      <p:pic>
        <p:nvPicPr>
          <p:cNvPr id="26727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157162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28956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0"/>
            <a:ext cx="1143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71800"/>
            <a:ext cx="3733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1400"/>
            <a:ext cx="1200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715000"/>
            <a:ext cx="3276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79" name="Oval 15"/>
          <p:cNvSpPr>
            <a:spLocks noChangeArrowheads="1"/>
          </p:cNvSpPr>
          <p:nvPr/>
        </p:nvSpPr>
        <p:spPr bwMode="auto">
          <a:xfrm>
            <a:off x="1447800" y="533400"/>
            <a:ext cx="609600" cy="8382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7280" name="Oval 16"/>
          <p:cNvSpPr>
            <a:spLocks noChangeArrowheads="1"/>
          </p:cNvSpPr>
          <p:nvPr/>
        </p:nvSpPr>
        <p:spPr bwMode="auto">
          <a:xfrm>
            <a:off x="1219200" y="3581400"/>
            <a:ext cx="609600" cy="8382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7281" name="Oval 17"/>
          <p:cNvSpPr>
            <a:spLocks noChangeArrowheads="1"/>
          </p:cNvSpPr>
          <p:nvPr/>
        </p:nvSpPr>
        <p:spPr bwMode="auto">
          <a:xfrm>
            <a:off x="6477000" y="762000"/>
            <a:ext cx="838200" cy="9906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4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67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6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45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45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26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7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7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45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2" grpId="0" autoUpdateAnimBg="0"/>
      <p:bldP spid="317446" grpId="0"/>
      <p:bldP spid="317447" grpId="0"/>
      <p:bldP spid="317448" grpId="0"/>
      <p:bldP spid="267279" grpId="0" animBg="1"/>
      <p:bldP spid="267280" grpId="0" animBg="1"/>
      <p:bldP spid="26728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545388" cy="4953000"/>
          </a:xfrm>
          <a:prstGeom prst="rect">
            <a:avLst/>
          </a:prstGeom>
          <a:solidFill>
            <a:srgbClr val="FFFF00"/>
          </a:solidFill>
          <a:ln w="476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78534" name="Rectangle 6"/>
          <p:cNvSpPr>
            <a:spLocks noChangeArrowheads="1"/>
          </p:cNvSpPr>
          <p:nvPr/>
        </p:nvSpPr>
        <p:spPr bwMode="auto">
          <a:xfrm>
            <a:off x="0" y="5257800"/>
            <a:ext cx="891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Book Antiqua" pitchFamily="18" charset="0"/>
              </a:rPr>
              <a:t>Explosive helium burst in Bakreswar thermal spring emanations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Book Antiqua" pitchFamily="18" charset="0"/>
              </a:rPr>
              <a:t>recorded on March 1 &amp; 2, 2005;  27days prior to the 8.7M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Book Antiqua" pitchFamily="18" charset="0"/>
              </a:rPr>
              <a:t>earthquake that occurred at Sumatra on 28.03.2005</a:t>
            </a:r>
            <a:br>
              <a:rPr lang="en-US" sz="2000" b="1" smtClean="0">
                <a:solidFill>
                  <a:srgbClr val="000000"/>
                </a:solidFill>
                <a:latin typeface="Book Antiqua" pitchFamily="18" charset="0"/>
              </a:rPr>
            </a:br>
            <a:r>
              <a:rPr lang="en-US" sz="2400" b="1" smtClean="0">
                <a:solidFill>
                  <a:srgbClr val="0000CC"/>
                </a:solidFill>
                <a:latin typeface="Book Antiqua" pitchFamily="18" charset="0"/>
              </a:rPr>
              <a:t>Applied Radiation and Isotopes (2006) 64, 144-148</a:t>
            </a:r>
          </a:p>
        </p:txBody>
      </p:sp>
      <p:sp>
        <p:nvSpPr>
          <p:cNvPr id="269316" name="Oval 4"/>
          <p:cNvSpPr>
            <a:spLocks noChangeArrowheads="1"/>
          </p:cNvSpPr>
          <p:nvPr/>
        </p:nvSpPr>
        <p:spPr bwMode="auto">
          <a:xfrm>
            <a:off x="5181600" y="4343400"/>
            <a:ext cx="304800" cy="457200"/>
          </a:xfrm>
          <a:prstGeom prst="ellips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9317" name="Oval 5"/>
          <p:cNvSpPr>
            <a:spLocks noChangeArrowheads="1"/>
          </p:cNvSpPr>
          <p:nvPr/>
        </p:nvSpPr>
        <p:spPr bwMode="auto">
          <a:xfrm>
            <a:off x="3962400" y="1828800"/>
            <a:ext cx="533400" cy="685800"/>
          </a:xfrm>
          <a:prstGeom prst="ellips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9318" name="Oval 6"/>
          <p:cNvSpPr>
            <a:spLocks noChangeArrowheads="1"/>
          </p:cNvSpPr>
          <p:nvPr/>
        </p:nvSpPr>
        <p:spPr bwMode="auto">
          <a:xfrm>
            <a:off x="3810000" y="3276600"/>
            <a:ext cx="3810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5562600" y="990600"/>
            <a:ext cx="2362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</a:rPr>
              <a:t>60 % increase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</a:rPr>
              <a:t>in Helium</a:t>
            </a:r>
          </a:p>
        </p:txBody>
      </p:sp>
    </p:spTree>
    <p:extLst>
      <p:ext uri="{BB962C8B-B14F-4D97-AF65-F5344CB8AC3E}">
        <p14:creationId xmlns:p14="http://schemas.microsoft.com/office/powerpoint/2010/main" val="3484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78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269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4" grpId="0" autoUpdateAnimBg="0"/>
      <p:bldP spid="269316" grpId="0" animBg="1"/>
      <p:bldP spid="2693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5715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304800"/>
            <a:ext cx="3200400" cy="35814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tx1"/>
                </a:solidFill>
              </a:rPr>
              <a:t>Time series data of </a:t>
            </a:r>
            <a:br>
              <a:rPr lang="en-US" sz="2000" b="1" smtClean="0">
                <a:solidFill>
                  <a:schemeClr val="tx1"/>
                </a:solidFill>
              </a:rPr>
            </a:br>
            <a:r>
              <a:rPr lang="en-US" sz="2000" b="1" baseline="30000" smtClean="0">
                <a:solidFill>
                  <a:schemeClr val="tx1"/>
                </a:solidFill>
              </a:rPr>
              <a:t>222</a:t>
            </a:r>
            <a:r>
              <a:rPr lang="en-US" sz="2000" b="1" smtClean="0">
                <a:solidFill>
                  <a:schemeClr val="tx1"/>
                </a:solidFill>
              </a:rPr>
              <a:t>Rn and Gamma with significant anomalies observed at  both sites Bakreswar &amp; Tatta Pani prior to the 6.3M earthquake that occurred at Sichun region China on </a:t>
            </a:r>
            <a:br>
              <a:rPr lang="en-US" sz="2000" b="1" smtClean="0">
                <a:solidFill>
                  <a:schemeClr val="tx1"/>
                </a:solidFill>
              </a:rPr>
            </a:br>
            <a:r>
              <a:rPr lang="en-US" sz="2000" b="1" smtClean="0">
                <a:solidFill>
                  <a:schemeClr val="tx1"/>
                </a:solidFill>
              </a:rPr>
              <a:t>January 9, 2008 at </a:t>
            </a:r>
            <a:br>
              <a:rPr lang="en-US" sz="2000" b="1" smtClean="0">
                <a:solidFill>
                  <a:schemeClr val="tx1"/>
                </a:solidFill>
              </a:rPr>
            </a:br>
            <a:r>
              <a:rPr lang="en-US" sz="2000" b="1" smtClean="0">
                <a:solidFill>
                  <a:schemeClr val="tx1"/>
                </a:solidFill>
              </a:rPr>
              <a:t>a depth of 96 km  </a:t>
            </a:r>
            <a:br>
              <a:rPr lang="en-US" sz="2000" b="1" smtClean="0">
                <a:solidFill>
                  <a:schemeClr val="tx1"/>
                </a:solidFill>
              </a:rPr>
            </a:br>
            <a:endParaRPr lang="en-US" sz="2000" b="1" smtClean="0">
              <a:solidFill>
                <a:schemeClr val="tx1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>
            <a:off x="1600200" y="2667000"/>
            <a:ext cx="6858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5509" name="Rectangle 9"/>
          <p:cNvSpPr>
            <a:spLocks noChangeArrowheads="1"/>
          </p:cNvSpPr>
          <p:nvPr/>
        </p:nvSpPr>
        <p:spPr bwMode="auto">
          <a:xfrm>
            <a:off x="0" y="228600"/>
            <a:ext cx="563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    </a:t>
            </a:r>
            <a:r>
              <a:rPr lang="en-US" sz="2000" b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H. Chaudhuri et al., 2011, Geochemical Journal </a:t>
            </a:r>
          </a:p>
        </p:txBody>
      </p:sp>
      <p:sp>
        <p:nvSpPr>
          <p:cNvPr id="405510" name="Rectangle 11"/>
          <p:cNvSpPr>
            <a:spLocks noChangeArrowheads="1"/>
          </p:cNvSpPr>
          <p:nvPr/>
        </p:nvSpPr>
        <p:spPr bwMode="auto">
          <a:xfrm>
            <a:off x="5943600" y="3810000"/>
            <a:ext cx="32004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smtClean="0">
                <a:solidFill>
                  <a:srgbClr val="FF0000"/>
                </a:solidFill>
                <a:cs typeface="Arial" charset="0"/>
              </a:rPr>
              <a:t>Observations at Bakreswar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0000"/>
                </a:solidFill>
                <a:cs typeface="Arial" charset="0"/>
              </a:rPr>
              <a:t>Precursor Time: 16 days Epicentral distance : 938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0000"/>
                </a:solidFill>
                <a:cs typeface="Arial" charset="0"/>
              </a:rPr>
              <a:t>Mag : 6.3M, depth : 96 km</a:t>
            </a:r>
            <a:endParaRPr lang="en-US" smtClean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2133600" y="1371600"/>
            <a:ext cx="6858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5512" name="Rectangle 11"/>
          <p:cNvSpPr>
            <a:spLocks noChangeArrowheads="1"/>
          </p:cNvSpPr>
          <p:nvPr/>
        </p:nvSpPr>
        <p:spPr bwMode="auto">
          <a:xfrm>
            <a:off x="5943600" y="5029200"/>
            <a:ext cx="32004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u="sng" smtClean="0">
                <a:solidFill>
                  <a:srgbClr val="006600"/>
                </a:solidFill>
                <a:cs typeface="Arial" charset="0"/>
              </a:rPr>
              <a:t>Observations at Tatta Pani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6600"/>
                </a:solidFill>
                <a:cs typeface="Arial" charset="0"/>
              </a:rPr>
              <a:t>Precursor Time: 15 days Epicentral distance : 945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6600"/>
                </a:solidFill>
                <a:cs typeface="Arial" charset="0"/>
              </a:rPr>
              <a:t>Mag: 6.3 M, depth: 96 km</a:t>
            </a:r>
            <a:endParaRPr lang="en-US" smtClean="0">
              <a:solidFill>
                <a:srgbClr val="006600"/>
              </a:solidFill>
              <a:cs typeface="Arial" charset="0"/>
            </a:endParaRPr>
          </a:p>
        </p:txBody>
      </p:sp>
      <p:sp>
        <p:nvSpPr>
          <p:cNvPr id="405513" name="Rectangle 17"/>
          <p:cNvSpPr>
            <a:spLocks noChangeArrowheads="1"/>
          </p:cNvSpPr>
          <p:nvPr/>
        </p:nvSpPr>
        <p:spPr bwMode="auto">
          <a:xfrm>
            <a:off x="4648200" y="6216650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None/>
            </a:pPr>
            <a:r>
              <a:rPr lang="en-US" b="1" smtClean="0">
                <a:solidFill>
                  <a:srgbClr val="0000FF"/>
                </a:solidFill>
                <a:cs typeface="Arial" charset="0"/>
              </a:rPr>
              <a:t>Model 2: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None/>
            </a:pPr>
            <a:r>
              <a:rPr lang="en-US" b="1" smtClean="0">
                <a:solidFill>
                  <a:srgbClr val="0000FF"/>
                </a:solidFill>
                <a:cs typeface="Arial" charset="0"/>
              </a:rPr>
              <a:t>“Multiple Signals-One Earthquake”</a:t>
            </a:r>
            <a:r>
              <a:rPr lang="en-US" smtClean="0">
                <a:solidFill>
                  <a:srgbClr val="0000FF"/>
                </a:solidFill>
                <a:cs typeface="Arial" charset="0"/>
              </a:rPr>
              <a:t> </a:t>
            </a:r>
          </a:p>
        </p:txBody>
      </p:sp>
      <p:sp>
        <p:nvSpPr>
          <p:cNvPr id="405514" name="TextBox 10"/>
          <p:cNvSpPr txBox="1">
            <a:spLocks noChangeArrowheads="1"/>
          </p:cNvSpPr>
          <p:nvPr/>
        </p:nvSpPr>
        <p:spPr bwMode="auto">
          <a:xfrm>
            <a:off x="762000" y="1447800"/>
            <a:ext cx="1143000" cy="52387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smtClean="0">
                <a:solidFill>
                  <a:srgbClr val="FFFF00"/>
                </a:solidFill>
              </a:rPr>
              <a:t>Tatta Pani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smtClean="0">
                <a:solidFill>
                  <a:srgbClr val="FFFF00"/>
                </a:solidFill>
              </a:rPr>
              <a:t>Hot Spring </a:t>
            </a:r>
          </a:p>
        </p:txBody>
      </p:sp>
      <p:sp>
        <p:nvSpPr>
          <p:cNvPr id="405515" name="TextBox 11"/>
          <p:cNvSpPr txBox="1">
            <a:spLocks noChangeArrowheads="1"/>
          </p:cNvSpPr>
          <p:nvPr/>
        </p:nvSpPr>
        <p:spPr bwMode="auto">
          <a:xfrm>
            <a:off x="3962400" y="4267200"/>
            <a:ext cx="1143000" cy="523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smtClean="0">
                <a:solidFill>
                  <a:srgbClr val="FFFF00"/>
                </a:solidFill>
              </a:rPr>
              <a:t>Bakreswar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smtClean="0">
                <a:solidFill>
                  <a:srgbClr val="FFFF00"/>
                </a:solidFill>
              </a:rPr>
              <a:t>Hot Spring </a:t>
            </a:r>
          </a:p>
        </p:txBody>
      </p:sp>
    </p:spTree>
    <p:extLst>
      <p:ext uri="{BB962C8B-B14F-4D97-AF65-F5344CB8AC3E}">
        <p14:creationId xmlns:p14="http://schemas.microsoft.com/office/powerpoint/2010/main" val="4021054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8862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6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472440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AutoShape 4"/>
          <p:cNvSpPr>
            <a:spLocks noChangeArrowheads="1"/>
          </p:cNvSpPr>
          <p:nvPr/>
        </p:nvSpPr>
        <p:spPr bwMode="auto">
          <a:xfrm rot="1408644">
            <a:off x="2527300" y="2892425"/>
            <a:ext cx="671513" cy="609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1828800" y="2057400"/>
            <a:ext cx="2133600" cy="2133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auto">
          <a:xfrm rot="774508">
            <a:off x="1447800" y="1752600"/>
            <a:ext cx="2895600" cy="2743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500" y="10800"/>
                </a:moveTo>
                <a:cubicBezTo>
                  <a:pt x="5500" y="13727"/>
                  <a:pt x="7873" y="16100"/>
                  <a:pt x="10800" y="16100"/>
                </a:cubicBezTo>
                <a:cubicBezTo>
                  <a:pt x="13727" y="16100"/>
                  <a:pt x="16100" y="13727"/>
                  <a:pt x="16100" y="10800"/>
                </a:cubicBezTo>
                <a:cubicBezTo>
                  <a:pt x="16100" y="7873"/>
                  <a:pt x="13727" y="5500"/>
                  <a:pt x="10800" y="5500"/>
                </a:cubicBezTo>
                <a:cubicBezTo>
                  <a:pt x="7873" y="5500"/>
                  <a:pt x="5500" y="7873"/>
                  <a:pt x="5500" y="10800"/>
                </a:cubicBezTo>
                <a:close/>
              </a:path>
            </a:pathLst>
          </a:cu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auto">
          <a:xfrm>
            <a:off x="5562600" y="21336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3048000" y="4191000"/>
            <a:ext cx="2286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41" name="Oval 9"/>
          <p:cNvSpPr>
            <a:spLocks noChangeArrowheads="1"/>
          </p:cNvSpPr>
          <p:nvPr/>
        </p:nvSpPr>
        <p:spPr bwMode="auto">
          <a:xfrm>
            <a:off x="1676400" y="2971800"/>
            <a:ext cx="228600" cy="1524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6538" name="AutoShape 10"/>
          <p:cNvSpPr>
            <a:spLocks noChangeArrowheads="1"/>
          </p:cNvSpPr>
          <p:nvPr/>
        </p:nvSpPr>
        <p:spPr bwMode="auto">
          <a:xfrm rot="-808074">
            <a:off x="2286000" y="228600"/>
            <a:ext cx="3735388" cy="2255838"/>
          </a:xfrm>
          <a:prstGeom prst="curvedDownArrow">
            <a:avLst>
              <a:gd name="adj1" fmla="val 11338"/>
              <a:gd name="adj2" fmla="val 44456"/>
              <a:gd name="adj3" fmla="val 3588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43" name="AutoShape 11"/>
          <p:cNvSpPr>
            <a:spLocks noChangeArrowheads="1"/>
          </p:cNvSpPr>
          <p:nvPr/>
        </p:nvSpPr>
        <p:spPr bwMode="auto">
          <a:xfrm rot="774508">
            <a:off x="5561013" y="2147888"/>
            <a:ext cx="558800" cy="5159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0" y="10800"/>
                </a:move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44" name="AutoShape 12"/>
          <p:cNvSpPr>
            <a:spLocks noChangeArrowheads="1"/>
          </p:cNvSpPr>
          <p:nvPr/>
        </p:nvSpPr>
        <p:spPr bwMode="auto">
          <a:xfrm>
            <a:off x="2590800" y="2895600"/>
            <a:ext cx="533400" cy="609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6541" name="Oval 13"/>
          <p:cNvSpPr>
            <a:spLocks noChangeArrowheads="1"/>
          </p:cNvSpPr>
          <p:nvPr/>
        </p:nvSpPr>
        <p:spPr bwMode="auto">
          <a:xfrm>
            <a:off x="57912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46" name="AutoShape 14"/>
          <p:cNvSpPr>
            <a:spLocks noChangeArrowheads="1"/>
          </p:cNvSpPr>
          <p:nvPr/>
        </p:nvSpPr>
        <p:spPr bwMode="auto">
          <a:xfrm rot="774508">
            <a:off x="5711825" y="2293938"/>
            <a:ext cx="236538" cy="2206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0" y="10800"/>
                </a:move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6543" name="Rectangle 15"/>
          <p:cNvSpPr>
            <a:spLocks noChangeArrowheads="1"/>
          </p:cNvSpPr>
          <p:nvPr/>
        </p:nvSpPr>
        <p:spPr bwMode="auto">
          <a:xfrm>
            <a:off x="5334000" y="3581400"/>
            <a:ext cx="3352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charset="0"/>
              </a:rPr>
              <a:t>Location of epicentre of the 6.3M</a:t>
            </a:r>
            <a:r>
              <a:rPr lang="en-US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b="1" smtClean="0">
                <a:solidFill>
                  <a:srgbClr val="000000"/>
                </a:solidFill>
                <a:cs typeface="Arial" charset="0"/>
              </a:rPr>
              <a:t>China</a:t>
            </a:r>
            <a:r>
              <a:rPr lang="en-US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b="1" smtClean="0">
                <a:solidFill>
                  <a:srgbClr val="000000"/>
                </a:solidFill>
                <a:cs typeface="Arial" charset="0"/>
              </a:rPr>
              <a:t>Earthquake that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charset="0"/>
              </a:rPr>
              <a:t>occurred on January 9, 2008</a:t>
            </a:r>
          </a:p>
        </p:txBody>
      </p:sp>
      <p:sp>
        <p:nvSpPr>
          <p:cNvPr id="406544" name="Rectangle 16"/>
          <p:cNvSpPr>
            <a:spLocks noChangeArrowheads="1"/>
          </p:cNvSpPr>
          <p:nvPr/>
        </p:nvSpPr>
        <p:spPr bwMode="auto">
          <a:xfrm>
            <a:off x="0" y="609600"/>
            <a:ext cx="2667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charset="0"/>
              </a:rPr>
              <a:t>Location of observatories at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charset="0"/>
              </a:rPr>
              <a:t>Bakreswar, W. B.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charset="0"/>
              </a:rPr>
              <a:t>&amp; Tatta Pani, J &amp; K </a:t>
            </a:r>
          </a:p>
        </p:txBody>
      </p:sp>
      <p:sp>
        <p:nvSpPr>
          <p:cNvPr id="406545" name="Rectangle 21"/>
          <p:cNvSpPr>
            <a:spLocks noChangeArrowheads="1"/>
          </p:cNvSpPr>
          <p:nvPr/>
        </p:nvSpPr>
        <p:spPr bwMode="auto">
          <a:xfrm>
            <a:off x="5029200" y="5257800"/>
            <a:ext cx="381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Georgia" pitchFamily="18" charset="0"/>
                <a:cs typeface="Arial" charset="0"/>
              </a:rPr>
              <a:t>Observations   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Georgia" pitchFamily="18" charset="0"/>
                <a:cs typeface="Arial" charset="0"/>
              </a:rPr>
              <a:t>Precursory   Signals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81600" y="5486400"/>
            <a:ext cx="3352800" cy="10668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u="sng" dirty="0">
                <a:solidFill>
                  <a:srgbClr val="FFFFFF"/>
                </a:solidFill>
              </a:rPr>
              <a:t>Multi-station data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 err="1">
                <a:solidFill>
                  <a:srgbClr val="FFFFFF"/>
                </a:solidFill>
              </a:rPr>
              <a:t>Bakreswar</a:t>
            </a:r>
            <a:r>
              <a:rPr lang="en-IN" sz="2000" b="1" dirty="0">
                <a:solidFill>
                  <a:srgbClr val="FFFFFF"/>
                </a:solidFill>
              </a:rPr>
              <a:t> hot spring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 err="1">
                <a:solidFill>
                  <a:srgbClr val="FFFFFF"/>
                </a:solidFill>
              </a:rPr>
              <a:t>Tatta</a:t>
            </a:r>
            <a:r>
              <a:rPr lang="en-IN" sz="2000" b="1" dirty="0">
                <a:solidFill>
                  <a:srgbClr val="FFFFFF"/>
                </a:solidFill>
              </a:rPr>
              <a:t> </a:t>
            </a:r>
            <a:r>
              <a:rPr lang="en-IN" sz="2000" b="1" dirty="0" err="1">
                <a:solidFill>
                  <a:srgbClr val="FFFFFF"/>
                </a:solidFill>
              </a:rPr>
              <a:t>Pani</a:t>
            </a:r>
            <a:r>
              <a:rPr lang="en-IN" sz="2000" b="1" dirty="0">
                <a:solidFill>
                  <a:srgbClr val="FFFFFF"/>
                </a:solidFill>
              </a:rPr>
              <a:t> hot spring</a:t>
            </a:r>
          </a:p>
        </p:txBody>
      </p:sp>
      <p:sp>
        <p:nvSpPr>
          <p:cNvPr id="406547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F3F2ACE-25AC-4EDB-ADFA-4D70DCFA3ADE}" type="slidenum">
              <a:rPr lang="en-US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6" presetClass="entr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animBg="1"/>
      <p:bldP spid="69637" grpId="0" animBg="1"/>
      <p:bldP spid="69638" grpId="0" animBg="1"/>
      <p:bldP spid="69639" grpId="0" animBg="1"/>
      <p:bldP spid="69640" grpId="0" animBg="1"/>
      <p:bldP spid="69641" grpId="0" animBg="1"/>
      <p:bldP spid="69643" grpId="0" animBg="1"/>
      <p:bldP spid="69644" grpId="0" animBg="1"/>
      <p:bldP spid="6964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Rectangle 9"/>
          <p:cNvSpPr>
            <a:spLocks noChangeArrowheads="1"/>
          </p:cNvSpPr>
          <p:nvPr/>
        </p:nvSpPr>
        <p:spPr bwMode="auto">
          <a:xfrm>
            <a:off x="3200400" y="5791200"/>
            <a:ext cx="6172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Chaudhuri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et al., 2011, Geochemical Journal) </a:t>
            </a:r>
          </a:p>
        </p:txBody>
      </p:sp>
      <p:pic>
        <p:nvPicPr>
          <p:cNvPr id="25293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533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3" name="Text Box 9"/>
          <p:cNvSpPr txBox="1">
            <a:spLocks noChangeArrowheads="1"/>
          </p:cNvSpPr>
          <p:nvPr/>
        </p:nvSpPr>
        <p:spPr bwMode="auto">
          <a:xfrm>
            <a:off x="457200" y="457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u="sng" smtClean="0">
                <a:solidFill>
                  <a:srgbClr val="C00000"/>
                </a:solidFill>
                <a:latin typeface="Verdana" pitchFamily="34" charset="0"/>
              </a:rPr>
              <a:t>Empirical relationships 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u="sng" smtClean="0">
                <a:solidFill>
                  <a:srgbClr val="C00000"/>
                </a:solidFill>
                <a:latin typeface="Verdana" pitchFamily="34" charset="0"/>
              </a:rPr>
              <a:t>calculate the radius of influence</a:t>
            </a:r>
          </a:p>
        </p:txBody>
      </p:sp>
      <p:sp>
        <p:nvSpPr>
          <p:cNvPr id="25293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D305E42-DE4C-4DF0-8B72-A8AE8ED1BDF2}" type="slidenum">
              <a:rPr lang="en-US" smtClean="0">
                <a:solidFill>
                  <a:srgbClr val="000000"/>
                </a:solidFill>
              </a:rPr>
              <a:pPr eaLnBrk="1" hangingPunct="1"/>
              <a:t>38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86800" cy="62484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5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4414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3402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2200"/>
            <a:ext cx="49498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5410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161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34000" y="5181600"/>
            <a:ext cx="33528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253961" name="TextBox 10"/>
          <p:cNvSpPr txBox="1">
            <a:spLocks noChangeArrowheads="1"/>
          </p:cNvSpPr>
          <p:nvPr/>
        </p:nvSpPr>
        <p:spPr bwMode="auto">
          <a:xfrm>
            <a:off x="5334000" y="51816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0000"/>
                </a:solidFill>
              </a:rPr>
              <a:t>  </a:t>
            </a:r>
            <a:r>
              <a:rPr lang="en-IN" b="1" smtClean="0">
                <a:solidFill>
                  <a:srgbClr val="FFFF00"/>
                </a:solidFill>
              </a:rPr>
              <a:t>Data recorded at Bakreswar</a:t>
            </a:r>
          </a:p>
        </p:txBody>
      </p:sp>
      <p:sp>
        <p:nvSpPr>
          <p:cNvPr id="25396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EB42DAB-CEA7-4824-AD23-2B36A18E98F0}" type="slidenum">
              <a:rPr lang="en-US" smtClean="0">
                <a:solidFill>
                  <a:srgbClr val="000000"/>
                </a:solidFill>
              </a:rPr>
              <a:pPr eaLnBrk="1" hangingPunct="1"/>
              <a:t>39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04800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   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Chaudhuri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et al., 2013,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Acta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Geophysica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4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TextBox 3"/>
          <p:cNvSpPr txBox="1">
            <a:spLocks noChangeArrowheads="1"/>
          </p:cNvSpPr>
          <p:nvPr/>
        </p:nvSpPr>
        <p:spPr bwMode="auto">
          <a:xfrm>
            <a:off x="684213" y="95250"/>
            <a:ext cx="80025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smtClean="0">
                <a:solidFill>
                  <a:srgbClr val="FFFFFF"/>
                </a:solidFill>
              </a:rPr>
              <a:t>Expected industrial Collaboration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12700"/>
            <a:ext cx="9169400" cy="7127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</p:pic>
      <p:sp>
        <p:nvSpPr>
          <p:cNvPr id="363524" name="Rectangle 7"/>
          <p:cNvSpPr>
            <a:spLocks noChangeArrowheads="1"/>
          </p:cNvSpPr>
          <p:nvPr/>
        </p:nvSpPr>
        <p:spPr bwMode="auto">
          <a:xfrm>
            <a:off x="1951038" y="95250"/>
            <a:ext cx="5057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smtClean="0">
                <a:solidFill>
                  <a:srgbClr val="FFFF00"/>
                </a:solidFill>
              </a:rPr>
              <a:t>Our Research Collaboration </a:t>
            </a:r>
          </a:p>
        </p:txBody>
      </p:sp>
      <p:sp>
        <p:nvSpPr>
          <p:cNvPr id="169994" name="TextBox 9"/>
          <p:cNvSpPr txBox="1">
            <a:spLocks noChangeArrowheads="1"/>
          </p:cNvSpPr>
          <p:nvPr/>
        </p:nvSpPr>
        <p:spPr bwMode="auto">
          <a:xfrm>
            <a:off x="563563" y="1060450"/>
            <a:ext cx="84963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romanLcParenBoth"/>
              <a:defRPr/>
            </a:pPr>
            <a:r>
              <a:rPr lang="en-GB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ISR, Govt. of Gujarat, Gandhinagar, India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romanLcParenBoth"/>
              <a:defRPr/>
            </a:pPr>
            <a:r>
              <a:rPr lang="en-GB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SINP, Kolkata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romanLcParenBoth"/>
              <a:defRPr/>
            </a:pPr>
            <a:r>
              <a:rPr lang="en-GB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IISER, Kolkata</a:t>
            </a:r>
          </a:p>
          <a:p>
            <a:pPr marL="0" indent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AutoNum type="romanLcParenBoth" startAt="4"/>
              <a:defRPr/>
            </a:pPr>
            <a:r>
              <a:rPr lang="en-GB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NASA Ames Research </a:t>
            </a:r>
            <a:r>
              <a:rPr lang="en-GB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GB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California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romanLcParenBoth" startAt="4"/>
              <a:defRPr/>
            </a:pPr>
            <a:r>
              <a:rPr lang="en-GB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Kamchatka Branch of the Geophysical Service of Russia, 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Russian Academy of Sciences, Russia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(v)   Tomsk Polytechnic University, Russia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romanLcParenBoth"/>
              <a:defRPr/>
            </a:pPr>
            <a:endParaRPr lang="en-GB" altLang="en-US" sz="1600" b="1" dirty="0" smtClean="0">
              <a:solidFill>
                <a:srgbClr val="000000"/>
              </a:solidFill>
            </a:endParaRPr>
          </a:p>
        </p:txBody>
      </p:sp>
      <p:sp>
        <p:nvSpPr>
          <p:cNvPr id="36352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CCC8C8-E882-49F1-8A81-C769BF6DF703}" type="slidenum">
              <a:rPr lang="en-US" altLang="en-US" sz="18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534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2133600"/>
            <a:ext cx="2057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1524000" y="6400800"/>
            <a:ext cx="152400" cy="1905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9359" y="6295995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EQ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Baratang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Mud Volcano radon emanation 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1524000"/>
            <a:ext cx="1905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86600" y="15240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3613523" y="5526665"/>
            <a:ext cx="910076" cy="76200"/>
          </a:xfrm>
          <a:prstGeom prst="right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 rot="5400000">
            <a:off x="4130190" y="5871063"/>
            <a:ext cx="655019" cy="533400"/>
          </a:xfrm>
          <a:prstGeom prst="rightBrac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7347" y="646527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Series of EQ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 rot="5400000">
            <a:off x="4781550" y="5048250"/>
            <a:ext cx="419100" cy="381000"/>
          </a:xfrm>
          <a:prstGeom prst="rightBrac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4699817" y="5808379"/>
            <a:ext cx="582566" cy="76200"/>
          </a:xfrm>
          <a:prstGeom prst="right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9709" y="613776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Out of range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043119" y="5299665"/>
            <a:ext cx="110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Local  EQ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1443" y="604085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Out of range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5400000">
            <a:off x="5983862" y="5470546"/>
            <a:ext cx="910076" cy="76200"/>
          </a:xfrm>
          <a:prstGeom prst="right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2112" y="601980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Out of range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9400" y="56827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Distant EQ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48600" y="5806348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6.0M EQ</a:t>
            </a:r>
          </a:p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t Malaysia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2583" y="1524000"/>
            <a:ext cx="3117230" cy="6858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March 25 – May 25, 2015  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(2 month data, Data Point – 8857 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Sampling Interval – 10 </a:t>
            </a:r>
            <a:r>
              <a:rPr lang="en-US" sz="1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mins</a:t>
            </a:r>
            <a:r>
              <a:rPr lang="en-US" sz="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68561" y="3971646"/>
            <a:ext cx="274839" cy="571785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594154" y="1501066"/>
            <a:ext cx="333388" cy="304236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089960" y="3124200"/>
            <a:ext cx="368240" cy="1419232"/>
          </a:xfrm>
          <a:prstGeom prst="ellipse">
            <a:avLst/>
          </a:prstGeom>
          <a:solidFill>
            <a:srgbClr val="0000FF">
              <a:alpha val="18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3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129469"/>
              </p:ext>
            </p:extLst>
          </p:nvPr>
        </p:nvGraphicFramePr>
        <p:xfrm>
          <a:off x="0" y="1"/>
          <a:ext cx="9143999" cy="6742264"/>
        </p:xfrm>
        <a:graphic>
          <a:graphicData uri="http://schemas.openxmlformats.org/drawingml/2006/table">
            <a:tbl>
              <a:tblPr firstRow="1" firstCol="1" bandRow="1"/>
              <a:tblGrid>
                <a:gridCol w="762000"/>
                <a:gridCol w="914400"/>
                <a:gridCol w="752477"/>
                <a:gridCol w="1000124"/>
                <a:gridCol w="714375"/>
                <a:gridCol w="1000124"/>
                <a:gridCol w="785812"/>
                <a:gridCol w="785812"/>
                <a:gridCol w="785812"/>
                <a:gridCol w="785812"/>
                <a:gridCol w="857251"/>
              </a:tblGrid>
              <a:tr h="111395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Occurrence</a:t>
                      </a:r>
                    </a:p>
                    <a:p>
                      <a:pPr marL="71755" marR="7175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date</a:t>
                      </a:r>
                    </a:p>
                  </a:txBody>
                  <a:tcPr marL="49638" marR="496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Location</a:t>
                      </a:r>
                    </a:p>
                  </a:txBody>
                  <a:tcPr marL="49638" marR="496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Latitude: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longitude</a:t>
                      </a:r>
                    </a:p>
                  </a:txBody>
                  <a:tcPr marL="49638" marR="496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Magnitude (M)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(in Richter Scale)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Depth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(d)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(in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Km)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Distance between </a:t>
                      </a:r>
                      <a:r>
                        <a:rPr lang="en-US" sz="1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Baratang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&amp; epicenter (D</a:t>
                      </a:r>
                      <a:r>
                        <a:rPr lang="en-US" sz="1400" b="1" baseline="-25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(Km)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Dob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(in Km)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Hauk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(in Km)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Rkt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(in Km)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Mog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(in Km)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Fleicher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(in Km)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1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April 19,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26km NE of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Sibolga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Indonesia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1.895N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98.958E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5.3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122.67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1324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190.11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244.06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220.8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239.88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349.95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1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April 21, 2015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268km N of Bamboo Flat, India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14.12N,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92.95E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5.1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27.07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223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155.96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201.45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185.38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190.55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280.54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5000"/>
                      </a:srgbClr>
                    </a:solidFill>
                  </a:tcPr>
                </a:tc>
              </a:tr>
              <a:tr h="6611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April 25,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36km E of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Khudi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Nepal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28.23N,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84.73E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7.8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8.22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1976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2259.4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2686.4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1967.9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4265.8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5546.3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</a:tr>
              <a:tr h="6611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April 26, 2015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21km SSE of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Kodari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Nepal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27.77N,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86.01E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6.7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22.91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1877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760.33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935.05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751.62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1202.26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1644.37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1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April 27, 2015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13km ESE of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Ilam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Nepal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26.86N,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88.06E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5.1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31.71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1711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155.96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201.45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185.38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190.55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280.54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1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May 01, 2015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136km SW of Port </a:t>
                      </a:r>
                      <a:r>
                        <a:rPr lang="en-US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Blair,</a:t>
                      </a:r>
                      <a:r>
                        <a:rPr lang="en-US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India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10.71N,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91.96E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5.3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29.31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180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190.11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244.06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220.8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239.88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349.95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>
                        <a:alpha val="17000"/>
                      </a:srgbClr>
                    </a:solidFill>
                  </a:tcPr>
                </a:tc>
              </a:tr>
              <a:tr h="887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May 08, 2015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100km WSW of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Sibolga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Indonesia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1.54N,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97.90E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5.7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1303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282.49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358.24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313.33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380.2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544.5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1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May 12, 2015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19km SE of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Kodari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Nepal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27.81N,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86.06E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7.3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1879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1377.21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1662.77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1270.57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2398.8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3191.54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4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2230"/>
            <a:ext cx="8686800" cy="663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153400" y="336322"/>
            <a:ext cx="228600" cy="5759678"/>
          </a:xfrm>
          <a:prstGeom prst="rect">
            <a:avLst/>
          </a:prstGeom>
          <a:solidFill>
            <a:srgbClr val="006600">
              <a:alpha val="27000"/>
            </a:srgbClr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9800" y="2133600"/>
            <a:ext cx="1219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1200" y="1905000"/>
            <a:ext cx="990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7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00800" y="2133600"/>
            <a:ext cx="228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3200" y="2133600"/>
            <a:ext cx="152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876800" y="611708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382000" y="612559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48500" y="613484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224944" y="613484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183809" y="613484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324600" y="613558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99990" y="6134840"/>
            <a:ext cx="121919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263640" y="6136320"/>
            <a:ext cx="45719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93771" y="6144180"/>
            <a:ext cx="64363" cy="7065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424973" y="61341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310673" y="6130031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5029200" y="3124200"/>
            <a:ext cx="7620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96000" y="2133600"/>
            <a:ext cx="381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 rot="16200000">
            <a:off x="-2337592" y="2920208"/>
            <a:ext cx="5360984" cy="5334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Tatta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Pani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hot spring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97896" y="6327576"/>
            <a:ext cx="259303" cy="22562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7199" y="6019800"/>
            <a:ext cx="587776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EQ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4572000" y="858570"/>
            <a:ext cx="2362200" cy="1198830"/>
          </a:xfrm>
          <a:prstGeom prst="ellipse">
            <a:avLst/>
          </a:prstGeom>
          <a:solidFill>
            <a:srgbClr val="FF0000">
              <a:alpha val="21000"/>
            </a:srgb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56899" y="336322"/>
            <a:ext cx="228600" cy="5759678"/>
          </a:xfrm>
          <a:prstGeom prst="rect">
            <a:avLst/>
          </a:prstGeom>
          <a:solidFill>
            <a:srgbClr val="FF0000">
              <a:alpha val="28000"/>
            </a:srgbClr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543800" y="342900"/>
            <a:ext cx="228600" cy="5753100"/>
          </a:xfrm>
          <a:prstGeom prst="rect">
            <a:avLst/>
          </a:prstGeom>
          <a:solidFill>
            <a:srgbClr val="006600">
              <a:alpha val="30000"/>
            </a:srgbClr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234473" y="336323"/>
            <a:ext cx="228600" cy="5759677"/>
          </a:xfrm>
          <a:prstGeom prst="rect">
            <a:avLst/>
          </a:prstGeom>
          <a:solidFill>
            <a:srgbClr val="FF0000">
              <a:alpha val="28000"/>
            </a:srgbClr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934200" y="342901"/>
            <a:ext cx="304800" cy="5753099"/>
          </a:xfrm>
          <a:prstGeom prst="rect">
            <a:avLst/>
          </a:prstGeom>
          <a:solidFill>
            <a:srgbClr val="006600">
              <a:alpha val="37000"/>
            </a:srgbClr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47800" y="1457985"/>
            <a:ext cx="1066800" cy="4190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He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1447800" y="3429000"/>
            <a:ext cx="1219200" cy="4190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CH</a:t>
            </a:r>
            <a:r>
              <a:rPr lang="en-US" sz="2400" b="1" baseline="-25000" dirty="0" smtClean="0">
                <a:solidFill>
                  <a:prstClr val="black"/>
                </a:solidFill>
              </a:rPr>
              <a:t>4</a:t>
            </a:r>
            <a:endParaRPr lang="en-US" sz="2400" b="1" baseline="-25000" dirty="0">
              <a:solidFill>
                <a:prstClr val="black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1374957" y="5257800"/>
            <a:ext cx="1902781" cy="4190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He/CH</a:t>
            </a:r>
            <a:r>
              <a:rPr lang="en-US" sz="2400" b="1" baseline="-25000" dirty="0" smtClean="0">
                <a:solidFill>
                  <a:prstClr val="black"/>
                </a:solidFill>
              </a:rPr>
              <a:t>4</a:t>
            </a:r>
            <a:endParaRPr lang="en-US" sz="2400" b="1" baseline="-25000" dirty="0">
              <a:solidFill>
                <a:prstClr val="black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 flipV="1">
            <a:off x="3657600" y="6096000"/>
            <a:ext cx="84153" cy="9636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5181600" y="6130031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8037648" y="6130862"/>
            <a:ext cx="110490" cy="9636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6104266" y="6113756"/>
            <a:ext cx="74905" cy="9247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 flipH="1" flipV="1">
            <a:off x="6458134" y="6124475"/>
            <a:ext cx="95066" cy="9544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377917" y="4267200"/>
            <a:ext cx="3422683" cy="84699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January 01-June 12, 2015  </a:t>
            </a:r>
          </a:p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(5 month data, Data Point – 7747)</a:t>
            </a:r>
          </a:p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Sampling Interval – 30 </a:t>
            </a:r>
            <a:r>
              <a:rPr lang="en-US" sz="1600" b="1" dirty="0" err="1" smtClean="0">
                <a:solidFill>
                  <a:prstClr val="white"/>
                </a:solidFill>
              </a:rPr>
              <a:t>mins</a:t>
            </a:r>
            <a:r>
              <a:rPr lang="en-US" sz="1600" b="1" dirty="0">
                <a:solidFill>
                  <a:prstClr val="white"/>
                </a:solidFill>
              </a:rPr>
              <a:t>)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endParaRPr lang="en-US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7" grpId="0" animBg="1"/>
      <p:bldP spid="41" grpId="0" animBg="1"/>
      <p:bldP spid="46" grpId="0" animBg="1"/>
      <p:bldP spid="50" grpId="0" animBg="1"/>
      <p:bldP spid="5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aw &amp; Smoothened ga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184" y="0"/>
            <a:ext cx="7917569" cy="685800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000364" y="2285992"/>
            <a:ext cx="642942" cy="214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0770" y="2143116"/>
            <a:ext cx="9439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163803"/>
            <a:ext cx="881056" cy="4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429264"/>
            <a:ext cx="9439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5429264"/>
            <a:ext cx="881056" cy="4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>
          <a:xfrm>
            <a:off x="1500166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00232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74913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857620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29058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96900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86248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5715008" y="3505200"/>
            <a:ext cx="428628" cy="1924064"/>
          </a:xfrm>
          <a:prstGeom prst="ellipse">
            <a:avLst/>
          </a:prstGeom>
          <a:solidFill>
            <a:srgbClr val="0000FF">
              <a:alpha val="16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286512" y="3352800"/>
            <a:ext cx="428628" cy="2076464"/>
          </a:xfrm>
          <a:prstGeom prst="ellipse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698090" y="3352800"/>
            <a:ext cx="517116" cy="2133600"/>
          </a:xfrm>
          <a:prstGeom prst="ellipse">
            <a:avLst/>
          </a:prstGeom>
          <a:solidFill>
            <a:srgbClr val="0000FF">
              <a:alpha val="18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189278" y="3352800"/>
            <a:ext cx="428628" cy="2576529"/>
          </a:xfrm>
          <a:prstGeom prst="ellipse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16200000">
            <a:off x="-2782788" y="2858988"/>
            <a:ext cx="6327576" cy="6096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Tatta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Pani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hot spring Radon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371600" y="3679578"/>
            <a:ext cx="533400" cy="192406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876800" y="3810000"/>
            <a:ext cx="266704" cy="1924064"/>
          </a:xfrm>
          <a:prstGeom prst="ellipse">
            <a:avLst/>
          </a:prstGeom>
          <a:solidFill>
            <a:srgbClr val="0000FF">
              <a:alpha val="18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435505" y="3644108"/>
            <a:ext cx="279503" cy="1924064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14612" y="3809999"/>
            <a:ext cx="333388" cy="159291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14912" y="6409729"/>
            <a:ext cx="259303" cy="22562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1970" y="6101952"/>
            <a:ext cx="587776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EQ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454770" y="304800"/>
            <a:ext cx="3117230" cy="6858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March 22 – June 17, 2015  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(3 month data, Data Point – 12,400, 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Sampling Interval – 10 </a:t>
            </a:r>
            <a:r>
              <a:rPr lang="en-US" sz="1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mins</a:t>
            </a:r>
            <a:r>
              <a:rPr lang="en-US" sz="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304800"/>
            <a:ext cx="78581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24400" y="304800"/>
            <a:ext cx="0" cy="5686013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371600" y="2667000"/>
            <a:ext cx="335280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724400" y="2667000"/>
            <a:ext cx="326963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430640" y="5824628"/>
            <a:ext cx="335280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746935" y="5824628"/>
            <a:ext cx="326963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134856" y="5938854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277732" y="594108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5358694" y="594108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5436628" y="594108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5550958" y="594108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925257" y="5932212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6853593" y="5940443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7462734" y="5940443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46" grpId="0" animBg="1"/>
      <p:bldP spid="54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741268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 rot="16200000">
            <a:off x="-2476497" y="2857501"/>
            <a:ext cx="6400800" cy="1143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Tatta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Pani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Gamma dose rate profile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67404"/>
            <a:ext cx="7391400" cy="69459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March 22 - June 17, 2015 </a:t>
            </a:r>
          </a:p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(3 month data, Data Point – 12,400;  Sampling Interval – 10 </a:t>
            </a:r>
            <a:r>
              <a:rPr lang="en-US" sz="1600" b="1" dirty="0" err="1" smtClean="0">
                <a:solidFill>
                  <a:prstClr val="white"/>
                </a:solidFill>
              </a:rPr>
              <a:t>mins</a:t>
            </a:r>
            <a:r>
              <a:rPr lang="en-US" sz="1600" b="1" dirty="0">
                <a:solidFill>
                  <a:prstClr val="white"/>
                </a:solidFill>
              </a:rPr>
              <a:t>)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endParaRPr lang="en-US" sz="1600" b="1" dirty="0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219700" y="914400"/>
            <a:ext cx="0" cy="5410201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19670" y="3156382"/>
            <a:ext cx="320003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219700" y="3156382"/>
            <a:ext cx="316230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057400" y="6248400"/>
            <a:ext cx="316230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219700" y="6248400"/>
            <a:ext cx="316230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971800" y="3042082"/>
            <a:ext cx="1600200" cy="2286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Region 1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72200" y="3042082"/>
            <a:ext cx="1600200" cy="2286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Region 2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362200" y="4267200"/>
            <a:ext cx="914400" cy="2057401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471856" y="4267200"/>
            <a:ext cx="333388" cy="2042289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86200" y="4114800"/>
            <a:ext cx="266704" cy="2133600"/>
          </a:xfrm>
          <a:prstGeom prst="ellipse">
            <a:avLst/>
          </a:prstGeom>
          <a:solidFill>
            <a:srgbClr val="0000FF">
              <a:alpha val="18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405306" y="4267201"/>
            <a:ext cx="471494" cy="1905000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219700" y="4071892"/>
            <a:ext cx="571500" cy="2133600"/>
          </a:xfrm>
          <a:prstGeom prst="ellipse">
            <a:avLst/>
          </a:prstGeom>
          <a:solidFill>
            <a:srgbClr val="0000FF">
              <a:alpha val="18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867400" y="4092606"/>
            <a:ext cx="609600" cy="1905000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515100" y="3978306"/>
            <a:ext cx="723900" cy="2133600"/>
          </a:xfrm>
          <a:prstGeom prst="ellipse">
            <a:avLst/>
          </a:prstGeom>
          <a:solidFill>
            <a:srgbClr val="0000FF">
              <a:alpha val="18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467600" y="3810000"/>
            <a:ext cx="990600" cy="218760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219324" y="6577983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580859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152904" y="656748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54047" y="6577983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552951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24389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733924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63504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906380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77818" y="6584226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039315" y="6584226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6120694" y="6584226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6372224" y="659046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7543800" y="659046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8077200" y="6596712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7010400" cy="677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 rot="18665962">
            <a:off x="-217526" y="3019390"/>
            <a:ext cx="2709829" cy="111422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List of Earthquakes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212"/>
            <a:ext cx="9144000" cy="84699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Soil Gas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Radon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Hot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spring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Radon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July 05 – August  03 , </a:t>
            </a:r>
            <a:r>
              <a:rPr lang="en-US" sz="2000" b="1" dirty="0">
                <a:solidFill>
                  <a:srgbClr val="FFFF00"/>
                </a:solidFill>
              </a:rPr>
              <a:t>2015 </a:t>
            </a:r>
            <a:r>
              <a:rPr lang="en-US" sz="1600" b="1" dirty="0" smtClean="0">
                <a:solidFill>
                  <a:prstClr val="white"/>
                </a:solidFill>
              </a:rPr>
              <a:t>(1 month data, Data Point – 4129, Sampling Interval – 10 </a:t>
            </a:r>
            <a:r>
              <a:rPr lang="en-US" sz="1600" b="1" dirty="0" err="1" smtClean="0">
                <a:solidFill>
                  <a:prstClr val="white"/>
                </a:solidFill>
              </a:rPr>
              <a:t>mins</a:t>
            </a:r>
            <a:r>
              <a:rPr lang="en-US" sz="1600" b="1" dirty="0">
                <a:solidFill>
                  <a:prstClr val="white"/>
                </a:solidFill>
              </a:rPr>
              <a:t>)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endParaRPr lang="en-US" sz="1600" b="1" dirty="0">
              <a:solidFill>
                <a:prstClr val="white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955675"/>
            <a:ext cx="5181600" cy="567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 flipV="1">
            <a:off x="228600" y="5139986"/>
            <a:ext cx="154809" cy="163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990509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EQ</a:t>
            </a:r>
            <a:endParaRPr lang="en-IN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5600" y="1371600"/>
            <a:ext cx="1676400" cy="3227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white"/>
                </a:solidFill>
              </a:rPr>
              <a:t>1. Spring Radon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04121" y="2527436"/>
            <a:ext cx="1449280" cy="3227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white"/>
                </a:solidFill>
              </a:rPr>
              <a:t>2. Soil Radon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0674" y="3901736"/>
            <a:ext cx="1589347" cy="533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white"/>
                </a:solidFill>
              </a:rPr>
              <a:t>3. Spring / Soil 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Radon Ratio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24189" y="5029200"/>
            <a:ext cx="1681611" cy="3227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white"/>
                </a:solidFill>
              </a:rPr>
              <a:t>4. Temperature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89451" y="5809301"/>
            <a:ext cx="1182950" cy="3227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white"/>
                </a:solidFill>
              </a:rPr>
              <a:t>5. Rainfall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1784557" y="5358662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1886572" y="3690521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5400000" flipH="1">
            <a:off x="1879950" y="3327465"/>
            <a:ext cx="153363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5400000">
            <a:off x="2221395" y="3474206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5400000" flipH="1">
            <a:off x="2112755" y="3325020"/>
            <a:ext cx="153363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5400000">
            <a:off x="2017361" y="5777344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5400000">
            <a:off x="2373795" y="3869779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5400000" flipH="1">
            <a:off x="2367171" y="3254256"/>
            <a:ext cx="153363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5400000">
            <a:off x="2526195" y="4022179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5400000" flipH="1">
            <a:off x="2683189" y="3254256"/>
            <a:ext cx="153363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5400000">
            <a:off x="3319033" y="3939839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rot="5400000" flipH="1">
            <a:off x="3282351" y="3254256"/>
            <a:ext cx="153363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3312802" y="5707286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 rot="5400000">
            <a:off x="3421050" y="3726703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rot="5400000" flipH="1">
            <a:off x="3434751" y="3406656"/>
            <a:ext cx="153363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 rot="5400000">
            <a:off x="3604681" y="3939838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 rot="5400000" flipH="1">
            <a:off x="3618459" y="3310736"/>
            <a:ext cx="153363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5400000">
            <a:off x="3541058" y="5809813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5400000">
            <a:off x="2780611" y="2101643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800600" y="955675"/>
            <a:ext cx="1143000" cy="5445125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 rot="5400000" flipH="1">
            <a:off x="5295418" y="2111737"/>
            <a:ext cx="153363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 rot="5400000" flipH="1">
            <a:off x="5499450" y="3254256"/>
            <a:ext cx="153363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 rot="5400000">
            <a:off x="5302040" y="5809812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rot="5400000">
            <a:off x="5506073" y="4013891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2599" y="955675"/>
            <a:ext cx="4572001" cy="1247983"/>
          </a:xfrm>
          <a:prstGeom prst="rect">
            <a:avLst/>
          </a:prstGeom>
          <a:solidFill>
            <a:srgbClr val="C0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22801" y="3576222"/>
            <a:ext cx="4501799" cy="1224378"/>
          </a:xfrm>
          <a:prstGeom prst="rect">
            <a:avLst/>
          </a:prstGeom>
          <a:solidFill>
            <a:srgbClr val="FFFF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22802" y="5562600"/>
            <a:ext cx="4501798" cy="685800"/>
          </a:xfrm>
          <a:prstGeom prst="rect">
            <a:avLst/>
          </a:prstGeom>
          <a:solidFill>
            <a:srgbClr val="0066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822801" y="4847664"/>
            <a:ext cx="4501798" cy="68580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775806" y="2290435"/>
            <a:ext cx="4548793" cy="1198999"/>
          </a:xfrm>
          <a:prstGeom prst="rect">
            <a:avLst/>
          </a:prstGeom>
          <a:solidFill>
            <a:srgbClr val="0066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1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63234"/>
              </p:ext>
            </p:extLst>
          </p:nvPr>
        </p:nvGraphicFramePr>
        <p:xfrm>
          <a:off x="0" y="2"/>
          <a:ext cx="9143996" cy="6862145"/>
        </p:xfrm>
        <a:graphic>
          <a:graphicData uri="http://schemas.openxmlformats.org/drawingml/2006/table">
            <a:tbl>
              <a:tblPr firstRow="1" firstCol="1" bandRow="1"/>
              <a:tblGrid>
                <a:gridCol w="838198"/>
                <a:gridCol w="838202"/>
                <a:gridCol w="752478"/>
                <a:gridCol w="1000124"/>
                <a:gridCol w="714375"/>
                <a:gridCol w="1000124"/>
                <a:gridCol w="785811"/>
                <a:gridCol w="785811"/>
                <a:gridCol w="785811"/>
                <a:gridCol w="785811"/>
                <a:gridCol w="857251"/>
              </a:tblGrid>
              <a:tr h="131978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Occurrence</a:t>
                      </a:r>
                    </a:p>
                    <a:p>
                      <a:pPr marL="71755" marR="7175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date</a:t>
                      </a:r>
                    </a:p>
                  </a:txBody>
                  <a:tcPr marL="49638" marR="496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Location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638" marR="496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Latitude: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longitude</a:t>
                      </a:r>
                    </a:p>
                  </a:txBody>
                  <a:tcPr marL="49638" marR="4963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Magnitude (M)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(in Richter Scale)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Depth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(d)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(Km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Distance between </a:t>
                      </a:r>
                      <a:r>
                        <a:rPr lang="en-US" sz="14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Tatta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Pani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&amp; epicenter (D</a:t>
                      </a:r>
                      <a:r>
                        <a:rPr lang="en-US" sz="1400" b="1" baseline="-25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(Km)</a:t>
                      </a:r>
                    </a:p>
                  </a:txBody>
                  <a:tcPr marL="49638" marR="49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600" b="1" dirty="0" err="1"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IN" sz="1600" b="1" baseline="-25000" dirty="0" err="1">
                          <a:latin typeface="Calibri"/>
                          <a:ea typeface="Calibri"/>
                          <a:cs typeface="Times New Roman"/>
                        </a:rPr>
                        <a:t>Dob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(Km)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600" b="1" smtClean="0"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IN" sz="1600" b="1" baseline="-25000" smtClean="0">
                          <a:latin typeface="Calibri"/>
                          <a:ea typeface="Calibri"/>
                          <a:cs typeface="Times New Roman"/>
                        </a:rPr>
                        <a:t>Hau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(Km)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600" b="1" dirty="0" err="1"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IN" sz="1600" b="1" baseline="-25000" dirty="0" err="1">
                          <a:latin typeface="Calibri"/>
                          <a:ea typeface="Calibri"/>
                          <a:cs typeface="Times New Roman"/>
                        </a:rPr>
                        <a:t>Rkt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(Km)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600" b="1" dirty="0" err="1"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IN" sz="1600" b="1" baseline="-25000" dirty="0" err="1">
                          <a:latin typeface="Calibri"/>
                          <a:ea typeface="Calibri"/>
                          <a:cs typeface="Times New Roman"/>
                        </a:rPr>
                        <a:t>Mog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(Km)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600" b="1" dirty="0" err="1"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IN" sz="1600" b="1" baseline="-25000" dirty="0" err="1">
                          <a:latin typeface="Calibri"/>
                          <a:ea typeface="Calibri"/>
                          <a:cs typeface="Times New Roman"/>
                        </a:rPr>
                        <a:t>max</a:t>
                      </a:r>
                      <a:r>
                        <a:rPr lang="en-IN" sz="1600" b="1" baseline="-25000" dirty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IN" sz="1600" b="1" baseline="-25000" dirty="0" err="1">
                          <a:latin typeface="Calibri"/>
                          <a:ea typeface="Calibri"/>
                          <a:cs typeface="Times New Roman"/>
                        </a:rPr>
                        <a:t>fls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(Km)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5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 smtClean="0">
                          <a:latin typeface="+mn-lt"/>
                          <a:ea typeface="Calibri"/>
                          <a:cs typeface="Times New Roman"/>
                        </a:rPr>
                        <a:t>14/07/2015</a:t>
                      </a:r>
                      <a:endParaRPr lang="en-IN" sz="11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latin typeface="+mn-lt"/>
                          <a:ea typeface="Calibri"/>
                          <a:cs typeface="Times New Roman"/>
                        </a:rPr>
                        <a:t>14:35:50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9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900" b="1" dirty="0" smtClean="0">
                          <a:latin typeface="Calibri"/>
                          <a:ea typeface="Calibri"/>
                          <a:cs typeface="Times New Roman"/>
                        </a:rPr>
                        <a:t>HINDUKUSH </a:t>
                      </a:r>
                      <a:r>
                        <a:rPr lang="en-IN" sz="900" b="1" dirty="0">
                          <a:latin typeface="Calibri"/>
                          <a:ea typeface="Calibri"/>
                          <a:cs typeface="Times New Roman"/>
                        </a:rPr>
                        <a:t>REGION, AFGHANISTAN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35.9°N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71.1°E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2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latin typeface="Calibri"/>
                          <a:ea typeface="Calibri"/>
                          <a:cs typeface="Times New Roman"/>
                        </a:rPr>
                        <a:t>5.2</a:t>
                      </a:r>
                      <a:endParaRPr lang="en-IN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 smtClean="0">
                          <a:latin typeface="Calibri"/>
                          <a:ea typeface="Calibri"/>
                          <a:cs typeface="Times New Roman"/>
                        </a:rPr>
                        <a:t>80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423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172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222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202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214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313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latin typeface="+mn-lt"/>
                          <a:ea typeface="Calibri"/>
                          <a:cs typeface="Times New Roman"/>
                        </a:rPr>
                        <a:t>15/07/2015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latin typeface="+mn-lt"/>
                          <a:ea typeface="Calibri"/>
                          <a:cs typeface="Times New Roman"/>
                        </a:rPr>
                        <a:t>11:26:01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9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900" b="1" dirty="0" smtClean="0">
                          <a:latin typeface="Calibri"/>
                          <a:ea typeface="Calibri"/>
                          <a:cs typeface="Times New Roman"/>
                        </a:rPr>
                        <a:t>PAKISTAN</a:t>
                      </a:r>
                      <a:endParaRPr lang="en-IN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27.5°N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66.2°E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latin typeface="Calibri"/>
                          <a:ea typeface="Calibri"/>
                          <a:cs typeface="Times New Roman"/>
                        </a:rPr>
                        <a:t>5.3</a:t>
                      </a:r>
                      <a:endParaRPr lang="en-IN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 smtClean="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190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244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221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240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350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</a:tr>
              <a:tr h="746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latin typeface="+mn-lt"/>
                          <a:ea typeface="Calibri"/>
                          <a:cs typeface="Times New Roman"/>
                        </a:rPr>
                        <a:t>24/07/2015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latin typeface="+mn-lt"/>
                          <a:ea typeface="Calibri"/>
                          <a:cs typeface="Times New Roman"/>
                        </a:rPr>
                        <a:t>20:59:56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9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900" b="1" dirty="0" smtClean="0">
                          <a:latin typeface="Calibri"/>
                          <a:ea typeface="Calibri"/>
                          <a:cs typeface="Times New Roman"/>
                        </a:rPr>
                        <a:t>PAKISTAN</a:t>
                      </a:r>
                      <a:endParaRPr lang="en-IN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33.8°N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73.1°E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en-IN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latin typeface="Calibri"/>
                          <a:ea typeface="Calibri"/>
                          <a:cs typeface="Times New Roman"/>
                        </a:rPr>
                        <a:t>5.3</a:t>
                      </a:r>
                      <a:endParaRPr lang="en-IN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137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190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244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221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240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350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17000"/>
                      </a:srgbClr>
                    </a:solidFill>
                  </a:tcPr>
                </a:tc>
              </a:tr>
              <a:tr h="746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latin typeface="+mn-lt"/>
                          <a:ea typeface="Calibri"/>
                          <a:cs typeface="Times New Roman"/>
                        </a:rPr>
                        <a:t>26/07/2015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latin typeface="+mn-lt"/>
                          <a:ea typeface="Calibri"/>
                          <a:cs typeface="Times New Roman"/>
                        </a:rPr>
                        <a:t>10:04:05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9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900" b="1" dirty="0" smtClean="0">
                          <a:latin typeface="Calibri"/>
                          <a:ea typeface="Calibri"/>
                          <a:cs typeface="Times New Roman"/>
                        </a:rPr>
                        <a:t>HINDUKUSH </a:t>
                      </a:r>
                      <a:r>
                        <a:rPr lang="en-IN" sz="900" b="1" dirty="0">
                          <a:latin typeface="Calibri"/>
                          <a:ea typeface="Calibri"/>
                          <a:cs typeface="Times New Roman"/>
                        </a:rPr>
                        <a:t>REGION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36.6°N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71.6°E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 smtClean="0">
                          <a:latin typeface="Calibri"/>
                          <a:ea typeface="Calibri"/>
                          <a:cs typeface="Times New Roman"/>
                        </a:rPr>
                        <a:t>5.0</a:t>
                      </a:r>
                      <a:endParaRPr lang="en-IN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453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141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183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170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170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251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latin typeface="+mn-lt"/>
                          <a:ea typeface="Calibri"/>
                          <a:cs typeface="Times New Roman"/>
                        </a:rPr>
                        <a:t>03/08/201513:16:02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9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900" b="1" dirty="0" smtClean="0">
                          <a:latin typeface="Calibri"/>
                          <a:ea typeface="Calibri"/>
                          <a:cs typeface="Times New Roman"/>
                        </a:rPr>
                        <a:t>PAKISTAN</a:t>
                      </a:r>
                      <a:endParaRPr lang="en-IN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27.4°N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66.1°E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en-IN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latin typeface="Calibri"/>
                          <a:ea typeface="Calibri"/>
                          <a:cs typeface="Times New Roman"/>
                        </a:rPr>
                        <a:t>5.5</a:t>
                      </a:r>
                      <a:endParaRPr lang="en-IN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1027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232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296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263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302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436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5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latin typeface="+mn-lt"/>
                          <a:ea typeface="Calibri"/>
                          <a:cs typeface="Times New Roman"/>
                        </a:rPr>
                        <a:t>04/08/201516:44:38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9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900" b="1" dirty="0" smtClean="0">
                          <a:latin typeface="Calibri"/>
                          <a:ea typeface="Calibri"/>
                          <a:cs typeface="Times New Roman"/>
                        </a:rPr>
                        <a:t>HINDUKUSH </a:t>
                      </a:r>
                      <a:r>
                        <a:rPr lang="en-IN" sz="900" b="1" dirty="0">
                          <a:latin typeface="Calibri"/>
                          <a:ea typeface="Calibri"/>
                          <a:cs typeface="Times New Roman"/>
                        </a:rPr>
                        <a:t>REGION,AFGHANISTAN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36.5°N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71.1°E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 smtClean="0">
                          <a:latin typeface="Calibri"/>
                          <a:ea typeface="Calibri"/>
                          <a:cs typeface="Times New Roman"/>
                        </a:rPr>
                        <a:t>5.2</a:t>
                      </a:r>
                      <a:endParaRPr lang="en-IN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 smtClean="0">
                          <a:latin typeface="Calibri"/>
                          <a:ea typeface="Calibri"/>
                          <a:cs typeface="Times New Roman"/>
                        </a:rPr>
                        <a:t>138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472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172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222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202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214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313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7000"/>
                      </a:schemeClr>
                    </a:solidFill>
                  </a:tcPr>
                </a:tc>
              </a:tr>
              <a:tr h="915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latin typeface="+mn-lt"/>
                          <a:ea typeface="Calibri"/>
                          <a:cs typeface="Times New Roman"/>
                        </a:rPr>
                        <a:t>10/08/201510:05:24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9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900" b="1" dirty="0" smtClean="0">
                          <a:latin typeface="Calibri"/>
                          <a:ea typeface="Calibri"/>
                          <a:cs typeface="Times New Roman"/>
                        </a:rPr>
                        <a:t>HINDUKUSH </a:t>
                      </a:r>
                      <a:r>
                        <a:rPr lang="en-IN" sz="900" b="1" dirty="0">
                          <a:latin typeface="Calibri"/>
                          <a:ea typeface="Calibri"/>
                          <a:cs typeface="Times New Roman"/>
                        </a:rPr>
                        <a:t>REGION,AFGHANISTAN</a:t>
                      </a: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36.5°N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71.3°E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 smtClean="0">
                          <a:latin typeface="Calibri"/>
                          <a:ea typeface="Calibri"/>
                          <a:cs typeface="Times New Roman"/>
                        </a:rPr>
                        <a:t>6.2</a:t>
                      </a:r>
                      <a:endParaRPr lang="en-IN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 smtClean="0">
                          <a:latin typeface="Calibri"/>
                          <a:ea typeface="Calibri"/>
                          <a:cs typeface="Times New Roman"/>
                        </a:rPr>
                        <a:t>210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460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463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579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485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676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946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530" marR="495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8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50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8763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3" name="Rectangle 7"/>
          <p:cNvSpPr>
            <a:spLocks noChangeArrowheads="1"/>
          </p:cNvSpPr>
          <p:nvPr/>
        </p:nvSpPr>
        <p:spPr bwMode="auto">
          <a:xfrm>
            <a:off x="152400" y="152400"/>
            <a:ext cx="86868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  <a:cs typeface="Arial" pitchFamily="34" charset="0"/>
              </a:rPr>
              <a:t>Significant anomalies in </a:t>
            </a:r>
            <a:r>
              <a:rPr lang="en-US" sz="2000" b="1" baseline="30000" dirty="0" smtClean="0">
                <a:solidFill>
                  <a:srgbClr val="0000FF"/>
                </a:solidFill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cs typeface="Arial" pitchFamily="34" charset="0"/>
              </a:rPr>
              <a:t>He/</a:t>
            </a:r>
            <a:r>
              <a:rPr lang="en-US" sz="2000" b="1" baseline="30000" dirty="0" smtClean="0">
                <a:solidFill>
                  <a:srgbClr val="0000FF"/>
                </a:solidFill>
                <a:cs typeface="Arial" pitchFamily="34" charset="0"/>
              </a:rPr>
              <a:t>4</a:t>
            </a:r>
            <a:r>
              <a:rPr lang="en-US" sz="2000" b="1" dirty="0" smtClean="0">
                <a:solidFill>
                  <a:srgbClr val="0000FF"/>
                </a:solidFill>
                <a:cs typeface="Arial" pitchFamily="34" charset="0"/>
              </a:rPr>
              <a:t>He ratios observed 10 days prior 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  <a:cs typeface="Arial" pitchFamily="34" charset="0"/>
              </a:rPr>
              <a:t>the 5.5M earthquake in India-Pakistan Border (at a distance 1749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  <a:cs typeface="Arial" pitchFamily="34" charset="0"/>
              </a:rPr>
              <a:t>km from the test site, Bakreswar ) on February 20, 2009</a:t>
            </a:r>
          </a:p>
        </p:txBody>
      </p:sp>
      <p:sp>
        <p:nvSpPr>
          <p:cNvPr id="558084" name="AutoShape 4"/>
          <p:cNvSpPr>
            <a:spLocks noChangeArrowheads="1"/>
          </p:cNvSpPr>
          <p:nvPr/>
        </p:nvSpPr>
        <p:spPr bwMode="auto">
          <a:xfrm>
            <a:off x="6019800" y="3886200"/>
            <a:ext cx="381000" cy="762000"/>
          </a:xfrm>
          <a:prstGeom prst="curvedRightArrow">
            <a:avLst>
              <a:gd name="adj1" fmla="val 40000"/>
              <a:gd name="adj2" fmla="val 80000"/>
              <a:gd name="adj3" fmla="val 33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58085" name="AutoShape 5"/>
          <p:cNvSpPr>
            <a:spLocks noChangeArrowheads="1"/>
          </p:cNvSpPr>
          <p:nvPr/>
        </p:nvSpPr>
        <p:spPr bwMode="auto">
          <a:xfrm flipH="1">
            <a:off x="8534400" y="3886200"/>
            <a:ext cx="381000" cy="762000"/>
          </a:xfrm>
          <a:prstGeom prst="curvedRightArrow">
            <a:avLst>
              <a:gd name="adj1" fmla="val 40000"/>
              <a:gd name="adj2" fmla="val 80000"/>
              <a:gd name="adj3" fmla="val 33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58086" name="AutoShape 6"/>
          <p:cNvSpPr>
            <a:spLocks noChangeArrowheads="1"/>
          </p:cNvSpPr>
          <p:nvPr/>
        </p:nvSpPr>
        <p:spPr bwMode="auto">
          <a:xfrm>
            <a:off x="6019800" y="5181600"/>
            <a:ext cx="381000" cy="762000"/>
          </a:xfrm>
          <a:prstGeom prst="curvedRightArrow">
            <a:avLst>
              <a:gd name="adj1" fmla="val 40000"/>
              <a:gd name="adj2" fmla="val 80000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58087" name="AutoShape 7"/>
          <p:cNvSpPr>
            <a:spLocks noChangeArrowheads="1"/>
          </p:cNvSpPr>
          <p:nvPr/>
        </p:nvSpPr>
        <p:spPr bwMode="auto">
          <a:xfrm flipH="1">
            <a:off x="8534400" y="5181600"/>
            <a:ext cx="381000" cy="762000"/>
          </a:xfrm>
          <a:prstGeom prst="curvedRightArrow">
            <a:avLst>
              <a:gd name="adj1" fmla="val 40000"/>
              <a:gd name="adj2" fmla="val 80000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9848" name="Rectangle 8"/>
          <p:cNvSpPr>
            <a:spLocks noChangeArrowheads="1"/>
          </p:cNvSpPr>
          <p:nvPr/>
        </p:nvSpPr>
        <p:spPr bwMode="auto">
          <a:xfrm>
            <a:off x="2514600" y="6491288"/>
            <a:ext cx="521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FF"/>
                </a:solidFill>
                <a:cs typeface="Arial" pitchFamily="34" charset="0"/>
              </a:rPr>
              <a:t>Acta Geod. Geoph Hung. (2010), 45, 4, 452-470</a:t>
            </a:r>
          </a:p>
        </p:txBody>
      </p:sp>
      <p:sp>
        <p:nvSpPr>
          <p:cNvPr id="419849" name="Rectangle 9"/>
          <p:cNvSpPr>
            <a:spLocks noChangeArrowheads="1"/>
          </p:cNvSpPr>
          <p:nvPr/>
        </p:nvSpPr>
        <p:spPr bwMode="auto">
          <a:xfrm>
            <a:off x="7696200" y="51054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1.90</a:t>
            </a:r>
          </a:p>
        </p:txBody>
      </p:sp>
    </p:spTree>
    <p:extLst>
      <p:ext uri="{BB962C8B-B14F-4D97-AF65-F5344CB8AC3E}">
        <p14:creationId xmlns:p14="http://schemas.microsoft.com/office/powerpoint/2010/main" val="3621613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5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55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0"/>
                                        <p:tgtEl>
                                          <p:spTgt spid="55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0"/>
                                        <p:tgtEl>
                                          <p:spTgt spid="55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084" grpId="0" animBg="1"/>
      <p:bldP spid="558085" grpId="0" animBg="1"/>
      <p:bldP spid="558086" grpId="0" animBg="1"/>
      <p:bldP spid="55808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50000">
              <a:srgbClr val="FFFFCC"/>
            </a:gs>
            <a:gs pos="100000">
              <a:srgbClr val="99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3"/>
          <p:cNvSpPr>
            <a:spLocks noChangeArrowheads="1"/>
          </p:cNvSpPr>
          <p:nvPr/>
        </p:nvSpPr>
        <p:spPr bwMode="auto">
          <a:xfrm>
            <a:off x="381000" y="1066800"/>
            <a:ext cx="838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smtClean="0">
                <a:solidFill>
                  <a:srgbClr val="800000"/>
                </a:solidFill>
                <a:latin typeface="Baskerville Old Face" pitchFamily="18" charset="0"/>
                <a:cs typeface="Arial" pitchFamily="34" charset="0"/>
              </a:rPr>
              <a:t>	</a:t>
            </a:r>
            <a:r>
              <a:rPr lang="en-US" sz="3200" b="1" i="1" smtClean="0">
                <a:solidFill>
                  <a:srgbClr val="800000"/>
                </a:solidFill>
                <a:latin typeface="Baskerville Old Face" pitchFamily="18" charset="0"/>
                <a:cs typeface="Arial" pitchFamily="34" charset="0"/>
              </a:rPr>
              <a:t>Nonlinear Analysis of the earthquake precursory signals may facilitate to understand the underlying dynamics of the deep earth systems.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3200" b="1" i="1" smtClean="0">
              <a:solidFill>
                <a:srgbClr val="800000"/>
              </a:solidFill>
              <a:latin typeface="Baskerville Old Face" pitchFamily="18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smtClean="0">
                <a:solidFill>
                  <a:srgbClr val="800000"/>
                </a:solidFill>
                <a:latin typeface="Baskerville Old Face" pitchFamily="18" charset="0"/>
                <a:cs typeface="Arial" pitchFamily="34" charset="0"/>
              </a:rPr>
              <a:t>	It may help to explore the geophysical and geochemical implications of the precursory signals and to improve the prediction methodology.    </a:t>
            </a:r>
          </a:p>
        </p:txBody>
      </p:sp>
      <p:sp>
        <p:nvSpPr>
          <p:cNvPr id="258051" name="Rectangle 4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u="sng" smtClean="0">
                <a:solidFill>
                  <a:srgbClr val="FFFFFF"/>
                </a:solidFill>
                <a:latin typeface="Baskerville Old Face" pitchFamily="18" charset="0"/>
                <a:cs typeface="Arial" pitchFamily="34" charset="0"/>
              </a:rPr>
              <a:t>Nonlinear Analysis</a:t>
            </a:r>
          </a:p>
        </p:txBody>
      </p:sp>
      <p:sp>
        <p:nvSpPr>
          <p:cNvPr id="4" name="Oval 3"/>
          <p:cNvSpPr/>
          <p:nvPr/>
        </p:nvSpPr>
        <p:spPr>
          <a:xfrm rot="19529453">
            <a:off x="76200" y="5575300"/>
            <a:ext cx="1828800" cy="8382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3200" b="1" dirty="0">
                <a:solidFill>
                  <a:srgbClr val="FFFF00"/>
                </a:solidFill>
              </a:rPr>
              <a:t>FFT</a:t>
            </a:r>
          </a:p>
        </p:txBody>
      </p:sp>
      <p:sp>
        <p:nvSpPr>
          <p:cNvPr id="5" name="Oval 4"/>
          <p:cNvSpPr/>
          <p:nvPr/>
        </p:nvSpPr>
        <p:spPr>
          <a:xfrm rot="19581802">
            <a:off x="1393825" y="5392738"/>
            <a:ext cx="2514600" cy="8382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3200" b="1" dirty="0">
                <a:solidFill>
                  <a:srgbClr val="FFFF00"/>
                </a:solidFill>
              </a:rPr>
              <a:t>Wavelet</a:t>
            </a:r>
          </a:p>
        </p:txBody>
      </p:sp>
      <p:sp>
        <p:nvSpPr>
          <p:cNvPr id="6" name="Oval 5"/>
          <p:cNvSpPr/>
          <p:nvPr/>
        </p:nvSpPr>
        <p:spPr>
          <a:xfrm rot="19529453">
            <a:off x="3200400" y="5575300"/>
            <a:ext cx="1828800" cy="8382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3200" b="1" dirty="0">
                <a:solidFill>
                  <a:srgbClr val="FFFF00"/>
                </a:solidFill>
              </a:rPr>
              <a:t>RP</a:t>
            </a:r>
          </a:p>
        </p:txBody>
      </p:sp>
      <p:sp>
        <p:nvSpPr>
          <p:cNvPr id="7" name="Oval 6"/>
          <p:cNvSpPr/>
          <p:nvPr/>
        </p:nvSpPr>
        <p:spPr>
          <a:xfrm rot="19581802">
            <a:off x="4713288" y="5314950"/>
            <a:ext cx="2514600" cy="1268413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3200" b="1" dirty="0">
                <a:solidFill>
                  <a:srgbClr val="FFFF00"/>
                </a:solidFill>
              </a:rPr>
              <a:t>Multi-fractal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9928C-60B4-4FEB-8441-B64C3E1BFC5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 rot="19529453">
            <a:off x="6934200" y="5575300"/>
            <a:ext cx="1828800" cy="8382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3200" b="1" dirty="0">
                <a:solidFill>
                  <a:srgbClr val="FFFF00"/>
                </a:solidFill>
              </a:rPr>
              <a:t>EMD</a:t>
            </a:r>
          </a:p>
        </p:txBody>
      </p:sp>
    </p:spTree>
    <p:extLst>
      <p:ext uri="{BB962C8B-B14F-4D97-AF65-F5344CB8AC3E}">
        <p14:creationId xmlns:p14="http://schemas.microsoft.com/office/powerpoint/2010/main" val="89794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2819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Oval 6"/>
          <p:cNvSpPr>
            <a:spLocks noChangeArrowheads="1"/>
          </p:cNvSpPr>
          <p:nvPr/>
        </p:nvSpPr>
        <p:spPr bwMode="auto">
          <a:xfrm>
            <a:off x="6172200" y="533400"/>
            <a:ext cx="2819400" cy="1600200"/>
          </a:xfrm>
          <a:prstGeom prst="ellipse">
            <a:avLst/>
          </a:prstGeom>
          <a:solidFill>
            <a:srgbClr val="990000"/>
          </a:solidFill>
          <a:ln w="9525" algn="ctr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u="sng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3716" name="Rectangle 2"/>
          <p:cNvSpPr>
            <a:spLocks noChangeArrowheads="1"/>
          </p:cNvSpPr>
          <p:nvPr/>
        </p:nvSpPr>
        <p:spPr bwMode="auto">
          <a:xfrm>
            <a:off x="4449763" y="3143250"/>
            <a:ext cx="244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3717" name="Text Box 12"/>
          <p:cNvSpPr txBox="1">
            <a:spLocks noChangeArrowheads="1"/>
          </p:cNvSpPr>
          <p:nvPr/>
        </p:nvSpPr>
        <p:spPr bwMode="auto">
          <a:xfrm>
            <a:off x="6172200" y="762000"/>
            <a:ext cx="2743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  </a:t>
            </a:r>
            <a:r>
              <a:rPr lang="en-US" sz="2000" b="1" smtClean="0">
                <a:solidFill>
                  <a:srgbClr val="FFFFFF"/>
                </a:solidFill>
                <a:latin typeface="Verdana" pitchFamily="34" charset="0"/>
              </a:rPr>
              <a:t>Seismicity map of India and it’s neighborhood  </a:t>
            </a:r>
          </a:p>
        </p:txBody>
      </p:sp>
      <p:pic>
        <p:nvPicPr>
          <p:cNvPr id="2437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457200"/>
            <a:ext cx="60928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9" name="Text Box 12"/>
          <p:cNvSpPr txBox="1">
            <a:spLocks noChangeArrowheads="1"/>
          </p:cNvSpPr>
          <p:nvPr/>
        </p:nvSpPr>
        <p:spPr bwMode="auto">
          <a:xfrm>
            <a:off x="6019800" y="2514600"/>
            <a:ext cx="312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Verdana" pitchFamily="34" charset="0"/>
              </a:rPr>
              <a:t>M </a:t>
            </a:r>
            <a:r>
              <a:rPr lang="en-US" sz="2400" b="1" u="sng" dirty="0" smtClean="0">
                <a:solidFill>
                  <a:srgbClr val="0000FF"/>
                </a:solidFill>
                <a:latin typeface="Verdana" pitchFamily="34" charset="0"/>
              </a:rPr>
              <a:t>&gt; </a:t>
            </a:r>
            <a:r>
              <a:rPr lang="en-US" sz="2400" b="1" dirty="0" smtClean="0">
                <a:solidFill>
                  <a:srgbClr val="0000FF"/>
                </a:solidFill>
                <a:latin typeface="Verdana" pitchFamily="34" charset="0"/>
              </a:rPr>
              <a:t>5.0; 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Verdana" pitchFamily="34" charset="0"/>
              </a:rPr>
              <a:t>(1505 - 2015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243721" name="TextBox 8"/>
          <p:cNvSpPr txBox="1">
            <a:spLocks noChangeArrowheads="1"/>
          </p:cNvSpPr>
          <p:nvPr/>
        </p:nvSpPr>
        <p:spPr bwMode="auto">
          <a:xfrm>
            <a:off x="0" y="64770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0000FF"/>
                </a:solidFill>
              </a:rPr>
              <a:t>Source: http://www.imd.gov.in/section/seismo/static/seismicity_map.pdf</a:t>
            </a:r>
          </a:p>
        </p:txBody>
      </p:sp>
      <p:sp>
        <p:nvSpPr>
          <p:cNvPr id="243722" name="Rectangle 10"/>
          <p:cNvSpPr>
            <a:spLocks noChangeArrowheads="1"/>
          </p:cNvSpPr>
          <p:nvPr/>
        </p:nvSpPr>
        <p:spPr bwMode="auto">
          <a:xfrm>
            <a:off x="8534400" y="5791200"/>
            <a:ext cx="3810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u="sng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3723" name="TextBox 9"/>
          <p:cNvSpPr txBox="1">
            <a:spLocks noChangeArrowheads="1"/>
          </p:cNvSpPr>
          <p:nvPr/>
        </p:nvSpPr>
        <p:spPr bwMode="auto">
          <a:xfrm>
            <a:off x="8610600" y="58674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0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77424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2230"/>
            <a:ext cx="8686800" cy="663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153400" y="336322"/>
            <a:ext cx="228600" cy="5759678"/>
          </a:xfrm>
          <a:prstGeom prst="rect">
            <a:avLst/>
          </a:prstGeom>
          <a:solidFill>
            <a:srgbClr val="006600">
              <a:alpha val="27000"/>
            </a:srgbClr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9800" y="2133600"/>
            <a:ext cx="1219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1200" y="1905000"/>
            <a:ext cx="990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7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00800" y="2133600"/>
            <a:ext cx="228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3200" y="2133600"/>
            <a:ext cx="152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876800" y="611708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382000" y="612559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48500" y="613484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224944" y="613484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183809" y="613484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324600" y="613558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99990" y="6134840"/>
            <a:ext cx="121919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263640" y="6136320"/>
            <a:ext cx="45719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93771" y="6144180"/>
            <a:ext cx="64363" cy="7065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424973" y="61341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310673" y="6130031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5029200" y="3124200"/>
            <a:ext cx="7620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96000" y="2133600"/>
            <a:ext cx="381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 rot="16200000">
            <a:off x="-2337592" y="2920208"/>
            <a:ext cx="5360984" cy="5334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Tatta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Pani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hot spring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97896" y="6327576"/>
            <a:ext cx="259303" cy="22562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7199" y="6019800"/>
            <a:ext cx="587776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EQ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4572000" y="858570"/>
            <a:ext cx="2362200" cy="1198830"/>
          </a:xfrm>
          <a:prstGeom prst="ellipse">
            <a:avLst/>
          </a:prstGeom>
          <a:solidFill>
            <a:srgbClr val="FF0000">
              <a:alpha val="21000"/>
            </a:srgb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56899" y="336322"/>
            <a:ext cx="228600" cy="5759678"/>
          </a:xfrm>
          <a:prstGeom prst="rect">
            <a:avLst/>
          </a:prstGeom>
          <a:solidFill>
            <a:srgbClr val="FF0000">
              <a:alpha val="28000"/>
            </a:srgbClr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543800" y="342900"/>
            <a:ext cx="228600" cy="5753100"/>
          </a:xfrm>
          <a:prstGeom prst="rect">
            <a:avLst/>
          </a:prstGeom>
          <a:solidFill>
            <a:srgbClr val="006600">
              <a:alpha val="30000"/>
            </a:srgbClr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234473" y="336323"/>
            <a:ext cx="228600" cy="5759677"/>
          </a:xfrm>
          <a:prstGeom prst="rect">
            <a:avLst/>
          </a:prstGeom>
          <a:solidFill>
            <a:srgbClr val="FF0000">
              <a:alpha val="28000"/>
            </a:srgbClr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934200" y="342901"/>
            <a:ext cx="304800" cy="5753099"/>
          </a:xfrm>
          <a:prstGeom prst="rect">
            <a:avLst/>
          </a:prstGeom>
          <a:solidFill>
            <a:srgbClr val="006600">
              <a:alpha val="37000"/>
            </a:srgbClr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47800" y="1457985"/>
            <a:ext cx="1066800" cy="4190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He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1447800" y="3429000"/>
            <a:ext cx="1219200" cy="4190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CH</a:t>
            </a:r>
            <a:r>
              <a:rPr lang="en-US" sz="2400" b="1" baseline="-25000" dirty="0" smtClean="0">
                <a:solidFill>
                  <a:prstClr val="black"/>
                </a:solidFill>
              </a:rPr>
              <a:t>4</a:t>
            </a:r>
            <a:endParaRPr lang="en-US" sz="2400" b="1" baseline="-25000" dirty="0">
              <a:solidFill>
                <a:prstClr val="black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1374957" y="5257800"/>
            <a:ext cx="1902781" cy="4190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He/CH</a:t>
            </a:r>
            <a:r>
              <a:rPr lang="en-US" sz="2400" b="1" baseline="-25000" dirty="0" smtClean="0">
                <a:solidFill>
                  <a:prstClr val="black"/>
                </a:solidFill>
              </a:rPr>
              <a:t>4</a:t>
            </a:r>
            <a:endParaRPr lang="en-US" sz="2400" b="1" baseline="-25000" dirty="0">
              <a:solidFill>
                <a:prstClr val="black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 flipV="1">
            <a:off x="3657600" y="6096000"/>
            <a:ext cx="84153" cy="9636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5181600" y="6130031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8037648" y="6130862"/>
            <a:ext cx="110490" cy="9636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6104266" y="6113756"/>
            <a:ext cx="74905" cy="9247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 flipH="1" flipV="1">
            <a:off x="6458134" y="6124475"/>
            <a:ext cx="95066" cy="9544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377917" y="4267200"/>
            <a:ext cx="3422683" cy="84699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January 01-June 12, 2015  </a:t>
            </a:r>
          </a:p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(5 month data, Data Point – 7747)</a:t>
            </a:r>
          </a:p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Sampling Interval – 30 </a:t>
            </a:r>
            <a:r>
              <a:rPr lang="en-US" sz="1600" b="1" dirty="0" err="1" smtClean="0">
                <a:solidFill>
                  <a:prstClr val="white"/>
                </a:solidFill>
              </a:rPr>
              <a:t>mins</a:t>
            </a:r>
            <a:r>
              <a:rPr lang="en-US" sz="1600" b="1" dirty="0">
                <a:solidFill>
                  <a:prstClr val="white"/>
                </a:solidFill>
              </a:rPr>
              <a:t>)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endParaRPr lang="en-US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9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391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600200" y="533400"/>
            <a:ext cx="1066800" cy="4190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He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524000" y="3733800"/>
            <a:ext cx="1902781" cy="4190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He/CH</a:t>
            </a:r>
            <a:r>
              <a:rPr lang="en-US" sz="2400" b="1" baseline="-25000" dirty="0" smtClean="0">
                <a:solidFill>
                  <a:prstClr val="black"/>
                </a:solidFill>
              </a:rPr>
              <a:t>4</a:t>
            </a:r>
            <a:endParaRPr lang="en-US" sz="2400" b="1" baseline="-25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9200" y="533400"/>
            <a:ext cx="2819400" cy="5334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Earth’s Tidal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ffect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657600" y="3752849"/>
            <a:ext cx="4648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O</a:t>
            </a:r>
            <a:r>
              <a:rPr lang="en-US" sz="1400" b="1" baseline="-25000" dirty="0" smtClean="0">
                <a:solidFill>
                  <a:srgbClr val="0000FF"/>
                </a:solidFill>
                <a:cs typeface="Arial" pitchFamily="34" charset="0"/>
              </a:rPr>
              <a:t>1</a:t>
            </a: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, S</a:t>
            </a:r>
            <a:r>
              <a:rPr lang="en-US" sz="1400" b="1" baseline="-25000" dirty="0" smtClean="0">
                <a:solidFill>
                  <a:srgbClr val="0000FF"/>
                </a:solidFill>
                <a:cs typeface="Arial" pitchFamily="34" charset="0"/>
              </a:rPr>
              <a:t>1</a:t>
            </a: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, OO</a:t>
            </a:r>
            <a:r>
              <a:rPr lang="en-US" sz="1400" b="1" baseline="-25000" dirty="0" smtClean="0">
                <a:solidFill>
                  <a:srgbClr val="0000FF"/>
                </a:solidFill>
                <a:cs typeface="Arial" pitchFamily="34" charset="0"/>
              </a:rPr>
              <a:t>1</a:t>
            </a: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, M</a:t>
            </a:r>
            <a:r>
              <a:rPr lang="en-US" sz="1400" b="1" baseline="-25000" dirty="0" smtClean="0">
                <a:solidFill>
                  <a:srgbClr val="0000FF"/>
                </a:solidFill>
                <a:cs typeface="Arial" pitchFamily="34" charset="0"/>
              </a:rPr>
              <a:t>2</a:t>
            </a: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, S</a:t>
            </a:r>
            <a:r>
              <a:rPr lang="en-US" sz="1400" b="1" baseline="-25000" dirty="0" smtClean="0">
                <a:solidFill>
                  <a:srgbClr val="0000FF"/>
                </a:solidFill>
                <a:cs typeface="Arial" pitchFamily="34" charset="0"/>
              </a:rPr>
              <a:t>2 </a:t>
            </a: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are fundamental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frequencies and harmonics of Tidal Effects</a:t>
            </a:r>
          </a:p>
        </p:txBody>
      </p:sp>
    </p:spTree>
    <p:extLst>
      <p:ext uri="{BB962C8B-B14F-4D97-AF65-F5344CB8AC3E}">
        <p14:creationId xmlns:p14="http://schemas.microsoft.com/office/powerpoint/2010/main" val="42765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212"/>
            <a:ext cx="9144000" cy="84699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Soil Gas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Radon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Hot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spring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Radon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July 05 – August  03 , </a:t>
            </a:r>
            <a:r>
              <a:rPr lang="en-US" sz="2000" b="1" dirty="0">
                <a:solidFill>
                  <a:srgbClr val="FFFF00"/>
                </a:solidFill>
              </a:rPr>
              <a:t>2015 </a:t>
            </a:r>
            <a:r>
              <a:rPr lang="en-US" sz="1600" b="1" dirty="0" smtClean="0">
                <a:solidFill>
                  <a:prstClr val="white"/>
                </a:solidFill>
              </a:rPr>
              <a:t>(1 month data, Data Point – 4129, Sampling Interval – 10 </a:t>
            </a:r>
            <a:r>
              <a:rPr lang="en-US" sz="1600" b="1" dirty="0" err="1" smtClean="0">
                <a:solidFill>
                  <a:prstClr val="white"/>
                </a:solidFill>
              </a:rPr>
              <a:t>mins</a:t>
            </a:r>
            <a:r>
              <a:rPr lang="en-US" sz="1600" b="1" dirty="0">
                <a:solidFill>
                  <a:prstClr val="white"/>
                </a:solidFill>
              </a:rPr>
              <a:t>)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endParaRPr lang="en-US" sz="1600" b="1" dirty="0">
              <a:solidFill>
                <a:prstClr val="white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955675"/>
            <a:ext cx="5181600" cy="567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 flipV="1">
            <a:off x="228600" y="5139986"/>
            <a:ext cx="154809" cy="163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990509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EQ</a:t>
            </a:r>
            <a:endParaRPr lang="en-IN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5600" y="1371600"/>
            <a:ext cx="1676400" cy="3227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white"/>
                </a:solidFill>
              </a:rPr>
              <a:t>1. Spring Radon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04121" y="2527436"/>
            <a:ext cx="1449280" cy="3227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white"/>
                </a:solidFill>
              </a:rPr>
              <a:t>2. Soil Radon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0674" y="3901736"/>
            <a:ext cx="1589347" cy="533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white"/>
                </a:solidFill>
              </a:rPr>
              <a:t>3. Spring / Soil 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Radon Ratio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24189" y="5029200"/>
            <a:ext cx="1681611" cy="3227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white"/>
                </a:solidFill>
              </a:rPr>
              <a:t>4. Temperature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89451" y="5809301"/>
            <a:ext cx="1182950" cy="3227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white"/>
                </a:solidFill>
              </a:rPr>
              <a:t>5. Rainfall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1784557" y="5358662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1886572" y="3690521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5400000" flipH="1">
            <a:off x="1879950" y="3327465"/>
            <a:ext cx="153363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5400000">
            <a:off x="2221395" y="3474206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5400000" flipH="1">
            <a:off x="2112755" y="3325020"/>
            <a:ext cx="153363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5400000">
            <a:off x="2017361" y="5777344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5400000">
            <a:off x="2373795" y="3869779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5400000" flipH="1">
            <a:off x="2367171" y="3254256"/>
            <a:ext cx="153363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5400000">
            <a:off x="2526195" y="4022179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5400000" flipH="1">
            <a:off x="2683189" y="3254256"/>
            <a:ext cx="153363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5400000">
            <a:off x="3319033" y="3939839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rot="5400000" flipH="1">
            <a:off x="3282351" y="3254256"/>
            <a:ext cx="153363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3312802" y="5707286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 rot="5400000">
            <a:off x="3421050" y="3726703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rot="5400000" flipH="1">
            <a:off x="3434751" y="3406656"/>
            <a:ext cx="153363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 rot="5400000">
            <a:off x="3604681" y="3939838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 rot="5400000" flipH="1">
            <a:off x="3618459" y="3310736"/>
            <a:ext cx="153363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5400000">
            <a:off x="3541058" y="5809813"/>
            <a:ext cx="140117" cy="20403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5400000">
            <a:off x="2780611" y="2101643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800600" y="955675"/>
            <a:ext cx="1143000" cy="5445125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 rot="5400000" flipH="1">
            <a:off x="5295418" y="2111737"/>
            <a:ext cx="153363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 rot="5400000" flipH="1">
            <a:off x="5499450" y="3254256"/>
            <a:ext cx="153363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 rot="5400000">
            <a:off x="5302040" y="5809812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rot="5400000">
            <a:off x="5506073" y="4013891"/>
            <a:ext cx="140117" cy="204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2599" y="955675"/>
            <a:ext cx="4572001" cy="1247983"/>
          </a:xfrm>
          <a:prstGeom prst="rect">
            <a:avLst/>
          </a:prstGeom>
          <a:solidFill>
            <a:srgbClr val="C0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22801" y="3576222"/>
            <a:ext cx="4501799" cy="1224378"/>
          </a:xfrm>
          <a:prstGeom prst="rect">
            <a:avLst/>
          </a:prstGeom>
          <a:solidFill>
            <a:srgbClr val="FFFF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22802" y="5562600"/>
            <a:ext cx="4501798" cy="685800"/>
          </a:xfrm>
          <a:prstGeom prst="rect">
            <a:avLst/>
          </a:prstGeom>
          <a:solidFill>
            <a:srgbClr val="0066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822801" y="4847664"/>
            <a:ext cx="4501798" cy="68580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775806" y="2290435"/>
            <a:ext cx="4548793" cy="1198999"/>
          </a:xfrm>
          <a:prstGeom prst="rect">
            <a:avLst/>
          </a:prstGeom>
          <a:solidFill>
            <a:srgbClr val="0066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"/>
            <a:ext cx="7620000" cy="673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828800" y="381000"/>
            <a:ext cx="2209800" cy="796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Hot Spring Radon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834718" y="3581400"/>
            <a:ext cx="2209800" cy="796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Soil Radon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2899" y="381000"/>
            <a:ext cx="2819400" cy="5334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Earth’s Tidal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ffect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343400" y="3581400"/>
            <a:ext cx="3352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O</a:t>
            </a:r>
            <a:r>
              <a:rPr lang="en-US" sz="1400" b="1" baseline="-25000" dirty="0" smtClean="0">
                <a:solidFill>
                  <a:srgbClr val="0000FF"/>
                </a:solidFill>
                <a:cs typeface="Arial" pitchFamily="34" charset="0"/>
              </a:rPr>
              <a:t>1</a:t>
            </a: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, S</a:t>
            </a:r>
            <a:r>
              <a:rPr lang="en-US" sz="1400" b="1" baseline="-25000" dirty="0" smtClean="0">
                <a:solidFill>
                  <a:srgbClr val="0000FF"/>
                </a:solidFill>
                <a:cs typeface="Arial" pitchFamily="34" charset="0"/>
              </a:rPr>
              <a:t>1</a:t>
            </a: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, OO</a:t>
            </a:r>
            <a:r>
              <a:rPr lang="en-US" sz="1400" b="1" baseline="-25000" dirty="0" smtClean="0">
                <a:solidFill>
                  <a:srgbClr val="0000FF"/>
                </a:solidFill>
                <a:cs typeface="Arial" pitchFamily="34" charset="0"/>
              </a:rPr>
              <a:t>1</a:t>
            </a: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, M</a:t>
            </a:r>
            <a:r>
              <a:rPr lang="en-US" sz="1400" b="1" baseline="-25000" dirty="0" smtClean="0">
                <a:solidFill>
                  <a:srgbClr val="0000FF"/>
                </a:solidFill>
                <a:cs typeface="Arial" pitchFamily="34" charset="0"/>
              </a:rPr>
              <a:t>2</a:t>
            </a: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, S</a:t>
            </a:r>
            <a:r>
              <a:rPr lang="en-US" sz="1400" b="1" baseline="-25000" dirty="0" smtClean="0">
                <a:solidFill>
                  <a:srgbClr val="0000FF"/>
                </a:solidFill>
                <a:cs typeface="Arial" pitchFamily="34" charset="0"/>
              </a:rPr>
              <a:t>2 </a:t>
            </a: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are fundamental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FF"/>
                </a:solidFill>
                <a:cs typeface="Arial" pitchFamily="34" charset="0"/>
              </a:rPr>
              <a:t>frequencies and harmonics of Tidal Effects</a:t>
            </a:r>
          </a:p>
        </p:txBody>
      </p:sp>
    </p:spTree>
    <p:extLst>
      <p:ext uri="{BB962C8B-B14F-4D97-AF65-F5344CB8AC3E}">
        <p14:creationId xmlns:p14="http://schemas.microsoft.com/office/powerpoint/2010/main" val="33619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741268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 rot="16200000">
            <a:off x="-2476497" y="2857501"/>
            <a:ext cx="6400800" cy="11430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Tatta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Pani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Gamma dose rate profile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67404"/>
            <a:ext cx="7391400" cy="69459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March 22 - June 17, 2015 </a:t>
            </a:r>
          </a:p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(3 month data, Data Point – 12,400;  Sampling Interval – 10 </a:t>
            </a:r>
            <a:r>
              <a:rPr lang="en-US" sz="1600" b="1" dirty="0" err="1" smtClean="0">
                <a:solidFill>
                  <a:prstClr val="white"/>
                </a:solidFill>
              </a:rPr>
              <a:t>mins</a:t>
            </a:r>
            <a:r>
              <a:rPr lang="en-US" sz="1600" b="1" dirty="0">
                <a:solidFill>
                  <a:prstClr val="white"/>
                </a:solidFill>
              </a:rPr>
              <a:t>)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endParaRPr lang="en-US" sz="1600" b="1" dirty="0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219700" y="914400"/>
            <a:ext cx="0" cy="5410201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19670" y="3156382"/>
            <a:ext cx="320003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219700" y="3156382"/>
            <a:ext cx="316230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057400" y="6248400"/>
            <a:ext cx="316230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219700" y="6248400"/>
            <a:ext cx="316230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971800" y="3042082"/>
            <a:ext cx="1600200" cy="2286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Region 1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72200" y="3042082"/>
            <a:ext cx="1600200" cy="2286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Region 2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362200" y="4267200"/>
            <a:ext cx="914400" cy="2057401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471856" y="4267200"/>
            <a:ext cx="333388" cy="2042289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86200" y="4114800"/>
            <a:ext cx="266704" cy="2133600"/>
          </a:xfrm>
          <a:prstGeom prst="ellipse">
            <a:avLst/>
          </a:prstGeom>
          <a:solidFill>
            <a:srgbClr val="0000FF">
              <a:alpha val="18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405306" y="4267201"/>
            <a:ext cx="471494" cy="1905000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219700" y="4071892"/>
            <a:ext cx="571500" cy="2133600"/>
          </a:xfrm>
          <a:prstGeom prst="ellipse">
            <a:avLst/>
          </a:prstGeom>
          <a:solidFill>
            <a:srgbClr val="0000FF">
              <a:alpha val="18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867400" y="4092606"/>
            <a:ext cx="609600" cy="1905000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515100" y="3978306"/>
            <a:ext cx="723900" cy="2133600"/>
          </a:xfrm>
          <a:prstGeom prst="ellipse">
            <a:avLst/>
          </a:prstGeom>
          <a:solidFill>
            <a:srgbClr val="0000FF">
              <a:alpha val="18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467600" y="3810000"/>
            <a:ext cx="990600" cy="218760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219324" y="6577983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580859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152904" y="656748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54047" y="6577983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552951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24389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733924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63504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906380" y="6582607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77818" y="6584226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039315" y="6584226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6120694" y="6584226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6372224" y="659046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7543800" y="659046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8077200" y="6596712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" y="609600"/>
            <a:ext cx="6307092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6239" y="914400"/>
            <a:ext cx="1292439" cy="59073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Whole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Data Set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1392" y="2860349"/>
            <a:ext cx="1143000" cy="533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Region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4800600"/>
            <a:ext cx="1126723" cy="533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Region 2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9144000" cy="533400"/>
          </a:xfrm>
          <a:prstGeom prst="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Periodogram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of Gamma Signal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7067" y="1085665"/>
            <a:ext cx="2740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00"/>
                </a:solidFill>
              </a:rPr>
              <a:t>Frequency components:</a:t>
            </a:r>
          </a:p>
          <a:p>
            <a:pPr algn="ctr"/>
            <a:r>
              <a:rPr lang="en-US" b="1" smtClean="0">
                <a:solidFill>
                  <a:srgbClr val="006600"/>
                </a:solidFill>
              </a:rPr>
              <a:t>2056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7069" y="2835825"/>
            <a:ext cx="257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Frequency components: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1032</a:t>
            </a:r>
          </a:p>
          <a:p>
            <a:pPr algn="ctr"/>
            <a:r>
              <a:rPr lang="en-US" b="1" dirty="0" smtClean="0"/>
              <a:t>Power is mostly concentrated on </a:t>
            </a:r>
          </a:p>
          <a:p>
            <a:pPr algn="ctr"/>
            <a:r>
              <a:rPr lang="en-US" b="1" dirty="0" smtClean="0"/>
              <a:t>0.0023 cycles/hour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27069" y="4917878"/>
            <a:ext cx="2664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Frequency components: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1049</a:t>
            </a:r>
          </a:p>
          <a:p>
            <a:pPr algn="ctr"/>
            <a:r>
              <a:rPr lang="en-US" b="1" dirty="0" smtClean="0"/>
              <a:t>Power is distributed among all the frequencies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367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2400"/>
            <a:ext cx="9144000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cs typeface="Arial" charset="0"/>
              </a:rPr>
              <a:t>Temporal variations of radon-222 concentration and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cs typeface="Arial" charset="0"/>
              </a:rPr>
              <a:t>gamma dose rate </a:t>
            </a:r>
            <a:r>
              <a:rPr lang="en-IN" sz="2400" b="1" dirty="0">
                <a:solidFill>
                  <a:srgbClr val="FFFF00"/>
                </a:solidFill>
                <a:cs typeface="Arial" charset="0"/>
              </a:rPr>
              <a:t>recorded  at </a:t>
            </a:r>
            <a:r>
              <a:rPr lang="en-IN" sz="2400" b="1" dirty="0" err="1">
                <a:solidFill>
                  <a:srgbClr val="FFFF00"/>
                </a:solidFill>
                <a:cs typeface="Arial" charset="0"/>
              </a:rPr>
              <a:t>Tatta</a:t>
            </a:r>
            <a:r>
              <a:rPr lang="en-IN" sz="24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IN" sz="2400" b="1" dirty="0" err="1">
                <a:solidFill>
                  <a:srgbClr val="FFFF00"/>
                </a:solidFill>
                <a:cs typeface="Arial" charset="0"/>
              </a:rPr>
              <a:t>Pani</a:t>
            </a:r>
            <a:r>
              <a:rPr lang="en-IN" sz="2400" b="1" dirty="0">
                <a:solidFill>
                  <a:srgbClr val="FFFF00"/>
                </a:solidFill>
                <a:cs typeface="Arial" charset="0"/>
              </a:rPr>
              <a:t> hot spring  gas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cs typeface="Arial" charset="0"/>
              </a:rPr>
              <a:t>[six month (</a:t>
            </a:r>
            <a:r>
              <a:rPr lang="en-IN" sz="2000" b="1" dirty="0">
                <a:solidFill>
                  <a:srgbClr val="FFFF00"/>
                </a:solidFill>
                <a:cs typeface="Arial" charset="0"/>
              </a:rPr>
              <a:t>May 1 – Oct. 27, 2009) continuous data set; sampling time : 1 hour]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3048000"/>
            <a:ext cx="1752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867400"/>
            <a:ext cx="22098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2971800"/>
            <a:ext cx="1981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5791200"/>
            <a:ext cx="2362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3800" y="1524000"/>
            <a:ext cx="152400" cy="48768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3400" y="1524000"/>
            <a:ext cx="304800" cy="48768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48600" y="1524000"/>
            <a:ext cx="304800" cy="48768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0" y="1524000"/>
            <a:ext cx="228600" cy="24384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4400" y="1524000"/>
            <a:ext cx="152400" cy="24384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9200" y="1524000"/>
            <a:ext cx="457200" cy="24384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00800" y="1524000"/>
            <a:ext cx="304800" cy="24384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28800" y="1524000"/>
            <a:ext cx="228600" cy="24384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67600" y="1524000"/>
            <a:ext cx="304800" cy="24384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29600" y="1524000"/>
            <a:ext cx="152400" cy="24384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267283" name="TextBox 21"/>
          <p:cNvSpPr txBox="1">
            <a:spLocks noChangeArrowheads="1"/>
          </p:cNvSpPr>
          <p:nvPr/>
        </p:nvSpPr>
        <p:spPr bwMode="auto">
          <a:xfrm rot="-2144566">
            <a:off x="508000" y="2843213"/>
            <a:ext cx="15541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0000"/>
                </a:solidFill>
              </a:rPr>
              <a:t>Radon-222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sz="1400" b="1" smtClean="0">
                <a:solidFill>
                  <a:srgbClr val="FF0000"/>
                </a:solidFill>
              </a:rPr>
              <a:t>(Hot spring gas)</a:t>
            </a:r>
          </a:p>
        </p:txBody>
      </p:sp>
      <p:sp>
        <p:nvSpPr>
          <p:cNvPr id="267284" name="TextBox 22"/>
          <p:cNvSpPr txBox="1">
            <a:spLocks noChangeArrowheads="1"/>
          </p:cNvSpPr>
          <p:nvPr/>
        </p:nvSpPr>
        <p:spPr bwMode="auto">
          <a:xfrm rot="-1552855">
            <a:off x="258763" y="5575300"/>
            <a:ext cx="1939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0000"/>
                </a:solidFill>
              </a:rPr>
              <a:t>Gamma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sz="1400" b="1" smtClean="0">
                <a:solidFill>
                  <a:srgbClr val="FF0000"/>
                </a:solidFill>
              </a:rPr>
              <a:t>(Hot spring gas)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01FD8-94F6-4575-92DD-EDBC639A5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34000" y="3930650"/>
            <a:ext cx="2057400" cy="304800"/>
          </a:xfrm>
          <a:prstGeom prst="rect">
            <a:avLst/>
          </a:prstGeom>
          <a:solidFill>
            <a:srgbClr val="0000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Six month time series</a:t>
            </a:r>
          </a:p>
        </p:txBody>
      </p:sp>
    </p:spTree>
    <p:extLst>
      <p:ext uri="{BB962C8B-B14F-4D97-AF65-F5344CB8AC3E}">
        <p14:creationId xmlns:p14="http://schemas.microsoft.com/office/powerpoint/2010/main" val="38171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25146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8610600" cy="2889250"/>
          </a:xfrm>
          <a:prstGeom prst="rect">
            <a:avLst/>
          </a:prstGeom>
          <a:noFill/>
          <a:ln w="635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rgbClr val="FF3300"/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Baskerville Old Face" pitchFamily="18" charset="0"/>
              </a:rPr>
              <a:t>Root Mean Square Plots of radon-222  and gamma time series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white"/>
              </a:solidFill>
              <a:latin typeface="Baskerville Old Face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600" y="1219200"/>
            <a:ext cx="838200" cy="228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43800" y="4114800"/>
            <a:ext cx="838200" cy="228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43800" y="4953000"/>
            <a:ext cx="838200" cy="2286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43800" y="5638800"/>
            <a:ext cx="838200" cy="2286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67600" y="2590800"/>
            <a:ext cx="838200" cy="2286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67600" y="1905000"/>
            <a:ext cx="838200" cy="2286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67200" y="1066800"/>
            <a:ext cx="457200" cy="5334000"/>
          </a:xfrm>
          <a:prstGeom prst="rect">
            <a:avLst/>
          </a:prstGeom>
          <a:solidFill>
            <a:srgbClr val="92D05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38600" y="1066800"/>
            <a:ext cx="990600" cy="5334000"/>
          </a:xfrm>
          <a:prstGeom prst="ellipse">
            <a:avLst/>
          </a:prstGeom>
          <a:noFill/>
          <a:ln w="50800">
            <a:solidFill>
              <a:srgbClr val="FF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0600" y="1143000"/>
            <a:ext cx="2362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4400" y="3962400"/>
            <a:ext cx="2743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268305" name="TextBox 19"/>
          <p:cNvSpPr txBox="1">
            <a:spLocks noChangeArrowheads="1"/>
          </p:cNvSpPr>
          <p:nvPr/>
        </p:nvSpPr>
        <p:spPr bwMode="auto">
          <a:xfrm>
            <a:off x="1143000" y="11430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0000"/>
                </a:solidFill>
              </a:rPr>
              <a:t>Radon-222</a:t>
            </a:r>
          </a:p>
        </p:txBody>
      </p:sp>
      <p:sp>
        <p:nvSpPr>
          <p:cNvPr id="268306" name="TextBox 20"/>
          <p:cNvSpPr txBox="1">
            <a:spLocks noChangeArrowheads="1"/>
          </p:cNvSpPr>
          <p:nvPr/>
        </p:nvSpPr>
        <p:spPr bwMode="auto">
          <a:xfrm>
            <a:off x="1143000" y="38862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006600"/>
                </a:solidFill>
              </a:rPr>
              <a:t>   Gamma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43000" y="1143000"/>
            <a:ext cx="13716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3000" y="3886200"/>
            <a:ext cx="1371600" cy="3810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000A0-79E8-45A1-A9BD-7E3C49E18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4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83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3" name="Oval 3"/>
          <p:cNvSpPr>
            <a:spLocks noChangeArrowheads="1"/>
          </p:cNvSpPr>
          <p:nvPr/>
        </p:nvSpPr>
        <p:spPr bwMode="auto">
          <a:xfrm>
            <a:off x="3581400" y="3124200"/>
            <a:ext cx="2057400" cy="2057400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 u="sng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971800" y="60960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cs typeface="Arial" pitchFamily="34" charset="0"/>
              </a:rPr>
              <a:t>Time (days)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 rot="-5400000">
            <a:off x="-1752600" y="33528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baseline="30000" dirty="0">
                <a:solidFill>
                  <a:srgbClr val="FF0000"/>
                </a:solidFill>
                <a:cs typeface="Arial" pitchFamily="34" charset="0"/>
              </a:rPr>
              <a:t>222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Rn Concentration (</a:t>
            </a:r>
            <a:r>
              <a:rPr lang="en-US" sz="2000" b="1" dirty="0" err="1">
                <a:solidFill>
                  <a:srgbClr val="FF0000"/>
                </a:solidFill>
                <a:cs typeface="Arial" pitchFamily="34" charset="0"/>
              </a:rPr>
              <a:t>kBq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 / m</a:t>
            </a:r>
            <a:r>
              <a:rPr lang="en-US" sz="2000" b="1" baseline="30000" dirty="0">
                <a:solidFill>
                  <a:srgbClr val="FF0000"/>
                </a:solidFill>
                <a:cs typeface="Arial" pitchFamily="34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)</a:t>
            </a:r>
            <a:endParaRPr lang="en-US" sz="2000" b="1" baseline="300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 rot="16200000">
            <a:off x="6057900" y="3162300"/>
            <a:ext cx="487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6600"/>
                </a:solidFill>
                <a:cs typeface="Arial" pitchFamily="34" charset="0"/>
              </a:rPr>
              <a:t>Gamma dose rate (</a:t>
            </a:r>
            <a:r>
              <a:rPr lang="en-US" sz="2000" b="1" dirty="0" err="1">
                <a:solidFill>
                  <a:srgbClr val="006600"/>
                </a:solidFill>
                <a:cs typeface="Arial" pitchFamily="34" charset="0"/>
              </a:rPr>
              <a:t>nSv</a:t>
            </a:r>
            <a:r>
              <a:rPr lang="en-US" sz="2000" b="1" dirty="0">
                <a:solidFill>
                  <a:srgbClr val="006600"/>
                </a:solidFill>
                <a:cs typeface="Arial" pitchFamily="34" charset="0"/>
              </a:rPr>
              <a:t> / hr)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600200" y="4114800"/>
            <a:ext cx="2209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3333FF"/>
                </a:solidFill>
                <a:cs typeface="Arial" pitchFamily="34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Radon and gamma anomalies in hot spring gas</a:t>
            </a: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 rot="20028418">
            <a:off x="5822950" y="3876675"/>
            <a:ext cx="1981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Earthquake, 5M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000000"/>
                </a:solidFill>
                <a:cs typeface="Arial" pitchFamily="34" charset="0"/>
              </a:rPr>
              <a:t>epicentral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distance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~ 212 km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baseline="30000">
                <a:solidFill>
                  <a:srgbClr val="000000"/>
                </a:solidFill>
                <a:latin typeface="Berlin Sans FB Demi" pitchFamily="34" charset="0"/>
                <a:cs typeface="Arial" pitchFamily="34" charset="0"/>
              </a:rPr>
              <a:t>222</a:t>
            </a:r>
            <a:r>
              <a:rPr lang="en-US" sz="2400" b="1">
                <a:solidFill>
                  <a:srgbClr val="000000"/>
                </a:solidFill>
                <a:latin typeface="Berlin Sans FB Demi" pitchFamily="34" charset="0"/>
                <a:cs typeface="Arial" pitchFamily="34" charset="0"/>
              </a:rPr>
              <a:t>Rn and Gamma anomalies observed at Tatta Pani, 3 days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latin typeface="Berlin Sans FB Demi" pitchFamily="34" charset="0"/>
                <a:cs typeface="Arial" pitchFamily="34" charset="0"/>
              </a:rPr>
              <a:t>prior to the 5 M Earthquake at Hindukush region, Pakistan 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5562600" y="4953000"/>
            <a:ext cx="533400" cy="533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447800"/>
            <a:ext cx="2362200" cy="3048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FFFF00"/>
                </a:solidFill>
              </a:rPr>
              <a:t>Tatta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Pani</a:t>
            </a:r>
            <a:r>
              <a:rPr lang="en-US" sz="1600" b="1" dirty="0">
                <a:solidFill>
                  <a:srgbClr val="FFFF00"/>
                </a:solidFill>
              </a:rPr>
              <a:t> hot spring</a:t>
            </a:r>
          </a:p>
        </p:txBody>
      </p:sp>
      <p:sp>
        <p:nvSpPr>
          <p:cNvPr id="26932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85B8B29-B096-4F66-9A7B-BA8A94A2F1C6}" type="slidenum">
              <a:rPr lang="en-US" smtClean="0">
                <a:solidFill>
                  <a:srgbClr val="000000"/>
                </a:solidFill>
              </a:rPr>
              <a:pPr eaLnBrk="1" hangingPunct="1"/>
              <a:t>58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42599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6800"/>
            <a:ext cx="6096000" cy="5638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3" name="Oval 2"/>
          <p:cNvSpPr/>
          <p:nvPr/>
        </p:nvSpPr>
        <p:spPr>
          <a:xfrm>
            <a:off x="2219325" y="1828800"/>
            <a:ext cx="219075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1889125" y="1223963"/>
            <a:ext cx="190500" cy="2254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800" y="2116138"/>
            <a:ext cx="1868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</a:rPr>
              <a:t>Tatta Pani hot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</a:rPr>
              <a:t>spring Laboratory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47800" y="1223963"/>
            <a:ext cx="5365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FF"/>
                </a:solidFill>
              </a:rPr>
              <a:t>EQ</a:t>
            </a:r>
          </a:p>
        </p:txBody>
      </p:sp>
    </p:spTree>
    <p:extLst>
      <p:ext uri="{BB962C8B-B14F-4D97-AF65-F5344CB8AC3E}">
        <p14:creationId xmlns:p14="http://schemas.microsoft.com/office/powerpoint/2010/main" val="31079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5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3" grpId="0" animBg="1"/>
      <p:bldP spid="48136" grpId="0"/>
      <p:bldP spid="48137" grpId="0"/>
      <p:bldP spid="3" grpId="0" animBg="1"/>
      <p:bldP spid="4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D1"/>
            </a:gs>
            <a:gs pos="50000">
              <a:srgbClr val="99FFCC"/>
            </a:gs>
            <a:gs pos="100000">
              <a:srgbClr val="FFFFD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563563"/>
          </a:xfrm>
        </p:spPr>
        <p:txBody>
          <a:bodyPr/>
          <a:lstStyle/>
          <a:p>
            <a:pPr eaLnBrk="1" hangingPunct="1"/>
            <a:r>
              <a:rPr lang="en-US" sz="4000" b="1" i="1" u="sng" smtClean="0">
                <a:solidFill>
                  <a:srgbClr val="006600"/>
                </a:solidFill>
                <a:latin typeface="Bookman Old Style" pitchFamily="18" charset="0"/>
              </a:rPr>
              <a:t>Estimation of Hurst Exponent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7620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kern="0" dirty="0">
                <a:solidFill>
                  <a:srgbClr val="006600"/>
                </a:solidFill>
                <a:latin typeface="Bookman Old Style" pitchFamily="18" charset="0"/>
                <a:cs typeface="Arial" charset="0"/>
              </a:rPr>
              <a:t>  </a:t>
            </a:r>
            <a:r>
              <a:rPr lang="en-US" sz="2400" b="1" kern="0" dirty="0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R/S Analysis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0" dirty="0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   Power Spectrum : Power exponent</a:t>
            </a:r>
          </a:p>
        </p:txBody>
      </p:sp>
      <p:sp>
        <p:nvSpPr>
          <p:cNvPr id="27136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AB0C85D-4194-48B5-A9EB-868875543B94}" type="slidenum">
              <a:rPr lang="en-US" smtClean="0">
                <a:solidFill>
                  <a:srgbClr val="000000"/>
                </a:solidFill>
              </a:rPr>
              <a:pPr eaLnBrk="1" hangingPunct="1"/>
              <a:t>59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1752600"/>
            <a:ext cx="7696200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I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Classical Hurst Exponent (H)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800" b="1" dirty="0">
                <a:solidFill>
                  <a:srgbClr val="000000"/>
                </a:solidFill>
              </a:rPr>
              <a:t>              </a:t>
            </a:r>
            <a:r>
              <a:rPr lang="en-IN" sz="2800" b="1" dirty="0">
                <a:solidFill>
                  <a:srgbClr val="800000"/>
                </a:solidFill>
              </a:rPr>
              <a:t>H = </a:t>
            </a:r>
            <a:r>
              <a:rPr lang="el-GR" sz="2800" b="1" dirty="0">
                <a:solidFill>
                  <a:srgbClr val="800000"/>
                </a:solidFill>
                <a:latin typeface="Times New Roman"/>
                <a:cs typeface="Times New Roman"/>
              </a:rPr>
              <a:t>α</a:t>
            </a:r>
            <a:r>
              <a:rPr lang="en-IN" sz="2800" b="1" dirty="0">
                <a:solidFill>
                  <a:srgbClr val="800000"/>
                </a:solidFill>
                <a:latin typeface="Times New Roman"/>
                <a:cs typeface="Times New Roman"/>
              </a:rPr>
              <a:t> (2) – 1 </a:t>
            </a:r>
            <a:r>
              <a:rPr lang="en-IN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; for non-stationary data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IN" sz="2800" b="1" dirty="0">
                <a:solidFill>
                  <a:srgbClr val="000000"/>
                </a:solidFill>
              </a:rPr>
              <a:t>              </a:t>
            </a:r>
            <a:r>
              <a:rPr lang="en-IN" sz="2800" b="1" dirty="0">
                <a:solidFill>
                  <a:srgbClr val="800000"/>
                </a:solidFill>
              </a:rPr>
              <a:t>H = </a:t>
            </a:r>
            <a:r>
              <a:rPr lang="el-GR" sz="2800" b="1" dirty="0">
                <a:solidFill>
                  <a:srgbClr val="800000"/>
                </a:solidFill>
                <a:latin typeface="Times New Roman"/>
                <a:cs typeface="Times New Roman"/>
              </a:rPr>
              <a:t>α</a:t>
            </a:r>
            <a:r>
              <a:rPr lang="en-IN" sz="2800" b="1" dirty="0">
                <a:solidFill>
                  <a:srgbClr val="800000"/>
                </a:solidFill>
                <a:latin typeface="Times New Roman"/>
                <a:cs typeface="Times New Roman"/>
              </a:rPr>
              <a:t> (2)       </a:t>
            </a:r>
            <a:r>
              <a:rPr lang="en-IN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; for stationary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α</a:t>
            </a:r>
            <a:r>
              <a:rPr lang="en-IN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  is the Generalised Hurst Exponent of order 2.</a:t>
            </a:r>
            <a:endParaRPr lang="en-IN" sz="28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114800"/>
            <a:ext cx="8610600" cy="259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I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 a power spectrum follows the 1/f </a:t>
            </a:r>
            <a:r>
              <a:rPr lang="el-GR" sz="28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IN" sz="28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law 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slope </a:t>
            </a:r>
            <a:r>
              <a:rPr lang="el-GR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β</a:t>
            </a:r>
            <a:r>
              <a:rPr lang="en-IN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= 2 </a:t>
            </a:r>
            <a:r>
              <a:rPr lang="el-GR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α</a:t>
            </a:r>
            <a:r>
              <a:rPr lang="en-IN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– 1 </a:t>
            </a:r>
            <a:r>
              <a:rPr lang="en-IN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800" b="1" dirty="0">
                <a:solidFill>
                  <a:srgbClr val="000000"/>
                </a:solidFill>
              </a:rPr>
              <a:t>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800" b="1" dirty="0">
                <a:solidFill>
                  <a:srgbClr val="000000"/>
                </a:solidFill>
              </a:rPr>
              <a:t>                     </a:t>
            </a:r>
            <a:r>
              <a:rPr lang="en-IN" sz="2800" b="1" dirty="0">
                <a:solidFill>
                  <a:srgbClr val="0000FF"/>
                </a:solidFill>
              </a:rPr>
              <a:t>H = (</a:t>
            </a:r>
            <a:r>
              <a:rPr lang="el-GR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β</a:t>
            </a:r>
            <a:r>
              <a:rPr lang="en-IN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- 1) / 2   </a:t>
            </a:r>
            <a:r>
              <a:rPr lang="en-IN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; for non-stationary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800" b="1" dirty="0">
                <a:solidFill>
                  <a:srgbClr val="000000"/>
                </a:solidFill>
              </a:rPr>
              <a:t>                     </a:t>
            </a:r>
            <a:r>
              <a:rPr lang="en-IN" sz="2800" b="1" dirty="0">
                <a:solidFill>
                  <a:srgbClr val="0000FF"/>
                </a:solidFill>
              </a:rPr>
              <a:t>H = (</a:t>
            </a:r>
            <a:r>
              <a:rPr lang="el-GR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β</a:t>
            </a:r>
            <a:r>
              <a:rPr lang="en-IN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+ 1) / 2</a:t>
            </a:r>
            <a:r>
              <a:rPr lang="en-IN" sz="2800" b="1" dirty="0">
                <a:solidFill>
                  <a:srgbClr val="0000FF"/>
                </a:solidFill>
              </a:rPr>
              <a:t> </a:t>
            </a:r>
            <a:r>
              <a:rPr lang="en-IN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IN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; for stationary data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3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5257800" cy="57150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43200" y="1143000"/>
            <a:ext cx="2286000" cy="973138"/>
          </a:xfrm>
          <a:prstGeom prst="rect">
            <a:avLst/>
          </a:prstGeom>
          <a:solidFill>
            <a:srgbClr val="00FF00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rgbClr val="FF0000"/>
                </a:solidFill>
              </a:rPr>
              <a:t>Seismic Zoning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rgbClr val="FF0000"/>
                </a:solidFill>
              </a:rPr>
              <a:t>Map of India</a:t>
            </a:r>
          </a:p>
        </p:txBody>
      </p:sp>
      <p:sp>
        <p:nvSpPr>
          <p:cNvPr id="242692" name="TextBox 5"/>
          <p:cNvSpPr txBox="1">
            <a:spLocks noChangeArrowheads="1"/>
          </p:cNvSpPr>
          <p:nvPr/>
        </p:nvSpPr>
        <p:spPr bwMode="auto">
          <a:xfrm>
            <a:off x="5943600" y="457200"/>
            <a:ext cx="32004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FF00"/>
                </a:solidFill>
              </a:rPr>
              <a:t>   Zone V  : Very high risk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FFFF"/>
                </a:solidFill>
              </a:rPr>
              <a:t>        ( Intensity IX &amp; above 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0000"/>
                </a:solidFill>
              </a:rPr>
              <a:t>                12 % of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0000"/>
                </a:solidFill>
              </a:rPr>
              <a:t>         total landmass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IN" b="1" smtClean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FF00"/>
                </a:solidFill>
              </a:rPr>
              <a:t>   Zone IV : High  risk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FFFF"/>
                </a:solidFill>
              </a:rPr>
              <a:t>         ( Intensity VIII 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0000"/>
                </a:solidFill>
              </a:rPr>
              <a:t>                18 % of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0000"/>
                </a:solidFill>
              </a:rPr>
              <a:t>        total landmass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IN" b="1" smtClean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FF00"/>
                </a:solidFill>
              </a:rPr>
              <a:t>   Zone III : Moderate risk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FF00"/>
                </a:solidFill>
              </a:rPr>
              <a:t>         </a:t>
            </a:r>
            <a:r>
              <a:rPr lang="en-IN" b="1" smtClean="0">
                <a:solidFill>
                  <a:srgbClr val="FFFFFF"/>
                </a:solidFill>
              </a:rPr>
              <a:t> ( Intensity VII 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FF00"/>
                </a:solidFill>
              </a:rPr>
              <a:t>                </a:t>
            </a:r>
            <a:r>
              <a:rPr lang="en-IN" b="1" smtClean="0">
                <a:solidFill>
                  <a:srgbClr val="FF0000"/>
                </a:solidFill>
              </a:rPr>
              <a:t>27 % of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0000"/>
                </a:solidFill>
              </a:rPr>
              <a:t>        total landmass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IN" b="1" smtClean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FF00"/>
                </a:solidFill>
              </a:rPr>
              <a:t>   Zone  II :  Low risk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FF00"/>
                </a:solidFill>
              </a:rPr>
              <a:t>         </a:t>
            </a:r>
            <a:r>
              <a:rPr lang="en-IN" b="1" smtClean="0">
                <a:solidFill>
                  <a:srgbClr val="FFFFFF"/>
                </a:solidFill>
              </a:rPr>
              <a:t>( Intensity VI 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FF00"/>
                </a:solidFill>
              </a:rPr>
              <a:t>                </a:t>
            </a:r>
            <a:r>
              <a:rPr lang="en-IN" b="1" smtClean="0">
                <a:solidFill>
                  <a:srgbClr val="FF0000"/>
                </a:solidFill>
              </a:rPr>
              <a:t>43 % of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0000"/>
                </a:solidFill>
              </a:rPr>
              <a:t>        total landmass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IN" b="1" smtClean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IN" b="1" smtClean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IN" b="1" smtClean="0">
                <a:solidFill>
                  <a:srgbClr val="FFFF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IN" b="1" smtClean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IN" b="1" smtClean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0" y="4800600"/>
            <a:ext cx="60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FFFFFF"/>
              </a:solidFill>
            </a:endParaRPr>
          </a:p>
        </p:txBody>
      </p:sp>
      <p:pic>
        <p:nvPicPr>
          <p:cNvPr id="2426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9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76600"/>
            <a:ext cx="3048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48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8" name="Rectangle 12"/>
          <p:cNvSpPr>
            <a:spLocks noChangeArrowheads="1"/>
          </p:cNvSpPr>
          <p:nvPr/>
        </p:nvSpPr>
        <p:spPr bwMode="auto">
          <a:xfrm>
            <a:off x="0" y="6519863"/>
            <a:ext cx="899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Source: http://www.imd.gov.in/section/seismo/static/seismo-zone.htm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0" y="457200"/>
            <a:ext cx="3276600" cy="5562600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512445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39" name="Rectangle 8"/>
          <p:cNvSpPr>
            <a:spLocks noChangeArrowheads="1"/>
          </p:cNvSpPr>
          <p:nvPr/>
        </p:nvSpPr>
        <p:spPr bwMode="auto">
          <a:xfrm>
            <a:off x="0" y="1524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smtClean="0">
                <a:solidFill>
                  <a:prstClr val="white"/>
                </a:solidFill>
                <a:latin typeface="Bookman Old Style" pitchFamily="18" charset="0"/>
                <a:cs typeface="Arial" pitchFamily="34" charset="0"/>
              </a:rPr>
              <a:t>log (power) vs log (frequency) </a:t>
            </a:r>
            <a:br>
              <a:rPr lang="en-US" sz="3600" b="1" i="1" smtClean="0">
                <a:solidFill>
                  <a:prstClr val="white"/>
                </a:solidFill>
                <a:latin typeface="Bookman Old Style" pitchFamily="18" charset="0"/>
                <a:cs typeface="Arial" pitchFamily="34" charset="0"/>
              </a:rPr>
            </a:br>
            <a:r>
              <a:rPr lang="en-US" sz="3600" b="1" i="1" smtClean="0">
                <a:solidFill>
                  <a:prstClr val="white"/>
                </a:solidFill>
                <a:latin typeface="Bookman Old Style" pitchFamily="18" charset="0"/>
                <a:cs typeface="Arial" pitchFamily="34" charset="0"/>
              </a:rPr>
              <a:t>of </a:t>
            </a:r>
            <a:r>
              <a:rPr lang="en-US" sz="3600" b="1" i="1" baseline="30000" smtClean="0">
                <a:solidFill>
                  <a:prstClr val="white"/>
                </a:solidFill>
                <a:latin typeface="Bookman Old Style" pitchFamily="18" charset="0"/>
                <a:cs typeface="Arial" pitchFamily="34" charset="0"/>
              </a:rPr>
              <a:t>222</a:t>
            </a:r>
            <a:r>
              <a:rPr lang="en-US" sz="3600" b="1" i="1" smtClean="0">
                <a:solidFill>
                  <a:prstClr val="white"/>
                </a:solidFill>
                <a:latin typeface="Bookman Old Style" pitchFamily="18" charset="0"/>
                <a:cs typeface="Arial" pitchFamily="34" charset="0"/>
              </a:rPr>
              <a:t>Rn time series</a:t>
            </a:r>
            <a:endParaRPr lang="en-IN" sz="36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05600" y="3429000"/>
            <a:ext cx="1371600" cy="990600"/>
          </a:xfrm>
          <a:prstGeom prst="line">
            <a:avLst/>
          </a:prstGeom>
          <a:ln w="44450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53000" y="2514600"/>
            <a:ext cx="1752600" cy="914400"/>
          </a:xfrm>
          <a:prstGeom prst="line">
            <a:avLst/>
          </a:prstGeom>
          <a:ln w="44450">
            <a:solidFill>
              <a:srgbClr val="99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9200" y="1905000"/>
            <a:ext cx="3657600" cy="609600"/>
          </a:xfrm>
          <a:prstGeom prst="line">
            <a:avLst/>
          </a:prstGeom>
          <a:ln w="44450">
            <a:solidFill>
              <a:srgbClr val="FF33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3000" y="1981200"/>
            <a:ext cx="0" cy="3276600"/>
          </a:xfrm>
          <a:prstGeom prst="line">
            <a:avLst/>
          </a:prstGeom>
          <a:ln w="50800">
            <a:solidFill>
              <a:srgbClr val="00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705600" y="2743200"/>
            <a:ext cx="0" cy="2819400"/>
          </a:xfrm>
          <a:prstGeom prst="line">
            <a:avLst/>
          </a:prstGeom>
          <a:ln w="50800">
            <a:solidFill>
              <a:srgbClr val="00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2362200" y="38100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Region 3</a:t>
            </a: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5105400" y="49530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Region 2</a:t>
            </a: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6705600" y="57150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Region 1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685800" y="5562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Chaudhuri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et al., 2013, European Phys.  Jour ST 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239000" y="2819400"/>
            <a:ext cx="68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IN" sz="2800" b="1" baseline="-25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IN" sz="2800" b="1" smtClean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867400" y="2209800"/>
            <a:ext cx="68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IN" sz="2800" b="1" baseline="-25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IN" sz="2800" b="1" smtClean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048000" y="2286000"/>
            <a:ext cx="68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sz="36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IN" sz="2800" b="1" baseline="-2500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IN" sz="2800" b="1" smtClean="0">
              <a:solidFill>
                <a:srgbClr val="FF33C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29400" y="1905000"/>
            <a:ext cx="1676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38200" y="4343400"/>
            <a:ext cx="21336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>
                <a:solidFill>
                  <a:srgbClr val="006600"/>
                </a:solidFill>
              </a:rPr>
              <a:t>Power Spectrum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>
                <a:solidFill>
                  <a:srgbClr val="006600"/>
                </a:solidFill>
              </a:rPr>
              <a:t>of Radon-222</a:t>
            </a:r>
          </a:p>
        </p:txBody>
      </p:sp>
      <p:sp>
        <p:nvSpPr>
          <p:cNvPr id="19" name="Oval 18"/>
          <p:cNvSpPr/>
          <p:nvPr/>
        </p:nvSpPr>
        <p:spPr>
          <a:xfrm rot="1851739">
            <a:off x="6783393" y="1974872"/>
            <a:ext cx="2266534" cy="9906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rgbClr val="FFFF00"/>
                </a:solidFill>
              </a:rPr>
              <a:t>Long range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86DF5-BE09-4E22-BF0A-1F79FD1CA1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000" y="5334000"/>
            <a:ext cx="2057400" cy="304800"/>
          </a:xfrm>
          <a:prstGeom prst="rect">
            <a:avLst/>
          </a:prstGeom>
          <a:solidFill>
            <a:srgbClr val="0000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Six month time series</a:t>
            </a:r>
          </a:p>
        </p:txBody>
      </p:sp>
    </p:spTree>
    <p:extLst>
      <p:ext uri="{BB962C8B-B14F-4D97-AF65-F5344CB8AC3E}">
        <p14:creationId xmlns:p14="http://schemas.microsoft.com/office/powerpoint/2010/main" val="370021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2" grpId="0"/>
      <p:bldP spid="33" grpId="0"/>
      <p:bldP spid="3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sz="3200" b="1" i="1" u="sng" dirty="0" smtClean="0">
                <a:solidFill>
                  <a:srgbClr val="FFFF00"/>
                </a:solidFill>
                <a:latin typeface="Bookman Old Style" pitchFamily="18" charset="0"/>
              </a:rPr>
              <a:t>Hurst Exponent from </a:t>
            </a:r>
            <a:br>
              <a:rPr lang="en-US" sz="3200" b="1" i="1" u="sng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en-US" sz="3200" b="1" i="1" u="sng" dirty="0" smtClean="0">
                <a:solidFill>
                  <a:srgbClr val="FFFF00"/>
                </a:solidFill>
                <a:latin typeface="Bookman Old Style" pitchFamily="18" charset="0"/>
              </a:rPr>
              <a:t>Radon-222 power spectrum</a:t>
            </a:r>
          </a:p>
        </p:txBody>
      </p:sp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0" y="1524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3333FF"/>
                </a:solidFill>
                <a:latin typeface="Cambria" pitchFamily="18" charset="0"/>
                <a:cs typeface="Arial" pitchFamily="34" charset="0"/>
              </a:rPr>
              <a:t>       </a:t>
            </a:r>
            <a:r>
              <a:rPr lang="en-US" sz="2400" b="1" i="1" dirty="0" smtClean="0">
                <a:solidFill>
                  <a:srgbClr val="3333FF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Region  </a:t>
            </a:r>
            <a:r>
              <a:rPr lang="en-US" sz="2400" b="1" u="sng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  :    </a:t>
            </a:r>
            <a:r>
              <a:rPr lang="en-US" sz="2400" b="1" dirty="0">
                <a:solidFill>
                  <a:srgbClr val="FFFF00"/>
                </a:solidFill>
                <a:latin typeface="Cambria" pitchFamily="18" charset="0"/>
                <a:cs typeface="Arial" pitchFamily="34" charset="0"/>
              </a:rPr>
              <a:t>H</a:t>
            </a:r>
            <a:r>
              <a:rPr lang="en-US" sz="2400" b="1" baseline="-25000" dirty="0">
                <a:solidFill>
                  <a:srgbClr val="FFFF00"/>
                </a:solidFill>
                <a:latin typeface="Cambria" pitchFamily="18" charset="0"/>
                <a:cs typeface="Arial" pitchFamily="34" charset="0"/>
              </a:rPr>
              <a:t>1 </a:t>
            </a:r>
            <a:r>
              <a:rPr lang="en-US" sz="2400" b="1" dirty="0">
                <a:solidFill>
                  <a:srgbClr val="FFFF00"/>
                </a:solidFill>
                <a:latin typeface="Cambria" pitchFamily="18" charset="0"/>
                <a:cs typeface="Arial" pitchFamily="34" charset="0"/>
              </a:rPr>
              <a:t>= 0.70</a:t>
            </a:r>
            <a:r>
              <a:rPr lang="en-US" sz="2400" b="1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     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    …..    long range correlation</a:t>
            </a:r>
            <a:endParaRPr lang="en-US" sz="2400" b="1" dirty="0">
              <a:solidFill>
                <a:srgbClr val="006600"/>
              </a:solidFill>
              <a:latin typeface="Cambria" pitchFamily="18" charset="0"/>
              <a:cs typeface="Arial" pitchFamily="34" charset="0"/>
            </a:endParaRP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Berlin Sans FB Demi" pitchFamily="34" charset="0"/>
                <a:cs typeface="Arial" pitchFamily="34" charset="0"/>
              </a:rPr>
              <a:t>		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i="1" dirty="0">
                <a:solidFill>
                  <a:srgbClr val="000000"/>
                </a:solidFill>
                <a:latin typeface="Berlin Sans FB Demi" pitchFamily="34" charset="0"/>
                <a:cs typeface="Arial" pitchFamily="34" charset="0"/>
              </a:rPr>
              <a:t>		</a:t>
            </a: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0" y="22860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      </a:t>
            </a:r>
            <a:r>
              <a:rPr lang="en-US" sz="2400" b="1" u="sng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Region  2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   :    </a:t>
            </a:r>
            <a:r>
              <a:rPr lang="en-US" sz="2400" b="1" dirty="0">
                <a:solidFill>
                  <a:srgbClr val="FFFF00"/>
                </a:solidFill>
                <a:latin typeface="Cambria" pitchFamily="18" charset="0"/>
                <a:cs typeface="Arial" pitchFamily="34" charset="0"/>
              </a:rPr>
              <a:t>H</a:t>
            </a:r>
            <a:r>
              <a:rPr lang="en-US" sz="2400" b="1" baseline="-25000" dirty="0">
                <a:solidFill>
                  <a:srgbClr val="FFFF00"/>
                </a:solidFill>
                <a:latin typeface="Cambria" pitchFamily="18" charset="0"/>
                <a:cs typeface="Arial" pitchFamily="34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Cambria" pitchFamily="18" charset="0"/>
                <a:cs typeface="Arial" pitchFamily="34" charset="0"/>
              </a:rPr>
              <a:t> = 0.47     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    …..    anti-correlation</a:t>
            </a: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0" y="2971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      </a:t>
            </a:r>
            <a:r>
              <a:rPr lang="en-US" sz="2400" b="1" u="sng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Region  3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   :    </a:t>
            </a:r>
            <a:r>
              <a:rPr lang="en-US" sz="2400" b="1" dirty="0">
                <a:solidFill>
                  <a:srgbClr val="FFFF00"/>
                </a:solidFill>
                <a:latin typeface="Cambria" pitchFamily="18" charset="0"/>
                <a:cs typeface="Arial" pitchFamily="34" charset="0"/>
              </a:rPr>
              <a:t>H</a:t>
            </a:r>
            <a:r>
              <a:rPr lang="en-US" sz="2400" b="1" baseline="-25000" dirty="0">
                <a:solidFill>
                  <a:srgbClr val="FFFF00"/>
                </a:solidFill>
                <a:latin typeface="Cambria" pitchFamily="18" charset="0"/>
                <a:cs typeface="Arial" pitchFamily="34" charset="0"/>
              </a:rPr>
              <a:t>3</a:t>
            </a:r>
            <a:r>
              <a:rPr lang="en-US" sz="2400" b="1" dirty="0">
                <a:solidFill>
                  <a:srgbClr val="FFFF00"/>
                </a:solidFill>
                <a:latin typeface="Cambria" pitchFamily="18" charset="0"/>
                <a:cs typeface="Arial" pitchFamily="34" charset="0"/>
              </a:rPr>
              <a:t> = 0.25     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    …..    anti-correlation</a:t>
            </a: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FF"/>
                </a:solidFill>
                <a:latin typeface="Cambria" pitchFamily="18" charset="0"/>
                <a:cs typeface="Arial" pitchFamily="34" charset="0"/>
              </a:rPr>
              <a:t>        </a:t>
            </a: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charset="0"/>
              </a:rPr>
              <a:t>H  =  0.5                     …..    Completely uncorrelated 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charset="0"/>
              </a:rPr>
              <a:t>                                                        </a:t>
            </a:r>
            <a:r>
              <a:rPr lang="en-US" sz="2000" b="1" dirty="0" smtClean="0">
                <a:solidFill>
                  <a:srgbClr val="FFFFFF"/>
                </a:solidFill>
                <a:latin typeface="Cambria" pitchFamily="18" charset="0"/>
                <a:cs typeface="Arial" charset="0"/>
              </a:rPr>
              <a:t>(</a:t>
            </a: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charset="0"/>
              </a:rPr>
              <a:t>Brown noise; random in nature)</a:t>
            </a:r>
            <a:endParaRPr lang="en-US" sz="2000" b="1" dirty="0">
              <a:solidFill>
                <a:srgbClr val="FFFFFF"/>
              </a:solidFill>
              <a:latin typeface="Cambria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       H  =  1                         …..    Exactly self similar process  </a:t>
            </a:r>
          </a:p>
        </p:txBody>
      </p:sp>
      <p:sp>
        <p:nvSpPr>
          <p:cNvPr id="27239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10A7F1-EC83-4D33-A657-80BDBF59203E}" type="slidenum">
              <a:rPr lang="en-US" smtClean="0">
                <a:solidFill>
                  <a:srgbClr val="000000"/>
                </a:solidFill>
              </a:rPr>
              <a:pPr eaLnBrk="1" hangingPunct="1"/>
              <a:t>61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38100" y="3733800"/>
            <a:ext cx="91821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     0      &lt; </a:t>
            </a: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charset="0"/>
              </a:rPr>
              <a:t>H  &lt; 0.5           …..  </a:t>
            </a:r>
            <a:r>
              <a:rPr lang="en-US" sz="2000" b="1" dirty="0" smtClean="0">
                <a:solidFill>
                  <a:srgbClr val="FFFFFF"/>
                </a:solidFill>
                <a:latin typeface="Cambria" pitchFamily="18" charset="0"/>
                <a:cs typeface="Arial" charset="0"/>
              </a:rPr>
              <a:t>  Anti- </a:t>
            </a: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charset="0"/>
              </a:rPr>
              <a:t>correlation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charset="0"/>
              </a:rPr>
              <a:t>        0.5  &lt; H  &lt; 1               …..  </a:t>
            </a:r>
            <a:r>
              <a:rPr lang="en-US" sz="2000" b="1" dirty="0" smtClean="0">
                <a:solidFill>
                  <a:srgbClr val="FFFFFF"/>
                </a:solidFill>
                <a:latin typeface="Cambria" pitchFamily="18" charset="0"/>
                <a:cs typeface="Arial" charset="0"/>
              </a:rPr>
              <a:t>  Long </a:t>
            </a: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charset="0"/>
              </a:rPr>
              <a:t>range correlation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        H  =  0                         …..    Pink noise or white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FFFFFF"/>
              </a:solidFill>
              <a:latin typeface="Cambria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9944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1"/>
          <p:cNvSpPr>
            <a:spLocks noChangeArrowheads="1"/>
          </p:cNvSpPr>
          <p:nvPr/>
        </p:nvSpPr>
        <p:spPr bwMode="auto">
          <a:xfrm>
            <a:off x="381000" y="533400"/>
            <a:ext cx="84582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FF00"/>
                </a:solidFill>
                <a:latin typeface="Berlin Sans FB Demi" pitchFamily="34" charset="0"/>
                <a:cs typeface="Arial" pitchFamily="34" charset="0"/>
              </a:rPr>
              <a:t>	</a:t>
            </a:r>
            <a:r>
              <a:rPr lang="en-US" sz="2800" smtClean="0">
                <a:solidFill>
                  <a:srgbClr val="FFFF00"/>
                </a:solidFill>
                <a:latin typeface="Berlin Sans FB Demi" pitchFamily="34" charset="0"/>
                <a:cs typeface="Arial" pitchFamily="34" charset="0"/>
              </a:rPr>
              <a:t>The mechanism of radon transport in the region 1 is completely different than region 2 and 3. This could also imply that deep earth fluid transport mechanism in region 1 is quite different from region 2 and 3. Observed discrepancies probably stem from the close interplay between the seismic wave and the ongoing dynamical process within the deep earth fluid reservoir.</a:t>
            </a:r>
            <a:r>
              <a:rPr lang="en-US" sz="2800" b="1" smtClean="0">
                <a:solidFill>
                  <a:srgbClr val="FFFF00"/>
                </a:solidFill>
                <a:latin typeface="Berlin Sans FB Demi" pitchFamily="34" charset="0"/>
                <a:cs typeface="Arial" pitchFamily="34" charset="0"/>
              </a:rPr>
              <a:t> </a:t>
            </a:r>
            <a:endParaRPr lang="en-IN" sz="2800" smtClean="0">
              <a:solidFill>
                <a:srgbClr val="FFFF00"/>
              </a:solidFill>
              <a:latin typeface="Berlin Sans FB Demi" pitchFamily="34" charset="0"/>
              <a:cs typeface="Arial" pitchFamily="34" charset="0"/>
            </a:endParaRPr>
          </a:p>
        </p:txBody>
      </p:sp>
      <p:sp>
        <p:nvSpPr>
          <p:cNvPr id="27341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8B7F90C-4B70-49A8-BE97-716CCF97E974}" type="slidenum">
              <a:rPr lang="en-US" smtClean="0">
                <a:solidFill>
                  <a:srgbClr val="000000"/>
                </a:solidFill>
              </a:rPr>
              <a:pPr eaLnBrk="1" hangingPunct="1"/>
              <a:t>62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fractalfoundation.org/OFCA/kochd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8" y="152400"/>
            <a:ext cx="4529091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gubatron.com/blog/wp-content/uploads/2009/09/sierpins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92" y="2362200"/>
            <a:ext cx="352108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853175" y="152400"/>
            <a:ext cx="2971800" cy="106680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Fractals </a:t>
            </a:r>
            <a:r>
              <a:rPr lang="en-US" sz="2800" b="1" dirty="0" err="1" smtClean="0">
                <a:solidFill>
                  <a:srgbClr val="FFFF00"/>
                </a:solidFill>
              </a:rPr>
              <a:t>vs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Multifractal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508" y="76200"/>
            <a:ext cx="4605292" cy="64770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21845" y="2286001"/>
            <a:ext cx="3793556" cy="34290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5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maadurgawallpaper.com/wp-content/uploads/2014/05/Dakshineswar-Kali-Temple-kolka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876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3.bp.blogspot.com/-ai9_OFgsFNk/UADrzqe7zHI/AAAAAAAABFI/8A68nvUFtmA/s1600/Lightn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4267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Fractal leaf vei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"/>
            <a:ext cx="3810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Peacoc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598"/>
            <a:ext cx="4038600" cy="297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6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aw &amp; Smoothened ga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184" y="0"/>
            <a:ext cx="7917569" cy="685800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000364" y="2285992"/>
            <a:ext cx="642942" cy="214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0770" y="2143116"/>
            <a:ext cx="9439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163803"/>
            <a:ext cx="881056" cy="4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429264"/>
            <a:ext cx="9439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5429264"/>
            <a:ext cx="881056" cy="4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>
          <a:xfrm>
            <a:off x="1500166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00232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74913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857620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29058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96900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86248" y="5929330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5715008" y="3505200"/>
            <a:ext cx="428628" cy="1924064"/>
          </a:xfrm>
          <a:prstGeom prst="ellipse">
            <a:avLst/>
          </a:prstGeom>
          <a:solidFill>
            <a:srgbClr val="0000FF">
              <a:alpha val="16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286512" y="3352800"/>
            <a:ext cx="428628" cy="2076464"/>
          </a:xfrm>
          <a:prstGeom prst="ellipse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698090" y="3352800"/>
            <a:ext cx="517116" cy="2133600"/>
          </a:xfrm>
          <a:prstGeom prst="ellipse">
            <a:avLst/>
          </a:prstGeom>
          <a:solidFill>
            <a:srgbClr val="0000FF">
              <a:alpha val="18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189278" y="3352800"/>
            <a:ext cx="428628" cy="2576529"/>
          </a:xfrm>
          <a:prstGeom prst="ellipse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16200000">
            <a:off x="-2782788" y="2858988"/>
            <a:ext cx="6327576" cy="6096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Tatta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Pani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hot spring Radon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371600" y="3679578"/>
            <a:ext cx="533400" cy="192406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876800" y="3810000"/>
            <a:ext cx="266704" cy="1924064"/>
          </a:xfrm>
          <a:prstGeom prst="ellipse">
            <a:avLst/>
          </a:prstGeom>
          <a:solidFill>
            <a:srgbClr val="0000FF">
              <a:alpha val="18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435505" y="3644108"/>
            <a:ext cx="279503" cy="1924064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14612" y="3809999"/>
            <a:ext cx="333388" cy="159291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14912" y="6409729"/>
            <a:ext cx="259303" cy="22562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1970" y="6101952"/>
            <a:ext cx="587776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EQ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454770" y="304800"/>
            <a:ext cx="3117230" cy="6858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March 22 – June 17, 2015  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(3 month data, Data Point – 12,400, 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Sampling Interval – 10 </a:t>
            </a:r>
            <a:r>
              <a:rPr lang="en-US" sz="1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mins</a:t>
            </a:r>
            <a:r>
              <a:rPr lang="en-US" sz="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304800"/>
            <a:ext cx="78581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24400" y="304800"/>
            <a:ext cx="0" cy="5686013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371600" y="2667000"/>
            <a:ext cx="335280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724400" y="2667000"/>
            <a:ext cx="326963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430640" y="5824628"/>
            <a:ext cx="335280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746935" y="5824628"/>
            <a:ext cx="3269630" cy="0"/>
          </a:xfrm>
          <a:prstGeom prst="straightConnector1">
            <a:avLst/>
          </a:prstGeom>
          <a:ln w="25400">
            <a:solidFill>
              <a:srgbClr val="006600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134856" y="5938854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277732" y="594108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5358694" y="594108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5436628" y="594108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5550958" y="5941089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925257" y="5932212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6853593" y="5940443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7462734" y="5940443"/>
            <a:ext cx="142876" cy="14287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>
            <a:alpha val="5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44" name="Picture 2" descr="C:\Documents and Settings\Chiranjib.Barman\Desktop\08.1.2013\h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C:\Documents and Settings\Chiranjib.Barman\Desktop\08.1.2013\i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C:\Documents and Settings\Chiranjib.Barman\Desktop\08.1.2013\j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Baskerville Old Face" pitchFamily="18" charset="0"/>
              </a:rPr>
              <a:t>Soil Radon-222  Time Series  (Nov.-Dec., 2012 ) recorded at </a:t>
            </a:r>
            <a:r>
              <a:rPr lang="en-US" sz="2000" b="1" dirty="0" err="1">
                <a:solidFill>
                  <a:srgbClr val="FFFF00"/>
                </a:solidFill>
                <a:latin typeface="Baskerville Old Face" pitchFamily="18" charset="0"/>
              </a:rPr>
              <a:t>TattaPani</a:t>
            </a:r>
            <a:r>
              <a:rPr lang="en-US" sz="2000" b="1" dirty="0">
                <a:solidFill>
                  <a:srgbClr val="FFFF00"/>
                </a:solidFill>
                <a:latin typeface="Baskerville Old Face" pitchFamily="18" charset="0"/>
              </a:rPr>
              <a:t>,  J&amp;K, India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rot="-1916196">
            <a:off x="6965950" y="849313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smtClean="0">
                <a:solidFill>
                  <a:srgbClr val="3276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 13-14, 2012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-2104176">
            <a:off x="7894638" y="828675"/>
            <a:ext cx="1519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 28-29, 2012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91000" y="2133600"/>
            <a:ext cx="2743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5.1M,Pakistan EQ, Dec 25, 2012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191000" y="2438400"/>
            <a:ext cx="297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5.9M, Afghanistan EQ, Dec 29, 2012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4038600" y="2209800"/>
            <a:ext cx="152400" cy="152400"/>
          </a:xfrm>
          <a:prstGeom prst="star5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038600" y="2514600"/>
            <a:ext cx="152400" cy="1524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8077200" y="2819400"/>
            <a:ext cx="152400" cy="152400"/>
          </a:xfrm>
          <a:prstGeom prst="star5">
            <a:avLst/>
          </a:prstGeom>
          <a:solidFill>
            <a:srgbClr val="3276C8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8686800" y="2819400"/>
            <a:ext cx="152400" cy="1524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315200" y="1295400"/>
            <a:ext cx="457200" cy="121920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458200" y="1447800"/>
            <a:ext cx="457200" cy="137160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C:\Documents and Settings\Chiranjib.Barman\Desktop\Rainfall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906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257800" y="533400"/>
            <a:ext cx="167640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Soil Radon-222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3211513"/>
            <a:ext cx="1676400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34000" y="4953000"/>
            <a:ext cx="167640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Pressure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34000" y="5638800"/>
            <a:ext cx="167640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Rainfall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057400" y="5649913"/>
            <a:ext cx="2514600" cy="51435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November 01- December 31, 2012  </a:t>
            </a:r>
          </a:p>
          <a:p>
            <a:pPr algn="ctr">
              <a:defRPr/>
            </a:pPr>
            <a:r>
              <a:rPr lang="en-US" sz="1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(2 month data, Data Point – 8000, </a:t>
            </a:r>
          </a:p>
          <a:p>
            <a:pPr algn="ctr">
              <a:defRPr/>
            </a:pPr>
            <a:r>
              <a:rPr lang="en-US" sz="1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Sampling Interval – 10 </a:t>
            </a:r>
            <a:r>
              <a:rPr lang="en-US" sz="1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mins</a:t>
            </a:r>
            <a:r>
              <a:rPr lang="en-US" sz="1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5637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704834-DB27-4172-B621-381AF669111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6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Multifractal Parameters  &amp; Multifractal Singularity Spectrum</a:t>
            </a:r>
          </a:p>
        </p:txBody>
      </p:sp>
      <p:pic>
        <p:nvPicPr>
          <p:cNvPr id="3573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830263"/>
            <a:ext cx="4995862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0" name="TextBox 5"/>
          <p:cNvSpPr txBox="1">
            <a:spLocks noChangeArrowheads="1"/>
          </p:cNvSpPr>
          <p:nvPr/>
        </p:nvSpPr>
        <p:spPr bwMode="auto">
          <a:xfrm>
            <a:off x="795338" y="3859213"/>
            <a:ext cx="3311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prstClr val="black"/>
                </a:solidFill>
              </a:rPr>
              <a:t>Scale (segment sample size)</a:t>
            </a:r>
          </a:p>
        </p:txBody>
      </p:sp>
      <p:sp>
        <p:nvSpPr>
          <p:cNvPr id="357381" name="TextBox 6"/>
          <p:cNvSpPr txBox="1">
            <a:spLocks noChangeArrowheads="1"/>
          </p:cNvSpPr>
          <p:nvPr/>
        </p:nvSpPr>
        <p:spPr bwMode="auto">
          <a:xfrm>
            <a:off x="2633663" y="2692400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FF0000"/>
                </a:solidFill>
              </a:rPr>
              <a:t>Slope H</a:t>
            </a:r>
            <a:r>
              <a:rPr lang="en-GB" altLang="en-US" sz="1800" b="1" baseline="-25000" smtClean="0">
                <a:solidFill>
                  <a:srgbClr val="FF0000"/>
                </a:solidFill>
              </a:rPr>
              <a:t>q</a:t>
            </a:r>
            <a:endParaRPr lang="en-GB" altLang="en-US" sz="1800" b="1" smtClean="0">
              <a:solidFill>
                <a:srgbClr val="FF0000"/>
              </a:solidFill>
            </a:endParaRPr>
          </a:p>
        </p:txBody>
      </p:sp>
      <p:sp>
        <p:nvSpPr>
          <p:cNvPr id="357382" name="TextBox 7"/>
          <p:cNvSpPr txBox="1">
            <a:spLocks noChangeArrowheads="1"/>
          </p:cNvSpPr>
          <p:nvPr/>
        </p:nvSpPr>
        <p:spPr bwMode="auto">
          <a:xfrm>
            <a:off x="592138" y="490538"/>
            <a:ext cx="421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smtClean="0">
                <a:solidFill>
                  <a:srgbClr val="FF0000"/>
                </a:solidFill>
              </a:rPr>
              <a:t>Scaling exponent function F</a:t>
            </a:r>
            <a:r>
              <a:rPr lang="en-GB" altLang="en-US" sz="1800" baseline="-25000" smtClean="0">
                <a:solidFill>
                  <a:srgbClr val="FF0000"/>
                </a:solidFill>
              </a:rPr>
              <a:t>q </a:t>
            </a:r>
            <a:r>
              <a:rPr lang="en-GB" altLang="en-US" sz="1800" smtClean="0">
                <a:solidFill>
                  <a:srgbClr val="FF0000"/>
                </a:solidFill>
              </a:rPr>
              <a:t>(q order RMS)</a:t>
            </a:r>
          </a:p>
        </p:txBody>
      </p:sp>
      <p:sp>
        <p:nvSpPr>
          <p:cNvPr id="357383" name="Rectangle 8"/>
          <p:cNvSpPr>
            <a:spLocks noChangeArrowheads="1"/>
          </p:cNvSpPr>
          <p:nvPr/>
        </p:nvSpPr>
        <p:spPr bwMode="auto">
          <a:xfrm>
            <a:off x="400050" y="4289425"/>
            <a:ext cx="4433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Log (</a:t>
            </a:r>
            <a:r>
              <a:rPr lang="en-GB" altLang="en-US" sz="1800" b="1" smtClean="0">
                <a:solidFill>
                  <a:srgbClr val="0000FF"/>
                </a:solidFill>
                <a:latin typeface="AdvPTimesI"/>
              </a:rPr>
              <a:t>F</a:t>
            </a:r>
            <a:r>
              <a:rPr lang="en-GB" altLang="en-US" sz="800" b="1" smtClean="0">
                <a:solidFill>
                  <a:srgbClr val="0000FF"/>
                </a:solidFill>
                <a:latin typeface="AdvPTimes"/>
              </a:rPr>
              <a:t>q</a:t>
            </a: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) versus log (</a:t>
            </a:r>
            <a:r>
              <a:rPr lang="en-GB" altLang="en-US" sz="1800" b="1" smtClean="0">
                <a:solidFill>
                  <a:srgbClr val="0000FF"/>
                </a:solidFill>
                <a:latin typeface="AdvPTimesI"/>
              </a:rPr>
              <a:t>s</a:t>
            </a: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) plot for </a:t>
            </a:r>
            <a:r>
              <a:rPr lang="en-GB" altLang="en-US" sz="1800" b="1" smtClean="0">
                <a:solidFill>
                  <a:srgbClr val="0000FF"/>
                </a:solidFill>
                <a:latin typeface="AdvPTimesI"/>
              </a:rPr>
              <a:t>q </a:t>
            </a:r>
            <a:r>
              <a:rPr lang="en-GB" altLang="en-US" sz="1800" b="1" smtClean="0">
                <a:solidFill>
                  <a:srgbClr val="0000FF"/>
                </a:solidFill>
                <a:latin typeface="AdvTir_symb"/>
              </a:rPr>
              <a:t>= ±</a:t>
            </a: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5, 0</a:t>
            </a:r>
            <a:endParaRPr lang="en-GB" altLang="en-US" sz="1800" b="1" smtClean="0">
              <a:solidFill>
                <a:srgbClr val="0000FF"/>
              </a:solidFill>
            </a:endParaRPr>
          </a:p>
        </p:txBody>
      </p:sp>
      <p:pic>
        <p:nvPicPr>
          <p:cNvPr id="35738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933700"/>
            <a:ext cx="4017962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5" name="Rectangle 10"/>
          <p:cNvSpPr>
            <a:spLocks noChangeArrowheads="1"/>
          </p:cNvSpPr>
          <p:nvPr/>
        </p:nvSpPr>
        <p:spPr bwMode="auto">
          <a:xfrm>
            <a:off x="4556125" y="60467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Variation of </a:t>
            </a:r>
            <a:r>
              <a:rPr lang="en-GB" altLang="en-US" sz="1800" b="1" smtClean="0">
                <a:solidFill>
                  <a:srgbClr val="0000FF"/>
                </a:solidFill>
                <a:latin typeface="AdvPTimesI"/>
              </a:rPr>
              <a:t>q</a:t>
            </a:r>
            <a:r>
              <a:rPr lang="en-GB" altLang="en-US" sz="1800" b="1" baseline="30000" smtClean="0">
                <a:solidFill>
                  <a:srgbClr val="0000FF"/>
                </a:solidFill>
                <a:latin typeface="AdvPTimes"/>
              </a:rPr>
              <a:t>th</a:t>
            </a: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-order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Hurst exponent (</a:t>
            </a:r>
            <a:r>
              <a:rPr lang="en-GB" altLang="en-US" sz="1800" b="1" smtClean="0">
                <a:solidFill>
                  <a:srgbClr val="0000FF"/>
                </a:solidFill>
                <a:latin typeface="AdvPTimesI"/>
              </a:rPr>
              <a:t>H</a:t>
            </a:r>
            <a:r>
              <a:rPr lang="en-GB" altLang="en-US" sz="800" b="1" smtClean="0">
                <a:solidFill>
                  <a:srgbClr val="0000FF"/>
                </a:solidFill>
                <a:latin typeface="AdvPTimesI"/>
              </a:rPr>
              <a:t>q</a:t>
            </a: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) with </a:t>
            </a:r>
            <a:r>
              <a:rPr lang="en-GB" altLang="en-US" sz="1800" b="1" smtClean="0">
                <a:solidFill>
                  <a:srgbClr val="0000FF"/>
                </a:solidFill>
                <a:latin typeface="AdvPTimesI"/>
              </a:rPr>
              <a:t>q</a:t>
            </a:r>
            <a:endParaRPr lang="en-GB" altLang="en-US" sz="1800" b="1" smtClean="0">
              <a:solidFill>
                <a:srgbClr val="0000FF"/>
              </a:solidFill>
            </a:endParaRPr>
          </a:p>
        </p:txBody>
      </p:sp>
      <p:sp>
        <p:nvSpPr>
          <p:cNvPr id="357386" name="TextBox 11"/>
          <p:cNvSpPr txBox="1">
            <a:spLocks noChangeArrowheads="1"/>
          </p:cNvSpPr>
          <p:nvPr/>
        </p:nvSpPr>
        <p:spPr bwMode="auto">
          <a:xfrm>
            <a:off x="195263" y="5761038"/>
            <a:ext cx="4638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smtClean="0">
                <a:solidFill>
                  <a:srgbClr val="FF0000"/>
                </a:solidFill>
              </a:rPr>
              <a:t>Published: Barman et al., 2015, Natural Hazard</a:t>
            </a:r>
          </a:p>
        </p:txBody>
      </p:sp>
      <p:sp>
        <p:nvSpPr>
          <p:cNvPr id="357387" name="Slide Number Placeholder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B44CF3-CD2F-4754-AA2C-99483419860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88913"/>
            <a:ext cx="41719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3" name="Rectangle 4"/>
          <p:cNvSpPr>
            <a:spLocks noChangeArrowheads="1"/>
          </p:cNvSpPr>
          <p:nvPr/>
        </p:nvSpPr>
        <p:spPr bwMode="auto">
          <a:xfrm>
            <a:off x="177800" y="3125788"/>
            <a:ext cx="4262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Variation of mass exponent (</a:t>
            </a:r>
            <a:r>
              <a:rPr lang="en-GB" altLang="en-US" sz="1800" b="1" smtClean="0">
                <a:solidFill>
                  <a:srgbClr val="0000FF"/>
                </a:solidFill>
                <a:latin typeface="AdvPSMP13"/>
              </a:rPr>
              <a:t>s</a:t>
            </a: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) with q</a:t>
            </a:r>
            <a:endParaRPr lang="en-GB" altLang="en-US" sz="1800" b="1" smtClean="0">
              <a:solidFill>
                <a:srgbClr val="0000FF"/>
              </a:solidFill>
            </a:endParaRPr>
          </a:p>
        </p:txBody>
      </p:sp>
      <p:pic>
        <p:nvPicPr>
          <p:cNvPr id="35840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2879725"/>
            <a:ext cx="4370387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5" name="Rectangle 6"/>
          <p:cNvSpPr>
            <a:spLocks noChangeArrowheads="1"/>
          </p:cNvSpPr>
          <p:nvPr/>
        </p:nvSpPr>
        <p:spPr bwMode="auto">
          <a:xfrm>
            <a:off x="5853113" y="6173788"/>
            <a:ext cx="2519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Multifractal spectrum</a:t>
            </a:r>
            <a:endParaRPr lang="en-GB" altLang="en-US" sz="1800" b="1" smtClean="0">
              <a:solidFill>
                <a:srgbClr val="0000FF"/>
              </a:solidFill>
            </a:endParaRPr>
          </a:p>
        </p:txBody>
      </p:sp>
      <p:sp>
        <p:nvSpPr>
          <p:cNvPr id="358406" name="TextBox 7"/>
          <p:cNvSpPr txBox="1">
            <a:spLocks noChangeArrowheads="1"/>
          </p:cNvSpPr>
          <p:nvPr/>
        </p:nvSpPr>
        <p:spPr bwMode="auto">
          <a:xfrm>
            <a:off x="177800" y="6173788"/>
            <a:ext cx="4638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smtClean="0">
                <a:solidFill>
                  <a:srgbClr val="FF0000"/>
                </a:solidFill>
              </a:rPr>
              <a:t>Published: Barman et al., 2015, Natural Hazard</a:t>
            </a:r>
          </a:p>
        </p:txBody>
      </p:sp>
      <p:sp>
        <p:nvSpPr>
          <p:cNvPr id="358407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7C7EF3-18F4-42C0-85DA-D9B20B59EF48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8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88913"/>
            <a:ext cx="39116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27" name="Rectangle 4"/>
          <p:cNvSpPr>
            <a:spLocks noChangeArrowheads="1"/>
          </p:cNvSpPr>
          <p:nvPr/>
        </p:nvSpPr>
        <p:spPr bwMode="auto">
          <a:xfrm>
            <a:off x="334963" y="4046538"/>
            <a:ext cx="3716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Variation of </a:t>
            </a:r>
            <a:r>
              <a:rPr lang="en-GB" altLang="en-US" sz="1800" b="1" smtClean="0">
                <a:solidFill>
                  <a:srgbClr val="0000FF"/>
                </a:solidFill>
                <a:latin typeface="AdvPTimesI"/>
              </a:rPr>
              <a:t>q</a:t>
            </a:r>
            <a:r>
              <a:rPr lang="en-GB" altLang="en-US" sz="1800" b="1" baseline="30000" smtClean="0">
                <a:solidFill>
                  <a:srgbClr val="0000FF"/>
                </a:solidFill>
                <a:latin typeface="AdvPTimes"/>
              </a:rPr>
              <a:t>th</a:t>
            </a: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-order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Hurst exponent (</a:t>
            </a:r>
            <a:r>
              <a:rPr lang="en-GB" altLang="en-US" sz="1800" b="1" smtClean="0">
                <a:solidFill>
                  <a:srgbClr val="0000FF"/>
                </a:solidFill>
                <a:latin typeface="AdvPTimesI"/>
              </a:rPr>
              <a:t>H</a:t>
            </a:r>
            <a:r>
              <a:rPr lang="en-GB" altLang="en-US" sz="800" b="1" smtClean="0">
                <a:solidFill>
                  <a:srgbClr val="0000FF"/>
                </a:solidFill>
                <a:latin typeface="AdvPTimesI"/>
              </a:rPr>
              <a:t>q</a:t>
            </a: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) with </a:t>
            </a:r>
            <a:r>
              <a:rPr lang="en-GB" altLang="en-US" sz="1800" b="1" smtClean="0">
                <a:solidFill>
                  <a:srgbClr val="0000FF"/>
                </a:solidFill>
                <a:latin typeface="AdvPTimesI"/>
              </a:rPr>
              <a:t>q</a:t>
            </a:r>
            <a:endParaRPr lang="en-GB" altLang="en-US" sz="1800" b="1" smtClean="0">
              <a:solidFill>
                <a:srgbClr val="0000FF"/>
              </a:solidFill>
            </a:endParaRPr>
          </a:p>
        </p:txBody>
      </p:sp>
      <p:pic>
        <p:nvPicPr>
          <p:cNvPr id="35942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2955925"/>
            <a:ext cx="46418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29" name="Rectangle 6"/>
          <p:cNvSpPr>
            <a:spLocks noChangeArrowheads="1"/>
          </p:cNvSpPr>
          <p:nvPr/>
        </p:nvSpPr>
        <p:spPr bwMode="auto">
          <a:xfrm>
            <a:off x="5557838" y="6207125"/>
            <a:ext cx="2517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FF"/>
                </a:solidFill>
                <a:latin typeface="AdvPTimes"/>
              </a:rPr>
              <a:t>Multifractal spectrum</a:t>
            </a:r>
            <a:endParaRPr lang="en-GB" altLang="en-US" sz="1800" b="1" smtClean="0">
              <a:solidFill>
                <a:srgbClr val="0000FF"/>
              </a:solidFill>
            </a:endParaRPr>
          </a:p>
        </p:txBody>
      </p:sp>
      <p:sp>
        <p:nvSpPr>
          <p:cNvPr id="359430" name="TextBox 9"/>
          <p:cNvSpPr txBox="1">
            <a:spLocks noChangeArrowheads="1"/>
          </p:cNvSpPr>
          <p:nvPr/>
        </p:nvSpPr>
        <p:spPr bwMode="auto">
          <a:xfrm>
            <a:off x="236538" y="6207125"/>
            <a:ext cx="4638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smtClean="0">
                <a:solidFill>
                  <a:srgbClr val="FF0000"/>
                </a:solidFill>
              </a:rPr>
              <a:t>Published: Barman et al., 2015, Natural Hazard</a:t>
            </a:r>
          </a:p>
        </p:txBody>
      </p:sp>
      <p:sp>
        <p:nvSpPr>
          <p:cNvPr id="359431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8D3CE3-1C05-48D1-813A-0A04D5C07D0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2362200" cy="22098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2362200" cy="2286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3048000" cy="2667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"/>
            <a:ext cx="2438400" cy="2286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0"/>
            <a:ext cx="2362200" cy="2286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7" name="Text Box 13"/>
          <p:cNvSpPr txBox="1">
            <a:spLocks noChangeArrowheads="1"/>
          </p:cNvSpPr>
          <p:nvPr/>
        </p:nvSpPr>
        <p:spPr bwMode="auto">
          <a:xfrm>
            <a:off x="2743200" y="3733800"/>
            <a:ext cx="3810000" cy="276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u="sng">
                <a:solidFill>
                  <a:srgbClr val="FF0000"/>
                </a:solidFill>
              </a:rPr>
              <a:t>RECENT EVENTS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FF"/>
                </a:solidFill>
              </a:rPr>
              <a:t>Earthquake	   M         Causalities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Kashmir (2005) 	 7.6M	  1, 308 Tsunami (2004) 	 9.3M	10, 749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Bhuj (2001) 	 7.7M	13, 805 Chamoli (1999)	 6.8M	        63 Jabalpur (1997) 	 6.0M	        38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Latur (1993) 	 6.3M	  7, 928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Uttarkashi (1991)       6.6M	      768 </a:t>
            </a:r>
            <a:endParaRPr lang="en-US" sz="16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272" name="Rectangle 10"/>
          <p:cNvSpPr>
            <a:spLocks noChangeArrowheads="1"/>
          </p:cNvSpPr>
          <p:nvPr/>
        </p:nvSpPr>
        <p:spPr bwMode="auto">
          <a:xfrm>
            <a:off x="152400" y="3276600"/>
            <a:ext cx="2514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>
                <a:solidFill>
                  <a:srgbClr val="000000"/>
                </a:solidFill>
              </a:rPr>
              <a:t>Bhuj Earthquake (2001)</a:t>
            </a: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6400800" y="3200400"/>
            <a:ext cx="2514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>
                <a:solidFill>
                  <a:srgbClr val="000000"/>
                </a:solidFill>
              </a:rPr>
              <a:t>Latur Earthquake (1993)</a:t>
            </a:r>
          </a:p>
        </p:txBody>
      </p:sp>
      <p:sp>
        <p:nvSpPr>
          <p:cNvPr id="11274" name="Rectangle 12"/>
          <p:cNvSpPr>
            <a:spLocks noChangeArrowheads="1"/>
          </p:cNvSpPr>
          <p:nvPr/>
        </p:nvSpPr>
        <p:spPr bwMode="auto">
          <a:xfrm>
            <a:off x="2971800" y="3124200"/>
            <a:ext cx="3124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>
                <a:solidFill>
                  <a:srgbClr val="000000"/>
                </a:solidFill>
              </a:rPr>
              <a:t> </a:t>
            </a:r>
            <a:r>
              <a:rPr lang="en-US" b="1" u="sng">
                <a:solidFill>
                  <a:srgbClr val="0000FF"/>
                </a:solidFill>
              </a:rPr>
              <a:t>Kashmir Earthquake (2005)</a:t>
            </a:r>
          </a:p>
        </p:txBody>
      </p:sp>
      <p:sp>
        <p:nvSpPr>
          <p:cNvPr id="41985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D144C8-0E09-432C-BD30-9F9E9BFD50CC}" type="slidenum">
              <a:rPr lang="en-US">
                <a:solidFill>
                  <a:srgbClr val="000000"/>
                </a:solidFill>
              </a:rPr>
              <a:pPr eaLnBrk="1" hangingPunct="1"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25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25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2000"/>
                                        <p:tgtEl>
                                          <p:spTgt spid="25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63050" cy="5334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81050" y="609600"/>
          <a:ext cx="7620000" cy="27114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05225"/>
                <a:gridCol w="3914775"/>
              </a:tblGrid>
              <a:tr h="9143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Seismically Active Phase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(Original data)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marT="45690" marB="4569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0.249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/>
                    </a:p>
                  </a:txBody>
                  <a:tcPr marT="45690" marB="45690">
                    <a:solidFill>
                      <a:srgbClr val="006600"/>
                    </a:solidFill>
                  </a:tcPr>
                </a:tc>
              </a:tr>
              <a:tr h="9137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Seismically Quiescent Phase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(Truncated data - without anomalies)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45690" marB="4569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0.149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marT="45690" marB="45690">
                    <a:solidFill>
                      <a:srgbClr val="006600"/>
                    </a:solidFill>
                  </a:tcPr>
                </a:tc>
              </a:tr>
              <a:tr h="8833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Shuffled Data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marT="45690" marB="4569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0.112</a:t>
                      </a:r>
                    </a:p>
                  </a:txBody>
                  <a:tcPr marT="45690" marB="45690"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sp>
        <p:nvSpPr>
          <p:cNvPr id="360465" name="Rectangle 2"/>
          <p:cNvSpPr>
            <a:spLocks noChangeArrowheads="1"/>
          </p:cNvSpPr>
          <p:nvPr/>
        </p:nvSpPr>
        <p:spPr bwMode="auto">
          <a:xfrm>
            <a:off x="152400" y="3962400"/>
            <a:ext cx="88392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FF0000"/>
                </a:solidFill>
              </a:rPr>
              <a:t>Greater the width of the spectrum ~ larger the degree of </a:t>
            </a:r>
          </a:p>
          <a:p>
            <a:pPr algn="ctr" fontAlgn="base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b="1" smtClean="0">
                <a:solidFill>
                  <a:srgbClr val="FF0000"/>
                </a:solidFill>
              </a:rPr>
              <a:t>multi-fractal nature present in the data set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</a:rPr>
              <a:t>		</a:t>
            </a:r>
            <a:r>
              <a:rPr lang="en-US" altLang="en-US" sz="2000" b="1" smtClean="0">
                <a:solidFill>
                  <a:srgbClr val="000000"/>
                </a:solidFill>
              </a:rPr>
              <a:t>The data in seismically active phase (original recorded data) shows more multi-fractal than the data set in seismically inactive phase (data without the anomalous part).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00"/>
                </a:solidFill>
              </a:rPr>
              <a:t>	The Earth system is approaching towards more chaotic phase just preceding the earthquakes. </a:t>
            </a:r>
          </a:p>
        </p:txBody>
      </p:sp>
      <p:sp>
        <p:nvSpPr>
          <p:cNvPr id="360466" name="TextBox 3"/>
          <p:cNvSpPr txBox="1">
            <a:spLocks noChangeArrowheads="1"/>
          </p:cNvSpPr>
          <p:nvPr/>
        </p:nvSpPr>
        <p:spPr bwMode="auto">
          <a:xfrm>
            <a:off x="19050" y="3352800"/>
            <a:ext cx="9124950" cy="5238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</a:rPr>
              <a:t>For mono-fractal data Spectrum width ~ 0 </a:t>
            </a:r>
          </a:p>
        </p:txBody>
      </p:sp>
      <p:sp>
        <p:nvSpPr>
          <p:cNvPr id="360467" name="TextBox 1"/>
          <p:cNvSpPr txBox="1">
            <a:spLocks noChangeArrowheads="1"/>
          </p:cNvSpPr>
          <p:nvPr/>
        </p:nvSpPr>
        <p:spPr bwMode="auto">
          <a:xfrm>
            <a:off x="19050" y="-25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FF00"/>
                </a:solidFill>
              </a:rPr>
              <a:t>Width of Multifractal Spectrum</a:t>
            </a:r>
          </a:p>
        </p:txBody>
      </p:sp>
      <p:sp>
        <p:nvSpPr>
          <p:cNvPr id="36046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6AF09-4413-478D-AD37-0EA5CAA1479A}" type="slidenum">
              <a:rPr lang="en-US" altLang="en-US" sz="14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4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1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extBox 12"/>
          <p:cNvSpPr txBox="1">
            <a:spLocks noChangeArrowheads="1"/>
          </p:cNvSpPr>
          <p:nvPr/>
        </p:nvSpPr>
        <p:spPr bwMode="auto">
          <a:xfrm>
            <a:off x="0" y="11113"/>
            <a:ext cx="9144000" cy="584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FF00"/>
                </a:solidFill>
              </a:rPr>
              <a:t>Estimation of Hurst Exponent</a:t>
            </a:r>
          </a:p>
        </p:txBody>
      </p:sp>
      <p:sp>
        <p:nvSpPr>
          <p:cNvPr id="361475" name="Rectangle 9"/>
          <p:cNvSpPr>
            <a:spLocks noChangeArrowheads="1"/>
          </p:cNvSpPr>
          <p:nvPr/>
        </p:nvSpPr>
        <p:spPr bwMode="auto">
          <a:xfrm>
            <a:off x="-9525" y="3886200"/>
            <a:ext cx="91535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i="1" smtClean="0">
                <a:solidFill>
                  <a:srgbClr val="FFFFF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altLang="en-US" sz="2000" b="1" smtClean="0">
                <a:solidFill>
                  <a:srgbClr val="FFFFF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</a:t>
            </a:r>
            <a:r>
              <a:rPr lang="en-US" altLang="en-US" sz="2000" b="1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0      &lt; H  &lt; 0.5           …..    Anti- correlation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0.5  &lt; H  &lt; 1.0           …..    Long range correlation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 H  =  0                          …..    Pink noise or white noise</a:t>
            </a:r>
          </a:p>
        </p:txBody>
      </p:sp>
      <p:sp>
        <p:nvSpPr>
          <p:cNvPr id="361476" name="Rectangle 9"/>
          <p:cNvSpPr>
            <a:spLocks noChangeArrowheads="1"/>
          </p:cNvSpPr>
          <p:nvPr/>
        </p:nvSpPr>
        <p:spPr bwMode="auto">
          <a:xfrm>
            <a:off x="19050" y="5410200"/>
            <a:ext cx="91440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i="1" smtClean="0">
                <a:solidFill>
                  <a:srgbClr val="0000F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US" altLang="en-US" sz="2000" b="1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  =  0.5                      …..    Completely uncorrelated 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000" b="1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                                                (Brown noise; random in nature)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H  =  1.0                      …..    Exactly self similar process  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95338" y="812800"/>
          <a:ext cx="7620000" cy="20447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48100"/>
                <a:gridCol w="2185987"/>
                <a:gridCol w="1585913"/>
              </a:tblGrid>
              <a:tr h="4324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+mj-lt"/>
                        </a:rPr>
                        <a:t>Data Set</a:t>
                      </a: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latin typeface="+mj-lt"/>
                        </a:rPr>
                        <a:t>H</a:t>
                      </a:r>
                      <a:r>
                        <a:rPr lang="en-US" sz="1400" b="1" baseline="-25000" dirty="0" err="1" smtClean="0">
                          <a:latin typeface="+mj-lt"/>
                        </a:rPr>
                        <a:t>q</a:t>
                      </a:r>
                      <a:r>
                        <a:rPr lang="en-US" sz="1400" b="1" baseline="0" dirty="0" smtClean="0">
                          <a:latin typeface="+mj-lt"/>
                        </a:rPr>
                        <a:t> (for q = 2)</a:t>
                      </a:r>
                      <a:endParaRPr lang="en-US" sz="1400" b="1" dirty="0">
                        <a:latin typeface="+mj-lt"/>
                      </a:endParaRP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</a:rPr>
                        <a:t>h </a:t>
                      </a:r>
                      <a:r>
                        <a:rPr lang="en-US" sz="1400" b="1" baseline="-25000" dirty="0" err="1" smtClean="0">
                          <a:latin typeface="+mj-lt"/>
                        </a:rPr>
                        <a:t>qmax</a:t>
                      </a:r>
                      <a:endParaRPr lang="en-US" sz="1400" b="1" baseline="-25000" dirty="0">
                        <a:latin typeface="+mj-lt"/>
                      </a:endParaRP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</a:tr>
              <a:tr h="5181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+mj-lt"/>
                        </a:rPr>
                        <a:t>Seismically Active Phase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+mj-lt"/>
                        </a:rPr>
                        <a:t>(Original data)</a:t>
                      </a: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0.905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0.917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</a:tr>
              <a:tr h="6404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+mj-lt"/>
                        </a:rPr>
                        <a:t>Seismically Quiescent Phase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+mj-lt"/>
                        </a:rPr>
                        <a:t>(Truncated data - without anomalies)</a:t>
                      </a:r>
                      <a:endParaRPr lang="en-US" sz="1400" b="1" dirty="0">
                        <a:solidFill>
                          <a:srgbClr val="FFFF00"/>
                        </a:solidFill>
                        <a:latin typeface="+mj-lt"/>
                      </a:endParaRP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0.893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0.485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</a:tr>
              <a:tr h="4536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+mj-lt"/>
                        </a:rPr>
                        <a:t>Shuffled Data</a:t>
                      </a:r>
                      <a:endParaRPr lang="en-US" sz="1400" b="1" dirty="0">
                        <a:solidFill>
                          <a:srgbClr val="FFFF00"/>
                        </a:solidFill>
                        <a:latin typeface="+mj-lt"/>
                      </a:endParaRP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0.485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0.910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T="45709" marB="45709"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sp>
        <p:nvSpPr>
          <p:cNvPr id="361499" name="TextBox 4"/>
          <p:cNvSpPr txBox="1">
            <a:spLocks noChangeArrowheads="1"/>
          </p:cNvSpPr>
          <p:nvPr/>
        </p:nvSpPr>
        <p:spPr bwMode="auto">
          <a:xfrm>
            <a:off x="19050" y="3200400"/>
            <a:ext cx="9124950" cy="52387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FF"/>
                </a:solidFill>
              </a:rPr>
              <a:t>Entire dataset shows long range correlation</a:t>
            </a:r>
          </a:p>
        </p:txBody>
      </p:sp>
      <p:sp>
        <p:nvSpPr>
          <p:cNvPr id="36150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10B178-B05D-4605-81CB-604DAB308E1B}" type="slidenum">
              <a:rPr lang="en-US" altLang="en-US" sz="14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4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9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7315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/>
          <p:cNvSpPr/>
          <p:nvPr/>
        </p:nvSpPr>
        <p:spPr>
          <a:xfrm rot="18491522">
            <a:off x="-255343" y="1130656"/>
            <a:ext cx="2731528" cy="870728"/>
          </a:xfrm>
          <a:prstGeom prst="ellipse">
            <a:avLst/>
          </a:prstGeom>
          <a:solidFill>
            <a:srgbClr val="006600"/>
          </a:solidFill>
          <a:ln w="25400" cap="flat" cmpd="sng" algn="ctr">
            <a:solidFill>
              <a:srgbClr val="0066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Multifractal</a:t>
            </a:r>
            <a:r>
              <a:rPr kumimoji="0" lang="en-IN" sz="32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Spectrum</a:t>
            </a:r>
            <a:endParaRPr kumimoji="0" lang="en-IN" sz="3200" b="1" i="0" u="none" strike="noStrike" kern="0" cap="none" spc="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6" y="3352800"/>
            <a:ext cx="7302623" cy="327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" y="3886199"/>
            <a:ext cx="181610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6021" y="2908618"/>
            <a:ext cx="1828799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Whole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Data Set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5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06" y="21454"/>
            <a:ext cx="7379494" cy="328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1852613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" y="4419600"/>
            <a:ext cx="181610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381" y="3428999"/>
            <a:ext cx="7166337" cy="32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6021" y="3086099"/>
            <a:ext cx="1828799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Region 1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8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7391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" y="457200"/>
            <a:ext cx="1852613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39320"/>
            <a:ext cx="7315200" cy="299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42533"/>
            <a:ext cx="181610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6021" y="2953520"/>
            <a:ext cx="1828799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Region 2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8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63235" cy="5334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420890"/>
              </p:ext>
            </p:extLst>
          </p:nvPr>
        </p:nvGraphicFramePr>
        <p:xfrm>
          <a:off x="781235" y="609600"/>
          <a:ext cx="7619999" cy="2499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37651"/>
                <a:gridCol w="1869056"/>
                <a:gridCol w="2008293"/>
                <a:gridCol w="1904999"/>
              </a:tblGrid>
              <a:tr h="5635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Seismic</a:t>
                      </a:r>
                      <a:r>
                        <a:rPr lang="en-US" sz="2000" b="1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Phase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Whole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Data Set</a:t>
                      </a:r>
                      <a:endParaRPr lang="en-US" sz="2000" b="1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Region 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Data Set</a:t>
                      </a:r>
                      <a:endParaRPr lang="en-US" sz="2000" b="1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Region 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Data Set</a:t>
                      </a:r>
                      <a:endParaRPr lang="en-US" sz="2000" b="1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7436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Active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(Raw data)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0.5255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(Data Point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12,400)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0.5530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(Data Point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6,200)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0.5473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(Data Point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6,200)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8833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Quiescent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(Truncated data without anomalies)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0.2812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(Data Point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11,513)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0.4965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(Data Point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5,563)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0.4858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(Data Point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5,689)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2399" y="3962400"/>
            <a:ext cx="88392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Greater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the width of the spectrum ~ larger the degree of </a:t>
            </a:r>
          </a:p>
          <a:p>
            <a:pPr algn="ctr">
              <a:spcAft>
                <a:spcPts val="12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multi-fractal nature present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in the data set </a:t>
            </a: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2400" b="1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The 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data in seismically active phase (original recorded data) shows more </a:t>
            </a: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multi-fractal 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than the data set in seismically inactive phase (data without the anomalous part). </a:t>
            </a:r>
            <a:endParaRPr lang="en-US" sz="2000" b="1" dirty="0" smtClean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	The 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Earth system is approaching towards more chaotic phase just preceding the earthquakes. </a:t>
            </a:r>
            <a:endParaRPr lang="en-US" sz="20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34" y="3352800"/>
            <a:ext cx="9124765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For mono-fractal data Spectrum width ~ 0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35" y="-256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FFFF00"/>
                </a:solidFill>
              </a:rPr>
              <a:t>Width of </a:t>
            </a:r>
            <a:r>
              <a:rPr lang="en-US" sz="3200" b="1" dirty="0" err="1" smtClean="0">
                <a:solidFill>
                  <a:srgbClr val="FFFF00"/>
                </a:solidFill>
              </a:rPr>
              <a:t>Multifractal</a:t>
            </a:r>
            <a:r>
              <a:rPr lang="en-US" sz="3200" b="1" dirty="0" smtClean="0">
                <a:solidFill>
                  <a:srgbClr val="FFFF00"/>
                </a:solidFill>
              </a:rPr>
              <a:t> Spectrum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2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0357"/>
            <a:ext cx="9144000" cy="58477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Estimation of Hurst Exponent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-9617" y="3886200"/>
            <a:ext cx="915361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     </a:t>
            </a:r>
            <a:r>
              <a:rPr lang="en-US" sz="2000" b="1" dirty="0">
                <a:latin typeface="Cambria" pitchFamily="18" charset="0"/>
                <a:cs typeface="Arial" pitchFamily="34" charset="0"/>
              </a:rPr>
              <a:t>0      &lt; </a:t>
            </a:r>
            <a:r>
              <a:rPr lang="en-US" sz="2000" b="1" dirty="0">
                <a:latin typeface="Cambria" pitchFamily="18" charset="0"/>
                <a:cs typeface="Arial" charset="0"/>
              </a:rPr>
              <a:t>H  &lt; 0.5           …..  </a:t>
            </a:r>
            <a:r>
              <a:rPr lang="en-US" sz="2000" b="1" dirty="0" smtClean="0">
                <a:latin typeface="Cambria" pitchFamily="18" charset="0"/>
                <a:cs typeface="Arial" charset="0"/>
              </a:rPr>
              <a:t>  Anti- </a:t>
            </a:r>
            <a:r>
              <a:rPr lang="en-US" sz="2000" b="1" dirty="0">
                <a:latin typeface="Cambria" pitchFamily="18" charset="0"/>
                <a:cs typeface="Arial" charset="0"/>
              </a:rPr>
              <a:t>correlation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atin typeface="Cambria" pitchFamily="18" charset="0"/>
                <a:cs typeface="Arial" charset="0"/>
              </a:rPr>
              <a:t>        0.5  &lt; H  &lt; </a:t>
            </a:r>
            <a:r>
              <a:rPr lang="en-US" sz="2000" b="1" dirty="0" smtClean="0">
                <a:latin typeface="Cambria" pitchFamily="18" charset="0"/>
                <a:cs typeface="Arial" charset="0"/>
              </a:rPr>
              <a:t>1.0           …..    Long </a:t>
            </a:r>
            <a:r>
              <a:rPr lang="en-US" sz="2000" b="1" dirty="0">
                <a:latin typeface="Cambria" pitchFamily="18" charset="0"/>
                <a:cs typeface="Arial" charset="0"/>
              </a:rPr>
              <a:t>range correlation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atin typeface="Cambria" pitchFamily="18" charset="0"/>
                <a:cs typeface="Arial" pitchFamily="34" charset="0"/>
              </a:rPr>
              <a:t>        </a:t>
            </a:r>
            <a:r>
              <a:rPr lang="en-US" sz="2000" b="1" dirty="0" smtClean="0">
                <a:latin typeface="Cambria" pitchFamily="18" charset="0"/>
                <a:cs typeface="Arial" pitchFamily="34" charset="0"/>
              </a:rPr>
              <a:t> H  </a:t>
            </a:r>
            <a:r>
              <a:rPr lang="en-US" sz="2000" b="1" dirty="0">
                <a:latin typeface="Cambria" pitchFamily="18" charset="0"/>
                <a:cs typeface="Arial" pitchFamily="34" charset="0"/>
              </a:rPr>
              <a:t>=  0                         </a:t>
            </a:r>
            <a:r>
              <a:rPr lang="en-US" sz="2000" b="1" dirty="0" smtClean="0">
                <a:latin typeface="Cambria" pitchFamily="18" charset="0"/>
                <a:cs typeface="Arial" pitchFamily="34" charset="0"/>
              </a:rPr>
              <a:t> …..    </a:t>
            </a:r>
            <a:r>
              <a:rPr lang="en-US" sz="2000" b="1" dirty="0">
                <a:latin typeface="Cambria" pitchFamily="18" charset="0"/>
                <a:cs typeface="Arial" pitchFamily="34" charset="0"/>
              </a:rPr>
              <a:t>Pink noise or white </a:t>
            </a:r>
            <a:r>
              <a:rPr lang="en-US" sz="2000" b="1" dirty="0" smtClean="0">
                <a:latin typeface="Cambria" pitchFamily="18" charset="0"/>
                <a:cs typeface="Arial" pitchFamily="34" charset="0"/>
              </a:rPr>
              <a:t>noise</a:t>
            </a:r>
            <a:endParaRPr lang="en-US" sz="2000" b="1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9235" y="5410200"/>
            <a:ext cx="914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FF"/>
                </a:solidFill>
                <a:latin typeface="Cambria" pitchFamily="18" charset="0"/>
                <a:cs typeface="Arial" pitchFamily="34" charset="0"/>
              </a:rPr>
              <a:t>       </a:t>
            </a:r>
            <a:r>
              <a:rPr lang="en-US" sz="2000" b="1" i="1" dirty="0" smtClean="0">
                <a:solidFill>
                  <a:srgbClr val="0000FF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Cambria" pitchFamily="18" charset="0"/>
                <a:cs typeface="Arial" charset="0"/>
              </a:rPr>
              <a:t>H  </a:t>
            </a:r>
            <a:r>
              <a:rPr lang="en-US" sz="2000" b="1" dirty="0">
                <a:latin typeface="Cambria" pitchFamily="18" charset="0"/>
                <a:cs typeface="Arial" charset="0"/>
              </a:rPr>
              <a:t>=  0.5                     </a:t>
            </a:r>
            <a:r>
              <a:rPr lang="en-US" sz="2000" b="1" dirty="0" smtClean="0">
                <a:latin typeface="Cambria" pitchFamily="18" charset="0"/>
                <a:cs typeface="Arial" charset="0"/>
              </a:rPr>
              <a:t> …..    </a:t>
            </a:r>
            <a:r>
              <a:rPr lang="en-US" sz="2000" b="1" dirty="0">
                <a:latin typeface="Cambria" pitchFamily="18" charset="0"/>
                <a:cs typeface="Arial" charset="0"/>
              </a:rPr>
              <a:t>Completely uncorrelated 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Cambria" pitchFamily="18" charset="0"/>
                <a:cs typeface="Arial" charset="0"/>
              </a:rPr>
              <a:t>                                                        </a:t>
            </a:r>
            <a:r>
              <a:rPr lang="en-US" sz="2000" b="1" dirty="0" smtClean="0">
                <a:latin typeface="Cambria" pitchFamily="18" charset="0"/>
                <a:cs typeface="Arial" charset="0"/>
              </a:rPr>
              <a:t>(</a:t>
            </a:r>
            <a:r>
              <a:rPr lang="en-US" sz="2000" b="1" dirty="0">
                <a:latin typeface="Cambria" pitchFamily="18" charset="0"/>
                <a:cs typeface="Arial" charset="0"/>
              </a:rPr>
              <a:t>Brown noise; random in nature)</a:t>
            </a:r>
            <a:endParaRPr lang="en-US" sz="2000" b="1" dirty="0">
              <a:latin typeface="Cambria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atin typeface="Cambria" pitchFamily="18" charset="0"/>
                <a:cs typeface="Arial" pitchFamily="34" charset="0"/>
              </a:rPr>
              <a:t>        H  =  </a:t>
            </a:r>
            <a:r>
              <a:rPr lang="en-US" sz="2000" b="1" dirty="0" smtClean="0">
                <a:latin typeface="Cambria" pitchFamily="18" charset="0"/>
                <a:cs typeface="Arial" pitchFamily="34" charset="0"/>
              </a:rPr>
              <a:t>1.0                      …..    </a:t>
            </a:r>
            <a:r>
              <a:rPr lang="en-US" sz="2000" b="1" dirty="0">
                <a:latin typeface="Cambria" pitchFamily="18" charset="0"/>
                <a:cs typeface="Arial" pitchFamily="34" charset="0"/>
              </a:rPr>
              <a:t>Exactly self similar process  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784992"/>
              </p:ext>
            </p:extLst>
          </p:nvPr>
        </p:nvGraphicFramePr>
        <p:xfrm>
          <a:off x="795846" y="762000"/>
          <a:ext cx="7619999" cy="21940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37651"/>
                <a:gridCol w="1869056"/>
                <a:gridCol w="2008293"/>
                <a:gridCol w="1904999"/>
              </a:tblGrid>
              <a:tr h="5635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Seismic</a:t>
                      </a:r>
                      <a:r>
                        <a:rPr lang="en-US" sz="2000" b="1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Phase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Whole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Data Set</a:t>
                      </a:r>
                      <a:endParaRPr lang="en-US" sz="2000" b="1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Region 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Data Set</a:t>
                      </a:r>
                      <a:endParaRPr lang="en-US" sz="2000" b="1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Region 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Data Set</a:t>
                      </a:r>
                      <a:endParaRPr lang="en-US" sz="2000" b="1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Active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(Raw data)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0.8579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0.7890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0.8967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8833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Quiescent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(Truncated data without anomalies)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0.8369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0.9287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0.8679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235" y="3200400"/>
            <a:ext cx="9124765" cy="523220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Entire dataset shows long range correlation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9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2646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7187" name="TextBox 2"/>
          <p:cNvSpPr txBox="1">
            <a:spLocks noChangeArrowheads="1"/>
          </p:cNvSpPr>
          <p:nvPr/>
        </p:nvSpPr>
        <p:spPr bwMode="auto">
          <a:xfrm>
            <a:off x="6172200" y="1066800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800" b="1">
                <a:solidFill>
                  <a:srgbClr val="0000FF"/>
                </a:solidFill>
                <a:cs typeface="Arial" charset="0"/>
              </a:rPr>
              <a:t>R</a:t>
            </a:r>
          </a:p>
        </p:txBody>
      </p:sp>
      <p:sp>
        <p:nvSpPr>
          <p:cNvPr id="477188" name="TextBox 3"/>
          <p:cNvSpPr txBox="1">
            <a:spLocks noChangeArrowheads="1"/>
          </p:cNvSpPr>
          <p:nvPr/>
        </p:nvSpPr>
        <p:spPr bwMode="auto">
          <a:xfrm>
            <a:off x="4419600" y="2895600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800" b="1">
                <a:solidFill>
                  <a:srgbClr val="0000FF"/>
                </a:solidFill>
                <a:cs typeface="Arial" charset="0"/>
              </a:rPr>
              <a:t>d</a:t>
            </a:r>
          </a:p>
        </p:txBody>
      </p:sp>
      <p:sp>
        <p:nvSpPr>
          <p:cNvPr id="477189" name="TextBox 4"/>
          <p:cNvSpPr txBox="1">
            <a:spLocks noChangeArrowheads="1"/>
          </p:cNvSpPr>
          <p:nvPr/>
        </p:nvSpPr>
        <p:spPr bwMode="auto">
          <a:xfrm>
            <a:off x="3505200" y="1143000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800" b="1">
                <a:solidFill>
                  <a:srgbClr val="0000FF"/>
                </a:solidFill>
                <a:cs typeface="Arial" charset="0"/>
              </a:rPr>
              <a:t>D</a:t>
            </a:r>
          </a:p>
        </p:txBody>
      </p:sp>
      <p:sp>
        <p:nvSpPr>
          <p:cNvPr id="477190" name="TextBox 5"/>
          <p:cNvSpPr txBox="1">
            <a:spLocks noChangeArrowheads="1"/>
          </p:cNvSpPr>
          <p:nvPr/>
        </p:nvSpPr>
        <p:spPr bwMode="auto">
          <a:xfrm rot="-2142654">
            <a:off x="2006600" y="915988"/>
            <a:ext cx="1981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>
                <a:solidFill>
                  <a:srgbClr val="FF0000"/>
                </a:solidFill>
                <a:cs typeface="Arial" charset="0"/>
              </a:rPr>
              <a:t>Test site</a:t>
            </a:r>
          </a:p>
        </p:txBody>
      </p:sp>
      <p:sp>
        <p:nvSpPr>
          <p:cNvPr id="477191" name="TextBox 6"/>
          <p:cNvSpPr txBox="1">
            <a:spLocks noChangeArrowheads="1"/>
          </p:cNvSpPr>
          <p:nvPr/>
        </p:nvSpPr>
        <p:spPr bwMode="auto">
          <a:xfrm rot="-2142654">
            <a:off x="3727450" y="1392238"/>
            <a:ext cx="2311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>
                <a:solidFill>
                  <a:srgbClr val="0000FF"/>
                </a:solidFill>
                <a:cs typeface="Arial" charset="0"/>
              </a:rPr>
              <a:t>Epicentre</a:t>
            </a:r>
          </a:p>
        </p:txBody>
      </p:sp>
      <p:sp>
        <p:nvSpPr>
          <p:cNvPr id="477192" name="TextBox 7"/>
          <p:cNvSpPr txBox="1">
            <a:spLocks noChangeArrowheads="1"/>
          </p:cNvSpPr>
          <p:nvPr/>
        </p:nvSpPr>
        <p:spPr bwMode="auto">
          <a:xfrm>
            <a:off x="4038600" y="6172200"/>
            <a:ext cx="251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>
                <a:solidFill>
                  <a:srgbClr val="000000"/>
                </a:solidFill>
                <a:cs typeface="Arial" charset="0"/>
              </a:rPr>
              <a:t>Focus</a:t>
            </a:r>
          </a:p>
        </p:txBody>
      </p:sp>
      <p:sp>
        <p:nvSpPr>
          <p:cNvPr id="9" name="Explosion 1 8"/>
          <p:cNvSpPr/>
          <p:nvPr/>
        </p:nvSpPr>
        <p:spPr>
          <a:xfrm>
            <a:off x="3657600" y="4800600"/>
            <a:ext cx="1447800" cy="144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477194" name="TextBox 9"/>
          <p:cNvSpPr txBox="1">
            <a:spLocks noChangeArrowheads="1"/>
          </p:cNvSpPr>
          <p:nvPr/>
        </p:nvSpPr>
        <p:spPr bwMode="auto">
          <a:xfrm rot="-2142654">
            <a:off x="4529138" y="2881313"/>
            <a:ext cx="26082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800" b="1">
                <a:solidFill>
                  <a:srgbClr val="FFFF00"/>
                </a:solidFill>
                <a:cs typeface="Arial" charset="0"/>
              </a:rPr>
              <a:t>Preparation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800" b="1">
                <a:solidFill>
                  <a:srgbClr val="FFFF00"/>
                </a:solidFill>
                <a:cs typeface="Arial" charset="0"/>
              </a:rPr>
              <a:t>      zone</a:t>
            </a:r>
          </a:p>
        </p:txBody>
      </p:sp>
      <p:sp>
        <p:nvSpPr>
          <p:cNvPr id="477195" name="TextBox 11"/>
          <p:cNvSpPr txBox="1">
            <a:spLocks noChangeArrowheads="1"/>
          </p:cNvSpPr>
          <p:nvPr/>
        </p:nvSpPr>
        <p:spPr bwMode="auto">
          <a:xfrm>
            <a:off x="4114800" y="5257800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800" b="1">
                <a:solidFill>
                  <a:srgbClr val="0000FF"/>
                </a:solidFill>
                <a:cs typeface="Arial" charset="0"/>
              </a:rPr>
              <a:t>M</a:t>
            </a:r>
          </a:p>
        </p:txBody>
      </p:sp>
      <p:sp>
        <p:nvSpPr>
          <p:cNvPr id="477196" name="TextBox 11"/>
          <p:cNvSpPr txBox="1">
            <a:spLocks noChangeArrowheads="1"/>
          </p:cNvSpPr>
          <p:nvPr/>
        </p:nvSpPr>
        <p:spPr bwMode="auto">
          <a:xfrm>
            <a:off x="5791200" y="3886200"/>
            <a:ext cx="36576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2000" b="1">
                <a:solidFill>
                  <a:srgbClr val="0000FF"/>
                </a:solidFill>
                <a:cs typeface="Arial" charset="0"/>
              </a:rPr>
              <a:t>R – Radius of preparation zone (zone of influence)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2000" b="1">
                <a:solidFill>
                  <a:srgbClr val="0000FF"/>
                </a:solidFill>
                <a:cs typeface="Arial" charset="0"/>
              </a:rPr>
              <a:t>d – Depth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2000" b="1">
                <a:solidFill>
                  <a:srgbClr val="0000FF"/>
                </a:solidFill>
                <a:cs typeface="Arial" charset="0"/>
              </a:rPr>
              <a:t>D – Distance from test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2000" b="1">
                <a:solidFill>
                  <a:srgbClr val="0000FF"/>
                </a:solidFill>
                <a:cs typeface="Arial" charset="0"/>
              </a:rPr>
              <a:t>Site to the epicentre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2000" b="1">
                <a:solidFill>
                  <a:srgbClr val="0000FF"/>
                </a:solidFill>
                <a:cs typeface="Arial" charset="0"/>
              </a:rPr>
              <a:t>M - Magnitude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000" b="1">
                <a:solidFill>
                  <a:srgbClr val="0000FF"/>
                </a:solidFill>
                <a:cs typeface="Arial" charset="0"/>
              </a:rPr>
              <a:t> </a:t>
            </a:r>
          </a:p>
        </p:txBody>
      </p:sp>
      <p:sp>
        <p:nvSpPr>
          <p:cNvPr id="14" name="Oval 13"/>
          <p:cNvSpPr/>
          <p:nvPr/>
        </p:nvSpPr>
        <p:spPr>
          <a:xfrm rot="19957188">
            <a:off x="-98425" y="4635500"/>
            <a:ext cx="3546475" cy="170338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800" b="1" dirty="0" err="1">
                <a:solidFill>
                  <a:srgbClr val="FFFFFF"/>
                </a:solidFill>
              </a:rPr>
              <a:t>Seismo</a:t>
            </a:r>
            <a:r>
              <a:rPr lang="en-IN" sz="2800" b="1" dirty="0">
                <a:solidFill>
                  <a:srgbClr val="FFFFFF"/>
                </a:solidFill>
              </a:rPr>
              <a:t>-geochemical Algorithm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2819400" y="1371600"/>
            <a:ext cx="457200" cy="457200"/>
          </a:xfrm>
          <a:prstGeom prst="star5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3200400" y="4419600"/>
            <a:ext cx="2438400" cy="1905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 sz="3200" b="1" dirty="0">
              <a:solidFill>
                <a:srgbClr val="0000FF"/>
              </a:solidFill>
            </a:endParaRPr>
          </a:p>
        </p:txBody>
      </p:sp>
      <p:sp>
        <p:nvSpPr>
          <p:cNvPr id="47720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A27CCA-C7E1-43EF-9092-D23A4A66851A}" type="slidenum">
              <a:rPr lang="en-US" smtClean="0"/>
              <a:pPr/>
              <a:t>77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614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85800"/>
            <a:ext cx="8153400" cy="990600"/>
          </a:xfrm>
          <a:prstGeom prst="rect">
            <a:avLst/>
          </a:prstGeom>
          <a:solidFill>
            <a:srgbClr val="FF99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8211" name="TextBox 3"/>
          <p:cNvSpPr txBox="1">
            <a:spLocks noChangeArrowheads="1"/>
          </p:cNvSpPr>
          <p:nvPr/>
        </p:nvSpPr>
        <p:spPr bwMode="auto">
          <a:xfrm>
            <a:off x="381000" y="914400"/>
            <a:ext cx="7848600" cy="4619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   R  =                 x                   x</a:t>
            </a:r>
            <a:endParaRPr lang="en-I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8212" name="TextBox 2"/>
          <p:cNvSpPr txBox="1">
            <a:spLocks noChangeArrowheads="1"/>
          </p:cNvSpPr>
          <p:nvPr/>
        </p:nvSpPr>
        <p:spPr bwMode="auto">
          <a:xfrm>
            <a:off x="228600" y="3341688"/>
            <a:ext cx="89455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M – Magnitude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d – Depth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D – Distance from test site to the epicentre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S</a:t>
            </a:r>
            <a:r>
              <a:rPr lang="en-IN" b="1" baseline="-2500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GC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 – Stat. parameter of the geochemical precursory signal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S</a:t>
            </a:r>
            <a:r>
              <a:rPr lang="en-IN" b="1" baseline="-2500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GP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 – Stat. parameter of the geophysical precursory signal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T</a:t>
            </a:r>
            <a:r>
              <a:rPr lang="en-IN" b="1" baseline="-2500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GC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 – Geochemical Precursor time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T</a:t>
            </a:r>
            <a:r>
              <a:rPr lang="en-IN" b="1" baseline="-2500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GP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 – Geophysical Precursor time </a:t>
            </a:r>
          </a:p>
        </p:txBody>
      </p:sp>
      <p:sp>
        <p:nvSpPr>
          <p:cNvPr id="47821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EF470B-1499-494F-B73D-82E17A7DC335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>
            <a:off x="1539875" y="914400"/>
            <a:ext cx="1584325" cy="4619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b="1" dirty="0" err="1">
                <a:solidFill>
                  <a:srgbClr val="000000"/>
                </a:solidFill>
                <a:latin typeface="Bookman Old Style" pitchFamily="18" charset="0"/>
              </a:rPr>
              <a:t>f</a:t>
            </a:r>
            <a:r>
              <a:rPr lang="en-IN" b="1" baseline="-25000" dirty="0" err="1">
                <a:solidFill>
                  <a:srgbClr val="000000"/>
                </a:solidFill>
                <a:latin typeface="Bookman Old Style" pitchFamily="18" charset="0"/>
              </a:rPr>
              <a:t>Sr</a:t>
            </a:r>
            <a:r>
              <a:rPr lang="en-IN" b="1" dirty="0">
                <a:solidFill>
                  <a:srgbClr val="000000"/>
                </a:solidFill>
                <a:latin typeface="Bookman Old Style" pitchFamily="18" charset="0"/>
              </a:rPr>
              <a:t> (M, d, D)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914400"/>
            <a:ext cx="1676400" cy="46196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b="1" dirty="0" err="1">
                <a:solidFill>
                  <a:srgbClr val="FFFFFF"/>
                </a:solidFill>
                <a:latin typeface="Bookman Old Style" pitchFamily="18" charset="0"/>
              </a:rPr>
              <a:t>f</a:t>
            </a:r>
            <a:r>
              <a:rPr lang="en-IN" b="1" baseline="-25000" dirty="0" err="1">
                <a:solidFill>
                  <a:srgbClr val="FFFFFF"/>
                </a:solidFill>
                <a:latin typeface="Bookman Old Style" pitchFamily="18" charset="0"/>
              </a:rPr>
              <a:t>St</a:t>
            </a:r>
            <a:r>
              <a:rPr lang="en-IN" b="1" dirty="0">
                <a:solidFill>
                  <a:srgbClr val="FFFFFF"/>
                </a:solidFill>
                <a:latin typeface="Bookman Old Style" pitchFamily="18" charset="0"/>
              </a:rPr>
              <a:t> (S</a:t>
            </a:r>
            <a:r>
              <a:rPr lang="en-IN" b="1" baseline="-25000" dirty="0">
                <a:solidFill>
                  <a:srgbClr val="FFFFFF"/>
                </a:solidFill>
                <a:latin typeface="Bookman Old Style" pitchFamily="18" charset="0"/>
              </a:rPr>
              <a:t>GC</a:t>
            </a:r>
            <a:r>
              <a:rPr lang="en-IN" b="1" dirty="0">
                <a:solidFill>
                  <a:srgbClr val="FFFFFF"/>
                </a:solidFill>
                <a:latin typeface="Bookman Old Style" pitchFamily="18" charset="0"/>
              </a:rPr>
              <a:t> , S</a:t>
            </a:r>
            <a:r>
              <a:rPr lang="en-IN" b="1" baseline="-25000" dirty="0">
                <a:solidFill>
                  <a:srgbClr val="FFFFFF"/>
                </a:solidFill>
                <a:latin typeface="Bookman Old Style" pitchFamily="18" charset="0"/>
              </a:rPr>
              <a:t>GP</a:t>
            </a:r>
            <a:r>
              <a:rPr lang="en-IN" b="1" dirty="0">
                <a:solidFill>
                  <a:srgbClr val="FFFFFF"/>
                </a:solidFill>
                <a:latin typeface="Bookman Old Style" pitchFamily="18" charset="0"/>
              </a:rPr>
              <a:t>)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0" y="914400"/>
            <a:ext cx="1752600" cy="461963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b="1" dirty="0">
                <a:solidFill>
                  <a:srgbClr val="000000"/>
                </a:solidFill>
                <a:latin typeface="Bookman Old Style" pitchFamily="18" charset="0"/>
              </a:rPr>
              <a:t> </a:t>
            </a:r>
            <a:r>
              <a:rPr lang="en-IN" b="1" dirty="0" err="1">
                <a:solidFill>
                  <a:srgbClr val="FFFF00"/>
                </a:solidFill>
                <a:latin typeface="Bookman Old Style" pitchFamily="18" charset="0"/>
              </a:rPr>
              <a:t>f</a:t>
            </a:r>
            <a:r>
              <a:rPr lang="en-IN" b="1" baseline="-25000" dirty="0" err="1">
                <a:solidFill>
                  <a:srgbClr val="FFFF00"/>
                </a:solidFill>
                <a:latin typeface="Bookman Old Style" pitchFamily="18" charset="0"/>
              </a:rPr>
              <a:t>T</a:t>
            </a:r>
            <a:r>
              <a:rPr lang="en-IN" b="1" dirty="0">
                <a:solidFill>
                  <a:srgbClr val="FFFF00"/>
                </a:solidFill>
                <a:latin typeface="Bookman Old Style" pitchFamily="18" charset="0"/>
              </a:rPr>
              <a:t> (T</a:t>
            </a:r>
            <a:r>
              <a:rPr lang="en-IN" b="1" baseline="-25000" dirty="0">
                <a:solidFill>
                  <a:srgbClr val="FFFF00"/>
                </a:solidFill>
                <a:latin typeface="Bookman Old Style" pitchFamily="18" charset="0"/>
              </a:rPr>
              <a:t>GC </a:t>
            </a:r>
            <a:r>
              <a:rPr lang="en-IN" b="1" dirty="0">
                <a:solidFill>
                  <a:srgbClr val="FFFF00"/>
                </a:solidFill>
                <a:latin typeface="Bookman Old Style" pitchFamily="18" charset="0"/>
              </a:rPr>
              <a:t>,T</a:t>
            </a:r>
            <a:r>
              <a:rPr lang="en-IN" b="1" baseline="-25000" dirty="0">
                <a:solidFill>
                  <a:srgbClr val="FFFF00"/>
                </a:solidFill>
                <a:latin typeface="Bookman Old Style" pitchFamily="18" charset="0"/>
              </a:rPr>
              <a:t>GP</a:t>
            </a:r>
            <a:r>
              <a:rPr lang="en-IN" b="1" dirty="0">
                <a:solidFill>
                  <a:srgbClr val="FFFF00"/>
                </a:solidFill>
                <a:latin typeface="Bookman Old Style" pitchFamily="18" charset="0"/>
              </a:rPr>
              <a:t>)</a:t>
            </a:r>
            <a:r>
              <a:rPr lang="en-IN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78217" name="Rectangle 4"/>
          <p:cNvSpPr>
            <a:spLocks noChangeArrowheads="1"/>
          </p:cNvSpPr>
          <p:nvPr/>
        </p:nvSpPr>
        <p:spPr bwMode="auto">
          <a:xfrm>
            <a:off x="0" y="20574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  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f</a:t>
            </a:r>
            <a:r>
              <a:rPr lang="en-IN" b="1" baseline="-2500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Sr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 (M, d, D) = source function </a:t>
            </a:r>
            <a:endParaRPr lang="en-US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478218" name="Rectangle 5"/>
          <p:cNvSpPr>
            <a:spLocks noChangeArrowheads="1"/>
          </p:cNvSpPr>
          <p:nvPr/>
        </p:nvSpPr>
        <p:spPr bwMode="auto">
          <a:xfrm>
            <a:off x="0" y="2482850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  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f</a:t>
            </a:r>
            <a:r>
              <a:rPr lang="en-IN" b="1" baseline="-2500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St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 (S</a:t>
            </a:r>
            <a:r>
              <a:rPr lang="en-IN" b="1" baseline="-2500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GC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 , S</a:t>
            </a:r>
            <a:r>
              <a:rPr lang="en-IN" b="1" baseline="-2500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GP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) = statistical function</a:t>
            </a:r>
            <a:endParaRPr lang="en-US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478219" name="Rectangle 6"/>
          <p:cNvSpPr>
            <a:spLocks noChangeArrowheads="1"/>
          </p:cNvSpPr>
          <p:nvPr/>
        </p:nvSpPr>
        <p:spPr bwMode="auto">
          <a:xfrm>
            <a:off x="4763" y="2971800"/>
            <a:ext cx="913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  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f</a:t>
            </a:r>
            <a:r>
              <a:rPr lang="en-IN" b="1" baseline="-2500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T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 (T</a:t>
            </a:r>
            <a:r>
              <a:rPr lang="en-IN" b="1" baseline="-2500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GC 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,T</a:t>
            </a:r>
            <a:r>
              <a:rPr lang="en-IN" b="1" baseline="-2500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GP</a:t>
            </a:r>
            <a:r>
              <a:rPr lang="en-IN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) = temporal function</a:t>
            </a:r>
            <a:r>
              <a:rPr lang="en-IN" b="1">
                <a:solidFill>
                  <a:srgbClr val="0000FF"/>
                </a:solidFill>
                <a:cs typeface="Arial" charset="0"/>
              </a:rPr>
              <a:t> </a:t>
            </a:r>
          </a:p>
        </p:txBody>
      </p:sp>
      <p:sp>
        <p:nvSpPr>
          <p:cNvPr id="478220" name="Rectangle 9"/>
          <p:cNvSpPr>
            <a:spLocks noChangeArrowheads="1"/>
          </p:cNvSpPr>
          <p:nvPr/>
        </p:nvSpPr>
        <p:spPr bwMode="auto">
          <a:xfrm>
            <a:off x="0" y="4127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2400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R – Radius of preparation zone (zone of influence)</a:t>
            </a:r>
          </a:p>
        </p:txBody>
      </p:sp>
    </p:spTree>
    <p:extLst>
      <p:ext uri="{BB962C8B-B14F-4D97-AF65-F5344CB8AC3E}">
        <p14:creationId xmlns:p14="http://schemas.microsoft.com/office/powerpoint/2010/main" val="371005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6200"/>
            <a:ext cx="55626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Identification </a:t>
            </a:r>
            <a:r>
              <a:rPr lang="en-IN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IN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probable region </a:t>
            </a:r>
            <a:r>
              <a:rPr lang="en-IN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IN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 impending </a:t>
            </a:r>
            <a:r>
              <a:rPr lang="en-IN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seismic event through the proposed study </a:t>
            </a:r>
            <a:endParaRPr lang="en-IN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393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F89D3A-15ED-4324-9D17-5CC05DBEE5AB}" type="slidenum">
              <a:rPr lang="en-IN" smtClean="0"/>
              <a:pPr/>
              <a:t>79</a:t>
            </a:fld>
            <a:endParaRPr lang="en-IN" smtClean="0"/>
          </a:p>
        </p:txBody>
      </p:sp>
      <p:pic>
        <p:nvPicPr>
          <p:cNvPr id="4864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733800"/>
            <a:ext cx="3244850" cy="28956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3" name="Rectangle 2"/>
          <p:cNvSpPr/>
          <p:nvPr/>
        </p:nvSpPr>
        <p:spPr>
          <a:xfrm>
            <a:off x="0" y="3019425"/>
            <a:ext cx="427831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13" y="6667500"/>
            <a:ext cx="4278312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2139156" y="4526757"/>
            <a:ext cx="4278313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864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609600"/>
            <a:ext cx="2895600" cy="29130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00200"/>
            <a:ext cx="5562600" cy="50831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Freeform 15"/>
          <p:cNvSpPr/>
          <p:nvPr/>
        </p:nvSpPr>
        <p:spPr>
          <a:xfrm>
            <a:off x="2590801" y="2286000"/>
            <a:ext cx="1371600" cy="1773128"/>
          </a:xfrm>
          <a:custGeom>
            <a:avLst/>
            <a:gdLst>
              <a:gd name="connsiteX0" fmla="*/ 1261078 w 1282329"/>
              <a:gd name="connsiteY0" fmla="*/ 0 h 1394502"/>
              <a:gd name="connsiteX1" fmla="*/ 737295 w 1282329"/>
              <a:gd name="connsiteY1" fmla="*/ 159798 h 1394502"/>
              <a:gd name="connsiteX2" fmla="*/ 737295 w 1282329"/>
              <a:gd name="connsiteY2" fmla="*/ 159798 h 1394502"/>
              <a:gd name="connsiteX3" fmla="*/ 462087 w 1282329"/>
              <a:gd name="connsiteY3" fmla="*/ 337351 h 1394502"/>
              <a:gd name="connsiteX4" fmla="*/ 178002 w 1282329"/>
              <a:gd name="connsiteY4" fmla="*/ 683580 h 1394502"/>
              <a:gd name="connsiteX5" fmla="*/ 80347 w 1282329"/>
              <a:gd name="connsiteY5" fmla="*/ 1029809 h 1394502"/>
              <a:gd name="connsiteX6" fmla="*/ 27081 w 1282329"/>
              <a:gd name="connsiteY6" fmla="*/ 1251751 h 1394502"/>
              <a:gd name="connsiteX7" fmla="*/ 27081 w 1282329"/>
              <a:gd name="connsiteY7" fmla="*/ 1393794 h 1394502"/>
              <a:gd name="connsiteX8" fmla="*/ 364433 w 1282329"/>
              <a:gd name="connsiteY8" fmla="*/ 1296139 h 1394502"/>
              <a:gd name="connsiteX9" fmla="*/ 710662 w 1282329"/>
              <a:gd name="connsiteY9" fmla="*/ 1074198 h 1394502"/>
              <a:gd name="connsiteX10" fmla="*/ 968114 w 1282329"/>
              <a:gd name="connsiteY10" fmla="*/ 852256 h 1394502"/>
              <a:gd name="connsiteX11" fmla="*/ 1181179 w 1282329"/>
              <a:gd name="connsiteY11" fmla="*/ 479394 h 1394502"/>
              <a:gd name="connsiteX12" fmla="*/ 1269955 w 1282329"/>
              <a:gd name="connsiteY12" fmla="*/ 97654 h 1394502"/>
              <a:gd name="connsiteX13" fmla="*/ 1261078 w 1282329"/>
              <a:gd name="connsiteY13" fmla="*/ 0 h 139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2329" h="1394502">
                <a:moveTo>
                  <a:pt x="1261078" y="0"/>
                </a:moveTo>
                <a:lnTo>
                  <a:pt x="737295" y="159798"/>
                </a:lnTo>
                <a:lnTo>
                  <a:pt x="737295" y="159798"/>
                </a:lnTo>
                <a:cubicBezTo>
                  <a:pt x="691427" y="189390"/>
                  <a:pt x="555302" y="250054"/>
                  <a:pt x="462087" y="337351"/>
                </a:cubicBezTo>
                <a:cubicBezTo>
                  <a:pt x="368872" y="424648"/>
                  <a:pt x="241625" y="568170"/>
                  <a:pt x="178002" y="683580"/>
                </a:cubicBezTo>
                <a:cubicBezTo>
                  <a:pt x="114379" y="798990"/>
                  <a:pt x="105500" y="935114"/>
                  <a:pt x="80347" y="1029809"/>
                </a:cubicBezTo>
                <a:cubicBezTo>
                  <a:pt x="55194" y="1124504"/>
                  <a:pt x="35959" y="1191087"/>
                  <a:pt x="27081" y="1251751"/>
                </a:cubicBezTo>
                <a:cubicBezTo>
                  <a:pt x="18203" y="1312415"/>
                  <a:pt x="-29144" y="1386396"/>
                  <a:pt x="27081" y="1393794"/>
                </a:cubicBezTo>
                <a:cubicBezTo>
                  <a:pt x="83306" y="1401192"/>
                  <a:pt x="250503" y="1349405"/>
                  <a:pt x="364433" y="1296139"/>
                </a:cubicBezTo>
                <a:cubicBezTo>
                  <a:pt x="478363" y="1242873"/>
                  <a:pt x="610048" y="1148179"/>
                  <a:pt x="710662" y="1074198"/>
                </a:cubicBezTo>
                <a:cubicBezTo>
                  <a:pt x="811275" y="1000218"/>
                  <a:pt x="889694" y="951390"/>
                  <a:pt x="968114" y="852256"/>
                </a:cubicBezTo>
                <a:cubicBezTo>
                  <a:pt x="1046533" y="753122"/>
                  <a:pt x="1130872" y="605161"/>
                  <a:pt x="1181179" y="479394"/>
                </a:cubicBezTo>
                <a:cubicBezTo>
                  <a:pt x="1231486" y="353627"/>
                  <a:pt x="1252200" y="177553"/>
                  <a:pt x="1269955" y="97654"/>
                </a:cubicBezTo>
                <a:cubicBezTo>
                  <a:pt x="1287710" y="17755"/>
                  <a:pt x="1287710" y="8877"/>
                  <a:pt x="1261078" y="0"/>
                </a:cubicBezTo>
                <a:close/>
              </a:path>
            </a:pathLst>
          </a:custGeom>
          <a:solidFill>
            <a:srgbClr val="92D050">
              <a:alpha val="65000"/>
            </a:srgb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rot="1664348">
            <a:off x="3913999" y="4066978"/>
            <a:ext cx="1243488" cy="1408761"/>
          </a:xfrm>
          <a:custGeom>
            <a:avLst/>
            <a:gdLst>
              <a:gd name="connsiteX0" fmla="*/ 1261078 w 1282329"/>
              <a:gd name="connsiteY0" fmla="*/ 0 h 1394502"/>
              <a:gd name="connsiteX1" fmla="*/ 737295 w 1282329"/>
              <a:gd name="connsiteY1" fmla="*/ 159798 h 1394502"/>
              <a:gd name="connsiteX2" fmla="*/ 737295 w 1282329"/>
              <a:gd name="connsiteY2" fmla="*/ 159798 h 1394502"/>
              <a:gd name="connsiteX3" fmla="*/ 462087 w 1282329"/>
              <a:gd name="connsiteY3" fmla="*/ 337351 h 1394502"/>
              <a:gd name="connsiteX4" fmla="*/ 178002 w 1282329"/>
              <a:gd name="connsiteY4" fmla="*/ 683580 h 1394502"/>
              <a:gd name="connsiteX5" fmla="*/ 80347 w 1282329"/>
              <a:gd name="connsiteY5" fmla="*/ 1029809 h 1394502"/>
              <a:gd name="connsiteX6" fmla="*/ 27081 w 1282329"/>
              <a:gd name="connsiteY6" fmla="*/ 1251751 h 1394502"/>
              <a:gd name="connsiteX7" fmla="*/ 27081 w 1282329"/>
              <a:gd name="connsiteY7" fmla="*/ 1393794 h 1394502"/>
              <a:gd name="connsiteX8" fmla="*/ 364433 w 1282329"/>
              <a:gd name="connsiteY8" fmla="*/ 1296139 h 1394502"/>
              <a:gd name="connsiteX9" fmla="*/ 710662 w 1282329"/>
              <a:gd name="connsiteY9" fmla="*/ 1074198 h 1394502"/>
              <a:gd name="connsiteX10" fmla="*/ 968114 w 1282329"/>
              <a:gd name="connsiteY10" fmla="*/ 852256 h 1394502"/>
              <a:gd name="connsiteX11" fmla="*/ 1181179 w 1282329"/>
              <a:gd name="connsiteY11" fmla="*/ 479394 h 1394502"/>
              <a:gd name="connsiteX12" fmla="*/ 1269955 w 1282329"/>
              <a:gd name="connsiteY12" fmla="*/ 97654 h 1394502"/>
              <a:gd name="connsiteX13" fmla="*/ 1261078 w 1282329"/>
              <a:gd name="connsiteY13" fmla="*/ 0 h 139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2329" h="1394502">
                <a:moveTo>
                  <a:pt x="1261078" y="0"/>
                </a:moveTo>
                <a:lnTo>
                  <a:pt x="737295" y="159798"/>
                </a:lnTo>
                <a:lnTo>
                  <a:pt x="737295" y="159798"/>
                </a:lnTo>
                <a:cubicBezTo>
                  <a:pt x="691427" y="189390"/>
                  <a:pt x="555302" y="250054"/>
                  <a:pt x="462087" y="337351"/>
                </a:cubicBezTo>
                <a:cubicBezTo>
                  <a:pt x="368872" y="424648"/>
                  <a:pt x="241625" y="568170"/>
                  <a:pt x="178002" y="683580"/>
                </a:cubicBezTo>
                <a:cubicBezTo>
                  <a:pt x="114379" y="798990"/>
                  <a:pt x="105500" y="935114"/>
                  <a:pt x="80347" y="1029809"/>
                </a:cubicBezTo>
                <a:cubicBezTo>
                  <a:pt x="55194" y="1124504"/>
                  <a:pt x="35959" y="1191087"/>
                  <a:pt x="27081" y="1251751"/>
                </a:cubicBezTo>
                <a:cubicBezTo>
                  <a:pt x="18203" y="1312415"/>
                  <a:pt x="-29144" y="1386396"/>
                  <a:pt x="27081" y="1393794"/>
                </a:cubicBezTo>
                <a:cubicBezTo>
                  <a:pt x="83306" y="1401192"/>
                  <a:pt x="250503" y="1349405"/>
                  <a:pt x="364433" y="1296139"/>
                </a:cubicBezTo>
                <a:cubicBezTo>
                  <a:pt x="478363" y="1242873"/>
                  <a:pt x="610048" y="1148179"/>
                  <a:pt x="710662" y="1074198"/>
                </a:cubicBezTo>
                <a:cubicBezTo>
                  <a:pt x="811275" y="1000218"/>
                  <a:pt x="889694" y="951390"/>
                  <a:pt x="968114" y="852256"/>
                </a:cubicBezTo>
                <a:cubicBezTo>
                  <a:pt x="1046533" y="753122"/>
                  <a:pt x="1130872" y="605161"/>
                  <a:pt x="1181179" y="479394"/>
                </a:cubicBezTo>
                <a:cubicBezTo>
                  <a:pt x="1231486" y="353627"/>
                  <a:pt x="1252200" y="177553"/>
                  <a:pt x="1269955" y="97654"/>
                </a:cubicBezTo>
                <a:cubicBezTo>
                  <a:pt x="1287710" y="17755"/>
                  <a:pt x="1287710" y="8877"/>
                  <a:pt x="1261078" y="0"/>
                </a:cubicBezTo>
                <a:close/>
              </a:path>
            </a:pathLst>
          </a:custGeom>
          <a:solidFill>
            <a:srgbClr val="92D050">
              <a:alpha val="65000"/>
            </a:srgb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4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20867" name="Title 1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458200" cy="30480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IN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en-IN" sz="18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Geophysical Precursors :</a:t>
            </a:r>
            <a:br>
              <a:rPr lang="en-IN" sz="18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br>
              <a:rPr lang="en-IN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IN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Monitoring of </a:t>
            </a: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seismic velocity (V</a:t>
            </a:r>
            <a:r>
              <a:rPr lang="en-US" sz="1600" b="1" baseline="-25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V</a:t>
            </a:r>
            <a:r>
              <a:rPr lang="en-US" sz="1600" b="1" baseline="-25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PGA, b value, seismic gap etc.   </a:t>
            </a:r>
            <a:b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 Electro magnetic method ULF, VLF, HF monitoring</a:t>
            </a:r>
            <a:b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 GPS and Satellites – GPS TEC measurement</a:t>
            </a:r>
            <a:b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en-IN" sz="18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Geochemical Precursors :</a:t>
            </a:r>
            <a:br>
              <a:rPr lang="en-IN" sz="18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8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sz="18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IN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IN" sz="1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of He, N</a:t>
            </a:r>
            <a:r>
              <a:rPr lang="en-US" sz="1600" b="1" baseline="-25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CH</a:t>
            </a:r>
            <a:r>
              <a:rPr lang="en-US" sz="1600" b="1" baseline="-25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Ar, </a:t>
            </a:r>
            <a:r>
              <a:rPr lang="en-US" sz="1600" b="1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222 </a:t>
            </a: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Rn, isotopes - </a:t>
            </a:r>
            <a:r>
              <a:rPr lang="en-US" sz="1600" b="1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He/</a:t>
            </a:r>
            <a:r>
              <a:rPr lang="en-US" sz="1600" b="1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in hydrothermal gases </a:t>
            </a:r>
            <a:b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[hot spring, fumarole, mud-volcano], soil gases and borehole gases. </a:t>
            </a:r>
            <a:b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 Monitoring  of  dissolved  chemical  ions - Mercury,  Lead,  Sulphur,  Boron,  </a:t>
            </a:r>
            <a:b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Fluoride  etc. and helium &amp; radon in  spring  or  well waters, borehole water   </a:t>
            </a:r>
            <a:b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868" name="Oval 1"/>
          <p:cNvSpPr>
            <a:spLocks noChangeArrowheads="1"/>
          </p:cNvSpPr>
          <p:nvPr/>
        </p:nvSpPr>
        <p:spPr bwMode="auto">
          <a:xfrm>
            <a:off x="0" y="5105400"/>
            <a:ext cx="9144000" cy="1600200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00"/>
                </a:solidFill>
                <a:latin typeface="Book Antiqua" panose="02040602050305030304" pitchFamily="18" charset="0"/>
              </a:rPr>
              <a:t>Multi-disciplinary Approach towards Earthquake Prediction Research in India is still in primary phase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0000"/>
                </a:solidFill>
                <a:latin typeface="Book Antiqua" panose="02040602050305030304" pitchFamily="18" charset="0"/>
              </a:rPr>
              <a:t>Intense effort is the need of the day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0000FF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420869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90328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Earthquake Precursory Signals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related research works in India </a:t>
            </a:r>
          </a:p>
        </p:txBody>
      </p:sp>
      <p:sp>
        <p:nvSpPr>
          <p:cNvPr id="420870" name="Oval 3"/>
          <p:cNvSpPr>
            <a:spLocks noChangeArrowheads="1"/>
          </p:cNvSpPr>
          <p:nvPr/>
        </p:nvSpPr>
        <p:spPr bwMode="auto">
          <a:xfrm>
            <a:off x="152400" y="1143000"/>
            <a:ext cx="1600200" cy="762000"/>
          </a:xfrm>
          <a:prstGeom prst="ellipse">
            <a:avLst/>
          </a:prstGeom>
          <a:solidFill>
            <a:srgbClr val="FF481D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</a:rPr>
              <a:t>MoES</a:t>
            </a:r>
          </a:p>
        </p:txBody>
      </p:sp>
      <p:sp>
        <p:nvSpPr>
          <p:cNvPr id="420871" name="Oval 6"/>
          <p:cNvSpPr>
            <a:spLocks noChangeArrowheads="1"/>
          </p:cNvSpPr>
          <p:nvPr/>
        </p:nvSpPr>
        <p:spPr bwMode="auto">
          <a:xfrm>
            <a:off x="3771900" y="1143000"/>
            <a:ext cx="1600200" cy="762000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DST</a:t>
            </a:r>
          </a:p>
        </p:txBody>
      </p:sp>
      <p:sp>
        <p:nvSpPr>
          <p:cNvPr id="420872" name="Oval 7"/>
          <p:cNvSpPr>
            <a:spLocks noChangeArrowheads="1"/>
          </p:cNvSpPr>
          <p:nvPr/>
        </p:nvSpPr>
        <p:spPr bwMode="auto">
          <a:xfrm rot="-1814767">
            <a:off x="6102350" y="1341438"/>
            <a:ext cx="1600200" cy="762000"/>
          </a:xfrm>
          <a:prstGeom prst="ellipse">
            <a:avLst/>
          </a:prstGeom>
          <a:solidFill>
            <a:srgbClr val="008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</a:rPr>
              <a:t>ISRO</a:t>
            </a:r>
          </a:p>
        </p:txBody>
      </p:sp>
      <p:sp>
        <p:nvSpPr>
          <p:cNvPr id="4208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1D18E9B-2077-4DF4-9BE6-2A4AA59A20B2}" type="slidenum">
              <a:rPr lang="en-US">
                <a:solidFill>
                  <a:srgbClr val="000000"/>
                </a:solidFill>
              </a:rPr>
              <a:pPr eaLnBrk="1" hangingPunct="1"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20874" name="Oval 7"/>
          <p:cNvSpPr>
            <a:spLocks noChangeArrowheads="1"/>
          </p:cNvSpPr>
          <p:nvPr/>
        </p:nvSpPr>
        <p:spPr bwMode="auto">
          <a:xfrm rot="-1893627">
            <a:off x="7462838" y="1657350"/>
            <a:ext cx="1600200" cy="762000"/>
          </a:xfrm>
          <a:prstGeom prst="ellipse">
            <a:avLst/>
          </a:prstGeom>
          <a:solidFill>
            <a:srgbClr val="008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</a:rPr>
              <a:t>DAE</a:t>
            </a:r>
          </a:p>
        </p:txBody>
      </p:sp>
    </p:spTree>
    <p:extLst>
      <p:ext uri="{BB962C8B-B14F-4D97-AF65-F5344CB8AC3E}">
        <p14:creationId xmlns:p14="http://schemas.microsoft.com/office/powerpoint/2010/main" val="29546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836712"/>
            <a:ext cx="871296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3528" y="167298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</a:pPr>
            <a:r>
              <a:rPr lang="en-IN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Geothermal provinces of India and </a:t>
            </a:r>
            <a:r>
              <a:rPr lang="en-IN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geological map of </a:t>
            </a:r>
            <a:r>
              <a:rPr lang="en-IN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Bakreswar</a:t>
            </a:r>
            <a:endParaRPr lang="en-US" sz="16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A7A2-00A4-4B14-8EB2-D161FFA482D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52400" y="4876800"/>
            <a:ext cx="3276600" cy="1828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200" y="4807259"/>
            <a:ext cx="5867400" cy="193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IN" b="1" dirty="0" smtClean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/>
              </a:rPr>
              <a:t>Fluctuation in helium price in </a:t>
            </a:r>
            <a:endParaRPr lang="en-US" sz="1600" dirty="0">
              <a:solidFill>
                <a:srgbClr val="0000FF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IN" b="1" dirty="0" smtClean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/>
              </a:rPr>
              <a:t>the last three years (2011-2014) as per the Indian market </a:t>
            </a:r>
            <a:endParaRPr lang="en-US" sz="1600" dirty="0">
              <a:solidFill>
                <a:srgbClr val="0000FF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endParaRPr lang="en-IN" sz="1600" b="1" dirty="0" smtClean="0">
              <a:solidFill>
                <a:srgbClr val="000000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1600" b="1" dirty="0" smtClean="0">
                <a:solidFill>
                  <a:srgbClr val="000000"/>
                </a:solidFill>
                <a:latin typeface="Arial Black" pitchFamily="34" charset="0"/>
                <a:ea typeface="Calibri"/>
                <a:cs typeface="Times New Roman"/>
              </a:rPr>
              <a:t>(source : documentation from central purchase, </a:t>
            </a:r>
          </a:p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1600" b="1" dirty="0" smtClean="0">
                <a:solidFill>
                  <a:srgbClr val="000000"/>
                </a:solidFill>
                <a:latin typeface="Arial Black" pitchFamily="34" charset="0"/>
                <a:ea typeface="Calibri"/>
                <a:cs typeface="Times New Roman"/>
              </a:rPr>
              <a:t>Department of Atomic Energy, Govt. of India</a:t>
            </a:r>
            <a:r>
              <a:rPr lang="en-IN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en-US" sz="16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pic>
        <p:nvPicPr>
          <p:cNvPr id="575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22391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953000"/>
            <a:ext cx="2909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3600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Crisis of helium in India</a:t>
            </a:r>
            <a:endParaRPr lang="en-IN" sz="3600" dirty="0">
              <a:solidFill>
                <a:srgbClr val="FF000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57400" y="533400"/>
            <a:ext cx="3200400" cy="1371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2200" y="762000"/>
            <a:ext cx="273895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2400" b="1" dirty="0" smtClean="0">
                <a:solidFill>
                  <a:srgbClr val="FFFF00"/>
                </a:solidFill>
                <a:latin typeface="Arial Black" pitchFamily="34" charset="0"/>
                <a:ea typeface="Calibri"/>
                <a:cs typeface="Times New Roman"/>
              </a:rPr>
              <a:t>Hike in Helium </a:t>
            </a:r>
          </a:p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2400" b="1" dirty="0" smtClean="0">
                <a:solidFill>
                  <a:srgbClr val="FFFF00"/>
                </a:solidFill>
                <a:latin typeface="Arial Black" pitchFamily="34" charset="0"/>
                <a:ea typeface="Calibri"/>
                <a:cs typeface="Times New Roman"/>
              </a:rPr>
              <a:t>Price in India</a:t>
            </a:r>
            <a:endParaRPr lang="en-US" sz="2400" dirty="0">
              <a:solidFill>
                <a:srgbClr val="FFFF00"/>
              </a:solidFill>
              <a:latin typeface="Arial Black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379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105400" y="5943600"/>
            <a:ext cx="3810000" cy="762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261122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  <a:noFill/>
        </p:spPr>
        <p:txBody>
          <a:bodyPr/>
          <a:lstStyle/>
          <a:p>
            <a:pPr eaLnBrk="1" hangingPunct="1"/>
            <a:r>
              <a:rPr lang="en-US" sz="4800" b="1" u="sng" smtClean="0">
                <a:solidFill>
                  <a:srgbClr val="000099"/>
                </a:solidFill>
                <a:latin typeface="Algerian" pitchFamily="82" charset="0"/>
              </a:rPr>
              <a:t>CRISIS OF HELIUM </a:t>
            </a:r>
          </a:p>
        </p:txBody>
      </p:sp>
      <p:sp>
        <p:nvSpPr>
          <p:cNvPr id="261123" name="Rectangle 9"/>
          <p:cNvSpPr>
            <a:spLocks noChangeArrowheads="1"/>
          </p:cNvSpPr>
          <p:nvPr/>
        </p:nvSpPr>
        <p:spPr bwMode="auto">
          <a:xfrm>
            <a:off x="0" y="685800"/>
            <a:ext cx="9144000" cy="6858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Helium Consumption in India (in </a:t>
            </a:r>
            <a:r>
              <a:rPr lang="en-US" sz="3200" b="1" dirty="0" smtClean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2011)</a:t>
            </a:r>
            <a:endParaRPr lang="en-US" sz="3200" b="1" dirty="0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61124" name="Rectangle 4"/>
          <p:cNvSpPr>
            <a:spLocks noChangeArrowheads="1"/>
          </p:cNvSpPr>
          <p:nvPr/>
        </p:nvSpPr>
        <p:spPr bwMode="auto">
          <a:xfrm>
            <a:off x="0" y="1447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0.15 billion cubic feet (bcf)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(~ 2.3% of global helium consumption)</a:t>
            </a:r>
          </a:p>
        </p:txBody>
      </p:sp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0" y="5867400"/>
            <a:ext cx="5486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No commercial helium plant </a:t>
            </a:r>
            <a:endParaRPr lang="en-US" sz="2400" b="1" dirty="0" smtClean="0">
              <a:solidFill>
                <a:srgbClr val="0000FF"/>
              </a:solidFill>
              <a:latin typeface="Bookman Old Style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in </a:t>
            </a:r>
            <a:r>
              <a:rPr lang="en-US" sz="2400" b="1" dirty="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India till the </a:t>
            </a:r>
            <a:r>
              <a:rPr lang="en-US" sz="2400" b="1" dirty="0" smtClean="0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date</a:t>
            </a:r>
            <a:endParaRPr lang="en-US" sz="2800" b="1" dirty="0">
              <a:solidFill>
                <a:srgbClr val="FF3300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261126" name="Rectangle 6"/>
          <p:cNvSpPr>
            <a:spLocks noChangeArrowheads="1"/>
          </p:cNvSpPr>
          <p:nvPr/>
        </p:nvSpPr>
        <p:spPr bwMode="auto">
          <a:xfrm>
            <a:off x="0" y="2209800"/>
            <a:ext cx="9144000" cy="6096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Hike in helium demand in India due to </a:t>
            </a:r>
          </a:p>
        </p:txBody>
      </p:sp>
      <p:sp>
        <p:nvSpPr>
          <p:cNvPr id="261127" name="Rectangle 7"/>
          <p:cNvSpPr>
            <a:spLocks noChangeArrowheads="1"/>
          </p:cNvSpPr>
          <p:nvPr/>
        </p:nvSpPr>
        <p:spPr bwMode="auto">
          <a:xfrm>
            <a:off x="0" y="29718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20000"/>
              </a:spcAft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Advancement in Indian Space </a:t>
            </a:r>
            <a:r>
              <a:rPr lang="en-US" sz="2400" b="1" dirty="0" err="1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Programme</a:t>
            </a:r>
            <a:r>
              <a:rPr lang="en-US" sz="2400" b="1" dirty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(</a:t>
            </a:r>
            <a:r>
              <a:rPr lang="en-US" sz="2400" b="1" dirty="0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ISRO</a:t>
            </a:r>
            <a:r>
              <a:rPr lang="en-US" sz="2400" b="1" dirty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20000"/>
              </a:spcAft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Indian Defense Research (</a:t>
            </a:r>
            <a:r>
              <a:rPr lang="en-US" sz="2400" b="1" dirty="0" smtClean="0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DRDO, Air Force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)</a:t>
            </a:r>
            <a:endParaRPr lang="en-US" sz="2400" b="1" dirty="0">
              <a:solidFill>
                <a:srgbClr val="000000"/>
              </a:solidFill>
              <a:latin typeface="Bookman Old Style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20000"/>
              </a:spcAft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Nuclear Power Sector 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NPCL, DAE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)</a:t>
            </a:r>
            <a:endParaRPr lang="en-US" sz="2400" b="1" dirty="0">
              <a:solidFill>
                <a:srgbClr val="000000"/>
              </a:solidFill>
              <a:latin typeface="Bookman Old Style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20000"/>
              </a:spcAft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Advanced technology 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(MRI) in </a:t>
            </a:r>
            <a:r>
              <a:rPr lang="en-US" sz="2400" b="1" dirty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Indian Medical Sciences</a:t>
            </a:r>
          </a:p>
          <a:p>
            <a:pPr fontAlgn="base">
              <a:spcBef>
                <a:spcPct val="0"/>
              </a:spcBef>
              <a:spcAft>
                <a:spcPct val="20000"/>
              </a:spcAft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Advancement in cryogenic based R &amp; D activity 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in </a:t>
            </a:r>
          </a:p>
          <a:p>
            <a:pPr fontAlgn="base">
              <a:spcBef>
                <a:spcPct val="0"/>
              </a:spcBef>
              <a:spcAft>
                <a:spcPct val="200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 Indian </a:t>
            </a:r>
            <a:r>
              <a:rPr lang="en-US" sz="2400" b="1" dirty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science and technology </a:t>
            </a:r>
            <a:r>
              <a:rPr lang="en-US" sz="2400" b="1" dirty="0" err="1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programme</a:t>
            </a:r>
            <a:endParaRPr lang="en-US" sz="2400" b="1" dirty="0" smtClean="0">
              <a:solidFill>
                <a:srgbClr val="000000"/>
              </a:solidFill>
              <a:latin typeface="Bookman Old Style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200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 (DST, DBT, CSIR, DAE, ISRO, DRDO, MHRD, </a:t>
            </a:r>
            <a:r>
              <a:rPr lang="en-US" sz="2400" b="1" dirty="0" err="1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MoES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etc.</a:t>
            </a:r>
            <a:endParaRPr lang="en-US" sz="2400" b="1" dirty="0">
              <a:solidFill>
                <a:srgbClr val="000000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7800" y="6019800"/>
            <a:ext cx="373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 100 % import</a:t>
            </a:r>
            <a:endParaRPr lang="en-IN" sz="32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80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WordArt 3"/>
          <p:cNvSpPr>
            <a:spLocks noChangeArrowheads="1" noChangeShapeType="1" noTextEdit="1"/>
          </p:cNvSpPr>
          <p:nvPr/>
        </p:nvSpPr>
        <p:spPr bwMode="auto">
          <a:xfrm>
            <a:off x="685800" y="4876800"/>
            <a:ext cx="79248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3600" b="1" kern="10" dirty="0" smtClean="0">
                <a:ln w="9525">
                  <a:round/>
                  <a:headEnd/>
                  <a:tailEnd/>
                </a:ln>
                <a:pattFill prst="solidDmnd">
                  <a:fgClr>
                    <a:srgbClr val="0000FF"/>
                  </a:fgClr>
                  <a:bgClr>
                    <a:srgbClr val="FFFFFF"/>
                  </a:bgClr>
                </a:pattFill>
                <a:latin typeface="Berylium"/>
              </a:rPr>
              <a:t>Thank  y   u</a:t>
            </a:r>
          </a:p>
        </p:txBody>
      </p:sp>
      <p:pic>
        <p:nvPicPr>
          <p:cNvPr id="364547" name="Picture 9" descr="Rotating_Earth_Animation"/>
          <p:cNvPicPr>
            <a:picLocks noChangeAspect="1" noChangeArrowheads="1" noCrop="1"/>
          </p:cNvPicPr>
          <p:nvPr/>
        </p:nvPicPr>
        <p:blipFill>
          <a:blip r:embed="rId3">
            <a:lum bright="2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5105400"/>
            <a:ext cx="1100137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72263" y="4821238"/>
            <a:ext cx="1100137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0800" y="6126163"/>
            <a:ext cx="16002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6896100" y="5600700"/>
            <a:ext cx="16002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5834063" y="5715000"/>
            <a:ext cx="16002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srgbClr val="FFFFFF"/>
              </a:solidFill>
            </a:endParaRPr>
          </a:p>
        </p:txBody>
      </p:sp>
      <p:pic>
        <p:nvPicPr>
          <p:cNvPr id="36455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95275"/>
            <a:ext cx="2864919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3" name="TextBox 9"/>
          <p:cNvSpPr txBox="1">
            <a:spLocks noChangeArrowheads="1"/>
          </p:cNvSpPr>
          <p:nvPr/>
        </p:nvSpPr>
        <p:spPr bwMode="auto">
          <a:xfrm>
            <a:off x="-59339" y="3430019"/>
            <a:ext cx="3657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IN" altLang="en-US" sz="1800" b="1" dirty="0" smtClean="0">
                <a:solidFill>
                  <a:srgbClr val="FFFFFF"/>
                </a:solidFill>
              </a:rPr>
              <a:t>chaudhuri_hirok@yahoo.co.in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IN" altLang="en-US" sz="1800" b="1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IN" altLang="en-US" sz="1800" b="1" dirty="0" smtClean="0">
                <a:solidFill>
                  <a:srgbClr val="FFFFFF"/>
                </a:solidFill>
              </a:rPr>
              <a:t>+91 9434 78 9019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24200" y="-77336"/>
            <a:ext cx="5837756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>
              <a:defRPr/>
            </a:pPr>
            <a:r>
              <a:rPr lang="en-US" sz="2000" b="1" kern="0" dirty="0" smtClean="0">
                <a:solidFill>
                  <a:srgbClr val="FFFF00"/>
                </a:solidFill>
              </a:rPr>
              <a:t>Acknowledgement:</a:t>
            </a:r>
            <a:r>
              <a:rPr lang="en-US" sz="2000" b="1" kern="0" dirty="0" smtClean="0">
                <a:solidFill>
                  <a:srgbClr val="0033CC"/>
                </a:solidFill>
              </a:rPr>
              <a:t> </a:t>
            </a:r>
            <a:r>
              <a:rPr lang="en-US" sz="2000" kern="0" dirty="0" smtClean="0">
                <a:solidFill>
                  <a:srgbClr val="FFFFFF"/>
                </a:solidFill>
              </a:rPr>
              <a:t>We acknowledge the financial support and institutional support from National Institute of Technology Durgapur, </a:t>
            </a:r>
            <a:r>
              <a:rPr lang="en-US" sz="2000" kern="0" dirty="0" err="1" smtClean="0">
                <a:solidFill>
                  <a:srgbClr val="FFFFFF"/>
                </a:solidFill>
              </a:rPr>
              <a:t>MoES</a:t>
            </a:r>
            <a:r>
              <a:rPr lang="en-US" sz="2000" kern="0" dirty="0" smtClean="0">
                <a:solidFill>
                  <a:srgbClr val="FFFFFF"/>
                </a:solidFill>
              </a:rPr>
              <a:t>, Govt. of Indian and DST, Govt. of India, SERB, DST, Govt. of India to carry out the research activities.</a:t>
            </a:r>
          </a:p>
        </p:txBody>
      </p:sp>
      <p:sp>
        <p:nvSpPr>
          <p:cNvPr id="3645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0F0B5F-DEA1-4654-96BD-78BF039DEC3A}" type="slidenum">
              <a:rPr lang="en-US" altLang="en-US" sz="14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4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886200" y="2318757"/>
            <a:ext cx="4648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Anupam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Basu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Director, NIT Durgapur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Bikash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Sinha, DAE, Kolkata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Prof. A. N. S.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Iyengar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SINP, Kolkata</a:t>
            </a:r>
          </a:p>
        </p:txBody>
      </p:sp>
    </p:spTree>
    <p:extLst>
      <p:ext uri="{BB962C8B-B14F-4D97-AF65-F5344CB8AC3E}">
        <p14:creationId xmlns:p14="http://schemas.microsoft.com/office/powerpoint/2010/main" val="40819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85800" y="304800"/>
            <a:ext cx="7772400" cy="1371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3200" b="1" u="sng" dirty="0">
                <a:solidFill>
                  <a:srgbClr val="FFFFFF"/>
                </a:solidFill>
              </a:rPr>
              <a:t>Valid  Earthquake  Prediction</a:t>
            </a:r>
          </a:p>
        </p:txBody>
      </p:sp>
      <p:sp>
        <p:nvSpPr>
          <p:cNvPr id="375811" name="TextBox 6"/>
          <p:cNvSpPr txBox="1">
            <a:spLocks noChangeArrowheads="1"/>
          </p:cNvSpPr>
          <p:nvPr/>
        </p:nvSpPr>
        <p:spPr bwMode="auto">
          <a:xfrm>
            <a:off x="1219200" y="1905000"/>
            <a:ext cx="64770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IN" sz="2800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en-IN" sz="2800" b="1" smtClean="0">
                <a:solidFill>
                  <a:srgbClr val="FFFF00"/>
                </a:solidFill>
                <a:latin typeface="Times New Roman" panose="02020603050405020304" pitchFamily="18" charset="0"/>
              </a:rPr>
              <a:t>Location  ±  uncertainty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N" sz="2800" b="1" smtClean="0">
                <a:solidFill>
                  <a:srgbClr val="FFFF00"/>
                </a:solidFill>
                <a:latin typeface="Times New Roman" panose="02020603050405020304" pitchFamily="18" charset="0"/>
              </a:rPr>
              <a:t>  Occurrence Time ±  uncertainty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N" sz="2800" b="1" smtClean="0">
                <a:solidFill>
                  <a:srgbClr val="FFFF00"/>
                </a:solidFill>
                <a:latin typeface="Times New Roman" panose="02020603050405020304" pitchFamily="18" charset="0"/>
              </a:rPr>
              <a:t>  Magnitude ±  uncertainty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N" sz="2800" b="1" smtClean="0">
                <a:solidFill>
                  <a:srgbClr val="FFFF00"/>
                </a:solidFill>
                <a:latin typeface="Times New Roman" panose="02020603050405020304" pitchFamily="18" charset="0"/>
              </a:rPr>
              <a:t>  Depth ±  uncertainty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N" sz="2800" b="1" smtClean="0">
                <a:solidFill>
                  <a:srgbClr val="FFFF00"/>
                </a:solidFill>
                <a:latin typeface="Times New Roman" panose="02020603050405020304" pitchFamily="18" charset="0"/>
              </a:rPr>
              <a:t>  Intensity ±  uncertainty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N" sz="2800" b="1" smtClean="0">
                <a:solidFill>
                  <a:srgbClr val="FFFF00"/>
                </a:solidFill>
                <a:latin typeface="Times New Roman" panose="02020603050405020304" pitchFamily="18" charset="0"/>
              </a:rPr>
              <a:t>  Source Mechanism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N" sz="2800" b="1" smtClean="0">
                <a:solidFill>
                  <a:srgbClr val="FFFF00"/>
                </a:solidFill>
                <a:latin typeface="Times New Roman" panose="02020603050405020304" pitchFamily="18" charset="0"/>
              </a:rPr>
              <a:t>  Probability</a:t>
            </a:r>
          </a:p>
        </p:txBody>
      </p:sp>
    </p:spTree>
    <p:extLst>
      <p:ext uri="{BB962C8B-B14F-4D97-AF65-F5344CB8AC3E}">
        <p14:creationId xmlns:p14="http://schemas.microsoft.com/office/powerpoint/2010/main" val="14514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7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Flow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9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63_Default Design">
  <a:themeElements>
    <a:clrScheme name="6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3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16_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37_Default Design">
  <a:themeElements>
    <a:clrScheme name="137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37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7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7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7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7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7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7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22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24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6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4197</Words>
  <Application>Microsoft Office PowerPoint</Application>
  <PresentationFormat>On-screen Show (4:3)</PresentationFormat>
  <Paragraphs>1253</Paragraphs>
  <Slides>83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29</vt:i4>
      </vt:variant>
      <vt:variant>
        <vt:lpstr>Theme</vt:lpstr>
      </vt:variant>
      <vt:variant>
        <vt:i4>50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164" baseType="lpstr">
      <vt:lpstr>SimSun</vt:lpstr>
      <vt:lpstr>AdvPSMP13</vt:lpstr>
      <vt:lpstr>AdvPTimes</vt:lpstr>
      <vt:lpstr>AdvPTimesI</vt:lpstr>
      <vt:lpstr>AdvTir_symb</vt:lpstr>
      <vt:lpstr>Aharoni</vt:lpstr>
      <vt:lpstr>Algerian</vt:lpstr>
      <vt:lpstr>Arial</vt:lpstr>
      <vt:lpstr>Arial Black</vt:lpstr>
      <vt:lpstr>Baskerville Old Face</vt:lpstr>
      <vt:lpstr>Berlin Sans FB Demi</vt:lpstr>
      <vt:lpstr>Berylium</vt:lpstr>
      <vt:lpstr>Biondi</vt:lpstr>
      <vt:lpstr>Bodoni MT</vt:lpstr>
      <vt:lpstr>Book Antiqua</vt:lpstr>
      <vt:lpstr>Bookman Old Style</vt:lpstr>
      <vt:lpstr>Calibri</vt:lpstr>
      <vt:lpstr>Cambria</vt:lpstr>
      <vt:lpstr>Constantia</vt:lpstr>
      <vt:lpstr>Cooper Black</vt:lpstr>
      <vt:lpstr>Georgia</vt:lpstr>
      <vt:lpstr>Lucida Fax</vt:lpstr>
      <vt:lpstr>Mangal</vt:lpstr>
      <vt:lpstr>Tahoma</vt:lpstr>
      <vt:lpstr>Times New Roman</vt:lpstr>
      <vt:lpstr>Verdana</vt:lpstr>
      <vt:lpstr>Vijaya</vt:lpstr>
      <vt:lpstr>Wingdings</vt:lpstr>
      <vt:lpstr>Wingdings 2</vt:lpstr>
      <vt:lpstr>4_Default Design</vt:lpstr>
      <vt:lpstr>12_Default Design</vt:lpstr>
      <vt:lpstr>8_Default Design</vt:lpstr>
      <vt:lpstr>1_Office Theme</vt:lpstr>
      <vt:lpstr>9_Default Design</vt:lpstr>
      <vt:lpstr>10_Default Design</vt:lpstr>
      <vt:lpstr>Office Theme</vt:lpstr>
      <vt:lpstr>2_Office Theme</vt:lpstr>
      <vt:lpstr>18_Default Design</vt:lpstr>
      <vt:lpstr>25_Default Design</vt:lpstr>
      <vt:lpstr>17_Default Design</vt:lpstr>
      <vt:lpstr>6_Office Theme</vt:lpstr>
      <vt:lpstr>3_Office Theme</vt:lpstr>
      <vt:lpstr>8_Office Theme</vt:lpstr>
      <vt:lpstr>19_Default Design</vt:lpstr>
      <vt:lpstr>9_Office Theme</vt:lpstr>
      <vt:lpstr>15_Default Design</vt:lpstr>
      <vt:lpstr>10_Office Theme</vt:lpstr>
      <vt:lpstr>23_Default Design</vt:lpstr>
      <vt:lpstr>6_Default Design</vt:lpstr>
      <vt:lpstr>Flow</vt:lpstr>
      <vt:lpstr>4_Office Theme</vt:lpstr>
      <vt:lpstr>20_Default Design</vt:lpstr>
      <vt:lpstr>29_Default Design</vt:lpstr>
      <vt:lpstr>63_Default Design</vt:lpstr>
      <vt:lpstr>33_Default Design</vt:lpstr>
      <vt:lpstr>28_Default Design</vt:lpstr>
      <vt:lpstr>11_Office Theme</vt:lpstr>
      <vt:lpstr>5_Office Theme</vt:lpstr>
      <vt:lpstr>11_Default Design</vt:lpstr>
      <vt:lpstr>2_Mountain Top</vt:lpstr>
      <vt:lpstr>13_Office Theme</vt:lpstr>
      <vt:lpstr>7_Office Theme</vt:lpstr>
      <vt:lpstr>Default Design</vt:lpstr>
      <vt:lpstr>13_Default Design</vt:lpstr>
      <vt:lpstr>31_Default Design</vt:lpstr>
      <vt:lpstr>14_Office Theme</vt:lpstr>
      <vt:lpstr>16_Default Design</vt:lpstr>
      <vt:lpstr>137_Default Design</vt:lpstr>
      <vt:lpstr>22_Default Design</vt:lpstr>
      <vt:lpstr>30_Default Design</vt:lpstr>
      <vt:lpstr>24_Default Design</vt:lpstr>
      <vt:lpstr>1_Default Design</vt:lpstr>
      <vt:lpstr>5_Default Design</vt:lpstr>
      <vt:lpstr>7_Default Design</vt:lpstr>
      <vt:lpstr>21_Default Design</vt:lpstr>
      <vt:lpstr>2_Default Design</vt:lpstr>
      <vt:lpstr>14_Default Design</vt:lpstr>
      <vt:lpstr>26_Default Design</vt:lpstr>
      <vt:lpstr>3_Default Design</vt:lpstr>
      <vt:lpstr>Bitmap Image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 Geophysical Precursors :     *  Monitoring of seismic velocity (VP / VS), PGA, b value, seismic gap etc.     *  Electro magnetic method ULF, VLF, HF monitoring  *  GPS and Satellites – GPS TEC measurement  # Geochemical Precursors :   * Monitoring of He, N2,  CH4,  Ar, 222 Rn, isotopes - 3He/4He in hydrothermal gases       [hot spring, fumarole, mud-volcano], soil gases and borehole gases.   *  Monitoring  of  dissolved  chemical  ions - Mercury,  Lead,  Sulphur,  Boron,        Fluoride  etc. and helium &amp; radon in  spring  or  well waters, borehole water    </vt:lpstr>
      <vt:lpstr>PowerPoint Presentation</vt:lpstr>
      <vt:lpstr> *  Electro magnetic method – ULF, VLF  *  GPS method – Ionosphere TEC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series data of  222Rn and Gamma with significant anomalies observed at  both sites Bakreswar &amp; Tatta Pani prior to the 6.3M earthquake that occurred at Sichun region China on  January 9, 2008 at  a depth of 96 km   </vt:lpstr>
      <vt:lpstr>PowerPoint Presentation</vt:lpstr>
      <vt:lpstr>PowerPoint Presentation</vt:lpstr>
      <vt:lpstr>PowerPoint Presentation</vt:lpstr>
      <vt:lpstr>Anomalous fluctuation of  222Rn,  gamma   dose rate and He/CH4  ratio recorded at Bakreswar  thermal  spring  5 - 8 days prior  to  the  9.3M Indian Ocean    Earthquake that occurred at Sumatra region on December 26, 2004 .  (Tsunami, 2004)  Current Science, (2005), 89, 8,  1399-1403</vt:lpstr>
      <vt:lpstr>PowerPoint Presentation</vt:lpstr>
      <vt:lpstr>Time series data of  222Rn and Gamma with significant anomalies observed at  both sites Bakreswar &amp; Tatta Pani prior to the 6.3M earthquake that occurred at Sichun region China on  January 9, 2008 at  a depth of 96 km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Estimation of Hurst Exponent</vt:lpstr>
      <vt:lpstr>PowerPoint Presentation</vt:lpstr>
      <vt:lpstr>Hurst Exponent from  Radon-222 power spectrum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CRISIS OF HELIUM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Hirok</dc:creator>
  <cp:lastModifiedBy>HIROK CHAUDHURI</cp:lastModifiedBy>
  <cp:revision>141</cp:revision>
  <cp:lastPrinted>2015-08-26T05:38:02Z</cp:lastPrinted>
  <dcterms:created xsi:type="dcterms:W3CDTF">2015-08-22T05:29:45Z</dcterms:created>
  <dcterms:modified xsi:type="dcterms:W3CDTF">2018-11-16T09:30:15Z</dcterms:modified>
</cp:coreProperties>
</file>