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785" r:id="rId2"/>
    <p:sldId id="907" r:id="rId3"/>
    <p:sldId id="786" r:id="rId4"/>
    <p:sldId id="699" r:id="rId5"/>
    <p:sldId id="875" r:id="rId6"/>
    <p:sldId id="788" r:id="rId7"/>
    <p:sldId id="925" r:id="rId8"/>
    <p:sldId id="851" r:id="rId9"/>
    <p:sldId id="917" r:id="rId10"/>
    <p:sldId id="854" r:id="rId11"/>
    <p:sldId id="856" r:id="rId12"/>
    <p:sldId id="878" r:id="rId13"/>
    <p:sldId id="858" r:id="rId14"/>
    <p:sldId id="912" r:id="rId15"/>
    <p:sldId id="861" r:id="rId16"/>
    <p:sldId id="862" r:id="rId17"/>
    <p:sldId id="920" r:id="rId18"/>
    <p:sldId id="863" r:id="rId19"/>
    <p:sldId id="880" r:id="rId20"/>
    <p:sldId id="918" r:id="rId21"/>
    <p:sldId id="883" r:id="rId22"/>
    <p:sldId id="789" r:id="rId23"/>
    <p:sldId id="921" r:id="rId24"/>
    <p:sldId id="847" r:id="rId25"/>
    <p:sldId id="848" r:id="rId26"/>
    <p:sldId id="849" r:id="rId27"/>
    <p:sldId id="850" r:id="rId28"/>
    <p:sldId id="800" r:id="rId29"/>
    <p:sldId id="922" r:id="rId30"/>
    <p:sldId id="889" r:id="rId31"/>
    <p:sldId id="891" r:id="rId32"/>
    <p:sldId id="892" r:id="rId33"/>
    <p:sldId id="894" r:id="rId34"/>
    <p:sldId id="896" r:id="rId35"/>
    <p:sldId id="908" r:id="rId36"/>
    <p:sldId id="897" r:id="rId37"/>
    <p:sldId id="923" r:id="rId38"/>
    <p:sldId id="898" r:id="rId39"/>
    <p:sldId id="592" r:id="rId40"/>
    <p:sldId id="900" r:id="rId41"/>
    <p:sldId id="870" r:id="rId42"/>
    <p:sldId id="871" r:id="rId43"/>
    <p:sldId id="909" r:id="rId44"/>
    <p:sldId id="924" r:id="rId45"/>
    <p:sldId id="919" r:id="rId46"/>
    <p:sldId id="913" r:id="rId47"/>
    <p:sldId id="844" r:id="rId48"/>
    <p:sldId id="751" r:id="rId49"/>
    <p:sldId id="916" r:id="rId50"/>
    <p:sldId id="914" r:id="rId51"/>
    <p:sldId id="771" r:id="rId52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CC"/>
    <a:srgbClr val="33CC33"/>
    <a:srgbClr val="000099"/>
    <a:srgbClr val="0000CC"/>
    <a:srgbClr val="66FF33"/>
    <a:srgbClr val="FFFFCC"/>
    <a:srgbClr val="FFFF99"/>
    <a:srgbClr val="000066"/>
    <a:srgbClr val="EAEAEA"/>
    <a:srgbClr val="392A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6387" autoAdjust="0"/>
  </p:normalViewPr>
  <p:slideViewPr>
    <p:cSldViewPr showGuides="1">
      <p:cViewPr varScale="1">
        <p:scale>
          <a:sx n="81" d="100"/>
          <a:sy n="81" d="100"/>
        </p:scale>
        <p:origin x="619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-22554"/>
    </p:cViewPr>
  </p:sorterViewPr>
  <p:notesViewPr>
    <p:cSldViewPr showGuides="1">
      <p:cViewPr varScale="1">
        <p:scale>
          <a:sx n="60" d="100"/>
          <a:sy n="60" d="100"/>
        </p:scale>
        <p:origin x="-2538" y="-9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ITER\Tendor%20document%2030042010\TED-Documents\TED-EDR-FDR\SAT\SAT-Test-Parameters\TED-SAT-HPA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lang="en-US" sz="12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Power </a:t>
            </a: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Test on Match Load</a:t>
            </a:r>
          </a:p>
        </c:rich>
      </c:tx>
      <c:layout>
        <c:manualLayout>
          <c:xMode val="edge"/>
          <c:yMode val="edge"/>
          <c:x val="0.32785411198600173"/>
          <c:y val="1.3653310401046285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8034973753280839"/>
          <c:y val="0.11423217149050909"/>
          <c:w val="0.73649059492563429"/>
          <c:h val="0.60663423897951319"/>
        </c:manualLayout>
      </c:layout>
      <c:scatterChart>
        <c:scatterStyle val="smoothMarker"/>
        <c:varyColors val="0"/>
        <c:ser>
          <c:idx val="0"/>
          <c:order val="0"/>
          <c:tx>
            <c:v>Test@36MHz</c:v>
          </c:tx>
          <c:marker>
            <c:symbol val="none"/>
          </c:marker>
          <c:xVal>
            <c:numRef>
              <c:f>'Test Graphs'!$A$4:$A$7</c:f>
              <c:numCache>
                <c:formatCode>0.00</c:formatCode>
                <c:ptCount val="4"/>
                <c:pt idx="0">
                  <c:v>22</c:v>
                </c:pt>
                <c:pt idx="1">
                  <c:v>43.4</c:v>
                </c:pt>
                <c:pt idx="2">
                  <c:v>63.4</c:v>
                </c:pt>
                <c:pt idx="3">
                  <c:v>73.3</c:v>
                </c:pt>
              </c:numCache>
            </c:numRef>
          </c:xVal>
          <c:yVal>
            <c:numRef>
              <c:f>'Test Graphs'!$B$4:$B$7</c:f>
              <c:numCache>
                <c:formatCode>0.00</c:formatCode>
                <c:ptCount val="4"/>
                <c:pt idx="0">
                  <c:v>500</c:v>
                </c:pt>
                <c:pt idx="1">
                  <c:v>1008</c:v>
                </c:pt>
                <c:pt idx="2">
                  <c:v>1501</c:v>
                </c:pt>
                <c:pt idx="3">
                  <c:v>1705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7F2F-48AB-A38E-4FD0C8E4B525}"/>
            </c:ext>
          </c:extLst>
        </c:ser>
        <c:ser>
          <c:idx val="1"/>
          <c:order val="1"/>
          <c:tx>
            <c:v>Test@45MHz</c:v>
          </c:tx>
          <c:marker>
            <c:symbol val="none"/>
          </c:marker>
          <c:xVal>
            <c:numRef>
              <c:f>'Test Graphs'!$D$4:$D$7</c:f>
              <c:numCache>
                <c:formatCode>0.00</c:formatCode>
                <c:ptCount val="4"/>
                <c:pt idx="0">
                  <c:v>26</c:v>
                </c:pt>
                <c:pt idx="1">
                  <c:v>39.9</c:v>
                </c:pt>
                <c:pt idx="2">
                  <c:v>53</c:v>
                </c:pt>
                <c:pt idx="3">
                  <c:v>77.3</c:v>
                </c:pt>
              </c:numCache>
            </c:numRef>
          </c:xVal>
          <c:yVal>
            <c:numRef>
              <c:f>'Test Graphs'!$E$4:$E$7</c:f>
              <c:numCache>
                <c:formatCode>0.00</c:formatCode>
                <c:ptCount val="4"/>
                <c:pt idx="0">
                  <c:v>503</c:v>
                </c:pt>
                <c:pt idx="1">
                  <c:v>753</c:v>
                </c:pt>
                <c:pt idx="2">
                  <c:v>1000</c:v>
                </c:pt>
                <c:pt idx="3">
                  <c:v>1502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7F2F-48AB-A38E-4FD0C8E4B525}"/>
            </c:ext>
          </c:extLst>
        </c:ser>
        <c:ser>
          <c:idx val="2"/>
          <c:order val="2"/>
          <c:tx>
            <c:v>Test@55MHz</c:v>
          </c:tx>
          <c:marker>
            <c:symbol val="none"/>
          </c:marker>
          <c:xVal>
            <c:numRef>
              <c:f>'Test Graphs'!$G$4:$G$8</c:f>
              <c:numCache>
                <c:formatCode>0.00</c:formatCode>
                <c:ptCount val="5"/>
                <c:pt idx="0">
                  <c:v>22.2</c:v>
                </c:pt>
                <c:pt idx="1">
                  <c:v>33.880000000000003</c:v>
                </c:pt>
                <c:pt idx="2">
                  <c:v>45.6</c:v>
                </c:pt>
                <c:pt idx="3">
                  <c:v>55.8</c:v>
                </c:pt>
                <c:pt idx="4">
                  <c:v>63.9</c:v>
                </c:pt>
              </c:numCache>
            </c:numRef>
          </c:xVal>
          <c:yVal>
            <c:numRef>
              <c:f>'Test Graphs'!$H$4:$H$8</c:f>
              <c:numCache>
                <c:formatCode>0.00</c:formatCode>
                <c:ptCount val="5"/>
                <c:pt idx="0">
                  <c:v>503</c:v>
                </c:pt>
                <c:pt idx="1">
                  <c:v>761</c:v>
                </c:pt>
                <c:pt idx="2">
                  <c:v>1016</c:v>
                </c:pt>
                <c:pt idx="3">
                  <c:v>1271</c:v>
                </c:pt>
                <c:pt idx="4">
                  <c:v>1500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7F2F-48AB-A38E-4FD0C8E4B525}"/>
            </c:ext>
          </c:extLst>
        </c:ser>
        <c:ser>
          <c:idx val="3"/>
          <c:order val="3"/>
          <c:tx>
            <c:v>Test@65MHz</c:v>
          </c:tx>
          <c:marker>
            <c:symbol val="none"/>
          </c:marker>
          <c:xVal>
            <c:numRef>
              <c:f>'Test Graphs'!$J$4:$J$7</c:f>
              <c:numCache>
                <c:formatCode>0.00</c:formatCode>
                <c:ptCount val="4"/>
                <c:pt idx="0">
                  <c:v>18.2</c:v>
                </c:pt>
                <c:pt idx="1">
                  <c:v>27.6</c:v>
                </c:pt>
                <c:pt idx="2">
                  <c:v>37.4</c:v>
                </c:pt>
                <c:pt idx="3">
                  <c:v>49</c:v>
                </c:pt>
              </c:numCache>
            </c:numRef>
          </c:xVal>
          <c:yVal>
            <c:numRef>
              <c:f>'Test Graphs'!$K$4:$K$7</c:f>
              <c:numCache>
                <c:formatCode>0.00</c:formatCode>
                <c:ptCount val="4"/>
                <c:pt idx="0">
                  <c:v>503</c:v>
                </c:pt>
                <c:pt idx="1">
                  <c:v>748</c:v>
                </c:pt>
                <c:pt idx="2">
                  <c:v>1033</c:v>
                </c:pt>
                <c:pt idx="3">
                  <c:v>1503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7F2F-48AB-A38E-4FD0C8E4B5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75383248"/>
        <c:axId val="-1175392496"/>
      </c:scatterChart>
      <c:valAx>
        <c:axId val="-1175383248"/>
        <c:scaling>
          <c:orientation val="minMax"/>
          <c:max val="80"/>
          <c:min val="10"/>
        </c:scaling>
        <c:delete val="0"/>
        <c:axPos val="b"/>
        <c:title>
          <c:tx>
            <c:rich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 sz="1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Input</a:t>
                </a:r>
                <a:r>
                  <a:rPr lang="en-US" sz="1000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Power (kW)</a:t>
                </a:r>
                <a:endParaRPr lang="en-US" sz="1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4572270341207349"/>
              <c:y val="0.63013015864484523"/>
            </c:manualLayout>
          </c:layout>
          <c:overlay val="0"/>
        </c:title>
        <c:numFmt formatCode="0.00" sourceLinked="1"/>
        <c:majorTickMark val="out"/>
        <c:minorTickMark val="none"/>
        <c:tickLblPos val="nextTo"/>
        <c:crossAx val="-1175392496"/>
        <c:crosses val="autoZero"/>
        <c:crossBetween val="midCat"/>
        <c:majorUnit val="10"/>
      </c:valAx>
      <c:valAx>
        <c:axId val="-1175392496"/>
        <c:scaling>
          <c:orientation val="minMax"/>
          <c:min val="4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 sz="1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Output</a:t>
                </a:r>
                <a:r>
                  <a:rPr lang="en-US" sz="1000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Power (kW)</a:t>
                </a:r>
                <a:endParaRPr lang="en-US" sz="1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1.8625109361329825E-2"/>
              <c:y val="0.21382601918787456"/>
            </c:manualLayout>
          </c:layout>
          <c:overlay val="0"/>
        </c:title>
        <c:numFmt formatCode="0.00" sourceLinked="1"/>
        <c:majorTickMark val="out"/>
        <c:minorTickMark val="none"/>
        <c:tickLblPos val="nextTo"/>
        <c:crossAx val="-1175383248"/>
        <c:crosses val="autoZero"/>
        <c:crossBetween val="midCat"/>
      </c:valAx>
      <c:spPr>
        <a:ln>
          <a:solidFill>
            <a:schemeClr val="accent1"/>
          </a:solidFill>
        </a:ln>
      </c:spPr>
    </c:plotArea>
    <c:legend>
      <c:legendPos val="b"/>
      <c:layout>
        <c:manualLayout>
          <c:xMode val="edge"/>
          <c:yMode val="edge"/>
          <c:x val="2.9040184034065875E-2"/>
          <c:y val="0.82729013822077702"/>
          <c:w val="0.94040428760217309"/>
          <c:h val="0.13203090039803103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r>
              <a:rPr lang="en-US" smtClean="0"/>
              <a:t>11/30/2011</a:t>
            </a:r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2B7A5B6-A713-479A-B34A-6F140751D05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03018643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11/30/2011</a:t>
            </a:r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IN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IN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F2B2BDA3-74D0-4579-B7A4-B8FCC403B092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46393301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11/30/2011</a:t>
            </a: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B2BDA3-74D0-4579-B7A4-B8FCC403B092}" type="slidenum">
              <a:rPr lang="en-IN" smtClean="0"/>
              <a:pPr>
                <a:defRPr/>
              </a:pPr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542421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97013" y="1200150"/>
            <a:ext cx="4321175" cy="32400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11/30/2011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IN">
              <a:solidFill>
                <a:prstClr val="black"/>
              </a:solidFill>
            </a:endParaRPr>
          </a:p>
        </p:txBody>
      </p:sp>
      <p:sp>
        <p:nvSpPr>
          <p:cNvPr id="21510" name="Slide Number Placeholder 5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052290C-F1D2-43DE-A6FF-AFFC5FC880C0}" type="slidenum">
              <a:rPr lang="en-IN" altLang="en-US">
                <a:solidFill>
                  <a:srgbClr val="000000"/>
                </a:solidFill>
                <a:latin typeface="Calibri" pitchFamily="34" charset="0"/>
              </a:rPr>
              <a:pPr/>
              <a:t>40</a:t>
            </a:fld>
            <a:endParaRPr lang="en-IN" alt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201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11/30/2011</a:t>
            </a: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B2BDA3-74D0-4579-B7A4-B8FCC403B092}" type="slidenum">
              <a:rPr lang="en-IN" smtClean="0"/>
              <a:pPr>
                <a:defRPr/>
              </a:pPr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40089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 </a:t>
            </a:r>
            <a:endParaRPr lang="en-US" altLang="en-US" dirty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ECE104EE-8AE9-B44D-B07B-93511D521468}" type="slidenum">
              <a:rPr lang="en-IN" altLang="en-US">
                <a:latin typeface="Calibri" charset="0"/>
              </a:rPr>
              <a:pPr/>
              <a:t>14</a:t>
            </a:fld>
            <a:endParaRPr lang="en-IN" alt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50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EE766B0A-D059-E44C-AD28-7B2CFEF2EB59}" type="slidenum">
              <a:rPr lang="en-IN" altLang="en-US">
                <a:latin typeface="Calibri" charset="0"/>
              </a:rPr>
              <a:pPr/>
              <a:t>15</a:t>
            </a:fld>
            <a:endParaRPr lang="en-IN" alt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092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11/30/2011</a:t>
            </a: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B2BDA3-74D0-4579-B7A4-B8FCC403B092}" type="slidenum">
              <a:rPr lang="en-IN" smtClean="0"/>
              <a:pPr>
                <a:defRPr/>
              </a:pPr>
              <a:t>16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8634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11/30/2011</a:t>
            </a: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B2BDA3-74D0-4579-B7A4-B8FCC403B092}" type="slidenum">
              <a:rPr lang="en-IN" smtClean="0"/>
              <a:pPr>
                <a:defRPr/>
              </a:pPr>
              <a:t>27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84884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defTabSz="966612"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11/30/2011</a:t>
            </a:r>
            <a:endParaRPr lang="en-IN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612">
              <a:defRPr/>
            </a:pPr>
            <a:endParaRPr lang="en-IN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612">
              <a:defRPr/>
            </a:pPr>
            <a:fld id="{F2B2BDA3-74D0-4579-B7A4-B8FCC403B092}" type="slidenum">
              <a:rPr lang="en-IN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29</a:t>
            </a:fld>
            <a:endParaRPr lang="en-IN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3640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defTabSz="966612"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11/30/2011</a:t>
            </a:r>
            <a:endParaRPr lang="en-IN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612">
              <a:defRPr/>
            </a:pPr>
            <a:endParaRPr lang="en-IN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612">
              <a:defRPr/>
            </a:pPr>
            <a:fld id="{F2B2BDA3-74D0-4579-B7A4-B8FCC403B092}" type="slidenum">
              <a:rPr lang="en-IN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30</a:t>
            </a:fld>
            <a:endParaRPr lang="en-IN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2281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defTabSz="966612"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11/30/2011</a:t>
            </a:r>
            <a:endParaRPr lang="en-IN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612">
              <a:defRPr/>
            </a:pPr>
            <a:endParaRPr lang="en-IN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612">
              <a:defRPr/>
            </a:pPr>
            <a:fld id="{F2B2BDA3-74D0-4579-B7A4-B8FCC403B092}" type="slidenum">
              <a:rPr lang="en-IN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31</a:t>
            </a:fld>
            <a:endParaRPr lang="en-IN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2878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ogo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14890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1161" y="1268760"/>
            <a:ext cx="8280920" cy="1470025"/>
          </a:xfrm>
          <a:prstGeom prst="round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en-US" dirty="0" smtClean="0"/>
              <a:t>Add Title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15616" y="3212976"/>
            <a:ext cx="6912768" cy="1440160"/>
          </a:xfrm>
          <a:prstGeom prst="round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txBody>
          <a:bodyPr anchor="ctr" anchorCtr="0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  <a:cs typeface="Times New Roman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Add Sub-Title</a:t>
            </a:r>
            <a:endParaRPr lang="en-IN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624779" y="4872975"/>
            <a:ext cx="1872208" cy="360015"/>
          </a:xfrm>
          <a:prstGeom prst="round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txBody>
          <a:bodyPr/>
          <a:lstStyle>
            <a:lvl1pPr marL="0" indent="0" algn="ctr">
              <a:buNone/>
              <a:defRPr sz="2000" b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err="1" smtClean="0"/>
              <a:t>dd</a:t>
            </a:r>
            <a:r>
              <a:rPr lang="en-US" dirty="0" smtClean="0"/>
              <a:t>-mmm-</a:t>
            </a:r>
            <a:r>
              <a:rPr lang="en-US" dirty="0" err="1" smtClean="0"/>
              <a:t>yyyy</a:t>
            </a:r>
            <a:endParaRPr lang="en-IN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5736" y="6545237"/>
            <a:ext cx="4376528" cy="3127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45237"/>
            <a:ext cx="2133600" cy="3401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570" y="0"/>
            <a:ext cx="841742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63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6552728" cy="1143000"/>
          </a:xfrm>
          <a:prstGeom prst="round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5736" y="6545237"/>
            <a:ext cx="4376528" cy="3127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45237"/>
            <a:ext cx="2133600" cy="3401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pic>
        <p:nvPicPr>
          <p:cNvPr id="6" name="Picture 9" descr="logo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" y="0"/>
            <a:ext cx="14890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570" y="0"/>
            <a:ext cx="841742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548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5736" y="6545237"/>
            <a:ext cx="4376528" cy="3127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45237"/>
            <a:ext cx="2133600" cy="3401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pic>
        <p:nvPicPr>
          <p:cNvPr id="6" name="Picture 9" descr="logo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" y="0"/>
            <a:ext cx="14890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570" y="0"/>
            <a:ext cx="841742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95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logo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" y="0"/>
            <a:ext cx="14890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14282" y="928670"/>
            <a:ext cx="8715436" cy="5357850"/>
          </a:xfrm>
          <a:prstGeom prst="roundRect">
            <a:avLst>
              <a:gd name="adj" fmla="val 5585"/>
            </a:avLst>
          </a:prstGeom>
          <a:ln w="25400" cap="rnd">
            <a:solidFill>
              <a:srgbClr val="0000CC"/>
            </a:solidFill>
          </a:ln>
        </p:spPr>
        <p:txBody>
          <a:bodyPr/>
          <a:lstStyle>
            <a:lvl1pPr>
              <a:defRPr sz="2800" b="1">
                <a:solidFill>
                  <a:srgbClr val="000099"/>
                </a:solidFill>
                <a:latin typeface="+mj-lt"/>
                <a:cs typeface="Arial" pitchFamily="34" charset="0"/>
              </a:defRPr>
            </a:lvl1pPr>
            <a:lvl2pPr>
              <a:defRPr sz="2400" b="1">
                <a:solidFill>
                  <a:srgbClr val="000099"/>
                </a:solidFill>
                <a:latin typeface="+mj-lt"/>
                <a:cs typeface="Arial" pitchFamily="34" charset="0"/>
              </a:defRPr>
            </a:lvl2pPr>
            <a:lvl3pPr>
              <a:defRPr sz="2200" b="0">
                <a:solidFill>
                  <a:srgbClr val="000099"/>
                </a:solidFill>
                <a:latin typeface="+mj-lt"/>
                <a:cs typeface="Arial" pitchFamily="34" charset="0"/>
              </a:defRPr>
            </a:lvl3pPr>
            <a:lvl4pPr>
              <a:defRPr sz="2000" b="0">
                <a:solidFill>
                  <a:srgbClr val="000099"/>
                </a:solidFill>
                <a:latin typeface="+mj-lt"/>
                <a:cs typeface="Arial" pitchFamily="34" charset="0"/>
              </a:defRPr>
            </a:lvl4pPr>
            <a:lvl5pPr marL="1828800" indent="0">
              <a:buNone/>
              <a:defRPr sz="1600" b="1">
                <a:solidFill>
                  <a:srgbClr val="000099"/>
                </a:solidFill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IN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19104" y="142852"/>
            <a:ext cx="6553296" cy="642942"/>
          </a:xfrm>
          <a:prstGeom prst="roundRect">
            <a:avLst>
              <a:gd name="adj" fmla="val 16667"/>
            </a:avLst>
          </a:prstGeom>
          <a:solidFill>
            <a:srgbClr val="000099"/>
          </a:solidFill>
          <a:ln>
            <a:solidFill>
              <a:srgbClr val="000099"/>
            </a:solidFill>
          </a:ln>
        </p:spPr>
        <p:txBody>
          <a:bodyPr/>
          <a:lstStyle>
            <a:lvl1pPr>
              <a:defRPr sz="3200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IN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5736" y="6545237"/>
            <a:ext cx="4376528" cy="3127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45237"/>
            <a:ext cx="2133600" cy="3401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570" y="0"/>
            <a:ext cx="841742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36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5736" y="6545237"/>
            <a:ext cx="4376528" cy="3127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45237"/>
            <a:ext cx="2133600" cy="3401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pic>
        <p:nvPicPr>
          <p:cNvPr id="7" name="Picture 9" descr="logo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" y="0"/>
            <a:ext cx="14890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570" y="0"/>
            <a:ext cx="841742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89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6552727" cy="1143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IN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5736" y="6545237"/>
            <a:ext cx="4376528" cy="3127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45237"/>
            <a:ext cx="2133600" cy="3401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pic>
        <p:nvPicPr>
          <p:cNvPr id="7" name="Picture 9" descr="logo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" y="0"/>
            <a:ext cx="14890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570" y="0"/>
            <a:ext cx="841742" cy="7776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7544" y="1556792"/>
            <a:ext cx="4032448" cy="4729728"/>
          </a:xfrm>
          <a:prstGeom prst="roundRect">
            <a:avLst>
              <a:gd name="adj" fmla="val 5585"/>
            </a:avLst>
          </a:prstGeom>
          <a:ln w="25400" cap="rnd">
            <a:solidFill>
              <a:srgbClr val="0000CC"/>
            </a:solidFill>
          </a:ln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  <a:lvl2pPr>
              <a:defRPr sz="2400" b="1">
                <a:solidFill>
                  <a:schemeClr val="bg1"/>
                </a:solidFill>
                <a:latin typeface="+mj-lt"/>
                <a:cs typeface="Arial" pitchFamily="34" charset="0"/>
              </a:defRPr>
            </a:lvl2pPr>
            <a:lvl3pPr>
              <a:defRPr sz="2200" b="0">
                <a:solidFill>
                  <a:schemeClr val="bg1"/>
                </a:solidFill>
                <a:latin typeface="+mj-lt"/>
                <a:cs typeface="Arial" pitchFamily="34" charset="0"/>
              </a:defRPr>
            </a:lvl3pPr>
            <a:lvl4pPr>
              <a:defRPr sz="2000" b="0">
                <a:solidFill>
                  <a:schemeClr val="bg1"/>
                </a:solidFill>
                <a:latin typeface="+mj-lt"/>
                <a:cs typeface="Arial" pitchFamily="34" charset="0"/>
              </a:defRPr>
            </a:lvl4pPr>
            <a:lvl5pPr marL="1828800" indent="0">
              <a:buNone/>
              <a:defRPr sz="1600" b="1">
                <a:solidFill>
                  <a:schemeClr val="bg1"/>
                </a:solidFill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IN" dirty="0"/>
          </a:p>
        </p:txBody>
      </p:sp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4683993" y="1556792"/>
            <a:ext cx="4032448" cy="4729728"/>
          </a:xfrm>
          <a:prstGeom prst="roundRect">
            <a:avLst>
              <a:gd name="adj" fmla="val 5585"/>
            </a:avLst>
          </a:prstGeom>
          <a:ln w="25400" cap="rnd">
            <a:solidFill>
              <a:srgbClr val="0000CC"/>
            </a:solidFill>
          </a:ln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  <a:lvl2pPr>
              <a:defRPr sz="2400" b="1">
                <a:solidFill>
                  <a:schemeClr val="bg1"/>
                </a:solidFill>
                <a:latin typeface="+mj-lt"/>
                <a:cs typeface="Arial" pitchFamily="34" charset="0"/>
              </a:defRPr>
            </a:lvl2pPr>
            <a:lvl3pPr>
              <a:defRPr sz="2200" b="0">
                <a:solidFill>
                  <a:schemeClr val="bg1"/>
                </a:solidFill>
                <a:latin typeface="+mj-lt"/>
                <a:cs typeface="Arial" pitchFamily="34" charset="0"/>
              </a:defRPr>
            </a:lvl3pPr>
            <a:lvl4pPr>
              <a:defRPr sz="2000" b="0">
                <a:solidFill>
                  <a:schemeClr val="bg1"/>
                </a:solidFill>
                <a:latin typeface="+mj-lt"/>
                <a:cs typeface="Arial" pitchFamily="34" charset="0"/>
              </a:defRPr>
            </a:lvl4pPr>
            <a:lvl5pPr marL="1828800" indent="0">
              <a:buNone/>
              <a:defRPr sz="1600" b="1">
                <a:solidFill>
                  <a:schemeClr val="bg1"/>
                </a:solidFill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74603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624736" cy="1143000"/>
          </a:xfrm>
          <a:prstGeom prst="round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195736" y="6545237"/>
            <a:ext cx="4376528" cy="3127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545237"/>
            <a:ext cx="2133600" cy="3401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pic>
        <p:nvPicPr>
          <p:cNvPr id="9" name="Picture 9" descr="logo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" y="0"/>
            <a:ext cx="14890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570" y="0"/>
            <a:ext cx="841742" cy="777600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467544" y="2204864"/>
            <a:ext cx="4032448" cy="4176464"/>
          </a:xfrm>
          <a:prstGeom prst="roundRect">
            <a:avLst>
              <a:gd name="adj" fmla="val 19"/>
            </a:avLst>
          </a:prstGeom>
          <a:ln w="25400" cap="rnd">
            <a:solidFill>
              <a:srgbClr val="0000CC"/>
            </a:solidFill>
          </a:ln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  <a:lvl2pPr>
              <a:defRPr sz="2400" b="1">
                <a:solidFill>
                  <a:schemeClr val="bg1"/>
                </a:solidFill>
                <a:latin typeface="+mj-lt"/>
                <a:cs typeface="Arial" pitchFamily="34" charset="0"/>
              </a:defRPr>
            </a:lvl2pPr>
            <a:lvl3pPr>
              <a:defRPr sz="2200" b="0">
                <a:solidFill>
                  <a:schemeClr val="bg1"/>
                </a:solidFill>
                <a:latin typeface="+mj-lt"/>
                <a:cs typeface="Arial" pitchFamily="34" charset="0"/>
              </a:defRPr>
            </a:lvl3pPr>
            <a:lvl4pPr>
              <a:defRPr sz="2000" b="0">
                <a:solidFill>
                  <a:schemeClr val="bg1"/>
                </a:solidFill>
                <a:latin typeface="+mj-lt"/>
                <a:cs typeface="Arial" pitchFamily="34" charset="0"/>
              </a:defRPr>
            </a:lvl4pPr>
            <a:lvl5pPr marL="1828800" indent="0">
              <a:buNone/>
              <a:defRPr sz="1600" b="1">
                <a:solidFill>
                  <a:schemeClr val="bg1"/>
                </a:solidFill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IN" dirty="0"/>
          </a:p>
        </p:txBody>
      </p:sp>
      <p:sp>
        <p:nvSpPr>
          <p:cNvPr id="15" name="Content Placeholder 2"/>
          <p:cNvSpPr>
            <a:spLocks noGrp="1"/>
          </p:cNvSpPr>
          <p:nvPr>
            <p:ph idx="13"/>
          </p:nvPr>
        </p:nvSpPr>
        <p:spPr>
          <a:xfrm>
            <a:off x="467544" y="1556792"/>
            <a:ext cx="4032448" cy="648072"/>
          </a:xfrm>
          <a:prstGeom prst="roundRect">
            <a:avLst>
              <a:gd name="adj" fmla="val 5585"/>
            </a:avLst>
          </a:prstGeom>
          <a:ln w="25400" cap="rnd">
            <a:solidFill>
              <a:srgbClr val="0000CC"/>
            </a:solidFill>
          </a:ln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  <a:lvl2pPr>
              <a:defRPr sz="2400" b="1">
                <a:solidFill>
                  <a:schemeClr val="bg1"/>
                </a:solidFill>
                <a:latin typeface="+mj-lt"/>
                <a:cs typeface="Arial" pitchFamily="34" charset="0"/>
              </a:defRPr>
            </a:lvl2pPr>
            <a:lvl3pPr>
              <a:defRPr sz="2200" b="0">
                <a:solidFill>
                  <a:schemeClr val="bg1"/>
                </a:solidFill>
                <a:latin typeface="+mj-lt"/>
                <a:cs typeface="Arial" pitchFamily="34" charset="0"/>
              </a:defRPr>
            </a:lvl3pPr>
            <a:lvl4pPr>
              <a:defRPr sz="2000" b="0">
                <a:solidFill>
                  <a:schemeClr val="bg1"/>
                </a:solidFill>
                <a:latin typeface="+mj-lt"/>
                <a:cs typeface="Arial" pitchFamily="34" charset="0"/>
              </a:defRPr>
            </a:lvl4pPr>
            <a:lvl5pPr marL="1828800" indent="0">
              <a:buNone/>
              <a:defRPr sz="1600" b="1">
                <a:solidFill>
                  <a:schemeClr val="bg1"/>
                </a:solidFill>
                <a:latin typeface="+mj-lt"/>
                <a:cs typeface="Arial" pitchFamily="34" charset="0"/>
              </a:defRPr>
            </a:lvl5pPr>
          </a:lstStyle>
          <a:p>
            <a:pPr lvl="0"/>
            <a:endParaRPr lang="en-IN" dirty="0"/>
          </a:p>
        </p:txBody>
      </p:sp>
      <p:sp>
        <p:nvSpPr>
          <p:cNvPr id="16" name="Content Placeholder 2"/>
          <p:cNvSpPr>
            <a:spLocks noGrp="1"/>
          </p:cNvSpPr>
          <p:nvPr>
            <p:ph idx="14"/>
          </p:nvPr>
        </p:nvSpPr>
        <p:spPr>
          <a:xfrm>
            <a:off x="4683993" y="2204864"/>
            <a:ext cx="4032448" cy="4176464"/>
          </a:xfrm>
          <a:prstGeom prst="roundRect">
            <a:avLst>
              <a:gd name="adj" fmla="val 19"/>
            </a:avLst>
          </a:prstGeom>
          <a:ln w="25400" cap="rnd">
            <a:solidFill>
              <a:srgbClr val="0000CC"/>
            </a:solidFill>
          </a:ln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  <a:lvl2pPr>
              <a:defRPr sz="2400" b="1">
                <a:solidFill>
                  <a:schemeClr val="bg1"/>
                </a:solidFill>
                <a:latin typeface="+mj-lt"/>
                <a:cs typeface="Arial" pitchFamily="34" charset="0"/>
              </a:defRPr>
            </a:lvl2pPr>
            <a:lvl3pPr>
              <a:defRPr sz="2200" b="0">
                <a:solidFill>
                  <a:schemeClr val="bg1"/>
                </a:solidFill>
                <a:latin typeface="+mj-lt"/>
                <a:cs typeface="Arial" pitchFamily="34" charset="0"/>
              </a:defRPr>
            </a:lvl3pPr>
            <a:lvl4pPr>
              <a:defRPr sz="2000" b="0">
                <a:solidFill>
                  <a:schemeClr val="bg1"/>
                </a:solidFill>
                <a:latin typeface="+mj-lt"/>
                <a:cs typeface="Arial" pitchFamily="34" charset="0"/>
              </a:defRPr>
            </a:lvl4pPr>
            <a:lvl5pPr marL="1828800" indent="0">
              <a:buNone/>
              <a:defRPr sz="1600" b="1">
                <a:solidFill>
                  <a:schemeClr val="bg1"/>
                </a:solidFill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IN" dirty="0"/>
          </a:p>
        </p:txBody>
      </p:sp>
      <p:sp>
        <p:nvSpPr>
          <p:cNvPr id="17" name="Content Placeholder 2"/>
          <p:cNvSpPr>
            <a:spLocks noGrp="1"/>
          </p:cNvSpPr>
          <p:nvPr>
            <p:ph idx="15"/>
          </p:nvPr>
        </p:nvSpPr>
        <p:spPr>
          <a:xfrm>
            <a:off x="4683993" y="1556792"/>
            <a:ext cx="4032448" cy="648072"/>
          </a:xfrm>
          <a:prstGeom prst="roundRect">
            <a:avLst>
              <a:gd name="adj" fmla="val 5585"/>
            </a:avLst>
          </a:prstGeom>
          <a:ln w="25400" cap="rnd">
            <a:solidFill>
              <a:srgbClr val="0000CC"/>
            </a:solidFill>
          </a:ln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  <a:lvl2pPr>
              <a:defRPr sz="2400" b="1">
                <a:solidFill>
                  <a:schemeClr val="bg1"/>
                </a:solidFill>
                <a:latin typeface="+mj-lt"/>
                <a:cs typeface="Arial" pitchFamily="34" charset="0"/>
              </a:defRPr>
            </a:lvl2pPr>
            <a:lvl3pPr>
              <a:defRPr sz="2200" b="0">
                <a:solidFill>
                  <a:schemeClr val="bg1"/>
                </a:solidFill>
                <a:latin typeface="+mj-lt"/>
                <a:cs typeface="Arial" pitchFamily="34" charset="0"/>
              </a:defRPr>
            </a:lvl3pPr>
            <a:lvl4pPr>
              <a:defRPr sz="2000" b="0">
                <a:solidFill>
                  <a:schemeClr val="bg1"/>
                </a:solidFill>
                <a:latin typeface="+mj-lt"/>
                <a:cs typeface="Arial" pitchFamily="34" charset="0"/>
              </a:defRPr>
            </a:lvl4pPr>
            <a:lvl5pPr marL="1828800" indent="0">
              <a:buNone/>
              <a:defRPr sz="1600" b="1">
                <a:solidFill>
                  <a:schemeClr val="bg1"/>
                </a:solidFill>
                <a:latin typeface="+mj-lt"/>
                <a:cs typeface="Arial" pitchFamily="34" charset="0"/>
              </a:defRPr>
            </a:lvl5pPr>
          </a:lstStyle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9239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6624736" cy="1143000"/>
          </a:xfrm>
          <a:prstGeom prst="round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5736" y="6545237"/>
            <a:ext cx="4376528" cy="3127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45237"/>
            <a:ext cx="2133600" cy="3401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pic>
        <p:nvPicPr>
          <p:cNvPr id="5" name="Picture 9" descr="logo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" y="0"/>
            <a:ext cx="14890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570" y="0"/>
            <a:ext cx="841742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89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5736" y="6545237"/>
            <a:ext cx="4376528" cy="3127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45237"/>
            <a:ext cx="2133600" cy="3401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pic>
        <p:nvPicPr>
          <p:cNvPr id="4" name="Picture 9" descr="logo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" y="0"/>
            <a:ext cx="14890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570" y="0"/>
            <a:ext cx="841742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89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5736" y="6545237"/>
            <a:ext cx="4376528" cy="3127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45237"/>
            <a:ext cx="2133600" cy="3401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pic>
        <p:nvPicPr>
          <p:cNvPr id="7" name="Picture 9" descr="logo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" y="0"/>
            <a:ext cx="14890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570" y="0"/>
            <a:ext cx="841742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06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5736" y="6545237"/>
            <a:ext cx="4376528" cy="3127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45237"/>
            <a:ext cx="2133600" cy="3401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pic>
        <p:nvPicPr>
          <p:cNvPr id="7" name="Picture 9" descr="logo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" y="0"/>
            <a:ext cx="14890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570" y="0"/>
            <a:ext cx="841742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19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rgbClr val="000099"/>
          </a:solidFill>
          <a:ln>
            <a:solidFill>
              <a:srgbClr val="000099"/>
            </a:solidFill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IN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5736" y="6545237"/>
            <a:ext cx="4376528" cy="3127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45237"/>
            <a:ext cx="2133600" cy="3401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119063" y="6568640"/>
            <a:ext cx="2292697" cy="2460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dirty="0" smtClean="0">
                <a:solidFill>
                  <a:schemeClr val="bg1"/>
                </a:solidFill>
              </a:rPr>
              <a:t>© ITER-India, IPR (India)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b="1" kern="1200">
          <a:solidFill>
            <a:schemeClr val="bg1"/>
          </a:solidFill>
          <a:latin typeface="+mj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bg1"/>
          </a:solidFill>
          <a:latin typeface="+mj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bg1"/>
          </a:solidFill>
          <a:latin typeface="+mj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bg1"/>
          </a:solidFill>
          <a:latin typeface="+mj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bg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image" Target="../media/image40.png"/><Relationship Id="rId3" Type="http://schemas.openxmlformats.org/officeDocument/2006/relationships/image" Target="../media/image30.jpeg"/><Relationship Id="rId7" Type="http://schemas.openxmlformats.org/officeDocument/2006/relationships/image" Target="../media/image34.emf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emf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emf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emf"/><Relationship Id="rId3" Type="http://schemas.openxmlformats.org/officeDocument/2006/relationships/image" Target="../media/image92.jpeg"/><Relationship Id="rId7" Type="http://schemas.openxmlformats.org/officeDocument/2006/relationships/image" Target="../media/image96.emf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13" Type="http://schemas.openxmlformats.org/officeDocument/2006/relationships/image" Target="../media/image117.png"/><Relationship Id="rId3" Type="http://schemas.openxmlformats.org/officeDocument/2006/relationships/image" Target="../media/image107.jpe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0" Type="http://schemas.openxmlformats.org/officeDocument/2006/relationships/image" Target="../media/image114.jpeg"/><Relationship Id="rId4" Type="http://schemas.openxmlformats.org/officeDocument/2006/relationships/image" Target="../media/image108.png"/><Relationship Id="rId9" Type="http://schemas.openxmlformats.org/officeDocument/2006/relationships/image" Target="../media/image11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w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dirty="0" smtClean="0"/>
              <a:t>Indian Participation in ITER - Technology Challenges and Industry Response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3810000"/>
            <a:ext cx="6912768" cy="843136"/>
          </a:xfrm>
        </p:spPr>
        <p:txBody>
          <a:bodyPr/>
          <a:lstStyle/>
          <a:p>
            <a:r>
              <a:rPr lang="en-US" dirty="0" smtClean="0"/>
              <a:t>U K Baruah, Project Director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47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" name="Straight Arrow Connector 71"/>
          <p:cNvCxnSpPr/>
          <p:nvPr/>
        </p:nvCxnSpPr>
        <p:spPr>
          <a:xfrm>
            <a:off x="1771650" y="2128500"/>
            <a:ext cx="476657" cy="164975"/>
          </a:xfrm>
          <a:prstGeom prst="straightConnector1">
            <a:avLst/>
          </a:prstGeom>
          <a:ln w="3175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827584" y="1700808"/>
            <a:ext cx="1149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190 </a:t>
            </a:r>
            <a:r>
              <a:rPr lang="en-US" sz="1400" b="1" dirty="0" err="1" smtClean="0">
                <a:solidFill>
                  <a:schemeClr val="accent1">
                    <a:lumMod val="75000"/>
                  </a:schemeClr>
                </a:solidFill>
              </a:rPr>
              <a:t>thk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 Butt weld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160724" y="865330"/>
            <a:ext cx="3624567" cy="1939610"/>
            <a:chOff x="284655" y="1045518"/>
            <a:chExt cx="3989602" cy="2081187"/>
          </a:xfrm>
        </p:grpSpPr>
        <p:grpSp>
          <p:nvGrpSpPr>
            <p:cNvPr id="51" name="Group 50"/>
            <p:cNvGrpSpPr/>
            <p:nvPr/>
          </p:nvGrpSpPr>
          <p:grpSpPr>
            <a:xfrm>
              <a:off x="284655" y="1052736"/>
              <a:ext cx="3927305" cy="2073969"/>
              <a:chOff x="356663" y="1268760"/>
              <a:chExt cx="3927305" cy="2073969"/>
            </a:xfrm>
          </p:grpSpPr>
          <p:pic>
            <p:nvPicPr>
              <p:cNvPr id="12" name="Picture 13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544" t="8381" r="3579" b="66366"/>
              <a:stretch/>
            </p:blipFill>
            <p:spPr bwMode="auto">
              <a:xfrm>
                <a:off x="356663" y="1268760"/>
                <a:ext cx="3927305" cy="20739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0" name="Group 49"/>
              <p:cNvGrpSpPr/>
              <p:nvPr/>
            </p:nvGrpSpPr>
            <p:grpSpPr>
              <a:xfrm>
                <a:off x="2375756" y="2132856"/>
                <a:ext cx="1332148" cy="896053"/>
                <a:chOff x="2375756" y="2132856"/>
                <a:chExt cx="1332148" cy="896053"/>
              </a:xfrm>
            </p:grpSpPr>
            <p:cxnSp>
              <p:nvCxnSpPr>
                <p:cNvPr id="17" name="Straight Arrow Connector 16"/>
                <p:cNvCxnSpPr/>
                <p:nvPr/>
              </p:nvCxnSpPr>
              <p:spPr>
                <a:xfrm>
                  <a:off x="3167844" y="2442190"/>
                  <a:ext cx="514757" cy="194722"/>
                </a:xfrm>
                <a:prstGeom prst="straightConnector1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/>
                <p:cNvCxnSpPr/>
                <p:nvPr/>
              </p:nvCxnSpPr>
              <p:spPr>
                <a:xfrm>
                  <a:off x="2853882" y="2715089"/>
                  <a:ext cx="450050" cy="313820"/>
                </a:xfrm>
                <a:prstGeom prst="straightConnector1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TextBox 38"/>
                <p:cNvSpPr txBox="1"/>
                <p:nvPr/>
              </p:nvSpPr>
              <p:spPr>
                <a:xfrm>
                  <a:off x="2375756" y="2420888"/>
                  <a:ext cx="928176" cy="3302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>
                      <a:solidFill>
                        <a:srgbClr val="FF0000"/>
                      </a:solidFill>
                    </a:rPr>
                    <a:t>190thk</a:t>
                  </a:r>
                  <a:endParaRPr lang="en-US" sz="14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2771800" y="2132856"/>
                  <a:ext cx="93610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>
                      <a:solidFill>
                        <a:srgbClr val="FF0000"/>
                      </a:solidFill>
                    </a:rPr>
                    <a:t>105 </a:t>
                  </a:r>
                  <a:r>
                    <a:rPr lang="en-US" sz="1400" b="1" dirty="0" err="1" smtClean="0">
                      <a:solidFill>
                        <a:srgbClr val="FF0000"/>
                      </a:solidFill>
                    </a:rPr>
                    <a:t>thk</a:t>
                  </a:r>
                  <a:endParaRPr lang="en-US" sz="1400" b="1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sp>
          <p:nvSpPr>
            <p:cNvPr id="28" name="TextBox 27"/>
            <p:cNvSpPr txBox="1"/>
            <p:nvPr/>
          </p:nvSpPr>
          <p:spPr>
            <a:xfrm>
              <a:off x="3006899" y="1045518"/>
              <a:ext cx="1267358" cy="627459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40</a:t>
              </a:r>
              <a:r>
                <a:rPr lang="en-US" sz="1600" b="1" baseline="30000" dirty="0" smtClean="0">
                  <a:solidFill>
                    <a:schemeClr val="bg1"/>
                  </a:solidFill>
                </a:rPr>
                <a:t>o</a:t>
              </a:r>
              <a:r>
                <a:rPr lang="en-US" sz="1600" b="1" dirty="0">
                  <a:solidFill>
                    <a:schemeClr val="bg1"/>
                  </a:solidFill>
                </a:rPr>
                <a:t> </a:t>
              </a:r>
              <a:endParaRPr lang="en-US" sz="1600" b="1" dirty="0" smtClean="0">
                <a:solidFill>
                  <a:schemeClr val="bg1"/>
                </a:solidFill>
              </a:endParaRPr>
            </a:p>
            <a:p>
              <a:r>
                <a:rPr lang="en-US" sz="1600" b="1" dirty="0" smtClean="0">
                  <a:solidFill>
                    <a:schemeClr val="bg1"/>
                  </a:solidFill>
                </a:rPr>
                <a:t>Segment </a:t>
              </a:r>
              <a:endParaRPr lang="en-US" sz="1600" b="1" baseline="30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69384"/>
            <a:ext cx="3759558" cy="1930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2" name="Straight Arrow Connector 91"/>
          <p:cNvCxnSpPr/>
          <p:nvPr/>
        </p:nvCxnSpPr>
        <p:spPr>
          <a:xfrm flipV="1">
            <a:off x="406282" y="1096187"/>
            <a:ext cx="252028" cy="125593"/>
          </a:xfrm>
          <a:prstGeom prst="straightConnector1">
            <a:avLst/>
          </a:prstGeom>
          <a:ln w="3175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154254" y="1221780"/>
            <a:ext cx="850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Butt welds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96" name="Straight Arrow Connector 95"/>
          <p:cNvCxnSpPr/>
          <p:nvPr/>
        </p:nvCxnSpPr>
        <p:spPr>
          <a:xfrm>
            <a:off x="802326" y="1509812"/>
            <a:ext cx="751640" cy="425189"/>
          </a:xfrm>
          <a:prstGeom prst="straightConnector1">
            <a:avLst/>
          </a:prstGeom>
          <a:ln w="3175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V="1">
            <a:off x="802326" y="1221780"/>
            <a:ext cx="537700" cy="152400"/>
          </a:xfrm>
          <a:prstGeom prst="straightConnector1">
            <a:avLst/>
          </a:prstGeom>
          <a:ln w="3175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flipV="1">
            <a:off x="802326" y="1374180"/>
            <a:ext cx="1075400" cy="25336"/>
          </a:xfrm>
          <a:prstGeom prst="straightConnector1">
            <a:avLst/>
          </a:prstGeom>
          <a:ln w="3175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>
            <a:off x="794513" y="1348224"/>
            <a:ext cx="1714215" cy="139732"/>
          </a:xfrm>
          <a:prstGeom prst="straightConnector1">
            <a:avLst/>
          </a:prstGeom>
          <a:ln w="3175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644" y="5066497"/>
            <a:ext cx="1607662" cy="137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21" y="4977507"/>
            <a:ext cx="2371254" cy="14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2496" y="2445963"/>
            <a:ext cx="24962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Flatness (Target) : 12 mm max</a:t>
            </a:r>
          </a:p>
          <a:p>
            <a:r>
              <a:rPr lang="en-US" sz="1050" dirty="0" smtClean="0"/>
              <a:t>Achieved : 7 mm</a:t>
            </a:r>
            <a:endParaRPr lang="en-US" sz="1050" dirty="0"/>
          </a:p>
        </p:txBody>
      </p:sp>
      <p:sp>
        <p:nvSpPr>
          <p:cNvPr id="22" name="TextBox 21"/>
          <p:cNvSpPr txBox="1"/>
          <p:nvPr/>
        </p:nvSpPr>
        <p:spPr>
          <a:xfrm>
            <a:off x="5444726" y="6175748"/>
            <a:ext cx="16482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rgbClr val="FFFF00"/>
                </a:solidFill>
              </a:defRPr>
            </a:lvl1pPr>
          </a:lstStyle>
          <a:p>
            <a:r>
              <a:rPr lang="en-US" dirty="0"/>
              <a:t>Handling Fixture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17982" y="6019047"/>
            <a:ext cx="217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</a:rPr>
              <a:t>DOT Balance Welding for better dimensional control 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59" name="Right Arrow 58"/>
          <p:cNvSpPr/>
          <p:nvPr/>
        </p:nvSpPr>
        <p:spPr>
          <a:xfrm>
            <a:off x="1544215" y="4318968"/>
            <a:ext cx="643297" cy="19518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itle 2"/>
          <p:cNvSpPr txBox="1">
            <a:spLocks/>
          </p:cNvSpPr>
          <p:nvPr/>
        </p:nvSpPr>
        <p:spPr bwMode="auto">
          <a:xfrm>
            <a:off x="1619104" y="142852"/>
            <a:ext cx="6553296" cy="642942"/>
          </a:xfrm>
          <a:prstGeom prst="roundRect">
            <a:avLst>
              <a:gd name="adj" fmla="val 16667"/>
            </a:avLst>
          </a:prstGeom>
          <a:solidFill>
            <a:srgbClr val="000099"/>
          </a:solidFill>
          <a:ln>
            <a:solidFill>
              <a:srgbClr val="000099"/>
            </a:solidFill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 smtClean="0"/>
              <a:t>Base section mock-up</a:t>
            </a:r>
            <a:endParaRPr lang="en-US" sz="28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solidFill>
            <a:srgbClr val="000099"/>
          </a:solidFill>
          <a:ln>
            <a:solidFill>
              <a:srgbClr val="000099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400" dirty="0" smtClean="0"/>
              <a:t> Cryostat- Mockup to establish Process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914400"/>
            <a:ext cx="5271290" cy="340083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2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" t="5462" r="6761" b="3477"/>
          <a:stretch/>
        </p:blipFill>
        <p:spPr bwMode="auto">
          <a:xfrm>
            <a:off x="3404005" y="5462794"/>
            <a:ext cx="1442280" cy="96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452466" y="5008351"/>
            <a:ext cx="1393819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Turning Fixture  </a:t>
            </a:r>
            <a:endParaRPr lang="en-US" sz="12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5769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rgbClr val="000099"/>
          </a:solidFill>
          <a:ln>
            <a:solidFill>
              <a:srgbClr val="000099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400" dirty="0" smtClean="0"/>
              <a:t>Cryostat- Sandwich like Base Section </a:t>
            </a:r>
            <a:endParaRPr lang="en-US" sz="24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913" y="1346563"/>
            <a:ext cx="5732031" cy="3225437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9" y="2057400"/>
            <a:ext cx="2643278" cy="1996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38434" y="4241271"/>
            <a:ext cx="2433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Maximum Achieved Profile at Factory within 60 mm 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4228334" y="4653867"/>
            <a:ext cx="4186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pPr algn="ctr"/>
            <a:r>
              <a:rPr lang="en-US" sz="1400" dirty="0"/>
              <a:t>Maximum Achieved Profile at </a:t>
            </a:r>
            <a:r>
              <a:rPr lang="en-US" sz="1400" dirty="0" smtClean="0"/>
              <a:t>Site within </a:t>
            </a:r>
            <a:r>
              <a:rPr lang="en-US" sz="1400" dirty="0"/>
              <a:t>90 </a:t>
            </a:r>
            <a:r>
              <a:rPr lang="en-US" sz="1400" dirty="0" smtClean="0"/>
              <a:t>mm  </a:t>
            </a:r>
            <a:endParaRPr lang="en-US" sz="1400" dirty="0"/>
          </a:p>
        </p:txBody>
      </p:sp>
      <p:sp>
        <p:nvSpPr>
          <p:cNvPr id="15" name="Right Arrow 14"/>
          <p:cNvSpPr/>
          <p:nvPr/>
        </p:nvSpPr>
        <p:spPr>
          <a:xfrm>
            <a:off x="2761079" y="2890366"/>
            <a:ext cx="477742" cy="3305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11</a:t>
            </a:fld>
            <a:endParaRPr lang="en-IN"/>
          </a:p>
        </p:txBody>
      </p:sp>
      <p:sp>
        <p:nvSpPr>
          <p:cNvPr id="11" name="Rectangle 10"/>
          <p:cNvSpPr/>
          <p:nvPr/>
        </p:nvSpPr>
        <p:spPr>
          <a:xfrm>
            <a:off x="175539" y="5257800"/>
            <a:ext cx="88160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dirty="0">
                <a:solidFill>
                  <a:srgbClr val="000099"/>
                </a:solidFill>
                <a:cs typeface="Arial" pitchFamily="34" charset="0"/>
              </a:rPr>
              <a:t>100% volumetric test for vacuum </a:t>
            </a:r>
            <a:r>
              <a:rPr lang="en-US" sz="2000" dirty="0" smtClean="0">
                <a:solidFill>
                  <a:srgbClr val="000099"/>
                </a:solidFill>
                <a:cs typeface="Arial" pitchFamily="34" charset="0"/>
              </a:rPr>
              <a:t>joints,100</a:t>
            </a:r>
            <a:r>
              <a:rPr lang="en-US" sz="2000" dirty="0">
                <a:solidFill>
                  <a:srgbClr val="000099"/>
                </a:solidFill>
                <a:cs typeface="Arial" pitchFamily="34" charset="0"/>
              </a:rPr>
              <a:t>% Helium leak </a:t>
            </a:r>
            <a:r>
              <a:rPr lang="en-US" sz="2000" dirty="0" smtClean="0">
                <a:solidFill>
                  <a:srgbClr val="000099"/>
                </a:solidFill>
                <a:cs typeface="Arial" pitchFamily="34" charset="0"/>
              </a:rPr>
              <a:t>test, out </a:t>
            </a:r>
            <a:r>
              <a:rPr lang="en-US" sz="2000" dirty="0">
                <a:solidFill>
                  <a:srgbClr val="000099"/>
                </a:solidFill>
                <a:cs typeface="Arial" pitchFamily="34" charset="0"/>
              </a:rPr>
              <a:t>gassing </a:t>
            </a:r>
            <a:r>
              <a:rPr lang="en-US" sz="2000" dirty="0" smtClean="0">
                <a:solidFill>
                  <a:srgbClr val="000099"/>
                </a:solidFill>
                <a:cs typeface="Arial" pitchFamily="34" charset="0"/>
              </a:rPr>
              <a:t>test, emissivity test as </a:t>
            </a:r>
            <a:r>
              <a:rPr lang="en-US" sz="2000" dirty="0">
                <a:solidFill>
                  <a:srgbClr val="000099"/>
                </a:solidFill>
                <a:cs typeface="Arial" pitchFamily="34" charset="0"/>
              </a:rPr>
              <a:t>per ITER requirement have been performed successfully.  </a:t>
            </a:r>
          </a:p>
        </p:txBody>
      </p:sp>
    </p:spTree>
    <p:extLst>
      <p:ext uri="{BB962C8B-B14F-4D97-AF65-F5344CB8AC3E}">
        <p14:creationId xmlns:p14="http://schemas.microsoft.com/office/powerpoint/2010/main" val="254777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rgbClr val="000099"/>
          </a:solidFill>
          <a:ln>
            <a:solidFill>
              <a:srgbClr val="000099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400" dirty="0" smtClean="0"/>
              <a:t>Cryostat- Fabrication and Logistics </a:t>
            </a:r>
            <a:endParaRPr lang="en-US" sz="2400" dirty="0"/>
          </a:p>
        </p:txBody>
      </p:sp>
      <p:pic>
        <p:nvPicPr>
          <p:cNvPr id="1027" name="Picture 3" descr="C:\Users\Admin\Downloads\IMG_20181011_1418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1" r="3899" b="14478"/>
          <a:stretch/>
        </p:blipFill>
        <p:spPr bwMode="auto">
          <a:xfrm>
            <a:off x="5145360" y="1066800"/>
            <a:ext cx="3277635" cy="195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050500" y="5743023"/>
            <a:ext cx="4188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en-US" sz="1800" dirty="0" smtClean="0"/>
              <a:t>Lower </a:t>
            </a:r>
            <a:r>
              <a:rPr lang="en-US" sz="1800" dirty="0"/>
              <a:t>Cylinder </a:t>
            </a:r>
            <a:r>
              <a:rPr lang="en-US" sz="1800" dirty="0" smtClean="0"/>
              <a:t>packed for Storage</a:t>
            </a:r>
            <a:endParaRPr lang="en-US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5050500" y="3048000"/>
            <a:ext cx="409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en-US" sz="1800" dirty="0"/>
              <a:t>Cryostat </a:t>
            </a:r>
            <a:r>
              <a:rPr lang="en-US" sz="1800" dirty="0" smtClean="0"/>
              <a:t>Base-section </a:t>
            </a:r>
            <a:r>
              <a:rPr lang="en-US" sz="1800" dirty="0"/>
              <a:t>A</a:t>
            </a:r>
            <a:r>
              <a:rPr lang="en-US" sz="1800" dirty="0" smtClean="0"/>
              <a:t>ssembly </a:t>
            </a:r>
            <a:endParaRPr lang="en-US" sz="1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12</a:t>
            </a:fld>
            <a:endParaRPr lang="en-I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34379"/>
            <a:ext cx="3257696" cy="21660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593817"/>
            <a:ext cx="3733800" cy="22735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491294"/>
            <a:ext cx="3429000" cy="222370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64300" y="3200400"/>
            <a:ext cx="363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en-US" sz="1800" dirty="0"/>
              <a:t>Cryostat </a:t>
            </a:r>
            <a:r>
              <a:rPr lang="en-US" sz="1800" dirty="0" smtClean="0"/>
              <a:t>Sections Loading  </a:t>
            </a:r>
            <a:endParaRPr lang="en-US" sz="1800" dirty="0"/>
          </a:p>
        </p:txBody>
      </p:sp>
      <p:sp>
        <p:nvSpPr>
          <p:cNvPr id="18" name="TextBox 17"/>
          <p:cNvSpPr txBox="1"/>
          <p:nvPr/>
        </p:nvSpPr>
        <p:spPr>
          <a:xfrm>
            <a:off x="1143000" y="58674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en-US" sz="1800" dirty="0"/>
              <a:t>Cryostat </a:t>
            </a:r>
            <a:r>
              <a:rPr lang="en-US" sz="1800" dirty="0" smtClean="0"/>
              <a:t>Sections Convoy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9155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295400"/>
            <a:ext cx="7001053" cy="5083700"/>
          </a:xfrm>
          <a:prstGeom prst="rect">
            <a:avLst/>
          </a:prstGeom>
          <a:noFill/>
          <a:ln w="9525" cap="rnd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0325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2"/>
          <p:cNvSpPr txBox="1">
            <a:spLocks/>
          </p:cNvSpPr>
          <p:nvPr/>
        </p:nvSpPr>
        <p:spPr bwMode="auto">
          <a:xfrm>
            <a:off x="1619250" y="142875"/>
            <a:ext cx="6553200" cy="642938"/>
          </a:xfrm>
          <a:prstGeom prst="roundRect">
            <a:avLst>
              <a:gd name="adj" fmla="val 16667"/>
            </a:avLst>
          </a:prstGeom>
          <a:solidFill>
            <a:srgbClr val="000099"/>
          </a:solidFill>
          <a:ln>
            <a:solidFill>
              <a:srgbClr val="000099"/>
            </a:solidFill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2800" b="1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1pPr>
            <a:lvl2pPr algn="ctr" eaLnBrk="1" hangingPunct="1">
              <a:defRPr sz="4400">
                <a:latin typeface="Calibri" pitchFamily="34" charset="0"/>
              </a:defRPr>
            </a:lvl2pPr>
            <a:lvl3pPr algn="ctr" eaLnBrk="1" hangingPunct="1">
              <a:defRPr sz="4400">
                <a:latin typeface="Calibri" pitchFamily="34" charset="0"/>
              </a:defRPr>
            </a:lvl3pPr>
            <a:lvl4pPr algn="ctr" eaLnBrk="1" hangingPunct="1">
              <a:defRPr sz="4400">
                <a:latin typeface="Calibri" pitchFamily="34" charset="0"/>
              </a:defRPr>
            </a:lvl4pPr>
            <a:lvl5pPr algn="ctr" eaLnBrk="1" hangingPunct="1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r>
              <a:rPr lang="en-IN" altLang="en-US" dirty="0" err="1" smtClean="0"/>
              <a:t>Cryo</a:t>
            </a:r>
            <a:r>
              <a:rPr lang="en-IN" altLang="en-US" dirty="0" smtClean="0"/>
              <a:t>-line </a:t>
            </a:r>
            <a:r>
              <a:rPr lang="en-IN" altLang="en-US" dirty="0"/>
              <a:t>and </a:t>
            </a:r>
            <a:r>
              <a:rPr lang="en-IN" altLang="en-US" dirty="0" err="1" smtClean="0"/>
              <a:t>Cryo</a:t>
            </a:r>
            <a:r>
              <a:rPr lang="en-IN" altLang="en-US" dirty="0" smtClean="0"/>
              <a:t>-distribution</a:t>
            </a:r>
            <a:endParaRPr lang="en-IN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7010578" y="2667000"/>
            <a:ext cx="2133422" cy="19446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r>
              <a:rPr lang="en-IN" altLang="en-US" b="1" dirty="0" smtClean="0">
                <a:solidFill>
                  <a:srgbClr val="000099"/>
                </a:solidFill>
                <a:latin typeface="+mj-lt"/>
                <a:cs typeface="Arial" pitchFamily="34" charset="0"/>
              </a:rPr>
              <a:t>Challenges:</a:t>
            </a:r>
          </a:p>
          <a:p>
            <a:pPr>
              <a:spcBef>
                <a:spcPct val="20000"/>
              </a:spcBef>
              <a:defRPr/>
            </a:pPr>
            <a:r>
              <a:rPr lang="en-IN" altLang="en-US" b="1" dirty="0" err="1" smtClean="0">
                <a:solidFill>
                  <a:srgbClr val="000099"/>
                </a:solidFill>
                <a:latin typeface="+mj-lt"/>
                <a:cs typeface="Arial" pitchFamily="34" charset="0"/>
              </a:rPr>
              <a:t>Cryo</a:t>
            </a:r>
            <a:r>
              <a:rPr lang="en-IN" altLang="en-US" b="1" dirty="0" smtClean="0">
                <a:solidFill>
                  <a:srgbClr val="000099"/>
                </a:solidFill>
                <a:latin typeface="+mj-lt"/>
                <a:cs typeface="Arial" pitchFamily="34" charset="0"/>
              </a:rPr>
              <a:t>-line</a:t>
            </a:r>
            <a:r>
              <a:rPr lang="en-IN" altLang="en-US" b="1" dirty="0">
                <a:solidFill>
                  <a:srgbClr val="000099"/>
                </a:solidFill>
                <a:latin typeface="+mj-lt"/>
                <a:cs typeface="Arial" pitchFamily="34" charset="0"/>
              </a:rPr>
              <a:t>: </a:t>
            </a:r>
          </a:p>
          <a:p>
            <a:pPr>
              <a:spcBef>
                <a:spcPct val="20000"/>
              </a:spcBef>
              <a:defRPr/>
            </a:pPr>
            <a:r>
              <a:rPr lang="en-IN" altLang="en-US" b="1" dirty="0" smtClean="0">
                <a:solidFill>
                  <a:srgbClr val="00B050"/>
                </a:solidFill>
                <a:latin typeface="+mj-lt"/>
                <a:cs typeface="Arial" pitchFamily="34" charset="0"/>
              </a:rPr>
              <a:t>Multi-process </a:t>
            </a:r>
            <a:r>
              <a:rPr lang="en-IN" altLang="en-US" b="1" dirty="0">
                <a:solidFill>
                  <a:srgbClr val="00B050"/>
                </a:solidFill>
                <a:latin typeface="+mj-lt"/>
                <a:cs typeface="Arial" pitchFamily="34" charset="0"/>
              </a:rPr>
              <a:t>Transfer lines </a:t>
            </a:r>
            <a:r>
              <a:rPr lang="en-IN" altLang="en-US" dirty="0">
                <a:solidFill>
                  <a:srgbClr val="000099"/>
                </a:solidFill>
                <a:latin typeface="+mj-lt"/>
                <a:cs typeface="Arial" pitchFamily="34" charset="0"/>
              </a:rPr>
              <a:t>with heat </a:t>
            </a:r>
            <a:r>
              <a:rPr lang="en-IN" altLang="en-US" dirty="0" smtClean="0">
                <a:solidFill>
                  <a:srgbClr val="000099"/>
                </a:solidFill>
                <a:latin typeface="+mj-lt"/>
                <a:cs typeface="Arial" pitchFamily="34" charset="0"/>
              </a:rPr>
              <a:t>in-leaks </a:t>
            </a:r>
            <a:r>
              <a:rPr lang="en-IN" altLang="en-US" dirty="0">
                <a:solidFill>
                  <a:srgbClr val="000099"/>
                </a:solidFill>
                <a:latin typeface="+mj-lt"/>
                <a:cs typeface="Arial" pitchFamily="34" charset="0"/>
              </a:rPr>
              <a:t>of  </a:t>
            </a:r>
            <a:r>
              <a:rPr lang="en-IN" altLang="en-US" b="1" dirty="0">
                <a:solidFill>
                  <a:srgbClr val="00B050"/>
                </a:solidFill>
                <a:latin typeface="+mj-lt"/>
                <a:cs typeface="Arial" pitchFamily="34" charset="0"/>
              </a:rPr>
              <a:t>1.2 W/m for 4.5 K</a:t>
            </a:r>
            <a:r>
              <a:rPr lang="en-IN" altLang="en-US" dirty="0">
                <a:solidFill>
                  <a:srgbClr val="000099"/>
                </a:solidFill>
                <a:latin typeface="+mj-lt"/>
                <a:cs typeface="Arial" pitchFamily="34" charset="0"/>
              </a:rPr>
              <a:t> and </a:t>
            </a:r>
            <a:r>
              <a:rPr lang="en-IN" altLang="en-US" b="1" dirty="0">
                <a:solidFill>
                  <a:srgbClr val="00B050"/>
                </a:solidFill>
                <a:latin typeface="+mj-lt"/>
                <a:cs typeface="Arial" pitchFamily="34" charset="0"/>
              </a:rPr>
              <a:t>4.2 W/m for 80 k </a:t>
            </a:r>
            <a:r>
              <a:rPr lang="en-IN" altLang="en-US" dirty="0" smtClean="0">
                <a:solidFill>
                  <a:srgbClr val="000099"/>
                </a:solidFill>
                <a:latin typeface="+mj-lt"/>
                <a:cs typeface="Arial" pitchFamily="34" charset="0"/>
              </a:rPr>
              <a:t>lines</a:t>
            </a:r>
          </a:p>
          <a:p>
            <a:pPr>
              <a:spcBef>
                <a:spcPct val="20000"/>
              </a:spcBef>
              <a:defRPr/>
            </a:pPr>
            <a:endParaRPr lang="en-IN" altLang="en-US" dirty="0">
              <a:solidFill>
                <a:srgbClr val="000099"/>
              </a:solidFill>
              <a:latin typeface="+mj-lt"/>
              <a:cs typeface="Arial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IN" altLang="en-US" b="1" dirty="0" err="1" smtClean="0">
                <a:solidFill>
                  <a:srgbClr val="000099"/>
                </a:solidFill>
                <a:latin typeface="+mj-lt"/>
                <a:cs typeface="Arial" pitchFamily="34" charset="0"/>
              </a:rPr>
              <a:t>Cryo</a:t>
            </a:r>
            <a:r>
              <a:rPr lang="en-IN" altLang="en-US" b="1" dirty="0" smtClean="0">
                <a:solidFill>
                  <a:srgbClr val="000099"/>
                </a:solidFill>
                <a:latin typeface="+mj-lt"/>
                <a:cs typeface="Arial" pitchFamily="34" charset="0"/>
              </a:rPr>
              <a:t>-distribution</a:t>
            </a:r>
            <a:r>
              <a:rPr lang="en-IN" altLang="en-US" b="1" dirty="0">
                <a:solidFill>
                  <a:srgbClr val="000099"/>
                </a:solidFill>
                <a:latin typeface="+mj-lt"/>
                <a:cs typeface="Arial" pitchFamily="34" charset="0"/>
              </a:rPr>
              <a:t>: </a:t>
            </a:r>
            <a:r>
              <a:rPr lang="en-IN" altLang="en-US" dirty="0">
                <a:solidFill>
                  <a:srgbClr val="000099"/>
                </a:solidFill>
                <a:latin typeface="+mj-lt"/>
                <a:cs typeface="Arial" pitchFamily="34" charset="0"/>
              </a:rPr>
              <a:t>Development of Cold circulators </a:t>
            </a:r>
            <a:r>
              <a:rPr lang="en-IN" altLang="en-US" b="1" dirty="0">
                <a:solidFill>
                  <a:srgbClr val="00B050"/>
                </a:solidFill>
                <a:latin typeface="+mj-lt"/>
                <a:cs typeface="Arial" pitchFamily="34" charset="0"/>
              </a:rPr>
              <a:t>with efficiency &gt;70%, 3 kg/s at 4.3 k </a:t>
            </a:r>
            <a:r>
              <a:rPr lang="en-IN" altLang="en-US" dirty="0">
                <a:solidFill>
                  <a:srgbClr val="000099"/>
                </a:solidFill>
                <a:latin typeface="+mj-lt"/>
                <a:cs typeface="Arial" pitchFamily="34" charset="0"/>
              </a:rPr>
              <a:t>with </a:t>
            </a:r>
            <a:r>
              <a:rPr lang="en-IN" altLang="en-US" b="1" dirty="0">
                <a:solidFill>
                  <a:srgbClr val="00B050"/>
                </a:solidFill>
                <a:latin typeface="+mj-lt"/>
                <a:cs typeface="Arial" pitchFamily="34" charset="0"/>
              </a:rPr>
              <a:t>pressure heads &lt;0.5 bar</a:t>
            </a:r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 bwMode="auto">
          <a:xfrm>
            <a:off x="6553200" y="6545263"/>
            <a:ext cx="2133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  <a:defRPr sz="2800" b="1" kern="1200">
                <a:solidFill>
                  <a:srgbClr val="392AAC"/>
                </a:solidFill>
                <a:latin typeface="Calibri" charset="0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92AAC"/>
                </a:solidFill>
                <a:latin typeface="Calibri" charset="0"/>
                <a:ea typeface="+mn-ea"/>
                <a:cs typeface="Arial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rgbClr val="392AAC"/>
                </a:solidFill>
                <a:latin typeface="Calibri" charset="0"/>
                <a:ea typeface="+mn-ea"/>
                <a:cs typeface="Arial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392AAC"/>
                </a:solidFill>
                <a:latin typeface="Calibri" charset="0"/>
                <a:ea typeface="+mn-ea"/>
                <a:cs typeface="Arial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Calibri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Calibri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Calibri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Calibri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Calibri" charset="0"/>
                <a:ea typeface="+mn-ea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C3D387C-2E96-1C44-B69A-1FACFFD2D720}" type="slidenum">
              <a:rPr lang="en-IN" altLang="en-US" sz="1200" b="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IN" altLang="en-US" sz="1200" b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81353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IN" altLang="en-US" b="1" dirty="0">
                <a:solidFill>
                  <a:srgbClr val="000099"/>
                </a:solidFill>
                <a:latin typeface="+mj-lt"/>
                <a:cs typeface="Arial" pitchFamily="34" charset="0"/>
              </a:rPr>
              <a:t>ITER Cryogenic System: </a:t>
            </a:r>
            <a:r>
              <a:rPr lang="en-IN" altLang="en-US" b="1" dirty="0" err="1">
                <a:solidFill>
                  <a:srgbClr val="000099"/>
                </a:solidFill>
                <a:latin typeface="+mj-lt"/>
                <a:cs typeface="Arial" pitchFamily="34" charset="0"/>
              </a:rPr>
              <a:t>Cryoplants</a:t>
            </a:r>
            <a:r>
              <a:rPr lang="en-IN" altLang="en-US" b="1" dirty="0">
                <a:solidFill>
                  <a:srgbClr val="000099"/>
                </a:solidFill>
                <a:latin typeface="+mj-lt"/>
                <a:cs typeface="Arial" pitchFamily="34" charset="0"/>
              </a:rPr>
              <a:t> of capacities 75 kW at 4.5K, 1 MW at </a:t>
            </a:r>
            <a:r>
              <a:rPr lang="en-IN" altLang="en-US" b="1" dirty="0" smtClean="0">
                <a:solidFill>
                  <a:srgbClr val="000099"/>
                </a:solidFill>
                <a:latin typeface="+mj-lt"/>
                <a:cs typeface="Arial" pitchFamily="34" charset="0"/>
              </a:rPr>
              <a:t>80K &amp; their supply</a:t>
            </a:r>
            <a:endParaRPr lang="en-IN" altLang="en-US" b="1" dirty="0">
              <a:solidFill>
                <a:srgbClr val="000099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645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2"/>
          <p:cNvSpPr>
            <a:spLocks noGrp="1"/>
          </p:cNvSpPr>
          <p:nvPr>
            <p:ph type="title"/>
          </p:nvPr>
        </p:nvSpPr>
        <p:spPr>
          <a:xfrm>
            <a:off x="1619250" y="142875"/>
            <a:ext cx="6553200" cy="642938"/>
          </a:xfrm>
          <a:solidFill>
            <a:srgbClr val="000099"/>
          </a:solidFill>
          <a:ln>
            <a:solidFill>
              <a:srgbClr val="000099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sz="2800" dirty="0" smtClean="0"/>
              <a:t>R&amp;D and Prototyping-</a:t>
            </a:r>
            <a:r>
              <a:rPr lang="en-US" altLang="en-US" sz="2800" dirty="0" err="1" smtClean="0"/>
              <a:t>Cryo</a:t>
            </a:r>
            <a:r>
              <a:rPr lang="en-US" altLang="en-US" sz="2800" dirty="0" smtClean="0"/>
              <a:t>-lines </a:t>
            </a:r>
            <a:endParaRPr lang="en-US" altLang="en-US" sz="2800" dirty="0"/>
          </a:p>
        </p:txBody>
      </p:sp>
      <p:sp>
        <p:nvSpPr>
          <p:cNvPr id="22533" name="Content Placeholder 1"/>
          <p:cNvSpPr>
            <a:spLocks/>
          </p:cNvSpPr>
          <p:nvPr/>
        </p:nvSpPr>
        <p:spPr bwMode="auto">
          <a:xfrm>
            <a:off x="214313" y="846570"/>
            <a:ext cx="8715375" cy="339725"/>
          </a:xfrm>
          <a:prstGeom prst="roundRect">
            <a:avLst>
              <a:gd name="adj" fmla="val 5583"/>
            </a:avLst>
          </a:prstGeom>
          <a:noFill/>
          <a:ln w="25400" cap="rnd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2800" b="1">
                <a:solidFill>
                  <a:srgbClr val="392AAC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rgbClr val="392AAC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200">
                <a:solidFill>
                  <a:srgbClr val="392AAC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392AAC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bg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bg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bg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bg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bg1"/>
                </a:solidFill>
                <a:latin typeface="Calibri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en-US" altLang="en-US" sz="1600" dirty="0"/>
              <a:t>Prototype </a:t>
            </a:r>
            <a:r>
              <a:rPr lang="en-US" altLang="en-US" sz="1600" dirty="0" err="1"/>
              <a:t>Cryoline</a:t>
            </a:r>
            <a:r>
              <a:rPr lang="en-US" altLang="en-US" sz="1600" dirty="0"/>
              <a:t> – 1 (INOX): Design, Manufacturing, Installation and Test</a:t>
            </a:r>
          </a:p>
        </p:txBody>
      </p:sp>
      <p:pic>
        <p:nvPicPr>
          <p:cNvPr id="22534" name="Picture 4" descr="C:\00 Ritendra\18 II PD Docs\Project Review - 11 July 2016 - Anil\IMG_20150812_152324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/>
          <a:stretch>
            <a:fillRect/>
          </a:stretch>
        </p:blipFill>
        <p:spPr bwMode="auto">
          <a:xfrm>
            <a:off x="4723763" y="1973779"/>
            <a:ext cx="2138526" cy="145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 t="23711" r="25409" b="26814"/>
          <a:stretch>
            <a:fillRect/>
          </a:stretch>
        </p:blipFill>
        <p:spPr bwMode="auto">
          <a:xfrm>
            <a:off x="53219" y="2735023"/>
            <a:ext cx="1185862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9" name="Group 13"/>
          <p:cNvGrpSpPr>
            <a:grpSpLocks/>
          </p:cNvGrpSpPr>
          <p:nvPr/>
        </p:nvGrpSpPr>
        <p:grpSpPr bwMode="auto">
          <a:xfrm>
            <a:off x="1364086" y="2746135"/>
            <a:ext cx="1255713" cy="1157288"/>
            <a:chOff x="12949665" y="6012656"/>
            <a:chExt cx="3054692" cy="2450989"/>
          </a:xfrm>
        </p:grpSpPr>
        <p:pic>
          <p:nvPicPr>
            <p:cNvPr id="22555" name="Picture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65" t="16985" r="19293" b="29443"/>
            <a:stretch>
              <a:fillRect/>
            </a:stretch>
          </p:blipFill>
          <p:spPr bwMode="auto">
            <a:xfrm>
              <a:off x="13437393" y="6012656"/>
              <a:ext cx="2566964" cy="2449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56" name="Picture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75" t="16985" r="65421" b="29443"/>
            <a:stretch>
              <a:fillRect/>
            </a:stretch>
          </p:blipFill>
          <p:spPr bwMode="auto">
            <a:xfrm>
              <a:off x="12949665" y="6014132"/>
              <a:ext cx="487086" cy="2449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TextBox 19"/>
          <p:cNvSpPr txBox="1"/>
          <p:nvPr/>
        </p:nvSpPr>
        <p:spPr>
          <a:xfrm>
            <a:off x="2540742" y="1267119"/>
            <a:ext cx="23034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MANUFACTURING</a:t>
            </a:r>
          </a:p>
        </p:txBody>
      </p:sp>
      <p:pic>
        <p:nvPicPr>
          <p:cNvPr id="22540" name="Picture 2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239" y="1625411"/>
            <a:ext cx="1203325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2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4" y="1588730"/>
            <a:ext cx="136693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83918" y="1254350"/>
            <a:ext cx="11461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DESIGN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97270" y="1234006"/>
            <a:ext cx="190500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INSTALLATION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2151767" y="1279958"/>
            <a:ext cx="287337" cy="287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4681812" y="1279959"/>
            <a:ext cx="288925" cy="2873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2548" name="Picture 2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0" t="18495" r="48199" b="6558"/>
          <a:stretch>
            <a:fillRect/>
          </a:stretch>
        </p:blipFill>
        <p:spPr bwMode="auto">
          <a:xfrm>
            <a:off x="2743200" y="1946783"/>
            <a:ext cx="1964467" cy="164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75601" y="1702475"/>
            <a:ext cx="21683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400" dirty="0" smtClean="0">
                <a:solidFill>
                  <a:srgbClr val="000099"/>
                </a:solidFill>
              </a:rPr>
              <a:t>Total </a:t>
            </a:r>
            <a:r>
              <a:rPr lang="en-US" altLang="en-US" sz="1400" dirty="0">
                <a:solidFill>
                  <a:srgbClr val="000099"/>
                </a:solidFill>
              </a:rPr>
              <a:t>length: ~ 5 km, max.</a:t>
            </a:r>
          </a:p>
          <a:p>
            <a:pPr>
              <a:buFont typeface="Wingdings" charset="2"/>
              <a:buChar char="§"/>
            </a:pPr>
            <a:r>
              <a:rPr lang="en-US" altLang="en-US" sz="1400" dirty="0">
                <a:solidFill>
                  <a:srgbClr val="000099"/>
                </a:solidFill>
              </a:rPr>
              <a:t>Diameter of outer vacuum jacket: 1000 mm, </a:t>
            </a:r>
          </a:p>
          <a:p>
            <a:pPr>
              <a:buFont typeface="Wingdings" charset="2"/>
              <a:buChar char="§"/>
            </a:pPr>
            <a:r>
              <a:rPr lang="en-US" altLang="en-US" sz="1400" dirty="0">
                <a:solidFill>
                  <a:srgbClr val="000099"/>
                </a:solidFill>
              </a:rPr>
              <a:t>Up to 7 process pipe in single </a:t>
            </a:r>
            <a:r>
              <a:rPr lang="en-US" altLang="en-US" sz="1400" dirty="0" err="1">
                <a:solidFill>
                  <a:srgbClr val="000099"/>
                </a:solidFill>
              </a:rPr>
              <a:t>cryoline</a:t>
            </a:r>
            <a:r>
              <a:rPr lang="en-US" altLang="en-US" sz="1400" dirty="0">
                <a:solidFill>
                  <a:srgbClr val="000099"/>
                </a:solidFill>
              </a:rPr>
              <a:t>, </a:t>
            </a:r>
            <a:endParaRPr lang="en-US" altLang="en-US" sz="1400" dirty="0" smtClean="0">
              <a:solidFill>
                <a:srgbClr val="000099"/>
              </a:solidFill>
            </a:endParaRPr>
          </a:p>
          <a:p>
            <a:pPr>
              <a:buFont typeface="Wingdings" charset="2"/>
              <a:buChar char="§"/>
            </a:pPr>
            <a:r>
              <a:rPr lang="en-US" altLang="en-US" sz="1400" dirty="0" smtClean="0">
                <a:solidFill>
                  <a:srgbClr val="000099"/>
                </a:solidFill>
              </a:rPr>
              <a:t>Safety </a:t>
            </a:r>
            <a:r>
              <a:rPr lang="en-US" altLang="en-US" sz="1400" dirty="0">
                <a:solidFill>
                  <a:srgbClr val="000099"/>
                </a:solidFill>
              </a:rPr>
              <a:t>requirements</a:t>
            </a:r>
          </a:p>
          <a:p>
            <a:pPr>
              <a:buFont typeface="Wingdings" charset="2"/>
              <a:buChar char="§"/>
            </a:pPr>
            <a:r>
              <a:rPr lang="en-US" altLang="en-US" sz="1400" dirty="0">
                <a:solidFill>
                  <a:srgbClr val="000099"/>
                </a:solidFill>
              </a:rPr>
              <a:t>Min. fluid temp. -269</a:t>
            </a:r>
            <a:r>
              <a:rPr lang="en-US" altLang="en-US" sz="1400" dirty="0">
                <a:solidFill>
                  <a:srgbClr val="000099"/>
                </a:solidFill>
                <a:latin typeface="Calibri" charset="0"/>
              </a:rPr>
              <a:t>°</a:t>
            </a:r>
            <a:r>
              <a:rPr lang="en-US" altLang="en-US" sz="1400" dirty="0">
                <a:solidFill>
                  <a:srgbClr val="000099"/>
                </a:solidFill>
              </a:rPr>
              <a:t> C</a:t>
            </a:r>
          </a:p>
        </p:txBody>
      </p:sp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22221" r="17361" b="21481"/>
          <a:stretch>
            <a:fillRect/>
          </a:stretch>
        </p:blipFill>
        <p:spPr bwMode="auto">
          <a:xfrm>
            <a:off x="159237" y="4278304"/>
            <a:ext cx="2987675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3" y="4583087"/>
            <a:ext cx="969963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814" y="5193261"/>
            <a:ext cx="825500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9" descr="C:\NITIN\ITER\00 Cryolines\08 Contract Cryolines X+Z\Photos\151218 PTCL - manufacturing\PTCL4-t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757" y="4295417"/>
            <a:ext cx="2514600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6" descr="C:\NITIN\ITER\00 Cryolines\08 Contract Cryolines X+Z\Photos\160729 PTCL installation\Tack weld of Process pipe between Element 1 &amp; 2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115" y="4283114"/>
            <a:ext cx="245903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Content Placeholder 1"/>
          <p:cNvSpPr>
            <a:spLocks/>
          </p:cNvSpPr>
          <p:nvPr/>
        </p:nvSpPr>
        <p:spPr bwMode="auto">
          <a:xfrm>
            <a:off x="214313" y="3979905"/>
            <a:ext cx="8715375" cy="303117"/>
          </a:xfrm>
          <a:prstGeom prst="roundRect">
            <a:avLst>
              <a:gd name="adj" fmla="val 5583"/>
            </a:avLst>
          </a:prstGeom>
          <a:noFill/>
          <a:ln w="25400" cap="rnd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altLang="en-US" sz="1600" b="1" dirty="0">
                <a:solidFill>
                  <a:srgbClr val="392AAC"/>
                </a:solidFill>
                <a:latin typeface="Calibri" charset="0"/>
              </a:rPr>
              <a:t>Prototype </a:t>
            </a:r>
            <a:r>
              <a:rPr lang="en-US" altLang="en-US" sz="1600" b="1" dirty="0" err="1">
                <a:solidFill>
                  <a:srgbClr val="392AAC"/>
                </a:solidFill>
                <a:latin typeface="Calibri" charset="0"/>
              </a:rPr>
              <a:t>Cryoline</a:t>
            </a:r>
            <a:r>
              <a:rPr lang="en-US" altLang="en-US" sz="1600" b="1" dirty="0">
                <a:solidFill>
                  <a:srgbClr val="392AAC"/>
                </a:solidFill>
                <a:latin typeface="Calibri" charset="0"/>
              </a:rPr>
              <a:t> – 2 (ALAT): Design, Manufacturing, Installation and Test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72285" y="6214646"/>
            <a:ext cx="6595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Success in Prototyping allowed quick transition to line production </a:t>
            </a:r>
            <a:endParaRPr lang="en-US" sz="16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8936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8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77"/>
          <a:stretch/>
        </p:blipFill>
        <p:spPr bwMode="auto">
          <a:xfrm>
            <a:off x="3622578" y="908720"/>
            <a:ext cx="5521422" cy="3398057"/>
          </a:xfrm>
          <a:prstGeom prst="snip2DiagRect">
            <a:avLst>
              <a:gd name="adj1" fmla="val 41689"/>
              <a:gd name="adj2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Title 2"/>
          <p:cNvSpPr>
            <a:spLocks noGrp="1"/>
          </p:cNvSpPr>
          <p:nvPr>
            <p:ph type="title"/>
          </p:nvPr>
        </p:nvSpPr>
        <p:spPr>
          <a:xfrm>
            <a:off x="1619250" y="142875"/>
            <a:ext cx="6553200" cy="642938"/>
          </a:xfrm>
          <a:solidFill>
            <a:srgbClr val="000099"/>
          </a:solidFill>
          <a:ln>
            <a:solidFill>
              <a:srgbClr val="000099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sz="2800" dirty="0"/>
              <a:t>ITER </a:t>
            </a:r>
            <a:r>
              <a:rPr lang="en-US" altLang="en-US" sz="2800" dirty="0" err="1" smtClean="0"/>
              <a:t>Cryo</a:t>
            </a:r>
            <a:r>
              <a:rPr lang="en-US" altLang="en-US" sz="2800" dirty="0" smtClean="0"/>
              <a:t>-distribution </a:t>
            </a:r>
            <a:endParaRPr lang="en-US" altLang="en-US" sz="2800" dirty="0"/>
          </a:p>
        </p:txBody>
      </p:sp>
      <p:pic>
        <p:nvPicPr>
          <p:cNvPr id="1638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2738438"/>
            <a:ext cx="6553201" cy="378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" t="-6133" r="-43" b="6133"/>
          <a:stretch>
            <a:fillRect/>
          </a:stretch>
        </p:blipFill>
        <p:spPr bwMode="auto">
          <a:xfrm>
            <a:off x="6480175" y="4076700"/>
            <a:ext cx="2667000" cy="1835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391" name="Rectangle 2"/>
          <p:cNvSpPr>
            <a:spLocks noChangeArrowheads="1"/>
          </p:cNvSpPr>
          <p:nvPr/>
        </p:nvSpPr>
        <p:spPr bwMode="auto">
          <a:xfrm>
            <a:off x="171450" y="1066800"/>
            <a:ext cx="45529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 b="1">
                <a:solidFill>
                  <a:srgbClr val="392AAC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rgbClr val="392AAC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200">
                <a:solidFill>
                  <a:srgbClr val="392AAC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392AAC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bg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bg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bg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bg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bg1"/>
                </a:solidFill>
                <a:latin typeface="Calibri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400" b="0" dirty="0">
                <a:solidFill>
                  <a:srgbClr val="000099"/>
                </a:solidFill>
                <a:latin typeface="Arial" charset="0"/>
              </a:rPr>
              <a:t>The ITER </a:t>
            </a:r>
            <a:r>
              <a:rPr lang="en-US" altLang="en-US" sz="1400" b="0" dirty="0" err="1" smtClean="0">
                <a:solidFill>
                  <a:srgbClr val="000099"/>
                </a:solidFill>
                <a:latin typeface="Arial" charset="0"/>
              </a:rPr>
              <a:t>Cryo</a:t>
            </a:r>
            <a:r>
              <a:rPr lang="en-US" altLang="en-US" sz="1400" b="0" dirty="0" smtClean="0">
                <a:solidFill>
                  <a:srgbClr val="000099"/>
                </a:solidFill>
                <a:latin typeface="Arial" charset="0"/>
              </a:rPr>
              <a:t>-distribution System have, </a:t>
            </a:r>
          </a:p>
          <a:p>
            <a:pPr marL="285750" indent="-285750" algn="just">
              <a:spcBef>
                <a:spcPct val="0"/>
              </a:spcBef>
            </a:pPr>
            <a:r>
              <a:rPr lang="en-US" altLang="en-US" sz="1400" b="0" dirty="0" smtClean="0">
                <a:solidFill>
                  <a:srgbClr val="000099"/>
                </a:solidFill>
                <a:latin typeface="Arial" charset="0"/>
              </a:rPr>
              <a:t>Five </a:t>
            </a:r>
            <a:r>
              <a:rPr lang="en-US" altLang="en-US" sz="1400" b="0" dirty="0">
                <a:solidFill>
                  <a:srgbClr val="000099"/>
                </a:solidFill>
                <a:latin typeface="Arial" charset="0"/>
              </a:rPr>
              <a:t>Auxiliary Cold Boxes (</a:t>
            </a:r>
            <a:r>
              <a:rPr lang="en-US" altLang="en-US" sz="1400" b="0" dirty="0" smtClean="0">
                <a:solidFill>
                  <a:srgbClr val="000099"/>
                </a:solidFill>
                <a:latin typeface="Arial" charset="0"/>
              </a:rPr>
              <a:t>ACBs)</a:t>
            </a:r>
          </a:p>
          <a:p>
            <a:pPr marL="285750" indent="-285750" algn="just">
              <a:spcBef>
                <a:spcPct val="0"/>
              </a:spcBef>
            </a:pPr>
            <a:r>
              <a:rPr lang="en-US" altLang="en-US" sz="1400" b="0" dirty="0" err="1" smtClean="0">
                <a:solidFill>
                  <a:srgbClr val="000099"/>
                </a:solidFill>
                <a:latin typeface="Arial" charset="0"/>
              </a:rPr>
              <a:t>Cryo</a:t>
            </a:r>
            <a:r>
              <a:rPr lang="en-US" altLang="en-US" sz="1400" b="0" dirty="0" smtClean="0">
                <a:solidFill>
                  <a:srgbClr val="000099"/>
                </a:solidFill>
                <a:latin typeface="Arial" charset="0"/>
              </a:rPr>
              <a:t>-plant </a:t>
            </a:r>
            <a:r>
              <a:rPr lang="en-US" altLang="en-US" sz="1400" b="0" dirty="0">
                <a:solidFill>
                  <a:srgbClr val="000099"/>
                </a:solidFill>
                <a:latin typeface="Arial" charset="0"/>
              </a:rPr>
              <a:t>Termination Cold Box (</a:t>
            </a:r>
            <a:r>
              <a:rPr lang="en-US" altLang="en-US" sz="1400" b="0" dirty="0" smtClean="0">
                <a:solidFill>
                  <a:srgbClr val="000099"/>
                </a:solidFill>
                <a:latin typeface="Arial" charset="0"/>
              </a:rPr>
              <a:t>CTCB), one</a:t>
            </a:r>
          </a:p>
          <a:p>
            <a:pPr marL="285750" indent="-285750" algn="just">
              <a:spcBef>
                <a:spcPct val="0"/>
              </a:spcBef>
            </a:pPr>
            <a:r>
              <a:rPr lang="en-US" altLang="en-US" sz="1400" b="0" dirty="0" smtClean="0">
                <a:solidFill>
                  <a:srgbClr val="000099"/>
                </a:solidFill>
                <a:latin typeface="Arial" charset="0"/>
              </a:rPr>
              <a:t>Thermal </a:t>
            </a:r>
            <a:r>
              <a:rPr lang="en-US" altLang="en-US" sz="1400" b="0" dirty="0">
                <a:solidFill>
                  <a:srgbClr val="000099"/>
                </a:solidFill>
                <a:latin typeface="Arial" charset="0"/>
              </a:rPr>
              <a:t>Shield Cooling System (TSCS</a:t>
            </a:r>
            <a:r>
              <a:rPr lang="en-US" altLang="en-US" sz="1400" b="0" dirty="0" smtClean="0">
                <a:solidFill>
                  <a:srgbClr val="000099"/>
                </a:solidFill>
                <a:latin typeface="Arial" charset="0"/>
              </a:rPr>
              <a:t>), one</a:t>
            </a:r>
          </a:p>
          <a:p>
            <a:pPr marL="285750" indent="-285750" algn="just">
              <a:spcBef>
                <a:spcPct val="0"/>
              </a:spcBef>
            </a:pPr>
            <a:r>
              <a:rPr lang="en-US" altLang="en-US" sz="1400" b="0" dirty="0" smtClean="0">
                <a:solidFill>
                  <a:srgbClr val="000099"/>
                </a:solidFill>
                <a:latin typeface="Arial" charset="0"/>
              </a:rPr>
              <a:t>Warm </a:t>
            </a:r>
            <a:r>
              <a:rPr lang="en-US" altLang="en-US" sz="1400" b="0" dirty="0">
                <a:solidFill>
                  <a:srgbClr val="000099"/>
                </a:solidFill>
                <a:latin typeface="Arial" charset="0"/>
              </a:rPr>
              <a:t>Panels (</a:t>
            </a:r>
            <a:r>
              <a:rPr lang="en-US" altLang="en-US" sz="1400" b="0" dirty="0" smtClean="0">
                <a:solidFill>
                  <a:srgbClr val="000099"/>
                </a:solidFill>
                <a:latin typeface="Arial" charset="0"/>
              </a:rPr>
              <a:t>WPs) </a:t>
            </a:r>
          </a:p>
          <a:p>
            <a:pPr algn="just">
              <a:spcBef>
                <a:spcPct val="0"/>
              </a:spcBef>
              <a:buNone/>
            </a:pPr>
            <a:r>
              <a:rPr lang="en-US" altLang="en-US" sz="1400" b="0" dirty="0" smtClean="0">
                <a:solidFill>
                  <a:srgbClr val="000099"/>
                </a:solidFill>
                <a:latin typeface="Arial" charset="0"/>
              </a:rPr>
              <a:t>All with control and instrumentation.  </a:t>
            </a:r>
            <a:endParaRPr lang="en-US" altLang="en-US" sz="1400" b="0" dirty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16392" name="TextBox 1"/>
          <p:cNvSpPr txBox="1">
            <a:spLocks noChangeArrowheads="1"/>
          </p:cNvSpPr>
          <p:nvPr/>
        </p:nvSpPr>
        <p:spPr bwMode="auto">
          <a:xfrm>
            <a:off x="6572264" y="5926137"/>
            <a:ext cx="26304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 b="1">
                <a:solidFill>
                  <a:srgbClr val="392AAC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rgbClr val="392AAC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200">
                <a:solidFill>
                  <a:srgbClr val="392AAC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392AAC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bg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bg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bg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bg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bg1"/>
                </a:solidFill>
                <a:latin typeface="Calibri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99"/>
                </a:solidFill>
                <a:latin typeface="Arial" charset="0"/>
              </a:rPr>
              <a:t>Typical ACB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 dirty="0">
                <a:solidFill>
                  <a:srgbClr val="000099"/>
                </a:solidFill>
                <a:latin typeface="Arial" charset="0"/>
              </a:rPr>
              <a:t>(4 m dia. and 6 m height)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488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00 Ritendra\03 CC CCP\03 CCP Test Facility\Japan JAEA\02 Visit JAEA\Japan Visit QT 2015\00 JAEA Installation and Tests\03 Pics\20151030_1439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9"/>
          <a:stretch>
            <a:fillRect/>
          </a:stretch>
        </p:blipFill>
        <p:spPr bwMode="auto">
          <a:xfrm>
            <a:off x="57861" y="3858648"/>
            <a:ext cx="3456154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785938" y="142875"/>
            <a:ext cx="7143750" cy="642938"/>
          </a:xfrm>
          <a:prstGeom prst="roundRect">
            <a:avLst>
              <a:gd name="adj" fmla="val 16667"/>
            </a:avLst>
          </a:prstGeom>
          <a:ln>
            <a:round/>
          </a:ln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mtClean="0">
                <a:latin typeface="Times New Roman" charset="0"/>
                <a:ea typeface="Times New Roman" charset="0"/>
                <a:cs typeface="Times New Roman" charset="0"/>
              </a:rPr>
              <a:t>R&amp;D on ITER Cold Circulator (2 of 2)</a:t>
            </a:r>
            <a:endParaRPr lang="en-US" altLang="en-US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0" y="692150"/>
            <a:ext cx="4033838" cy="299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 bwMode="auto">
          <a:xfrm>
            <a:off x="57861" y="5620727"/>
            <a:ext cx="1999539" cy="3077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chemeClr val="bg1"/>
                </a:solidFill>
                <a:ea typeface="+mn-ea"/>
              </a:rPr>
              <a:t>Test Auxiliary Cold Box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38782" y="4564560"/>
            <a:ext cx="1539875" cy="5222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a typeface="+mn-ea"/>
              </a:rPr>
              <a:t>Refrigerator (5 kW @ 4.5K)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1240574" y="4404234"/>
            <a:ext cx="266147" cy="421469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OFFICE\TACB\11. Reviews and Meetings\07 FAT\02. Visit to ASIA and CC-1 IHI_mid may\Japan photo\Pics of AISIA factory visit on 14th May\DSCN27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6016" y="3832506"/>
            <a:ext cx="2960290" cy="2219771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1938338" y="152400"/>
            <a:ext cx="6138862" cy="642938"/>
          </a:xfrm>
          <a:prstGeom prst="roundRect">
            <a:avLst>
              <a:gd name="adj" fmla="val 16667"/>
            </a:avLst>
          </a:prstGeom>
          <a:solidFill>
            <a:srgbClr val="000099"/>
          </a:solidFill>
          <a:ln>
            <a:solidFill>
              <a:srgbClr val="000099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2800" b="1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1pPr>
            <a:lvl2pPr algn="ctr" eaLnBrk="1" hangingPunct="1">
              <a:defRPr sz="4400">
                <a:latin typeface="Calibri" pitchFamily="34" charset="0"/>
              </a:defRPr>
            </a:lvl2pPr>
            <a:lvl3pPr algn="ctr" eaLnBrk="1" hangingPunct="1">
              <a:defRPr sz="4400">
                <a:latin typeface="Calibri" pitchFamily="34" charset="0"/>
              </a:defRPr>
            </a:lvl3pPr>
            <a:lvl4pPr algn="ctr" eaLnBrk="1" hangingPunct="1">
              <a:defRPr sz="4400">
                <a:latin typeface="Calibri" pitchFamily="34" charset="0"/>
              </a:defRPr>
            </a:lvl4pPr>
            <a:lvl5pPr algn="ctr" eaLnBrk="1" hangingPunct="1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r>
              <a:rPr lang="en-US" altLang="en-US" sz="2400" dirty="0"/>
              <a:t>R&amp;D </a:t>
            </a:r>
            <a:r>
              <a:rPr lang="en-US" altLang="en-US" sz="2400" dirty="0" smtClean="0"/>
              <a:t>for Cold </a:t>
            </a:r>
            <a:r>
              <a:rPr lang="en-US" altLang="en-US" sz="2400" dirty="0"/>
              <a:t>Circulator </a:t>
            </a:r>
            <a:r>
              <a:rPr lang="en-US" altLang="en-US" sz="2400" dirty="0" smtClean="0"/>
              <a:t>–Risk </a:t>
            </a:r>
            <a:r>
              <a:rPr lang="en-US" altLang="en-US" sz="2400" dirty="0"/>
              <a:t>mitigation 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" t="3250" r="5280" b="3465"/>
          <a:stretch>
            <a:fillRect/>
          </a:stretch>
        </p:blipFill>
        <p:spPr bwMode="auto">
          <a:xfrm>
            <a:off x="4234832" y="925250"/>
            <a:ext cx="3842368" cy="2884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279" y="1005681"/>
            <a:ext cx="1157287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81400" y="4774049"/>
            <a:ext cx="252897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b="1" u="sng" dirty="0">
                <a:solidFill>
                  <a:srgbClr val="00B050"/>
                </a:solidFill>
              </a:rPr>
              <a:t>Two </a:t>
            </a:r>
            <a:r>
              <a:rPr lang="en-US" altLang="en-US" sz="1400" b="1" u="sng" dirty="0" smtClean="0">
                <a:solidFill>
                  <a:srgbClr val="00B050"/>
                </a:solidFill>
              </a:rPr>
              <a:t>versions of cold </a:t>
            </a:r>
            <a:r>
              <a:rPr lang="en-US" altLang="en-US" sz="1400" b="1" u="sng" dirty="0">
                <a:solidFill>
                  <a:srgbClr val="00B050"/>
                </a:solidFill>
              </a:rPr>
              <a:t>circulators </a:t>
            </a:r>
            <a:r>
              <a:rPr lang="en-US" altLang="en-US" sz="1400" b="1" u="sng" dirty="0" smtClean="0">
                <a:solidFill>
                  <a:srgbClr val="00B050"/>
                </a:solidFill>
              </a:rPr>
              <a:t>(IHI/BNI</a:t>
            </a:r>
            <a:r>
              <a:rPr lang="en-US" altLang="en-US" sz="1400" b="1" u="sng" dirty="0">
                <a:solidFill>
                  <a:srgbClr val="00B050"/>
                </a:solidFill>
              </a:rPr>
              <a:t>)</a:t>
            </a:r>
            <a:r>
              <a:rPr lang="en-US" altLang="en-US" sz="1400" dirty="0">
                <a:solidFill>
                  <a:srgbClr val="000099"/>
                </a:solidFill>
              </a:rPr>
              <a:t> </a:t>
            </a:r>
            <a:r>
              <a:rPr lang="en-US" altLang="en-US" sz="1400" dirty="0" smtClean="0">
                <a:solidFill>
                  <a:srgbClr val="000099"/>
                </a:solidFill>
              </a:rPr>
              <a:t> had </a:t>
            </a:r>
            <a:r>
              <a:rPr lang="en-US" altLang="en-US" sz="1400" dirty="0">
                <a:solidFill>
                  <a:srgbClr val="000099"/>
                </a:solidFill>
              </a:rPr>
              <a:t>been </a:t>
            </a:r>
            <a:r>
              <a:rPr lang="en-US" altLang="en-US" sz="1400" dirty="0" smtClean="0">
                <a:solidFill>
                  <a:srgbClr val="000099"/>
                </a:solidFill>
              </a:rPr>
              <a:t>tested in full parameter space (5.0 kW/ </a:t>
            </a:r>
            <a:r>
              <a:rPr lang="en-US" altLang="en-US" sz="1400" dirty="0">
                <a:solidFill>
                  <a:srgbClr val="000099"/>
                </a:solidFill>
              </a:rPr>
              <a:t>4.5 </a:t>
            </a:r>
            <a:r>
              <a:rPr lang="en-US" altLang="en-US" sz="1400" dirty="0" smtClean="0">
                <a:solidFill>
                  <a:srgbClr val="000099"/>
                </a:solidFill>
              </a:rPr>
              <a:t>K) in a Japanese facility.</a:t>
            </a:r>
            <a:endParaRPr lang="en-US" sz="1400" dirty="0">
              <a:solidFill>
                <a:srgbClr val="00009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1844" y="6183868"/>
            <a:ext cx="8602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Successful R&amp;D established the technology, reduced risks</a:t>
            </a:r>
            <a:endParaRPr lang="en-US" b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16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3166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938338" y="152400"/>
            <a:ext cx="6138862" cy="642938"/>
          </a:xfrm>
          <a:prstGeom prst="roundRect">
            <a:avLst>
              <a:gd name="adj" fmla="val 16667"/>
            </a:avLst>
          </a:prstGeom>
          <a:solidFill>
            <a:srgbClr val="000099"/>
          </a:solidFill>
          <a:ln>
            <a:solidFill>
              <a:srgbClr val="000099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2800" b="1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1pPr>
            <a:lvl2pPr algn="ctr" eaLnBrk="1" hangingPunct="1">
              <a:defRPr sz="4400">
                <a:latin typeface="Calibri" pitchFamily="34" charset="0"/>
              </a:defRPr>
            </a:lvl2pPr>
            <a:lvl3pPr algn="ctr" eaLnBrk="1" hangingPunct="1">
              <a:defRPr sz="4400">
                <a:latin typeface="Calibri" pitchFamily="34" charset="0"/>
              </a:defRPr>
            </a:lvl3pPr>
            <a:lvl4pPr algn="ctr" eaLnBrk="1" hangingPunct="1">
              <a:defRPr sz="4400">
                <a:latin typeface="Calibri" pitchFamily="34" charset="0"/>
              </a:defRPr>
            </a:lvl4pPr>
            <a:lvl5pPr algn="ctr" eaLnBrk="1" hangingPunct="1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r>
              <a:rPr lang="en-US" sz="2400" dirty="0" smtClean="0"/>
              <a:t> Cryogenic Manufacturing/ </a:t>
            </a:r>
            <a:r>
              <a:rPr lang="en-US" sz="2400" dirty="0"/>
              <a:t>T</a:t>
            </a:r>
            <a:r>
              <a:rPr lang="en-US" sz="2400" dirty="0" smtClean="0"/>
              <a:t>esting facilities </a:t>
            </a:r>
            <a:endParaRPr lang="en-US" altLang="en-US" sz="2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17</a:t>
            </a:fld>
            <a:endParaRPr lang="en-IN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" r="24005"/>
          <a:stretch>
            <a:fillRect/>
          </a:stretch>
        </p:blipFill>
        <p:spPr bwMode="auto">
          <a:xfrm>
            <a:off x="3810000" y="3776576"/>
            <a:ext cx="5037263" cy="2621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04398"/>
            <a:ext cx="4114800" cy="26658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7400" y="60314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Testing  Facility</a:t>
            </a:r>
            <a:endParaRPr lang="en-IN" dirty="0"/>
          </a:p>
        </p:txBody>
      </p:sp>
      <p:sp>
        <p:nvSpPr>
          <p:cNvPr id="9" name="TextBox 8"/>
          <p:cNvSpPr txBox="1"/>
          <p:nvPr/>
        </p:nvSpPr>
        <p:spPr>
          <a:xfrm>
            <a:off x="4648200" y="32882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Manufacturing Facility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1670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1011972"/>
            <a:ext cx="8785225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000" b="1" dirty="0">
                <a:solidFill>
                  <a:srgbClr val="00B050"/>
                </a:solidFill>
                <a:latin typeface="+mj-lt"/>
                <a:cs typeface="Arial" pitchFamily="34" charset="0"/>
              </a:rPr>
              <a:t>Prototype </a:t>
            </a:r>
            <a:r>
              <a:rPr lang="en-US" altLang="en-US" sz="2000" b="1" dirty="0" err="1" smtClean="0">
                <a:solidFill>
                  <a:srgbClr val="00B050"/>
                </a:solidFill>
                <a:latin typeface="+mj-lt"/>
                <a:cs typeface="Arial" pitchFamily="34" charset="0"/>
              </a:rPr>
              <a:t>Cryo</a:t>
            </a:r>
            <a:r>
              <a:rPr lang="en-US" altLang="en-US" sz="2000" b="1" dirty="0" smtClean="0">
                <a:solidFill>
                  <a:srgbClr val="00B050"/>
                </a:solidFill>
                <a:latin typeface="+mj-lt"/>
                <a:cs typeface="Arial" pitchFamily="34" charset="0"/>
              </a:rPr>
              <a:t>-lines </a:t>
            </a:r>
            <a:r>
              <a:rPr lang="en-US" altLang="en-US" sz="2000" b="1" dirty="0">
                <a:solidFill>
                  <a:srgbClr val="00B050"/>
                </a:solidFill>
                <a:latin typeface="+mj-lt"/>
                <a:cs typeface="Arial" pitchFamily="34" charset="0"/>
              </a:rPr>
              <a:t>have been tested and qualified for all ITER </a:t>
            </a:r>
            <a:r>
              <a:rPr lang="en-US" altLang="en-US" sz="2000" b="1" dirty="0" smtClean="0">
                <a:solidFill>
                  <a:srgbClr val="00B050"/>
                </a:solidFill>
                <a:latin typeface="+mj-lt"/>
                <a:cs typeface="Arial" pitchFamily="34" charset="0"/>
              </a:rPr>
              <a:t>requirements and production is ongoing</a:t>
            </a:r>
          </a:p>
          <a:p>
            <a:pPr>
              <a:defRPr/>
            </a:pPr>
            <a:endParaRPr lang="en-US" altLang="en-US" sz="2000" dirty="0">
              <a:solidFill>
                <a:srgbClr val="000099"/>
              </a:solidFill>
              <a:latin typeface="+mj-lt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000" b="1" dirty="0">
                <a:solidFill>
                  <a:srgbClr val="00B050"/>
                </a:solidFill>
                <a:latin typeface="+mj-lt"/>
                <a:cs typeface="Arial" pitchFamily="34" charset="0"/>
              </a:rPr>
              <a:t>Cold circulator has been qualified and manufacturing is in progress for the main series </a:t>
            </a:r>
            <a:endParaRPr lang="en-US" altLang="en-US" sz="2000" b="1" dirty="0" smtClean="0">
              <a:solidFill>
                <a:srgbClr val="00B050"/>
              </a:solidFill>
              <a:latin typeface="+mj-lt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altLang="en-US" sz="2000" b="1" dirty="0">
              <a:solidFill>
                <a:srgbClr val="00B050"/>
              </a:solidFill>
              <a:latin typeface="+mj-lt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>
                <a:solidFill>
                  <a:srgbClr val="000099"/>
                </a:solidFill>
                <a:latin typeface="+mj-lt"/>
                <a:cs typeface="Arial" pitchFamily="34" charset="0"/>
              </a:rPr>
              <a:t>Several </a:t>
            </a:r>
            <a:r>
              <a:rPr lang="en-US" altLang="en-US" sz="2000" dirty="0">
                <a:solidFill>
                  <a:srgbClr val="000099"/>
                </a:solidFill>
                <a:latin typeface="+mj-lt"/>
                <a:cs typeface="Arial" pitchFamily="34" charset="0"/>
              </a:rPr>
              <a:t>Lessons learnt from the prototype test and experiments </a:t>
            </a:r>
            <a:r>
              <a:rPr lang="en-US" altLang="en-US" sz="2000" dirty="0" smtClean="0">
                <a:solidFill>
                  <a:srgbClr val="000099"/>
                </a:solidFill>
                <a:latin typeface="+mj-lt"/>
                <a:cs typeface="Arial" pitchFamily="34" charset="0"/>
              </a:rPr>
              <a:t>used as inputs to final design of respective systems</a:t>
            </a:r>
          </a:p>
          <a:p>
            <a:pPr>
              <a:defRPr/>
            </a:pPr>
            <a:endParaRPr lang="en-US" altLang="en-US" sz="2000" dirty="0">
              <a:solidFill>
                <a:srgbClr val="000099"/>
              </a:solidFill>
              <a:latin typeface="+mj-lt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000" b="1" dirty="0" smtClean="0">
                <a:solidFill>
                  <a:srgbClr val="000099"/>
                </a:solidFill>
                <a:latin typeface="+mj-lt"/>
                <a:cs typeface="Arial" pitchFamily="34" charset="0"/>
              </a:rPr>
              <a:t>Indian industry expertise created in large volume helium </a:t>
            </a:r>
            <a:r>
              <a:rPr lang="en-US" altLang="en-US" sz="2000" b="1" dirty="0">
                <a:solidFill>
                  <a:srgbClr val="000099"/>
                </a:solidFill>
                <a:latin typeface="+mj-lt"/>
                <a:cs typeface="Arial" pitchFamily="34" charset="0"/>
              </a:rPr>
              <a:t>cryogenics </a:t>
            </a:r>
            <a:r>
              <a:rPr lang="en-US" altLang="en-US" sz="2000" b="1" dirty="0" smtClean="0">
                <a:solidFill>
                  <a:srgbClr val="000099"/>
                </a:solidFill>
                <a:latin typeface="+mj-lt"/>
                <a:cs typeface="Arial" pitchFamily="34" charset="0"/>
              </a:rPr>
              <a:t>transfer</a:t>
            </a:r>
          </a:p>
          <a:p>
            <a:pPr>
              <a:defRPr/>
            </a:pPr>
            <a:endParaRPr lang="en-US" altLang="en-US" sz="2000" dirty="0">
              <a:solidFill>
                <a:srgbClr val="000099"/>
              </a:solidFill>
              <a:latin typeface="+mj-lt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rgbClr val="000099"/>
                </a:solidFill>
                <a:latin typeface="+mj-lt"/>
                <a:cs typeface="Arial" pitchFamily="34" charset="0"/>
              </a:rPr>
              <a:t>Unique test facility has been developed where </a:t>
            </a:r>
            <a:r>
              <a:rPr lang="en-US" altLang="en-US" sz="2000" dirty="0" err="1">
                <a:solidFill>
                  <a:srgbClr val="000099"/>
                </a:solidFill>
                <a:latin typeface="+mj-lt"/>
                <a:cs typeface="Arial" pitchFamily="34" charset="0"/>
              </a:rPr>
              <a:t>C</a:t>
            </a:r>
            <a:r>
              <a:rPr lang="en-US" altLang="en-US" sz="2000" dirty="0" err="1" smtClean="0">
                <a:solidFill>
                  <a:srgbClr val="000099"/>
                </a:solidFill>
                <a:latin typeface="+mj-lt"/>
                <a:cs typeface="Arial" pitchFamily="34" charset="0"/>
              </a:rPr>
              <a:t>ryo</a:t>
            </a:r>
            <a:r>
              <a:rPr lang="en-US" altLang="en-US" sz="2000" dirty="0" smtClean="0">
                <a:solidFill>
                  <a:srgbClr val="000099"/>
                </a:solidFill>
                <a:latin typeface="+mj-lt"/>
                <a:cs typeface="Arial" pitchFamily="34" charset="0"/>
              </a:rPr>
              <a:t>-lines </a:t>
            </a:r>
            <a:r>
              <a:rPr lang="en-US" altLang="en-US" sz="2000" dirty="0">
                <a:solidFill>
                  <a:srgbClr val="000099"/>
                </a:solidFill>
                <a:latin typeface="+mj-lt"/>
                <a:cs typeface="Arial" pitchFamily="34" charset="0"/>
              </a:rPr>
              <a:t>can be tested</a:t>
            </a:r>
          </a:p>
          <a:p>
            <a:pPr>
              <a:defRPr/>
            </a:pPr>
            <a:endParaRPr lang="en-US" altLang="en-US" sz="2000" dirty="0">
              <a:solidFill>
                <a:srgbClr val="000099"/>
              </a:solidFill>
              <a:latin typeface="+mj-lt"/>
              <a:cs typeface="Arial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24000" y="152400"/>
            <a:ext cx="6781800" cy="642938"/>
          </a:xfrm>
          <a:prstGeom prst="roundRect">
            <a:avLst>
              <a:gd name="adj" fmla="val 16667"/>
            </a:avLst>
          </a:prstGeom>
          <a:solidFill>
            <a:srgbClr val="000099"/>
          </a:solidFill>
          <a:ln>
            <a:solidFill>
              <a:srgbClr val="000099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2800" b="1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1pPr>
            <a:lvl2pPr algn="ctr" eaLnBrk="1" hangingPunct="1">
              <a:defRPr sz="4400">
                <a:latin typeface="Calibri" pitchFamily="34" charset="0"/>
              </a:defRPr>
            </a:lvl2pPr>
            <a:lvl3pPr algn="ctr" eaLnBrk="1" hangingPunct="1">
              <a:defRPr sz="4400">
                <a:latin typeface="Calibri" pitchFamily="34" charset="0"/>
              </a:defRPr>
            </a:lvl3pPr>
            <a:lvl4pPr algn="ctr" eaLnBrk="1" hangingPunct="1">
              <a:defRPr sz="4400">
                <a:latin typeface="Calibri" pitchFamily="34" charset="0"/>
              </a:defRPr>
            </a:lvl4pPr>
            <a:lvl5pPr algn="ctr" eaLnBrk="1" hangingPunct="1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r>
              <a:rPr lang="en-US" sz="2400" dirty="0" err="1" smtClean="0"/>
              <a:t>Cryo</a:t>
            </a:r>
            <a:r>
              <a:rPr lang="en-US" sz="2400" dirty="0" smtClean="0"/>
              <a:t>-lines and </a:t>
            </a:r>
            <a:r>
              <a:rPr lang="en-US" sz="2400" dirty="0" err="1" smtClean="0"/>
              <a:t>Cryo</a:t>
            </a:r>
            <a:r>
              <a:rPr lang="en-US" sz="2400" dirty="0" smtClean="0"/>
              <a:t>-distribution: Outcome </a:t>
            </a:r>
            <a:r>
              <a:rPr lang="en-US" sz="2400" dirty="0"/>
              <a:t>of R&amp;D </a:t>
            </a:r>
            <a:endParaRPr lang="en-US" altLang="en-US" sz="2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18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6221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In-Wall </a:t>
            </a:r>
            <a:r>
              <a:rPr lang="en-US" dirty="0" smtClean="0"/>
              <a:t>Shielding Blocks 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4" t="5647" b="44969"/>
          <a:stretch/>
        </p:blipFill>
        <p:spPr bwMode="auto">
          <a:xfrm>
            <a:off x="914400" y="1727686"/>
            <a:ext cx="4297449" cy="299671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217" b="74213"/>
          <a:stretch/>
        </p:blipFill>
        <p:spPr bwMode="auto">
          <a:xfrm>
            <a:off x="19788" y="889486"/>
            <a:ext cx="771526" cy="75600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7" r="54817" b="72910"/>
          <a:stretch/>
        </p:blipFill>
        <p:spPr bwMode="auto">
          <a:xfrm>
            <a:off x="914400" y="851295"/>
            <a:ext cx="914400" cy="79419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9" r="80217" b="31324"/>
          <a:stretch/>
        </p:blipFill>
        <p:spPr bwMode="auto">
          <a:xfrm>
            <a:off x="14288" y="1765695"/>
            <a:ext cx="771525" cy="12192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1" t="27089" r="54817" b="31324"/>
          <a:stretch/>
        </p:blipFill>
        <p:spPr bwMode="auto">
          <a:xfrm>
            <a:off x="0" y="3061095"/>
            <a:ext cx="785813" cy="1143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75" r="64586"/>
          <a:stretch/>
        </p:blipFill>
        <p:spPr bwMode="auto">
          <a:xfrm>
            <a:off x="1905000" y="841371"/>
            <a:ext cx="1381125" cy="76592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3" t="71275" r="39187" b="134"/>
          <a:stretch/>
        </p:blipFill>
        <p:spPr bwMode="auto">
          <a:xfrm>
            <a:off x="3352800" y="851295"/>
            <a:ext cx="893459" cy="75600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21" t="63478"/>
          <a:stretch/>
        </p:blipFill>
        <p:spPr bwMode="auto">
          <a:xfrm>
            <a:off x="4371975" y="851295"/>
            <a:ext cx="971463" cy="75600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>
            <a:off x="626381" y="3321047"/>
            <a:ext cx="318864" cy="190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26381" y="2400320"/>
            <a:ext cx="318864" cy="190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06097" y="1645490"/>
            <a:ext cx="318864" cy="190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420468" y="1560249"/>
            <a:ext cx="6412" cy="456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595562" y="1545935"/>
            <a:ext cx="6412" cy="456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789190" y="1537459"/>
            <a:ext cx="6412" cy="456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857706" y="1522058"/>
            <a:ext cx="6412" cy="456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386983" y="886361"/>
            <a:ext cx="3757018" cy="341632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ja-JP" sz="2400" dirty="0">
                <a:solidFill>
                  <a:srgbClr val="000099"/>
                </a:solidFill>
                <a:latin typeface="+mj-lt"/>
              </a:rPr>
              <a:t>~</a:t>
            </a:r>
            <a:r>
              <a:rPr lang="en-US" altLang="ja-JP" sz="2400" dirty="0" smtClean="0">
                <a:solidFill>
                  <a:srgbClr val="000099"/>
                </a:solidFill>
                <a:latin typeface="+mj-lt"/>
              </a:rPr>
              <a:t>80 </a:t>
            </a:r>
            <a:r>
              <a:rPr lang="en-US" altLang="ja-JP" sz="2400" dirty="0">
                <a:solidFill>
                  <a:srgbClr val="000099"/>
                </a:solidFill>
                <a:latin typeface="+mj-lt"/>
              </a:rPr>
              <a:t>% </a:t>
            </a:r>
            <a:r>
              <a:rPr lang="en-US" altLang="ja-JP" sz="2400" dirty="0" smtClean="0">
                <a:solidFill>
                  <a:srgbClr val="000099"/>
                </a:solidFill>
                <a:latin typeface="+mj-lt"/>
              </a:rPr>
              <a:t>Volume </a:t>
            </a:r>
            <a:r>
              <a:rPr lang="en-US" altLang="ja-JP" sz="2400" dirty="0">
                <a:solidFill>
                  <a:srgbClr val="000099"/>
                </a:solidFill>
                <a:latin typeface="+mj-lt"/>
              </a:rPr>
              <a:t>between the </a:t>
            </a:r>
            <a:r>
              <a:rPr lang="en-US" altLang="ja-JP" sz="2400" dirty="0" smtClean="0">
                <a:solidFill>
                  <a:srgbClr val="000099"/>
                </a:solidFill>
                <a:latin typeface="+mj-lt"/>
              </a:rPr>
              <a:t>shells </a:t>
            </a:r>
            <a:r>
              <a:rPr lang="en-US" altLang="ja-JP" sz="2400" dirty="0">
                <a:solidFill>
                  <a:srgbClr val="000099"/>
                </a:solidFill>
                <a:latin typeface="+mj-lt"/>
              </a:rPr>
              <a:t>of vacuum vessel is </a:t>
            </a:r>
            <a:r>
              <a:rPr lang="en-US" altLang="ja-JP" sz="2400" dirty="0" smtClean="0">
                <a:solidFill>
                  <a:srgbClr val="000099"/>
                </a:solidFill>
                <a:latin typeface="+mj-lt"/>
              </a:rPr>
              <a:t>filled,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ja-JP" sz="2400" dirty="0" smtClean="0">
                <a:solidFill>
                  <a:srgbClr val="000099"/>
                </a:solidFill>
                <a:latin typeface="+mj-lt"/>
              </a:rPr>
              <a:t>Borated </a:t>
            </a:r>
            <a:r>
              <a:rPr lang="en-US" altLang="ja-JP" sz="2400" dirty="0">
                <a:solidFill>
                  <a:srgbClr val="000099"/>
                </a:solidFill>
                <a:latin typeface="+mj-lt"/>
              </a:rPr>
              <a:t>steel (SS304B4, SS304B7) for neutron </a:t>
            </a:r>
            <a:r>
              <a:rPr lang="en-US" altLang="ja-JP" sz="2400" dirty="0" smtClean="0">
                <a:solidFill>
                  <a:srgbClr val="000099"/>
                </a:solidFill>
                <a:latin typeface="+mj-lt"/>
              </a:rPr>
              <a:t>shielding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ja-JP" sz="2400" dirty="0" smtClean="0">
                <a:solidFill>
                  <a:srgbClr val="000099"/>
                </a:solidFill>
                <a:latin typeface="+mj-lt"/>
              </a:rPr>
              <a:t>Ferromagnetic </a:t>
            </a:r>
            <a:r>
              <a:rPr lang="en-US" altLang="ja-JP" sz="2400" dirty="0">
                <a:solidFill>
                  <a:srgbClr val="000099"/>
                </a:solidFill>
                <a:latin typeface="+mj-lt"/>
              </a:rPr>
              <a:t>steel (SS430) to reduce toroidal field </a:t>
            </a:r>
            <a:r>
              <a:rPr lang="en-US" altLang="ja-JP" sz="2400" dirty="0" smtClean="0">
                <a:solidFill>
                  <a:srgbClr val="000099"/>
                </a:solidFill>
                <a:latin typeface="+mj-lt"/>
              </a:rPr>
              <a:t>ripple</a:t>
            </a:r>
            <a:endParaRPr lang="en-US" altLang="ja-JP" sz="2400" u="sng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5386982" y="4343400"/>
            <a:ext cx="3757018" cy="7688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 marL="74250" fontAlgn="base"/>
            <a:endParaRPr lang="en-US" altLang="ja-JP" sz="1600" dirty="0" smtClean="0">
              <a:solidFill>
                <a:srgbClr val="C00000"/>
              </a:solidFill>
              <a:latin typeface="+mj-lt"/>
            </a:endParaRPr>
          </a:p>
          <a:p>
            <a:pPr marL="360000" indent="-285750" fontAlgn="base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  <a:latin typeface="+mj-lt"/>
              </a:rPr>
              <a:t>8809 Blocks/ 1733 Tons</a:t>
            </a:r>
            <a:endParaRPr lang="en-US" sz="2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4876562"/>
            <a:ext cx="90677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50"/>
            <a:r>
              <a:rPr lang="en-US" sz="1400" dirty="0">
                <a:solidFill>
                  <a:srgbClr val="000099"/>
                </a:solidFill>
                <a:latin typeface="+mj-lt"/>
              </a:rPr>
              <a:t>Special </a:t>
            </a:r>
            <a:r>
              <a:rPr lang="en-US" sz="1400" dirty="0" err="1" smtClean="0">
                <a:solidFill>
                  <a:srgbClr val="000099"/>
                </a:solidFill>
                <a:latin typeface="+mj-lt"/>
              </a:rPr>
              <a:t>Proceses</a:t>
            </a:r>
            <a:r>
              <a:rPr lang="en-US" sz="1400" dirty="0" smtClean="0">
                <a:solidFill>
                  <a:srgbClr val="000099"/>
                </a:solidFill>
                <a:latin typeface="+mj-lt"/>
              </a:rPr>
              <a:t>:</a:t>
            </a:r>
            <a:endParaRPr lang="en-US" sz="1400" dirty="0">
              <a:solidFill>
                <a:srgbClr val="000099"/>
              </a:solidFill>
              <a:latin typeface="+mj-lt"/>
            </a:endParaRPr>
          </a:p>
          <a:p>
            <a:pPr marL="360000" indent="-285750">
              <a:buFont typeface="Wingdings" panose="05000000000000000000" pitchFamily="2" charset="2"/>
              <a:buChar char="Ø"/>
            </a:pPr>
            <a:r>
              <a:rPr lang="en-US" sz="1400" b="1" u="sng" dirty="0">
                <a:solidFill>
                  <a:srgbClr val="00B050"/>
                </a:solidFill>
                <a:latin typeface="+mj-lt"/>
              </a:rPr>
              <a:t>Powder metallurgy route used to produce SS304B7 by Carpenter Technology </a:t>
            </a:r>
            <a:r>
              <a:rPr lang="en-US" sz="1400" dirty="0">
                <a:solidFill>
                  <a:srgbClr val="000099"/>
                </a:solidFill>
                <a:latin typeface="+mj-lt"/>
              </a:rPr>
              <a:t>for better grain structure and boron distribution</a:t>
            </a:r>
          </a:p>
          <a:p>
            <a:pPr marL="360000" indent="-285750">
              <a:buFont typeface="Wingdings" panose="05000000000000000000" pitchFamily="2" charset="2"/>
              <a:buChar char="Ø"/>
            </a:pPr>
            <a:r>
              <a:rPr lang="en-US" sz="1400" b="1" u="sng" dirty="0">
                <a:solidFill>
                  <a:srgbClr val="00B050"/>
                </a:solidFill>
                <a:latin typeface="+mj-lt"/>
              </a:rPr>
              <a:t>Corrosion study for all IWS materials under simulated operating conditions </a:t>
            </a:r>
            <a:r>
              <a:rPr lang="en-US" sz="1400" dirty="0">
                <a:solidFill>
                  <a:srgbClr val="000099"/>
                </a:solidFill>
                <a:latin typeface="+mj-lt"/>
              </a:rPr>
              <a:t>(200 deg. C, 24 bar pressure, water, 5 weeks)</a:t>
            </a:r>
          </a:p>
          <a:p>
            <a:pPr marL="36000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99"/>
                </a:solidFill>
                <a:latin typeface="+mj-lt"/>
              </a:rPr>
              <a:t>Magnetic permeability control during component machining (Maximum 1.03)</a:t>
            </a:r>
          </a:p>
          <a:p>
            <a:pPr marL="360000" indent="-285750">
              <a:buFont typeface="Wingdings" panose="05000000000000000000" pitchFamily="2" charset="2"/>
              <a:buChar char="Ø"/>
            </a:pPr>
            <a:r>
              <a:rPr lang="en-US" sz="1400" b="1" u="sng" dirty="0">
                <a:solidFill>
                  <a:srgbClr val="00B050"/>
                </a:solidFill>
                <a:latin typeface="+mj-lt"/>
              </a:rPr>
              <a:t>Vibration test for fastener anti-rotation design </a:t>
            </a:r>
            <a:r>
              <a:rPr lang="en-US" sz="1400" b="1" u="sng" dirty="0" smtClean="0">
                <a:solidFill>
                  <a:srgbClr val="00B050"/>
                </a:solidFill>
                <a:latin typeface="+mj-lt"/>
              </a:rPr>
              <a:t>validation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7747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1"/>
          <p:cNvSpPr>
            <a:spLocks noGrp="1"/>
          </p:cNvSpPr>
          <p:nvPr>
            <p:ph idx="1"/>
          </p:nvPr>
        </p:nvSpPr>
        <p:spPr>
          <a:xfrm>
            <a:off x="214313" y="928688"/>
            <a:ext cx="8715375" cy="5357812"/>
          </a:xfrm>
          <a:prstGeom prst="roundRect">
            <a:avLst>
              <a:gd name="adj" fmla="val 5583"/>
            </a:avLst>
          </a:prstGeom>
          <a:ln>
            <a:round/>
            <a:headEnd/>
            <a:tailEnd/>
          </a:ln>
        </p:spPr>
        <p:txBody>
          <a:bodyPr>
            <a:normAutofit lnSpcReduction="10000"/>
          </a:bodyPr>
          <a:lstStyle/>
          <a:p>
            <a:pPr algn="just"/>
            <a:r>
              <a:rPr lang="en-US" sz="2400" dirty="0" smtClean="0"/>
              <a:t>2005 Dec: India became a member of ITER, </a:t>
            </a:r>
          </a:p>
          <a:p>
            <a:pPr lvl="1" algn="just"/>
            <a:r>
              <a:rPr lang="en-US" sz="2000" dirty="0" smtClean="0"/>
              <a:t>Mixed bag of In-Kind procurements  </a:t>
            </a:r>
          </a:p>
          <a:p>
            <a:pPr lvl="2" algn="just"/>
            <a:r>
              <a:rPr lang="en-US" sz="2100" dirty="0" smtClean="0"/>
              <a:t>Heavy </a:t>
            </a:r>
            <a:r>
              <a:rPr lang="en-US" sz="2100" dirty="0"/>
              <a:t>and </a:t>
            </a:r>
            <a:r>
              <a:rPr lang="en-US" sz="2100" dirty="0" smtClean="0"/>
              <a:t>Precision engineering </a:t>
            </a:r>
            <a:endParaRPr lang="en-US" sz="2100" dirty="0"/>
          </a:p>
          <a:p>
            <a:pPr lvl="2" algn="just"/>
            <a:r>
              <a:rPr lang="en-US" sz="2100" dirty="0" smtClean="0"/>
              <a:t>R&amp;D intensive, with technology yet to be proved  </a:t>
            </a:r>
          </a:p>
          <a:p>
            <a:pPr lvl="2" algn="just"/>
            <a:r>
              <a:rPr lang="en-US" dirty="0" smtClean="0"/>
              <a:t>Site specific in cases</a:t>
            </a:r>
          </a:p>
          <a:p>
            <a:pPr algn="just"/>
            <a:r>
              <a:rPr lang="en-US" sz="2400" dirty="0" smtClean="0"/>
              <a:t>2006-2008: Geared up for ITER roles,</a:t>
            </a:r>
          </a:p>
          <a:p>
            <a:pPr lvl="1" algn="just"/>
            <a:r>
              <a:rPr lang="en-US" sz="2000" dirty="0" smtClean="0"/>
              <a:t>Domestic Agency created </a:t>
            </a:r>
          </a:p>
          <a:p>
            <a:pPr lvl="1" algn="just"/>
            <a:r>
              <a:rPr lang="en-US" sz="2000" dirty="0" smtClean="0"/>
              <a:t>Industry engagements  </a:t>
            </a:r>
          </a:p>
          <a:p>
            <a:pPr lvl="1" algn="just"/>
            <a:r>
              <a:rPr lang="en-US" sz="2000" dirty="0" smtClean="0"/>
              <a:t>Country wide engagement if Academics/ R&amp;D under National Fusion Program</a:t>
            </a:r>
          </a:p>
          <a:p>
            <a:pPr algn="just"/>
            <a:r>
              <a:rPr lang="en-US" sz="2400" dirty="0" smtClean="0"/>
              <a:t>2009 onward: Procurements initiated</a:t>
            </a:r>
          </a:p>
          <a:p>
            <a:pPr lvl="1" algn="just"/>
            <a:r>
              <a:rPr lang="en-US" sz="2000" dirty="0" smtClean="0"/>
              <a:t>R&amp;D, where necessary </a:t>
            </a:r>
          </a:p>
          <a:p>
            <a:pPr lvl="1" algn="just"/>
            <a:r>
              <a:rPr lang="en-US" sz="2000" dirty="0" smtClean="0"/>
              <a:t>QA-QC organization established</a:t>
            </a:r>
          </a:p>
          <a:p>
            <a:pPr lvl="1" algn="just"/>
            <a:r>
              <a:rPr lang="en-US" sz="2000" dirty="0" smtClean="0"/>
              <a:t>Industry on board </a:t>
            </a:r>
            <a:endParaRPr lang="en-US" sz="2000" b="0" dirty="0" smtClean="0"/>
          </a:p>
          <a:p>
            <a:pPr marL="0" indent="0" algn="just">
              <a:buNone/>
            </a:pPr>
            <a:endParaRPr lang="en-US" sz="2400" dirty="0" smtClean="0"/>
          </a:p>
        </p:txBody>
      </p:sp>
      <p:sp>
        <p:nvSpPr>
          <p:cNvPr id="5123" name="Title 2"/>
          <p:cNvSpPr>
            <a:spLocks noGrp="1"/>
          </p:cNvSpPr>
          <p:nvPr>
            <p:ph type="title"/>
          </p:nvPr>
        </p:nvSpPr>
        <p:spPr>
          <a:xfrm>
            <a:off x="1619250" y="142875"/>
            <a:ext cx="6534150" cy="642938"/>
          </a:xfrm>
          <a:ln>
            <a:round/>
            <a:headEnd/>
            <a:tailEnd/>
          </a:ln>
        </p:spPr>
        <p:txBody>
          <a:bodyPr/>
          <a:lstStyle/>
          <a:p>
            <a:r>
              <a:rPr lang="en-US" dirty="0" smtClean="0"/>
              <a:t>Foreword</a:t>
            </a:r>
          </a:p>
        </p:txBody>
      </p:sp>
      <p:pic>
        <p:nvPicPr>
          <p:cNvPr id="1026" name="Picture 2" descr="Image result for ITER agreement signa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438400"/>
            <a:ext cx="3501707" cy="150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619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1"/>
          <p:cNvSpPr txBox="1">
            <a:spLocks/>
          </p:cNvSpPr>
          <p:nvPr/>
        </p:nvSpPr>
        <p:spPr bwMode="auto">
          <a:xfrm>
            <a:off x="214282" y="928670"/>
            <a:ext cx="8715436" cy="5357850"/>
          </a:xfrm>
          <a:prstGeom prst="roundRect">
            <a:avLst>
              <a:gd name="adj" fmla="val 5585"/>
            </a:avLst>
          </a:prstGeom>
          <a:noFill/>
          <a:ln w="25400" cap="rnd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b="1" kern="1200">
                <a:solidFill>
                  <a:srgbClr val="000099"/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b="1" kern="1200">
                <a:solidFill>
                  <a:srgbClr val="000099"/>
                </a:solidFill>
                <a:latin typeface="+mj-lt"/>
                <a:ea typeface="+mn-ea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b="0" kern="1200">
                <a:solidFill>
                  <a:srgbClr val="000099"/>
                </a:solidFill>
                <a:latin typeface="+mj-lt"/>
                <a:ea typeface="+mn-ea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b="0" kern="1200">
                <a:solidFill>
                  <a:srgbClr val="000099"/>
                </a:solidFill>
                <a:latin typeface="+mj-lt"/>
                <a:ea typeface="+mn-ea"/>
                <a:cs typeface="Arial" pitchFamily="34" charset="0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kern="1200">
                <a:solidFill>
                  <a:srgbClr val="000099"/>
                </a:solidFill>
                <a:latin typeface="+mj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0" dirty="0" smtClean="0"/>
              <a:t>Cooling Water System (CWS)</a:t>
            </a:r>
            <a:r>
              <a:rPr lang="en-US" b="0" dirty="0" smtClean="0"/>
              <a:t> removes t</a:t>
            </a:r>
            <a:r>
              <a:rPr lang="en-GB" b="0" dirty="0" smtClean="0"/>
              <a:t>he Heat generated by the Tokamak and its auxiliary systems </a:t>
            </a:r>
          </a:p>
          <a:p>
            <a:r>
              <a:rPr lang="en-US" b="0" dirty="0" smtClean="0"/>
              <a:t>The ITER CWS is divided into 4-subsystems</a:t>
            </a:r>
          </a:p>
          <a:p>
            <a:pPr lvl="1"/>
            <a:r>
              <a:rPr lang="en-US" b="0" dirty="0" smtClean="0"/>
              <a:t>Tokamak Cooling Water System (TCWS)</a:t>
            </a:r>
          </a:p>
          <a:p>
            <a:pPr lvl="1"/>
            <a:r>
              <a:rPr lang="en-US" b="0" dirty="0" smtClean="0"/>
              <a:t>Component Cooling Water System (CCWS) </a:t>
            </a:r>
          </a:p>
          <a:p>
            <a:pPr lvl="1"/>
            <a:endParaRPr lang="en-US" b="0" dirty="0" smtClean="0"/>
          </a:p>
          <a:p>
            <a:pPr lvl="1"/>
            <a:r>
              <a:rPr lang="en-US" b="0" dirty="0" smtClean="0"/>
              <a:t>Chilled Water System (CHWS)</a:t>
            </a:r>
          </a:p>
          <a:p>
            <a:pPr lvl="1"/>
            <a:endParaRPr lang="en-US" b="0" dirty="0" smtClean="0"/>
          </a:p>
          <a:p>
            <a:pPr lvl="1"/>
            <a:r>
              <a:rPr lang="en-US" b="0" dirty="0" smtClean="0"/>
              <a:t>Heat Rejection System (HRS) </a:t>
            </a:r>
            <a:endParaRPr lang="en-IN" b="0" dirty="0"/>
          </a:p>
        </p:txBody>
      </p:sp>
      <p:sp>
        <p:nvSpPr>
          <p:cNvPr id="31" name="Title 2"/>
          <p:cNvSpPr txBox="1">
            <a:spLocks/>
          </p:cNvSpPr>
          <p:nvPr/>
        </p:nvSpPr>
        <p:spPr bwMode="auto">
          <a:xfrm>
            <a:off x="1619104" y="142852"/>
            <a:ext cx="6553296" cy="642942"/>
          </a:xfrm>
          <a:prstGeom prst="roundRect">
            <a:avLst>
              <a:gd name="adj" fmla="val 16667"/>
            </a:avLst>
          </a:prstGeom>
          <a:solidFill>
            <a:srgbClr val="000099"/>
          </a:solidFill>
          <a:ln>
            <a:solidFill>
              <a:srgbClr val="000099"/>
            </a:solidFill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IN" altLang="en-US" dirty="0" smtClean="0"/>
              <a:t>Cooling Water System</a:t>
            </a:r>
            <a:endParaRPr lang="en-IN" b="0" dirty="0"/>
          </a:p>
        </p:txBody>
      </p:sp>
      <p:sp>
        <p:nvSpPr>
          <p:cNvPr id="32" name="Slide Number Placeholder 4"/>
          <p:cNvSpPr txBox="1">
            <a:spLocks/>
          </p:cNvSpPr>
          <p:nvPr/>
        </p:nvSpPr>
        <p:spPr>
          <a:xfrm>
            <a:off x="6553200" y="6545237"/>
            <a:ext cx="2133600" cy="3401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20</a:t>
            </a:fld>
            <a:endParaRPr lang="en-IN"/>
          </a:p>
        </p:txBody>
      </p:sp>
      <p:sp>
        <p:nvSpPr>
          <p:cNvPr id="33" name="Flowchart: Punched Tape 32"/>
          <p:cNvSpPr/>
          <p:nvPr/>
        </p:nvSpPr>
        <p:spPr>
          <a:xfrm>
            <a:off x="5978381" y="2472936"/>
            <a:ext cx="1224136" cy="360040"/>
          </a:xfrm>
          <a:prstGeom prst="flowChartPunchedTap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99"/>
                </a:solidFill>
              </a:rPr>
              <a:t>Primary</a:t>
            </a:r>
            <a:endParaRPr lang="en-IN" dirty="0">
              <a:solidFill>
                <a:srgbClr val="000099"/>
              </a:solidFill>
            </a:endParaRPr>
          </a:p>
        </p:txBody>
      </p:sp>
      <p:sp>
        <p:nvSpPr>
          <p:cNvPr id="34" name="Flowchart: Punched Tape 33"/>
          <p:cNvSpPr/>
          <p:nvPr/>
        </p:nvSpPr>
        <p:spPr>
          <a:xfrm>
            <a:off x="5047206" y="3316815"/>
            <a:ext cx="1224136" cy="360040"/>
          </a:xfrm>
          <a:prstGeom prst="flowChartPunchedTap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99"/>
                </a:solidFill>
              </a:rPr>
              <a:t>Secondary</a:t>
            </a:r>
            <a:endParaRPr lang="en-IN" dirty="0">
              <a:solidFill>
                <a:srgbClr val="000099"/>
              </a:solidFill>
            </a:endParaRPr>
          </a:p>
        </p:txBody>
      </p:sp>
      <p:sp>
        <p:nvSpPr>
          <p:cNvPr id="35" name="Flowchart: Punched Tape 34"/>
          <p:cNvSpPr/>
          <p:nvPr/>
        </p:nvSpPr>
        <p:spPr>
          <a:xfrm>
            <a:off x="3697310" y="5433356"/>
            <a:ext cx="1114890" cy="350641"/>
          </a:xfrm>
          <a:prstGeom prst="flowChartPunchedTap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99"/>
                </a:solidFill>
              </a:rPr>
              <a:t>Tertiary</a:t>
            </a:r>
            <a:endParaRPr lang="en-IN" dirty="0">
              <a:solidFill>
                <a:srgbClr val="000099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222019" y="4782754"/>
            <a:ext cx="792088" cy="2880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392AAC"/>
                </a:solidFill>
              </a:rPr>
              <a:t>TCWS</a:t>
            </a:r>
            <a:endParaRPr lang="en-IN" dirty="0">
              <a:solidFill>
                <a:srgbClr val="392AAC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220072" y="5518756"/>
            <a:ext cx="792088" cy="2880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392AAC"/>
                </a:solidFill>
              </a:rPr>
              <a:t>Aux.</a:t>
            </a:r>
            <a:endParaRPr lang="en-IN" dirty="0">
              <a:solidFill>
                <a:srgbClr val="392AAC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444208" y="4809335"/>
            <a:ext cx="945196" cy="261451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392AAC"/>
                </a:solidFill>
              </a:rPr>
              <a:t>CCWS-1</a:t>
            </a:r>
            <a:endParaRPr lang="en-IN" dirty="0">
              <a:solidFill>
                <a:srgbClr val="392AAC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444208" y="5527327"/>
            <a:ext cx="945196" cy="324036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392AAC"/>
                </a:solidFill>
              </a:rPr>
              <a:t>CCWS-2</a:t>
            </a:r>
            <a:endParaRPr lang="en-IN" dirty="0">
              <a:solidFill>
                <a:srgbClr val="392AAC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956376" y="4817661"/>
            <a:ext cx="648072" cy="103370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392AAC"/>
                </a:solidFill>
              </a:rPr>
              <a:t>HRS</a:t>
            </a:r>
            <a:endParaRPr lang="en-IN" dirty="0">
              <a:solidFill>
                <a:srgbClr val="392AAC"/>
              </a:solidFill>
            </a:endParaRPr>
          </a:p>
        </p:txBody>
      </p:sp>
      <p:sp>
        <p:nvSpPr>
          <p:cNvPr id="41" name="Right Arrow 40"/>
          <p:cNvSpPr/>
          <p:nvPr/>
        </p:nvSpPr>
        <p:spPr>
          <a:xfrm>
            <a:off x="6102621" y="4926770"/>
            <a:ext cx="288032" cy="45719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2" name="Right Arrow 41"/>
          <p:cNvSpPr/>
          <p:nvPr/>
        </p:nvSpPr>
        <p:spPr>
          <a:xfrm>
            <a:off x="6102621" y="5648483"/>
            <a:ext cx="288032" cy="45719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3" name="Right Arrow 42"/>
          <p:cNvSpPr/>
          <p:nvPr/>
        </p:nvSpPr>
        <p:spPr>
          <a:xfrm>
            <a:off x="7524328" y="4953392"/>
            <a:ext cx="288032" cy="45719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4" name="Right Arrow 43"/>
          <p:cNvSpPr/>
          <p:nvPr/>
        </p:nvSpPr>
        <p:spPr>
          <a:xfrm>
            <a:off x="7539726" y="5655876"/>
            <a:ext cx="288032" cy="45719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5" name="Rounded Rectangle 44"/>
          <p:cNvSpPr/>
          <p:nvPr/>
        </p:nvSpPr>
        <p:spPr>
          <a:xfrm>
            <a:off x="5068528" y="4520735"/>
            <a:ext cx="3672408" cy="1509264"/>
          </a:xfrm>
          <a:prstGeom prst="roundRect">
            <a:avLst/>
          </a:prstGeom>
          <a:noFill/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0" name="Rectangle 49"/>
          <p:cNvSpPr/>
          <p:nvPr/>
        </p:nvSpPr>
        <p:spPr>
          <a:xfrm>
            <a:off x="1143000" y="4953000"/>
            <a:ext cx="34688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99"/>
                </a:solidFill>
                <a:latin typeface="+mj-lt"/>
                <a:cs typeface="Arial" pitchFamily="34" charset="0"/>
              </a:rPr>
              <a:t>Final heat sink. </a:t>
            </a:r>
            <a:r>
              <a:rPr lang="en-US" sz="1600" dirty="0" smtClean="0">
                <a:solidFill>
                  <a:srgbClr val="000099"/>
                </a:solidFill>
                <a:latin typeface="+mj-lt"/>
                <a:cs typeface="Arial" pitchFamily="34" charset="0"/>
              </a:rPr>
              <a:t>Also stores </a:t>
            </a:r>
            <a:r>
              <a:rPr lang="en-US" sz="1600" dirty="0">
                <a:solidFill>
                  <a:srgbClr val="000099"/>
                </a:solidFill>
                <a:latin typeface="+mj-lt"/>
                <a:cs typeface="Arial" pitchFamily="34" charset="0"/>
              </a:rPr>
              <a:t>the excess heat during pulse operation and rejects the same during dwell period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143000" y="4114800"/>
            <a:ext cx="34688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1600" dirty="0">
                <a:solidFill>
                  <a:srgbClr val="000099"/>
                </a:solidFill>
                <a:latin typeface="+mj-lt"/>
                <a:cs typeface="Arial" pitchFamily="34" charset="0"/>
              </a:rPr>
              <a:t>Provides chilled water at </a:t>
            </a:r>
            <a:r>
              <a:rPr lang="en-US" sz="1600" dirty="0" smtClean="0">
                <a:solidFill>
                  <a:srgbClr val="000099"/>
                </a:solidFill>
                <a:latin typeface="+mj-lt"/>
                <a:cs typeface="Arial" pitchFamily="34" charset="0"/>
              </a:rPr>
              <a:t>6</a:t>
            </a:r>
            <a:r>
              <a:rPr lang="en-US" sz="1600" baseline="30000" dirty="0" smtClean="0">
                <a:solidFill>
                  <a:srgbClr val="000099"/>
                </a:solidFill>
                <a:latin typeface="+mj-lt"/>
                <a:cs typeface="Arial" pitchFamily="34" charset="0"/>
              </a:rPr>
              <a:t>o</a:t>
            </a:r>
            <a:r>
              <a:rPr lang="en-US" sz="1600" dirty="0" smtClean="0">
                <a:solidFill>
                  <a:srgbClr val="000099"/>
                </a:solidFill>
                <a:latin typeface="+mj-lt"/>
                <a:cs typeface="Arial" pitchFamily="34" charset="0"/>
              </a:rPr>
              <a:t>C, specified flow rate and pressure</a:t>
            </a:r>
            <a:endParaRPr lang="en-US" sz="1600" dirty="0">
              <a:solidFill>
                <a:srgbClr val="000099"/>
              </a:solidFill>
              <a:latin typeface="+mj-lt"/>
              <a:cs typeface="Arial" pitchFamily="34" charset="0"/>
            </a:endParaRPr>
          </a:p>
          <a:p>
            <a:endParaRPr lang="en-US" sz="1600" dirty="0">
              <a:solidFill>
                <a:srgbClr val="000099"/>
              </a:solidFill>
              <a:latin typeface="+mj-lt"/>
              <a:cs typeface="Arial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066800" y="3276600"/>
            <a:ext cx="39549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1600" dirty="0">
                <a:solidFill>
                  <a:srgbClr val="000099"/>
                </a:solidFill>
                <a:latin typeface="+mj-lt"/>
                <a:cs typeface="Arial" pitchFamily="34" charset="0"/>
              </a:rPr>
              <a:t>Provides </a:t>
            </a:r>
            <a:r>
              <a:rPr lang="en-US" sz="1600" dirty="0" smtClean="0">
                <a:solidFill>
                  <a:srgbClr val="000099"/>
                </a:solidFill>
                <a:latin typeface="+mj-lt"/>
                <a:cs typeface="Arial" pitchFamily="34" charset="0"/>
              </a:rPr>
              <a:t>cooling </a:t>
            </a:r>
            <a:r>
              <a:rPr lang="en-US" sz="1600" dirty="0">
                <a:solidFill>
                  <a:srgbClr val="000099"/>
                </a:solidFill>
                <a:latin typeface="+mj-lt"/>
                <a:cs typeface="Arial" pitchFamily="34" charset="0"/>
              </a:rPr>
              <a:t>water at </a:t>
            </a:r>
            <a:r>
              <a:rPr lang="en-US" sz="1600" dirty="0" smtClean="0">
                <a:solidFill>
                  <a:srgbClr val="000099"/>
                </a:solidFill>
                <a:latin typeface="+mj-lt"/>
                <a:cs typeface="Arial" pitchFamily="34" charset="0"/>
              </a:rPr>
              <a:t>31</a:t>
            </a:r>
            <a:r>
              <a:rPr lang="en-US" sz="1600" baseline="30000" dirty="0" smtClean="0">
                <a:solidFill>
                  <a:srgbClr val="000099"/>
                </a:solidFill>
                <a:latin typeface="+mj-lt"/>
                <a:cs typeface="Arial" pitchFamily="34" charset="0"/>
              </a:rPr>
              <a:t>o</a:t>
            </a:r>
            <a:r>
              <a:rPr lang="en-US" sz="1600" dirty="0" smtClean="0">
                <a:solidFill>
                  <a:srgbClr val="000099"/>
                </a:solidFill>
                <a:latin typeface="+mj-lt"/>
                <a:cs typeface="Arial" pitchFamily="34" charset="0"/>
              </a:rPr>
              <a:t>C, specified flow rate, pressure and water quality</a:t>
            </a:r>
            <a:endParaRPr lang="en-US" sz="1600" dirty="0">
              <a:solidFill>
                <a:srgbClr val="000099"/>
              </a:solidFill>
              <a:latin typeface="+mj-lt"/>
              <a:cs typeface="Arial" pitchFamily="34" charset="0"/>
            </a:endParaRPr>
          </a:p>
          <a:p>
            <a:endParaRPr lang="en-US" sz="1600" dirty="0">
              <a:solidFill>
                <a:srgbClr val="000099"/>
              </a:solidFill>
              <a:latin typeface="+mj-lt"/>
              <a:cs typeface="Arial" pitchFamily="34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6572264" y="3316815"/>
            <a:ext cx="2266936" cy="98759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392AAC"/>
                </a:solidFill>
              </a:rPr>
              <a:t>Some Isolation </a:t>
            </a:r>
            <a:r>
              <a:rPr lang="en-US" b="1" dirty="0">
                <a:solidFill>
                  <a:srgbClr val="392AAC"/>
                </a:solidFill>
              </a:rPr>
              <a:t>valves of CCWS-1 </a:t>
            </a:r>
            <a:r>
              <a:rPr lang="en-US" b="1" dirty="0" smtClean="0">
                <a:solidFill>
                  <a:srgbClr val="392AAC"/>
                </a:solidFill>
              </a:rPr>
              <a:t>are Safety Important 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0108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/>
              <a:t>Cooling Water System- Challenges  </a:t>
            </a:r>
            <a:endParaRPr lang="en-US" sz="2800" dirty="0"/>
          </a:p>
        </p:txBody>
      </p:sp>
      <p:pic>
        <p:nvPicPr>
          <p:cNvPr id="6" name="Picture 5" descr="C:\Users\admin\AppData\Local\Temp\Rar$DI63.792\IMG_759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9"/>
          <a:stretch/>
        </p:blipFill>
        <p:spPr bwMode="auto">
          <a:xfrm>
            <a:off x="228600" y="3216038"/>
            <a:ext cx="4343400" cy="23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" t="5774" r="5243" b="1886"/>
          <a:stretch/>
        </p:blipFill>
        <p:spPr bwMode="auto">
          <a:xfrm>
            <a:off x="5486400" y="3216038"/>
            <a:ext cx="2438400" cy="23740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7288" y="5670458"/>
            <a:ext cx="4738464" cy="88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solidFill>
                  <a:srgbClr val="000099"/>
                </a:solidFill>
              </a:rPr>
              <a:t>20 km of piping network (SS &amp; CS), manufactured under PED protocol – involving ~10</a:t>
            </a:r>
            <a:r>
              <a:rPr lang="en-US" sz="1600" baseline="30000" dirty="0">
                <a:solidFill>
                  <a:srgbClr val="000099"/>
                </a:solidFill>
              </a:rPr>
              <a:t>5</a:t>
            </a:r>
            <a:r>
              <a:rPr lang="en-US" sz="1600" dirty="0">
                <a:solidFill>
                  <a:srgbClr val="000099"/>
                </a:solidFill>
              </a:rPr>
              <a:t> inch </a:t>
            </a:r>
            <a:r>
              <a:rPr lang="en-US" sz="1600" dirty="0" err="1">
                <a:solidFill>
                  <a:srgbClr val="000099"/>
                </a:solidFill>
              </a:rPr>
              <a:t>dia</a:t>
            </a:r>
            <a:r>
              <a:rPr lang="en-US" sz="1600" dirty="0">
                <a:solidFill>
                  <a:srgbClr val="000099"/>
                </a:solidFill>
              </a:rPr>
              <a:t> welds &amp; their volumetric examination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953000" y="5590129"/>
            <a:ext cx="4038600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 smtClean="0">
                <a:solidFill>
                  <a:srgbClr val="000099"/>
                </a:solidFill>
              </a:rPr>
              <a:t>Site </a:t>
            </a:r>
            <a:r>
              <a:rPr lang="en-US" sz="1600" dirty="0">
                <a:solidFill>
                  <a:srgbClr val="000099"/>
                </a:solidFill>
              </a:rPr>
              <a:t>constraint of buried </a:t>
            </a:r>
            <a:r>
              <a:rPr lang="en-US" sz="1600" dirty="0" smtClean="0">
                <a:solidFill>
                  <a:srgbClr val="000099"/>
                </a:solidFill>
              </a:rPr>
              <a:t>piping: Specially designed “pipe </a:t>
            </a:r>
            <a:r>
              <a:rPr lang="en-US" sz="1600" dirty="0">
                <a:solidFill>
                  <a:srgbClr val="000099"/>
                </a:solidFill>
              </a:rPr>
              <a:t>in pipe </a:t>
            </a:r>
            <a:r>
              <a:rPr lang="en-US" sz="1600" dirty="0" smtClean="0">
                <a:solidFill>
                  <a:srgbClr val="000099"/>
                </a:solidFill>
              </a:rPr>
              <a:t>design</a:t>
            </a:r>
            <a:endParaRPr lang="en-US" sz="1600" dirty="0">
              <a:solidFill>
                <a:srgbClr val="000099"/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2216639"/>
              </p:ext>
            </p:extLst>
          </p:nvPr>
        </p:nvGraphicFramePr>
        <p:xfrm>
          <a:off x="266601" y="914400"/>
          <a:ext cx="8572599" cy="20311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0350">
                  <a:extLst>
                    <a:ext uri="{9D8B030D-6E8A-4147-A177-3AD203B41FA5}">
                      <a16:colId xmlns="" xmlns:a16="http://schemas.microsoft.com/office/drawing/2014/main" val="4040933997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385976313"/>
                    </a:ext>
                  </a:extLst>
                </a:gridCol>
                <a:gridCol w="4476849">
                  <a:extLst>
                    <a:ext uri="{9D8B030D-6E8A-4147-A177-3AD203B41FA5}">
                      <a16:colId xmlns="" xmlns:a16="http://schemas.microsoft.com/office/drawing/2014/main" val="2079748385"/>
                    </a:ext>
                  </a:extLst>
                </a:gridCol>
              </a:tblGrid>
              <a:tr h="36300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9"/>
                          </a:solidFill>
                        </a:rPr>
                        <a:t>Cooling Tower (10 cells)</a:t>
                      </a:r>
                      <a:endParaRPr lang="en-US" sz="1600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rgbClr val="000099"/>
                          </a:solidFill>
                        </a:rPr>
                        <a:t>Avg. </a:t>
                      </a:r>
                      <a:r>
                        <a:rPr lang="en-US" sz="1600" dirty="0" smtClean="0">
                          <a:solidFill>
                            <a:srgbClr val="000099"/>
                          </a:solidFill>
                          <a:highlight>
                            <a:srgbClr val="FFFF00"/>
                          </a:highlight>
                        </a:rPr>
                        <a:t>510 MW</a:t>
                      </a:r>
                      <a:endParaRPr lang="en-US" sz="1600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9"/>
                          </a:solidFill>
                        </a:rPr>
                        <a:t>Highest heat rejection capacity – Peak ~ 1.2 GW</a:t>
                      </a:r>
                      <a:endParaRPr lang="en-US" sz="1600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70247987"/>
                  </a:ext>
                </a:extLst>
              </a:tr>
              <a:tr h="36300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9"/>
                          </a:solidFill>
                        </a:rPr>
                        <a:t>Plate type Heat Exchanger  (14 nos.) </a:t>
                      </a:r>
                      <a:endParaRPr lang="en-US" sz="1600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rgbClr val="000099"/>
                          </a:solidFill>
                          <a:highlight>
                            <a:srgbClr val="FFFF00"/>
                          </a:highlight>
                        </a:rPr>
                        <a:t>70 MW each</a:t>
                      </a:r>
                      <a:endParaRPr lang="en-US" sz="1600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9"/>
                          </a:solidFill>
                        </a:rPr>
                        <a:t>At</a:t>
                      </a:r>
                      <a:r>
                        <a:rPr lang="en-US" sz="1600" baseline="0" dirty="0" smtClean="0">
                          <a:solidFill>
                            <a:srgbClr val="000099"/>
                          </a:solidFill>
                        </a:rPr>
                        <a:t> the</a:t>
                      </a:r>
                      <a:r>
                        <a:rPr lang="en-US" sz="1600" dirty="0" smtClean="0">
                          <a:solidFill>
                            <a:srgbClr val="000099"/>
                          </a:solidFill>
                        </a:rPr>
                        <a:t> highest range of available technology</a:t>
                      </a:r>
                      <a:endParaRPr lang="en-US" sz="1600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98628699"/>
                  </a:ext>
                </a:extLst>
              </a:tr>
              <a:tr h="36300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9"/>
                          </a:solidFill>
                        </a:rPr>
                        <a:t>Air cooled Chiller (6 nos.) </a:t>
                      </a:r>
                      <a:endParaRPr lang="en-US" sz="1600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rgbClr val="000099"/>
                          </a:solidFill>
                          <a:highlight>
                            <a:srgbClr val="FFFF00"/>
                          </a:highlight>
                        </a:rPr>
                        <a:t>450 KW </a:t>
                      </a:r>
                      <a:r>
                        <a:rPr lang="en-US" sz="1600" dirty="0" smtClean="0">
                          <a:solidFill>
                            <a:srgbClr val="000099"/>
                          </a:solidFill>
                        </a:rPr>
                        <a:t>each </a:t>
                      </a:r>
                      <a:endParaRPr lang="en-US" sz="1600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9"/>
                          </a:solidFill>
                        </a:rPr>
                        <a:t>Seismic qualification for Nuclear site</a:t>
                      </a:r>
                      <a:endParaRPr lang="en-US" sz="1600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72032691"/>
                  </a:ext>
                </a:extLst>
              </a:tr>
              <a:tr h="363008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u="sng" dirty="0" smtClean="0">
                          <a:solidFill>
                            <a:srgbClr val="00B050"/>
                          </a:solidFill>
                        </a:rPr>
                        <a:t>Intermediate Hot Basin</a:t>
                      </a:r>
                      <a:r>
                        <a:rPr lang="en-US" sz="1600" b="0" u="none" dirty="0" smtClean="0">
                          <a:solidFill>
                            <a:schemeClr val="tx1"/>
                          </a:solidFill>
                        </a:rPr>
                        <a:t> introduced for Pulse Thermal Load management </a:t>
                      </a:r>
                      <a:endParaRPr lang="en-US" sz="1600" b="0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77927496"/>
                  </a:ext>
                </a:extLst>
              </a:tr>
              <a:tr h="36300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Extensive</a:t>
                      </a:r>
                      <a:r>
                        <a:rPr lang="en-US" sz="1600" dirty="0" smtClean="0">
                          <a:solidFill>
                            <a:srgbClr val="000099"/>
                          </a:solidFill>
                        </a:rPr>
                        <a:t> </a:t>
                      </a:r>
                      <a:r>
                        <a:rPr lang="en-US" sz="1600" b="1" u="sng" dirty="0" smtClean="0">
                          <a:solidFill>
                            <a:srgbClr val="00B050"/>
                          </a:solidFill>
                        </a:rPr>
                        <a:t>interfaces </a:t>
                      </a:r>
                      <a:r>
                        <a:rPr lang="en-US" sz="1600" b="0" u="none" dirty="0" smtClean="0">
                          <a:solidFill>
                            <a:schemeClr val="tx1"/>
                          </a:solidFill>
                        </a:rPr>
                        <a:t>with buildings, site network and site construction</a:t>
                      </a:r>
                      <a:endParaRPr lang="en-US" sz="1600" b="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886473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7288" y="4992469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2500 spools, Chillers,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Pumps, Cooling tower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9170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986590"/>
            <a:ext cx="8715436" cy="5357850"/>
          </a:xfrm>
        </p:spPr>
        <p:txBody>
          <a:bodyPr/>
          <a:lstStyle/>
          <a:p>
            <a:pPr marL="0" indent="0">
              <a:buNone/>
            </a:pPr>
            <a:r>
              <a:rPr lang="en-US" sz="2400" b="0" dirty="0"/>
              <a:t> </a:t>
            </a:r>
            <a:r>
              <a:rPr lang="en-US" b="0" dirty="0" smtClean="0"/>
              <a:t>R&amp;D intensive Packages:</a:t>
            </a:r>
          </a:p>
          <a:p>
            <a:pPr lvl="1"/>
            <a:r>
              <a:rPr lang="en-US" b="0" dirty="0"/>
              <a:t>Power Sources for Ion Cyclotron Heating </a:t>
            </a:r>
            <a:r>
              <a:rPr lang="en-US" b="0" dirty="0" smtClean="0"/>
              <a:t>System</a:t>
            </a:r>
          </a:p>
          <a:p>
            <a:pPr lvl="1"/>
            <a:r>
              <a:rPr lang="en-US" b="0" dirty="0" smtClean="0"/>
              <a:t>Diagnostics Neutral Beam</a:t>
            </a:r>
          </a:p>
          <a:p>
            <a:pPr lvl="1"/>
            <a:r>
              <a:rPr lang="en-US" b="0" dirty="0" smtClean="0"/>
              <a:t>Power Source for Electron Cyclotron System</a:t>
            </a:r>
          </a:p>
          <a:p>
            <a:pPr lvl="1"/>
            <a:r>
              <a:rPr lang="en-US" b="0" dirty="0" smtClean="0"/>
              <a:t>Diagnostics Systems of Indian in-kind</a:t>
            </a:r>
          </a:p>
          <a:p>
            <a:pPr lvl="1"/>
            <a:r>
              <a:rPr lang="en-US" b="0" dirty="0" smtClean="0"/>
              <a:t>Associated Power Supplies</a:t>
            </a:r>
          </a:p>
          <a:p>
            <a:pPr marL="0" indent="0">
              <a:buNone/>
            </a:pPr>
            <a:endParaRPr lang="en-US" sz="2400" b="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9104" y="142852"/>
            <a:ext cx="6553296" cy="771548"/>
          </a:xfrm>
          <a:solidFill>
            <a:srgbClr val="000099"/>
          </a:solidFill>
          <a:ln>
            <a:solidFill>
              <a:srgbClr val="000099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800" dirty="0" smtClean="0"/>
              <a:t>R&amp;D facility: DNB, ICRF, DNB, Diagnostics </a:t>
            </a:r>
            <a:endParaRPr lang="en-US" sz="2800" dirty="0"/>
          </a:p>
        </p:txBody>
      </p:sp>
      <p:pic>
        <p:nvPicPr>
          <p:cNvPr id="7" name="Picture 6" descr="C:\Users\admin\AppData\Local\Temp\Temp1_ITER 2.zip\ITER 2\DSC006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276600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3288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9672" y="116632"/>
            <a:ext cx="6553296" cy="498926"/>
          </a:xfrm>
          <a:solidFill>
            <a:srgbClr val="000099"/>
          </a:solidFill>
          <a:ln>
            <a:solidFill>
              <a:srgbClr val="000099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800" dirty="0"/>
              <a:t>ICRF </a:t>
            </a:r>
            <a:r>
              <a:rPr lang="en-US" sz="2800" dirty="0" smtClean="0"/>
              <a:t>Power Source </a:t>
            </a:r>
            <a:endParaRPr lang="en-IN" sz="2800" dirty="0"/>
          </a:p>
        </p:txBody>
      </p:sp>
      <p:sp>
        <p:nvSpPr>
          <p:cNvPr id="10" name="Rectangle 9"/>
          <p:cNvSpPr/>
          <p:nvPr/>
        </p:nvSpPr>
        <p:spPr>
          <a:xfrm>
            <a:off x="304800" y="1261408"/>
            <a:ext cx="8534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power Radio Frequency (35 -65 MHz) sources, (8+1 spare=) 9 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nos. </a:t>
            </a:r>
            <a:endParaRPr lang="en-US" sz="20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defRPr/>
            </a:pPr>
            <a:endParaRPr lang="en-US" sz="20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 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MW at VSWR </a:t>
            </a:r>
            <a:r>
              <a:rPr lang="en-US" sz="20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2.0/35-65MHz/CW OR </a:t>
            </a:r>
          </a:p>
          <a:p>
            <a:pPr marL="3429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 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MW at VSWR </a:t>
            </a:r>
            <a:r>
              <a:rPr lang="en-US" sz="20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1.5/40-55MHz/CW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8998281"/>
              </p:ext>
            </p:extLst>
          </p:nvPr>
        </p:nvGraphicFramePr>
        <p:xfrm>
          <a:off x="342507" y="3048000"/>
          <a:ext cx="8153400" cy="22372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732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7324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0690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70956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ITER Specification</a:t>
                      </a:r>
                      <a:endParaRPr lang="en-IN" sz="1800" dirty="0">
                        <a:solidFill>
                          <a:srgbClr val="0000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255" marR="101255" marT="55381" marB="55381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CPI,</a:t>
                      </a:r>
                      <a:r>
                        <a:rPr lang="en-US" sz="1800" baseline="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USA (</a:t>
                      </a:r>
                      <a:r>
                        <a:rPr lang="en-US" sz="1800" baseline="0" dirty="0" err="1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Tetrode</a:t>
                      </a:r>
                      <a:r>
                        <a:rPr lang="en-US" sz="1800" baseline="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IN" sz="1800" dirty="0">
                        <a:solidFill>
                          <a:srgbClr val="0000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255" marR="101255" marT="55381" marB="55381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Thales, France</a:t>
                      </a:r>
                      <a:r>
                        <a:rPr lang="en-US" sz="1800" baseline="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800" baseline="0" dirty="0" err="1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Diacrode</a:t>
                      </a:r>
                      <a:r>
                        <a:rPr lang="en-US" sz="1800" baseline="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IN" sz="1800" dirty="0">
                        <a:solidFill>
                          <a:srgbClr val="0000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255" marR="101255" marT="55381" marB="55381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 MW/VSWR 2:1/ 2000s</a:t>
                      </a:r>
                      <a:endParaRPr lang="en-IN" sz="1800" dirty="0">
                        <a:solidFill>
                          <a:srgbClr val="0000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255" marR="101255" marT="55381" marB="55381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~1.9 MW</a:t>
                      </a:r>
                      <a:r>
                        <a:rPr lang="en-US" sz="1800" baseline="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/VSWR 1:1/300s</a:t>
                      </a:r>
                    </a:p>
                  </a:txBody>
                  <a:tcPr marL="101255" marR="101255" marT="55381" marB="55381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800" baseline="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MW/VSWR 1:1/1000 hrs. </a:t>
                      </a:r>
                    </a:p>
                  </a:txBody>
                  <a:tcPr marL="101255" marR="101255" marT="55381" marB="55381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18482">
                <a:tc>
                  <a:txBody>
                    <a:bodyPr/>
                    <a:lstStyle/>
                    <a:p>
                      <a:pPr marL="0" marR="0" lvl="1" indent="0" algn="l" defTabSz="41145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BW:</a:t>
                      </a:r>
                      <a:r>
                        <a:rPr lang="en-GB" sz="1800" b="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±1MHz</a:t>
                      </a:r>
                      <a:r>
                        <a:rPr lang="en-GB" sz="1800" b="0" baseline="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at </a:t>
                      </a:r>
                      <a:r>
                        <a:rPr lang="en-GB" sz="1800" b="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1dB </a:t>
                      </a:r>
                      <a:endParaRPr lang="en-US" sz="1800" b="1" dirty="0" smtClean="0">
                        <a:solidFill>
                          <a:srgbClr val="0000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255" marR="101255" marT="55381" marB="55381"/>
                </a:tc>
                <a:tc>
                  <a:txBody>
                    <a:bodyPr/>
                    <a:lstStyle/>
                    <a:p>
                      <a:r>
                        <a:rPr lang="en-IN" sz="18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r>
                        <a:rPr lang="en-IN" sz="1800" baseline="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 cavity</a:t>
                      </a:r>
                      <a:endParaRPr lang="en-IN" sz="1800" dirty="0">
                        <a:solidFill>
                          <a:srgbClr val="0000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255" marR="101255" marT="55381" marB="55381"/>
                </a:tc>
                <a:tc>
                  <a:txBody>
                    <a:bodyPr/>
                    <a:lstStyle/>
                    <a:p>
                      <a:pPr marL="0" marR="0" indent="0" algn="l" defTabSz="41145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r>
                        <a:rPr lang="en-IN" sz="1800" baseline="0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 cavity</a:t>
                      </a:r>
                      <a:endParaRPr lang="en-IN" sz="1800" dirty="0" smtClean="0">
                        <a:solidFill>
                          <a:srgbClr val="0000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255" marR="101255" marT="55381" marB="55381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23</a:t>
            </a:fld>
            <a:endParaRPr lang="en-IN"/>
          </a:p>
        </p:txBody>
      </p:sp>
      <p:sp>
        <p:nvSpPr>
          <p:cNvPr id="5" name="Rectangle 4"/>
          <p:cNvSpPr/>
          <p:nvPr/>
        </p:nvSpPr>
        <p:spPr>
          <a:xfrm>
            <a:off x="457200" y="5285286"/>
            <a:ext cx="7391400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defRPr/>
            </a:pPr>
            <a:r>
              <a:rPr lang="en-GB" sz="2000" dirty="0" smtClean="0">
                <a:solidFill>
                  <a:srgbClr val="000099"/>
                </a:solidFill>
              </a:rPr>
              <a:t>R&amp;D to establish these specifications initiated in 2010. </a:t>
            </a:r>
            <a:endParaRPr lang="en-US" sz="2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6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9672" y="116632"/>
            <a:ext cx="6553296" cy="498926"/>
          </a:xfrm>
          <a:solidFill>
            <a:srgbClr val="000099"/>
          </a:solidFill>
          <a:ln>
            <a:solidFill>
              <a:srgbClr val="000099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IN" sz="2800" dirty="0" smtClean="0"/>
              <a:t>ICRF Power Source: R&amp;D</a:t>
            </a:r>
            <a:endParaRPr lang="en-IN" sz="2800" dirty="0"/>
          </a:p>
        </p:txBody>
      </p:sp>
      <p:sp>
        <p:nvSpPr>
          <p:cNvPr id="8" name="Rectangle 7"/>
          <p:cNvSpPr/>
          <p:nvPr/>
        </p:nvSpPr>
        <p:spPr>
          <a:xfrm>
            <a:off x="133149" y="1162337"/>
            <a:ext cx="88569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400" dirty="0" smtClean="0">
                <a:solidFill>
                  <a:srgbClr val="000099"/>
                </a:solidFill>
              </a:rPr>
              <a:t>Two </a:t>
            </a:r>
            <a:r>
              <a:rPr lang="en-GB" sz="2400" dirty="0">
                <a:solidFill>
                  <a:srgbClr val="000099"/>
                </a:solidFill>
              </a:rPr>
              <a:t>parallel three-stage amplifier </a:t>
            </a:r>
            <a:r>
              <a:rPr lang="en-GB" sz="2400" dirty="0" smtClean="0">
                <a:solidFill>
                  <a:srgbClr val="000099"/>
                </a:solidFill>
              </a:rPr>
              <a:t>chains</a:t>
            </a:r>
            <a:r>
              <a:rPr lang="en-GB" sz="2400" dirty="0">
                <a:solidFill>
                  <a:srgbClr val="000099"/>
                </a:solidFill>
              </a:rPr>
              <a:t> </a:t>
            </a:r>
            <a:r>
              <a:rPr lang="en-GB" sz="2400" dirty="0" smtClean="0">
                <a:solidFill>
                  <a:srgbClr val="000099"/>
                </a:solidFill>
              </a:rPr>
              <a:t>plus </a:t>
            </a:r>
            <a:r>
              <a:rPr lang="en-GB" sz="2400" dirty="0">
                <a:solidFill>
                  <a:srgbClr val="000099"/>
                </a:solidFill>
              </a:rPr>
              <a:t>a </a:t>
            </a:r>
            <a:r>
              <a:rPr lang="en-GB" sz="2400" dirty="0" smtClean="0">
                <a:solidFill>
                  <a:srgbClr val="000099"/>
                </a:solidFill>
              </a:rPr>
              <a:t>Combiner </a:t>
            </a:r>
            <a:r>
              <a:rPr lang="en-GB" sz="2400" dirty="0">
                <a:solidFill>
                  <a:srgbClr val="000099"/>
                </a:solidFill>
              </a:rPr>
              <a:t>C</a:t>
            </a:r>
            <a:r>
              <a:rPr lang="en-GB" sz="2400" dirty="0" smtClean="0">
                <a:solidFill>
                  <a:srgbClr val="000099"/>
                </a:solidFill>
              </a:rPr>
              <a:t>ircuit </a:t>
            </a:r>
            <a:r>
              <a:rPr lang="en-GB" sz="2400" dirty="0">
                <a:solidFill>
                  <a:srgbClr val="000099"/>
                </a:solidFill>
              </a:rPr>
              <a:t>on the output </a:t>
            </a:r>
            <a:r>
              <a:rPr lang="en-GB" sz="2400" dirty="0" smtClean="0">
                <a:solidFill>
                  <a:srgbClr val="000099"/>
                </a:solidFill>
              </a:rPr>
              <a:t>side 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52400" y="2087940"/>
            <a:ext cx="8640960" cy="15696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2400" dirty="0" smtClean="0">
                <a:solidFill>
                  <a:srgbClr val="000099"/>
                </a:solidFill>
              </a:rPr>
              <a:t>Tube </a:t>
            </a:r>
            <a:r>
              <a:rPr lang="en-GB" altLang="en-US" sz="2400" dirty="0">
                <a:solidFill>
                  <a:srgbClr val="000099"/>
                </a:solidFill>
              </a:rPr>
              <a:t>qualification phase using single chain (R&amp;D) </a:t>
            </a:r>
            <a:r>
              <a:rPr lang="en-GB" altLang="en-US" sz="2400" dirty="0" smtClean="0">
                <a:solidFill>
                  <a:srgbClr val="000099"/>
                </a:solidFill>
              </a:rPr>
              <a:t> </a:t>
            </a:r>
          </a:p>
          <a:p>
            <a:pPr marL="1085850" lvl="1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2400" dirty="0" smtClean="0">
                <a:solidFill>
                  <a:srgbClr val="000099"/>
                </a:solidFill>
              </a:rPr>
              <a:t>1.5 </a:t>
            </a:r>
            <a:r>
              <a:rPr lang="en-GB" altLang="en-US" sz="2400" dirty="0">
                <a:solidFill>
                  <a:srgbClr val="000099"/>
                </a:solidFill>
              </a:rPr>
              <a:t>MW / </a:t>
            </a:r>
            <a:r>
              <a:rPr lang="en-GB" altLang="en-US" sz="2400" dirty="0" smtClean="0">
                <a:solidFill>
                  <a:srgbClr val="000099"/>
                </a:solidFill>
              </a:rPr>
              <a:t>2000s </a:t>
            </a:r>
            <a:r>
              <a:rPr lang="en-GB" altLang="en-US" sz="2400" dirty="0">
                <a:solidFill>
                  <a:srgbClr val="000099"/>
                </a:solidFill>
              </a:rPr>
              <a:t>/ 35 - 65 MHz at VSWR 2.0 </a:t>
            </a:r>
            <a:endParaRPr lang="en-GB" altLang="en-US" sz="2400" dirty="0" smtClean="0">
              <a:solidFill>
                <a:srgbClr val="000099"/>
              </a:solidFill>
            </a:endParaRPr>
          </a:p>
          <a:p>
            <a:pPr marL="1085850" lvl="1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2400" dirty="0" smtClean="0">
                <a:solidFill>
                  <a:srgbClr val="000099"/>
                </a:solidFill>
              </a:rPr>
              <a:t>Any </a:t>
            </a:r>
            <a:r>
              <a:rPr lang="en-GB" altLang="en-US" sz="2400" dirty="0">
                <a:solidFill>
                  <a:srgbClr val="000099"/>
                </a:solidFill>
              </a:rPr>
              <a:t>phase of reflection coefficient </a:t>
            </a:r>
            <a:endParaRPr lang="en-GB" altLang="en-US" sz="2400" dirty="0" smtClean="0">
              <a:solidFill>
                <a:srgbClr val="000099"/>
              </a:solidFill>
            </a:endParaRPr>
          </a:p>
          <a:p>
            <a:pPr marL="1085850" lvl="1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2400" dirty="0" smtClean="0">
                <a:solidFill>
                  <a:srgbClr val="000099"/>
                </a:solidFill>
              </a:rPr>
              <a:t>Both with </a:t>
            </a:r>
            <a:r>
              <a:rPr lang="en-GB" altLang="en-US" sz="2400" dirty="0" err="1" smtClean="0">
                <a:solidFill>
                  <a:srgbClr val="000099"/>
                </a:solidFill>
              </a:rPr>
              <a:t>Diacrode</a:t>
            </a:r>
            <a:r>
              <a:rPr lang="en-GB" altLang="en-US" sz="2400" dirty="0" smtClean="0">
                <a:solidFill>
                  <a:srgbClr val="000099"/>
                </a:solidFill>
              </a:rPr>
              <a:t> &amp; Tetrode technologies</a:t>
            </a:r>
            <a:endParaRPr lang="en-GB" altLang="en-US" sz="2400" dirty="0">
              <a:solidFill>
                <a:srgbClr val="00009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24</a:t>
            </a:fld>
            <a:endParaRPr lang="en-IN"/>
          </a:p>
        </p:txBody>
      </p:sp>
      <p:pic>
        <p:nvPicPr>
          <p:cNvPr id="11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680284"/>
            <a:ext cx="4515368" cy="2796716"/>
          </a:xfrm>
        </p:spPr>
      </p:pic>
      <p:sp>
        <p:nvSpPr>
          <p:cNvPr id="5" name="TextBox 4"/>
          <p:cNvSpPr txBox="1"/>
          <p:nvPr/>
        </p:nvSpPr>
        <p:spPr>
          <a:xfrm>
            <a:off x="4549080" y="5791200"/>
            <a:ext cx="2004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CAD Model of one Test Set-up</a:t>
            </a:r>
            <a:endParaRPr lang="en-IN" dirty="0"/>
          </a:p>
        </p:txBody>
      </p:sp>
      <p:pic>
        <p:nvPicPr>
          <p:cNvPr id="12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3975289"/>
            <a:ext cx="1303601" cy="1815911"/>
          </a:xfrm>
          <a:prstGeom prst="roundRect">
            <a:avLst>
              <a:gd name="adj" fmla="val 5585"/>
            </a:avLst>
          </a:prstGeom>
          <a:noFill/>
          <a:ln w="25400" cap="rnd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6770824" y="3810000"/>
            <a:ext cx="2220776" cy="1574033"/>
            <a:chOff x="5964511" y="1440431"/>
            <a:chExt cx="3071985" cy="2564633"/>
          </a:xfrm>
        </p:grpSpPr>
        <p:pic>
          <p:nvPicPr>
            <p:cNvPr id="15" name="Picture 10" descr="Pictures\hpa3-3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5" t="8810" r="32365"/>
            <a:stretch>
              <a:fillRect/>
            </a:stretch>
          </p:blipFill>
          <p:spPr bwMode="auto">
            <a:xfrm>
              <a:off x="6635759" y="1440431"/>
              <a:ext cx="1703179" cy="2564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49"/>
            <p:cNvSpPr txBox="1">
              <a:spLocks noChangeAspect="1" noChangeArrowheads="1"/>
            </p:cNvSpPr>
            <p:nvPr/>
          </p:nvSpPr>
          <p:spPr bwMode="auto">
            <a:xfrm>
              <a:off x="6100958" y="3106374"/>
              <a:ext cx="748603" cy="2162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fr-FR" sz="1000" dirty="0">
                  <a:solidFill>
                    <a:schemeClr val="tx1"/>
                  </a:solidFill>
                  <a:latin typeface="Times New Roman" pitchFamily="18" charset="0"/>
                </a:rPr>
                <a:t>RF input</a:t>
              </a:r>
            </a:p>
          </p:txBody>
        </p:sp>
        <p:sp>
          <p:nvSpPr>
            <p:cNvPr id="17" name="Text Box 48"/>
            <p:cNvSpPr txBox="1">
              <a:spLocks noChangeAspect="1" noChangeArrowheads="1"/>
            </p:cNvSpPr>
            <p:nvPr/>
          </p:nvSpPr>
          <p:spPr bwMode="auto">
            <a:xfrm>
              <a:off x="5964511" y="2517182"/>
              <a:ext cx="748606" cy="24214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fr-FR" sz="1000" dirty="0">
                  <a:solidFill>
                    <a:schemeClr val="tx1"/>
                  </a:solidFill>
                  <a:latin typeface="Times New Roman" pitchFamily="18" charset="0"/>
                </a:rPr>
                <a:t>RF output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87" t="20943" r="33384" b="4775"/>
            <a:stretch/>
          </p:blipFill>
          <p:spPr>
            <a:xfrm>
              <a:off x="8266694" y="2871015"/>
              <a:ext cx="769802" cy="868818"/>
            </a:xfrm>
            <a:prstGeom prst="rect">
              <a:avLst/>
            </a:prstGeom>
          </p:spPr>
        </p:pic>
        <p:sp>
          <p:nvSpPr>
            <p:cNvPr id="19" name="Curved Down Arrow 18"/>
            <p:cNvSpPr/>
            <p:nvPr/>
          </p:nvSpPr>
          <p:spPr>
            <a:xfrm flipH="1">
              <a:off x="7848531" y="2408357"/>
              <a:ext cx="803064" cy="441300"/>
            </a:xfrm>
            <a:prstGeom prst="curvedDownArrow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034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9104" y="70844"/>
            <a:ext cx="6553296" cy="549844"/>
          </a:xfrm>
          <a:solidFill>
            <a:srgbClr val="000099"/>
          </a:solidFill>
          <a:ln>
            <a:solidFill>
              <a:srgbClr val="000099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800" dirty="0" smtClean="0"/>
              <a:t>ICRF Power Source: R&amp;D </a:t>
            </a:r>
            <a:endParaRPr lang="en-IN" sz="2800" dirty="0"/>
          </a:p>
        </p:txBody>
      </p:sp>
      <p:pic>
        <p:nvPicPr>
          <p:cNvPr id="19" name="Picture 6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72" y="2200982"/>
            <a:ext cx="4458847" cy="3209217"/>
          </a:xfrm>
          <a:prstGeom prst="rect">
            <a:avLst/>
          </a:prstGeom>
          <a:noFill/>
          <a:ln w="38100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Rectangle 148"/>
          <p:cNvSpPr>
            <a:spLocks noChangeArrowheads="1"/>
          </p:cNvSpPr>
          <p:nvPr/>
        </p:nvSpPr>
        <p:spPr bwMode="auto">
          <a:xfrm>
            <a:off x="2667000" y="5550410"/>
            <a:ext cx="5715000" cy="45634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01416" tIns="50708" rIns="101416" bIns="50708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1323975" algn="l"/>
              </a:tabLst>
              <a:defRPr sz="14400">
                <a:solidFill>
                  <a:schemeClr val="tx1"/>
                </a:solidFill>
                <a:latin typeface="Calibri" pitchFamily="34" charset="0"/>
              </a:defRPr>
            </a:lvl1pPr>
            <a:lvl2pPr marL="3013075" indent="-1158875">
              <a:spcBef>
                <a:spcPct val="20000"/>
              </a:spcBef>
              <a:buFont typeface="Arial" charset="0"/>
              <a:buChar char="–"/>
              <a:tabLst>
                <a:tab pos="1323975" algn="l"/>
              </a:tabLst>
              <a:defRPr sz="12600">
                <a:solidFill>
                  <a:schemeClr val="tx1"/>
                </a:solidFill>
                <a:latin typeface="Calibri" pitchFamily="34" charset="0"/>
              </a:defRPr>
            </a:lvl2pPr>
            <a:lvl3pPr marL="4637088" indent="-927100">
              <a:spcBef>
                <a:spcPct val="20000"/>
              </a:spcBef>
              <a:buFont typeface="Arial" charset="0"/>
              <a:buChar char="•"/>
              <a:tabLst>
                <a:tab pos="1323975" algn="l"/>
              </a:tabLst>
              <a:defRPr sz="10800">
                <a:solidFill>
                  <a:schemeClr val="tx1"/>
                </a:solidFill>
                <a:latin typeface="Calibri" pitchFamily="34" charset="0"/>
              </a:defRPr>
            </a:lvl3pPr>
            <a:lvl4pPr marL="6491288" indent="-927100">
              <a:spcBef>
                <a:spcPct val="20000"/>
              </a:spcBef>
              <a:buFont typeface="Arial" charset="0"/>
              <a:buChar char="–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4pPr>
            <a:lvl5pPr marL="8347075" indent="-927100">
              <a:spcBef>
                <a:spcPct val="20000"/>
              </a:spcBef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5pPr>
            <a:lvl6pPr marL="88042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6pPr>
            <a:lvl7pPr marL="92614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7pPr>
            <a:lvl8pPr marL="97186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8pPr>
            <a:lvl9pPr marL="101758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Test Rig: 3MW Dummy Load + Mismatch </a:t>
            </a:r>
            <a:r>
              <a:rPr lang="en-US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Tx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-line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1" t="10746" r="20813" b="40895"/>
          <a:stretch/>
        </p:blipFill>
        <p:spPr>
          <a:xfrm>
            <a:off x="5333999" y="2209799"/>
            <a:ext cx="3286637" cy="3200399"/>
          </a:xfrm>
          <a:prstGeom prst="rect">
            <a:avLst/>
          </a:prstGeom>
          <a:ln w="38100">
            <a:solidFill>
              <a:srgbClr val="66FF33"/>
            </a:solidFill>
          </a:ln>
        </p:spPr>
      </p:pic>
      <p:sp>
        <p:nvSpPr>
          <p:cNvPr id="37" name="Rectangle 36"/>
          <p:cNvSpPr/>
          <p:nvPr/>
        </p:nvSpPr>
        <p:spPr>
          <a:xfrm>
            <a:off x="539552" y="1361411"/>
            <a:ext cx="216024" cy="2571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8" name="Rectangle 37"/>
          <p:cNvSpPr/>
          <p:nvPr/>
        </p:nvSpPr>
        <p:spPr>
          <a:xfrm>
            <a:off x="5742213" y="1289403"/>
            <a:ext cx="169616" cy="2571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6" name="Rectangle 65"/>
          <p:cNvSpPr/>
          <p:nvPr/>
        </p:nvSpPr>
        <p:spPr>
          <a:xfrm>
            <a:off x="1763688" y="4483437"/>
            <a:ext cx="2232248" cy="169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25</a:t>
            </a:fld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838200"/>
            <a:ext cx="8715436" cy="5576943"/>
          </a:xfrm>
        </p:spPr>
        <p:txBody>
          <a:bodyPr/>
          <a:lstStyle/>
          <a:p>
            <a:pPr marL="0" indent="0">
              <a:buNone/>
            </a:pPr>
            <a:r>
              <a:rPr lang="en-IN" b="0" dirty="0" smtClean="0"/>
              <a:t>Test facility with Transmission lines/ RF test Load/ Controls/ Low Power RF stages/ Cooling Systems  </a:t>
            </a:r>
            <a:endParaRPr lang="en-IN" b="0" dirty="0"/>
          </a:p>
        </p:txBody>
      </p:sp>
    </p:spTree>
    <p:extLst>
      <p:ext uri="{BB962C8B-B14F-4D97-AF65-F5344CB8AC3E}">
        <p14:creationId xmlns:p14="http://schemas.microsoft.com/office/powerpoint/2010/main" val="91691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1619104" y="116632"/>
            <a:ext cx="6553296" cy="621852"/>
          </a:xfrm>
          <a:solidFill>
            <a:srgbClr val="000099"/>
          </a:solidFill>
          <a:ln>
            <a:solidFill>
              <a:srgbClr val="000099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sz="2800" b="1" dirty="0" smtClean="0">
                <a:cs typeface="Arial" pitchFamily="34" charset="0"/>
              </a:rPr>
              <a:t>ICRF Power Source: R&amp;D </a:t>
            </a:r>
            <a:endParaRPr lang="en-IN" sz="2800" b="1" dirty="0"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99592" y="692696"/>
            <a:ext cx="770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000099"/>
                </a:solidFill>
              </a:rPr>
              <a:t>Tested for 35MHz, 45 MHz, 55 MHz &amp; 65 MHz on Match Load</a:t>
            </a:r>
            <a:endParaRPr lang="en-IN" sz="2000" b="1" dirty="0">
              <a:solidFill>
                <a:srgbClr val="000099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" t="3968"/>
          <a:stretch/>
        </p:blipFill>
        <p:spPr bwMode="auto">
          <a:xfrm>
            <a:off x="5076056" y="1052736"/>
            <a:ext cx="3895790" cy="310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6012160" y="2708920"/>
            <a:ext cx="2160240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altLang="en-US" sz="1600" b="1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1.7MW/3600s/36MHz</a:t>
            </a:r>
            <a:r>
              <a:rPr lang="en-US" altLang="en-US" sz="16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  </a:t>
            </a:r>
            <a:r>
              <a:rPr lang="en-US" altLang="en-US" sz="1600" b="1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 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7" b="200"/>
          <a:stretch/>
        </p:blipFill>
        <p:spPr>
          <a:xfrm>
            <a:off x="107504" y="1060543"/>
            <a:ext cx="4630355" cy="2512474"/>
          </a:xfrm>
          <a:prstGeom prst="rect">
            <a:avLst/>
          </a:prstGeom>
        </p:spPr>
      </p:pic>
      <p:sp>
        <p:nvSpPr>
          <p:cNvPr id="24" name="Rectangle 148"/>
          <p:cNvSpPr>
            <a:spLocks noChangeArrowheads="1"/>
          </p:cNvSpPr>
          <p:nvPr/>
        </p:nvSpPr>
        <p:spPr bwMode="auto">
          <a:xfrm>
            <a:off x="2939402" y="1988840"/>
            <a:ext cx="787757" cy="27937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01416" tIns="50708" rIns="101416" bIns="50708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1323975" algn="l"/>
              </a:tabLst>
              <a:defRPr sz="14400">
                <a:solidFill>
                  <a:schemeClr val="tx1"/>
                </a:solidFill>
                <a:latin typeface="Calibri" pitchFamily="34" charset="0"/>
              </a:defRPr>
            </a:lvl1pPr>
            <a:lvl2pPr marL="3013075" indent="-1158875">
              <a:spcBef>
                <a:spcPct val="20000"/>
              </a:spcBef>
              <a:buFont typeface="Arial" charset="0"/>
              <a:buChar char="–"/>
              <a:tabLst>
                <a:tab pos="1323975" algn="l"/>
              </a:tabLst>
              <a:defRPr sz="12600">
                <a:solidFill>
                  <a:schemeClr val="tx1"/>
                </a:solidFill>
                <a:latin typeface="Calibri" pitchFamily="34" charset="0"/>
              </a:defRPr>
            </a:lvl2pPr>
            <a:lvl3pPr marL="4637088" indent="-927100">
              <a:spcBef>
                <a:spcPct val="20000"/>
              </a:spcBef>
              <a:buFont typeface="Arial" charset="0"/>
              <a:buChar char="•"/>
              <a:tabLst>
                <a:tab pos="1323975" algn="l"/>
              </a:tabLst>
              <a:defRPr sz="10800">
                <a:solidFill>
                  <a:schemeClr val="tx1"/>
                </a:solidFill>
                <a:latin typeface="Calibri" pitchFamily="34" charset="0"/>
              </a:defRPr>
            </a:lvl3pPr>
            <a:lvl4pPr marL="6491288" indent="-927100">
              <a:spcBef>
                <a:spcPct val="20000"/>
              </a:spcBef>
              <a:buFont typeface="Arial" charset="0"/>
              <a:buChar char="–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4pPr>
            <a:lvl5pPr marL="8347075" indent="-927100">
              <a:spcBef>
                <a:spcPct val="20000"/>
              </a:spcBef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5pPr>
            <a:lvl6pPr marL="88042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6pPr>
            <a:lvl7pPr marL="92614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7pPr>
            <a:lvl8pPr marL="97186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8pPr>
            <a:lvl9pPr marL="101758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HPA3</a:t>
            </a:r>
            <a:endParaRPr lang="en-US" alt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148"/>
          <p:cNvSpPr>
            <a:spLocks noChangeArrowheads="1"/>
          </p:cNvSpPr>
          <p:nvPr/>
        </p:nvSpPr>
        <p:spPr bwMode="auto">
          <a:xfrm>
            <a:off x="2483768" y="2447628"/>
            <a:ext cx="787757" cy="27937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01416" tIns="50708" rIns="101416" bIns="50708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1323975" algn="l"/>
              </a:tabLst>
              <a:defRPr sz="14400">
                <a:solidFill>
                  <a:schemeClr val="tx1"/>
                </a:solidFill>
                <a:latin typeface="Calibri" pitchFamily="34" charset="0"/>
              </a:defRPr>
            </a:lvl1pPr>
            <a:lvl2pPr marL="3013075" indent="-1158875">
              <a:spcBef>
                <a:spcPct val="20000"/>
              </a:spcBef>
              <a:buFont typeface="Arial" charset="0"/>
              <a:buChar char="–"/>
              <a:tabLst>
                <a:tab pos="1323975" algn="l"/>
              </a:tabLst>
              <a:defRPr sz="12600">
                <a:solidFill>
                  <a:schemeClr val="tx1"/>
                </a:solidFill>
                <a:latin typeface="Calibri" pitchFamily="34" charset="0"/>
              </a:defRPr>
            </a:lvl2pPr>
            <a:lvl3pPr marL="4637088" indent="-927100">
              <a:spcBef>
                <a:spcPct val="20000"/>
              </a:spcBef>
              <a:buFont typeface="Arial" charset="0"/>
              <a:buChar char="•"/>
              <a:tabLst>
                <a:tab pos="1323975" algn="l"/>
              </a:tabLst>
              <a:defRPr sz="10800">
                <a:solidFill>
                  <a:schemeClr val="tx1"/>
                </a:solidFill>
                <a:latin typeface="Calibri" pitchFamily="34" charset="0"/>
              </a:defRPr>
            </a:lvl3pPr>
            <a:lvl4pPr marL="6491288" indent="-927100">
              <a:spcBef>
                <a:spcPct val="20000"/>
              </a:spcBef>
              <a:buFont typeface="Arial" charset="0"/>
              <a:buChar char="–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4pPr>
            <a:lvl5pPr marL="8347075" indent="-927100">
              <a:spcBef>
                <a:spcPct val="20000"/>
              </a:spcBef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5pPr>
            <a:lvl6pPr marL="88042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6pPr>
            <a:lvl7pPr marL="92614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7pPr>
            <a:lvl8pPr marL="97186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8pPr>
            <a:lvl9pPr marL="101758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HPA2</a:t>
            </a:r>
            <a:endParaRPr lang="en-US" alt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6" name="Chart 25"/>
          <p:cNvGraphicFramePr/>
          <p:nvPr>
            <p:extLst/>
          </p:nvPr>
        </p:nvGraphicFramePr>
        <p:xfrm>
          <a:off x="0" y="3717032"/>
          <a:ext cx="4601270" cy="2835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7" name="Straight Arrow Connector 26"/>
          <p:cNvCxnSpPr/>
          <p:nvPr/>
        </p:nvCxnSpPr>
        <p:spPr>
          <a:xfrm flipH="1">
            <a:off x="2721852" y="2636912"/>
            <a:ext cx="121956" cy="38678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3271525" y="2132856"/>
            <a:ext cx="60978" cy="3147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395536" y="2564904"/>
            <a:ext cx="144016" cy="45878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148"/>
          <p:cNvSpPr>
            <a:spLocks noChangeArrowheads="1"/>
          </p:cNvSpPr>
          <p:nvPr/>
        </p:nvSpPr>
        <p:spPr bwMode="auto">
          <a:xfrm>
            <a:off x="441617" y="2307939"/>
            <a:ext cx="1034039" cy="27937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01416" tIns="50708" rIns="101416" bIns="50708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1323975" algn="l"/>
              </a:tabLst>
              <a:defRPr sz="14400">
                <a:solidFill>
                  <a:schemeClr val="tx1"/>
                </a:solidFill>
                <a:latin typeface="Calibri" pitchFamily="34" charset="0"/>
              </a:defRPr>
            </a:lvl1pPr>
            <a:lvl2pPr marL="3013075" indent="-1158875">
              <a:spcBef>
                <a:spcPct val="20000"/>
              </a:spcBef>
              <a:buFont typeface="Arial" charset="0"/>
              <a:buChar char="–"/>
              <a:tabLst>
                <a:tab pos="1323975" algn="l"/>
              </a:tabLst>
              <a:defRPr sz="12600">
                <a:solidFill>
                  <a:schemeClr val="tx1"/>
                </a:solidFill>
                <a:latin typeface="Calibri" pitchFamily="34" charset="0"/>
              </a:defRPr>
            </a:lvl2pPr>
            <a:lvl3pPr marL="4637088" indent="-927100">
              <a:spcBef>
                <a:spcPct val="20000"/>
              </a:spcBef>
              <a:buFont typeface="Arial" charset="0"/>
              <a:buChar char="•"/>
              <a:tabLst>
                <a:tab pos="1323975" algn="l"/>
              </a:tabLst>
              <a:defRPr sz="10800">
                <a:solidFill>
                  <a:schemeClr val="tx1"/>
                </a:solidFill>
                <a:latin typeface="Calibri" pitchFamily="34" charset="0"/>
              </a:defRPr>
            </a:lvl3pPr>
            <a:lvl4pPr marL="6491288" indent="-927100">
              <a:spcBef>
                <a:spcPct val="20000"/>
              </a:spcBef>
              <a:buFont typeface="Arial" charset="0"/>
              <a:buChar char="–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4pPr>
            <a:lvl5pPr marL="8347075" indent="-927100">
              <a:spcBef>
                <a:spcPct val="20000"/>
              </a:spcBef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5pPr>
            <a:lvl6pPr marL="88042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6pPr>
            <a:lvl7pPr marL="92614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7pPr>
            <a:lvl8pPr marL="97186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8pPr>
            <a:lvl9pPr marL="101758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Dummy Load</a:t>
            </a:r>
            <a:endParaRPr lang="en-US" alt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148"/>
          <p:cNvSpPr>
            <a:spLocks noChangeArrowheads="1"/>
          </p:cNvSpPr>
          <p:nvPr/>
        </p:nvSpPr>
        <p:spPr bwMode="auto">
          <a:xfrm>
            <a:off x="1809769" y="1052736"/>
            <a:ext cx="1034039" cy="2643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01416" tIns="50708" rIns="101416" bIns="50708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1323975" algn="l"/>
              </a:tabLst>
              <a:defRPr sz="14400">
                <a:solidFill>
                  <a:schemeClr val="tx1"/>
                </a:solidFill>
                <a:latin typeface="Calibri" pitchFamily="34" charset="0"/>
              </a:defRPr>
            </a:lvl1pPr>
            <a:lvl2pPr marL="3013075" indent="-1158875">
              <a:spcBef>
                <a:spcPct val="20000"/>
              </a:spcBef>
              <a:buFont typeface="Arial" charset="0"/>
              <a:buChar char="–"/>
              <a:tabLst>
                <a:tab pos="1323975" algn="l"/>
              </a:tabLst>
              <a:defRPr sz="12600">
                <a:solidFill>
                  <a:schemeClr val="tx1"/>
                </a:solidFill>
                <a:latin typeface="Calibri" pitchFamily="34" charset="0"/>
              </a:defRPr>
            </a:lvl2pPr>
            <a:lvl3pPr marL="4637088" indent="-927100">
              <a:spcBef>
                <a:spcPct val="20000"/>
              </a:spcBef>
              <a:buFont typeface="Arial" charset="0"/>
              <a:buChar char="•"/>
              <a:tabLst>
                <a:tab pos="1323975" algn="l"/>
              </a:tabLst>
              <a:defRPr sz="10800">
                <a:solidFill>
                  <a:schemeClr val="tx1"/>
                </a:solidFill>
                <a:latin typeface="Calibri" pitchFamily="34" charset="0"/>
              </a:defRPr>
            </a:lvl3pPr>
            <a:lvl4pPr marL="6491288" indent="-927100">
              <a:spcBef>
                <a:spcPct val="20000"/>
              </a:spcBef>
              <a:buFont typeface="Arial" charset="0"/>
              <a:buChar char="–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4pPr>
            <a:lvl5pPr marL="8347075" indent="-927100">
              <a:spcBef>
                <a:spcPct val="20000"/>
              </a:spcBef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5pPr>
            <a:lvl6pPr marL="88042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6pPr>
            <a:lvl7pPr marL="92614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7pPr>
            <a:lvl8pPr marL="97186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8pPr>
            <a:lvl9pPr marL="101758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Tx</a:t>
            </a:r>
            <a:r>
              <a:rPr lang="en-US" alt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-line</a:t>
            </a:r>
            <a:endParaRPr lang="en-US" alt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2123728" y="1268760"/>
            <a:ext cx="60978" cy="3147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148"/>
          <p:cNvSpPr>
            <a:spLocks noChangeArrowheads="1"/>
          </p:cNvSpPr>
          <p:nvPr/>
        </p:nvSpPr>
        <p:spPr bwMode="auto">
          <a:xfrm>
            <a:off x="775730" y="2602026"/>
            <a:ext cx="1034039" cy="2643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01416" tIns="50708" rIns="101416" bIns="50708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1323975" algn="l"/>
              </a:tabLst>
              <a:defRPr sz="14400">
                <a:solidFill>
                  <a:schemeClr val="tx1"/>
                </a:solidFill>
                <a:latin typeface="Calibri" pitchFamily="34" charset="0"/>
              </a:defRPr>
            </a:lvl1pPr>
            <a:lvl2pPr marL="3013075" indent="-1158875">
              <a:spcBef>
                <a:spcPct val="20000"/>
              </a:spcBef>
              <a:buFont typeface="Arial" charset="0"/>
              <a:buChar char="–"/>
              <a:tabLst>
                <a:tab pos="1323975" algn="l"/>
              </a:tabLst>
              <a:defRPr sz="12600">
                <a:solidFill>
                  <a:schemeClr val="tx1"/>
                </a:solidFill>
                <a:latin typeface="Calibri" pitchFamily="34" charset="0"/>
              </a:defRPr>
            </a:lvl2pPr>
            <a:lvl3pPr marL="4637088" indent="-927100">
              <a:spcBef>
                <a:spcPct val="20000"/>
              </a:spcBef>
              <a:buFont typeface="Arial" charset="0"/>
              <a:buChar char="•"/>
              <a:tabLst>
                <a:tab pos="1323975" algn="l"/>
              </a:tabLst>
              <a:defRPr sz="10800">
                <a:solidFill>
                  <a:schemeClr val="tx1"/>
                </a:solidFill>
                <a:latin typeface="Calibri" pitchFamily="34" charset="0"/>
              </a:defRPr>
            </a:lvl3pPr>
            <a:lvl4pPr marL="6491288" indent="-927100">
              <a:spcBef>
                <a:spcPct val="20000"/>
              </a:spcBef>
              <a:buFont typeface="Arial" charset="0"/>
              <a:buChar char="–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4pPr>
            <a:lvl5pPr marL="8347075" indent="-927100">
              <a:spcBef>
                <a:spcPct val="20000"/>
              </a:spcBef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5pPr>
            <a:lvl6pPr marL="88042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6pPr>
            <a:lvl7pPr marL="92614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7pPr>
            <a:lvl8pPr marL="97186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8pPr>
            <a:lvl9pPr marL="101758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Controls</a:t>
            </a:r>
            <a:endParaRPr lang="en-US" alt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148"/>
          <p:cNvSpPr>
            <a:spLocks noChangeArrowheads="1"/>
          </p:cNvSpPr>
          <p:nvPr/>
        </p:nvSpPr>
        <p:spPr bwMode="auto">
          <a:xfrm>
            <a:off x="1619672" y="2708920"/>
            <a:ext cx="1034039" cy="27937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01416" tIns="50708" rIns="101416" bIns="50708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1323975" algn="l"/>
              </a:tabLst>
              <a:defRPr sz="14400">
                <a:solidFill>
                  <a:schemeClr val="tx1"/>
                </a:solidFill>
                <a:latin typeface="Calibri" pitchFamily="34" charset="0"/>
              </a:defRPr>
            </a:lvl1pPr>
            <a:lvl2pPr marL="3013075" indent="-1158875">
              <a:spcBef>
                <a:spcPct val="20000"/>
              </a:spcBef>
              <a:buFont typeface="Arial" charset="0"/>
              <a:buChar char="–"/>
              <a:tabLst>
                <a:tab pos="1323975" algn="l"/>
              </a:tabLst>
              <a:defRPr sz="12600">
                <a:solidFill>
                  <a:schemeClr val="tx1"/>
                </a:solidFill>
                <a:latin typeface="Calibri" pitchFamily="34" charset="0"/>
              </a:defRPr>
            </a:lvl2pPr>
            <a:lvl3pPr marL="4637088" indent="-927100">
              <a:spcBef>
                <a:spcPct val="20000"/>
              </a:spcBef>
              <a:buFont typeface="Arial" charset="0"/>
              <a:buChar char="•"/>
              <a:tabLst>
                <a:tab pos="1323975" algn="l"/>
              </a:tabLst>
              <a:defRPr sz="10800">
                <a:solidFill>
                  <a:schemeClr val="tx1"/>
                </a:solidFill>
                <a:latin typeface="Calibri" pitchFamily="34" charset="0"/>
              </a:defRPr>
            </a:lvl3pPr>
            <a:lvl4pPr marL="6491288" indent="-927100">
              <a:spcBef>
                <a:spcPct val="20000"/>
              </a:spcBef>
              <a:buFont typeface="Arial" charset="0"/>
              <a:buChar char="–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4pPr>
            <a:lvl5pPr marL="8347075" indent="-927100">
              <a:spcBef>
                <a:spcPct val="20000"/>
              </a:spcBef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5pPr>
            <a:lvl6pPr marL="88042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6pPr>
            <a:lvl7pPr marL="92614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7pPr>
            <a:lvl8pPr marL="97186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8pPr>
            <a:lvl9pPr marL="101758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Aux. PS</a:t>
            </a:r>
            <a:endParaRPr lang="en-US" alt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Straight Arrow Connector 35"/>
          <p:cNvCxnSpPr>
            <a:stCxn id="34" idx="2"/>
          </p:cNvCxnSpPr>
          <p:nvPr/>
        </p:nvCxnSpPr>
        <p:spPr>
          <a:xfrm flipH="1">
            <a:off x="1230466" y="2866336"/>
            <a:ext cx="62284" cy="2793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2105848" y="2903458"/>
            <a:ext cx="84291" cy="3147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Table 30"/>
          <p:cNvGraphicFramePr>
            <a:graphicFrameLocks noGrp="1"/>
          </p:cNvGraphicFramePr>
          <p:nvPr>
            <p:extLst/>
          </p:nvPr>
        </p:nvGraphicFramePr>
        <p:xfrm>
          <a:off x="5511783" y="4437112"/>
          <a:ext cx="3024336" cy="12961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51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5905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92364"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Ref. angle (Deg.)</a:t>
                      </a:r>
                      <a:endParaRPr lang="en-IN" sz="11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IN" sz="1100" baseline="-25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output</a:t>
                      </a:r>
                      <a:r>
                        <a:rPr lang="en-IN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(kW)</a:t>
                      </a:r>
                      <a:endParaRPr lang="en-IN" sz="11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401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SSPA</a:t>
                      </a:r>
                      <a:endParaRPr lang="en-IN" sz="11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HPA2</a:t>
                      </a:r>
                      <a:endParaRPr lang="en-IN" sz="11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HPA3</a:t>
                      </a:r>
                      <a:endParaRPr lang="en-IN" sz="11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0392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1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  <a:endParaRPr lang="en-IN" sz="11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28.9</a:t>
                      </a:r>
                      <a:endParaRPr lang="en-IN" sz="11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1520</a:t>
                      </a:r>
                      <a:endParaRPr lang="en-IN" sz="11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8776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IN" sz="11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</a:t>
                      </a:r>
                      <a:endParaRPr lang="en-IN" sz="11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32.3</a:t>
                      </a:r>
                      <a:endParaRPr lang="en-IN" sz="11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1501</a:t>
                      </a:r>
                      <a:endParaRPr lang="en-IN" sz="11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en-IN" sz="11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  <a:endParaRPr lang="en-IN" sz="11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47.5</a:t>
                      </a:r>
                      <a:endParaRPr lang="en-IN" sz="11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1505</a:t>
                      </a:r>
                      <a:endParaRPr lang="en-IN" sz="11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</a:t>
                      </a:r>
                      <a:endParaRPr lang="en-IN" sz="11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</a:t>
                      </a:r>
                      <a:endParaRPr lang="en-IN" sz="11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72.0</a:t>
                      </a:r>
                      <a:endParaRPr lang="en-IN" sz="11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1506</a:t>
                      </a:r>
                      <a:endParaRPr lang="en-IN" sz="11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</a:t>
                      </a:r>
                      <a:endParaRPr lang="en-IN" sz="11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  <a:endParaRPr lang="en-IN" sz="11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87.7</a:t>
                      </a:r>
                      <a:endParaRPr lang="en-IN" sz="11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1503</a:t>
                      </a:r>
                      <a:endParaRPr lang="en-IN" sz="11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8" name="Rectangle 37"/>
          <p:cNvSpPr/>
          <p:nvPr/>
        </p:nvSpPr>
        <p:spPr>
          <a:xfrm>
            <a:off x="5004048" y="4077072"/>
            <a:ext cx="41764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en-GB" sz="1600" b="1" dirty="0" smtClean="0"/>
              <a:t>Mismatch load test: VSWR 2:1 at 65 MHz</a:t>
            </a:r>
            <a:endParaRPr lang="en-IN" sz="1600" b="1" dirty="0"/>
          </a:p>
        </p:txBody>
      </p:sp>
      <p:sp>
        <p:nvSpPr>
          <p:cNvPr id="39" name="Rectangle 38"/>
          <p:cNvSpPr/>
          <p:nvPr/>
        </p:nvSpPr>
        <p:spPr>
          <a:xfrm>
            <a:off x="5032186" y="5805264"/>
            <a:ext cx="400431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GB" sz="1600" dirty="0" smtClean="0"/>
              <a:t>Even with VSWR condition, forward </a:t>
            </a:r>
            <a:r>
              <a:rPr lang="en-GB" sz="1600" dirty="0"/>
              <a:t>power could be kept constant to </a:t>
            </a:r>
            <a:r>
              <a:rPr lang="en-GB" sz="1600" b="1" dirty="0" smtClean="0">
                <a:solidFill>
                  <a:srgbClr val="C00000"/>
                </a:solidFill>
              </a:rPr>
              <a:t>1.5MW</a:t>
            </a:r>
            <a:r>
              <a:rPr lang="en-GB" sz="1600" dirty="0" smtClean="0"/>
              <a:t> </a:t>
            </a:r>
            <a:endParaRPr lang="en-IN" sz="1600" dirty="0"/>
          </a:p>
        </p:txBody>
      </p:sp>
      <p:sp>
        <p:nvSpPr>
          <p:cNvPr id="40" name="Oval 39"/>
          <p:cNvSpPr/>
          <p:nvPr/>
        </p:nvSpPr>
        <p:spPr>
          <a:xfrm>
            <a:off x="7830362" y="4768939"/>
            <a:ext cx="684076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7799873" y="5589240"/>
            <a:ext cx="60978" cy="3147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26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978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9104" y="116632"/>
            <a:ext cx="6553296" cy="642942"/>
          </a:xfrm>
        </p:spPr>
        <p:txBody>
          <a:bodyPr/>
          <a:lstStyle/>
          <a:p>
            <a:r>
              <a:rPr lang="en-US" dirty="0" smtClean="0"/>
              <a:t>ICRF Power Source: R&amp;D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6963" y="859653"/>
            <a:ext cx="4443221" cy="3067886"/>
            <a:chOff x="251010" y="908720"/>
            <a:chExt cx="8713478" cy="54864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9" t="19413"/>
            <a:stretch/>
          </p:blipFill>
          <p:spPr>
            <a:xfrm>
              <a:off x="251010" y="908720"/>
              <a:ext cx="8713478" cy="54864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86029" y="3497058"/>
              <a:ext cx="1465156" cy="4953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+mn-lt"/>
                </a:rPr>
                <a:t>HPA3</a:t>
              </a:r>
              <a:endParaRPr lang="en-US" sz="1200" b="1" dirty="0">
                <a:latin typeface="+mn-lt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2146671" y="1556794"/>
              <a:ext cx="206493" cy="64035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5" idx="0"/>
            </p:cNvCxnSpPr>
            <p:nvPr/>
          </p:nvCxnSpPr>
          <p:spPr>
            <a:xfrm flipH="1" flipV="1">
              <a:off x="881593" y="2789860"/>
              <a:ext cx="337014" cy="70719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4106690" y="2197148"/>
              <a:ext cx="432047" cy="98807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6588223" y="1556794"/>
              <a:ext cx="0" cy="93610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113221"/>
              </p:ext>
            </p:extLst>
          </p:nvPr>
        </p:nvGraphicFramePr>
        <p:xfrm>
          <a:off x="4729415" y="3733800"/>
          <a:ext cx="3442984" cy="20346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604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54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154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0604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98805"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000" dirty="0">
                          <a:effectLst/>
                        </a:rPr>
                        <a:t>Ref. angle (Deg.)</a:t>
                      </a:r>
                      <a:endParaRPr lang="en-IN" sz="1200" dirty="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000" dirty="0" err="1">
                          <a:effectLst/>
                        </a:rPr>
                        <a:t>P</a:t>
                      </a:r>
                      <a:r>
                        <a:rPr lang="en-IN" sz="1000" baseline="-25000" dirty="0" err="1">
                          <a:effectLst/>
                        </a:rPr>
                        <a:t>output</a:t>
                      </a:r>
                      <a:r>
                        <a:rPr lang="en-IN" sz="1000" dirty="0">
                          <a:effectLst/>
                        </a:rPr>
                        <a:t> (kW)</a:t>
                      </a:r>
                      <a:endParaRPr lang="en-IN" sz="1200" dirty="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513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000">
                          <a:effectLst/>
                        </a:rPr>
                        <a:t>SSPA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000">
                          <a:effectLst/>
                        </a:rPr>
                        <a:t>HPA2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000" dirty="0">
                          <a:effectLst/>
                        </a:rPr>
                        <a:t>HPA3</a:t>
                      </a:r>
                      <a:endParaRPr lang="en-IN" sz="1200" dirty="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8150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000" dirty="0">
                          <a:effectLst/>
                        </a:rPr>
                        <a:t>0</a:t>
                      </a:r>
                      <a:endParaRPr lang="en-IN" sz="1200" dirty="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000">
                          <a:effectLst/>
                        </a:rPr>
                        <a:t>2.73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600"/>
                        </a:spcAft>
                      </a:pPr>
                      <a:r>
                        <a:rPr lang="en-IN" sz="1000" dirty="0" smtClean="0">
                          <a:effectLst/>
                        </a:rPr>
                        <a:t>41.3</a:t>
                      </a:r>
                      <a:endParaRPr lang="en-IN" sz="1200" dirty="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000" dirty="0">
                          <a:effectLst/>
                        </a:rPr>
                        <a:t>1506</a:t>
                      </a:r>
                      <a:endParaRPr lang="en-IN" sz="1200" dirty="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8150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000">
                          <a:effectLst/>
                        </a:rPr>
                        <a:t>45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000">
                          <a:effectLst/>
                        </a:rPr>
                        <a:t>2.89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000" dirty="0">
                          <a:effectLst/>
                        </a:rPr>
                        <a:t>45.4</a:t>
                      </a:r>
                      <a:endParaRPr lang="en-IN" sz="1200" dirty="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000">
                          <a:effectLst/>
                        </a:rPr>
                        <a:t>1506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8150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000">
                          <a:effectLst/>
                        </a:rPr>
                        <a:t>90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000">
                          <a:effectLst/>
                        </a:rPr>
                        <a:t>4.28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000">
                          <a:effectLst/>
                        </a:rPr>
                        <a:t>74.9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000">
                          <a:effectLst/>
                        </a:rPr>
                        <a:t>1515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8150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000">
                          <a:effectLst/>
                        </a:rPr>
                        <a:t>135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000">
                          <a:effectLst/>
                        </a:rPr>
                        <a:t>4.89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000" dirty="0">
                          <a:effectLst/>
                        </a:rPr>
                        <a:t>90.7</a:t>
                      </a:r>
                      <a:endParaRPr lang="en-IN" sz="1200" dirty="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000">
                          <a:effectLst/>
                        </a:rPr>
                        <a:t>1514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48150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000">
                          <a:effectLst/>
                        </a:rPr>
                        <a:t>180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000">
                          <a:effectLst/>
                        </a:rPr>
                        <a:t>4.85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000">
                          <a:effectLst/>
                        </a:rPr>
                        <a:t>93.6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600"/>
                        </a:spcAft>
                      </a:pPr>
                      <a:r>
                        <a:rPr lang="en-IN" sz="1000" dirty="0">
                          <a:effectLst/>
                        </a:rPr>
                        <a:t>1515</a:t>
                      </a:r>
                      <a:endParaRPr lang="en-IN" sz="1200" dirty="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3753549" y="2605142"/>
            <a:ext cx="720082" cy="4308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Dummy Load </a:t>
            </a:r>
            <a:endParaRPr lang="en-IN" sz="11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906352" y="935336"/>
            <a:ext cx="74722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n-lt"/>
              </a:rPr>
              <a:t> </a:t>
            </a:r>
            <a:r>
              <a:rPr lang="en-US" sz="1200" b="1" dirty="0" err="1" smtClean="0">
                <a:latin typeface="+mn-lt"/>
              </a:rPr>
              <a:t>Tx</a:t>
            </a:r>
            <a:r>
              <a:rPr lang="en-US" sz="1200" b="1" dirty="0" smtClean="0">
                <a:latin typeface="+mn-lt"/>
              </a:rPr>
              <a:t>-line</a:t>
            </a:r>
            <a:endParaRPr lang="en-US" sz="1200" b="1" dirty="0">
              <a:latin typeface="+mn-lt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737786" y="2176046"/>
            <a:ext cx="41764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en-GB" sz="1600" b="1" u="sng" dirty="0" smtClean="0"/>
              <a:t>Mismatch load test: VSWR 2:1 at 55 MHz</a:t>
            </a:r>
            <a:endParaRPr lang="en-IN" sz="1600" b="1" u="sng" dirty="0"/>
          </a:p>
        </p:txBody>
      </p:sp>
      <p:sp>
        <p:nvSpPr>
          <p:cNvPr id="47" name="Rectangle 46"/>
          <p:cNvSpPr/>
          <p:nvPr/>
        </p:nvSpPr>
        <p:spPr>
          <a:xfrm>
            <a:off x="6292769" y="5814511"/>
            <a:ext cx="1914981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altLang="en-US" sz="1200" b="1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Harmonic level &lt; 35dB</a:t>
            </a:r>
            <a:r>
              <a:rPr lang="en-US" altLang="en-US" sz="12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  </a:t>
            </a:r>
            <a:r>
              <a:rPr lang="en-US" altLang="en-US" sz="1200" b="1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 </a:t>
            </a:r>
            <a:endParaRPr lang="en-US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779614" y="1345268"/>
            <a:ext cx="74722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n-lt"/>
              </a:rPr>
              <a:t> Aux. PS</a:t>
            </a:r>
            <a:endParaRPr lang="en-US" sz="1200" b="1" dirty="0">
              <a:latin typeface="+mn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56528" y="935335"/>
            <a:ext cx="74712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n-lt"/>
              </a:rPr>
              <a:t>HPA2</a:t>
            </a:r>
            <a:endParaRPr lang="en-US" sz="1200" b="1" dirty="0">
              <a:latin typeface="+mn-lt"/>
            </a:endParaRPr>
          </a:p>
        </p:txBody>
      </p:sp>
      <p:cxnSp>
        <p:nvCxnSpPr>
          <p:cNvPr id="54" name="Straight Arrow Connector 53"/>
          <p:cNvCxnSpPr>
            <a:stCxn id="33" idx="0"/>
          </p:cNvCxnSpPr>
          <p:nvPr/>
        </p:nvCxnSpPr>
        <p:spPr>
          <a:xfrm flipV="1">
            <a:off x="4113590" y="2074321"/>
            <a:ext cx="1467" cy="53082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4633445" y="1057870"/>
            <a:ext cx="4248472" cy="92333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IN" b="1" dirty="0" smtClean="0">
                <a:solidFill>
                  <a:srgbClr val="000099"/>
                </a:solidFill>
              </a:rPr>
              <a:t>Test run conducted at 55 MHz/1.5 MW/ 2000s </a:t>
            </a:r>
            <a:r>
              <a:rPr lang="en-IN" b="1" dirty="0">
                <a:solidFill>
                  <a:srgbClr val="000099"/>
                </a:solidFill>
              </a:rPr>
              <a:t>for five consecutive RF pulses with </a:t>
            </a:r>
            <a:r>
              <a:rPr lang="en-IN" b="1" dirty="0" smtClean="0">
                <a:solidFill>
                  <a:srgbClr val="000099"/>
                </a:solidFill>
              </a:rPr>
              <a:t>25% </a:t>
            </a:r>
            <a:r>
              <a:rPr lang="en-IN" b="1" dirty="0">
                <a:solidFill>
                  <a:srgbClr val="000099"/>
                </a:solidFill>
              </a:rPr>
              <a:t>duty cycle </a:t>
            </a:r>
          </a:p>
        </p:txBody>
      </p:sp>
      <p:sp>
        <p:nvSpPr>
          <p:cNvPr id="57" name="Rectangle 56"/>
          <p:cNvSpPr/>
          <p:nvPr/>
        </p:nvSpPr>
        <p:spPr>
          <a:xfrm>
            <a:off x="4813204" y="2691825"/>
            <a:ext cx="400431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hangingPunct="0"/>
            <a:r>
              <a:rPr lang="en-GB" sz="1600" dirty="0" smtClean="0"/>
              <a:t>Even with VSWR condition, forward </a:t>
            </a:r>
            <a:r>
              <a:rPr lang="en-GB" sz="1600" dirty="0"/>
              <a:t>power could be kept constant to </a:t>
            </a:r>
            <a:r>
              <a:rPr lang="en-GB" sz="1600" b="1" dirty="0" smtClean="0">
                <a:solidFill>
                  <a:srgbClr val="C00000"/>
                </a:solidFill>
              </a:rPr>
              <a:t>1.5MW</a:t>
            </a:r>
            <a:r>
              <a:rPr lang="en-GB" sz="1600" dirty="0" smtClean="0"/>
              <a:t> </a:t>
            </a:r>
            <a:endParaRPr lang="en-IN" sz="1600" dirty="0"/>
          </a:p>
        </p:txBody>
      </p:sp>
      <p:sp>
        <p:nvSpPr>
          <p:cNvPr id="58" name="Rectangle 57"/>
          <p:cNvSpPr/>
          <p:nvPr/>
        </p:nvSpPr>
        <p:spPr>
          <a:xfrm>
            <a:off x="196805" y="6103320"/>
            <a:ext cx="6946796" cy="33855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Overall electrical efficiency </a:t>
            </a:r>
            <a:r>
              <a:rPr lang="en-US" sz="1600" dirty="0" smtClean="0"/>
              <a:t>: 55% - 65%,  RF </a:t>
            </a:r>
            <a:r>
              <a:rPr lang="en-US" sz="1600" dirty="0"/>
              <a:t>exposure </a:t>
            </a:r>
            <a:r>
              <a:rPr lang="en-US" sz="1600" dirty="0" smtClean="0"/>
              <a:t>limit: &lt; 30 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</a:t>
            </a:r>
            <a:r>
              <a:rPr lang="en-I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W/</a:t>
            </a:r>
            <a:r>
              <a:rPr lang="en-GB" sz="1600" dirty="0" smtClean="0"/>
              <a:t>cm</a:t>
            </a:r>
            <a:r>
              <a:rPr lang="en-GB" sz="1600" baseline="30000" dirty="0" smtClean="0"/>
              <a:t>2</a:t>
            </a:r>
            <a:r>
              <a:rPr lang="en-GB" sz="1600" dirty="0" smtClean="0"/>
              <a:t> </a:t>
            </a:r>
            <a:endParaRPr lang="en-IN" sz="16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graphicFrame>
        <p:nvGraphicFramePr>
          <p:cNvPr id="59" name="Table 58"/>
          <p:cNvGraphicFramePr>
            <a:graphicFrameLocks noGrp="1"/>
          </p:cNvGraphicFramePr>
          <p:nvPr>
            <p:extLst/>
          </p:nvPr>
        </p:nvGraphicFramePr>
        <p:xfrm>
          <a:off x="445130" y="4005064"/>
          <a:ext cx="3636506" cy="17312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06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310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3166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3166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3166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3103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8877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76368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 dirty="0">
                          <a:effectLst/>
                        </a:rPr>
                        <a:t>Freq.</a:t>
                      </a:r>
                      <a:endParaRPr lang="en-IN" sz="1200" dirty="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>
                          <a:effectLst/>
                        </a:rPr>
                        <a:t>HPA3</a:t>
                      </a:r>
                      <a:endParaRPr lang="en-IN" sz="120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>
                          <a:effectLst/>
                        </a:rPr>
                        <a:t>Pf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>
                          <a:effectLst/>
                        </a:rPr>
                        <a:t>HPA3</a:t>
                      </a:r>
                      <a:endParaRPr lang="en-IN" sz="120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>
                          <a:effectLst/>
                        </a:rPr>
                        <a:t>Pr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>
                          <a:effectLst/>
                        </a:rPr>
                        <a:t>HPA2</a:t>
                      </a:r>
                      <a:endParaRPr lang="en-IN" sz="120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>
                          <a:effectLst/>
                        </a:rPr>
                        <a:t>Pf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>
                          <a:effectLst/>
                        </a:rPr>
                        <a:t>HPA2</a:t>
                      </a:r>
                      <a:endParaRPr lang="en-IN" sz="120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>
                          <a:effectLst/>
                        </a:rPr>
                        <a:t>Pr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>
                          <a:effectLst/>
                        </a:rPr>
                        <a:t>SSPA</a:t>
                      </a:r>
                      <a:endParaRPr lang="en-IN" sz="1200">
                        <a:effectLst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>
                          <a:effectLst/>
                        </a:rPr>
                        <a:t>Pf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 dirty="0">
                          <a:effectLst/>
                        </a:rPr>
                        <a:t>Gain-3</a:t>
                      </a:r>
                      <a:endParaRPr lang="en-IN" sz="1200" dirty="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8184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>
                          <a:effectLst/>
                        </a:rPr>
                        <a:t>MHz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>
                          <a:effectLst/>
                        </a:rPr>
                        <a:t>kW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>
                          <a:effectLst/>
                        </a:rPr>
                        <a:t>kW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>
                          <a:effectLst/>
                        </a:rPr>
                        <a:t>kW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 dirty="0">
                          <a:effectLst/>
                        </a:rPr>
                        <a:t>kW</a:t>
                      </a:r>
                      <a:endParaRPr lang="en-IN" sz="1200" dirty="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>
                          <a:effectLst/>
                        </a:rPr>
                        <a:t>kW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>
                          <a:effectLst/>
                        </a:rPr>
                        <a:t>dB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8184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>
                          <a:effectLst/>
                        </a:rPr>
                        <a:t>35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>
                          <a:effectLst/>
                        </a:rPr>
                        <a:t>1248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>
                          <a:effectLst/>
                        </a:rPr>
                        <a:t>4.2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>
                          <a:effectLst/>
                        </a:rPr>
                        <a:t>79.4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>
                          <a:effectLst/>
                        </a:rPr>
                        <a:t>16.54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 dirty="0">
                          <a:effectLst/>
                        </a:rPr>
                        <a:t>4.17</a:t>
                      </a:r>
                      <a:endParaRPr lang="en-IN" sz="1200" dirty="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>
                          <a:effectLst/>
                        </a:rPr>
                        <a:t>11.96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5821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>
                          <a:effectLst/>
                        </a:rPr>
                        <a:t>36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 dirty="0">
                          <a:effectLst/>
                        </a:rPr>
                        <a:t>1497</a:t>
                      </a:r>
                      <a:endParaRPr lang="en-IN" sz="1200" dirty="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 dirty="0">
                          <a:effectLst/>
                        </a:rPr>
                        <a:t>3.22</a:t>
                      </a:r>
                      <a:endParaRPr lang="en-IN" sz="1200" dirty="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 dirty="0">
                          <a:effectLst/>
                        </a:rPr>
                        <a:t>67.77</a:t>
                      </a:r>
                      <a:endParaRPr lang="en-IN" sz="1200" dirty="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>
                          <a:effectLst/>
                        </a:rPr>
                        <a:t>0.29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 dirty="0">
                          <a:effectLst/>
                        </a:rPr>
                        <a:t>4.17</a:t>
                      </a:r>
                      <a:endParaRPr lang="en-IN" sz="1200" dirty="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>
                          <a:effectLst/>
                        </a:rPr>
                        <a:t>13.44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8184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>
                          <a:effectLst/>
                        </a:rPr>
                        <a:t>37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>
                          <a:effectLst/>
                        </a:rPr>
                        <a:t>1234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>
                          <a:effectLst/>
                        </a:rPr>
                        <a:t>1.54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>
                          <a:effectLst/>
                        </a:rPr>
                        <a:t>72.18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>
                          <a:effectLst/>
                        </a:rPr>
                        <a:t>3.16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 dirty="0">
                          <a:effectLst/>
                        </a:rPr>
                        <a:t>4.17</a:t>
                      </a:r>
                      <a:endParaRPr lang="en-IN" sz="1200" dirty="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 dirty="0">
                          <a:effectLst/>
                        </a:rPr>
                        <a:t>12.33</a:t>
                      </a:r>
                      <a:endParaRPr lang="en-IN" sz="1200" dirty="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88184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>
                          <a:effectLst/>
                        </a:rPr>
                        <a:t>54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>
                          <a:effectLst/>
                        </a:rPr>
                        <a:t>1173.4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 dirty="0">
                          <a:effectLst/>
                        </a:rPr>
                        <a:t>6.74</a:t>
                      </a:r>
                      <a:endParaRPr lang="en-IN" sz="1200" dirty="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>
                          <a:effectLst/>
                        </a:rPr>
                        <a:t>51.7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>
                          <a:effectLst/>
                        </a:rPr>
                        <a:t>8.10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>
                          <a:effectLst/>
                        </a:rPr>
                        <a:t>3.58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 dirty="0">
                          <a:effectLst/>
                        </a:rPr>
                        <a:t>13.45</a:t>
                      </a:r>
                      <a:endParaRPr lang="en-IN" sz="1200" dirty="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88184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>
                          <a:effectLst/>
                        </a:rPr>
                        <a:t>55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>
                          <a:effectLst/>
                        </a:rPr>
                        <a:t>1513.0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>
                          <a:effectLst/>
                        </a:rPr>
                        <a:t>7.78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>
                          <a:effectLst/>
                        </a:rPr>
                        <a:t>61.6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>
                          <a:effectLst/>
                        </a:rPr>
                        <a:t>0.06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>
                          <a:effectLst/>
                        </a:rPr>
                        <a:t>3.58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 dirty="0">
                          <a:effectLst/>
                        </a:rPr>
                        <a:t>13.90</a:t>
                      </a:r>
                      <a:endParaRPr lang="en-IN" sz="1200" dirty="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88184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>
                          <a:effectLst/>
                        </a:rPr>
                        <a:t>56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>
                          <a:effectLst/>
                        </a:rPr>
                        <a:t>1131.0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>
                          <a:effectLst/>
                        </a:rPr>
                        <a:t>4.38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>
                          <a:effectLst/>
                        </a:rPr>
                        <a:t>70.6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>
                          <a:effectLst/>
                        </a:rPr>
                        <a:t>10.56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>
                          <a:effectLst/>
                        </a:rPr>
                        <a:t>3.58</a:t>
                      </a:r>
                      <a:endParaRPr lang="en-IN" sz="120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IN" sz="1000" dirty="0">
                          <a:effectLst/>
                        </a:rPr>
                        <a:t>12.19</a:t>
                      </a:r>
                      <a:endParaRPr lang="en-IN" sz="1200" dirty="0"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0" name="Oval 59"/>
          <p:cNvSpPr/>
          <p:nvPr/>
        </p:nvSpPr>
        <p:spPr>
          <a:xfrm>
            <a:off x="524396" y="4736550"/>
            <a:ext cx="1048307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1" name="Oval 60"/>
          <p:cNvSpPr/>
          <p:nvPr/>
        </p:nvSpPr>
        <p:spPr>
          <a:xfrm>
            <a:off x="524396" y="5312614"/>
            <a:ext cx="1048307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2" name="Oval 61"/>
          <p:cNvSpPr/>
          <p:nvPr/>
        </p:nvSpPr>
        <p:spPr>
          <a:xfrm>
            <a:off x="3044676" y="4448518"/>
            <a:ext cx="504056" cy="6840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3" name="Oval 62"/>
          <p:cNvSpPr/>
          <p:nvPr/>
        </p:nvSpPr>
        <p:spPr>
          <a:xfrm>
            <a:off x="3044676" y="5182336"/>
            <a:ext cx="504056" cy="6120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4" name="TextBox 63"/>
          <p:cNvSpPr txBox="1"/>
          <p:nvPr/>
        </p:nvSpPr>
        <p:spPr>
          <a:xfrm>
            <a:off x="107504" y="5805264"/>
            <a:ext cx="4291027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CC"/>
                </a:solidFill>
              </a:rPr>
              <a:t>1dB BW measurement at 36 &amp; 55 MHz at 1.5 MW</a:t>
            </a:r>
            <a:endParaRPr lang="en-IN" sz="1400" b="1" dirty="0">
              <a:solidFill>
                <a:srgbClr val="0000C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27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9964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0" dirty="0" smtClean="0"/>
              <a:t>Next step is to achieve the final specs 2.5 MW/CW at VSWR 2:1 in 35-65 MHz range in a prototype – principal challenge is to stabilize the performance of the combiner during mismatch load condition</a:t>
            </a:r>
          </a:p>
          <a:p>
            <a:pPr marL="0" indent="0">
              <a:buNone/>
            </a:pPr>
            <a:endParaRPr lang="en-US" sz="2400" b="0" dirty="0" smtClean="0"/>
          </a:p>
          <a:p>
            <a:r>
              <a:rPr lang="en-US" sz="2400" b="0" dirty="0" smtClean="0"/>
              <a:t>Bulk production: </a:t>
            </a:r>
            <a:r>
              <a:rPr lang="en-US" sz="2400" b="0" dirty="0" smtClean="0"/>
              <a:t>Based on </a:t>
            </a:r>
            <a:r>
              <a:rPr lang="en-US" sz="2400" b="0" dirty="0" smtClean="0"/>
              <a:t>prototype </a:t>
            </a:r>
            <a:r>
              <a:rPr lang="en-US" sz="2400" b="0" dirty="0" smtClean="0"/>
              <a:t>RF </a:t>
            </a:r>
            <a:r>
              <a:rPr lang="en-US" sz="2400" b="0" dirty="0" smtClean="0"/>
              <a:t>source, lookout for Indian manufacturing of some RF components </a:t>
            </a:r>
            <a:endParaRPr lang="en-US" sz="2400" b="0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rgbClr val="000099"/>
          </a:solidFill>
          <a:ln>
            <a:solidFill>
              <a:srgbClr val="000099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800" dirty="0" smtClean="0"/>
              <a:t>ICRF Power Source: </a:t>
            </a:r>
            <a:r>
              <a:rPr lang="en-US" sz="2800" smtClean="0"/>
              <a:t>Path Forward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28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3363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Diagnostic Neutral Beam (DNB)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-76200" y="808837"/>
            <a:ext cx="3429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99"/>
                </a:solidFill>
              </a:rPr>
              <a:t>Physics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99"/>
                </a:solidFill>
              </a:rPr>
              <a:t>Acceleration </a:t>
            </a:r>
            <a:r>
              <a:rPr lang="en-US" sz="1400" dirty="0">
                <a:solidFill>
                  <a:srgbClr val="000099"/>
                </a:solidFill>
              </a:rPr>
              <a:t>of </a:t>
            </a:r>
            <a:r>
              <a:rPr lang="en-US" sz="1400" b="1" u="sng" dirty="0" smtClean="0">
                <a:solidFill>
                  <a:srgbClr val="00B050"/>
                </a:solidFill>
              </a:rPr>
              <a:t>60A/96kV </a:t>
            </a:r>
            <a:r>
              <a:rPr lang="en-US" sz="1400" b="1" u="sng" dirty="0">
                <a:solidFill>
                  <a:srgbClr val="00B050"/>
                </a:solidFill>
              </a:rPr>
              <a:t>H</a:t>
            </a:r>
            <a:r>
              <a:rPr lang="en-US" sz="1400" b="1" u="sng" baseline="30000" dirty="0">
                <a:solidFill>
                  <a:srgbClr val="00B050"/>
                </a:solidFill>
              </a:rPr>
              <a:t>-</a:t>
            </a:r>
            <a:r>
              <a:rPr lang="en-US" sz="1400" b="1" u="sng" dirty="0">
                <a:solidFill>
                  <a:srgbClr val="00B050"/>
                </a:solidFill>
              </a:rPr>
              <a:t> ion beam</a:t>
            </a:r>
            <a:r>
              <a:rPr lang="en-US" sz="1400" b="1" dirty="0">
                <a:solidFill>
                  <a:srgbClr val="00B050"/>
                </a:solidFill>
              </a:rPr>
              <a:t> </a:t>
            </a:r>
            <a:endParaRPr lang="en-US" sz="1400" b="1" dirty="0" smtClean="0">
              <a:solidFill>
                <a:srgbClr val="00B050"/>
              </a:solidFill>
            </a:endParaRP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99"/>
                </a:solidFill>
              </a:rPr>
              <a:t>RF ion source (H-) </a:t>
            </a:r>
            <a:r>
              <a:rPr lang="en-US" sz="1400" dirty="0">
                <a:solidFill>
                  <a:srgbClr val="000099"/>
                </a:solidFill>
              </a:rPr>
              <a:t>large extraction plane </a:t>
            </a:r>
            <a:r>
              <a:rPr lang="en-US" sz="1400" dirty="0" smtClean="0">
                <a:solidFill>
                  <a:srgbClr val="000099"/>
                </a:solidFill>
              </a:rPr>
              <a:t>ion </a:t>
            </a:r>
            <a:r>
              <a:rPr lang="en-US" sz="1400" dirty="0">
                <a:solidFill>
                  <a:srgbClr val="000099"/>
                </a:solidFill>
              </a:rPr>
              <a:t>source, with </a:t>
            </a:r>
            <a:endParaRPr lang="en-US" sz="1400" dirty="0" smtClean="0">
              <a:solidFill>
                <a:srgbClr val="000099"/>
              </a:solidFill>
            </a:endParaRP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99"/>
                </a:solidFill>
              </a:rPr>
              <a:t>Current </a:t>
            </a:r>
            <a:r>
              <a:rPr lang="en-US" sz="1400" dirty="0">
                <a:solidFill>
                  <a:srgbClr val="000099"/>
                </a:solidFill>
              </a:rPr>
              <a:t>densities of </a:t>
            </a:r>
            <a:r>
              <a:rPr lang="en-US" sz="1400" b="1" u="sng" dirty="0">
                <a:solidFill>
                  <a:srgbClr val="00B050"/>
                </a:solidFill>
              </a:rPr>
              <a:t>30-35 mA/cm</a:t>
            </a:r>
            <a:r>
              <a:rPr lang="en-US" sz="1400" b="1" u="sng" baseline="30000" dirty="0">
                <a:solidFill>
                  <a:srgbClr val="00B050"/>
                </a:solidFill>
              </a:rPr>
              <a:t>2</a:t>
            </a:r>
            <a:r>
              <a:rPr lang="en-US" sz="1400" b="1" u="sng" dirty="0">
                <a:solidFill>
                  <a:srgbClr val="00B050"/>
                </a:solidFill>
              </a:rPr>
              <a:t> 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99"/>
                </a:solidFill>
              </a:rPr>
              <a:t>Beam (17-20A, Neutral)  </a:t>
            </a:r>
            <a:r>
              <a:rPr lang="en-US" sz="1400" dirty="0">
                <a:solidFill>
                  <a:srgbClr val="000099"/>
                </a:solidFill>
              </a:rPr>
              <a:t>transport over </a:t>
            </a:r>
            <a:r>
              <a:rPr lang="en-US" sz="1400" b="1" u="sng" dirty="0">
                <a:solidFill>
                  <a:srgbClr val="00B050"/>
                </a:solidFill>
              </a:rPr>
              <a:t>~21 m </a:t>
            </a:r>
            <a:r>
              <a:rPr lang="en-US" sz="1400" dirty="0">
                <a:solidFill>
                  <a:srgbClr val="000099"/>
                </a:solidFill>
              </a:rPr>
              <a:t>length </a:t>
            </a:r>
            <a:endParaRPr lang="en-US" sz="1400" strike="sngStrike" dirty="0">
              <a:solidFill>
                <a:srgbClr val="000099"/>
              </a:solidFill>
            </a:endParaRPr>
          </a:p>
        </p:txBody>
      </p:sp>
      <p:pic>
        <p:nvPicPr>
          <p:cNvPr id="18" name="Picture 2" descr="C:\Users\abc\Downloads\DNB INJECTOR (1)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43" y="1371600"/>
            <a:ext cx="5715000" cy="413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29</a:t>
            </a:fld>
            <a:endParaRPr lang="en-IN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52800"/>
            <a:ext cx="4419600" cy="274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Indian procurements for ITER  </a:t>
            </a:r>
            <a:endParaRPr lang="en-US" dirty="0"/>
          </a:p>
          <a:p>
            <a:r>
              <a:rPr lang="en-US" dirty="0" smtClean="0"/>
              <a:t>Technology Challenges </a:t>
            </a:r>
          </a:p>
          <a:p>
            <a:pPr lvl="1"/>
            <a:r>
              <a:rPr lang="en-US" dirty="0" smtClean="0"/>
              <a:t>Key issues</a:t>
            </a:r>
          </a:p>
          <a:p>
            <a:pPr lvl="2"/>
            <a:r>
              <a:rPr lang="en-US" dirty="0" smtClean="0"/>
              <a:t>R&amp;D and Mock-ups </a:t>
            </a:r>
          </a:p>
          <a:p>
            <a:pPr lvl="2"/>
            <a:r>
              <a:rPr lang="en-US" dirty="0" smtClean="0"/>
              <a:t>Lessons learnt </a:t>
            </a:r>
            <a:endParaRPr lang="en-US" dirty="0"/>
          </a:p>
          <a:p>
            <a:r>
              <a:rPr lang="en-US" dirty="0" smtClean="0"/>
              <a:t>Broader </a:t>
            </a:r>
            <a:r>
              <a:rPr lang="en-US" dirty="0"/>
              <a:t>P</a:t>
            </a:r>
            <a:r>
              <a:rPr lang="en-US" dirty="0" smtClean="0"/>
              <a:t>erspective of India in ITER</a:t>
            </a:r>
            <a:endParaRPr lang="en-US" dirty="0"/>
          </a:p>
          <a:p>
            <a:r>
              <a:rPr lang="en-US" dirty="0" smtClean="0"/>
              <a:t>Summary 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578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173" y="4419600"/>
            <a:ext cx="1760827" cy="155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DNB: R&amp;D and Technology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868415" y="808837"/>
            <a:ext cx="33241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99"/>
                </a:solidFill>
              </a:rPr>
              <a:t> Technology</a:t>
            </a:r>
          </a:p>
          <a:p>
            <a:pPr marL="171450" lvl="3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99"/>
                </a:solidFill>
              </a:rPr>
              <a:t>Manufacturing </a:t>
            </a:r>
            <a:r>
              <a:rPr lang="en-US" sz="1400" b="1" u="sng" dirty="0" smtClean="0">
                <a:solidFill>
                  <a:srgbClr val="00B050"/>
                </a:solidFill>
              </a:rPr>
              <a:t>angled grid segments, 320 precision </a:t>
            </a:r>
            <a:r>
              <a:rPr lang="en-US" sz="1400" dirty="0" smtClean="0">
                <a:solidFill>
                  <a:srgbClr val="000099"/>
                </a:solidFill>
              </a:rPr>
              <a:t>apertures, with 0.05 mm positioning accuracies </a:t>
            </a:r>
          </a:p>
          <a:p>
            <a:pPr marL="171450" lvl="3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99"/>
                </a:solidFill>
              </a:rPr>
              <a:t>Effecting reliable dissimilar material transitions through EBW joints</a:t>
            </a:r>
          </a:p>
          <a:p>
            <a:pPr marL="171450" lvl="3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99"/>
                </a:solidFill>
              </a:rPr>
              <a:t>High accuracy </a:t>
            </a:r>
            <a:r>
              <a:rPr lang="en-US" sz="1400" b="1" u="sng" dirty="0" smtClean="0">
                <a:solidFill>
                  <a:srgbClr val="00B050"/>
                </a:solidFill>
              </a:rPr>
              <a:t>(~ 0.1 mm/m) of drift control in deep drilled</a:t>
            </a:r>
            <a:r>
              <a:rPr lang="en-US" sz="1400" dirty="0" smtClean="0">
                <a:solidFill>
                  <a:srgbClr val="000099"/>
                </a:solidFill>
              </a:rPr>
              <a:t> heat exchangers </a:t>
            </a:r>
            <a:endParaRPr lang="en-US" sz="1400" strike="sngStrike" dirty="0">
              <a:solidFill>
                <a:srgbClr val="000099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15000" y="2786649"/>
            <a:ext cx="34290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en-US" dirty="0" smtClean="0">
                <a:solidFill>
                  <a:srgbClr val="000099"/>
                </a:solidFill>
              </a:rPr>
              <a:t>Mitigation</a:t>
            </a:r>
            <a:r>
              <a:rPr lang="en-US" dirty="0">
                <a:solidFill>
                  <a:srgbClr val="000099"/>
                </a:solidFill>
              </a:rPr>
              <a:t>:</a:t>
            </a:r>
          </a:p>
          <a:p>
            <a:pPr marL="400050" lvl="3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99"/>
                </a:solidFill>
              </a:rPr>
              <a:t>Set up and operate</a:t>
            </a:r>
            <a:r>
              <a:rPr lang="en-US" sz="1400" dirty="0">
                <a:solidFill>
                  <a:srgbClr val="33CC33"/>
                </a:solidFill>
              </a:rPr>
              <a:t> </a:t>
            </a:r>
            <a:r>
              <a:rPr lang="en-US" sz="1400" b="1" u="sng" dirty="0">
                <a:solidFill>
                  <a:srgbClr val="33CC33"/>
                </a:solidFill>
              </a:rPr>
              <a:t>DNB prototype facility (INTF)</a:t>
            </a:r>
            <a:r>
              <a:rPr lang="en-US" sz="1400" b="1" u="sng" dirty="0">
                <a:solidFill>
                  <a:srgbClr val="000099"/>
                </a:solidFill>
              </a:rPr>
              <a:t> </a:t>
            </a:r>
            <a:r>
              <a:rPr lang="en-US" sz="1400" dirty="0">
                <a:solidFill>
                  <a:srgbClr val="000099"/>
                </a:solidFill>
              </a:rPr>
              <a:t>along with smaller source facilities </a:t>
            </a:r>
            <a:r>
              <a:rPr lang="en-US" sz="1400" b="1" u="sng" dirty="0">
                <a:solidFill>
                  <a:srgbClr val="00B050"/>
                </a:solidFill>
              </a:rPr>
              <a:t>ROBIN and TWIN</a:t>
            </a:r>
          </a:p>
          <a:p>
            <a:pPr marL="400050" lvl="3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99"/>
                </a:solidFill>
              </a:rPr>
              <a:t>Pre manufacturing prototypes to establish realizable parameters and the route to product development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26496" y="80883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</a:rPr>
              <a:t>Challenges</a:t>
            </a:r>
            <a:endParaRPr lang="en-US" dirty="0">
              <a:solidFill>
                <a:srgbClr val="000099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265324" y="1022078"/>
            <a:ext cx="6782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C:\Users\abc\Downloads\DNB INJECTOR (1)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43" y="1652164"/>
            <a:ext cx="5715000" cy="413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69" y="2377798"/>
            <a:ext cx="877785" cy="108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455" y="4450563"/>
            <a:ext cx="1498745" cy="1388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/>
          <a:stretch/>
        </p:blipFill>
        <p:spPr bwMode="auto">
          <a:xfrm>
            <a:off x="838200" y="990600"/>
            <a:ext cx="920247" cy="1212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Snagit_PPTEB" descr="PPTEB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5"/>
          <a:stretch/>
        </p:blipFill>
        <p:spPr bwMode="auto">
          <a:xfrm>
            <a:off x="2602709" y="890547"/>
            <a:ext cx="905726" cy="1208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Oval 24"/>
          <p:cNvSpPr/>
          <p:nvPr/>
        </p:nvSpPr>
        <p:spPr>
          <a:xfrm>
            <a:off x="0" y="3464182"/>
            <a:ext cx="1419125" cy="39597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Calorimeter</a:t>
            </a:r>
            <a:endParaRPr lang="en-US" sz="1200" dirty="0"/>
          </a:p>
        </p:txBody>
      </p:sp>
      <p:sp>
        <p:nvSpPr>
          <p:cNvPr id="26" name="Oval 25"/>
          <p:cNvSpPr/>
          <p:nvPr/>
        </p:nvSpPr>
        <p:spPr>
          <a:xfrm>
            <a:off x="4404736" y="6019800"/>
            <a:ext cx="2224664" cy="40420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Residual Ion Dump</a:t>
            </a:r>
            <a:endParaRPr lang="en-US" sz="1400" dirty="0"/>
          </a:p>
        </p:txBody>
      </p:sp>
      <p:sp>
        <p:nvSpPr>
          <p:cNvPr id="27" name="Oval 26"/>
          <p:cNvSpPr/>
          <p:nvPr/>
        </p:nvSpPr>
        <p:spPr>
          <a:xfrm>
            <a:off x="6759017" y="5945567"/>
            <a:ext cx="1699183" cy="47583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Neutralizer</a:t>
            </a:r>
            <a:endParaRPr lang="en-US" sz="1600" dirty="0"/>
          </a:p>
        </p:txBody>
      </p:sp>
      <p:sp>
        <p:nvSpPr>
          <p:cNvPr id="28" name="Oval 27"/>
          <p:cNvSpPr/>
          <p:nvPr/>
        </p:nvSpPr>
        <p:spPr>
          <a:xfrm>
            <a:off x="1275489" y="2057400"/>
            <a:ext cx="1845053" cy="47583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RF Ion Source + Accelerator</a:t>
            </a:r>
            <a:endParaRPr lang="en-US" sz="1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30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6502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00200" y="149462"/>
            <a:ext cx="6556633" cy="584775"/>
          </a:xfrm>
          <a:prstGeom prst="round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3200" b="1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1pPr>
            <a:lvl2pPr algn="ctr" eaLnBrk="1" hangingPunct="1">
              <a:defRPr sz="4400">
                <a:latin typeface="Calibri" pitchFamily="34" charset="0"/>
              </a:defRPr>
            </a:lvl2pPr>
            <a:lvl3pPr algn="ctr" eaLnBrk="1" hangingPunct="1">
              <a:defRPr sz="4400">
                <a:latin typeface="Calibri" pitchFamily="34" charset="0"/>
              </a:defRPr>
            </a:lvl3pPr>
            <a:lvl4pPr algn="ctr" eaLnBrk="1" hangingPunct="1">
              <a:defRPr sz="4400">
                <a:latin typeface="Calibri" pitchFamily="34" charset="0"/>
              </a:defRPr>
            </a:lvl4pPr>
            <a:lvl5pPr algn="ctr" eaLnBrk="1" hangingPunct="1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r>
              <a:rPr lang="en-US" sz="2800" dirty="0" smtClean="0"/>
              <a:t>DNB: R&amp;D with Ion Source </a:t>
            </a:r>
            <a:r>
              <a:rPr lang="en-US" sz="2400" dirty="0" smtClean="0"/>
              <a:t>(ROBIN)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439298" y="809085"/>
            <a:ext cx="872111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RF Power: 30-60kW,			Source filling pressure: 0.3-0.6 Pa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Grid bias voltage., 18-26 V,			EPSS: ≤10kV, APSS: ≤15kV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Extraction area : 146 apertures 73 cm</a:t>
            </a:r>
            <a:r>
              <a:rPr lang="en-US" b="1" baseline="30000" dirty="0">
                <a:solidFill>
                  <a:prstClr val="black"/>
                </a:solidFill>
                <a:latin typeface="Arial" charset="0"/>
                <a:cs typeface="Arial" charset="0"/>
              </a:rPr>
              <a:t>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B050"/>
                </a:solidFill>
                <a:latin typeface="Arial" charset="0"/>
                <a:cs typeface="Arial" charset="0"/>
              </a:rPr>
              <a:t>Achieved 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B050"/>
                </a:solidFill>
                <a:latin typeface="Arial" charset="0"/>
                <a:cs typeface="Arial" charset="0"/>
              </a:rPr>
              <a:t>H- ion current density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B050"/>
                </a:solidFill>
                <a:latin typeface="Arial" charset="0"/>
                <a:cs typeface="Arial" charset="0"/>
              </a:rPr>
              <a:t>27mA/cm</a:t>
            </a:r>
            <a:r>
              <a:rPr lang="en-US" sz="2000" b="1" baseline="30000" dirty="0">
                <a:solidFill>
                  <a:srgbClr val="00B050"/>
                </a:solidFill>
                <a:latin typeface="Arial" charset="0"/>
                <a:cs typeface="Arial" charset="0"/>
              </a:rPr>
              <a:t>2</a:t>
            </a:r>
            <a:r>
              <a:rPr lang="en-US" sz="2000" b="1" dirty="0">
                <a:solidFill>
                  <a:srgbClr val="00B050"/>
                </a:solidFill>
                <a:latin typeface="Arial" charset="0"/>
                <a:cs typeface="Arial" charset="0"/>
              </a:rPr>
              <a:t> @ e/H- ratio 2.65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B050"/>
                </a:solidFill>
                <a:latin typeface="Arial" charset="0"/>
                <a:cs typeface="Arial" charset="0"/>
              </a:rPr>
              <a:t>22 mA/cm</a:t>
            </a:r>
            <a:r>
              <a:rPr lang="en-US" sz="2000" b="1" baseline="30000" dirty="0">
                <a:solidFill>
                  <a:srgbClr val="00B050"/>
                </a:solidFill>
                <a:latin typeface="Arial" charset="0"/>
                <a:cs typeface="Arial" charset="0"/>
              </a:rPr>
              <a:t>2</a:t>
            </a:r>
            <a:r>
              <a:rPr lang="en-US" sz="2000" b="1" dirty="0">
                <a:solidFill>
                  <a:srgbClr val="00B050"/>
                </a:solidFill>
                <a:latin typeface="Arial" charset="0"/>
                <a:cs typeface="Arial" charset="0"/>
              </a:rPr>
              <a:t> @ e/H- 0.88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Arial" charset="0"/>
                <a:cs typeface="Arial" charset="0"/>
              </a:rPr>
              <a:t>	</a:t>
            </a:r>
            <a:r>
              <a:rPr lang="en-US" sz="2000" b="1" dirty="0">
                <a:solidFill>
                  <a:prstClr val="black"/>
                </a:solidFill>
                <a:latin typeface="Arial" charset="0"/>
                <a:cs typeface="Arial" charset="0"/>
              </a:rPr>
              <a:t>		</a:t>
            </a:r>
            <a:endParaRPr lang="en-US" sz="20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24" y="2959794"/>
            <a:ext cx="4846320" cy="35313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0246" y="1593635"/>
            <a:ext cx="2923787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0243" y="4004291"/>
            <a:ext cx="3108960" cy="23202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08482" y="3109489"/>
            <a:ext cx="21353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79646">
                    <a:lumMod val="50000"/>
                  </a:srgbClr>
                </a:solidFill>
                <a:latin typeface="Arial" charset="0"/>
                <a:cs typeface="Arial" charset="0"/>
              </a:rPr>
              <a:t>Beam transmission : 70 – 85%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31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8914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 bwMode="auto">
          <a:xfrm>
            <a:off x="1619104" y="142852"/>
            <a:ext cx="6553296" cy="642942"/>
          </a:xfrm>
          <a:prstGeom prst="roundRect">
            <a:avLst>
              <a:gd name="adj" fmla="val 16667"/>
            </a:avLst>
          </a:prstGeom>
          <a:solidFill>
            <a:srgbClr val="000099"/>
          </a:solidFill>
          <a:ln>
            <a:solidFill>
              <a:srgbClr val="000099"/>
            </a:solidFill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itchFamily="34" charset="0"/>
              </a:rPr>
              <a:t>Indian Test Facility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itchFamily="34" charset="0"/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>
          <a:xfrm>
            <a:off x="6553200" y="6545237"/>
            <a:ext cx="2133600" cy="3401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9C67D4-B5A2-4A3B-9EF0-92DBEBE8A0FF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9" y="848777"/>
            <a:ext cx="9108871" cy="565587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2699792" y="1628800"/>
            <a:ext cx="576064" cy="115212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424789" y="1173637"/>
            <a:ext cx="1702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Transport Duct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0504" y="808196"/>
            <a:ext cx="1500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Second Calorimeter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cxnSp>
        <p:nvCxnSpPr>
          <p:cNvPr id="11" name="Straight Arrow Connector 10"/>
          <p:cNvCxnSpPr>
            <a:stCxn id="10" idx="1"/>
          </p:cNvCxnSpPr>
          <p:nvPr/>
        </p:nvCxnSpPr>
        <p:spPr>
          <a:xfrm flipH="1">
            <a:off x="695721" y="1131362"/>
            <a:ext cx="374783" cy="48508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125906" y="2213035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Cryopumps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424789" y="3524316"/>
            <a:ext cx="1839404" cy="15240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5" idx="3"/>
          </p:cNvCxnSpPr>
          <p:nvPr/>
        </p:nvCxnSpPr>
        <p:spPr>
          <a:xfrm flipV="1">
            <a:off x="3039942" y="3814192"/>
            <a:ext cx="1560259" cy="32123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10229" y="3950764"/>
            <a:ext cx="2129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Residual Ion Dump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746263" y="4145049"/>
            <a:ext cx="1560259" cy="32123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237217" y="4360677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Neutraliser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577885" y="4597249"/>
            <a:ext cx="1560259" cy="32123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632752" y="4746149"/>
            <a:ext cx="3089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Ion source and accelerator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49758" y="5089165"/>
            <a:ext cx="2043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100kV hushing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5093753" y="4959068"/>
            <a:ext cx="1560259" cy="32123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185483" y="2556598"/>
            <a:ext cx="70376" cy="102448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199889" y="3644450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Calorimeter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6800491" y="1373906"/>
            <a:ext cx="192463" cy="102379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937910" y="907637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HV transmission line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98778" y="1153717"/>
            <a:ext cx="1650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Cooling water system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5250355" y="1780913"/>
            <a:ext cx="1315613" cy="152383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32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0190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DNB: Prototyping and Manufacturing </a:t>
            </a:r>
            <a:endParaRPr lang="en-US" sz="2800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/>
          <a:srcRect b="50306"/>
          <a:stretch/>
        </p:blipFill>
        <p:spPr>
          <a:xfrm>
            <a:off x="685800" y="3725686"/>
            <a:ext cx="4790746" cy="254645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620" y="1507731"/>
            <a:ext cx="2194560" cy="2295525"/>
          </a:xfrm>
          <a:prstGeom prst="rect">
            <a:avLst/>
          </a:prstGeom>
        </p:spPr>
      </p:pic>
      <p:pic>
        <p:nvPicPr>
          <p:cNvPr id="61" name="Picture 25" descr="D:\Projects\Source\Execution Documents\Prototyping\Grid\Prototype Execuation\IMG-20150410-WA00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2" b="37991"/>
          <a:stretch/>
        </p:blipFill>
        <p:spPr bwMode="auto">
          <a:xfrm>
            <a:off x="6257924" y="3886200"/>
            <a:ext cx="2561334" cy="130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863364"/>
            <a:ext cx="8229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1:1 prototype of 320 aperture angled grid segment , first of its kind,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developed successfully and formed the basis of series production.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Important highlights: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Process development to achieve the desired tolerances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Tolerances achieved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Aperture positioning </a:t>
            </a:r>
            <a:r>
              <a:rPr lang="en-US" b="1" u="sng" dirty="0" smtClean="0">
                <a:solidFill>
                  <a:srgbClr val="00B050"/>
                </a:solidFill>
              </a:rPr>
              <a:t>(&lt;50 microns tolerance) </a:t>
            </a:r>
            <a:endParaRPr kumimoji="0" lang="en-US" sz="1800" b="1" i="0" u="sng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Beam group angles </a:t>
            </a: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(within</a:t>
            </a:r>
            <a:r>
              <a:rPr kumimoji="0" lang="en-US" sz="1800" b="1" i="0" u="sng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0.011</a:t>
            </a:r>
            <a:r>
              <a:rPr lang="en-US" b="1" u="sng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en-US" b="1" u="sng" dirty="0" smtClean="0">
                <a:solidFill>
                  <a:srgbClr val="00B050"/>
                </a:solidFill>
                <a:latin typeface="Calibri" panose="020F0502020204030204" pitchFamily="34" charset="0"/>
              </a:rPr>
              <a:t>⁰ tolerance)</a:t>
            </a:r>
            <a:endParaRPr kumimoji="0" lang="en-US" sz="1800" b="1" i="0" u="sng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48399" y="5374880"/>
            <a:ext cx="2695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Special aperture shapes for beam optics control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33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3667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70" r="1516" b="9943"/>
          <a:stretch/>
        </p:blipFill>
        <p:spPr>
          <a:xfrm>
            <a:off x="5438908" y="822366"/>
            <a:ext cx="3283572" cy="114438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DNB: Manufacturing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817463" y="835838"/>
            <a:ext cx="2133670" cy="37223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Product realization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29097" y="1484784"/>
            <a:ext cx="3346980" cy="80652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Identifying the critical process to be established prior to regular production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7800" y="2801122"/>
            <a:ext cx="1946882" cy="54024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Raw mat. development (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CuCrZr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133830" y="2737807"/>
            <a:ext cx="2499464" cy="84762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Manufacturing Process Like special welding, Deep hole drilling etc.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540" y="3505931"/>
            <a:ext cx="830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Trials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9097" y="4028121"/>
            <a:ext cx="4289045" cy="584775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Validation acc. to EN/ISO and functional requirements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15074" y="4828766"/>
            <a:ext cx="4202956" cy="5402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Implementation of development outcome in  bulk production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0762" y="5733256"/>
            <a:ext cx="4202956" cy="432048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Validate the product by Functional Test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( Pressure &amp; Leak test)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108566" y="2492896"/>
            <a:ext cx="2367511" cy="51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108566" y="2498032"/>
            <a:ext cx="0" cy="3254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446739" y="2498032"/>
            <a:ext cx="0" cy="30309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061241" y="3768589"/>
            <a:ext cx="0" cy="2817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51889" y="2278542"/>
            <a:ext cx="1" cy="2194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172240" y="5369015"/>
            <a:ext cx="0" cy="36424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9" idx="2"/>
          </p:cNvCxnSpPr>
          <p:nvPr/>
        </p:nvCxnSpPr>
        <p:spPr>
          <a:xfrm>
            <a:off x="1061241" y="3341371"/>
            <a:ext cx="0" cy="15963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3422407" y="3596002"/>
            <a:ext cx="0" cy="15963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061051" y="3742608"/>
            <a:ext cx="830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Trials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3422407" y="3980810"/>
            <a:ext cx="0" cy="15963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808932" y="1895555"/>
            <a:ext cx="4578972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marR="0" lvl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 kumimoji="0" sz="1600" b="1" i="1" u="none" strike="noStrike" cap="none" spc="0" normalizeH="0" baseline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defRPr>
            </a:lvl1pPr>
          </a:lstStyle>
          <a:p>
            <a:r>
              <a:rPr lang="en-US" sz="1400" b="0" dirty="0" smtClean="0">
                <a:solidFill>
                  <a:schemeClr val="tx1"/>
                </a:solidFill>
              </a:rPr>
              <a:t>Drilling Depth: 1700 mm</a:t>
            </a:r>
          </a:p>
          <a:p>
            <a:r>
              <a:rPr lang="en-US" sz="1400" u="sng" dirty="0" smtClean="0">
                <a:solidFill>
                  <a:srgbClr val="00B050"/>
                </a:solidFill>
              </a:rPr>
              <a:t>Drift control achieved &lt; 500 micron over 1.7m</a:t>
            </a:r>
          </a:p>
          <a:p>
            <a:r>
              <a:rPr lang="en-US" sz="1400" u="sng" dirty="0">
                <a:solidFill>
                  <a:srgbClr val="00B050"/>
                </a:solidFill>
              </a:rPr>
              <a:t>EB Welding : </a:t>
            </a:r>
            <a:r>
              <a:rPr lang="en-US" sz="1400" u="sng" dirty="0" err="1">
                <a:solidFill>
                  <a:srgbClr val="00B050"/>
                </a:solidFill>
              </a:rPr>
              <a:t>CuCrZr</a:t>
            </a:r>
            <a:r>
              <a:rPr lang="en-US" sz="1400" u="sng" dirty="0">
                <a:solidFill>
                  <a:srgbClr val="00B050"/>
                </a:solidFill>
              </a:rPr>
              <a:t> to </a:t>
            </a:r>
            <a:r>
              <a:rPr lang="en-US" sz="1400" u="sng" dirty="0" err="1">
                <a:solidFill>
                  <a:srgbClr val="00B050"/>
                </a:solidFill>
              </a:rPr>
              <a:t>CuCrZr</a:t>
            </a:r>
            <a:r>
              <a:rPr lang="en-US" sz="1400" u="sng" dirty="0">
                <a:solidFill>
                  <a:srgbClr val="00B050"/>
                </a:solidFill>
              </a:rPr>
              <a:t> and </a:t>
            </a:r>
            <a:r>
              <a:rPr lang="en-US" sz="1400" u="sng" dirty="0" err="1">
                <a:solidFill>
                  <a:srgbClr val="00B050"/>
                </a:solidFill>
              </a:rPr>
              <a:t>CuCrZr</a:t>
            </a:r>
            <a:r>
              <a:rPr lang="en-US" sz="1400" u="sng" dirty="0">
                <a:solidFill>
                  <a:srgbClr val="00B050"/>
                </a:solidFill>
              </a:rPr>
              <a:t> to Ni to SS 316L</a:t>
            </a:r>
          </a:p>
          <a:p>
            <a:endParaRPr lang="en-US" sz="1400" b="0" dirty="0">
              <a:solidFill>
                <a:schemeClr val="tx1"/>
              </a:solidFill>
            </a:endParaRPr>
          </a:p>
        </p:txBody>
      </p:sp>
      <p:pic>
        <p:nvPicPr>
          <p:cNvPr id="27" name="Picture 26" descr="G:\Photos for Report 06-08-12\IMG_6887.jpg"/>
          <p:cNvPicPr/>
          <p:nvPr/>
        </p:nvPicPr>
        <p:blipFill rotWithShape="1">
          <a:blip r:embed="rId3" cstate="print"/>
          <a:srcRect l="18529" t="26422" r="7785" b="1"/>
          <a:stretch/>
        </p:blipFill>
        <p:spPr bwMode="auto">
          <a:xfrm>
            <a:off x="5571048" y="2573434"/>
            <a:ext cx="3019292" cy="138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4808932" y="3959423"/>
            <a:ext cx="4543523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 i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EB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Welding :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CuCrZr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CuCrZr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</a:t>
            </a:r>
            <a:r>
              <a:rPr kumimoji="0" 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CuCrZr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Ni to SS 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316L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1" t="14127"/>
          <a:stretch/>
        </p:blipFill>
        <p:spPr bwMode="auto">
          <a:xfrm>
            <a:off x="5628651" y="4226532"/>
            <a:ext cx="2762949" cy="1638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359947" y="789010"/>
            <a:ext cx="1161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FFFF00"/>
                </a:solidFill>
                <a:latin typeface="Calibri"/>
              </a:rPr>
              <a:t>RID Panel </a:t>
            </a:r>
          </a:p>
        </p:txBody>
      </p:sp>
      <p:sp>
        <p:nvSpPr>
          <p:cNvPr id="6" name="Rectangle 5"/>
          <p:cNvSpPr/>
          <p:nvPr/>
        </p:nvSpPr>
        <p:spPr>
          <a:xfrm>
            <a:off x="5847853" y="2570215"/>
            <a:ext cx="2324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b="1" i="1" dirty="0">
                <a:solidFill>
                  <a:srgbClr val="FFFF00"/>
                </a:solidFill>
                <a:latin typeface="Calibri"/>
              </a:rPr>
              <a:t>Heat Transfer element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56545" y="5653189"/>
            <a:ext cx="4095910" cy="13849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marR="0" lvl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 kumimoji="0" sz="1600" b="1" i="1" u="none" strike="noStrike" cap="none" spc="0" normalizeH="0" baseline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defRPr>
            </a:lvl1pPr>
          </a:lstStyle>
          <a:p>
            <a:r>
              <a:rPr lang="en-US" sz="1400" b="0" dirty="0" smtClean="0">
                <a:solidFill>
                  <a:schemeClr val="tx1"/>
                </a:solidFill>
              </a:rPr>
              <a:t> </a:t>
            </a:r>
            <a:endParaRPr lang="en-US" sz="1400" b="0" dirty="0">
              <a:solidFill>
                <a:schemeClr val="tx1"/>
              </a:solidFill>
            </a:endParaRPr>
          </a:p>
          <a:p>
            <a:r>
              <a:rPr lang="en-US" sz="1400" b="0" dirty="0">
                <a:solidFill>
                  <a:schemeClr val="tx1"/>
                </a:solidFill>
              </a:rPr>
              <a:t>Drilling Depth:  1.7 m</a:t>
            </a:r>
          </a:p>
          <a:p>
            <a:r>
              <a:rPr lang="en-US" sz="1400" b="0" dirty="0">
                <a:solidFill>
                  <a:schemeClr val="tx1"/>
                </a:solidFill>
              </a:rPr>
              <a:t>Drift control achieved &lt; 500 micron over </a:t>
            </a:r>
            <a:r>
              <a:rPr lang="en-US" sz="1400" b="0" dirty="0" smtClean="0">
                <a:solidFill>
                  <a:schemeClr val="tx1"/>
                </a:solidFill>
              </a:rPr>
              <a:t>1.7m</a:t>
            </a:r>
          </a:p>
          <a:p>
            <a:pPr lvl="0">
              <a:defRPr/>
            </a:pPr>
            <a:r>
              <a:rPr lang="en-US" sz="1400" b="0" dirty="0" smtClean="0">
                <a:solidFill>
                  <a:prstClr val="black"/>
                </a:solidFill>
              </a:rPr>
              <a:t>EB welding of </a:t>
            </a:r>
            <a:r>
              <a:rPr lang="en-US" sz="1400" b="0" dirty="0" err="1" smtClean="0">
                <a:solidFill>
                  <a:prstClr val="black"/>
                </a:solidFill>
              </a:rPr>
              <a:t>OF</a:t>
            </a:r>
            <a:r>
              <a:rPr lang="en-US" sz="1400" b="0" dirty="0" smtClean="0">
                <a:solidFill>
                  <a:prstClr val="black"/>
                </a:solidFill>
              </a:rPr>
              <a:t> </a:t>
            </a:r>
            <a:r>
              <a:rPr lang="en-US" sz="1400" b="0" dirty="0">
                <a:solidFill>
                  <a:prstClr val="black"/>
                </a:solidFill>
              </a:rPr>
              <a:t>Cu to OF Cu </a:t>
            </a:r>
            <a:r>
              <a:rPr lang="en-US" sz="1400" b="0" dirty="0" smtClean="0">
                <a:solidFill>
                  <a:prstClr val="black"/>
                </a:solidFill>
              </a:rPr>
              <a:t>OF </a:t>
            </a:r>
            <a:r>
              <a:rPr lang="en-US" sz="1400" b="0" dirty="0">
                <a:solidFill>
                  <a:prstClr val="black"/>
                </a:solidFill>
              </a:rPr>
              <a:t>Cu to Ni to SS 316L </a:t>
            </a:r>
          </a:p>
          <a:p>
            <a:endParaRPr lang="en-US" sz="1400" b="0" dirty="0">
              <a:solidFill>
                <a:schemeClr val="tx1"/>
              </a:solidFill>
            </a:endParaRPr>
          </a:p>
          <a:p>
            <a:r>
              <a:rPr lang="en-US" sz="1400" b="0" dirty="0" smtClean="0">
                <a:solidFill>
                  <a:schemeClr val="tx1"/>
                </a:solidFill>
              </a:rPr>
              <a:t> </a:t>
            </a:r>
            <a:endParaRPr lang="en-US" sz="1400" b="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82866" y="4189619"/>
            <a:ext cx="2789161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FFFF00"/>
                </a:solidFill>
                <a:latin typeface="Calibri"/>
                <a:cs typeface="+mn-cs"/>
              </a:rPr>
              <a:t> Neutralizer </a:t>
            </a:r>
            <a:r>
              <a:rPr lang="en-US" sz="1600" b="1" i="1" dirty="0">
                <a:solidFill>
                  <a:srgbClr val="FFFF00"/>
                </a:solidFill>
                <a:latin typeface="Calibri"/>
                <a:cs typeface="+mn-cs"/>
              </a:rPr>
              <a:t>Panel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34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8014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600200" y="128495"/>
            <a:ext cx="6629400" cy="600922"/>
          </a:xfrm>
          <a:solidFill>
            <a:srgbClr val="000099"/>
          </a:solidFill>
          <a:ln>
            <a:solidFill>
              <a:srgbClr val="000099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800" dirty="0" smtClean="0"/>
              <a:t>DNB: Material </a:t>
            </a:r>
            <a:r>
              <a:rPr lang="en-US" sz="2800" dirty="0"/>
              <a:t>Development </a:t>
            </a:r>
            <a:r>
              <a:rPr lang="en-US" sz="2800" dirty="0" smtClean="0"/>
              <a:t>(</a:t>
            </a:r>
            <a:r>
              <a:rPr lang="en-US" sz="2800" dirty="0" err="1" smtClean="0"/>
              <a:t>CuCrZr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14" name="Picture 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631098"/>
            <a:ext cx="4880886" cy="230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22894" y="718291"/>
            <a:ext cx="74733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99"/>
                </a:solidFill>
                <a:latin typeface="+mj-lt"/>
                <a:ea typeface="Times New Roman" panose="02020603050405020304" pitchFamily="18" charset="0"/>
              </a:rPr>
              <a:t>According to ITER Requirement</a:t>
            </a:r>
            <a:r>
              <a:rPr lang="en-US" sz="1600" dirty="0" smtClean="0">
                <a:solidFill>
                  <a:srgbClr val="000099"/>
                </a:solidFill>
                <a:latin typeface="+mj-lt"/>
                <a:ea typeface="Times New Roman" panose="02020603050405020304" pitchFamily="18" charset="0"/>
                <a:sym typeface="Wingdings" panose="05000000000000000000" pitchFamily="2" charset="2"/>
              </a:rPr>
              <a:t> (1) </a:t>
            </a:r>
            <a:r>
              <a:rPr lang="en-US" sz="1600" b="1" u="sng" dirty="0" smtClean="0">
                <a:solidFill>
                  <a:srgbClr val="00B050"/>
                </a:solidFill>
                <a:latin typeface="+mj-lt"/>
                <a:ea typeface="Times New Roman" panose="02020603050405020304" pitchFamily="18" charset="0"/>
              </a:rPr>
              <a:t>restricted </a:t>
            </a:r>
            <a:r>
              <a:rPr lang="en-US" sz="1600" b="1" u="sng" dirty="0">
                <a:solidFill>
                  <a:srgbClr val="00B050"/>
                </a:solidFill>
                <a:latin typeface="+mj-lt"/>
                <a:ea typeface="Times New Roman" panose="02020603050405020304" pitchFamily="18" charset="0"/>
              </a:rPr>
              <a:t>chemical compositions </a:t>
            </a:r>
            <a:r>
              <a:rPr lang="en-US" sz="1600" b="1" u="sng" dirty="0" smtClean="0">
                <a:solidFill>
                  <a:srgbClr val="00B05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smtClean="0">
                <a:solidFill>
                  <a:srgbClr val="000099"/>
                </a:solidFill>
                <a:latin typeface="+mj-lt"/>
                <a:ea typeface="Times New Roman" panose="02020603050405020304" pitchFamily="18" charset="0"/>
              </a:rPr>
              <a:t>(2) without </a:t>
            </a:r>
            <a:r>
              <a:rPr lang="en-US" sz="1600" dirty="0">
                <a:solidFill>
                  <a:srgbClr val="000099"/>
                </a:solidFill>
                <a:latin typeface="+mj-lt"/>
                <a:ea typeface="Times New Roman" panose="02020603050405020304" pitchFamily="18" charset="0"/>
              </a:rPr>
              <a:t>use of metalloid deoxidizer (conventionally used by global manufacturer</a:t>
            </a:r>
            <a:r>
              <a:rPr lang="en-US" sz="1600" dirty="0" smtClean="0">
                <a:solidFill>
                  <a:srgbClr val="000099"/>
                </a:solidFill>
                <a:latin typeface="+mj-lt"/>
                <a:ea typeface="Times New Roman" panose="02020603050405020304" pitchFamily="18" charset="0"/>
              </a:rPr>
              <a:t>)</a:t>
            </a:r>
            <a:endParaRPr lang="en-US" sz="1600" dirty="0">
              <a:solidFill>
                <a:srgbClr val="000099"/>
              </a:solidFill>
              <a:latin typeface="+mj-lt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B050"/>
                </a:solidFill>
                <a:latin typeface="+mj-lt"/>
                <a:ea typeface="Times New Roman" panose="02020603050405020304" pitchFamily="18" charset="0"/>
              </a:rPr>
              <a:t>Restricted compositions </a:t>
            </a:r>
            <a:r>
              <a:rPr lang="en-US" sz="1600" dirty="0">
                <a:solidFill>
                  <a:srgbClr val="000099"/>
                </a:solidFill>
                <a:latin typeface="+mj-lt"/>
                <a:ea typeface="Times New Roman" panose="02020603050405020304" pitchFamily="18" charset="0"/>
              </a:rPr>
              <a:t>improves the manufacturability and reliability of component during operation.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6" y="3888539"/>
            <a:ext cx="4965337" cy="1988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148355" y="4144539"/>
            <a:ext cx="1789335" cy="523220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IN" i="0" dirty="0">
                <a:solidFill>
                  <a:srgbClr val="000099"/>
                </a:solidFill>
                <a:latin typeface="+mj-lt"/>
              </a:rPr>
              <a:t>Grain Size &lt; 100 micron</a:t>
            </a:r>
          </a:p>
        </p:txBody>
      </p:sp>
      <p:pic>
        <p:nvPicPr>
          <p:cNvPr id="23" name="Picture 6" descr="CRZ_SAA_909_10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843" y="1569517"/>
            <a:ext cx="1711336" cy="128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970084" y="2797165"/>
            <a:ext cx="2328399" cy="307777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i="1"/>
            </a:lvl1pPr>
          </a:lstStyle>
          <a:p>
            <a:r>
              <a:rPr lang="en-US" i="0" dirty="0">
                <a:solidFill>
                  <a:srgbClr val="000099"/>
                </a:solidFill>
                <a:latin typeface="+mj-lt"/>
              </a:rPr>
              <a:t>Solution Annealed + Aged</a:t>
            </a:r>
          </a:p>
        </p:txBody>
      </p:sp>
      <p:pic>
        <p:nvPicPr>
          <p:cNvPr id="25" name="Picture 7" descr="CRZ_SAA_903_10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886" y="3104942"/>
            <a:ext cx="1623249" cy="105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906493"/>
            <a:ext cx="914400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99"/>
                </a:solidFill>
                <a:latin typeface="+mj-lt"/>
                <a:ea typeface="Times New Roman" panose="02020603050405020304" pitchFamily="18" charset="0"/>
              </a:rPr>
              <a:t>Material successfully </a:t>
            </a:r>
            <a:r>
              <a:rPr lang="en-US" sz="1600" dirty="0">
                <a:solidFill>
                  <a:srgbClr val="000099"/>
                </a:solidFill>
                <a:latin typeface="+mj-lt"/>
                <a:ea typeface="Times New Roman" panose="02020603050405020304" pitchFamily="18" charset="0"/>
              </a:rPr>
              <a:t>developed by ITER India under </a:t>
            </a:r>
            <a:r>
              <a:rPr lang="en-US" sz="1600" dirty="0" err="1">
                <a:solidFill>
                  <a:srgbClr val="000099"/>
                </a:solidFill>
                <a:latin typeface="+mj-lt"/>
                <a:ea typeface="Times New Roman" panose="02020603050405020304" pitchFamily="18" charset="0"/>
              </a:rPr>
              <a:t>MoU</a:t>
            </a:r>
            <a:r>
              <a:rPr lang="en-US" sz="1600" dirty="0">
                <a:solidFill>
                  <a:srgbClr val="000099"/>
                </a:solidFill>
                <a:latin typeface="+mj-lt"/>
                <a:ea typeface="Times New Roman" panose="02020603050405020304" pitchFamily="18" charset="0"/>
              </a:rPr>
              <a:t> with NFTDC, Hyderabad. Developed material is being used in ITER Beam Line components.</a:t>
            </a:r>
          </a:p>
        </p:txBody>
      </p:sp>
      <p:pic>
        <p:nvPicPr>
          <p:cNvPr id="15" name="Picture 1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694" y="1659804"/>
            <a:ext cx="1598785" cy="2274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7227275" y="4035329"/>
            <a:ext cx="1789335" cy="307777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IN" i="0" dirty="0" smtClean="0">
                <a:solidFill>
                  <a:srgbClr val="000099"/>
                </a:solidFill>
                <a:latin typeface="+mj-lt"/>
              </a:rPr>
              <a:t>Fatigue test setup</a:t>
            </a:r>
            <a:endParaRPr lang="en-IN" i="0" dirty="0">
              <a:solidFill>
                <a:srgbClr val="000099"/>
              </a:solidFill>
              <a:latin typeface="+mj-lt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391" y="4375869"/>
            <a:ext cx="2512974" cy="147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35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068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2"/>
          <p:cNvSpPr>
            <a:spLocks noGrp="1"/>
          </p:cNvSpPr>
          <p:nvPr>
            <p:ph type="title"/>
          </p:nvPr>
        </p:nvSpPr>
        <p:spPr>
          <a:xfrm>
            <a:off x="1579837" y="168275"/>
            <a:ext cx="6550024" cy="638594"/>
          </a:xfrm>
          <a:solidFill>
            <a:srgbClr val="000099"/>
          </a:solidFill>
          <a:ln>
            <a:solidFill>
              <a:srgbClr val="000099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sz="2800" dirty="0" smtClean="0"/>
              <a:t>Power </a:t>
            </a:r>
            <a:r>
              <a:rPr lang="en-US" altLang="en-US" sz="2800" dirty="0"/>
              <a:t>Supplies </a:t>
            </a:r>
            <a:r>
              <a:rPr lang="en-US" altLang="en-US" sz="2800" dirty="0" smtClean="0"/>
              <a:t>for ICRF and Neutral Beam</a:t>
            </a:r>
            <a:endParaRPr lang="en-US" altLang="en-US" sz="2800" dirty="0"/>
          </a:p>
        </p:txBody>
      </p:sp>
      <p:sp>
        <p:nvSpPr>
          <p:cNvPr id="5124" name="AutoShape 2" descr="https://mx.iter-india.org/service/home/~/?auth=co&amp;loc=en&amp;id=105338&amp;part=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IN" altLang="en-US" sz="1800">
              <a:latin typeface="Arial" panose="020B0604020202020204" pitchFamily="34" charset="0"/>
            </a:endParaRPr>
          </a:p>
        </p:txBody>
      </p:sp>
      <p:sp>
        <p:nvSpPr>
          <p:cNvPr id="5125" name="AutoShape 6" descr="https://mx.iter-india.org/service/home/~/?auth=co&amp;loc=en&amp;id=106112&amp;part=2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IN" altLang="en-US" sz="1800">
              <a:latin typeface="Arial" panose="020B0604020202020204" pitchFamily="34" charset="0"/>
            </a:endParaRPr>
          </a:p>
        </p:txBody>
      </p:sp>
      <p:sp>
        <p:nvSpPr>
          <p:cNvPr id="5126" name="AutoShape 2" descr="https://mx.iter-india.org/service/home/~/?auth=co&amp;id=107135&amp;part=1.2"/>
          <p:cNvSpPr>
            <a:spLocks noChangeAspect="1" noChangeArrowheads="1"/>
          </p:cNvSpPr>
          <p:nvPr/>
        </p:nvSpPr>
        <p:spPr bwMode="auto">
          <a:xfrm>
            <a:off x="31750" y="-1622425"/>
            <a:ext cx="452437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IN" altLang="en-US" sz="1800">
              <a:latin typeface="Arial" panose="020B0604020202020204" pitchFamily="34" charset="0"/>
            </a:endParaRPr>
          </a:p>
        </p:txBody>
      </p:sp>
      <p:sp>
        <p:nvSpPr>
          <p:cNvPr id="5127" name="Rectangle 1"/>
          <p:cNvSpPr>
            <a:spLocks noChangeArrowheads="1"/>
          </p:cNvSpPr>
          <p:nvPr/>
        </p:nvSpPr>
        <p:spPr bwMode="auto">
          <a:xfrm>
            <a:off x="421600" y="885542"/>
            <a:ext cx="79248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IN" altLang="en-US" sz="2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Several Groups of Power Supplies: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altLang="en-US" sz="2400" dirty="0" smtClean="0">
                <a:solidFill>
                  <a:srgbClr val="000099"/>
                </a:solidFill>
                <a:latin typeface="+mj-lt"/>
              </a:rPr>
              <a:t>For Diagnostics Neutral Beam system</a:t>
            </a:r>
          </a:p>
          <a:p>
            <a:pPr marL="1200150" lvl="2" indent="-342900">
              <a:buFont typeface="Arial" panose="020B0604020202020204" pitchFamily="34" charset="0"/>
              <a:buChar char="•"/>
            </a:pPr>
            <a:r>
              <a:rPr lang="en-IN" altLang="en-US" sz="2400" dirty="0" smtClean="0">
                <a:solidFill>
                  <a:srgbClr val="000099"/>
                </a:solidFill>
                <a:latin typeface="+mj-lt"/>
              </a:rPr>
              <a:t>High Voltage converters</a:t>
            </a:r>
          </a:p>
          <a:p>
            <a:pPr marL="1200150" lvl="2" indent="-342900">
              <a:buFont typeface="Arial" panose="020B0604020202020204" pitchFamily="34" charset="0"/>
              <a:buChar char="•"/>
            </a:pPr>
            <a:r>
              <a:rPr lang="en-IN" altLang="en-US" sz="2400" dirty="0" smtClean="0">
                <a:solidFill>
                  <a:srgbClr val="000099"/>
                </a:solidFill>
                <a:latin typeface="+mj-lt"/>
              </a:rPr>
              <a:t>High Current converters</a:t>
            </a:r>
          </a:p>
          <a:p>
            <a:pPr marL="1200150" lvl="2" indent="-342900">
              <a:buFont typeface="Arial" panose="020B0604020202020204" pitchFamily="34" charset="0"/>
              <a:buChar char="•"/>
            </a:pPr>
            <a:r>
              <a:rPr lang="en-IN" altLang="en-US" sz="2400" dirty="0" smtClean="0">
                <a:solidFill>
                  <a:srgbClr val="000099"/>
                </a:solidFill>
                <a:latin typeface="+mj-lt"/>
              </a:rPr>
              <a:t>High power RF </a:t>
            </a:r>
          </a:p>
          <a:p>
            <a:pPr marL="1200150" lvl="2" indent="-342900">
              <a:buFont typeface="Arial" panose="020B0604020202020204" pitchFamily="34" charset="0"/>
              <a:buChar char="•"/>
            </a:pPr>
            <a:r>
              <a:rPr lang="en-IN" altLang="en-US" sz="2400" dirty="0" smtClean="0">
                <a:solidFill>
                  <a:srgbClr val="000099"/>
                </a:solidFill>
                <a:latin typeface="+mj-lt"/>
              </a:rPr>
              <a:t>Nuclear installation  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altLang="en-US" sz="2400" dirty="0" smtClean="0">
                <a:solidFill>
                  <a:srgbClr val="000099"/>
                </a:solidFill>
                <a:latin typeface="+mj-lt"/>
              </a:rPr>
              <a:t>For ICRF (Tetrode/ </a:t>
            </a:r>
            <a:r>
              <a:rPr lang="en-IN" altLang="en-US" sz="2400" dirty="0" err="1" smtClean="0">
                <a:solidFill>
                  <a:srgbClr val="000099"/>
                </a:solidFill>
                <a:latin typeface="+mj-lt"/>
              </a:rPr>
              <a:t>Diacrode</a:t>
            </a:r>
            <a:r>
              <a:rPr lang="en-IN" altLang="en-US" sz="2400" dirty="0" smtClean="0">
                <a:solidFill>
                  <a:srgbClr val="000099"/>
                </a:solidFill>
                <a:latin typeface="+mj-lt"/>
              </a:rPr>
              <a:t>) System</a:t>
            </a:r>
          </a:p>
          <a:p>
            <a:pPr marL="1200150" lvl="2" indent="-342900">
              <a:buFont typeface="Arial" panose="020B0604020202020204" pitchFamily="34" charset="0"/>
              <a:buChar char="•"/>
            </a:pPr>
            <a:r>
              <a:rPr lang="en-IN" altLang="en-US" sz="2400" dirty="0" smtClean="0">
                <a:solidFill>
                  <a:srgbClr val="000099"/>
                </a:solidFill>
                <a:latin typeface="+mj-lt"/>
              </a:rPr>
              <a:t>High Voltage converters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altLang="en-US" sz="2400" dirty="0" smtClean="0">
                <a:solidFill>
                  <a:srgbClr val="000099"/>
                </a:solidFill>
                <a:latin typeface="+mj-lt"/>
              </a:rPr>
              <a:t>For Electron Cyclotron (</a:t>
            </a:r>
            <a:r>
              <a:rPr lang="en-IN" altLang="en-US" sz="2400" dirty="0" err="1" smtClean="0">
                <a:solidFill>
                  <a:srgbClr val="000099"/>
                </a:solidFill>
                <a:latin typeface="+mj-lt"/>
              </a:rPr>
              <a:t>Gyrotron</a:t>
            </a:r>
            <a:r>
              <a:rPr lang="en-IN" altLang="en-US" sz="2400" dirty="0" smtClean="0">
                <a:solidFill>
                  <a:srgbClr val="000099"/>
                </a:solidFill>
                <a:latin typeface="+mj-lt"/>
              </a:rPr>
              <a:t>) system</a:t>
            </a:r>
          </a:p>
          <a:p>
            <a:pPr marL="1200150" lvl="2" indent="-342900">
              <a:buFont typeface="Arial" panose="020B0604020202020204" pitchFamily="34" charset="0"/>
              <a:buChar char="•"/>
            </a:pPr>
            <a:r>
              <a:rPr lang="en-IN" altLang="en-US" sz="2400" dirty="0" smtClean="0">
                <a:solidFill>
                  <a:srgbClr val="000099"/>
                </a:solidFill>
                <a:latin typeface="+mj-lt"/>
              </a:rPr>
              <a:t>High Voltage converters</a:t>
            </a:r>
          </a:p>
          <a:p>
            <a:pPr eaLnBrk="1" hangingPunct="1">
              <a:lnSpc>
                <a:spcPct val="150000"/>
              </a:lnSpc>
            </a:pPr>
            <a:endParaRPr lang="en-IN" altLang="en-US" sz="2400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36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5880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2"/>
          <p:cNvSpPr>
            <a:spLocks noGrp="1"/>
          </p:cNvSpPr>
          <p:nvPr>
            <p:ph type="title"/>
          </p:nvPr>
        </p:nvSpPr>
        <p:spPr>
          <a:xfrm>
            <a:off x="1579837" y="168275"/>
            <a:ext cx="6550024" cy="638594"/>
          </a:xfrm>
          <a:solidFill>
            <a:srgbClr val="000099"/>
          </a:solidFill>
          <a:ln>
            <a:solidFill>
              <a:srgbClr val="000099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sz="2800" dirty="0" smtClean="0"/>
              <a:t>Power Supplies: Neutral Beam System</a:t>
            </a:r>
            <a:endParaRPr lang="en-US" altLang="en-US" sz="2800" dirty="0"/>
          </a:p>
        </p:txBody>
      </p:sp>
      <p:sp>
        <p:nvSpPr>
          <p:cNvPr id="5124" name="AutoShape 2" descr="https://mx.iter-india.org/service/home/~/?auth=co&amp;loc=en&amp;id=105338&amp;part=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IN" altLang="en-US" sz="1800">
              <a:latin typeface="Arial" panose="020B0604020202020204" pitchFamily="34" charset="0"/>
            </a:endParaRPr>
          </a:p>
        </p:txBody>
      </p:sp>
      <p:sp>
        <p:nvSpPr>
          <p:cNvPr id="5125" name="AutoShape 6" descr="https://mx.iter-india.org/service/home/~/?auth=co&amp;loc=en&amp;id=106112&amp;part=2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IN" altLang="en-US" sz="1800">
              <a:latin typeface="Arial" panose="020B0604020202020204" pitchFamily="34" charset="0"/>
            </a:endParaRPr>
          </a:p>
        </p:txBody>
      </p:sp>
      <p:sp>
        <p:nvSpPr>
          <p:cNvPr id="5126" name="AutoShape 2" descr="https://mx.iter-india.org/service/home/~/?auth=co&amp;id=107135&amp;part=1.2"/>
          <p:cNvSpPr>
            <a:spLocks noChangeAspect="1" noChangeArrowheads="1"/>
          </p:cNvSpPr>
          <p:nvPr/>
        </p:nvSpPr>
        <p:spPr bwMode="auto">
          <a:xfrm>
            <a:off x="31750" y="-1622425"/>
            <a:ext cx="452437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IN" altLang="en-US" sz="1800">
              <a:latin typeface="Arial" panose="020B0604020202020204" pitchFamily="34" charset="0"/>
            </a:endParaRPr>
          </a:p>
        </p:txBody>
      </p:sp>
      <p:sp>
        <p:nvSpPr>
          <p:cNvPr id="5127" name="Rectangle 1"/>
          <p:cNvSpPr>
            <a:spLocks noChangeArrowheads="1"/>
          </p:cNvSpPr>
          <p:nvPr/>
        </p:nvSpPr>
        <p:spPr bwMode="auto">
          <a:xfrm>
            <a:off x="63500" y="936010"/>
            <a:ext cx="9004299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IN" altLang="en-US" sz="2400" b="1" i="1" dirty="0" smtClean="0">
                <a:solidFill>
                  <a:srgbClr val="000099"/>
                </a:solidFill>
                <a:latin typeface="+mj-lt"/>
              </a:rPr>
              <a:t>7.2MW</a:t>
            </a:r>
            <a:r>
              <a:rPr lang="en-IN" altLang="en-US" sz="2400" b="1" i="1" dirty="0">
                <a:solidFill>
                  <a:srgbClr val="000099"/>
                </a:solidFill>
                <a:latin typeface="+mj-lt"/>
              </a:rPr>
              <a:t>, 100kV </a:t>
            </a:r>
            <a:r>
              <a:rPr lang="en-IN" altLang="en-US" sz="2400" dirty="0">
                <a:solidFill>
                  <a:srgbClr val="000099"/>
                </a:solidFill>
                <a:latin typeface="+mj-lt"/>
              </a:rPr>
              <a:t>Acceleration Grid Power supplies (AGPSs) viz. for DNB and SPIDER; </a:t>
            </a:r>
            <a:endParaRPr lang="en-IN" altLang="en-US" sz="2400" b="1" dirty="0">
              <a:solidFill>
                <a:srgbClr val="00B050"/>
              </a:solidFill>
              <a:latin typeface="+mj-lt"/>
            </a:endParaRP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altLang="en-US" sz="2400" dirty="0" smtClean="0">
                <a:solidFill>
                  <a:srgbClr val="000099"/>
                </a:solidFill>
                <a:latin typeface="+mj-lt"/>
              </a:rPr>
              <a:t>IEC standard Compliant, </a:t>
            </a:r>
            <a:endParaRPr lang="en-IN" altLang="en-US" sz="2400" dirty="0">
              <a:solidFill>
                <a:srgbClr val="000099"/>
              </a:solidFill>
              <a:latin typeface="+mj-lt"/>
            </a:endParaRP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altLang="en-US" sz="2400" dirty="0" smtClean="0">
                <a:solidFill>
                  <a:srgbClr val="000099"/>
                </a:solidFill>
                <a:latin typeface="+mj-lt"/>
              </a:rPr>
              <a:t>Site </a:t>
            </a:r>
            <a:r>
              <a:rPr lang="en-IN" altLang="en-US" sz="2400" dirty="0">
                <a:solidFill>
                  <a:srgbClr val="000099"/>
                </a:solidFill>
                <a:latin typeface="+mj-lt"/>
              </a:rPr>
              <a:t>specific compact termination boards &amp; high voltage </a:t>
            </a:r>
            <a:r>
              <a:rPr lang="en-IN" altLang="en-US" sz="2400" dirty="0" smtClean="0">
                <a:solidFill>
                  <a:srgbClr val="000099"/>
                </a:solidFill>
                <a:latin typeface="+mj-lt"/>
              </a:rPr>
              <a:t>building feedthroughs</a:t>
            </a:r>
            <a:endParaRPr lang="en-IN" altLang="en-US" sz="2400" dirty="0">
              <a:solidFill>
                <a:srgbClr val="000099"/>
              </a:solidFill>
              <a:latin typeface="+mj-lt"/>
            </a:endParaRPr>
          </a:p>
        </p:txBody>
      </p:sp>
      <p:grpSp>
        <p:nvGrpSpPr>
          <p:cNvPr id="5128" name="Group 2"/>
          <p:cNvGrpSpPr>
            <a:grpSpLocks/>
          </p:cNvGrpSpPr>
          <p:nvPr/>
        </p:nvGrpSpPr>
        <p:grpSpPr bwMode="auto">
          <a:xfrm>
            <a:off x="368300" y="3510142"/>
            <a:ext cx="8089900" cy="2738258"/>
            <a:chOff x="542404" y="3467844"/>
            <a:chExt cx="7485980" cy="2410625"/>
          </a:xfrm>
        </p:grpSpPr>
        <p:grpSp>
          <p:nvGrpSpPr>
            <p:cNvPr id="5129" name="Group 1"/>
            <p:cNvGrpSpPr>
              <a:grpSpLocks/>
            </p:cNvGrpSpPr>
            <p:nvPr/>
          </p:nvGrpSpPr>
          <p:grpSpPr bwMode="auto">
            <a:xfrm>
              <a:off x="6883237" y="3469174"/>
              <a:ext cx="1145147" cy="1527115"/>
              <a:chOff x="6732240" y="1245886"/>
              <a:chExt cx="1757750" cy="2485095"/>
            </a:xfrm>
          </p:grpSpPr>
          <p:pic>
            <p:nvPicPr>
              <p:cNvPr id="15" name="Picture 11" descr="C:\Users\Admin\Desktop\IMG_20170906_100250870[1].jpg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/>
            </p:blipFill>
            <p:spPr bwMode="auto">
              <a:xfrm>
                <a:off x="6732885" y="1246304"/>
                <a:ext cx="1757105" cy="248343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15" descr="C:\Users\Admin\Desktop\IMG_20170906_100250870[1].jpg"/>
              <p:cNvPicPr>
                <a:picLocks noChangeAspect="1" noChangeArrowheads="1"/>
              </p:cNvPicPr>
              <p:nvPr/>
            </p:nvPicPr>
            <p:blipFill rotWithShape="1">
              <a:blip r:embed="rId3"/>
              <a:srcRect/>
              <a:stretch/>
            </p:blipFill>
            <p:spPr bwMode="auto">
              <a:xfrm>
                <a:off x="7541982" y="1246304"/>
                <a:ext cx="948008" cy="101818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130" name="Group 17"/>
            <p:cNvGrpSpPr>
              <a:grpSpLocks/>
            </p:cNvGrpSpPr>
            <p:nvPr/>
          </p:nvGrpSpPr>
          <p:grpSpPr bwMode="auto">
            <a:xfrm>
              <a:off x="542404" y="3467844"/>
              <a:ext cx="6332855" cy="2407380"/>
              <a:chOff x="0" y="0"/>
              <a:chExt cx="6333064" cy="2407380"/>
            </a:xfrm>
          </p:grpSpPr>
          <p:pic>
            <p:nvPicPr>
              <p:cNvPr id="5132" name="Picture 19" descr="C:\Users\N P Singh\Desktop\New folder (2)\New folder\IMG_20180531_101153_HDR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85"/>
              <a:stretch>
                <a:fillRect/>
              </a:stretch>
            </p:blipFill>
            <p:spPr bwMode="auto">
              <a:xfrm>
                <a:off x="0" y="6824"/>
                <a:ext cx="3020060" cy="2390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33" name="Picture 20" descr="C:\Users\N P Singh\Desktop\New folder (2)\New folder\IMG_20180528_184945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7099" y="0"/>
                <a:ext cx="3275965" cy="1528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134" name="Group 21"/>
              <p:cNvGrpSpPr>
                <a:grpSpLocks/>
              </p:cNvGrpSpPr>
              <p:nvPr/>
            </p:nvGrpSpPr>
            <p:grpSpPr bwMode="auto">
              <a:xfrm>
                <a:off x="3050275" y="1555845"/>
                <a:ext cx="3256279" cy="851535"/>
                <a:chOff x="0" y="0"/>
                <a:chExt cx="3256639" cy="852170"/>
              </a:xfrm>
            </p:grpSpPr>
            <p:pic>
              <p:nvPicPr>
                <p:cNvPr id="23" name="Picture 22" descr="C:\Users\NPSING~1\AppData\Local\Temp\Output Voltage and Current.jpg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0" y="0"/>
                  <a:ext cx="1113155" cy="852170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990" t="10649" r="4490" b="6944"/>
                <a:stretch/>
              </p:blipFill>
              <p:spPr bwMode="auto">
                <a:xfrm>
                  <a:off x="1121134" y="23854"/>
                  <a:ext cx="1085850" cy="818515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536" t="4862" r="5009" b="6480"/>
                <a:stretch/>
              </p:blipFill>
              <p:spPr bwMode="auto">
                <a:xfrm>
                  <a:off x="2218414" y="23854"/>
                  <a:ext cx="1038225" cy="814070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</p:grpSp>
        <p:pic>
          <p:nvPicPr>
            <p:cNvPr id="5131" name="Picture 2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748"/>
            <a:stretch>
              <a:fillRect/>
            </a:stretch>
          </p:blipFill>
          <p:spPr bwMode="auto">
            <a:xfrm>
              <a:off x="6881856" y="4993114"/>
              <a:ext cx="1146527" cy="885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37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0379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2"/>
          <p:cNvSpPr>
            <a:spLocks noGrp="1"/>
          </p:cNvSpPr>
          <p:nvPr>
            <p:ph type="title"/>
          </p:nvPr>
        </p:nvSpPr>
        <p:spPr>
          <a:xfrm>
            <a:off x="1600200" y="220008"/>
            <a:ext cx="6534150" cy="618192"/>
          </a:xfrm>
          <a:solidFill>
            <a:srgbClr val="000099"/>
          </a:solidFill>
          <a:ln>
            <a:solidFill>
              <a:srgbClr val="000099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sz="2800" dirty="0" smtClean="0"/>
              <a:t>Power </a:t>
            </a:r>
            <a:r>
              <a:rPr lang="en-US" altLang="en-US" sz="2800" dirty="0"/>
              <a:t>Supplies – </a:t>
            </a:r>
            <a:r>
              <a:rPr lang="en-US" altLang="en-US" sz="2800" dirty="0" smtClean="0"/>
              <a:t>ICRF System</a:t>
            </a:r>
            <a:endParaRPr lang="en-US" altLang="en-US" sz="2800" dirty="0"/>
          </a:p>
        </p:txBody>
      </p:sp>
      <p:sp>
        <p:nvSpPr>
          <p:cNvPr id="6148" name="AutoShape 2" descr="https://mx.iter-india.org/service/home/~/?auth=co&amp;loc=en&amp;id=105338&amp;part=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IN" altLang="en-US" sz="1800">
              <a:latin typeface="Arial" panose="020B0604020202020204" pitchFamily="34" charset="0"/>
            </a:endParaRPr>
          </a:p>
        </p:txBody>
      </p:sp>
      <p:sp>
        <p:nvSpPr>
          <p:cNvPr id="6149" name="AutoShape 6" descr="https://mx.iter-india.org/service/home/~/?auth=co&amp;loc=en&amp;id=106112&amp;part=2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IN" altLang="en-US" sz="1800">
              <a:latin typeface="Arial" panose="020B0604020202020204" pitchFamily="34" charset="0"/>
            </a:endParaRPr>
          </a:p>
        </p:txBody>
      </p:sp>
      <p:sp>
        <p:nvSpPr>
          <p:cNvPr id="6150" name="AutoShape 2" descr="https://mx.iter-india.org/service/home/~/?auth=co&amp;id=107135&amp;part=1.2"/>
          <p:cNvSpPr>
            <a:spLocks noChangeAspect="1" noChangeArrowheads="1"/>
          </p:cNvSpPr>
          <p:nvPr/>
        </p:nvSpPr>
        <p:spPr bwMode="auto">
          <a:xfrm>
            <a:off x="31750" y="-1622425"/>
            <a:ext cx="452437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IN" altLang="en-US" sz="1800"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914400"/>
            <a:ext cx="8242300" cy="517064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IN" altLang="en-US" sz="2400" dirty="0" smtClean="0">
                <a:solidFill>
                  <a:srgbClr val="000099"/>
                </a:solidFill>
                <a:latin typeface="+mj-lt"/>
              </a:rPr>
              <a:t>For ICRF sources, </a:t>
            </a:r>
            <a:r>
              <a:rPr lang="en-IN" altLang="en-US" sz="2400" b="1" u="sng" dirty="0">
                <a:solidFill>
                  <a:srgbClr val="00B050"/>
                </a:solidFill>
                <a:latin typeface="+mj-lt"/>
              </a:rPr>
              <a:t>Dual output High Voltage Power Supply 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endParaRPr lang="en-IN" altLang="en-US" sz="1600" dirty="0">
              <a:solidFill>
                <a:srgbClr val="000099"/>
              </a:solidFill>
              <a:latin typeface="+mj-lt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endParaRPr lang="en-IN" altLang="en-US" sz="1600" dirty="0">
              <a:solidFill>
                <a:srgbClr val="000099"/>
              </a:solidFill>
              <a:latin typeface="+mj-lt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endParaRPr lang="en-IN" altLang="en-US" sz="1600" dirty="0">
              <a:solidFill>
                <a:srgbClr val="000099"/>
              </a:solidFill>
              <a:latin typeface="+mj-lt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endParaRPr lang="en-IN" altLang="en-US" sz="1600" dirty="0">
              <a:solidFill>
                <a:srgbClr val="000099"/>
              </a:solidFill>
              <a:latin typeface="+mj-lt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endParaRPr lang="en-IN" altLang="en-US" sz="1600" dirty="0">
              <a:solidFill>
                <a:srgbClr val="000099"/>
              </a:solidFill>
              <a:latin typeface="+mj-lt"/>
            </a:endParaRPr>
          </a:p>
          <a:p>
            <a:pPr lvl="8">
              <a:lnSpc>
                <a:spcPct val="150000"/>
              </a:lnSpc>
              <a:defRPr/>
            </a:pPr>
            <a:endParaRPr lang="en-IN" altLang="en-US" sz="1600" dirty="0">
              <a:solidFill>
                <a:srgbClr val="000099"/>
              </a:solidFill>
              <a:latin typeface="+mj-lt"/>
            </a:endParaRPr>
          </a:p>
          <a:p>
            <a:pPr marL="3943350" lvl="8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IN" altLang="en-US" sz="2000" dirty="0" smtClean="0">
                <a:solidFill>
                  <a:srgbClr val="000099"/>
                </a:solidFill>
                <a:latin typeface="+mj-lt"/>
              </a:rPr>
              <a:t>Successfully </a:t>
            </a:r>
            <a:r>
              <a:rPr lang="en-IN" altLang="en-US" sz="2000" dirty="0">
                <a:solidFill>
                  <a:srgbClr val="000099"/>
                </a:solidFill>
                <a:latin typeface="+mj-lt"/>
              </a:rPr>
              <a:t>supported RF source operations of 1.5MW (RF power) over 3600s and beyond</a:t>
            </a:r>
          </a:p>
          <a:p>
            <a:pPr marL="3943350" lvl="8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IN" altLang="en-US" sz="2000" dirty="0" smtClean="0">
                <a:solidFill>
                  <a:srgbClr val="000099"/>
                </a:solidFill>
                <a:latin typeface="+mj-lt"/>
              </a:rPr>
              <a:t>Exceeds </a:t>
            </a:r>
            <a:r>
              <a:rPr lang="en-IN" altLang="en-US" sz="2000" dirty="0">
                <a:solidFill>
                  <a:srgbClr val="000099"/>
                </a:solidFill>
                <a:latin typeface="+mj-lt"/>
              </a:rPr>
              <a:t>ITER specifications of IC High Voltage Power </a:t>
            </a:r>
            <a:r>
              <a:rPr lang="en-IN" altLang="en-US" sz="2000" dirty="0" smtClean="0">
                <a:solidFill>
                  <a:srgbClr val="000099"/>
                </a:solidFill>
                <a:latin typeface="+mj-lt"/>
              </a:rPr>
              <a:t>supply</a:t>
            </a:r>
            <a:endParaRPr lang="en-IN" altLang="en-US" sz="2000" dirty="0">
              <a:solidFill>
                <a:srgbClr val="000099"/>
              </a:solidFill>
              <a:latin typeface="+mj-lt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3496452"/>
              </p:ext>
            </p:extLst>
          </p:nvPr>
        </p:nvGraphicFramePr>
        <p:xfrm>
          <a:off x="4318000" y="1628775"/>
          <a:ext cx="4286250" cy="19655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38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224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1915">
                <a:tc rowSpan="2"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1200" dirty="0" smtClean="0">
                          <a:solidFill>
                            <a:srgbClr val="000099"/>
                          </a:solidFill>
                          <a:effectLst/>
                          <a:latin typeface="+mj-lt"/>
                        </a:rPr>
                        <a:t>Driver Stage</a:t>
                      </a:r>
                      <a:endParaRPr lang="en-US" sz="2000" b="1" kern="1200" dirty="0">
                        <a:solidFill>
                          <a:srgbClr val="000099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8996" marR="28996" marT="13671" marB="13671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kern="1200" dirty="0" smtClean="0">
                          <a:solidFill>
                            <a:srgbClr val="000099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8-18 kV</a:t>
                      </a:r>
                      <a:endParaRPr lang="en-US" sz="2000" kern="1200" dirty="0">
                        <a:solidFill>
                          <a:srgbClr val="000099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8996" marR="28996" marT="13671" marB="13671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94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solidFill>
                            <a:srgbClr val="000099"/>
                          </a:solidFill>
                          <a:effectLst/>
                          <a:latin typeface="+mj-lt"/>
                        </a:rPr>
                        <a:t>Power : 250 kW </a:t>
                      </a:r>
                      <a:endParaRPr lang="en-US" sz="2000" kern="1200" dirty="0" smtClean="0">
                        <a:solidFill>
                          <a:srgbClr val="000099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8996" marR="28996" marT="13671" marB="13671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4994">
                <a:tc rowSpan="3"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1200" dirty="0" smtClean="0">
                          <a:solidFill>
                            <a:srgbClr val="000099"/>
                          </a:solidFill>
                          <a:effectLst/>
                          <a:latin typeface="+mj-lt"/>
                        </a:rPr>
                        <a:t>End Stage</a:t>
                      </a:r>
                      <a:endParaRPr lang="en-US" sz="2000" b="1" kern="1200" dirty="0">
                        <a:solidFill>
                          <a:srgbClr val="000099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8996" marR="28996" marT="13671" marB="13671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solidFill>
                            <a:srgbClr val="000099"/>
                          </a:solidFill>
                          <a:effectLst/>
                          <a:latin typeface="+mj-lt"/>
                        </a:rPr>
                        <a:t>Voltage : </a:t>
                      </a:r>
                      <a:r>
                        <a:rPr lang="el-GR" sz="2000" kern="1200" dirty="0" smtClean="0">
                          <a:solidFill>
                            <a:srgbClr val="000099"/>
                          </a:solidFill>
                          <a:effectLst/>
                          <a:latin typeface="+mj-lt"/>
                        </a:rPr>
                        <a:t>Δ</a:t>
                      </a:r>
                      <a:r>
                        <a:rPr lang="en-US" sz="2000" kern="1200" dirty="0" smtClean="0">
                          <a:solidFill>
                            <a:srgbClr val="000099"/>
                          </a:solidFill>
                          <a:effectLst/>
                          <a:latin typeface="+mj-lt"/>
                        </a:rPr>
                        <a:t> of 1-9</a:t>
                      </a:r>
                      <a:r>
                        <a:rPr lang="en-US" sz="2000" kern="1200" baseline="0" dirty="0" smtClean="0">
                          <a:solidFill>
                            <a:srgbClr val="000099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000" kern="1200" dirty="0" smtClean="0">
                          <a:solidFill>
                            <a:srgbClr val="000099"/>
                          </a:solidFill>
                          <a:effectLst/>
                          <a:latin typeface="+mj-lt"/>
                        </a:rPr>
                        <a:t> kV above driver stage</a:t>
                      </a:r>
                      <a:endParaRPr lang="en-US" sz="2000" kern="1200" dirty="0" smtClean="0">
                        <a:solidFill>
                          <a:srgbClr val="000099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8996" marR="28996" marT="13671" marB="13671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0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solidFill>
                            <a:srgbClr val="000099"/>
                          </a:solidFill>
                          <a:effectLst/>
                          <a:latin typeface="+mj-lt"/>
                        </a:rPr>
                        <a:t>Maximum Voltage:27 kV</a:t>
                      </a:r>
                      <a:endParaRPr lang="en-US" sz="2000" kern="1200" dirty="0" smtClean="0">
                        <a:solidFill>
                          <a:srgbClr val="000099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8996" marR="28996" marT="13671" marB="13671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0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solidFill>
                            <a:srgbClr val="000099"/>
                          </a:solidFill>
                          <a:effectLst/>
                          <a:latin typeface="+mj-lt"/>
                        </a:rPr>
                        <a:t>Power : 2800 kW </a:t>
                      </a:r>
                      <a:endParaRPr lang="en-US" sz="2000" kern="1200" dirty="0" smtClean="0">
                        <a:solidFill>
                          <a:srgbClr val="000099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8996" marR="28996" marT="13671" marB="13671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6169" name="Group 2"/>
          <p:cNvGrpSpPr>
            <a:grpSpLocks/>
          </p:cNvGrpSpPr>
          <p:nvPr/>
        </p:nvGrpSpPr>
        <p:grpSpPr bwMode="auto">
          <a:xfrm>
            <a:off x="215900" y="1524000"/>
            <a:ext cx="3746500" cy="4343400"/>
            <a:chOff x="4919664" y="793750"/>
            <a:chExt cx="4562474" cy="4868863"/>
          </a:xfrm>
        </p:grpSpPr>
        <p:pic>
          <p:nvPicPr>
            <p:cNvPr id="6170" name="Picture 1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6513" y="793750"/>
              <a:ext cx="4365625" cy="26797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6171" name="Picture 12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38"/>
            <a:stretch>
              <a:fillRect/>
            </a:stretch>
          </p:blipFill>
          <p:spPr bwMode="auto">
            <a:xfrm>
              <a:off x="5105400" y="3473450"/>
              <a:ext cx="4376738" cy="2189163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 bwMode="auto">
            <a:xfrm rot="16200000">
              <a:off x="2654726" y="3058688"/>
              <a:ext cx="4868863" cy="338987"/>
            </a:xfrm>
            <a:prstGeom prst="rect">
              <a:avLst/>
            </a:prstGeom>
            <a:solidFill>
              <a:srgbClr val="00206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defTabSz="4386263" eaLnBrk="1" hangingPunct="1">
                <a:defRPr/>
              </a:pPr>
              <a:r>
                <a:rPr lang="en-IN" sz="1400" dirty="0">
                  <a:solidFill>
                    <a:schemeClr val="bg1"/>
                  </a:solidFill>
                  <a:latin typeface="+mj-lt"/>
                </a:rPr>
                <a:t>Layout of  Dual Output HVPS at ITER-India lab</a:t>
              </a:r>
              <a:endParaRPr lang="en-US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38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2360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2"/>
          <p:cNvSpPr>
            <a:spLocks noGrp="1"/>
          </p:cNvSpPr>
          <p:nvPr>
            <p:ph type="title"/>
          </p:nvPr>
        </p:nvSpPr>
        <p:spPr>
          <a:xfrm>
            <a:off x="1619250" y="142875"/>
            <a:ext cx="6553200" cy="642938"/>
          </a:xfrm>
          <a:solidFill>
            <a:srgbClr val="000099"/>
          </a:solidFill>
          <a:ln>
            <a:solidFill>
              <a:srgbClr val="000099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sz="2800" dirty="0" smtClean="0"/>
              <a:t>Power Supply: HV </a:t>
            </a:r>
            <a:r>
              <a:rPr lang="en-US" altLang="en-US" sz="2800" dirty="0"/>
              <a:t>Transmission </a:t>
            </a:r>
            <a:r>
              <a:rPr lang="en-US" altLang="en-US" sz="2800" dirty="0" smtClean="0"/>
              <a:t>Line</a:t>
            </a:r>
            <a:endParaRPr lang="en-US" altLang="en-US" sz="2800" dirty="0"/>
          </a:p>
        </p:txBody>
      </p:sp>
      <p:grpSp>
        <p:nvGrpSpPr>
          <p:cNvPr id="95236" name="Group 41"/>
          <p:cNvGrpSpPr>
            <a:grpSpLocks/>
          </p:cNvGrpSpPr>
          <p:nvPr/>
        </p:nvGrpSpPr>
        <p:grpSpPr bwMode="auto">
          <a:xfrm>
            <a:off x="520762" y="980728"/>
            <a:ext cx="2971118" cy="2952327"/>
            <a:chOff x="2349523" y="931235"/>
            <a:chExt cx="2405982" cy="2227658"/>
          </a:xfrm>
        </p:grpSpPr>
        <p:grpSp>
          <p:nvGrpSpPr>
            <p:cNvPr id="95245" name="Group 4"/>
            <p:cNvGrpSpPr>
              <a:grpSpLocks noChangeAspect="1"/>
            </p:cNvGrpSpPr>
            <p:nvPr/>
          </p:nvGrpSpPr>
          <p:grpSpPr bwMode="auto">
            <a:xfrm>
              <a:off x="2349523" y="1309951"/>
              <a:ext cx="2405982" cy="1848942"/>
              <a:chOff x="11142440" y="25115087"/>
              <a:chExt cx="5777332" cy="4366375"/>
            </a:xfrm>
          </p:grpSpPr>
          <p:pic>
            <p:nvPicPr>
              <p:cNvPr id="95247" name="Picture 2" descr="http://127.0.0.1:49235/service/home/~/36.bmp?auth=co&amp;loc=en_US&amp;id=d37ce89d-ca5b-4c40-8651-6d3068c55453:25286&amp;part=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42440" y="25115087"/>
                <a:ext cx="5777332" cy="4366375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248" name="Picture 46" descr="K:\VIKRANT-27-07-2012\Lay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" t="2792" r="8350"/>
              <a:stretch>
                <a:fillRect/>
              </a:stretch>
            </p:blipFill>
            <p:spPr bwMode="auto">
              <a:xfrm>
                <a:off x="14940255" y="27539466"/>
                <a:ext cx="1588502" cy="1462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5249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06187" y="25532838"/>
                <a:ext cx="2074277" cy="15425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0" name="TextBox 39"/>
            <p:cNvSpPr txBox="1"/>
            <p:nvPr/>
          </p:nvSpPr>
          <p:spPr bwMode="auto">
            <a:xfrm>
              <a:off x="2375169" y="931235"/>
              <a:ext cx="2380336" cy="301900"/>
            </a:xfrm>
            <a:prstGeom prst="rect">
              <a:avLst/>
            </a:prstGeom>
            <a:solidFill>
              <a:srgbClr val="FFFF99"/>
            </a:solidFill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IN" sz="2000" dirty="0">
                  <a:solidFill>
                    <a:srgbClr val="000099"/>
                  </a:solidFill>
                  <a:cs typeface="Arial" charset="0"/>
                </a:rPr>
                <a:t>Transmission </a:t>
              </a:r>
              <a:r>
                <a:rPr lang="en-IN" sz="2000" dirty="0" smtClean="0">
                  <a:solidFill>
                    <a:srgbClr val="000099"/>
                  </a:solidFill>
                  <a:cs typeface="Arial" charset="0"/>
                </a:rPr>
                <a:t>line </a:t>
              </a:r>
              <a:endParaRPr lang="en-IN" sz="2000" dirty="0">
                <a:solidFill>
                  <a:srgbClr val="000099"/>
                </a:solidFill>
                <a:cs typeface="Arial" charset="0"/>
              </a:endParaRPr>
            </a:p>
          </p:txBody>
        </p:sp>
      </p:grpSp>
      <p:pic>
        <p:nvPicPr>
          <p:cNvPr id="3074" name="Picture 2" descr="C:\Users\Admin\AppData\Local\Temp\Temp1_TL pIctures.zip\TL pIctures\IMAG293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79912" y="980728"/>
            <a:ext cx="2286001" cy="268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AppData\Local\Temp\Temp1_TL pIctures.zip\TL pIctures\IMAG294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18"/>
          <a:stretch/>
        </p:blipFill>
        <p:spPr bwMode="auto">
          <a:xfrm>
            <a:off x="6141386" y="980728"/>
            <a:ext cx="2607310" cy="268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AppData\Local\Temp\Temp1_TL pIctures.zip\TL pIctures\IMG_20160309_122051_HDR (1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736" y="3933055"/>
            <a:ext cx="5350064" cy="217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0" y="4495800"/>
            <a:ext cx="3779912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endParaRPr lang="en-US" dirty="0" smtClean="0">
              <a:solidFill>
                <a:srgbClr val="000099"/>
              </a:solidFill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</a:rPr>
              <a:t>TL supports transport of 15MW over 25m @100kV, also accommodates hydraulics, ~800kW RF lines for DNB test. 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</a:rPr>
              <a:t>ITER TL line is ~100m/ have a large penetration into Nuclear building</a:t>
            </a:r>
            <a:endParaRPr lang="en-IN" sz="2000" dirty="0">
              <a:solidFill>
                <a:srgbClr val="00009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39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66733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2130068" y="840898"/>
            <a:ext cx="58318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000099"/>
                </a:solidFill>
                <a:latin typeface="+mj-lt"/>
                <a:ea typeface="+mn-ea"/>
                <a:cs typeface="Arial" pitchFamily="34" charset="0"/>
              </a:rPr>
              <a:t>Nine </a:t>
            </a:r>
            <a:r>
              <a:rPr lang="en-US" b="1" dirty="0" smtClean="0">
                <a:solidFill>
                  <a:srgbClr val="000099"/>
                </a:solidFill>
                <a:latin typeface="+mj-lt"/>
                <a:ea typeface="+mn-ea"/>
                <a:cs typeface="Arial" pitchFamily="34" charset="0"/>
              </a:rPr>
              <a:t>Procurement </a:t>
            </a:r>
            <a:r>
              <a:rPr lang="en-US" b="1" dirty="0">
                <a:solidFill>
                  <a:srgbClr val="000099"/>
                </a:solidFill>
                <a:latin typeface="+mj-lt"/>
                <a:ea typeface="+mn-ea"/>
                <a:cs typeface="Arial" pitchFamily="34" charset="0"/>
              </a:rPr>
              <a:t>Packages 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Indian Procurements for ITER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1195767"/>
            <a:ext cx="9067800" cy="5132477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0859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9" name="Rectangle 2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490" name="Title 2"/>
          <p:cNvSpPr>
            <a:spLocks/>
          </p:cNvSpPr>
          <p:nvPr/>
        </p:nvSpPr>
        <p:spPr bwMode="auto">
          <a:xfrm>
            <a:off x="1619250" y="142875"/>
            <a:ext cx="6553200" cy="511175"/>
          </a:xfrm>
          <a:prstGeom prst="roundRect">
            <a:avLst>
              <a:gd name="adj" fmla="val 16667"/>
            </a:avLst>
          </a:prstGeom>
          <a:solidFill>
            <a:srgbClr val="000099"/>
          </a:solidFill>
          <a:ln>
            <a:solidFill>
              <a:srgbClr val="000099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2800" b="1" dirty="0" smtClean="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Electron Cyclotron 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RF Source </a:t>
            </a:r>
            <a:r>
              <a:rPr lang="en-US" altLang="en-US" sz="2800" b="1" dirty="0" smtClean="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rPr>
              <a:t>  </a:t>
            </a:r>
            <a:endParaRPr lang="en-IN" altLang="en-US" sz="2800" b="1" dirty="0">
              <a:solidFill>
                <a:schemeClr val="bg1"/>
              </a:solidFill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20491" name="Rectangle 343"/>
          <p:cNvSpPr>
            <a:spLocks noChangeArrowheads="1"/>
          </p:cNvSpPr>
          <p:nvPr/>
        </p:nvSpPr>
        <p:spPr bwMode="auto">
          <a:xfrm>
            <a:off x="1195388" y="2973388"/>
            <a:ext cx="69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400">
                <a:solidFill>
                  <a:srgbClr val="000000"/>
                </a:solidFill>
                <a:latin typeface="Calibri" pitchFamily="34" charset="0"/>
              </a:rPr>
              <a:t> 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496" name="AutoShape 20"/>
          <p:cNvSpPr>
            <a:spLocks noChangeAspect="1" noChangeArrowheads="1" noTextEdit="1"/>
          </p:cNvSpPr>
          <p:nvPr/>
        </p:nvSpPr>
        <p:spPr bwMode="auto">
          <a:xfrm>
            <a:off x="4481513" y="792163"/>
            <a:ext cx="190500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0497" name="Rectangle 22"/>
          <p:cNvSpPr>
            <a:spLocks noChangeArrowheads="1"/>
          </p:cNvSpPr>
          <p:nvPr/>
        </p:nvSpPr>
        <p:spPr bwMode="auto">
          <a:xfrm>
            <a:off x="3071813" y="785813"/>
            <a:ext cx="1238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300">
                <a:solidFill>
                  <a:srgbClr val="000000"/>
                </a:solidFill>
                <a:latin typeface="Calibri" pitchFamily="34" charset="0"/>
              </a:rPr>
              <a:t> </a:t>
            </a: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971003" y="2251384"/>
            <a:ext cx="3360738" cy="3325503"/>
            <a:chOff x="3162300" y="1966913"/>
            <a:chExt cx="3360738" cy="3325503"/>
          </a:xfrm>
        </p:grpSpPr>
        <p:pic>
          <p:nvPicPr>
            <p:cNvPr id="20482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2300" y="1966913"/>
              <a:ext cx="3360738" cy="2490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50" name="TextBox 5449"/>
            <p:cNvSpPr txBox="1"/>
            <p:nvPr/>
          </p:nvSpPr>
          <p:spPr>
            <a:xfrm>
              <a:off x="3433647" y="4707641"/>
              <a:ext cx="2818043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en-US" sz="1600" dirty="0">
                  <a:solidFill>
                    <a:srgbClr val="000099"/>
                  </a:solidFill>
                  <a:latin typeface="+mj-lt"/>
                </a:rPr>
                <a:t>ITER-India High Power Gyrotron Test Facility Layout</a:t>
              </a:r>
              <a:endParaRPr lang="en-IN" sz="1600" dirty="0">
                <a:solidFill>
                  <a:srgbClr val="000099"/>
                </a:solidFill>
                <a:latin typeface="+mj-lt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4960938" y="3424238"/>
              <a:ext cx="169862" cy="1905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FFFF00"/>
                  </a:solidFill>
                </a:rPr>
                <a:t>1</a:t>
              </a:r>
              <a:endParaRPr lang="en-I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4876800" y="2662238"/>
              <a:ext cx="169863" cy="14763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FFFF00"/>
                  </a:solidFill>
                </a:rPr>
                <a:t>2</a:t>
              </a:r>
              <a:endParaRPr lang="en-I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5508625" y="3473450"/>
              <a:ext cx="168275" cy="1905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FFFF00"/>
                  </a:solidFill>
                </a:rPr>
                <a:t>3</a:t>
              </a:r>
              <a:endParaRPr lang="en-I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97" name="Oval 96"/>
            <p:cNvSpPr/>
            <p:nvPr/>
          </p:nvSpPr>
          <p:spPr>
            <a:xfrm>
              <a:off x="4910138" y="3814763"/>
              <a:ext cx="168275" cy="1905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rgbClr val="FFFF00"/>
                  </a:solidFill>
                </a:rPr>
                <a:t>4</a:t>
              </a:r>
              <a:endParaRPr lang="en-IN" sz="1400" dirty="0">
                <a:solidFill>
                  <a:srgbClr val="FFFF00"/>
                </a:solidFill>
              </a:endParaRPr>
            </a:p>
          </p:txBody>
        </p:sp>
        <p:sp>
          <p:nvSpPr>
            <p:cNvPr id="102" name="Oval 101"/>
            <p:cNvSpPr/>
            <p:nvPr/>
          </p:nvSpPr>
          <p:spPr>
            <a:xfrm>
              <a:off x="4395788" y="3084513"/>
              <a:ext cx="168275" cy="1905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FFFF00"/>
                  </a:solidFill>
                </a:rPr>
                <a:t>6</a:t>
              </a:r>
              <a:endParaRPr lang="en-I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4187825" y="2106613"/>
              <a:ext cx="196850" cy="18415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FFFF00"/>
                  </a:solidFill>
                </a:rPr>
                <a:t>5</a:t>
              </a:r>
              <a:endParaRPr lang="en-IN" sz="14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20509" name="Rectangle 60"/>
          <p:cNvSpPr>
            <a:spLocks noChangeArrowheads="1"/>
          </p:cNvSpPr>
          <p:nvPr/>
        </p:nvSpPr>
        <p:spPr bwMode="auto">
          <a:xfrm flipV="1">
            <a:off x="4522788" y="4708525"/>
            <a:ext cx="2911475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/>
            <a:endParaRPr lang="en-IN" alt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518" name="TextBox 125"/>
          <p:cNvSpPr txBox="1">
            <a:spLocks noChangeArrowheads="1"/>
          </p:cNvSpPr>
          <p:nvPr/>
        </p:nvSpPr>
        <p:spPr bwMode="auto">
          <a:xfrm>
            <a:off x="5281613" y="1108075"/>
            <a:ext cx="6223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rgbClr val="392AAC"/>
                </a:solidFill>
                <a:latin typeface="Calibri" pitchFamily="34" charset="0"/>
              </a:defRPr>
            </a:lvl1pPr>
            <a:lvl2pPr>
              <a:defRPr sz="2400">
                <a:solidFill>
                  <a:srgbClr val="392AAC"/>
                </a:solidFill>
                <a:latin typeface="Calibri" pitchFamily="34" charset="0"/>
              </a:defRPr>
            </a:lvl2pPr>
            <a:lvl3pPr>
              <a:defRPr sz="2200">
                <a:solidFill>
                  <a:srgbClr val="392AAC"/>
                </a:solidFill>
                <a:latin typeface="Calibri" pitchFamily="34" charset="0"/>
              </a:defRPr>
            </a:lvl3pPr>
            <a:lvl4pPr>
              <a:defRPr sz="2000">
                <a:solidFill>
                  <a:srgbClr val="392AAC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FFFFFF"/>
                </a:solidFill>
                <a:latin typeface="Arial" charset="0"/>
              </a:rPr>
              <a:t>TP Station</a:t>
            </a:r>
            <a:endParaRPr lang="en-IN" altLang="en-US" sz="60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519857" y="4519232"/>
            <a:ext cx="2584450" cy="1799430"/>
            <a:chOff x="382588" y="722313"/>
            <a:chExt cx="2584450" cy="1799430"/>
          </a:xfrm>
        </p:grpSpPr>
        <p:sp>
          <p:nvSpPr>
            <p:cNvPr id="20521" name="Rectangle 27"/>
            <p:cNvSpPr>
              <a:spLocks noChangeArrowheads="1"/>
            </p:cNvSpPr>
            <p:nvPr/>
          </p:nvSpPr>
          <p:spPr bwMode="auto">
            <a:xfrm>
              <a:off x="382588" y="722313"/>
              <a:ext cx="2584450" cy="261610"/>
            </a:xfrm>
            <a:prstGeom prst="rect">
              <a:avLst/>
            </a:prstGeom>
            <a:ln/>
            <a:ex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/>
              <a:r>
                <a:rPr lang="en-US" altLang="en-US" sz="1100" b="1" dirty="0">
                  <a:solidFill>
                    <a:srgbClr val="000000"/>
                  </a:solidFill>
                  <a:latin typeface="+mn-lt"/>
                  <a:cs typeface="+mn-cs"/>
                </a:rPr>
                <a:t>Test </a:t>
              </a:r>
              <a:r>
                <a:rPr lang="en-US" altLang="en-US" sz="1100" b="1" dirty="0" err="1">
                  <a:solidFill>
                    <a:srgbClr val="000000"/>
                  </a:solidFill>
                  <a:latin typeface="+mn-lt"/>
                  <a:cs typeface="+mn-cs"/>
                </a:rPr>
                <a:t>Gyrotron</a:t>
              </a:r>
              <a:r>
                <a:rPr lang="en-US" altLang="en-US" sz="1100" b="1" dirty="0">
                  <a:solidFill>
                    <a:srgbClr val="000000"/>
                  </a:solidFill>
                  <a:latin typeface="+mn-lt"/>
                  <a:cs typeface="+mn-cs"/>
                </a:rPr>
                <a:t> &amp; Waveguide </a:t>
              </a:r>
            </a:p>
          </p:txBody>
        </p:sp>
        <p:pic>
          <p:nvPicPr>
            <p:cNvPr id="20525" name="Picture 1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975" y="1119980"/>
              <a:ext cx="1881188" cy="1401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155710" y="4516100"/>
            <a:ext cx="2117724" cy="1969937"/>
            <a:chOff x="6631122" y="4816392"/>
            <a:chExt cx="2117724" cy="1969937"/>
          </a:xfrm>
        </p:grpSpPr>
        <p:sp>
          <p:nvSpPr>
            <p:cNvPr id="20520" name="Rectangle 136"/>
            <p:cNvSpPr>
              <a:spLocks noChangeArrowheads="1"/>
            </p:cNvSpPr>
            <p:nvPr/>
          </p:nvSpPr>
          <p:spPr bwMode="auto">
            <a:xfrm>
              <a:off x="6631122" y="4816392"/>
              <a:ext cx="2117724" cy="430887"/>
            </a:xfrm>
            <a:prstGeom prst="rect">
              <a:avLst/>
            </a:prstGeom>
            <a:ln/>
            <a:ex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/>
              <a:r>
                <a:rPr lang="en-US" altLang="en-US" sz="1100" b="1" dirty="0">
                  <a:solidFill>
                    <a:srgbClr val="000000"/>
                  </a:solidFill>
                  <a:latin typeface="+mn-lt"/>
                  <a:cs typeface="+mn-cs"/>
                </a:rPr>
                <a:t>Large flow rate Cooling Supply Header and Manifold</a:t>
              </a:r>
            </a:p>
          </p:txBody>
        </p:sp>
        <p:pic>
          <p:nvPicPr>
            <p:cNvPr id="20528" name="Picture 9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1200" y="5443304"/>
              <a:ext cx="1358900" cy="13430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2835275" y="742617"/>
            <a:ext cx="3425825" cy="1227280"/>
            <a:chOff x="-1608140" y="2152507"/>
            <a:chExt cx="3425825" cy="1227280"/>
          </a:xfrm>
        </p:grpSpPr>
        <p:sp>
          <p:nvSpPr>
            <p:cNvPr id="20492" name="TextBox 88"/>
            <p:cNvSpPr txBox="1">
              <a:spLocks noChangeArrowheads="1"/>
            </p:cNvSpPr>
            <p:nvPr/>
          </p:nvSpPr>
          <p:spPr bwMode="auto">
            <a:xfrm>
              <a:off x="-995298" y="2152507"/>
              <a:ext cx="2303462" cy="261610"/>
            </a:xfrm>
            <a:prstGeom prst="rect">
              <a:avLst/>
            </a:prstGeom>
            <a:ln/>
            <a:ex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defPPr>
                <a:defRPr lang="en-US"/>
              </a:defPPr>
              <a:lvl1pPr algn="ctr" eaLnBrk="1" hangingPunct="1">
                <a:defRPr sz="1100" b="1">
                  <a:solidFill>
                    <a:srgbClr val="000000"/>
                  </a:solidFill>
                  <a:latin typeface="+mn-lt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9pPr>
            </a:lstStyle>
            <a:p>
              <a:r>
                <a:rPr lang="en-US" altLang="en-US" dirty="0"/>
                <a:t>   Low Power RF Beam test bench</a:t>
              </a:r>
              <a:endParaRPr lang="en-IN" altLang="en-US" dirty="0"/>
            </a:p>
          </p:txBody>
        </p:sp>
        <p:pic>
          <p:nvPicPr>
            <p:cNvPr id="20529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08140" y="2487612"/>
              <a:ext cx="2005012" cy="892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30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5" y="2566987"/>
              <a:ext cx="1422400" cy="56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6678611" y="941262"/>
            <a:ext cx="2660650" cy="3181405"/>
            <a:chOff x="667544" y="4242256"/>
            <a:chExt cx="2660650" cy="3181405"/>
          </a:xfrm>
        </p:grpSpPr>
        <p:sp>
          <p:nvSpPr>
            <p:cNvPr id="20508" name="Rectangle 13"/>
            <p:cNvSpPr>
              <a:spLocks noChangeArrowheads="1"/>
            </p:cNvSpPr>
            <p:nvPr/>
          </p:nvSpPr>
          <p:spPr bwMode="auto">
            <a:xfrm>
              <a:off x="742157" y="4242256"/>
              <a:ext cx="2100262" cy="430887"/>
            </a:xfrm>
            <a:prstGeom prst="rect">
              <a:avLst/>
            </a:prstGeom>
            <a:ln/>
            <a:ex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/>
              <a:r>
                <a:rPr lang="en-US" altLang="en-US" sz="1100" b="1" dirty="0">
                  <a:solidFill>
                    <a:srgbClr val="000000"/>
                  </a:solidFill>
                  <a:latin typeface="+mn-lt"/>
                  <a:cs typeface="+mn-cs"/>
                </a:rPr>
                <a:t>Power Supplies and HV  Protection System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67544" y="6428517"/>
              <a:ext cx="2660650" cy="99514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182563" indent="-182563" eaLnBrk="1" hangingPunct="1">
                <a:spcBef>
                  <a:spcPts val="200"/>
                </a:spcBef>
                <a:spcAft>
                  <a:spcPts val="200"/>
                </a:spcAft>
                <a:buFont typeface="Wingdings" panose="05000000000000000000" pitchFamily="2" charset="2"/>
                <a:buChar char="Ø"/>
                <a:defRPr/>
              </a:pPr>
              <a:r>
                <a:rPr lang="en-US" sz="1050" b="1" dirty="0">
                  <a:solidFill>
                    <a:prstClr val="black"/>
                  </a:solidFill>
                </a:rPr>
                <a:t>R&amp;D on Body PS using HV switch (35kV/100mA/1kHz modulation): </a:t>
              </a:r>
            </a:p>
            <a:p>
              <a:pPr marL="114300" eaLnBrk="1" hangingPunct="1">
                <a:spcBef>
                  <a:spcPts val="200"/>
                </a:spcBef>
                <a:spcAft>
                  <a:spcPts val="200"/>
                </a:spcAft>
                <a:defRPr/>
              </a:pPr>
              <a:endParaRPr lang="en-US" sz="1000" b="1" dirty="0">
                <a:solidFill>
                  <a:srgbClr val="0000FF"/>
                </a:solidFill>
              </a:endParaRPr>
            </a:p>
            <a:p>
              <a:pPr marL="285750" indent="-171450" eaLnBrk="1" hangingPunct="1">
                <a:spcBef>
                  <a:spcPts val="200"/>
                </a:spcBef>
                <a:spcAft>
                  <a:spcPts val="200"/>
                </a:spcAft>
                <a:buFont typeface="Courier New" panose="02070309020205020404" pitchFamily="49" charset="0"/>
                <a:buChar char="o"/>
                <a:defRPr/>
              </a:pPr>
              <a:r>
                <a:rPr lang="en-US" sz="1050" b="1" dirty="0">
                  <a:solidFill>
                    <a:prstClr val="black"/>
                  </a:solidFill>
                </a:rPr>
                <a:t>BPS (35kV/100mA/1msec) as </a:t>
              </a:r>
              <a:r>
                <a:rPr lang="en-US" sz="1050" b="1" dirty="0" smtClean="0">
                  <a:solidFill>
                    <a:prstClr val="black"/>
                  </a:solidFill>
                </a:rPr>
                <a:t>Backup</a:t>
              </a:r>
              <a:r>
                <a:rPr lang="en-US" sz="900" dirty="0" smtClean="0">
                  <a:solidFill>
                    <a:srgbClr val="0000FF"/>
                  </a:solidFill>
                </a:rPr>
                <a:t> </a:t>
              </a:r>
              <a:endParaRPr lang="en-US" sz="1000" b="1" dirty="0">
                <a:solidFill>
                  <a:srgbClr val="0000FF"/>
                </a:solidFill>
              </a:endParaRPr>
            </a:p>
          </p:txBody>
        </p:sp>
        <p:pic>
          <p:nvPicPr>
            <p:cNvPr id="20513" name="Picture 7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8956" y="4903667"/>
              <a:ext cx="536219" cy="449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14" name="Text Box 21"/>
            <p:cNvSpPr txBox="1">
              <a:spLocks noChangeArrowheads="1"/>
            </p:cNvSpPr>
            <p:nvPr/>
          </p:nvSpPr>
          <p:spPr bwMode="auto">
            <a:xfrm>
              <a:off x="813594" y="5508974"/>
              <a:ext cx="129222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2800" b="1">
                  <a:solidFill>
                    <a:srgbClr val="392AAC"/>
                  </a:solidFill>
                  <a:latin typeface="Calibri" pitchFamily="34" charset="0"/>
                </a:defRPr>
              </a:lvl1pPr>
              <a:lvl2pPr>
                <a:defRPr sz="2400">
                  <a:solidFill>
                    <a:srgbClr val="392AAC"/>
                  </a:solidFill>
                  <a:latin typeface="Calibri" pitchFamily="34" charset="0"/>
                </a:defRPr>
              </a:lvl2pPr>
              <a:lvl3pPr>
                <a:defRPr sz="2200">
                  <a:solidFill>
                    <a:srgbClr val="392AAC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rgbClr val="392AAC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bg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bg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bg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bg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bg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  <a:buFont typeface="Arial" charset="0"/>
                <a:buNone/>
              </a:pPr>
              <a:r>
                <a:rPr lang="en-US" altLang="en-US" sz="600" dirty="0">
                  <a:solidFill>
                    <a:srgbClr val="000000"/>
                  </a:solidFill>
                  <a:ea typeface="Calibri" pitchFamily="34" charset="0"/>
                  <a:cs typeface="Mangal" pitchFamily="18" charset="0"/>
                </a:rPr>
                <a:t>HV  Switch experimental test setup with  Electrical Equivalent Load</a:t>
              </a:r>
              <a:endParaRPr lang="en-IN" altLang="en-US" sz="600" dirty="0">
                <a:solidFill>
                  <a:srgbClr val="000000"/>
                </a:solidFill>
                <a:ea typeface="Calibri" pitchFamily="34" charset="0"/>
                <a:cs typeface="Mangal" pitchFamily="18" charset="0"/>
              </a:endParaRPr>
            </a:p>
            <a:p>
              <a:pPr algn="ctr" eaLnBrk="1" hangingPunct="1">
                <a:spcAft>
                  <a:spcPts val="1000"/>
                </a:spcAft>
              </a:pPr>
              <a:endParaRPr lang="en-IN" altLang="en-US" sz="600" dirty="0">
                <a:solidFill>
                  <a:srgbClr val="000000"/>
                </a:solidFill>
                <a:ea typeface="Calibri" pitchFamily="34" charset="0"/>
                <a:cs typeface="Mangal" pitchFamily="18" charset="0"/>
              </a:endParaRPr>
            </a:p>
          </p:txBody>
        </p:sp>
        <p:sp>
          <p:nvSpPr>
            <p:cNvPr id="20522" name="Text Box 21"/>
            <p:cNvSpPr txBox="1">
              <a:spLocks noChangeArrowheads="1"/>
            </p:cNvSpPr>
            <p:nvPr/>
          </p:nvSpPr>
          <p:spPr bwMode="auto">
            <a:xfrm>
              <a:off x="1850232" y="6248749"/>
              <a:ext cx="857250" cy="10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2800" b="1">
                  <a:solidFill>
                    <a:srgbClr val="392AAC"/>
                  </a:solidFill>
                  <a:latin typeface="Calibri" pitchFamily="34" charset="0"/>
                </a:defRPr>
              </a:lvl1pPr>
              <a:lvl2pPr>
                <a:defRPr sz="2400">
                  <a:solidFill>
                    <a:srgbClr val="392AAC"/>
                  </a:solidFill>
                  <a:latin typeface="Calibri" pitchFamily="34" charset="0"/>
                </a:defRPr>
              </a:lvl2pPr>
              <a:lvl3pPr>
                <a:defRPr sz="2200">
                  <a:solidFill>
                    <a:srgbClr val="392AAC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rgbClr val="392AAC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bg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bg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bg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bg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bg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altLang="en-US" sz="600">
                  <a:solidFill>
                    <a:srgbClr val="000000"/>
                  </a:solidFill>
                  <a:ea typeface="Calibri" pitchFamily="34" charset="0"/>
                  <a:cs typeface="Mangal" pitchFamily="18" charset="0"/>
                </a:rPr>
                <a:t>HV Cubicle</a:t>
              </a:r>
              <a:endParaRPr lang="en-IN" altLang="en-US" sz="600">
                <a:solidFill>
                  <a:srgbClr val="000000"/>
                </a:solidFill>
                <a:ea typeface="Calibri" pitchFamily="34" charset="0"/>
                <a:cs typeface="Mangal" pitchFamily="18" charset="0"/>
              </a:endParaRPr>
            </a:p>
          </p:txBody>
        </p:sp>
        <p:pic>
          <p:nvPicPr>
            <p:cNvPr id="20524" name="Picture 8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98" t="6071" r="10899" b="2618"/>
            <a:stretch>
              <a:fillRect/>
            </a:stretch>
          </p:blipFill>
          <p:spPr bwMode="auto">
            <a:xfrm>
              <a:off x="1997869" y="5635974"/>
              <a:ext cx="442913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6" name="Picture 2" descr="D:\1WORK\1-Power Supplies\a0-HVPS\A6-HV_switch\Testing-after-delivery\test_data\2016_03_23\Rajvi\IMG_20160323_134748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722"/>
            <a:stretch>
              <a:fillRect/>
            </a:stretch>
          </p:blipFill>
          <p:spPr bwMode="auto">
            <a:xfrm>
              <a:off x="835819" y="4734274"/>
              <a:ext cx="817563" cy="741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27" name="Rectangle 87"/>
            <p:cNvSpPr>
              <a:spLocks noChangeArrowheads="1"/>
            </p:cNvSpPr>
            <p:nvPr/>
          </p:nvSpPr>
          <p:spPr bwMode="auto">
            <a:xfrm>
              <a:off x="732631" y="6193187"/>
              <a:ext cx="1382713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Aft>
                  <a:spcPts val="1000"/>
                </a:spcAft>
              </a:pPr>
              <a:r>
                <a:rPr lang="en-US" altLang="en-US" sz="600" b="1">
                  <a:solidFill>
                    <a:srgbClr val="000000"/>
                  </a:solidFill>
                  <a:latin typeface="Calibri" pitchFamily="34" charset="0"/>
                  <a:ea typeface="Calibri" pitchFamily="34" charset="0"/>
                  <a:cs typeface="Mangal" pitchFamily="18" charset="0"/>
                </a:rPr>
                <a:t>~35 kV @ 100Hz (500k</a:t>
              </a:r>
              <a:r>
                <a:rPr lang="en-US" altLang="en-US" sz="600" b="1">
                  <a:solidFill>
                    <a:srgbClr val="000000"/>
                  </a:solidFill>
                  <a:latin typeface="Calibri" pitchFamily="34" charset="0"/>
                  <a:ea typeface="Calibri" pitchFamily="34" charset="0"/>
                  <a:cs typeface="Mangal" pitchFamily="18" charset="0"/>
                  <a:sym typeface="Symbol" pitchFamily="18" charset="2"/>
                </a:rPr>
                <a:t> || 1700pF)</a:t>
              </a:r>
              <a:r>
                <a:rPr lang="en-US" altLang="en-US" sz="600" b="1">
                  <a:solidFill>
                    <a:srgbClr val="000000"/>
                  </a:solidFill>
                  <a:latin typeface="Calibri" pitchFamily="34" charset="0"/>
                  <a:ea typeface="Calibri" pitchFamily="34" charset="0"/>
                  <a:cs typeface="Mangal" pitchFamily="18" charset="0"/>
                </a:rPr>
                <a:t> </a:t>
              </a:r>
              <a:endParaRPr lang="en-IN" altLang="en-US" sz="6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Mangal" pitchFamily="18" charset="0"/>
              </a:endParaRPr>
            </a:p>
          </p:txBody>
        </p:sp>
        <p:pic>
          <p:nvPicPr>
            <p:cNvPr id="20532" name="Picture 80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6019" y="5708999"/>
              <a:ext cx="661988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3176" y="736081"/>
            <a:ext cx="2855117" cy="3333266"/>
            <a:chOff x="6801647" y="629169"/>
            <a:chExt cx="2855117" cy="3333266"/>
          </a:xfrm>
        </p:grpSpPr>
        <p:sp>
          <p:nvSpPr>
            <p:cNvPr id="95" name="TextBox 94"/>
            <p:cNvSpPr txBox="1"/>
            <p:nvPr/>
          </p:nvSpPr>
          <p:spPr>
            <a:xfrm>
              <a:off x="6883404" y="2908300"/>
              <a:ext cx="2773360" cy="10541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ts val="200"/>
                </a:spcBef>
                <a:spcAft>
                  <a:spcPts val="200"/>
                </a:spcAft>
                <a:defRPr/>
              </a:pPr>
              <a:r>
                <a:rPr lang="en-US" sz="1050" b="1" dirty="0">
                  <a:solidFill>
                    <a:prstClr val="black"/>
                  </a:solidFill>
                </a:rPr>
                <a:t>In-House developments :</a:t>
              </a:r>
            </a:p>
            <a:p>
              <a:pPr marL="180975" indent="-180975" eaLnBrk="1" hangingPunct="1">
                <a:spcBef>
                  <a:spcPts val="200"/>
                </a:spcBef>
                <a:spcAft>
                  <a:spcPts val="200"/>
                </a:spcAft>
                <a:buFont typeface="Wingdings" panose="05000000000000000000" pitchFamily="2" charset="2"/>
                <a:buChar char="Ø"/>
                <a:defRPr/>
              </a:pPr>
              <a:r>
                <a:rPr lang="en-US" sz="1050" b="1" dirty="0">
                  <a:solidFill>
                    <a:prstClr val="black"/>
                  </a:solidFill>
                </a:rPr>
                <a:t>Industrial Grade prototype Interlock Module (CIM)</a:t>
              </a:r>
              <a:r>
                <a:rPr lang="en-US" sz="900" b="1" dirty="0">
                  <a:solidFill>
                    <a:prstClr val="black"/>
                  </a:solidFill>
                </a:rPr>
                <a:t>: </a:t>
              </a:r>
              <a:r>
                <a:rPr lang="en-US" sz="900" b="1" dirty="0" smtClean="0">
                  <a:solidFill>
                    <a:srgbClr val="0000FF"/>
                  </a:solidFill>
                </a:rPr>
                <a:t> </a:t>
              </a:r>
              <a:endParaRPr lang="en-US" sz="900" b="1" dirty="0">
                <a:solidFill>
                  <a:srgbClr val="0000FF"/>
                </a:solidFill>
              </a:endParaRPr>
            </a:p>
            <a:p>
              <a:pPr marL="171450" indent="-171450" eaLnBrk="1" hangingPunct="1">
                <a:spcBef>
                  <a:spcPts val="200"/>
                </a:spcBef>
                <a:spcAft>
                  <a:spcPts val="200"/>
                </a:spcAft>
                <a:buFont typeface="Wingdings" panose="05000000000000000000" pitchFamily="2" charset="2"/>
                <a:buChar char="Ø"/>
                <a:defRPr/>
              </a:pPr>
              <a:r>
                <a:rPr lang="en-US" sz="1050" b="1" dirty="0" smtClean="0">
                  <a:solidFill>
                    <a:prstClr val="black"/>
                  </a:solidFill>
                </a:rPr>
                <a:t> Full </a:t>
              </a:r>
              <a:r>
                <a:rPr lang="en-US" sz="1050" b="1" dirty="0">
                  <a:solidFill>
                    <a:prstClr val="black"/>
                  </a:solidFill>
                </a:rPr>
                <a:t>scale Signal Conduction Units :</a:t>
              </a:r>
              <a:r>
                <a:rPr lang="en-US" sz="900" b="1" dirty="0">
                  <a:solidFill>
                    <a:srgbClr val="0000FF"/>
                  </a:solidFill>
                </a:rPr>
                <a:t> </a:t>
              </a:r>
              <a:r>
                <a:rPr lang="en-US" sz="900" b="1" dirty="0" smtClean="0">
                  <a:solidFill>
                    <a:srgbClr val="0000FF"/>
                  </a:solidFill>
                </a:rPr>
                <a:t> </a:t>
              </a:r>
              <a:endParaRPr lang="en-US" sz="900" b="1" dirty="0">
                <a:solidFill>
                  <a:srgbClr val="0000FF"/>
                </a:solidFill>
              </a:endParaRPr>
            </a:p>
            <a:p>
              <a:pPr marL="180975" indent="-180975" eaLnBrk="1" hangingPunct="1">
                <a:spcBef>
                  <a:spcPts val="200"/>
                </a:spcBef>
                <a:spcAft>
                  <a:spcPts val="200"/>
                </a:spcAft>
                <a:buFont typeface="Wingdings" panose="05000000000000000000" pitchFamily="2" charset="2"/>
                <a:buChar char="Ø"/>
                <a:defRPr/>
              </a:pPr>
              <a:r>
                <a:rPr lang="en-US" sz="1050" b="1" dirty="0">
                  <a:solidFill>
                    <a:prstClr val="black"/>
                  </a:solidFill>
                </a:rPr>
                <a:t>LabVIEW Application:</a:t>
              </a:r>
              <a:r>
                <a:rPr lang="en-US" sz="900" b="1" dirty="0">
                  <a:solidFill>
                    <a:prstClr val="black"/>
                  </a:solidFill>
                </a:rPr>
                <a:t>  </a:t>
              </a:r>
              <a:r>
                <a:rPr lang="en-US" sz="900" b="1" dirty="0" smtClean="0">
                  <a:solidFill>
                    <a:srgbClr val="0000FF"/>
                  </a:solidFill>
                </a:rPr>
                <a:t> </a:t>
              </a:r>
              <a:endParaRPr lang="en-IN" sz="900" b="1" dirty="0">
                <a:solidFill>
                  <a:srgbClr val="0000FF"/>
                </a:solidFill>
              </a:endParaRPr>
            </a:p>
          </p:txBody>
        </p:sp>
        <p:pic>
          <p:nvPicPr>
            <p:cNvPr id="20511" name="Picture 87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" b="8768"/>
            <a:stretch>
              <a:fillRect/>
            </a:stretch>
          </p:blipFill>
          <p:spPr bwMode="auto">
            <a:xfrm>
              <a:off x="7011988" y="1100138"/>
              <a:ext cx="1819275" cy="906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16" name="Rectangle 21"/>
            <p:cNvSpPr>
              <a:spLocks noChangeArrowheads="1"/>
            </p:cNvSpPr>
            <p:nvPr/>
          </p:nvSpPr>
          <p:spPr bwMode="auto">
            <a:xfrm>
              <a:off x="6801647" y="629169"/>
              <a:ext cx="2209800" cy="431800"/>
            </a:xfrm>
            <a:prstGeom prst="rect">
              <a:avLst/>
            </a:prstGeom>
            <a:ln/>
            <a:ex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100" b="1" dirty="0">
                  <a:solidFill>
                    <a:srgbClr val="000000"/>
                  </a:solidFill>
                </a:rPr>
                <a:t>Fast &amp; reliable data acquisition &amp; control system </a:t>
              </a:r>
              <a:endParaRPr lang="en-IN" altLang="en-US" sz="1100" b="1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pic>
          <p:nvPicPr>
            <p:cNvPr id="20534" name="Picture 5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1" t="574" b="3178"/>
            <a:stretch>
              <a:fillRect/>
            </a:stretch>
          </p:blipFill>
          <p:spPr bwMode="auto">
            <a:xfrm>
              <a:off x="7045325" y="2020888"/>
              <a:ext cx="1660525" cy="887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35" name="TextBox 14"/>
            <p:cNvSpPr txBox="1">
              <a:spLocks noChangeArrowheads="1"/>
            </p:cNvSpPr>
            <p:nvPr/>
          </p:nvSpPr>
          <p:spPr bwMode="auto">
            <a:xfrm>
              <a:off x="7361238" y="2274888"/>
              <a:ext cx="10287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rgbClr val="392AAC"/>
                  </a:solidFill>
                  <a:latin typeface="Calibri" pitchFamily="34" charset="0"/>
                </a:defRPr>
              </a:lvl1pPr>
              <a:lvl2pPr>
                <a:defRPr sz="2400">
                  <a:solidFill>
                    <a:srgbClr val="392AAC"/>
                  </a:solidFill>
                  <a:latin typeface="Calibri" pitchFamily="34" charset="0"/>
                </a:defRPr>
              </a:lvl2pPr>
              <a:lvl3pPr>
                <a:defRPr sz="2200">
                  <a:solidFill>
                    <a:srgbClr val="392AAC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rgbClr val="392AAC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bg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bg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bg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bg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bg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en-US" altLang="en-US" sz="1000">
                  <a:solidFill>
                    <a:schemeClr val="bg1"/>
                  </a:solidFill>
                </a:rPr>
                <a:t>R&amp;D Prototype (CIM)</a:t>
              </a:r>
              <a:endParaRPr lang="en-IN" altLang="en-US" sz="1000">
                <a:solidFill>
                  <a:schemeClr val="bg1"/>
                </a:solidFill>
              </a:endParaRPr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 flipH="1" flipV="1">
            <a:off x="2270917" y="2113512"/>
            <a:ext cx="1665289" cy="3696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4314513" y="1862138"/>
            <a:ext cx="370990" cy="15296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H="1">
            <a:off x="2408959" y="4223701"/>
            <a:ext cx="2299707" cy="6206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5513751" y="2908274"/>
            <a:ext cx="1333135" cy="9344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4887116" y="3899209"/>
            <a:ext cx="1728927" cy="10001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V="1">
            <a:off x="4918436" y="2374555"/>
            <a:ext cx="1750651" cy="5808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40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5049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rgbClr val="000099"/>
          </a:solidFill>
          <a:ln>
            <a:solidFill>
              <a:srgbClr val="000099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800" dirty="0"/>
              <a:t>Diagnostics</a:t>
            </a:r>
            <a:endParaRPr lang="en-IN" sz="2800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9" y="846600"/>
            <a:ext cx="5481851" cy="2220734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7101" y="3115862"/>
            <a:ext cx="6028899" cy="320703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IN" sz="1600" b="1" kern="1200" dirty="0" smtClean="0">
                <a:solidFill>
                  <a:srgbClr val="000099"/>
                </a:solidFill>
                <a:effectLst/>
                <a:latin typeface="Calibri"/>
                <a:ea typeface="MS Mincho"/>
                <a:cs typeface="Mangal"/>
              </a:rPr>
              <a:t>3 </a:t>
            </a:r>
            <a:r>
              <a:rPr lang="en-IN" sz="1600" b="1" kern="1200" dirty="0">
                <a:solidFill>
                  <a:srgbClr val="000099"/>
                </a:solidFill>
                <a:effectLst/>
                <a:latin typeface="Calibri"/>
                <a:ea typeface="MS Mincho"/>
                <a:cs typeface="Mangal"/>
              </a:rPr>
              <a:t>Diagnostic systems &amp; 1 Port</a:t>
            </a:r>
            <a:endParaRPr lang="en-IN" sz="1600" dirty="0">
              <a:solidFill>
                <a:srgbClr val="000099"/>
              </a:solidFill>
              <a:effectLst/>
              <a:latin typeface="Times New Roman"/>
              <a:ea typeface="MS Mincho"/>
            </a:endParaRP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IN" sz="1600" b="1" kern="1200" dirty="0">
                <a:solidFill>
                  <a:srgbClr val="000099"/>
                </a:solidFill>
                <a:effectLst/>
                <a:latin typeface="Calibri"/>
                <a:ea typeface="Calibri"/>
                <a:cs typeface="Mangal"/>
              </a:rPr>
              <a:t>X-Ray  Crystal Spectroscopy (XRCS) </a:t>
            </a:r>
            <a:r>
              <a:rPr lang="en-IN" sz="1600" kern="1200" dirty="0">
                <a:solidFill>
                  <a:srgbClr val="000099"/>
                </a:solidFill>
                <a:effectLst/>
                <a:latin typeface="Calibri"/>
                <a:ea typeface="Calibri"/>
                <a:cs typeface="Mangal"/>
              </a:rPr>
              <a:t>: </a:t>
            </a:r>
            <a:r>
              <a:rPr lang="en-IN" sz="1600" kern="1200" dirty="0" smtClean="0">
                <a:solidFill>
                  <a:srgbClr val="000099"/>
                </a:solidFill>
                <a:effectLst/>
                <a:latin typeface="Calibri"/>
                <a:ea typeface="Calibri"/>
                <a:cs typeface="Mangal"/>
              </a:rPr>
              <a:t>Spectrometers </a:t>
            </a:r>
            <a:r>
              <a:rPr lang="en-IN" sz="1600" kern="1200" dirty="0">
                <a:solidFill>
                  <a:srgbClr val="000099"/>
                </a:solidFill>
                <a:effectLst/>
                <a:latin typeface="Calibri"/>
                <a:ea typeface="Calibri"/>
                <a:cs typeface="Mangal"/>
              </a:rPr>
              <a:t>(X-ray crystals, Detectors , Vacuum chamber), Calibration source, </a:t>
            </a:r>
            <a:r>
              <a:rPr lang="en-IN" sz="1600" kern="1200" dirty="0" smtClean="0">
                <a:solidFill>
                  <a:srgbClr val="000099"/>
                </a:solidFill>
                <a:effectLst/>
                <a:latin typeface="Calibri"/>
                <a:ea typeface="Calibri"/>
                <a:cs typeface="Mangal"/>
              </a:rPr>
              <a:t>I&amp;C</a:t>
            </a:r>
            <a:endParaRPr lang="en-IN" sz="1600" dirty="0">
              <a:solidFill>
                <a:srgbClr val="000099"/>
              </a:solidFill>
              <a:effectLst/>
              <a:latin typeface="Calibri"/>
              <a:ea typeface="Calibri"/>
              <a:cs typeface="Mangal"/>
            </a:endParaRP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IN" sz="1600" b="1" kern="1200" dirty="0">
                <a:solidFill>
                  <a:srgbClr val="000099"/>
                </a:solidFill>
                <a:effectLst/>
                <a:latin typeface="Calibri"/>
                <a:ea typeface="Calibri"/>
                <a:cs typeface="Mangal"/>
              </a:rPr>
              <a:t>Electron Cyclotron Emission (ECE) </a:t>
            </a:r>
            <a:r>
              <a:rPr lang="en-IN" sz="1600" kern="1200" dirty="0">
                <a:solidFill>
                  <a:srgbClr val="000099"/>
                </a:solidFill>
                <a:effectLst/>
                <a:latin typeface="Calibri"/>
                <a:ea typeface="Calibri"/>
                <a:cs typeface="Mangal"/>
              </a:rPr>
              <a:t>: </a:t>
            </a:r>
            <a:r>
              <a:rPr lang="en-IN" sz="1600" kern="1200" dirty="0" smtClean="0">
                <a:solidFill>
                  <a:srgbClr val="000099"/>
                </a:solidFill>
                <a:effectLst/>
                <a:latin typeface="Calibri"/>
                <a:ea typeface="Calibri"/>
                <a:cs typeface="Mangal"/>
              </a:rPr>
              <a:t>Michelson </a:t>
            </a:r>
            <a:r>
              <a:rPr lang="en-IN" sz="1600" kern="1200" dirty="0">
                <a:solidFill>
                  <a:srgbClr val="000099"/>
                </a:solidFill>
                <a:effectLst/>
                <a:latin typeface="Calibri"/>
                <a:ea typeface="Calibri"/>
                <a:cs typeface="Mangal"/>
              </a:rPr>
              <a:t>Interferometers &amp; Radiometers,  Polarization splitter unit, </a:t>
            </a:r>
            <a:r>
              <a:rPr lang="en-IN" sz="1600" kern="1200" dirty="0" smtClean="0">
                <a:solidFill>
                  <a:srgbClr val="000099"/>
                </a:solidFill>
                <a:effectLst/>
                <a:latin typeface="Calibri"/>
                <a:ea typeface="Calibri"/>
                <a:cs typeface="Mangal"/>
              </a:rPr>
              <a:t>Transmission  </a:t>
            </a:r>
            <a:r>
              <a:rPr lang="en-IN" sz="1600" kern="1200" dirty="0">
                <a:solidFill>
                  <a:srgbClr val="000099"/>
                </a:solidFill>
                <a:effectLst/>
                <a:latin typeface="Calibri"/>
                <a:ea typeface="Calibri"/>
                <a:cs typeface="Mangal"/>
              </a:rPr>
              <a:t>line, Calibration source, I&amp;C</a:t>
            </a:r>
            <a:endParaRPr lang="en-IN" sz="1600" dirty="0">
              <a:solidFill>
                <a:srgbClr val="000099"/>
              </a:solidFill>
              <a:effectLst/>
              <a:latin typeface="Calibri"/>
              <a:ea typeface="Calibri"/>
              <a:cs typeface="Mangal"/>
            </a:endParaRP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IN" sz="1600" b="1" kern="1200" dirty="0" smtClean="0">
                <a:solidFill>
                  <a:srgbClr val="000099"/>
                </a:solidFill>
                <a:effectLst/>
                <a:latin typeface="Calibri"/>
                <a:ea typeface="Calibri"/>
                <a:cs typeface="Mangal"/>
              </a:rPr>
              <a:t>CXRS  </a:t>
            </a:r>
            <a:r>
              <a:rPr lang="en-IN" sz="1600" kern="1200" dirty="0">
                <a:solidFill>
                  <a:srgbClr val="000099"/>
                </a:solidFill>
                <a:effectLst/>
                <a:latin typeface="Calibri"/>
                <a:ea typeface="Calibri"/>
                <a:cs typeface="Mangal"/>
              </a:rPr>
              <a:t>:  </a:t>
            </a:r>
            <a:r>
              <a:rPr lang="en-IN" sz="1600" dirty="0">
                <a:solidFill>
                  <a:srgbClr val="000099"/>
                </a:solidFill>
                <a:latin typeface="Calibri"/>
                <a:ea typeface="Calibri"/>
                <a:cs typeface="Mangal"/>
              </a:rPr>
              <a:t>Visible </a:t>
            </a:r>
            <a:r>
              <a:rPr lang="en-IN" sz="1600" dirty="0" smtClean="0">
                <a:solidFill>
                  <a:srgbClr val="000099"/>
                </a:solidFill>
                <a:latin typeface="Calibri"/>
                <a:ea typeface="Calibri"/>
                <a:cs typeface="Mangal"/>
              </a:rPr>
              <a:t>Spectrometers, </a:t>
            </a:r>
            <a:r>
              <a:rPr lang="en-IN" sz="1600" kern="1200" dirty="0" smtClean="0">
                <a:solidFill>
                  <a:srgbClr val="000099"/>
                </a:solidFill>
                <a:effectLst/>
                <a:latin typeface="Calibri"/>
                <a:ea typeface="Calibri"/>
                <a:cs typeface="Mangal"/>
              </a:rPr>
              <a:t>Detectors</a:t>
            </a:r>
            <a:r>
              <a:rPr lang="en-IN" sz="1600" kern="1200" dirty="0">
                <a:solidFill>
                  <a:srgbClr val="000099"/>
                </a:solidFill>
                <a:effectLst/>
                <a:latin typeface="Calibri"/>
                <a:ea typeface="Calibri"/>
                <a:cs typeface="Mangal"/>
              </a:rPr>
              <a:t>,  </a:t>
            </a:r>
            <a:r>
              <a:rPr lang="en-IN" sz="1600" dirty="0" err="1">
                <a:solidFill>
                  <a:srgbClr val="000099"/>
                </a:solidFill>
                <a:latin typeface="Calibri"/>
                <a:ea typeface="Calibri"/>
                <a:cs typeface="Mangal"/>
              </a:rPr>
              <a:t>O</a:t>
            </a:r>
            <a:r>
              <a:rPr lang="en-IN" sz="1600" kern="1200" dirty="0" err="1" smtClean="0">
                <a:solidFill>
                  <a:srgbClr val="000099"/>
                </a:solidFill>
                <a:effectLst/>
                <a:latin typeface="Calibri"/>
                <a:ea typeface="Calibri"/>
                <a:cs typeface="Mangal"/>
              </a:rPr>
              <a:t>pto</a:t>
            </a:r>
            <a:r>
              <a:rPr lang="en-IN" sz="1600" kern="1200" dirty="0" smtClean="0">
                <a:solidFill>
                  <a:srgbClr val="000099"/>
                </a:solidFill>
                <a:effectLst/>
                <a:latin typeface="Calibri"/>
                <a:ea typeface="Calibri"/>
                <a:cs typeface="Mangal"/>
              </a:rPr>
              <a:t>-mechanical </a:t>
            </a:r>
            <a:r>
              <a:rPr lang="en-IN" sz="1600" kern="1200" dirty="0">
                <a:solidFill>
                  <a:srgbClr val="000099"/>
                </a:solidFill>
                <a:effectLst/>
                <a:latin typeface="Calibri"/>
                <a:ea typeface="Calibri"/>
                <a:cs typeface="Mangal"/>
              </a:rPr>
              <a:t>components like filters, mounts, I&amp;C</a:t>
            </a:r>
            <a:endParaRPr lang="en-IN" sz="1600" dirty="0">
              <a:solidFill>
                <a:srgbClr val="000099"/>
              </a:solidFill>
              <a:effectLst/>
              <a:latin typeface="Calibri"/>
              <a:ea typeface="Calibri"/>
              <a:cs typeface="Mangal"/>
            </a:endParaRP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IN" sz="1600" b="1" kern="1200" dirty="0">
                <a:solidFill>
                  <a:srgbClr val="000099"/>
                </a:solidFill>
                <a:effectLst/>
                <a:latin typeface="Calibri"/>
                <a:ea typeface="Calibri"/>
                <a:cs typeface="Mangal"/>
              </a:rPr>
              <a:t>Upper Port- 09 (UP#09) </a:t>
            </a:r>
            <a:r>
              <a:rPr lang="en-IN" sz="1600" kern="1200" dirty="0">
                <a:solidFill>
                  <a:srgbClr val="000099"/>
                </a:solidFill>
                <a:effectLst/>
                <a:latin typeface="Calibri"/>
                <a:ea typeface="Calibri"/>
                <a:cs typeface="Mangal"/>
              </a:rPr>
              <a:t>: Complex integration with Interspace Support Structure (ISS) &amp; Port Cell Support Structure (PCSS) etc., and customization for </a:t>
            </a:r>
            <a:r>
              <a:rPr lang="en-IN" sz="1600" kern="1200" dirty="0" smtClean="0">
                <a:solidFill>
                  <a:srgbClr val="000099"/>
                </a:solidFill>
                <a:effectLst/>
                <a:latin typeface="Calibri"/>
                <a:ea typeface="Calibri"/>
                <a:cs typeface="Mangal"/>
              </a:rPr>
              <a:t>XRCS(</a:t>
            </a:r>
            <a:r>
              <a:rPr lang="en-IN" sz="1600" dirty="0">
                <a:solidFill>
                  <a:srgbClr val="000099"/>
                </a:solidFill>
                <a:latin typeface="Calibri"/>
                <a:ea typeface="Calibri"/>
                <a:cs typeface="Mangal"/>
              </a:rPr>
              <a:t>E</a:t>
            </a:r>
            <a:r>
              <a:rPr lang="en-IN" sz="1600" kern="1200" dirty="0" smtClean="0">
                <a:solidFill>
                  <a:srgbClr val="000099"/>
                </a:solidFill>
                <a:effectLst/>
                <a:latin typeface="Calibri"/>
                <a:ea typeface="Calibri"/>
                <a:cs typeface="Mangal"/>
              </a:rPr>
              <a:t>dge</a:t>
            </a:r>
            <a:r>
              <a:rPr lang="en-IN" sz="1600" kern="1200" dirty="0">
                <a:solidFill>
                  <a:srgbClr val="000099"/>
                </a:solidFill>
                <a:effectLst/>
                <a:latin typeface="Calibri"/>
                <a:ea typeface="Calibri"/>
                <a:cs typeface="Mangal"/>
              </a:rPr>
              <a:t>) </a:t>
            </a:r>
            <a:endParaRPr lang="en-IN" sz="1600" dirty="0">
              <a:solidFill>
                <a:srgbClr val="000099"/>
              </a:solidFill>
              <a:effectLst/>
              <a:latin typeface="Calibri"/>
              <a:ea typeface="Calibri"/>
              <a:cs typeface="Mang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53075" y="836474"/>
            <a:ext cx="34278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dirty="0">
                <a:solidFill>
                  <a:srgbClr val="000099"/>
                </a:solidFill>
                <a:latin typeface="+mj-lt"/>
              </a:rPr>
              <a:t>Diagnostic systems are essential to monitor plasma impurities and emission. Ports are needed to house the Diagnostic systems in position and act as shielding from neutrons.</a:t>
            </a:r>
          </a:p>
        </p:txBody>
      </p:sp>
      <p:pic>
        <p:nvPicPr>
          <p:cNvPr id="9" name="Picture 8" descr="C:\Users\admin\Downloads\IMG-20141128-WA0014 (1)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3" r="17494" b="11453"/>
          <a:stretch/>
        </p:blipFill>
        <p:spPr bwMode="auto">
          <a:xfrm>
            <a:off x="6419655" y="2700401"/>
            <a:ext cx="2114745" cy="15020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0" t="331" r="24390" b="13023"/>
          <a:stretch>
            <a:fillRect/>
          </a:stretch>
        </p:blipFill>
        <p:spPr bwMode="auto">
          <a:xfrm>
            <a:off x="6438900" y="4516821"/>
            <a:ext cx="2095500" cy="173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6381750" y="6181317"/>
            <a:ext cx="2209800" cy="27813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IN" sz="1100" b="1">
                <a:effectLst/>
                <a:latin typeface="Calibri"/>
                <a:ea typeface="Calibri"/>
                <a:cs typeface="Mangal"/>
              </a:rPr>
              <a:t>Fixed Anode X-Ray Source</a:t>
            </a:r>
            <a:endParaRPr lang="en-IN" sz="1100">
              <a:effectLst/>
              <a:latin typeface="Calibri"/>
              <a:ea typeface="Calibri"/>
              <a:cs typeface="Mangal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6419655" y="4202493"/>
            <a:ext cx="2276670" cy="27813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IN" sz="1100" b="1">
                <a:effectLst/>
                <a:latin typeface="Calibri"/>
                <a:ea typeface="Calibri"/>
                <a:cs typeface="Mangal"/>
              </a:rPr>
              <a:t>Prototype Calibration Source</a:t>
            </a:r>
            <a:endParaRPr lang="en-IN" sz="1100">
              <a:effectLst/>
              <a:latin typeface="Calibri"/>
              <a:ea typeface="Calibri"/>
              <a:cs typeface="Mangal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41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4015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28670"/>
            <a:ext cx="8715436" cy="535785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Challenge:</a:t>
            </a:r>
          </a:p>
          <a:p>
            <a:pPr marL="0" indent="0">
              <a:buNone/>
            </a:pPr>
            <a:r>
              <a:rPr lang="en-US" sz="2000" b="0" dirty="0" smtClean="0"/>
              <a:t>Establishing measurement techniques for low loss transmission of ultra wide band frequency range of 70 GHz – 1000 GHz</a:t>
            </a:r>
          </a:p>
          <a:p>
            <a:pPr marL="0" indent="0">
              <a:buNone/>
            </a:pPr>
            <a:r>
              <a:rPr lang="en-US" sz="2000" dirty="0" smtClean="0"/>
              <a:t>R&amp;D: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b="0" dirty="0" smtClean="0"/>
              <a:t>Setting up a prototype experiment – </a:t>
            </a:r>
            <a:r>
              <a:rPr lang="en-US" sz="2000" u="sng" dirty="0" smtClean="0">
                <a:solidFill>
                  <a:srgbClr val="00B050"/>
                </a:solidFill>
              </a:rPr>
              <a:t>transmission and detector (Fourier Transform Spectrometer) in Vacuum </a:t>
            </a:r>
            <a:r>
              <a:rPr lang="en-US" sz="2000" b="0" dirty="0" smtClean="0"/>
              <a:t>to establish attenuation calibration for a 8 m transmission length for the transmission line attenuation </a:t>
            </a:r>
            <a:endParaRPr lang="en-US" sz="2000" b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9104" y="142852"/>
            <a:ext cx="6458096" cy="597109"/>
          </a:xfrm>
          <a:solidFill>
            <a:srgbClr val="000099"/>
          </a:solidFill>
          <a:ln>
            <a:solidFill>
              <a:srgbClr val="000099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800" dirty="0" smtClean="0"/>
              <a:t>Diagnostics: Challenges and R&amp;D </a:t>
            </a:r>
            <a:endParaRPr lang="en-US" sz="2800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 t="566" r="1633" b="2266"/>
          <a:stretch>
            <a:fillRect/>
          </a:stretch>
        </p:blipFill>
        <p:spPr bwMode="auto">
          <a:xfrm>
            <a:off x="458799" y="3575272"/>
            <a:ext cx="4123861" cy="2520727"/>
          </a:xfrm>
          <a:prstGeom prst="rect">
            <a:avLst/>
          </a:prstGeom>
          <a:noFill/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152" y="3318958"/>
            <a:ext cx="3364132" cy="2493393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586318" y="5734268"/>
            <a:ext cx="43613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000099"/>
                </a:solidFill>
                <a:latin typeface="+mj-lt"/>
                <a:ea typeface="Times New Roman" panose="02020603050405020304" pitchFamily="18" charset="0"/>
              </a:rPr>
              <a:t>Transmission attenuation of 8 meters waveguide with two </a:t>
            </a:r>
            <a:r>
              <a:rPr lang="en-GB" sz="1600" b="1" dirty="0" err="1">
                <a:solidFill>
                  <a:srgbClr val="000099"/>
                </a:solidFill>
                <a:latin typeface="+mj-lt"/>
                <a:ea typeface="Times New Roman" panose="02020603050405020304" pitchFamily="18" charset="0"/>
              </a:rPr>
              <a:t>miter</a:t>
            </a:r>
            <a:r>
              <a:rPr lang="en-GB" sz="1600" b="1" dirty="0">
                <a:solidFill>
                  <a:srgbClr val="000099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sz="1600" b="1" dirty="0" smtClean="0">
                <a:solidFill>
                  <a:srgbClr val="000099"/>
                </a:solidFill>
                <a:latin typeface="+mj-lt"/>
                <a:ea typeface="Times New Roman" panose="02020603050405020304" pitchFamily="18" charset="0"/>
              </a:rPr>
              <a:t>bends – establishes a calibration</a:t>
            </a:r>
            <a:endParaRPr lang="en-US" sz="1600" b="1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42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0410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1524000" y="136525"/>
            <a:ext cx="6705600" cy="588306"/>
          </a:xfrm>
          <a:prstGeom prst="roundRect">
            <a:avLst>
              <a:gd name="adj" fmla="val 16667"/>
            </a:avLst>
          </a:prstGeom>
          <a:solidFill>
            <a:srgbClr val="000099"/>
          </a:solidFill>
          <a:ln>
            <a:solidFill>
              <a:srgbClr val="000099"/>
            </a:solidFill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2800" b="1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1pPr>
            <a:lvl2pPr algn="ctr" eaLnBrk="1" hangingPunct="1">
              <a:defRPr sz="4400">
                <a:latin typeface="Calibri" pitchFamily="34" charset="0"/>
              </a:defRPr>
            </a:lvl2pPr>
            <a:lvl3pPr algn="ctr" eaLnBrk="1" hangingPunct="1">
              <a:defRPr sz="4400">
                <a:latin typeface="Calibri" pitchFamily="34" charset="0"/>
              </a:defRPr>
            </a:lvl3pPr>
            <a:lvl4pPr algn="ctr" eaLnBrk="1" hangingPunct="1">
              <a:defRPr sz="4400">
                <a:latin typeface="Calibri" pitchFamily="34" charset="0"/>
              </a:defRPr>
            </a:lvl4pPr>
            <a:lvl5pPr algn="ctr" eaLnBrk="1" hangingPunct="1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r>
              <a:rPr lang="en-US" dirty="0"/>
              <a:t>Broader Perspective of India in ITER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3CB246C2-A633-4D03-8014-DDAFC266325B}" type="slidenum">
              <a:rPr lang="en-IN" smtClean="0"/>
              <a:pPr/>
              <a:t>43</a:t>
            </a:fld>
            <a:endParaRPr lang="en-IN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43</a:t>
            </a:fld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609600" y="1143001"/>
            <a:ext cx="7924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Leap-frog </a:t>
            </a:r>
            <a:r>
              <a:rPr lang="en-US" sz="2400" dirty="0" smtClean="0"/>
              <a:t>Indian Domestic Fusion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Complementary Research in areas India is not producing in-kind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High Heat Flux Systems: </a:t>
            </a:r>
            <a:r>
              <a:rPr lang="en-US" sz="2400" dirty="0" err="1" smtClean="0"/>
              <a:t>Divertor</a:t>
            </a:r>
            <a:r>
              <a:rPr lang="en-US" sz="2400" dirty="0"/>
              <a:t>, </a:t>
            </a:r>
            <a:endParaRPr lang="en-US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High throughput </a:t>
            </a:r>
            <a:r>
              <a:rPr lang="en-US" sz="2400" dirty="0" err="1" smtClean="0"/>
              <a:t>Cryopumping</a:t>
            </a:r>
            <a:r>
              <a:rPr lang="en-US" sz="2400" dirty="0" smtClean="0"/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M</a:t>
            </a:r>
            <a:r>
              <a:rPr lang="en-US" sz="2400" dirty="0" smtClean="0"/>
              <a:t>agnet technologies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Tritium Breeding System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Material Irradiation </a:t>
            </a:r>
            <a:r>
              <a:rPr lang="en-US" sz="2400" dirty="0"/>
              <a:t>facilities</a:t>
            </a:r>
            <a:r>
              <a:rPr lang="en-US" dirty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89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1524000" y="136525"/>
            <a:ext cx="6705600" cy="588306"/>
          </a:xfrm>
          <a:prstGeom prst="roundRect">
            <a:avLst>
              <a:gd name="adj" fmla="val 16667"/>
            </a:avLst>
          </a:prstGeom>
          <a:solidFill>
            <a:srgbClr val="000099"/>
          </a:solidFill>
          <a:ln>
            <a:solidFill>
              <a:srgbClr val="000099"/>
            </a:solidFill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2800" b="1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1pPr>
            <a:lvl2pPr algn="ctr" eaLnBrk="1" hangingPunct="1">
              <a:defRPr sz="4400">
                <a:latin typeface="Calibri" pitchFamily="34" charset="0"/>
              </a:defRPr>
            </a:lvl2pPr>
            <a:lvl3pPr algn="ctr" eaLnBrk="1" hangingPunct="1">
              <a:defRPr sz="4400">
                <a:latin typeface="Calibri" pitchFamily="34" charset="0"/>
              </a:defRPr>
            </a:lvl3pPr>
            <a:lvl4pPr algn="ctr" eaLnBrk="1" hangingPunct="1">
              <a:defRPr sz="4400">
                <a:latin typeface="Calibri" pitchFamily="34" charset="0"/>
              </a:defRPr>
            </a:lvl4pPr>
            <a:lvl5pPr algn="ctr" eaLnBrk="1" hangingPunct="1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pPr algn="l"/>
            <a:r>
              <a:rPr lang="en-US" dirty="0"/>
              <a:t>Broader </a:t>
            </a:r>
            <a:r>
              <a:rPr lang="en-US" dirty="0" smtClean="0"/>
              <a:t>Perspective: </a:t>
            </a:r>
            <a:r>
              <a:rPr lang="en-US" sz="2000" dirty="0"/>
              <a:t>Tritium </a:t>
            </a:r>
            <a:r>
              <a:rPr lang="en-US" sz="2000" dirty="0" smtClean="0"/>
              <a:t>Breeding </a:t>
            </a:r>
            <a:r>
              <a:rPr lang="en-US" sz="2000" dirty="0" smtClean="0"/>
              <a:t>System</a:t>
            </a:r>
            <a:endParaRPr lang="en-IN" sz="20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28600" y="828414"/>
            <a:ext cx="8604061" cy="2905386"/>
          </a:xfrm>
          <a:prstGeom prst="roundRect">
            <a:avLst>
              <a:gd name="adj" fmla="val 5585"/>
            </a:avLst>
          </a:prstGeom>
          <a:noFill/>
          <a:ln w="25400" cap="rnd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b="1" kern="1200">
                <a:solidFill>
                  <a:srgbClr val="000099"/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b="1" kern="1200">
                <a:solidFill>
                  <a:srgbClr val="000099"/>
                </a:solidFill>
                <a:latin typeface="+mj-lt"/>
                <a:ea typeface="+mn-ea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b="0" kern="1200">
                <a:solidFill>
                  <a:srgbClr val="000099"/>
                </a:solidFill>
                <a:latin typeface="+mj-lt"/>
                <a:ea typeface="+mn-ea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b="0" kern="1200">
                <a:solidFill>
                  <a:srgbClr val="000099"/>
                </a:solidFill>
                <a:latin typeface="+mj-lt"/>
                <a:ea typeface="+mn-ea"/>
                <a:cs typeface="Arial" pitchFamily="34" charset="0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kern="1200">
                <a:solidFill>
                  <a:srgbClr val="000099"/>
                </a:solidFill>
                <a:latin typeface="+mj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dirty="0" smtClean="0">
                <a:latin typeface="+mn-lt"/>
              </a:rPr>
              <a:t>Four heats of RAFM steel each having 200 kg with varying tungsten and tantalum content have been produced.</a:t>
            </a:r>
          </a:p>
          <a:p>
            <a:pPr marL="0" indent="0">
              <a:buFont typeface="Arial" charset="0"/>
              <a:buNone/>
            </a:pPr>
            <a:endParaRPr lang="en-US" sz="2000" b="0" dirty="0" smtClean="0">
              <a:latin typeface="+mn-lt"/>
            </a:endParaRPr>
          </a:p>
          <a:p>
            <a:r>
              <a:rPr lang="en-US" sz="2000" b="0" dirty="0" smtClean="0">
                <a:latin typeface="+mn-lt"/>
              </a:rPr>
              <a:t>The aim was to optimize the tungsten and tantalum content with respect to strength and toughness.</a:t>
            </a:r>
          </a:p>
          <a:p>
            <a:pPr marL="0" indent="0">
              <a:buFont typeface="Arial" charset="0"/>
              <a:buNone/>
            </a:pPr>
            <a:endParaRPr lang="en-US" sz="2000" b="0" dirty="0" smtClean="0">
              <a:latin typeface="+mn-lt"/>
            </a:endParaRPr>
          </a:p>
          <a:p>
            <a:r>
              <a:rPr lang="en-US" sz="2000" b="0" dirty="0" smtClean="0">
                <a:latin typeface="+mn-lt"/>
              </a:rPr>
              <a:t>Similar processing route and heat treatment conditions have been followed as follows during pilot scale production.</a:t>
            </a:r>
          </a:p>
          <a:p>
            <a:pPr marL="0" indent="0">
              <a:buFont typeface="Arial" charset="0"/>
              <a:buNone/>
            </a:pPr>
            <a:endParaRPr lang="en-IN" sz="2000" b="0" dirty="0" smtClean="0">
              <a:latin typeface="+mn-lt"/>
            </a:endParaRP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3CB246C2-A633-4D03-8014-DDAFC266325B}" type="slidenum">
              <a:rPr lang="en-IN" smtClean="0"/>
              <a:pPr/>
              <a:t>44</a:t>
            </a:fld>
            <a:endParaRPr lang="en-IN" dirty="0"/>
          </a:p>
        </p:txBody>
      </p:sp>
      <p:pic>
        <p:nvPicPr>
          <p:cNvPr id="9" name="Picture 2" descr="C:\Users\sony\Desktop\TBWG-19_FINAL_Presentations\R&amp;D_STATUS\LAFS Ing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03650"/>
            <a:ext cx="2306638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sony\Desktop\TBWG-19_FINAL_Presentations\R&amp;D_STATUS\HR Plat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03650"/>
            <a:ext cx="235902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44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0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524000" y="76200"/>
            <a:ext cx="6705600" cy="563562"/>
          </a:xfrm>
          <a:prstGeom prst="roundRect">
            <a:avLst>
              <a:gd name="adj" fmla="val 16667"/>
            </a:avLst>
          </a:prstGeom>
          <a:solidFill>
            <a:srgbClr val="000099"/>
          </a:solidFill>
          <a:ln>
            <a:solidFill>
              <a:srgbClr val="000099"/>
            </a:solidFill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/>
              <a:t>Broader </a:t>
            </a:r>
            <a:r>
              <a:rPr lang="en-US" dirty="0" smtClean="0"/>
              <a:t>Perspective: </a:t>
            </a:r>
            <a:r>
              <a:rPr lang="en-IN" sz="3000" dirty="0" err="1" smtClean="0"/>
              <a:t>Divertor</a:t>
            </a:r>
            <a:r>
              <a:rPr lang="en-IN" sz="3000" dirty="0" smtClean="0"/>
              <a:t> System</a:t>
            </a:r>
            <a:endParaRPr lang="en-IN" sz="3000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44033" y="639762"/>
            <a:ext cx="7403728" cy="5715000"/>
          </a:xfrm>
          <a:prstGeom prst="roundRect">
            <a:avLst>
              <a:gd name="adj" fmla="val 5585"/>
            </a:avLst>
          </a:prstGeom>
          <a:noFill/>
          <a:ln w="25400" cap="rnd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b="1" kern="1200">
                <a:solidFill>
                  <a:srgbClr val="000099"/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b="1" kern="1200">
                <a:solidFill>
                  <a:srgbClr val="000099"/>
                </a:solidFill>
                <a:latin typeface="+mj-lt"/>
                <a:ea typeface="+mn-ea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b="0" kern="1200">
                <a:solidFill>
                  <a:srgbClr val="000099"/>
                </a:solidFill>
                <a:latin typeface="+mj-lt"/>
                <a:ea typeface="+mn-ea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b="0" kern="1200">
                <a:solidFill>
                  <a:srgbClr val="000099"/>
                </a:solidFill>
                <a:latin typeface="+mj-lt"/>
                <a:ea typeface="+mn-ea"/>
                <a:cs typeface="Arial" pitchFamily="34" charset="0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kern="1200">
                <a:solidFill>
                  <a:srgbClr val="000099"/>
                </a:solidFill>
                <a:latin typeface="+mj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mtClean="0"/>
              <a:t>Tungsten Mono-Block Fabrication Technology For Divertor</a:t>
            </a:r>
          </a:p>
          <a:p>
            <a:pPr lvl="1"/>
            <a:r>
              <a:rPr lang="en-IN" smtClean="0"/>
              <a:t>Hot Radial Pressing Technique Developed for joining tungsten mono-block with copper-alloy tube;</a:t>
            </a:r>
          </a:p>
          <a:p>
            <a:pPr lvl="1"/>
            <a:r>
              <a:rPr lang="en-IN" smtClean="0"/>
              <a:t>Mono-block target test mock-up with straight as well as curved copper-alloy tube (Radius Of Curvature=500mm) fabricated;</a:t>
            </a:r>
          </a:p>
          <a:p>
            <a:pPr lvl="1"/>
            <a:r>
              <a:rPr lang="en-IN" smtClean="0"/>
              <a:t>Mono-block target test mock-up successfully tested for heat flux up to 20MW/m</a:t>
            </a:r>
            <a:r>
              <a:rPr lang="en-IN" baseline="30000" smtClean="0"/>
              <a:t>2</a:t>
            </a:r>
            <a:r>
              <a:rPr lang="en-IN" smtClean="0"/>
              <a:t>;</a:t>
            </a:r>
          </a:p>
          <a:p>
            <a:pPr lvl="1"/>
            <a:endParaRPr lang="en-IN" smtClean="0"/>
          </a:p>
          <a:p>
            <a:r>
              <a:rPr lang="en-IN" smtClean="0"/>
              <a:t>Tungsten Macro-Brush Fabrication Technology for Dome</a:t>
            </a:r>
          </a:p>
          <a:p>
            <a:pPr lvl="1"/>
            <a:r>
              <a:rPr lang="en-IN" smtClean="0"/>
              <a:t>Vacuum Brazing Technique Developed for joining tungsten with copper-alloy substrate;</a:t>
            </a:r>
          </a:p>
          <a:p>
            <a:pPr lvl="1"/>
            <a:r>
              <a:rPr lang="en-IN" smtClean="0"/>
              <a:t>Tungsten macro-brush test mock-up with copper-alloy heat sink fabricated;</a:t>
            </a:r>
          </a:p>
          <a:p>
            <a:pPr lvl="1"/>
            <a:r>
              <a:rPr lang="en-IN" smtClean="0"/>
              <a:t>Macro-brush target test mock-up successfully tested for heat flux up to 10MW/m</a:t>
            </a:r>
            <a:r>
              <a:rPr lang="en-IN" baseline="30000" smtClean="0"/>
              <a:t>2</a:t>
            </a:r>
            <a:r>
              <a:rPr lang="en-IN" smtClean="0"/>
              <a:t>; </a:t>
            </a:r>
            <a:endParaRPr lang="en-IN" dirty="0"/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6553200" y="6324600"/>
            <a:ext cx="2590801" cy="122238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z="1100" dirty="0" smtClean="0"/>
              <a:t>Slide </a:t>
            </a:r>
            <a:r>
              <a:rPr lang="en-US" sz="1100" dirty="0" err="1" smtClean="0"/>
              <a:t>courtesy:Samir</a:t>
            </a:r>
            <a:r>
              <a:rPr lang="en-US" sz="1100" dirty="0" smtClean="0"/>
              <a:t> </a:t>
            </a:r>
            <a:r>
              <a:rPr lang="en-US" sz="1100" dirty="0" err="1" smtClean="0"/>
              <a:t>Khirwadkar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r="14183"/>
          <a:stretch/>
        </p:blipFill>
        <p:spPr bwMode="auto">
          <a:xfrm rot="16200000">
            <a:off x="7058796" y="1576018"/>
            <a:ext cx="2507420" cy="8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8" r="17360"/>
          <a:stretch/>
        </p:blipFill>
        <p:spPr bwMode="auto">
          <a:xfrm rot="16200000">
            <a:off x="7422344" y="4807894"/>
            <a:ext cx="1970689" cy="1041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62"/>
          <a:stretch/>
        </p:blipFill>
        <p:spPr bwMode="auto">
          <a:xfrm>
            <a:off x="7859793" y="3276600"/>
            <a:ext cx="1150202" cy="105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45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5620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600200" y="109142"/>
            <a:ext cx="6629400" cy="592137"/>
          </a:xfrm>
          <a:prstGeom prst="roundRect">
            <a:avLst>
              <a:gd name="adj" fmla="val 16667"/>
            </a:avLst>
          </a:prstGeom>
          <a:solidFill>
            <a:srgbClr val="000099"/>
          </a:solidFill>
          <a:ln>
            <a:solidFill>
              <a:srgbClr val="000099"/>
            </a:solidFill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 lnSpcReduction="1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Broader </a:t>
            </a:r>
            <a:r>
              <a:rPr lang="en-US" dirty="0" smtClean="0"/>
              <a:t>Perspective: </a:t>
            </a:r>
            <a:r>
              <a:rPr lang="en-US" dirty="0"/>
              <a:t>Modeling </a:t>
            </a:r>
            <a:endParaRPr lang="en-US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21469" y="818901"/>
            <a:ext cx="8653462" cy="5564610"/>
          </a:xfrm>
          <a:prstGeom prst="roundRect">
            <a:avLst>
              <a:gd name="adj" fmla="val 5585"/>
            </a:avLst>
          </a:prstGeom>
          <a:noFill/>
          <a:ln w="25400" cap="rnd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b="1" kern="1200">
                <a:solidFill>
                  <a:srgbClr val="000099"/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b="1" kern="1200">
                <a:solidFill>
                  <a:srgbClr val="000099"/>
                </a:solidFill>
                <a:latin typeface="+mj-lt"/>
                <a:ea typeface="+mn-ea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b="0" kern="1200">
                <a:solidFill>
                  <a:srgbClr val="000099"/>
                </a:solidFill>
                <a:latin typeface="+mj-lt"/>
                <a:ea typeface="+mn-ea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b="0" kern="1200">
                <a:solidFill>
                  <a:srgbClr val="000099"/>
                </a:solidFill>
                <a:latin typeface="+mj-lt"/>
                <a:ea typeface="+mn-ea"/>
                <a:cs typeface="Arial" pitchFamily="34" charset="0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kern="1200">
                <a:solidFill>
                  <a:srgbClr val="000099"/>
                </a:solidFill>
                <a:latin typeface="+mj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en-US" altLang="en-US" b="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en-US" b="0" dirty="0" smtClean="0">
                <a:solidFill>
                  <a:schemeClr val="tx1"/>
                </a:solidFill>
              </a:rPr>
              <a:t>ITER-India and IPR are involved in a wide range of modeling activities </a:t>
            </a:r>
            <a:r>
              <a:rPr lang="mr-IN" altLang="en-US" b="0" dirty="0" smtClean="0">
                <a:solidFill>
                  <a:schemeClr val="tx1"/>
                </a:solidFill>
                <a:latin typeface="Mangal" pitchFamily="6" charset="0"/>
              </a:rPr>
              <a:t>–</a:t>
            </a:r>
            <a:r>
              <a:rPr lang="en-US" altLang="en-US" b="0" dirty="0" smtClean="0">
                <a:solidFill>
                  <a:schemeClr val="tx1"/>
                </a:solidFill>
              </a:rPr>
              <a:t> some directly for ITER, others relevant for ITER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en-US" altLang="en-US" sz="2800" b="0" dirty="0" smtClean="0"/>
          </a:p>
          <a:p>
            <a:pPr marL="457200" lvl="1" indent="0">
              <a:lnSpc>
                <a:spcPct val="80000"/>
              </a:lnSpc>
              <a:buNone/>
            </a:pPr>
            <a:endParaRPr lang="en-US" altLang="en-US" sz="2800" b="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46</a:t>
            </a:fld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457200" y="2382322"/>
            <a:ext cx="79248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ACTYS - </a:t>
            </a:r>
            <a:r>
              <a:rPr lang="en-IN" sz="2800" dirty="0" smtClean="0">
                <a:solidFill>
                  <a:srgbClr val="000000"/>
                </a:solidFill>
                <a:latin typeface="+mj-lt"/>
              </a:rPr>
              <a:t>A </a:t>
            </a:r>
            <a:r>
              <a:rPr lang="en-IN" sz="2800" dirty="0">
                <a:solidFill>
                  <a:srgbClr val="000000"/>
                </a:solidFill>
                <a:latin typeface="+mj-lt"/>
              </a:rPr>
              <a:t>state of art neutron activation </a:t>
            </a:r>
            <a:r>
              <a:rPr lang="en-IN" sz="2800" dirty="0" smtClean="0">
                <a:solidFill>
                  <a:srgbClr val="000000"/>
                </a:solidFill>
                <a:latin typeface="+mj-lt"/>
              </a:rPr>
              <a:t>solver, improved </a:t>
            </a:r>
            <a:r>
              <a:rPr lang="en-IN" sz="2800" dirty="0">
                <a:solidFill>
                  <a:srgbClr val="000000"/>
                </a:solidFill>
                <a:latin typeface="+mj-lt"/>
              </a:rPr>
              <a:t>numerical </a:t>
            </a:r>
            <a:r>
              <a:rPr lang="en-IN" sz="2800" dirty="0" smtClean="0">
                <a:solidFill>
                  <a:srgbClr val="000000"/>
                </a:solidFill>
                <a:latin typeface="+mj-lt"/>
              </a:rPr>
              <a:t>treatment, f</a:t>
            </a:r>
            <a:r>
              <a:rPr lang="en-US" sz="2800" dirty="0" err="1" smtClean="0">
                <a:latin typeface="+mj-lt"/>
                <a:sym typeface="Wingdings" panose="05000000000000000000" pitchFamily="2" charset="2"/>
              </a:rPr>
              <a:t>lexible</a:t>
            </a:r>
            <a:r>
              <a:rPr lang="en-US" sz="2800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>
                <a:latin typeface="+mj-lt"/>
                <a:sym typeface="Wingdings" panose="05000000000000000000" pitchFamily="2" charset="2"/>
              </a:rPr>
              <a:t>with new data </a:t>
            </a:r>
            <a:r>
              <a:rPr lang="en-US" sz="2800" dirty="0" smtClean="0">
                <a:latin typeface="+mj-lt"/>
                <a:sym typeface="Wingdings" panose="05000000000000000000" pitchFamily="2" charset="2"/>
              </a:rPr>
              <a:t>libraries (</a:t>
            </a:r>
            <a:r>
              <a:rPr lang="en-IN" sz="2800" dirty="0" smtClean="0">
                <a:solidFill>
                  <a:srgbClr val="000000"/>
                </a:solidFill>
                <a:latin typeface="+mj-lt"/>
              </a:rPr>
              <a:t>ENDF-6 format)</a:t>
            </a:r>
            <a:endParaRPr lang="en-US" sz="2800" dirty="0">
              <a:latin typeface="+mj-lt"/>
              <a:sym typeface="Wingdings" panose="05000000000000000000" pitchFamily="2" charset="2"/>
            </a:endParaRPr>
          </a:p>
          <a:p>
            <a:pPr marL="971550" lvl="1" indent="-514350">
              <a:buFont typeface="Courier New" panose="02070309020205020404" pitchFamily="49" charset="0"/>
              <a:buChar char="o"/>
            </a:pPr>
            <a:r>
              <a:rPr lang="en-US" sz="2800" dirty="0">
                <a:latin typeface="+mj-lt"/>
                <a:sym typeface="Wingdings" panose="05000000000000000000" pitchFamily="2" charset="2"/>
              </a:rPr>
              <a:t>Coupled with Deterministic transport code ATTILA for SDDR calculations</a:t>
            </a:r>
            <a:endParaRPr lang="en-IN" sz="2800" dirty="0">
              <a:solidFill>
                <a:srgbClr val="000000"/>
              </a:solidFill>
              <a:latin typeface="+mj-lt"/>
            </a:endParaRPr>
          </a:p>
          <a:p>
            <a:pPr marL="971550" lvl="1" indent="-514350">
              <a:buFont typeface="Courier New" panose="02070309020205020404" pitchFamily="49" charset="0"/>
              <a:buChar char="o"/>
            </a:pPr>
            <a:r>
              <a:rPr lang="en-IN" sz="2800" dirty="0" smtClean="0">
                <a:solidFill>
                  <a:srgbClr val="000000"/>
                </a:solidFill>
                <a:latin typeface="+mj-lt"/>
              </a:rPr>
              <a:t>Yields </a:t>
            </a:r>
            <a:r>
              <a:rPr lang="en-IN" sz="2800" dirty="0">
                <a:solidFill>
                  <a:srgbClr val="000000"/>
                </a:solidFill>
                <a:latin typeface="+mj-lt"/>
              </a:rPr>
              <a:t>activity, contact dose, decay heat, gamma spectrum, rad-waste classification </a:t>
            </a:r>
            <a:endParaRPr lang="en-IN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029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rgbClr val="000099"/>
          </a:solidFill>
          <a:ln>
            <a:solidFill>
              <a:srgbClr val="000099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800" dirty="0"/>
              <a:t>Broader </a:t>
            </a:r>
            <a:r>
              <a:rPr lang="en-US" sz="2800" dirty="0" smtClean="0"/>
              <a:t>Perspective</a:t>
            </a:r>
            <a:r>
              <a:rPr lang="en-US" sz="2400" dirty="0" smtClean="0"/>
              <a:t>: </a:t>
            </a:r>
            <a:r>
              <a:rPr lang="en-US" sz="2400" dirty="0"/>
              <a:t>R</a:t>
            </a:r>
            <a:r>
              <a:rPr lang="en-US" sz="2400" dirty="0" smtClean="0"/>
              <a:t>elevant R&amp;D </a:t>
            </a:r>
            <a:r>
              <a:rPr lang="en-US" sz="2400" dirty="0" err="1" smtClean="0"/>
              <a:t>centres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986609"/>
            <a:ext cx="4741492" cy="53578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62600" y="1219200"/>
            <a:ext cx="3276600" cy="397031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  <a:latin typeface="+mj-lt"/>
              </a:rPr>
              <a:t>Under a specially funded program, centers of excellence have been invited to submit projects on areas of mutual benefit </a:t>
            </a:r>
          </a:p>
          <a:p>
            <a:endParaRPr lang="en-US" dirty="0" smtClean="0">
              <a:solidFill>
                <a:srgbClr val="000099"/>
              </a:solidFill>
              <a:latin typeface="+mj-lt"/>
            </a:endParaRPr>
          </a:p>
          <a:p>
            <a:r>
              <a:rPr lang="en-US" dirty="0" smtClean="0">
                <a:solidFill>
                  <a:srgbClr val="000099"/>
                </a:solidFill>
                <a:latin typeface="+mj-lt"/>
              </a:rPr>
              <a:t>Has helped in addressing important issues in materials, jointing technologies, physics modelling, diagnostics etc. </a:t>
            </a:r>
          </a:p>
          <a:p>
            <a:endParaRPr lang="en-US" dirty="0">
              <a:solidFill>
                <a:srgbClr val="000099"/>
              </a:solidFill>
              <a:latin typeface="+mj-lt"/>
            </a:endParaRPr>
          </a:p>
          <a:p>
            <a:r>
              <a:rPr lang="en-US" dirty="0" smtClean="0">
                <a:solidFill>
                  <a:srgbClr val="000099"/>
                </a:solidFill>
                <a:latin typeface="+mj-lt"/>
              </a:rPr>
              <a:t>Has generated a set of trained HR in important areas of fusion R&amp;D</a:t>
            </a:r>
            <a:endParaRPr lang="en-US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47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8832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4282" y="914400"/>
            <a:ext cx="8715436" cy="5357850"/>
          </a:xfrm>
        </p:spPr>
        <p:txBody>
          <a:bodyPr>
            <a:noAutofit/>
          </a:bodyPr>
          <a:lstStyle/>
          <a:p>
            <a:endParaRPr lang="en-IN" sz="2400" b="0" dirty="0" smtClean="0"/>
          </a:p>
          <a:p>
            <a:r>
              <a:rPr lang="en-IN" sz="2400" b="0" dirty="0" smtClean="0"/>
              <a:t>Indian </a:t>
            </a:r>
            <a:r>
              <a:rPr lang="en-IN" sz="2400" b="0" dirty="0" smtClean="0"/>
              <a:t>deliverables for ITER have progressed from R&amp;D/ Prototype/ Mock-up to </a:t>
            </a:r>
            <a:r>
              <a:rPr lang="en-IN" sz="2400" b="0" dirty="0" smtClean="0"/>
              <a:t>Delivery </a:t>
            </a:r>
            <a:endParaRPr lang="en-IN" sz="2400" b="0" dirty="0" smtClean="0"/>
          </a:p>
          <a:p>
            <a:r>
              <a:rPr lang="en-IN" sz="2400" b="0" dirty="0" smtClean="0"/>
              <a:t>Domestic R&amp;D and Prototyping </a:t>
            </a:r>
            <a:r>
              <a:rPr lang="en-IN" sz="2400" b="0" dirty="0" smtClean="0"/>
              <a:t>as part of </a:t>
            </a:r>
            <a:r>
              <a:rPr lang="en-IN" sz="2400" b="0" dirty="0" smtClean="0"/>
              <a:t>strategy </a:t>
            </a:r>
          </a:p>
          <a:p>
            <a:r>
              <a:rPr lang="en-IN" sz="2400" b="0" dirty="0"/>
              <a:t>R&amp;D facilities </a:t>
            </a:r>
            <a:r>
              <a:rPr lang="en-IN" sz="2400" b="0" dirty="0" smtClean="0"/>
              <a:t>are </a:t>
            </a:r>
            <a:r>
              <a:rPr lang="en-IN" sz="2400" b="0" dirty="0"/>
              <a:t>operational </a:t>
            </a:r>
            <a:r>
              <a:rPr lang="en-IN" sz="2400" b="0" dirty="0" smtClean="0"/>
              <a:t>and producing usable results</a:t>
            </a:r>
            <a:endParaRPr lang="en-IN" sz="2400" b="0" dirty="0"/>
          </a:p>
          <a:p>
            <a:r>
              <a:rPr lang="en-IN" sz="2400" b="0" dirty="0" smtClean="0"/>
              <a:t>Significant part of R&amp;D is through Industry partnership</a:t>
            </a:r>
            <a:endParaRPr lang="en-IN" sz="2400" b="0" dirty="0" smtClean="0"/>
          </a:p>
          <a:p>
            <a:r>
              <a:rPr lang="en-IN" sz="2400" b="0" dirty="0" smtClean="0"/>
              <a:t>Creating a </a:t>
            </a:r>
            <a:r>
              <a:rPr lang="en-IN" sz="2400" b="0" dirty="0" smtClean="0"/>
              <a:t>young </a:t>
            </a:r>
            <a:r>
              <a:rPr lang="en-IN" sz="2400" b="0" dirty="0" smtClean="0"/>
              <a:t>pool of Engineers and </a:t>
            </a:r>
            <a:r>
              <a:rPr lang="en-IN" sz="2400" b="0" dirty="0" smtClean="0"/>
              <a:t>Scientists in the field </a:t>
            </a:r>
            <a:endParaRPr lang="en-IN" sz="2400" b="0" dirty="0" smtClean="0"/>
          </a:p>
          <a:p>
            <a:r>
              <a:rPr lang="en-IN" b="0" dirty="0" smtClean="0"/>
              <a:t>Collaborating to create future pool for Scientific Exploitation of ITER when it is ready for </a:t>
            </a:r>
            <a:r>
              <a:rPr lang="en-IN" b="0" dirty="0" smtClean="0"/>
              <a:t>operation</a:t>
            </a:r>
          </a:p>
          <a:p>
            <a:r>
              <a:rPr lang="en-IN" b="0" dirty="0" smtClean="0"/>
              <a:t>Opportunity for Indian Industry is also open in </a:t>
            </a:r>
            <a:r>
              <a:rPr lang="en-IN" b="0" dirty="0" smtClean="0"/>
              <a:t>ITER procurements at international level.</a:t>
            </a:r>
            <a:r>
              <a:rPr lang="en-IN" b="0" dirty="0" smtClean="0"/>
              <a:t>  </a:t>
            </a:r>
            <a:endParaRPr lang="en-IN" b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142852"/>
            <a:ext cx="6705600" cy="642942"/>
          </a:xfrm>
          <a:solidFill>
            <a:srgbClr val="000099"/>
          </a:solidFill>
          <a:ln>
            <a:solidFill>
              <a:srgbClr val="000099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IN" sz="2800" dirty="0" smtClean="0"/>
              <a:t>Summary</a:t>
            </a:r>
            <a:endParaRPr lang="en-IN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48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8515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 txBox="1">
            <a:spLocks/>
          </p:cNvSpPr>
          <p:nvPr/>
        </p:nvSpPr>
        <p:spPr>
          <a:xfrm>
            <a:off x="6553200" y="6545237"/>
            <a:ext cx="2133600" cy="3401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49</a:t>
            </a:fld>
            <a:endParaRPr lang="en-IN"/>
          </a:p>
        </p:txBody>
      </p:sp>
      <p:sp>
        <p:nvSpPr>
          <p:cNvPr id="7" name="Oval 6"/>
          <p:cNvSpPr/>
          <p:nvPr/>
        </p:nvSpPr>
        <p:spPr>
          <a:xfrm>
            <a:off x="1653224" y="1173724"/>
            <a:ext cx="1371600" cy="1371600"/>
          </a:xfrm>
          <a:prstGeom prst="ellipse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16406" r="16667" b="15365"/>
          <a:stretch/>
        </p:blipFill>
        <p:spPr>
          <a:xfrm>
            <a:off x="3153663" y="2196899"/>
            <a:ext cx="2819400" cy="2715746"/>
          </a:xfrm>
          <a:prstGeom prst="ellipse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9" name="Oval 8"/>
          <p:cNvSpPr/>
          <p:nvPr/>
        </p:nvSpPr>
        <p:spPr>
          <a:xfrm>
            <a:off x="3213092" y="2686385"/>
            <a:ext cx="2709844" cy="1613927"/>
          </a:xfrm>
          <a:prstGeom prst="ellipse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ITER Collaboration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680957" y="149351"/>
            <a:ext cx="1561293" cy="1541510"/>
          </a:xfrm>
          <a:prstGeom prst="ellipse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1" name="Oval 10"/>
          <p:cNvSpPr/>
          <p:nvPr/>
        </p:nvSpPr>
        <p:spPr>
          <a:xfrm>
            <a:off x="2467863" y="5049624"/>
            <a:ext cx="1371600" cy="1371600"/>
          </a:xfrm>
          <a:prstGeom prst="ellipse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2" name="Oval 11"/>
          <p:cNvSpPr/>
          <p:nvPr/>
        </p:nvSpPr>
        <p:spPr>
          <a:xfrm>
            <a:off x="6545451" y="3155089"/>
            <a:ext cx="1371600" cy="1371600"/>
          </a:xfrm>
          <a:prstGeom prst="ellipse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13" name="Oval 12"/>
          <p:cNvSpPr/>
          <p:nvPr/>
        </p:nvSpPr>
        <p:spPr>
          <a:xfrm>
            <a:off x="1209675" y="3124200"/>
            <a:ext cx="1371600" cy="1371600"/>
          </a:xfrm>
          <a:prstGeom prst="ellipse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3553096" y="530001"/>
            <a:ext cx="1817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Institutional Collaborations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203543" y="5372565"/>
            <a:ext cx="190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FFCC"/>
                </a:solidFill>
              </a:rPr>
              <a:t>ITER </a:t>
            </a:r>
          </a:p>
          <a:p>
            <a:pPr algn="ctr"/>
            <a:r>
              <a:rPr lang="en-US" b="1" dirty="0" smtClean="0">
                <a:solidFill>
                  <a:srgbClr val="00FFCC"/>
                </a:solidFill>
              </a:rPr>
              <a:t>Members</a:t>
            </a:r>
            <a:endParaRPr lang="en-US" b="1" dirty="0">
              <a:solidFill>
                <a:srgbClr val="00FFC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84333" y="3625334"/>
            <a:ext cx="1693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Industries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356253" y="1296136"/>
            <a:ext cx="1910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National </a:t>
            </a:r>
          </a:p>
          <a:p>
            <a:pPr algn="ctr"/>
            <a:r>
              <a:rPr lang="en-US" b="1" dirty="0" smtClean="0"/>
              <a:t>Fusion </a:t>
            </a:r>
          </a:p>
          <a:p>
            <a:pPr algn="ctr"/>
            <a:r>
              <a:rPr lang="en-US" b="1" dirty="0"/>
              <a:t>P</a:t>
            </a:r>
            <a:r>
              <a:rPr lang="en-US" b="1" dirty="0" smtClean="0"/>
              <a:t>rogram </a:t>
            </a:r>
          </a:p>
          <a:p>
            <a:pPr algn="ctr"/>
            <a:r>
              <a:rPr lang="en-US" b="1" dirty="0" smtClean="0"/>
              <a:t>(NFP)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048557" y="3625334"/>
            <a:ext cx="1693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Students</a:t>
            </a:r>
            <a:endParaRPr lang="en-US" b="1" dirty="0"/>
          </a:p>
        </p:txBody>
      </p:sp>
      <p:sp>
        <p:nvSpPr>
          <p:cNvPr id="19" name="Oval 18"/>
          <p:cNvSpPr/>
          <p:nvPr/>
        </p:nvSpPr>
        <p:spPr>
          <a:xfrm>
            <a:off x="5922936" y="1066800"/>
            <a:ext cx="1371600" cy="1371600"/>
          </a:xfrm>
          <a:prstGeom prst="ellipse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5761818" y="1429434"/>
            <a:ext cx="1693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Domestic </a:t>
            </a:r>
          </a:p>
          <a:p>
            <a:pPr algn="ctr"/>
            <a:r>
              <a:rPr lang="en-US" b="1" dirty="0" smtClean="0"/>
              <a:t>R &amp; D</a:t>
            </a:r>
            <a:endParaRPr lang="en-US" b="1" dirty="0"/>
          </a:p>
        </p:txBody>
      </p:sp>
      <p:sp>
        <p:nvSpPr>
          <p:cNvPr id="21" name="Oval 20"/>
          <p:cNvSpPr/>
          <p:nvPr/>
        </p:nvSpPr>
        <p:spPr>
          <a:xfrm>
            <a:off x="5334000" y="4973188"/>
            <a:ext cx="1371600" cy="1371600"/>
          </a:xfrm>
          <a:prstGeom prst="ellipse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5172882" y="5372566"/>
            <a:ext cx="1693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Other DAE units</a:t>
            </a:r>
            <a:endParaRPr lang="en-US" b="1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935673" y="2348893"/>
            <a:ext cx="404695" cy="3107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495800" y="1752600"/>
            <a:ext cx="0" cy="3231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5761818" y="2276817"/>
            <a:ext cx="211245" cy="2960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6096000" y="3803134"/>
            <a:ext cx="28833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673133" y="3757823"/>
            <a:ext cx="37884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3542144" y="4734494"/>
            <a:ext cx="301097" cy="4168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5410200" y="4648200"/>
            <a:ext cx="228600" cy="3249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49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2123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104" y="142852"/>
            <a:ext cx="6553296" cy="542948"/>
          </a:xfrm>
          <a:solidFill>
            <a:srgbClr val="000099"/>
          </a:solidFill>
          <a:ln>
            <a:solidFill>
              <a:srgbClr val="000099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Schedule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"/>
          <a:stretch/>
        </p:blipFill>
        <p:spPr>
          <a:xfrm>
            <a:off x="228600" y="860003"/>
            <a:ext cx="8633737" cy="56388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774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r="2500"/>
          <a:stretch/>
        </p:blipFill>
        <p:spPr>
          <a:xfrm>
            <a:off x="0" y="968424"/>
            <a:ext cx="9144000" cy="523363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50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3331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19672" y="2590800"/>
            <a:ext cx="6624736" cy="1143000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51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3659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100" dirty="0" smtClean="0"/>
              <a:t>Cryostat</a:t>
            </a:r>
          </a:p>
          <a:p>
            <a:pPr lvl="1"/>
            <a:r>
              <a:rPr lang="en-US" b="0" dirty="0"/>
              <a:t>~</a:t>
            </a:r>
            <a:r>
              <a:rPr lang="en-US" u="sng" dirty="0">
                <a:solidFill>
                  <a:srgbClr val="00B050"/>
                </a:solidFill>
              </a:rPr>
              <a:t>29 m </a:t>
            </a:r>
            <a:r>
              <a:rPr lang="en-US" u="sng" dirty="0" smtClean="0">
                <a:solidFill>
                  <a:srgbClr val="00B050"/>
                </a:solidFill>
              </a:rPr>
              <a:t>across, </a:t>
            </a:r>
            <a:r>
              <a:rPr lang="en-US" u="sng" dirty="0">
                <a:solidFill>
                  <a:srgbClr val="00B050"/>
                </a:solidFill>
              </a:rPr>
              <a:t>~29 m </a:t>
            </a:r>
            <a:r>
              <a:rPr lang="en-US" u="sng" dirty="0" smtClean="0">
                <a:solidFill>
                  <a:srgbClr val="00B050"/>
                </a:solidFill>
              </a:rPr>
              <a:t>tall Vacuum Vessel</a:t>
            </a:r>
            <a:r>
              <a:rPr lang="en-US" b="0" dirty="0" smtClean="0"/>
              <a:t> and 2</a:t>
            </a:r>
            <a:r>
              <a:rPr lang="en-US" b="0" baseline="30000" dirty="0" smtClean="0"/>
              <a:t>nd</a:t>
            </a:r>
            <a:r>
              <a:rPr lang="en-US" b="0" dirty="0" smtClean="0"/>
              <a:t> Confinement Barrier of the Tokamak</a:t>
            </a:r>
          </a:p>
          <a:p>
            <a:pPr lvl="1"/>
            <a:r>
              <a:rPr lang="en-US" b="0" dirty="0" smtClean="0"/>
              <a:t>Structure Distortion control &amp; </a:t>
            </a:r>
            <a:r>
              <a:rPr lang="en-US" u="sng" dirty="0" smtClean="0">
                <a:solidFill>
                  <a:srgbClr val="00B050"/>
                </a:solidFill>
              </a:rPr>
              <a:t>Dimensional accuracy (~0.3%) </a:t>
            </a:r>
            <a:r>
              <a:rPr lang="en-US" b="0" dirty="0" smtClean="0"/>
              <a:t>in welding across 25-200 mm thick SS304/304L</a:t>
            </a:r>
          </a:p>
          <a:p>
            <a:pPr lvl="1"/>
            <a:r>
              <a:rPr lang="en-US" b="0" dirty="0" smtClean="0"/>
              <a:t>Transportation logistics- manufactured in Segments, Assembly in </a:t>
            </a:r>
            <a:r>
              <a:rPr lang="en-US" b="0" dirty="0"/>
              <a:t>S</a:t>
            </a:r>
            <a:r>
              <a:rPr lang="en-US" b="0" dirty="0" smtClean="0"/>
              <a:t>ite-workshop and Tokamak pit assembly</a:t>
            </a:r>
          </a:p>
          <a:p>
            <a:r>
              <a:rPr lang="en-US" sz="3100" dirty="0" err="1" smtClean="0"/>
              <a:t>Cryo</a:t>
            </a:r>
            <a:r>
              <a:rPr lang="en-US" sz="3100" dirty="0" smtClean="0"/>
              <a:t> lines </a:t>
            </a:r>
            <a:r>
              <a:rPr lang="en-US" sz="3100" dirty="0"/>
              <a:t>and </a:t>
            </a:r>
            <a:r>
              <a:rPr lang="en-US" sz="3100" dirty="0" err="1" smtClean="0"/>
              <a:t>Cryo</a:t>
            </a:r>
            <a:r>
              <a:rPr lang="en-US" sz="3100" dirty="0" smtClean="0"/>
              <a:t> distribution</a:t>
            </a:r>
            <a:endParaRPr lang="en-US" sz="3100" dirty="0"/>
          </a:p>
          <a:p>
            <a:pPr lvl="1"/>
            <a:r>
              <a:rPr lang="en-US" b="0" dirty="0" err="1"/>
              <a:t>Cryolines</a:t>
            </a:r>
            <a:r>
              <a:rPr lang="en-US" b="0" dirty="0"/>
              <a:t>: Low heat load </a:t>
            </a:r>
            <a:r>
              <a:rPr lang="en-US" u="sng" dirty="0">
                <a:solidFill>
                  <a:srgbClr val="00B050"/>
                </a:solidFill>
              </a:rPr>
              <a:t>1.2 W/m @ 4.5 K &amp; 4.5 W/m @ 80K, </a:t>
            </a:r>
            <a:r>
              <a:rPr lang="en-US" u="sng" dirty="0" err="1">
                <a:solidFill>
                  <a:srgbClr val="00B050"/>
                </a:solidFill>
              </a:rPr>
              <a:t>Multiprocess</a:t>
            </a:r>
            <a:r>
              <a:rPr lang="en-US" u="sng" dirty="0">
                <a:solidFill>
                  <a:srgbClr val="00B050"/>
                </a:solidFill>
              </a:rPr>
              <a:t> lines (</a:t>
            </a:r>
            <a:r>
              <a:rPr lang="en-US" u="sng" dirty="0" err="1">
                <a:solidFill>
                  <a:srgbClr val="00B050"/>
                </a:solidFill>
              </a:rPr>
              <a:t>upto</a:t>
            </a:r>
            <a:r>
              <a:rPr lang="en-US" u="sng" dirty="0">
                <a:solidFill>
                  <a:srgbClr val="00B050"/>
                </a:solidFill>
              </a:rPr>
              <a:t> 7 process pipes)</a:t>
            </a:r>
            <a:r>
              <a:rPr lang="en-US" b="0" dirty="0"/>
              <a:t>. 5 km of cryogenic transfer lines</a:t>
            </a:r>
          </a:p>
          <a:p>
            <a:pPr lvl="1"/>
            <a:r>
              <a:rPr lang="en-US" b="0" dirty="0" err="1"/>
              <a:t>Cryo</a:t>
            </a:r>
            <a:r>
              <a:rPr lang="en-US" b="0" dirty="0"/>
              <a:t> Distribution: Minimizing the pulse effect to 75 kW refrigerator, using a 3 kg/s cold circulator – which requires </a:t>
            </a:r>
            <a:r>
              <a:rPr lang="en-US" b="0" dirty="0" smtClean="0"/>
              <a:t>development</a:t>
            </a:r>
          </a:p>
          <a:p>
            <a:pPr marL="0" indent="0">
              <a:buNone/>
            </a:pPr>
            <a:endParaRPr lang="en-US" b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156370"/>
            <a:ext cx="6781800" cy="642942"/>
          </a:xfrm>
          <a:solidFill>
            <a:srgbClr val="000099"/>
          </a:solidFill>
          <a:ln>
            <a:solidFill>
              <a:srgbClr val="000099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800" dirty="0" smtClean="0"/>
              <a:t>Technology Challenges 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1289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100" dirty="0" smtClean="0"/>
              <a:t>In-Wall </a:t>
            </a:r>
            <a:r>
              <a:rPr lang="en-US" sz="3100" dirty="0" smtClean="0"/>
              <a:t>Shield blocks</a:t>
            </a:r>
          </a:p>
          <a:p>
            <a:pPr lvl="1"/>
            <a:r>
              <a:rPr lang="en-US" b="0" dirty="0" smtClean="0"/>
              <a:t>Ensuring </a:t>
            </a:r>
            <a:r>
              <a:rPr lang="en-US" u="sng" dirty="0" smtClean="0">
                <a:solidFill>
                  <a:srgbClr val="00B050"/>
                </a:solidFill>
              </a:rPr>
              <a:t>~9000 block assemblies out of 3,50,000 </a:t>
            </a:r>
            <a:r>
              <a:rPr lang="en-US" b="0" dirty="0" smtClean="0"/>
              <a:t>components</a:t>
            </a:r>
          </a:p>
          <a:p>
            <a:pPr lvl="1"/>
            <a:r>
              <a:rPr lang="en-US" b="0" dirty="0"/>
              <a:t>Establishing corrosion data for IWS under simulated operating </a:t>
            </a:r>
            <a:r>
              <a:rPr lang="en-US" b="0" dirty="0" smtClean="0"/>
              <a:t>conditions</a:t>
            </a:r>
          </a:p>
          <a:p>
            <a:r>
              <a:rPr lang="en-US" sz="3100" dirty="0" smtClean="0"/>
              <a:t>Cooling Water System</a:t>
            </a:r>
            <a:endParaRPr lang="en-US" sz="3100" dirty="0"/>
          </a:p>
          <a:p>
            <a:pPr lvl="1"/>
            <a:r>
              <a:rPr lang="en-US" b="0" dirty="0"/>
              <a:t>System Design, taking into account concurrent client design evolution</a:t>
            </a:r>
          </a:p>
          <a:p>
            <a:pPr lvl="1"/>
            <a:r>
              <a:rPr lang="en-US" b="0" dirty="0"/>
              <a:t>Execution of manufacturing of </a:t>
            </a:r>
            <a:r>
              <a:rPr lang="en-US" dirty="0">
                <a:solidFill>
                  <a:srgbClr val="00B050"/>
                </a:solidFill>
              </a:rPr>
              <a:t>&gt;20 km hydraulic piping under stringent quality requirements,</a:t>
            </a:r>
            <a:r>
              <a:rPr lang="en-US" b="0" dirty="0"/>
              <a:t> Procurement management in phase with construction activities</a:t>
            </a:r>
          </a:p>
          <a:p>
            <a:endParaRPr lang="en-US" b="0" dirty="0" smtClean="0"/>
          </a:p>
          <a:p>
            <a:pPr marL="0" indent="0">
              <a:buNone/>
            </a:pPr>
            <a:endParaRPr lang="en-US" b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156370"/>
            <a:ext cx="6781800" cy="642942"/>
          </a:xfrm>
          <a:solidFill>
            <a:srgbClr val="000099"/>
          </a:solidFill>
          <a:ln>
            <a:solidFill>
              <a:srgbClr val="000099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800" dirty="0" smtClean="0"/>
              <a:t>Technology Challenges 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0173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600" dirty="0" smtClean="0"/>
              <a:t>Heating &amp;Current Drive systems</a:t>
            </a:r>
            <a:endParaRPr lang="en-US" sz="2600" dirty="0"/>
          </a:p>
          <a:p>
            <a:pPr lvl="1"/>
            <a:r>
              <a:rPr lang="en-US" b="0" dirty="0"/>
              <a:t>ICRF sources: </a:t>
            </a:r>
            <a:r>
              <a:rPr lang="en-US" b="0" dirty="0" smtClean="0"/>
              <a:t>Amplifier </a:t>
            </a:r>
            <a:r>
              <a:rPr lang="en-US" b="0" dirty="0"/>
              <a:t>chain </a:t>
            </a:r>
            <a:r>
              <a:rPr lang="en-US" b="0" dirty="0" smtClean="0"/>
              <a:t>for power level </a:t>
            </a:r>
            <a:r>
              <a:rPr lang="en-US" u="sng" dirty="0" smtClean="0">
                <a:solidFill>
                  <a:srgbClr val="00B050"/>
                </a:solidFill>
              </a:rPr>
              <a:t>2.5 </a:t>
            </a:r>
            <a:r>
              <a:rPr lang="en-US" u="sng" dirty="0">
                <a:solidFill>
                  <a:srgbClr val="00B050"/>
                </a:solidFill>
              </a:rPr>
              <a:t>MW/CW at VSWR 2</a:t>
            </a:r>
            <a:r>
              <a:rPr lang="en-US" u="sng" dirty="0" smtClean="0">
                <a:solidFill>
                  <a:srgbClr val="00B050"/>
                </a:solidFill>
              </a:rPr>
              <a:t>:1 </a:t>
            </a:r>
            <a:r>
              <a:rPr lang="en-US" b="0" dirty="0"/>
              <a:t>in the frequency range </a:t>
            </a:r>
            <a:r>
              <a:rPr lang="en-US" b="0" dirty="0" smtClean="0"/>
              <a:t>35-65 </a:t>
            </a:r>
            <a:r>
              <a:rPr lang="en-US" b="0" dirty="0"/>
              <a:t>MHz</a:t>
            </a:r>
          </a:p>
          <a:p>
            <a:pPr lvl="1"/>
            <a:r>
              <a:rPr lang="en-US" b="0" dirty="0"/>
              <a:t>DNB: </a:t>
            </a:r>
            <a:r>
              <a:rPr lang="en-US" b="0" dirty="0" smtClean="0"/>
              <a:t>Large Ion </a:t>
            </a:r>
            <a:r>
              <a:rPr lang="en-US" b="0" dirty="0"/>
              <a:t>source generating an accelerated ion current of </a:t>
            </a:r>
            <a:r>
              <a:rPr lang="en-US" u="sng" dirty="0">
                <a:solidFill>
                  <a:srgbClr val="00B050"/>
                </a:solidFill>
              </a:rPr>
              <a:t>60A &amp; divergence of &lt;7 </a:t>
            </a:r>
            <a:r>
              <a:rPr lang="en-US" u="sng" dirty="0" err="1">
                <a:solidFill>
                  <a:srgbClr val="00B050"/>
                </a:solidFill>
              </a:rPr>
              <a:t>mrad</a:t>
            </a:r>
            <a:r>
              <a:rPr lang="en-US" u="sng" dirty="0">
                <a:solidFill>
                  <a:srgbClr val="00B050"/>
                </a:solidFill>
              </a:rPr>
              <a:t> </a:t>
            </a:r>
            <a:r>
              <a:rPr lang="en-US" b="0" dirty="0"/>
              <a:t>– </a:t>
            </a:r>
            <a:r>
              <a:rPr lang="en-US" b="0" dirty="0" smtClean="0"/>
              <a:t>no precedence. </a:t>
            </a:r>
          </a:p>
          <a:p>
            <a:pPr lvl="2"/>
            <a:r>
              <a:rPr lang="en-US" b="0" dirty="0" smtClean="0"/>
              <a:t>Establishing </a:t>
            </a:r>
            <a:r>
              <a:rPr lang="en-US" u="sng" dirty="0">
                <a:solidFill>
                  <a:srgbClr val="00B050"/>
                </a:solidFill>
              </a:rPr>
              <a:t>precision engineering for angled grid segments</a:t>
            </a:r>
            <a:r>
              <a:rPr lang="en-US" b="0" dirty="0"/>
              <a:t> </a:t>
            </a:r>
            <a:endParaRPr lang="en-US" b="0" dirty="0" smtClean="0"/>
          </a:p>
          <a:p>
            <a:r>
              <a:rPr lang="en-US" sz="2600" dirty="0" smtClean="0"/>
              <a:t>Power Supply Systems</a:t>
            </a:r>
            <a:endParaRPr lang="en-US" sz="2600" dirty="0"/>
          </a:p>
          <a:p>
            <a:pPr lvl="1"/>
            <a:r>
              <a:rPr lang="en-US" b="0" dirty="0" smtClean="0"/>
              <a:t>High Power Converters with very Fast Transient Response</a:t>
            </a:r>
            <a:endParaRPr lang="en-US" u="sng" dirty="0" smtClean="0">
              <a:solidFill>
                <a:srgbClr val="00B050"/>
              </a:solidFill>
            </a:endParaRPr>
          </a:p>
          <a:p>
            <a:pPr lvl="1"/>
            <a:r>
              <a:rPr lang="en-US" u="sng" dirty="0" smtClean="0">
                <a:solidFill>
                  <a:srgbClr val="00B050"/>
                </a:solidFill>
              </a:rPr>
              <a:t>SIC </a:t>
            </a:r>
            <a:r>
              <a:rPr lang="en-US" u="sng" dirty="0">
                <a:solidFill>
                  <a:srgbClr val="00B050"/>
                </a:solidFill>
              </a:rPr>
              <a:t>compliance for building interfaces </a:t>
            </a:r>
            <a:r>
              <a:rPr lang="en-US" b="0" dirty="0"/>
              <a:t>for transmission </a:t>
            </a:r>
            <a:r>
              <a:rPr lang="en-US" b="0" dirty="0" smtClean="0"/>
              <a:t>lines</a:t>
            </a:r>
          </a:p>
          <a:p>
            <a:pPr lvl="1"/>
            <a:r>
              <a:rPr lang="en-US" b="0" dirty="0" smtClean="0"/>
              <a:t>Reliability and Seismic requirements</a:t>
            </a:r>
          </a:p>
          <a:p>
            <a:r>
              <a:rPr lang="en-US" sz="2600" dirty="0" smtClean="0"/>
              <a:t>Diagnostics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Evacuated transmission line and spectrometer to ensure low absorption in the 70 GHz-1000 GHz </a:t>
            </a:r>
            <a:r>
              <a:rPr lang="en-US" b="0" dirty="0" smtClean="0"/>
              <a:t>range – A first demonstration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142852"/>
            <a:ext cx="6781800" cy="642942"/>
          </a:xfrm>
          <a:solidFill>
            <a:srgbClr val="000099"/>
          </a:solidFill>
          <a:ln>
            <a:solidFill>
              <a:srgbClr val="000099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800" dirty="0" smtClean="0"/>
              <a:t> Technology Challenges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4017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31" name="Picture 13" descr="E:\Images_Cryostat\new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847" y="2979166"/>
            <a:ext cx="1579559" cy="146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Content Placeholder 1"/>
          <p:cNvSpPr>
            <a:spLocks noGrp="1"/>
          </p:cNvSpPr>
          <p:nvPr>
            <p:ph idx="1"/>
          </p:nvPr>
        </p:nvSpPr>
        <p:spPr>
          <a:xfrm>
            <a:off x="23813" y="756405"/>
            <a:ext cx="9120187" cy="5672969"/>
          </a:xfrm>
          <a:prstGeom prst="roundRect">
            <a:avLst>
              <a:gd name="adj" fmla="val 5583"/>
            </a:avLst>
          </a:prstGeom>
          <a:ln>
            <a:round/>
            <a:headEnd/>
            <a:tailEnd/>
          </a:ln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2000" dirty="0" smtClean="0">
                <a:latin typeface="+mn-lt"/>
              </a:rPr>
              <a:t>Cryostat: The outer vacuum shell of ITER.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000" dirty="0" smtClean="0">
                <a:latin typeface="+mn-lt"/>
              </a:rPr>
              <a:t> ~29 m in </a:t>
            </a:r>
            <a:r>
              <a:rPr lang="en-US" sz="2000" dirty="0" err="1" smtClean="0">
                <a:latin typeface="+mn-lt"/>
              </a:rPr>
              <a:t>dia</a:t>
            </a:r>
            <a:r>
              <a:rPr lang="en-US" sz="2000" dirty="0" smtClean="0">
                <a:latin typeface="+mn-lt"/>
              </a:rPr>
              <a:t> &amp; ht.  </a:t>
            </a:r>
            <a:r>
              <a:rPr lang="en-US" sz="2000" dirty="0">
                <a:latin typeface="+mn-lt"/>
              </a:rPr>
              <a:t>F</a:t>
            </a:r>
            <a:r>
              <a:rPr lang="en-US" sz="2000" dirty="0" smtClean="0">
                <a:latin typeface="+mn-lt"/>
              </a:rPr>
              <a:t>abricated in Three stages:</a:t>
            </a:r>
            <a:endParaRPr lang="en-IN" dirty="0" smtClean="0">
              <a:latin typeface="+mn-lt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98" y="1521045"/>
            <a:ext cx="5040808" cy="841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4" name="Title 5"/>
          <p:cNvSpPr>
            <a:spLocks noGrp="1"/>
          </p:cNvSpPr>
          <p:nvPr>
            <p:ph type="title"/>
          </p:nvPr>
        </p:nvSpPr>
        <p:spPr>
          <a:xfrm>
            <a:off x="1627188" y="61069"/>
            <a:ext cx="6602412" cy="642938"/>
          </a:xfrm>
          <a:ln>
            <a:round/>
            <a:headEnd/>
            <a:tailEnd/>
          </a:ln>
        </p:spPr>
        <p:txBody>
          <a:bodyPr/>
          <a:lstStyle/>
          <a:p>
            <a:r>
              <a:rPr lang="en-US" altLang="en-US" sz="2400" dirty="0" smtClean="0"/>
              <a:t> Cryostat – Fabrication by Segments and Sections</a:t>
            </a:r>
            <a:endParaRPr lang="en-IN" altLang="en-US" sz="2400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3511475" y="4525813"/>
            <a:ext cx="1833431" cy="4710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Cryostat </a:t>
            </a:r>
          </a:p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Pit assembly at France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22240" y="5445125"/>
            <a:ext cx="1727646" cy="521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Main section assembly </a:t>
            </a:r>
            <a:r>
              <a:rPr lang="en-US" sz="1400" dirty="0" smtClean="0">
                <a:solidFill>
                  <a:schemeClr val="tx1"/>
                </a:solidFill>
              </a:rPr>
              <a:t>in</a:t>
            </a:r>
            <a:endParaRPr lang="en-US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Temporary workshop (France)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670899" y="2525447"/>
            <a:ext cx="308813" cy="18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363085" y="2693501"/>
            <a:ext cx="598389" cy="319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365828" y="3328244"/>
            <a:ext cx="376040" cy="1801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3373042" y="4026471"/>
            <a:ext cx="378643" cy="91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3365828" y="4442958"/>
            <a:ext cx="561181" cy="2187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32" name="Picture 2" descr="E:\Images_Cryostat\Base sec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99" y="4508499"/>
            <a:ext cx="1416810" cy="65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3" name="Picture 3" descr="E:\Images_Cryostat\Lower Cylind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99" y="3702791"/>
            <a:ext cx="1493839" cy="833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4" name="Picture 5" descr="E:\Images_Cryostat\Upper_cylinde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813792"/>
            <a:ext cx="1509736" cy="8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5" name="Picture 4" descr="E:\Images_Cryostat\Top_li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662" y="2208910"/>
            <a:ext cx="1312124" cy="55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000039"/>
              </a:clrFrom>
              <a:clrTo>
                <a:srgbClr val="00003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497" y="4508500"/>
            <a:ext cx="739804" cy="5919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000039"/>
              </a:clrFrom>
              <a:clrTo>
                <a:srgbClr val="00003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1483" y="3790697"/>
            <a:ext cx="1143656" cy="5527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000039"/>
              </a:clrFrom>
              <a:clrTo>
                <a:srgbClr val="00003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435" y="2971800"/>
            <a:ext cx="1127752" cy="619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 cstate="email">
            <a:clrChange>
              <a:clrFrom>
                <a:srgbClr val="000039"/>
              </a:clrFrom>
              <a:clrTo>
                <a:srgbClr val="00003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5911" y="4475282"/>
            <a:ext cx="698299" cy="6396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000039"/>
              </a:clrFrom>
              <a:clrTo>
                <a:srgbClr val="00003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507" y="2286000"/>
            <a:ext cx="1159392" cy="602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cxnSp>
        <p:nvCxnSpPr>
          <p:cNvPr id="41" name="Straight Arrow Connector 40"/>
          <p:cNvCxnSpPr/>
          <p:nvPr/>
        </p:nvCxnSpPr>
        <p:spPr>
          <a:xfrm>
            <a:off x="1686549" y="3220162"/>
            <a:ext cx="308813" cy="18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1740021" y="4029091"/>
            <a:ext cx="308813" cy="18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endCxn id="17432" idx="1"/>
          </p:cNvCxnSpPr>
          <p:nvPr/>
        </p:nvCxnSpPr>
        <p:spPr>
          <a:xfrm flipV="1">
            <a:off x="1789567" y="4833565"/>
            <a:ext cx="204432" cy="12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0" name="Table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1795980"/>
              </p:ext>
            </p:extLst>
          </p:nvPr>
        </p:nvGraphicFramePr>
        <p:xfrm>
          <a:off x="3852909" y="5100482"/>
          <a:ext cx="1723357" cy="1213716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63256"/>
                <a:gridCol w="860101"/>
              </a:tblGrid>
              <a:tr h="309645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BS Tier-1</a:t>
                      </a:r>
                      <a:endParaRPr lang="en-US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100%</a:t>
                      </a:r>
                      <a:endParaRPr lang="en-US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01357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BS Tier-2</a:t>
                      </a:r>
                      <a:endParaRPr lang="en-US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100%</a:t>
                      </a:r>
                      <a:endParaRPr lang="en-US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01357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LC Tier-1</a:t>
                      </a:r>
                      <a:endParaRPr lang="en-US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90%</a:t>
                      </a:r>
                      <a:endParaRPr lang="en-US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01357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LC Tier-2</a:t>
                      </a:r>
                      <a:endParaRPr lang="en-US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50%</a:t>
                      </a:r>
                      <a:endParaRPr lang="en-US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286563" y="5173662"/>
            <a:ext cx="1538742" cy="542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60</a:t>
            </a:r>
            <a:r>
              <a:rPr lang="en-US" sz="1400" baseline="30000" dirty="0" smtClean="0">
                <a:solidFill>
                  <a:schemeClr val="tx1"/>
                </a:solidFill>
              </a:rPr>
              <a:t>0 </a:t>
            </a:r>
            <a:r>
              <a:rPr lang="en-US" sz="1400" dirty="0" smtClean="0">
                <a:solidFill>
                  <a:schemeClr val="tx1"/>
                </a:solidFill>
              </a:rPr>
              <a:t>segments </a:t>
            </a:r>
          </a:p>
          <a:p>
            <a:pPr algn="ctr"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(Indian </a:t>
            </a:r>
            <a:r>
              <a:rPr lang="en-US" sz="1400" dirty="0">
                <a:solidFill>
                  <a:schemeClr val="tx1"/>
                </a:solidFill>
              </a:rPr>
              <a:t>Factory)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99786" y="2226227"/>
            <a:ext cx="7150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dirty="0" smtClean="0"/>
              <a:t>Top Lid</a:t>
            </a:r>
            <a:endParaRPr lang="en-IN" sz="1100" dirty="0"/>
          </a:p>
        </p:txBody>
      </p:sp>
      <p:sp>
        <p:nvSpPr>
          <p:cNvPr id="45" name="TextBox 44"/>
          <p:cNvSpPr txBox="1"/>
          <p:nvPr/>
        </p:nvSpPr>
        <p:spPr>
          <a:xfrm>
            <a:off x="3170040" y="4814692"/>
            <a:ext cx="6828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dirty="0" smtClean="0"/>
              <a:t>Base Section</a:t>
            </a:r>
            <a:endParaRPr lang="en-IN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1552992" y="2740820"/>
            <a:ext cx="682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900" dirty="0" smtClean="0"/>
              <a:t>Upper Cylinder</a:t>
            </a:r>
            <a:endParaRPr lang="en-IN" sz="900" dirty="0"/>
          </a:p>
        </p:txBody>
      </p:sp>
      <p:sp>
        <p:nvSpPr>
          <p:cNvPr id="54" name="TextBox 53"/>
          <p:cNvSpPr txBox="1"/>
          <p:nvPr/>
        </p:nvSpPr>
        <p:spPr>
          <a:xfrm>
            <a:off x="3111925" y="3495618"/>
            <a:ext cx="7991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dirty="0" smtClean="0"/>
              <a:t>Lower Cylinder</a:t>
            </a:r>
            <a:endParaRPr lang="en-IN" sz="1100" dirty="0"/>
          </a:p>
        </p:txBody>
      </p:sp>
      <p:sp>
        <p:nvSpPr>
          <p:cNvPr id="3" name="TextBox 2"/>
          <p:cNvSpPr txBox="1"/>
          <p:nvPr/>
        </p:nvSpPr>
        <p:spPr>
          <a:xfrm>
            <a:off x="5637005" y="1295400"/>
            <a:ext cx="3354596" cy="42473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Challenges: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 smtClean="0"/>
              <a:t>Weld processes :: 0.3% dimensional tolerance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Flatness control of pedestal ring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Special handling of large pieces ~ 100 Tons each</a:t>
            </a:r>
          </a:p>
          <a:p>
            <a:endParaRPr lang="en-US" dirty="0" smtClean="0"/>
          </a:p>
          <a:p>
            <a:r>
              <a:rPr lang="en-US" b="1" dirty="0" smtClean="0"/>
              <a:t>Mitigation: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Start with stricter </a:t>
            </a:r>
            <a:r>
              <a:rPr lang="en-US" b="1" u="sng" dirty="0"/>
              <a:t>T</a:t>
            </a:r>
            <a:r>
              <a:rPr lang="en-US" b="1" u="sng" dirty="0" smtClean="0"/>
              <a:t>olerance </a:t>
            </a:r>
            <a:r>
              <a:rPr lang="en-US" b="1" u="sng" dirty="0"/>
              <a:t>at </a:t>
            </a:r>
            <a:r>
              <a:rPr lang="en-US" b="1" u="sng" dirty="0" smtClean="0"/>
              <a:t>segment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 smtClean="0"/>
              <a:t>Mockup (full size) </a:t>
            </a:r>
            <a:r>
              <a:rPr lang="en-US" b="1" u="sng" dirty="0"/>
              <a:t>for </a:t>
            </a:r>
            <a:r>
              <a:rPr lang="en-US" b="1" u="sng" dirty="0" smtClean="0"/>
              <a:t>process </a:t>
            </a:r>
            <a:r>
              <a:rPr lang="en-US" b="1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Special Fixtures  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N" smtClean="0"/>
              <a:t>Vigyan Samagam, NSC, Mumbai, 09 May 2019</a:t>
            </a:r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19C67D4-B5A2-4A3B-9EF0-92DBEBE8A0FF}" type="slidenum">
              <a:rPr lang="en-IN" smtClean="0"/>
              <a:pPr>
                <a:defRPr/>
              </a:pPr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7955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TER-India presentation template-revised_AK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ITER-India presentation template-revised_AKT</Template>
  <TotalTime>23273</TotalTime>
  <Words>3847</Words>
  <Application>Microsoft Office PowerPoint</Application>
  <PresentationFormat>On-screen Show (4:3)</PresentationFormat>
  <Paragraphs>723</Paragraphs>
  <Slides>51</Slides>
  <Notes>10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2" baseType="lpstr">
      <vt:lpstr>ＭＳ Ｐゴシック</vt:lpstr>
      <vt:lpstr>Arial</vt:lpstr>
      <vt:lpstr>Calibri</vt:lpstr>
      <vt:lpstr>Courier New</vt:lpstr>
      <vt:lpstr>Mangal</vt:lpstr>
      <vt:lpstr>MS Mincho</vt:lpstr>
      <vt:lpstr>Symbol</vt:lpstr>
      <vt:lpstr>Times</vt:lpstr>
      <vt:lpstr>Times New Roman</vt:lpstr>
      <vt:lpstr>Wingdings</vt:lpstr>
      <vt:lpstr>ITER-India presentation template-revised_AKT</vt:lpstr>
      <vt:lpstr> Indian Participation in ITER - Technology Challenges and Industry Response</vt:lpstr>
      <vt:lpstr>Foreword</vt:lpstr>
      <vt:lpstr>Outline</vt:lpstr>
      <vt:lpstr>Indian Procurements for ITER</vt:lpstr>
      <vt:lpstr>Schedule</vt:lpstr>
      <vt:lpstr>Technology Challenges </vt:lpstr>
      <vt:lpstr>Technology Challenges </vt:lpstr>
      <vt:lpstr> Technology Challenges</vt:lpstr>
      <vt:lpstr> Cryostat – Fabrication by Segments and Sections</vt:lpstr>
      <vt:lpstr> Cryostat- Mockup to establish Process</vt:lpstr>
      <vt:lpstr>Cryostat- Sandwich like Base Section </vt:lpstr>
      <vt:lpstr>Cryostat- Fabrication and Logistics </vt:lpstr>
      <vt:lpstr>PowerPoint Presentation</vt:lpstr>
      <vt:lpstr>R&amp;D and Prototyping-Cryo-lines </vt:lpstr>
      <vt:lpstr>ITER Cryo-distribution </vt:lpstr>
      <vt:lpstr>PowerPoint Presentation</vt:lpstr>
      <vt:lpstr>PowerPoint Presentation</vt:lpstr>
      <vt:lpstr>PowerPoint Presentation</vt:lpstr>
      <vt:lpstr>In-Wall Shielding Blocks </vt:lpstr>
      <vt:lpstr>PowerPoint Presentation</vt:lpstr>
      <vt:lpstr>Cooling Water System- Challenges  </vt:lpstr>
      <vt:lpstr>R&amp;D facility: DNB, ICRF, DNB, Diagnostics </vt:lpstr>
      <vt:lpstr>ICRF Power Source </vt:lpstr>
      <vt:lpstr>ICRF Power Source: R&amp;D</vt:lpstr>
      <vt:lpstr>ICRF Power Source: R&amp;D </vt:lpstr>
      <vt:lpstr>ICRF Power Source: R&amp;D </vt:lpstr>
      <vt:lpstr>ICRF Power Source: R&amp;D</vt:lpstr>
      <vt:lpstr>ICRF Power Source: Path Forward</vt:lpstr>
      <vt:lpstr>Diagnostic Neutral Beam (DNB)</vt:lpstr>
      <vt:lpstr>DNB: R&amp;D and Technology</vt:lpstr>
      <vt:lpstr>PowerPoint Presentation</vt:lpstr>
      <vt:lpstr>PowerPoint Presentation</vt:lpstr>
      <vt:lpstr>DNB: Prototyping and Manufacturing </vt:lpstr>
      <vt:lpstr>DNB: Manufacturing</vt:lpstr>
      <vt:lpstr>DNB: Material Development (CuCrZr)</vt:lpstr>
      <vt:lpstr>Power Supplies for ICRF and Neutral Beam</vt:lpstr>
      <vt:lpstr>Power Supplies: Neutral Beam System</vt:lpstr>
      <vt:lpstr>Power Supplies – ICRF System</vt:lpstr>
      <vt:lpstr>Power Supply: HV Transmission Line</vt:lpstr>
      <vt:lpstr>PowerPoint Presentation</vt:lpstr>
      <vt:lpstr>Diagnostics</vt:lpstr>
      <vt:lpstr>Diagnostics: Challenges and R&amp;D </vt:lpstr>
      <vt:lpstr>PowerPoint Presentation</vt:lpstr>
      <vt:lpstr>PowerPoint Presentation</vt:lpstr>
      <vt:lpstr>PowerPoint Presentation</vt:lpstr>
      <vt:lpstr>PowerPoint Presentation</vt:lpstr>
      <vt:lpstr>Broader Perspective: Relevant R&amp;D centres</vt:lpstr>
      <vt:lpstr>Summary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on Technical Progress 15th EB Meeting</dc:title>
  <dc:creator>Dilshad Sulaiman;aktyagi</dc:creator>
  <cp:lastModifiedBy>Ujjwal K Baruah</cp:lastModifiedBy>
  <cp:revision>985</cp:revision>
  <cp:lastPrinted>2018-10-21T15:30:09Z</cp:lastPrinted>
  <dcterms:created xsi:type="dcterms:W3CDTF">2011-11-30T16:07:00Z</dcterms:created>
  <dcterms:modified xsi:type="dcterms:W3CDTF">2019-05-08T11:07:34Z</dcterms:modified>
</cp:coreProperties>
</file>