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2.bin" ContentType="application/vnd.openxmlformats-officedocument.oleObject"/>
  <Override PartName="/ppt/notesSlides/notesSlide21.xml" ContentType="application/vnd.openxmlformats-officedocument.presentationml.notesSlide+xml"/>
  <Override PartName="/ppt/embeddings/oleObject3.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4.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7.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xml" ContentType="application/vnd.openxmlformats-officedocument.presentationml.tags+xml"/>
  <Override PartName="/ppt/notesSlides/notesSlide53.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handoutMasterIdLst>
    <p:handoutMasterId r:id="rId83"/>
  </p:handoutMasterIdLst>
  <p:sldIdLst>
    <p:sldId id="256" r:id="rId2"/>
    <p:sldId id="467" r:id="rId3"/>
    <p:sldId id="420" r:id="rId4"/>
    <p:sldId id="382" r:id="rId5"/>
    <p:sldId id="391" r:id="rId6"/>
    <p:sldId id="473" r:id="rId7"/>
    <p:sldId id="474" r:id="rId8"/>
    <p:sldId id="475" r:id="rId9"/>
    <p:sldId id="476" r:id="rId10"/>
    <p:sldId id="403" r:id="rId11"/>
    <p:sldId id="272" r:id="rId12"/>
    <p:sldId id="333" r:id="rId13"/>
    <p:sldId id="477" r:id="rId14"/>
    <p:sldId id="275" r:id="rId15"/>
    <p:sldId id="345" r:id="rId16"/>
    <p:sldId id="339" r:id="rId17"/>
    <p:sldId id="278" r:id="rId18"/>
    <p:sldId id="279" r:id="rId19"/>
    <p:sldId id="364" r:id="rId20"/>
    <p:sldId id="351" r:id="rId21"/>
    <p:sldId id="379" r:id="rId22"/>
    <p:sldId id="410" r:id="rId23"/>
    <p:sldId id="481" r:id="rId24"/>
    <p:sldId id="411" r:id="rId25"/>
    <p:sldId id="409" r:id="rId26"/>
    <p:sldId id="362" r:id="rId27"/>
    <p:sldId id="353" r:id="rId28"/>
    <p:sldId id="354" r:id="rId29"/>
    <p:sldId id="355" r:id="rId30"/>
    <p:sldId id="445" r:id="rId31"/>
    <p:sldId id="357" r:id="rId32"/>
    <p:sldId id="358" r:id="rId33"/>
    <p:sldId id="373" r:id="rId34"/>
    <p:sldId id="415" r:id="rId35"/>
    <p:sldId id="479" r:id="rId36"/>
    <p:sldId id="360" r:id="rId37"/>
    <p:sldId id="414" r:id="rId38"/>
    <p:sldId id="478" r:id="rId39"/>
    <p:sldId id="361" r:id="rId40"/>
    <p:sldId id="363" r:id="rId41"/>
    <p:sldId id="412" r:id="rId42"/>
    <p:sldId id="291" r:id="rId43"/>
    <p:sldId id="306" r:id="rId44"/>
    <p:sldId id="468" r:id="rId45"/>
    <p:sldId id="427" r:id="rId46"/>
    <p:sldId id="433" r:id="rId47"/>
    <p:sldId id="426" r:id="rId48"/>
    <p:sldId id="395" r:id="rId49"/>
    <p:sldId id="480" r:id="rId50"/>
    <p:sldId id="432" r:id="rId51"/>
    <p:sldId id="262" r:id="rId52"/>
    <p:sldId id="486" r:id="rId53"/>
    <p:sldId id="482" r:id="rId54"/>
    <p:sldId id="483" r:id="rId55"/>
    <p:sldId id="484" r:id="rId56"/>
    <p:sldId id="485" r:id="rId57"/>
    <p:sldId id="469" r:id="rId58"/>
    <p:sldId id="402" r:id="rId59"/>
    <p:sldId id="429" r:id="rId60"/>
    <p:sldId id="350" r:id="rId61"/>
    <p:sldId id="305" r:id="rId62"/>
    <p:sldId id="352" r:id="rId63"/>
    <p:sldId id="454" r:id="rId64"/>
    <p:sldId id="449" r:id="rId65"/>
    <p:sldId id="446" r:id="rId66"/>
    <p:sldId id="447" r:id="rId67"/>
    <p:sldId id="455" r:id="rId68"/>
    <p:sldId id="465" r:id="rId69"/>
    <p:sldId id="453" r:id="rId70"/>
    <p:sldId id="393" r:id="rId71"/>
    <p:sldId id="302" r:id="rId72"/>
    <p:sldId id="396" r:id="rId73"/>
    <p:sldId id="397" r:id="rId74"/>
    <p:sldId id="398" r:id="rId75"/>
    <p:sldId id="365" r:id="rId76"/>
    <p:sldId id="316" r:id="rId77"/>
    <p:sldId id="407" r:id="rId78"/>
    <p:sldId id="401" r:id="rId79"/>
    <p:sldId id="434" r:id="rId80"/>
    <p:sldId id="443"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304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237" autoAdjust="0"/>
    <p:restoredTop sz="98504" autoAdjust="0"/>
  </p:normalViewPr>
  <p:slideViewPr>
    <p:cSldViewPr snapToGrid="0" snapToObjects="1">
      <p:cViewPr>
        <p:scale>
          <a:sx n="75" d="100"/>
          <a:sy n="75" d="100"/>
        </p:scale>
        <p:origin x="-1800"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6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1.wmf"/><Relationship Id="rId2" Type="http://schemas.openxmlformats.org/officeDocument/2006/relationships/image" Target="../media/image1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5E7195-5C74-E04D-B59F-4A5E463970E3}" type="datetimeFigureOut">
              <a:rPr lang="en-US" smtClean="0"/>
              <a:t>12/12/16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3F2A8D-B6D3-AC43-9D84-440C7AFE9AEE}" type="slidenum">
              <a:rPr lang="en-US" smtClean="0"/>
              <a:t>‹#›</a:t>
            </a:fld>
            <a:endParaRPr lang="en-US"/>
          </a:p>
        </p:txBody>
      </p:sp>
    </p:spTree>
    <p:extLst>
      <p:ext uri="{BB962C8B-B14F-4D97-AF65-F5344CB8AC3E}">
        <p14:creationId xmlns:p14="http://schemas.microsoft.com/office/powerpoint/2010/main" val="2976862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60361F-0A6D-8045-84E6-BA3E3FEB20D5}" type="datetimeFigureOut">
              <a:rPr lang="en-US" smtClean="0"/>
              <a:pPr/>
              <a:t>12/12/16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2E659B-DB8A-8842-AD44-AC5ECEBF7E49}" type="slidenum">
              <a:rPr lang="en-US" smtClean="0"/>
              <a:pPr/>
              <a:t>‹#›</a:t>
            </a:fld>
            <a:endParaRPr lang="en-US"/>
          </a:p>
        </p:txBody>
      </p:sp>
    </p:spTree>
    <p:extLst>
      <p:ext uri="{BB962C8B-B14F-4D97-AF65-F5344CB8AC3E}">
        <p14:creationId xmlns:p14="http://schemas.microsoft.com/office/powerpoint/2010/main" val="677860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discuss “missing energy</a:t>
            </a:r>
            <a:r>
              <a:rPr lang="en-US" baseline="0" dirty="0" smtClean="0"/>
              <a:t> decays” and the excitement in this area. This started In 2015</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10</a:t>
            </a:fld>
            <a:endParaRPr lang="en-US"/>
          </a:p>
        </p:txBody>
      </p:sp>
    </p:spTree>
    <p:extLst>
      <p:ext uri="{BB962C8B-B14F-4D97-AF65-F5344CB8AC3E}">
        <p14:creationId xmlns:p14="http://schemas.microsoft.com/office/powerpoint/2010/main" val="3848173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prompted Leon Lederman to write a new book entitled “Beyond the God Particle”. </a:t>
            </a:r>
            <a:endParaRPr lang="en-US" dirty="0" smtClean="0"/>
          </a:p>
          <a:p>
            <a:r>
              <a:rPr lang="en-US" dirty="0" smtClean="0"/>
              <a:t>Sensitivity</a:t>
            </a:r>
            <a:r>
              <a:rPr lang="en-US" baseline="0" dirty="0" smtClean="0"/>
              <a:t> from tau nu, D(*) tau nu decays and </a:t>
            </a:r>
            <a:r>
              <a:rPr lang="en-US" baseline="0" dirty="0" err="1" smtClean="0"/>
              <a:t>b</a:t>
            </a:r>
            <a:r>
              <a:rPr lang="en-US" baseline="0" dirty="0" err="1" smtClean="0">
                <a:sym typeface="Wingdings"/>
              </a:rPr>
              <a:t>s</a:t>
            </a:r>
            <a:r>
              <a:rPr lang="en-US" baseline="0" dirty="0" smtClean="0">
                <a:sym typeface="Wingdings"/>
              </a:rPr>
              <a:t> gamma. </a:t>
            </a:r>
          </a:p>
          <a:p>
            <a:r>
              <a:rPr lang="en-US" baseline="0" dirty="0" smtClean="0">
                <a:sym typeface="Wingdings"/>
              </a:rPr>
              <a:t>Hadron colliders directly search for H+ tau nu.</a:t>
            </a:r>
          </a:p>
          <a:p>
            <a:endParaRPr lang="en-US" dirty="0"/>
          </a:p>
        </p:txBody>
      </p:sp>
      <p:sp>
        <p:nvSpPr>
          <p:cNvPr id="4" name="Slide Number Placeholder 3"/>
          <p:cNvSpPr>
            <a:spLocks noGrp="1"/>
          </p:cNvSpPr>
          <p:nvPr>
            <p:ph type="sldNum" sz="quarter" idx="10"/>
          </p:nvPr>
        </p:nvSpPr>
        <p:spPr/>
        <p:txBody>
          <a:bodyPr/>
          <a:lstStyle/>
          <a:p>
            <a:fld id="{BCC98230-AC8E-AC41-9C8A-D5865926A72A}" type="slidenum">
              <a:rPr lang="en-US" smtClean="0"/>
              <a:pPr/>
              <a:t>11</a:t>
            </a:fld>
            <a:endParaRPr lang="en-US"/>
          </a:p>
        </p:txBody>
      </p:sp>
    </p:spTree>
    <p:extLst>
      <p:ext uri="{BB962C8B-B14F-4D97-AF65-F5344CB8AC3E}">
        <p14:creationId xmlns:p14="http://schemas.microsoft.com/office/powerpoint/2010/main" val="3261042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SM this is mediated by a charged W.</a:t>
            </a:r>
            <a:r>
              <a:rPr lang="en-US" baseline="0" dirty="0" smtClean="0"/>
              <a:t> In addition there is a NP contribution from the charged Higgs.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12</a:t>
            </a:fld>
            <a:endParaRPr lang="en-US"/>
          </a:p>
        </p:txBody>
      </p:sp>
    </p:spTree>
    <p:extLst>
      <p:ext uri="{BB962C8B-B14F-4D97-AF65-F5344CB8AC3E}">
        <p14:creationId xmlns:p14="http://schemas.microsoft.com/office/powerpoint/2010/main" val="117816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Xerxes Tata for corrections.</a:t>
            </a:r>
            <a:r>
              <a:rPr lang="en-US" baseline="0" dirty="0" smtClean="0"/>
              <a:t> Remaining mistakes are my own. Includes Australian wildlife reference.</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13</a:t>
            </a:fld>
            <a:endParaRPr lang="en-US"/>
          </a:p>
        </p:txBody>
      </p:sp>
    </p:spTree>
    <p:extLst>
      <p:ext uri="{BB962C8B-B14F-4D97-AF65-F5344CB8AC3E}">
        <p14:creationId xmlns:p14="http://schemas.microsoft.com/office/powerpoint/2010/main" val="3202924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15</a:t>
            </a:fld>
            <a:endParaRPr lang="en-US"/>
          </a:p>
        </p:txBody>
      </p:sp>
    </p:spTree>
    <p:extLst>
      <p:ext uri="{BB962C8B-B14F-4D97-AF65-F5344CB8AC3E}">
        <p14:creationId xmlns:p14="http://schemas.microsoft.com/office/powerpoint/2010/main" val="89949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The</a:t>
            </a:r>
            <a:r>
              <a:rPr lang="es-ES" dirty="0" smtClean="0"/>
              <a:t> </a:t>
            </a:r>
            <a:r>
              <a:rPr lang="es-ES" dirty="0" err="1" smtClean="0"/>
              <a:t>signal</a:t>
            </a:r>
            <a:r>
              <a:rPr lang="es-ES" baseline="0" dirty="0" smtClean="0"/>
              <a:t> </a:t>
            </a:r>
            <a:r>
              <a:rPr lang="es-ES" baseline="0" dirty="0" err="1" smtClean="0"/>
              <a:t>peaks</a:t>
            </a:r>
            <a:r>
              <a:rPr lang="es-ES" baseline="0" dirty="0" smtClean="0"/>
              <a:t> at </a:t>
            </a:r>
            <a:r>
              <a:rPr lang="es-ES" baseline="0" dirty="0" err="1" smtClean="0"/>
              <a:t>zero</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ATLAS charged Higgs limit shown at this meeting (SUSY2016) by Elliot </a:t>
            </a:r>
            <a:r>
              <a:rPr lang="en-US" baseline="0" dirty="0" err="1" smtClean="0"/>
              <a:t>Lipeles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17</a:t>
            </a:fld>
            <a:endParaRPr lang="en-US"/>
          </a:p>
        </p:txBody>
      </p:sp>
    </p:spTree>
    <p:extLst>
      <p:ext uri="{BB962C8B-B14F-4D97-AF65-F5344CB8AC3E}">
        <p14:creationId xmlns:p14="http://schemas.microsoft.com/office/powerpoint/2010/main" val="182884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tell you a fascinating three-body story</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18</a:t>
            </a:fld>
            <a:endParaRPr lang="en-US"/>
          </a:p>
        </p:txBody>
      </p:sp>
    </p:spTree>
    <p:extLst>
      <p:ext uri="{BB962C8B-B14F-4D97-AF65-F5344CB8AC3E}">
        <p14:creationId xmlns:p14="http://schemas.microsoft.com/office/powerpoint/2010/main" val="3747836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Shocking</a:t>
            </a:r>
            <a:r>
              <a:rPr lang="es-ES" baseline="0" dirty="0" smtClean="0"/>
              <a:t> – </a:t>
            </a:r>
            <a:r>
              <a:rPr lang="es-ES" baseline="0" dirty="0" err="1" smtClean="0"/>
              <a:t>who</a:t>
            </a:r>
            <a:r>
              <a:rPr lang="es-ES" baseline="0" dirty="0" smtClean="0"/>
              <a:t> </a:t>
            </a:r>
            <a:r>
              <a:rPr lang="es-ES" baseline="0" dirty="0" err="1" smtClean="0"/>
              <a:t>ordered</a:t>
            </a:r>
            <a:r>
              <a:rPr lang="es-ES" baseline="0" dirty="0" smtClean="0"/>
              <a:t> </a:t>
            </a:r>
            <a:r>
              <a:rPr lang="es-ES" baseline="0" dirty="0" err="1" smtClean="0"/>
              <a:t>that</a:t>
            </a:r>
            <a:r>
              <a:rPr lang="es-ES" baseline="0" smtClean="0"/>
              <a:t>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smtClean="0"/>
              <a:t>Sumer 2015 HFAG </a:t>
            </a:r>
            <a:r>
              <a:rPr lang="es-ES" baseline="0" dirty="0" err="1" smtClean="0"/>
              <a:t>plot</a:t>
            </a:r>
            <a:r>
              <a:rPr lang="es-ES" baseline="0" dirty="0" smtClean="0"/>
              <a:t> </a:t>
            </a:r>
            <a:r>
              <a:rPr lang="es-ES" baseline="0" dirty="0" err="1" smtClean="0"/>
              <a:t>for</a:t>
            </a:r>
            <a:r>
              <a:rPr lang="es-ES" baseline="0" dirty="0" smtClean="0"/>
              <a:t> R_D and R_D*. Belle </a:t>
            </a:r>
            <a:r>
              <a:rPr lang="es-ES" baseline="0" dirty="0" err="1" smtClean="0"/>
              <a:t>will</a:t>
            </a:r>
            <a:r>
              <a:rPr lang="es-ES" baseline="0" dirty="0" smtClean="0"/>
              <a:t> try </a:t>
            </a:r>
            <a:r>
              <a:rPr lang="es-ES" baseline="0" dirty="0" err="1" smtClean="0"/>
              <a:t>to</a:t>
            </a:r>
            <a:r>
              <a:rPr lang="es-ES" baseline="0" dirty="0" smtClean="0"/>
              <a:t> </a:t>
            </a:r>
            <a:r>
              <a:rPr lang="es-ES" baseline="0" dirty="0" err="1" smtClean="0"/>
              <a:t>squeeze</a:t>
            </a:r>
            <a:r>
              <a:rPr lang="es-ES" baseline="0" dirty="0" smtClean="0"/>
              <a:t> a </a:t>
            </a:r>
            <a:r>
              <a:rPr lang="es-ES" baseline="0" dirty="0" err="1" smtClean="0"/>
              <a:t>little</a:t>
            </a:r>
            <a:r>
              <a:rPr lang="es-ES" baseline="0" dirty="0" smtClean="0"/>
              <a:t> more </a:t>
            </a:r>
            <a:r>
              <a:rPr lang="es-ES" baseline="0" dirty="0" err="1" smtClean="0"/>
              <a:t>out</a:t>
            </a:r>
            <a:r>
              <a:rPr lang="es-ES" baseline="0" dirty="0" smtClean="0"/>
              <a:t> of </a:t>
            </a:r>
            <a:r>
              <a:rPr lang="es-ES" baseline="0" dirty="0" err="1" smtClean="0"/>
              <a:t>its</a:t>
            </a:r>
            <a:r>
              <a:rPr lang="es-ES" baseline="0" dirty="0" smtClean="0"/>
              <a:t> data. </a:t>
            </a:r>
            <a:r>
              <a:rPr lang="es-ES" baseline="0" dirty="0" err="1" smtClean="0"/>
              <a:t>LHCb</a:t>
            </a:r>
            <a:r>
              <a:rPr lang="es-ES" baseline="0" dirty="0" smtClean="0"/>
              <a:t> </a:t>
            </a:r>
            <a:r>
              <a:rPr lang="es-ES" baseline="0" dirty="0" err="1" smtClean="0"/>
              <a:t>will</a:t>
            </a:r>
            <a:r>
              <a:rPr lang="es-ES" baseline="0" dirty="0" smtClean="0"/>
              <a:t> try </a:t>
            </a:r>
            <a:r>
              <a:rPr lang="es-ES" baseline="0" dirty="0" err="1" smtClean="0"/>
              <a:t>to</a:t>
            </a:r>
            <a:r>
              <a:rPr lang="es-ES" baseline="0" dirty="0" smtClean="0"/>
              <a:t> do D tau </a:t>
            </a:r>
            <a:r>
              <a:rPr lang="es-ES" baseline="0" dirty="0" err="1" smtClean="0"/>
              <a:t>nu</a:t>
            </a:r>
            <a:r>
              <a:rPr lang="es-E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Home Team.</a:t>
            </a:r>
            <a:endParaRPr lang="en-US" dirty="0"/>
          </a:p>
        </p:txBody>
      </p:sp>
      <p:sp>
        <p:nvSpPr>
          <p:cNvPr id="4" name="Slide Number Placeholder 3"/>
          <p:cNvSpPr>
            <a:spLocks noGrp="1"/>
          </p:cNvSpPr>
          <p:nvPr>
            <p:ph type="sldNum" sz="quarter" idx="10"/>
          </p:nvPr>
        </p:nvSpPr>
        <p:spPr/>
        <p:txBody>
          <a:bodyPr/>
          <a:lstStyle/>
          <a:p>
            <a:fld id="{896C85C1-5D85-7D4C-990D-0D9401D11ADC}" type="slidenum">
              <a:rPr lang="en-US" smtClean="0"/>
              <a:t>2</a:t>
            </a:fld>
            <a:endParaRPr lang="en-US"/>
          </a:p>
        </p:txBody>
      </p:sp>
    </p:spTree>
    <p:extLst>
      <p:ext uri="{BB962C8B-B14F-4D97-AF65-F5344CB8AC3E}">
        <p14:creationId xmlns:p14="http://schemas.microsoft.com/office/powerpoint/2010/main" val="3650161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more data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22</a:t>
            </a:fld>
            <a:endParaRPr lang="en-US"/>
          </a:p>
        </p:txBody>
      </p:sp>
    </p:spTree>
    <p:extLst>
      <p:ext uri="{BB962C8B-B14F-4D97-AF65-F5344CB8AC3E}">
        <p14:creationId xmlns:p14="http://schemas.microsoft.com/office/powerpoint/2010/main" val="3628463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more data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23</a:t>
            </a:fld>
            <a:endParaRPr lang="en-US"/>
          </a:p>
        </p:txBody>
      </p:sp>
    </p:spTree>
    <p:extLst>
      <p:ext uri="{BB962C8B-B14F-4D97-AF65-F5344CB8AC3E}">
        <p14:creationId xmlns:p14="http://schemas.microsoft.com/office/powerpoint/2010/main" val="3628463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me briefly turn to the most important and surprising result in flavor physics. First</a:t>
            </a:r>
            <a:r>
              <a:rPr lang="en-US" baseline="0" dirty="0" smtClean="0"/>
              <a:t> some pedagogical introduction.</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26</a:t>
            </a:fld>
            <a:endParaRPr lang="en-US"/>
          </a:p>
        </p:txBody>
      </p:sp>
    </p:spTree>
    <p:extLst>
      <p:ext uri="{BB962C8B-B14F-4D97-AF65-F5344CB8AC3E}">
        <p14:creationId xmlns:p14="http://schemas.microsoft.com/office/powerpoint/2010/main" val="2374955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Gargamelle</a:t>
            </a:r>
            <a:r>
              <a:rPr lang="en-US" dirty="0" smtClean="0"/>
              <a:t> discovered</a:t>
            </a:r>
            <a:r>
              <a:rPr lang="en-US" baseline="0" dirty="0" smtClean="0"/>
              <a:t> weak neutral currents in 1973; SLAC found parity violation in e N scattering in 1978. This set the stage for the discovery of the Z</a:t>
            </a:r>
            <a:r>
              <a:rPr lang="en-US" baseline="30000" dirty="0" smtClean="0"/>
              <a:t>0</a:t>
            </a:r>
            <a:r>
              <a:rPr lang="en-US" baseline="0" dirty="0" smtClean="0"/>
              <a:t> boson by UA1 and UA2.</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27</a:t>
            </a:fld>
            <a:endParaRPr lang="en-US"/>
          </a:p>
        </p:txBody>
      </p:sp>
    </p:spTree>
    <p:extLst>
      <p:ext uri="{BB962C8B-B14F-4D97-AF65-F5344CB8AC3E}">
        <p14:creationId xmlns:p14="http://schemas.microsoft.com/office/powerpoint/2010/main" val="2771700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30</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technical but may help with understanding the issues…..Thanks to Rahul </a:t>
            </a:r>
            <a:r>
              <a:rPr lang="en-US" dirty="0" err="1" smtClean="0"/>
              <a:t>Sinha</a:t>
            </a:r>
            <a:r>
              <a:rPr lang="en-US" dirty="0" smtClean="0"/>
              <a:t> for tutoring and debugging.</a:t>
            </a:r>
            <a:r>
              <a:rPr lang="en-US" baseline="0" dirty="0" smtClean="0"/>
              <a:t> All remaining mistakes are my own.</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31</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32</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think about this (along with </a:t>
            </a:r>
            <a:r>
              <a:rPr lang="en-US" dirty="0" err="1" smtClean="0"/>
              <a:t>Auguste</a:t>
            </a:r>
            <a:r>
              <a:rPr lang="en-US" dirty="0" smtClean="0"/>
              <a:t> Rodin). </a:t>
            </a:r>
          </a:p>
          <a:p>
            <a:r>
              <a:rPr lang="en-US" dirty="0" smtClean="0"/>
              <a:t>However, there must be other signatures !</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33</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he happy to break the Standard Model. Paradigm shift (find new couplings instead of new particles). But wait new couplings are due to new particles. This might be just beyond the reach of the LHC direct production</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34</a:t>
            </a:fld>
            <a:endParaRPr lang="en-US"/>
          </a:p>
        </p:txBody>
      </p:sp>
    </p:spTree>
    <p:extLst>
      <p:ext uri="{BB962C8B-B14F-4D97-AF65-F5344CB8AC3E}">
        <p14:creationId xmlns:p14="http://schemas.microsoft.com/office/powerpoint/2010/main" val="237495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Progress has been impressive.</a:t>
            </a:r>
            <a:r>
              <a:rPr lang="en-US" baseline="0" dirty="0" smtClean="0"/>
              <a:t> Phase I  of </a:t>
            </a:r>
            <a:r>
              <a:rPr lang="en-US" baseline="0" dirty="0" err="1" smtClean="0"/>
              <a:t>SuperKEKB</a:t>
            </a:r>
            <a:r>
              <a:rPr lang="en-US" baseline="0" dirty="0" smtClean="0"/>
              <a:t> commissioning has completed and achieved</a:t>
            </a:r>
            <a:r>
              <a:rPr lang="en-US" dirty="0" smtClean="0"/>
              <a:t> ampere level beam currents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a:t>
            </a:fld>
            <a:endParaRPr lang="en-US"/>
          </a:p>
        </p:txBody>
      </p:sp>
    </p:spTree>
    <p:extLst>
      <p:ext uri="{BB962C8B-B14F-4D97-AF65-F5344CB8AC3E}">
        <p14:creationId xmlns:p14="http://schemas.microsoft.com/office/powerpoint/2010/main" val="666883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this mean ? Why should you a</a:t>
            </a:r>
            <a:r>
              <a:rPr lang="en-US" baseline="0" dirty="0" smtClean="0"/>
              <a:t> leading </a:t>
            </a:r>
            <a:r>
              <a:rPr lang="en-US" baseline="0" smtClean="0"/>
              <a:t>SM theorist</a:t>
            </a:r>
            <a:r>
              <a:rPr lang="en-US" smtClean="0"/>
              <a:t> </a:t>
            </a:r>
            <a:r>
              <a:rPr lang="en-US" dirty="0" smtClean="0"/>
              <a:t>care ?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35</a:t>
            </a:fld>
            <a:endParaRPr lang="en-US"/>
          </a:p>
        </p:txBody>
      </p:sp>
    </p:spTree>
    <p:extLst>
      <p:ext uri="{BB962C8B-B14F-4D97-AF65-F5344CB8AC3E}">
        <p14:creationId xmlns:p14="http://schemas.microsoft.com/office/powerpoint/2010/main" val="3724768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Theory issues. Crab restaurant in Osaka.</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36</a:t>
            </a:fld>
            <a:endParaRPr lang="en-US"/>
          </a:p>
        </p:txBody>
      </p:sp>
    </p:spTree>
    <p:extLst>
      <p:ext uri="{BB962C8B-B14F-4D97-AF65-F5344CB8AC3E}">
        <p14:creationId xmlns:p14="http://schemas.microsoft.com/office/powerpoint/2010/main" val="439853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37</a:t>
            </a:fld>
            <a:endParaRPr lang="en-US"/>
          </a:p>
        </p:txBody>
      </p:sp>
    </p:spTree>
    <p:extLst>
      <p:ext uri="{BB962C8B-B14F-4D97-AF65-F5344CB8AC3E}">
        <p14:creationId xmlns:p14="http://schemas.microsoft.com/office/powerpoint/2010/main" val="439853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out whether there are new</a:t>
            </a:r>
            <a:r>
              <a:rPr lang="en-US" baseline="0" dirty="0" smtClean="0"/>
              <a:t> physics couplings in the weak interaction, we need more data.</a:t>
            </a:r>
          </a:p>
          <a:p>
            <a:r>
              <a:rPr lang="en-US" baseline="0" dirty="0" smtClean="0"/>
              <a:t>For illustration, we show the Belle analysis by S. </a:t>
            </a:r>
            <a:r>
              <a:rPr lang="en-US" baseline="0" dirty="0" err="1" smtClean="0"/>
              <a:t>Wehle</a:t>
            </a:r>
            <a:r>
              <a:rPr lang="en-US" baseline="0" dirty="0" smtClean="0"/>
              <a:t> et al (DESY), which has </a:t>
            </a:r>
            <a:r>
              <a:rPr lang="en-US" baseline="0" smtClean="0"/>
              <a:t>about 187 </a:t>
            </a:r>
            <a:r>
              <a:rPr lang="en-US" baseline="0" dirty="0" smtClean="0"/>
              <a:t>events </a:t>
            </a:r>
            <a:r>
              <a:rPr lang="en-US" baseline="0" smtClean="0"/>
              <a:t>and measures P_5^’</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41</a:t>
            </a:fld>
            <a:endParaRPr lang="en-US"/>
          </a:p>
        </p:txBody>
      </p:sp>
    </p:spTree>
    <p:extLst>
      <p:ext uri="{BB962C8B-B14F-4D97-AF65-F5344CB8AC3E}">
        <p14:creationId xmlns:p14="http://schemas.microsoft.com/office/powerpoint/2010/main" val="3396740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Reuses</a:t>
            </a:r>
            <a:r>
              <a:rPr lang="en-US" baseline="0" dirty="0" smtClean="0"/>
              <a:t> the structure, solenoid and </a:t>
            </a:r>
            <a:r>
              <a:rPr lang="en-US" baseline="0" dirty="0" err="1" smtClean="0"/>
              <a:t>CsI</a:t>
            </a:r>
            <a:r>
              <a:rPr lang="en-US" baseline="0" dirty="0" smtClean="0"/>
              <a:t>(</a:t>
            </a:r>
            <a:r>
              <a:rPr lang="en-US" baseline="0" dirty="0" err="1" smtClean="0"/>
              <a:t>Tl</a:t>
            </a:r>
            <a:r>
              <a:rPr lang="en-US" baseline="0" dirty="0" smtClean="0"/>
              <a:t>) crystals and part of the barrel RPCs. Most other components are new.</a:t>
            </a:r>
          </a:p>
          <a:p>
            <a:r>
              <a:rPr lang="en-US" baseline="0" dirty="0" smtClean="0"/>
              <a:t>We must prepare for backgrounds a factor of 10-20 higher. Hence the use of DEPFET pixels for inner </a:t>
            </a:r>
            <a:r>
              <a:rPr lang="en-US" baseline="0" dirty="0" err="1" smtClean="0"/>
              <a:t>vertexing</a:t>
            </a:r>
            <a:r>
              <a:rPr lang="en-US" baseline="0" dirty="0" smtClean="0"/>
              <a:t> and a new silicon vertex detector with the APV2.5 readout chip from CMS. The PID is based on Cherenkov counters. For the barrel, the Cerenkov light is totally internally reflected to an array of pixelated </a:t>
            </a:r>
            <a:r>
              <a:rPr lang="en-US" baseline="0" dirty="0" err="1" smtClean="0"/>
              <a:t>PMTs.</a:t>
            </a:r>
            <a:r>
              <a:rPr lang="en-US" baseline="0" dirty="0" smtClean="0"/>
              <a:t> High precision timing and position information is used to distinguish </a:t>
            </a:r>
            <a:r>
              <a:rPr lang="en-US" baseline="0" dirty="0" err="1" smtClean="0"/>
              <a:t>kaons</a:t>
            </a:r>
            <a:r>
              <a:rPr lang="en-US" baseline="0" dirty="0" smtClean="0"/>
              <a:t> from </a:t>
            </a:r>
            <a:r>
              <a:rPr lang="en-US" baseline="0" dirty="0" err="1" smtClean="0"/>
              <a:t>pions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42</a:t>
            </a:fld>
            <a:endParaRPr lang="en-US"/>
          </a:p>
        </p:txBody>
      </p:sp>
    </p:spTree>
    <p:extLst>
      <p:ext uri="{BB962C8B-B14F-4D97-AF65-F5344CB8AC3E}">
        <p14:creationId xmlns:p14="http://schemas.microsoft.com/office/powerpoint/2010/main" val="2642556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The</a:t>
            </a:r>
            <a:r>
              <a:rPr lang="es-ES" dirty="0" smtClean="0"/>
              <a:t> </a:t>
            </a:r>
            <a:r>
              <a:rPr lang="es-ES" dirty="0" err="1" smtClean="0"/>
              <a:t>most</a:t>
            </a:r>
            <a:r>
              <a:rPr lang="es-ES" dirty="0" smtClean="0"/>
              <a:t> </a:t>
            </a:r>
            <a:r>
              <a:rPr lang="es-ES" dirty="0" err="1" smtClean="0"/>
              <a:t>interesting</a:t>
            </a:r>
            <a:r>
              <a:rPr lang="es-ES" dirty="0" smtClean="0"/>
              <a:t> </a:t>
            </a:r>
            <a:r>
              <a:rPr lang="es-ES" dirty="0" err="1" smtClean="0"/>
              <a:t>features</a:t>
            </a:r>
            <a:r>
              <a:rPr lang="es-ES" dirty="0" smtClean="0"/>
              <a:t> of Belle II are PID and </a:t>
            </a:r>
            <a:r>
              <a:rPr lang="es-ES" dirty="0" err="1" smtClean="0"/>
              <a:t>vertexing</a:t>
            </a:r>
            <a:r>
              <a:rPr lang="es-ES" dirty="0" smtClean="0"/>
              <a:t>. Pion </a:t>
            </a:r>
            <a:r>
              <a:rPr lang="es-ES" dirty="0" err="1" smtClean="0"/>
              <a:t>is</a:t>
            </a:r>
            <a:r>
              <a:rPr lang="es-ES" dirty="0" smtClean="0"/>
              <a:t> </a:t>
            </a:r>
            <a:r>
              <a:rPr lang="es-ES" dirty="0" err="1" smtClean="0"/>
              <a:t>green</a:t>
            </a:r>
            <a:r>
              <a:rPr lang="es-ES" dirty="0" smtClean="0"/>
              <a:t> and </a:t>
            </a:r>
            <a:r>
              <a:rPr lang="es-ES" dirty="0" err="1" smtClean="0"/>
              <a:t>kaon</a:t>
            </a:r>
            <a:r>
              <a:rPr lang="es-ES" dirty="0" smtClean="0"/>
              <a:t> </a:t>
            </a:r>
            <a:r>
              <a:rPr lang="es-ES" dirty="0" err="1" smtClean="0"/>
              <a:t>is</a:t>
            </a:r>
            <a:r>
              <a:rPr lang="es-ES" dirty="0" smtClean="0"/>
              <a:t> red</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a:t>
            </a:r>
            <a:r>
              <a:rPr lang="en-US" baseline="0" dirty="0" smtClean="0"/>
              <a:t> drift chamber is partially instrumented and taking cosmic ray data.</a:t>
            </a:r>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44</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locations of the ASICs, switchers</a:t>
            </a:r>
            <a:r>
              <a:rPr lang="en-US" baseline="0" dirty="0" smtClean="0"/>
              <a:t> on the side, SMDs in between the switchers, thinned area on the backside.</a:t>
            </a:r>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45</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46</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47</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full funding of operations is needed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a:t>
            </a:fld>
            <a:endParaRPr lang="en-US"/>
          </a:p>
        </p:txBody>
      </p:sp>
    </p:spTree>
    <p:extLst>
      <p:ext uri="{BB962C8B-B14F-4D97-AF65-F5344CB8AC3E}">
        <p14:creationId xmlns:p14="http://schemas.microsoft.com/office/powerpoint/2010/main" val="2913295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depends on the success of Phase II.</a:t>
            </a:r>
            <a:endParaRPr lang="en-US" dirty="0"/>
          </a:p>
        </p:txBody>
      </p:sp>
      <p:sp>
        <p:nvSpPr>
          <p:cNvPr id="4" name="Slide Number Placeholder 3"/>
          <p:cNvSpPr>
            <a:spLocks noGrp="1"/>
          </p:cNvSpPr>
          <p:nvPr>
            <p:ph type="sldNum" sz="quarter" idx="10"/>
          </p:nvPr>
        </p:nvSpPr>
        <p:spPr/>
        <p:txBody>
          <a:bodyPr/>
          <a:lstStyle/>
          <a:p>
            <a:fld id="{A0AD4E80-28B5-5941-9708-2A4D9150AB5A}" type="slidenum">
              <a:rPr lang="en-US" smtClean="0"/>
              <a:t>49</a:t>
            </a:fld>
            <a:endParaRPr lang="en-US"/>
          </a:p>
        </p:txBody>
      </p:sp>
    </p:spTree>
    <p:extLst>
      <p:ext uri="{BB962C8B-B14F-4D97-AF65-F5344CB8AC3E}">
        <p14:creationId xmlns:p14="http://schemas.microsoft.com/office/powerpoint/2010/main" val="3085465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 was</a:t>
            </a:r>
            <a:r>
              <a:rPr lang="en-US" baseline="0" dirty="0" smtClean="0"/>
              <a:t> the 50</a:t>
            </a:r>
            <a:r>
              <a:rPr lang="en-US" baseline="30000" dirty="0" smtClean="0"/>
              <a:t>th</a:t>
            </a:r>
            <a:r>
              <a:rPr lang="en-US" baseline="0" dirty="0" smtClean="0"/>
              <a:t> anniversary of the discovery of CP violation. We are now entering the 2</a:t>
            </a:r>
            <a:r>
              <a:rPr lang="en-US" baseline="30000" dirty="0" smtClean="0"/>
              <a:t>nd</a:t>
            </a:r>
            <a:r>
              <a:rPr lang="en-US" baseline="0" dirty="0" smtClean="0"/>
              <a:t> generation. Time for a paradigm shift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50</a:t>
            </a:fld>
            <a:endParaRPr lang="en-US"/>
          </a:p>
        </p:txBody>
      </p:sp>
    </p:spTree>
    <p:extLst>
      <p:ext uri="{BB962C8B-B14F-4D97-AF65-F5344CB8AC3E}">
        <p14:creationId xmlns:p14="http://schemas.microsoft.com/office/powerpoint/2010/main" val="5649498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52</a:t>
            </a:fld>
            <a:endParaRPr lang="en-US"/>
          </a:p>
        </p:txBody>
      </p:sp>
    </p:spTree>
    <p:extLst>
      <p:ext uri="{BB962C8B-B14F-4D97-AF65-F5344CB8AC3E}">
        <p14:creationId xmlns:p14="http://schemas.microsoft.com/office/powerpoint/2010/main" val="3265753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 Vacuum</a:t>
            </a:r>
            <a:r>
              <a:rPr lang="en-US" baseline="0" dirty="0" smtClean="0"/>
              <a:t> scrubbing</a:t>
            </a:r>
            <a:endParaRPr lang="en-US" dirty="0"/>
          </a:p>
        </p:txBody>
      </p:sp>
      <p:sp>
        <p:nvSpPr>
          <p:cNvPr id="4" name="Slide Number Placeholder 3"/>
          <p:cNvSpPr>
            <a:spLocks noGrp="1"/>
          </p:cNvSpPr>
          <p:nvPr>
            <p:ph type="sldNum" sz="quarter" idx="10"/>
          </p:nvPr>
        </p:nvSpPr>
        <p:spPr/>
        <p:txBody>
          <a:bodyPr/>
          <a:lstStyle/>
          <a:p>
            <a:fld id="{C151F862-24B7-9D49-9ED8-A0719CC5A05D}" type="slidenum">
              <a:rPr lang="en-US" smtClean="0"/>
              <a:t>53</a:t>
            </a:fld>
            <a:endParaRPr lang="en-US"/>
          </a:p>
        </p:txBody>
      </p:sp>
    </p:spTree>
    <p:extLst>
      <p:ext uri="{BB962C8B-B14F-4D97-AF65-F5344CB8AC3E}">
        <p14:creationId xmlns:p14="http://schemas.microsoft.com/office/powerpoint/2010/main" val="3032742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LER vacuum scrubbing</a:t>
            </a:r>
            <a:endParaRPr lang="en-US" dirty="0"/>
          </a:p>
        </p:txBody>
      </p:sp>
      <p:sp>
        <p:nvSpPr>
          <p:cNvPr id="4" name="Slide Number Placeholder 3"/>
          <p:cNvSpPr>
            <a:spLocks noGrp="1"/>
          </p:cNvSpPr>
          <p:nvPr>
            <p:ph type="sldNum" sz="quarter" idx="10"/>
          </p:nvPr>
        </p:nvSpPr>
        <p:spPr/>
        <p:txBody>
          <a:bodyPr/>
          <a:lstStyle/>
          <a:p>
            <a:fld id="{C151F862-24B7-9D49-9ED8-A0719CC5A05D}" type="slidenum">
              <a:rPr lang="en-US" smtClean="0"/>
              <a:t>54</a:t>
            </a:fld>
            <a:endParaRPr lang="en-US"/>
          </a:p>
        </p:txBody>
      </p:sp>
    </p:spTree>
    <p:extLst>
      <p:ext uri="{BB962C8B-B14F-4D97-AF65-F5344CB8AC3E}">
        <p14:creationId xmlns:p14="http://schemas.microsoft.com/office/powerpoint/2010/main" val="487625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collimators will be installed in Phase II</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55</a:t>
            </a:fld>
            <a:endParaRPr lang="en-US"/>
          </a:p>
        </p:txBody>
      </p:sp>
    </p:spTree>
    <p:extLst>
      <p:ext uri="{BB962C8B-B14F-4D97-AF65-F5344CB8AC3E}">
        <p14:creationId xmlns:p14="http://schemas.microsoft.com/office/powerpoint/2010/main" val="2930393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a:t>
            </a:r>
            <a:r>
              <a:rPr lang="en-US" dirty="0" err="1" smtClean="0"/>
              <a:t>emittance</a:t>
            </a:r>
            <a:r>
              <a:rPr lang="en-US" dirty="0" smtClean="0"/>
              <a:t> is needed for </a:t>
            </a:r>
            <a:r>
              <a:rPr lang="en-US" dirty="0" err="1" smtClean="0"/>
              <a:t>nano</a:t>
            </a:r>
            <a:r>
              <a:rPr lang="en-US" dirty="0" smtClean="0"/>
              <a:t>-beams.</a:t>
            </a:r>
            <a:endParaRPr lang="en-US" dirty="0"/>
          </a:p>
        </p:txBody>
      </p:sp>
      <p:sp>
        <p:nvSpPr>
          <p:cNvPr id="4" name="Slide Number Placeholder 3"/>
          <p:cNvSpPr>
            <a:spLocks noGrp="1"/>
          </p:cNvSpPr>
          <p:nvPr>
            <p:ph type="sldNum" sz="quarter" idx="10"/>
          </p:nvPr>
        </p:nvSpPr>
        <p:spPr/>
        <p:txBody>
          <a:bodyPr/>
          <a:lstStyle/>
          <a:p>
            <a:fld id="{C151F862-24B7-9D49-9ED8-A0719CC5A05D}" type="slidenum">
              <a:rPr lang="en-US" smtClean="0"/>
              <a:t>56</a:t>
            </a:fld>
            <a:endParaRPr lang="en-US"/>
          </a:p>
        </p:txBody>
      </p:sp>
    </p:spTree>
    <p:extLst>
      <p:ext uri="{BB962C8B-B14F-4D97-AF65-F5344CB8AC3E}">
        <p14:creationId xmlns:p14="http://schemas.microsoft.com/office/powerpoint/2010/main" val="29406875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detector response highlights.</a:t>
            </a:r>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57</a:t>
            </a:fld>
            <a:endParaRPr lang="en-US"/>
          </a:p>
        </p:txBody>
      </p:sp>
    </p:spTree>
    <p:extLst>
      <p:ext uri="{BB962C8B-B14F-4D97-AF65-F5344CB8AC3E}">
        <p14:creationId xmlns:p14="http://schemas.microsoft.com/office/powerpoint/2010/main" val="1313156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 1"/>
          <p:cNvSpPr>
            <a:spLocks noGrp="1" noRot="1" noChangeAspect="1" noTextEdit="1"/>
          </p:cNvSpPr>
          <p:nvPr>
            <p:ph type="sldImg"/>
          </p:nvPr>
        </p:nvSpPr>
        <p:spPr>
          <a:ln/>
        </p:spPr>
      </p:sp>
      <p:sp>
        <p:nvSpPr>
          <p:cNvPr id="141314"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kumimoji="1" lang="ja-JP" altLang="en-US">
              <a:latin typeface="Tahoma" charset="0"/>
              <a:cs typeface="MS PGothic" charset="0"/>
            </a:endParaRPr>
          </a:p>
        </p:txBody>
      </p:sp>
      <p:sp>
        <p:nvSpPr>
          <p:cNvPr id="141315"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Symbol" charset="0"/>
                <a:ea typeface="ＭＳ Ｐゴシック" charset="0"/>
                <a:cs typeface="ＭＳ Ｐゴシック" charset="0"/>
              </a:defRPr>
            </a:lvl1pPr>
            <a:lvl2pPr marL="685817" indent="-263776" eaLnBrk="0" hangingPunct="0">
              <a:defRPr sz="2200">
                <a:solidFill>
                  <a:schemeClr val="tx1"/>
                </a:solidFill>
                <a:latin typeface="Symbol" charset="0"/>
                <a:ea typeface="ＭＳ Ｐゴシック" charset="0"/>
              </a:defRPr>
            </a:lvl2pPr>
            <a:lvl3pPr marL="1055103" indent="-211021" eaLnBrk="0" hangingPunct="0">
              <a:defRPr sz="2200">
                <a:solidFill>
                  <a:schemeClr val="tx1"/>
                </a:solidFill>
                <a:latin typeface="Symbol" charset="0"/>
                <a:ea typeface="ＭＳ Ｐゴシック" charset="0"/>
              </a:defRPr>
            </a:lvl3pPr>
            <a:lvl4pPr marL="1477145" indent="-211021" eaLnBrk="0" hangingPunct="0">
              <a:defRPr sz="2200">
                <a:solidFill>
                  <a:schemeClr val="tx1"/>
                </a:solidFill>
                <a:latin typeface="Symbol" charset="0"/>
                <a:ea typeface="ＭＳ Ｐゴシック" charset="0"/>
              </a:defRPr>
            </a:lvl4pPr>
            <a:lvl5pPr marL="1899186" indent="-211021" eaLnBrk="0" hangingPunct="0">
              <a:defRPr sz="2200">
                <a:solidFill>
                  <a:schemeClr val="tx1"/>
                </a:solidFill>
                <a:latin typeface="Symbol" charset="0"/>
                <a:ea typeface="ＭＳ Ｐゴシック" charset="0"/>
              </a:defRPr>
            </a:lvl5pPr>
            <a:lvl6pPr marL="2321227" indent="-211021" eaLnBrk="0" fontAlgn="base" hangingPunct="0">
              <a:spcBef>
                <a:spcPct val="0"/>
              </a:spcBef>
              <a:spcAft>
                <a:spcPct val="0"/>
              </a:spcAft>
              <a:defRPr sz="2200">
                <a:solidFill>
                  <a:schemeClr val="tx1"/>
                </a:solidFill>
                <a:latin typeface="Symbol" charset="0"/>
                <a:ea typeface="ＭＳ Ｐゴシック" charset="0"/>
              </a:defRPr>
            </a:lvl6pPr>
            <a:lvl7pPr marL="2743269" indent="-211021" eaLnBrk="0" fontAlgn="base" hangingPunct="0">
              <a:spcBef>
                <a:spcPct val="0"/>
              </a:spcBef>
              <a:spcAft>
                <a:spcPct val="0"/>
              </a:spcAft>
              <a:defRPr sz="2200">
                <a:solidFill>
                  <a:schemeClr val="tx1"/>
                </a:solidFill>
                <a:latin typeface="Symbol" charset="0"/>
                <a:ea typeface="ＭＳ Ｐゴシック" charset="0"/>
              </a:defRPr>
            </a:lvl7pPr>
            <a:lvl8pPr marL="3165310" indent="-211021" eaLnBrk="0" fontAlgn="base" hangingPunct="0">
              <a:spcBef>
                <a:spcPct val="0"/>
              </a:spcBef>
              <a:spcAft>
                <a:spcPct val="0"/>
              </a:spcAft>
              <a:defRPr sz="2200">
                <a:solidFill>
                  <a:schemeClr val="tx1"/>
                </a:solidFill>
                <a:latin typeface="Symbol" charset="0"/>
                <a:ea typeface="ＭＳ Ｐゴシック" charset="0"/>
              </a:defRPr>
            </a:lvl8pPr>
            <a:lvl9pPr marL="3587351" indent="-211021" eaLnBrk="0" fontAlgn="base" hangingPunct="0">
              <a:spcBef>
                <a:spcPct val="0"/>
              </a:spcBef>
              <a:spcAft>
                <a:spcPct val="0"/>
              </a:spcAft>
              <a:defRPr sz="2200">
                <a:solidFill>
                  <a:schemeClr val="tx1"/>
                </a:solidFill>
                <a:latin typeface="Symbol" charset="0"/>
                <a:ea typeface="ＭＳ Ｐゴシック" charset="0"/>
              </a:defRPr>
            </a:lvl9pPr>
          </a:lstStyle>
          <a:p>
            <a:pPr eaLnBrk="1" hangingPunct="1"/>
            <a:fld id="{71FB61B3-E45B-0645-A874-391F551E837C}" type="slidenum">
              <a:rPr lang="ja-JP" altLang="en-US" sz="1100">
                <a:solidFill>
                  <a:srgbClr val="000000"/>
                </a:solidFill>
                <a:cs typeface="MS PGothic" charset="0"/>
              </a:rPr>
              <a:pPr eaLnBrk="1" hangingPunct="1"/>
              <a:t>59</a:t>
            </a:fld>
            <a:endParaRPr lang="ja-JP" altLang="en-US" sz="1100">
              <a:solidFill>
                <a:srgbClr val="000000"/>
              </a:solidFill>
              <a:cs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Xerxes Tata for corrections.</a:t>
            </a:r>
            <a:r>
              <a:rPr lang="en-US" baseline="0" dirty="0" smtClean="0"/>
              <a:t> Remaining mistakes are my own.</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60</a:t>
            </a:fld>
            <a:endParaRPr lang="en-US"/>
          </a:p>
        </p:txBody>
      </p:sp>
    </p:spTree>
    <p:extLst>
      <p:ext uri="{BB962C8B-B14F-4D97-AF65-F5344CB8AC3E}">
        <p14:creationId xmlns:p14="http://schemas.microsoft.com/office/powerpoint/2010/main" val="320292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Belle and </a:t>
            </a:r>
            <a:r>
              <a:rPr lang="en-US" dirty="0" err="1" smtClean="0"/>
              <a:t>BaBar</a:t>
            </a:r>
            <a:r>
              <a:rPr lang="en-US" dirty="0" smtClean="0"/>
              <a:t> pushed many limits far beyond CLEO. Belle II will</a:t>
            </a:r>
            <a:r>
              <a:rPr lang="en-US" baseline="0" dirty="0" smtClean="0"/>
              <a:t> move below 10^-9</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5</a:t>
            </a:fld>
            <a:endParaRPr lang="en-US"/>
          </a:p>
        </p:txBody>
      </p:sp>
    </p:spTree>
    <p:extLst>
      <p:ext uri="{BB962C8B-B14F-4D97-AF65-F5344CB8AC3E}">
        <p14:creationId xmlns:p14="http://schemas.microsoft.com/office/powerpoint/2010/main" val="1695622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full funding of operations is needed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62</a:t>
            </a:fld>
            <a:endParaRPr lang="en-US"/>
          </a:p>
        </p:txBody>
      </p:sp>
    </p:spTree>
    <p:extLst>
      <p:ext uri="{BB962C8B-B14F-4D97-AF65-F5344CB8AC3E}">
        <p14:creationId xmlns:p14="http://schemas.microsoft.com/office/powerpoint/2010/main" val="2913295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Tetraquark</a:t>
            </a:r>
            <a:r>
              <a:rPr lang="en-US" dirty="0" smtClean="0"/>
              <a:t> (4-quark)</a:t>
            </a:r>
            <a:r>
              <a:rPr lang="en-US" baseline="0" dirty="0" smtClean="0"/>
              <a:t> and </a:t>
            </a:r>
            <a:r>
              <a:rPr lang="en-US" baseline="0" dirty="0" err="1" smtClean="0"/>
              <a:t>Pentaquark</a:t>
            </a:r>
            <a:r>
              <a:rPr lang="en-US" baseline="0" dirty="0" smtClean="0"/>
              <a:t> states (5-quarks) are well established thanks to Belle and </a:t>
            </a:r>
            <a:r>
              <a:rPr lang="en-US" baseline="0" dirty="0" err="1" smtClean="0"/>
              <a:t>LHCb</a:t>
            </a:r>
            <a:r>
              <a:rPr lang="en-US" baseline="0" dirty="0" smtClean="0"/>
              <a:t>, respectively. What about the hybrid states, which are very fundamental predictions of QCD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67</a:t>
            </a:fld>
            <a:endParaRPr lang="en-US"/>
          </a:p>
        </p:txBody>
      </p:sp>
    </p:spTree>
    <p:extLst>
      <p:ext uri="{BB962C8B-B14F-4D97-AF65-F5344CB8AC3E}">
        <p14:creationId xmlns:p14="http://schemas.microsoft.com/office/powerpoint/2010/main" val="4070101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Belle and </a:t>
            </a:r>
            <a:r>
              <a:rPr lang="en-US" dirty="0" err="1" smtClean="0"/>
              <a:t>BaBar</a:t>
            </a:r>
            <a:r>
              <a:rPr lang="en-US" dirty="0" smtClean="0"/>
              <a:t> discovered</a:t>
            </a:r>
            <a:r>
              <a:rPr lang="en-US" baseline="0" dirty="0" smtClean="0"/>
              <a:t> D mixing in 2007. Next job is to disentangle x and y. So far there is a strong y signal but the x signal is 2\sigma, quite marginal. Clearly establishing x would be very important.</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72</a:t>
            </a:fld>
            <a:endParaRPr lang="en-US"/>
          </a:p>
        </p:txBody>
      </p:sp>
    </p:spTree>
    <p:extLst>
      <p:ext uri="{BB962C8B-B14F-4D97-AF65-F5344CB8AC3E}">
        <p14:creationId xmlns:p14="http://schemas.microsoft.com/office/powerpoint/2010/main" val="558665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0D39F-147B-EC4E-A2D8-2838898E3EC2}" type="slidenum">
              <a:rPr lang="en-US"/>
              <a:pPr/>
              <a:t>73</a:t>
            </a:fld>
            <a:endParaRPr lang="en-US"/>
          </a:p>
        </p:txBody>
      </p:sp>
      <p:sp>
        <p:nvSpPr>
          <p:cNvPr id="88066" name="Rectangle 2"/>
          <p:cNvSpPr>
            <a:spLocks noGrp="1" noRot="1" noChangeAspect="1" noChangeArrowheads="1" noTextEdit="1"/>
          </p:cNvSpPr>
          <p:nvPr>
            <p:ph type="sldImg"/>
          </p:nvPr>
        </p:nvSpPr>
        <p:spPr>
          <a:xfrm>
            <a:off x="1144588" y="685800"/>
            <a:ext cx="4572000" cy="3429000"/>
          </a:xfrm>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75</a:t>
            </a:fld>
            <a:endParaRPr lang="en-US"/>
          </a:p>
        </p:txBody>
      </p:sp>
    </p:spTree>
    <p:extLst>
      <p:ext uri="{BB962C8B-B14F-4D97-AF65-F5344CB8AC3E}">
        <p14:creationId xmlns:p14="http://schemas.microsoft.com/office/powerpoint/2010/main" val="39923866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readout integration is hard. Since all these technologies</a:t>
            </a:r>
            <a:r>
              <a:rPr lang="en-US" baseline="0" dirty="0" smtClean="0"/>
              <a:t> are fairly new, we need education and training. T</a:t>
            </a:r>
            <a:r>
              <a:rPr lang="en-US" dirty="0" smtClean="0"/>
              <a:t>hese technologies will be discussed further at this school.</a:t>
            </a:r>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77</a:t>
            </a:fld>
            <a:endParaRPr lang="en-US"/>
          </a:p>
        </p:txBody>
      </p:sp>
    </p:spTree>
    <p:extLst>
      <p:ext uri="{BB962C8B-B14F-4D97-AF65-F5344CB8AC3E}">
        <p14:creationId xmlns:p14="http://schemas.microsoft.com/office/powerpoint/2010/main" val="20732868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move on the compelling</a:t>
            </a:r>
            <a:r>
              <a:rPr lang="en-US" baseline="0" dirty="0" smtClean="0"/>
              <a:t> physics motivation. Tracking contributions are not listed.</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80</a:t>
            </a:fld>
            <a:endParaRPr lang="en-US"/>
          </a:p>
        </p:txBody>
      </p:sp>
    </p:spTree>
    <p:extLst>
      <p:ext uri="{BB962C8B-B14F-4D97-AF65-F5344CB8AC3E}">
        <p14:creationId xmlns:p14="http://schemas.microsoft.com/office/powerpoint/2010/main" val="1925702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Belle and </a:t>
            </a:r>
            <a:r>
              <a:rPr lang="en-US" dirty="0" err="1" smtClean="0"/>
              <a:t>BaBar</a:t>
            </a:r>
            <a:r>
              <a:rPr lang="en-US" dirty="0" smtClean="0"/>
              <a:t> pushed many limits far beyond CLEO. Belle II will</a:t>
            </a:r>
            <a:r>
              <a:rPr lang="en-US" baseline="0" dirty="0" smtClean="0"/>
              <a:t> move below 10^-9</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6</a:t>
            </a:fld>
            <a:endParaRPr lang="en-US"/>
          </a:p>
        </p:txBody>
      </p:sp>
    </p:spTree>
    <p:extLst>
      <p:ext uri="{BB962C8B-B14F-4D97-AF65-F5344CB8AC3E}">
        <p14:creationId xmlns:p14="http://schemas.microsoft.com/office/powerpoint/2010/main" val="169562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Belle and </a:t>
            </a:r>
            <a:r>
              <a:rPr lang="en-US" dirty="0" err="1" smtClean="0"/>
              <a:t>BaBar</a:t>
            </a:r>
            <a:r>
              <a:rPr lang="en-US" dirty="0" smtClean="0"/>
              <a:t> pushed many limits far beyond CLEO. Belle II will</a:t>
            </a:r>
            <a:r>
              <a:rPr lang="en-US" baseline="0" dirty="0" smtClean="0"/>
              <a:t> move below 10^-9</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7</a:t>
            </a:fld>
            <a:endParaRPr lang="en-US"/>
          </a:p>
        </p:txBody>
      </p:sp>
    </p:spTree>
    <p:extLst>
      <p:ext uri="{BB962C8B-B14F-4D97-AF65-F5344CB8AC3E}">
        <p14:creationId xmlns:p14="http://schemas.microsoft.com/office/powerpoint/2010/main" val="1695622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Belle and </a:t>
            </a:r>
            <a:r>
              <a:rPr lang="en-US" dirty="0" err="1" smtClean="0"/>
              <a:t>BaBar</a:t>
            </a:r>
            <a:r>
              <a:rPr lang="en-US" dirty="0" smtClean="0"/>
              <a:t> pushed many limits far beyond CLEO. Belle II will</a:t>
            </a:r>
            <a:r>
              <a:rPr lang="en-US" baseline="0" dirty="0" smtClean="0"/>
              <a:t> move below 10^-9</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8</a:t>
            </a:fld>
            <a:endParaRPr lang="en-US"/>
          </a:p>
        </p:txBody>
      </p:sp>
    </p:spTree>
    <p:extLst>
      <p:ext uri="{BB962C8B-B14F-4D97-AF65-F5344CB8AC3E}">
        <p14:creationId xmlns:p14="http://schemas.microsoft.com/office/powerpoint/2010/main" val="1695622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Excellent sensitivity in the 100 MeV-few </a:t>
            </a:r>
            <a:r>
              <a:rPr lang="en-US" dirty="0" err="1" smtClean="0"/>
              <a:t>GeV</a:t>
            </a:r>
            <a:r>
              <a:rPr lang="en-US" dirty="0" smtClean="0"/>
              <a:t> range</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9</a:t>
            </a:fld>
            <a:endParaRPr lang="en-US"/>
          </a:p>
        </p:txBody>
      </p:sp>
    </p:spTree>
    <p:extLst>
      <p:ext uri="{BB962C8B-B14F-4D97-AF65-F5344CB8AC3E}">
        <p14:creationId xmlns:p14="http://schemas.microsoft.com/office/powerpoint/2010/main" val="1091272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4CDC7-06F6-8B4E-A6B2-01A511B0C3CD}" type="datetime1">
              <a:rPr lang="en-US" smtClean="0"/>
              <a:t>12/12/16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12872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91538-B5E4-DE44-B57E-04B610B80413}" type="datetime1">
              <a:rPr lang="en-US" smtClean="0"/>
              <a:t>12/12/16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18217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85EFF-600D-8D4D-9016-DFAC89962A9C}" type="datetime1">
              <a:rPr lang="en-US" smtClean="0"/>
              <a:t>12/12/16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743589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a:xfrm>
            <a:off x="457200" y="-24"/>
            <a:ext cx="8229600" cy="785818"/>
          </a:xfrm>
          <a:prstGeom prst="rect">
            <a:avLst/>
          </a:prstGeom>
        </p:spPr>
        <p:txBody>
          <a:bodyPr anchor="b">
            <a:normAutofit/>
          </a:bodyPr>
          <a:lstStyle/>
          <a:p>
            <a:r>
              <a:rPr lang="ja-JP" altLang="en-US" smtClean="0"/>
              <a:t>マスタ タイトルの書式設定</a:t>
            </a:r>
            <a:endParaRPr lang="en-US"/>
          </a:p>
        </p:txBody>
      </p:sp>
      <p:sp>
        <p:nvSpPr>
          <p:cNvPr id="3"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mn-cs"/>
              </a:defRPr>
            </a:lvl1pPr>
          </a:lstStyle>
          <a:p>
            <a:pPr>
              <a:defRPr/>
            </a:pPr>
            <a:fld id="{D701AFC1-8E4E-E043-B4B4-A9AA4D3A3EED}" type="datetime1">
              <a:rPr lang="en-US" altLang="ja-JP" smtClean="0"/>
              <a:t>12/12/16</a:t>
            </a:fld>
            <a:endParaRPr lang="en-US"/>
          </a:p>
        </p:txBody>
      </p:sp>
      <p:sp>
        <p:nvSpPr>
          <p:cNvPr id="4" name="Slide Number Placeholder 7"/>
          <p:cNvSpPr>
            <a:spLocks noGrp="1"/>
          </p:cNvSpPr>
          <p:nvPr>
            <p:ph type="sldNum" sz="quarter" idx="11"/>
          </p:nvPr>
        </p:nvSpPr>
        <p:spPr/>
        <p:txBody>
          <a:bodyPr/>
          <a:lstStyle>
            <a:lvl1pPr>
              <a:defRPr smtClean="0">
                <a:solidFill>
                  <a:srgbClr val="000000"/>
                </a:solidFill>
              </a:defRPr>
            </a:lvl1pPr>
          </a:lstStyle>
          <a:p>
            <a:pPr>
              <a:defRPr/>
            </a:pPr>
            <a:fld id="{26C485F6-F622-9D4E-98CB-D3BEE147E703}" type="slidenum">
              <a:rPr lang="en-US"/>
              <a:pPr>
                <a:defRPr/>
              </a:pPr>
              <a:t>‹#›</a:t>
            </a:fld>
            <a:endParaRPr lang="en-US"/>
          </a:p>
        </p:txBody>
      </p:sp>
      <p:sp>
        <p:nvSpPr>
          <p:cNvPr id="5" name="Footer Placeholder 8"/>
          <p:cNvSpPr>
            <a:spLocks noGrp="1"/>
          </p:cNvSpPr>
          <p:nvPr>
            <p:ph type="ftr" sz="quarter" idx="12"/>
          </p:nvPr>
        </p:nvSpPr>
        <p:spPr>
          <a:xfrm>
            <a:off x="3124200" y="6245225"/>
            <a:ext cx="2895600" cy="476250"/>
          </a:xfrm>
          <a:prstGeom prst="rect">
            <a:avLst/>
          </a:prstGeom>
        </p:spPr>
        <p:txBody>
          <a:bodyPr/>
          <a:lstStyle>
            <a:lvl1pPr>
              <a:defRPr>
                <a:solidFill>
                  <a:prstClr val="black"/>
                </a:solidFill>
                <a:latin typeface="Symbol" pitchFamily="18" charset="2"/>
                <a:ea typeface="+mn-ea"/>
                <a:cs typeface="+mn-cs"/>
              </a:defRPr>
            </a:lvl1pPr>
          </a:lstStyle>
          <a:p>
            <a:pPr>
              <a:defRPr/>
            </a:pPr>
            <a:endParaRPr lang="en-US"/>
          </a:p>
        </p:txBody>
      </p:sp>
    </p:spTree>
    <p:extLst>
      <p:ext uri="{BB962C8B-B14F-4D97-AF65-F5344CB8AC3E}">
        <p14:creationId xmlns:p14="http://schemas.microsoft.com/office/powerpoint/2010/main" val="3433601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9" name="Title 8"/>
          <p:cNvSpPr>
            <a:spLocks noGrp="1"/>
          </p:cNvSpPr>
          <p:nvPr>
            <p:ph type="title"/>
          </p:nvPr>
        </p:nvSpPr>
        <p:spPr>
          <a:xfrm>
            <a:off x="428596" y="0"/>
            <a:ext cx="8229600" cy="785794"/>
          </a:xfrm>
          <a:prstGeom prst="rect">
            <a:avLst/>
          </a:prstGeom>
        </p:spPr>
        <p:txBody>
          <a:bodyPr anchor="b" anchorCtr="0">
            <a:normAutofit/>
          </a:bodyPr>
          <a:lstStyle/>
          <a:p>
            <a:pPr algn="l"/>
            <a:r>
              <a:rPr lang="ja-JP" altLang="en-US" smtClean="0"/>
              <a:t>マスタ タイトルの書式設定</a:t>
            </a:r>
            <a:endParaRPr lang="en-US"/>
          </a:p>
        </p:txBody>
      </p:sp>
      <p:sp>
        <p:nvSpPr>
          <p:cNvPr id="8" name="Date Placeholder 7"/>
          <p:cNvSpPr>
            <a:spLocks noGrp="1"/>
          </p:cNvSpPr>
          <p:nvPr>
            <p:ph type="dt" sz="half" idx="10"/>
          </p:nvPr>
        </p:nvSpPr>
        <p:spPr/>
        <p:txBody>
          <a:bodyPr/>
          <a:lstStyle/>
          <a:p>
            <a:r>
              <a:rPr lang="en-US" altLang="ja-JP" smtClean="0">
                <a:solidFill>
                  <a:prstClr val="black"/>
                </a:solidFill>
                <a:latin typeface="Corbel"/>
                <a:ea typeface="HGｺﾞｼｯｸM"/>
              </a:rPr>
              <a:t>2013/11/13</a:t>
            </a:r>
            <a:endParaRPr lang="en-US">
              <a:solidFill>
                <a:prstClr val="black"/>
              </a:solidFill>
              <a:latin typeface="Corbel"/>
            </a:endParaRPr>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solidFill>
                  <a:prstClr val="black"/>
                </a:solidFill>
                <a:latin typeface="Corbel"/>
              </a:rPr>
              <a:pPr algn="r"/>
              <a:t>‹#›</a:t>
            </a:fld>
            <a:endParaRPr lang="en-US">
              <a:solidFill>
                <a:prstClr val="black"/>
              </a:solidFill>
              <a:latin typeface="Corbel"/>
            </a:endParaRPr>
          </a:p>
        </p:txBody>
      </p:sp>
      <p:sp>
        <p:nvSpPr>
          <p:cNvPr id="11" name="Footer Placeholder 10"/>
          <p:cNvSpPr>
            <a:spLocks noGrp="1"/>
          </p:cNvSpPr>
          <p:nvPr>
            <p:ph type="ftr" sz="quarter" idx="12"/>
          </p:nvPr>
        </p:nvSpPr>
        <p:spPr/>
        <p:txBody>
          <a:bodyPr/>
          <a:lstStyle/>
          <a:p>
            <a:r>
              <a:rPr lang="en-US" altLang="ja-JP" smtClean="0">
                <a:solidFill>
                  <a:prstClr val="black"/>
                </a:solidFill>
                <a:latin typeface="Corbel"/>
                <a:ea typeface="HGｺﾞｼｯｸM"/>
              </a:rPr>
              <a:t>B</a:t>
            </a:r>
            <a:r>
              <a:rPr lang="ja-JP" altLang="en-US" smtClean="0">
                <a:solidFill>
                  <a:prstClr val="black"/>
                </a:solidFill>
                <a:latin typeface="Corbel"/>
                <a:ea typeface="HGｺﾞｼｯｸM"/>
              </a:rPr>
              <a:t>ワークショップ</a:t>
            </a:r>
            <a:r>
              <a:rPr lang="en-US" altLang="ja-JP" smtClean="0">
                <a:solidFill>
                  <a:prstClr val="black"/>
                </a:solidFill>
                <a:latin typeface="Corbel"/>
                <a:ea typeface="HGｺﾞｼｯｸM"/>
              </a:rPr>
              <a:t>2010</a:t>
            </a:r>
            <a:r>
              <a:rPr lang="ja-JP" altLang="en-US" smtClean="0">
                <a:solidFill>
                  <a:prstClr val="black"/>
                </a:solidFill>
                <a:latin typeface="Corbel"/>
                <a:ea typeface="HGｺﾞｼｯｸM"/>
              </a:rPr>
              <a:t>熱海</a:t>
            </a:r>
            <a:endParaRPr lang="en-US">
              <a:solidFill>
                <a:prstClr val="black"/>
              </a:solidFill>
              <a:latin typeface="Corbel"/>
            </a:endParaRPr>
          </a:p>
        </p:txBody>
      </p:sp>
    </p:spTree>
    <p:extLst>
      <p:ext uri="{BB962C8B-B14F-4D97-AF65-F5344CB8AC3E}">
        <p14:creationId xmlns:p14="http://schemas.microsoft.com/office/powerpoint/2010/main" val="307949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5AD502-CE6A-D24E-841A-66874629A010}" type="datetime1">
              <a:rPr lang="en-US" smtClean="0"/>
              <a:t>12/12/16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01253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51F85D-59DA-BB4E-9A34-D49E811C546D}" type="datetime1">
              <a:rPr lang="en-US" smtClean="0"/>
              <a:t>12/12/16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58293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C86E5-6A47-904E-BB80-945B5C7D7BD0}" type="datetime1">
              <a:rPr lang="en-US" smtClean="0"/>
              <a:t>12/12/16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26368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26D0A6-0E93-F848-9AD8-574970AF7546}" type="datetime1">
              <a:rPr lang="en-US" smtClean="0"/>
              <a:t>12/12/16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2218379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E68917-1338-084F-A2C7-858D03E4CD63}" type="datetime1">
              <a:rPr lang="en-US" smtClean="0"/>
              <a:t>12/12/16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44191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90681C-4A89-7147-B2DF-BCA6BCDAD19A}" type="datetime1">
              <a:rPr lang="en-US" smtClean="0"/>
              <a:t>12/12/16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121346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61B6D-6E7B-504A-A877-B5DF4A0FBF0F}" type="datetime1">
              <a:rPr lang="en-US" smtClean="0"/>
              <a:t>12/12/16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99085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2A6C6-F077-AF47-8A4F-59B9E8514D28}" type="datetime1">
              <a:rPr lang="en-US" smtClean="0"/>
              <a:t>12/12/16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4842657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B6EC3-F3FD-444A-8274-DE63008651BE}" type="datetime1">
              <a:rPr lang="en-US" smtClean="0"/>
              <a:t>12/12/16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D68EC-1E92-5F40-99CB-2855E5FF9889}" type="slidenum">
              <a:rPr lang="en-US" smtClean="0"/>
              <a:pPr/>
              <a:t>‹#›</a:t>
            </a:fld>
            <a:endParaRPr lang="en-US"/>
          </a:p>
        </p:txBody>
      </p:sp>
    </p:spTree>
    <p:extLst>
      <p:ext uri="{BB962C8B-B14F-4D97-AF65-F5344CB8AC3E}">
        <p14:creationId xmlns:p14="http://schemas.microsoft.com/office/powerpoint/2010/main" val="1281238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emf"/><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43.png"/><Relationship Id="rId5" Type="http://schemas.openxmlformats.org/officeDocument/2006/relationships/oleObject" Target="../embeddings/oleObject2.bin"/><Relationship Id="rId6" Type="http://schemas.openxmlformats.org/officeDocument/2006/relationships/image" Target="../media/image4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45.png"/><Relationship Id="rId5" Type="http://schemas.openxmlformats.org/officeDocument/2006/relationships/oleObject" Target="../embeddings/oleObject3.bin"/><Relationship Id="rId6" Type="http://schemas.openxmlformats.org/officeDocument/2006/relationships/image" Target="../media/image44.emf"/><Relationship Id="rId7" Type="http://schemas.openxmlformats.org/officeDocument/2006/relationships/image" Target="../media/image4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wmf"/><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4.bin"/><Relationship Id="rId5" Type="http://schemas.openxmlformats.org/officeDocument/2006/relationships/image" Target="../media/image52.wmf"/><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wmf"/><Relationship Id="rId3"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wmf"/><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5.bin"/><Relationship Id="rId5" Type="http://schemas.openxmlformats.org/officeDocument/2006/relationships/image" Target="../media/image60.emf"/><Relationship Id="rId6" Type="http://schemas.openxmlformats.org/officeDocument/2006/relationships/image" Target="../media/image62.png"/><Relationship Id="rId7" Type="http://schemas.openxmlformats.org/officeDocument/2006/relationships/oleObject" Target="../embeddings/oleObject6.bin"/><Relationship Id="rId8" Type="http://schemas.openxmlformats.org/officeDocument/2006/relationships/image" Target="../media/image61.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77.png"/><Relationship Id="rId5" Type="http://schemas.openxmlformats.org/officeDocument/2006/relationships/hyperlink" Target="http://arxiv.org/abs/1402.7134" TargetMode="External"/><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78.emf"/><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hyperlink" Target="http://xxx.lanl.gov/abs/1605.07633" TargetMode="External"/><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86.emf"/></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02.emf"/></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0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hyperlink" Target="https://docs.google.com/spreadsheets/d/1T8xczj9LSoAzr8x4M2Tp6mzQBof_OX_zidLAvymafaw/edit?usp=sharing" TargetMode="External"/><Relationship Id="rId6" Type="http://schemas.openxmlformats.org/officeDocument/2006/relationships/image" Target="../media/image115.png"/><Relationship Id="rId7"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hyperlink" Target="https://d2comp.kek.jp/record/231?ln=e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2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 Id="rId3" Type="http://schemas.openxmlformats.org/officeDocument/2006/relationships/image" Target="../media/image1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 Id="rId3" Type="http://schemas.openxmlformats.org/officeDocument/2006/relationships/image" Target="../media/image12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 Id="rId3" Type="http://schemas.openxmlformats.org/officeDocument/2006/relationships/image" Target="../media/image130.png"/></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 Id="rId3" Type="http://schemas.openxmlformats.org/officeDocument/2006/relationships/image" Target="../media/image13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6.png"/><Relationship Id="rId3" Type="http://schemas.openxmlformats.org/officeDocument/2006/relationships/image" Target="../media/image13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8.png"/><Relationship Id="rId3" Type="http://schemas.openxmlformats.org/officeDocument/2006/relationships/image" Target="../media/image13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40.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3.xml"/><Relationship Id="rId5" Type="http://schemas.openxmlformats.org/officeDocument/2006/relationships/oleObject" Target="../embeddings/oleObject8.bin"/><Relationship Id="rId6" Type="http://schemas.openxmlformats.org/officeDocument/2006/relationships/image" Target="../media/image141.wmf"/><Relationship Id="rId7" Type="http://schemas.openxmlformats.org/officeDocument/2006/relationships/oleObject" Target="../embeddings/oleObject9.bin"/><Relationship Id="rId8" Type="http://schemas.openxmlformats.org/officeDocument/2006/relationships/image" Target="../media/image142.wmf"/><Relationship Id="rId9" Type="http://schemas.openxmlformats.org/officeDocument/2006/relationships/image" Target="../media/image143.png"/><Relationship Id="rId1" Type="http://schemas.openxmlformats.org/officeDocument/2006/relationships/vmlDrawing" Target="../drawings/vmlDrawing7.vml"/><Relationship Id="rId2" Type="http://schemas.openxmlformats.org/officeDocument/2006/relationships/tags" Target="../tags/tag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 Id="rId3" Type="http://schemas.openxmlformats.org/officeDocument/2006/relationships/image" Target="../media/image145.png"/></Relationships>
</file>

<file path=ppt/slides/_rels/slide75.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9.jpeg"/><Relationship Id="rId5" Type="http://schemas.microsoft.com/office/2007/relationships/hdphoto" Target="../media/hdphoto1.wdp"/><Relationship Id="rId6"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8.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png"/><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109" y="0"/>
            <a:ext cx="9143999" cy="852352"/>
          </a:xfrm>
        </p:spPr>
        <p:txBody>
          <a:bodyPr>
            <a:normAutofit/>
          </a:bodyPr>
          <a:lstStyle/>
          <a:p>
            <a:r>
              <a:rPr lang="en-US" sz="3600" dirty="0" smtClean="0"/>
              <a:t>e</a:t>
            </a:r>
            <a:r>
              <a:rPr lang="en-US" sz="3600" baseline="30000" dirty="0" smtClean="0"/>
              <a:t>+</a:t>
            </a:r>
            <a:r>
              <a:rPr lang="en-US" sz="3600" dirty="0" smtClean="0"/>
              <a:t> e</a:t>
            </a:r>
            <a:r>
              <a:rPr lang="en-US" sz="3600" baseline="30000" dirty="0"/>
              <a:t>-</a:t>
            </a:r>
            <a:r>
              <a:rPr lang="en-US" sz="3600" dirty="0" smtClean="0"/>
              <a:t>: Belle II Physics and Construction Status</a:t>
            </a:r>
            <a:endParaRPr lang="en-US" sz="3600" dirty="0"/>
          </a:p>
        </p:txBody>
      </p:sp>
      <p:sp>
        <p:nvSpPr>
          <p:cNvPr id="4" name="TextBox 3"/>
          <p:cNvSpPr txBox="1"/>
          <p:nvPr/>
        </p:nvSpPr>
        <p:spPr>
          <a:xfrm>
            <a:off x="1252655" y="590742"/>
            <a:ext cx="7233770" cy="523220"/>
          </a:xfrm>
          <a:prstGeom prst="rect">
            <a:avLst/>
          </a:prstGeom>
          <a:noFill/>
        </p:spPr>
        <p:txBody>
          <a:bodyPr wrap="square" rtlCol="0">
            <a:spAutoFit/>
          </a:bodyPr>
          <a:lstStyle/>
          <a:p>
            <a:r>
              <a:rPr lang="en-US" sz="2800" dirty="0" smtClean="0"/>
              <a:t>Tom Browder (University of Hawai’i at </a:t>
            </a:r>
            <a:r>
              <a:rPr lang="en-US" sz="2800" dirty="0" err="1" smtClean="0"/>
              <a:t>Manoa</a:t>
            </a:r>
            <a:r>
              <a:rPr lang="en-US" sz="2800" dirty="0" smtClean="0"/>
              <a:t>)</a:t>
            </a:r>
          </a:p>
        </p:txBody>
      </p:sp>
      <p:sp>
        <p:nvSpPr>
          <p:cNvPr id="8" name="TextBox 7"/>
          <p:cNvSpPr txBox="1"/>
          <p:nvPr/>
        </p:nvSpPr>
        <p:spPr>
          <a:xfrm>
            <a:off x="4134556" y="1357205"/>
            <a:ext cx="4823177" cy="2677656"/>
          </a:xfrm>
          <a:prstGeom prst="rect">
            <a:avLst/>
          </a:prstGeom>
          <a:noFill/>
        </p:spPr>
        <p:txBody>
          <a:bodyPr wrap="square" rtlCol="0">
            <a:spAutoFit/>
          </a:bodyPr>
          <a:lstStyle/>
          <a:p>
            <a:r>
              <a:rPr lang="en-US" sz="2400" dirty="0" smtClean="0"/>
              <a:t>-Recent News from Japan</a:t>
            </a:r>
          </a:p>
          <a:p>
            <a:r>
              <a:rPr lang="en-US" sz="2400" dirty="0"/>
              <a:t>-</a:t>
            </a:r>
            <a:r>
              <a:rPr lang="en-US" sz="2400" dirty="0" smtClean="0"/>
              <a:t>Tau Lepton Flavor Violation</a:t>
            </a:r>
          </a:p>
          <a:p>
            <a:r>
              <a:rPr lang="en-US" sz="2400" dirty="0" smtClean="0"/>
              <a:t>-The Dark Sector</a:t>
            </a:r>
          </a:p>
          <a:p>
            <a:r>
              <a:rPr lang="en-US" sz="2400" u="sng" dirty="0">
                <a:solidFill>
                  <a:srgbClr val="FF0000"/>
                </a:solidFill>
              </a:rPr>
              <a:t>Excitement and High Stakes </a:t>
            </a:r>
            <a:endParaRPr lang="en-US" sz="2400" u="sng" dirty="0" smtClean="0">
              <a:solidFill>
                <a:srgbClr val="FF0000"/>
              </a:solidFill>
            </a:endParaRPr>
          </a:p>
          <a:p>
            <a:r>
              <a:rPr lang="en-US" sz="2400" u="sng" dirty="0" smtClean="0">
                <a:solidFill>
                  <a:srgbClr val="FF0000"/>
                </a:solidFill>
              </a:rPr>
              <a:t>in B Flavor </a:t>
            </a:r>
            <a:r>
              <a:rPr lang="en-US" sz="2400" u="sng" dirty="0">
                <a:solidFill>
                  <a:srgbClr val="FF0000"/>
                </a:solidFill>
              </a:rPr>
              <a:t>Physics</a:t>
            </a:r>
            <a:r>
              <a:rPr lang="en-US" sz="2400" u="sng" dirty="0" smtClean="0">
                <a:solidFill>
                  <a:srgbClr val="FF0000"/>
                </a:solidFill>
              </a:rPr>
              <a:t>:</a:t>
            </a:r>
            <a:endParaRPr lang="en-US" sz="2400" dirty="0" smtClean="0"/>
          </a:p>
          <a:p>
            <a:r>
              <a:rPr lang="en-US" sz="2400" dirty="0" smtClean="0"/>
              <a:t>-Connections to the </a:t>
            </a:r>
            <a:r>
              <a:rPr lang="en-US" sz="2400" i="1" u="sng" dirty="0" smtClean="0"/>
              <a:t>charged Higgs</a:t>
            </a:r>
          </a:p>
          <a:p>
            <a:r>
              <a:rPr lang="en-US" sz="2400" i="1" dirty="0" smtClean="0"/>
              <a:t>-</a:t>
            </a:r>
            <a:r>
              <a:rPr lang="en-US" sz="2400" dirty="0" smtClean="0"/>
              <a:t>Rare B Decays + </a:t>
            </a:r>
            <a:r>
              <a:rPr lang="en-US" sz="2400" u="sng" dirty="0" smtClean="0">
                <a:solidFill>
                  <a:srgbClr val="FF0000"/>
                </a:solidFill>
              </a:rPr>
              <a:t>NP</a:t>
            </a:r>
            <a:endParaRPr lang="en-US" sz="2400" u="sng" dirty="0">
              <a:solidFill>
                <a:srgbClr val="FF0000"/>
              </a:solidFill>
            </a:endParaRPr>
          </a:p>
        </p:txBody>
      </p:sp>
      <p:sp>
        <p:nvSpPr>
          <p:cNvPr id="12" name="TextBox 11"/>
          <p:cNvSpPr txBox="1"/>
          <p:nvPr/>
        </p:nvSpPr>
        <p:spPr>
          <a:xfrm>
            <a:off x="4134556" y="4528506"/>
            <a:ext cx="5493296" cy="954107"/>
          </a:xfrm>
          <a:prstGeom prst="rect">
            <a:avLst/>
          </a:prstGeom>
          <a:noFill/>
        </p:spPr>
        <p:txBody>
          <a:bodyPr wrap="square" rtlCol="0">
            <a:spAutoFit/>
          </a:bodyPr>
          <a:lstStyle/>
          <a:p>
            <a:r>
              <a:rPr lang="en-US" sz="2800" i="1" dirty="0" smtClean="0"/>
              <a:t>Flavor Physics, </a:t>
            </a:r>
            <a:r>
              <a:rPr lang="en-US" sz="2800" i="1" dirty="0"/>
              <a:t> </a:t>
            </a:r>
            <a:r>
              <a:rPr lang="en-US" sz="2800" i="1" dirty="0" smtClean="0"/>
              <a:t>The Next Generation: </a:t>
            </a:r>
            <a:r>
              <a:rPr lang="en-US" sz="2800" u="sng" dirty="0" smtClean="0">
                <a:solidFill>
                  <a:srgbClr val="FF0000"/>
                </a:solidFill>
              </a:rPr>
              <a:t>Belle II/</a:t>
            </a:r>
            <a:r>
              <a:rPr lang="en-US" sz="2800" u="sng" dirty="0" err="1" smtClean="0">
                <a:solidFill>
                  <a:srgbClr val="FF0000"/>
                </a:solidFill>
              </a:rPr>
              <a:t>SuperKEKB</a:t>
            </a:r>
            <a:endParaRPr lang="en-US" sz="2800" i="1" u="sng" dirty="0"/>
          </a:p>
        </p:txBody>
      </p:sp>
      <p:sp>
        <p:nvSpPr>
          <p:cNvPr id="14" name="TextBox 13"/>
          <p:cNvSpPr txBox="1"/>
          <p:nvPr/>
        </p:nvSpPr>
        <p:spPr>
          <a:xfrm>
            <a:off x="3919502" y="5596197"/>
            <a:ext cx="5705529" cy="923330"/>
          </a:xfrm>
          <a:prstGeom prst="rect">
            <a:avLst/>
          </a:prstGeom>
          <a:noFill/>
        </p:spPr>
        <p:txBody>
          <a:bodyPr wrap="square" rtlCol="0">
            <a:spAutoFit/>
          </a:bodyPr>
          <a:lstStyle/>
          <a:p>
            <a:r>
              <a:rPr lang="en-US" dirty="0" smtClean="0"/>
              <a:t>Apologies: I have borrowed slides from many excellent </a:t>
            </a:r>
          </a:p>
          <a:p>
            <a:r>
              <a:rPr lang="en-US" dirty="0" smtClean="0"/>
              <a:t>physicists and will aim for “a big picture overview”</a:t>
            </a:r>
          </a:p>
          <a:p>
            <a:r>
              <a:rPr lang="en-US" dirty="0" smtClean="0"/>
              <a:t>In flavor physics but skip most details. </a:t>
            </a:r>
            <a:endParaRPr lang="en-US" i="1" dirty="0"/>
          </a:p>
        </p:txBody>
      </p:sp>
      <p:sp>
        <p:nvSpPr>
          <p:cNvPr id="7" name="Rectangle 6"/>
          <p:cNvSpPr/>
          <p:nvPr/>
        </p:nvSpPr>
        <p:spPr>
          <a:xfrm>
            <a:off x="4179712" y="1293914"/>
            <a:ext cx="4498412" cy="297432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lide Number Placeholder 12"/>
          <p:cNvSpPr>
            <a:spLocks noGrp="1"/>
          </p:cNvSpPr>
          <p:nvPr>
            <p:ph type="sldNum" sz="quarter" idx="12"/>
          </p:nvPr>
        </p:nvSpPr>
        <p:spPr>
          <a:xfrm>
            <a:off x="6869290" y="6519527"/>
            <a:ext cx="2133600" cy="365125"/>
          </a:xfrm>
        </p:spPr>
        <p:txBody>
          <a:bodyPr/>
          <a:lstStyle/>
          <a:p>
            <a:fld id="{F16D68EC-1E92-5F40-99CB-2855E5FF9889}" type="slidenum">
              <a:rPr lang="en-US" smtClean="0"/>
              <a:pPr/>
              <a:t>1</a:t>
            </a:fld>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959" y="1113962"/>
            <a:ext cx="3512543" cy="2633472"/>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4850" y="4137940"/>
            <a:ext cx="3100832" cy="2428748"/>
          </a:xfrm>
          <a:prstGeom prst="rect">
            <a:avLst/>
          </a:prstGeom>
        </p:spPr>
      </p:pic>
      <p:sp>
        <p:nvSpPr>
          <p:cNvPr id="5" name="TextBox 4"/>
          <p:cNvSpPr txBox="1"/>
          <p:nvPr/>
        </p:nvSpPr>
        <p:spPr>
          <a:xfrm>
            <a:off x="744654" y="3768608"/>
            <a:ext cx="2666847" cy="369332"/>
          </a:xfrm>
          <a:prstGeom prst="rect">
            <a:avLst/>
          </a:prstGeom>
          <a:noFill/>
        </p:spPr>
        <p:txBody>
          <a:bodyPr wrap="square" rtlCol="0">
            <a:spAutoFit/>
          </a:bodyPr>
          <a:lstStyle/>
          <a:p>
            <a:r>
              <a:rPr lang="en-US" dirty="0" smtClean="0"/>
              <a:t>CDC installed into Belle II</a:t>
            </a:r>
            <a:endParaRPr lang="en-US" dirty="0"/>
          </a:p>
        </p:txBody>
      </p:sp>
      <p:sp>
        <p:nvSpPr>
          <p:cNvPr id="6" name="TextBox 5"/>
          <p:cNvSpPr txBox="1"/>
          <p:nvPr/>
        </p:nvSpPr>
        <p:spPr>
          <a:xfrm>
            <a:off x="591124" y="6515320"/>
            <a:ext cx="3353212" cy="369332"/>
          </a:xfrm>
          <a:prstGeom prst="rect">
            <a:avLst/>
          </a:prstGeom>
          <a:noFill/>
        </p:spPr>
        <p:txBody>
          <a:bodyPr wrap="square" rtlCol="0">
            <a:spAutoFit/>
          </a:bodyPr>
          <a:lstStyle/>
          <a:p>
            <a:r>
              <a:rPr lang="en-US" dirty="0" smtClean="0"/>
              <a:t>Aerogel Rich Cerenkov Rings</a:t>
            </a:r>
            <a:endParaRPr lang="en-US" dirty="0"/>
          </a:p>
        </p:txBody>
      </p:sp>
    </p:spTree>
    <p:extLst>
      <p:ext uri="{BB962C8B-B14F-4D97-AF65-F5344CB8AC3E}">
        <p14:creationId xmlns:p14="http://schemas.microsoft.com/office/powerpoint/2010/main" val="1216420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84" y="97992"/>
            <a:ext cx="8229600" cy="881914"/>
          </a:xfrm>
        </p:spPr>
        <p:txBody>
          <a:bodyPr>
            <a:normAutofit fontScale="90000"/>
          </a:bodyPr>
          <a:lstStyle/>
          <a:p>
            <a:r>
              <a:rPr lang="en-US" sz="3600" dirty="0" smtClean="0"/>
              <a:t>2015: “Missing Energy Decays” of the B meson</a:t>
            </a:r>
            <a:endParaRPr lang="en-US" sz="3600" dirty="0"/>
          </a:p>
        </p:txBody>
      </p:sp>
      <p:sp>
        <p:nvSpPr>
          <p:cNvPr id="3" name="Slide Number Placeholder 2"/>
          <p:cNvSpPr>
            <a:spLocks noGrp="1"/>
          </p:cNvSpPr>
          <p:nvPr>
            <p:ph type="sldNum" sz="quarter" idx="12"/>
          </p:nvPr>
        </p:nvSpPr>
        <p:spPr/>
        <p:txBody>
          <a:bodyPr/>
          <a:lstStyle/>
          <a:p>
            <a:fld id="{F16D68EC-1E92-5F40-99CB-2855E5FF9889}" type="slidenum">
              <a:rPr lang="en-US" smtClean="0"/>
              <a:pPr/>
              <a:t>10</a:t>
            </a:fld>
            <a:endParaRPr lang="en-US"/>
          </a:p>
        </p:txBody>
      </p:sp>
      <p:pic>
        <p:nvPicPr>
          <p:cNvPr id="4" name="Picture 3" descr="SciAm 201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71950" y="979906"/>
            <a:ext cx="4762500" cy="2971800"/>
          </a:xfrm>
          <a:prstGeom prst="rect">
            <a:avLst/>
          </a:prstGeom>
        </p:spPr>
      </p:pic>
      <p:pic>
        <p:nvPicPr>
          <p:cNvPr id="9" name="Picture 8" descr="PhysicsToday.png"/>
          <p:cNvPicPr>
            <a:picLocks noChangeAspect="1"/>
          </p:cNvPicPr>
          <p:nvPr/>
        </p:nvPicPr>
        <p:blipFill rotWithShape="1">
          <a:blip r:embed="rId4" cstate="print">
            <a:extLst>
              <a:ext uri="{28A0092B-C50C-407E-A947-70E740481C1C}">
                <a14:useLocalDpi xmlns:a14="http://schemas.microsoft.com/office/drawing/2010/main"/>
              </a:ext>
            </a:extLst>
          </a:blip>
          <a:srcRect r="15532"/>
          <a:stretch/>
        </p:blipFill>
        <p:spPr>
          <a:xfrm>
            <a:off x="3837656" y="4159712"/>
            <a:ext cx="5306344" cy="1948180"/>
          </a:xfrm>
          <a:prstGeom prst="rect">
            <a:avLst/>
          </a:prstGeom>
        </p:spPr>
      </p:pic>
      <p:pic>
        <p:nvPicPr>
          <p:cNvPr id="5" name="Picture 4"/>
          <p:cNvPicPr>
            <a:picLocks noChangeAspect="1"/>
          </p:cNvPicPr>
          <p:nvPr/>
        </p:nvPicPr>
        <p:blipFill>
          <a:blip r:embed="rId5"/>
          <a:stretch>
            <a:fillRect/>
          </a:stretch>
        </p:blipFill>
        <p:spPr>
          <a:xfrm>
            <a:off x="0" y="1335506"/>
            <a:ext cx="3943350" cy="4445000"/>
          </a:xfrm>
          <a:prstGeom prst="rect">
            <a:avLst/>
          </a:prstGeom>
        </p:spPr>
      </p:pic>
    </p:spTree>
    <p:extLst>
      <p:ext uri="{BB962C8B-B14F-4D97-AF65-F5344CB8AC3E}">
        <p14:creationId xmlns:p14="http://schemas.microsoft.com/office/powerpoint/2010/main" val="2747082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24758" y="2704129"/>
            <a:ext cx="2057400" cy="3175000"/>
          </a:xfrm>
          <a:prstGeom prst="rect">
            <a:avLst/>
          </a:prstGeom>
        </p:spPr>
      </p:pic>
      <p:sp>
        <p:nvSpPr>
          <p:cNvPr id="5" name="TextBox 4"/>
          <p:cNvSpPr txBox="1"/>
          <p:nvPr/>
        </p:nvSpPr>
        <p:spPr>
          <a:xfrm>
            <a:off x="96586" y="201580"/>
            <a:ext cx="5734932" cy="2246769"/>
          </a:xfrm>
          <a:prstGeom prst="rect">
            <a:avLst/>
          </a:prstGeom>
          <a:noFill/>
        </p:spPr>
        <p:txBody>
          <a:bodyPr wrap="square" rtlCol="0">
            <a:spAutoFit/>
          </a:bodyPr>
          <a:lstStyle/>
          <a:p>
            <a:r>
              <a:rPr lang="en-US" sz="2800" dirty="0" smtClean="0"/>
              <a:t>The BEH boson is now firmly established by experimental results</a:t>
            </a:r>
            <a:r>
              <a:rPr lang="en-US" sz="2800" dirty="0"/>
              <a:t> </a:t>
            </a:r>
            <a:r>
              <a:rPr lang="en-US" sz="2800" dirty="0" smtClean="0"/>
              <a:t>from ATLAS and CMS. </a:t>
            </a:r>
            <a:r>
              <a:rPr lang="en-US" sz="2800" i="1" dirty="0" smtClean="0"/>
              <a:t>Now planning for future Higgs </a:t>
            </a:r>
            <a:r>
              <a:rPr lang="en-US" sz="2800" i="1" u="sng" dirty="0" smtClean="0"/>
              <a:t>flavor factory</a:t>
            </a:r>
            <a:r>
              <a:rPr lang="en-US" sz="2800" i="1" dirty="0" smtClean="0"/>
              <a:t> facilities </a:t>
            </a:r>
          </a:p>
          <a:p>
            <a:r>
              <a:rPr lang="en-US" sz="2800" i="1" dirty="0" smtClean="0"/>
              <a:t>(</a:t>
            </a:r>
            <a:r>
              <a:rPr lang="en-US" sz="2800" i="1" dirty="0" err="1" smtClean="0"/>
              <a:t>e.g</a:t>
            </a:r>
            <a:r>
              <a:rPr lang="en-US" sz="2800" i="1" dirty="0" smtClean="0"/>
              <a:t> ILC, HL-LHC, CEPC, FCC).</a:t>
            </a:r>
            <a:endParaRPr lang="en-US" sz="2800" i="1" dirty="0"/>
          </a:p>
        </p:txBody>
      </p:sp>
      <p:sp>
        <p:nvSpPr>
          <p:cNvPr id="6" name="TextBox 5"/>
          <p:cNvSpPr txBox="1"/>
          <p:nvPr/>
        </p:nvSpPr>
        <p:spPr>
          <a:xfrm>
            <a:off x="222450" y="3266868"/>
            <a:ext cx="3858484" cy="1815882"/>
          </a:xfrm>
          <a:prstGeom prst="rect">
            <a:avLst/>
          </a:prstGeom>
          <a:noFill/>
        </p:spPr>
        <p:txBody>
          <a:bodyPr wrap="square" rtlCol="0">
            <a:spAutoFit/>
          </a:bodyPr>
          <a:lstStyle/>
          <a:p>
            <a:r>
              <a:rPr lang="en-US" sz="2800" dirty="0" smtClean="0"/>
              <a:t>Does the GP (</a:t>
            </a:r>
            <a:r>
              <a:rPr lang="en-US" sz="2800" dirty="0" err="1" smtClean="0"/>
              <a:t>Brout</a:t>
            </a:r>
            <a:r>
              <a:rPr lang="en-US" sz="2800" dirty="0" smtClean="0"/>
              <a:t>-</a:t>
            </a:r>
            <a:r>
              <a:rPr lang="en-US" sz="2800" dirty="0" err="1" smtClean="0"/>
              <a:t>Englert</a:t>
            </a:r>
            <a:r>
              <a:rPr lang="en-US" sz="2800" dirty="0" smtClean="0"/>
              <a:t>-Higgs particle) have a “brother”  i.e. the charged Higgs ?</a:t>
            </a:r>
            <a:endParaRPr lang="en-US" sz="2800" dirty="0"/>
          </a:p>
        </p:txBody>
      </p:sp>
      <p:sp>
        <p:nvSpPr>
          <p:cNvPr id="7" name="TextBox 6"/>
          <p:cNvSpPr txBox="1"/>
          <p:nvPr/>
        </p:nvSpPr>
        <p:spPr>
          <a:xfrm>
            <a:off x="357916" y="5879129"/>
            <a:ext cx="8786084" cy="830997"/>
          </a:xfrm>
          <a:prstGeom prst="rect">
            <a:avLst/>
          </a:prstGeom>
          <a:noFill/>
        </p:spPr>
        <p:txBody>
          <a:bodyPr wrap="square" rtlCol="0">
            <a:spAutoFit/>
          </a:bodyPr>
          <a:lstStyle/>
          <a:p>
            <a:r>
              <a:rPr lang="en-US" sz="2400" dirty="0" smtClean="0"/>
              <a:t>Measurements at  Belle II and direct searches at hadron colliders take </a:t>
            </a:r>
            <a:r>
              <a:rPr lang="en-US" sz="2400" i="1" dirty="0" smtClean="0"/>
              <a:t>complementary</a:t>
            </a:r>
            <a:r>
              <a:rPr lang="en-US" sz="2400" dirty="0" smtClean="0"/>
              <a:t> approaches to this important question.</a:t>
            </a:r>
            <a:endParaRPr lang="en-US" sz="2400" dirty="0"/>
          </a:p>
        </p:txBody>
      </p:sp>
      <p:sp>
        <p:nvSpPr>
          <p:cNvPr id="2" name="Rectangle 1"/>
          <p:cNvSpPr/>
          <p:nvPr/>
        </p:nvSpPr>
        <p:spPr>
          <a:xfrm>
            <a:off x="5569908" y="1810693"/>
            <a:ext cx="261610" cy="461665"/>
          </a:xfrm>
          <a:prstGeom prst="rect">
            <a:avLst/>
          </a:prstGeom>
        </p:spPr>
        <p:txBody>
          <a:bodyPr wrap="none">
            <a:spAutoFit/>
          </a:bodyPr>
          <a:lstStyle/>
          <a:p>
            <a:pPr lvl="0"/>
            <a:r>
              <a:rPr lang="en-US" sz="2400" dirty="0" smtClean="0">
                <a:solidFill>
                  <a:prstClr val="black"/>
                </a:solidFill>
              </a:rPr>
              <a:t>.</a:t>
            </a:r>
            <a:endParaRPr lang="en-US" sz="2400" dirty="0">
              <a:solidFill>
                <a:prstClr val="black"/>
              </a:solidFill>
            </a:endParaRPr>
          </a:p>
        </p:txBody>
      </p:sp>
      <p:sp>
        <p:nvSpPr>
          <p:cNvPr id="3" name="Slide Number Placeholder 2"/>
          <p:cNvSpPr>
            <a:spLocks noGrp="1"/>
          </p:cNvSpPr>
          <p:nvPr>
            <p:ph type="sldNum" sz="quarter" idx="12"/>
          </p:nvPr>
        </p:nvSpPr>
        <p:spPr/>
        <p:txBody>
          <a:bodyPr/>
          <a:lstStyle/>
          <a:p>
            <a:fld id="{2066355A-084C-D24E-9AD2-7E4FC41EA627}" type="slidenum">
              <a:rPr lang="en-US" smtClean="0"/>
              <a:pPr/>
              <a:t>11</a:t>
            </a:fld>
            <a:endParaRPr lang="en-US"/>
          </a:p>
        </p:txBody>
      </p:sp>
      <p:pic>
        <p:nvPicPr>
          <p:cNvPr id="9" name="Picture 8" descr="nambu.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81385" y="2879236"/>
            <a:ext cx="2001520" cy="2565400"/>
          </a:xfrm>
          <a:prstGeom prst="rect">
            <a:avLst/>
          </a:prstGeom>
        </p:spPr>
      </p:pic>
      <p:sp>
        <p:nvSpPr>
          <p:cNvPr id="10" name="TextBox 9"/>
          <p:cNvSpPr txBox="1"/>
          <p:nvPr/>
        </p:nvSpPr>
        <p:spPr>
          <a:xfrm>
            <a:off x="6755757" y="5509797"/>
            <a:ext cx="2262615" cy="369332"/>
          </a:xfrm>
          <a:prstGeom prst="rect">
            <a:avLst/>
          </a:prstGeom>
          <a:noFill/>
        </p:spPr>
        <p:txBody>
          <a:bodyPr wrap="square" rtlCol="0">
            <a:spAutoFit/>
          </a:bodyPr>
          <a:lstStyle/>
          <a:p>
            <a:r>
              <a:rPr lang="en-US" dirty="0" smtClean="0"/>
              <a:t>Y. </a:t>
            </a:r>
            <a:r>
              <a:rPr lang="en-US" dirty="0" err="1" smtClean="0"/>
              <a:t>Nambu</a:t>
            </a:r>
            <a:r>
              <a:rPr lang="en-US" dirty="0" smtClean="0"/>
              <a:t>, 1921-2015</a:t>
            </a:r>
            <a:endParaRPr lang="en-US"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l="5937"/>
          <a:stretch/>
        </p:blipFill>
        <p:spPr>
          <a:xfrm>
            <a:off x="6282158" y="44749"/>
            <a:ext cx="2766694" cy="2659380"/>
          </a:xfrm>
          <a:prstGeom prst="rect">
            <a:avLst/>
          </a:prstGeom>
        </p:spPr>
      </p:pic>
    </p:spTree>
    <p:extLst>
      <p:ext uri="{BB962C8B-B14F-4D97-AF65-F5344CB8AC3E}">
        <p14:creationId xmlns:p14="http://schemas.microsoft.com/office/powerpoint/2010/main" val="39831649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ChangeAspect="1" noChangeArrowheads="1"/>
          </p:cNvPicPr>
          <p:nvPr/>
        </p:nvPicPr>
        <p:blipFill>
          <a:blip r:embed="rId3"/>
          <a:srcRect/>
          <a:stretch>
            <a:fillRect/>
          </a:stretch>
        </p:blipFill>
        <p:spPr bwMode="auto">
          <a:xfrm>
            <a:off x="2971800" y="1371600"/>
            <a:ext cx="3921125" cy="2357438"/>
          </a:xfrm>
          <a:prstGeom prst="rect">
            <a:avLst/>
          </a:prstGeom>
          <a:noFill/>
          <a:ln w="9525">
            <a:noFill/>
            <a:miter lim="800000"/>
            <a:headEnd/>
            <a:tailEnd/>
          </a:ln>
        </p:spPr>
      </p:pic>
      <p:pic>
        <p:nvPicPr>
          <p:cNvPr id="38916" name="Picture 3"/>
          <p:cNvPicPr>
            <a:picLocks noChangeAspect="1" noChangeArrowheads="1"/>
          </p:cNvPicPr>
          <p:nvPr/>
        </p:nvPicPr>
        <p:blipFill>
          <a:blip r:embed="rId4"/>
          <a:srcRect/>
          <a:stretch>
            <a:fillRect/>
          </a:stretch>
        </p:blipFill>
        <p:spPr bwMode="auto">
          <a:xfrm>
            <a:off x="1219200" y="3886200"/>
            <a:ext cx="7138988" cy="952500"/>
          </a:xfrm>
          <a:prstGeom prst="rect">
            <a:avLst/>
          </a:prstGeom>
          <a:noFill/>
          <a:ln w="9525">
            <a:noFill/>
            <a:miter lim="800000"/>
            <a:headEnd/>
            <a:tailEnd/>
          </a:ln>
        </p:spPr>
      </p:pic>
      <p:sp>
        <p:nvSpPr>
          <p:cNvPr id="38917" name="AutoShape 5"/>
          <p:cNvSpPr>
            <a:spLocks noChangeArrowheads="1"/>
          </p:cNvSpPr>
          <p:nvPr/>
        </p:nvSpPr>
        <p:spPr bwMode="auto">
          <a:xfrm>
            <a:off x="7010400" y="4724400"/>
            <a:ext cx="152400" cy="685800"/>
          </a:xfrm>
          <a:prstGeom prst="upArrow">
            <a:avLst>
              <a:gd name="adj1" fmla="val 50000"/>
              <a:gd name="adj2" fmla="val 112500"/>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147463" name="Text Box 7"/>
          <p:cNvSpPr txBox="1">
            <a:spLocks noChangeArrowheads="1"/>
          </p:cNvSpPr>
          <p:nvPr/>
        </p:nvSpPr>
        <p:spPr bwMode="auto">
          <a:xfrm>
            <a:off x="174134" y="2057400"/>
            <a:ext cx="2895600" cy="138499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800" dirty="0"/>
              <a:t>Sensitivity to new physics </a:t>
            </a:r>
            <a:r>
              <a:rPr lang="en-US" sz="2800" dirty="0" smtClean="0"/>
              <a:t>from a </a:t>
            </a:r>
            <a:r>
              <a:rPr lang="en-US" sz="2800" i="1" u="sng" dirty="0"/>
              <a:t>charged Higgs</a:t>
            </a:r>
          </a:p>
        </p:txBody>
      </p:sp>
      <p:sp>
        <p:nvSpPr>
          <p:cNvPr id="38920" name="Text Box 8"/>
          <p:cNvSpPr txBox="1">
            <a:spLocks noChangeArrowheads="1"/>
          </p:cNvSpPr>
          <p:nvPr/>
        </p:nvSpPr>
        <p:spPr bwMode="auto">
          <a:xfrm>
            <a:off x="3962400" y="5638800"/>
            <a:ext cx="49530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i="1"/>
              <a:t>The B meson decay constant, determined by the B wavefunction at the origin</a:t>
            </a:r>
          </a:p>
        </p:txBody>
      </p:sp>
      <p:sp>
        <p:nvSpPr>
          <p:cNvPr id="38923" name="Text Box 14"/>
          <p:cNvSpPr txBox="1">
            <a:spLocks noChangeArrowheads="1"/>
          </p:cNvSpPr>
          <p:nvPr/>
        </p:nvSpPr>
        <p:spPr bwMode="auto">
          <a:xfrm>
            <a:off x="2286000" y="685800"/>
            <a:ext cx="4800600" cy="457200"/>
          </a:xfrm>
          <a:prstGeom prst="rect">
            <a:avLst/>
          </a:prstGeom>
          <a:noFill/>
          <a:ln w="19050">
            <a:noFill/>
            <a:miter lim="800000"/>
            <a:headEnd/>
            <a:tailEnd/>
          </a:ln>
        </p:spPr>
        <p:txBody>
          <a:bodyPr>
            <a:prstTxWarp prst="textNoShape">
              <a:avLst/>
            </a:prstTxWarp>
            <a:spAutoFit/>
          </a:bodyPr>
          <a:lstStyle/>
          <a:p>
            <a:pPr>
              <a:spcBef>
                <a:spcPct val="50000"/>
              </a:spcBef>
            </a:pPr>
            <a:r>
              <a:rPr lang="en-US" sz="2400" dirty="0">
                <a:latin typeface="Times New Roman" charset="0"/>
              </a:rPr>
              <a:t>(</a:t>
            </a:r>
            <a:r>
              <a:rPr lang="en-US" sz="2400" dirty="0" smtClean="0">
                <a:latin typeface="Times New Roman" charset="0"/>
              </a:rPr>
              <a:t>Decay </a:t>
            </a:r>
            <a:r>
              <a:rPr lang="en-US" sz="2400" dirty="0">
                <a:latin typeface="Times New Roman" charset="0"/>
              </a:rPr>
              <a:t>with </a:t>
            </a:r>
            <a:r>
              <a:rPr lang="en-US" sz="2400" i="1" dirty="0">
                <a:latin typeface="Times New Roman" charset="0"/>
              </a:rPr>
              <a:t>Large</a:t>
            </a:r>
            <a:r>
              <a:rPr lang="en-US" sz="2400" dirty="0">
                <a:latin typeface="Times New Roman" charset="0"/>
              </a:rPr>
              <a:t> Missing Energy)</a:t>
            </a:r>
          </a:p>
        </p:txBody>
      </p:sp>
      <p:sp>
        <p:nvSpPr>
          <p:cNvPr id="13" name="TextBox 12"/>
          <p:cNvSpPr txBox="1"/>
          <p:nvPr/>
        </p:nvSpPr>
        <p:spPr>
          <a:xfrm>
            <a:off x="4090988" y="6280150"/>
            <a:ext cx="4267200" cy="369332"/>
          </a:xfrm>
          <a:prstGeom prst="rect">
            <a:avLst/>
          </a:prstGeom>
          <a:noFill/>
        </p:spPr>
        <p:txBody>
          <a:bodyPr wrap="square" rtlCol="0">
            <a:spAutoFit/>
          </a:bodyPr>
          <a:lstStyle/>
          <a:p>
            <a:r>
              <a:rPr lang="en-US" dirty="0" smtClean="0"/>
              <a:t>(|</a:t>
            </a:r>
            <a:r>
              <a:rPr lang="en-US" dirty="0" err="1" smtClean="0"/>
              <a:t>V</a:t>
            </a:r>
            <a:r>
              <a:rPr lang="en-US" baseline="-25000" dirty="0" err="1" smtClean="0"/>
              <a:t>ub</a:t>
            </a:r>
            <a:r>
              <a:rPr lang="en-US" dirty="0" smtClean="0"/>
              <a:t>| taken from </a:t>
            </a:r>
            <a:r>
              <a:rPr lang="en-US" dirty="0" err="1" smtClean="0"/>
              <a:t>indep</a:t>
            </a:r>
            <a:r>
              <a:rPr lang="en-US" dirty="0" smtClean="0"/>
              <a:t>. measurements.)</a:t>
            </a:r>
            <a:endParaRPr lang="en-US" dirty="0"/>
          </a:p>
        </p:txBody>
      </p:sp>
      <p:sp>
        <p:nvSpPr>
          <p:cNvPr id="11" name="Slide Number Placeholder 10"/>
          <p:cNvSpPr>
            <a:spLocks noGrp="1"/>
          </p:cNvSpPr>
          <p:nvPr>
            <p:ph type="sldNum" sz="quarter" idx="11"/>
          </p:nvPr>
        </p:nvSpPr>
        <p:spPr>
          <a:xfrm>
            <a:off x="7467600" y="6352143"/>
            <a:ext cx="2895600" cy="365125"/>
          </a:xfrm>
        </p:spPr>
        <p:txBody>
          <a:bodyPr/>
          <a:lstStyle/>
          <a:p>
            <a:pPr>
              <a:defRPr/>
            </a:pPr>
            <a:fld id="{21AAEA1D-3FCA-F044-81CE-B3AB8897DC21}" type="slidenum">
              <a:rPr lang="en-US" smtClean="0"/>
              <a:pPr>
                <a:defRPr/>
              </a:pPr>
              <a:t>12</a:t>
            </a:fld>
            <a:endParaRPr lang="en-US" dirty="0"/>
          </a:p>
        </p:txBody>
      </p:sp>
      <p:pic>
        <p:nvPicPr>
          <p:cNvPr id="2" name="Picture 1"/>
          <p:cNvPicPr>
            <a:picLocks noChangeAspect="1"/>
          </p:cNvPicPr>
          <p:nvPr/>
        </p:nvPicPr>
        <p:blipFill>
          <a:blip r:embed="rId5"/>
          <a:stretch>
            <a:fillRect/>
          </a:stretch>
        </p:blipFill>
        <p:spPr>
          <a:xfrm>
            <a:off x="282598" y="4724400"/>
            <a:ext cx="4686300" cy="977900"/>
          </a:xfrm>
          <a:prstGeom prst="rect">
            <a:avLst/>
          </a:prstGeom>
        </p:spPr>
      </p:pic>
      <p:sp>
        <p:nvSpPr>
          <p:cNvPr id="3" name="TextBox 2"/>
          <p:cNvSpPr txBox="1"/>
          <p:nvPr/>
        </p:nvSpPr>
        <p:spPr>
          <a:xfrm>
            <a:off x="282598" y="5665453"/>
            <a:ext cx="3430799" cy="369332"/>
          </a:xfrm>
          <a:prstGeom prst="rect">
            <a:avLst/>
          </a:prstGeom>
          <a:noFill/>
        </p:spPr>
        <p:txBody>
          <a:bodyPr wrap="square" rtlCol="0">
            <a:spAutoFit/>
          </a:bodyPr>
          <a:lstStyle/>
          <a:p>
            <a:r>
              <a:rPr lang="en-US" i="1" dirty="0" err="1"/>
              <a:t>W.S.Hou</a:t>
            </a:r>
            <a:r>
              <a:rPr lang="en-US" dirty="0"/>
              <a:t>,. PRD 48, 2342 (</a:t>
            </a:r>
            <a:r>
              <a:rPr lang="en-US" i="1" dirty="0"/>
              <a:t>1993</a:t>
            </a:r>
            <a:r>
              <a:rPr lang="en-US" dirty="0"/>
              <a:t>)</a:t>
            </a:r>
          </a:p>
        </p:txBody>
      </p:sp>
      <p:sp>
        <p:nvSpPr>
          <p:cNvPr id="4" name="TextBox 3"/>
          <p:cNvSpPr txBox="1"/>
          <p:nvPr/>
        </p:nvSpPr>
        <p:spPr>
          <a:xfrm>
            <a:off x="3472051" y="97200"/>
            <a:ext cx="2511714" cy="646331"/>
          </a:xfrm>
          <a:prstGeom prst="rect">
            <a:avLst/>
          </a:prstGeom>
          <a:noFill/>
        </p:spPr>
        <p:txBody>
          <a:bodyPr wrap="square" rtlCol="0">
            <a:spAutoFit/>
          </a:bodyPr>
          <a:lstStyle/>
          <a:p>
            <a:r>
              <a:rPr lang="en-US" sz="3600" dirty="0" err="1" smtClean="0">
                <a:latin typeface="Times New Roman"/>
                <a:cs typeface="Times New Roman"/>
              </a:rPr>
              <a:t>B</a:t>
            </a:r>
            <a:r>
              <a:rPr lang="en-US" sz="3600" dirty="0" err="1" smtClean="0">
                <a:latin typeface="Times New Roman"/>
                <a:cs typeface="Times New Roman"/>
                <a:sym typeface="Wingdings"/>
              </a:rPr>
              <a:t>τ</a:t>
            </a:r>
            <a:r>
              <a:rPr lang="en-US" sz="3600" dirty="0" smtClean="0">
                <a:latin typeface="Times New Roman"/>
                <a:cs typeface="Times New Roman"/>
                <a:sym typeface="Wingdings"/>
              </a:rPr>
              <a:t> </a:t>
            </a:r>
            <a:r>
              <a:rPr lang="en-US" sz="3600" dirty="0" err="1" smtClean="0">
                <a:latin typeface="Times New Roman"/>
                <a:cs typeface="Times New Roman"/>
                <a:sym typeface="Wingdings"/>
              </a:rPr>
              <a:t>ν</a:t>
            </a:r>
            <a:endParaRPr lang="en-US" sz="3600" dirty="0">
              <a:latin typeface="Times New Roman"/>
              <a:cs typeface="Times New Roman"/>
            </a:endParaRPr>
          </a:p>
        </p:txBody>
      </p:sp>
      <p:sp>
        <p:nvSpPr>
          <p:cNvPr id="5" name="TextBox 4"/>
          <p:cNvSpPr txBox="1"/>
          <p:nvPr/>
        </p:nvSpPr>
        <p:spPr>
          <a:xfrm>
            <a:off x="4264152" y="2251522"/>
            <a:ext cx="659048"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14519974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746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7907867" cy="1143000"/>
          </a:xfrm>
        </p:spPr>
        <p:txBody>
          <a:bodyPr>
            <a:noAutofit/>
          </a:bodyPr>
          <a:lstStyle/>
          <a:p>
            <a:r>
              <a:rPr lang="en-US" sz="3600" dirty="0" smtClean="0">
                <a:latin typeface="Times New Roman"/>
                <a:cs typeface="Times New Roman"/>
              </a:rPr>
              <a:t>Consumer’s Guide to the Charged Higgs</a:t>
            </a:r>
            <a:endParaRPr lang="en-US" sz="3600" dirty="0">
              <a:latin typeface="Times New Roman"/>
              <a:cs typeface="Times New Roman"/>
            </a:endParaRPr>
          </a:p>
        </p:txBody>
      </p:sp>
      <p:sp>
        <p:nvSpPr>
          <p:cNvPr id="3" name="Content Placeholder 2"/>
          <p:cNvSpPr>
            <a:spLocks noGrp="1"/>
          </p:cNvSpPr>
          <p:nvPr>
            <p:ph idx="1"/>
          </p:nvPr>
        </p:nvSpPr>
        <p:spPr>
          <a:xfrm>
            <a:off x="457200" y="1259840"/>
            <a:ext cx="7450667" cy="4866323"/>
          </a:xfrm>
        </p:spPr>
        <p:txBody>
          <a:bodyPr>
            <a:normAutofit fontScale="85000" lnSpcReduction="20000"/>
          </a:bodyPr>
          <a:lstStyle/>
          <a:p>
            <a:r>
              <a:rPr lang="en-US" i="1" u="sng" dirty="0" smtClean="0"/>
              <a:t>Higgs doublet of type I </a:t>
            </a:r>
            <a:r>
              <a:rPr lang="en-US" dirty="0" smtClean="0"/>
              <a:t>(φ</a:t>
            </a:r>
            <a:r>
              <a:rPr lang="en-US" baseline="-25000" dirty="0" smtClean="0"/>
              <a:t>1</a:t>
            </a:r>
            <a:r>
              <a:rPr lang="en-US" dirty="0" smtClean="0"/>
              <a:t> couples to upper (u-type) and lower (d-type) generations. No fermions couple to φ</a:t>
            </a:r>
            <a:r>
              <a:rPr lang="en-US" baseline="-25000" dirty="0" smtClean="0"/>
              <a:t>2</a:t>
            </a:r>
            <a:r>
              <a:rPr lang="en-US" dirty="0" smtClean="0"/>
              <a:t>)</a:t>
            </a:r>
          </a:p>
          <a:p>
            <a:endParaRPr lang="en-US" dirty="0" smtClean="0"/>
          </a:p>
          <a:p>
            <a:r>
              <a:rPr lang="en-US" i="1" u="sng" dirty="0" smtClean="0"/>
              <a:t>Higgs doublet of type II </a:t>
            </a:r>
            <a:r>
              <a:rPr lang="en-US" dirty="0"/>
              <a:t>(</a:t>
            </a:r>
            <a:r>
              <a:rPr lang="en-US" dirty="0" err="1" smtClean="0"/>
              <a:t>φ</a:t>
            </a:r>
            <a:r>
              <a:rPr lang="en-US" baseline="-25000" dirty="0" err="1" smtClean="0"/>
              <a:t>u</a:t>
            </a:r>
            <a:r>
              <a:rPr lang="en-US" dirty="0"/>
              <a:t> </a:t>
            </a:r>
            <a:r>
              <a:rPr lang="en-US" dirty="0" smtClean="0"/>
              <a:t>couples to u type quarks</a:t>
            </a:r>
            <a:r>
              <a:rPr lang="en-US" dirty="0"/>
              <a:t>, </a:t>
            </a:r>
            <a:r>
              <a:rPr lang="en-US" dirty="0" err="1" smtClean="0"/>
              <a:t>φ</a:t>
            </a:r>
            <a:r>
              <a:rPr lang="en-US" baseline="-25000" dirty="0" err="1" smtClean="0"/>
              <a:t>d</a:t>
            </a:r>
            <a:r>
              <a:rPr lang="en-US" dirty="0" smtClean="0"/>
              <a:t> couples to d-type quarks, u and d couplings are different; tan(β) = v</a:t>
            </a:r>
            <a:r>
              <a:rPr lang="en-US" baseline="-25000" dirty="0" smtClean="0"/>
              <a:t>u</a:t>
            </a:r>
            <a:r>
              <a:rPr lang="en-US" dirty="0" smtClean="0"/>
              <a:t>/</a:t>
            </a:r>
            <a:r>
              <a:rPr lang="en-US" dirty="0" err="1" smtClean="0"/>
              <a:t>v</a:t>
            </a:r>
            <a:r>
              <a:rPr lang="en-US" baseline="-25000" dirty="0" err="1" smtClean="0"/>
              <a:t>d</a:t>
            </a:r>
            <a:r>
              <a:rPr lang="en-US" dirty="0"/>
              <a:t>)</a:t>
            </a:r>
            <a:r>
              <a:rPr lang="en-US" dirty="0" smtClean="0"/>
              <a:t> [</a:t>
            </a:r>
            <a:r>
              <a:rPr lang="en-US" u="sng" dirty="0" smtClean="0">
                <a:solidFill>
                  <a:srgbClr val="FF0000"/>
                </a:solidFill>
              </a:rPr>
              <a:t>favored NP scenario</a:t>
            </a:r>
            <a:r>
              <a:rPr lang="en-US" u="sng" dirty="0" smtClean="0"/>
              <a:t> </a:t>
            </a:r>
            <a:r>
              <a:rPr lang="en-US" dirty="0" smtClean="0"/>
              <a:t>e.g. MSSM,  generic SUSY]</a:t>
            </a:r>
          </a:p>
          <a:p>
            <a:pPr marL="0" indent="0">
              <a:buNone/>
            </a:pPr>
            <a:endParaRPr lang="en-US" dirty="0" smtClean="0"/>
          </a:p>
          <a:p>
            <a:r>
              <a:rPr lang="en-US" i="1" u="sng" dirty="0" smtClean="0"/>
              <a:t>Higgs doublet of type III </a:t>
            </a:r>
            <a:r>
              <a:rPr lang="en-US" dirty="0" smtClean="0"/>
              <a:t>(not type I or type II; anything goes</a:t>
            </a:r>
            <a:r>
              <a:rPr lang="en-US" dirty="0" smtClean="0">
                <a:sym typeface="Wingdings"/>
              </a:rPr>
              <a:t>. </a:t>
            </a:r>
          </a:p>
          <a:p>
            <a:pPr marL="0" indent="0">
              <a:buNone/>
            </a:pPr>
            <a:r>
              <a:rPr lang="en-US" dirty="0" smtClean="0">
                <a:sym typeface="Wingdings"/>
              </a:rPr>
              <a:t>    “FCNC </a:t>
            </a:r>
            <a:r>
              <a:rPr lang="en-US" dirty="0" err="1" smtClean="0">
                <a:sym typeface="Wingdings"/>
              </a:rPr>
              <a:t>hell”many</a:t>
            </a:r>
            <a:r>
              <a:rPr lang="en-US" dirty="0" smtClean="0">
                <a:sym typeface="Wingdings"/>
              </a:rPr>
              <a:t> FCNC signatures</a:t>
            </a:r>
            <a:r>
              <a:rPr lang="en-US" dirty="0" smtClean="0"/>
              <a:t>)</a:t>
            </a:r>
          </a:p>
        </p:txBody>
      </p:sp>
      <p:sp>
        <p:nvSpPr>
          <p:cNvPr id="4" name="Slide Number Placeholder 3"/>
          <p:cNvSpPr>
            <a:spLocks noGrp="1"/>
          </p:cNvSpPr>
          <p:nvPr>
            <p:ph type="sldNum" sz="quarter" idx="12"/>
          </p:nvPr>
        </p:nvSpPr>
        <p:spPr/>
        <p:txBody>
          <a:bodyPr/>
          <a:lstStyle/>
          <a:p>
            <a:fld id="{2066355A-084C-D24E-9AD2-7E4FC41EA627}" type="slidenum">
              <a:rPr lang="en-US" smtClean="0"/>
              <a:pPr/>
              <a:t>13</a:t>
            </a:fld>
            <a:endParaRPr lang="en-US"/>
          </a:p>
        </p:txBody>
      </p:sp>
      <p:sp>
        <p:nvSpPr>
          <p:cNvPr id="6" name="Rectangle 5"/>
          <p:cNvSpPr/>
          <p:nvPr/>
        </p:nvSpPr>
        <p:spPr>
          <a:xfrm>
            <a:off x="457200" y="2641600"/>
            <a:ext cx="7450667" cy="1693334"/>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9716" y="6488668"/>
            <a:ext cx="3161371" cy="369332"/>
          </a:xfrm>
          <a:prstGeom prst="rect">
            <a:avLst/>
          </a:prstGeom>
          <a:noFill/>
        </p:spPr>
        <p:txBody>
          <a:bodyPr wrap="square" rtlCol="0">
            <a:spAutoFit/>
          </a:bodyPr>
          <a:lstStyle/>
          <a:p>
            <a:r>
              <a:rPr lang="en-US" dirty="0" smtClean="0"/>
              <a:t>Thanks to theorist Xerxes Tata</a:t>
            </a:r>
            <a:endParaRPr lang="en-US" dirty="0"/>
          </a:p>
        </p:txBody>
      </p:sp>
    </p:spTree>
    <p:extLst>
      <p:ext uri="{BB962C8B-B14F-4D97-AF65-F5344CB8AC3E}">
        <p14:creationId xmlns:p14="http://schemas.microsoft.com/office/powerpoint/2010/main" val="18258467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381000"/>
            <a:ext cx="8534400" cy="639763"/>
          </a:xfrm>
        </p:spPr>
        <p:txBody>
          <a:bodyPr>
            <a:normAutofit fontScale="90000"/>
          </a:bodyPr>
          <a:lstStyle/>
          <a:p>
            <a:pPr eaLnBrk="1" hangingPunct="1"/>
            <a:r>
              <a:rPr lang="en-US" sz="4000" i="1" dirty="0">
                <a:latin typeface="Times New Roman" charset="0"/>
              </a:rPr>
              <a:t>Why </a:t>
            </a:r>
            <a:r>
              <a:rPr lang="en-US" sz="4000" i="1" dirty="0" smtClean="0">
                <a:latin typeface="Times New Roman" charset="0"/>
              </a:rPr>
              <a:t>measuring B</a:t>
            </a:r>
            <a:r>
              <a:rPr lang="en-US" sz="4000" i="1" baseline="30000" dirty="0" smtClean="0">
                <a:latin typeface="Times New Roman" charset="0"/>
              </a:rPr>
              <a:t>+</a:t>
            </a:r>
            <a:r>
              <a:rPr lang="en-US" sz="4000" i="1" dirty="0" smtClean="0">
                <a:latin typeface="Times New Roman" charset="0"/>
                <a:sym typeface="Wingdings"/>
              </a:rPr>
              <a:t></a:t>
            </a:r>
            <a:r>
              <a:rPr lang="en-US" sz="4000" i="1" dirty="0" err="1" smtClean="0">
                <a:latin typeface="Times New Roman" charset="0"/>
                <a:sym typeface="Wingdings"/>
              </a:rPr>
              <a:t>τ</a:t>
            </a:r>
            <a:r>
              <a:rPr lang="en-US" sz="4000" i="1" baseline="30000" dirty="0" err="1" smtClean="0">
                <a:latin typeface="Times New Roman" charset="0"/>
                <a:sym typeface="Wingdings"/>
              </a:rPr>
              <a:t>+</a:t>
            </a:r>
            <a:r>
              <a:rPr lang="en-US" sz="4000" i="1" dirty="0" err="1" smtClean="0">
                <a:latin typeface="Times New Roman" charset="0"/>
                <a:sym typeface="Wingdings"/>
              </a:rPr>
              <a:t>ν</a:t>
            </a:r>
            <a:r>
              <a:rPr lang="en-US" sz="4000" i="1" dirty="0" smtClean="0">
                <a:latin typeface="Times New Roman" charset="0"/>
                <a:sym typeface="Wingdings"/>
              </a:rPr>
              <a:t> </a:t>
            </a:r>
            <a:r>
              <a:rPr lang="en-US" sz="4000" b="1" i="1" dirty="0" smtClean="0">
                <a:latin typeface="Symbol" charset="2"/>
                <a:sym typeface="Wingdings" charset="2"/>
              </a:rPr>
              <a:t> </a:t>
            </a:r>
            <a:r>
              <a:rPr lang="en-US" sz="4000" i="1" dirty="0">
                <a:latin typeface="Times New Roman" charset="0"/>
                <a:ea typeface="SimSun" pitchFamily="2" charset="-122"/>
                <a:cs typeface="SimSun" pitchFamily="2" charset="-122"/>
                <a:sym typeface="Symbol" charset="2"/>
              </a:rPr>
              <a:t>is non-trivial</a:t>
            </a:r>
            <a:r>
              <a:rPr lang="en-US" sz="4000" dirty="0">
                <a:latin typeface="SimSun" pitchFamily="2" charset="-122"/>
                <a:ea typeface="SimSun" pitchFamily="2" charset="-122"/>
                <a:cs typeface="SimSun" pitchFamily="2" charset="-122"/>
                <a:sym typeface="Symbol" charset="2"/>
              </a:rPr>
              <a:t> </a:t>
            </a:r>
            <a:endParaRPr lang="el-GR" sz="4000" baseline="-25000" dirty="0">
              <a:latin typeface="SimSun" pitchFamily="2" charset="-122"/>
              <a:ea typeface="SimSun" pitchFamily="2" charset="-122"/>
              <a:cs typeface="SimSun" pitchFamily="2" charset="-122"/>
              <a:sym typeface="Symbol" charset="2"/>
            </a:endParaRPr>
          </a:p>
        </p:txBody>
      </p:sp>
      <p:grpSp>
        <p:nvGrpSpPr>
          <p:cNvPr id="39939" name="Group 3"/>
          <p:cNvGrpSpPr>
            <a:grpSpLocks/>
          </p:cNvGrpSpPr>
          <p:nvPr/>
        </p:nvGrpSpPr>
        <p:grpSpPr bwMode="auto">
          <a:xfrm>
            <a:off x="1524000" y="1524000"/>
            <a:ext cx="4765344" cy="2537163"/>
            <a:chOff x="2352" y="576"/>
            <a:chExt cx="3216" cy="1514"/>
          </a:xfrm>
        </p:grpSpPr>
        <p:sp>
          <p:nvSpPr>
            <p:cNvPr id="39943" name="Line 4"/>
            <p:cNvSpPr>
              <a:spLocks noChangeShapeType="1"/>
            </p:cNvSpPr>
            <p:nvPr/>
          </p:nvSpPr>
          <p:spPr bwMode="auto">
            <a:xfrm flipH="1" flipV="1">
              <a:off x="3028" y="684"/>
              <a:ext cx="168" cy="366"/>
            </a:xfrm>
            <a:prstGeom prst="line">
              <a:avLst/>
            </a:prstGeom>
            <a:noFill/>
            <a:ln w="9525">
              <a:solidFill>
                <a:srgbClr val="3333FF"/>
              </a:solidFill>
              <a:round/>
              <a:headEnd/>
              <a:tailEnd type="triangle" w="med" len="med"/>
            </a:ln>
          </p:spPr>
          <p:txBody>
            <a:bodyPr>
              <a:prstTxWarp prst="textNoShape">
                <a:avLst/>
              </a:prstTxWarp>
            </a:bodyPr>
            <a:lstStyle/>
            <a:p>
              <a:endParaRPr lang="en-US"/>
            </a:p>
          </p:txBody>
        </p:sp>
        <p:sp>
          <p:nvSpPr>
            <p:cNvPr id="39944" name="Oval 5"/>
            <p:cNvSpPr>
              <a:spLocks noChangeArrowheads="1"/>
            </p:cNvSpPr>
            <p:nvPr/>
          </p:nvSpPr>
          <p:spPr bwMode="auto">
            <a:xfrm>
              <a:off x="3726" y="969"/>
              <a:ext cx="453" cy="447"/>
            </a:xfrm>
            <a:prstGeom prst="ellipse">
              <a:avLst/>
            </a:prstGeom>
            <a:solidFill>
              <a:srgbClr val="808080"/>
            </a:solidFill>
            <a:ln w="9525">
              <a:solidFill>
                <a:schemeClr val="tx1"/>
              </a:solidFill>
              <a:round/>
              <a:headEnd/>
              <a:tailEnd/>
            </a:ln>
          </p:spPr>
          <p:txBody>
            <a:bodyPr wrap="none" anchor="ctr">
              <a:prstTxWarp prst="textNoShape">
                <a:avLst/>
              </a:prstTxWarp>
            </a:bodyPr>
            <a:lstStyle/>
            <a:p>
              <a:pPr algn="ctr"/>
              <a:r>
                <a:rPr lang="en-US" sz="2000" dirty="0" err="1" smtClean="0">
                  <a:solidFill>
                    <a:schemeClr val="bg1"/>
                  </a:solidFill>
                  <a:latin typeface="Times New Roman" charset="0"/>
                </a:rPr>
                <a:t>ϒ</a:t>
              </a:r>
              <a:r>
                <a:rPr lang="en-US" sz="2000" dirty="0" smtClean="0">
                  <a:solidFill>
                    <a:schemeClr val="bg1"/>
                  </a:solidFill>
                  <a:latin typeface="Times New Roman" charset="0"/>
                </a:rPr>
                <a:t>(</a:t>
              </a:r>
              <a:r>
                <a:rPr lang="en-US" sz="2000" dirty="0">
                  <a:solidFill>
                    <a:schemeClr val="bg1"/>
                  </a:solidFill>
                  <a:latin typeface="Times New Roman" charset="0"/>
                </a:rPr>
                <a:t>4S)</a:t>
              </a:r>
            </a:p>
          </p:txBody>
        </p:sp>
        <p:sp>
          <p:nvSpPr>
            <p:cNvPr id="39945" name="Oval 6"/>
            <p:cNvSpPr>
              <a:spLocks noChangeArrowheads="1"/>
            </p:cNvSpPr>
            <p:nvPr/>
          </p:nvSpPr>
          <p:spPr bwMode="auto">
            <a:xfrm>
              <a:off x="3153" y="1091"/>
              <a:ext cx="254" cy="244"/>
            </a:xfrm>
            <a:prstGeom prst="ellipse">
              <a:avLst/>
            </a:prstGeom>
            <a:solidFill>
              <a:srgbClr val="3333FF"/>
            </a:solidFill>
            <a:ln w="9525">
              <a:solidFill>
                <a:schemeClr val="tx1"/>
              </a:solidFill>
              <a:round/>
              <a:headEnd/>
              <a:tailEnd/>
            </a:ln>
          </p:spPr>
          <p:txBody>
            <a:bodyPr wrap="none" anchor="ctr">
              <a:prstTxWarp prst="textNoShape">
                <a:avLst/>
              </a:prstTxWarp>
            </a:bodyPr>
            <a:lstStyle/>
            <a:p>
              <a:pPr algn="ctr"/>
              <a:r>
                <a:rPr lang="en-US" sz="2400">
                  <a:solidFill>
                    <a:schemeClr val="bg1"/>
                  </a:solidFill>
                  <a:latin typeface="Times New Roman" charset="0"/>
                </a:rPr>
                <a:t>B</a:t>
              </a:r>
              <a:r>
                <a:rPr lang="en-US" sz="2400" baseline="30000">
                  <a:solidFill>
                    <a:schemeClr val="bg1"/>
                  </a:solidFill>
                  <a:latin typeface="Times New Roman" charset="0"/>
                </a:rPr>
                <a:t>-</a:t>
              </a:r>
              <a:endParaRPr lang="en-US" sz="2400">
                <a:solidFill>
                  <a:schemeClr val="bg1"/>
                </a:solidFill>
                <a:latin typeface="Times New Roman" charset="0"/>
              </a:endParaRPr>
            </a:p>
          </p:txBody>
        </p:sp>
        <p:sp>
          <p:nvSpPr>
            <p:cNvPr id="39946" name="Oval 7"/>
            <p:cNvSpPr>
              <a:spLocks noChangeArrowheads="1"/>
            </p:cNvSpPr>
            <p:nvPr/>
          </p:nvSpPr>
          <p:spPr bwMode="auto">
            <a:xfrm>
              <a:off x="4462" y="1091"/>
              <a:ext cx="253" cy="244"/>
            </a:xfrm>
            <a:prstGeom prst="ellipse">
              <a:avLst/>
            </a:prstGeom>
            <a:solidFill>
              <a:srgbClr val="993366"/>
            </a:solidFill>
            <a:ln w="9525">
              <a:solidFill>
                <a:schemeClr val="tx1"/>
              </a:solidFill>
              <a:round/>
              <a:headEnd/>
              <a:tailEnd/>
            </a:ln>
          </p:spPr>
          <p:txBody>
            <a:bodyPr wrap="none" anchor="ctr">
              <a:prstTxWarp prst="textNoShape">
                <a:avLst/>
              </a:prstTxWarp>
            </a:bodyPr>
            <a:lstStyle/>
            <a:p>
              <a:pPr algn="ctr"/>
              <a:r>
                <a:rPr lang="en-US" sz="2400">
                  <a:solidFill>
                    <a:schemeClr val="bg1"/>
                  </a:solidFill>
                  <a:latin typeface="Times New Roman" charset="0"/>
                </a:rPr>
                <a:t>B</a:t>
              </a:r>
              <a:r>
                <a:rPr lang="en-US" sz="2400" baseline="30000">
                  <a:solidFill>
                    <a:schemeClr val="bg1"/>
                  </a:solidFill>
                  <a:latin typeface="Times New Roman" charset="0"/>
                </a:rPr>
                <a:t>+</a:t>
              </a:r>
              <a:endParaRPr lang="en-US" sz="2400">
                <a:solidFill>
                  <a:schemeClr val="bg1"/>
                </a:solidFill>
                <a:latin typeface="Times New Roman" charset="0"/>
              </a:endParaRPr>
            </a:p>
          </p:txBody>
        </p:sp>
        <p:sp>
          <p:nvSpPr>
            <p:cNvPr id="39947" name="Line 8"/>
            <p:cNvSpPr>
              <a:spLocks noChangeShapeType="1"/>
            </p:cNvSpPr>
            <p:nvPr/>
          </p:nvSpPr>
          <p:spPr bwMode="auto">
            <a:xfrm flipH="1">
              <a:off x="3449" y="1213"/>
              <a:ext cx="253"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9948" name="Line 9"/>
            <p:cNvSpPr>
              <a:spLocks noChangeShapeType="1"/>
            </p:cNvSpPr>
            <p:nvPr/>
          </p:nvSpPr>
          <p:spPr bwMode="auto">
            <a:xfrm>
              <a:off x="4166" y="1213"/>
              <a:ext cx="254"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9949" name="Line 10"/>
            <p:cNvSpPr>
              <a:spLocks noChangeShapeType="1"/>
            </p:cNvSpPr>
            <p:nvPr/>
          </p:nvSpPr>
          <p:spPr bwMode="auto">
            <a:xfrm flipV="1">
              <a:off x="3407" y="768"/>
              <a:ext cx="721" cy="323"/>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0" name="Line 11"/>
            <p:cNvSpPr>
              <a:spLocks noChangeShapeType="1"/>
            </p:cNvSpPr>
            <p:nvPr/>
          </p:nvSpPr>
          <p:spPr bwMode="auto">
            <a:xfrm>
              <a:off x="3365" y="1335"/>
              <a:ext cx="674" cy="529"/>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1" name="Line 12"/>
            <p:cNvSpPr>
              <a:spLocks noChangeShapeType="1"/>
            </p:cNvSpPr>
            <p:nvPr/>
          </p:nvSpPr>
          <p:spPr bwMode="auto">
            <a:xfrm flipH="1">
              <a:off x="2732" y="1294"/>
              <a:ext cx="421" cy="245"/>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2" name="Line 13"/>
            <p:cNvSpPr>
              <a:spLocks noChangeShapeType="1"/>
            </p:cNvSpPr>
            <p:nvPr/>
          </p:nvSpPr>
          <p:spPr bwMode="auto">
            <a:xfrm flipV="1">
              <a:off x="4757" y="576"/>
              <a:ext cx="763" cy="555"/>
            </a:xfrm>
            <a:prstGeom prst="line">
              <a:avLst/>
            </a:prstGeom>
            <a:noFill/>
            <a:ln w="15875">
              <a:solidFill>
                <a:srgbClr val="993366"/>
              </a:solidFill>
              <a:round/>
              <a:headEnd/>
              <a:tailEnd type="triangle" w="med" len="med"/>
            </a:ln>
          </p:spPr>
          <p:txBody>
            <a:bodyPr>
              <a:prstTxWarp prst="textNoShape">
                <a:avLst/>
              </a:prstTxWarp>
            </a:bodyPr>
            <a:lstStyle/>
            <a:p>
              <a:endParaRPr lang="en-US"/>
            </a:p>
          </p:txBody>
        </p:sp>
        <p:sp>
          <p:nvSpPr>
            <p:cNvPr id="39953" name="Line 14"/>
            <p:cNvSpPr>
              <a:spLocks noChangeShapeType="1"/>
            </p:cNvSpPr>
            <p:nvPr/>
          </p:nvSpPr>
          <p:spPr bwMode="auto">
            <a:xfrm flipH="1" flipV="1">
              <a:off x="2352" y="1172"/>
              <a:ext cx="759" cy="41"/>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4" name="Line 15"/>
            <p:cNvSpPr>
              <a:spLocks noChangeShapeType="1"/>
            </p:cNvSpPr>
            <p:nvPr/>
          </p:nvSpPr>
          <p:spPr bwMode="auto">
            <a:xfrm flipH="1">
              <a:off x="3280" y="1294"/>
              <a:ext cx="1097" cy="145"/>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56" name="Text Box 17"/>
            <p:cNvSpPr txBox="1">
              <a:spLocks noChangeArrowheads="1"/>
            </p:cNvSpPr>
            <p:nvPr/>
          </p:nvSpPr>
          <p:spPr bwMode="auto">
            <a:xfrm>
              <a:off x="5017" y="576"/>
              <a:ext cx="380" cy="240"/>
            </a:xfrm>
            <a:prstGeom prst="rect">
              <a:avLst/>
            </a:prstGeom>
            <a:noFill/>
            <a:ln w="9525">
              <a:noFill/>
              <a:miter lim="800000"/>
              <a:headEnd/>
              <a:tailEnd/>
            </a:ln>
          </p:spPr>
          <p:txBody>
            <a:bodyPr>
              <a:prstTxWarp prst="textNoShape">
                <a:avLst/>
              </a:prstTxWarp>
              <a:spAutoFit/>
            </a:bodyPr>
            <a:lstStyle/>
            <a:p>
              <a:pPr>
                <a:spcBef>
                  <a:spcPct val="50000"/>
                </a:spcBef>
              </a:pPr>
              <a:r>
                <a:rPr lang="en-US" sz="2400" i="1">
                  <a:solidFill>
                    <a:srgbClr val="CC3399"/>
                  </a:solidFill>
                  <a:latin typeface="Times New Roman" charset="0"/>
                  <a:ea typeface="Times New Roman" charset="0"/>
                  <a:cs typeface="Times New Roman" charset="0"/>
                </a:rPr>
                <a:t>e</a:t>
              </a:r>
              <a:r>
                <a:rPr lang="en-US" sz="2000" b="1" baseline="30000">
                  <a:solidFill>
                    <a:srgbClr val="CC3399"/>
                  </a:solidFill>
                  <a:latin typeface="Times New Roman" charset="0"/>
                </a:rPr>
                <a:t>+</a:t>
              </a:r>
              <a:endParaRPr lang="en-US" sz="4400" b="1">
                <a:solidFill>
                  <a:schemeClr val="accent2"/>
                </a:solidFill>
                <a:latin typeface="Times New Roman" charset="0"/>
              </a:endParaRPr>
            </a:p>
          </p:txBody>
        </p:sp>
        <p:sp>
          <p:nvSpPr>
            <p:cNvPr id="39957" name="Line 18"/>
            <p:cNvSpPr>
              <a:spLocks noChangeShapeType="1"/>
            </p:cNvSpPr>
            <p:nvPr/>
          </p:nvSpPr>
          <p:spPr bwMode="auto">
            <a:xfrm flipH="1">
              <a:off x="4166" y="1398"/>
              <a:ext cx="337" cy="692"/>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58" name="Text Box 19"/>
            <p:cNvSpPr txBox="1">
              <a:spLocks noChangeArrowheads="1"/>
            </p:cNvSpPr>
            <p:nvPr/>
          </p:nvSpPr>
          <p:spPr bwMode="auto">
            <a:xfrm>
              <a:off x="4372" y="1600"/>
              <a:ext cx="503" cy="27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smtClean="0"/>
                <a:t> </a:t>
              </a:r>
              <a:r>
                <a:rPr lang="en-US" sz="2400" dirty="0" err="1" smtClean="0">
                  <a:latin typeface="Times New Roman"/>
                  <a:cs typeface="Times New Roman"/>
                </a:rPr>
                <a:t>ν</a:t>
              </a:r>
              <a:r>
                <a:rPr lang="en-US" sz="2400" baseline="-25000" dirty="0" err="1" smtClean="0">
                  <a:latin typeface="Times New Roman"/>
                  <a:cs typeface="Times New Roman"/>
                </a:rPr>
                <a:t>e</a:t>
              </a:r>
              <a:endParaRPr lang="en-US" sz="2400" dirty="0">
                <a:latin typeface="Times New Roman"/>
                <a:cs typeface="Times New Roman"/>
              </a:endParaRPr>
            </a:p>
          </p:txBody>
        </p:sp>
        <p:sp>
          <p:nvSpPr>
            <p:cNvPr id="39959" name="Line 20"/>
            <p:cNvSpPr>
              <a:spLocks noChangeShapeType="1"/>
            </p:cNvSpPr>
            <p:nvPr/>
          </p:nvSpPr>
          <p:spPr bwMode="auto">
            <a:xfrm>
              <a:off x="4752" y="1322"/>
              <a:ext cx="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9960" name="Line 21"/>
            <p:cNvSpPr>
              <a:spLocks noChangeShapeType="1"/>
            </p:cNvSpPr>
            <p:nvPr/>
          </p:nvSpPr>
          <p:spPr bwMode="auto">
            <a:xfrm>
              <a:off x="4753" y="1302"/>
              <a:ext cx="815" cy="212"/>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62" name="Line 23"/>
            <p:cNvSpPr>
              <a:spLocks noChangeShapeType="1"/>
            </p:cNvSpPr>
            <p:nvPr/>
          </p:nvSpPr>
          <p:spPr bwMode="auto">
            <a:xfrm>
              <a:off x="4416" y="1680"/>
              <a:ext cx="144"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48506" name="Text Box 26"/>
            <p:cNvSpPr txBox="1">
              <a:spLocks noChangeArrowheads="1"/>
            </p:cNvSpPr>
            <p:nvPr/>
          </p:nvSpPr>
          <p:spPr bwMode="auto">
            <a:xfrm>
              <a:off x="2908" y="1584"/>
              <a:ext cx="576" cy="208"/>
            </a:xfrm>
            <a:prstGeom prst="rect">
              <a:avLst/>
            </a:prstGeom>
            <a:gradFill rotWithShape="1">
              <a:gsLst>
                <a:gs pos="0">
                  <a:schemeClr val="bg1">
                    <a:alpha val="0"/>
                  </a:schemeClr>
                </a:gs>
                <a:gs pos="50000">
                  <a:schemeClr val="accent2"/>
                </a:gs>
                <a:gs pos="100000">
                  <a:schemeClr val="bg1">
                    <a:alpha val="0"/>
                  </a:schemeClr>
                </a:gs>
              </a:gsLst>
              <a:lin ang="5400000" scaled="1"/>
            </a:gradFill>
            <a:ln w="9525">
              <a:noFill/>
              <a:miter lim="800000"/>
              <a:headEnd/>
              <a:tailEnd/>
            </a:ln>
            <a:effectLst/>
          </p:spPr>
          <p:txBody>
            <a:bodyPr>
              <a:prstTxWarp prst="textNoShape">
                <a:avLst/>
              </a:prstTxWarp>
              <a:spAutoFit/>
            </a:bodyPr>
            <a:lstStyle/>
            <a:p>
              <a:pPr>
                <a:spcBef>
                  <a:spcPct val="50000"/>
                </a:spcBef>
                <a:defRPr/>
              </a:pPr>
              <a:r>
                <a:rPr lang="en-US" sz="2000" b="1" dirty="0">
                  <a:solidFill>
                    <a:schemeClr val="bg1"/>
                  </a:solidFill>
                  <a:latin typeface="Times New Roman" charset="0"/>
                </a:rPr>
                <a:t>B</a:t>
              </a:r>
              <a:r>
                <a:rPr lang="en-US" sz="2000" b="1" baseline="30000" dirty="0" smtClean="0">
                  <a:solidFill>
                    <a:schemeClr val="bg1"/>
                  </a:solidFill>
                  <a:latin typeface="Times New Roman" charset="0"/>
                </a:rPr>
                <a:t>-</a:t>
              </a:r>
              <a:r>
                <a:rPr lang="en-US" sz="2000" b="1" dirty="0" smtClean="0">
                  <a:solidFill>
                    <a:schemeClr val="bg1"/>
                  </a:solidFill>
                  <a:latin typeface="Times New Roman" charset="0"/>
                  <a:sym typeface="Wingdings"/>
                </a:rPr>
                <a:t></a:t>
              </a:r>
              <a:r>
                <a:rPr lang="en-US" sz="2000" b="1" dirty="0" smtClean="0">
                  <a:solidFill>
                    <a:schemeClr val="bg1"/>
                  </a:solidFill>
                  <a:latin typeface="Times New Roman" charset="0"/>
                  <a:sym typeface="Symbol" charset="2"/>
                </a:rPr>
                <a:t>X</a:t>
              </a:r>
              <a:endParaRPr lang="en-US" sz="2000" b="1" dirty="0">
                <a:solidFill>
                  <a:schemeClr val="bg1"/>
                </a:solidFill>
                <a:latin typeface="Times New Roman" charset="0"/>
                <a:sym typeface="Symbol" charset="2"/>
              </a:endParaRPr>
            </a:p>
          </p:txBody>
        </p:sp>
      </p:grpSp>
      <p:sp>
        <p:nvSpPr>
          <p:cNvPr id="39940" name="Text Box 27"/>
          <p:cNvSpPr txBox="1">
            <a:spLocks noChangeArrowheads="1"/>
          </p:cNvSpPr>
          <p:nvPr/>
        </p:nvSpPr>
        <p:spPr bwMode="auto">
          <a:xfrm>
            <a:off x="1295400" y="4958976"/>
            <a:ext cx="68580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i="1" dirty="0">
                <a:latin typeface="Times New Roman" charset="0"/>
              </a:rPr>
              <a:t>The experimental signature is rather difficult: B decays to a </a:t>
            </a:r>
            <a:r>
              <a:rPr lang="en-US" sz="2800" i="1" dirty="0">
                <a:solidFill>
                  <a:srgbClr val="FF5050"/>
                </a:solidFill>
                <a:latin typeface="Times New Roman" charset="0"/>
              </a:rPr>
              <a:t>single charged track + nothing</a:t>
            </a:r>
            <a:r>
              <a:rPr lang="en-US" sz="2800" i="1" dirty="0">
                <a:latin typeface="Times New Roman" charset="0"/>
              </a:rPr>
              <a:t> </a:t>
            </a:r>
          </a:p>
        </p:txBody>
      </p:sp>
      <p:sp>
        <p:nvSpPr>
          <p:cNvPr id="39941" name="Text Box 28"/>
          <p:cNvSpPr txBox="1">
            <a:spLocks noChangeArrowheads="1"/>
          </p:cNvSpPr>
          <p:nvPr/>
        </p:nvSpPr>
        <p:spPr bwMode="auto">
          <a:xfrm>
            <a:off x="7071783" y="2438400"/>
            <a:ext cx="2006600" cy="132343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latin typeface="Times New Roman"/>
                <a:cs typeface="Times New Roman"/>
              </a:rPr>
              <a:t>Most of the sensitivity is from tau modes with 1-</a:t>
            </a:r>
            <a:r>
              <a:rPr lang="en-US" sz="2000" dirty="0" smtClean="0">
                <a:latin typeface="Times New Roman"/>
                <a:cs typeface="Times New Roman"/>
              </a:rPr>
              <a:t>prongs.</a:t>
            </a:r>
            <a:endParaRPr lang="en-US" sz="2000" dirty="0">
              <a:latin typeface="Times New Roman"/>
              <a:cs typeface="Times New Roman"/>
            </a:endParaRPr>
          </a:p>
        </p:txBody>
      </p:sp>
      <p:sp>
        <p:nvSpPr>
          <p:cNvPr id="39942" name="Text Box 29"/>
          <p:cNvSpPr txBox="1">
            <a:spLocks noChangeArrowheads="1"/>
          </p:cNvSpPr>
          <p:nvPr/>
        </p:nvSpPr>
        <p:spPr bwMode="auto">
          <a:xfrm>
            <a:off x="1873250" y="6045014"/>
            <a:ext cx="5715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t>(This </a:t>
            </a:r>
            <a:r>
              <a:rPr lang="en-US" sz="2400" dirty="0" smtClean="0"/>
              <a:t>may be hard </a:t>
            </a:r>
            <a:r>
              <a:rPr lang="en-US" sz="2400" dirty="0"/>
              <a:t>at a hadron collider)</a:t>
            </a:r>
          </a:p>
        </p:txBody>
      </p:sp>
      <p:sp>
        <p:nvSpPr>
          <p:cNvPr id="30" name="Slide Number Placeholder 29"/>
          <p:cNvSpPr>
            <a:spLocks noGrp="1"/>
          </p:cNvSpPr>
          <p:nvPr>
            <p:ph type="sldNum" sz="quarter" idx="11"/>
          </p:nvPr>
        </p:nvSpPr>
        <p:spPr>
          <a:xfrm>
            <a:off x="7391400" y="6492875"/>
            <a:ext cx="2895600" cy="365125"/>
          </a:xfrm>
        </p:spPr>
        <p:txBody>
          <a:bodyPr/>
          <a:lstStyle/>
          <a:p>
            <a:pPr>
              <a:defRPr/>
            </a:pPr>
            <a:fld id="{21AAEA1D-3FCA-F044-81CE-B3AB8897DC21}" type="slidenum">
              <a:rPr lang="en-US" smtClean="0"/>
              <a:pPr>
                <a:defRPr/>
              </a:pPr>
              <a:t>14</a:t>
            </a:fld>
            <a:endParaRPr lang="en-US" dirty="0"/>
          </a:p>
        </p:txBody>
      </p:sp>
      <p:sp>
        <p:nvSpPr>
          <p:cNvPr id="2" name="TextBox 1"/>
          <p:cNvSpPr txBox="1"/>
          <p:nvPr/>
        </p:nvSpPr>
        <p:spPr>
          <a:xfrm>
            <a:off x="5547348" y="2660993"/>
            <a:ext cx="472452" cy="461665"/>
          </a:xfrm>
          <a:prstGeom prst="rect">
            <a:avLst/>
          </a:prstGeom>
          <a:noFill/>
        </p:spPr>
        <p:txBody>
          <a:bodyPr wrap="square" rtlCol="0">
            <a:spAutoFit/>
          </a:bodyPr>
          <a:lstStyle/>
          <a:p>
            <a:r>
              <a:rPr lang="en-US" sz="2400" dirty="0" err="1" smtClean="0">
                <a:latin typeface="Times New Roman"/>
                <a:cs typeface="Times New Roman"/>
              </a:rPr>
              <a:t>ν</a:t>
            </a:r>
            <a:r>
              <a:rPr lang="en-US" sz="2400" baseline="-25000" dirty="0" err="1" smtClean="0">
                <a:latin typeface="Times New Roman"/>
                <a:cs typeface="Times New Roman"/>
              </a:rPr>
              <a:t>e</a:t>
            </a:r>
            <a:endParaRPr lang="en-US" sz="2400" dirty="0">
              <a:latin typeface="Times New Roman"/>
              <a:cs typeface="Times New Roman"/>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531606874"/>
              </p:ext>
            </p:extLst>
          </p:nvPr>
        </p:nvGraphicFramePr>
        <p:xfrm>
          <a:off x="4023731" y="2727225"/>
          <a:ext cx="355600" cy="431800"/>
        </p:xfrm>
        <a:graphic>
          <a:graphicData uri="http://schemas.openxmlformats.org/presentationml/2006/ole">
            <mc:AlternateContent xmlns:mc="http://schemas.openxmlformats.org/markup-compatibility/2006">
              <mc:Choice xmlns:v="urn:schemas-microsoft-com:vml" Requires="v">
                <p:oleObj spid="_x0000_s42000" name="Equation" r:id="rId3" imgW="177800" imgH="215900" progId="Equation.DSMT4">
                  <p:embed/>
                </p:oleObj>
              </mc:Choice>
              <mc:Fallback>
                <p:oleObj name="Equation" r:id="rId3" imgW="177800" imgH="215900" progId="Equation.DSMT4">
                  <p:embed/>
                  <p:pic>
                    <p:nvPicPr>
                      <p:cNvPr id="0" name=""/>
                      <p:cNvPicPr/>
                      <p:nvPr/>
                    </p:nvPicPr>
                    <p:blipFill>
                      <a:blip r:embed="rId4"/>
                      <a:stretch>
                        <a:fillRect/>
                      </a:stretch>
                    </p:blipFill>
                    <p:spPr>
                      <a:xfrm>
                        <a:off x="4023731" y="2727225"/>
                        <a:ext cx="355600" cy="431800"/>
                      </a:xfrm>
                      <a:prstGeom prst="rect">
                        <a:avLst/>
                      </a:prstGeom>
                    </p:spPr>
                  </p:pic>
                </p:oleObj>
              </mc:Fallback>
            </mc:AlternateContent>
          </a:graphicData>
        </a:graphic>
      </p:graphicFrame>
    </p:spTree>
    <p:extLst>
      <p:ext uri="{BB962C8B-B14F-4D97-AF65-F5344CB8AC3E}">
        <p14:creationId xmlns:p14="http://schemas.microsoft.com/office/powerpoint/2010/main" val="3494069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57546" y="228600"/>
            <a:ext cx="8083217" cy="685800"/>
          </a:xfrm>
        </p:spPr>
        <p:txBody>
          <a:bodyPr>
            <a:normAutofit/>
          </a:bodyPr>
          <a:lstStyle/>
          <a:p>
            <a:r>
              <a:rPr lang="sl-SI" sz="2800" i="1" dirty="0" smtClean="0">
                <a:latin typeface="Times New Roman"/>
                <a:ea typeface="ＭＳ Ｐゴシック" charset="0"/>
                <a:cs typeface="Times New Roman"/>
              </a:rPr>
              <a:t>Example of a Missing </a:t>
            </a:r>
            <a:r>
              <a:rPr lang="sl-SI" sz="2800" i="1" dirty="0">
                <a:latin typeface="Times New Roman"/>
                <a:ea typeface="ＭＳ Ｐゴシック" charset="0"/>
                <a:cs typeface="Times New Roman"/>
              </a:rPr>
              <a:t>Energy </a:t>
            </a:r>
            <a:r>
              <a:rPr lang="sl-SI" sz="2800" i="1" dirty="0" smtClean="0">
                <a:latin typeface="Times New Roman"/>
                <a:ea typeface="ＭＳ Ｐゴシック" charset="0"/>
                <a:cs typeface="Times New Roman"/>
              </a:rPr>
              <a:t>Decay </a:t>
            </a:r>
            <a:r>
              <a:rPr lang="sl-SI" sz="2800" dirty="0" smtClean="0">
                <a:latin typeface="Times New Roman"/>
                <a:ea typeface="ＭＳ Ｐゴシック" charset="0"/>
                <a:cs typeface="Times New Roman"/>
              </a:rPr>
              <a:t>(B</a:t>
            </a:r>
            <a:r>
              <a:rPr lang="sl-SI" sz="2800" dirty="0" smtClean="0">
                <a:latin typeface="Times New Roman"/>
                <a:ea typeface="ＭＳ Ｐゴシック" charset="0"/>
                <a:cs typeface="Times New Roman"/>
                <a:sym typeface="Wingdings"/>
              </a:rPr>
              <a:t></a:t>
            </a:r>
            <a:r>
              <a:rPr lang="sl-SI" sz="2800" dirty="0" smtClean="0">
                <a:latin typeface="Times New Roman"/>
                <a:ea typeface="ＭＳ Ｐゴシック" charset="0"/>
                <a:cs typeface="Times New Roman"/>
                <a:sym typeface="Wingdings" charset="0"/>
              </a:rPr>
              <a:t>τ</a:t>
            </a:r>
            <a:r>
              <a:rPr lang="sl-SI" sz="2800" dirty="0" smtClean="0">
                <a:latin typeface="Times New Roman"/>
                <a:ea typeface="Lucida Grande"/>
                <a:cs typeface="Times New Roman"/>
                <a:sym typeface="Wingdings" charset="0"/>
              </a:rPr>
              <a:t>ν</a:t>
            </a:r>
            <a:r>
              <a:rPr lang="sl-SI" sz="2800" i="1" dirty="0" smtClean="0">
                <a:latin typeface="Times New Roman"/>
                <a:ea typeface="ＭＳ Ｐゴシック" charset="0"/>
                <a:cs typeface="Times New Roman"/>
              </a:rPr>
              <a:t>) in </a:t>
            </a:r>
            <a:r>
              <a:rPr lang="sl-SI" sz="2800" i="1" u="sng" dirty="0" smtClean="0">
                <a:latin typeface="Times New Roman"/>
                <a:ea typeface="ＭＳ Ｐゴシック" charset="0"/>
                <a:cs typeface="Times New Roman"/>
              </a:rPr>
              <a:t>Data</a:t>
            </a:r>
            <a:endParaRPr lang="en-GB" sz="2800" b="1" i="1" u="sng" dirty="0">
              <a:latin typeface="Times New Roman"/>
              <a:ea typeface="ＭＳ Ｐゴシック" charset="0"/>
              <a:cs typeface="Times New Roman"/>
            </a:endParaRPr>
          </a:p>
        </p:txBody>
      </p:sp>
      <p:sp>
        <p:nvSpPr>
          <p:cNvPr id="2" name="TextBox 1"/>
          <p:cNvSpPr txBox="1"/>
          <p:nvPr/>
        </p:nvSpPr>
        <p:spPr>
          <a:xfrm>
            <a:off x="557546" y="5622773"/>
            <a:ext cx="8183563" cy="523220"/>
          </a:xfrm>
          <a:prstGeom prst="rect">
            <a:avLst/>
          </a:prstGeom>
          <a:noFill/>
        </p:spPr>
        <p:txBody>
          <a:bodyPr wrap="square" rtlCol="0">
            <a:spAutoFit/>
          </a:bodyPr>
          <a:lstStyle/>
          <a:p>
            <a:r>
              <a:rPr lang="en-US" sz="2800" dirty="0" smtClean="0"/>
              <a:t>The clean </a:t>
            </a:r>
            <a:r>
              <a:rPr lang="en-US" sz="2800" dirty="0" err="1" smtClean="0"/>
              <a:t>e+e</a:t>
            </a:r>
            <a:r>
              <a:rPr lang="en-US" sz="2800" dirty="0" smtClean="0"/>
              <a:t>- environment makes this possible</a:t>
            </a:r>
            <a:endParaRPr lang="en-US" sz="2800" dirty="0"/>
          </a:p>
        </p:txBody>
      </p:sp>
      <p:sp>
        <p:nvSpPr>
          <p:cNvPr id="3" name="Slide Number Placeholder 2"/>
          <p:cNvSpPr>
            <a:spLocks noGrp="1"/>
          </p:cNvSpPr>
          <p:nvPr>
            <p:ph type="sldNum" sz="quarter" idx="12"/>
          </p:nvPr>
        </p:nvSpPr>
        <p:spPr/>
        <p:txBody>
          <a:bodyPr/>
          <a:lstStyle/>
          <a:p>
            <a:fld id="{2066355A-084C-D24E-9AD2-7E4FC41EA627}" type="slidenum">
              <a:rPr lang="en-US" smtClean="0"/>
              <a:pPr/>
              <a:t>15</a:t>
            </a:fld>
            <a:endParaRPr lang="en-US"/>
          </a:p>
        </p:txBody>
      </p:sp>
      <p:pic>
        <p:nvPicPr>
          <p:cNvPr id="6" name="Picture 2"/>
          <p:cNvPicPr>
            <a:picLocks noChangeAspect="1" noChangeArrowheads="1"/>
          </p:cNvPicPr>
          <p:nvPr/>
        </p:nvPicPr>
        <p:blipFill>
          <a:blip r:embed="rId3" cstate="print"/>
          <a:srcRect/>
          <a:stretch>
            <a:fillRect/>
          </a:stretch>
        </p:blipFill>
        <p:spPr bwMode="auto">
          <a:xfrm>
            <a:off x="3355327" y="1316281"/>
            <a:ext cx="5199612" cy="4152207"/>
          </a:xfrm>
          <a:prstGeom prst="rect">
            <a:avLst/>
          </a:prstGeom>
          <a:noFill/>
          <a:ln w="9525">
            <a:noFill/>
            <a:miter lim="800000"/>
            <a:headEnd/>
            <a:tailEnd/>
          </a:ln>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28494" y="2672738"/>
            <a:ext cx="2732227" cy="173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7699109" y="1450752"/>
            <a:ext cx="811530" cy="622935"/>
          </a:xfrm>
          <a:prstGeom prst="rect">
            <a:avLst/>
          </a:prstGeom>
        </p:spPr>
      </p:pic>
    </p:spTree>
    <p:extLst>
      <p:ext uri="{BB962C8B-B14F-4D97-AF65-F5344CB8AC3E}">
        <p14:creationId xmlns:p14="http://schemas.microsoft.com/office/powerpoint/2010/main" val="2115838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8035" y="170864"/>
            <a:ext cx="8689641" cy="830997"/>
          </a:xfrm>
          <a:prstGeom prst="rect">
            <a:avLst/>
          </a:prstGeom>
          <a:noFill/>
        </p:spPr>
        <p:txBody>
          <a:bodyPr wrap="square" rtlCol="0">
            <a:spAutoFit/>
          </a:bodyPr>
          <a:lstStyle/>
          <a:p>
            <a:r>
              <a:rPr lang="en-US" sz="2400" dirty="0" smtClean="0"/>
              <a:t>Example: Belle </a:t>
            </a:r>
            <a:r>
              <a:rPr lang="en-US" sz="2400" dirty="0" err="1" smtClean="0"/>
              <a:t>B</a:t>
            </a:r>
            <a:r>
              <a:rPr lang="en-US" sz="2400" dirty="0" err="1" smtClean="0">
                <a:sym typeface="Wingdings"/>
              </a:rPr>
              <a:t>τν</a:t>
            </a:r>
            <a:r>
              <a:rPr lang="en-US" sz="2400" dirty="0" smtClean="0">
                <a:sym typeface="Wingdings"/>
              </a:rPr>
              <a:t> </a:t>
            </a:r>
            <a:r>
              <a:rPr lang="en-US" sz="2400" dirty="0" smtClean="0"/>
              <a:t>results with full </a:t>
            </a:r>
            <a:r>
              <a:rPr lang="en-US" sz="2400" i="1" dirty="0" smtClean="0"/>
              <a:t>reprocessed</a:t>
            </a:r>
            <a:r>
              <a:rPr lang="en-US" sz="2400" dirty="0" smtClean="0"/>
              <a:t> data sample and either </a:t>
            </a:r>
            <a:r>
              <a:rPr lang="en-US" sz="2400" dirty="0" err="1" smtClean="0"/>
              <a:t>hadronic</a:t>
            </a:r>
            <a:r>
              <a:rPr lang="en-US" sz="2400" dirty="0" smtClean="0"/>
              <a:t> or </a:t>
            </a:r>
            <a:r>
              <a:rPr lang="en-US" sz="2400" dirty="0" err="1" smtClean="0"/>
              <a:t>semileptonic</a:t>
            </a:r>
            <a:r>
              <a:rPr lang="en-US" sz="2400" dirty="0" smtClean="0"/>
              <a:t> tags (</a:t>
            </a:r>
            <a:r>
              <a:rPr lang="en-US" sz="2400" dirty="0" smtClean="0">
                <a:sym typeface="Wingdings"/>
              </a:rPr>
              <a:t>PRD 92, 051102 (2015)</a:t>
            </a:r>
            <a:r>
              <a:rPr lang="en-US" sz="2400" dirty="0" smtClean="0"/>
              <a:t>)</a:t>
            </a:r>
            <a:endParaRPr lang="en-US" sz="24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880" y="1001861"/>
            <a:ext cx="4379976" cy="2880360"/>
          </a:xfrm>
          <a:prstGeom prst="rect">
            <a:avLst/>
          </a:prstGeom>
        </p:spPr>
      </p:pic>
      <p:sp>
        <p:nvSpPr>
          <p:cNvPr id="10" name="TextBox 9"/>
          <p:cNvSpPr txBox="1"/>
          <p:nvPr/>
        </p:nvSpPr>
        <p:spPr>
          <a:xfrm>
            <a:off x="1020428" y="1201545"/>
            <a:ext cx="2266630" cy="646331"/>
          </a:xfrm>
          <a:prstGeom prst="rect">
            <a:avLst/>
          </a:prstGeom>
          <a:noFill/>
        </p:spPr>
        <p:txBody>
          <a:bodyPr wrap="square" rtlCol="0">
            <a:spAutoFit/>
          </a:bodyPr>
          <a:lstStyle/>
          <a:p>
            <a:r>
              <a:rPr lang="en-US" dirty="0" err="1" smtClean="0"/>
              <a:t>Hadronic</a:t>
            </a:r>
            <a:r>
              <a:rPr lang="en-US" dirty="0" smtClean="0"/>
              <a:t> tags: 63±22.5 (3σ)</a:t>
            </a:r>
            <a:endParaRPr lang="en-US" dirty="0"/>
          </a:p>
        </p:txBody>
      </p:sp>
      <p:sp>
        <p:nvSpPr>
          <p:cNvPr id="11" name="TextBox 10"/>
          <p:cNvSpPr txBox="1"/>
          <p:nvPr/>
        </p:nvSpPr>
        <p:spPr>
          <a:xfrm>
            <a:off x="182879" y="6196012"/>
            <a:ext cx="7403254" cy="461665"/>
          </a:xfrm>
          <a:prstGeom prst="rect">
            <a:avLst/>
          </a:prstGeom>
          <a:noFill/>
        </p:spPr>
        <p:txBody>
          <a:bodyPr wrap="square" rtlCol="0">
            <a:spAutoFit/>
          </a:bodyPr>
          <a:lstStyle/>
          <a:p>
            <a:r>
              <a:rPr lang="en-US" sz="2400" dirty="0" smtClean="0">
                <a:solidFill>
                  <a:srgbClr val="FF0000"/>
                </a:solidFill>
                <a:sym typeface="Wingdings"/>
              </a:rPr>
              <a:t></a:t>
            </a:r>
            <a:r>
              <a:rPr lang="en-US" sz="2400" dirty="0" smtClean="0"/>
              <a:t>The horizontal axis is the “Extra Calorimeter Energy”</a:t>
            </a:r>
            <a:endParaRPr lang="en-US" sz="2400"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16</a:t>
            </a:fld>
            <a:endParaRPr lang="en-US" dirty="0"/>
          </a:p>
        </p:txBody>
      </p:sp>
      <p:sp>
        <p:nvSpPr>
          <p:cNvPr id="13" name="TextBox 12"/>
          <p:cNvSpPr txBox="1"/>
          <p:nvPr/>
        </p:nvSpPr>
        <p:spPr>
          <a:xfrm>
            <a:off x="4965700" y="1788218"/>
            <a:ext cx="4000500" cy="1200329"/>
          </a:xfrm>
          <a:prstGeom prst="rect">
            <a:avLst/>
          </a:prstGeom>
          <a:noFill/>
        </p:spPr>
        <p:txBody>
          <a:bodyPr wrap="square" rtlCol="0">
            <a:spAutoFit/>
          </a:bodyPr>
          <a:lstStyle/>
          <a:p>
            <a:r>
              <a:rPr lang="en-US" dirty="0" smtClean="0"/>
              <a:t>Idea: With the “single B meson beam”, we look for a single track from a </a:t>
            </a:r>
            <a:r>
              <a:rPr lang="en-US" dirty="0" err="1" smtClean="0"/>
              <a:t>τ</a:t>
            </a:r>
            <a:r>
              <a:rPr lang="en-US" dirty="0" smtClean="0"/>
              <a:t>, missing energy/</a:t>
            </a:r>
            <a:r>
              <a:rPr lang="en-US" dirty="0" err="1" smtClean="0"/>
              <a:t>momentun</a:t>
            </a:r>
            <a:r>
              <a:rPr lang="en-US" dirty="0" smtClean="0"/>
              <a:t> and </a:t>
            </a:r>
            <a:r>
              <a:rPr lang="en-US" u="sng" dirty="0" smtClean="0">
                <a:solidFill>
                  <a:srgbClr val="FF0000"/>
                </a:solidFill>
              </a:rPr>
              <a:t>extra calorimeter energy close to zero.</a:t>
            </a:r>
            <a:endParaRPr lang="en-US" u="sng" dirty="0">
              <a:solidFill>
                <a:srgbClr val="FF0000"/>
              </a:solidFill>
            </a:endParaRPr>
          </a:p>
        </p:txBody>
      </p:sp>
      <p:sp>
        <p:nvSpPr>
          <p:cNvPr id="14" name="TextBox 13"/>
          <p:cNvSpPr txBox="1"/>
          <p:nvPr/>
        </p:nvSpPr>
        <p:spPr>
          <a:xfrm>
            <a:off x="5039790" y="4608001"/>
            <a:ext cx="3606800" cy="1569660"/>
          </a:xfrm>
          <a:prstGeom prst="rect">
            <a:avLst/>
          </a:prstGeom>
          <a:noFill/>
        </p:spPr>
        <p:txBody>
          <a:bodyPr wrap="square" rtlCol="0">
            <a:spAutoFit/>
          </a:bodyPr>
          <a:lstStyle/>
          <a:p>
            <a:r>
              <a:rPr lang="en-US" sz="2400" dirty="0" smtClean="0"/>
              <a:t>With the full B factory statistics only “evidence”. No single observation</a:t>
            </a:r>
            <a:r>
              <a:rPr lang="en-US" dirty="0"/>
              <a:t> </a:t>
            </a:r>
            <a:r>
              <a:rPr lang="en-US" sz="2400" dirty="0" smtClean="0"/>
              <a:t>from either Belle or </a:t>
            </a:r>
            <a:r>
              <a:rPr lang="en-US" sz="2400" dirty="0" err="1" smtClean="0"/>
              <a:t>BaBar</a:t>
            </a:r>
            <a:r>
              <a:rPr lang="en-US" sz="2400" dirty="0" smtClean="0"/>
              <a:t>.</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4359" y="3544189"/>
            <a:ext cx="3880866" cy="2633472"/>
          </a:xfrm>
          <a:prstGeom prst="rect">
            <a:avLst/>
          </a:prstGeom>
        </p:spPr>
      </p:pic>
      <p:sp>
        <p:nvSpPr>
          <p:cNvPr id="8" name="TextBox 7"/>
          <p:cNvSpPr txBox="1"/>
          <p:nvPr/>
        </p:nvSpPr>
        <p:spPr>
          <a:xfrm>
            <a:off x="1090705" y="3559055"/>
            <a:ext cx="2196353" cy="369332"/>
          </a:xfrm>
          <a:prstGeom prst="rect">
            <a:avLst/>
          </a:prstGeom>
          <a:noFill/>
        </p:spPr>
        <p:txBody>
          <a:bodyPr wrap="square" rtlCol="0">
            <a:spAutoFit/>
          </a:bodyPr>
          <a:lstStyle/>
          <a:p>
            <a:r>
              <a:rPr lang="en-US" dirty="0" err="1" smtClean="0"/>
              <a:t>Semileptonic</a:t>
            </a:r>
            <a:r>
              <a:rPr lang="en-US" dirty="0" smtClean="0"/>
              <a:t> tags: </a:t>
            </a:r>
            <a:endParaRPr lang="en-US" dirty="0"/>
          </a:p>
        </p:txBody>
      </p:sp>
      <p:sp>
        <p:nvSpPr>
          <p:cNvPr id="12" name="TextBox 11"/>
          <p:cNvSpPr txBox="1"/>
          <p:nvPr/>
        </p:nvSpPr>
        <p:spPr>
          <a:xfrm>
            <a:off x="1090706" y="3872079"/>
            <a:ext cx="1628588" cy="369332"/>
          </a:xfrm>
          <a:prstGeom prst="rect">
            <a:avLst/>
          </a:prstGeom>
          <a:noFill/>
        </p:spPr>
        <p:txBody>
          <a:bodyPr wrap="square" rtlCol="0">
            <a:spAutoFit/>
          </a:bodyPr>
          <a:lstStyle/>
          <a:p>
            <a:r>
              <a:rPr lang="en-US" dirty="0"/>
              <a:t>222±</a:t>
            </a:r>
            <a:r>
              <a:rPr lang="en-US" dirty="0" smtClean="0"/>
              <a:t>50 (3.8σ)</a:t>
            </a:r>
            <a:endParaRPr lang="en-US" dirty="0"/>
          </a:p>
        </p:txBody>
      </p:sp>
      <p:sp>
        <p:nvSpPr>
          <p:cNvPr id="15" name="Down Arrow 14"/>
          <p:cNvSpPr/>
          <p:nvPr/>
        </p:nvSpPr>
        <p:spPr>
          <a:xfrm>
            <a:off x="1090706" y="4736353"/>
            <a:ext cx="149412" cy="3735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4771465" y="1001861"/>
            <a:ext cx="4526280" cy="3497580"/>
          </a:xfrm>
          <a:prstGeom prst="rect">
            <a:avLst/>
          </a:prstGeom>
        </p:spPr>
      </p:pic>
    </p:spTree>
    <p:extLst>
      <p:ext uri="{BB962C8B-B14F-4D97-AF65-F5344CB8AC3E}">
        <p14:creationId xmlns:p14="http://schemas.microsoft.com/office/powerpoint/2010/main" val="2236313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57200" y="2669552"/>
            <a:ext cx="8229600" cy="3456611"/>
          </a:xfrm>
        </p:spPr>
        <p:txBody>
          <a:bodyPr/>
          <a:lstStyle/>
          <a:p>
            <a:pPr marL="457200" lvl="1" indent="0">
              <a:buNone/>
            </a:pPr>
            <a:r>
              <a:rPr lang="en-GB" dirty="0" smtClean="0"/>
              <a:t> </a:t>
            </a:r>
          </a:p>
        </p:txBody>
      </p:sp>
      <p:pic>
        <p:nvPicPr>
          <p:cNvPr id="9" name="Picture 21"/>
          <p:cNvPicPr>
            <a:picLocks noChangeAspect="1" noChangeArrowheads="1"/>
          </p:cNvPicPr>
          <p:nvPr/>
        </p:nvPicPr>
        <p:blipFill>
          <a:blip r:embed="rId3"/>
          <a:srcRect/>
          <a:stretch>
            <a:fillRect/>
          </a:stretch>
        </p:blipFill>
        <p:spPr bwMode="auto">
          <a:xfrm>
            <a:off x="5839886" y="896552"/>
            <a:ext cx="2947459" cy="1773000"/>
          </a:xfrm>
          <a:prstGeom prst="rect">
            <a:avLst/>
          </a:prstGeom>
          <a:noFill/>
          <a:ln w="9525">
            <a:noFill/>
            <a:miter lim="800000"/>
            <a:headEnd/>
            <a:tailEnd/>
          </a:ln>
        </p:spPr>
      </p:pic>
      <p:pic>
        <p:nvPicPr>
          <p:cNvPr id="10" name="Picture 9" descr="btaunu2-LHC-comparison.pdf"/>
          <p:cNvPicPr>
            <a:picLocks noChangeAspect="1"/>
          </p:cNvPicPr>
          <p:nvPr/>
        </p:nvPicPr>
        <p:blipFill>
          <a:blip r:embed="rId4"/>
          <a:stretch>
            <a:fillRect/>
          </a:stretch>
        </p:blipFill>
        <p:spPr>
          <a:xfrm>
            <a:off x="0" y="2963333"/>
            <a:ext cx="5767103" cy="3894667"/>
          </a:xfrm>
          <a:prstGeom prst="rect">
            <a:avLst/>
          </a:prstGeom>
        </p:spPr>
      </p:pic>
      <p:sp>
        <p:nvSpPr>
          <p:cNvPr id="13" name="TextBox 12"/>
          <p:cNvSpPr txBox="1"/>
          <p:nvPr/>
        </p:nvSpPr>
        <p:spPr>
          <a:xfrm>
            <a:off x="5507666" y="5097931"/>
            <a:ext cx="3636334" cy="1200329"/>
          </a:xfrm>
          <a:prstGeom prst="rect">
            <a:avLst/>
          </a:prstGeom>
          <a:noFill/>
        </p:spPr>
        <p:txBody>
          <a:bodyPr wrap="square" rtlCol="0">
            <a:spAutoFit/>
          </a:bodyPr>
          <a:lstStyle/>
          <a:p>
            <a:r>
              <a:rPr lang="en-GB" dirty="0" smtClean="0">
                <a:cs typeface="Cambria"/>
              </a:rPr>
              <a:t>Currently </a:t>
            </a:r>
            <a:r>
              <a:rPr lang="en-GB" dirty="0" smtClean="0">
                <a:solidFill>
                  <a:srgbClr val="0000FF"/>
                </a:solidFill>
                <a:cs typeface="Cambria"/>
              </a:rPr>
              <a:t>inclusive </a:t>
            </a:r>
            <a:r>
              <a:rPr lang="en-GB" dirty="0" err="1" smtClean="0">
                <a:solidFill>
                  <a:srgbClr val="0000FF"/>
                </a:solidFill>
                <a:cs typeface="Cambria"/>
              </a:rPr>
              <a:t>b</a:t>
            </a:r>
            <a:r>
              <a:rPr lang="en-GB" dirty="0" err="1" smtClean="0">
                <a:solidFill>
                  <a:srgbClr val="0000FF"/>
                </a:solidFill>
                <a:cs typeface="Cambria"/>
                <a:sym typeface="Wingdings"/>
              </a:rPr>
              <a:t></a:t>
            </a:r>
            <a:r>
              <a:rPr lang="en-GB" dirty="0" err="1" smtClean="0">
                <a:solidFill>
                  <a:srgbClr val="0000FF"/>
                </a:solidFill>
                <a:cs typeface="Cambria"/>
              </a:rPr>
              <a:t>sγ</a:t>
            </a:r>
            <a:r>
              <a:rPr lang="en-GB" dirty="0" smtClean="0">
                <a:solidFill>
                  <a:srgbClr val="0000FF"/>
                </a:solidFill>
                <a:cs typeface="Cambria"/>
              </a:rPr>
              <a:t>  </a:t>
            </a:r>
            <a:r>
              <a:rPr lang="en-GB" dirty="0" smtClean="0">
                <a:cs typeface="Cambria"/>
              </a:rPr>
              <a:t>rules out </a:t>
            </a:r>
            <a:r>
              <a:rPr lang="en-GB" dirty="0" err="1" smtClean="0">
                <a:cs typeface="Cambria"/>
              </a:rPr>
              <a:t>m</a:t>
            </a:r>
            <a:r>
              <a:rPr lang="en-GB" baseline="-25000" dirty="0" err="1" smtClean="0">
                <a:cs typeface="Cambria"/>
              </a:rPr>
              <a:t>H</a:t>
            </a:r>
            <a:r>
              <a:rPr lang="en-GB" baseline="-25000" dirty="0" smtClean="0">
                <a:cs typeface="Cambria"/>
              </a:rPr>
              <a:t>+</a:t>
            </a:r>
            <a:r>
              <a:rPr lang="en-GB" dirty="0" smtClean="0">
                <a:cs typeface="Cambria"/>
              </a:rPr>
              <a:t> below  ~480 </a:t>
            </a:r>
            <a:r>
              <a:rPr lang="en-GB" dirty="0" err="1" smtClean="0">
                <a:cs typeface="Cambria"/>
              </a:rPr>
              <a:t>GeV</a:t>
            </a:r>
            <a:r>
              <a:rPr lang="en-GB" dirty="0" smtClean="0">
                <a:cs typeface="Cambria"/>
              </a:rPr>
              <a:t>/c</a:t>
            </a:r>
            <a:r>
              <a:rPr lang="en-GB" baseline="30000" dirty="0" smtClean="0">
                <a:cs typeface="Cambria"/>
              </a:rPr>
              <a:t>2  </a:t>
            </a:r>
            <a:r>
              <a:rPr lang="en-GB" dirty="0" smtClean="0">
                <a:cs typeface="Cambria"/>
              </a:rPr>
              <a:t>range at 95% CL (independent of tanβ), M. </a:t>
            </a:r>
            <a:r>
              <a:rPr lang="en-GB" dirty="0" err="1" smtClean="0">
                <a:cs typeface="Cambria"/>
              </a:rPr>
              <a:t>Misiak</a:t>
            </a:r>
            <a:r>
              <a:rPr lang="en-GB" dirty="0" smtClean="0">
                <a:cs typeface="Cambria"/>
              </a:rPr>
              <a:t> et al. (assuming no other NP)</a:t>
            </a:r>
          </a:p>
        </p:txBody>
      </p:sp>
      <p:cxnSp>
        <p:nvCxnSpPr>
          <p:cNvPr id="15" name="Straight Connector 14"/>
          <p:cNvCxnSpPr/>
          <p:nvPr/>
        </p:nvCxnSpPr>
        <p:spPr>
          <a:xfrm rot="5400000" flipH="1" flipV="1">
            <a:off x="33867" y="4631262"/>
            <a:ext cx="3132666" cy="50800"/>
          </a:xfrm>
          <a:prstGeom prst="line">
            <a:avLst/>
          </a:prstGeom>
          <a:ln w="2857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cxnSp>
      <p:pic>
        <p:nvPicPr>
          <p:cNvPr id="16" name="Picture 15" descr="Untitled"/>
          <p:cNvPicPr>
            <a:picLocks noChangeAspect="1"/>
          </p:cNvPicPr>
          <p:nvPr/>
        </p:nvPicPr>
        <p:blipFill>
          <a:blip r:embed="rId5"/>
          <a:stretch>
            <a:fillRect/>
          </a:stretch>
        </p:blipFill>
        <p:spPr>
          <a:xfrm>
            <a:off x="5752713" y="3615853"/>
            <a:ext cx="3194025" cy="800570"/>
          </a:xfrm>
          <a:prstGeom prst="rect">
            <a:avLst/>
          </a:prstGeom>
        </p:spPr>
      </p:pic>
      <p:sp>
        <p:nvSpPr>
          <p:cNvPr id="3" name="Title 2"/>
          <p:cNvSpPr>
            <a:spLocks noGrp="1"/>
          </p:cNvSpPr>
          <p:nvPr>
            <p:ph type="title"/>
          </p:nvPr>
        </p:nvSpPr>
        <p:spPr>
          <a:xfrm>
            <a:off x="0" y="28186"/>
            <a:ext cx="9144000" cy="621914"/>
          </a:xfrm>
        </p:spPr>
        <p:txBody>
          <a:bodyPr>
            <a:normAutofit fontScale="90000"/>
          </a:bodyPr>
          <a:lstStyle/>
          <a:p>
            <a:r>
              <a:rPr lang="en-US" i="1" u="sng" dirty="0" smtClean="0">
                <a:latin typeface="+mn-lt"/>
              </a:rPr>
              <a:t>Complementarity of e+ e- factories and LHC</a:t>
            </a:r>
            <a:endParaRPr lang="en-US" i="1" u="sng" dirty="0">
              <a:latin typeface="+mn-lt"/>
            </a:endParaRPr>
          </a:p>
        </p:txBody>
      </p:sp>
      <p:sp>
        <p:nvSpPr>
          <p:cNvPr id="4" name="TextBox 3"/>
          <p:cNvSpPr txBox="1"/>
          <p:nvPr/>
        </p:nvSpPr>
        <p:spPr>
          <a:xfrm>
            <a:off x="104588" y="1464092"/>
            <a:ext cx="5662515" cy="1200328"/>
          </a:xfrm>
          <a:prstGeom prst="rect">
            <a:avLst/>
          </a:prstGeom>
          <a:noFill/>
        </p:spPr>
        <p:txBody>
          <a:bodyPr wrap="square" rtlCol="0">
            <a:spAutoFit/>
          </a:bodyPr>
          <a:lstStyle/>
          <a:p>
            <a:r>
              <a:rPr lang="en-GB" sz="2400" dirty="0">
                <a:cs typeface="Cambria"/>
              </a:rPr>
              <a:t>The current combined </a:t>
            </a:r>
            <a:r>
              <a:rPr lang="en-GB" sz="2400" dirty="0" err="1" smtClean="0">
                <a:cs typeface="Cambria"/>
              </a:rPr>
              <a:t>B</a:t>
            </a:r>
            <a:r>
              <a:rPr lang="en-GB" sz="2400" dirty="0" err="1" smtClean="0">
                <a:cs typeface="Cambria"/>
                <a:sym typeface="Wingdings"/>
              </a:rPr>
              <a:t>τυ</a:t>
            </a:r>
            <a:r>
              <a:rPr lang="en-GB" sz="2400" dirty="0" smtClean="0">
                <a:cs typeface="Cambria"/>
                <a:sym typeface="Wingdings"/>
              </a:rPr>
              <a:t> </a:t>
            </a:r>
            <a:r>
              <a:rPr lang="en-GB" sz="2400" dirty="0" smtClean="0">
                <a:cs typeface="Cambria"/>
              </a:rPr>
              <a:t>limit </a:t>
            </a:r>
            <a:r>
              <a:rPr lang="en-GB" sz="2400" dirty="0">
                <a:cs typeface="Cambria"/>
              </a:rPr>
              <a:t>places a stronger constraint than direct searches from </a:t>
            </a:r>
            <a:r>
              <a:rPr lang="en-GB" sz="2400" dirty="0" smtClean="0">
                <a:cs typeface="Cambria"/>
              </a:rPr>
              <a:t>LHC </a:t>
            </a:r>
            <a:r>
              <a:rPr lang="en-GB" sz="2400" dirty="0" err="1" smtClean="0">
                <a:cs typeface="Cambria"/>
              </a:rPr>
              <a:t>exps</a:t>
            </a:r>
            <a:r>
              <a:rPr lang="en-GB" sz="2400" dirty="0" smtClean="0">
                <a:cs typeface="Cambria"/>
              </a:rPr>
              <a:t>. for </a:t>
            </a:r>
            <a:r>
              <a:rPr lang="en-GB" sz="2400" dirty="0">
                <a:cs typeface="Cambria"/>
              </a:rPr>
              <a:t>the next few years</a:t>
            </a:r>
            <a:r>
              <a:rPr lang="en-GB" sz="2400" dirty="0" smtClean="0">
                <a:cs typeface="Cambria"/>
              </a:rPr>
              <a:t>.</a:t>
            </a:r>
            <a:endParaRPr lang="en-GB" sz="2400" dirty="0">
              <a:cs typeface="Cambria"/>
            </a:endParaRPr>
          </a:p>
        </p:txBody>
      </p:sp>
      <p:sp>
        <p:nvSpPr>
          <p:cNvPr id="7" name="TextBox 6"/>
          <p:cNvSpPr txBox="1"/>
          <p:nvPr/>
        </p:nvSpPr>
        <p:spPr>
          <a:xfrm>
            <a:off x="2736838" y="5559596"/>
            <a:ext cx="2589450" cy="369332"/>
          </a:xfrm>
          <a:prstGeom prst="rect">
            <a:avLst/>
          </a:prstGeom>
          <a:noFill/>
        </p:spPr>
        <p:txBody>
          <a:bodyPr wrap="square" rtlCol="0">
            <a:spAutoFit/>
          </a:bodyPr>
          <a:lstStyle/>
          <a:p>
            <a:r>
              <a:rPr lang="en-US" dirty="0" smtClean="0"/>
              <a:t>This region is allowed</a:t>
            </a:r>
            <a:endParaRPr lang="en-US" dirty="0"/>
          </a:p>
        </p:txBody>
      </p:sp>
      <p:sp>
        <p:nvSpPr>
          <p:cNvPr id="2" name="Slide Number Placeholder 1"/>
          <p:cNvSpPr>
            <a:spLocks noGrp="1"/>
          </p:cNvSpPr>
          <p:nvPr>
            <p:ph type="sldNum" sz="quarter" idx="12"/>
          </p:nvPr>
        </p:nvSpPr>
        <p:spPr>
          <a:xfrm>
            <a:off x="6813138" y="6422686"/>
            <a:ext cx="2133600" cy="365125"/>
          </a:xfrm>
        </p:spPr>
        <p:txBody>
          <a:bodyPr/>
          <a:lstStyle/>
          <a:p>
            <a:fld id="{2066355A-084C-D24E-9AD2-7E4FC41EA627}" type="slidenum">
              <a:rPr lang="en-US" smtClean="0"/>
              <a:pPr/>
              <a:t>17</a:t>
            </a:fld>
            <a:endParaRPr lang="en-US" dirty="0"/>
          </a:p>
        </p:txBody>
      </p:sp>
      <p:sp>
        <p:nvSpPr>
          <p:cNvPr id="8" name="Right Arrow 7"/>
          <p:cNvSpPr/>
          <p:nvPr/>
        </p:nvSpPr>
        <p:spPr>
          <a:xfrm>
            <a:off x="3200400" y="4842783"/>
            <a:ext cx="1181100" cy="292100"/>
          </a:xfrm>
          <a:prstGeom prst="rightArrow">
            <a:avLst/>
          </a:prstGeom>
          <a:solidFill>
            <a:srgbClr val="008000"/>
          </a:solidFill>
          <a:scene3d>
            <a:camera prst="orthographicFront">
              <a:rot lat="0" lon="0" rev="18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703993" y="6298260"/>
            <a:ext cx="3242745" cy="369332"/>
          </a:xfrm>
          <a:prstGeom prst="rect">
            <a:avLst/>
          </a:prstGeom>
        </p:spPr>
        <p:txBody>
          <a:bodyPr wrap="none">
            <a:spAutoFit/>
          </a:bodyPr>
          <a:lstStyle/>
          <a:p>
            <a:r>
              <a:rPr lang="en-US" dirty="0"/>
              <a:t>http://</a:t>
            </a:r>
            <a:r>
              <a:rPr lang="en-US" dirty="0" err="1"/>
              <a:t>arxiv.org</a:t>
            </a:r>
            <a:r>
              <a:rPr lang="en-US" dirty="0"/>
              <a:t>/abs/</a:t>
            </a:r>
            <a:r>
              <a:rPr lang="en-US" dirty="0" smtClean="0"/>
              <a:t>1503.01789</a:t>
            </a:r>
            <a:endParaRPr lang="en-US" dirty="0"/>
          </a:p>
        </p:txBody>
      </p:sp>
      <p:sp>
        <p:nvSpPr>
          <p:cNvPr id="14" name="TextBox 13"/>
          <p:cNvSpPr txBox="1"/>
          <p:nvPr/>
        </p:nvSpPr>
        <p:spPr>
          <a:xfrm>
            <a:off x="3672972" y="3727784"/>
            <a:ext cx="854203" cy="369332"/>
          </a:xfrm>
          <a:prstGeom prst="rect">
            <a:avLst/>
          </a:prstGeom>
          <a:solidFill>
            <a:schemeClr val="bg1"/>
          </a:solidFill>
        </p:spPr>
        <p:txBody>
          <a:bodyPr wrap="square" rtlCol="0">
            <a:spAutoFit/>
          </a:bodyPr>
          <a:lstStyle/>
          <a:p>
            <a:r>
              <a:rPr lang="en-US" dirty="0" smtClean="0"/>
              <a:t>Belle II</a:t>
            </a:r>
            <a:endParaRPr lang="en-US" dirty="0"/>
          </a:p>
        </p:txBody>
      </p:sp>
      <p:sp>
        <p:nvSpPr>
          <p:cNvPr id="17" name="TextBox 16"/>
          <p:cNvSpPr txBox="1"/>
          <p:nvPr/>
        </p:nvSpPr>
        <p:spPr>
          <a:xfrm>
            <a:off x="1574800" y="2778667"/>
            <a:ext cx="1018674" cy="369332"/>
          </a:xfrm>
          <a:prstGeom prst="rect">
            <a:avLst/>
          </a:prstGeom>
          <a:solidFill>
            <a:schemeClr val="bg1"/>
          </a:solidFill>
        </p:spPr>
        <p:txBody>
          <a:bodyPr wrap="square" rtlCol="0">
            <a:spAutoFit/>
          </a:bodyPr>
          <a:lstStyle/>
          <a:p>
            <a:r>
              <a:rPr lang="en-US" dirty="0" smtClean="0"/>
              <a:t>1 ab</a:t>
            </a:r>
            <a:r>
              <a:rPr lang="en-US" baseline="30000" dirty="0" smtClean="0"/>
              <a:t>-1</a:t>
            </a:r>
            <a:endParaRPr lang="en-US" dirty="0"/>
          </a:p>
        </p:txBody>
      </p:sp>
      <p:pic>
        <p:nvPicPr>
          <p:cNvPr id="12" name="Picture 11" descr="combination_new.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588" y="2739740"/>
            <a:ext cx="5503376" cy="4118260"/>
          </a:xfrm>
          <a:prstGeom prst="rect">
            <a:avLst/>
          </a:prstGeom>
        </p:spPr>
      </p:pic>
      <p:sp>
        <p:nvSpPr>
          <p:cNvPr id="18" name="Striped Right Arrow 17"/>
          <p:cNvSpPr/>
          <p:nvPr/>
        </p:nvSpPr>
        <p:spPr>
          <a:xfrm>
            <a:off x="2736838" y="4707467"/>
            <a:ext cx="936134" cy="2540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stretch>
            <a:fillRect/>
          </a:stretch>
        </p:blipFill>
        <p:spPr>
          <a:xfrm>
            <a:off x="5593938" y="594232"/>
            <a:ext cx="3352800" cy="3038475"/>
          </a:xfrm>
          <a:prstGeom prst="rect">
            <a:avLst/>
          </a:prstGeom>
        </p:spPr>
      </p:pic>
      <p:sp>
        <p:nvSpPr>
          <p:cNvPr id="5" name="TextBox 4"/>
          <p:cNvSpPr txBox="1"/>
          <p:nvPr/>
        </p:nvSpPr>
        <p:spPr>
          <a:xfrm>
            <a:off x="260530" y="711886"/>
            <a:ext cx="4665888" cy="369332"/>
          </a:xfrm>
          <a:prstGeom prst="rect">
            <a:avLst/>
          </a:prstGeom>
          <a:noFill/>
        </p:spPr>
        <p:txBody>
          <a:bodyPr wrap="square" rtlCol="0">
            <a:spAutoFit/>
          </a:bodyPr>
          <a:lstStyle/>
          <a:p>
            <a:r>
              <a:rPr lang="en-US" dirty="0" smtClean="0"/>
              <a:t>Thanks to Luis </a:t>
            </a:r>
            <a:r>
              <a:rPr lang="en-US" dirty="0" err="1" smtClean="0"/>
              <a:t>Pesantez</a:t>
            </a:r>
            <a:r>
              <a:rPr lang="en-US" dirty="0" smtClean="0"/>
              <a:t> and Phil </a:t>
            </a:r>
            <a:r>
              <a:rPr lang="en-US" dirty="0" err="1" smtClean="0"/>
              <a:t>Urquijo</a:t>
            </a:r>
            <a:endParaRPr lang="en-US" dirty="0"/>
          </a:p>
        </p:txBody>
      </p:sp>
    </p:spTree>
    <p:extLst>
      <p:ext uri="{BB962C8B-B14F-4D97-AF65-F5344CB8AC3E}">
        <p14:creationId xmlns:p14="http://schemas.microsoft.com/office/powerpoint/2010/main" val="344455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2500" y="2507704"/>
            <a:ext cx="7226300" cy="28067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l="5193" t="6095" b="13084"/>
          <a:stretch/>
        </p:blipFill>
        <p:spPr>
          <a:xfrm>
            <a:off x="144359" y="650233"/>
            <a:ext cx="4999211" cy="2020008"/>
          </a:xfrm>
          <a:prstGeom prst="rect">
            <a:avLst/>
          </a:prstGeom>
        </p:spPr>
      </p:pic>
      <p:pic>
        <p:nvPicPr>
          <p:cNvPr id="6" name="Picture 5"/>
          <p:cNvPicPr>
            <a:picLocks noChangeAspect="1"/>
          </p:cNvPicPr>
          <p:nvPr/>
        </p:nvPicPr>
        <p:blipFill>
          <a:blip r:embed="rId5"/>
          <a:stretch>
            <a:fillRect/>
          </a:stretch>
        </p:blipFill>
        <p:spPr>
          <a:xfrm>
            <a:off x="752220" y="5610800"/>
            <a:ext cx="8128000" cy="1028700"/>
          </a:xfrm>
          <a:prstGeom prst="rect">
            <a:avLst/>
          </a:prstGeom>
        </p:spPr>
      </p:pic>
      <p:pic>
        <p:nvPicPr>
          <p:cNvPr id="7" name="Picture 6" descr="babar_D*taunu.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05982" y="130241"/>
            <a:ext cx="3291840" cy="2540000"/>
          </a:xfrm>
          <a:prstGeom prst="rect">
            <a:avLst/>
          </a:prstGeom>
        </p:spPr>
      </p:pic>
      <p:sp>
        <p:nvSpPr>
          <p:cNvPr id="8" name="TextBox 7"/>
          <p:cNvSpPr txBox="1"/>
          <p:nvPr/>
        </p:nvSpPr>
        <p:spPr>
          <a:xfrm>
            <a:off x="144359" y="6489646"/>
            <a:ext cx="3060889" cy="369332"/>
          </a:xfrm>
          <a:prstGeom prst="rect">
            <a:avLst/>
          </a:prstGeom>
          <a:noFill/>
        </p:spPr>
        <p:txBody>
          <a:bodyPr wrap="square" rtlCol="0">
            <a:spAutoFit/>
          </a:bodyPr>
          <a:lstStyle/>
          <a:p>
            <a:r>
              <a:rPr lang="en-US" dirty="0" smtClean="0"/>
              <a:t>Slide adapted from A. </a:t>
            </a:r>
            <a:r>
              <a:rPr lang="en-US" dirty="0" err="1" smtClean="0"/>
              <a:t>Soffer</a:t>
            </a:r>
            <a:endParaRPr lang="en-US" dirty="0"/>
          </a:p>
        </p:txBody>
      </p:sp>
      <p:sp>
        <p:nvSpPr>
          <p:cNvPr id="2" name="Slide Number Placeholder 1"/>
          <p:cNvSpPr>
            <a:spLocks noGrp="1"/>
          </p:cNvSpPr>
          <p:nvPr>
            <p:ph type="sldNum" sz="quarter" idx="12"/>
          </p:nvPr>
        </p:nvSpPr>
        <p:spPr>
          <a:xfrm>
            <a:off x="7010400" y="6456937"/>
            <a:ext cx="2133600" cy="365125"/>
          </a:xfrm>
        </p:spPr>
        <p:txBody>
          <a:bodyPr/>
          <a:lstStyle/>
          <a:p>
            <a:fld id="{2066355A-084C-D24E-9AD2-7E4FC41EA627}" type="slidenum">
              <a:rPr lang="en-US" smtClean="0"/>
              <a:pPr/>
              <a:t>18</a:t>
            </a:fld>
            <a:endParaRPr lang="en-US"/>
          </a:p>
        </p:txBody>
      </p:sp>
      <p:sp>
        <p:nvSpPr>
          <p:cNvPr id="3" name="TextBox 2"/>
          <p:cNvSpPr txBox="1"/>
          <p:nvPr/>
        </p:nvSpPr>
        <p:spPr>
          <a:xfrm>
            <a:off x="952500" y="28641"/>
            <a:ext cx="3653367" cy="584776"/>
          </a:xfrm>
          <a:prstGeom prst="rect">
            <a:avLst/>
          </a:prstGeom>
          <a:noFill/>
        </p:spPr>
        <p:txBody>
          <a:bodyPr wrap="square" rtlCol="0">
            <a:spAutoFit/>
          </a:bodyPr>
          <a:lstStyle/>
          <a:p>
            <a:r>
              <a:rPr lang="en-US" sz="3200" i="1" dirty="0" smtClean="0">
                <a:latin typeface="Times New Roman"/>
                <a:cs typeface="Times New Roman"/>
              </a:rPr>
              <a:t>A three-body tale</a:t>
            </a:r>
            <a:endParaRPr lang="en-US" sz="3200" i="1" dirty="0">
              <a:latin typeface="Times New Roman"/>
              <a:cs typeface="Times New Roman"/>
            </a:endParaRPr>
          </a:p>
        </p:txBody>
      </p:sp>
    </p:spTree>
    <p:extLst>
      <p:ext uri="{BB962C8B-B14F-4D97-AF65-F5344CB8AC3E}">
        <p14:creationId xmlns:p14="http://schemas.microsoft.com/office/powerpoint/2010/main" val="22627099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13416" y="0"/>
            <a:ext cx="3161270" cy="6858000"/>
          </a:xfrm>
          <a:prstGeom prst="rect">
            <a:avLst/>
          </a:prstGeom>
        </p:spPr>
      </p:pic>
      <p:sp>
        <p:nvSpPr>
          <p:cNvPr id="2" name="TextBox 1"/>
          <p:cNvSpPr txBox="1"/>
          <p:nvPr/>
        </p:nvSpPr>
        <p:spPr>
          <a:xfrm>
            <a:off x="523875" y="1570335"/>
            <a:ext cx="4381500" cy="461665"/>
          </a:xfrm>
          <a:prstGeom prst="rect">
            <a:avLst/>
          </a:prstGeom>
          <a:noFill/>
        </p:spPr>
        <p:txBody>
          <a:bodyPr wrap="square" rtlCol="0">
            <a:spAutoFit/>
          </a:bodyPr>
          <a:lstStyle/>
          <a:p>
            <a:r>
              <a:rPr lang="en-US" sz="2400" dirty="0" smtClean="0"/>
              <a:t>Missing mass variable</a:t>
            </a:r>
            <a:r>
              <a:rPr lang="en-US" dirty="0" smtClean="0"/>
              <a:t>:</a:t>
            </a:r>
            <a:endParaRPr lang="en-US" dirty="0"/>
          </a:p>
        </p:txBody>
      </p:sp>
      <p:sp>
        <p:nvSpPr>
          <p:cNvPr id="5" name="TextBox 4"/>
          <p:cNvSpPr txBox="1"/>
          <p:nvPr/>
        </p:nvSpPr>
        <p:spPr>
          <a:xfrm>
            <a:off x="317500" y="2032000"/>
            <a:ext cx="4587875" cy="461665"/>
          </a:xfrm>
          <a:prstGeom prst="rect">
            <a:avLst/>
          </a:prstGeom>
          <a:noFill/>
        </p:spPr>
        <p:txBody>
          <a:bodyPr wrap="square" rtlCol="0">
            <a:spAutoFit/>
          </a:bodyPr>
          <a:lstStyle/>
          <a:p>
            <a:r>
              <a:rPr lang="en-US" sz="2400" dirty="0"/>
              <a:t>m</a:t>
            </a:r>
            <a:r>
              <a:rPr lang="en-US" sz="2400" baseline="-25000" dirty="0" smtClean="0"/>
              <a:t>miss</a:t>
            </a:r>
            <a:r>
              <a:rPr lang="en-US" sz="2400" baseline="30000" dirty="0" smtClean="0"/>
              <a:t>2</a:t>
            </a:r>
            <a:r>
              <a:rPr lang="en-US" sz="2400" dirty="0" smtClean="0"/>
              <a:t> =p</a:t>
            </a:r>
            <a:r>
              <a:rPr lang="en-US" sz="2400" baseline="-25000" dirty="0" smtClean="0"/>
              <a:t>miss</a:t>
            </a:r>
            <a:r>
              <a:rPr lang="en-US" sz="2400" baseline="30000" dirty="0" smtClean="0"/>
              <a:t>2</a:t>
            </a:r>
            <a:r>
              <a:rPr lang="en-US" sz="2400" dirty="0" smtClean="0"/>
              <a:t>=(p[</a:t>
            </a:r>
            <a:r>
              <a:rPr lang="en-US" sz="2400" dirty="0" err="1" smtClean="0"/>
              <a:t>e</a:t>
            </a:r>
            <a:r>
              <a:rPr lang="en-US" sz="2400" baseline="30000" dirty="0" err="1" smtClean="0"/>
              <a:t>+</a:t>
            </a:r>
            <a:r>
              <a:rPr lang="en-US" sz="2400" dirty="0" err="1" smtClean="0"/>
              <a:t>e</a:t>
            </a:r>
            <a:r>
              <a:rPr lang="en-US" sz="2400" baseline="30000" dirty="0" smtClean="0"/>
              <a:t>-</a:t>
            </a:r>
            <a:r>
              <a:rPr lang="en-US" sz="2400" dirty="0"/>
              <a:t>]</a:t>
            </a:r>
            <a:r>
              <a:rPr lang="en-US" sz="2400" dirty="0" smtClean="0"/>
              <a:t>-</a:t>
            </a:r>
            <a:r>
              <a:rPr lang="en-US" sz="2400" dirty="0" err="1" smtClean="0"/>
              <a:t>p</a:t>
            </a:r>
            <a:r>
              <a:rPr lang="en-US" sz="2400" baseline="-25000" dirty="0" err="1" smtClean="0"/>
              <a:t>tag</a:t>
            </a:r>
            <a:r>
              <a:rPr lang="en-US" sz="2400" dirty="0" err="1" smtClean="0"/>
              <a:t>-p</a:t>
            </a:r>
            <a:r>
              <a:rPr lang="en-US" sz="2400" baseline="-25000" dirty="0" err="1" smtClean="0"/>
              <a:t>D</a:t>
            </a:r>
            <a:r>
              <a:rPr lang="en-US" sz="2400" baseline="-25000" dirty="0" smtClean="0"/>
              <a:t>(*)</a:t>
            </a:r>
            <a:r>
              <a:rPr lang="en-US" sz="2400" dirty="0" smtClean="0"/>
              <a:t>-</a:t>
            </a:r>
            <a:r>
              <a:rPr lang="en-US" sz="2400" dirty="0" err="1" smtClean="0"/>
              <a:t>p</a:t>
            </a:r>
            <a:r>
              <a:rPr lang="en-US" sz="2400" baseline="-25000" dirty="0" err="1" smtClean="0"/>
              <a:t>l</a:t>
            </a:r>
            <a:r>
              <a:rPr lang="en-US" sz="2400" dirty="0" smtClean="0"/>
              <a:t>)</a:t>
            </a:r>
            <a:r>
              <a:rPr lang="en-US" sz="2400" baseline="30000" dirty="0" smtClean="0"/>
              <a:t>2</a:t>
            </a:r>
            <a:endParaRPr lang="en-US" sz="2400" dirty="0"/>
          </a:p>
        </p:txBody>
      </p:sp>
      <p:sp>
        <p:nvSpPr>
          <p:cNvPr id="6" name="TextBox 5"/>
          <p:cNvSpPr txBox="1"/>
          <p:nvPr/>
        </p:nvSpPr>
        <p:spPr>
          <a:xfrm>
            <a:off x="111125" y="2622460"/>
            <a:ext cx="5619750" cy="461665"/>
          </a:xfrm>
          <a:prstGeom prst="rect">
            <a:avLst/>
          </a:prstGeom>
          <a:noFill/>
        </p:spPr>
        <p:txBody>
          <a:bodyPr wrap="square" rtlCol="0">
            <a:spAutoFit/>
          </a:bodyPr>
          <a:lstStyle/>
          <a:p>
            <a:r>
              <a:rPr lang="en-US" sz="2400" dirty="0" smtClean="0"/>
              <a:t>P</a:t>
            </a:r>
            <a:r>
              <a:rPr lang="en-US" sz="2400" baseline="-25000" dirty="0" smtClean="0"/>
              <a:t>l</a:t>
            </a:r>
            <a:r>
              <a:rPr lang="en-US" sz="2400" baseline="30000" dirty="0" smtClean="0"/>
              <a:t>* </a:t>
            </a:r>
            <a:r>
              <a:rPr lang="en-US" sz="2400" dirty="0" smtClean="0"/>
              <a:t>= momentum of lepton in B rest frame</a:t>
            </a:r>
            <a:endParaRPr lang="en-US" sz="2400" dirty="0"/>
          </a:p>
        </p:txBody>
      </p:sp>
      <p:sp>
        <p:nvSpPr>
          <p:cNvPr id="7" name="TextBox 6"/>
          <p:cNvSpPr txBox="1"/>
          <p:nvPr/>
        </p:nvSpPr>
        <p:spPr>
          <a:xfrm>
            <a:off x="111125" y="1017289"/>
            <a:ext cx="5413375" cy="461665"/>
          </a:xfrm>
          <a:prstGeom prst="rect">
            <a:avLst/>
          </a:prstGeom>
          <a:noFill/>
        </p:spPr>
        <p:txBody>
          <a:bodyPr wrap="square" rtlCol="0">
            <a:spAutoFit/>
          </a:bodyPr>
          <a:lstStyle/>
          <a:p>
            <a:r>
              <a:rPr lang="en-US" sz="2400" u="sng" dirty="0" smtClean="0"/>
              <a:t>Signals in B</a:t>
            </a:r>
            <a:r>
              <a:rPr lang="en-US" sz="2400" u="sng" dirty="0" smtClean="0">
                <a:sym typeface="Wingdings"/>
              </a:rPr>
              <a:t>D</a:t>
            </a:r>
            <a:r>
              <a:rPr lang="en-US" sz="2400" u="sng" baseline="30000" dirty="0" smtClean="0">
                <a:sym typeface="Wingdings"/>
              </a:rPr>
              <a:t>(*)</a:t>
            </a:r>
            <a:r>
              <a:rPr lang="en-US" sz="2400" u="sng" dirty="0" smtClean="0">
                <a:sym typeface="Wingdings"/>
              </a:rPr>
              <a:t> </a:t>
            </a:r>
            <a:r>
              <a:rPr lang="en-US" sz="2400" u="sng" dirty="0" err="1" smtClean="0">
                <a:sym typeface="Wingdings"/>
              </a:rPr>
              <a:t>τν</a:t>
            </a:r>
            <a:r>
              <a:rPr lang="en-US" sz="2400" u="sng" dirty="0" smtClean="0">
                <a:sym typeface="Wingdings"/>
              </a:rPr>
              <a:t> </a:t>
            </a:r>
            <a:r>
              <a:rPr lang="en-US" sz="2400" u="sng" dirty="0" smtClean="0"/>
              <a:t>(489±63, 888±63)</a:t>
            </a:r>
            <a:endParaRPr lang="en-US" sz="2400" u="sng" dirty="0"/>
          </a:p>
        </p:txBody>
      </p:sp>
      <p:sp>
        <p:nvSpPr>
          <p:cNvPr id="8" name="TextBox 7"/>
          <p:cNvSpPr txBox="1"/>
          <p:nvPr/>
        </p:nvSpPr>
        <p:spPr>
          <a:xfrm>
            <a:off x="111125" y="4574917"/>
            <a:ext cx="5413375" cy="1569660"/>
          </a:xfrm>
          <a:prstGeom prst="rect">
            <a:avLst/>
          </a:prstGeom>
          <a:noFill/>
        </p:spPr>
        <p:txBody>
          <a:bodyPr wrap="square" rtlCol="0">
            <a:spAutoFit/>
          </a:bodyPr>
          <a:lstStyle/>
          <a:p>
            <a:r>
              <a:rPr lang="en-US" sz="2400" i="1" dirty="0" smtClean="0"/>
              <a:t>Production of B meson pairs at threshold is critical to the separation of backgrounds from the missing energy/ momentum signal.</a:t>
            </a:r>
            <a:endParaRPr lang="en-US" sz="2400" i="1" dirty="0"/>
          </a:p>
        </p:txBody>
      </p:sp>
      <p:sp>
        <p:nvSpPr>
          <p:cNvPr id="10" name="TextBox 9"/>
          <p:cNvSpPr txBox="1"/>
          <p:nvPr/>
        </p:nvSpPr>
        <p:spPr>
          <a:xfrm>
            <a:off x="523875" y="206375"/>
            <a:ext cx="4841875" cy="461665"/>
          </a:xfrm>
          <a:prstGeom prst="rect">
            <a:avLst/>
          </a:prstGeom>
          <a:noFill/>
        </p:spPr>
        <p:txBody>
          <a:bodyPr wrap="square" rtlCol="0">
            <a:spAutoFit/>
          </a:bodyPr>
          <a:lstStyle/>
          <a:p>
            <a:r>
              <a:rPr lang="en-US" sz="2400" dirty="0" smtClean="0"/>
              <a:t>Example from a </a:t>
            </a:r>
            <a:r>
              <a:rPr lang="en-US" sz="2400" dirty="0" err="1" smtClean="0"/>
              <a:t>BaBar</a:t>
            </a:r>
            <a:r>
              <a:rPr lang="en-US" sz="2400" dirty="0" smtClean="0"/>
              <a:t> paper</a:t>
            </a:r>
            <a:endParaRPr lang="en-US" sz="2400" dirty="0"/>
          </a:p>
        </p:txBody>
      </p:sp>
      <p:sp>
        <p:nvSpPr>
          <p:cNvPr id="3" name="Slide Number Placeholder 2"/>
          <p:cNvSpPr>
            <a:spLocks noGrp="1"/>
          </p:cNvSpPr>
          <p:nvPr>
            <p:ph type="sldNum" sz="quarter" idx="12"/>
          </p:nvPr>
        </p:nvSpPr>
        <p:spPr>
          <a:xfrm>
            <a:off x="7010400" y="6492875"/>
            <a:ext cx="2133600" cy="365125"/>
          </a:xfrm>
        </p:spPr>
        <p:txBody>
          <a:bodyPr/>
          <a:lstStyle/>
          <a:p>
            <a:fld id="{2066355A-084C-D24E-9AD2-7E4FC41EA627}" type="slidenum">
              <a:rPr lang="en-US" smtClean="0"/>
              <a:pPr/>
              <a:t>19</a:t>
            </a:fld>
            <a:endParaRPr lang="en-US" dirty="0"/>
          </a:p>
        </p:txBody>
      </p:sp>
      <p:sp>
        <p:nvSpPr>
          <p:cNvPr id="9" name="TextBox 8"/>
          <p:cNvSpPr txBox="1"/>
          <p:nvPr/>
        </p:nvSpPr>
        <p:spPr>
          <a:xfrm>
            <a:off x="158750" y="3438782"/>
            <a:ext cx="5354666" cy="461665"/>
          </a:xfrm>
          <a:prstGeom prst="rect">
            <a:avLst/>
          </a:prstGeom>
          <a:noFill/>
        </p:spPr>
        <p:txBody>
          <a:bodyPr wrap="square" rtlCol="0">
            <a:spAutoFit/>
          </a:bodyPr>
          <a:lstStyle/>
          <a:p>
            <a:r>
              <a:rPr lang="en-US" sz="2400" b="1" dirty="0" smtClean="0">
                <a:solidFill>
                  <a:srgbClr val="FF0000"/>
                </a:solidFill>
              </a:rPr>
              <a:t>But wait !!!  B</a:t>
            </a:r>
            <a:r>
              <a:rPr lang="en-US" sz="2400" b="1" dirty="0" smtClean="0">
                <a:solidFill>
                  <a:srgbClr val="FF0000"/>
                </a:solidFill>
                <a:sym typeface="Wingdings"/>
              </a:rPr>
              <a:t></a:t>
            </a:r>
            <a:r>
              <a:rPr lang="en-US" sz="2400" b="1" dirty="0" smtClean="0">
                <a:solidFill>
                  <a:srgbClr val="FF0000"/>
                </a:solidFill>
              </a:rPr>
              <a:t>D*</a:t>
            </a:r>
            <a:r>
              <a:rPr lang="en-US" sz="2400" b="1" dirty="0" err="1" smtClean="0">
                <a:solidFill>
                  <a:srgbClr val="FF0000"/>
                </a:solidFill>
              </a:rPr>
              <a:t>τν</a:t>
            </a:r>
            <a:r>
              <a:rPr lang="en-US" sz="2400" b="1" dirty="0" smtClean="0">
                <a:solidFill>
                  <a:srgbClr val="FF0000"/>
                </a:solidFill>
              </a:rPr>
              <a:t> </a:t>
            </a:r>
            <a:r>
              <a:rPr lang="en-US" sz="2400" b="1" i="1" dirty="0" smtClean="0">
                <a:solidFill>
                  <a:srgbClr val="FF0000"/>
                </a:solidFill>
              </a:rPr>
              <a:t>possible</a:t>
            </a:r>
            <a:r>
              <a:rPr lang="en-US" sz="2400" b="1" dirty="0" smtClean="0">
                <a:solidFill>
                  <a:srgbClr val="FF0000"/>
                </a:solidFill>
              </a:rPr>
              <a:t> at </a:t>
            </a:r>
            <a:r>
              <a:rPr lang="en-US" sz="2400" b="1" dirty="0" err="1" smtClean="0">
                <a:solidFill>
                  <a:srgbClr val="FF0000"/>
                </a:solidFill>
              </a:rPr>
              <a:t>LHCb</a:t>
            </a:r>
            <a:endParaRPr lang="en-US" sz="2400" dirty="0"/>
          </a:p>
        </p:txBody>
      </p:sp>
      <p:sp>
        <p:nvSpPr>
          <p:cNvPr id="12" name="Rectangle 11"/>
          <p:cNvSpPr/>
          <p:nvPr/>
        </p:nvSpPr>
        <p:spPr>
          <a:xfrm>
            <a:off x="88713" y="4574917"/>
            <a:ext cx="5277037" cy="156966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62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331" y="-107521"/>
            <a:ext cx="8229600" cy="1143000"/>
          </a:xfrm>
        </p:spPr>
        <p:txBody>
          <a:bodyPr>
            <a:normAutofit/>
          </a:bodyPr>
          <a:lstStyle/>
          <a:p>
            <a:r>
              <a:rPr lang="en-US" sz="3600" dirty="0" smtClean="0">
                <a:latin typeface="Times New Roman"/>
                <a:cs typeface="Times New Roman"/>
              </a:rPr>
              <a:t>Belle II in India </a:t>
            </a:r>
            <a:endParaRPr lang="en-US" sz="36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2</a:t>
            </a:fld>
            <a:endParaRPr lang="en-US" dirty="0"/>
          </a:p>
        </p:txBody>
      </p:sp>
      <p:sp>
        <p:nvSpPr>
          <p:cNvPr id="3" name="Rectangle 2"/>
          <p:cNvSpPr/>
          <p:nvPr/>
        </p:nvSpPr>
        <p:spPr>
          <a:xfrm>
            <a:off x="1" y="103158"/>
            <a:ext cx="5493600" cy="6001643"/>
          </a:xfrm>
          <a:prstGeom prst="rect">
            <a:avLst/>
          </a:prstGeom>
        </p:spPr>
        <p:txBody>
          <a:bodyPr wrap="square">
            <a:spAutoFit/>
          </a:bodyPr>
          <a:lstStyle/>
          <a:p>
            <a:r>
              <a:rPr lang="en-US" sz="2000" dirty="0" smtClean="0">
                <a:latin typeface="Times New Roman"/>
                <a:cs typeface="Times New Roman"/>
              </a:rPr>
              <a:t>Indian </a:t>
            </a:r>
            <a:r>
              <a:rPr lang="en-US" sz="2000" dirty="0">
                <a:latin typeface="Times New Roman"/>
                <a:cs typeface="Times New Roman"/>
              </a:rPr>
              <a:t>Institute of Science Education and </a:t>
            </a:r>
            <a:r>
              <a:rPr lang="en-US" sz="2000" dirty="0" smtClean="0">
                <a:latin typeface="Times New Roman"/>
                <a:cs typeface="Times New Roman"/>
              </a:rPr>
              <a:t>Research,</a:t>
            </a:r>
            <a:endParaRPr lang="en-US" sz="2000" dirty="0" smtClean="0">
              <a:latin typeface="Times New Roman"/>
              <a:cs typeface="Times New Roman"/>
            </a:endParaRPr>
          </a:p>
          <a:p>
            <a:r>
              <a:rPr lang="en-US" sz="2000" dirty="0" smtClean="0">
                <a:latin typeface="Times New Roman"/>
                <a:cs typeface="Times New Roman"/>
              </a:rPr>
              <a:t>Mohali  </a:t>
            </a:r>
            <a:r>
              <a:rPr lang="en-US" sz="2000" dirty="0">
                <a:latin typeface="Times New Roman"/>
                <a:cs typeface="Times New Roman"/>
              </a:rPr>
              <a:t>	</a:t>
            </a:r>
            <a:r>
              <a:rPr lang="en-US" sz="2000" dirty="0" smtClean="0">
                <a:latin typeface="Times New Roman"/>
                <a:cs typeface="Times New Roman"/>
              </a:rPr>
              <a:t>(</a:t>
            </a:r>
            <a:r>
              <a:rPr lang="en-US" sz="2000" dirty="0" smtClean="0">
                <a:latin typeface="Times New Roman"/>
                <a:cs typeface="Times New Roman"/>
              </a:rPr>
              <a:t>Prof. V. </a:t>
            </a:r>
            <a:r>
              <a:rPr lang="en-US" sz="2000" dirty="0" err="1" smtClean="0">
                <a:latin typeface="Times New Roman"/>
                <a:cs typeface="Times New Roman"/>
              </a:rPr>
              <a:t>Bhardwaj</a:t>
            </a:r>
            <a:r>
              <a:rPr lang="en-US" sz="2000" dirty="0" smtClean="0">
                <a:latin typeface="Times New Roman"/>
                <a:cs typeface="Times New Roman"/>
              </a:rPr>
              <a:t>)</a:t>
            </a:r>
            <a:endParaRPr lang="en-US" sz="2000" dirty="0">
              <a:latin typeface="Times New Roman"/>
              <a:cs typeface="Times New Roman"/>
            </a:endParaRPr>
          </a:p>
          <a:p>
            <a:r>
              <a:rPr lang="en-US" sz="2000" dirty="0">
                <a:latin typeface="Times New Roman"/>
                <a:cs typeface="Times New Roman"/>
              </a:rPr>
              <a:t>Indian Institute of </a:t>
            </a:r>
            <a:r>
              <a:rPr lang="en-US" sz="2000" dirty="0" smtClean="0">
                <a:latin typeface="Times New Roman"/>
                <a:cs typeface="Times New Roman"/>
              </a:rPr>
              <a:t>Technology, </a:t>
            </a:r>
            <a:r>
              <a:rPr lang="en-US" sz="2000" dirty="0">
                <a:latin typeface="Times New Roman"/>
                <a:cs typeface="Times New Roman"/>
              </a:rPr>
              <a:t>Bhubaneswar </a:t>
            </a:r>
            <a:endParaRPr lang="en-US" sz="2000" dirty="0" smtClean="0">
              <a:latin typeface="Times New Roman"/>
              <a:cs typeface="Times New Roman"/>
            </a:endParaRPr>
          </a:p>
          <a:p>
            <a:r>
              <a:rPr lang="en-US" sz="2000" dirty="0" smtClean="0">
                <a:latin typeface="Times New Roman"/>
                <a:cs typeface="Times New Roman"/>
              </a:rPr>
              <a:t>(Prof. S. </a:t>
            </a:r>
            <a:r>
              <a:rPr lang="en-US" sz="2000" dirty="0" err="1" smtClean="0">
                <a:latin typeface="Times New Roman"/>
                <a:cs typeface="Times New Roman"/>
              </a:rPr>
              <a:t>Bahinipati</a:t>
            </a:r>
            <a:r>
              <a:rPr lang="en-US" sz="2000" dirty="0" smtClean="0">
                <a:latin typeface="Times New Roman"/>
                <a:cs typeface="Times New Roman"/>
              </a:rPr>
              <a:t>)</a:t>
            </a:r>
            <a:endParaRPr lang="en-US" sz="2000" dirty="0">
              <a:latin typeface="Times New Roman"/>
              <a:cs typeface="Times New Roman"/>
            </a:endParaRPr>
          </a:p>
          <a:p>
            <a:r>
              <a:rPr lang="en-US" sz="2000" dirty="0">
                <a:latin typeface="Times New Roman"/>
                <a:cs typeface="Times New Roman"/>
              </a:rPr>
              <a:t>Indian Institute of </a:t>
            </a:r>
            <a:r>
              <a:rPr lang="en-US" sz="2000" dirty="0" smtClean="0">
                <a:latin typeface="Times New Roman"/>
                <a:cs typeface="Times New Roman"/>
              </a:rPr>
              <a:t>Technology, Guwahati</a:t>
            </a:r>
          </a:p>
          <a:p>
            <a:r>
              <a:rPr lang="en-US" sz="2000" dirty="0" smtClean="0">
                <a:latin typeface="Times New Roman"/>
                <a:cs typeface="Times New Roman"/>
              </a:rPr>
              <a:t>(Prof. B. </a:t>
            </a:r>
            <a:r>
              <a:rPr lang="en-US" sz="2000" dirty="0" err="1" smtClean="0">
                <a:latin typeface="Times New Roman"/>
                <a:cs typeface="Times New Roman"/>
              </a:rPr>
              <a:t>Bhuyan</a:t>
            </a:r>
            <a:r>
              <a:rPr lang="en-US" sz="2000" dirty="0" smtClean="0">
                <a:latin typeface="Times New Roman"/>
                <a:cs typeface="Times New Roman"/>
              </a:rPr>
              <a:t>,  D. </a:t>
            </a:r>
            <a:r>
              <a:rPr lang="en-US" sz="2000" dirty="0" err="1" smtClean="0">
                <a:latin typeface="Times New Roman"/>
                <a:cs typeface="Times New Roman"/>
              </a:rPr>
              <a:t>Kalita</a:t>
            </a:r>
            <a:r>
              <a:rPr lang="en-US" sz="2000" dirty="0" smtClean="0">
                <a:latin typeface="Times New Roman"/>
                <a:cs typeface="Times New Roman"/>
              </a:rPr>
              <a:t>)</a:t>
            </a:r>
            <a:r>
              <a:rPr lang="en-US" sz="2000" dirty="0">
                <a:latin typeface="Times New Roman"/>
                <a:cs typeface="Times New Roman"/>
              </a:rPr>
              <a:t>	</a:t>
            </a:r>
            <a:endParaRPr lang="en-US" sz="2000" dirty="0" smtClean="0">
              <a:latin typeface="Times New Roman"/>
              <a:cs typeface="Times New Roman"/>
            </a:endParaRPr>
          </a:p>
          <a:p>
            <a:r>
              <a:rPr lang="en-US" sz="2000" dirty="0" smtClean="0">
                <a:latin typeface="Times New Roman"/>
                <a:cs typeface="Times New Roman"/>
              </a:rPr>
              <a:t>Indian Institute of Technology, Hyderabad</a:t>
            </a:r>
          </a:p>
          <a:p>
            <a:r>
              <a:rPr lang="en-US" sz="2000" dirty="0" smtClean="0">
                <a:latin typeface="Times New Roman"/>
                <a:cs typeface="Times New Roman"/>
              </a:rPr>
              <a:t>(Prof. A. </a:t>
            </a:r>
            <a:r>
              <a:rPr lang="en-US" sz="2000" dirty="0" err="1" smtClean="0">
                <a:latin typeface="Times New Roman"/>
                <a:cs typeface="Times New Roman"/>
              </a:rPr>
              <a:t>Giri</a:t>
            </a:r>
            <a:r>
              <a:rPr lang="en-US" sz="2000" dirty="0" smtClean="0">
                <a:latin typeface="Times New Roman"/>
                <a:cs typeface="Times New Roman"/>
              </a:rPr>
              <a:t>, Prof. S. Desai)</a:t>
            </a:r>
            <a:endParaRPr lang="en-US" sz="2000" dirty="0">
              <a:latin typeface="Times New Roman"/>
              <a:cs typeface="Times New Roman"/>
            </a:endParaRPr>
          </a:p>
          <a:p>
            <a:r>
              <a:rPr lang="en-US" sz="2000" dirty="0">
                <a:latin typeface="Times New Roman"/>
                <a:cs typeface="Times New Roman"/>
              </a:rPr>
              <a:t>Indian Institute of </a:t>
            </a:r>
            <a:r>
              <a:rPr lang="en-US" sz="2000" dirty="0" smtClean="0">
                <a:latin typeface="Times New Roman"/>
                <a:cs typeface="Times New Roman"/>
              </a:rPr>
              <a:t>Technology, </a:t>
            </a:r>
            <a:r>
              <a:rPr lang="en-US" sz="2000" dirty="0">
                <a:latin typeface="Times New Roman"/>
                <a:cs typeface="Times New Roman"/>
              </a:rPr>
              <a:t>Madras </a:t>
            </a:r>
            <a:r>
              <a:rPr lang="en-US" sz="2000" dirty="0" smtClean="0">
                <a:latin typeface="Times New Roman"/>
                <a:cs typeface="Times New Roman"/>
              </a:rPr>
              <a:t> </a:t>
            </a:r>
          </a:p>
          <a:p>
            <a:r>
              <a:rPr lang="en-US" sz="2000" dirty="0" smtClean="0">
                <a:latin typeface="Times New Roman"/>
                <a:cs typeface="Times New Roman"/>
              </a:rPr>
              <a:t>(Prof. P. </a:t>
            </a:r>
            <a:r>
              <a:rPr lang="en-US" sz="2000" dirty="0" err="1" smtClean="0">
                <a:latin typeface="Times New Roman"/>
                <a:cs typeface="Times New Roman"/>
              </a:rPr>
              <a:t>Behera</a:t>
            </a:r>
            <a:r>
              <a:rPr lang="en-US" sz="2000" dirty="0" smtClean="0">
                <a:latin typeface="Times New Roman"/>
                <a:cs typeface="Times New Roman"/>
              </a:rPr>
              <a:t>, Prof.  J. </a:t>
            </a:r>
            <a:r>
              <a:rPr lang="en-US" sz="2000" dirty="0" smtClean="0">
                <a:latin typeface="Times New Roman"/>
                <a:cs typeface="Times New Roman"/>
              </a:rPr>
              <a:t>Libby)</a:t>
            </a:r>
            <a:r>
              <a:rPr lang="en-US" sz="2000" dirty="0">
                <a:latin typeface="Times New Roman"/>
                <a:cs typeface="Times New Roman"/>
              </a:rPr>
              <a:t>	</a:t>
            </a:r>
          </a:p>
          <a:p>
            <a:r>
              <a:rPr lang="en-US" sz="2000" dirty="0">
                <a:latin typeface="Times New Roman"/>
                <a:cs typeface="Times New Roman"/>
              </a:rPr>
              <a:t>Institute of Mathematical and </a:t>
            </a:r>
            <a:r>
              <a:rPr lang="en-US" sz="2000" dirty="0" smtClean="0">
                <a:latin typeface="Times New Roman"/>
                <a:cs typeface="Times New Roman"/>
              </a:rPr>
              <a:t>Sciences, Chennai</a:t>
            </a:r>
          </a:p>
          <a:p>
            <a:r>
              <a:rPr lang="en-US" sz="2000" dirty="0" smtClean="0">
                <a:latin typeface="Times New Roman"/>
                <a:cs typeface="Times New Roman"/>
              </a:rPr>
              <a:t>(Prof. R. </a:t>
            </a:r>
            <a:r>
              <a:rPr lang="en-US" sz="2000" dirty="0" err="1" smtClean="0">
                <a:latin typeface="Times New Roman"/>
                <a:cs typeface="Times New Roman"/>
              </a:rPr>
              <a:t>Sinha</a:t>
            </a:r>
            <a:r>
              <a:rPr lang="en-US" sz="2000" dirty="0" smtClean="0">
                <a:latin typeface="Times New Roman"/>
                <a:cs typeface="Times New Roman"/>
              </a:rPr>
              <a:t>)</a:t>
            </a:r>
          </a:p>
          <a:p>
            <a:r>
              <a:rPr lang="en-US" sz="2000" dirty="0" err="1" smtClean="0">
                <a:latin typeface="Times New Roman"/>
                <a:cs typeface="Times New Roman"/>
              </a:rPr>
              <a:t>Panjab</a:t>
            </a:r>
            <a:r>
              <a:rPr lang="en-US" sz="2000" dirty="0" smtClean="0">
                <a:latin typeface="Times New Roman"/>
                <a:cs typeface="Times New Roman"/>
              </a:rPr>
              <a:t> </a:t>
            </a:r>
            <a:r>
              <a:rPr lang="en-US" sz="2000" dirty="0">
                <a:latin typeface="Times New Roman"/>
                <a:cs typeface="Times New Roman"/>
              </a:rPr>
              <a:t>Univ</a:t>
            </a:r>
            <a:r>
              <a:rPr lang="en-US" sz="2400" dirty="0" smtClean="0">
                <a:latin typeface="Times New Roman"/>
                <a:cs typeface="Times New Roman"/>
              </a:rPr>
              <a:t>. </a:t>
            </a:r>
            <a:r>
              <a:rPr lang="en-US" sz="2000" dirty="0" smtClean="0">
                <a:latin typeface="Times New Roman"/>
                <a:cs typeface="Times New Roman"/>
              </a:rPr>
              <a:t>(</a:t>
            </a:r>
            <a:r>
              <a:rPr lang="en-US" sz="2000" dirty="0" smtClean="0">
                <a:latin typeface="Times New Roman"/>
                <a:cs typeface="Times New Roman"/>
              </a:rPr>
              <a:t>Prof. R. Kumar, Prof. </a:t>
            </a:r>
            <a:r>
              <a:rPr lang="en-US" sz="2000" dirty="0" smtClean="0">
                <a:latin typeface="Times New Roman"/>
                <a:cs typeface="Times New Roman"/>
              </a:rPr>
              <a:t>J.B. Singh</a:t>
            </a:r>
            <a:r>
              <a:rPr lang="en-US" sz="2000" dirty="0" smtClean="0">
                <a:latin typeface="Times New Roman"/>
                <a:cs typeface="Times New Roman"/>
              </a:rPr>
              <a:t>)  </a:t>
            </a:r>
            <a:r>
              <a:rPr lang="en-US" sz="2400" dirty="0">
                <a:latin typeface="Times New Roman"/>
                <a:cs typeface="Times New Roman"/>
              </a:rPr>
              <a:t>	</a:t>
            </a:r>
          </a:p>
          <a:p>
            <a:r>
              <a:rPr lang="en-US" sz="2000" dirty="0">
                <a:latin typeface="Times New Roman"/>
                <a:cs typeface="Times New Roman"/>
              </a:rPr>
              <a:t>Tata Institute of Fundamental </a:t>
            </a:r>
            <a:r>
              <a:rPr lang="en-US" sz="2000" dirty="0" smtClean="0">
                <a:latin typeface="Times New Roman"/>
                <a:cs typeface="Times New Roman"/>
              </a:rPr>
              <a:t>Research, Mumbai</a:t>
            </a:r>
          </a:p>
          <a:p>
            <a:r>
              <a:rPr lang="en-US" sz="2000" dirty="0" smtClean="0">
                <a:latin typeface="Times New Roman"/>
                <a:cs typeface="Times New Roman"/>
              </a:rPr>
              <a:t>(Prof. T. Aziz, Prof. G. Mohanty, </a:t>
            </a:r>
            <a:r>
              <a:rPr lang="en-US" sz="2000" dirty="0" smtClean="0">
                <a:latin typeface="Times New Roman"/>
                <a:cs typeface="Times New Roman"/>
              </a:rPr>
              <a:t>Dr. D</a:t>
            </a:r>
            <a:r>
              <a:rPr lang="en-US" sz="2000" dirty="0" smtClean="0">
                <a:latin typeface="Times New Roman"/>
                <a:cs typeface="Times New Roman"/>
              </a:rPr>
              <a:t>. </a:t>
            </a:r>
            <a:r>
              <a:rPr lang="en-US" sz="2000" dirty="0" err="1" smtClean="0">
                <a:latin typeface="Times New Roman"/>
                <a:cs typeface="Times New Roman"/>
              </a:rPr>
              <a:t>Dutta</a:t>
            </a:r>
            <a:r>
              <a:rPr lang="en-US" sz="2000" dirty="0" smtClean="0">
                <a:latin typeface="Times New Roman"/>
                <a:cs typeface="Times New Roman"/>
              </a:rPr>
              <a:t>, S. </a:t>
            </a:r>
            <a:r>
              <a:rPr lang="en-US" sz="2000" dirty="0" err="1" smtClean="0">
                <a:latin typeface="Times New Roman"/>
                <a:cs typeface="Times New Roman"/>
              </a:rPr>
              <a:t>Divekar</a:t>
            </a:r>
            <a:r>
              <a:rPr lang="en-US" sz="2000" dirty="0" smtClean="0">
                <a:latin typeface="Times New Roman"/>
                <a:cs typeface="Times New Roman"/>
              </a:rPr>
              <a:t>, M. </a:t>
            </a:r>
            <a:r>
              <a:rPr lang="en-US" sz="2000" dirty="0" err="1" smtClean="0">
                <a:latin typeface="Times New Roman"/>
                <a:cs typeface="Times New Roman"/>
              </a:rPr>
              <a:t>Kolwakar</a:t>
            </a:r>
            <a:r>
              <a:rPr lang="en-US" sz="2000" dirty="0" smtClean="0">
                <a:latin typeface="Times New Roman"/>
                <a:cs typeface="Times New Roman"/>
              </a:rPr>
              <a:t>, </a:t>
            </a:r>
            <a:r>
              <a:rPr lang="en-US" sz="2000" dirty="0" smtClean="0">
                <a:latin typeface="Times New Roman"/>
                <a:cs typeface="Times New Roman"/>
              </a:rPr>
              <a:t>K.K. </a:t>
            </a:r>
            <a:r>
              <a:rPr lang="en-US" sz="2000" dirty="0" err="1" smtClean="0">
                <a:latin typeface="Times New Roman"/>
                <a:cs typeface="Times New Roman"/>
              </a:rPr>
              <a:t>Rao</a:t>
            </a:r>
            <a:r>
              <a:rPr lang="en-US" sz="2000" dirty="0" smtClean="0">
                <a:latin typeface="Times New Roman"/>
                <a:cs typeface="Times New Roman"/>
              </a:rPr>
              <a:t>, </a:t>
            </a:r>
            <a:r>
              <a:rPr lang="en-US" sz="2000" dirty="0" smtClean="0">
                <a:latin typeface="Times New Roman"/>
                <a:cs typeface="Times New Roman"/>
              </a:rPr>
              <a:t>S. </a:t>
            </a:r>
            <a:r>
              <a:rPr lang="en-US" sz="2000" dirty="0" err="1" smtClean="0">
                <a:latin typeface="Times New Roman"/>
                <a:cs typeface="Times New Roman"/>
              </a:rPr>
              <a:t>Chendvankar</a:t>
            </a:r>
            <a:r>
              <a:rPr lang="en-US" sz="2000" dirty="0" smtClean="0">
                <a:latin typeface="Times New Roman"/>
                <a:cs typeface="Times New Roman"/>
              </a:rPr>
              <a:t>, S. </a:t>
            </a:r>
            <a:r>
              <a:rPr lang="en-US" sz="2000" dirty="0" err="1" smtClean="0">
                <a:latin typeface="Times New Roman"/>
                <a:cs typeface="Times New Roman"/>
              </a:rPr>
              <a:t>Mayekar</a:t>
            </a:r>
            <a:r>
              <a:rPr lang="en-US" sz="2000" dirty="0" smtClean="0">
                <a:latin typeface="Times New Roman"/>
                <a:cs typeface="Times New Roman"/>
              </a:rPr>
              <a:t>)</a:t>
            </a:r>
          </a:p>
          <a:p>
            <a:r>
              <a:rPr lang="en-US" sz="2000" dirty="0" err="1" smtClean="0">
                <a:latin typeface="Times New Roman"/>
                <a:cs typeface="Times New Roman"/>
              </a:rPr>
              <a:t>Malaviya</a:t>
            </a:r>
            <a:r>
              <a:rPr lang="en-US" sz="2000" dirty="0" smtClean="0">
                <a:latin typeface="Times New Roman"/>
                <a:cs typeface="Times New Roman"/>
              </a:rPr>
              <a:t> National Institute of Technology, Jaipur</a:t>
            </a:r>
          </a:p>
          <a:p>
            <a:r>
              <a:rPr lang="en-US" sz="2000" dirty="0" smtClean="0">
                <a:latin typeface="Times New Roman"/>
                <a:cs typeface="Times New Roman"/>
              </a:rPr>
              <a:t>(Prof. K</a:t>
            </a:r>
            <a:r>
              <a:rPr lang="en-US" sz="2000" dirty="0" smtClean="0">
                <a:latin typeface="Times New Roman"/>
                <a:cs typeface="Times New Roman"/>
              </a:rPr>
              <a:t>. </a:t>
            </a:r>
            <a:r>
              <a:rPr lang="en-US" sz="2000" dirty="0" err="1" smtClean="0">
                <a:latin typeface="Times New Roman"/>
                <a:cs typeface="Times New Roman"/>
              </a:rPr>
              <a:t>Lalwani</a:t>
            </a:r>
            <a:r>
              <a:rPr lang="en-US" sz="2000" dirty="0" smtClean="0">
                <a:latin typeface="Times New Roman"/>
                <a:cs typeface="Times New Roman"/>
              </a:rPr>
              <a:t>)</a:t>
            </a:r>
            <a:endParaRPr lang="en-US" sz="2000" dirty="0">
              <a:latin typeface="Times New Roman"/>
              <a:cs typeface="Times New Roman"/>
            </a:endParaRPr>
          </a:p>
        </p:txBody>
      </p:sp>
      <p:pic>
        <p:nvPicPr>
          <p:cNvPr id="13" name="Picture 3" descr="E:\IPMU Photos\April 2015\Microscope pictures\100_0427\IMGP0001.JPG"/>
          <p:cNvPicPr>
            <a:picLocks noChangeAspect="1" noChangeArrowheads="1"/>
          </p:cNvPicPr>
          <p:nvPr/>
        </p:nvPicPr>
        <p:blipFill>
          <a:blip r:embed="rId3" cstate="print"/>
          <a:srcRect/>
          <a:stretch>
            <a:fillRect/>
          </a:stretch>
        </p:blipFill>
        <p:spPr bwMode="auto">
          <a:xfrm>
            <a:off x="5564295" y="892705"/>
            <a:ext cx="3291840" cy="2468880"/>
          </a:xfrm>
          <a:prstGeom prst="rect">
            <a:avLst/>
          </a:prstGeom>
          <a:noFill/>
        </p:spPr>
      </p:pic>
      <p:sp>
        <p:nvSpPr>
          <p:cNvPr id="6" name="TextBox 5"/>
          <p:cNvSpPr txBox="1"/>
          <p:nvPr/>
        </p:nvSpPr>
        <p:spPr>
          <a:xfrm>
            <a:off x="5841998" y="4385564"/>
            <a:ext cx="2844802" cy="1569660"/>
          </a:xfrm>
          <a:prstGeom prst="rect">
            <a:avLst/>
          </a:prstGeom>
          <a:noFill/>
        </p:spPr>
        <p:txBody>
          <a:bodyPr wrap="square" rtlCol="0">
            <a:spAutoFit/>
          </a:bodyPr>
          <a:lstStyle/>
          <a:p>
            <a:r>
              <a:rPr lang="en-US" sz="2400" dirty="0" smtClean="0"/>
              <a:t>India is responsible </a:t>
            </a:r>
            <a:r>
              <a:rPr lang="en-US" sz="2400" dirty="0" smtClean="0"/>
              <a:t>for the </a:t>
            </a:r>
            <a:r>
              <a:rPr lang="en-US" sz="2400" dirty="0" smtClean="0"/>
              <a:t>layer 4 of the Belle II silicon vertex detector</a:t>
            </a:r>
            <a:endParaRPr lang="en-US" sz="2400" dirty="0"/>
          </a:p>
        </p:txBody>
      </p:sp>
      <p:sp>
        <p:nvSpPr>
          <p:cNvPr id="11" name="TextBox 10"/>
          <p:cNvSpPr txBox="1"/>
          <p:nvPr/>
        </p:nvSpPr>
        <p:spPr>
          <a:xfrm>
            <a:off x="423332" y="6110271"/>
            <a:ext cx="4724401" cy="707886"/>
          </a:xfrm>
          <a:prstGeom prst="rect">
            <a:avLst/>
          </a:prstGeom>
          <a:noFill/>
        </p:spPr>
        <p:txBody>
          <a:bodyPr wrap="square" rtlCol="0">
            <a:spAutoFit/>
          </a:bodyPr>
          <a:lstStyle/>
          <a:p>
            <a:r>
              <a:rPr lang="en-US" sz="2000" dirty="0" smtClean="0"/>
              <a:t>Major contributions to rare B decays, </a:t>
            </a:r>
            <a:r>
              <a:rPr lang="en-US" sz="2000" dirty="0" err="1" smtClean="0"/>
              <a:t>γ</a:t>
            </a:r>
            <a:r>
              <a:rPr lang="en-US" sz="2000" dirty="0" smtClean="0"/>
              <a:t> /ϕ</a:t>
            </a:r>
            <a:r>
              <a:rPr lang="en-US" sz="2000" baseline="-25000" dirty="0" smtClean="0"/>
              <a:t>3</a:t>
            </a:r>
            <a:r>
              <a:rPr lang="en-US" sz="2000" dirty="0" smtClean="0"/>
              <a:t> measurements and charm physics on Belle </a:t>
            </a:r>
            <a:endParaRPr lang="en-US" sz="2000" dirty="0"/>
          </a:p>
        </p:txBody>
      </p:sp>
      <p:sp>
        <p:nvSpPr>
          <p:cNvPr id="16" name="TextBox 15"/>
          <p:cNvSpPr txBox="1"/>
          <p:nvPr/>
        </p:nvSpPr>
        <p:spPr>
          <a:xfrm>
            <a:off x="5858932" y="3402763"/>
            <a:ext cx="2827868" cy="646331"/>
          </a:xfrm>
          <a:prstGeom prst="rect">
            <a:avLst/>
          </a:prstGeom>
          <a:noFill/>
        </p:spPr>
        <p:txBody>
          <a:bodyPr wrap="square" rtlCol="0">
            <a:spAutoFit/>
          </a:bodyPr>
          <a:lstStyle/>
          <a:p>
            <a:r>
              <a:rPr lang="en-US" dirty="0" smtClean="0"/>
              <a:t>Clean room for SVD assembly at IPMU in Japan</a:t>
            </a:r>
            <a:endParaRPr lang="en-US" dirty="0"/>
          </a:p>
        </p:txBody>
      </p:sp>
      <p:sp>
        <p:nvSpPr>
          <p:cNvPr id="5" name="Rectangle 4"/>
          <p:cNvSpPr/>
          <p:nvPr/>
        </p:nvSpPr>
        <p:spPr>
          <a:xfrm>
            <a:off x="5706535" y="4385564"/>
            <a:ext cx="3149600" cy="17807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1745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204" y="906177"/>
            <a:ext cx="5657721" cy="2246769"/>
          </a:xfrm>
          <a:prstGeom prst="rect">
            <a:avLst/>
          </a:prstGeom>
          <a:noFill/>
        </p:spPr>
        <p:txBody>
          <a:bodyPr wrap="square" rtlCol="0">
            <a:spAutoFit/>
          </a:bodyPr>
          <a:lstStyle/>
          <a:p>
            <a:r>
              <a:rPr lang="en-US" sz="2800" dirty="0" smtClean="0"/>
              <a:t>“However, the combination of R(D) and R(D*) excludes the type II 2HDM charged Higgs boson with a 99.8% confidence level for any value of tan(β)/</a:t>
            </a:r>
            <a:r>
              <a:rPr lang="en-US" sz="2800" dirty="0" err="1" smtClean="0"/>
              <a:t>m</a:t>
            </a:r>
            <a:r>
              <a:rPr lang="en-US" sz="2800" baseline="-25000" dirty="0" err="1" smtClean="0"/>
              <a:t>H</a:t>
            </a:r>
            <a:r>
              <a:rPr lang="en-US" sz="2800" baseline="-25000" dirty="0" smtClean="0"/>
              <a:t>+</a:t>
            </a:r>
            <a:r>
              <a:rPr lang="en-US" sz="2800" dirty="0" smtClean="0"/>
              <a:t>”</a:t>
            </a:r>
            <a:endParaRPr lang="en-US" sz="2800" dirty="0"/>
          </a:p>
        </p:txBody>
      </p:sp>
      <p:sp>
        <p:nvSpPr>
          <p:cNvPr id="5" name="TextBox 4"/>
          <p:cNvSpPr txBox="1"/>
          <p:nvPr/>
        </p:nvSpPr>
        <p:spPr>
          <a:xfrm>
            <a:off x="444791" y="4008938"/>
            <a:ext cx="8699209" cy="523220"/>
          </a:xfrm>
          <a:prstGeom prst="rect">
            <a:avLst/>
          </a:prstGeom>
          <a:noFill/>
        </p:spPr>
        <p:txBody>
          <a:bodyPr wrap="square" rtlCol="0">
            <a:spAutoFit/>
          </a:bodyPr>
          <a:lstStyle/>
          <a:p>
            <a:r>
              <a:rPr lang="en-US" sz="2800" dirty="0" smtClean="0"/>
              <a:t>In other words, found NP but </a:t>
            </a:r>
            <a:r>
              <a:rPr lang="en-US" sz="2800" i="1" dirty="0" smtClean="0"/>
              <a:t>killed</a:t>
            </a:r>
            <a:r>
              <a:rPr lang="en-US" sz="2800" dirty="0" smtClean="0"/>
              <a:t> the 2HDM NP model.</a:t>
            </a:r>
            <a:endParaRPr lang="en-US" sz="2800" dirty="0"/>
          </a:p>
        </p:txBody>
      </p:sp>
      <p:sp>
        <p:nvSpPr>
          <p:cNvPr id="8" name="Frame 7"/>
          <p:cNvSpPr/>
          <p:nvPr/>
        </p:nvSpPr>
        <p:spPr>
          <a:xfrm>
            <a:off x="276204" y="3761099"/>
            <a:ext cx="8764622" cy="1083312"/>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732659" y="213679"/>
            <a:ext cx="7626089" cy="461665"/>
          </a:xfrm>
          <a:prstGeom prst="rect">
            <a:avLst/>
          </a:prstGeom>
          <a:noFill/>
        </p:spPr>
        <p:txBody>
          <a:bodyPr wrap="square" rtlCol="0">
            <a:spAutoFit/>
          </a:bodyPr>
          <a:lstStyle/>
          <a:p>
            <a:r>
              <a:rPr lang="hu-HU" sz="2400" dirty="0" smtClean="0"/>
              <a:t>BaBar collaboration, Phys</a:t>
            </a:r>
            <a:r>
              <a:rPr lang="hu-HU" sz="2400" dirty="0"/>
              <a:t>. Rev. Lett. 109, 101802 (</a:t>
            </a:r>
            <a:r>
              <a:rPr lang="hu-HU" sz="2400" dirty="0" smtClean="0"/>
              <a:t>2012</a:t>
            </a:r>
            <a:r>
              <a:rPr lang="hu-HU" dirty="0" smtClean="0"/>
              <a:t>)</a:t>
            </a:r>
            <a:endParaRPr lang="en-US" dirty="0"/>
          </a:p>
        </p:txBody>
      </p:sp>
      <p:sp>
        <p:nvSpPr>
          <p:cNvPr id="3" name="Slide Number Placeholder 2"/>
          <p:cNvSpPr>
            <a:spLocks noGrp="1"/>
          </p:cNvSpPr>
          <p:nvPr>
            <p:ph type="sldNum" sz="quarter" idx="12"/>
          </p:nvPr>
        </p:nvSpPr>
        <p:spPr/>
        <p:txBody>
          <a:bodyPr/>
          <a:lstStyle/>
          <a:p>
            <a:fld id="{2066355A-084C-D24E-9AD2-7E4FC41EA627}" type="slidenum">
              <a:rPr lang="en-US" smtClean="0"/>
              <a:pPr/>
              <a:t>20</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149"/>
          <a:stretch/>
        </p:blipFill>
        <p:spPr>
          <a:xfrm>
            <a:off x="5830902" y="741084"/>
            <a:ext cx="3209925" cy="2411862"/>
          </a:xfrm>
          <a:prstGeom prst="rect">
            <a:avLst/>
          </a:prstGeom>
        </p:spPr>
      </p:pic>
      <p:sp>
        <p:nvSpPr>
          <p:cNvPr id="2" name="TextBox 1"/>
          <p:cNvSpPr txBox="1"/>
          <p:nvPr/>
        </p:nvSpPr>
        <p:spPr>
          <a:xfrm>
            <a:off x="444791" y="5521147"/>
            <a:ext cx="7954141" cy="830997"/>
          </a:xfrm>
          <a:prstGeom prst="rect">
            <a:avLst/>
          </a:prstGeom>
          <a:noFill/>
        </p:spPr>
        <p:txBody>
          <a:bodyPr wrap="square" rtlCol="0">
            <a:spAutoFit/>
          </a:bodyPr>
          <a:lstStyle/>
          <a:p>
            <a:r>
              <a:rPr lang="en-US" sz="2400" i="1" dirty="0" smtClean="0"/>
              <a:t>This was not the end of the “three-body tale” and stimulated much additional experimental and theoretical work.</a:t>
            </a:r>
            <a:endParaRPr lang="en-US" sz="2400" i="1" dirty="0"/>
          </a:p>
        </p:txBody>
      </p:sp>
    </p:spTree>
    <p:extLst>
      <p:ext uri="{BB962C8B-B14F-4D97-AF65-F5344CB8AC3E}">
        <p14:creationId xmlns:p14="http://schemas.microsoft.com/office/powerpoint/2010/main" val="3672835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pPr/>
              <a:t>21</a:t>
            </a:fld>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60251" y="3366094"/>
            <a:ext cx="5787215" cy="2317315"/>
          </a:xfrm>
          <a:prstGeom prst="rect">
            <a:avLst/>
          </a:prstGeom>
        </p:spPr>
      </p:pic>
      <p:sp>
        <p:nvSpPr>
          <p:cNvPr id="7" name="TextBox 6"/>
          <p:cNvSpPr txBox="1"/>
          <p:nvPr/>
        </p:nvSpPr>
        <p:spPr>
          <a:xfrm>
            <a:off x="200491" y="156738"/>
            <a:ext cx="9715749" cy="523220"/>
          </a:xfrm>
          <a:prstGeom prst="rect">
            <a:avLst/>
          </a:prstGeom>
          <a:noFill/>
        </p:spPr>
        <p:txBody>
          <a:bodyPr wrap="square" rtlCol="0">
            <a:spAutoFit/>
          </a:bodyPr>
          <a:lstStyle/>
          <a:p>
            <a:r>
              <a:rPr lang="en-US" sz="2800" dirty="0" err="1" smtClean="0"/>
              <a:t>Apres</a:t>
            </a:r>
            <a:r>
              <a:rPr lang="en-US" sz="2800" dirty="0" smtClean="0"/>
              <a:t> Nagoya 2015: </a:t>
            </a:r>
            <a:r>
              <a:rPr lang="en-US" sz="2800" i="1" dirty="0" smtClean="0"/>
              <a:t> World Averages </a:t>
            </a:r>
            <a:r>
              <a:rPr lang="en-US" sz="2800" dirty="0" smtClean="0"/>
              <a:t>for R(D) and R(D</a:t>
            </a:r>
            <a:r>
              <a:rPr lang="en-US" sz="2800" baseline="30000" dirty="0" smtClean="0"/>
              <a:t>*</a:t>
            </a:r>
            <a:r>
              <a:rPr lang="en-US" sz="2800" dirty="0" smtClean="0"/>
              <a:t>)</a:t>
            </a:r>
            <a:endParaRPr lang="en-US" sz="2800" dirty="0"/>
          </a:p>
        </p:txBody>
      </p:sp>
      <p:sp>
        <p:nvSpPr>
          <p:cNvPr id="8" name="Rectangle 7"/>
          <p:cNvSpPr/>
          <p:nvPr/>
        </p:nvSpPr>
        <p:spPr>
          <a:xfrm>
            <a:off x="224118" y="5683409"/>
            <a:ext cx="8919882" cy="830997"/>
          </a:xfrm>
          <a:prstGeom prst="rect">
            <a:avLst/>
          </a:prstGeom>
        </p:spPr>
        <p:txBody>
          <a:bodyPr wrap="square">
            <a:spAutoFit/>
          </a:bodyPr>
          <a:lstStyle/>
          <a:p>
            <a:r>
              <a:rPr lang="en-US" sz="2400" dirty="0" smtClean="0"/>
              <a:t>It became </a:t>
            </a:r>
            <a:r>
              <a:rPr lang="en-US" sz="2400" i="1" dirty="0"/>
              <a:t>obvious</a:t>
            </a:r>
            <a:r>
              <a:rPr lang="en-US" sz="2400" dirty="0"/>
              <a:t> that we </a:t>
            </a:r>
            <a:r>
              <a:rPr lang="en-US" sz="2400" u="sng" dirty="0"/>
              <a:t>need two orders of magnitude of data </a:t>
            </a:r>
            <a:r>
              <a:rPr lang="en-US" sz="2400" dirty="0"/>
              <a:t>to solve these issues related to the </a:t>
            </a:r>
            <a:r>
              <a:rPr lang="en-US" sz="2400" i="1" u="sng" dirty="0"/>
              <a:t>charged Higgs</a:t>
            </a:r>
            <a:r>
              <a:rPr lang="en-US" sz="2400" dirty="0"/>
              <a:t>.</a:t>
            </a:r>
          </a:p>
        </p:txBody>
      </p:sp>
      <p:sp>
        <p:nvSpPr>
          <p:cNvPr id="10" name="TextBox 9"/>
          <p:cNvSpPr txBox="1"/>
          <p:nvPr/>
        </p:nvSpPr>
        <p:spPr>
          <a:xfrm>
            <a:off x="6142816" y="1582884"/>
            <a:ext cx="3001184" cy="523220"/>
          </a:xfrm>
          <a:prstGeom prst="rect">
            <a:avLst/>
          </a:prstGeom>
          <a:noFill/>
        </p:spPr>
        <p:txBody>
          <a:bodyPr wrap="square" rtlCol="0">
            <a:spAutoFit/>
          </a:bodyPr>
          <a:lstStyle/>
          <a:p>
            <a:r>
              <a:rPr lang="en-US" sz="2800" u="sng" dirty="0" smtClean="0">
                <a:solidFill>
                  <a:srgbClr val="FF0000"/>
                </a:solidFill>
              </a:rPr>
              <a:t>3.9σ from SM</a:t>
            </a:r>
            <a:endParaRPr lang="en-US" sz="2800" u="sng" dirty="0">
              <a:solidFill>
                <a:srgbClr val="FF0000"/>
              </a:solidFill>
            </a:endParaRPr>
          </a:p>
        </p:txBody>
      </p:sp>
      <p:pic>
        <p:nvPicPr>
          <p:cNvPr id="2" name="Picture 1" descr="rdrds_eps15.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48640" y="712302"/>
            <a:ext cx="3694176" cy="2653792"/>
          </a:xfrm>
          <a:prstGeom prst="rect">
            <a:avLst/>
          </a:prstGeom>
        </p:spPr>
      </p:pic>
      <p:sp>
        <p:nvSpPr>
          <p:cNvPr id="6" name="Right Arrow 5"/>
          <p:cNvSpPr/>
          <p:nvPr/>
        </p:nvSpPr>
        <p:spPr>
          <a:xfrm>
            <a:off x="457200" y="5113867"/>
            <a:ext cx="846667" cy="27093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2560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838538"/>
          </a:xfrm>
        </p:spPr>
        <p:txBody>
          <a:bodyPr>
            <a:noAutofit/>
          </a:bodyPr>
          <a:lstStyle/>
          <a:p>
            <a:r>
              <a:rPr lang="en-US" sz="3200" dirty="0" smtClean="0"/>
              <a:t>One more Belle update,  March 2016 (</a:t>
            </a:r>
            <a:r>
              <a:rPr lang="en-US" sz="3200" dirty="0" err="1" smtClean="0"/>
              <a:t>Moriond</a:t>
            </a:r>
            <a:r>
              <a:rPr lang="en-US" sz="3200" dirty="0" smtClean="0"/>
              <a:t>)</a:t>
            </a:r>
            <a:endParaRPr lang="en-US" sz="32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22</a:t>
            </a:fld>
            <a:endParaRPr lang="en-US"/>
          </a:p>
        </p:txBody>
      </p:sp>
      <p:sp>
        <p:nvSpPr>
          <p:cNvPr id="6" name="TextBox 5"/>
          <p:cNvSpPr txBox="1"/>
          <p:nvPr/>
        </p:nvSpPr>
        <p:spPr>
          <a:xfrm>
            <a:off x="5723465" y="625100"/>
            <a:ext cx="2844801" cy="646331"/>
          </a:xfrm>
          <a:prstGeom prst="rect">
            <a:avLst/>
          </a:prstGeom>
          <a:noFill/>
        </p:spPr>
        <p:txBody>
          <a:bodyPr wrap="square" rtlCol="0">
            <a:spAutoFit/>
          </a:bodyPr>
          <a:lstStyle/>
          <a:p>
            <a:r>
              <a:rPr lang="en-US" dirty="0" smtClean="0"/>
              <a:t>Uses </a:t>
            </a:r>
            <a:r>
              <a:rPr lang="en-US" dirty="0" err="1" smtClean="0"/>
              <a:t>semileptonic</a:t>
            </a:r>
            <a:r>
              <a:rPr lang="en-US" dirty="0" smtClean="0"/>
              <a:t> B tagging</a:t>
            </a:r>
          </a:p>
          <a:p>
            <a:r>
              <a:rPr lang="en-US" dirty="0" smtClean="0"/>
              <a:t>and </a:t>
            </a:r>
            <a:r>
              <a:rPr lang="en-US" dirty="0" err="1" smtClean="0"/>
              <a:t>leptonic</a:t>
            </a:r>
            <a:r>
              <a:rPr lang="en-US" dirty="0" smtClean="0"/>
              <a:t> tau decays </a:t>
            </a:r>
            <a:endParaRPr lang="en-US" dirty="0"/>
          </a:p>
        </p:txBody>
      </p:sp>
      <p:sp>
        <p:nvSpPr>
          <p:cNvPr id="3" name="TextBox 2"/>
          <p:cNvSpPr txBox="1"/>
          <p:nvPr/>
        </p:nvSpPr>
        <p:spPr>
          <a:xfrm>
            <a:off x="223642" y="625100"/>
            <a:ext cx="2316357" cy="369332"/>
          </a:xfrm>
          <a:prstGeom prst="rect">
            <a:avLst/>
          </a:prstGeom>
          <a:solidFill>
            <a:schemeClr val="bg1"/>
          </a:solidFill>
        </p:spPr>
        <p:txBody>
          <a:bodyPr wrap="square" rtlCol="0">
            <a:spAutoFit/>
          </a:bodyPr>
          <a:lstStyle/>
          <a:p>
            <a:endParaRPr lang="en-US" dirty="0"/>
          </a:p>
        </p:txBody>
      </p:sp>
      <p:sp>
        <p:nvSpPr>
          <p:cNvPr id="8" name="Rectangle 7"/>
          <p:cNvSpPr/>
          <p:nvPr/>
        </p:nvSpPr>
        <p:spPr>
          <a:xfrm>
            <a:off x="0" y="6171684"/>
            <a:ext cx="4354302" cy="369332"/>
          </a:xfrm>
          <a:prstGeom prst="rect">
            <a:avLst/>
          </a:prstGeom>
        </p:spPr>
        <p:txBody>
          <a:bodyPr wrap="none">
            <a:spAutoFit/>
          </a:bodyPr>
          <a:lstStyle/>
          <a:p>
            <a:r>
              <a:rPr lang="en-US" dirty="0" smtClean="0"/>
              <a:t>Y. Sato et al (Belle </a:t>
            </a:r>
            <a:r>
              <a:rPr lang="en-US" dirty="0" err="1" smtClean="0"/>
              <a:t>collab</a:t>
            </a:r>
            <a:r>
              <a:rPr lang="en-US" dirty="0" smtClean="0"/>
              <a:t>); </a:t>
            </a:r>
            <a:r>
              <a:rPr lang="en-US" dirty="0" err="1" smtClean="0"/>
              <a:t>arXIv</a:t>
            </a:r>
            <a:r>
              <a:rPr lang="en-US" dirty="0" smtClean="0"/>
              <a:t>: 1607.07923</a:t>
            </a:r>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t="9251"/>
          <a:stretch/>
        </p:blipFill>
        <p:spPr>
          <a:xfrm>
            <a:off x="0" y="2116665"/>
            <a:ext cx="9144000" cy="2990003"/>
          </a:xfrm>
          <a:prstGeom prst="rect">
            <a:avLst/>
          </a:prstGeom>
        </p:spPr>
      </p:pic>
      <p:sp>
        <p:nvSpPr>
          <p:cNvPr id="11" name="Left Arrow 10"/>
          <p:cNvSpPr/>
          <p:nvPr/>
        </p:nvSpPr>
        <p:spPr>
          <a:xfrm>
            <a:off x="6096000" y="2269067"/>
            <a:ext cx="812800" cy="2201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04790981"/>
              </p:ext>
            </p:extLst>
          </p:nvPr>
        </p:nvGraphicFramePr>
        <p:xfrm>
          <a:off x="1263650" y="1545165"/>
          <a:ext cx="6381750" cy="571500"/>
        </p:xfrm>
        <a:graphic>
          <a:graphicData uri="http://schemas.openxmlformats.org/presentationml/2006/ole">
            <mc:AlternateContent xmlns:mc="http://schemas.openxmlformats.org/markup-compatibility/2006">
              <mc:Choice xmlns:v="urn:schemas-microsoft-com:vml" Requires="v">
                <p:oleObj spid="_x0000_s37945" name="Equation" r:id="rId5" imgW="2552700" imgH="228600" progId="Equation.DSMT4">
                  <p:embed/>
                </p:oleObj>
              </mc:Choice>
              <mc:Fallback>
                <p:oleObj name="Equation" r:id="rId5" imgW="2552700" imgH="228600" progId="Equation.DSMT4">
                  <p:embed/>
                  <p:pic>
                    <p:nvPicPr>
                      <p:cNvPr id="0" name=""/>
                      <p:cNvPicPr/>
                      <p:nvPr/>
                    </p:nvPicPr>
                    <p:blipFill>
                      <a:blip r:embed="rId6"/>
                      <a:stretch>
                        <a:fillRect/>
                      </a:stretch>
                    </p:blipFill>
                    <p:spPr>
                      <a:xfrm>
                        <a:off x="1263650" y="1545165"/>
                        <a:ext cx="6381750" cy="571500"/>
                      </a:xfrm>
                      <a:prstGeom prst="rect">
                        <a:avLst/>
                      </a:prstGeom>
                    </p:spPr>
                  </p:pic>
                </p:oleObj>
              </mc:Fallback>
            </mc:AlternateContent>
          </a:graphicData>
        </a:graphic>
      </p:graphicFrame>
    </p:spTree>
    <p:extLst>
      <p:ext uri="{BB962C8B-B14F-4D97-AF65-F5344CB8AC3E}">
        <p14:creationId xmlns:p14="http://schemas.microsoft.com/office/powerpoint/2010/main" val="3798886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838538"/>
          </a:xfrm>
        </p:spPr>
        <p:txBody>
          <a:bodyPr>
            <a:noAutofit/>
          </a:bodyPr>
          <a:lstStyle/>
          <a:p>
            <a:r>
              <a:rPr lang="en-US" sz="3200" dirty="0" smtClean="0"/>
              <a:t>One more Belle update,  August 2016 (Chicago)</a:t>
            </a:r>
            <a:endParaRPr lang="en-US" sz="32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23</a:t>
            </a:fld>
            <a:endParaRPr lang="en-US"/>
          </a:p>
        </p:txBody>
      </p:sp>
      <p:sp>
        <p:nvSpPr>
          <p:cNvPr id="6" name="TextBox 5"/>
          <p:cNvSpPr txBox="1"/>
          <p:nvPr/>
        </p:nvSpPr>
        <p:spPr>
          <a:xfrm>
            <a:off x="5723465" y="672068"/>
            <a:ext cx="2844801" cy="646331"/>
          </a:xfrm>
          <a:prstGeom prst="rect">
            <a:avLst/>
          </a:prstGeom>
          <a:noFill/>
        </p:spPr>
        <p:txBody>
          <a:bodyPr wrap="square" rtlCol="0">
            <a:spAutoFit/>
          </a:bodyPr>
          <a:lstStyle/>
          <a:p>
            <a:r>
              <a:rPr lang="en-US" dirty="0" smtClean="0"/>
              <a:t>Uses 1-prong </a:t>
            </a:r>
            <a:r>
              <a:rPr lang="en-US" dirty="0" err="1" smtClean="0"/>
              <a:t>hadronic</a:t>
            </a:r>
            <a:r>
              <a:rPr lang="en-US" dirty="0" smtClean="0"/>
              <a:t> tau’s and </a:t>
            </a:r>
            <a:r>
              <a:rPr lang="en-US" dirty="0" err="1" smtClean="0"/>
              <a:t>hadronic</a:t>
            </a:r>
            <a:r>
              <a:rPr lang="en-US" dirty="0" smtClean="0"/>
              <a:t> tagging</a:t>
            </a:r>
            <a:endParaRPr lang="en-US" dirty="0"/>
          </a:p>
        </p:txBody>
      </p:sp>
      <p:sp>
        <p:nvSpPr>
          <p:cNvPr id="3" name="TextBox 2"/>
          <p:cNvSpPr txBox="1"/>
          <p:nvPr/>
        </p:nvSpPr>
        <p:spPr>
          <a:xfrm>
            <a:off x="223642" y="625100"/>
            <a:ext cx="2316357" cy="369332"/>
          </a:xfrm>
          <a:prstGeom prst="rect">
            <a:avLst/>
          </a:prstGeom>
          <a:solidFill>
            <a:schemeClr val="bg1"/>
          </a:solidFill>
        </p:spPr>
        <p:txBody>
          <a:bodyPr wrap="square" rtlCol="0">
            <a:spAutoFit/>
          </a:bodyPr>
          <a:lstStyle/>
          <a:p>
            <a:endParaRPr lang="en-US" dirty="0"/>
          </a:p>
        </p:txBody>
      </p:sp>
      <p:sp>
        <p:nvSpPr>
          <p:cNvPr id="8" name="Rectangle 7"/>
          <p:cNvSpPr/>
          <p:nvPr/>
        </p:nvSpPr>
        <p:spPr>
          <a:xfrm>
            <a:off x="169333" y="6509667"/>
            <a:ext cx="4536331" cy="369332"/>
          </a:xfrm>
          <a:prstGeom prst="rect">
            <a:avLst/>
          </a:prstGeom>
        </p:spPr>
        <p:txBody>
          <a:bodyPr wrap="none">
            <a:spAutoFit/>
          </a:bodyPr>
          <a:lstStyle/>
          <a:p>
            <a:r>
              <a:rPr lang="en-US" dirty="0" smtClean="0"/>
              <a:t>S. Hirose et al (Belle </a:t>
            </a:r>
            <a:r>
              <a:rPr lang="en-US" dirty="0" err="1" smtClean="0"/>
              <a:t>collab</a:t>
            </a:r>
            <a:r>
              <a:rPr lang="en-US" dirty="0" smtClean="0"/>
              <a:t>), </a:t>
            </a:r>
            <a:r>
              <a:rPr lang="en-US" dirty="0" err="1" smtClean="0"/>
              <a:t>arXIv</a:t>
            </a:r>
            <a:r>
              <a:rPr lang="en-US" dirty="0" smtClean="0"/>
              <a:t>: 1608.06391</a:t>
            </a:r>
            <a:endParaRPr lang="en-US" dirty="0"/>
          </a:p>
        </p:txBody>
      </p:sp>
      <p:pic>
        <p:nvPicPr>
          <p:cNvPr id="12" name="Picture 1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24405" y="3743607"/>
            <a:ext cx="3882390" cy="2766060"/>
          </a:xfrm>
          <a:prstGeom prst="rect">
            <a:avLst/>
          </a:prstGeom>
          <a:noFill/>
          <a:ln>
            <a:noFill/>
          </a:ln>
        </p:spPr>
      </p:pic>
      <p:sp>
        <p:nvSpPr>
          <p:cNvPr id="5" name="TextBox 4"/>
          <p:cNvSpPr txBox="1"/>
          <p:nvPr/>
        </p:nvSpPr>
        <p:spPr>
          <a:xfrm>
            <a:off x="2539999" y="3281942"/>
            <a:ext cx="3894667" cy="461665"/>
          </a:xfrm>
          <a:prstGeom prst="rect">
            <a:avLst/>
          </a:prstGeom>
          <a:noFill/>
        </p:spPr>
        <p:txBody>
          <a:bodyPr wrap="square" rtlCol="0">
            <a:spAutoFit/>
          </a:bodyPr>
          <a:lstStyle/>
          <a:p>
            <a:r>
              <a:rPr lang="en-US" sz="2400" dirty="0" smtClean="0"/>
              <a:t>ICHEP 2016, August 2016</a:t>
            </a:r>
            <a:endParaRPr lang="en-US"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2247390918"/>
              </p:ext>
            </p:extLst>
          </p:nvPr>
        </p:nvGraphicFramePr>
        <p:xfrm>
          <a:off x="3995738" y="1658938"/>
          <a:ext cx="4476750" cy="1206500"/>
        </p:xfrm>
        <a:graphic>
          <a:graphicData uri="http://schemas.openxmlformats.org/presentationml/2006/ole">
            <mc:AlternateContent xmlns:mc="http://schemas.openxmlformats.org/markup-compatibility/2006">
              <mc:Choice xmlns:v="urn:schemas-microsoft-com:vml" Requires="v">
                <p:oleObj spid="_x0000_s33857" name="Equation" r:id="rId5" imgW="1790700" imgH="482600" progId="Equation.DSMT4">
                  <p:embed/>
                </p:oleObj>
              </mc:Choice>
              <mc:Fallback>
                <p:oleObj name="Equation" r:id="rId5" imgW="1790700" imgH="482600" progId="Equation.DSMT4">
                  <p:embed/>
                  <p:pic>
                    <p:nvPicPr>
                      <p:cNvPr id="0" name=""/>
                      <p:cNvPicPr/>
                      <p:nvPr/>
                    </p:nvPicPr>
                    <p:blipFill>
                      <a:blip r:embed="rId6"/>
                      <a:stretch>
                        <a:fillRect/>
                      </a:stretch>
                    </p:blipFill>
                    <p:spPr>
                      <a:xfrm>
                        <a:off x="3995738" y="1658938"/>
                        <a:ext cx="4476750" cy="1206500"/>
                      </a:xfrm>
                      <a:prstGeom prst="rect">
                        <a:avLst/>
                      </a:prstGeom>
                    </p:spPr>
                  </p:pic>
                </p:oleObj>
              </mc:Fallback>
            </mc:AlternateContent>
          </a:graphicData>
        </a:graphic>
      </p:graphicFrame>
      <p:sp>
        <p:nvSpPr>
          <p:cNvPr id="13" name="TextBox 12"/>
          <p:cNvSpPr txBox="1"/>
          <p:nvPr/>
        </p:nvSpPr>
        <p:spPr>
          <a:xfrm>
            <a:off x="6282266" y="4487333"/>
            <a:ext cx="2404533" cy="954107"/>
          </a:xfrm>
          <a:prstGeom prst="rect">
            <a:avLst/>
          </a:prstGeom>
          <a:noFill/>
        </p:spPr>
        <p:txBody>
          <a:bodyPr wrap="square" rtlCol="0">
            <a:spAutoFit/>
          </a:bodyPr>
          <a:lstStyle/>
          <a:p>
            <a:r>
              <a:rPr lang="en-US" sz="2800" dirty="0" smtClean="0"/>
              <a:t>WA still 4σ from the SM</a:t>
            </a:r>
            <a:endParaRPr lang="en-US" sz="2800" dirty="0"/>
          </a:p>
        </p:txBody>
      </p:sp>
      <p:pic>
        <p:nvPicPr>
          <p:cNvPr id="10" name="Picture 9"/>
          <p:cNvPicPr>
            <a:picLocks noChangeAspect="1"/>
          </p:cNvPicPr>
          <p:nvPr/>
        </p:nvPicPr>
        <p:blipFill>
          <a:blip r:embed="rId7"/>
          <a:stretch>
            <a:fillRect/>
          </a:stretch>
        </p:blipFill>
        <p:spPr>
          <a:xfrm>
            <a:off x="223642" y="875899"/>
            <a:ext cx="3571240" cy="2316480"/>
          </a:xfrm>
          <a:prstGeom prst="rect">
            <a:avLst/>
          </a:prstGeom>
        </p:spPr>
      </p:pic>
      <p:sp>
        <p:nvSpPr>
          <p:cNvPr id="11" name="TextBox 10"/>
          <p:cNvSpPr txBox="1"/>
          <p:nvPr/>
        </p:nvSpPr>
        <p:spPr>
          <a:xfrm>
            <a:off x="4165600" y="2865968"/>
            <a:ext cx="3606800" cy="369332"/>
          </a:xfrm>
          <a:prstGeom prst="rect">
            <a:avLst/>
          </a:prstGeom>
          <a:noFill/>
        </p:spPr>
        <p:txBody>
          <a:bodyPr wrap="square" rtlCol="0">
            <a:spAutoFit/>
          </a:bodyPr>
          <a:lstStyle/>
          <a:p>
            <a:r>
              <a:rPr lang="en-US" dirty="0" smtClean="0"/>
              <a:t>First determination of </a:t>
            </a:r>
            <a:r>
              <a:rPr lang="en-US" dirty="0" err="1" smtClean="0"/>
              <a:t>τ</a:t>
            </a:r>
            <a:r>
              <a:rPr lang="en-US" dirty="0" smtClean="0"/>
              <a:t> polarization</a:t>
            </a:r>
            <a:endParaRPr lang="en-US" dirty="0"/>
          </a:p>
        </p:txBody>
      </p:sp>
    </p:spTree>
    <p:extLst>
      <p:ext uri="{BB962C8B-B14F-4D97-AF65-F5344CB8AC3E}">
        <p14:creationId xmlns:p14="http://schemas.microsoft.com/office/powerpoint/2010/main" val="42417784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24</a:t>
            </a:fld>
            <a:endParaRPr lang="en-US"/>
          </a:p>
        </p:txBody>
      </p:sp>
      <p:sp>
        <p:nvSpPr>
          <p:cNvPr id="2" name="TextBox 1"/>
          <p:cNvSpPr txBox="1"/>
          <p:nvPr/>
        </p:nvSpPr>
        <p:spPr>
          <a:xfrm>
            <a:off x="1168400" y="5940851"/>
            <a:ext cx="6671733" cy="830997"/>
          </a:xfrm>
          <a:prstGeom prst="rect">
            <a:avLst/>
          </a:prstGeom>
          <a:noFill/>
        </p:spPr>
        <p:txBody>
          <a:bodyPr wrap="square" rtlCol="0">
            <a:spAutoFit/>
          </a:bodyPr>
          <a:lstStyle/>
          <a:p>
            <a:r>
              <a:rPr lang="en-US" sz="2400" dirty="0" smtClean="0"/>
              <a:t>Can also constrain other types of NP couplings (e.g. </a:t>
            </a:r>
            <a:r>
              <a:rPr lang="en-US" sz="2400" dirty="0" err="1" smtClean="0"/>
              <a:t>leptoquarks</a:t>
            </a:r>
            <a:r>
              <a:rPr lang="en-US" sz="2400" dirty="0" smtClean="0"/>
              <a:t>) , </a:t>
            </a:r>
            <a:r>
              <a:rPr lang="en-US" sz="2400" i="1" u="sng" dirty="0" smtClean="0"/>
              <a:t>but need much more data</a:t>
            </a:r>
            <a:endParaRPr lang="en-US" sz="2400" i="1" u="sng" dirty="0"/>
          </a:p>
        </p:txBody>
      </p:sp>
      <p:pic>
        <p:nvPicPr>
          <p:cNvPr id="7" name="Picture 7" descr="logo-bel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70" y="121876"/>
            <a:ext cx="789930" cy="61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91341" y="143433"/>
            <a:ext cx="6622926" cy="461665"/>
          </a:xfrm>
          <a:prstGeom prst="rect">
            <a:avLst/>
          </a:prstGeom>
        </p:spPr>
        <p:txBody>
          <a:bodyPr wrap="square">
            <a:spAutoFit/>
          </a:bodyPr>
          <a:lstStyle/>
          <a:p>
            <a:r>
              <a:rPr lang="en-US" sz="2400" dirty="0" smtClean="0">
                <a:latin typeface="Times New Roman"/>
                <a:cs typeface="Times New Roman"/>
              </a:rPr>
              <a:t>Belle update</a:t>
            </a:r>
            <a:endParaRPr lang="en-US" sz="2400" dirty="0">
              <a:latin typeface="Times New Roman"/>
              <a:cs typeface="Times New Roman"/>
            </a:endParaRPr>
          </a:p>
        </p:txBody>
      </p:sp>
      <p:pic>
        <p:nvPicPr>
          <p:cNvPr id="9" name="Picture 8"/>
          <p:cNvPicPr>
            <a:picLocks noChangeAspect="1"/>
          </p:cNvPicPr>
          <p:nvPr/>
        </p:nvPicPr>
        <p:blipFill>
          <a:blip r:embed="rId3"/>
          <a:stretch>
            <a:fillRect/>
          </a:stretch>
        </p:blipFill>
        <p:spPr>
          <a:xfrm>
            <a:off x="2150533" y="698291"/>
            <a:ext cx="4641088" cy="5242560"/>
          </a:xfrm>
          <a:prstGeom prst="rect">
            <a:avLst/>
          </a:prstGeom>
          <a:solidFill>
            <a:schemeClr val="bg1"/>
          </a:solidFill>
        </p:spPr>
      </p:pic>
      <p:sp>
        <p:nvSpPr>
          <p:cNvPr id="10" name="TextBox 9"/>
          <p:cNvSpPr txBox="1"/>
          <p:nvPr/>
        </p:nvSpPr>
        <p:spPr>
          <a:xfrm>
            <a:off x="101600" y="1501788"/>
            <a:ext cx="2048933" cy="2031325"/>
          </a:xfrm>
          <a:prstGeom prst="rect">
            <a:avLst/>
          </a:prstGeom>
          <a:noFill/>
        </p:spPr>
        <p:txBody>
          <a:bodyPr wrap="square" rtlCol="0">
            <a:spAutoFit/>
          </a:bodyPr>
          <a:lstStyle/>
          <a:p>
            <a:r>
              <a:rPr lang="en-US" dirty="0" smtClean="0"/>
              <a:t>Try to distinguish SM and charged Higgs in kinematic distributions.</a:t>
            </a:r>
          </a:p>
          <a:p>
            <a:endParaRPr lang="en-US" dirty="0"/>
          </a:p>
          <a:p>
            <a:r>
              <a:rPr lang="en-US" dirty="0" smtClean="0"/>
              <a:t>Or use the </a:t>
            </a:r>
            <a:r>
              <a:rPr lang="en-US" smtClean="0"/>
              <a:t>τ polarization</a:t>
            </a:r>
            <a:r>
              <a:rPr lang="en-US" dirty="0" smtClean="0"/>
              <a:t>. </a:t>
            </a:r>
            <a:endParaRPr lang="en-US" dirty="0"/>
          </a:p>
        </p:txBody>
      </p:sp>
      <p:sp>
        <p:nvSpPr>
          <p:cNvPr id="11" name="TextBox 10"/>
          <p:cNvSpPr txBox="1"/>
          <p:nvPr/>
        </p:nvSpPr>
        <p:spPr>
          <a:xfrm>
            <a:off x="7044267" y="2961733"/>
            <a:ext cx="1642533" cy="400110"/>
          </a:xfrm>
          <a:prstGeom prst="rect">
            <a:avLst/>
          </a:prstGeom>
          <a:noFill/>
        </p:spPr>
        <p:txBody>
          <a:bodyPr wrap="square" rtlCol="0">
            <a:spAutoFit/>
          </a:bodyPr>
          <a:lstStyle/>
          <a:p>
            <a:r>
              <a:rPr lang="en-US" sz="2000" dirty="0" smtClean="0"/>
              <a:t>Both fit well.</a:t>
            </a:r>
            <a:endParaRPr lang="en-US" sz="2000" dirty="0"/>
          </a:p>
        </p:txBody>
      </p:sp>
      <p:sp>
        <p:nvSpPr>
          <p:cNvPr id="5" name="Rectangle 4"/>
          <p:cNvSpPr/>
          <p:nvPr/>
        </p:nvSpPr>
        <p:spPr>
          <a:xfrm>
            <a:off x="4086515" y="143433"/>
            <a:ext cx="3242745" cy="369332"/>
          </a:xfrm>
          <a:prstGeom prst="rect">
            <a:avLst/>
          </a:prstGeom>
        </p:spPr>
        <p:txBody>
          <a:bodyPr wrap="none">
            <a:spAutoFit/>
          </a:bodyPr>
          <a:lstStyle/>
          <a:p>
            <a:r>
              <a:rPr lang="en-US" dirty="0"/>
              <a:t>http://</a:t>
            </a:r>
            <a:r>
              <a:rPr lang="en-US" dirty="0" err="1"/>
              <a:t>arxiv.org</a:t>
            </a:r>
            <a:r>
              <a:rPr lang="en-US" dirty="0"/>
              <a:t>/abs/1603.06711</a:t>
            </a:r>
          </a:p>
        </p:txBody>
      </p:sp>
    </p:spTree>
    <p:extLst>
      <p:ext uri="{BB962C8B-B14F-4D97-AF65-F5344CB8AC3E}">
        <p14:creationId xmlns:p14="http://schemas.microsoft.com/office/powerpoint/2010/main" val="76794409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9506" y="3756979"/>
            <a:ext cx="8307294" cy="523220"/>
          </a:xfrm>
          <a:prstGeom prst="rect">
            <a:avLst/>
          </a:prstGeom>
          <a:noFill/>
        </p:spPr>
        <p:txBody>
          <a:bodyPr wrap="square" rtlCol="0">
            <a:spAutoFit/>
          </a:bodyPr>
          <a:lstStyle/>
          <a:p>
            <a:r>
              <a:rPr lang="hu-HU" sz="2800" dirty="0" smtClean="0">
                <a:latin typeface="Times New Roman"/>
                <a:cs typeface="Times New Roman"/>
              </a:rPr>
              <a:t>Initial Belle II projections for charged Higgs sensitivity</a:t>
            </a:r>
            <a:endParaRPr lang="en-US" sz="2000" dirty="0">
              <a:latin typeface="Times New Roman"/>
              <a:cs typeface="Times New Roman"/>
            </a:endParaRPr>
          </a:p>
        </p:txBody>
      </p:sp>
      <p:sp>
        <p:nvSpPr>
          <p:cNvPr id="3" name="Slide Number Placeholder 2"/>
          <p:cNvSpPr>
            <a:spLocks noGrp="1"/>
          </p:cNvSpPr>
          <p:nvPr>
            <p:ph type="sldNum" sz="quarter" idx="12"/>
          </p:nvPr>
        </p:nvSpPr>
        <p:spPr/>
        <p:txBody>
          <a:bodyPr/>
          <a:lstStyle/>
          <a:p>
            <a:fld id="{2066355A-084C-D24E-9AD2-7E4FC41EA627}" type="slidenum">
              <a:rPr lang="en-US" smtClean="0"/>
              <a:pPr/>
              <a:t>25</a:t>
            </a:fld>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733" y="4280199"/>
            <a:ext cx="9144000" cy="2631146"/>
          </a:xfrm>
          <a:prstGeom prst="rect">
            <a:avLst/>
          </a:prstGeom>
        </p:spPr>
      </p:pic>
      <p:sp>
        <p:nvSpPr>
          <p:cNvPr id="5" name="TextBox 4"/>
          <p:cNvSpPr txBox="1"/>
          <p:nvPr/>
        </p:nvSpPr>
        <p:spPr>
          <a:xfrm>
            <a:off x="67732" y="213679"/>
            <a:ext cx="2760133" cy="707886"/>
          </a:xfrm>
          <a:prstGeom prst="rect">
            <a:avLst/>
          </a:prstGeom>
          <a:noFill/>
        </p:spPr>
        <p:txBody>
          <a:bodyPr wrap="square" rtlCol="0">
            <a:spAutoFit/>
          </a:bodyPr>
          <a:lstStyle/>
          <a:p>
            <a:r>
              <a:rPr lang="en-US" sz="2000" dirty="0" smtClean="0">
                <a:latin typeface="Times New Roman"/>
                <a:cs typeface="Times New Roman"/>
              </a:rPr>
              <a:t>Simple message from the world’s flavor physicists:</a:t>
            </a:r>
            <a:endParaRPr lang="en-US" sz="2000" dirty="0">
              <a:latin typeface="Times New Roman"/>
              <a:cs typeface="Times New Roman"/>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46401" y="471912"/>
            <a:ext cx="4876800" cy="2743200"/>
          </a:xfrm>
          <a:prstGeom prst="rect">
            <a:avLst/>
          </a:prstGeom>
        </p:spPr>
      </p:pic>
      <p:sp>
        <p:nvSpPr>
          <p:cNvPr id="11" name="TextBox 10"/>
          <p:cNvSpPr txBox="1"/>
          <p:nvPr/>
        </p:nvSpPr>
        <p:spPr>
          <a:xfrm>
            <a:off x="6417733" y="488457"/>
            <a:ext cx="2387600" cy="830997"/>
          </a:xfrm>
          <a:prstGeom prst="rect">
            <a:avLst/>
          </a:prstGeom>
          <a:solidFill>
            <a:schemeClr val="bg1"/>
          </a:solidFill>
        </p:spPr>
        <p:txBody>
          <a:bodyPr wrap="square" rtlCol="0">
            <a:spAutoFit/>
          </a:bodyPr>
          <a:lstStyle/>
          <a:p>
            <a:r>
              <a:rPr lang="en-US" sz="2400" dirty="0" smtClean="0"/>
              <a:t>WE NEED MORE DATA !!!</a:t>
            </a:r>
            <a:endParaRPr lang="en-US" sz="2400" dirty="0"/>
          </a:p>
        </p:txBody>
      </p:sp>
      <p:sp>
        <p:nvSpPr>
          <p:cNvPr id="2" name="TextBox 1"/>
          <p:cNvSpPr txBox="1"/>
          <p:nvPr/>
        </p:nvSpPr>
        <p:spPr>
          <a:xfrm>
            <a:off x="2827866" y="3215112"/>
            <a:ext cx="5858933" cy="369332"/>
          </a:xfrm>
          <a:prstGeom prst="rect">
            <a:avLst/>
          </a:prstGeom>
          <a:noFill/>
        </p:spPr>
        <p:txBody>
          <a:bodyPr wrap="square" rtlCol="0">
            <a:spAutoFit/>
          </a:bodyPr>
          <a:lstStyle/>
          <a:p>
            <a:r>
              <a:rPr lang="en-US" dirty="0" smtClean="0"/>
              <a:t>With apologies to Herodotus, Thucydides, Sparta, Persia…</a:t>
            </a:r>
            <a:endParaRPr lang="en-US" dirty="0"/>
          </a:p>
        </p:txBody>
      </p:sp>
      <p:sp>
        <p:nvSpPr>
          <p:cNvPr id="4" name="TextBox 3"/>
          <p:cNvSpPr txBox="1"/>
          <p:nvPr/>
        </p:nvSpPr>
        <p:spPr>
          <a:xfrm>
            <a:off x="7230533" y="29013"/>
            <a:ext cx="1676401" cy="369332"/>
          </a:xfrm>
          <a:prstGeom prst="rect">
            <a:avLst/>
          </a:prstGeom>
          <a:noFill/>
        </p:spPr>
        <p:txBody>
          <a:bodyPr wrap="square" rtlCol="0">
            <a:spAutoFit/>
          </a:bodyPr>
          <a:lstStyle/>
          <a:p>
            <a:r>
              <a:rPr lang="en-US" dirty="0" smtClean="0"/>
              <a:t>Credit: </a:t>
            </a:r>
            <a:r>
              <a:rPr lang="en-US" dirty="0" err="1" smtClean="0"/>
              <a:t>Djouadi</a:t>
            </a:r>
            <a:endParaRPr lang="en-US" dirty="0"/>
          </a:p>
        </p:txBody>
      </p:sp>
      <p:sp>
        <p:nvSpPr>
          <p:cNvPr id="6" name="TextBox 5"/>
          <p:cNvSpPr txBox="1"/>
          <p:nvPr/>
        </p:nvSpPr>
        <p:spPr>
          <a:xfrm>
            <a:off x="8043334" y="4234527"/>
            <a:ext cx="863600" cy="646331"/>
          </a:xfrm>
          <a:prstGeom prst="rect">
            <a:avLst/>
          </a:prstGeom>
          <a:solidFill>
            <a:schemeClr val="bg1"/>
          </a:solidFill>
        </p:spPr>
        <p:txBody>
          <a:bodyPr wrap="square" rtlCol="0">
            <a:spAutoFit/>
          </a:bodyPr>
          <a:lstStyle/>
          <a:p>
            <a:r>
              <a:rPr lang="en-US" dirty="0" err="1" smtClean="0"/>
              <a:t>Itoh</a:t>
            </a:r>
            <a:r>
              <a:rPr lang="en-US" dirty="0" smtClean="0"/>
              <a:t>, Sato</a:t>
            </a:r>
            <a:endParaRPr lang="en-US" dirty="0"/>
          </a:p>
        </p:txBody>
      </p:sp>
    </p:spTree>
    <p:extLst>
      <p:ext uri="{BB962C8B-B14F-4D97-AF65-F5344CB8AC3E}">
        <p14:creationId xmlns:p14="http://schemas.microsoft.com/office/powerpoint/2010/main" val="351847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53259" y="2053107"/>
            <a:ext cx="4661778" cy="3112285"/>
          </a:xfrm>
          <a:prstGeom prst="rect">
            <a:avLst/>
          </a:prstGeom>
        </p:spPr>
      </p:pic>
      <p:sp>
        <p:nvSpPr>
          <p:cNvPr id="9" name="TextBox 8"/>
          <p:cNvSpPr txBox="1"/>
          <p:nvPr/>
        </p:nvSpPr>
        <p:spPr>
          <a:xfrm>
            <a:off x="2205659" y="911411"/>
            <a:ext cx="5050119" cy="646331"/>
          </a:xfrm>
          <a:prstGeom prst="rect">
            <a:avLst/>
          </a:prstGeom>
          <a:noFill/>
        </p:spPr>
        <p:txBody>
          <a:bodyPr wrap="square" rtlCol="0">
            <a:spAutoFit/>
          </a:bodyPr>
          <a:lstStyle/>
          <a:p>
            <a:r>
              <a:rPr lang="en-US" sz="3600" dirty="0" smtClean="0"/>
              <a:t>Red Hot Flavor Physics</a:t>
            </a:r>
            <a:endParaRPr lang="en-US" sz="3600" dirty="0"/>
          </a:p>
        </p:txBody>
      </p:sp>
      <p:sp>
        <p:nvSpPr>
          <p:cNvPr id="2" name="TextBox 1"/>
          <p:cNvSpPr txBox="1"/>
          <p:nvPr/>
        </p:nvSpPr>
        <p:spPr>
          <a:xfrm>
            <a:off x="2205659" y="5704820"/>
            <a:ext cx="5706534" cy="523220"/>
          </a:xfrm>
          <a:prstGeom prst="rect">
            <a:avLst/>
          </a:prstGeom>
          <a:noFill/>
        </p:spPr>
        <p:txBody>
          <a:bodyPr wrap="square" rtlCol="0">
            <a:spAutoFit/>
          </a:bodyPr>
          <a:lstStyle/>
          <a:p>
            <a:r>
              <a:rPr lang="en-US" sz="2800" dirty="0" smtClean="0">
                <a:latin typeface="Times New Roman"/>
                <a:cs typeface="Times New Roman"/>
              </a:rPr>
              <a:t>The stakes are getting higher</a:t>
            </a:r>
            <a:endParaRPr lang="en-US" sz="2800" dirty="0">
              <a:latin typeface="Times New Roman"/>
              <a:cs typeface="Times New Roman"/>
            </a:endParaRPr>
          </a:p>
        </p:txBody>
      </p:sp>
    </p:spTree>
    <p:extLst>
      <p:ext uri="{BB962C8B-B14F-4D97-AF65-F5344CB8AC3E}">
        <p14:creationId xmlns:p14="http://schemas.microsoft.com/office/powerpoint/2010/main" val="3235579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1295400" y="0"/>
            <a:ext cx="662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i="1" u="sng">
                <a:latin typeface="Times New Roman" charset="0"/>
              </a:rPr>
              <a:t>High Energy Physics History: finding </a:t>
            </a:r>
            <a:r>
              <a:rPr lang="en-US" sz="3200" i="1" u="sng">
                <a:solidFill>
                  <a:srgbClr val="FF0000"/>
                </a:solidFill>
                <a:latin typeface="Times New Roman" charset="0"/>
              </a:rPr>
              <a:t>NP</a:t>
            </a:r>
            <a:r>
              <a:rPr lang="en-US" sz="3200" i="1" u="sng">
                <a:latin typeface="Times New Roman" charset="0"/>
              </a:rPr>
              <a:t> in A</a:t>
            </a:r>
            <a:r>
              <a:rPr lang="en-US" sz="3200" i="1" u="sng" baseline="-25000">
                <a:latin typeface="Times New Roman" charset="0"/>
              </a:rPr>
              <a:t>FB </a:t>
            </a:r>
            <a:r>
              <a:rPr lang="en-US" sz="3200" i="1" u="sng">
                <a:latin typeface="Times New Roman" charset="0"/>
              </a:rPr>
              <a:t>(using interference)</a:t>
            </a:r>
          </a:p>
        </p:txBody>
      </p:sp>
      <p:sp>
        <p:nvSpPr>
          <p:cNvPr id="30724" name="Text Box 4"/>
          <p:cNvSpPr txBox="1">
            <a:spLocks noChangeArrowheads="1"/>
          </p:cNvSpPr>
          <p:nvPr/>
        </p:nvSpPr>
        <p:spPr bwMode="auto">
          <a:xfrm>
            <a:off x="1143000" y="5303838"/>
            <a:ext cx="70866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i="1" dirty="0">
                <a:latin typeface="Times New Roman" charset="0"/>
              </a:rPr>
              <a:t>Conclusion: There is a Z </a:t>
            </a:r>
            <a:r>
              <a:rPr lang="en-US" sz="2800" i="1" dirty="0" smtClean="0">
                <a:latin typeface="Times New Roman" charset="0"/>
              </a:rPr>
              <a:t>boson at </a:t>
            </a:r>
            <a:r>
              <a:rPr lang="en-US" sz="2800" i="1" dirty="0">
                <a:latin typeface="Times New Roman" charset="0"/>
              </a:rPr>
              <a:t>higher energy even though colliders of the time did not have enough  </a:t>
            </a:r>
            <a:r>
              <a:rPr lang="en-US" sz="2800" i="1" dirty="0" smtClean="0">
                <a:latin typeface="Times New Roman" charset="0"/>
              </a:rPr>
              <a:t>      to </a:t>
            </a:r>
            <a:r>
              <a:rPr lang="en-US" sz="2800" i="1" dirty="0">
                <a:latin typeface="Times New Roman" charset="0"/>
              </a:rPr>
              <a:t>produce it</a:t>
            </a:r>
          </a:p>
        </p:txBody>
      </p:sp>
      <p:graphicFrame>
        <p:nvGraphicFramePr>
          <p:cNvPr id="30725" name="Object 5"/>
          <p:cNvGraphicFramePr>
            <a:graphicFrameLocks noChangeAspect="1"/>
          </p:cNvGraphicFramePr>
          <p:nvPr>
            <p:extLst>
              <p:ext uri="{D42A27DB-BD31-4B8C-83A1-F6EECF244321}">
                <p14:modId xmlns:p14="http://schemas.microsoft.com/office/powerpoint/2010/main" val="1487796236"/>
              </p:ext>
            </p:extLst>
          </p:nvPr>
        </p:nvGraphicFramePr>
        <p:xfrm>
          <a:off x="2401047" y="6219825"/>
          <a:ext cx="457200" cy="457200"/>
        </p:xfrm>
        <a:graphic>
          <a:graphicData uri="http://schemas.openxmlformats.org/presentationml/2006/ole">
            <mc:AlternateContent xmlns:mc="http://schemas.openxmlformats.org/markup-compatibility/2006">
              <mc:Choice xmlns:v="urn:schemas-microsoft-com:vml" Requires="v">
                <p:oleObj spid="_x0000_s1469" name="Equation" r:id="rId4" imgW="228600" imgH="228600" progId="Equation.DSMT4">
                  <p:embed/>
                </p:oleObj>
              </mc:Choice>
              <mc:Fallback>
                <p:oleObj name="Equation" r:id="rId4" imgW="2286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1047" y="6219825"/>
                        <a:ext cx="457200" cy="457200"/>
                      </a:xfrm>
                      <a:prstGeom prst="rect">
                        <a:avLst/>
                      </a:prstGeom>
                      <a:noFill/>
                      <a:ln>
                        <a:noFill/>
                      </a:ln>
                      <a:effectLst/>
                      <a:extLst/>
                    </p:spPr>
                  </p:pic>
                </p:oleObj>
              </mc:Fallback>
            </mc:AlternateContent>
          </a:graphicData>
        </a:graphic>
      </p:graphicFrame>
      <p:pic>
        <p:nvPicPr>
          <p:cNvPr id="2" name="Picture 1" descr="AFB_theory_petra.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89444" y="1171388"/>
            <a:ext cx="3600450" cy="3600450"/>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1560" y="1066800"/>
            <a:ext cx="3776535" cy="4126173"/>
          </a:xfrm>
          <a:prstGeom prst="rect">
            <a:avLst/>
          </a:prstGeom>
        </p:spPr>
      </p:pic>
      <p:pic>
        <p:nvPicPr>
          <p:cNvPr id="7"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36705" y="1171388"/>
            <a:ext cx="3737162"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3547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t="27541" b="50288"/>
          <a:stretch>
            <a:fillRect/>
          </a:stretch>
        </p:blipFill>
        <p:spPr bwMode="auto">
          <a:xfrm>
            <a:off x="547688" y="2590800"/>
            <a:ext cx="8596312" cy="1219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pic>
      <p:sp>
        <p:nvSpPr>
          <p:cNvPr id="31747" name="Rectangle 3"/>
          <p:cNvSpPr>
            <a:spLocks noChangeArrowheads="1"/>
          </p:cNvSpPr>
          <p:nvPr/>
        </p:nvSpPr>
        <p:spPr bwMode="auto">
          <a:xfrm>
            <a:off x="5284788" y="3373438"/>
            <a:ext cx="3884612" cy="3206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spAutoFit/>
          </a:bodyPr>
          <a:lstStyle/>
          <a:p>
            <a:pPr algn="ctr" eaLnBrk="0" hangingPunct="0"/>
            <a:r>
              <a:rPr kumimoji="1" lang="en-US" altLang="zh-TW" sz="1500">
                <a:solidFill>
                  <a:schemeClr val="tx2"/>
                </a:solidFill>
                <a:cs typeface="Arial Unicode MS" charset="0"/>
              </a:rPr>
              <a:t>Ali, Mannel, Morozumi, PLB273, 505 (1991)</a:t>
            </a:r>
          </a:p>
        </p:txBody>
      </p:sp>
      <p:pic>
        <p:nvPicPr>
          <p:cNvPr id="31748" name="Picture 4" descr="bsll_feynma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9200" y="3733800"/>
            <a:ext cx="6481763" cy="2301875"/>
          </a:xfrm>
          <a:prstGeom prst="rect">
            <a:avLst/>
          </a:prstGeom>
          <a:noFill/>
          <a:extLst>
            <a:ext uri="{909E8E84-426E-40dd-AFC4-6F175D3DCCD1}">
              <a14:hiddenFill xmlns:a14="http://schemas.microsoft.com/office/drawing/2010/main">
                <a:solidFill>
                  <a:srgbClr val="FFFFFF"/>
                </a:solidFill>
              </a14:hiddenFill>
            </a:ext>
          </a:extLst>
        </p:spPr>
      </p:pic>
      <p:sp>
        <p:nvSpPr>
          <p:cNvPr id="31749" name="Text Box 5"/>
          <p:cNvSpPr txBox="1">
            <a:spLocks noChangeArrowheads="1"/>
          </p:cNvSpPr>
          <p:nvPr/>
        </p:nvSpPr>
        <p:spPr bwMode="auto">
          <a:xfrm>
            <a:off x="457200" y="6035675"/>
            <a:ext cx="815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Note that all the heavy particles of the SM (W, Z, top) enter in</a:t>
            </a:r>
            <a:r>
              <a:rPr lang="en-US" sz="2000">
                <a:latin typeface="Times New Roman" charset="0"/>
              </a:rPr>
              <a:t> </a:t>
            </a:r>
            <a:r>
              <a:rPr lang="en-US" sz="2400">
                <a:latin typeface="Times New Roman" charset="0"/>
              </a:rPr>
              <a:t>this decay.</a:t>
            </a:r>
          </a:p>
        </p:txBody>
      </p:sp>
      <p:sp>
        <p:nvSpPr>
          <p:cNvPr id="31750" name="Oval 6"/>
          <p:cNvSpPr>
            <a:spLocks noChangeArrowheads="1"/>
          </p:cNvSpPr>
          <p:nvPr/>
        </p:nvSpPr>
        <p:spPr bwMode="auto">
          <a:xfrm>
            <a:off x="2362200" y="4419600"/>
            <a:ext cx="990600" cy="381000"/>
          </a:xfrm>
          <a:prstGeom prst="ellipse">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1" name="Text Box 7"/>
          <p:cNvSpPr txBox="1">
            <a:spLocks noChangeArrowheads="1"/>
          </p:cNvSpPr>
          <p:nvPr/>
        </p:nvSpPr>
        <p:spPr bwMode="auto">
          <a:xfrm>
            <a:off x="2286000" y="0"/>
            <a:ext cx="480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4000">
                <a:latin typeface="Times New Roman" charset="0"/>
              </a:rPr>
              <a:t>A</a:t>
            </a:r>
            <a:r>
              <a:rPr lang="en-US" sz="4000" baseline="-25000">
                <a:latin typeface="Times New Roman" charset="0"/>
              </a:rPr>
              <a:t>FB</a:t>
            </a:r>
            <a:r>
              <a:rPr lang="en-US" sz="4000">
                <a:latin typeface="Times New Roman" charset="0"/>
              </a:rPr>
              <a:t>(B</a:t>
            </a:r>
            <a:r>
              <a:rPr lang="en-US" sz="4000">
                <a:latin typeface="Times New Roman" charset="0"/>
                <a:sym typeface="Wingdings" charset="0"/>
              </a:rPr>
              <a:t>K</a:t>
            </a:r>
            <a:r>
              <a:rPr lang="en-US" sz="4000" baseline="30000">
                <a:latin typeface="Times New Roman" charset="0"/>
                <a:sym typeface="Wingdings" charset="0"/>
              </a:rPr>
              <a:t>*</a:t>
            </a:r>
            <a:r>
              <a:rPr lang="en-US" sz="4000">
                <a:latin typeface="Times New Roman" charset="0"/>
                <a:sym typeface="Wingdings" charset="0"/>
              </a:rPr>
              <a:t>l</a:t>
            </a:r>
            <a:r>
              <a:rPr lang="en-US" sz="4000" baseline="30000">
                <a:latin typeface="Times New Roman" charset="0"/>
                <a:sym typeface="Wingdings" charset="0"/>
              </a:rPr>
              <a:t>+</a:t>
            </a:r>
            <a:r>
              <a:rPr lang="en-US" sz="4000">
                <a:latin typeface="Times New Roman" charset="0"/>
                <a:sym typeface="Wingdings" charset="0"/>
              </a:rPr>
              <a:t>l</a:t>
            </a:r>
            <a:r>
              <a:rPr lang="en-US" sz="4000" baseline="30000">
                <a:latin typeface="Times New Roman" charset="0"/>
                <a:sym typeface="Wingdings" charset="0"/>
              </a:rPr>
              <a:t>-</a:t>
            </a:r>
            <a:r>
              <a:rPr lang="en-US" sz="4000">
                <a:latin typeface="Times New Roman" charset="0"/>
                <a:sym typeface="Wingdings" charset="0"/>
              </a:rPr>
              <a:t>)(q</a:t>
            </a:r>
            <a:r>
              <a:rPr lang="en-US" sz="4000" baseline="30000">
                <a:latin typeface="Times New Roman" charset="0"/>
                <a:sym typeface="Wingdings" charset="0"/>
              </a:rPr>
              <a:t>2</a:t>
            </a:r>
            <a:r>
              <a:rPr lang="en-US" sz="4000">
                <a:latin typeface="Times New Roman" charset="0"/>
                <a:sym typeface="Wingdings" charset="0"/>
              </a:rPr>
              <a:t>)</a:t>
            </a:r>
            <a:endParaRPr lang="en-US" sz="4000">
              <a:latin typeface="Times New Roman" charset="0"/>
            </a:endParaRPr>
          </a:p>
        </p:txBody>
      </p:sp>
      <p:grpSp>
        <p:nvGrpSpPr>
          <p:cNvPr id="31752" name="Group 130"/>
          <p:cNvGrpSpPr>
            <a:grpSpLocks/>
          </p:cNvGrpSpPr>
          <p:nvPr/>
        </p:nvGrpSpPr>
        <p:grpSpPr bwMode="auto">
          <a:xfrm>
            <a:off x="4876800" y="1066800"/>
            <a:ext cx="2073275" cy="1322388"/>
            <a:chOff x="3303" y="2750"/>
            <a:chExt cx="2066" cy="1318"/>
          </a:xfrm>
        </p:grpSpPr>
        <p:sp>
          <p:nvSpPr>
            <p:cNvPr id="31753" name="Line 131"/>
            <p:cNvSpPr>
              <a:spLocks noChangeShapeType="1"/>
            </p:cNvSpPr>
            <p:nvPr/>
          </p:nvSpPr>
          <p:spPr bwMode="auto">
            <a:xfrm>
              <a:off x="4286" y="3431"/>
              <a:ext cx="726" cy="181"/>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4" name="Line 132"/>
            <p:cNvSpPr>
              <a:spLocks noChangeShapeType="1"/>
            </p:cNvSpPr>
            <p:nvPr/>
          </p:nvSpPr>
          <p:spPr bwMode="auto">
            <a:xfrm>
              <a:off x="3560" y="3249"/>
              <a:ext cx="726" cy="18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5" name="Text Box 133"/>
            <p:cNvSpPr txBox="1">
              <a:spLocks noChangeArrowheads="1"/>
            </p:cNvSpPr>
            <p:nvPr/>
          </p:nvSpPr>
          <p:spPr bwMode="auto">
            <a:xfrm>
              <a:off x="3303" y="3082"/>
              <a:ext cx="33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0000"/>
                  </a:solidFill>
                  <a:latin typeface="Times New Roman" charset="0"/>
                  <a:ea typeface="MS PGothic" charset="0"/>
                  <a:cs typeface="MS PGothic" charset="0"/>
                </a:rPr>
                <a:t>B</a:t>
              </a:r>
            </a:p>
          </p:txBody>
        </p:sp>
        <p:sp>
          <p:nvSpPr>
            <p:cNvPr id="31756" name="Text Box 134"/>
            <p:cNvSpPr txBox="1">
              <a:spLocks noChangeArrowheads="1"/>
            </p:cNvSpPr>
            <p:nvPr/>
          </p:nvSpPr>
          <p:spPr bwMode="auto">
            <a:xfrm>
              <a:off x="4958" y="3522"/>
              <a:ext cx="41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FF00"/>
                  </a:solidFill>
                  <a:latin typeface="Times New Roman" charset="0"/>
                  <a:ea typeface="MS PGothic" charset="0"/>
                  <a:cs typeface="MS PGothic" charset="0"/>
                </a:rPr>
                <a:t>K</a:t>
              </a:r>
              <a:r>
                <a:rPr kumimoji="1" lang="en-US" altLang="ja-JP" b="1" i="1" baseline="30000">
                  <a:solidFill>
                    <a:srgbClr val="00FF00"/>
                  </a:solidFill>
                  <a:latin typeface="Times New Roman" charset="0"/>
                  <a:ea typeface="MS PGothic" charset="0"/>
                  <a:cs typeface="MS PGothic" charset="0"/>
                </a:rPr>
                <a:t>*</a:t>
              </a:r>
            </a:p>
          </p:txBody>
        </p:sp>
        <p:sp>
          <p:nvSpPr>
            <p:cNvPr id="31757" name="Line 135"/>
            <p:cNvSpPr>
              <a:spLocks noChangeShapeType="1"/>
            </p:cNvSpPr>
            <p:nvPr/>
          </p:nvSpPr>
          <p:spPr bwMode="auto">
            <a:xfrm flipV="1">
              <a:off x="4286" y="2932"/>
              <a:ext cx="635" cy="499"/>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Line 136"/>
            <p:cNvSpPr>
              <a:spLocks noChangeShapeType="1"/>
            </p:cNvSpPr>
            <p:nvPr/>
          </p:nvSpPr>
          <p:spPr bwMode="auto">
            <a:xfrm flipV="1">
              <a:off x="3651" y="3431"/>
              <a:ext cx="635" cy="499"/>
            </a:xfrm>
            <a:prstGeom prst="line">
              <a:avLst/>
            </a:prstGeom>
            <a:noFill/>
            <a:ln w="5715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759" name="Text Box 137"/>
            <p:cNvSpPr txBox="1">
              <a:spLocks noChangeArrowheads="1"/>
            </p:cNvSpPr>
            <p:nvPr/>
          </p:nvSpPr>
          <p:spPr bwMode="auto">
            <a:xfrm>
              <a:off x="4958" y="2750"/>
              <a:ext cx="33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6600"/>
                  </a:solidFill>
                  <a:latin typeface="HGS行書体" charset="0"/>
                  <a:ea typeface="HGS行書体" charset="0"/>
                  <a:cs typeface="HGS行書体" charset="0"/>
                </a:rPr>
                <a:t>l</a:t>
              </a:r>
              <a:r>
                <a:rPr kumimoji="1" lang="en-US" altLang="ja-JP" b="1" i="1" baseline="30000">
                  <a:solidFill>
                    <a:srgbClr val="FF6600"/>
                  </a:solidFill>
                  <a:latin typeface="Symbol" charset="0"/>
                  <a:ea typeface="HGS行書体" charset="0"/>
                  <a:cs typeface="HGS行書体" charset="0"/>
                </a:rPr>
                <a:t>-</a:t>
              </a:r>
            </a:p>
          </p:txBody>
        </p:sp>
        <p:sp>
          <p:nvSpPr>
            <p:cNvPr id="31760" name="Text Box 138"/>
            <p:cNvSpPr txBox="1">
              <a:spLocks noChangeArrowheads="1"/>
            </p:cNvSpPr>
            <p:nvPr/>
          </p:nvSpPr>
          <p:spPr bwMode="auto">
            <a:xfrm>
              <a:off x="3347" y="3703"/>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00FF"/>
                  </a:solidFill>
                  <a:latin typeface="HGS行書体" charset="0"/>
                  <a:ea typeface="HGS行書体" charset="0"/>
                  <a:cs typeface="HGS行書体" charset="0"/>
                </a:rPr>
                <a:t>l</a:t>
              </a:r>
              <a:r>
                <a:rPr kumimoji="1" lang="en-US" altLang="ja-JP" b="1" i="1" baseline="30000">
                  <a:solidFill>
                    <a:srgbClr val="0000FF"/>
                  </a:solidFill>
                  <a:latin typeface="Symbol" charset="0"/>
                  <a:ea typeface="HGS行書体" charset="0"/>
                  <a:cs typeface="HGS行書体" charset="0"/>
                </a:rPr>
                <a:t>+</a:t>
              </a:r>
            </a:p>
          </p:txBody>
        </p:sp>
        <p:sp>
          <p:nvSpPr>
            <p:cNvPr id="31761" name="Arc 139"/>
            <p:cNvSpPr>
              <a:spLocks/>
            </p:cNvSpPr>
            <p:nvPr/>
          </p:nvSpPr>
          <p:spPr bwMode="auto">
            <a:xfrm rot="3362053">
              <a:off x="4390" y="3277"/>
              <a:ext cx="226" cy="273"/>
            </a:xfrm>
            <a:custGeom>
              <a:avLst/>
              <a:gdLst>
                <a:gd name="T0" fmla="*/ 0 w 17937"/>
                <a:gd name="T1" fmla="*/ 0 h 21600"/>
                <a:gd name="T2" fmla="*/ 3 w 17937"/>
                <a:gd name="T3" fmla="*/ 2 h 21600"/>
                <a:gd name="T4" fmla="*/ 0 w 17937"/>
                <a:gd name="T5" fmla="*/ 3 h 21600"/>
                <a:gd name="T6" fmla="*/ 0 60000 65536"/>
                <a:gd name="T7" fmla="*/ 0 60000 65536"/>
                <a:gd name="T8" fmla="*/ 0 60000 65536"/>
                <a:gd name="T9" fmla="*/ 0 w 17937"/>
                <a:gd name="T10" fmla="*/ 0 h 21600"/>
                <a:gd name="T11" fmla="*/ 17937 w 17937"/>
                <a:gd name="T12" fmla="*/ 21600 h 21600"/>
              </a:gdLst>
              <a:ahLst/>
              <a:cxnLst>
                <a:cxn ang="T6">
                  <a:pos x="T0" y="T1"/>
                </a:cxn>
                <a:cxn ang="T7">
                  <a:pos x="T2" y="T3"/>
                </a:cxn>
                <a:cxn ang="T8">
                  <a:pos x="T4" y="T5"/>
                </a:cxn>
              </a:cxnLst>
              <a:rect l="T9" t="T10" r="T11" b="T12"/>
              <a:pathLst>
                <a:path w="17937" h="21600" fill="none" extrusionOk="0">
                  <a:moveTo>
                    <a:pt x="1" y="0"/>
                  </a:moveTo>
                  <a:cubicBezTo>
                    <a:pt x="7200" y="0"/>
                    <a:pt x="13926" y="3587"/>
                    <a:pt x="17937" y="9565"/>
                  </a:cubicBezTo>
                </a:path>
                <a:path w="17937" h="21600" stroke="0" extrusionOk="0">
                  <a:moveTo>
                    <a:pt x="1" y="0"/>
                  </a:moveTo>
                  <a:cubicBezTo>
                    <a:pt x="7200" y="0"/>
                    <a:pt x="13926" y="3587"/>
                    <a:pt x="17937" y="9565"/>
                  </a:cubicBezTo>
                  <a:lnTo>
                    <a:pt x="0" y="2160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kumimoji="1" lang="ja-JP" altLang="en-US" sz="2400">
                <a:ea typeface="MS PGothic" charset="0"/>
                <a:cs typeface="MS PGothic" charset="0"/>
              </a:endParaRPr>
            </a:p>
          </p:txBody>
        </p:sp>
        <p:sp>
          <p:nvSpPr>
            <p:cNvPr id="31762" name="Text Box 140"/>
            <p:cNvSpPr txBox="1">
              <a:spLocks noChangeArrowheads="1"/>
            </p:cNvSpPr>
            <p:nvPr/>
          </p:nvSpPr>
          <p:spPr bwMode="auto">
            <a:xfrm>
              <a:off x="4557" y="3250"/>
              <a:ext cx="30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latin typeface="Symbol" charset="0"/>
                  <a:ea typeface="MS PGothic" charset="0"/>
                  <a:cs typeface="MS PGothic" charset="0"/>
                </a:rPr>
                <a:t>q</a:t>
              </a:r>
            </a:p>
          </p:txBody>
        </p:sp>
      </p:grpSp>
      <p:grpSp>
        <p:nvGrpSpPr>
          <p:cNvPr id="31763" name="Group 142"/>
          <p:cNvGrpSpPr>
            <a:grpSpLocks/>
          </p:cNvGrpSpPr>
          <p:nvPr/>
        </p:nvGrpSpPr>
        <p:grpSpPr bwMode="auto">
          <a:xfrm>
            <a:off x="6858000" y="1066800"/>
            <a:ext cx="2127250" cy="1365250"/>
            <a:chOff x="3492" y="2477"/>
            <a:chExt cx="2070" cy="1328"/>
          </a:xfrm>
        </p:grpSpPr>
        <p:grpSp>
          <p:nvGrpSpPr>
            <p:cNvPr id="31764" name="Group 143"/>
            <p:cNvGrpSpPr>
              <a:grpSpLocks/>
            </p:cNvGrpSpPr>
            <p:nvPr/>
          </p:nvGrpSpPr>
          <p:grpSpPr bwMode="auto">
            <a:xfrm>
              <a:off x="3492" y="2477"/>
              <a:ext cx="2070" cy="1328"/>
              <a:chOff x="3290" y="2750"/>
              <a:chExt cx="2070" cy="1328"/>
            </a:xfrm>
          </p:grpSpPr>
          <p:sp>
            <p:nvSpPr>
              <p:cNvPr id="31765" name="Line 144"/>
              <p:cNvSpPr>
                <a:spLocks noChangeShapeType="1"/>
              </p:cNvSpPr>
              <p:nvPr/>
            </p:nvSpPr>
            <p:spPr bwMode="auto">
              <a:xfrm>
                <a:off x="4286" y="3431"/>
                <a:ext cx="726" cy="181"/>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6" name="Line 145"/>
              <p:cNvSpPr>
                <a:spLocks noChangeShapeType="1"/>
              </p:cNvSpPr>
              <p:nvPr/>
            </p:nvSpPr>
            <p:spPr bwMode="auto">
              <a:xfrm>
                <a:off x="3560" y="3249"/>
                <a:ext cx="726" cy="18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7" name="Text Box 146"/>
              <p:cNvSpPr txBox="1">
                <a:spLocks noChangeArrowheads="1"/>
              </p:cNvSpPr>
              <p:nvPr/>
            </p:nvSpPr>
            <p:spPr bwMode="auto">
              <a:xfrm>
                <a:off x="3290" y="3113"/>
                <a:ext cx="327"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0000"/>
                    </a:solidFill>
                    <a:latin typeface="Times New Roman" charset="0"/>
                    <a:ea typeface="MS PGothic" charset="0"/>
                    <a:cs typeface="MS PGothic" charset="0"/>
                  </a:rPr>
                  <a:t>B</a:t>
                </a:r>
              </a:p>
            </p:txBody>
          </p:sp>
          <p:sp>
            <p:nvSpPr>
              <p:cNvPr id="31768" name="Text Box 147"/>
              <p:cNvSpPr txBox="1">
                <a:spLocks noChangeArrowheads="1"/>
              </p:cNvSpPr>
              <p:nvPr/>
            </p:nvSpPr>
            <p:spPr bwMode="auto">
              <a:xfrm>
                <a:off x="4958" y="3521"/>
                <a:ext cx="402"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FF00"/>
                    </a:solidFill>
                    <a:latin typeface="Times New Roman" charset="0"/>
                    <a:ea typeface="MS PGothic" charset="0"/>
                    <a:cs typeface="MS PGothic" charset="0"/>
                  </a:rPr>
                  <a:t>K</a:t>
                </a:r>
                <a:r>
                  <a:rPr kumimoji="1" lang="en-US" altLang="ja-JP" b="1" i="1" baseline="30000">
                    <a:solidFill>
                      <a:srgbClr val="00FF00"/>
                    </a:solidFill>
                    <a:latin typeface="Times New Roman" charset="0"/>
                    <a:ea typeface="MS PGothic" charset="0"/>
                    <a:cs typeface="MS PGothic" charset="0"/>
                  </a:rPr>
                  <a:t>*</a:t>
                </a:r>
              </a:p>
            </p:txBody>
          </p:sp>
          <p:sp>
            <p:nvSpPr>
              <p:cNvPr id="31769" name="Line 148"/>
              <p:cNvSpPr>
                <a:spLocks noChangeShapeType="1"/>
              </p:cNvSpPr>
              <p:nvPr/>
            </p:nvSpPr>
            <p:spPr bwMode="auto">
              <a:xfrm flipV="1">
                <a:off x="4286" y="2932"/>
                <a:ext cx="635" cy="499"/>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0" name="Line 149"/>
              <p:cNvSpPr>
                <a:spLocks noChangeShapeType="1"/>
              </p:cNvSpPr>
              <p:nvPr/>
            </p:nvSpPr>
            <p:spPr bwMode="auto">
              <a:xfrm flipV="1">
                <a:off x="3651" y="3431"/>
                <a:ext cx="635" cy="499"/>
              </a:xfrm>
              <a:prstGeom prst="line">
                <a:avLst/>
              </a:prstGeom>
              <a:noFill/>
              <a:ln w="5715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771" name="Text Box 150"/>
              <p:cNvSpPr txBox="1">
                <a:spLocks noChangeArrowheads="1"/>
              </p:cNvSpPr>
              <p:nvPr/>
            </p:nvSpPr>
            <p:spPr bwMode="auto">
              <a:xfrm>
                <a:off x="4958" y="2750"/>
                <a:ext cx="327"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00FF"/>
                    </a:solidFill>
                    <a:latin typeface="HGS行書体" charset="0"/>
                    <a:ea typeface="HGS行書体" charset="0"/>
                    <a:cs typeface="HGS行書体" charset="0"/>
                  </a:rPr>
                  <a:t>l</a:t>
                </a:r>
                <a:r>
                  <a:rPr kumimoji="1" lang="en-US" altLang="ja-JP" b="1" i="1" baseline="30000">
                    <a:solidFill>
                      <a:srgbClr val="0000FF"/>
                    </a:solidFill>
                    <a:latin typeface="Symbol" charset="0"/>
                    <a:ea typeface="HGS行書体" charset="0"/>
                    <a:cs typeface="HGS行書体" charset="0"/>
                  </a:rPr>
                  <a:t>+</a:t>
                </a:r>
              </a:p>
            </p:txBody>
          </p:sp>
          <p:sp>
            <p:nvSpPr>
              <p:cNvPr id="31772" name="Text Box 151"/>
              <p:cNvSpPr txBox="1">
                <a:spLocks noChangeArrowheads="1"/>
              </p:cNvSpPr>
              <p:nvPr/>
            </p:nvSpPr>
            <p:spPr bwMode="auto">
              <a:xfrm>
                <a:off x="3380" y="3721"/>
                <a:ext cx="327"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3300"/>
                    </a:solidFill>
                    <a:latin typeface="HGS行書体" charset="0"/>
                    <a:ea typeface="HGS行書体" charset="0"/>
                    <a:cs typeface="HGS行書体" charset="0"/>
                  </a:rPr>
                  <a:t>l</a:t>
                </a:r>
                <a:r>
                  <a:rPr kumimoji="1" lang="en-US" altLang="ja-JP" b="1" i="1" baseline="30000">
                    <a:solidFill>
                      <a:srgbClr val="FF3300"/>
                    </a:solidFill>
                    <a:latin typeface="Symbol" charset="0"/>
                    <a:ea typeface="HGS行書体" charset="0"/>
                    <a:cs typeface="HGS行書体" charset="0"/>
                  </a:rPr>
                  <a:t>-</a:t>
                </a:r>
              </a:p>
            </p:txBody>
          </p:sp>
          <p:sp>
            <p:nvSpPr>
              <p:cNvPr id="31773" name="Arc 152"/>
              <p:cNvSpPr>
                <a:spLocks/>
              </p:cNvSpPr>
              <p:nvPr/>
            </p:nvSpPr>
            <p:spPr bwMode="auto">
              <a:xfrm rot="3362053">
                <a:off x="4390" y="3277"/>
                <a:ext cx="226" cy="273"/>
              </a:xfrm>
              <a:custGeom>
                <a:avLst/>
                <a:gdLst>
                  <a:gd name="T0" fmla="*/ 0 w 17937"/>
                  <a:gd name="T1" fmla="*/ 0 h 21600"/>
                  <a:gd name="T2" fmla="*/ 3 w 17937"/>
                  <a:gd name="T3" fmla="*/ 2 h 21600"/>
                  <a:gd name="T4" fmla="*/ 0 w 17937"/>
                  <a:gd name="T5" fmla="*/ 3 h 21600"/>
                  <a:gd name="T6" fmla="*/ 0 60000 65536"/>
                  <a:gd name="T7" fmla="*/ 0 60000 65536"/>
                  <a:gd name="T8" fmla="*/ 0 60000 65536"/>
                  <a:gd name="T9" fmla="*/ 0 w 17937"/>
                  <a:gd name="T10" fmla="*/ 0 h 21600"/>
                  <a:gd name="T11" fmla="*/ 17937 w 17937"/>
                  <a:gd name="T12" fmla="*/ 21600 h 21600"/>
                </a:gdLst>
                <a:ahLst/>
                <a:cxnLst>
                  <a:cxn ang="T6">
                    <a:pos x="T0" y="T1"/>
                  </a:cxn>
                  <a:cxn ang="T7">
                    <a:pos x="T2" y="T3"/>
                  </a:cxn>
                  <a:cxn ang="T8">
                    <a:pos x="T4" y="T5"/>
                  </a:cxn>
                </a:cxnLst>
                <a:rect l="T9" t="T10" r="T11" b="T12"/>
                <a:pathLst>
                  <a:path w="17937" h="21600" fill="none" extrusionOk="0">
                    <a:moveTo>
                      <a:pt x="1" y="0"/>
                    </a:moveTo>
                    <a:cubicBezTo>
                      <a:pt x="7200" y="0"/>
                      <a:pt x="13926" y="3587"/>
                      <a:pt x="17937" y="9565"/>
                    </a:cubicBezTo>
                  </a:path>
                  <a:path w="17937" h="21600" stroke="0" extrusionOk="0">
                    <a:moveTo>
                      <a:pt x="1" y="0"/>
                    </a:moveTo>
                    <a:cubicBezTo>
                      <a:pt x="7200" y="0"/>
                      <a:pt x="13926" y="3587"/>
                      <a:pt x="17937" y="9565"/>
                    </a:cubicBezTo>
                    <a:lnTo>
                      <a:pt x="0" y="216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rot="10800000" vert="eaVert" wrap="none" anchor="ctr"/>
              <a:lstStyle/>
              <a:p>
                <a:endParaRPr kumimoji="1" lang="ja-JP" altLang="en-US" sz="2400">
                  <a:ea typeface="MS PGothic" charset="0"/>
                  <a:cs typeface="MS PGothic" charset="0"/>
                </a:endParaRPr>
              </a:p>
            </p:txBody>
          </p:sp>
          <p:sp>
            <p:nvSpPr>
              <p:cNvPr id="31774" name="Text Box 153"/>
              <p:cNvSpPr txBox="1">
                <a:spLocks noChangeArrowheads="1"/>
              </p:cNvSpPr>
              <p:nvPr/>
            </p:nvSpPr>
            <p:spPr bwMode="auto">
              <a:xfrm>
                <a:off x="4524" y="3243"/>
                <a:ext cx="179"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endParaRPr kumimoji="1" lang="ja-JP" b="1" i="1">
                  <a:latin typeface="Symbol" charset="0"/>
                  <a:ea typeface="MS PGothic" charset="0"/>
                  <a:cs typeface="MS PGothic" charset="0"/>
                </a:endParaRPr>
              </a:p>
            </p:txBody>
          </p:sp>
        </p:grpSp>
        <p:sp>
          <p:nvSpPr>
            <p:cNvPr id="31775" name="Freeform 154"/>
            <p:cNvSpPr>
              <a:spLocks/>
            </p:cNvSpPr>
            <p:nvPr/>
          </p:nvSpPr>
          <p:spPr bwMode="auto">
            <a:xfrm>
              <a:off x="4286" y="3203"/>
              <a:ext cx="408" cy="151"/>
            </a:xfrm>
            <a:custGeom>
              <a:avLst/>
              <a:gdLst>
                <a:gd name="T0" fmla="*/ 0 w 408"/>
                <a:gd name="T1" fmla="*/ 91 h 151"/>
                <a:gd name="T2" fmla="*/ 227 w 408"/>
                <a:gd name="T3" fmla="*/ 136 h 151"/>
                <a:gd name="T4" fmla="*/ 408 w 408"/>
                <a:gd name="T5" fmla="*/ 0 h 151"/>
                <a:gd name="T6" fmla="*/ 0 60000 65536"/>
                <a:gd name="T7" fmla="*/ 0 60000 65536"/>
                <a:gd name="T8" fmla="*/ 0 60000 65536"/>
                <a:gd name="T9" fmla="*/ 0 w 408"/>
                <a:gd name="T10" fmla="*/ 0 h 151"/>
                <a:gd name="T11" fmla="*/ 408 w 408"/>
                <a:gd name="T12" fmla="*/ 151 h 151"/>
              </a:gdLst>
              <a:ahLst/>
              <a:cxnLst>
                <a:cxn ang="T6">
                  <a:pos x="T0" y="T1"/>
                </a:cxn>
                <a:cxn ang="T7">
                  <a:pos x="T2" y="T3"/>
                </a:cxn>
                <a:cxn ang="T8">
                  <a:pos x="T4" y="T5"/>
                </a:cxn>
              </a:cxnLst>
              <a:rect l="T9" t="T10" r="T11" b="T12"/>
              <a:pathLst>
                <a:path w="408" h="151">
                  <a:moveTo>
                    <a:pt x="0" y="91"/>
                  </a:moveTo>
                  <a:cubicBezTo>
                    <a:pt x="79" y="121"/>
                    <a:pt x="159" y="151"/>
                    <a:pt x="227" y="136"/>
                  </a:cubicBezTo>
                  <a:cubicBezTo>
                    <a:pt x="295" y="121"/>
                    <a:pt x="378" y="23"/>
                    <a:pt x="408" y="0"/>
                  </a:cubicBezTo>
                </a:path>
              </a:pathLst>
            </a:cu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ja-JP" altLang="en-US" sz="2400">
                <a:ea typeface="MS PGothic" charset="0"/>
                <a:cs typeface="MS PGothic" charset="0"/>
              </a:endParaRPr>
            </a:p>
          </p:txBody>
        </p:sp>
        <p:sp>
          <p:nvSpPr>
            <p:cNvPr id="31776" name="Text Box 155"/>
            <p:cNvSpPr txBox="1">
              <a:spLocks noChangeArrowheads="1"/>
            </p:cNvSpPr>
            <p:nvPr/>
          </p:nvSpPr>
          <p:spPr bwMode="auto">
            <a:xfrm>
              <a:off x="4423" y="3339"/>
              <a:ext cx="295"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latin typeface="Symbol" charset="0"/>
                  <a:ea typeface="MS PGothic" charset="0"/>
                  <a:cs typeface="MS PGothic" charset="0"/>
                </a:rPr>
                <a:t>q</a:t>
              </a:r>
            </a:p>
          </p:txBody>
        </p:sp>
      </p:grpSp>
      <p:sp>
        <p:nvSpPr>
          <p:cNvPr id="31777" name="Text Box 33"/>
          <p:cNvSpPr txBox="1">
            <a:spLocks noChangeArrowheads="1"/>
          </p:cNvSpPr>
          <p:nvPr/>
        </p:nvSpPr>
        <p:spPr bwMode="auto">
          <a:xfrm>
            <a:off x="457200" y="1066800"/>
            <a:ext cx="419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i="1" dirty="0">
                <a:latin typeface="Times New Roman" charset="0"/>
              </a:rPr>
              <a:t>The </a:t>
            </a:r>
            <a:r>
              <a:rPr lang="en-US" sz="2400" i="1" dirty="0" smtClean="0">
                <a:latin typeface="Times New Roman" charset="0"/>
              </a:rPr>
              <a:t>SM forward</a:t>
            </a:r>
            <a:r>
              <a:rPr lang="en-US" sz="2400" i="1" dirty="0">
                <a:latin typeface="Times New Roman" charset="0"/>
              </a:rPr>
              <a:t>-backward asymmetry in </a:t>
            </a:r>
            <a:r>
              <a:rPr lang="en-US" sz="2400" i="1" dirty="0" err="1">
                <a:latin typeface="Times New Roman" charset="0"/>
              </a:rPr>
              <a:t>b</a:t>
            </a:r>
            <a:r>
              <a:rPr lang="en-US" sz="2400" i="1" dirty="0" err="1">
                <a:latin typeface="Times New Roman" charset="0"/>
                <a:sym typeface="Wingdings" charset="0"/>
              </a:rPr>
              <a:t>s</a:t>
            </a:r>
            <a:r>
              <a:rPr lang="en-US" sz="2400" i="1" dirty="0">
                <a:latin typeface="Times New Roman" charset="0"/>
                <a:sym typeface="Wingdings" charset="0"/>
              </a:rPr>
              <a:t> l</a:t>
            </a:r>
            <a:r>
              <a:rPr lang="en-US" sz="2400" i="1" baseline="30000" dirty="0">
                <a:latin typeface="Times New Roman" charset="0"/>
                <a:sym typeface="Wingdings" charset="0"/>
              </a:rPr>
              <a:t>+</a:t>
            </a:r>
            <a:r>
              <a:rPr lang="en-US" sz="2400" i="1" dirty="0">
                <a:latin typeface="Times New Roman" charset="0"/>
                <a:sym typeface="Wingdings" charset="0"/>
              </a:rPr>
              <a:t> l</a:t>
            </a:r>
            <a:r>
              <a:rPr lang="en-US" sz="2400" i="1" baseline="30000" dirty="0">
                <a:latin typeface="Times New Roman" charset="0"/>
                <a:sym typeface="Wingdings" charset="0"/>
              </a:rPr>
              <a:t>-</a:t>
            </a:r>
            <a:r>
              <a:rPr lang="en-US" sz="2400" i="1" dirty="0">
                <a:latin typeface="Times New Roman" charset="0"/>
                <a:sym typeface="Wingdings" charset="0"/>
              </a:rPr>
              <a:t> arises from the </a:t>
            </a:r>
            <a:r>
              <a:rPr lang="en-US" sz="2400" b="1" i="1" u="sng" dirty="0">
                <a:latin typeface="Times New Roman" charset="0"/>
                <a:sym typeface="Wingdings" charset="0"/>
              </a:rPr>
              <a:t>interference</a:t>
            </a:r>
            <a:r>
              <a:rPr lang="en-US" sz="2400" i="1" dirty="0">
                <a:latin typeface="Times New Roman" charset="0"/>
                <a:sym typeface="Wingdings" charset="0"/>
              </a:rPr>
              <a:t> between </a:t>
            </a:r>
            <a:r>
              <a:rPr lang="el-GR" sz="2400" i="1" dirty="0">
                <a:latin typeface="Times New Roman" charset="0"/>
                <a:cs typeface="Times New Roman" charset="0"/>
                <a:sym typeface="Wingdings" charset="0"/>
              </a:rPr>
              <a:t>γ</a:t>
            </a:r>
            <a:r>
              <a:rPr lang="en-US" sz="2400" i="1" dirty="0">
                <a:latin typeface="Times New Roman" charset="0"/>
                <a:cs typeface="Times New Roman" charset="0"/>
                <a:sym typeface="Wingdings" charset="0"/>
              </a:rPr>
              <a:t> and Z</a:t>
            </a:r>
            <a:r>
              <a:rPr lang="en-US" sz="2400" i="1" baseline="30000" dirty="0">
                <a:latin typeface="Times New Roman" charset="0"/>
                <a:cs typeface="Times New Roman" charset="0"/>
                <a:sym typeface="Wingdings" charset="0"/>
              </a:rPr>
              <a:t>0</a:t>
            </a:r>
            <a:r>
              <a:rPr lang="en-US" sz="2400" i="1" dirty="0">
                <a:latin typeface="Times New Roman" charset="0"/>
                <a:cs typeface="Times New Roman" charset="0"/>
                <a:sym typeface="Wingdings" charset="0"/>
              </a:rPr>
              <a:t> </a:t>
            </a:r>
            <a:r>
              <a:rPr lang="en-US" sz="2400" i="1" dirty="0" smtClean="0">
                <a:latin typeface="Times New Roman" charset="0"/>
                <a:cs typeface="Times New Roman" charset="0"/>
                <a:sym typeface="Wingdings" charset="0"/>
              </a:rPr>
              <a:t>contributions. </a:t>
            </a:r>
            <a:endParaRPr lang="el-GR" sz="2400" i="1" dirty="0">
              <a:latin typeface="Times New Roman" charset="0"/>
              <a:cs typeface="Times New Roman" charset="0"/>
            </a:endParaRPr>
          </a:p>
        </p:txBody>
      </p:sp>
      <p:sp>
        <p:nvSpPr>
          <p:cNvPr id="31778" name="Text Box 34"/>
          <p:cNvSpPr txBox="1">
            <a:spLocks noChangeArrowheads="1"/>
          </p:cNvSpPr>
          <p:nvPr/>
        </p:nvSpPr>
        <p:spPr bwMode="auto">
          <a:xfrm>
            <a:off x="4953000" y="9144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Forward</a:t>
            </a:r>
          </a:p>
        </p:txBody>
      </p:sp>
      <p:sp>
        <p:nvSpPr>
          <p:cNvPr id="31779" name="Text Box 35"/>
          <p:cNvSpPr txBox="1">
            <a:spLocks noChangeArrowheads="1"/>
          </p:cNvSpPr>
          <p:nvPr/>
        </p:nvSpPr>
        <p:spPr bwMode="auto">
          <a:xfrm>
            <a:off x="7162800" y="9144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Backward</a:t>
            </a:r>
          </a:p>
        </p:txBody>
      </p:sp>
    </p:spTree>
    <p:extLst>
      <p:ext uri="{BB962C8B-B14F-4D97-AF65-F5344CB8AC3E}">
        <p14:creationId xmlns:p14="http://schemas.microsoft.com/office/powerpoint/2010/main" val="35057415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t="27541" b="50288"/>
          <a:stretch>
            <a:fillRect/>
          </a:stretch>
        </p:blipFill>
        <p:spPr bwMode="auto">
          <a:xfrm>
            <a:off x="311864" y="3950104"/>
            <a:ext cx="8596312" cy="1219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pic>
      <p:sp>
        <p:nvSpPr>
          <p:cNvPr id="31747" name="Rectangle 3"/>
          <p:cNvSpPr>
            <a:spLocks noChangeArrowheads="1"/>
          </p:cNvSpPr>
          <p:nvPr/>
        </p:nvSpPr>
        <p:spPr bwMode="auto">
          <a:xfrm>
            <a:off x="4876800" y="4813036"/>
            <a:ext cx="3884612" cy="3206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spAutoFit/>
          </a:bodyPr>
          <a:lstStyle/>
          <a:p>
            <a:pPr algn="ctr" eaLnBrk="0" hangingPunct="0"/>
            <a:r>
              <a:rPr kumimoji="1" lang="en-US" altLang="zh-TW" sz="1500" dirty="0">
                <a:solidFill>
                  <a:schemeClr val="tx2"/>
                </a:solidFill>
                <a:cs typeface="Arial Unicode MS" charset="0"/>
              </a:rPr>
              <a:t>Ali, </a:t>
            </a:r>
            <a:r>
              <a:rPr kumimoji="1" lang="en-US" altLang="zh-TW" sz="1500" dirty="0" err="1">
                <a:solidFill>
                  <a:schemeClr val="tx2"/>
                </a:solidFill>
                <a:cs typeface="Arial Unicode MS" charset="0"/>
              </a:rPr>
              <a:t>Mannel</a:t>
            </a:r>
            <a:r>
              <a:rPr kumimoji="1" lang="en-US" altLang="zh-TW" sz="1500" dirty="0">
                <a:solidFill>
                  <a:schemeClr val="tx2"/>
                </a:solidFill>
                <a:cs typeface="Arial Unicode MS" charset="0"/>
              </a:rPr>
              <a:t>, </a:t>
            </a:r>
            <a:r>
              <a:rPr kumimoji="1" lang="en-US" altLang="zh-TW" sz="1500" dirty="0" err="1">
                <a:solidFill>
                  <a:schemeClr val="tx2"/>
                </a:solidFill>
                <a:cs typeface="Arial Unicode MS" charset="0"/>
              </a:rPr>
              <a:t>Morozumi</a:t>
            </a:r>
            <a:r>
              <a:rPr kumimoji="1" lang="en-US" altLang="zh-TW" sz="1500" dirty="0">
                <a:solidFill>
                  <a:schemeClr val="tx2"/>
                </a:solidFill>
                <a:cs typeface="Arial Unicode MS" charset="0"/>
              </a:rPr>
              <a:t>, PLB273, 505 (1991)</a:t>
            </a:r>
          </a:p>
        </p:txBody>
      </p:sp>
      <p:sp>
        <p:nvSpPr>
          <p:cNvPr id="31751" name="Text Box 7"/>
          <p:cNvSpPr txBox="1">
            <a:spLocks noChangeArrowheads="1"/>
          </p:cNvSpPr>
          <p:nvPr/>
        </p:nvSpPr>
        <p:spPr bwMode="auto">
          <a:xfrm>
            <a:off x="1622949" y="96530"/>
            <a:ext cx="606594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dirty="0" smtClean="0">
                <a:latin typeface="Times New Roman" charset="0"/>
              </a:rPr>
              <a:t>More on A</a:t>
            </a:r>
            <a:r>
              <a:rPr lang="en-US" sz="4000" baseline="-25000" dirty="0" smtClean="0">
                <a:latin typeface="Times New Roman" charset="0"/>
              </a:rPr>
              <a:t>FB</a:t>
            </a:r>
            <a:r>
              <a:rPr lang="en-US" sz="4000" dirty="0">
                <a:latin typeface="Times New Roman" charset="0"/>
              </a:rPr>
              <a:t>(B</a:t>
            </a:r>
            <a:r>
              <a:rPr lang="en-US" sz="4000" dirty="0">
                <a:latin typeface="Times New Roman" charset="0"/>
                <a:sym typeface="Wingdings" charset="0"/>
              </a:rPr>
              <a:t>K</a:t>
            </a:r>
            <a:r>
              <a:rPr lang="en-US" sz="4000" baseline="30000" dirty="0">
                <a:latin typeface="Times New Roman" charset="0"/>
                <a:sym typeface="Wingdings" charset="0"/>
              </a:rPr>
              <a:t>*</a:t>
            </a:r>
            <a:r>
              <a:rPr lang="en-US" sz="4000" dirty="0" err="1">
                <a:latin typeface="Times New Roman" charset="0"/>
                <a:sym typeface="Wingdings" charset="0"/>
              </a:rPr>
              <a:t>l</a:t>
            </a:r>
            <a:r>
              <a:rPr lang="en-US" sz="4000" baseline="30000" dirty="0" err="1">
                <a:latin typeface="Times New Roman" charset="0"/>
                <a:sym typeface="Wingdings" charset="0"/>
              </a:rPr>
              <a:t>+</a:t>
            </a:r>
            <a:r>
              <a:rPr lang="en-US" sz="4000" dirty="0" err="1">
                <a:latin typeface="Times New Roman" charset="0"/>
                <a:sym typeface="Wingdings" charset="0"/>
              </a:rPr>
              <a:t>l</a:t>
            </a:r>
            <a:r>
              <a:rPr lang="en-US" sz="4000" baseline="30000" dirty="0">
                <a:latin typeface="Times New Roman" charset="0"/>
                <a:sym typeface="Wingdings" charset="0"/>
              </a:rPr>
              <a:t>-</a:t>
            </a:r>
            <a:r>
              <a:rPr lang="en-US" sz="4000" dirty="0">
                <a:latin typeface="Times New Roman" charset="0"/>
                <a:sym typeface="Wingdings" charset="0"/>
              </a:rPr>
              <a:t>)(q</a:t>
            </a:r>
            <a:r>
              <a:rPr lang="en-US" sz="4000" baseline="30000" dirty="0">
                <a:latin typeface="Times New Roman" charset="0"/>
                <a:sym typeface="Wingdings" charset="0"/>
              </a:rPr>
              <a:t>2</a:t>
            </a:r>
            <a:r>
              <a:rPr lang="en-US" sz="4000" dirty="0">
                <a:latin typeface="Times New Roman" charset="0"/>
                <a:sym typeface="Wingdings" charset="0"/>
              </a:rPr>
              <a:t>)</a:t>
            </a:r>
            <a:endParaRPr lang="en-US" sz="4000" dirty="0">
              <a:latin typeface="Times New Roman" charset="0"/>
            </a:endParaRPr>
          </a:p>
        </p:txBody>
      </p:sp>
      <p:sp>
        <p:nvSpPr>
          <p:cNvPr id="2" name="TextBox 1"/>
          <p:cNvSpPr txBox="1"/>
          <p:nvPr/>
        </p:nvSpPr>
        <p:spPr>
          <a:xfrm>
            <a:off x="2001705" y="3167606"/>
            <a:ext cx="5508144" cy="584776"/>
          </a:xfrm>
          <a:prstGeom prst="rect">
            <a:avLst/>
          </a:prstGeom>
          <a:noFill/>
        </p:spPr>
        <p:txBody>
          <a:bodyPr wrap="square" rtlCol="0">
            <a:spAutoFit/>
          </a:bodyPr>
          <a:lstStyle/>
          <a:p>
            <a:r>
              <a:rPr lang="en-US" sz="3200" i="1" dirty="0" smtClean="0"/>
              <a:t>A</a:t>
            </a:r>
            <a:r>
              <a:rPr lang="en-US" sz="3200" i="1" baseline="-25000" dirty="0" smtClean="0"/>
              <a:t>FB</a:t>
            </a:r>
            <a:r>
              <a:rPr lang="en-US" sz="3200" i="1" dirty="0" smtClean="0"/>
              <a:t>  depends on q</a:t>
            </a:r>
            <a:r>
              <a:rPr lang="en-US" sz="3200" i="1" baseline="30000" dirty="0" smtClean="0"/>
              <a:t>2</a:t>
            </a:r>
            <a:r>
              <a:rPr lang="en-US" sz="3200" i="1" dirty="0" smtClean="0"/>
              <a:t>= M</a:t>
            </a:r>
            <a:r>
              <a:rPr lang="en-US" sz="3200" i="1" baseline="30000" dirty="0" smtClean="0"/>
              <a:t>2</a:t>
            </a:r>
            <a:r>
              <a:rPr lang="en-US" sz="3200" i="1" dirty="0" smtClean="0"/>
              <a:t>(</a:t>
            </a:r>
            <a:r>
              <a:rPr lang="en-US" sz="3200" i="1" dirty="0" err="1" smtClean="0"/>
              <a:t>l</a:t>
            </a:r>
            <a:r>
              <a:rPr lang="en-US" sz="3200" i="1" baseline="30000" dirty="0" err="1" smtClean="0"/>
              <a:t>+</a:t>
            </a:r>
            <a:r>
              <a:rPr lang="en-US" sz="3200" i="1" dirty="0" err="1" smtClean="0"/>
              <a:t>l</a:t>
            </a:r>
            <a:r>
              <a:rPr lang="en-US" sz="3200" i="1" baseline="30000" dirty="0" smtClean="0"/>
              <a:t>-</a:t>
            </a:r>
            <a:r>
              <a:rPr lang="en-US" sz="3200" i="1" dirty="0" smtClean="0"/>
              <a:t>) </a:t>
            </a:r>
            <a:endParaRPr lang="en-US" sz="3200" i="1" dirty="0"/>
          </a:p>
        </p:txBody>
      </p:sp>
      <p:pic>
        <p:nvPicPr>
          <p:cNvPr id="37" name="Picture 4" descr="bsll_feynma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774395" y="804416"/>
            <a:ext cx="3344844" cy="2301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23836" y="2275294"/>
            <a:ext cx="2057400" cy="830997"/>
          </a:xfrm>
          <a:prstGeom prst="rect">
            <a:avLst/>
          </a:prstGeom>
          <a:noFill/>
        </p:spPr>
        <p:txBody>
          <a:bodyPr wrap="square" rtlCol="0">
            <a:spAutoFit/>
          </a:bodyPr>
          <a:lstStyle/>
          <a:p>
            <a:r>
              <a:rPr lang="en-US" sz="2400" dirty="0" smtClean="0"/>
              <a:t>Can in effect vary √s for NP</a:t>
            </a:r>
            <a:endParaRPr lang="en-US" sz="2400" dirty="0"/>
          </a:p>
        </p:txBody>
      </p:sp>
      <p:sp>
        <p:nvSpPr>
          <p:cNvPr id="4" name="TextBox 3"/>
          <p:cNvSpPr txBox="1"/>
          <p:nvPr/>
        </p:nvSpPr>
        <p:spPr>
          <a:xfrm>
            <a:off x="1756899" y="5754969"/>
            <a:ext cx="6239802" cy="830997"/>
          </a:xfrm>
          <a:prstGeom prst="rect">
            <a:avLst/>
          </a:prstGeom>
          <a:noFill/>
        </p:spPr>
        <p:txBody>
          <a:bodyPr wrap="square" rtlCol="0">
            <a:spAutoFit/>
          </a:bodyPr>
          <a:lstStyle/>
          <a:p>
            <a:r>
              <a:rPr lang="en-US" sz="2400" dirty="0" smtClean="0">
                <a:latin typeface="Times New Roman"/>
                <a:cs typeface="Times New Roman"/>
              </a:rPr>
              <a:t>The “zero-crossing” of A</a:t>
            </a:r>
            <a:r>
              <a:rPr lang="en-US" sz="2400" baseline="-25000" dirty="0" smtClean="0">
                <a:latin typeface="Times New Roman"/>
                <a:cs typeface="Times New Roman"/>
              </a:rPr>
              <a:t>FB</a:t>
            </a:r>
            <a:r>
              <a:rPr lang="en-US" sz="2400" dirty="0" smtClean="0">
                <a:latin typeface="Times New Roman"/>
                <a:cs typeface="Times New Roman"/>
              </a:rPr>
              <a:t> depends only on a ratio of form factors and is a </a:t>
            </a:r>
            <a:r>
              <a:rPr lang="en-US" sz="2400" i="1" dirty="0" smtClean="0">
                <a:latin typeface="Times New Roman"/>
                <a:cs typeface="Times New Roman"/>
              </a:rPr>
              <a:t>clean</a:t>
            </a:r>
            <a:r>
              <a:rPr lang="en-US" sz="2400" dirty="0" smtClean="0">
                <a:latin typeface="Times New Roman"/>
                <a:cs typeface="Times New Roman"/>
              </a:rPr>
              <a:t> observable.</a:t>
            </a:r>
            <a:endParaRPr lang="en-US" sz="2400" dirty="0">
              <a:latin typeface="Times New Roman"/>
              <a:cs typeface="Times New Roman"/>
            </a:endParaRPr>
          </a:p>
        </p:txBody>
      </p:sp>
      <p:sp>
        <p:nvSpPr>
          <p:cNvPr id="5" name="Cloud Callout 4"/>
          <p:cNvSpPr/>
          <p:nvPr/>
        </p:nvSpPr>
        <p:spPr>
          <a:xfrm>
            <a:off x="6640142" y="2085453"/>
            <a:ext cx="2268034" cy="1338370"/>
          </a:xfrm>
          <a:prstGeom prst="cloud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 Arrow 6"/>
          <p:cNvSpPr/>
          <p:nvPr/>
        </p:nvSpPr>
        <p:spPr>
          <a:xfrm>
            <a:off x="6119239" y="4813036"/>
            <a:ext cx="396659" cy="941933"/>
          </a:xfrm>
          <a:prstGeom prst="upArrow">
            <a:avLst/>
          </a:prstGeom>
          <a:solidFill>
            <a:srgbClr val="FF00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218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30-0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6730" y="614065"/>
            <a:ext cx="6350000" cy="4210050"/>
          </a:xfrm>
          <a:prstGeom prst="rect">
            <a:avLst/>
          </a:prstGeom>
        </p:spPr>
      </p:pic>
      <p:sp>
        <p:nvSpPr>
          <p:cNvPr id="4" name="TextBox 3"/>
          <p:cNvSpPr txBox="1"/>
          <p:nvPr/>
        </p:nvSpPr>
        <p:spPr>
          <a:xfrm>
            <a:off x="440266" y="152400"/>
            <a:ext cx="9194800" cy="461665"/>
          </a:xfrm>
          <a:prstGeom prst="rect">
            <a:avLst/>
          </a:prstGeom>
          <a:noFill/>
        </p:spPr>
        <p:txBody>
          <a:bodyPr wrap="square" rtlCol="0">
            <a:spAutoFit/>
          </a:bodyPr>
          <a:lstStyle/>
          <a:p>
            <a:r>
              <a:rPr lang="en-US" sz="2400" dirty="0" smtClean="0"/>
              <a:t>Feb 2016: First Turns at </a:t>
            </a:r>
            <a:r>
              <a:rPr lang="en-US" sz="2400" dirty="0" err="1" smtClean="0"/>
              <a:t>SuperKEKB</a:t>
            </a:r>
            <a:r>
              <a:rPr lang="en-US" sz="2400" dirty="0"/>
              <a:t> </a:t>
            </a:r>
            <a:r>
              <a:rPr lang="en-US" sz="2400" dirty="0" smtClean="0"/>
              <a:t>(4 </a:t>
            </a:r>
            <a:r>
              <a:rPr lang="en-US" sz="2400" dirty="0" err="1" smtClean="0"/>
              <a:t>GeV</a:t>
            </a:r>
            <a:r>
              <a:rPr lang="en-US" sz="2400" dirty="0" smtClean="0"/>
              <a:t> </a:t>
            </a:r>
            <a:r>
              <a:rPr lang="en-US" sz="2400" dirty="0" err="1" smtClean="0"/>
              <a:t>e+’s</a:t>
            </a:r>
            <a:r>
              <a:rPr lang="en-US" sz="2400" dirty="0" smtClean="0"/>
              <a:t> and 7 </a:t>
            </a:r>
            <a:r>
              <a:rPr lang="en-US" sz="2400" dirty="0" err="1" smtClean="0"/>
              <a:t>GeV</a:t>
            </a:r>
            <a:r>
              <a:rPr lang="en-US" sz="2400" dirty="0" smtClean="0"/>
              <a:t> e-’s)</a:t>
            </a:r>
            <a:endParaRPr lang="en-US" dirty="0"/>
          </a:p>
        </p:txBody>
      </p:sp>
      <p:sp>
        <p:nvSpPr>
          <p:cNvPr id="3" name="TextBox 2"/>
          <p:cNvSpPr txBox="1"/>
          <p:nvPr/>
        </p:nvSpPr>
        <p:spPr>
          <a:xfrm>
            <a:off x="296863" y="5770464"/>
            <a:ext cx="8703734" cy="830997"/>
          </a:xfrm>
          <a:prstGeom prst="rect">
            <a:avLst/>
          </a:prstGeom>
          <a:noFill/>
        </p:spPr>
        <p:txBody>
          <a:bodyPr wrap="square" rtlCol="0">
            <a:spAutoFit/>
          </a:bodyPr>
          <a:lstStyle/>
          <a:p>
            <a:r>
              <a:rPr lang="en-US" sz="2400" dirty="0" smtClean="0">
                <a:latin typeface="Times New Roman"/>
                <a:cs typeface="Times New Roman"/>
              </a:rPr>
              <a:t>First new particle collider since the LHC (</a:t>
            </a:r>
            <a:r>
              <a:rPr lang="en-US" sz="2400" i="1" u="sng" dirty="0" smtClean="0">
                <a:latin typeface="Times New Roman"/>
                <a:cs typeface="Times New Roman"/>
              </a:rPr>
              <a:t>intensity frontier </a:t>
            </a:r>
            <a:r>
              <a:rPr lang="en-US" sz="2400" dirty="0" smtClean="0">
                <a:latin typeface="Times New Roman"/>
                <a:cs typeface="Times New Roman"/>
              </a:rPr>
              <a:t>rather than energy frontier; e</a:t>
            </a:r>
            <a:r>
              <a:rPr lang="en-US" sz="2400" baseline="30000" dirty="0" smtClean="0">
                <a:latin typeface="Times New Roman"/>
                <a:cs typeface="Times New Roman"/>
              </a:rPr>
              <a:t>+</a:t>
            </a:r>
            <a:r>
              <a:rPr lang="en-US" sz="2400" dirty="0" smtClean="0">
                <a:latin typeface="Times New Roman"/>
                <a:cs typeface="Times New Roman"/>
              </a:rPr>
              <a:t> e</a:t>
            </a:r>
            <a:r>
              <a:rPr lang="en-US" sz="2400" baseline="30000" dirty="0" smtClean="0">
                <a:latin typeface="Times New Roman"/>
                <a:cs typeface="Times New Roman"/>
              </a:rPr>
              <a:t>-</a:t>
            </a:r>
            <a:r>
              <a:rPr lang="en-US" sz="2400" dirty="0" smtClean="0">
                <a:latin typeface="Times New Roman"/>
                <a:cs typeface="Times New Roman"/>
              </a:rPr>
              <a:t> rather than p p)</a:t>
            </a:r>
            <a:endParaRPr lang="en-US" sz="2400" dirty="0">
              <a:latin typeface="Times New Roman"/>
              <a:cs typeface="Times New Roman"/>
            </a:endParaRPr>
          </a:p>
        </p:txBody>
      </p:sp>
      <p:sp>
        <p:nvSpPr>
          <p:cNvPr id="5" name="TextBox 4"/>
          <p:cNvSpPr txBox="1"/>
          <p:nvPr/>
        </p:nvSpPr>
        <p:spPr>
          <a:xfrm>
            <a:off x="440266" y="4718502"/>
            <a:ext cx="8136997" cy="461665"/>
          </a:xfrm>
          <a:prstGeom prst="rect">
            <a:avLst/>
          </a:prstGeom>
          <a:noFill/>
        </p:spPr>
        <p:txBody>
          <a:bodyPr wrap="square" rtlCol="0">
            <a:spAutoFit/>
          </a:bodyPr>
          <a:lstStyle/>
          <a:p>
            <a:r>
              <a:rPr lang="en-US" sz="2400" dirty="0" smtClean="0">
                <a:latin typeface="Times New Roman"/>
                <a:cs typeface="Times New Roman"/>
              </a:rPr>
              <a:t>June 28, 2016  (LER beam current at 1000 mA, HER at 870 mA)</a:t>
            </a:r>
            <a:endParaRPr lang="en-US" sz="2400" dirty="0">
              <a:latin typeface="Times New Roman"/>
              <a:cs typeface="Times New Roman"/>
            </a:endParaRPr>
          </a:p>
        </p:txBody>
      </p:sp>
      <p:sp>
        <p:nvSpPr>
          <p:cNvPr id="6" name="TextBox 5"/>
          <p:cNvSpPr txBox="1"/>
          <p:nvPr/>
        </p:nvSpPr>
        <p:spPr>
          <a:xfrm>
            <a:off x="118534" y="5335054"/>
            <a:ext cx="9025466" cy="400110"/>
          </a:xfrm>
          <a:prstGeom prst="rect">
            <a:avLst/>
          </a:prstGeom>
          <a:noFill/>
        </p:spPr>
        <p:txBody>
          <a:bodyPr wrap="square" rtlCol="0">
            <a:spAutoFit/>
          </a:bodyPr>
          <a:lstStyle/>
          <a:p>
            <a:r>
              <a:rPr lang="en-US" sz="2000" dirty="0" smtClean="0"/>
              <a:t>Jan 2018: Collisions at the </a:t>
            </a:r>
            <a:r>
              <a:rPr lang="en-US" sz="2000" dirty="0" err="1" smtClean="0"/>
              <a:t>Υ</a:t>
            </a:r>
            <a:r>
              <a:rPr lang="en-US" sz="2000" dirty="0" smtClean="0"/>
              <a:t>(4S) will produce pairs of QM entangled (B-anti B) mesons</a:t>
            </a:r>
            <a:endParaRPr lang="en-US" sz="2000" dirty="0"/>
          </a:p>
        </p:txBody>
      </p:sp>
    </p:spTree>
    <p:extLst>
      <p:ext uri="{BB962C8B-B14F-4D97-AF65-F5344CB8AC3E}">
        <p14:creationId xmlns:p14="http://schemas.microsoft.com/office/powerpoint/2010/main" val="41943512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82821" y="1267020"/>
            <a:ext cx="2953990" cy="954107"/>
          </a:xfrm>
          <a:prstGeom prst="rect">
            <a:avLst/>
          </a:prstGeom>
          <a:noFill/>
        </p:spPr>
        <p:txBody>
          <a:bodyPr wrap="square" rtlCol="0">
            <a:spAutoFit/>
          </a:bodyPr>
          <a:lstStyle/>
          <a:p>
            <a:r>
              <a:rPr lang="en-US" sz="2800" dirty="0" smtClean="0">
                <a:solidFill>
                  <a:srgbClr val="FF0000"/>
                </a:solidFill>
              </a:rPr>
              <a:t>K</a:t>
            </a:r>
            <a:r>
              <a:rPr lang="en-US" sz="2800" baseline="30000" dirty="0" smtClean="0">
                <a:solidFill>
                  <a:srgbClr val="FF0000"/>
                </a:solidFill>
              </a:rPr>
              <a:t>*</a:t>
            </a:r>
            <a:r>
              <a:rPr lang="en-US" sz="2800" dirty="0" smtClean="0"/>
              <a:t> and </a:t>
            </a:r>
            <a:r>
              <a:rPr lang="en-US" sz="2800" dirty="0" smtClean="0">
                <a:solidFill>
                  <a:srgbClr val="0000FF"/>
                </a:solidFill>
              </a:rPr>
              <a:t>l</a:t>
            </a:r>
            <a:r>
              <a:rPr lang="en-US" sz="2800" baseline="30000" dirty="0" smtClean="0">
                <a:solidFill>
                  <a:srgbClr val="0000FF"/>
                </a:solidFill>
              </a:rPr>
              <a:t>+</a:t>
            </a:r>
            <a:r>
              <a:rPr lang="en-US" sz="2800" dirty="0" smtClean="0">
                <a:solidFill>
                  <a:srgbClr val="0000FF"/>
                </a:solidFill>
              </a:rPr>
              <a:t> l</a:t>
            </a:r>
            <a:r>
              <a:rPr lang="en-US" sz="2800" baseline="30000" dirty="0" smtClean="0">
                <a:solidFill>
                  <a:srgbClr val="0000FF"/>
                </a:solidFill>
              </a:rPr>
              <a:t>-</a:t>
            </a:r>
            <a:r>
              <a:rPr lang="en-US" sz="2800" dirty="0" smtClean="0">
                <a:solidFill>
                  <a:srgbClr val="0000FF"/>
                </a:solidFill>
              </a:rPr>
              <a:t> </a:t>
            </a:r>
            <a:r>
              <a:rPr lang="en-US" sz="2800" dirty="0" err="1" smtClean="0"/>
              <a:t>helicity</a:t>
            </a:r>
            <a:r>
              <a:rPr lang="en-US" sz="2800" dirty="0" smtClean="0"/>
              <a:t> angles</a:t>
            </a:r>
            <a:endParaRPr lang="en-US" sz="2800" dirty="0"/>
          </a:p>
        </p:txBody>
      </p:sp>
      <p:sp>
        <p:nvSpPr>
          <p:cNvPr id="7" name="TextBox 6"/>
          <p:cNvSpPr txBox="1"/>
          <p:nvPr/>
        </p:nvSpPr>
        <p:spPr>
          <a:xfrm>
            <a:off x="6276351" y="2683276"/>
            <a:ext cx="2610309" cy="1200328"/>
          </a:xfrm>
          <a:prstGeom prst="rect">
            <a:avLst/>
          </a:prstGeom>
          <a:noFill/>
        </p:spPr>
        <p:txBody>
          <a:bodyPr wrap="square" rtlCol="0">
            <a:spAutoFit/>
          </a:bodyPr>
          <a:lstStyle/>
          <a:p>
            <a:r>
              <a:rPr lang="en-US" sz="2400" dirty="0" smtClean="0"/>
              <a:t>Angle </a:t>
            </a:r>
            <a:r>
              <a:rPr lang="en-US" sz="2400" dirty="0" err="1" smtClean="0"/>
              <a:t>φ</a:t>
            </a:r>
            <a:r>
              <a:rPr lang="en-US" sz="2400" dirty="0" smtClean="0"/>
              <a:t> between </a:t>
            </a:r>
            <a:r>
              <a:rPr lang="en-US" sz="2400" i="1" u="sng" dirty="0" smtClean="0"/>
              <a:t>the </a:t>
            </a:r>
            <a:r>
              <a:rPr lang="en-US" sz="2400" i="1" u="sng" dirty="0" err="1" smtClean="0"/>
              <a:t>normals</a:t>
            </a:r>
            <a:r>
              <a:rPr lang="en-US" sz="2400" dirty="0" smtClean="0"/>
              <a:t> to the two decay planes.</a:t>
            </a:r>
            <a:endParaRPr lang="en-US" sz="2400" dirty="0"/>
          </a:p>
        </p:txBody>
      </p:sp>
      <p:sp>
        <p:nvSpPr>
          <p:cNvPr id="2" name="TextBox 1"/>
          <p:cNvSpPr txBox="1"/>
          <p:nvPr/>
        </p:nvSpPr>
        <p:spPr>
          <a:xfrm>
            <a:off x="238125" y="6286500"/>
            <a:ext cx="3452346" cy="646331"/>
          </a:xfrm>
          <a:prstGeom prst="rect">
            <a:avLst/>
          </a:prstGeom>
          <a:noFill/>
        </p:spPr>
        <p:txBody>
          <a:bodyPr wrap="square" rtlCol="0">
            <a:spAutoFit/>
          </a:bodyPr>
          <a:lstStyle/>
          <a:p>
            <a:r>
              <a:rPr lang="en-US" dirty="0" smtClean="0"/>
              <a:t>From </a:t>
            </a:r>
            <a:r>
              <a:rPr lang="nb-NO" dirty="0"/>
              <a:t>http://</a:t>
            </a:r>
            <a:r>
              <a:rPr lang="nb-NO" dirty="0" err="1"/>
              <a:t>xxx.lanl.gov</a:t>
            </a:r>
            <a:r>
              <a:rPr lang="nb-NO" dirty="0"/>
              <a:t>/</a:t>
            </a:r>
            <a:r>
              <a:rPr lang="nb-NO" dirty="0" err="1"/>
              <a:t>pdf</a:t>
            </a:r>
            <a:r>
              <a:rPr lang="nb-NO" dirty="0"/>
              <a:t>/</a:t>
            </a:r>
            <a:r>
              <a:rPr lang="nb-NO" dirty="0" smtClean="0"/>
              <a:t>1606.00916v1</a:t>
            </a:r>
            <a:endParaRPr lang="en-US" dirty="0"/>
          </a:p>
        </p:txBody>
      </p:sp>
      <p:sp>
        <p:nvSpPr>
          <p:cNvPr id="3" name="TextBox 2"/>
          <p:cNvSpPr txBox="1"/>
          <p:nvPr/>
        </p:nvSpPr>
        <p:spPr>
          <a:xfrm>
            <a:off x="470256" y="320882"/>
            <a:ext cx="3452346" cy="461665"/>
          </a:xfrm>
          <a:prstGeom prst="rect">
            <a:avLst/>
          </a:prstGeom>
          <a:noFill/>
        </p:spPr>
        <p:txBody>
          <a:bodyPr wrap="square" rtlCol="0">
            <a:spAutoFit/>
          </a:bodyPr>
          <a:lstStyle/>
          <a:p>
            <a:r>
              <a:rPr lang="en-US" sz="2400" u="sng" dirty="0" smtClean="0"/>
              <a:t>B</a:t>
            </a:r>
            <a:r>
              <a:rPr lang="en-US" sz="2400" u="sng" dirty="0" smtClean="0">
                <a:sym typeface="Wingdings"/>
              </a:rPr>
              <a:t>K</a:t>
            </a:r>
            <a:r>
              <a:rPr lang="en-US" sz="2400" u="sng" baseline="30000" dirty="0" smtClean="0">
                <a:sym typeface="Wingdings"/>
              </a:rPr>
              <a:t>* </a:t>
            </a:r>
            <a:r>
              <a:rPr lang="en-US" sz="2400" u="sng" dirty="0" smtClean="0">
                <a:sym typeface="Wingdings"/>
              </a:rPr>
              <a:t>l l angular variables</a:t>
            </a:r>
            <a:endParaRPr lang="en-US" sz="2400" u="sng" dirty="0"/>
          </a:p>
        </p:txBody>
      </p:sp>
      <p:sp>
        <p:nvSpPr>
          <p:cNvPr id="6" name="TextBox 5"/>
          <p:cNvSpPr txBox="1"/>
          <p:nvPr/>
        </p:nvSpPr>
        <p:spPr>
          <a:xfrm>
            <a:off x="5365340" y="5288340"/>
            <a:ext cx="3521320" cy="1200328"/>
          </a:xfrm>
          <a:prstGeom prst="rect">
            <a:avLst/>
          </a:prstGeom>
          <a:noFill/>
        </p:spPr>
        <p:txBody>
          <a:bodyPr wrap="square" rtlCol="0">
            <a:spAutoFit/>
          </a:bodyPr>
          <a:lstStyle/>
          <a:p>
            <a:r>
              <a:rPr lang="en-US" sz="2400" dirty="0" smtClean="0">
                <a:latin typeface="Times New Roman"/>
                <a:cs typeface="Times New Roman"/>
              </a:rPr>
              <a:t>N.B. Recent </a:t>
            </a:r>
            <a:r>
              <a:rPr lang="en-US" sz="2400" dirty="0" err="1" smtClean="0">
                <a:latin typeface="Times New Roman"/>
                <a:cs typeface="Times New Roman"/>
              </a:rPr>
              <a:t>LHCb</a:t>
            </a:r>
            <a:r>
              <a:rPr lang="en-US" sz="2400" dirty="0" smtClean="0">
                <a:latin typeface="Times New Roman"/>
                <a:cs typeface="Times New Roman"/>
              </a:rPr>
              <a:t> measurements include the </a:t>
            </a:r>
            <a:r>
              <a:rPr lang="en-US" sz="2400" dirty="0" err="1" smtClean="0">
                <a:latin typeface="Times New Roman"/>
                <a:cs typeface="Times New Roman"/>
              </a:rPr>
              <a:t>φ</a:t>
            </a:r>
            <a:r>
              <a:rPr lang="en-US" sz="2400" dirty="0" smtClean="0">
                <a:latin typeface="Times New Roman"/>
                <a:cs typeface="Times New Roman"/>
              </a:rPr>
              <a:t> angle data</a:t>
            </a:r>
            <a:endParaRPr lang="en-US" sz="2400" dirty="0">
              <a:latin typeface="Times New Roman"/>
              <a:cs typeface="Times New Roman"/>
            </a:endParaRPr>
          </a:p>
        </p:txBody>
      </p:sp>
      <p:sp>
        <p:nvSpPr>
          <p:cNvPr id="8" name="TextBox 7"/>
          <p:cNvSpPr txBox="1"/>
          <p:nvPr/>
        </p:nvSpPr>
        <p:spPr>
          <a:xfrm>
            <a:off x="4354012" y="320882"/>
            <a:ext cx="2022656" cy="523220"/>
          </a:xfrm>
          <a:prstGeom prst="rect">
            <a:avLst/>
          </a:prstGeom>
          <a:noFill/>
        </p:spPr>
        <p:txBody>
          <a:bodyPr wrap="square" rtlCol="0">
            <a:spAutoFit/>
          </a:bodyPr>
          <a:lstStyle/>
          <a:p>
            <a:r>
              <a:rPr lang="en-US" sz="2800" dirty="0" smtClean="0"/>
              <a:t>(skip today)</a:t>
            </a:r>
            <a:endParaRPr lang="en-US" sz="20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0256" y="1547020"/>
            <a:ext cx="4895084" cy="3766487"/>
          </a:xfrm>
          <a:prstGeom prst="rect">
            <a:avLst/>
          </a:prstGeom>
        </p:spPr>
      </p:pic>
    </p:spTree>
    <p:extLst>
      <p:ext uri="{BB962C8B-B14F-4D97-AF65-F5344CB8AC3E}">
        <p14:creationId xmlns:p14="http://schemas.microsoft.com/office/powerpoint/2010/main" val="6220730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Text Box 7"/>
          <p:cNvSpPr txBox="1">
            <a:spLocks noChangeArrowheads="1"/>
          </p:cNvSpPr>
          <p:nvPr/>
        </p:nvSpPr>
        <p:spPr bwMode="auto">
          <a:xfrm>
            <a:off x="930875" y="81179"/>
            <a:ext cx="82131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dirty="0" smtClean="0">
                <a:latin typeface="Times New Roman" charset="0"/>
              </a:rPr>
              <a:t>B</a:t>
            </a:r>
            <a:r>
              <a:rPr lang="en-US" sz="4000" dirty="0">
                <a:latin typeface="Times New Roman" charset="0"/>
                <a:sym typeface="Wingdings" charset="0"/>
              </a:rPr>
              <a:t>K</a:t>
            </a:r>
            <a:r>
              <a:rPr lang="en-US" sz="4000" baseline="30000" dirty="0">
                <a:latin typeface="Times New Roman" charset="0"/>
                <a:sym typeface="Wingdings" charset="0"/>
              </a:rPr>
              <a:t>*</a:t>
            </a:r>
            <a:r>
              <a:rPr lang="en-US" sz="4000" dirty="0" err="1">
                <a:latin typeface="Times New Roman" charset="0"/>
                <a:sym typeface="Wingdings" charset="0"/>
              </a:rPr>
              <a:t>l</a:t>
            </a:r>
            <a:r>
              <a:rPr lang="en-US" sz="4000" baseline="30000" dirty="0" err="1">
                <a:latin typeface="Times New Roman" charset="0"/>
                <a:sym typeface="Wingdings" charset="0"/>
              </a:rPr>
              <a:t>+</a:t>
            </a:r>
            <a:r>
              <a:rPr lang="en-US" sz="4000" dirty="0" err="1">
                <a:latin typeface="Times New Roman" charset="0"/>
                <a:sym typeface="Wingdings" charset="0"/>
              </a:rPr>
              <a:t>l</a:t>
            </a:r>
            <a:r>
              <a:rPr lang="en-US" sz="4000" baseline="30000" dirty="0" smtClean="0">
                <a:latin typeface="Times New Roman" charset="0"/>
                <a:sym typeface="Wingdings" charset="0"/>
              </a:rPr>
              <a:t>-</a:t>
            </a:r>
            <a:r>
              <a:rPr lang="en-US" sz="4000" dirty="0" smtClean="0">
                <a:latin typeface="Times New Roman" charset="0"/>
                <a:sym typeface="Wingdings" charset="0"/>
              </a:rPr>
              <a:t>(</a:t>
            </a:r>
            <a:r>
              <a:rPr lang="en-US" sz="4000" dirty="0">
                <a:latin typeface="Times New Roman" charset="0"/>
                <a:sym typeface="Wingdings" charset="0"/>
              </a:rPr>
              <a:t>q</a:t>
            </a:r>
            <a:r>
              <a:rPr lang="en-US" sz="4000" baseline="30000" dirty="0">
                <a:latin typeface="Times New Roman" charset="0"/>
                <a:sym typeface="Wingdings" charset="0"/>
              </a:rPr>
              <a:t>2</a:t>
            </a:r>
            <a:r>
              <a:rPr lang="en-US" sz="4000" dirty="0" smtClean="0">
                <a:latin typeface="Times New Roman" charset="0"/>
                <a:sym typeface="Wingdings" charset="0"/>
              </a:rPr>
              <a:t>) </a:t>
            </a:r>
            <a:r>
              <a:rPr lang="en-US" sz="4000" dirty="0" err="1" smtClean="0">
                <a:latin typeface="Times New Roman" charset="0"/>
                <a:sym typeface="Wingdings" charset="0"/>
              </a:rPr>
              <a:t>bootcamp</a:t>
            </a:r>
            <a:r>
              <a:rPr lang="en-US" sz="4000" dirty="0" smtClean="0">
                <a:latin typeface="Times New Roman" charset="0"/>
                <a:sym typeface="Wingdings" charset="0"/>
              </a:rPr>
              <a:t> (</a:t>
            </a:r>
            <a:r>
              <a:rPr lang="en-US" sz="4000" i="1" dirty="0" smtClean="0">
                <a:latin typeface="Times New Roman" charset="0"/>
                <a:sym typeface="Wingdings" charset="0"/>
              </a:rPr>
              <a:t>for reference</a:t>
            </a:r>
            <a:r>
              <a:rPr lang="en-US" sz="4000" dirty="0" smtClean="0">
                <a:latin typeface="Times New Roman" charset="0"/>
                <a:sym typeface="Wingdings" charset="0"/>
              </a:rPr>
              <a:t>)</a:t>
            </a:r>
            <a:endParaRPr lang="en-US" sz="4000" dirty="0">
              <a:latin typeface="Times New Roman" charset="0"/>
            </a:endParaRPr>
          </a:p>
        </p:txBody>
      </p:sp>
      <p:sp>
        <p:nvSpPr>
          <p:cNvPr id="9" name="TextBox 8"/>
          <p:cNvSpPr txBox="1"/>
          <p:nvPr/>
        </p:nvSpPr>
        <p:spPr>
          <a:xfrm>
            <a:off x="6429574" y="1756542"/>
            <a:ext cx="2416200" cy="646331"/>
          </a:xfrm>
          <a:prstGeom prst="rect">
            <a:avLst/>
          </a:prstGeom>
          <a:noFill/>
        </p:spPr>
        <p:txBody>
          <a:bodyPr wrap="square" rtlCol="0">
            <a:spAutoFit/>
          </a:bodyPr>
          <a:lstStyle/>
          <a:p>
            <a:r>
              <a:rPr lang="en-US" dirty="0" smtClean="0"/>
              <a:t>F</a:t>
            </a:r>
            <a:r>
              <a:rPr lang="en-US" baseline="-25000" dirty="0" smtClean="0"/>
              <a:t>L</a:t>
            </a:r>
            <a:r>
              <a:rPr lang="en-US" dirty="0" smtClean="0"/>
              <a:t> is the longitudinal polarization fraction.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363182430"/>
              </p:ext>
            </p:extLst>
          </p:nvPr>
        </p:nvGraphicFramePr>
        <p:xfrm>
          <a:off x="2738438" y="1468438"/>
          <a:ext cx="6289675" cy="4489450"/>
        </p:xfrm>
        <a:graphic>
          <a:graphicData uri="http://schemas.openxmlformats.org/presentationml/2006/ole">
            <mc:AlternateContent xmlns:mc="http://schemas.openxmlformats.org/markup-compatibility/2006">
              <mc:Choice xmlns:v="urn:schemas-microsoft-com:vml" Requires="v">
                <p:oleObj spid="_x0000_s31371" name="Equation" r:id="rId4" imgW="3594100" imgH="2565400" progId="Equation.DSMT4">
                  <p:embed/>
                </p:oleObj>
              </mc:Choice>
              <mc:Fallback>
                <p:oleObj name="Equation" r:id="rId4" imgW="3594100" imgH="2565400" progId="Equation.DSMT4">
                  <p:embed/>
                  <p:pic>
                    <p:nvPicPr>
                      <p:cNvPr id="0" name=""/>
                      <p:cNvPicPr/>
                      <p:nvPr/>
                    </p:nvPicPr>
                    <p:blipFill>
                      <a:blip r:embed="rId5"/>
                      <a:stretch>
                        <a:fillRect/>
                      </a:stretch>
                    </p:blipFill>
                    <p:spPr>
                      <a:xfrm>
                        <a:off x="2738438" y="1468438"/>
                        <a:ext cx="6289675" cy="4489450"/>
                      </a:xfrm>
                      <a:prstGeom prst="rect">
                        <a:avLst/>
                      </a:prstGeom>
                    </p:spPr>
                  </p:pic>
                </p:oleObj>
              </mc:Fallback>
            </mc:AlternateContent>
          </a:graphicData>
        </a:graphic>
      </p:graphicFrame>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4235" y="1756542"/>
            <a:ext cx="2286000" cy="2667000"/>
          </a:xfrm>
          <a:prstGeom prst="rect">
            <a:avLst/>
          </a:prstGeom>
        </p:spPr>
      </p:pic>
      <p:sp>
        <p:nvSpPr>
          <p:cNvPr id="14" name="Rectangle 13"/>
          <p:cNvSpPr/>
          <p:nvPr/>
        </p:nvSpPr>
        <p:spPr>
          <a:xfrm>
            <a:off x="3509531" y="4637456"/>
            <a:ext cx="1923603" cy="5106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5" name="Rectangle 14"/>
          <p:cNvSpPr/>
          <p:nvPr/>
        </p:nvSpPr>
        <p:spPr>
          <a:xfrm>
            <a:off x="6116714" y="4191602"/>
            <a:ext cx="2613650" cy="46195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 name="Rectangle 10"/>
          <p:cNvSpPr/>
          <p:nvPr/>
        </p:nvSpPr>
        <p:spPr>
          <a:xfrm>
            <a:off x="3232558" y="5949194"/>
            <a:ext cx="5768311" cy="830997"/>
          </a:xfrm>
          <a:prstGeom prst="rect">
            <a:avLst/>
          </a:prstGeom>
        </p:spPr>
        <p:txBody>
          <a:bodyPr wrap="square">
            <a:spAutoFit/>
          </a:bodyPr>
          <a:lstStyle/>
          <a:p>
            <a:pPr lvl="0" defTabSz="914400"/>
            <a:r>
              <a:rPr lang="en-US" sz="2400" i="1" dirty="0">
                <a:solidFill>
                  <a:prstClr val="black"/>
                </a:solidFill>
                <a:latin typeface="Times New Roman"/>
                <a:cs typeface="Times New Roman"/>
              </a:rPr>
              <a:t>Introduce P</a:t>
            </a:r>
            <a:r>
              <a:rPr lang="en-US" sz="2400" i="1" baseline="-25000" dirty="0">
                <a:solidFill>
                  <a:prstClr val="black"/>
                </a:solidFill>
                <a:latin typeface="Times New Roman"/>
                <a:cs typeface="Times New Roman"/>
              </a:rPr>
              <a:t>4,5</a:t>
            </a:r>
            <a:r>
              <a:rPr lang="en-US" sz="2400" i="1" baseline="30000" dirty="0">
                <a:solidFill>
                  <a:prstClr val="black"/>
                </a:solidFill>
                <a:latin typeface="Times New Roman"/>
                <a:cs typeface="Times New Roman"/>
              </a:rPr>
              <a:t>’</a:t>
            </a:r>
            <a:r>
              <a:rPr lang="en-US" sz="2400" i="1" dirty="0">
                <a:solidFill>
                  <a:prstClr val="black"/>
                </a:solidFill>
                <a:latin typeface="Times New Roman"/>
                <a:cs typeface="Times New Roman"/>
              </a:rPr>
              <a:t>= S</a:t>
            </a:r>
            <a:r>
              <a:rPr lang="en-US" sz="2400" i="1" baseline="-25000" dirty="0">
                <a:solidFill>
                  <a:prstClr val="black"/>
                </a:solidFill>
                <a:latin typeface="Times New Roman"/>
                <a:cs typeface="Times New Roman"/>
              </a:rPr>
              <a:t>4,5</a:t>
            </a:r>
            <a:r>
              <a:rPr lang="en-US" sz="2400" i="1" dirty="0">
                <a:solidFill>
                  <a:prstClr val="black"/>
                </a:solidFill>
                <a:latin typeface="Times New Roman"/>
                <a:cs typeface="Times New Roman"/>
              </a:rPr>
              <a:t>/</a:t>
            </a:r>
            <a:r>
              <a:rPr lang="en-US" sz="2400" i="1" dirty="0" err="1">
                <a:solidFill>
                  <a:prstClr val="black"/>
                </a:solidFill>
                <a:latin typeface="Times New Roman"/>
                <a:cs typeface="Times New Roman"/>
              </a:rPr>
              <a:t>sqrt</a:t>
            </a:r>
            <a:r>
              <a:rPr lang="en-US" sz="2400" i="1" dirty="0">
                <a:solidFill>
                  <a:prstClr val="black"/>
                </a:solidFill>
                <a:latin typeface="Times New Roman"/>
                <a:cs typeface="Times New Roman"/>
              </a:rPr>
              <a:t>[F</a:t>
            </a:r>
            <a:r>
              <a:rPr lang="en-US" sz="2400" i="1" baseline="-25000" dirty="0">
                <a:solidFill>
                  <a:prstClr val="black"/>
                </a:solidFill>
                <a:latin typeface="Times New Roman"/>
                <a:cs typeface="Times New Roman"/>
              </a:rPr>
              <a:t>L </a:t>
            </a:r>
            <a:r>
              <a:rPr lang="en-US" sz="2400" i="1" dirty="0">
                <a:solidFill>
                  <a:prstClr val="black"/>
                </a:solidFill>
                <a:latin typeface="Times New Roman"/>
                <a:cs typeface="Times New Roman"/>
              </a:rPr>
              <a:t>(1-F</a:t>
            </a:r>
            <a:r>
              <a:rPr lang="en-US" sz="2400" i="1" baseline="-25000" dirty="0">
                <a:solidFill>
                  <a:prstClr val="black"/>
                </a:solidFill>
                <a:latin typeface="Times New Roman"/>
                <a:cs typeface="Times New Roman"/>
              </a:rPr>
              <a:t>L</a:t>
            </a:r>
            <a:r>
              <a:rPr lang="en-US" sz="2400" i="1" dirty="0">
                <a:solidFill>
                  <a:prstClr val="black"/>
                </a:solidFill>
                <a:latin typeface="Times New Roman"/>
                <a:cs typeface="Times New Roman"/>
              </a:rPr>
              <a:t>)] to </a:t>
            </a:r>
            <a:r>
              <a:rPr lang="en-US" sz="2400" i="1" dirty="0" smtClean="0">
                <a:solidFill>
                  <a:prstClr val="black"/>
                </a:solidFill>
                <a:latin typeface="Times New Roman"/>
                <a:cs typeface="Times New Roman"/>
              </a:rPr>
              <a:t>reduce/eliminate </a:t>
            </a:r>
            <a:r>
              <a:rPr lang="en-US" sz="2400" i="1" dirty="0">
                <a:solidFill>
                  <a:prstClr val="black"/>
                </a:solidFill>
                <a:latin typeface="Times New Roman"/>
                <a:cs typeface="Times New Roman"/>
              </a:rPr>
              <a:t>dependence on form factors</a:t>
            </a:r>
          </a:p>
        </p:txBody>
      </p:sp>
      <p:sp>
        <p:nvSpPr>
          <p:cNvPr id="2" name="TextBox 1"/>
          <p:cNvSpPr txBox="1"/>
          <p:nvPr/>
        </p:nvSpPr>
        <p:spPr>
          <a:xfrm>
            <a:off x="544309" y="4637456"/>
            <a:ext cx="1863851" cy="646331"/>
          </a:xfrm>
          <a:prstGeom prst="rect">
            <a:avLst/>
          </a:prstGeom>
          <a:noFill/>
        </p:spPr>
        <p:txBody>
          <a:bodyPr wrap="square" rtlCol="0">
            <a:spAutoFit/>
          </a:bodyPr>
          <a:lstStyle/>
          <a:p>
            <a:r>
              <a:rPr lang="en-US" dirty="0" smtClean="0"/>
              <a:t>(-) means the term is only in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158692019"/>
              </p:ext>
            </p:extLst>
          </p:nvPr>
        </p:nvGraphicFramePr>
        <p:xfrm>
          <a:off x="2013035" y="4816036"/>
          <a:ext cx="457200" cy="467751"/>
        </p:xfrm>
        <a:graphic>
          <a:graphicData uri="http://schemas.openxmlformats.org/presentationml/2006/ole">
            <mc:AlternateContent xmlns:mc="http://schemas.openxmlformats.org/markup-compatibility/2006">
              <mc:Choice xmlns:v="urn:schemas-microsoft-com:vml" Requires="v">
                <p:oleObj spid="_x0000_s31372" name="Equation" r:id="rId7" imgW="381000" imgH="203200" progId="Equation.DSMT4">
                  <p:embed/>
                </p:oleObj>
              </mc:Choice>
              <mc:Fallback>
                <p:oleObj name="Equation" r:id="rId7" imgW="381000" imgH="203200" progId="Equation.DSMT4">
                  <p:embed/>
                  <p:pic>
                    <p:nvPicPr>
                      <p:cNvPr id="0" name=""/>
                      <p:cNvPicPr/>
                      <p:nvPr/>
                    </p:nvPicPr>
                    <p:blipFill>
                      <a:blip r:embed="rId8"/>
                      <a:stretch>
                        <a:fillRect/>
                      </a:stretch>
                    </p:blipFill>
                    <p:spPr>
                      <a:xfrm>
                        <a:off x="2013035" y="4816036"/>
                        <a:ext cx="457200" cy="467751"/>
                      </a:xfrm>
                      <a:prstGeom prst="rect">
                        <a:avLst/>
                      </a:prstGeom>
                    </p:spPr>
                  </p:pic>
                </p:oleObj>
              </mc:Fallback>
            </mc:AlternateContent>
          </a:graphicData>
        </a:graphic>
      </p:graphicFrame>
      <p:sp>
        <p:nvSpPr>
          <p:cNvPr id="5" name="TextBox 4"/>
          <p:cNvSpPr txBox="1"/>
          <p:nvPr/>
        </p:nvSpPr>
        <p:spPr>
          <a:xfrm>
            <a:off x="0" y="6410859"/>
            <a:ext cx="2614960" cy="369332"/>
          </a:xfrm>
          <a:prstGeom prst="rect">
            <a:avLst/>
          </a:prstGeom>
          <a:noFill/>
        </p:spPr>
        <p:txBody>
          <a:bodyPr wrap="square" rtlCol="0">
            <a:spAutoFit/>
          </a:bodyPr>
          <a:lstStyle/>
          <a:p>
            <a:r>
              <a:rPr lang="en-US" dirty="0" smtClean="0"/>
              <a:t>Thanks to Rahul </a:t>
            </a:r>
            <a:r>
              <a:rPr lang="en-US" dirty="0" err="1" smtClean="0"/>
              <a:t>Sinha</a:t>
            </a:r>
            <a:endParaRPr lang="en-US" dirty="0"/>
          </a:p>
        </p:txBody>
      </p:sp>
      <p:sp>
        <p:nvSpPr>
          <p:cNvPr id="6" name="Rectangle 5"/>
          <p:cNvSpPr/>
          <p:nvPr/>
        </p:nvSpPr>
        <p:spPr>
          <a:xfrm>
            <a:off x="3509531" y="5148136"/>
            <a:ext cx="5336243" cy="56458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509531" y="4653555"/>
            <a:ext cx="1923603" cy="49458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116714" y="4191602"/>
            <a:ext cx="2613650" cy="4458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914533" y="1756542"/>
            <a:ext cx="179464" cy="1072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738438" y="802871"/>
            <a:ext cx="3547851" cy="461665"/>
          </a:xfrm>
          <a:prstGeom prst="rect">
            <a:avLst/>
          </a:prstGeom>
          <a:noFill/>
        </p:spPr>
        <p:txBody>
          <a:bodyPr wrap="square" rtlCol="0">
            <a:spAutoFit/>
          </a:bodyPr>
          <a:lstStyle/>
          <a:p>
            <a:r>
              <a:rPr lang="en-US" sz="2400" dirty="0" smtClean="0"/>
              <a:t>Angular dependence</a:t>
            </a:r>
            <a:endParaRPr lang="en-US" sz="2400" dirty="0"/>
          </a:p>
        </p:txBody>
      </p:sp>
    </p:spTree>
    <p:extLst>
      <p:ext uri="{BB962C8B-B14F-4D97-AF65-F5344CB8AC3E}">
        <p14:creationId xmlns:p14="http://schemas.microsoft.com/office/powerpoint/2010/main" val="1083209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Text Box 7"/>
          <p:cNvSpPr txBox="1">
            <a:spLocks noChangeArrowheads="1"/>
          </p:cNvSpPr>
          <p:nvPr/>
        </p:nvSpPr>
        <p:spPr bwMode="auto">
          <a:xfrm>
            <a:off x="109431" y="149411"/>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i="1" dirty="0">
                <a:latin typeface="Times New Roman" charset="0"/>
              </a:rPr>
              <a:t> </a:t>
            </a:r>
            <a:r>
              <a:rPr lang="en-US" sz="4000" i="1" dirty="0" smtClean="0">
                <a:latin typeface="Times New Roman" charset="0"/>
              </a:rPr>
              <a:t>    </a:t>
            </a:r>
            <a:r>
              <a:rPr lang="en-US" sz="4000" i="1" dirty="0" err="1" smtClean="0">
                <a:latin typeface="Times New Roman" charset="0"/>
              </a:rPr>
              <a:t>LHCb</a:t>
            </a:r>
            <a:r>
              <a:rPr lang="en-US" sz="4000" i="1" dirty="0" smtClean="0">
                <a:latin typeface="Times New Roman" charset="0"/>
              </a:rPr>
              <a:t> 3fb</a:t>
            </a:r>
            <a:r>
              <a:rPr lang="en-US" sz="4000" i="1" baseline="30000" dirty="0" smtClean="0">
                <a:latin typeface="Times New Roman" charset="0"/>
              </a:rPr>
              <a:t>-1</a:t>
            </a:r>
            <a:r>
              <a:rPr lang="en-US" sz="4000" i="1" dirty="0" smtClean="0">
                <a:latin typeface="Times New Roman" charset="0"/>
              </a:rPr>
              <a:t> results on B</a:t>
            </a:r>
            <a:r>
              <a:rPr lang="en-US" sz="4000" i="1" dirty="0">
                <a:latin typeface="Times New Roman" charset="0"/>
                <a:sym typeface="Wingdings" charset="0"/>
              </a:rPr>
              <a:t>K</a:t>
            </a:r>
            <a:r>
              <a:rPr lang="en-US" sz="4000" i="1" baseline="30000" dirty="0" smtClean="0">
                <a:latin typeface="Times New Roman" charset="0"/>
                <a:sym typeface="Wingdings" charset="0"/>
              </a:rPr>
              <a:t>*</a:t>
            </a:r>
            <a:r>
              <a:rPr lang="en-US" sz="4000" i="1" dirty="0">
                <a:latin typeface="Times New Roman" charset="0"/>
                <a:sym typeface="Wingdings" charset="0"/>
              </a:rPr>
              <a:t> </a:t>
            </a:r>
            <a:r>
              <a:rPr lang="en-US" sz="4000" i="1" dirty="0" err="1" smtClean="0">
                <a:latin typeface="Times New Roman" charset="0"/>
                <a:sym typeface="Wingdings" charset="0"/>
              </a:rPr>
              <a:t>μ</a:t>
            </a:r>
            <a:r>
              <a:rPr lang="en-US" sz="4000" i="1" baseline="30000" dirty="0" err="1" smtClean="0">
                <a:latin typeface="Times New Roman" charset="0"/>
                <a:sym typeface="Wingdings" charset="0"/>
              </a:rPr>
              <a:t>+</a:t>
            </a:r>
            <a:r>
              <a:rPr lang="en-US" sz="4000" i="1" dirty="0" err="1" smtClean="0">
                <a:latin typeface="Times New Roman" charset="0"/>
                <a:sym typeface="Wingdings" charset="0"/>
              </a:rPr>
              <a:t>μ</a:t>
            </a:r>
            <a:r>
              <a:rPr lang="en-US" sz="4000" i="1" baseline="30000" dirty="0" smtClean="0">
                <a:latin typeface="Times New Roman" charset="0"/>
                <a:sym typeface="Wingdings" charset="0"/>
              </a:rPr>
              <a:t>- </a:t>
            </a:r>
            <a:r>
              <a:rPr lang="en-US" sz="4000" i="1" dirty="0" smtClean="0">
                <a:latin typeface="Times New Roman" charset="0"/>
                <a:sym typeface="Wingdings" charset="0"/>
              </a:rPr>
              <a:t>(</a:t>
            </a:r>
            <a:r>
              <a:rPr lang="en-US" sz="4000" i="1" dirty="0">
                <a:latin typeface="Times New Roman" charset="0"/>
                <a:sym typeface="Wingdings" charset="0"/>
              </a:rPr>
              <a:t>q</a:t>
            </a:r>
            <a:r>
              <a:rPr lang="en-US" sz="4000" i="1" baseline="30000" dirty="0">
                <a:latin typeface="Times New Roman" charset="0"/>
                <a:sym typeface="Wingdings" charset="0"/>
              </a:rPr>
              <a:t>2</a:t>
            </a:r>
            <a:r>
              <a:rPr lang="en-US" sz="4000" i="1" dirty="0">
                <a:latin typeface="Times New Roman" charset="0"/>
                <a:sym typeface="Wingdings" charset="0"/>
              </a:rPr>
              <a:t>)</a:t>
            </a:r>
            <a:endParaRPr lang="en-US" sz="4000" i="1" dirty="0">
              <a:latin typeface="Times New Roman" charset="0"/>
            </a:endParaRPr>
          </a:p>
        </p:txBody>
      </p:sp>
      <p:sp>
        <p:nvSpPr>
          <p:cNvPr id="10" name="TextBox 9"/>
          <p:cNvSpPr txBox="1"/>
          <p:nvPr/>
        </p:nvSpPr>
        <p:spPr>
          <a:xfrm>
            <a:off x="930024" y="4313866"/>
            <a:ext cx="7322052" cy="1938992"/>
          </a:xfrm>
          <a:prstGeom prst="rect">
            <a:avLst/>
          </a:prstGeom>
          <a:noFill/>
        </p:spPr>
        <p:txBody>
          <a:bodyPr wrap="square" rtlCol="0">
            <a:spAutoFit/>
          </a:bodyPr>
          <a:lstStyle/>
          <a:p>
            <a:r>
              <a:rPr lang="en-US" sz="2400" dirty="0" smtClean="0">
                <a:latin typeface="Times New Roman"/>
                <a:cs typeface="Times New Roman"/>
              </a:rPr>
              <a:t>“The P</a:t>
            </a:r>
            <a:r>
              <a:rPr lang="en-US" sz="2400" baseline="-25000" dirty="0" smtClean="0">
                <a:latin typeface="Times New Roman"/>
                <a:cs typeface="Times New Roman"/>
              </a:rPr>
              <a:t>5</a:t>
            </a:r>
            <a:r>
              <a:rPr lang="en-US" sz="2400" baseline="30000" dirty="0" smtClean="0">
                <a:latin typeface="Times New Roman"/>
                <a:cs typeface="Times New Roman"/>
              </a:rPr>
              <a:t>’ </a:t>
            </a:r>
            <a:r>
              <a:rPr lang="en-US" sz="2400" dirty="0" smtClean="0">
                <a:latin typeface="Times New Roman"/>
                <a:cs typeface="Times New Roman"/>
              </a:rPr>
              <a:t>measurements </a:t>
            </a:r>
            <a:r>
              <a:rPr lang="en-US" sz="2400" u="sng" dirty="0" smtClean="0">
                <a:latin typeface="Times New Roman"/>
                <a:cs typeface="Times New Roman"/>
              </a:rPr>
              <a:t>are only compatible with the SM prediction at a level of 3.7σ</a:t>
            </a:r>
            <a:r>
              <a:rPr lang="en-US" sz="2400" dirty="0" smtClean="0">
                <a:latin typeface="Times New Roman"/>
                <a:cs typeface="Times New Roman"/>
              </a:rPr>
              <a:t>…..A mild tension can also be seen in the A</a:t>
            </a:r>
            <a:r>
              <a:rPr lang="en-US" sz="2400" baseline="-25000" dirty="0" smtClean="0">
                <a:latin typeface="Times New Roman"/>
                <a:cs typeface="Times New Roman"/>
              </a:rPr>
              <a:t>FB</a:t>
            </a:r>
            <a:r>
              <a:rPr lang="en-US" sz="2400" dirty="0" smtClean="0">
                <a:latin typeface="Times New Roman"/>
                <a:cs typeface="Times New Roman"/>
              </a:rPr>
              <a:t> distribution, where the measurements are systematically &lt;=1σ below the SM prediction in the region 1.1&lt;q</a:t>
            </a:r>
            <a:r>
              <a:rPr lang="en-US" sz="2400" baseline="30000" dirty="0" smtClean="0">
                <a:latin typeface="Times New Roman"/>
                <a:cs typeface="Times New Roman"/>
              </a:rPr>
              <a:t>2</a:t>
            </a:r>
            <a:r>
              <a:rPr lang="en-US" sz="2400" dirty="0" smtClean="0">
                <a:latin typeface="Times New Roman"/>
                <a:cs typeface="Times New Roman"/>
              </a:rPr>
              <a:t>&lt; 6.0 GeV</a:t>
            </a:r>
            <a:r>
              <a:rPr lang="en-US" sz="2400" baseline="30000" dirty="0" smtClean="0">
                <a:latin typeface="Times New Roman"/>
                <a:cs typeface="Times New Roman"/>
              </a:rPr>
              <a:t>2</a:t>
            </a:r>
            <a:r>
              <a:rPr lang="en-US" sz="2400" dirty="0" smtClean="0">
                <a:latin typeface="Times New Roman"/>
                <a:cs typeface="Times New Roman"/>
              </a:rPr>
              <a:t>”</a:t>
            </a:r>
            <a:endParaRPr lang="en-US" sz="2400" dirty="0">
              <a:latin typeface="Times New Roman"/>
              <a:cs typeface="Times New Roman"/>
            </a:endParaRPr>
          </a:p>
        </p:txBody>
      </p:sp>
      <p:sp>
        <p:nvSpPr>
          <p:cNvPr id="11" name="TextBox 10"/>
          <p:cNvSpPr txBox="1"/>
          <p:nvPr/>
        </p:nvSpPr>
        <p:spPr>
          <a:xfrm>
            <a:off x="109431" y="6444864"/>
            <a:ext cx="5002773" cy="369332"/>
          </a:xfrm>
          <a:prstGeom prst="rect">
            <a:avLst/>
          </a:prstGeom>
          <a:noFill/>
        </p:spPr>
        <p:txBody>
          <a:bodyPr wrap="square" rtlCol="0">
            <a:spAutoFit/>
          </a:bodyPr>
          <a:lstStyle/>
          <a:p>
            <a:r>
              <a:rPr lang="en-US" dirty="0"/>
              <a:t>Theory from http://</a:t>
            </a:r>
            <a:r>
              <a:rPr lang="en-US" dirty="0" err="1"/>
              <a:t>arxiv.org</a:t>
            </a:r>
            <a:r>
              <a:rPr lang="en-US" dirty="0"/>
              <a:t>/abs/</a:t>
            </a:r>
            <a:r>
              <a:rPr lang="en-US" dirty="0" smtClean="0"/>
              <a:t>1510.04329</a:t>
            </a:r>
            <a:endParaRPr lang="en-US" dirty="0"/>
          </a:p>
        </p:txBody>
      </p:sp>
      <p:sp>
        <p:nvSpPr>
          <p:cNvPr id="2" name="TextBox 1"/>
          <p:cNvSpPr txBox="1"/>
          <p:nvPr/>
        </p:nvSpPr>
        <p:spPr>
          <a:xfrm>
            <a:off x="2122409" y="857297"/>
            <a:ext cx="5946588" cy="369332"/>
          </a:xfrm>
          <a:prstGeom prst="rect">
            <a:avLst/>
          </a:prstGeom>
          <a:noFill/>
        </p:spPr>
        <p:txBody>
          <a:bodyPr wrap="square" rtlCol="0">
            <a:spAutoFit/>
          </a:bodyPr>
          <a:lstStyle/>
          <a:p>
            <a:r>
              <a:rPr lang="en-US" dirty="0" smtClean="0"/>
              <a:t>Angular Asymmetries based on 2398±57 signal events</a:t>
            </a:r>
            <a:endParaRPr lang="en-US" dirty="0"/>
          </a:p>
        </p:txBody>
      </p:sp>
      <p:sp>
        <p:nvSpPr>
          <p:cNvPr id="9" name="TextBox 8"/>
          <p:cNvSpPr txBox="1"/>
          <p:nvPr/>
        </p:nvSpPr>
        <p:spPr>
          <a:xfrm>
            <a:off x="5767294" y="5825997"/>
            <a:ext cx="3302000" cy="646331"/>
          </a:xfrm>
          <a:prstGeom prst="rect">
            <a:avLst/>
          </a:prstGeom>
          <a:noFill/>
        </p:spPr>
        <p:txBody>
          <a:bodyPr wrap="square" rtlCol="0">
            <a:spAutoFit/>
          </a:bodyPr>
          <a:lstStyle/>
          <a:p>
            <a:r>
              <a:rPr lang="en-US" dirty="0" smtClean="0"/>
              <a:t>Blank regions are the J/</a:t>
            </a:r>
            <a:r>
              <a:rPr lang="en-US" dirty="0" err="1" smtClean="0"/>
              <a:t>ψ</a:t>
            </a:r>
            <a:r>
              <a:rPr lang="en-US" dirty="0" smtClean="0"/>
              <a:t> and </a:t>
            </a:r>
            <a:r>
              <a:rPr lang="en-US" dirty="0" err="1" smtClean="0"/>
              <a:t>ψ</a:t>
            </a:r>
            <a:r>
              <a:rPr lang="en-US" baseline="30000" dirty="0" smtClean="0"/>
              <a:t>’</a:t>
            </a:r>
            <a:r>
              <a:rPr lang="en-US" dirty="0" smtClean="0"/>
              <a:t> </a:t>
            </a:r>
            <a:r>
              <a:rPr lang="en-US" dirty="0" err="1" smtClean="0"/>
              <a:t>vetos</a:t>
            </a:r>
            <a:endParaRPr lang="en-US" dirty="0"/>
          </a:p>
        </p:txBody>
      </p:sp>
      <p:sp>
        <p:nvSpPr>
          <p:cNvPr id="13" name="Rectangle 12"/>
          <p:cNvSpPr/>
          <p:nvPr/>
        </p:nvSpPr>
        <p:spPr>
          <a:xfrm>
            <a:off x="5767294" y="5825997"/>
            <a:ext cx="3197412" cy="6626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55067" y="1164266"/>
            <a:ext cx="4431664" cy="3149600"/>
          </a:xfrm>
          <a:prstGeom prst="rect">
            <a:avLst/>
          </a:prstGeom>
        </p:spPr>
      </p:pic>
      <p:pic>
        <p:nvPicPr>
          <p:cNvPr id="7" name="Picture 6"/>
          <p:cNvPicPr>
            <a:picLocks noChangeAspect="1"/>
          </p:cNvPicPr>
          <p:nvPr/>
        </p:nvPicPr>
        <p:blipFill>
          <a:blip r:embed="rId4"/>
          <a:stretch>
            <a:fillRect/>
          </a:stretch>
        </p:blipFill>
        <p:spPr>
          <a:xfrm>
            <a:off x="184150" y="1354766"/>
            <a:ext cx="4381500" cy="2959100"/>
          </a:xfrm>
          <a:prstGeom prst="rect">
            <a:avLst/>
          </a:prstGeom>
        </p:spPr>
      </p:pic>
      <p:sp>
        <p:nvSpPr>
          <p:cNvPr id="8" name="Rectangle 7"/>
          <p:cNvSpPr/>
          <p:nvPr/>
        </p:nvSpPr>
        <p:spPr>
          <a:xfrm>
            <a:off x="5387320" y="6444864"/>
            <a:ext cx="3866111" cy="646331"/>
          </a:xfrm>
          <a:prstGeom prst="rect">
            <a:avLst/>
          </a:prstGeom>
        </p:spPr>
        <p:txBody>
          <a:bodyPr wrap="square">
            <a:spAutoFit/>
          </a:bodyPr>
          <a:lstStyle/>
          <a:p>
            <a:r>
              <a:rPr lang="nl-NL" dirty="0"/>
              <a:t> R.  </a:t>
            </a:r>
            <a:r>
              <a:rPr lang="nl-NL" dirty="0" err="1" smtClean="0"/>
              <a:t>Aaij</a:t>
            </a:r>
            <a:r>
              <a:rPr lang="nl-NL" dirty="0" smtClean="0"/>
              <a:t> et </a:t>
            </a:r>
            <a:r>
              <a:rPr lang="nl-NL" dirty="0"/>
              <a:t>al</a:t>
            </a:r>
            <a:r>
              <a:rPr lang="nl-NL" dirty="0" smtClean="0"/>
              <a:t>., JHEP 1602,  104 (</a:t>
            </a:r>
            <a:r>
              <a:rPr lang="nl-NL" dirty="0"/>
              <a:t>2016</a:t>
            </a:r>
            <a:r>
              <a:rPr lang="nl-NL" dirty="0" smtClean="0"/>
              <a:t>)</a:t>
            </a:r>
          </a:p>
          <a:p>
            <a:r>
              <a:rPr lang="nl-NL" dirty="0" smtClean="0"/>
              <a:t> </a:t>
            </a:r>
            <a:endParaRPr lang="en-US" dirty="0"/>
          </a:p>
        </p:txBody>
      </p:sp>
    </p:spTree>
    <p:extLst>
      <p:ext uri="{BB962C8B-B14F-4D97-AF65-F5344CB8AC3E}">
        <p14:creationId xmlns:p14="http://schemas.microsoft.com/office/powerpoint/2010/main" val="125150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Text Box 7"/>
          <p:cNvSpPr txBox="1">
            <a:spLocks noChangeArrowheads="1"/>
          </p:cNvSpPr>
          <p:nvPr/>
        </p:nvSpPr>
        <p:spPr bwMode="auto">
          <a:xfrm>
            <a:off x="604049" y="149411"/>
            <a:ext cx="83173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i="1" dirty="0" smtClean="0">
                <a:latin typeface="Times New Roman" charset="0"/>
              </a:rPr>
              <a:t>Recent </a:t>
            </a:r>
            <a:r>
              <a:rPr lang="en-US" sz="4000" i="1" dirty="0" err="1">
                <a:latin typeface="Times New Roman" charset="0"/>
              </a:rPr>
              <a:t>LHCb</a:t>
            </a:r>
            <a:r>
              <a:rPr lang="en-US" sz="4000" i="1" dirty="0">
                <a:latin typeface="Times New Roman" charset="0"/>
              </a:rPr>
              <a:t> results on B</a:t>
            </a:r>
            <a:r>
              <a:rPr lang="en-US" sz="4000" i="1" dirty="0">
                <a:latin typeface="Times New Roman" charset="0"/>
                <a:sym typeface="Wingdings" charset="0"/>
              </a:rPr>
              <a:t>K</a:t>
            </a:r>
            <a:r>
              <a:rPr lang="en-US" sz="4000" i="1" baseline="30000" dirty="0">
                <a:latin typeface="Times New Roman" charset="0"/>
                <a:sym typeface="Wingdings" charset="0"/>
              </a:rPr>
              <a:t>*</a:t>
            </a:r>
            <a:r>
              <a:rPr lang="en-US" sz="4000" i="1" dirty="0">
                <a:latin typeface="Times New Roman" charset="0"/>
                <a:sym typeface="Wingdings" charset="0"/>
              </a:rPr>
              <a:t> </a:t>
            </a:r>
            <a:r>
              <a:rPr lang="en-US" sz="4000" i="1" dirty="0" err="1">
                <a:latin typeface="Times New Roman" charset="0"/>
                <a:sym typeface="Wingdings" charset="0"/>
              </a:rPr>
              <a:t>μ</a:t>
            </a:r>
            <a:r>
              <a:rPr lang="en-US" sz="4000" i="1" baseline="30000" dirty="0" err="1">
                <a:latin typeface="Times New Roman" charset="0"/>
                <a:sym typeface="Wingdings" charset="0"/>
              </a:rPr>
              <a:t>+</a:t>
            </a:r>
            <a:r>
              <a:rPr lang="en-US" sz="4000" i="1" dirty="0" err="1">
                <a:latin typeface="Times New Roman" charset="0"/>
                <a:sym typeface="Wingdings" charset="0"/>
              </a:rPr>
              <a:t>μ</a:t>
            </a:r>
            <a:r>
              <a:rPr lang="en-US" sz="4000" i="1" baseline="30000" dirty="0">
                <a:latin typeface="Times New Roman" charset="0"/>
                <a:sym typeface="Wingdings" charset="0"/>
              </a:rPr>
              <a:t>- </a:t>
            </a:r>
            <a:r>
              <a:rPr lang="en-US" sz="4000" i="1" dirty="0">
                <a:latin typeface="Times New Roman" charset="0"/>
                <a:sym typeface="Wingdings" charset="0"/>
              </a:rPr>
              <a:t>(q</a:t>
            </a:r>
            <a:r>
              <a:rPr lang="en-US" sz="4000" i="1" baseline="30000" dirty="0">
                <a:latin typeface="Times New Roman" charset="0"/>
                <a:sym typeface="Wingdings" charset="0"/>
              </a:rPr>
              <a:t>2</a:t>
            </a:r>
            <a:r>
              <a:rPr lang="en-US" sz="4000" i="1" dirty="0" smtClean="0">
                <a:latin typeface="Times New Roman" charset="0"/>
                <a:sym typeface="Wingdings" charset="0"/>
              </a:rPr>
              <a:t>)</a:t>
            </a:r>
            <a:endParaRPr lang="en-US" sz="4000" i="1" dirty="0">
              <a:latin typeface="Times New Roman" charset="0"/>
            </a:endParaRPr>
          </a:p>
        </p:txBody>
      </p:sp>
      <p:sp>
        <p:nvSpPr>
          <p:cNvPr id="2" name="TextBox 1"/>
          <p:cNvSpPr txBox="1"/>
          <p:nvPr/>
        </p:nvSpPr>
        <p:spPr>
          <a:xfrm>
            <a:off x="1254564" y="997828"/>
            <a:ext cx="7666789" cy="892552"/>
          </a:xfrm>
          <a:prstGeom prst="rect">
            <a:avLst/>
          </a:prstGeom>
          <a:noFill/>
        </p:spPr>
        <p:txBody>
          <a:bodyPr wrap="square" rtlCol="0">
            <a:spAutoFit/>
          </a:bodyPr>
          <a:lstStyle/>
          <a:p>
            <a:r>
              <a:rPr lang="en-US" sz="3200" i="1" u="sng" dirty="0" smtClean="0">
                <a:latin typeface="Times New Roman"/>
                <a:cs typeface="Times New Roman"/>
              </a:rPr>
              <a:t>Is HEP History repeating itself </a:t>
            </a:r>
            <a:r>
              <a:rPr lang="en-US" sz="3200" i="1" dirty="0" smtClean="0">
                <a:latin typeface="Times New Roman"/>
                <a:cs typeface="Times New Roman"/>
              </a:rPr>
              <a:t>? [</a:t>
            </a:r>
            <a:r>
              <a:rPr lang="en-US" sz="2000" i="1" dirty="0" smtClean="0">
                <a:latin typeface="Times New Roman"/>
                <a:cs typeface="Times New Roman"/>
              </a:rPr>
              <a:t>But be sure this is not a tricky SM form factor effect.]</a:t>
            </a:r>
            <a:endParaRPr lang="en-US" sz="2000" i="1" dirty="0">
              <a:latin typeface="Times New Roman"/>
              <a:cs typeface="Times New Roman"/>
            </a:endParaRPr>
          </a:p>
        </p:txBody>
      </p:sp>
      <p:sp>
        <p:nvSpPr>
          <p:cNvPr id="3" name="TextBox 2"/>
          <p:cNvSpPr txBox="1"/>
          <p:nvPr/>
        </p:nvSpPr>
        <p:spPr>
          <a:xfrm>
            <a:off x="1254564" y="1890380"/>
            <a:ext cx="6902869" cy="1077218"/>
          </a:xfrm>
          <a:prstGeom prst="rect">
            <a:avLst/>
          </a:prstGeom>
          <a:noFill/>
        </p:spPr>
        <p:txBody>
          <a:bodyPr wrap="square" rtlCol="0">
            <a:spAutoFit/>
          </a:bodyPr>
          <a:lstStyle/>
          <a:p>
            <a:r>
              <a:rPr lang="en-US" sz="3200" dirty="0" smtClean="0">
                <a:latin typeface="Times New Roman"/>
                <a:cs typeface="Times New Roman"/>
              </a:rPr>
              <a:t>Why does NP appear first in this mode </a:t>
            </a:r>
          </a:p>
          <a:p>
            <a:r>
              <a:rPr lang="en-US" sz="3200" dirty="0" smtClean="0">
                <a:latin typeface="Times New Roman"/>
                <a:cs typeface="Times New Roman"/>
              </a:rPr>
              <a:t>(and not others) ?</a:t>
            </a:r>
            <a:endParaRPr lang="en-US" sz="3200" dirty="0">
              <a:latin typeface="Times New Roman"/>
              <a:cs typeface="Times New Roman"/>
            </a:endParaRPr>
          </a:p>
        </p:txBody>
      </p:sp>
      <p:pic>
        <p:nvPicPr>
          <p:cNvPr id="13" name="Picture 4" descr="bsll_feynma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54564" y="2967598"/>
            <a:ext cx="3272453" cy="2090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4049" y="5421344"/>
            <a:ext cx="7903104" cy="1200328"/>
          </a:xfrm>
          <a:prstGeom prst="rect">
            <a:avLst/>
          </a:prstGeom>
          <a:noFill/>
        </p:spPr>
        <p:txBody>
          <a:bodyPr wrap="square" rtlCol="0">
            <a:spAutoFit/>
          </a:bodyPr>
          <a:lstStyle/>
          <a:p>
            <a:r>
              <a:rPr lang="en-US" sz="2400" dirty="0" smtClean="0">
                <a:latin typeface="Times New Roman"/>
                <a:cs typeface="Times New Roman"/>
              </a:rPr>
              <a:t>Possible answer: All the heavy particles of the SM (t, W, Z) and maybe NP (except the Higgs) appear here. Sensitive to NP via interference (</a:t>
            </a:r>
            <a:r>
              <a:rPr lang="en-US" sz="2400" u="sng" dirty="0" smtClean="0">
                <a:solidFill>
                  <a:srgbClr val="FF0000"/>
                </a:solidFill>
                <a:latin typeface="Times New Roman"/>
                <a:cs typeface="Times New Roman"/>
              </a:rPr>
              <a:t>linear effects </a:t>
            </a:r>
            <a:r>
              <a:rPr lang="en-US" sz="2400" u="sng" dirty="0" smtClean="0">
                <a:latin typeface="Times New Roman"/>
                <a:cs typeface="Times New Roman"/>
              </a:rPr>
              <a:t>and many types of couplings</a:t>
            </a:r>
            <a:r>
              <a:rPr lang="en-US" sz="2400" dirty="0" smtClean="0">
                <a:latin typeface="Times New Roman"/>
                <a:cs typeface="Times New Roman"/>
              </a:rPr>
              <a:t>).</a:t>
            </a:r>
            <a:endParaRPr lang="en-US" sz="2400" dirty="0">
              <a:latin typeface="Times New Roman"/>
              <a:cs typeface="Times New Roman"/>
            </a:endParaRPr>
          </a:p>
        </p:txBody>
      </p:sp>
      <p:pic>
        <p:nvPicPr>
          <p:cNvPr id="4" name="Picture 3"/>
          <p:cNvPicPr>
            <a:picLocks noChangeAspect="1"/>
          </p:cNvPicPr>
          <p:nvPr/>
        </p:nvPicPr>
        <p:blipFill>
          <a:blip r:embed="rId4"/>
          <a:stretch>
            <a:fillRect/>
          </a:stretch>
        </p:blipFill>
        <p:spPr>
          <a:xfrm>
            <a:off x="5106728" y="2707112"/>
            <a:ext cx="3400425" cy="2695575"/>
          </a:xfrm>
          <a:prstGeom prst="rect">
            <a:avLst/>
          </a:prstGeom>
        </p:spPr>
      </p:pic>
    </p:spTree>
    <p:extLst>
      <p:ext uri="{BB962C8B-B14F-4D97-AF65-F5344CB8AC3E}">
        <p14:creationId xmlns:p14="http://schemas.microsoft.com/office/powerpoint/2010/main" val="2030237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1525" y="85710"/>
            <a:ext cx="6413408" cy="2308324"/>
          </a:xfrm>
          <a:prstGeom prst="rect">
            <a:avLst/>
          </a:prstGeom>
          <a:noFill/>
        </p:spPr>
        <p:txBody>
          <a:bodyPr wrap="square" rtlCol="0">
            <a:spAutoFit/>
          </a:bodyPr>
          <a:lstStyle/>
          <a:p>
            <a:r>
              <a:rPr lang="en-US" sz="3600" dirty="0" smtClean="0"/>
              <a:t>NP could mean “</a:t>
            </a:r>
            <a:r>
              <a:rPr lang="en-US" sz="3600" u="sng" dirty="0" smtClean="0"/>
              <a:t>new particles</a:t>
            </a:r>
            <a:r>
              <a:rPr lang="en-US" sz="3600" dirty="0" smtClean="0"/>
              <a:t>” (bump in some mass spectrum at the LHC) or “</a:t>
            </a:r>
            <a:r>
              <a:rPr lang="en-US" sz="3600" u="sng" dirty="0" smtClean="0"/>
              <a:t>new couplings</a:t>
            </a:r>
            <a:r>
              <a:rPr lang="en-US" sz="3600" dirty="0" smtClean="0"/>
              <a:t>” (flavor physics)</a:t>
            </a:r>
            <a:endParaRPr lang="en-US" sz="3600" dirty="0"/>
          </a:p>
        </p:txBody>
      </p:sp>
      <p:sp>
        <p:nvSpPr>
          <p:cNvPr id="2" name="TextBox 1"/>
          <p:cNvSpPr txBox="1"/>
          <p:nvPr/>
        </p:nvSpPr>
        <p:spPr>
          <a:xfrm>
            <a:off x="0" y="2413857"/>
            <a:ext cx="8293007" cy="523220"/>
          </a:xfrm>
          <a:prstGeom prst="rect">
            <a:avLst/>
          </a:prstGeom>
          <a:noFill/>
        </p:spPr>
        <p:txBody>
          <a:bodyPr wrap="square" rtlCol="0">
            <a:spAutoFit/>
          </a:bodyPr>
          <a:lstStyle/>
          <a:p>
            <a:r>
              <a:rPr lang="en-US" sz="2800" i="1" u="sng" dirty="0" smtClean="0"/>
              <a:t>We would be happy to </a:t>
            </a:r>
            <a:r>
              <a:rPr lang="en-US" sz="2800" i="1" u="sng" dirty="0" smtClean="0">
                <a:solidFill>
                  <a:srgbClr val="FF0000"/>
                </a:solidFill>
              </a:rPr>
              <a:t>break</a:t>
            </a:r>
            <a:r>
              <a:rPr lang="en-US" sz="2800" i="1" u="sng" dirty="0" smtClean="0"/>
              <a:t> the Standard Model</a:t>
            </a:r>
            <a:r>
              <a:rPr lang="en-US" dirty="0" smtClean="0"/>
              <a:t>.</a:t>
            </a:r>
            <a:endParaRPr lang="en-US" dirty="0"/>
          </a:p>
        </p:txBody>
      </p:sp>
      <p:pic>
        <p:nvPicPr>
          <p:cNvPr id="3" name="Picture 2"/>
          <p:cNvPicPr>
            <a:picLocks noChangeAspect="1"/>
          </p:cNvPicPr>
          <p:nvPr/>
        </p:nvPicPr>
        <p:blipFill>
          <a:blip r:embed="rId3"/>
          <a:stretch>
            <a:fillRect/>
          </a:stretch>
        </p:blipFill>
        <p:spPr>
          <a:xfrm>
            <a:off x="0" y="3540667"/>
            <a:ext cx="9144000" cy="2659280"/>
          </a:xfrm>
          <a:prstGeom prst="rect">
            <a:avLst/>
          </a:prstGeom>
        </p:spPr>
      </p:pic>
      <p:sp>
        <p:nvSpPr>
          <p:cNvPr id="4" name="TextBox 3"/>
          <p:cNvSpPr txBox="1"/>
          <p:nvPr/>
        </p:nvSpPr>
        <p:spPr>
          <a:xfrm>
            <a:off x="169333" y="3171335"/>
            <a:ext cx="3657599" cy="646331"/>
          </a:xfrm>
          <a:prstGeom prst="rect">
            <a:avLst/>
          </a:prstGeom>
          <a:noFill/>
        </p:spPr>
        <p:txBody>
          <a:bodyPr wrap="square" rtlCol="0">
            <a:spAutoFit/>
          </a:bodyPr>
          <a:lstStyle/>
          <a:p>
            <a:r>
              <a:rPr lang="en-US" dirty="0" smtClean="0"/>
              <a:t>Places where we might find New couplings </a:t>
            </a:r>
            <a:endParaRPr lang="en-US" dirty="0"/>
          </a:p>
        </p:txBody>
      </p:sp>
      <p:sp>
        <p:nvSpPr>
          <p:cNvPr id="5" name="TextBox 4"/>
          <p:cNvSpPr txBox="1"/>
          <p:nvPr/>
        </p:nvSpPr>
        <p:spPr>
          <a:xfrm>
            <a:off x="1507066" y="6234561"/>
            <a:ext cx="6011333" cy="523220"/>
          </a:xfrm>
          <a:prstGeom prst="rect">
            <a:avLst/>
          </a:prstGeom>
          <a:noFill/>
        </p:spPr>
        <p:txBody>
          <a:bodyPr wrap="square" rtlCol="0">
            <a:spAutoFit/>
          </a:bodyPr>
          <a:lstStyle/>
          <a:p>
            <a:r>
              <a:rPr lang="en-US" sz="2800" u="sng" dirty="0" smtClean="0">
                <a:latin typeface="Times New Roman"/>
                <a:cs typeface="Times New Roman"/>
              </a:rPr>
              <a:t>Right-handed currents</a:t>
            </a:r>
            <a:r>
              <a:rPr lang="en-US" sz="2800" dirty="0" smtClean="0">
                <a:latin typeface="Times New Roman"/>
                <a:cs typeface="Times New Roman"/>
              </a:rPr>
              <a:t>:</a:t>
            </a:r>
            <a:r>
              <a:rPr lang="en-US" sz="2800" dirty="0">
                <a:latin typeface="Times New Roman"/>
                <a:cs typeface="Times New Roman"/>
              </a:rPr>
              <a:t>1- γ</a:t>
            </a:r>
            <a:r>
              <a:rPr lang="en-US" sz="2800" baseline="-25000" dirty="0">
                <a:latin typeface="Times New Roman"/>
                <a:cs typeface="Times New Roman"/>
              </a:rPr>
              <a:t>5</a:t>
            </a:r>
            <a:r>
              <a:rPr lang="en-US" sz="2800" dirty="0">
                <a:latin typeface="Times New Roman"/>
                <a:cs typeface="Times New Roman"/>
                <a:sym typeface="Wingdings"/>
              </a:rPr>
              <a:t></a:t>
            </a:r>
            <a:r>
              <a:rPr lang="en-US" sz="2800" dirty="0">
                <a:latin typeface="Times New Roman"/>
                <a:cs typeface="Times New Roman"/>
              </a:rPr>
              <a:t>1+ </a:t>
            </a:r>
            <a:r>
              <a:rPr lang="en-US" sz="2800" dirty="0" smtClean="0">
                <a:latin typeface="Times New Roman"/>
                <a:cs typeface="Times New Roman"/>
              </a:rPr>
              <a:t>γ</a:t>
            </a:r>
            <a:r>
              <a:rPr lang="en-US" sz="2800" baseline="-25000" dirty="0" smtClean="0">
                <a:latin typeface="Times New Roman"/>
                <a:cs typeface="Times New Roman"/>
              </a:rPr>
              <a:t>5</a:t>
            </a:r>
            <a:endParaRPr lang="en-US" sz="2800" dirty="0">
              <a:latin typeface="Times New Roman"/>
              <a:cs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48089" y="513940"/>
            <a:ext cx="2330889" cy="155614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17924" y="2170047"/>
            <a:ext cx="1950166" cy="1097280"/>
          </a:xfrm>
          <a:prstGeom prst="rect">
            <a:avLst/>
          </a:prstGeom>
        </p:spPr>
      </p:pic>
    </p:spTree>
    <p:extLst>
      <p:ext uri="{BB962C8B-B14F-4D97-AF65-F5344CB8AC3E}">
        <p14:creationId xmlns:p14="http://schemas.microsoft.com/office/powerpoint/2010/main" val="354775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6" y="0"/>
            <a:ext cx="8771467" cy="714731"/>
          </a:xfrm>
        </p:spPr>
        <p:txBody>
          <a:bodyPr>
            <a:normAutofit/>
          </a:bodyPr>
          <a:lstStyle/>
          <a:p>
            <a:r>
              <a:rPr lang="en-US" sz="3600" dirty="0" smtClean="0">
                <a:latin typeface="Times New Roman"/>
                <a:cs typeface="Times New Roman"/>
              </a:rPr>
              <a:t>A recent example of NP Fits to B</a:t>
            </a:r>
            <a:r>
              <a:rPr lang="en-US" sz="3600" dirty="0" smtClean="0">
                <a:latin typeface="Times New Roman"/>
                <a:cs typeface="Times New Roman"/>
                <a:sym typeface="Wingdings"/>
              </a:rPr>
              <a:t>s </a:t>
            </a:r>
            <a:r>
              <a:rPr lang="en-US" sz="3600" dirty="0" err="1" smtClean="0">
                <a:latin typeface="Times New Roman"/>
                <a:cs typeface="Times New Roman"/>
                <a:sym typeface="Wingdings"/>
              </a:rPr>
              <a:t>l</a:t>
            </a:r>
            <a:r>
              <a:rPr lang="en-US" sz="3600" baseline="30000" dirty="0" err="1" smtClean="0">
                <a:latin typeface="Times New Roman"/>
                <a:cs typeface="Times New Roman"/>
                <a:sym typeface="Wingdings"/>
              </a:rPr>
              <a:t>+</a:t>
            </a:r>
            <a:r>
              <a:rPr lang="en-US" sz="3600" dirty="0" err="1" smtClean="0">
                <a:latin typeface="Times New Roman"/>
                <a:cs typeface="Times New Roman"/>
                <a:sym typeface="Wingdings"/>
              </a:rPr>
              <a:t>l</a:t>
            </a:r>
            <a:r>
              <a:rPr lang="en-US" sz="3600" baseline="30000" dirty="0" smtClean="0">
                <a:latin typeface="Times New Roman"/>
                <a:cs typeface="Times New Roman"/>
                <a:sym typeface="Wingdings"/>
              </a:rPr>
              <a:t>-</a:t>
            </a:r>
            <a:r>
              <a:rPr lang="en-US" sz="3600" dirty="0" smtClean="0">
                <a:latin typeface="Times New Roman"/>
                <a:cs typeface="Times New Roman"/>
                <a:sym typeface="Wingdings"/>
              </a:rPr>
              <a:t> data </a:t>
            </a:r>
            <a:endParaRPr lang="en-US" sz="36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35</a:t>
            </a:fld>
            <a:endParaRPr lang="en-US"/>
          </a:p>
        </p:txBody>
      </p:sp>
      <p:sp>
        <p:nvSpPr>
          <p:cNvPr id="5" name="TextBox 4"/>
          <p:cNvSpPr txBox="1"/>
          <p:nvPr/>
        </p:nvSpPr>
        <p:spPr>
          <a:xfrm>
            <a:off x="2201332" y="5593529"/>
            <a:ext cx="6654801" cy="1077218"/>
          </a:xfrm>
          <a:prstGeom prst="rect">
            <a:avLst/>
          </a:prstGeom>
          <a:noFill/>
        </p:spPr>
        <p:txBody>
          <a:bodyPr wrap="square" rtlCol="0">
            <a:spAutoFit/>
          </a:bodyPr>
          <a:lstStyle/>
          <a:p>
            <a:r>
              <a:rPr lang="en-US" sz="3200" dirty="0" smtClean="0">
                <a:latin typeface="Times New Roman"/>
                <a:cs typeface="Times New Roman"/>
              </a:rPr>
              <a:t>These plots </a:t>
            </a:r>
            <a:r>
              <a:rPr lang="en-US" sz="3200" i="1" dirty="0" smtClean="0">
                <a:latin typeface="Times New Roman"/>
                <a:cs typeface="Times New Roman"/>
              </a:rPr>
              <a:t>mean</a:t>
            </a:r>
            <a:r>
              <a:rPr lang="en-US" sz="3200" dirty="0" smtClean="0">
                <a:latin typeface="Times New Roman"/>
                <a:cs typeface="Times New Roman"/>
              </a:rPr>
              <a:t> there are </a:t>
            </a:r>
            <a:r>
              <a:rPr lang="en-US" sz="3200" dirty="0" smtClean="0">
                <a:solidFill>
                  <a:srgbClr val="FF0000"/>
                </a:solidFill>
                <a:latin typeface="Times New Roman"/>
                <a:cs typeface="Times New Roman"/>
              </a:rPr>
              <a:t>NP coupling(s)</a:t>
            </a:r>
            <a:r>
              <a:rPr lang="en-US" sz="3200" dirty="0" smtClean="0">
                <a:latin typeface="Times New Roman"/>
                <a:cs typeface="Times New Roman"/>
              </a:rPr>
              <a:t> in the weak interaction</a:t>
            </a:r>
            <a:endParaRPr lang="en-US" sz="3200" dirty="0">
              <a:latin typeface="Times New Roman"/>
              <a:cs typeface="Times New Roman"/>
            </a:endParaRPr>
          </a:p>
        </p:txBody>
      </p:sp>
      <p:pic>
        <p:nvPicPr>
          <p:cNvPr id="7" name="Picture 6"/>
          <p:cNvPicPr>
            <a:picLocks noChangeAspect="1"/>
          </p:cNvPicPr>
          <p:nvPr/>
        </p:nvPicPr>
        <p:blipFill>
          <a:blip r:embed="rId3"/>
          <a:stretch>
            <a:fillRect/>
          </a:stretch>
        </p:blipFill>
        <p:spPr>
          <a:xfrm>
            <a:off x="694267" y="728134"/>
            <a:ext cx="6096000" cy="4518660"/>
          </a:xfrm>
          <a:prstGeom prst="rect">
            <a:avLst/>
          </a:prstGeom>
        </p:spPr>
      </p:pic>
      <p:sp>
        <p:nvSpPr>
          <p:cNvPr id="8" name="TextBox 7"/>
          <p:cNvSpPr txBox="1"/>
          <p:nvPr/>
        </p:nvSpPr>
        <p:spPr>
          <a:xfrm>
            <a:off x="7095066" y="863600"/>
            <a:ext cx="1761067" cy="923330"/>
          </a:xfrm>
          <a:prstGeom prst="rect">
            <a:avLst/>
          </a:prstGeom>
          <a:noFill/>
        </p:spPr>
        <p:txBody>
          <a:bodyPr wrap="square" rtlCol="0">
            <a:spAutoFit/>
          </a:bodyPr>
          <a:lstStyle/>
          <a:p>
            <a:r>
              <a:rPr lang="en-US" dirty="0" smtClean="0"/>
              <a:t>L. Hofer et al., </a:t>
            </a:r>
            <a:r>
              <a:rPr lang="en-US" dirty="0" err="1" smtClean="0"/>
              <a:t>Moriond</a:t>
            </a:r>
            <a:r>
              <a:rPr lang="en-US" dirty="0" smtClean="0"/>
              <a:t> March 2016</a:t>
            </a:r>
            <a:endParaRPr lang="en-US" dirty="0"/>
          </a:p>
        </p:txBody>
      </p:sp>
      <p:sp>
        <p:nvSpPr>
          <p:cNvPr id="9" name="TextBox 8"/>
          <p:cNvSpPr txBox="1"/>
          <p:nvPr/>
        </p:nvSpPr>
        <p:spPr>
          <a:xfrm>
            <a:off x="7095066" y="4010765"/>
            <a:ext cx="1947334" cy="1477328"/>
          </a:xfrm>
          <a:prstGeom prst="rect">
            <a:avLst/>
          </a:prstGeom>
          <a:noFill/>
        </p:spPr>
        <p:txBody>
          <a:bodyPr wrap="square" rtlCol="0">
            <a:spAutoFit/>
          </a:bodyPr>
          <a:lstStyle/>
          <a:p>
            <a:r>
              <a:rPr lang="en-US" dirty="0" smtClean="0"/>
              <a:t>Fits </a:t>
            </a:r>
            <a:r>
              <a:rPr lang="en-US" dirty="0"/>
              <a:t>u</a:t>
            </a:r>
            <a:r>
              <a:rPr lang="en-US" dirty="0" smtClean="0"/>
              <a:t>se LCSR at low q</a:t>
            </a:r>
            <a:r>
              <a:rPr lang="en-US" baseline="30000" dirty="0" smtClean="0"/>
              <a:t>2</a:t>
            </a:r>
            <a:r>
              <a:rPr lang="en-US" dirty="0" smtClean="0"/>
              <a:t> and lattice form factors at high q</a:t>
            </a:r>
            <a:r>
              <a:rPr lang="en-US" baseline="30000" dirty="0" smtClean="0"/>
              <a:t>2 </a:t>
            </a:r>
            <a:r>
              <a:rPr lang="en-US" dirty="0" smtClean="0"/>
              <a:t> and all data on </a:t>
            </a:r>
            <a:r>
              <a:rPr lang="en-US" dirty="0" err="1" smtClean="0"/>
              <a:t>b</a:t>
            </a:r>
            <a:r>
              <a:rPr lang="en-US" dirty="0" err="1" smtClean="0">
                <a:sym typeface="Wingdings"/>
              </a:rPr>
              <a:t>s</a:t>
            </a:r>
            <a:r>
              <a:rPr lang="en-US" dirty="0" smtClean="0">
                <a:sym typeface="Wingdings"/>
              </a:rPr>
              <a:t> l l</a:t>
            </a:r>
            <a:endParaRPr lang="en-US" dirty="0"/>
          </a:p>
        </p:txBody>
      </p:sp>
      <p:sp>
        <p:nvSpPr>
          <p:cNvPr id="6" name="Right Arrow 5"/>
          <p:cNvSpPr/>
          <p:nvPr/>
        </p:nvSpPr>
        <p:spPr>
          <a:xfrm>
            <a:off x="355600" y="4605867"/>
            <a:ext cx="457200" cy="1693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203200" y="2540000"/>
            <a:ext cx="609600" cy="1354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0" y="5334000"/>
            <a:ext cx="2032000" cy="1524000"/>
          </a:xfrm>
          <a:prstGeom prst="rect">
            <a:avLst/>
          </a:prstGeom>
        </p:spPr>
      </p:pic>
      <p:sp>
        <p:nvSpPr>
          <p:cNvPr id="13" name="Oval Callout 12"/>
          <p:cNvSpPr/>
          <p:nvPr/>
        </p:nvSpPr>
        <p:spPr>
          <a:xfrm>
            <a:off x="982132" y="4907280"/>
            <a:ext cx="1219200" cy="85344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Why should I care ?</a:t>
            </a:r>
            <a:endParaRPr lang="en-US" dirty="0"/>
          </a:p>
        </p:txBody>
      </p:sp>
    </p:spTree>
    <p:extLst>
      <p:ext uri="{BB962C8B-B14F-4D97-AF65-F5344CB8AC3E}">
        <p14:creationId xmlns:p14="http://schemas.microsoft.com/office/powerpoint/2010/main" val="1541807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36</a:t>
            </a:fld>
            <a:endParaRPr lang="en-US"/>
          </a:p>
        </p:txBody>
      </p:sp>
      <p:sp>
        <p:nvSpPr>
          <p:cNvPr id="16" name="Text Box 7"/>
          <p:cNvSpPr txBox="1">
            <a:spLocks noChangeArrowheads="1"/>
          </p:cNvSpPr>
          <p:nvPr/>
        </p:nvSpPr>
        <p:spPr bwMode="auto">
          <a:xfrm>
            <a:off x="826696" y="123802"/>
            <a:ext cx="83173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i="1" u="sng" dirty="0" smtClean="0">
                <a:latin typeface="Times New Roman" charset="0"/>
              </a:rPr>
              <a:t>Theory issues </a:t>
            </a:r>
            <a:r>
              <a:rPr lang="en-US" sz="4000" i="1" u="sng" dirty="0">
                <a:latin typeface="Times New Roman" charset="0"/>
              </a:rPr>
              <a:t>on B</a:t>
            </a:r>
            <a:r>
              <a:rPr lang="en-US" sz="4000" i="1" u="sng" dirty="0">
                <a:latin typeface="Times New Roman" charset="0"/>
                <a:sym typeface="Wingdings" charset="0"/>
              </a:rPr>
              <a:t>K</a:t>
            </a:r>
            <a:r>
              <a:rPr lang="en-US" sz="4000" i="1" u="sng" baseline="30000" dirty="0">
                <a:latin typeface="Times New Roman" charset="0"/>
                <a:sym typeface="Wingdings" charset="0"/>
              </a:rPr>
              <a:t>*</a:t>
            </a:r>
            <a:r>
              <a:rPr lang="en-US" sz="4000" i="1" u="sng" dirty="0">
                <a:latin typeface="Times New Roman" charset="0"/>
                <a:sym typeface="Wingdings" charset="0"/>
              </a:rPr>
              <a:t> </a:t>
            </a:r>
            <a:r>
              <a:rPr lang="en-US" sz="4000" i="1" u="sng" dirty="0" err="1">
                <a:latin typeface="Times New Roman" charset="0"/>
                <a:sym typeface="Wingdings" charset="0"/>
              </a:rPr>
              <a:t>μ</a:t>
            </a:r>
            <a:r>
              <a:rPr lang="en-US" sz="4000" i="1" u="sng" baseline="30000" dirty="0" err="1">
                <a:latin typeface="Times New Roman" charset="0"/>
                <a:sym typeface="Wingdings" charset="0"/>
              </a:rPr>
              <a:t>+</a:t>
            </a:r>
            <a:r>
              <a:rPr lang="en-US" sz="4000" i="1" u="sng" dirty="0" err="1">
                <a:latin typeface="Times New Roman" charset="0"/>
                <a:sym typeface="Wingdings" charset="0"/>
              </a:rPr>
              <a:t>μ</a:t>
            </a:r>
            <a:r>
              <a:rPr lang="en-US" sz="4000" i="1" u="sng" baseline="30000" dirty="0">
                <a:latin typeface="Times New Roman" charset="0"/>
                <a:sym typeface="Wingdings" charset="0"/>
              </a:rPr>
              <a:t>- </a:t>
            </a:r>
            <a:r>
              <a:rPr lang="en-US" sz="4000" i="1" u="sng" dirty="0">
                <a:latin typeface="Times New Roman" charset="0"/>
                <a:sym typeface="Wingdings" charset="0"/>
              </a:rPr>
              <a:t>(q</a:t>
            </a:r>
            <a:r>
              <a:rPr lang="en-US" sz="4000" i="1" u="sng" baseline="30000" dirty="0">
                <a:latin typeface="Times New Roman" charset="0"/>
                <a:sym typeface="Wingdings" charset="0"/>
              </a:rPr>
              <a:t>2</a:t>
            </a:r>
            <a:r>
              <a:rPr lang="en-US" sz="4000" i="1" dirty="0" smtClean="0">
                <a:latin typeface="Times New Roman" charset="0"/>
                <a:sym typeface="Wingdings" charset="0"/>
              </a:rPr>
              <a:t>)</a:t>
            </a:r>
            <a:endParaRPr lang="en-US" sz="4000" i="1" dirty="0">
              <a:latin typeface="Times New Roman" charset="0"/>
            </a:endParaRPr>
          </a:p>
        </p:txBody>
      </p:sp>
      <p:sp>
        <p:nvSpPr>
          <p:cNvPr id="18" name="TextBox 17"/>
          <p:cNvSpPr txBox="1"/>
          <p:nvPr/>
        </p:nvSpPr>
        <p:spPr>
          <a:xfrm>
            <a:off x="425886" y="1181471"/>
            <a:ext cx="8497981" cy="830997"/>
          </a:xfrm>
          <a:prstGeom prst="rect">
            <a:avLst/>
          </a:prstGeom>
          <a:noFill/>
        </p:spPr>
        <p:txBody>
          <a:bodyPr wrap="square" rtlCol="0">
            <a:spAutoFit/>
          </a:bodyPr>
          <a:lstStyle/>
          <a:p>
            <a:r>
              <a:rPr lang="en-US" sz="2400" dirty="0" smtClean="0">
                <a:sym typeface="Wingdings"/>
              </a:rPr>
              <a:t></a:t>
            </a:r>
            <a:r>
              <a:rPr lang="en-US" sz="2400" dirty="0" smtClean="0"/>
              <a:t>Check dependence on light-cone form factors </a:t>
            </a:r>
            <a:r>
              <a:rPr lang="en-US" sz="2400" dirty="0" smtClean="0">
                <a:latin typeface="Times New Roman"/>
                <a:cs typeface="Times New Roman"/>
              </a:rPr>
              <a:t>(some checks already done by Lattice QCD groups) </a:t>
            </a:r>
            <a:endParaRPr lang="en-US" sz="2400" dirty="0">
              <a:latin typeface="Times New Roman"/>
              <a:cs typeface="Times New Roman"/>
            </a:endParaRPr>
          </a:p>
        </p:txBody>
      </p:sp>
      <p:sp>
        <p:nvSpPr>
          <p:cNvPr id="3" name="Rectangle 2"/>
          <p:cNvSpPr/>
          <p:nvPr/>
        </p:nvSpPr>
        <p:spPr>
          <a:xfrm>
            <a:off x="304800" y="2336709"/>
            <a:ext cx="4705537" cy="2492990"/>
          </a:xfrm>
          <a:prstGeom prst="rect">
            <a:avLst/>
          </a:prstGeom>
        </p:spPr>
        <p:txBody>
          <a:bodyPr wrap="square">
            <a:spAutoFit/>
          </a:bodyPr>
          <a:lstStyle/>
          <a:p>
            <a:r>
              <a:rPr lang="en-US" sz="2400" dirty="0" smtClean="0">
                <a:sym typeface="Wingdings"/>
              </a:rPr>
              <a:t>Can tails of large BK* [c-</a:t>
            </a:r>
            <a:r>
              <a:rPr lang="en-US" sz="2400" dirty="0" err="1" smtClean="0">
                <a:sym typeface="Wingdings"/>
              </a:rPr>
              <a:t>cbar</a:t>
            </a:r>
            <a:r>
              <a:rPr lang="en-US" sz="2400" dirty="0" smtClean="0">
                <a:sym typeface="Wingdings"/>
              </a:rPr>
              <a:t>] or </a:t>
            </a:r>
            <a:r>
              <a:rPr lang="en-US" sz="2400" i="1" dirty="0" smtClean="0">
                <a:sym typeface="Wingdings"/>
              </a:rPr>
              <a:t>non-</a:t>
            </a:r>
            <a:r>
              <a:rPr lang="en-US" sz="2400" i="1" dirty="0" err="1" smtClean="0">
                <a:sym typeface="Wingdings"/>
              </a:rPr>
              <a:t>factorizable</a:t>
            </a:r>
            <a:r>
              <a:rPr lang="en-US" sz="2400" i="1" dirty="0" smtClean="0">
                <a:sym typeface="Wingdings"/>
              </a:rPr>
              <a:t> effects </a:t>
            </a:r>
            <a:r>
              <a:rPr lang="en-US" sz="2400" dirty="0" smtClean="0">
                <a:sym typeface="Wingdings"/>
              </a:rPr>
              <a:t>produce the anomalies found in the angular distributions ?  </a:t>
            </a:r>
            <a:r>
              <a:rPr lang="en-US" sz="2000" dirty="0" smtClean="0">
                <a:sym typeface="Wingdings"/>
              </a:rPr>
              <a:t>(If all non-</a:t>
            </a:r>
            <a:r>
              <a:rPr lang="en-US" sz="2000" dirty="0" err="1" smtClean="0">
                <a:sym typeface="Wingdings"/>
              </a:rPr>
              <a:t>perturbative</a:t>
            </a:r>
            <a:r>
              <a:rPr lang="en-US" sz="2000" dirty="0" smtClean="0">
                <a:sym typeface="Wingdings"/>
              </a:rPr>
              <a:t> effects float with arbitrary normalization in the fit then the data can explained,</a:t>
            </a:r>
          </a:p>
          <a:p>
            <a:r>
              <a:rPr lang="en-US" sz="2000" dirty="0">
                <a:sym typeface="Wingdings"/>
              </a:rPr>
              <a:t> http://</a:t>
            </a:r>
            <a:r>
              <a:rPr lang="en-US" sz="2000" dirty="0" err="1">
                <a:sym typeface="Wingdings"/>
              </a:rPr>
              <a:t>lanl.arxiv.org</a:t>
            </a:r>
            <a:r>
              <a:rPr lang="en-US" sz="2000" dirty="0">
                <a:sym typeface="Wingdings"/>
              </a:rPr>
              <a:t>/abs/1512.07157)</a:t>
            </a:r>
            <a:endParaRPr lang="en-US" sz="2000" dirty="0"/>
          </a:p>
        </p:txBody>
      </p:sp>
      <p:pic>
        <p:nvPicPr>
          <p:cNvPr id="5" name="Picture 4"/>
          <p:cNvPicPr>
            <a:picLocks noChangeAspect="1"/>
          </p:cNvPicPr>
          <p:nvPr/>
        </p:nvPicPr>
        <p:blipFill>
          <a:blip r:embed="rId3"/>
          <a:stretch>
            <a:fillRect/>
          </a:stretch>
        </p:blipFill>
        <p:spPr>
          <a:xfrm>
            <a:off x="5147733" y="2336709"/>
            <a:ext cx="3657600" cy="2548890"/>
          </a:xfrm>
          <a:prstGeom prst="rect">
            <a:avLst/>
          </a:prstGeom>
        </p:spPr>
      </p:pic>
      <p:sp>
        <p:nvSpPr>
          <p:cNvPr id="2" name="TextBox 1"/>
          <p:cNvSpPr txBox="1"/>
          <p:nvPr/>
        </p:nvSpPr>
        <p:spPr>
          <a:xfrm>
            <a:off x="6045200" y="1947845"/>
            <a:ext cx="1981200" cy="369332"/>
          </a:xfrm>
          <a:prstGeom prst="rect">
            <a:avLst/>
          </a:prstGeom>
          <a:noFill/>
        </p:spPr>
        <p:txBody>
          <a:bodyPr wrap="square" rtlCol="0">
            <a:spAutoFit/>
          </a:bodyPr>
          <a:lstStyle/>
          <a:p>
            <a:r>
              <a:rPr lang="en-US" dirty="0" smtClean="0"/>
              <a:t>Major concern</a:t>
            </a:r>
            <a:endParaRPr lang="en-US" dirty="0"/>
          </a:p>
        </p:txBody>
      </p:sp>
      <p:sp>
        <p:nvSpPr>
          <p:cNvPr id="6" name="TextBox 5"/>
          <p:cNvSpPr txBox="1"/>
          <p:nvPr/>
        </p:nvSpPr>
        <p:spPr>
          <a:xfrm>
            <a:off x="304800" y="5005222"/>
            <a:ext cx="8839200" cy="1384995"/>
          </a:xfrm>
          <a:prstGeom prst="rect">
            <a:avLst/>
          </a:prstGeom>
          <a:noFill/>
        </p:spPr>
        <p:txBody>
          <a:bodyPr wrap="square" rtlCol="0">
            <a:spAutoFit/>
          </a:bodyPr>
          <a:lstStyle/>
          <a:p>
            <a:r>
              <a:rPr lang="en-US" sz="2400" dirty="0" smtClean="0">
                <a:sym typeface="Wingdings"/>
              </a:rPr>
              <a:t> </a:t>
            </a:r>
            <a:r>
              <a:rPr lang="en-US" sz="2800" dirty="0" smtClean="0">
                <a:latin typeface="Times New Roman"/>
                <a:cs typeface="Times New Roman"/>
                <a:sym typeface="Wingdings"/>
              </a:rPr>
              <a:t>Use data near q</a:t>
            </a:r>
            <a:r>
              <a:rPr lang="en-US" sz="2800" baseline="30000" dirty="0" smtClean="0">
                <a:latin typeface="Times New Roman"/>
                <a:cs typeface="Times New Roman"/>
                <a:sym typeface="Wingdings"/>
              </a:rPr>
              <a:t>2</a:t>
            </a:r>
            <a:r>
              <a:rPr lang="en-US" sz="2800" dirty="0" smtClean="0">
                <a:latin typeface="Times New Roman"/>
                <a:cs typeface="Times New Roman"/>
                <a:sym typeface="Wingdings"/>
              </a:rPr>
              <a:t> =q</a:t>
            </a:r>
            <a:r>
              <a:rPr lang="en-US" sz="2800" baseline="30000" dirty="0" smtClean="0">
                <a:latin typeface="Times New Roman"/>
                <a:cs typeface="Times New Roman"/>
                <a:sym typeface="Wingdings"/>
              </a:rPr>
              <a:t>2</a:t>
            </a:r>
            <a:r>
              <a:rPr lang="en-US" sz="2800" baseline="-25000" dirty="0" smtClean="0">
                <a:latin typeface="Times New Roman"/>
                <a:cs typeface="Times New Roman"/>
                <a:sym typeface="Wingdings"/>
              </a:rPr>
              <a:t>max</a:t>
            </a:r>
            <a:r>
              <a:rPr lang="en-US" sz="2800" dirty="0" smtClean="0">
                <a:latin typeface="Times New Roman"/>
                <a:cs typeface="Times New Roman"/>
                <a:sym typeface="Wingdings"/>
              </a:rPr>
              <a:t> (K* at rest), where symmetry works (Heavy Quark Effective Theory) and constrains ratio of polarizations</a:t>
            </a:r>
            <a:r>
              <a:rPr lang="en-US" sz="2800" dirty="0">
                <a:latin typeface="Times New Roman"/>
                <a:cs typeface="Times New Roman"/>
                <a:sym typeface="Wingdings"/>
              </a:rPr>
              <a:t> </a:t>
            </a:r>
            <a:r>
              <a:rPr lang="en-US" sz="2800" dirty="0" smtClean="0">
                <a:latin typeface="Times New Roman"/>
                <a:cs typeface="Times New Roman"/>
                <a:sym typeface="Wingdings"/>
              </a:rPr>
              <a:t>(no </a:t>
            </a:r>
            <a:r>
              <a:rPr lang="en-US" sz="2800" dirty="0" err="1" smtClean="0">
                <a:latin typeface="Times New Roman"/>
                <a:cs typeface="Times New Roman"/>
                <a:sym typeface="Wingdings"/>
              </a:rPr>
              <a:t>hadronic</a:t>
            </a:r>
            <a:r>
              <a:rPr lang="en-US" sz="2800" dirty="0" smtClean="0">
                <a:latin typeface="Times New Roman"/>
                <a:cs typeface="Times New Roman"/>
                <a:sym typeface="Wingdings"/>
              </a:rPr>
              <a:t> corrections)</a:t>
            </a:r>
            <a:r>
              <a:rPr lang="en-US" sz="2800" u="sng" dirty="0" smtClean="0">
                <a:latin typeface="Times New Roman"/>
                <a:cs typeface="Times New Roman"/>
                <a:sym typeface="Wingdings"/>
              </a:rPr>
              <a:t>Still find NP</a:t>
            </a:r>
            <a:endParaRPr lang="en-US" sz="2800" u="sng" dirty="0">
              <a:latin typeface="Times New Roman"/>
              <a:cs typeface="Times New Roman"/>
            </a:endParaRPr>
          </a:p>
        </p:txBody>
      </p:sp>
    </p:spTree>
    <p:extLst>
      <p:ext uri="{BB962C8B-B14F-4D97-AF65-F5344CB8AC3E}">
        <p14:creationId xmlns:p14="http://schemas.microsoft.com/office/powerpoint/2010/main" val="2374180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37</a:t>
            </a:fld>
            <a:endParaRPr lang="en-US"/>
          </a:p>
        </p:txBody>
      </p:sp>
      <p:sp>
        <p:nvSpPr>
          <p:cNvPr id="6" name="TextBox 5"/>
          <p:cNvSpPr txBox="1"/>
          <p:nvPr/>
        </p:nvSpPr>
        <p:spPr>
          <a:xfrm>
            <a:off x="4544877" y="5680789"/>
            <a:ext cx="4599123" cy="830997"/>
          </a:xfrm>
          <a:prstGeom prst="rect">
            <a:avLst/>
          </a:prstGeom>
          <a:noFill/>
        </p:spPr>
        <p:txBody>
          <a:bodyPr wrap="square" rtlCol="0">
            <a:spAutoFit/>
          </a:bodyPr>
          <a:lstStyle/>
          <a:p>
            <a:r>
              <a:rPr lang="en-US" sz="2400" u="sng" dirty="0" smtClean="0"/>
              <a:t>Still confirmation and </a:t>
            </a:r>
            <a:r>
              <a:rPr lang="en-US" sz="2400" u="sng" dirty="0" smtClean="0">
                <a:solidFill>
                  <a:srgbClr val="FF0000"/>
                </a:solidFill>
              </a:rPr>
              <a:t>more data</a:t>
            </a:r>
            <a:r>
              <a:rPr lang="en-US" sz="2400" u="sng" dirty="0" smtClean="0"/>
              <a:t> is needed to close the case for NP</a:t>
            </a:r>
            <a:endParaRPr lang="en-US" sz="2400" u="sng" dirty="0"/>
          </a:p>
        </p:txBody>
      </p:sp>
      <p:sp>
        <p:nvSpPr>
          <p:cNvPr id="7" name="TextBox 6"/>
          <p:cNvSpPr txBox="1"/>
          <p:nvPr/>
        </p:nvSpPr>
        <p:spPr>
          <a:xfrm>
            <a:off x="449777" y="270934"/>
            <a:ext cx="8237023" cy="523220"/>
          </a:xfrm>
          <a:prstGeom prst="rect">
            <a:avLst/>
          </a:prstGeom>
          <a:noFill/>
        </p:spPr>
        <p:txBody>
          <a:bodyPr wrap="square" rtlCol="0">
            <a:spAutoFit/>
          </a:bodyPr>
          <a:lstStyle/>
          <a:p>
            <a:r>
              <a:rPr lang="en-US" sz="2800" dirty="0" smtClean="0"/>
              <a:t>Fit </a:t>
            </a:r>
            <a:r>
              <a:rPr lang="en-US" sz="2800" dirty="0" err="1" smtClean="0"/>
              <a:t>LHCb</a:t>
            </a:r>
            <a:r>
              <a:rPr lang="en-US" sz="2800" dirty="0" smtClean="0"/>
              <a:t> finely binned angular data at q</a:t>
            </a:r>
            <a:r>
              <a:rPr lang="en-US" sz="2800" baseline="30000" dirty="0" smtClean="0"/>
              <a:t>2</a:t>
            </a:r>
            <a:r>
              <a:rPr lang="en-US" sz="2800" baseline="-25000" dirty="0" smtClean="0"/>
              <a:t>max</a:t>
            </a:r>
            <a:r>
              <a:rPr lang="en-US" sz="2800" dirty="0" smtClean="0"/>
              <a:t> (</a:t>
            </a:r>
            <a:r>
              <a:rPr lang="en-US" sz="2800" u="sng" dirty="0" smtClean="0">
                <a:solidFill>
                  <a:srgbClr val="FF0000"/>
                </a:solidFill>
              </a:rPr>
              <a:t>HQET limit</a:t>
            </a:r>
            <a:r>
              <a:rPr lang="en-US" sz="2800" dirty="0" smtClean="0"/>
              <a:t>)</a:t>
            </a:r>
            <a:endParaRPr lang="en-US" sz="2800" dirty="0"/>
          </a:p>
        </p:txBody>
      </p:sp>
      <p:sp>
        <p:nvSpPr>
          <p:cNvPr id="10" name="TextBox 9"/>
          <p:cNvSpPr txBox="1"/>
          <p:nvPr/>
        </p:nvSpPr>
        <p:spPr>
          <a:xfrm>
            <a:off x="745068" y="5648464"/>
            <a:ext cx="3308973" cy="707886"/>
          </a:xfrm>
          <a:prstGeom prst="rect">
            <a:avLst/>
          </a:prstGeom>
          <a:noFill/>
        </p:spPr>
        <p:txBody>
          <a:bodyPr wrap="square" rtlCol="0">
            <a:spAutoFit/>
          </a:bodyPr>
          <a:lstStyle/>
          <a:p>
            <a:r>
              <a:rPr lang="en-US" sz="2000" dirty="0" smtClean="0"/>
              <a:t>A. Karan et al. (</a:t>
            </a:r>
            <a:r>
              <a:rPr lang="en-US" sz="2000" dirty="0" err="1" smtClean="0"/>
              <a:t>arXiv</a:t>
            </a:r>
            <a:r>
              <a:rPr lang="en-US" sz="2000" dirty="0" smtClean="0"/>
              <a:t>: 1603.04355) [</a:t>
            </a:r>
            <a:r>
              <a:rPr lang="en-US" sz="2000" dirty="0" err="1" smtClean="0"/>
              <a:t>R.Sinha</a:t>
            </a:r>
            <a:r>
              <a:rPr lang="en-US" sz="2000" dirty="0" smtClean="0"/>
              <a:t> group]</a:t>
            </a:r>
            <a:endParaRPr lang="en-US" sz="2000" dirty="0"/>
          </a:p>
        </p:txBody>
      </p:sp>
      <p:sp>
        <p:nvSpPr>
          <p:cNvPr id="13" name="TextBox 12"/>
          <p:cNvSpPr txBox="1"/>
          <p:nvPr/>
        </p:nvSpPr>
        <p:spPr>
          <a:xfrm>
            <a:off x="5360896" y="4845731"/>
            <a:ext cx="3809999" cy="830997"/>
          </a:xfrm>
          <a:prstGeom prst="rect">
            <a:avLst/>
          </a:prstGeom>
          <a:noFill/>
        </p:spPr>
        <p:txBody>
          <a:bodyPr wrap="square" rtlCol="0">
            <a:spAutoFit/>
          </a:bodyPr>
          <a:lstStyle/>
          <a:p>
            <a:r>
              <a:rPr lang="en-US" sz="2400" i="1" dirty="0" smtClean="0"/>
              <a:t>5σ signal for NP, requires </a:t>
            </a:r>
            <a:r>
              <a:rPr lang="en-US" sz="2400" i="1" u="sng" dirty="0" smtClean="0"/>
              <a:t>right-handed currents</a:t>
            </a:r>
            <a:endParaRPr lang="en-US" sz="2400" i="1" u="sng" dirty="0"/>
          </a:p>
        </p:txBody>
      </p:sp>
      <p:pic>
        <p:nvPicPr>
          <p:cNvPr id="2" name="Picture 1" descr="sinha_fig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633" y="906284"/>
            <a:ext cx="4625340" cy="4564380"/>
          </a:xfrm>
          <a:prstGeom prst="rect">
            <a:avLst/>
          </a:prstGeom>
        </p:spPr>
      </p:pic>
      <p:sp>
        <p:nvSpPr>
          <p:cNvPr id="3" name="TextBox 2"/>
          <p:cNvSpPr txBox="1"/>
          <p:nvPr/>
        </p:nvSpPr>
        <p:spPr>
          <a:xfrm>
            <a:off x="1219200" y="2812534"/>
            <a:ext cx="660400" cy="369332"/>
          </a:xfrm>
          <a:prstGeom prst="rect">
            <a:avLst/>
          </a:prstGeom>
          <a:noFill/>
        </p:spPr>
        <p:txBody>
          <a:bodyPr wrap="square" rtlCol="0">
            <a:spAutoFit/>
          </a:bodyPr>
          <a:lstStyle/>
          <a:p>
            <a:r>
              <a:rPr lang="en-US" dirty="0" smtClean="0"/>
              <a:t>SM</a:t>
            </a:r>
            <a:endParaRPr lang="en-US" dirty="0"/>
          </a:p>
        </p:txBody>
      </p:sp>
      <p:sp>
        <p:nvSpPr>
          <p:cNvPr id="5" name="TextBox 4"/>
          <p:cNvSpPr txBox="1"/>
          <p:nvPr/>
        </p:nvSpPr>
        <p:spPr>
          <a:xfrm>
            <a:off x="999067" y="4165600"/>
            <a:ext cx="2404533" cy="646331"/>
          </a:xfrm>
          <a:prstGeom prst="rect">
            <a:avLst/>
          </a:prstGeom>
          <a:noFill/>
        </p:spPr>
        <p:txBody>
          <a:bodyPr wrap="square" rtlCol="0">
            <a:spAutoFit/>
          </a:bodyPr>
          <a:lstStyle/>
          <a:p>
            <a:r>
              <a:rPr lang="en-US" dirty="0" smtClean="0"/>
              <a:t>Data with 1σ, 5σ uncertainties</a:t>
            </a:r>
            <a:endParaRPr lang="en-US" dirty="0"/>
          </a:p>
        </p:txBody>
      </p:sp>
      <p:pic>
        <p:nvPicPr>
          <p:cNvPr id="8" name="Picture 7"/>
          <p:cNvPicPr>
            <a:picLocks noChangeAspect="1"/>
          </p:cNvPicPr>
          <p:nvPr/>
        </p:nvPicPr>
        <p:blipFill>
          <a:blip r:embed="rId4"/>
          <a:stretch>
            <a:fillRect/>
          </a:stretch>
        </p:blipFill>
        <p:spPr>
          <a:xfrm>
            <a:off x="4943066" y="919526"/>
            <a:ext cx="3920490" cy="3926205"/>
          </a:xfrm>
          <a:prstGeom prst="rect">
            <a:avLst/>
          </a:prstGeom>
        </p:spPr>
      </p:pic>
      <p:sp>
        <p:nvSpPr>
          <p:cNvPr id="11" name="TextBox 10"/>
          <p:cNvSpPr txBox="1"/>
          <p:nvPr/>
        </p:nvSpPr>
        <p:spPr>
          <a:xfrm>
            <a:off x="5638801" y="1153067"/>
            <a:ext cx="1422400" cy="369332"/>
          </a:xfrm>
          <a:prstGeom prst="rect">
            <a:avLst/>
          </a:prstGeom>
          <a:noFill/>
        </p:spPr>
        <p:txBody>
          <a:bodyPr wrap="square" rtlCol="0">
            <a:spAutoFit/>
          </a:bodyPr>
          <a:lstStyle/>
          <a:p>
            <a:r>
              <a:rPr lang="en-US" dirty="0" smtClean="0">
                <a:latin typeface="Zapf Dingbats"/>
                <a:ea typeface="Zapf Dingbats"/>
                <a:cs typeface="Zapf Dingbats"/>
                <a:sym typeface="Zapf Dingbats"/>
              </a:rPr>
              <a:t>★</a:t>
            </a:r>
            <a:r>
              <a:rPr lang="en-US" dirty="0" smtClean="0"/>
              <a:t> is the SM</a:t>
            </a:r>
            <a:endParaRPr lang="en-US" dirty="0"/>
          </a:p>
        </p:txBody>
      </p:sp>
      <p:sp>
        <p:nvSpPr>
          <p:cNvPr id="9" name="TextBox 8"/>
          <p:cNvSpPr txBox="1"/>
          <p:nvPr/>
        </p:nvSpPr>
        <p:spPr>
          <a:xfrm>
            <a:off x="7525821" y="2997200"/>
            <a:ext cx="1337735" cy="646331"/>
          </a:xfrm>
          <a:prstGeom prst="rect">
            <a:avLst/>
          </a:prstGeom>
          <a:noFill/>
        </p:spPr>
        <p:txBody>
          <a:bodyPr wrap="square" rtlCol="0">
            <a:spAutoFit/>
          </a:bodyPr>
          <a:lstStyle/>
          <a:p>
            <a:r>
              <a:rPr lang="en-US" dirty="0" smtClean="0"/>
              <a:t>Contours at 1,3,5σ</a:t>
            </a:r>
            <a:endParaRPr lang="en-US" dirty="0"/>
          </a:p>
        </p:txBody>
      </p:sp>
    </p:spTree>
    <p:extLst>
      <p:ext uri="{BB962C8B-B14F-4D97-AF65-F5344CB8AC3E}">
        <p14:creationId xmlns:p14="http://schemas.microsoft.com/office/powerpoint/2010/main" val="1285186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38</a:t>
            </a:fld>
            <a:endParaRPr lang="en-US"/>
          </a:p>
        </p:txBody>
      </p:sp>
      <p:pic>
        <p:nvPicPr>
          <p:cNvPr id="5" name="Picture 4" descr="preview.jpg"/>
          <p:cNvPicPr>
            <a:picLocks noChangeAspect="1"/>
          </p:cNvPicPr>
          <p:nvPr/>
        </p:nvPicPr>
        <p:blipFill rotWithShape="1">
          <a:blip r:embed="rId2" cstate="print">
            <a:extLst>
              <a:ext uri="{28A0092B-C50C-407E-A947-70E740481C1C}">
                <a14:useLocalDpi xmlns:a14="http://schemas.microsoft.com/office/drawing/2010/main"/>
              </a:ext>
            </a:extLst>
          </a:blip>
          <a:srcRect r="-130"/>
          <a:stretch/>
        </p:blipFill>
        <p:spPr>
          <a:xfrm>
            <a:off x="11845" y="1134533"/>
            <a:ext cx="9132155" cy="5069417"/>
          </a:xfrm>
          <a:prstGeom prst="rect">
            <a:avLst/>
          </a:prstGeom>
        </p:spPr>
      </p:pic>
      <p:sp>
        <p:nvSpPr>
          <p:cNvPr id="6" name="Rectangle 5"/>
          <p:cNvSpPr/>
          <p:nvPr/>
        </p:nvSpPr>
        <p:spPr>
          <a:xfrm>
            <a:off x="509862" y="375733"/>
            <a:ext cx="8176938" cy="461665"/>
          </a:xfrm>
          <a:prstGeom prst="rect">
            <a:avLst/>
          </a:prstGeom>
        </p:spPr>
        <p:txBody>
          <a:bodyPr wrap="none">
            <a:spAutoFit/>
          </a:bodyPr>
          <a:lstStyle/>
          <a:p>
            <a:r>
              <a:rPr lang="en-US" sz="2400" dirty="0" smtClean="0">
                <a:latin typeface="Times New Roman"/>
                <a:cs typeface="Times New Roman"/>
              </a:rPr>
              <a:t>Systematics from </a:t>
            </a:r>
            <a:r>
              <a:rPr lang="en-US" sz="2400" dirty="0" err="1" smtClean="0">
                <a:latin typeface="Times New Roman"/>
                <a:cs typeface="Times New Roman"/>
              </a:rPr>
              <a:t>charmonium</a:t>
            </a:r>
            <a:r>
              <a:rPr lang="en-US" sz="2400" dirty="0" smtClean="0">
                <a:latin typeface="Times New Roman"/>
                <a:cs typeface="Times New Roman"/>
              </a:rPr>
              <a:t> resonances in </a:t>
            </a:r>
            <a:r>
              <a:rPr lang="en-US" sz="2400" dirty="0" err="1" smtClean="0">
                <a:latin typeface="Times New Roman"/>
                <a:cs typeface="Times New Roman"/>
              </a:rPr>
              <a:t>ArXiv</a:t>
            </a:r>
            <a:r>
              <a:rPr lang="en-US" sz="2400" dirty="0" smtClean="0">
                <a:latin typeface="Times New Roman"/>
                <a:cs typeface="Times New Roman"/>
              </a:rPr>
              <a:t>: 1603.04355</a:t>
            </a:r>
            <a:endParaRPr lang="en-US" sz="2400" dirty="0">
              <a:latin typeface="Times New Roman"/>
              <a:cs typeface="Times New Roman"/>
            </a:endParaRPr>
          </a:p>
        </p:txBody>
      </p:sp>
      <p:sp>
        <p:nvSpPr>
          <p:cNvPr id="7" name="TextBox 6"/>
          <p:cNvSpPr txBox="1"/>
          <p:nvPr/>
        </p:nvSpPr>
        <p:spPr>
          <a:xfrm>
            <a:off x="1083734" y="6203950"/>
            <a:ext cx="6587066" cy="461665"/>
          </a:xfrm>
          <a:prstGeom prst="rect">
            <a:avLst/>
          </a:prstGeom>
          <a:noFill/>
        </p:spPr>
        <p:txBody>
          <a:bodyPr wrap="square" rtlCol="0">
            <a:spAutoFit/>
          </a:bodyPr>
          <a:lstStyle/>
          <a:p>
            <a:r>
              <a:rPr lang="en-US" sz="2400" dirty="0" smtClean="0"/>
              <a:t>Conclusions about the presence of NP unchanged.</a:t>
            </a:r>
            <a:endParaRPr lang="en-US" sz="2400" dirty="0"/>
          </a:p>
        </p:txBody>
      </p:sp>
      <p:sp>
        <p:nvSpPr>
          <p:cNvPr id="8" name="Right Arrow 7"/>
          <p:cNvSpPr/>
          <p:nvPr/>
        </p:nvSpPr>
        <p:spPr>
          <a:xfrm>
            <a:off x="289728" y="6278033"/>
            <a:ext cx="762001" cy="3092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1845" y="23335"/>
            <a:ext cx="2302934" cy="369332"/>
          </a:xfrm>
          <a:prstGeom prst="rect">
            <a:avLst/>
          </a:prstGeom>
          <a:noFill/>
        </p:spPr>
        <p:txBody>
          <a:bodyPr wrap="square" rtlCol="0">
            <a:spAutoFit/>
          </a:bodyPr>
          <a:lstStyle/>
          <a:p>
            <a:r>
              <a:rPr lang="en-US" dirty="0" smtClean="0"/>
              <a:t>Slide from R. </a:t>
            </a:r>
            <a:r>
              <a:rPr lang="en-US" dirty="0" err="1" smtClean="0"/>
              <a:t>Mandal</a:t>
            </a:r>
            <a:endParaRPr lang="en-US" dirty="0"/>
          </a:p>
        </p:txBody>
      </p:sp>
    </p:spTree>
    <p:extLst>
      <p:ext uri="{BB962C8B-B14F-4D97-AF65-F5344CB8AC3E}">
        <p14:creationId xmlns:p14="http://schemas.microsoft.com/office/powerpoint/2010/main" val="27178871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2332"/>
          </a:xfrm>
        </p:spPr>
        <p:txBody>
          <a:bodyPr>
            <a:noAutofit/>
          </a:bodyPr>
          <a:lstStyle/>
          <a:p>
            <a:r>
              <a:rPr lang="en-US" sz="3200" dirty="0" smtClean="0"/>
              <a:t>Paths to the future:</a:t>
            </a:r>
            <a:br>
              <a:rPr lang="en-US" sz="3200" dirty="0" smtClean="0"/>
            </a:br>
            <a:r>
              <a:rPr lang="en-US" sz="3200" dirty="0" smtClean="0"/>
              <a:t>A</a:t>
            </a:r>
            <a:r>
              <a:rPr lang="en-US" sz="3200" baseline="-25000" dirty="0" smtClean="0"/>
              <a:t>FB</a:t>
            </a:r>
            <a:r>
              <a:rPr lang="en-US" sz="3200" dirty="0" smtClean="0"/>
              <a:t>(q</a:t>
            </a:r>
            <a:r>
              <a:rPr lang="en-US" sz="3200" baseline="30000" dirty="0" smtClean="0"/>
              <a:t>2</a:t>
            </a:r>
            <a:r>
              <a:rPr lang="en-US" sz="3200" dirty="0" smtClean="0"/>
              <a:t>) for </a:t>
            </a:r>
            <a:r>
              <a:rPr lang="en-US" sz="3200" u="sng" dirty="0" smtClean="0"/>
              <a:t>Inclusive</a:t>
            </a:r>
            <a:r>
              <a:rPr lang="en-US" sz="3200" dirty="0" smtClean="0"/>
              <a:t> </a:t>
            </a:r>
            <a:r>
              <a:rPr lang="en-US" sz="3200" dirty="0" err="1" smtClean="0"/>
              <a:t>b</a:t>
            </a:r>
            <a:r>
              <a:rPr lang="en-US" sz="3200" dirty="0" err="1" smtClean="0">
                <a:sym typeface="Wingdings"/>
              </a:rPr>
              <a:t>s</a:t>
            </a:r>
            <a:r>
              <a:rPr lang="en-US" sz="3200" dirty="0" smtClean="0">
                <a:sym typeface="Wingdings"/>
              </a:rPr>
              <a:t> l</a:t>
            </a:r>
            <a:r>
              <a:rPr lang="en-US" sz="3200" baseline="30000" dirty="0" smtClean="0">
                <a:sym typeface="Wingdings"/>
              </a:rPr>
              <a:t>+</a:t>
            </a:r>
            <a:r>
              <a:rPr lang="en-US" sz="3200" dirty="0" smtClean="0">
                <a:sym typeface="Wingdings"/>
              </a:rPr>
              <a:t> l</a:t>
            </a:r>
            <a:r>
              <a:rPr lang="en-US" sz="3200" baseline="30000" dirty="0" smtClean="0">
                <a:sym typeface="Wingdings"/>
              </a:rPr>
              <a:t>-</a:t>
            </a:r>
            <a:endParaRPr lang="en-US"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r="4861"/>
          <a:stretch/>
        </p:blipFill>
        <p:spPr>
          <a:xfrm>
            <a:off x="1378517" y="1052082"/>
            <a:ext cx="4639733" cy="3489960"/>
          </a:xfrm>
          <a:prstGeom prst="rect">
            <a:avLst/>
          </a:prstGeom>
        </p:spPr>
      </p:pic>
      <p:pic>
        <p:nvPicPr>
          <p:cNvPr id="5" name="Picture 4"/>
          <p:cNvPicPr>
            <a:picLocks noChangeAspect="1"/>
          </p:cNvPicPr>
          <p:nvPr/>
        </p:nvPicPr>
        <p:blipFill>
          <a:blip r:embed="rId3"/>
          <a:stretch>
            <a:fillRect/>
          </a:stretch>
        </p:blipFill>
        <p:spPr>
          <a:xfrm>
            <a:off x="4894245" y="1193799"/>
            <a:ext cx="811530" cy="622935"/>
          </a:xfrm>
          <a:prstGeom prst="rect">
            <a:avLst/>
          </a:prstGeom>
        </p:spPr>
      </p:pic>
      <p:pic>
        <p:nvPicPr>
          <p:cNvPr id="6" name="Picture 5"/>
          <p:cNvPicPr>
            <a:picLocks noChangeAspect="1"/>
          </p:cNvPicPr>
          <p:nvPr/>
        </p:nvPicPr>
        <p:blipFill>
          <a:blip r:embed="rId4"/>
          <a:stretch>
            <a:fillRect/>
          </a:stretch>
        </p:blipFill>
        <p:spPr>
          <a:xfrm>
            <a:off x="1219200" y="4687988"/>
            <a:ext cx="7040880" cy="2270760"/>
          </a:xfrm>
          <a:prstGeom prst="rect">
            <a:avLst/>
          </a:prstGeom>
        </p:spPr>
      </p:pic>
      <p:sp>
        <p:nvSpPr>
          <p:cNvPr id="7" name="Rectangle 6"/>
          <p:cNvSpPr/>
          <p:nvPr/>
        </p:nvSpPr>
        <p:spPr>
          <a:xfrm>
            <a:off x="6018250" y="4144057"/>
            <a:ext cx="3125750" cy="646331"/>
          </a:xfrm>
          <a:prstGeom prst="rect">
            <a:avLst/>
          </a:prstGeom>
        </p:spPr>
        <p:txBody>
          <a:bodyPr wrap="none">
            <a:spAutoFit/>
          </a:bodyPr>
          <a:lstStyle/>
          <a:p>
            <a:r>
              <a:rPr lang="en-US" dirty="0">
                <a:hlinkClick r:id="rId5"/>
              </a:rPr>
              <a:t>http://arxiv.org/abs/</a:t>
            </a:r>
            <a:r>
              <a:rPr lang="en-US" dirty="0" smtClean="0">
                <a:hlinkClick r:id="rId5"/>
              </a:rPr>
              <a:t>1402.7134</a:t>
            </a:r>
            <a:endParaRPr lang="en-US" dirty="0" smtClean="0"/>
          </a:p>
          <a:p>
            <a:r>
              <a:rPr lang="en-US" dirty="0" smtClean="0"/>
              <a:t>To appear in PRD.</a:t>
            </a:r>
            <a:endParaRPr lang="en-US" dirty="0"/>
          </a:p>
        </p:txBody>
      </p:sp>
      <p:sp>
        <p:nvSpPr>
          <p:cNvPr id="3" name="TextBox 2"/>
          <p:cNvSpPr txBox="1"/>
          <p:nvPr/>
        </p:nvSpPr>
        <p:spPr>
          <a:xfrm>
            <a:off x="5978277" y="1816734"/>
            <a:ext cx="2996390" cy="1815882"/>
          </a:xfrm>
          <a:prstGeom prst="rect">
            <a:avLst/>
          </a:prstGeom>
          <a:noFill/>
        </p:spPr>
        <p:txBody>
          <a:bodyPr wrap="square" rtlCol="0">
            <a:spAutoFit/>
          </a:bodyPr>
          <a:lstStyle/>
          <a:p>
            <a:r>
              <a:rPr lang="en-US" sz="2400" dirty="0" smtClean="0"/>
              <a:t>Precise result useful for NP diagnosis but </a:t>
            </a:r>
            <a:r>
              <a:rPr lang="en-US" sz="2400" i="1" u="sng" dirty="0" smtClean="0"/>
              <a:t>Belle II only  </a:t>
            </a:r>
            <a:r>
              <a:rPr lang="en-US" sz="2000" dirty="0" smtClean="0"/>
              <a:t>(see </a:t>
            </a:r>
          </a:p>
          <a:p>
            <a:r>
              <a:rPr lang="en-US" sz="2000" dirty="0" smtClean="0"/>
              <a:t>http://</a:t>
            </a:r>
            <a:r>
              <a:rPr lang="en-US" sz="2000" dirty="0" err="1" smtClean="0"/>
              <a:t>arxiv.org</a:t>
            </a:r>
            <a:r>
              <a:rPr lang="en-US" sz="2000" dirty="0" smtClean="0"/>
              <a:t>/abs/1503.04849)</a:t>
            </a:r>
            <a:endParaRPr lang="en-US" sz="2000" dirty="0"/>
          </a:p>
        </p:txBody>
      </p:sp>
      <p:sp>
        <p:nvSpPr>
          <p:cNvPr id="9" name="TextBox 8"/>
          <p:cNvSpPr txBox="1"/>
          <p:nvPr/>
        </p:nvSpPr>
        <p:spPr>
          <a:xfrm>
            <a:off x="6248400" y="1100667"/>
            <a:ext cx="2726267" cy="523220"/>
          </a:xfrm>
          <a:prstGeom prst="rect">
            <a:avLst/>
          </a:prstGeom>
          <a:noFill/>
        </p:spPr>
        <p:txBody>
          <a:bodyPr wrap="square" rtlCol="0">
            <a:spAutoFit/>
          </a:bodyPr>
          <a:lstStyle/>
          <a:p>
            <a:r>
              <a:rPr lang="en-US" sz="2800" i="1" dirty="0" smtClean="0"/>
              <a:t>No form factors</a:t>
            </a:r>
            <a:endParaRPr lang="en-US" sz="2800" i="1" dirty="0"/>
          </a:p>
        </p:txBody>
      </p:sp>
      <p:sp>
        <p:nvSpPr>
          <p:cNvPr id="10" name="TextBox 9"/>
          <p:cNvSpPr txBox="1"/>
          <p:nvPr/>
        </p:nvSpPr>
        <p:spPr>
          <a:xfrm>
            <a:off x="134471" y="1319734"/>
            <a:ext cx="1464235" cy="1200329"/>
          </a:xfrm>
          <a:prstGeom prst="rect">
            <a:avLst/>
          </a:prstGeom>
          <a:noFill/>
        </p:spPr>
        <p:txBody>
          <a:bodyPr wrap="square" rtlCol="0">
            <a:spAutoFit/>
          </a:bodyPr>
          <a:lstStyle/>
          <a:p>
            <a:r>
              <a:rPr lang="en-US" dirty="0" smtClean="0"/>
              <a:t>~301 </a:t>
            </a:r>
            <a:r>
              <a:rPr lang="en-US" dirty="0" err="1" smtClean="0"/>
              <a:t>b</a:t>
            </a:r>
            <a:r>
              <a:rPr lang="en-US" dirty="0" err="1" smtClean="0">
                <a:sym typeface="Wingdings"/>
              </a:rPr>
              <a:t>s</a:t>
            </a:r>
            <a:r>
              <a:rPr lang="en-US" dirty="0" smtClean="0">
                <a:sym typeface="Wingdings"/>
              </a:rPr>
              <a:t> </a:t>
            </a:r>
            <a:r>
              <a:rPr lang="en-US" dirty="0" err="1" smtClean="0">
                <a:sym typeface="Wingdings"/>
              </a:rPr>
              <a:t>l</a:t>
            </a:r>
            <a:r>
              <a:rPr lang="en-US" baseline="30000" dirty="0" err="1" smtClean="0">
                <a:sym typeface="Wingdings"/>
              </a:rPr>
              <a:t>+</a:t>
            </a:r>
            <a:r>
              <a:rPr lang="en-US" dirty="0" err="1" smtClean="0">
                <a:sym typeface="Wingdings"/>
              </a:rPr>
              <a:t>l</a:t>
            </a:r>
            <a:r>
              <a:rPr lang="en-US" baseline="30000" dirty="0" smtClean="0">
                <a:sym typeface="Wingdings"/>
              </a:rPr>
              <a:t>-</a:t>
            </a:r>
            <a:r>
              <a:rPr lang="en-US" dirty="0" smtClean="0">
                <a:sym typeface="Wingdings"/>
              </a:rPr>
              <a:t> signal events in Belle data sample</a:t>
            </a:r>
            <a:endParaRPr lang="en-US" dirty="0"/>
          </a:p>
        </p:txBody>
      </p:sp>
      <p:sp>
        <p:nvSpPr>
          <p:cNvPr id="8" name="TextBox 7"/>
          <p:cNvSpPr txBox="1"/>
          <p:nvPr/>
        </p:nvSpPr>
        <p:spPr>
          <a:xfrm>
            <a:off x="134471" y="338667"/>
            <a:ext cx="1795929" cy="646331"/>
          </a:xfrm>
          <a:prstGeom prst="rect">
            <a:avLst/>
          </a:prstGeom>
          <a:noFill/>
        </p:spPr>
        <p:txBody>
          <a:bodyPr wrap="square" rtlCol="0">
            <a:spAutoFit/>
          </a:bodyPr>
          <a:lstStyle/>
          <a:p>
            <a:r>
              <a:rPr lang="en-US" dirty="0" smtClean="0"/>
              <a:t>(Skip if time is short)</a:t>
            </a:r>
            <a:endParaRPr lang="en-US" dirty="0"/>
          </a:p>
        </p:txBody>
      </p:sp>
    </p:spTree>
    <p:extLst>
      <p:ext uri="{BB962C8B-B14F-4D97-AF65-F5344CB8AC3E}">
        <p14:creationId xmlns:p14="http://schemas.microsoft.com/office/powerpoint/2010/main" val="17842200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000002a.projlum(2).gif"/>
          <p:cNvPicPr>
            <a:picLocks noChangeAspect="1"/>
          </p:cNvPicPr>
          <p:nvPr/>
        </p:nvPicPr>
        <p:blipFill rotWithShape="1">
          <a:blip r:embed="rId3" cstate="print">
            <a:extLst>
              <a:ext uri="{28A0092B-C50C-407E-A947-70E740481C1C}">
                <a14:useLocalDpi xmlns:a14="http://schemas.microsoft.com/office/drawing/2010/main"/>
              </a:ext>
            </a:extLst>
          </a:blip>
          <a:srcRect l="6645" t="8620" b="17369"/>
          <a:stretch/>
        </p:blipFill>
        <p:spPr>
          <a:xfrm>
            <a:off x="819401" y="684149"/>
            <a:ext cx="7314304" cy="5075637"/>
          </a:xfrm>
          <a:prstGeom prst="rect">
            <a:avLst/>
          </a:prstGeom>
        </p:spPr>
      </p:pic>
      <p:sp>
        <p:nvSpPr>
          <p:cNvPr id="5" name="Title 4"/>
          <p:cNvSpPr>
            <a:spLocks noGrp="1"/>
          </p:cNvSpPr>
          <p:nvPr>
            <p:ph type="title"/>
          </p:nvPr>
        </p:nvSpPr>
        <p:spPr>
          <a:xfrm>
            <a:off x="539140" y="135269"/>
            <a:ext cx="8229600" cy="725182"/>
          </a:xfrm>
        </p:spPr>
        <p:txBody>
          <a:bodyPr>
            <a:normAutofit fontScale="90000"/>
          </a:bodyPr>
          <a:lstStyle/>
          <a:p>
            <a:r>
              <a:rPr lang="en-US" dirty="0" err="1" smtClean="0"/>
              <a:t>SuperKEKB</a:t>
            </a:r>
            <a:r>
              <a:rPr lang="en-US" dirty="0" smtClean="0"/>
              <a:t>/Belle II Luminosity Profile</a:t>
            </a:r>
            <a:endParaRPr lang="en-US" dirty="0"/>
          </a:p>
        </p:txBody>
      </p:sp>
      <p:sp>
        <p:nvSpPr>
          <p:cNvPr id="6" name="TextBox 5"/>
          <p:cNvSpPr txBox="1"/>
          <p:nvPr/>
        </p:nvSpPr>
        <p:spPr>
          <a:xfrm>
            <a:off x="539140" y="5607386"/>
            <a:ext cx="8112067" cy="707886"/>
          </a:xfrm>
          <a:prstGeom prst="rect">
            <a:avLst/>
          </a:prstGeom>
          <a:noFill/>
        </p:spPr>
        <p:txBody>
          <a:bodyPr wrap="square" rtlCol="0">
            <a:spAutoFit/>
          </a:bodyPr>
          <a:lstStyle/>
          <a:p>
            <a:r>
              <a:rPr lang="en-US" sz="2000" dirty="0" smtClean="0"/>
              <a:t>N.B. To realize this steep turn-on, requires close cooperation between Belle II and </a:t>
            </a:r>
            <a:r>
              <a:rPr lang="en-US" sz="2000" dirty="0" err="1" smtClean="0"/>
              <a:t>SuperKEKB</a:t>
            </a:r>
            <a:r>
              <a:rPr lang="en-US" sz="2000" dirty="0" smtClean="0"/>
              <a:t>  [and </a:t>
            </a:r>
            <a:r>
              <a:rPr lang="en-US" sz="2000" i="1" dirty="0" smtClean="0"/>
              <a:t>international collaboration </a:t>
            </a:r>
            <a:r>
              <a:rPr lang="en-US" sz="2000" dirty="0" smtClean="0"/>
              <a:t>on the accelerator].</a:t>
            </a:r>
            <a:endParaRPr lang="en-US" sz="2000" dirty="0"/>
          </a:p>
        </p:txBody>
      </p:sp>
      <p:sp>
        <p:nvSpPr>
          <p:cNvPr id="2" name="Rectangle 1"/>
          <p:cNvSpPr/>
          <p:nvPr/>
        </p:nvSpPr>
        <p:spPr>
          <a:xfrm>
            <a:off x="1837765" y="860451"/>
            <a:ext cx="4572000" cy="646331"/>
          </a:xfrm>
          <a:prstGeom prst="rect">
            <a:avLst/>
          </a:prstGeom>
        </p:spPr>
        <p:txBody>
          <a:bodyPr>
            <a:spAutoFit/>
          </a:bodyPr>
          <a:lstStyle/>
          <a:p>
            <a:r>
              <a:rPr lang="en-US" dirty="0"/>
              <a:t>Belle/KEKB recorded ~1000 fb</a:t>
            </a:r>
            <a:r>
              <a:rPr lang="en-US" baseline="30000" dirty="0"/>
              <a:t>-1 </a:t>
            </a:r>
            <a:r>
              <a:rPr lang="en-US" dirty="0"/>
              <a:t>. Now change units </a:t>
            </a:r>
            <a:r>
              <a:rPr lang="en-US" dirty="0" smtClean="0"/>
              <a:t>on y-axis to </a:t>
            </a:r>
            <a:r>
              <a:rPr lang="en-US" dirty="0"/>
              <a:t>ab</a:t>
            </a:r>
            <a:r>
              <a:rPr lang="en-US" baseline="30000" dirty="0"/>
              <a:t>-1</a:t>
            </a:r>
            <a:endParaRPr lang="en-US" dirty="0"/>
          </a:p>
        </p:txBody>
      </p:sp>
      <p:sp>
        <p:nvSpPr>
          <p:cNvPr id="3" name="TextBox 2"/>
          <p:cNvSpPr txBox="1"/>
          <p:nvPr/>
        </p:nvSpPr>
        <p:spPr>
          <a:xfrm>
            <a:off x="1383281" y="6315272"/>
            <a:ext cx="6750424" cy="369332"/>
          </a:xfrm>
          <a:prstGeom prst="rect">
            <a:avLst/>
          </a:prstGeom>
          <a:noFill/>
        </p:spPr>
        <p:txBody>
          <a:bodyPr wrap="square" rtlCol="0">
            <a:spAutoFit/>
          </a:bodyPr>
          <a:lstStyle/>
          <a:p>
            <a:r>
              <a:rPr lang="en-US" dirty="0" smtClean="0"/>
              <a:t>This plot </a:t>
            </a:r>
            <a:r>
              <a:rPr lang="en-US" dirty="0"/>
              <a:t>a</a:t>
            </a:r>
            <a:r>
              <a:rPr lang="en-US" dirty="0" smtClean="0"/>
              <a:t>ssumes a </a:t>
            </a:r>
            <a:r>
              <a:rPr lang="en-US" i="1" dirty="0" smtClean="0"/>
              <a:t>full </a:t>
            </a:r>
            <a:r>
              <a:rPr lang="en-US" dirty="0" smtClean="0"/>
              <a:t>and </a:t>
            </a:r>
            <a:r>
              <a:rPr lang="en-US" i="1" dirty="0" smtClean="0"/>
              <a:t>stable </a:t>
            </a:r>
            <a:r>
              <a:rPr lang="en-US" dirty="0" smtClean="0"/>
              <a:t>operation funding profile. </a:t>
            </a:r>
            <a:endParaRPr lang="en-US" dirty="0"/>
          </a:p>
        </p:txBody>
      </p:sp>
      <p:sp>
        <p:nvSpPr>
          <p:cNvPr id="7" name="TextBox 6"/>
          <p:cNvSpPr txBox="1"/>
          <p:nvPr/>
        </p:nvSpPr>
        <p:spPr>
          <a:xfrm>
            <a:off x="1837765" y="3756334"/>
            <a:ext cx="2455333" cy="923330"/>
          </a:xfrm>
          <a:prstGeom prst="rect">
            <a:avLst/>
          </a:prstGeom>
          <a:noFill/>
        </p:spPr>
        <p:txBody>
          <a:bodyPr wrap="square" rtlCol="0">
            <a:spAutoFit/>
          </a:bodyPr>
          <a:lstStyle/>
          <a:p>
            <a:r>
              <a:rPr lang="en-US" dirty="0" smtClean="0"/>
              <a:t>“</a:t>
            </a:r>
            <a:r>
              <a:rPr lang="en-US" dirty="0" err="1" smtClean="0"/>
              <a:t>nano</a:t>
            </a:r>
            <a:r>
              <a:rPr lang="en-US" dirty="0" smtClean="0"/>
              <a:t>-beams” are the key; vertical beam size is </a:t>
            </a:r>
            <a:r>
              <a:rPr lang="en-US" dirty="0" smtClean="0">
                <a:solidFill>
                  <a:srgbClr val="FF0000"/>
                </a:solidFill>
              </a:rPr>
              <a:t>50nm</a:t>
            </a:r>
            <a:r>
              <a:rPr lang="en-US" dirty="0" smtClean="0"/>
              <a:t> at the IP</a:t>
            </a:r>
            <a:endParaRPr lang="en-US" dirty="0"/>
          </a:p>
        </p:txBody>
      </p:sp>
    </p:spTree>
    <p:extLst>
      <p:ext uri="{BB962C8B-B14F-4D97-AF65-F5344CB8AC3E}">
        <p14:creationId xmlns:p14="http://schemas.microsoft.com/office/powerpoint/2010/main" val="24480655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08" y="161364"/>
            <a:ext cx="8229600" cy="711200"/>
          </a:xfrm>
        </p:spPr>
        <p:txBody>
          <a:bodyPr>
            <a:normAutofit fontScale="90000"/>
          </a:bodyPr>
          <a:lstStyle/>
          <a:p>
            <a:r>
              <a:rPr lang="en-US" u="sng" dirty="0" smtClean="0"/>
              <a:t>How can we establish NP in B</a:t>
            </a:r>
            <a:r>
              <a:rPr lang="en-US" u="sng" dirty="0" smtClean="0">
                <a:sym typeface="Wingdings"/>
              </a:rPr>
              <a:t>K* l</a:t>
            </a:r>
            <a:r>
              <a:rPr lang="en-US" u="sng" baseline="30000" dirty="0" smtClean="0">
                <a:sym typeface="Wingdings"/>
              </a:rPr>
              <a:t>-</a:t>
            </a:r>
            <a:r>
              <a:rPr lang="en-US" u="sng" dirty="0" smtClean="0">
                <a:sym typeface="Wingdings"/>
              </a:rPr>
              <a:t>l</a:t>
            </a:r>
            <a:r>
              <a:rPr lang="en-US" u="sng" baseline="30000" dirty="0" smtClean="0">
                <a:sym typeface="Wingdings"/>
              </a:rPr>
              <a:t>+</a:t>
            </a:r>
            <a:r>
              <a:rPr lang="en-US" u="sng" dirty="0" smtClean="0">
                <a:sym typeface="Wingdings"/>
              </a:rPr>
              <a:t> </a:t>
            </a:r>
            <a:r>
              <a:rPr lang="en-US" u="sng" dirty="0" smtClean="0"/>
              <a:t>?</a:t>
            </a:r>
            <a:endParaRPr lang="en-US" u="sng" dirty="0"/>
          </a:p>
        </p:txBody>
      </p:sp>
      <p:sp>
        <p:nvSpPr>
          <p:cNvPr id="10" name="TextBox 9"/>
          <p:cNvSpPr txBox="1"/>
          <p:nvPr/>
        </p:nvSpPr>
        <p:spPr>
          <a:xfrm>
            <a:off x="678329" y="948481"/>
            <a:ext cx="8008471" cy="954107"/>
          </a:xfrm>
          <a:prstGeom prst="rect">
            <a:avLst/>
          </a:prstGeom>
          <a:noFill/>
        </p:spPr>
        <p:txBody>
          <a:bodyPr wrap="square" rtlCol="0">
            <a:spAutoFit/>
          </a:bodyPr>
          <a:lstStyle/>
          <a:p>
            <a:r>
              <a:rPr lang="en-US" sz="2800" dirty="0" err="1" smtClean="0"/>
              <a:t>Ans</a:t>
            </a:r>
            <a:r>
              <a:rPr lang="en-US" sz="2800" dirty="0" smtClean="0"/>
              <a:t>: Observe and measure the rate for </a:t>
            </a:r>
          </a:p>
          <a:p>
            <a:r>
              <a:rPr lang="en-US" sz="2800" dirty="0">
                <a:sym typeface="Wingdings"/>
              </a:rPr>
              <a:t>a</a:t>
            </a:r>
            <a:r>
              <a:rPr lang="en-US" sz="2800" dirty="0" smtClean="0">
                <a:sym typeface="Wingdings"/>
              </a:rPr>
              <a:t>nd thus isolate the Z</a:t>
            </a:r>
            <a:r>
              <a:rPr lang="en-US" sz="2800" baseline="30000" dirty="0" smtClean="0">
                <a:sym typeface="Wingdings"/>
              </a:rPr>
              <a:t>’</a:t>
            </a:r>
            <a:r>
              <a:rPr lang="en-US" sz="2800" dirty="0" smtClean="0">
                <a:sym typeface="Wingdings"/>
              </a:rPr>
              <a:t> penguin (C</a:t>
            </a:r>
            <a:r>
              <a:rPr lang="en-US" sz="2800" baseline="-25000" dirty="0" smtClean="0">
                <a:sym typeface="Wingdings"/>
              </a:rPr>
              <a:t>9</a:t>
            </a:r>
            <a:r>
              <a:rPr lang="en-US" sz="2800" dirty="0" smtClean="0">
                <a:sym typeface="Wingdings"/>
              </a:rPr>
              <a:t>) at </a:t>
            </a:r>
            <a:r>
              <a:rPr lang="en-US" sz="2800" i="1" dirty="0" smtClean="0">
                <a:solidFill>
                  <a:srgbClr val="FF0000"/>
                </a:solidFill>
                <a:sym typeface="Wingdings"/>
              </a:rPr>
              <a:t>Belle II </a:t>
            </a:r>
            <a:endParaRPr lang="en-US" i="1" dirty="0">
              <a:solidFill>
                <a:srgbClr val="FF0000"/>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129424414"/>
              </p:ext>
            </p:extLst>
          </p:nvPr>
        </p:nvGraphicFramePr>
        <p:xfrm>
          <a:off x="6484843" y="948481"/>
          <a:ext cx="1492250" cy="539750"/>
        </p:xfrm>
        <a:graphic>
          <a:graphicData uri="http://schemas.openxmlformats.org/presentationml/2006/ole">
            <mc:AlternateContent xmlns:mc="http://schemas.openxmlformats.org/markup-compatibility/2006">
              <mc:Choice xmlns:v="urn:schemas-microsoft-com:vml" Requires="v">
                <p:oleObj spid="_x0000_s25019" name="Equation" r:id="rId3" imgW="596900" imgH="215900" progId="Equation.DSMT4">
                  <p:embed/>
                </p:oleObj>
              </mc:Choice>
              <mc:Fallback>
                <p:oleObj name="Equation" r:id="rId3" imgW="596900" imgH="215900" progId="Equation.DSMT4">
                  <p:embed/>
                  <p:pic>
                    <p:nvPicPr>
                      <p:cNvPr id="0" name=""/>
                      <p:cNvPicPr/>
                      <p:nvPr/>
                    </p:nvPicPr>
                    <p:blipFill>
                      <a:blip r:embed="rId4"/>
                      <a:stretch>
                        <a:fillRect/>
                      </a:stretch>
                    </p:blipFill>
                    <p:spPr>
                      <a:xfrm>
                        <a:off x="6484843" y="948481"/>
                        <a:ext cx="1492250" cy="539750"/>
                      </a:xfrm>
                      <a:prstGeom prst="rect">
                        <a:avLst/>
                      </a:prstGeom>
                    </p:spPr>
                  </p:pic>
                </p:oleObj>
              </mc:Fallback>
            </mc:AlternateContent>
          </a:graphicData>
        </a:graphic>
      </p:graphicFrame>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67400" y="4741332"/>
            <a:ext cx="3037840" cy="2116667"/>
          </a:xfrm>
          <a:prstGeom prst="rect">
            <a:avLst/>
          </a:prstGeom>
        </p:spPr>
      </p:pic>
      <p:pic>
        <p:nvPicPr>
          <p:cNvPr id="5" name="Picture 4"/>
          <p:cNvPicPr>
            <a:picLocks noChangeAspect="1"/>
          </p:cNvPicPr>
          <p:nvPr/>
        </p:nvPicPr>
        <p:blipFill>
          <a:blip r:embed="rId6"/>
          <a:stretch>
            <a:fillRect/>
          </a:stretch>
        </p:blipFill>
        <p:spPr>
          <a:xfrm>
            <a:off x="0" y="4383731"/>
            <a:ext cx="5867400" cy="2159000"/>
          </a:xfrm>
          <a:prstGeom prst="rect">
            <a:avLst/>
          </a:prstGeom>
        </p:spPr>
      </p:pic>
      <p:sp>
        <p:nvSpPr>
          <p:cNvPr id="6" name="Rectangle 5"/>
          <p:cNvSpPr/>
          <p:nvPr/>
        </p:nvSpPr>
        <p:spPr>
          <a:xfrm>
            <a:off x="397108" y="6363304"/>
            <a:ext cx="4908503" cy="369332"/>
          </a:xfrm>
          <a:prstGeom prst="rect">
            <a:avLst/>
          </a:prstGeom>
        </p:spPr>
        <p:txBody>
          <a:bodyPr wrap="none">
            <a:spAutoFit/>
          </a:bodyPr>
          <a:lstStyle/>
          <a:p>
            <a:r>
              <a:rPr lang="en-US" dirty="0" smtClean="0"/>
              <a:t>R. </a:t>
            </a:r>
            <a:r>
              <a:rPr lang="en-US" dirty="0" err="1" smtClean="0"/>
              <a:t>Aaij</a:t>
            </a:r>
            <a:r>
              <a:rPr lang="en-US" dirty="0" smtClean="0"/>
              <a:t> et al. (</a:t>
            </a:r>
            <a:r>
              <a:rPr lang="en-US" dirty="0" err="1" smtClean="0"/>
              <a:t>LHCb</a:t>
            </a:r>
            <a:r>
              <a:rPr lang="en-US" dirty="0" smtClean="0"/>
              <a:t> </a:t>
            </a:r>
            <a:r>
              <a:rPr lang="en-US" dirty="0" err="1" smtClean="0"/>
              <a:t>collab</a:t>
            </a:r>
            <a:r>
              <a:rPr lang="en-US" dirty="0" smtClean="0"/>
              <a:t>); PRL </a:t>
            </a:r>
            <a:r>
              <a:rPr lang="en-US" dirty="0"/>
              <a:t>113, 151601 (2014)</a:t>
            </a:r>
          </a:p>
        </p:txBody>
      </p:sp>
      <p:sp>
        <p:nvSpPr>
          <p:cNvPr id="7" name="TextBox 6"/>
          <p:cNvSpPr txBox="1"/>
          <p:nvPr/>
        </p:nvSpPr>
        <p:spPr>
          <a:xfrm>
            <a:off x="288365" y="3183403"/>
            <a:ext cx="5579035" cy="1200328"/>
          </a:xfrm>
          <a:prstGeom prst="rect">
            <a:avLst/>
          </a:prstGeom>
          <a:noFill/>
        </p:spPr>
        <p:txBody>
          <a:bodyPr wrap="square" rtlCol="0">
            <a:spAutoFit/>
          </a:bodyPr>
          <a:lstStyle/>
          <a:p>
            <a:r>
              <a:rPr lang="en-US" sz="2400" dirty="0" err="1" smtClean="0"/>
              <a:t>Ans</a:t>
            </a:r>
            <a:r>
              <a:rPr lang="en-US" sz="2400" dirty="0" smtClean="0"/>
              <a:t>: Verify hint of lepton universality breakdown at </a:t>
            </a:r>
            <a:r>
              <a:rPr lang="en-US" sz="2400" dirty="0" smtClean="0">
                <a:solidFill>
                  <a:srgbClr val="FF0000"/>
                </a:solidFill>
              </a:rPr>
              <a:t>Belle II </a:t>
            </a:r>
          </a:p>
          <a:p>
            <a:r>
              <a:rPr lang="en-US" sz="2400" dirty="0" smtClean="0"/>
              <a:t>(good electron </a:t>
            </a:r>
            <a:r>
              <a:rPr lang="en-US" sz="2400" dirty="0" err="1" smtClean="0"/>
              <a:t>eff</a:t>
            </a:r>
            <a:r>
              <a:rPr lang="en-US" sz="2400" dirty="0" smtClean="0"/>
              <a:t> and mass resolution)</a:t>
            </a:r>
            <a:endParaRPr lang="en-US" sz="2400" dirty="0"/>
          </a:p>
        </p:txBody>
      </p:sp>
      <p:sp>
        <p:nvSpPr>
          <p:cNvPr id="11" name="Rectangle 10"/>
          <p:cNvSpPr/>
          <p:nvPr/>
        </p:nvSpPr>
        <p:spPr>
          <a:xfrm>
            <a:off x="457200" y="948481"/>
            <a:ext cx="7625976" cy="1128343"/>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28819" y="3137236"/>
            <a:ext cx="5425314" cy="124649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111565" y="978364"/>
            <a:ext cx="1150470" cy="1200329"/>
          </a:xfrm>
          <a:prstGeom prst="rect">
            <a:avLst/>
          </a:prstGeom>
          <a:noFill/>
        </p:spPr>
        <p:txBody>
          <a:bodyPr wrap="square" rtlCol="0">
            <a:spAutoFit/>
          </a:bodyPr>
          <a:lstStyle/>
          <a:p>
            <a:r>
              <a:rPr lang="en-US" dirty="0" smtClean="0"/>
              <a:t>Answer from Buras et al.</a:t>
            </a:r>
            <a:endParaRPr lang="en-US" dirty="0"/>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t="5933" b="15513"/>
          <a:stretch/>
        </p:blipFill>
        <p:spPr>
          <a:xfrm>
            <a:off x="0" y="114746"/>
            <a:ext cx="9144000" cy="2746969"/>
          </a:xfrm>
          <a:prstGeom prst="rect">
            <a:avLst/>
          </a:prstGeom>
        </p:spPr>
      </p:pic>
      <p:sp>
        <p:nvSpPr>
          <p:cNvPr id="9" name="TextBox 8"/>
          <p:cNvSpPr txBox="1"/>
          <p:nvPr/>
        </p:nvSpPr>
        <p:spPr>
          <a:xfrm>
            <a:off x="6185991" y="3598934"/>
            <a:ext cx="2719249" cy="1200329"/>
          </a:xfrm>
          <a:prstGeom prst="rect">
            <a:avLst/>
          </a:prstGeom>
          <a:noFill/>
        </p:spPr>
        <p:txBody>
          <a:bodyPr wrap="square" rtlCol="0">
            <a:spAutoFit/>
          </a:bodyPr>
          <a:lstStyle/>
          <a:p>
            <a:r>
              <a:rPr lang="en-US" dirty="0" smtClean="0"/>
              <a:t>According to </a:t>
            </a:r>
            <a:r>
              <a:rPr lang="nb-NO" dirty="0">
                <a:hlinkClick r:id="rId8"/>
              </a:rPr>
              <a:t>http://xxx.lanl.gov/abs/</a:t>
            </a:r>
            <a:r>
              <a:rPr lang="nb-NO" dirty="0" smtClean="0">
                <a:hlinkClick r:id="rId8"/>
              </a:rPr>
              <a:t>1605.07633</a:t>
            </a:r>
            <a:r>
              <a:rPr lang="nb-NO" dirty="0" smtClean="0"/>
              <a:t>, </a:t>
            </a:r>
            <a:r>
              <a:rPr lang="nb-NO" dirty="0" err="1" smtClean="0"/>
              <a:t>no</a:t>
            </a:r>
            <a:r>
              <a:rPr lang="nb-NO" dirty="0" smtClean="0"/>
              <a:t> </a:t>
            </a:r>
            <a:r>
              <a:rPr lang="nb-NO" dirty="0" err="1" smtClean="0"/>
              <a:t>significant</a:t>
            </a:r>
            <a:r>
              <a:rPr lang="nb-NO" dirty="0" smtClean="0"/>
              <a:t> SM </a:t>
            </a:r>
            <a:r>
              <a:rPr lang="nb-NO" dirty="0" err="1" smtClean="0"/>
              <a:t>radiative</a:t>
            </a:r>
            <a:r>
              <a:rPr lang="nb-NO" dirty="0" smtClean="0"/>
              <a:t> </a:t>
            </a:r>
            <a:r>
              <a:rPr lang="nb-NO" dirty="0" err="1" smtClean="0"/>
              <a:t>corrections</a:t>
            </a:r>
            <a:endParaRPr lang="en-US" dirty="0"/>
          </a:p>
        </p:txBody>
      </p:sp>
    </p:spTree>
    <p:extLst>
      <p:ext uri="{BB962C8B-B14F-4D97-AF65-F5344CB8AC3E}">
        <p14:creationId xmlns:p14="http://schemas.microsoft.com/office/powerpoint/2010/main" val="659958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64733" y="84667"/>
            <a:ext cx="6841067" cy="769441"/>
          </a:xfrm>
          <a:prstGeom prst="rect">
            <a:avLst/>
          </a:prstGeom>
          <a:noFill/>
        </p:spPr>
        <p:txBody>
          <a:bodyPr wrap="square" rtlCol="0">
            <a:spAutoFit/>
          </a:bodyPr>
          <a:lstStyle/>
          <a:p>
            <a:r>
              <a:rPr lang="en-US" sz="4400" dirty="0" smtClean="0"/>
              <a:t>“We need more data !!”  </a:t>
            </a:r>
            <a:endParaRPr lang="en-US" sz="4400" dirty="0"/>
          </a:p>
        </p:txBody>
      </p:sp>
      <p:pic>
        <p:nvPicPr>
          <p:cNvPr id="15" name="Picture 14" descr="SevenSamurai_origin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09533" y="854108"/>
            <a:ext cx="4506163" cy="2534717"/>
          </a:xfrm>
          <a:prstGeom prst="rect">
            <a:avLst/>
          </a:prstGeom>
        </p:spPr>
      </p:pic>
      <p:pic>
        <p:nvPicPr>
          <p:cNvPr id="2" name="Picture 1"/>
          <p:cNvPicPr>
            <a:picLocks noChangeAspect="1"/>
          </p:cNvPicPr>
          <p:nvPr/>
        </p:nvPicPr>
        <p:blipFill>
          <a:blip r:embed="rId4"/>
          <a:stretch>
            <a:fillRect/>
          </a:stretch>
        </p:blipFill>
        <p:spPr>
          <a:xfrm>
            <a:off x="228600" y="854108"/>
            <a:ext cx="3810000" cy="2705100"/>
          </a:xfrm>
          <a:prstGeom prst="rect">
            <a:avLst/>
          </a:prstGeom>
        </p:spPr>
      </p:pic>
      <p:sp>
        <p:nvSpPr>
          <p:cNvPr id="3" name="TextBox 2"/>
          <p:cNvSpPr txBox="1"/>
          <p:nvPr/>
        </p:nvSpPr>
        <p:spPr>
          <a:xfrm>
            <a:off x="4487333" y="3388825"/>
            <a:ext cx="5740401" cy="338554"/>
          </a:xfrm>
          <a:prstGeom prst="rect">
            <a:avLst/>
          </a:prstGeom>
          <a:noFill/>
        </p:spPr>
        <p:txBody>
          <a:bodyPr wrap="square" rtlCol="0">
            <a:spAutoFit/>
          </a:bodyPr>
          <a:lstStyle/>
          <a:p>
            <a:r>
              <a:rPr lang="en-US" sz="1600" dirty="0" smtClean="0"/>
              <a:t>Apologies to Director Akira Kurosawa </a:t>
            </a:r>
            <a:endParaRPr lang="en-US" sz="1600" dirty="0"/>
          </a:p>
        </p:txBody>
      </p:sp>
      <p:sp>
        <p:nvSpPr>
          <p:cNvPr id="4" name="TextBox 3"/>
          <p:cNvSpPr txBox="1"/>
          <p:nvPr/>
        </p:nvSpPr>
        <p:spPr>
          <a:xfrm>
            <a:off x="228600" y="3758157"/>
            <a:ext cx="8608704" cy="461665"/>
          </a:xfrm>
          <a:prstGeom prst="rect">
            <a:avLst/>
          </a:prstGeom>
          <a:noFill/>
        </p:spPr>
        <p:txBody>
          <a:bodyPr wrap="square" rtlCol="0">
            <a:spAutoFit/>
          </a:bodyPr>
          <a:lstStyle/>
          <a:p>
            <a:r>
              <a:rPr lang="en-US" sz="2400" i="1" dirty="0" smtClean="0"/>
              <a:t>To find out whether there are NP couplings in the weak interaction</a:t>
            </a:r>
            <a:endParaRPr lang="en-US" sz="2400" i="1"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l="1884"/>
          <a:stretch/>
        </p:blipFill>
        <p:spPr>
          <a:xfrm>
            <a:off x="1312333" y="4165600"/>
            <a:ext cx="4723614" cy="2423160"/>
          </a:xfrm>
          <a:prstGeom prst="rect">
            <a:avLst/>
          </a:prstGeom>
        </p:spPr>
      </p:pic>
      <p:sp>
        <p:nvSpPr>
          <p:cNvPr id="6" name="TextBox 5"/>
          <p:cNvSpPr txBox="1"/>
          <p:nvPr/>
        </p:nvSpPr>
        <p:spPr>
          <a:xfrm>
            <a:off x="-16934" y="6180540"/>
            <a:ext cx="3048001" cy="646331"/>
          </a:xfrm>
          <a:prstGeom prst="rect">
            <a:avLst/>
          </a:prstGeom>
          <a:noFill/>
        </p:spPr>
        <p:txBody>
          <a:bodyPr wrap="square" rtlCol="0">
            <a:spAutoFit/>
          </a:bodyPr>
          <a:lstStyle/>
          <a:p>
            <a:r>
              <a:rPr lang="en-US" dirty="0" smtClean="0"/>
              <a:t>Belle I data S. </a:t>
            </a:r>
            <a:r>
              <a:rPr lang="en-US" dirty="0" err="1" smtClean="0"/>
              <a:t>Wehle</a:t>
            </a:r>
            <a:r>
              <a:rPr lang="en-US" dirty="0" smtClean="0"/>
              <a:t>, </a:t>
            </a:r>
          </a:p>
          <a:p>
            <a:r>
              <a:rPr lang="en-US" dirty="0" smtClean="0"/>
              <a:t>DESY, </a:t>
            </a:r>
            <a:r>
              <a:rPr lang="en-US" dirty="0" err="1" smtClean="0"/>
              <a:t>arXiv</a:t>
            </a:r>
            <a:r>
              <a:rPr lang="en-US" dirty="0" smtClean="0"/>
              <a:t>: 1604.04042</a:t>
            </a:r>
            <a:endParaRPr lang="en-US" dirty="0"/>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b="-3447"/>
          <a:stretch/>
        </p:blipFill>
        <p:spPr>
          <a:xfrm>
            <a:off x="6093883" y="4219822"/>
            <a:ext cx="2999317" cy="2096311"/>
          </a:xfrm>
          <a:prstGeom prst="rect">
            <a:avLst/>
          </a:prstGeom>
        </p:spPr>
      </p:pic>
      <p:sp>
        <p:nvSpPr>
          <p:cNvPr id="8" name="TextBox 7"/>
          <p:cNvSpPr txBox="1"/>
          <p:nvPr/>
        </p:nvSpPr>
        <p:spPr>
          <a:xfrm>
            <a:off x="-16934" y="4859867"/>
            <a:ext cx="1439333" cy="646331"/>
          </a:xfrm>
          <a:prstGeom prst="rect">
            <a:avLst/>
          </a:prstGeom>
          <a:noFill/>
        </p:spPr>
        <p:txBody>
          <a:bodyPr wrap="square" rtlCol="0">
            <a:spAutoFit/>
          </a:bodyPr>
          <a:lstStyle/>
          <a:p>
            <a:r>
              <a:rPr lang="en-US" dirty="0" smtClean="0"/>
              <a:t>Signal of ~187 events</a:t>
            </a:r>
            <a:endParaRPr lang="en-US" dirty="0"/>
          </a:p>
        </p:txBody>
      </p:sp>
      <p:sp>
        <p:nvSpPr>
          <p:cNvPr id="9" name="TextBox 8"/>
          <p:cNvSpPr txBox="1"/>
          <p:nvPr/>
        </p:nvSpPr>
        <p:spPr>
          <a:xfrm>
            <a:off x="7501467" y="4419599"/>
            <a:ext cx="508000" cy="369332"/>
          </a:xfrm>
          <a:prstGeom prst="rect">
            <a:avLst/>
          </a:prstGeom>
          <a:noFill/>
        </p:spPr>
        <p:txBody>
          <a:bodyPr wrap="square" rtlCol="0">
            <a:spAutoFit/>
          </a:bodyPr>
          <a:lstStyle/>
          <a:p>
            <a:r>
              <a:rPr lang="en-US" dirty="0" smtClean="0"/>
              <a:t>P</a:t>
            </a:r>
            <a:r>
              <a:rPr lang="en-US" baseline="-25000" dirty="0" smtClean="0"/>
              <a:t>5</a:t>
            </a:r>
            <a:r>
              <a:rPr lang="en-US" baseline="30000" dirty="0" smtClean="0"/>
              <a:t>’</a:t>
            </a:r>
            <a:endParaRPr lang="en-US" dirty="0"/>
          </a:p>
        </p:txBody>
      </p:sp>
      <p:sp>
        <p:nvSpPr>
          <p:cNvPr id="10" name="TextBox 9"/>
          <p:cNvSpPr txBox="1"/>
          <p:nvPr/>
        </p:nvSpPr>
        <p:spPr>
          <a:xfrm>
            <a:off x="5300135" y="6404094"/>
            <a:ext cx="4056592" cy="369332"/>
          </a:xfrm>
          <a:prstGeom prst="rect">
            <a:avLst/>
          </a:prstGeom>
          <a:noFill/>
        </p:spPr>
        <p:txBody>
          <a:bodyPr wrap="square" rtlCol="0">
            <a:spAutoFit/>
          </a:bodyPr>
          <a:lstStyle/>
          <a:p>
            <a:r>
              <a:rPr lang="en-US" dirty="0" smtClean="0"/>
              <a:t>Can optimize and add K*+ </a:t>
            </a:r>
            <a:r>
              <a:rPr lang="en-US" dirty="0" err="1" smtClean="0"/>
              <a:t>ll</a:t>
            </a:r>
            <a:r>
              <a:rPr lang="en-US" dirty="0" smtClean="0"/>
              <a:t> modes too !</a:t>
            </a:r>
            <a:endParaRPr lang="en-US" dirty="0"/>
          </a:p>
        </p:txBody>
      </p:sp>
    </p:spTree>
    <p:extLst>
      <p:ext uri="{BB962C8B-B14F-4D97-AF65-F5344CB8AC3E}">
        <p14:creationId xmlns:p14="http://schemas.microsoft.com/office/powerpoint/2010/main" val="1933544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グループ化 13"/>
          <p:cNvGrpSpPr>
            <a:grpSpLocks/>
          </p:cNvGrpSpPr>
          <p:nvPr/>
        </p:nvGrpSpPr>
        <p:grpSpPr bwMode="auto">
          <a:xfrm>
            <a:off x="34925" y="908050"/>
            <a:ext cx="9145588" cy="5905500"/>
            <a:chOff x="36104" y="391611"/>
            <a:chExt cx="9143822" cy="5905244"/>
          </a:xfrm>
        </p:grpSpPr>
        <p:pic>
          <p:nvPicPr>
            <p:cNvPr id="13209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751911"/>
              <a:ext cx="7848872" cy="554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p:cNvCxnSpPr/>
            <p:nvPr/>
          </p:nvCxnSpPr>
          <p:spPr>
            <a:xfrm>
              <a:off x="540832" y="2348914"/>
              <a:ext cx="2199850" cy="519089"/>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2101" name="テキスト ボックス 7"/>
            <p:cNvSpPr txBox="1">
              <a:spLocks noChangeArrowheads="1"/>
            </p:cNvSpPr>
            <p:nvPr/>
          </p:nvSpPr>
          <p:spPr bwMode="auto">
            <a:xfrm>
              <a:off x="36104" y="2552002"/>
              <a:ext cx="1981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a:solidFill>
                    <a:srgbClr val="0000FF"/>
                  </a:solidFill>
                  <a:latin typeface="Calibri" charset="0"/>
                  <a:ea typeface="MS PGothic" charset="0"/>
                  <a:cs typeface="MS PGothic" charset="0"/>
                </a:rPr>
                <a:t>electron</a:t>
              </a:r>
              <a:r>
                <a:rPr kumimoji="1" lang="sl-SI" altLang="ja-JP" sz="1800">
                  <a:solidFill>
                    <a:srgbClr val="0000FF"/>
                  </a:solidFill>
                  <a:latin typeface="Calibri" charset="0"/>
                  <a:ea typeface="MS PGothic" charset="0"/>
                  <a:cs typeface="MS PGothic" charset="0"/>
                </a:rPr>
                <a:t>s</a:t>
              </a:r>
              <a:r>
                <a:rPr kumimoji="1" lang="en-US" altLang="ja-JP" sz="1800">
                  <a:solidFill>
                    <a:srgbClr val="0000FF"/>
                  </a:solidFill>
                  <a:latin typeface="Calibri" charset="0"/>
                  <a:ea typeface="MS PGothic" charset="0"/>
                  <a:cs typeface="MS PGothic" charset="0"/>
                </a:rPr>
                <a:t>  (7GeV)</a:t>
              </a:r>
              <a:endParaRPr kumimoji="1" lang="ja-JP" altLang="en-US" sz="1800">
                <a:solidFill>
                  <a:srgbClr val="0000FF"/>
                </a:solidFill>
                <a:latin typeface="Calibri" charset="0"/>
                <a:ea typeface="MS PGothic" charset="0"/>
                <a:cs typeface="MS PGothic" charset="0"/>
              </a:endParaRPr>
            </a:p>
          </p:txBody>
        </p:sp>
        <p:cxnSp>
          <p:nvCxnSpPr>
            <p:cNvPr id="9" name="直線矢印コネクタ 8"/>
            <p:cNvCxnSpPr/>
            <p:nvPr/>
          </p:nvCxnSpPr>
          <p:spPr>
            <a:xfrm>
              <a:off x="6892780" y="3882373"/>
              <a:ext cx="1604653" cy="411144"/>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2103" name="テキスト ボックス 9"/>
            <p:cNvSpPr txBox="1">
              <a:spLocks noChangeArrowheads="1"/>
            </p:cNvSpPr>
            <p:nvPr/>
          </p:nvSpPr>
          <p:spPr bwMode="auto">
            <a:xfrm>
              <a:off x="6893184" y="4365104"/>
              <a:ext cx="1783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dirty="0">
                  <a:solidFill>
                    <a:srgbClr val="FF0000"/>
                  </a:solidFill>
                  <a:latin typeface="Calibri" charset="0"/>
                  <a:ea typeface="MS PGothic" charset="0"/>
                  <a:cs typeface="MS PGothic" charset="0"/>
                </a:rPr>
                <a:t>positron</a:t>
              </a:r>
              <a:r>
                <a:rPr kumimoji="1" lang="sl-SI" altLang="ja-JP" sz="1800" dirty="0">
                  <a:solidFill>
                    <a:srgbClr val="FF0000"/>
                  </a:solidFill>
                  <a:latin typeface="Calibri" charset="0"/>
                  <a:ea typeface="MS PGothic" charset="0"/>
                  <a:cs typeface="MS PGothic" charset="0"/>
                </a:rPr>
                <a:t>s</a:t>
              </a:r>
              <a:r>
                <a:rPr kumimoji="1" lang="en-US" altLang="ja-JP" sz="1800" dirty="0">
                  <a:solidFill>
                    <a:srgbClr val="FF0000"/>
                  </a:solidFill>
                  <a:latin typeface="Calibri" charset="0"/>
                  <a:ea typeface="MS PGothic" charset="0"/>
                  <a:cs typeface="MS PGothic" charset="0"/>
                </a:rPr>
                <a:t> (4GeV)</a:t>
              </a:r>
              <a:endParaRPr kumimoji="1" lang="ja-JP" altLang="en-US" sz="1800" dirty="0">
                <a:solidFill>
                  <a:srgbClr val="FF0000"/>
                </a:solidFill>
                <a:latin typeface="Calibri" charset="0"/>
                <a:ea typeface="MS PGothic" charset="0"/>
                <a:cs typeface="MS PGothic" charset="0"/>
              </a:endParaRPr>
            </a:p>
          </p:txBody>
        </p:sp>
        <p:sp>
          <p:nvSpPr>
            <p:cNvPr id="13" name="角丸四角形吹き出し 12"/>
            <p:cNvSpPr/>
            <p:nvPr/>
          </p:nvSpPr>
          <p:spPr>
            <a:xfrm>
              <a:off x="5364313" y="391611"/>
              <a:ext cx="3815613" cy="863563"/>
            </a:xfrm>
            <a:prstGeom prst="wedgeRoundRectCallout">
              <a:avLst>
                <a:gd name="adj1" fmla="val -37974"/>
                <a:gd name="adj2" fmla="val 6360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u="sng" dirty="0">
                  <a:solidFill>
                    <a:schemeClr val="tx1"/>
                  </a:solidFill>
                </a:rPr>
                <a:t>KL and </a:t>
              </a:r>
              <a:r>
                <a:rPr kumimoji="1" lang="en-US" altLang="ja-JP" sz="1600" u="sng" dirty="0" err="1">
                  <a:solidFill>
                    <a:schemeClr val="tx1"/>
                  </a:solidFill>
                </a:rPr>
                <a:t>muon</a:t>
              </a:r>
              <a:r>
                <a:rPr kumimoji="1" lang="en-US" altLang="ja-JP" sz="1600" u="sng" dirty="0">
                  <a:solidFill>
                    <a:schemeClr val="tx1"/>
                  </a:solidFill>
                </a:rPr>
                <a:t> detector:</a:t>
              </a:r>
            </a:p>
            <a:p>
              <a:pPr>
                <a:defRPr/>
              </a:pPr>
              <a:r>
                <a:rPr kumimoji="1" lang="en-US" altLang="ja-JP" sz="1400" dirty="0">
                  <a:solidFill>
                    <a:srgbClr val="000000"/>
                  </a:solidFill>
                </a:rPr>
                <a:t>Resistive Plate Counter (</a:t>
              </a:r>
              <a:r>
                <a:rPr lang="en-US" altLang="ja-JP" sz="1400" dirty="0"/>
                <a:t>barrel outer layers</a:t>
              </a:r>
              <a:r>
                <a:rPr kumimoji="1" lang="en-US" altLang="ja-JP" sz="1400" dirty="0">
                  <a:solidFill>
                    <a:srgbClr val="000000"/>
                  </a:solidFill>
                </a:rPr>
                <a:t>)</a:t>
              </a:r>
            </a:p>
            <a:p>
              <a:pPr>
                <a:defRPr/>
              </a:pPr>
              <a:r>
                <a:rPr kumimoji="1" lang="en-US" altLang="ja-JP" sz="1400" dirty="0">
                  <a:solidFill>
                    <a:schemeClr val="tx1"/>
                  </a:solidFill>
                </a:rPr>
                <a:t>Scintillator + WLSF + MPPC (end-caps</a:t>
              </a:r>
              <a:r>
                <a:rPr lang="en-US" altLang="ja-JP" sz="1400" dirty="0">
                  <a:solidFill>
                    <a:schemeClr val="tx1"/>
                  </a:solidFill>
                </a:rPr>
                <a:t> , inner 2 barrel layers</a:t>
              </a:r>
              <a:r>
                <a:rPr kumimoji="1" lang="en-US" altLang="ja-JP" sz="1400" dirty="0">
                  <a:solidFill>
                    <a:schemeClr val="tx1"/>
                  </a:solidFill>
                </a:rPr>
                <a:t>)</a:t>
              </a:r>
              <a:endParaRPr kumimoji="1" lang="ja-JP" altLang="en-US" sz="1400" dirty="0">
                <a:solidFill>
                  <a:schemeClr val="tx1"/>
                </a:solidFill>
              </a:endParaRPr>
            </a:p>
          </p:txBody>
        </p:sp>
        <p:sp>
          <p:nvSpPr>
            <p:cNvPr id="15" name="角丸四角形吹き出し 14"/>
            <p:cNvSpPr/>
            <p:nvPr/>
          </p:nvSpPr>
          <p:spPr>
            <a:xfrm>
              <a:off x="5580171" y="2248905"/>
              <a:ext cx="3491826" cy="823877"/>
            </a:xfrm>
            <a:prstGeom prst="wedgeRoundRectCallout">
              <a:avLst>
                <a:gd name="adj1" fmla="val -79046"/>
                <a:gd name="adj2" fmla="val 2674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u="sng" dirty="0">
                  <a:solidFill>
                    <a:schemeClr val="tx1"/>
                  </a:solidFill>
                </a:rPr>
                <a:t>Particle Identification </a:t>
              </a:r>
            </a:p>
            <a:p>
              <a:pPr fontAlgn="auto">
                <a:spcBef>
                  <a:spcPts val="0"/>
                </a:spcBef>
                <a:spcAft>
                  <a:spcPts val="0"/>
                </a:spcAft>
                <a:defRPr/>
              </a:pPr>
              <a:r>
                <a:rPr kumimoji="1" lang="en-US" altLang="ja-JP" sz="1400" dirty="0">
                  <a:solidFill>
                    <a:schemeClr val="tx1"/>
                  </a:solidFill>
                </a:rPr>
                <a:t>Time-of-Propagation counter (barrel)</a:t>
              </a:r>
            </a:p>
            <a:p>
              <a:pPr fontAlgn="auto">
                <a:spcBef>
                  <a:spcPts val="0"/>
                </a:spcBef>
                <a:spcAft>
                  <a:spcPts val="0"/>
                </a:spcAft>
                <a:defRPr/>
              </a:pPr>
              <a:r>
                <a:rPr kumimoji="1" lang="en-US" altLang="ja-JP" sz="1400" dirty="0">
                  <a:solidFill>
                    <a:prstClr val="black"/>
                  </a:solidFill>
                </a:rPr>
                <a:t>Prox. focusing Aerogel RICH (fwd)</a:t>
              </a:r>
            </a:p>
          </p:txBody>
        </p:sp>
        <p:sp>
          <p:nvSpPr>
            <p:cNvPr id="16" name="角丸四角形吹き出し 15"/>
            <p:cNvSpPr/>
            <p:nvPr/>
          </p:nvSpPr>
          <p:spPr>
            <a:xfrm>
              <a:off x="828114" y="4734823"/>
              <a:ext cx="3407704" cy="854038"/>
            </a:xfrm>
            <a:prstGeom prst="wedgeRoundRectCallout">
              <a:avLst>
                <a:gd name="adj1" fmla="val 47309"/>
                <a:gd name="adj2" fmla="val -19229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srgbClr val="000000"/>
                  </a:solidFill>
                </a:rPr>
                <a:t>Central Drift Chamber</a:t>
              </a:r>
            </a:p>
            <a:p>
              <a:pPr>
                <a:defRPr/>
              </a:pPr>
              <a:r>
                <a:rPr lang="en-US" altLang="ja-JP" sz="1400" dirty="0">
                  <a:solidFill>
                    <a:srgbClr val="000000"/>
                  </a:solidFill>
                  <a:ea typeface="ヒラギノ角ゴ ProN W3" charset="-128"/>
                  <a:sym typeface="Optima" charset="0"/>
                </a:rPr>
                <a:t>He(50%):C</a:t>
              </a:r>
              <a:r>
                <a:rPr lang="en-US" altLang="ja-JP" sz="1400" baseline="-6000" dirty="0">
                  <a:solidFill>
                    <a:srgbClr val="000000"/>
                  </a:solidFill>
                  <a:ea typeface="ヒラギノ角ゴ ProN W3" charset="-128"/>
                  <a:sym typeface="Optima" charset="0"/>
                </a:rPr>
                <a:t>2</a:t>
              </a:r>
              <a:r>
                <a:rPr lang="en-US" altLang="ja-JP" sz="1400" dirty="0">
                  <a:solidFill>
                    <a:srgbClr val="000000"/>
                  </a:solidFill>
                  <a:ea typeface="ヒラギノ角ゴ ProN W3" charset="-128"/>
                  <a:sym typeface="Optima" charset="0"/>
                </a:rPr>
                <a:t>H</a:t>
              </a:r>
              <a:r>
                <a:rPr lang="en-US" altLang="ja-JP" sz="1400" baseline="-6000" dirty="0">
                  <a:solidFill>
                    <a:srgbClr val="000000"/>
                  </a:solidFill>
                  <a:ea typeface="ヒラギノ角ゴ ProN W3" charset="-128"/>
                  <a:sym typeface="Optima" charset="0"/>
                </a:rPr>
                <a:t>6</a:t>
              </a:r>
              <a:r>
                <a:rPr lang="en-US" altLang="ja-JP" sz="1400" dirty="0">
                  <a:solidFill>
                    <a:srgbClr val="000000"/>
                  </a:solidFill>
                  <a:ea typeface="ヒラギノ角ゴ ProN W3" charset="-128"/>
                  <a:sym typeface="Optima" charset="0"/>
                </a:rPr>
                <a:t>(50%)</a:t>
              </a:r>
              <a:r>
                <a:rPr kumimoji="1" lang="en-US" altLang="ja-JP" sz="1400" dirty="0">
                  <a:solidFill>
                    <a:srgbClr val="000000"/>
                  </a:solidFill>
                </a:rPr>
                <a:t>, </a:t>
              </a:r>
              <a:r>
                <a:rPr kumimoji="1" lang="sl-SI" altLang="ja-JP" sz="1400" dirty="0">
                  <a:solidFill>
                    <a:srgbClr val="000000"/>
                  </a:solidFill>
                </a:rPr>
                <a:t>s</a:t>
              </a:r>
              <a:r>
                <a:rPr kumimoji="1" lang="en-US" altLang="ja-JP" sz="1400" dirty="0">
                  <a:solidFill>
                    <a:srgbClr val="000000"/>
                  </a:solidFill>
                </a:rPr>
                <a:t>mall cells, long lever arm,  fast electronics</a:t>
              </a:r>
            </a:p>
          </p:txBody>
        </p:sp>
        <p:sp>
          <p:nvSpPr>
            <p:cNvPr id="17" name="角丸四角形吹き出し 16"/>
            <p:cNvSpPr/>
            <p:nvPr/>
          </p:nvSpPr>
          <p:spPr>
            <a:xfrm>
              <a:off x="180539" y="1232950"/>
              <a:ext cx="3887036" cy="896899"/>
            </a:xfrm>
            <a:prstGeom prst="wedgeRoundRectCallout">
              <a:avLst>
                <a:gd name="adj1" fmla="val 30213"/>
                <a:gd name="adj2" fmla="val 7879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EM Calorimeter:</a:t>
              </a:r>
            </a:p>
            <a:p>
              <a:pPr fontAlgn="auto">
                <a:spcBef>
                  <a:spcPts val="0"/>
                </a:spcBef>
                <a:spcAft>
                  <a:spcPts val="0"/>
                </a:spcAft>
                <a:defRPr/>
              </a:pPr>
              <a:r>
                <a:rPr kumimoji="1" lang="en-US" altLang="ja-JP" sz="1400" dirty="0">
                  <a:solidFill>
                    <a:prstClr val="black"/>
                  </a:solidFill>
                </a:rPr>
                <a:t>CsI(Tl), waveform sampling (barrel)</a:t>
              </a:r>
            </a:p>
            <a:p>
              <a:pPr fontAlgn="auto">
                <a:spcBef>
                  <a:spcPts val="0"/>
                </a:spcBef>
                <a:spcAft>
                  <a:spcPts val="0"/>
                </a:spcAft>
                <a:defRPr/>
              </a:pPr>
              <a:r>
                <a:rPr kumimoji="1" lang="en-US" altLang="ja-JP" sz="1400" dirty="0">
                  <a:solidFill>
                    <a:prstClr val="black"/>
                  </a:solidFill>
                </a:rPr>
                <a:t>Pure CsI + waveform sampling (end-caps)</a:t>
              </a:r>
            </a:p>
          </p:txBody>
        </p:sp>
        <p:sp>
          <p:nvSpPr>
            <p:cNvPr id="18" name="角丸四角形吹き出し 17"/>
            <p:cNvSpPr/>
            <p:nvPr/>
          </p:nvSpPr>
          <p:spPr>
            <a:xfrm>
              <a:off x="56738" y="3849036"/>
              <a:ext cx="3031540" cy="647672"/>
            </a:xfrm>
            <a:prstGeom prst="wedgeRoundRectCallout">
              <a:avLst>
                <a:gd name="adj1" fmla="val 78119"/>
                <a:gd name="adj2" fmla="val -15488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schemeClr val="tx1"/>
                  </a:solidFill>
                </a:rPr>
                <a:t>Vertex Detector</a:t>
              </a:r>
            </a:p>
            <a:p>
              <a:pPr fontAlgn="auto">
                <a:spcBef>
                  <a:spcPts val="0"/>
                </a:spcBef>
                <a:spcAft>
                  <a:spcPts val="0"/>
                </a:spcAft>
                <a:defRPr/>
              </a:pPr>
              <a:r>
                <a:rPr kumimoji="1" lang="en-US" altLang="ja-JP" sz="1400" dirty="0">
                  <a:solidFill>
                    <a:schemeClr val="tx1"/>
                  </a:solidFill>
                </a:rPr>
                <a:t>2 layers DEPFET + 4 </a:t>
              </a:r>
              <a:r>
                <a:rPr kumimoji="1" lang="en-US" altLang="ja-JP" sz="1400" dirty="0">
                  <a:solidFill>
                    <a:prstClr val="black"/>
                  </a:solidFill>
                </a:rPr>
                <a:t>layers DSSD</a:t>
              </a:r>
            </a:p>
          </p:txBody>
        </p:sp>
        <p:sp>
          <p:nvSpPr>
            <p:cNvPr id="19" name="角丸四角形吹き出し 18"/>
            <p:cNvSpPr/>
            <p:nvPr/>
          </p:nvSpPr>
          <p:spPr>
            <a:xfrm>
              <a:off x="56738" y="3171204"/>
              <a:ext cx="2283971" cy="647672"/>
            </a:xfrm>
            <a:prstGeom prst="wedgeRoundRectCallout">
              <a:avLst>
                <a:gd name="adj1" fmla="val 116633"/>
                <a:gd name="adj2" fmla="val -59492"/>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Beryllium beam pipe</a:t>
              </a:r>
            </a:p>
            <a:p>
              <a:pPr fontAlgn="auto">
                <a:spcBef>
                  <a:spcPts val="0"/>
                </a:spcBef>
                <a:spcAft>
                  <a:spcPts val="0"/>
                </a:spcAft>
                <a:defRPr/>
              </a:pPr>
              <a:r>
                <a:rPr kumimoji="1" lang="en-US" altLang="ja-JP" sz="1400" dirty="0">
                  <a:solidFill>
                    <a:prstClr val="black"/>
                  </a:solidFill>
                </a:rPr>
                <a:t>2cm diameter</a:t>
              </a:r>
            </a:p>
          </p:txBody>
        </p:sp>
      </p:grpSp>
      <p:sp>
        <p:nvSpPr>
          <p:cNvPr id="2" name="Title 1"/>
          <p:cNvSpPr>
            <a:spLocks noGrp="1"/>
          </p:cNvSpPr>
          <p:nvPr>
            <p:ph type="title"/>
          </p:nvPr>
        </p:nvSpPr>
        <p:spPr>
          <a:xfrm>
            <a:off x="268288" y="198408"/>
            <a:ext cx="8229600" cy="576292"/>
          </a:xfrm>
        </p:spPr>
        <p:txBody>
          <a:bodyPr>
            <a:normAutofit fontScale="90000"/>
          </a:bodyPr>
          <a:lstStyle/>
          <a:p>
            <a:r>
              <a:rPr lang="en-US" dirty="0" smtClean="0">
                <a:latin typeface="+mn-lt"/>
              </a:rPr>
              <a:t>Belle II Detector</a:t>
            </a:r>
            <a:endParaRPr lang="en-US" dirty="0">
              <a:latin typeface="+mn-lt"/>
            </a:endParaRPr>
          </a:p>
        </p:txBody>
      </p:sp>
      <p:sp>
        <p:nvSpPr>
          <p:cNvPr id="3" name="Slide Number Placeholder 2"/>
          <p:cNvSpPr>
            <a:spLocks noGrp="1"/>
          </p:cNvSpPr>
          <p:nvPr>
            <p:ph type="sldNum" sz="quarter" idx="11"/>
          </p:nvPr>
        </p:nvSpPr>
        <p:spPr/>
        <p:txBody>
          <a:bodyPr/>
          <a:lstStyle/>
          <a:p>
            <a:pPr>
              <a:defRPr/>
            </a:pPr>
            <a:fld id="{26C485F6-F622-9D4E-98CB-D3BEE147E703}" type="slidenum">
              <a:rPr lang="en-US" smtClean="0"/>
              <a:pPr>
                <a:defRPr/>
              </a:pPr>
              <a:t>42</a:t>
            </a:fld>
            <a:endParaRPr lang="en-US"/>
          </a:p>
        </p:txBody>
      </p:sp>
      <p:sp>
        <p:nvSpPr>
          <p:cNvPr id="4" name="TextBox 3"/>
          <p:cNvSpPr txBox="1"/>
          <p:nvPr/>
        </p:nvSpPr>
        <p:spPr>
          <a:xfrm>
            <a:off x="87605" y="774700"/>
            <a:ext cx="2750080" cy="646331"/>
          </a:xfrm>
          <a:prstGeom prst="rect">
            <a:avLst/>
          </a:prstGeom>
          <a:noFill/>
        </p:spPr>
        <p:txBody>
          <a:bodyPr wrap="square" rtlCol="0">
            <a:spAutoFit/>
          </a:bodyPr>
          <a:lstStyle/>
          <a:p>
            <a:r>
              <a:rPr lang="en-US" sz="1600" u="sng" dirty="0" smtClean="0"/>
              <a:t>BEAST </a:t>
            </a:r>
            <a:r>
              <a:rPr lang="en-US" u="sng" dirty="0" smtClean="0"/>
              <a:t>(Background commissioning detector)</a:t>
            </a:r>
            <a:endParaRPr lang="en-US" u="sng" dirty="0"/>
          </a:p>
        </p:txBody>
      </p:sp>
    </p:spTree>
    <p:extLst>
      <p:ext uri="{BB962C8B-B14F-4D97-AF65-F5344CB8AC3E}">
        <p14:creationId xmlns:p14="http://schemas.microsoft.com/office/powerpoint/2010/main" val="272822021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81309"/>
            <a:ext cx="9144000" cy="1628862"/>
          </a:xfrm>
          <a:prstGeom prst="rect">
            <a:avLst/>
          </a:prstGeom>
        </p:spPr>
      </p:pic>
      <p:sp>
        <p:nvSpPr>
          <p:cNvPr id="6" name="TextBox 5"/>
          <p:cNvSpPr txBox="1"/>
          <p:nvPr/>
        </p:nvSpPr>
        <p:spPr>
          <a:xfrm>
            <a:off x="326112" y="598510"/>
            <a:ext cx="8611923" cy="830997"/>
          </a:xfrm>
          <a:prstGeom prst="rect">
            <a:avLst/>
          </a:prstGeom>
          <a:noFill/>
        </p:spPr>
        <p:txBody>
          <a:bodyPr wrap="square" rtlCol="0">
            <a:spAutoFit/>
          </a:bodyPr>
          <a:lstStyle/>
          <a:p>
            <a:r>
              <a:rPr lang="en-US" sz="2400" dirty="0" smtClean="0"/>
              <a:t> </a:t>
            </a:r>
            <a:r>
              <a:rPr lang="en-US" sz="2400" dirty="0"/>
              <a:t>A</a:t>
            </a:r>
            <a:r>
              <a:rPr lang="en-US" sz="2400" dirty="0" smtClean="0"/>
              <a:t> GEANT4 event display of a 2 </a:t>
            </a:r>
            <a:r>
              <a:rPr lang="en-US" sz="2400" dirty="0" err="1" smtClean="0"/>
              <a:t>GeV</a:t>
            </a:r>
            <a:r>
              <a:rPr lang="en-US" sz="2400" dirty="0" smtClean="0"/>
              <a:t> </a:t>
            </a:r>
            <a:r>
              <a:rPr lang="en-US" sz="2400" dirty="0" smtClean="0">
                <a:solidFill>
                  <a:srgbClr val="FF0000"/>
                </a:solidFill>
              </a:rPr>
              <a:t>pion </a:t>
            </a:r>
            <a:r>
              <a:rPr lang="en-US" sz="2400" dirty="0" smtClean="0"/>
              <a:t>and </a:t>
            </a:r>
            <a:r>
              <a:rPr lang="en-US" sz="2400" dirty="0" err="1" smtClean="0">
                <a:solidFill>
                  <a:srgbClr val="008000"/>
                </a:solidFill>
              </a:rPr>
              <a:t>kaon</a:t>
            </a:r>
            <a:r>
              <a:rPr lang="en-US" sz="2400" dirty="0" smtClean="0"/>
              <a:t>  interacting in a TOP [time of propagation] quartz bar. </a:t>
            </a:r>
            <a:r>
              <a:rPr lang="en-US" sz="2000" dirty="0" smtClean="0"/>
              <a:t>(Japan, US, Slovenia, Italy)</a:t>
            </a:r>
            <a:endParaRPr lang="en-US" sz="2000" dirty="0"/>
          </a:p>
        </p:txBody>
      </p:sp>
      <p:sp>
        <p:nvSpPr>
          <p:cNvPr id="11" name="TextBox 10"/>
          <p:cNvSpPr txBox="1"/>
          <p:nvPr/>
        </p:nvSpPr>
        <p:spPr>
          <a:xfrm>
            <a:off x="3226789" y="1465903"/>
            <a:ext cx="1271345" cy="646331"/>
          </a:xfrm>
          <a:prstGeom prst="rect">
            <a:avLst/>
          </a:prstGeom>
          <a:noFill/>
        </p:spPr>
        <p:txBody>
          <a:bodyPr wrap="square" rtlCol="0">
            <a:spAutoFit/>
          </a:bodyPr>
          <a:lstStyle/>
          <a:p>
            <a:r>
              <a:rPr lang="en-US" dirty="0" smtClean="0"/>
              <a:t>Incoming track </a:t>
            </a:r>
            <a:endParaRPr lang="en-US" dirty="0"/>
          </a:p>
        </p:txBody>
      </p:sp>
      <p:pic>
        <p:nvPicPr>
          <p:cNvPr id="12" name="Picture 11"/>
          <p:cNvPicPr>
            <a:picLocks noChangeAspect="1"/>
          </p:cNvPicPr>
          <p:nvPr/>
        </p:nvPicPr>
        <p:blipFill>
          <a:blip r:embed="rId4"/>
          <a:stretch>
            <a:fillRect/>
          </a:stretch>
        </p:blipFill>
        <p:spPr>
          <a:xfrm>
            <a:off x="212828" y="3873549"/>
            <a:ext cx="3896360" cy="2722880"/>
          </a:xfrm>
          <a:prstGeom prst="rect">
            <a:avLst/>
          </a:prstGeom>
        </p:spPr>
      </p:pic>
      <p:sp>
        <p:nvSpPr>
          <p:cNvPr id="3" name="TextBox 2"/>
          <p:cNvSpPr txBox="1"/>
          <p:nvPr/>
        </p:nvSpPr>
        <p:spPr>
          <a:xfrm>
            <a:off x="1557364" y="13734"/>
            <a:ext cx="6258255" cy="584776"/>
          </a:xfrm>
          <a:prstGeom prst="rect">
            <a:avLst/>
          </a:prstGeom>
          <a:noFill/>
        </p:spPr>
        <p:txBody>
          <a:bodyPr wrap="square" rtlCol="0">
            <a:spAutoFit/>
          </a:bodyPr>
          <a:lstStyle/>
          <a:p>
            <a:r>
              <a:rPr lang="en-US" sz="3200" dirty="0" smtClean="0"/>
              <a:t>Barrel Particle Identification </a:t>
            </a:r>
            <a:endParaRPr lang="en-US" sz="3200" dirty="0"/>
          </a:p>
        </p:txBody>
      </p:sp>
      <p:sp>
        <p:nvSpPr>
          <p:cNvPr id="5" name="TextBox 4"/>
          <p:cNvSpPr txBox="1"/>
          <p:nvPr/>
        </p:nvSpPr>
        <p:spPr>
          <a:xfrm>
            <a:off x="212828" y="3308207"/>
            <a:ext cx="4473664" cy="523220"/>
          </a:xfrm>
          <a:prstGeom prst="rect">
            <a:avLst/>
          </a:prstGeom>
          <a:noFill/>
        </p:spPr>
        <p:txBody>
          <a:bodyPr wrap="square" rtlCol="0">
            <a:spAutoFit/>
          </a:bodyPr>
          <a:lstStyle/>
          <a:p>
            <a:r>
              <a:rPr lang="en-US" sz="2800" dirty="0" err="1" smtClean="0"/>
              <a:t>Vertexing</a:t>
            </a:r>
            <a:r>
              <a:rPr lang="en-US" sz="2800" dirty="0" smtClean="0"/>
              <a:t>/Inner Tracking</a:t>
            </a:r>
            <a:endParaRPr lang="en-US" sz="2800" dirty="0"/>
          </a:p>
        </p:txBody>
      </p:sp>
      <p:sp>
        <p:nvSpPr>
          <p:cNvPr id="7" name="Rectangle 6"/>
          <p:cNvSpPr/>
          <p:nvPr/>
        </p:nvSpPr>
        <p:spPr>
          <a:xfrm>
            <a:off x="4232840" y="3878043"/>
            <a:ext cx="4777965" cy="2585323"/>
          </a:xfrm>
          <a:prstGeom prst="rect">
            <a:avLst/>
          </a:prstGeom>
        </p:spPr>
        <p:txBody>
          <a:bodyPr wrap="square">
            <a:spAutoFit/>
          </a:bodyPr>
          <a:lstStyle/>
          <a:p>
            <a:r>
              <a:rPr lang="en-US" dirty="0" err="1"/>
              <a:t>Beampipe</a:t>
            </a:r>
            <a:r>
              <a:rPr lang="en-US" dirty="0"/>
              <a:t>       r= 10 mm</a:t>
            </a:r>
          </a:p>
          <a:p>
            <a:r>
              <a:rPr lang="en-US" dirty="0" smtClean="0"/>
              <a:t>DEPFET pixels (Germany, Czech Republic, Spain…)</a:t>
            </a:r>
            <a:endParaRPr lang="en-US" dirty="0"/>
          </a:p>
          <a:p>
            <a:r>
              <a:rPr lang="en-US" dirty="0"/>
              <a:t>               Layer 1   r=14 mm</a:t>
            </a:r>
          </a:p>
          <a:p>
            <a:r>
              <a:rPr lang="en-US" dirty="0"/>
              <a:t>               Layer 2   r= 22 mm</a:t>
            </a:r>
          </a:p>
          <a:p>
            <a:r>
              <a:rPr lang="en-US" dirty="0"/>
              <a:t>DSSD (double sided silicon detectors)</a:t>
            </a:r>
          </a:p>
          <a:p>
            <a:r>
              <a:rPr lang="en-US" dirty="0"/>
              <a:t>               Layer 3   r=38 mm (Australia)</a:t>
            </a:r>
          </a:p>
          <a:p>
            <a:r>
              <a:rPr lang="en-US" dirty="0"/>
              <a:t>               Layer 4   r=80 mm </a:t>
            </a:r>
            <a:r>
              <a:rPr lang="en-US" dirty="0">
                <a:solidFill>
                  <a:srgbClr val="FF0000"/>
                </a:solidFill>
              </a:rPr>
              <a:t>(India)</a:t>
            </a:r>
          </a:p>
          <a:p>
            <a:r>
              <a:rPr lang="en-US" dirty="0"/>
              <a:t>               Layer 5   r=115 mm (Austria)</a:t>
            </a:r>
          </a:p>
          <a:p>
            <a:r>
              <a:rPr lang="en-US" dirty="0"/>
              <a:t>               Layer 6   r=140 mm (Japan)</a:t>
            </a:r>
          </a:p>
        </p:txBody>
      </p:sp>
      <p:sp>
        <p:nvSpPr>
          <p:cNvPr id="9" name="TextBox 8"/>
          <p:cNvSpPr txBox="1"/>
          <p:nvPr/>
        </p:nvSpPr>
        <p:spPr>
          <a:xfrm>
            <a:off x="7950153" y="4891122"/>
            <a:ext cx="1312380" cy="646331"/>
          </a:xfrm>
          <a:prstGeom prst="rect">
            <a:avLst/>
          </a:prstGeom>
          <a:noFill/>
        </p:spPr>
        <p:txBody>
          <a:bodyPr wrap="square" rtlCol="0">
            <a:spAutoFit/>
          </a:bodyPr>
          <a:lstStyle/>
          <a:p>
            <a:r>
              <a:rPr lang="en-US" dirty="0" smtClean="0"/>
              <a:t>FWD/BWD Italy</a:t>
            </a:r>
            <a:endParaRPr lang="en-US" dirty="0"/>
          </a:p>
        </p:txBody>
      </p:sp>
      <p:sp>
        <p:nvSpPr>
          <p:cNvPr id="10" name="TextBox 9"/>
          <p:cNvSpPr txBox="1"/>
          <p:nvPr/>
        </p:nvSpPr>
        <p:spPr>
          <a:xfrm>
            <a:off x="4366035" y="6458872"/>
            <a:ext cx="3135432" cy="369332"/>
          </a:xfrm>
          <a:prstGeom prst="rect">
            <a:avLst/>
          </a:prstGeom>
          <a:noFill/>
        </p:spPr>
        <p:txBody>
          <a:bodyPr wrap="square" rtlCol="0">
            <a:spAutoFit/>
          </a:bodyPr>
          <a:lstStyle/>
          <a:p>
            <a:r>
              <a:rPr lang="en-US" dirty="0" smtClean="0"/>
              <a:t>+Poland (software), Korea</a:t>
            </a:r>
            <a:endParaRPr lang="en-US" dirty="0"/>
          </a:p>
        </p:txBody>
      </p:sp>
      <p:sp>
        <p:nvSpPr>
          <p:cNvPr id="2" name="Slide Number Placeholder 1"/>
          <p:cNvSpPr>
            <a:spLocks noGrp="1"/>
          </p:cNvSpPr>
          <p:nvPr>
            <p:ph type="sldNum" sz="quarter" idx="12"/>
          </p:nvPr>
        </p:nvSpPr>
        <p:spPr>
          <a:xfrm>
            <a:off x="7010400" y="6458872"/>
            <a:ext cx="2133600" cy="365125"/>
          </a:xfrm>
        </p:spPr>
        <p:txBody>
          <a:bodyPr/>
          <a:lstStyle/>
          <a:p>
            <a:fld id="{F16D68EC-1E92-5F40-99CB-2855E5FF9889}" type="slidenum">
              <a:rPr lang="en-US" smtClean="0"/>
              <a:pPr/>
              <a:t>43</a:t>
            </a:fld>
            <a:endParaRPr lang="en-US" dirty="0"/>
          </a:p>
        </p:txBody>
      </p:sp>
    </p:spTree>
    <p:extLst>
      <p:ext uri="{BB962C8B-B14F-4D97-AF65-F5344CB8AC3E}">
        <p14:creationId xmlns:p14="http://schemas.microsoft.com/office/powerpoint/2010/main" val="234830859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231140" y="203001"/>
            <a:ext cx="5717541" cy="700354"/>
          </a:xfrm>
        </p:spPr>
        <p:txBody>
          <a:bodyPr>
            <a:noAutofit/>
          </a:bodyPr>
          <a:lstStyle/>
          <a:p>
            <a:r>
              <a:rPr lang="en-US" altLang="ja-JP" sz="3200" dirty="0" smtClean="0">
                <a:latin typeface="Times New Roman"/>
                <a:cs typeface="Times New Roman"/>
              </a:rPr>
              <a:t>Outer detector at Tsukuba Hall</a:t>
            </a:r>
            <a:endParaRPr lang="ja-JP" altLang="en-US" sz="3200" dirty="0" smtClean="0">
              <a:latin typeface="Times New Roman"/>
              <a:cs typeface="Times New Roman"/>
            </a:endParaRPr>
          </a:p>
        </p:txBody>
      </p:sp>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44</a:t>
            </a:fld>
            <a:endParaRPr lang="en-US" dirty="0"/>
          </a:p>
        </p:txBody>
      </p:sp>
      <p:sp>
        <p:nvSpPr>
          <p:cNvPr id="3" name="TextBox 2"/>
          <p:cNvSpPr txBox="1"/>
          <p:nvPr/>
        </p:nvSpPr>
        <p:spPr>
          <a:xfrm>
            <a:off x="0" y="4691883"/>
            <a:ext cx="5259070" cy="1938992"/>
          </a:xfrm>
          <a:prstGeom prst="rect">
            <a:avLst/>
          </a:prstGeom>
          <a:noFill/>
        </p:spPr>
        <p:txBody>
          <a:bodyPr wrap="square" rtlCol="0">
            <a:spAutoFit/>
          </a:bodyPr>
          <a:lstStyle/>
          <a:p>
            <a:r>
              <a:rPr lang="en-US" sz="2000" dirty="0" smtClean="0"/>
              <a:t>Status: EKLM, BKLM installed. All 16 TOP modules were installed into the Belle II structure. Magnetic field mapping in June. Shimming of TOP modules in June/July</a:t>
            </a:r>
          </a:p>
          <a:p>
            <a:r>
              <a:rPr lang="en-US" sz="2000" dirty="0" smtClean="0"/>
              <a:t> then CDC installation in October. Now cabling and  CDC readout being finalized.</a:t>
            </a:r>
            <a:endParaRPr lang="en-US" sz="2000" dirty="0"/>
          </a:p>
        </p:txBody>
      </p:sp>
      <p:sp>
        <p:nvSpPr>
          <p:cNvPr id="6" name="TextBox 5"/>
          <p:cNvSpPr txBox="1"/>
          <p:nvPr/>
        </p:nvSpPr>
        <p:spPr>
          <a:xfrm>
            <a:off x="280840" y="4111599"/>
            <a:ext cx="4660134" cy="369332"/>
          </a:xfrm>
          <a:prstGeom prst="rect">
            <a:avLst/>
          </a:prstGeom>
          <a:noFill/>
        </p:spPr>
        <p:txBody>
          <a:bodyPr wrap="square" rtlCol="0">
            <a:spAutoFit/>
          </a:bodyPr>
          <a:lstStyle/>
          <a:p>
            <a:r>
              <a:rPr lang="en-US" dirty="0" smtClean="0"/>
              <a:t>Oct 2016: Central Drift Chamber inside Belle II</a:t>
            </a:r>
            <a:endParaRPr lang="en-US" dirty="0"/>
          </a:p>
        </p:txBody>
      </p:sp>
      <p:sp>
        <p:nvSpPr>
          <p:cNvPr id="8" name="TextBox 7"/>
          <p:cNvSpPr txBox="1"/>
          <p:nvPr/>
        </p:nvSpPr>
        <p:spPr>
          <a:xfrm>
            <a:off x="5176818" y="6279083"/>
            <a:ext cx="3616524" cy="369332"/>
          </a:xfrm>
          <a:prstGeom prst="rect">
            <a:avLst/>
          </a:prstGeom>
          <a:solidFill>
            <a:schemeClr val="bg1"/>
          </a:solidFill>
        </p:spPr>
        <p:txBody>
          <a:bodyPr wrap="square" rtlCol="0">
            <a:spAutoFit/>
          </a:bodyPr>
          <a:lstStyle/>
          <a:p>
            <a:r>
              <a:rPr lang="en-US" dirty="0" smtClean="0"/>
              <a:t>June 2016: Magnetic Field Mapping</a:t>
            </a:r>
            <a:endParaRPr lang="en-US" dirty="0"/>
          </a:p>
        </p:txBody>
      </p:sp>
      <p:sp>
        <p:nvSpPr>
          <p:cNvPr id="10" name="TextBox 9"/>
          <p:cNvSpPr txBox="1"/>
          <p:nvPr/>
        </p:nvSpPr>
        <p:spPr>
          <a:xfrm>
            <a:off x="5486401" y="3197199"/>
            <a:ext cx="3787986" cy="369332"/>
          </a:xfrm>
          <a:prstGeom prst="rect">
            <a:avLst/>
          </a:prstGeom>
          <a:noFill/>
        </p:spPr>
        <p:txBody>
          <a:bodyPr wrap="square" rtlCol="0">
            <a:spAutoFit/>
          </a:bodyPr>
          <a:lstStyle/>
          <a:p>
            <a:r>
              <a:rPr lang="en-US" dirty="0" smtClean="0"/>
              <a:t>May 2016:TOP in Belle II structure</a:t>
            </a:r>
            <a:endParaRPr lang="en-US" dirty="0"/>
          </a:p>
        </p:txBody>
      </p:sp>
      <p:pic>
        <p:nvPicPr>
          <p:cNvPr id="2" name="Picture 1" descr="TOP_noSB.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76817" y="399135"/>
            <a:ext cx="3730752" cy="279806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64035" y="3697908"/>
            <a:ext cx="3422765" cy="256551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0060" y="1063599"/>
            <a:ext cx="4064000" cy="3048000"/>
          </a:xfrm>
          <a:prstGeom prst="rect">
            <a:avLst/>
          </a:prstGeom>
        </p:spPr>
      </p:pic>
    </p:spTree>
    <p:extLst>
      <p:ext uri="{BB962C8B-B14F-4D97-AF65-F5344CB8AC3E}">
        <p14:creationId xmlns:p14="http://schemas.microsoft.com/office/powerpoint/2010/main" val="42658383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0" y="-39954"/>
            <a:ext cx="9144000" cy="1143000"/>
          </a:xfrm>
        </p:spPr>
        <p:txBody>
          <a:bodyPr>
            <a:normAutofit/>
          </a:bodyPr>
          <a:lstStyle/>
          <a:p>
            <a:r>
              <a:rPr lang="en-US" altLang="ja-JP" dirty="0" smtClean="0"/>
              <a:t>“Full sized” pixel detector module 0 </a:t>
            </a:r>
            <a:endParaRPr lang="ja-JP" altLang="en-US" dirty="0" smtClean="0"/>
          </a:p>
        </p:txBody>
      </p:sp>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45</a:t>
            </a:fld>
            <a:endParaRPr lang="en-US" dirty="0"/>
          </a:p>
        </p:txBody>
      </p:sp>
      <p:pic>
        <p:nvPicPr>
          <p:cNvPr id="2" name="Picture 1" descr="IMG_001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220" y="1103046"/>
            <a:ext cx="7242048" cy="4828032"/>
          </a:xfrm>
          <a:prstGeom prst="rect">
            <a:avLst/>
          </a:prstGeom>
        </p:spPr>
      </p:pic>
      <p:sp>
        <p:nvSpPr>
          <p:cNvPr id="4" name="TextBox 3"/>
          <p:cNvSpPr txBox="1"/>
          <p:nvPr/>
        </p:nvSpPr>
        <p:spPr>
          <a:xfrm>
            <a:off x="7907268" y="2489200"/>
            <a:ext cx="1236732" cy="1477328"/>
          </a:xfrm>
          <a:prstGeom prst="rect">
            <a:avLst/>
          </a:prstGeom>
          <a:noFill/>
        </p:spPr>
        <p:txBody>
          <a:bodyPr wrap="square" rtlCol="0">
            <a:spAutoFit/>
          </a:bodyPr>
          <a:lstStyle/>
          <a:p>
            <a:r>
              <a:rPr lang="en-US" u="sng" dirty="0" smtClean="0"/>
              <a:t>75 </a:t>
            </a:r>
            <a:r>
              <a:rPr lang="en-US" u="sng" dirty="0" err="1" smtClean="0"/>
              <a:t>μm</a:t>
            </a:r>
            <a:r>
              <a:rPr lang="en-US" u="sng" dirty="0" smtClean="0"/>
              <a:t> thick, </a:t>
            </a:r>
            <a:r>
              <a:rPr lang="en-US" dirty="0" smtClean="0"/>
              <a:t>minimize</a:t>
            </a:r>
          </a:p>
          <a:p>
            <a:r>
              <a:rPr lang="en-US" dirty="0" smtClean="0"/>
              <a:t>Multiple </a:t>
            </a:r>
            <a:r>
              <a:rPr lang="en-US" dirty="0"/>
              <a:t>S</a:t>
            </a:r>
            <a:r>
              <a:rPr lang="en-US" dirty="0" smtClean="0"/>
              <a:t>cattering</a:t>
            </a:r>
            <a:endParaRPr lang="en-US" dirty="0"/>
          </a:p>
        </p:txBody>
      </p:sp>
      <p:sp>
        <p:nvSpPr>
          <p:cNvPr id="5" name="TextBox 4"/>
          <p:cNvSpPr txBox="1"/>
          <p:nvPr/>
        </p:nvSpPr>
        <p:spPr>
          <a:xfrm>
            <a:off x="1557865" y="6057614"/>
            <a:ext cx="5672667" cy="646331"/>
          </a:xfrm>
          <a:prstGeom prst="rect">
            <a:avLst/>
          </a:prstGeom>
          <a:noFill/>
        </p:spPr>
        <p:txBody>
          <a:bodyPr wrap="square" rtlCol="0">
            <a:spAutoFit/>
          </a:bodyPr>
          <a:lstStyle/>
          <a:p>
            <a:r>
              <a:rPr lang="en-US" dirty="0" smtClean="0"/>
              <a:t>Pixel detector group from many institutes and universities in Germany, also Czech Republic and Spain.</a:t>
            </a:r>
            <a:endParaRPr lang="en-US" dirty="0"/>
          </a:p>
        </p:txBody>
      </p:sp>
    </p:spTree>
    <p:extLst>
      <p:ext uri="{BB962C8B-B14F-4D97-AF65-F5344CB8AC3E}">
        <p14:creationId xmlns:p14="http://schemas.microsoft.com/office/powerpoint/2010/main" val="216304871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46</a:t>
            </a:fld>
            <a:endParaRPr lang="en-US" dirty="0"/>
          </a:p>
        </p:txBody>
      </p:sp>
      <p:sp>
        <p:nvSpPr>
          <p:cNvPr id="5" name="TextBox 4"/>
          <p:cNvSpPr txBox="1"/>
          <p:nvPr/>
        </p:nvSpPr>
        <p:spPr>
          <a:xfrm>
            <a:off x="1737573" y="460120"/>
            <a:ext cx="7366000" cy="523220"/>
          </a:xfrm>
          <a:prstGeom prst="rect">
            <a:avLst/>
          </a:prstGeom>
          <a:noFill/>
        </p:spPr>
        <p:txBody>
          <a:bodyPr wrap="square" rtlCol="0">
            <a:spAutoFit/>
          </a:bodyPr>
          <a:lstStyle/>
          <a:p>
            <a:r>
              <a:rPr lang="en-US" sz="2800" dirty="0" smtClean="0">
                <a:latin typeface="Times New Roman"/>
                <a:cs typeface="Times New Roman"/>
              </a:rPr>
              <a:t>April 2016: Belle II VXD beam test at DESY </a:t>
            </a:r>
          </a:p>
        </p:txBody>
      </p:sp>
      <p:pic>
        <p:nvPicPr>
          <p:cNvPr id="4" name="Picture 3"/>
          <p:cNvPicPr>
            <a:picLocks noChangeAspect="1"/>
          </p:cNvPicPr>
          <p:nvPr/>
        </p:nvPicPr>
        <p:blipFill>
          <a:blip r:embed="rId3"/>
          <a:stretch>
            <a:fillRect/>
          </a:stretch>
        </p:blipFill>
        <p:spPr>
          <a:xfrm>
            <a:off x="118534" y="2655277"/>
            <a:ext cx="9144000" cy="3024554"/>
          </a:xfrm>
          <a:prstGeom prst="rect">
            <a:avLst/>
          </a:prstGeom>
        </p:spPr>
      </p:pic>
      <p:sp>
        <p:nvSpPr>
          <p:cNvPr id="9" name="Up Arrow 8"/>
          <p:cNvSpPr/>
          <p:nvPr/>
        </p:nvSpPr>
        <p:spPr>
          <a:xfrm>
            <a:off x="4800600" y="5300134"/>
            <a:ext cx="321733" cy="138853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122333" y="5679831"/>
            <a:ext cx="3981240" cy="369332"/>
          </a:xfrm>
          <a:prstGeom prst="rect">
            <a:avLst/>
          </a:prstGeom>
          <a:noFill/>
        </p:spPr>
        <p:txBody>
          <a:bodyPr wrap="square" rtlCol="0">
            <a:spAutoFit/>
          </a:bodyPr>
          <a:lstStyle/>
          <a:p>
            <a:r>
              <a:rPr lang="en-US" dirty="0" smtClean="0"/>
              <a:t>Incident DESY (2-6</a:t>
            </a:r>
            <a:r>
              <a:rPr lang="en-US" dirty="0"/>
              <a:t> </a:t>
            </a:r>
            <a:r>
              <a:rPr lang="en-US" dirty="0" err="1" smtClean="0"/>
              <a:t>GeV</a:t>
            </a:r>
            <a:r>
              <a:rPr lang="en-US" dirty="0" smtClean="0"/>
              <a:t>) e-  test beam</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534" y="118533"/>
            <a:ext cx="1375410" cy="1375410"/>
          </a:xfrm>
          <a:prstGeom prst="rect">
            <a:avLst/>
          </a:prstGeom>
        </p:spPr>
      </p:pic>
      <p:sp>
        <p:nvSpPr>
          <p:cNvPr id="3" name="TextBox 2"/>
          <p:cNvSpPr txBox="1"/>
          <p:nvPr/>
        </p:nvSpPr>
        <p:spPr>
          <a:xfrm>
            <a:off x="2273299" y="984547"/>
            <a:ext cx="5698067" cy="707886"/>
          </a:xfrm>
          <a:prstGeom prst="rect">
            <a:avLst/>
          </a:prstGeom>
          <a:noFill/>
        </p:spPr>
        <p:txBody>
          <a:bodyPr wrap="square" rtlCol="0">
            <a:spAutoFit/>
          </a:bodyPr>
          <a:lstStyle/>
          <a:p>
            <a:r>
              <a:rPr lang="en-US" sz="2000" dirty="0" smtClean="0"/>
              <a:t>(DESY provides the infrastructure and facilities for this critical beam test)</a:t>
            </a:r>
            <a:endParaRPr lang="en-US" sz="2000" dirty="0"/>
          </a:p>
        </p:txBody>
      </p:sp>
    </p:spTree>
    <p:extLst>
      <p:ext uri="{BB962C8B-B14F-4D97-AF65-F5344CB8AC3E}">
        <p14:creationId xmlns:p14="http://schemas.microsoft.com/office/powerpoint/2010/main" val="107060942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47</a:t>
            </a:fld>
            <a:endParaRPr lang="en-US" dirty="0"/>
          </a:p>
        </p:txBody>
      </p:sp>
      <p:pic>
        <p:nvPicPr>
          <p:cNvPr id="3" name="Picture 2"/>
          <p:cNvPicPr>
            <a:picLocks noChangeAspect="1"/>
          </p:cNvPicPr>
          <p:nvPr/>
        </p:nvPicPr>
        <p:blipFill>
          <a:blip r:embed="rId3"/>
          <a:stretch>
            <a:fillRect/>
          </a:stretch>
        </p:blipFill>
        <p:spPr>
          <a:xfrm>
            <a:off x="245237" y="1783840"/>
            <a:ext cx="3784600" cy="3784600"/>
          </a:xfrm>
          <a:prstGeom prst="rect">
            <a:avLst/>
          </a:prstGeom>
        </p:spPr>
      </p:pic>
      <p:sp>
        <p:nvSpPr>
          <p:cNvPr id="5" name="TextBox 4"/>
          <p:cNvSpPr txBox="1"/>
          <p:nvPr/>
        </p:nvSpPr>
        <p:spPr>
          <a:xfrm>
            <a:off x="245237" y="50800"/>
            <a:ext cx="8805333" cy="1384995"/>
          </a:xfrm>
          <a:prstGeom prst="rect">
            <a:avLst/>
          </a:prstGeom>
          <a:noFill/>
        </p:spPr>
        <p:txBody>
          <a:bodyPr wrap="square" rtlCol="0">
            <a:spAutoFit/>
          </a:bodyPr>
          <a:lstStyle/>
          <a:p>
            <a:r>
              <a:rPr lang="en-US" sz="2800" dirty="0" smtClean="0">
                <a:latin typeface="Times New Roman"/>
                <a:cs typeface="Times New Roman"/>
              </a:rPr>
              <a:t>April 2016: Two </a:t>
            </a:r>
            <a:r>
              <a:rPr lang="en-US" sz="2800" i="1" dirty="0" smtClean="0">
                <a:latin typeface="Times New Roman"/>
                <a:cs typeface="Times New Roman"/>
              </a:rPr>
              <a:t>full-sized </a:t>
            </a:r>
            <a:r>
              <a:rPr lang="en-US" sz="2800" dirty="0" smtClean="0">
                <a:latin typeface="Times New Roman"/>
                <a:cs typeface="Times New Roman"/>
              </a:rPr>
              <a:t>Belle II DEPFET pixel detector </a:t>
            </a:r>
          </a:p>
          <a:p>
            <a:r>
              <a:rPr lang="en-US" sz="2800" dirty="0" smtClean="0">
                <a:latin typeface="Times New Roman"/>
                <a:cs typeface="Times New Roman"/>
              </a:rPr>
              <a:t>Modules with 4 SVD ladders at DESY. </a:t>
            </a:r>
          </a:p>
          <a:p>
            <a:r>
              <a:rPr lang="en-US" sz="2800" dirty="0">
                <a:latin typeface="Times New Roman"/>
                <a:cs typeface="Times New Roman"/>
              </a:rPr>
              <a:t> </a:t>
            </a:r>
            <a:r>
              <a:rPr lang="en-US" sz="2800" dirty="0" smtClean="0">
                <a:latin typeface="Times New Roman"/>
                <a:cs typeface="Times New Roman"/>
              </a:rPr>
              <a:t>               (readout full VXD system with beam)</a:t>
            </a:r>
            <a:endParaRPr lang="en-US" sz="2800" dirty="0">
              <a:latin typeface="Times New Roman"/>
              <a:cs typeface="Times New Roman"/>
            </a:endParaRPr>
          </a:p>
        </p:txBody>
      </p:sp>
      <p:pic>
        <p:nvPicPr>
          <p:cNvPr id="6" name="Picture 5"/>
          <p:cNvPicPr>
            <a:picLocks noChangeAspect="1"/>
          </p:cNvPicPr>
          <p:nvPr/>
        </p:nvPicPr>
        <p:blipFill>
          <a:blip r:embed="rId4"/>
          <a:stretch>
            <a:fillRect/>
          </a:stretch>
        </p:blipFill>
        <p:spPr>
          <a:xfrm>
            <a:off x="4166235" y="2065867"/>
            <a:ext cx="4773930" cy="3182620"/>
          </a:xfrm>
          <a:prstGeom prst="rect">
            <a:avLst/>
          </a:prstGeom>
        </p:spPr>
      </p:pic>
      <p:sp>
        <p:nvSpPr>
          <p:cNvPr id="7" name="TextBox 6"/>
          <p:cNvSpPr txBox="1"/>
          <p:nvPr/>
        </p:nvSpPr>
        <p:spPr>
          <a:xfrm>
            <a:off x="245237" y="5633308"/>
            <a:ext cx="3827568" cy="1015663"/>
          </a:xfrm>
          <a:prstGeom prst="rect">
            <a:avLst/>
          </a:prstGeom>
          <a:noFill/>
        </p:spPr>
        <p:txBody>
          <a:bodyPr wrap="square" rtlCol="0">
            <a:spAutoFit/>
          </a:bodyPr>
          <a:lstStyle/>
          <a:p>
            <a:r>
              <a:rPr lang="en-US" sz="2000" dirty="0" smtClean="0">
                <a:latin typeface="Times New Roman"/>
                <a:cs typeface="Times New Roman"/>
              </a:rPr>
              <a:t>Test full-sized  PXD modules in a beam. </a:t>
            </a:r>
          </a:p>
          <a:p>
            <a:r>
              <a:rPr lang="en-US" sz="2000" dirty="0" smtClean="0">
                <a:latin typeface="Times New Roman"/>
                <a:cs typeface="Times New Roman"/>
              </a:rPr>
              <a:t>[Checked efficiency and S/N]. </a:t>
            </a:r>
            <a:endParaRPr lang="en-US" sz="2000" dirty="0">
              <a:latin typeface="Times New Roman"/>
              <a:cs typeface="Times New Roman"/>
            </a:endParaRPr>
          </a:p>
        </p:txBody>
      </p:sp>
      <p:sp>
        <p:nvSpPr>
          <p:cNvPr id="8" name="TextBox 7"/>
          <p:cNvSpPr txBox="1"/>
          <p:nvPr/>
        </p:nvSpPr>
        <p:spPr>
          <a:xfrm>
            <a:off x="4385733" y="5287390"/>
            <a:ext cx="4301067" cy="1631216"/>
          </a:xfrm>
          <a:prstGeom prst="rect">
            <a:avLst/>
          </a:prstGeom>
          <a:noFill/>
        </p:spPr>
        <p:txBody>
          <a:bodyPr wrap="square" rtlCol="0">
            <a:spAutoFit/>
          </a:bodyPr>
          <a:lstStyle/>
          <a:p>
            <a:r>
              <a:rPr lang="en-US" sz="2000" dirty="0" smtClean="0">
                <a:latin typeface="Times New Roman"/>
                <a:cs typeface="Times New Roman"/>
              </a:rPr>
              <a:t>Test the integrated PXD-SVD system. This includes ROI (region of interest) extrapolation from the SVD tracker to the PXD, which is needed to reduce the </a:t>
            </a:r>
            <a:r>
              <a:rPr lang="en-US" sz="2000" i="1" dirty="0" smtClean="0">
                <a:latin typeface="Times New Roman"/>
                <a:cs typeface="Times New Roman"/>
              </a:rPr>
              <a:t>large data volume</a:t>
            </a:r>
            <a:r>
              <a:rPr lang="en-US" sz="2000" dirty="0" smtClean="0">
                <a:latin typeface="Times New Roman"/>
                <a:cs typeface="Times New Roman"/>
              </a:rPr>
              <a:t>.</a:t>
            </a:r>
            <a:endParaRPr lang="en-US" sz="2000" dirty="0">
              <a:latin typeface="Times New Roman"/>
              <a:cs typeface="Times New Roman"/>
            </a:endParaRPr>
          </a:p>
        </p:txBody>
      </p:sp>
      <p:sp>
        <p:nvSpPr>
          <p:cNvPr id="2" name="TextBox 1"/>
          <p:cNvSpPr txBox="1"/>
          <p:nvPr/>
        </p:nvSpPr>
        <p:spPr>
          <a:xfrm>
            <a:off x="4029837" y="1629952"/>
            <a:ext cx="5114163" cy="400110"/>
          </a:xfrm>
          <a:prstGeom prst="rect">
            <a:avLst/>
          </a:prstGeom>
          <a:noFill/>
        </p:spPr>
        <p:txBody>
          <a:bodyPr wrap="square" rtlCol="0">
            <a:spAutoFit/>
          </a:bodyPr>
          <a:lstStyle/>
          <a:p>
            <a:r>
              <a:rPr lang="en-US" sz="2000" dirty="0" smtClean="0"/>
              <a:t>Working examples of L3, L4, L5, L6 SVD ladders</a:t>
            </a:r>
            <a:endParaRPr lang="en-US" sz="2000" dirty="0"/>
          </a:p>
        </p:txBody>
      </p:sp>
    </p:spTree>
    <p:extLst>
      <p:ext uri="{BB962C8B-B14F-4D97-AF65-F5344CB8AC3E}">
        <p14:creationId xmlns:p14="http://schemas.microsoft.com/office/powerpoint/2010/main" val="24875445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37" y="1881"/>
            <a:ext cx="8229600" cy="833307"/>
          </a:xfrm>
        </p:spPr>
        <p:txBody>
          <a:bodyPr>
            <a:normAutofit/>
          </a:bodyPr>
          <a:lstStyle/>
          <a:p>
            <a:r>
              <a:rPr lang="en-US" dirty="0" smtClean="0">
                <a:latin typeface="Times New Roman"/>
                <a:cs typeface="Times New Roman"/>
              </a:rPr>
              <a:t>Some Belle II jargon</a:t>
            </a:r>
            <a:endParaRPr lang="en-US" dirty="0">
              <a:latin typeface="Times New Roman"/>
              <a:cs typeface="Times New Roman"/>
            </a:endParaRPr>
          </a:p>
        </p:txBody>
      </p:sp>
      <p:sp>
        <p:nvSpPr>
          <p:cNvPr id="4" name="TextBox 3"/>
          <p:cNvSpPr txBox="1"/>
          <p:nvPr/>
        </p:nvSpPr>
        <p:spPr>
          <a:xfrm>
            <a:off x="186267" y="688243"/>
            <a:ext cx="8957733" cy="2246769"/>
          </a:xfrm>
          <a:prstGeom prst="rect">
            <a:avLst/>
          </a:prstGeom>
          <a:noFill/>
        </p:spPr>
        <p:txBody>
          <a:bodyPr wrap="square" rtlCol="0">
            <a:spAutoFit/>
          </a:bodyPr>
          <a:lstStyle/>
          <a:p>
            <a:r>
              <a:rPr lang="en-US" sz="2800" i="1" u="sng" dirty="0" smtClean="0"/>
              <a:t>BEAST PHASE I</a:t>
            </a:r>
            <a:r>
              <a:rPr lang="en-US" sz="2800" dirty="0" smtClean="0"/>
              <a:t>: Simple background commissioning detector (diodes, diamonds TPCs, crystals…). No final focus. Only </a:t>
            </a:r>
            <a:r>
              <a:rPr lang="en-US" sz="2800" i="1" dirty="0" smtClean="0"/>
              <a:t>single</a:t>
            </a:r>
            <a:r>
              <a:rPr lang="en-US" sz="2800" dirty="0" smtClean="0"/>
              <a:t> beam background studies possible [started in Feb 2016 and completed in</a:t>
            </a:r>
          </a:p>
          <a:p>
            <a:r>
              <a:rPr lang="en-US" sz="2800" dirty="0" smtClean="0"/>
              <a:t>June 2016].</a:t>
            </a:r>
            <a:endParaRPr lang="en-US" sz="2800" dirty="0"/>
          </a:p>
        </p:txBody>
      </p:sp>
      <p:sp>
        <p:nvSpPr>
          <p:cNvPr id="5" name="Rectangle 4"/>
          <p:cNvSpPr/>
          <p:nvPr/>
        </p:nvSpPr>
        <p:spPr>
          <a:xfrm>
            <a:off x="967276" y="4901043"/>
            <a:ext cx="7534007" cy="1815882"/>
          </a:xfrm>
          <a:prstGeom prst="rect">
            <a:avLst/>
          </a:prstGeom>
        </p:spPr>
        <p:txBody>
          <a:bodyPr wrap="square">
            <a:spAutoFit/>
          </a:bodyPr>
          <a:lstStyle/>
          <a:p>
            <a:r>
              <a:rPr lang="en-US" sz="2800" i="1" u="sng" dirty="0"/>
              <a:t>BEAST PHASE </a:t>
            </a:r>
            <a:r>
              <a:rPr lang="en-US" sz="2800" i="1" u="sng" dirty="0" smtClean="0"/>
              <a:t>II</a:t>
            </a:r>
            <a:r>
              <a:rPr lang="en-US" sz="2800" dirty="0" smtClean="0"/>
              <a:t>: More elaborate inner </a:t>
            </a:r>
            <a:r>
              <a:rPr lang="en-US" sz="2800" dirty="0"/>
              <a:t>background commissioning </a:t>
            </a:r>
            <a:r>
              <a:rPr lang="en-US" sz="2800" dirty="0" smtClean="0"/>
              <a:t>detector.  </a:t>
            </a:r>
            <a:r>
              <a:rPr lang="en-US" sz="2800" u="sng" dirty="0" smtClean="0">
                <a:solidFill>
                  <a:srgbClr val="FF0000"/>
                </a:solidFill>
              </a:rPr>
              <a:t>Full Belle II outer detector</a:t>
            </a:r>
            <a:r>
              <a:rPr lang="en-US" sz="2800" dirty="0" smtClean="0"/>
              <a:t>. Full superconducting </a:t>
            </a:r>
            <a:r>
              <a:rPr lang="en-US" sz="2800" dirty="0"/>
              <a:t>final focus</a:t>
            </a:r>
            <a:r>
              <a:rPr lang="en-US" sz="2800" dirty="0" smtClean="0"/>
              <a:t>. </a:t>
            </a:r>
            <a:r>
              <a:rPr lang="en-US" sz="2800" i="1" dirty="0" smtClean="0"/>
              <a:t>No vertex detectors. Collisions !</a:t>
            </a:r>
            <a:endParaRPr lang="en-US" sz="2800" i="1" dirty="0"/>
          </a:p>
        </p:txBody>
      </p:sp>
      <p:pic>
        <p:nvPicPr>
          <p:cNvPr id="7" name="Picture 6" descr="HII_3058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11818" y="2154796"/>
            <a:ext cx="4110228" cy="272491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4076" y="2974708"/>
            <a:ext cx="1905000" cy="1905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480" y="3115733"/>
            <a:ext cx="1603942" cy="1603942"/>
          </a:xfrm>
          <a:prstGeom prst="rect">
            <a:avLst/>
          </a:prstGeom>
        </p:spPr>
      </p:pic>
      <p:sp>
        <p:nvSpPr>
          <p:cNvPr id="6" name="TextBox 5"/>
          <p:cNvSpPr txBox="1"/>
          <p:nvPr/>
        </p:nvSpPr>
        <p:spPr>
          <a:xfrm>
            <a:off x="3115733" y="4285743"/>
            <a:ext cx="687876" cy="523220"/>
          </a:xfrm>
          <a:prstGeom prst="rect">
            <a:avLst/>
          </a:prstGeom>
          <a:noFill/>
        </p:spPr>
        <p:txBody>
          <a:bodyPr wrap="square" rtlCol="0">
            <a:spAutoFit/>
          </a:bodyPr>
          <a:lstStyle/>
          <a:p>
            <a:r>
              <a:rPr lang="en-US" sz="2800" dirty="0" smtClean="0"/>
              <a:t>off</a:t>
            </a:r>
            <a:endParaRPr lang="en-US" sz="2800" dirty="0"/>
          </a:p>
        </p:txBody>
      </p:sp>
    </p:spTree>
    <p:extLst>
      <p:ext uri="{BB962C8B-B14F-4D97-AF65-F5344CB8AC3E}">
        <p14:creationId xmlns:p14="http://schemas.microsoft.com/office/powerpoint/2010/main" val="263062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latin typeface="Corbel"/>
              </a:rPr>
              <a:pPr algn="r"/>
              <a:t>49</a:t>
            </a:fld>
            <a:endParaRPr lang="en-US" dirty="0">
              <a:solidFill>
                <a:prstClr val="black"/>
              </a:solidFill>
              <a:latin typeface="Corbel"/>
            </a:endParaRPr>
          </a:p>
        </p:txBody>
      </p:sp>
      <p:sp>
        <p:nvSpPr>
          <p:cNvPr id="2" name="TextBox 1"/>
          <p:cNvSpPr txBox="1"/>
          <p:nvPr/>
        </p:nvSpPr>
        <p:spPr>
          <a:xfrm>
            <a:off x="-1" y="2386032"/>
            <a:ext cx="6172201" cy="3539431"/>
          </a:xfrm>
          <a:prstGeom prst="rect">
            <a:avLst/>
          </a:prstGeom>
          <a:noFill/>
        </p:spPr>
        <p:txBody>
          <a:bodyPr wrap="square" rtlCol="0">
            <a:spAutoFit/>
          </a:bodyPr>
          <a:lstStyle/>
          <a:p>
            <a:endParaRPr lang="en-US" sz="2800" dirty="0" smtClean="0"/>
          </a:p>
          <a:p>
            <a:r>
              <a:rPr lang="en-US" sz="2800" dirty="0" smtClean="0"/>
              <a:t>Phase II Operation: </a:t>
            </a:r>
            <a:r>
              <a:rPr lang="en-US" sz="2800" dirty="0" smtClean="0">
                <a:solidFill>
                  <a:srgbClr val="FF0000"/>
                </a:solidFill>
              </a:rPr>
              <a:t>Starts in ~Nov 2017 </a:t>
            </a:r>
            <a:r>
              <a:rPr lang="en-US" sz="2800" dirty="0" smtClean="0"/>
              <a:t> [Begin with damping ring commissioning; Main ring (</a:t>
            </a:r>
            <a:r>
              <a:rPr lang="en-US" sz="2800" dirty="0" smtClean="0">
                <a:solidFill>
                  <a:srgbClr val="FF0000"/>
                </a:solidFill>
              </a:rPr>
              <a:t>Jan 2018</a:t>
            </a:r>
            <a:r>
              <a:rPr lang="en-US" sz="2800" dirty="0" smtClean="0"/>
              <a:t>); First collisions; </a:t>
            </a:r>
            <a:r>
              <a:rPr lang="en-US" sz="2800" i="1" dirty="0" smtClean="0"/>
              <a:t>limited physics without vertex detectors</a:t>
            </a:r>
            <a:r>
              <a:rPr lang="en-US" sz="2800" dirty="0" smtClean="0"/>
              <a:t>]</a:t>
            </a:r>
          </a:p>
          <a:p>
            <a:endParaRPr lang="en-US" sz="2800" dirty="0" smtClean="0"/>
          </a:p>
          <a:p>
            <a:r>
              <a:rPr lang="en-US" sz="2800" u="sng" dirty="0" smtClean="0"/>
              <a:t>Phase III: Belle II Physics Running</a:t>
            </a:r>
            <a:r>
              <a:rPr lang="en-US" sz="2800" dirty="0" smtClean="0">
                <a:solidFill>
                  <a:srgbClr val="FF0000"/>
                </a:solidFill>
              </a:rPr>
              <a:t>: </a:t>
            </a:r>
          </a:p>
          <a:p>
            <a:r>
              <a:rPr lang="en-US" sz="2800" dirty="0" smtClean="0">
                <a:solidFill>
                  <a:srgbClr val="FF0000"/>
                </a:solidFill>
              </a:rPr>
              <a:t>late 2018 [vertex detectors in]</a:t>
            </a:r>
            <a:endParaRPr lang="en-US" sz="2800" dirty="0">
              <a:solidFill>
                <a:srgbClr val="FF0000"/>
              </a:solidFill>
            </a:endParaRPr>
          </a:p>
        </p:txBody>
      </p:sp>
      <p:sp>
        <p:nvSpPr>
          <p:cNvPr id="5" name="TextBox 4"/>
          <p:cNvSpPr txBox="1"/>
          <p:nvPr/>
        </p:nvSpPr>
        <p:spPr>
          <a:xfrm>
            <a:off x="440267" y="208582"/>
            <a:ext cx="9144000" cy="646331"/>
          </a:xfrm>
          <a:prstGeom prst="rect">
            <a:avLst/>
          </a:prstGeom>
          <a:noFill/>
        </p:spPr>
        <p:txBody>
          <a:bodyPr wrap="square" rtlCol="0">
            <a:spAutoFit/>
          </a:bodyPr>
          <a:lstStyle/>
          <a:p>
            <a:r>
              <a:rPr lang="en-US" sz="3600" i="1" u="sng" dirty="0" smtClean="0">
                <a:latin typeface="Times New Roman"/>
                <a:cs typeface="Times New Roman"/>
              </a:rPr>
              <a:t>HEP world: So when do we start Belle II ?</a:t>
            </a:r>
            <a:endParaRPr lang="en-US" sz="1600" i="1" u="sng" dirty="0"/>
          </a:p>
        </p:txBody>
      </p:sp>
      <p:sp>
        <p:nvSpPr>
          <p:cNvPr id="8" name="TextBox 7"/>
          <p:cNvSpPr txBox="1"/>
          <p:nvPr/>
        </p:nvSpPr>
        <p:spPr>
          <a:xfrm>
            <a:off x="5632263" y="5181390"/>
            <a:ext cx="3681070" cy="461665"/>
          </a:xfrm>
          <a:prstGeom prst="rect">
            <a:avLst/>
          </a:prstGeom>
          <a:noFill/>
        </p:spPr>
        <p:txBody>
          <a:bodyPr wrap="square" rtlCol="0">
            <a:spAutoFit/>
          </a:bodyPr>
          <a:lstStyle/>
          <a:p>
            <a:r>
              <a:rPr lang="en-US" sz="2400" dirty="0" smtClean="0"/>
              <a:t>QCSL at the IP, Aug 2016</a:t>
            </a:r>
            <a:endParaRPr lang="en-US" sz="2400" dirty="0"/>
          </a:p>
        </p:txBody>
      </p:sp>
      <p:sp>
        <p:nvSpPr>
          <p:cNvPr id="3" name="TextBox 2"/>
          <p:cNvSpPr txBox="1"/>
          <p:nvPr/>
        </p:nvSpPr>
        <p:spPr>
          <a:xfrm>
            <a:off x="5611096" y="5643055"/>
            <a:ext cx="3681070" cy="707886"/>
          </a:xfrm>
          <a:prstGeom prst="rect">
            <a:avLst/>
          </a:prstGeom>
          <a:noFill/>
        </p:spPr>
        <p:txBody>
          <a:bodyPr wrap="square" rtlCol="0">
            <a:spAutoFit/>
          </a:bodyPr>
          <a:lstStyle/>
          <a:p>
            <a:r>
              <a:rPr lang="en-US" sz="2000" dirty="0" smtClean="0"/>
              <a:t>QCSR will be at KEK, ~Dec 2016</a:t>
            </a:r>
          </a:p>
          <a:p>
            <a:r>
              <a:rPr lang="en-US" sz="2000" dirty="0" smtClean="0"/>
              <a:t>(~one month late)</a:t>
            </a:r>
            <a:endParaRPr lang="en-US" sz="2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10296" y="948845"/>
            <a:ext cx="1603942" cy="1603942"/>
          </a:xfrm>
          <a:prstGeom prst="rect">
            <a:avLst/>
          </a:prstGeom>
        </p:spPr>
      </p:pic>
      <p:sp>
        <p:nvSpPr>
          <p:cNvPr id="7" name="TextBox 6"/>
          <p:cNvSpPr txBox="1"/>
          <p:nvPr/>
        </p:nvSpPr>
        <p:spPr>
          <a:xfrm>
            <a:off x="1" y="1024756"/>
            <a:ext cx="5300132" cy="1661993"/>
          </a:xfrm>
          <a:prstGeom prst="rect">
            <a:avLst/>
          </a:prstGeom>
          <a:noFill/>
        </p:spPr>
        <p:txBody>
          <a:bodyPr wrap="square" rtlCol="0">
            <a:spAutoFit/>
          </a:bodyPr>
          <a:lstStyle/>
          <a:p>
            <a:pPr lvl="0"/>
            <a:r>
              <a:rPr lang="en-US" sz="2800" dirty="0">
                <a:solidFill>
                  <a:prstClr val="black"/>
                </a:solidFill>
              </a:rPr>
              <a:t>BEAST PHASE I: </a:t>
            </a:r>
            <a:endParaRPr lang="en-US" sz="2800" dirty="0" smtClean="0">
              <a:solidFill>
                <a:prstClr val="black"/>
              </a:solidFill>
            </a:endParaRPr>
          </a:p>
          <a:p>
            <a:pPr lvl="0"/>
            <a:r>
              <a:rPr lang="en-US" sz="2800" dirty="0" smtClean="0">
                <a:solidFill>
                  <a:srgbClr val="FF0000"/>
                </a:solidFill>
              </a:rPr>
              <a:t>Feb</a:t>
            </a:r>
            <a:r>
              <a:rPr lang="en-US" sz="2800" dirty="0">
                <a:solidFill>
                  <a:srgbClr val="FF0000"/>
                </a:solidFill>
              </a:rPr>
              <a:t>-June 2016 </a:t>
            </a:r>
            <a:endParaRPr lang="en-US" sz="2800" dirty="0" smtClean="0">
              <a:solidFill>
                <a:srgbClr val="FF0000"/>
              </a:solidFill>
            </a:endParaRPr>
          </a:p>
          <a:p>
            <a:pPr lvl="0"/>
            <a:r>
              <a:rPr lang="en-US" sz="2800" dirty="0" smtClean="0">
                <a:solidFill>
                  <a:prstClr val="black"/>
                </a:solidFill>
              </a:rPr>
              <a:t>(</a:t>
            </a:r>
            <a:r>
              <a:rPr lang="en-US" sz="2800" dirty="0">
                <a:solidFill>
                  <a:prstClr val="black"/>
                </a:solidFill>
              </a:rPr>
              <a:t>Belle II roll-</a:t>
            </a:r>
            <a:r>
              <a:rPr lang="en-US" sz="2800" dirty="0" smtClean="0">
                <a:solidFill>
                  <a:prstClr val="black"/>
                </a:solidFill>
              </a:rPr>
              <a:t>in in March 2017).</a:t>
            </a:r>
            <a:endParaRPr lang="en-US" sz="2800" dirty="0">
              <a:solidFill>
                <a:prstClr val="black"/>
              </a:solidFill>
            </a:endParaRPr>
          </a:p>
          <a:p>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72200" y="948845"/>
            <a:ext cx="2794000" cy="4191000"/>
          </a:xfrm>
          <a:prstGeom prst="rect">
            <a:avLst/>
          </a:prstGeom>
        </p:spPr>
      </p:pic>
    </p:spTree>
    <p:extLst>
      <p:ext uri="{BB962C8B-B14F-4D97-AF65-F5344CB8AC3E}">
        <p14:creationId xmlns:p14="http://schemas.microsoft.com/office/powerpoint/2010/main" val="24125193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65199"/>
            <a:ext cx="8229600" cy="832268"/>
          </a:xfrm>
        </p:spPr>
        <p:txBody>
          <a:bodyPr>
            <a:normAutofit/>
          </a:bodyPr>
          <a:lstStyle/>
          <a:p>
            <a:r>
              <a:rPr lang="en-US" dirty="0" smtClean="0"/>
              <a:t>Tau Lepton Flavor Violation</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5</a:t>
            </a:fld>
            <a:endParaRPr lang="en-US"/>
          </a:p>
        </p:txBody>
      </p:sp>
      <p:pic>
        <p:nvPicPr>
          <p:cNvPr id="5" name="Picture 4"/>
          <p:cNvPicPr>
            <a:picLocks noChangeAspect="1"/>
          </p:cNvPicPr>
          <p:nvPr/>
        </p:nvPicPr>
        <p:blipFill>
          <a:blip r:embed="rId3"/>
          <a:stretch>
            <a:fillRect/>
          </a:stretch>
        </p:blipFill>
        <p:spPr>
          <a:xfrm>
            <a:off x="6028267" y="1543798"/>
            <a:ext cx="2997200" cy="3327400"/>
          </a:xfrm>
          <a:prstGeom prst="rect">
            <a:avLst/>
          </a:prstGeom>
        </p:spPr>
      </p:pic>
      <p:sp>
        <p:nvSpPr>
          <p:cNvPr id="7" name="TextBox 6"/>
          <p:cNvSpPr txBox="1"/>
          <p:nvPr/>
        </p:nvSpPr>
        <p:spPr>
          <a:xfrm>
            <a:off x="260211" y="4966481"/>
            <a:ext cx="8765256" cy="954107"/>
          </a:xfrm>
          <a:prstGeom prst="rect">
            <a:avLst/>
          </a:prstGeom>
          <a:noFill/>
        </p:spPr>
        <p:txBody>
          <a:bodyPr wrap="square" rtlCol="0">
            <a:spAutoFit/>
          </a:bodyPr>
          <a:lstStyle/>
          <a:p>
            <a:r>
              <a:rPr lang="en-US" sz="2800" i="1" u="sng" dirty="0" smtClean="0"/>
              <a:t>Belle II will push many limits below 10</a:t>
            </a:r>
            <a:r>
              <a:rPr lang="en-US" sz="2800" i="1" u="sng" baseline="30000" dirty="0" smtClean="0"/>
              <a:t>-9</a:t>
            </a:r>
            <a:r>
              <a:rPr lang="en-US" sz="2800" i="1" u="sng" dirty="0" smtClean="0"/>
              <a:t> </a:t>
            </a:r>
            <a:r>
              <a:rPr lang="en-US" sz="2800" dirty="0" smtClean="0"/>
              <a:t>;</a:t>
            </a:r>
          </a:p>
          <a:p>
            <a:r>
              <a:rPr lang="en-US" sz="2800" dirty="0" err="1" smtClean="0"/>
              <a:t>LHCb</a:t>
            </a:r>
            <a:r>
              <a:rPr lang="en-US" sz="2800" dirty="0" smtClean="0"/>
              <a:t>,  CMS and ATLAS have very </a:t>
            </a:r>
            <a:r>
              <a:rPr lang="en-US" sz="2800" i="1" dirty="0" smtClean="0"/>
              <a:t>limited</a:t>
            </a:r>
            <a:r>
              <a:rPr lang="en-US" sz="2800" dirty="0" smtClean="0"/>
              <a:t> capabilities.</a:t>
            </a:r>
            <a:endParaRPr lang="en-US" sz="2800" dirty="0"/>
          </a:p>
        </p:txBody>
      </p:sp>
      <p:sp>
        <p:nvSpPr>
          <p:cNvPr id="8" name="TextBox 7"/>
          <p:cNvSpPr txBox="1"/>
          <p:nvPr/>
        </p:nvSpPr>
        <p:spPr>
          <a:xfrm>
            <a:off x="6350000" y="897467"/>
            <a:ext cx="2235200" cy="646331"/>
          </a:xfrm>
          <a:prstGeom prst="rect">
            <a:avLst/>
          </a:prstGeom>
          <a:noFill/>
        </p:spPr>
        <p:txBody>
          <a:bodyPr wrap="square" rtlCol="0">
            <a:spAutoFit/>
          </a:bodyPr>
          <a:lstStyle/>
          <a:p>
            <a:r>
              <a:rPr lang="en-US" dirty="0" smtClean="0"/>
              <a:t>Example of the decay topology</a:t>
            </a: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 y="1303867"/>
            <a:ext cx="5855527" cy="312230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0211" y="128369"/>
            <a:ext cx="1219200" cy="990600"/>
          </a:xfrm>
          <a:prstGeom prst="rect">
            <a:avLst/>
          </a:prstGeom>
        </p:spPr>
      </p:pic>
      <p:sp>
        <p:nvSpPr>
          <p:cNvPr id="6" name="TextBox 5"/>
          <p:cNvSpPr txBox="1"/>
          <p:nvPr/>
        </p:nvSpPr>
        <p:spPr>
          <a:xfrm>
            <a:off x="1479411" y="5920588"/>
            <a:ext cx="5768056" cy="830997"/>
          </a:xfrm>
          <a:prstGeom prst="rect">
            <a:avLst/>
          </a:prstGeom>
          <a:noFill/>
        </p:spPr>
        <p:txBody>
          <a:bodyPr wrap="square" rtlCol="0">
            <a:spAutoFit/>
          </a:bodyPr>
          <a:lstStyle/>
          <a:p>
            <a:r>
              <a:rPr lang="en-US" sz="2400" dirty="0" smtClean="0">
                <a:latin typeface="Times New Roman"/>
                <a:cs typeface="Times New Roman"/>
              </a:rPr>
              <a:t>The modes </a:t>
            </a:r>
            <a:r>
              <a:rPr lang="en-US" sz="2400" dirty="0" err="1" smtClean="0">
                <a:latin typeface="Times New Roman"/>
                <a:cs typeface="Times New Roman"/>
              </a:rPr>
              <a:t>τ</a:t>
            </a:r>
            <a:r>
              <a:rPr lang="en-US" sz="2400" dirty="0" err="1" smtClean="0">
                <a:latin typeface="Times New Roman"/>
                <a:cs typeface="Times New Roman"/>
                <a:sym typeface="Wingdings"/>
              </a:rPr>
              <a:t>μγ</a:t>
            </a:r>
            <a:r>
              <a:rPr lang="en-US" sz="2400" dirty="0" smtClean="0">
                <a:latin typeface="Times New Roman"/>
                <a:cs typeface="Times New Roman"/>
                <a:sym typeface="Wingdings"/>
              </a:rPr>
              <a:t> and </a:t>
            </a:r>
            <a:r>
              <a:rPr lang="en-US" sz="2400" dirty="0" err="1" smtClean="0">
                <a:latin typeface="Times New Roman"/>
                <a:cs typeface="Times New Roman"/>
                <a:sym typeface="Wingdings"/>
              </a:rPr>
              <a:t>τ</a:t>
            </a:r>
            <a:r>
              <a:rPr lang="en-US" sz="2400" dirty="0" smtClean="0">
                <a:latin typeface="Times New Roman"/>
                <a:cs typeface="Times New Roman"/>
                <a:sym typeface="Wingdings"/>
              </a:rPr>
              <a:t> μ h+ h- </a:t>
            </a:r>
          </a:p>
          <a:p>
            <a:r>
              <a:rPr lang="en-US" sz="2400" dirty="0" smtClean="0">
                <a:latin typeface="Times New Roman"/>
                <a:cs typeface="Times New Roman"/>
                <a:sym typeface="Wingdings"/>
              </a:rPr>
              <a:t>Provide important constraints on </a:t>
            </a:r>
            <a:r>
              <a:rPr lang="en-US" sz="2400" dirty="0" err="1" smtClean="0">
                <a:latin typeface="Times New Roman"/>
                <a:cs typeface="Times New Roman"/>
                <a:sym typeface="Wingdings"/>
              </a:rPr>
              <a:t>Hμτ</a:t>
            </a:r>
            <a:endParaRPr lang="en-US" sz="2400" dirty="0">
              <a:latin typeface="Times New Roman"/>
              <a:cs typeface="Times New Roman"/>
            </a:endParaRPr>
          </a:p>
        </p:txBody>
      </p:sp>
      <p:sp>
        <p:nvSpPr>
          <p:cNvPr id="10" name="TextBox 9"/>
          <p:cNvSpPr txBox="1"/>
          <p:nvPr/>
        </p:nvSpPr>
        <p:spPr>
          <a:xfrm>
            <a:off x="1049866" y="4224867"/>
            <a:ext cx="4047066" cy="646331"/>
          </a:xfrm>
          <a:prstGeom prst="rect">
            <a:avLst/>
          </a:prstGeom>
          <a:noFill/>
        </p:spPr>
        <p:txBody>
          <a:bodyPr wrap="square" rtlCol="0">
            <a:spAutoFit/>
          </a:bodyPr>
          <a:lstStyle/>
          <a:p>
            <a:r>
              <a:rPr lang="en-US" dirty="0" smtClean="0"/>
              <a:t>Note vertical log-scale (50 ab</a:t>
            </a:r>
            <a:r>
              <a:rPr lang="en-US" baseline="30000" dirty="0" smtClean="0"/>
              <a:t>-1 </a:t>
            </a:r>
            <a:r>
              <a:rPr lang="en-US" dirty="0" smtClean="0"/>
              <a:t>assumed for Belle II; 3 fb</a:t>
            </a:r>
            <a:r>
              <a:rPr lang="en-US" baseline="30000" dirty="0" smtClean="0"/>
              <a:t>-1</a:t>
            </a:r>
            <a:r>
              <a:rPr lang="en-US" dirty="0" smtClean="0"/>
              <a:t> result for </a:t>
            </a:r>
            <a:r>
              <a:rPr lang="en-US" dirty="0" err="1" smtClean="0"/>
              <a:t>LHCb</a:t>
            </a:r>
            <a:endParaRPr lang="en-US" dirty="0"/>
          </a:p>
        </p:txBody>
      </p:sp>
    </p:spTree>
    <p:extLst>
      <p:ext uri="{BB962C8B-B14F-4D97-AF65-F5344CB8AC3E}">
        <p14:creationId xmlns:p14="http://schemas.microsoft.com/office/powerpoint/2010/main" val="368815532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60"/>
            <a:ext cx="8229600" cy="470873"/>
          </a:xfrm>
        </p:spPr>
        <p:txBody>
          <a:bodyPr>
            <a:normAutofit fontScale="90000"/>
          </a:bodyPr>
          <a:lstStyle/>
          <a:p>
            <a:r>
              <a:rPr lang="en-US" dirty="0" smtClean="0"/>
              <a:t>Conclusion</a:t>
            </a:r>
            <a:r>
              <a:rPr lang="en-US" dirty="0"/>
              <a:t>s</a:t>
            </a:r>
          </a:p>
        </p:txBody>
      </p:sp>
      <p:sp>
        <p:nvSpPr>
          <p:cNvPr id="3" name="Content Placeholder 2"/>
          <p:cNvSpPr>
            <a:spLocks noGrp="1"/>
          </p:cNvSpPr>
          <p:nvPr>
            <p:ph idx="1"/>
          </p:nvPr>
        </p:nvSpPr>
        <p:spPr>
          <a:xfrm>
            <a:off x="274917" y="745067"/>
            <a:ext cx="8750550" cy="5594350"/>
          </a:xfrm>
          <a:ln w="3175">
            <a:solidFill>
              <a:schemeClr val="tx1"/>
            </a:solidFill>
          </a:ln>
        </p:spPr>
        <p:txBody>
          <a:bodyPr>
            <a:normAutofit/>
          </a:bodyPr>
          <a:lstStyle/>
          <a:p>
            <a:pPr marL="0" indent="0">
              <a:buNone/>
            </a:pPr>
            <a:endParaRPr lang="en-US" sz="3000" dirty="0" smtClean="0"/>
          </a:p>
          <a:p>
            <a:r>
              <a:rPr lang="en-US" sz="3000" u="sng" dirty="0" smtClean="0">
                <a:solidFill>
                  <a:srgbClr val="FF0000"/>
                </a:solidFill>
                <a:sym typeface="Wingdings"/>
              </a:rPr>
              <a:t>Flavor physics is exciting and fundamental</a:t>
            </a:r>
            <a:r>
              <a:rPr lang="en-US" sz="3000" i="1" u="sng" dirty="0" smtClean="0">
                <a:solidFill>
                  <a:srgbClr val="FF0000"/>
                </a:solidFill>
                <a:sym typeface="Wingdings"/>
              </a:rPr>
              <a:t>. </a:t>
            </a:r>
            <a:r>
              <a:rPr lang="en-US" sz="3000" i="1" u="sng" dirty="0" smtClean="0">
                <a:sym typeface="Wingdings"/>
              </a:rPr>
              <a:t>Did we just find NP via new weak interaction couplings ?</a:t>
            </a:r>
          </a:p>
          <a:p>
            <a:r>
              <a:rPr lang="en-US" sz="3000" i="1" dirty="0" smtClean="0">
                <a:sym typeface="Wingdings"/>
              </a:rPr>
              <a:t> Flavor could be the path for the future of HEP</a:t>
            </a:r>
            <a:r>
              <a:rPr lang="en-US" sz="3000" i="1" dirty="0">
                <a:sym typeface="Wingdings"/>
              </a:rPr>
              <a:t> </a:t>
            </a:r>
            <a:r>
              <a:rPr lang="en-US" sz="3000" i="1" dirty="0" smtClean="0">
                <a:sym typeface="Wingdings"/>
              </a:rPr>
              <a:t>but we </a:t>
            </a:r>
            <a:r>
              <a:rPr lang="en-US" sz="3000" i="1" u="sng" dirty="0" smtClean="0">
                <a:sym typeface="Wingdings"/>
              </a:rPr>
              <a:t>need much more data.</a:t>
            </a:r>
            <a:endParaRPr lang="en-US" dirty="0" smtClean="0"/>
          </a:p>
          <a:p>
            <a:r>
              <a:rPr lang="en-US" i="1" dirty="0" smtClean="0"/>
              <a:t>Time for a Paradigm Shift ?</a:t>
            </a:r>
          </a:p>
          <a:p>
            <a:pPr marL="0" indent="0">
              <a:buNone/>
            </a:pPr>
            <a:endParaRPr lang="en-US" i="1" dirty="0" smtClean="0"/>
          </a:p>
          <a:p>
            <a:pPr marL="0" indent="0">
              <a:buNone/>
            </a:pPr>
            <a:endParaRPr lang="en-US" i="1" dirty="0" smtClean="0"/>
          </a:p>
          <a:p>
            <a:pPr marL="0" indent="0">
              <a:buNone/>
            </a:pPr>
            <a:endParaRPr lang="en-US" i="1" dirty="0" smtClean="0"/>
          </a:p>
          <a:p>
            <a:endParaRPr lang="en-US" i="1"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50</a:t>
            </a:fld>
            <a:endParaRPr lang="en-US"/>
          </a:p>
        </p:txBody>
      </p:sp>
      <p:sp>
        <p:nvSpPr>
          <p:cNvPr id="5" name="TextBox 4"/>
          <p:cNvSpPr txBox="1"/>
          <p:nvPr/>
        </p:nvSpPr>
        <p:spPr>
          <a:xfrm>
            <a:off x="274917" y="4330579"/>
            <a:ext cx="8606118" cy="1569660"/>
          </a:xfrm>
          <a:prstGeom prst="rect">
            <a:avLst/>
          </a:prstGeom>
          <a:noFill/>
        </p:spPr>
        <p:txBody>
          <a:bodyPr wrap="square" rtlCol="0">
            <a:spAutoFit/>
          </a:bodyPr>
          <a:lstStyle/>
          <a:p>
            <a:r>
              <a:rPr lang="en-US" sz="2400" i="1" dirty="0" err="1" smtClean="0"/>
              <a:t>SuperKEKB</a:t>
            </a:r>
            <a:r>
              <a:rPr lang="en-US" sz="2400" i="1" dirty="0" smtClean="0"/>
              <a:t> Phase I commissioning Feb-June, 2016. Belle II rolls in March 2017. First collisions in Jan 2018. Belle II physics </a:t>
            </a:r>
            <a:r>
              <a:rPr lang="en-US" sz="2400" i="1" dirty="0"/>
              <a:t>runs </a:t>
            </a:r>
            <a:r>
              <a:rPr lang="en-US" sz="2400" i="1" dirty="0" smtClean="0"/>
              <a:t>in fall 2018 [and </a:t>
            </a:r>
            <a:r>
              <a:rPr lang="en-US" sz="2400" i="1" dirty="0"/>
              <a:t>the </a:t>
            </a:r>
            <a:r>
              <a:rPr lang="en-US" sz="2400" i="1" dirty="0" err="1"/>
              <a:t>LHCb</a:t>
            </a:r>
            <a:r>
              <a:rPr lang="en-US" sz="2400" i="1" dirty="0"/>
              <a:t> upgrade in ~</a:t>
            </a:r>
            <a:r>
              <a:rPr lang="en-US" sz="2400" i="1" dirty="0" smtClean="0"/>
              <a:t>2021]. </a:t>
            </a:r>
            <a:r>
              <a:rPr lang="en-US" sz="2400" i="1" u="sng" dirty="0" smtClean="0"/>
              <a:t> </a:t>
            </a:r>
            <a:r>
              <a:rPr lang="en-US" sz="2400" i="1" u="sng" dirty="0"/>
              <a:t>These facilities will inaugurate a new era of flavor physics and the study of CP violation</a:t>
            </a:r>
            <a:r>
              <a:rPr lang="en-US" sz="2400" i="1" u="sng" dirty="0" smtClean="0"/>
              <a:t>.</a:t>
            </a:r>
            <a:endParaRPr lang="en-US" sz="2400" i="1" u="sng" dirty="0"/>
          </a:p>
        </p:txBody>
      </p:sp>
    </p:spTree>
    <p:extLst>
      <p:ext uri="{BB962C8B-B14F-4D97-AF65-F5344CB8AC3E}">
        <p14:creationId xmlns:p14="http://schemas.microsoft.com/office/powerpoint/2010/main" val="198868463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233126"/>
            <a:ext cx="8229600" cy="664023"/>
          </a:xfrm>
        </p:spPr>
        <p:txBody>
          <a:bodyPr>
            <a:normAutofit fontScale="90000"/>
          </a:bodyPr>
          <a:lstStyle/>
          <a:p>
            <a:r>
              <a:rPr lang="en-US" sz="6600" dirty="0" smtClean="0"/>
              <a:t>Backup slides</a:t>
            </a:r>
            <a:endParaRPr lang="en-US" sz="66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51</a:t>
            </a:fld>
            <a:endParaRPr lang="en-US"/>
          </a:p>
        </p:txBody>
      </p:sp>
      <p:pic>
        <p:nvPicPr>
          <p:cNvPr id="5" name="Picture 4"/>
          <p:cNvPicPr>
            <a:picLocks noChangeAspect="1"/>
          </p:cNvPicPr>
          <p:nvPr/>
        </p:nvPicPr>
        <p:blipFill>
          <a:blip r:embed="rId2"/>
          <a:stretch>
            <a:fillRect/>
          </a:stretch>
        </p:blipFill>
        <p:spPr>
          <a:xfrm>
            <a:off x="1642199" y="1412090"/>
            <a:ext cx="5720715" cy="4288790"/>
          </a:xfrm>
          <a:prstGeom prst="rect">
            <a:avLst/>
          </a:prstGeom>
        </p:spPr>
      </p:pic>
      <p:sp>
        <p:nvSpPr>
          <p:cNvPr id="3" name="Rectangle 2"/>
          <p:cNvSpPr/>
          <p:nvPr/>
        </p:nvSpPr>
        <p:spPr>
          <a:xfrm>
            <a:off x="2058653" y="5956240"/>
            <a:ext cx="4326826" cy="400110"/>
          </a:xfrm>
          <a:prstGeom prst="rect">
            <a:avLst/>
          </a:prstGeom>
        </p:spPr>
        <p:txBody>
          <a:bodyPr wrap="none">
            <a:spAutoFit/>
          </a:bodyPr>
          <a:lstStyle/>
          <a:p>
            <a:pPr lvl="0"/>
            <a:r>
              <a:rPr lang="en-US" sz="2000" dirty="0" err="1">
                <a:solidFill>
                  <a:prstClr val="black"/>
                </a:solidFill>
              </a:rPr>
              <a:t>IBBelle</a:t>
            </a:r>
            <a:r>
              <a:rPr lang="en-US" sz="2000" dirty="0">
                <a:solidFill>
                  <a:prstClr val="black"/>
                </a:solidFill>
              </a:rPr>
              <a:t> CO</a:t>
            </a:r>
            <a:r>
              <a:rPr lang="en-US" sz="2000" baseline="-25000" dirty="0">
                <a:solidFill>
                  <a:prstClr val="black"/>
                </a:solidFill>
              </a:rPr>
              <a:t>2</a:t>
            </a:r>
            <a:r>
              <a:rPr lang="en-US" sz="2000" dirty="0">
                <a:solidFill>
                  <a:prstClr val="black"/>
                </a:solidFill>
              </a:rPr>
              <a:t> cooling plant arriving at KEK</a:t>
            </a:r>
          </a:p>
        </p:txBody>
      </p:sp>
    </p:spTree>
    <p:extLst>
      <p:ext uri="{BB962C8B-B14F-4D97-AF65-F5344CB8AC3E}">
        <p14:creationId xmlns:p14="http://schemas.microsoft.com/office/powerpoint/2010/main" val="396106664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7816" y="5656829"/>
            <a:ext cx="9109315" cy="1200328"/>
          </a:xfrm>
          <a:prstGeom prst="rect">
            <a:avLst/>
          </a:prstGeom>
          <a:noFill/>
        </p:spPr>
        <p:txBody>
          <a:bodyPr wrap="square" rtlCol="0">
            <a:spAutoFit/>
          </a:bodyPr>
          <a:lstStyle/>
          <a:p>
            <a:r>
              <a:rPr lang="en-US" sz="2400" dirty="0" smtClean="0"/>
              <a:t>Acronym check: </a:t>
            </a:r>
            <a:r>
              <a:rPr lang="en-US" sz="2400" u="sng" dirty="0" smtClean="0"/>
              <a:t>B2TiP = Belle II Theory interface Platform</a:t>
            </a:r>
            <a:r>
              <a:rPr lang="en-US" sz="2400" dirty="0" smtClean="0"/>
              <a:t>;</a:t>
            </a:r>
          </a:p>
          <a:p>
            <a:r>
              <a:rPr lang="en-US" sz="2400" dirty="0" smtClean="0"/>
              <a:t>Last workshop: Pittsburgh, USA May 2016</a:t>
            </a:r>
          </a:p>
          <a:p>
            <a:r>
              <a:rPr lang="en-US" sz="2400" dirty="0" smtClean="0">
                <a:sym typeface="Wingdings"/>
              </a:rPr>
              <a:t>Next workshop: </a:t>
            </a:r>
            <a:r>
              <a:rPr lang="en-US" sz="2400" dirty="0" err="1" smtClean="0">
                <a:sym typeface="Wingdings"/>
              </a:rPr>
              <a:t>Garching</a:t>
            </a:r>
            <a:r>
              <a:rPr lang="en-US" sz="2400" dirty="0" smtClean="0">
                <a:sym typeface="Wingdings"/>
              </a:rPr>
              <a:t>, Germany Nov 2016</a:t>
            </a:r>
            <a:endParaRPr lang="en-US" sz="2400" dirty="0"/>
          </a:p>
        </p:txBody>
      </p:sp>
      <p:pic>
        <p:nvPicPr>
          <p:cNvPr id="5" name="Picture 4" descr="B2Tip_TWS_2016081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816" y="238373"/>
            <a:ext cx="3867150" cy="5418455"/>
          </a:xfrm>
          <a:prstGeom prst="rect">
            <a:avLst/>
          </a:prstGeom>
        </p:spPr>
      </p:pic>
      <p:sp>
        <p:nvSpPr>
          <p:cNvPr id="2" name="TextBox 1"/>
          <p:cNvSpPr txBox="1"/>
          <p:nvPr/>
        </p:nvSpPr>
        <p:spPr>
          <a:xfrm>
            <a:off x="4588934" y="2692399"/>
            <a:ext cx="4555066" cy="830997"/>
          </a:xfrm>
          <a:prstGeom prst="rect">
            <a:avLst/>
          </a:prstGeom>
          <a:noFill/>
        </p:spPr>
        <p:txBody>
          <a:bodyPr wrap="square" rtlCol="0">
            <a:spAutoFit/>
          </a:bodyPr>
          <a:lstStyle/>
          <a:p>
            <a:r>
              <a:rPr lang="en-US" sz="2400" u="sng" dirty="0" smtClean="0"/>
              <a:t>Deliverable</a:t>
            </a:r>
            <a:r>
              <a:rPr lang="en-US" sz="2400" dirty="0" smtClean="0"/>
              <a:t>:</a:t>
            </a:r>
          </a:p>
          <a:p>
            <a:r>
              <a:rPr lang="en-US" sz="2400" dirty="0" smtClean="0"/>
              <a:t>Complete the Belle II Physics Book</a:t>
            </a:r>
            <a:endParaRPr lang="en-US" sz="2400" dirty="0"/>
          </a:p>
        </p:txBody>
      </p:sp>
    </p:spTree>
    <p:extLst>
      <p:ext uri="{BB962C8B-B14F-4D97-AF65-F5344CB8AC3E}">
        <p14:creationId xmlns:p14="http://schemas.microsoft.com/office/powerpoint/2010/main" val="6499555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5507" y="49588"/>
            <a:ext cx="8229600" cy="1143000"/>
          </a:xfrm>
        </p:spPr>
        <p:txBody>
          <a:bodyPr>
            <a:normAutofit fontScale="90000"/>
          </a:bodyPr>
          <a:lstStyle/>
          <a:p>
            <a:r>
              <a:rPr lang="en-US" altLang="ja-JP" sz="3600" dirty="0" err="1" smtClean="0">
                <a:solidFill>
                  <a:srgbClr val="0000FF"/>
                </a:solidFill>
                <a:latin typeface="Times New Roman"/>
                <a:cs typeface="Times New Roman"/>
              </a:rPr>
              <a:t>SuperKEKB</a:t>
            </a:r>
            <a:r>
              <a:rPr lang="en-US" altLang="ja-JP" sz="3600" dirty="0" smtClean="0">
                <a:solidFill>
                  <a:srgbClr val="0000FF"/>
                </a:solidFill>
                <a:latin typeface="Times New Roman"/>
                <a:cs typeface="Times New Roman"/>
              </a:rPr>
              <a:t> vacuum scrubbing </a:t>
            </a:r>
            <a:r>
              <a:rPr lang="en-US" altLang="ja-JP" sz="3600" dirty="0" smtClean="0">
                <a:latin typeface="Times New Roman"/>
                <a:cs typeface="Times New Roman"/>
              </a:rPr>
              <a:t>to reduce </a:t>
            </a:r>
            <a:br>
              <a:rPr lang="en-US" altLang="ja-JP" sz="3600" dirty="0" smtClean="0">
                <a:latin typeface="Times New Roman"/>
                <a:cs typeface="Times New Roman"/>
              </a:rPr>
            </a:br>
            <a:r>
              <a:rPr lang="en-US" altLang="ja-JP" sz="3600" i="1" dirty="0" smtClean="0">
                <a:latin typeface="Times New Roman"/>
                <a:cs typeface="Times New Roman"/>
              </a:rPr>
              <a:t>HER</a:t>
            </a:r>
            <a:r>
              <a:rPr lang="en-US" altLang="ja-JP" sz="3600" dirty="0" smtClean="0">
                <a:latin typeface="Times New Roman"/>
                <a:cs typeface="Times New Roman"/>
              </a:rPr>
              <a:t> beam gas backgrounds in Belle II</a:t>
            </a:r>
            <a:endParaRPr lang="ja-JP" altLang="en-US" sz="3600" dirty="0">
              <a:latin typeface="Times New Roman"/>
              <a:cs typeface="Times New Roman"/>
            </a:endParaRPr>
          </a:p>
        </p:txBody>
      </p:sp>
      <p:pic>
        <p:nvPicPr>
          <p:cNvPr id="2" name="Picture 1" descr="HER_Rates_vs_I_H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2440" y="1972733"/>
            <a:ext cx="4861560" cy="3296920"/>
          </a:xfrm>
          <a:prstGeom prst="rect">
            <a:avLst/>
          </a:prstGeom>
        </p:spPr>
      </p:pic>
      <p:cxnSp>
        <p:nvCxnSpPr>
          <p:cNvPr id="5" name="Straight Arrow Connector 4"/>
          <p:cNvCxnSpPr/>
          <p:nvPr/>
        </p:nvCxnSpPr>
        <p:spPr>
          <a:xfrm>
            <a:off x="5926667" y="3640667"/>
            <a:ext cx="16933" cy="914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4570307" y="5585989"/>
            <a:ext cx="4572000" cy="646331"/>
          </a:xfrm>
          <a:prstGeom prst="rect">
            <a:avLst/>
          </a:prstGeom>
        </p:spPr>
        <p:txBody>
          <a:bodyPr>
            <a:spAutoFit/>
          </a:bodyPr>
          <a:lstStyle/>
          <a:p>
            <a:r>
              <a:rPr lang="en-US" dirty="0"/>
              <a:t>BEAST data shows the </a:t>
            </a:r>
            <a:r>
              <a:rPr lang="en-US" dirty="0" smtClean="0"/>
              <a:t>HER </a:t>
            </a:r>
            <a:r>
              <a:rPr lang="en-US" dirty="0"/>
              <a:t>backgrounds decreasing as vacuum scrubbing proceeds.</a:t>
            </a:r>
          </a:p>
        </p:txBody>
      </p:sp>
      <p:sp>
        <p:nvSpPr>
          <p:cNvPr id="10" name="TextBox 9"/>
          <p:cNvSpPr txBox="1"/>
          <p:nvPr/>
        </p:nvSpPr>
        <p:spPr>
          <a:xfrm>
            <a:off x="4741333" y="1571934"/>
            <a:ext cx="3945467" cy="369332"/>
          </a:xfrm>
          <a:prstGeom prst="rect">
            <a:avLst/>
          </a:prstGeom>
          <a:noFill/>
        </p:spPr>
        <p:txBody>
          <a:bodyPr wrap="square" rtlCol="0">
            <a:spAutoFit/>
          </a:bodyPr>
          <a:lstStyle/>
          <a:p>
            <a:r>
              <a:rPr lang="en-US" dirty="0" smtClean="0"/>
              <a:t>BEAST background in the HER </a:t>
            </a:r>
            <a:r>
              <a:rPr lang="en-US" dirty="0" err="1" smtClean="0"/>
              <a:t>vs</a:t>
            </a:r>
            <a:r>
              <a:rPr lang="en-US" dirty="0" smtClean="0"/>
              <a:t> time</a:t>
            </a:r>
            <a:endParaRPr lang="en-US" dirty="0"/>
          </a:p>
        </p:txBody>
      </p:sp>
      <p:pic>
        <p:nvPicPr>
          <p:cNvPr id="8" name="図 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1777906"/>
            <a:ext cx="4284000" cy="3725521"/>
          </a:xfrm>
          <a:prstGeom prst="rect">
            <a:avLst/>
          </a:prstGeom>
        </p:spPr>
      </p:pic>
      <p:sp>
        <p:nvSpPr>
          <p:cNvPr id="3" name="Rectangle 2"/>
          <p:cNvSpPr/>
          <p:nvPr/>
        </p:nvSpPr>
        <p:spPr>
          <a:xfrm>
            <a:off x="457200" y="1417638"/>
            <a:ext cx="3629907" cy="369332"/>
          </a:xfrm>
          <a:prstGeom prst="rect">
            <a:avLst/>
          </a:prstGeom>
        </p:spPr>
        <p:txBody>
          <a:bodyPr wrap="none">
            <a:spAutoFit/>
          </a:bodyPr>
          <a:lstStyle/>
          <a:p>
            <a:r>
              <a:rPr kumimoji="1" lang="en-US" altLang="ja-JP" dirty="0"/>
              <a:t>H</a:t>
            </a:r>
            <a:r>
              <a:rPr kumimoji="1" lang="en-US" altLang="ja-JP" dirty="0" smtClean="0"/>
              <a:t>ER integrated beam dose &gt; 500 A-h</a:t>
            </a:r>
            <a:endParaRPr kumimoji="1" lang="ja-JP" altLang="en-US" dirty="0"/>
          </a:p>
        </p:txBody>
      </p:sp>
      <p:sp>
        <p:nvSpPr>
          <p:cNvPr id="4" name="Rectangle 3"/>
          <p:cNvSpPr/>
          <p:nvPr/>
        </p:nvSpPr>
        <p:spPr>
          <a:xfrm>
            <a:off x="70136" y="5631397"/>
            <a:ext cx="4324321" cy="646331"/>
          </a:xfrm>
          <a:prstGeom prst="rect">
            <a:avLst/>
          </a:prstGeom>
        </p:spPr>
        <p:txBody>
          <a:bodyPr wrap="none">
            <a:spAutoFit/>
          </a:bodyPr>
          <a:lstStyle/>
          <a:p>
            <a:r>
              <a:rPr lang="en-US" dirty="0" smtClean="0"/>
              <a:t>Y. </a:t>
            </a:r>
            <a:r>
              <a:rPr lang="en-US" dirty="0" err="1"/>
              <a:t>S</a:t>
            </a:r>
            <a:r>
              <a:rPr lang="en-US" dirty="0" err="1" smtClean="0"/>
              <a:t>uetsugu</a:t>
            </a:r>
            <a:r>
              <a:rPr lang="en-US" dirty="0" smtClean="0"/>
              <a:t> </a:t>
            </a:r>
            <a:r>
              <a:rPr lang="en-US" dirty="0"/>
              <a:t>et al (</a:t>
            </a:r>
            <a:r>
              <a:rPr lang="en-US" dirty="0" err="1"/>
              <a:t>SuperKEKB</a:t>
            </a:r>
            <a:r>
              <a:rPr lang="en-US" dirty="0"/>
              <a:t> vacuum group</a:t>
            </a:r>
            <a:r>
              <a:rPr lang="en-US" dirty="0" smtClean="0"/>
              <a:t>)</a:t>
            </a:r>
          </a:p>
          <a:p>
            <a:r>
              <a:rPr lang="en-US" dirty="0" smtClean="0"/>
              <a:t>N.B. This is a log-log scale plot</a:t>
            </a:r>
            <a:endParaRPr lang="en-US" dirty="0"/>
          </a:p>
        </p:txBody>
      </p:sp>
      <p:sp>
        <p:nvSpPr>
          <p:cNvPr id="6" name="TextBox 5"/>
          <p:cNvSpPr txBox="1"/>
          <p:nvPr/>
        </p:nvSpPr>
        <p:spPr>
          <a:xfrm>
            <a:off x="4522495" y="5084987"/>
            <a:ext cx="1748118" cy="369332"/>
          </a:xfrm>
          <a:prstGeom prst="rect">
            <a:avLst/>
          </a:prstGeom>
          <a:noFill/>
        </p:spPr>
        <p:txBody>
          <a:bodyPr wrap="square" rtlCol="0">
            <a:spAutoFit/>
          </a:bodyPr>
          <a:lstStyle/>
          <a:p>
            <a:r>
              <a:rPr lang="en-US" dirty="0" smtClean="0"/>
              <a:t>A. Beaulieu</a:t>
            </a:r>
            <a:endParaRPr lang="en-US" dirty="0"/>
          </a:p>
        </p:txBody>
      </p:sp>
    </p:spTree>
    <p:extLst>
      <p:ext uri="{BB962C8B-B14F-4D97-AF65-F5344CB8AC3E}">
        <p14:creationId xmlns:p14="http://schemas.microsoft.com/office/powerpoint/2010/main" val="2548806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32893" y="33513"/>
            <a:ext cx="8229600" cy="1143000"/>
          </a:xfrm>
        </p:spPr>
        <p:txBody>
          <a:bodyPr>
            <a:normAutofit fontScale="90000"/>
          </a:bodyPr>
          <a:lstStyle/>
          <a:p>
            <a:r>
              <a:rPr lang="en-US" altLang="ja-JP" sz="3600" dirty="0" err="1" smtClean="0">
                <a:solidFill>
                  <a:srgbClr val="0000FF"/>
                </a:solidFill>
                <a:latin typeface="Times New Roman"/>
                <a:cs typeface="Times New Roman"/>
              </a:rPr>
              <a:t>SuperKEKB</a:t>
            </a:r>
            <a:r>
              <a:rPr lang="en-US" altLang="ja-JP" sz="3600" dirty="0" smtClean="0">
                <a:solidFill>
                  <a:srgbClr val="0000FF"/>
                </a:solidFill>
                <a:latin typeface="Times New Roman"/>
                <a:cs typeface="Times New Roman"/>
              </a:rPr>
              <a:t> vacuum scrubbing </a:t>
            </a:r>
            <a:r>
              <a:rPr lang="en-US" altLang="ja-JP" sz="3600" dirty="0" smtClean="0">
                <a:latin typeface="Times New Roman"/>
                <a:cs typeface="Times New Roman"/>
              </a:rPr>
              <a:t>to reduce </a:t>
            </a:r>
            <a:br>
              <a:rPr lang="en-US" altLang="ja-JP" sz="3600" dirty="0" smtClean="0">
                <a:latin typeface="Times New Roman"/>
                <a:cs typeface="Times New Roman"/>
              </a:rPr>
            </a:br>
            <a:r>
              <a:rPr lang="en-US" altLang="ja-JP" sz="3600" i="1" dirty="0" smtClean="0">
                <a:latin typeface="Times New Roman"/>
                <a:cs typeface="Times New Roman"/>
              </a:rPr>
              <a:t>LER </a:t>
            </a:r>
            <a:r>
              <a:rPr lang="en-US" altLang="ja-JP" sz="3600" dirty="0" smtClean="0">
                <a:latin typeface="Times New Roman"/>
                <a:cs typeface="Times New Roman"/>
              </a:rPr>
              <a:t>beam gas backgrounds in Belle II</a:t>
            </a:r>
            <a:endParaRPr lang="ja-JP" altLang="en-US" sz="3600" dirty="0">
              <a:latin typeface="Times New Roman"/>
              <a:cs typeface="Times New Roman"/>
            </a:endParaRPr>
          </a:p>
        </p:txBody>
      </p:sp>
      <p:sp>
        <p:nvSpPr>
          <p:cNvPr id="7" name="テキスト ボックス 6"/>
          <p:cNvSpPr txBox="1"/>
          <p:nvPr/>
        </p:nvSpPr>
        <p:spPr>
          <a:xfrm>
            <a:off x="685571" y="1842220"/>
            <a:ext cx="3583132" cy="369332"/>
          </a:xfrm>
          <a:prstGeom prst="rect">
            <a:avLst/>
          </a:prstGeom>
          <a:noFill/>
        </p:spPr>
        <p:txBody>
          <a:bodyPr wrap="none" rtlCol="0">
            <a:spAutoFit/>
          </a:bodyPr>
          <a:lstStyle/>
          <a:p>
            <a:r>
              <a:rPr kumimoji="1" lang="en-US" altLang="ja-JP" dirty="0" smtClean="0"/>
              <a:t>LER integrated beam dose &gt; 500 A-h</a:t>
            </a:r>
            <a:endParaRPr kumimoji="1" lang="ja-JP" altLang="en-US" dirty="0"/>
          </a:p>
        </p:txBody>
      </p:sp>
      <p:sp>
        <p:nvSpPr>
          <p:cNvPr id="3" name="TextBox 2"/>
          <p:cNvSpPr txBox="1"/>
          <p:nvPr/>
        </p:nvSpPr>
        <p:spPr>
          <a:xfrm>
            <a:off x="4944533" y="2226167"/>
            <a:ext cx="4199467" cy="400110"/>
          </a:xfrm>
          <a:prstGeom prst="rect">
            <a:avLst/>
          </a:prstGeom>
          <a:noFill/>
        </p:spPr>
        <p:txBody>
          <a:bodyPr wrap="square" rtlCol="0">
            <a:spAutoFit/>
          </a:bodyPr>
          <a:lstStyle/>
          <a:p>
            <a:r>
              <a:rPr lang="en-US" sz="2000" dirty="0" smtClean="0"/>
              <a:t>BEAST background in the LER </a:t>
            </a:r>
            <a:r>
              <a:rPr lang="en-US" sz="2000" dirty="0" err="1" smtClean="0"/>
              <a:t>vs</a:t>
            </a:r>
            <a:r>
              <a:rPr lang="en-US" sz="2000" dirty="0" smtClean="0"/>
              <a:t> time</a:t>
            </a:r>
            <a:endParaRPr lang="en-US" sz="2000" dirty="0"/>
          </a:p>
        </p:txBody>
      </p:sp>
      <p:sp>
        <p:nvSpPr>
          <p:cNvPr id="5" name="TextBox 4"/>
          <p:cNvSpPr txBox="1"/>
          <p:nvPr/>
        </p:nvSpPr>
        <p:spPr>
          <a:xfrm>
            <a:off x="4764437" y="5893320"/>
            <a:ext cx="4193296" cy="646331"/>
          </a:xfrm>
          <a:prstGeom prst="rect">
            <a:avLst/>
          </a:prstGeom>
          <a:noFill/>
        </p:spPr>
        <p:txBody>
          <a:bodyPr wrap="square" rtlCol="0">
            <a:spAutoFit/>
          </a:bodyPr>
          <a:lstStyle/>
          <a:p>
            <a:r>
              <a:rPr lang="en-US" dirty="0" smtClean="0"/>
              <a:t>BEAST data shows the LER backgrounds decreasing as vacuum scrubbing proceeds.</a:t>
            </a:r>
            <a:endParaRPr lang="en-US" dirty="0"/>
          </a:p>
        </p:txBody>
      </p:sp>
      <p:pic>
        <p:nvPicPr>
          <p:cNvPr id="9" name="図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3693" y="2316326"/>
            <a:ext cx="4284000" cy="3700922"/>
          </a:xfrm>
          <a:prstGeom prst="rect">
            <a:avLst/>
          </a:prstGeom>
        </p:spPr>
      </p:pic>
      <p:sp>
        <p:nvSpPr>
          <p:cNvPr id="4" name="TextBox 3"/>
          <p:cNvSpPr txBox="1"/>
          <p:nvPr/>
        </p:nvSpPr>
        <p:spPr>
          <a:xfrm>
            <a:off x="782385" y="6017248"/>
            <a:ext cx="3486318" cy="646331"/>
          </a:xfrm>
          <a:prstGeom prst="rect">
            <a:avLst/>
          </a:prstGeom>
          <a:noFill/>
        </p:spPr>
        <p:txBody>
          <a:bodyPr wrap="square" rtlCol="0">
            <a:spAutoFit/>
          </a:bodyPr>
          <a:lstStyle/>
          <a:p>
            <a:r>
              <a:rPr lang="en-US" dirty="0" smtClean="0"/>
              <a:t>Y. </a:t>
            </a:r>
            <a:r>
              <a:rPr lang="en-US" dirty="0" err="1"/>
              <a:t>S</a:t>
            </a:r>
            <a:r>
              <a:rPr lang="en-US" dirty="0" err="1" smtClean="0"/>
              <a:t>uetsugu</a:t>
            </a:r>
            <a:r>
              <a:rPr lang="en-US" dirty="0" smtClean="0"/>
              <a:t> et al (</a:t>
            </a:r>
            <a:r>
              <a:rPr lang="en-US" dirty="0" err="1" smtClean="0"/>
              <a:t>SuperKEKB</a:t>
            </a:r>
            <a:r>
              <a:rPr lang="en-US" dirty="0" smtClean="0"/>
              <a:t> vacuum group)  [N.B. log-log plot]</a:t>
            </a:r>
            <a:endParaRPr lang="en-US" dirty="0"/>
          </a:p>
        </p:txBody>
      </p:sp>
      <p:sp>
        <p:nvSpPr>
          <p:cNvPr id="8" name="TextBox 7"/>
          <p:cNvSpPr txBox="1"/>
          <p:nvPr/>
        </p:nvSpPr>
        <p:spPr>
          <a:xfrm>
            <a:off x="562708" y="1472888"/>
            <a:ext cx="3553096" cy="369332"/>
          </a:xfrm>
          <a:prstGeom prst="rect">
            <a:avLst/>
          </a:prstGeom>
          <a:noFill/>
        </p:spPr>
        <p:txBody>
          <a:bodyPr wrap="square" rtlCol="0">
            <a:spAutoFit/>
          </a:bodyPr>
          <a:lstStyle/>
          <a:p>
            <a:r>
              <a:rPr lang="en-US" dirty="0" smtClean="0"/>
              <a:t>“</a:t>
            </a:r>
            <a:r>
              <a:rPr lang="en-US" u="sng" dirty="0" smtClean="0"/>
              <a:t>Brand new</a:t>
            </a:r>
            <a:r>
              <a:rPr lang="en-US" dirty="0" smtClean="0"/>
              <a:t>” 3km long </a:t>
            </a:r>
            <a:r>
              <a:rPr lang="en-US" dirty="0" err="1" smtClean="0"/>
              <a:t>beampipe</a:t>
            </a:r>
            <a:endParaRPr lang="en-US" dirty="0"/>
          </a:p>
        </p:txBody>
      </p:sp>
      <p:pic>
        <p:nvPicPr>
          <p:cNvPr id="10" name="Picture 9" descr="UnoPlot_L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4400" y="2676200"/>
            <a:ext cx="4419600" cy="2997200"/>
          </a:xfrm>
          <a:prstGeom prst="rect">
            <a:avLst/>
          </a:prstGeom>
        </p:spPr>
      </p:pic>
      <p:sp>
        <p:nvSpPr>
          <p:cNvPr id="11" name="TextBox 10"/>
          <p:cNvSpPr txBox="1"/>
          <p:nvPr/>
        </p:nvSpPr>
        <p:spPr>
          <a:xfrm>
            <a:off x="4944533" y="5498353"/>
            <a:ext cx="1614643" cy="369332"/>
          </a:xfrm>
          <a:prstGeom prst="rect">
            <a:avLst/>
          </a:prstGeom>
          <a:noFill/>
        </p:spPr>
        <p:txBody>
          <a:bodyPr wrap="square" rtlCol="0">
            <a:spAutoFit/>
          </a:bodyPr>
          <a:lstStyle/>
          <a:p>
            <a:r>
              <a:rPr lang="en-US" dirty="0" smtClean="0"/>
              <a:t>A. Beaulieu</a:t>
            </a:r>
            <a:endParaRPr lang="en-US" dirty="0"/>
          </a:p>
        </p:txBody>
      </p:sp>
      <p:sp>
        <p:nvSpPr>
          <p:cNvPr id="2" name="Down Arrow 1"/>
          <p:cNvSpPr/>
          <p:nvPr/>
        </p:nvSpPr>
        <p:spPr>
          <a:xfrm>
            <a:off x="7317096" y="3393454"/>
            <a:ext cx="208518" cy="85310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27851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99" y="414695"/>
            <a:ext cx="8923867" cy="523220"/>
          </a:xfrm>
          <a:prstGeom prst="rect">
            <a:avLst/>
          </a:prstGeom>
          <a:noFill/>
        </p:spPr>
        <p:txBody>
          <a:bodyPr wrap="square" rtlCol="0">
            <a:spAutoFit/>
          </a:bodyPr>
          <a:lstStyle/>
          <a:p>
            <a:r>
              <a:rPr lang="en-US" sz="2800" dirty="0" smtClean="0"/>
              <a:t>April 2016: Large </a:t>
            </a:r>
            <a:r>
              <a:rPr lang="en-US" sz="2800" dirty="0" err="1" smtClean="0"/>
              <a:t>Touschek</a:t>
            </a:r>
            <a:r>
              <a:rPr lang="en-US" sz="2800" dirty="0" smtClean="0"/>
              <a:t> background observed in the LER</a:t>
            </a:r>
            <a:endParaRPr lang="en-US" sz="28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b="-6569"/>
          <a:stretch/>
        </p:blipFill>
        <p:spPr>
          <a:xfrm>
            <a:off x="1202267" y="1295682"/>
            <a:ext cx="6826123" cy="4390898"/>
          </a:xfrm>
          <a:prstGeom prst="rect">
            <a:avLst/>
          </a:prstGeom>
        </p:spPr>
      </p:pic>
      <p:sp>
        <p:nvSpPr>
          <p:cNvPr id="8" name="TextBox 7"/>
          <p:cNvSpPr txBox="1"/>
          <p:nvPr/>
        </p:nvSpPr>
        <p:spPr>
          <a:xfrm>
            <a:off x="1900513" y="5229674"/>
            <a:ext cx="6163734" cy="369332"/>
          </a:xfrm>
          <a:prstGeom prst="rect">
            <a:avLst/>
          </a:prstGeom>
          <a:noFill/>
        </p:spPr>
        <p:txBody>
          <a:bodyPr wrap="square" rtlCol="0">
            <a:spAutoFit/>
          </a:bodyPr>
          <a:lstStyle/>
          <a:p>
            <a:r>
              <a:rPr lang="en-US" dirty="0" smtClean="0"/>
              <a:t>Vertical beam size from size monitor (</a:t>
            </a:r>
            <a:r>
              <a:rPr lang="en-US" i="1" dirty="0" smtClean="0"/>
              <a:t>not</a:t>
            </a:r>
            <a:r>
              <a:rPr lang="en-US" dirty="0" smtClean="0"/>
              <a:t> measured at IP)</a:t>
            </a:r>
            <a:endParaRPr lang="en-US" dirty="0"/>
          </a:p>
        </p:txBody>
      </p:sp>
      <p:sp>
        <p:nvSpPr>
          <p:cNvPr id="9" name="TextBox 8"/>
          <p:cNvSpPr txBox="1"/>
          <p:nvPr/>
        </p:nvSpPr>
        <p:spPr>
          <a:xfrm>
            <a:off x="152399" y="2844800"/>
            <a:ext cx="880535" cy="646331"/>
          </a:xfrm>
          <a:prstGeom prst="rect">
            <a:avLst/>
          </a:prstGeom>
          <a:noFill/>
        </p:spPr>
        <p:txBody>
          <a:bodyPr wrap="square" rtlCol="0">
            <a:spAutoFit/>
          </a:bodyPr>
          <a:lstStyle/>
          <a:p>
            <a:r>
              <a:rPr lang="en-US" dirty="0" err="1" smtClean="0"/>
              <a:t>Bkg</a:t>
            </a:r>
            <a:r>
              <a:rPr lang="en-US" dirty="0" smtClean="0"/>
              <a:t> in BEAST</a:t>
            </a:r>
            <a:endParaRPr lang="en-US" dirty="0"/>
          </a:p>
        </p:txBody>
      </p:sp>
      <p:sp>
        <p:nvSpPr>
          <p:cNvPr id="10" name="TextBox 9"/>
          <p:cNvSpPr txBox="1"/>
          <p:nvPr/>
        </p:nvSpPr>
        <p:spPr>
          <a:xfrm>
            <a:off x="497495" y="5779274"/>
            <a:ext cx="8108623" cy="830997"/>
          </a:xfrm>
          <a:prstGeom prst="rect">
            <a:avLst/>
          </a:prstGeom>
          <a:noFill/>
        </p:spPr>
        <p:txBody>
          <a:bodyPr wrap="square" rtlCol="0">
            <a:spAutoFit/>
          </a:bodyPr>
          <a:lstStyle/>
          <a:p>
            <a:r>
              <a:rPr lang="en-US" sz="2400" dirty="0" smtClean="0">
                <a:sym typeface="Wingdings"/>
              </a:rPr>
              <a:t></a:t>
            </a:r>
            <a:r>
              <a:rPr lang="en-US" sz="2400" dirty="0" smtClean="0"/>
              <a:t>Will need excellent collimators to handle </a:t>
            </a:r>
            <a:r>
              <a:rPr lang="en-US" sz="2400" dirty="0" err="1" smtClean="0"/>
              <a:t>nano</a:t>
            </a:r>
            <a:r>
              <a:rPr lang="en-US" sz="2400" dirty="0" smtClean="0"/>
              <a:t>-beam </a:t>
            </a:r>
            <a:r>
              <a:rPr lang="en-US" sz="2400" dirty="0" err="1" smtClean="0"/>
              <a:t>backgounds</a:t>
            </a:r>
            <a:r>
              <a:rPr lang="en-US" sz="2400" dirty="0"/>
              <a:t> </a:t>
            </a:r>
            <a:r>
              <a:rPr lang="en-US" sz="2400" dirty="0" smtClean="0"/>
              <a:t>(only a small subset of these available in Phase I)</a:t>
            </a:r>
            <a:endParaRPr lang="en-US" sz="2400" dirty="0"/>
          </a:p>
        </p:txBody>
      </p:sp>
      <p:sp>
        <p:nvSpPr>
          <p:cNvPr id="2" name="Left Arrow 1"/>
          <p:cNvSpPr/>
          <p:nvPr/>
        </p:nvSpPr>
        <p:spPr>
          <a:xfrm>
            <a:off x="2590800" y="4470400"/>
            <a:ext cx="3793067" cy="2032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Up Arrow 2"/>
          <p:cNvSpPr/>
          <p:nvPr/>
        </p:nvSpPr>
        <p:spPr>
          <a:xfrm flipH="1">
            <a:off x="2145453" y="2302934"/>
            <a:ext cx="276014" cy="169333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590799" y="0"/>
            <a:ext cx="4483241" cy="523220"/>
          </a:xfrm>
          <a:prstGeom prst="rect">
            <a:avLst/>
          </a:prstGeom>
          <a:noFill/>
        </p:spPr>
        <p:txBody>
          <a:bodyPr wrap="square" rtlCol="0">
            <a:spAutoFit/>
          </a:bodyPr>
          <a:lstStyle/>
          <a:p>
            <a:r>
              <a:rPr lang="en-US" sz="2800" dirty="0" smtClean="0">
                <a:latin typeface="Times New Roman"/>
                <a:cs typeface="Times New Roman"/>
              </a:rPr>
              <a:t>BEAST Phase I Highlight</a:t>
            </a:r>
            <a:endParaRPr lang="en-US" sz="2400" dirty="0">
              <a:latin typeface="Times New Roman"/>
              <a:cs typeface="Times New Roman"/>
            </a:endParaRPr>
          </a:p>
        </p:txBody>
      </p:sp>
      <p:sp>
        <p:nvSpPr>
          <p:cNvPr id="6" name="TextBox 5"/>
          <p:cNvSpPr txBox="1"/>
          <p:nvPr/>
        </p:nvSpPr>
        <p:spPr>
          <a:xfrm>
            <a:off x="1545679" y="895572"/>
            <a:ext cx="8426824" cy="400110"/>
          </a:xfrm>
          <a:prstGeom prst="rect">
            <a:avLst/>
          </a:prstGeom>
          <a:noFill/>
        </p:spPr>
        <p:txBody>
          <a:bodyPr wrap="square" rtlCol="0">
            <a:spAutoFit/>
          </a:bodyPr>
          <a:lstStyle/>
          <a:p>
            <a:r>
              <a:rPr lang="en-US" sz="2000" dirty="0"/>
              <a:t>E</a:t>
            </a:r>
            <a:r>
              <a:rPr lang="en-US" sz="2000" dirty="0" smtClean="0"/>
              <a:t>xtensively studied in BEAST dedicated runs through June 2016  </a:t>
            </a:r>
            <a:endParaRPr lang="en-US" sz="2000" dirty="0"/>
          </a:p>
        </p:txBody>
      </p:sp>
      <p:sp>
        <p:nvSpPr>
          <p:cNvPr id="11" name="TextBox 10"/>
          <p:cNvSpPr txBox="1"/>
          <p:nvPr/>
        </p:nvSpPr>
        <p:spPr>
          <a:xfrm>
            <a:off x="6663765" y="2302934"/>
            <a:ext cx="717176" cy="369332"/>
          </a:xfrm>
          <a:prstGeom prst="rect">
            <a:avLst/>
          </a:prstGeom>
          <a:noFill/>
        </p:spPr>
        <p:txBody>
          <a:bodyPr wrap="square" rtlCol="0">
            <a:spAutoFit/>
          </a:bodyPr>
          <a:lstStyle/>
          <a:p>
            <a:endParaRPr lang="en-US" dirty="0"/>
          </a:p>
        </p:txBody>
      </p:sp>
      <p:sp>
        <p:nvSpPr>
          <p:cNvPr id="12" name="TextBox 11"/>
          <p:cNvSpPr txBox="1"/>
          <p:nvPr/>
        </p:nvSpPr>
        <p:spPr>
          <a:xfrm>
            <a:off x="1900513" y="1451287"/>
            <a:ext cx="1185331" cy="369332"/>
          </a:xfrm>
          <a:prstGeom prst="rect">
            <a:avLst/>
          </a:prstGeom>
          <a:noFill/>
        </p:spPr>
        <p:txBody>
          <a:bodyPr wrap="square" rtlCol="0">
            <a:spAutoFit/>
          </a:bodyPr>
          <a:lstStyle/>
          <a:p>
            <a:r>
              <a:rPr lang="en-US" dirty="0" smtClean="0"/>
              <a:t>M. </a:t>
            </a:r>
            <a:r>
              <a:rPr lang="en-US" dirty="0" err="1" smtClean="0"/>
              <a:t>Nayak</a:t>
            </a:r>
            <a:endParaRPr lang="en-US" dirty="0"/>
          </a:p>
        </p:txBody>
      </p:sp>
      <p:sp>
        <p:nvSpPr>
          <p:cNvPr id="13" name="TextBox 12"/>
          <p:cNvSpPr txBox="1"/>
          <p:nvPr/>
        </p:nvSpPr>
        <p:spPr>
          <a:xfrm>
            <a:off x="3997805" y="1528231"/>
            <a:ext cx="3842453" cy="707886"/>
          </a:xfrm>
          <a:prstGeom prst="rect">
            <a:avLst/>
          </a:prstGeom>
          <a:solidFill>
            <a:schemeClr val="bg1"/>
          </a:solidFill>
        </p:spPr>
        <p:txBody>
          <a:bodyPr wrap="square" rtlCol="0">
            <a:spAutoFit/>
          </a:bodyPr>
          <a:lstStyle/>
          <a:p>
            <a:r>
              <a:rPr lang="en-US" sz="4000" dirty="0" smtClean="0">
                <a:latin typeface="Times New Roman"/>
                <a:cs typeface="Times New Roman"/>
              </a:rPr>
              <a:t>B</a:t>
            </a:r>
            <a:r>
              <a:rPr lang="en-US" sz="4000" baseline="-25000" dirty="0">
                <a:latin typeface="Times New Roman"/>
                <a:cs typeface="Times New Roman"/>
              </a:rPr>
              <a:t>T</a:t>
            </a:r>
            <a:r>
              <a:rPr lang="en-US" sz="4000" baseline="-25000" dirty="0" smtClean="0">
                <a:latin typeface="Times New Roman"/>
                <a:cs typeface="Times New Roman"/>
              </a:rPr>
              <a:t>ouschek</a:t>
            </a:r>
            <a:r>
              <a:rPr lang="en-US" sz="4000" dirty="0" smtClean="0">
                <a:latin typeface="Times New Roman"/>
                <a:cs typeface="Times New Roman"/>
              </a:rPr>
              <a:t>~1/(</a:t>
            </a:r>
            <a:r>
              <a:rPr lang="en-US" sz="4000" dirty="0" err="1" smtClean="0">
                <a:latin typeface="Times New Roman"/>
                <a:cs typeface="Times New Roman"/>
              </a:rPr>
              <a:t>σ</a:t>
            </a:r>
            <a:r>
              <a:rPr lang="en-US" sz="4000" baseline="-25000" dirty="0" err="1" smtClean="0">
                <a:latin typeface="Times New Roman"/>
                <a:cs typeface="Times New Roman"/>
              </a:rPr>
              <a:t>y</a:t>
            </a:r>
            <a:r>
              <a:rPr lang="en-US" sz="4000" dirty="0" err="1" smtClean="0">
                <a:latin typeface="Times New Roman"/>
                <a:cs typeface="Times New Roman"/>
              </a:rPr>
              <a:t>σ</a:t>
            </a:r>
            <a:r>
              <a:rPr lang="en-US" sz="4000" baseline="-25000" dirty="0" err="1" smtClean="0">
                <a:latin typeface="Times New Roman"/>
                <a:cs typeface="Times New Roman"/>
              </a:rPr>
              <a:t>x</a:t>
            </a:r>
            <a:r>
              <a:rPr lang="en-US" sz="4000" dirty="0">
                <a:latin typeface="Times New Roman"/>
                <a:cs typeface="Times New Roman"/>
              </a:rPr>
              <a:t>)</a:t>
            </a:r>
          </a:p>
        </p:txBody>
      </p:sp>
    </p:spTree>
    <p:extLst>
      <p:ext uri="{BB962C8B-B14F-4D97-AF65-F5344CB8AC3E}">
        <p14:creationId xmlns:p14="http://schemas.microsoft.com/office/powerpoint/2010/main" val="185337013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smtClean="0"/>
              <a:t>SuperKEKB</a:t>
            </a:r>
            <a:r>
              <a:rPr lang="en-US" altLang="ja-JP" dirty="0" smtClean="0"/>
              <a:t> Highlight from Phase I:</a:t>
            </a:r>
            <a:br>
              <a:rPr lang="en-US" altLang="ja-JP" dirty="0" smtClean="0"/>
            </a:br>
            <a:r>
              <a:rPr lang="en-US" altLang="ja-JP" dirty="0" smtClean="0"/>
              <a:t> “Cool” flat beams (</a:t>
            </a:r>
            <a:r>
              <a:rPr lang="en-US" altLang="ja-JP" sz="3600" dirty="0" smtClean="0"/>
              <a:t>LER plot below</a:t>
            </a:r>
            <a:r>
              <a:rPr lang="en-US" altLang="ja-JP" dirty="0" smtClean="0"/>
              <a:t>)</a:t>
            </a:r>
            <a:endParaRPr kumimoji="1"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030" y="1599755"/>
            <a:ext cx="7109939" cy="5258245"/>
          </a:xfrm>
          <a:prstGeom prst="rect">
            <a:avLst/>
          </a:prstGeom>
        </p:spPr>
      </p:pic>
      <p:sp>
        <p:nvSpPr>
          <p:cNvPr id="4" name="テキスト ボックス 3"/>
          <p:cNvSpPr txBox="1"/>
          <p:nvPr/>
        </p:nvSpPr>
        <p:spPr>
          <a:xfrm>
            <a:off x="3503221" y="2410691"/>
            <a:ext cx="3952044" cy="369332"/>
          </a:xfrm>
          <a:prstGeom prst="rect">
            <a:avLst/>
          </a:prstGeom>
          <a:solidFill>
            <a:schemeClr val="bg1"/>
          </a:solidFill>
        </p:spPr>
        <p:txBody>
          <a:bodyPr wrap="none" rtlCol="0">
            <a:spAutoFit/>
          </a:bodyPr>
          <a:lstStyle/>
          <a:p>
            <a:r>
              <a:rPr kumimoji="1" lang="en-US" altLang="ja-JP" smtClean="0"/>
              <a:t>Optics corrections using SF skew-Q coils</a:t>
            </a:r>
            <a:endParaRPr kumimoji="1" lang="ja-JP" altLang="en-US"/>
          </a:p>
        </p:txBody>
      </p:sp>
      <p:sp>
        <p:nvSpPr>
          <p:cNvPr id="5" name="テキスト ボックス 4"/>
          <p:cNvSpPr txBox="1"/>
          <p:nvPr/>
        </p:nvSpPr>
        <p:spPr>
          <a:xfrm>
            <a:off x="4067574" y="4634345"/>
            <a:ext cx="2823337" cy="369332"/>
          </a:xfrm>
          <a:prstGeom prst="rect">
            <a:avLst/>
          </a:prstGeom>
          <a:solidFill>
            <a:schemeClr val="bg1"/>
          </a:solidFill>
        </p:spPr>
        <p:txBody>
          <a:bodyPr wrap="none" rtlCol="0">
            <a:spAutoFit/>
          </a:bodyPr>
          <a:lstStyle/>
          <a:p>
            <a:r>
              <a:rPr kumimoji="1" lang="en-US" altLang="ja-JP" smtClean="0"/>
              <a:t>Permanent skew-Q magnets</a:t>
            </a:r>
            <a:endParaRPr kumimoji="1" lang="ja-JP" altLang="en-US"/>
          </a:p>
        </p:txBody>
      </p:sp>
      <p:sp>
        <p:nvSpPr>
          <p:cNvPr id="6" name="テキスト ボックス 5"/>
          <p:cNvSpPr txBox="1"/>
          <p:nvPr/>
        </p:nvSpPr>
        <p:spPr>
          <a:xfrm>
            <a:off x="6320663" y="3973692"/>
            <a:ext cx="2823337" cy="646331"/>
          </a:xfrm>
          <a:prstGeom prst="rect">
            <a:avLst/>
          </a:prstGeom>
          <a:solidFill>
            <a:schemeClr val="bg1"/>
          </a:solidFill>
        </p:spPr>
        <p:txBody>
          <a:bodyPr wrap="none" rtlCol="0">
            <a:spAutoFit/>
          </a:bodyPr>
          <a:lstStyle/>
          <a:p>
            <a:r>
              <a:rPr kumimoji="1" lang="en-US" altLang="ja-JP" smtClean="0"/>
              <a:t>Optimization of strength of</a:t>
            </a:r>
          </a:p>
          <a:p>
            <a:r>
              <a:rPr lang="en-US" altLang="ja-JP"/>
              <a:t>p</a:t>
            </a:r>
            <a:r>
              <a:rPr kumimoji="1" lang="en-US" altLang="ja-JP" smtClean="0"/>
              <a:t>ermanent skew-Q magnets</a:t>
            </a:r>
            <a:endParaRPr kumimoji="1" lang="ja-JP" altLang="en-US"/>
          </a:p>
        </p:txBody>
      </p:sp>
      <p:cxnSp>
        <p:nvCxnSpPr>
          <p:cNvPr id="8" name="直線矢印コネクタ 7"/>
          <p:cNvCxnSpPr/>
          <p:nvPr/>
        </p:nvCxnSpPr>
        <p:spPr>
          <a:xfrm flipH="1">
            <a:off x="3871356" y="2780023"/>
            <a:ext cx="427512" cy="2373868"/>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a:off x="5332021" y="5003677"/>
            <a:ext cx="1151906" cy="648978"/>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H="1">
            <a:off x="6956737" y="4532787"/>
            <a:ext cx="477020" cy="1226746"/>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2315688" y="5961414"/>
            <a:ext cx="5225143" cy="23750"/>
          </a:xfrm>
          <a:prstGeom prst="line">
            <a:avLst/>
          </a:prstGeom>
          <a:ln>
            <a:solidFill>
              <a:srgbClr val="00B050"/>
            </a:solidFill>
            <a:prstDash val="sysDot"/>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7601706" y="5783283"/>
            <a:ext cx="1303562" cy="369332"/>
          </a:xfrm>
          <a:prstGeom prst="rect">
            <a:avLst/>
          </a:prstGeom>
          <a:noFill/>
        </p:spPr>
        <p:txBody>
          <a:bodyPr wrap="none" rtlCol="0">
            <a:spAutoFit/>
          </a:bodyPr>
          <a:lstStyle/>
          <a:p>
            <a:r>
              <a:rPr kumimoji="1" lang="en-US" altLang="ja-JP" smtClean="0">
                <a:solidFill>
                  <a:srgbClr val="00B050"/>
                </a:solidFill>
              </a:rPr>
              <a:t>Target: 5pm</a:t>
            </a:r>
            <a:endParaRPr kumimoji="1" lang="ja-JP" altLang="en-US">
              <a:solidFill>
                <a:srgbClr val="00B050"/>
              </a:solidFill>
            </a:endParaRPr>
          </a:p>
        </p:txBody>
      </p:sp>
      <p:sp>
        <p:nvSpPr>
          <p:cNvPr id="7" name="TextBox 6"/>
          <p:cNvSpPr txBox="1"/>
          <p:nvPr/>
        </p:nvSpPr>
        <p:spPr>
          <a:xfrm>
            <a:off x="152400" y="1417638"/>
            <a:ext cx="1388533" cy="646331"/>
          </a:xfrm>
          <a:prstGeom prst="rect">
            <a:avLst/>
          </a:prstGeom>
          <a:noFill/>
        </p:spPr>
        <p:txBody>
          <a:bodyPr wrap="square" rtlCol="0">
            <a:spAutoFit/>
          </a:bodyPr>
          <a:lstStyle/>
          <a:p>
            <a:r>
              <a:rPr lang="en-US" dirty="0" smtClean="0"/>
              <a:t>Units are </a:t>
            </a:r>
            <a:r>
              <a:rPr lang="en-US" dirty="0" err="1" smtClean="0"/>
              <a:t>picometers</a:t>
            </a:r>
            <a:endParaRPr lang="en-US" dirty="0"/>
          </a:p>
        </p:txBody>
      </p:sp>
    </p:spTree>
    <p:extLst>
      <p:ext uri="{BB962C8B-B14F-4D97-AF65-F5344CB8AC3E}">
        <p14:creationId xmlns:p14="http://schemas.microsoft.com/office/powerpoint/2010/main" val="234261429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750" y="3220070"/>
            <a:ext cx="4554855" cy="3011805"/>
          </a:xfrm>
          <a:prstGeom prst="rect">
            <a:avLst/>
          </a:prstGeom>
        </p:spPr>
      </p:pic>
      <p:pic>
        <p:nvPicPr>
          <p:cNvPr id="4" name="Picture 3"/>
          <p:cNvPicPr>
            <a:picLocks noChangeAspect="1"/>
          </p:cNvPicPr>
          <p:nvPr/>
        </p:nvPicPr>
        <p:blipFill>
          <a:blip r:embed="rId4"/>
          <a:stretch>
            <a:fillRect/>
          </a:stretch>
        </p:blipFill>
        <p:spPr>
          <a:xfrm>
            <a:off x="4777105" y="3220070"/>
            <a:ext cx="4128135" cy="2919730"/>
          </a:xfrm>
          <a:prstGeom prst="rect">
            <a:avLst/>
          </a:prstGeom>
        </p:spPr>
      </p:pic>
      <p:sp>
        <p:nvSpPr>
          <p:cNvPr id="5" name="TextBox 4"/>
          <p:cNvSpPr txBox="1"/>
          <p:nvPr/>
        </p:nvSpPr>
        <p:spPr>
          <a:xfrm>
            <a:off x="886760" y="6139800"/>
            <a:ext cx="3034365" cy="646331"/>
          </a:xfrm>
          <a:prstGeom prst="rect">
            <a:avLst/>
          </a:prstGeom>
          <a:noFill/>
        </p:spPr>
        <p:txBody>
          <a:bodyPr wrap="square" rtlCol="0">
            <a:spAutoFit/>
          </a:bodyPr>
          <a:lstStyle/>
          <a:p>
            <a:r>
              <a:rPr lang="en-US" dirty="0" smtClean="0"/>
              <a:t>Total internal reflection of laser light in </a:t>
            </a:r>
            <a:r>
              <a:rPr lang="en-US" dirty="0"/>
              <a:t>a</a:t>
            </a:r>
            <a:r>
              <a:rPr lang="en-US" dirty="0" smtClean="0"/>
              <a:t> TOP module</a:t>
            </a:r>
            <a:endParaRPr lang="en-US" dirty="0"/>
          </a:p>
        </p:txBody>
      </p:sp>
      <p:sp>
        <p:nvSpPr>
          <p:cNvPr id="6" name="TextBox 5"/>
          <p:cNvSpPr txBox="1"/>
          <p:nvPr/>
        </p:nvSpPr>
        <p:spPr>
          <a:xfrm>
            <a:off x="4829018" y="6139800"/>
            <a:ext cx="4076222" cy="646331"/>
          </a:xfrm>
          <a:prstGeom prst="rect">
            <a:avLst/>
          </a:prstGeom>
          <a:noFill/>
        </p:spPr>
        <p:txBody>
          <a:bodyPr wrap="square" rtlCol="0">
            <a:spAutoFit/>
          </a:bodyPr>
          <a:lstStyle/>
          <a:p>
            <a:r>
              <a:rPr lang="en-US" dirty="0" smtClean="0"/>
              <a:t>Matched PXD hits from a projected  SVD track in the DESY  e</a:t>
            </a:r>
            <a:r>
              <a:rPr lang="en-US" baseline="30000" dirty="0" smtClean="0"/>
              <a:t>-</a:t>
            </a:r>
            <a:r>
              <a:rPr lang="en-US" dirty="0" smtClean="0"/>
              <a:t> test beam</a:t>
            </a:r>
            <a:endParaRPr lang="en-US"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28326" y="96490"/>
            <a:ext cx="1831342" cy="3044825"/>
          </a:xfrm>
          <a:prstGeom prst="rect">
            <a:avLst/>
          </a:prstGeom>
        </p:spPr>
      </p:pic>
      <p:sp>
        <p:nvSpPr>
          <p:cNvPr id="9" name="TextBox 8"/>
          <p:cNvSpPr txBox="1"/>
          <p:nvPr/>
        </p:nvSpPr>
        <p:spPr>
          <a:xfrm>
            <a:off x="71815" y="1033115"/>
            <a:ext cx="1629889" cy="1200329"/>
          </a:xfrm>
          <a:prstGeom prst="rect">
            <a:avLst/>
          </a:prstGeom>
          <a:noFill/>
        </p:spPr>
        <p:txBody>
          <a:bodyPr wrap="square" rtlCol="0">
            <a:spAutoFit/>
          </a:bodyPr>
          <a:lstStyle/>
          <a:p>
            <a:r>
              <a:rPr lang="en-US" dirty="0" smtClean="0"/>
              <a:t>Cosmic ray in the partially instrumented CDC tracker</a:t>
            </a:r>
            <a:endParaRPr lang="en-US" dirty="0"/>
          </a:p>
        </p:txBody>
      </p:sp>
      <p:pic>
        <p:nvPicPr>
          <p:cNvPr id="12" name="Picture 11"/>
          <p:cNvPicPr>
            <a:picLocks noChangeAspect="1"/>
          </p:cNvPicPr>
          <p:nvPr/>
        </p:nvPicPr>
        <p:blipFill>
          <a:blip r:embed="rId6"/>
          <a:stretch>
            <a:fillRect/>
          </a:stretch>
        </p:blipFill>
        <p:spPr>
          <a:xfrm>
            <a:off x="6000750" y="264115"/>
            <a:ext cx="3086100" cy="2846070"/>
          </a:xfrm>
          <a:prstGeom prst="rect">
            <a:avLst/>
          </a:prstGeom>
        </p:spPr>
      </p:pic>
      <p:sp>
        <p:nvSpPr>
          <p:cNvPr id="13" name="TextBox 12"/>
          <p:cNvSpPr txBox="1"/>
          <p:nvPr/>
        </p:nvSpPr>
        <p:spPr>
          <a:xfrm>
            <a:off x="4317999" y="921990"/>
            <a:ext cx="1857375" cy="1477328"/>
          </a:xfrm>
          <a:prstGeom prst="rect">
            <a:avLst/>
          </a:prstGeom>
          <a:noFill/>
        </p:spPr>
        <p:txBody>
          <a:bodyPr wrap="square" rtlCol="0">
            <a:spAutoFit/>
          </a:bodyPr>
          <a:lstStyle/>
          <a:p>
            <a:r>
              <a:rPr lang="en-US" dirty="0" smtClean="0"/>
              <a:t>Cosmic ray </a:t>
            </a:r>
            <a:r>
              <a:rPr lang="en-US" dirty="0" err="1" smtClean="0"/>
              <a:t>muon</a:t>
            </a:r>
            <a:r>
              <a:rPr lang="en-US" dirty="0" smtClean="0"/>
              <a:t> in the partially instrumented barrel KLM RPC system</a:t>
            </a:r>
            <a:endParaRPr lang="en-US" dirty="0"/>
          </a:p>
        </p:txBody>
      </p:sp>
    </p:spTree>
    <p:extLst>
      <p:ext uri="{BB962C8B-B14F-4D97-AF65-F5344CB8AC3E}">
        <p14:creationId xmlns:p14="http://schemas.microsoft.com/office/powerpoint/2010/main" val="102594837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799207" y="-193104"/>
            <a:ext cx="10742414" cy="1071563"/>
          </a:xfrm>
        </p:spPr>
        <p:txBody>
          <a:bodyPr>
            <a:normAutofit/>
          </a:bodyPr>
          <a:lstStyle/>
          <a:p>
            <a:pPr eaLnBrk="1">
              <a:defRPr/>
            </a:pPr>
            <a:r>
              <a:rPr lang="en-US" sz="4800" dirty="0">
                <a:latin typeface="Times New Roman"/>
                <a:cs typeface="Times New Roman"/>
                <a:sym typeface="Helvetica" charset="0"/>
              </a:rPr>
              <a:t>Beast Phase II &amp; New Triggers</a:t>
            </a:r>
            <a:endParaRPr lang="en-US" sz="1200" dirty="0">
              <a:latin typeface="Times New Roman"/>
              <a:cs typeface="Times New Roman"/>
              <a:sym typeface="Helvetica" charset="0"/>
            </a:endParaRPr>
          </a:p>
        </p:txBody>
      </p:sp>
      <p:sp>
        <p:nvSpPr>
          <p:cNvPr id="7170" name="Rectangle 2"/>
          <p:cNvSpPr>
            <a:spLocks noGrp="1" noChangeArrowheads="1"/>
          </p:cNvSpPr>
          <p:nvPr>
            <p:ph type="body" idx="1"/>
          </p:nvPr>
        </p:nvSpPr>
        <p:spPr>
          <a:xfrm>
            <a:off x="150689" y="981150"/>
            <a:ext cx="4809753" cy="3566294"/>
          </a:xfrm>
        </p:spPr>
        <p:txBody>
          <a:bodyPr anchor="t">
            <a:normAutofit/>
          </a:bodyPr>
          <a:lstStyle/>
          <a:p>
            <a:pPr marL="227699" indent="-227699">
              <a:spcBef>
                <a:spcPts val="1406"/>
              </a:spcBef>
              <a:defRPr/>
            </a:pPr>
            <a:r>
              <a:rPr lang="en-US" sz="2000" dirty="0">
                <a:latin typeface="Times New Roman"/>
                <a:cs typeface="Times New Roman"/>
                <a:sym typeface="Helvetica" charset="0"/>
              </a:rPr>
              <a:t>Update to First-physics report: </a:t>
            </a:r>
            <a:r>
              <a:rPr lang="en-US" sz="2000" u="sng" dirty="0">
                <a:latin typeface="Times New Roman"/>
                <a:cs typeface="Times New Roman"/>
                <a:sym typeface="Helvetica" charset="0"/>
                <a:hlinkClick r:id="rId2"/>
              </a:rPr>
              <a:t>BELLE2-NOTE-PH-2015-003</a:t>
            </a:r>
            <a:r>
              <a:rPr lang="en-US" sz="2000" dirty="0">
                <a:latin typeface="Times New Roman"/>
                <a:cs typeface="Times New Roman"/>
                <a:sym typeface="Helvetica" charset="0"/>
              </a:rPr>
              <a:t> Y(2S), Y(3S), Y(6S), Scan proposals </a:t>
            </a:r>
          </a:p>
          <a:p>
            <a:pPr marL="227699" indent="-227699">
              <a:spcBef>
                <a:spcPts val="1406"/>
              </a:spcBef>
              <a:defRPr/>
            </a:pPr>
            <a:r>
              <a:rPr lang="en-US" sz="2000" dirty="0">
                <a:latin typeface="Times New Roman"/>
                <a:cs typeface="Times New Roman"/>
                <a:sym typeface="Helvetica" charset="0"/>
              </a:rPr>
              <a:t>Beast Phase II Physics Task Force formed to study physics with this configuration (B. </a:t>
            </a:r>
            <a:r>
              <a:rPr lang="en-US" sz="2000" dirty="0" err="1">
                <a:latin typeface="Times New Roman"/>
                <a:cs typeface="Times New Roman"/>
                <a:sym typeface="Helvetica" charset="0"/>
              </a:rPr>
              <a:t>Fulsom</a:t>
            </a:r>
            <a:r>
              <a:rPr lang="en-US" sz="2000" dirty="0">
                <a:latin typeface="Times New Roman"/>
                <a:cs typeface="Times New Roman"/>
                <a:sym typeface="Helvetica" charset="0"/>
              </a:rPr>
              <a:t>). </a:t>
            </a:r>
          </a:p>
          <a:p>
            <a:pPr marL="227699" indent="-227699">
              <a:spcBef>
                <a:spcPts val="2109"/>
              </a:spcBef>
              <a:defRPr/>
            </a:pPr>
            <a:r>
              <a:rPr lang="en-US" sz="2000" dirty="0">
                <a:latin typeface="Times New Roman"/>
                <a:cs typeface="Times New Roman"/>
                <a:sym typeface="Helvetica" charset="0"/>
              </a:rPr>
              <a:t>Belle Y(1S) decay data used for </a:t>
            </a:r>
            <a:r>
              <a:rPr lang="en-US" sz="2000" dirty="0" err="1">
                <a:latin typeface="Times New Roman"/>
                <a:cs typeface="Times New Roman"/>
                <a:sym typeface="Helvetica" charset="0"/>
              </a:rPr>
              <a:t>Pythia</a:t>
            </a:r>
            <a:r>
              <a:rPr lang="en-US" sz="2000" dirty="0">
                <a:latin typeface="Times New Roman"/>
                <a:cs typeface="Times New Roman"/>
                <a:sym typeface="Helvetica" charset="0"/>
              </a:rPr>
              <a:t> 8 MC tuning in Belle II (U. </a:t>
            </a:r>
            <a:r>
              <a:rPr lang="en-US" sz="2000" dirty="0" err="1">
                <a:latin typeface="Times New Roman"/>
                <a:cs typeface="Times New Roman"/>
                <a:sym typeface="Helvetica" charset="0"/>
              </a:rPr>
              <a:t>Tamponi</a:t>
            </a:r>
            <a:r>
              <a:rPr lang="en-US" sz="2000" dirty="0">
                <a:latin typeface="Times New Roman"/>
                <a:cs typeface="Times New Roman"/>
                <a:sym typeface="Helvetica" charset="0"/>
              </a:rPr>
              <a:t>).</a:t>
            </a:r>
            <a:endParaRPr lang="en-US" sz="1400" dirty="0">
              <a:latin typeface="Times New Roman"/>
              <a:cs typeface="Times New Roman"/>
            </a:endParaRPr>
          </a:p>
        </p:txBody>
      </p:sp>
      <p:pic>
        <p:nvPicPr>
          <p:cNvPr id="7171" name="Picture 3" descr="pasted-image.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00625" y="999009"/>
            <a:ext cx="3945806" cy="2710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descr="pasted-image.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46067" y="3773910"/>
            <a:ext cx="4566419" cy="2993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Rectangle 5"/>
          <p:cNvSpPr>
            <a:spLocks/>
          </p:cNvSpPr>
          <p:nvPr/>
        </p:nvSpPr>
        <p:spPr bwMode="auto">
          <a:xfrm>
            <a:off x="7622605" y="1193230"/>
            <a:ext cx="982266" cy="32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a:defRPr/>
            </a:pPr>
            <a:r>
              <a:rPr lang="en-US" sz="1600" b="1">
                <a:latin typeface="Helvetica" charset="0"/>
                <a:cs typeface="Helvetica" charset="0"/>
                <a:sym typeface="Helvetica" charset="0"/>
              </a:rPr>
              <a:t>C. Hearty</a:t>
            </a:r>
            <a:endParaRPr lang="en-US" sz="1300">
              <a:latin typeface="Helvetica" charset="0"/>
              <a:cs typeface="Helvetica" charset="0"/>
              <a:sym typeface="Helvetica" charset="0"/>
            </a:endParaRPr>
          </a:p>
        </p:txBody>
      </p:sp>
      <p:sp>
        <p:nvSpPr>
          <p:cNvPr id="7174" name="Rectangle 6"/>
          <p:cNvSpPr>
            <a:spLocks/>
          </p:cNvSpPr>
          <p:nvPr/>
        </p:nvSpPr>
        <p:spPr bwMode="auto">
          <a:xfrm>
            <a:off x="7692926" y="3773909"/>
            <a:ext cx="742281" cy="32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a:defRPr/>
            </a:pPr>
            <a:r>
              <a:rPr lang="en-US" sz="1600" b="1">
                <a:latin typeface="Helvetica" charset="0"/>
                <a:cs typeface="Helvetica" charset="0"/>
                <a:sym typeface="Helvetica" charset="0"/>
              </a:rPr>
              <a:t>C-H. Li</a:t>
            </a:r>
            <a:endParaRPr lang="en-US" sz="1300">
              <a:latin typeface="Helvetica" charset="0"/>
              <a:cs typeface="Helvetica" charset="0"/>
              <a:sym typeface="Helvetica" charset="0"/>
            </a:endParaRPr>
          </a:p>
        </p:txBody>
      </p:sp>
      <p:sp>
        <p:nvSpPr>
          <p:cNvPr id="7176" name="Rectangle 8"/>
          <p:cNvSpPr>
            <a:spLocks/>
          </p:cNvSpPr>
          <p:nvPr/>
        </p:nvSpPr>
        <p:spPr bwMode="auto">
          <a:xfrm>
            <a:off x="183059" y="5841634"/>
            <a:ext cx="3875484" cy="903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7" tIns="35717" rIns="35717" bIns="35717" anchor="ctr">
            <a:spAutoFit/>
          </a:bodyPr>
          <a:lstStyle/>
          <a:p>
            <a:pPr marL="216537" indent="-216537">
              <a:spcBef>
                <a:spcPts val="2109"/>
              </a:spcBef>
              <a:buSzPct val="75000"/>
              <a:buFontTx/>
              <a:buChar char="•"/>
              <a:defRPr/>
            </a:pPr>
            <a:r>
              <a:rPr lang="en-US">
                <a:latin typeface="Helvetica" charset="0"/>
                <a:cs typeface="Helvetica" charset="0"/>
                <a:sym typeface="Helvetica" charset="0"/>
              </a:rPr>
              <a:t>HLT &amp; L1 Trigger Menu under design. Evolving </a:t>
            </a:r>
            <a:r>
              <a:rPr lang="en-US" u="sng">
                <a:latin typeface="Helvetica" charset="0"/>
                <a:cs typeface="Helvetica" charset="0"/>
                <a:sym typeface="Helvetica" charset="0"/>
                <a:hlinkClick r:id="rId5"/>
              </a:rPr>
              <a:t>Trigger Menu (Link)</a:t>
            </a:r>
            <a:r>
              <a:rPr lang="en-US">
                <a:latin typeface="Helvetica" charset="0"/>
                <a:cs typeface="Helvetica" charset="0"/>
                <a:sym typeface="Helvetica" charset="0"/>
              </a:rPr>
              <a:t>.</a:t>
            </a:r>
            <a:endParaRPr lang="en-US" sz="1300">
              <a:cs typeface="Helvetica Light" charset="0"/>
            </a:endParaRPr>
          </a:p>
        </p:txBody>
      </p:sp>
      <p:pic>
        <p:nvPicPr>
          <p:cNvPr id="7177" name="Picture 9" descr="pasted-image.pd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19726" y="1011287"/>
            <a:ext cx="1019100" cy="907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8" name="Picture 10" descr="pasted-image.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049238" y="4147840"/>
            <a:ext cx="2544961" cy="1562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ight Arrow 1"/>
          <p:cNvSpPr/>
          <p:nvPr/>
        </p:nvSpPr>
        <p:spPr>
          <a:xfrm>
            <a:off x="3594199" y="4095378"/>
            <a:ext cx="651868" cy="2329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2180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89" name="グループ化 73"/>
          <p:cNvGrpSpPr>
            <a:grpSpLocks/>
          </p:cNvGrpSpPr>
          <p:nvPr/>
        </p:nvGrpSpPr>
        <p:grpSpPr bwMode="auto">
          <a:xfrm>
            <a:off x="217685" y="4005262"/>
            <a:ext cx="7883328" cy="2838568"/>
            <a:chOff x="-503384" y="4221088"/>
            <a:chExt cx="7883075" cy="2838649"/>
          </a:xfrm>
        </p:grpSpPr>
        <p:sp>
          <p:nvSpPr>
            <p:cNvPr id="73" name="正方形/長方形 72"/>
            <p:cNvSpPr/>
            <p:nvPr/>
          </p:nvSpPr>
          <p:spPr>
            <a:xfrm>
              <a:off x="394915" y="4221088"/>
              <a:ext cx="6984776" cy="263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cs typeface="Tahoma" pitchFamily="34" charset="0"/>
              </a:endParaRPr>
            </a:p>
          </p:txBody>
        </p:sp>
        <p:pic>
          <p:nvPicPr>
            <p:cNvPr id="140312" name="Picture 4" descr="http://belle.kek.jp/~ushiroda/private/temp/radiative.png"/>
            <p:cNvPicPr>
              <a:picLocks noChangeAspect="1" noChangeArrowheads="1"/>
            </p:cNvPicPr>
            <p:nvPr/>
          </p:nvPicPr>
          <p:blipFill>
            <a:blip r:embed="rId3" cstate="print">
              <a:extLst>
                <a:ext uri="{28A0092B-C50C-407E-A947-70E740481C1C}">
                  <a14:useLocalDpi xmlns:a14="http://schemas.microsoft.com/office/drawing/2010/main"/>
                </a:ext>
              </a:extLst>
            </a:blip>
            <a:srcRect l="5325" t="7829" r="9480"/>
            <a:stretch>
              <a:fillRect/>
            </a:stretch>
          </p:blipFill>
          <p:spPr bwMode="auto">
            <a:xfrm>
              <a:off x="4499992" y="4293096"/>
              <a:ext cx="2304256" cy="249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313" name="グループ化 77"/>
            <p:cNvGrpSpPr>
              <a:grpSpLocks/>
            </p:cNvGrpSpPr>
            <p:nvPr/>
          </p:nvGrpSpPr>
          <p:grpSpPr bwMode="auto">
            <a:xfrm>
              <a:off x="-503384" y="4727269"/>
              <a:ext cx="4302075" cy="2332468"/>
              <a:chOff x="4011708" y="2288124"/>
              <a:chExt cx="4301218" cy="2332178"/>
            </a:xfrm>
          </p:grpSpPr>
          <p:grpSp>
            <p:nvGrpSpPr>
              <p:cNvPr id="140316" name="Group 37"/>
              <p:cNvGrpSpPr>
                <a:grpSpLocks/>
              </p:cNvGrpSpPr>
              <p:nvPr/>
            </p:nvGrpSpPr>
            <p:grpSpPr bwMode="auto">
              <a:xfrm>
                <a:off x="5486399" y="2288124"/>
                <a:ext cx="2492827" cy="1288334"/>
                <a:chOff x="2681" y="2480"/>
                <a:chExt cx="2349" cy="1214"/>
              </a:xfrm>
            </p:grpSpPr>
            <p:sp>
              <p:nvSpPr>
                <p:cNvPr id="49" name="Oval 38"/>
                <p:cNvSpPr>
                  <a:spLocks noChangeArrowheads="1"/>
                </p:cNvSpPr>
                <p:nvPr/>
              </p:nvSpPr>
              <p:spPr bwMode="auto">
                <a:xfrm>
                  <a:off x="2681" y="3197"/>
                  <a:ext cx="1662" cy="109"/>
                </a:xfrm>
                <a:prstGeom prst="ellipse">
                  <a:avLst/>
                </a:prstGeom>
                <a:solidFill>
                  <a:srgbClr val="CCCCFF"/>
                </a:solidFill>
                <a:ln w="36000">
                  <a:solidFill>
                    <a:srgbClr val="666699"/>
                  </a:solidFill>
                  <a:round/>
                  <a:headEnd/>
                  <a:tailEnd/>
                </a:ln>
              </p:spPr>
              <p:txBody>
                <a:bodyPr wrap="none" anchor="ctr"/>
                <a:lstStyle/>
                <a:p>
                  <a:pPr>
                    <a:defRPr/>
                  </a:pPr>
                  <a:endParaRPr lang="ja-JP" altLang="en-US" sz="1050">
                    <a:latin typeface="Tahoma" pitchFamily="34" charset="0"/>
                    <a:ea typeface="+mn-ea"/>
                    <a:cs typeface="Tahoma" pitchFamily="34" charset="0"/>
                  </a:endParaRPr>
                </a:p>
              </p:txBody>
            </p:sp>
            <p:sp>
              <p:nvSpPr>
                <p:cNvPr id="50" name="Line 39"/>
                <p:cNvSpPr>
                  <a:spLocks noChangeShapeType="1"/>
                </p:cNvSpPr>
                <p:nvPr/>
              </p:nvSpPr>
              <p:spPr bwMode="auto">
                <a:xfrm flipV="1">
                  <a:off x="4091" y="2709"/>
                  <a:ext cx="767" cy="277"/>
                </a:xfrm>
                <a:prstGeom prst="line">
                  <a:avLst/>
                </a:prstGeom>
                <a:noFill/>
                <a:ln w="36000">
                  <a:solidFill>
                    <a:srgbClr val="5E11A6"/>
                  </a:solidFill>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2" name="Line 40"/>
                <p:cNvSpPr>
                  <a:spLocks noChangeShapeType="1"/>
                </p:cNvSpPr>
                <p:nvPr/>
              </p:nvSpPr>
              <p:spPr bwMode="auto">
                <a:xfrm flipV="1">
                  <a:off x="4100" y="2537"/>
                  <a:ext cx="664" cy="446"/>
                </a:xfrm>
                <a:prstGeom prst="line">
                  <a:avLst/>
                </a:prstGeom>
                <a:noFill/>
                <a:ln w="36000">
                  <a:solidFill>
                    <a:srgbClr val="5E11A6"/>
                  </a:solidFill>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4" name="Line 42"/>
                <p:cNvSpPr>
                  <a:spLocks noChangeShapeType="1"/>
                </p:cNvSpPr>
                <p:nvPr/>
              </p:nvSpPr>
              <p:spPr bwMode="auto">
                <a:xfrm flipH="1">
                  <a:off x="3545" y="2987"/>
                  <a:ext cx="549" cy="275"/>
                </a:xfrm>
                <a:prstGeom prst="line">
                  <a:avLst/>
                </a:prstGeom>
                <a:noFill/>
                <a:ln w="36000">
                  <a:solidFill>
                    <a:srgbClr val="800000"/>
                  </a:solidFill>
                  <a:prstDash val="sysDashDotDot"/>
                  <a:round/>
                  <a:headEnd/>
                  <a:tailEnd/>
                </a:ln>
              </p:spPr>
              <p:txBody>
                <a:bodyPr/>
                <a:lstStyle/>
                <a:p>
                  <a:pPr>
                    <a:defRPr/>
                  </a:pPr>
                  <a:endParaRPr lang="ja-JP" altLang="en-US" sz="1050">
                    <a:latin typeface="Tahoma" pitchFamily="34" charset="0"/>
                    <a:ea typeface="+mn-ea"/>
                    <a:cs typeface="Tahoma" pitchFamily="34" charset="0"/>
                  </a:endParaRPr>
                </a:p>
              </p:txBody>
            </p:sp>
            <p:sp>
              <p:nvSpPr>
                <p:cNvPr id="56" name="Text Box 43"/>
                <p:cNvSpPr txBox="1">
                  <a:spLocks noChangeArrowheads="1"/>
                </p:cNvSpPr>
                <p:nvPr/>
              </p:nvSpPr>
              <p:spPr bwMode="auto">
                <a:xfrm>
                  <a:off x="3814" y="2480"/>
                  <a:ext cx="555" cy="141"/>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ja-JP" altLang="en-GB" sz="1050">
                      <a:solidFill>
                        <a:srgbClr val="40458C"/>
                      </a:solidFill>
                      <a:latin typeface="Tahoma" pitchFamily="34" charset="0"/>
                      <a:ea typeface="+mn-ea"/>
                      <a:cs typeface="Tahoma" pitchFamily="34" charset="0"/>
                    </a:rPr>
                    <a:t> </a:t>
                  </a:r>
                  <a:r>
                    <a:rPr lang="en-GB" altLang="ja-JP" sz="1050" b="1" dirty="0">
                      <a:solidFill>
                        <a:srgbClr val="800000"/>
                      </a:solidFill>
                      <a:latin typeface="Tahoma" pitchFamily="34" charset="0"/>
                      <a:ea typeface="+mn-ea"/>
                      <a:cs typeface="Tahoma" pitchFamily="34" charset="0"/>
                    </a:rPr>
                    <a:t>Ks track</a:t>
                  </a:r>
                </a:p>
              </p:txBody>
            </p:sp>
            <p:sp>
              <p:nvSpPr>
                <p:cNvPr id="57" name="Line 44"/>
                <p:cNvSpPr>
                  <a:spLocks noChangeShapeType="1"/>
                </p:cNvSpPr>
                <p:nvPr/>
              </p:nvSpPr>
              <p:spPr bwMode="auto">
                <a:xfrm flipV="1">
                  <a:off x="3560" y="2796"/>
                  <a:ext cx="136" cy="500"/>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8" name="Line 45"/>
                <p:cNvSpPr>
                  <a:spLocks noChangeShapeType="1"/>
                </p:cNvSpPr>
                <p:nvPr/>
              </p:nvSpPr>
              <p:spPr bwMode="auto">
                <a:xfrm>
                  <a:off x="3563" y="3269"/>
                  <a:ext cx="887" cy="314"/>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9" name="Text Box 46"/>
                <p:cNvSpPr txBox="1">
                  <a:spLocks noChangeArrowheads="1"/>
                </p:cNvSpPr>
                <p:nvPr/>
              </p:nvSpPr>
              <p:spPr bwMode="auto">
                <a:xfrm>
                  <a:off x="4396" y="3182"/>
                  <a:ext cx="634" cy="144"/>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ja-JP" altLang="en-GB" sz="1050" b="1">
                      <a:solidFill>
                        <a:srgbClr val="40458C"/>
                      </a:solidFill>
                      <a:latin typeface="Tahoma" pitchFamily="34" charset="0"/>
                      <a:ea typeface="+mn-ea"/>
                      <a:cs typeface="Tahoma" pitchFamily="34" charset="0"/>
                    </a:rPr>
                    <a:t> </a:t>
                  </a:r>
                  <a:r>
                    <a:rPr lang="en-GB" altLang="ja-JP" sz="1050" b="1" dirty="0">
                      <a:solidFill>
                        <a:srgbClr val="40458C"/>
                      </a:solidFill>
                      <a:latin typeface="Tahoma" pitchFamily="34" charset="0"/>
                      <a:ea typeface="+mn-ea"/>
                      <a:cs typeface="Tahoma" pitchFamily="34" charset="0"/>
                    </a:rPr>
                    <a:t>IP profile</a:t>
                  </a:r>
                </a:p>
              </p:txBody>
            </p:sp>
            <p:grpSp>
              <p:nvGrpSpPr>
                <p:cNvPr id="140327" name="Group 47"/>
                <p:cNvGrpSpPr>
                  <a:grpSpLocks/>
                </p:cNvGrpSpPr>
                <p:nvPr/>
              </p:nvGrpSpPr>
              <p:grpSpPr bwMode="auto">
                <a:xfrm>
                  <a:off x="3493" y="3215"/>
                  <a:ext cx="105" cy="96"/>
                  <a:chOff x="3106" y="2321"/>
                  <a:chExt cx="125" cy="121"/>
                </a:xfrm>
              </p:grpSpPr>
              <p:sp>
                <p:nvSpPr>
                  <p:cNvPr id="67" name="Line 48"/>
                  <p:cNvSpPr>
                    <a:spLocks noChangeShapeType="1"/>
                  </p:cNvSpPr>
                  <p:nvPr/>
                </p:nvSpPr>
                <p:spPr bwMode="auto">
                  <a:xfrm>
                    <a:off x="3106" y="2321"/>
                    <a:ext cx="121" cy="119"/>
                  </a:xfrm>
                  <a:prstGeom prst="line">
                    <a:avLst/>
                  </a:prstGeom>
                  <a:noFill/>
                  <a:ln w="36000">
                    <a:solidFill>
                      <a:srgbClr val="000080"/>
                    </a:solidFill>
                    <a:round/>
                    <a:headEnd/>
                    <a:tailEnd/>
                  </a:ln>
                </p:spPr>
                <p:txBody>
                  <a:bodyPr/>
                  <a:lstStyle/>
                  <a:p>
                    <a:pPr>
                      <a:defRPr/>
                    </a:pPr>
                    <a:endParaRPr lang="ja-JP" altLang="en-US" sz="1050">
                      <a:latin typeface="Tahoma" pitchFamily="34" charset="0"/>
                      <a:ea typeface="+mn-ea"/>
                      <a:cs typeface="Tahoma" pitchFamily="34" charset="0"/>
                    </a:endParaRPr>
                  </a:p>
                </p:txBody>
              </p:sp>
              <p:sp>
                <p:nvSpPr>
                  <p:cNvPr id="68" name="Line 49"/>
                  <p:cNvSpPr>
                    <a:spLocks noChangeShapeType="1"/>
                  </p:cNvSpPr>
                  <p:nvPr/>
                </p:nvSpPr>
                <p:spPr bwMode="auto">
                  <a:xfrm flipV="1">
                    <a:off x="3116" y="2324"/>
                    <a:ext cx="109" cy="106"/>
                  </a:xfrm>
                  <a:prstGeom prst="line">
                    <a:avLst/>
                  </a:prstGeom>
                  <a:noFill/>
                  <a:ln w="36000">
                    <a:solidFill>
                      <a:srgbClr val="000080"/>
                    </a:solidFill>
                    <a:round/>
                    <a:headEnd/>
                    <a:tailEnd/>
                  </a:ln>
                </p:spPr>
                <p:txBody>
                  <a:bodyPr/>
                  <a:lstStyle/>
                  <a:p>
                    <a:pPr>
                      <a:defRPr/>
                    </a:pPr>
                    <a:endParaRPr lang="ja-JP" altLang="en-US" sz="1050">
                      <a:latin typeface="Tahoma" pitchFamily="34" charset="0"/>
                      <a:ea typeface="+mn-ea"/>
                      <a:cs typeface="Tahoma" pitchFamily="34" charset="0"/>
                    </a:endParaRPr>
                  </a:p>
                </p:txBody>
              </p:sp>
            </p:grpSp>
            <p:sp>
              <p:nvSpPr>
                <p:cNvPr id="61" name="Text Box 50"/>
                <p:cNvSpPr txBox="1">
                  <a:spLocks noChangeArrowheads="1"/>
                </p:cNvSpPr>
                <p:nvPr/>
              </p:nvSpPr>
              <p:spPr bwMode="auto">
                <a:xfrm>
                  <a:off x="3119" y="2987"/>
                  <a:ext cx="535" cy="142"/>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en-GB" altLang="ja-JP" sz="1050" b="1" dirty="0">
                      <a:solidFill>
                        <a:srgbClr val="000080"/>
                      </a:solidFill>
                      <a:latin typeface="Tahoma" pitchFamily="34" charset="0"/>
                      <a:ea typeface="+mn-ea"/>
                      <a:cs typeface="Tahoma" pitchFamily="34" charset="0"/>
                    </a:rPr>
                    <a:t>B vertex</a:t>
                  </a:r>
                </a:p>
              </p:txBody>
            </p:sp>
            <p:sp>
              <p:nvSpPr>
                <p:cNvPr id="62" name="Text Box 51"/>
                <p:cNvSpPr txBox="1">
                  <a:spLocks noChangeArrowheads="1"/>
                </p:cNvSpPr>
                <p:nvPr/>
              </p:nvSpPr>
              <p:spPr bwMode="auto">
                <a:xfrm>
                  <a:off x="3560" y="2661"/>
                  <a:ext cx="72" cy="162"/>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050" b="1" dirty="0" err="1" smtClean="0">
                      <a:solidFill>
                        <a:srgbClr val="008000"/>
                      </a:solidFill>
                      <a:latin typeface="Symbol" pitchFamily="18" charset="2"/>
                      <a:ea typeface="+mn-ea"/>
                      <a:cs typeface="Tahoma" pitchFamily="34" charset="0"/>
                    </a:rPr>
                    <a:t>γ</a:t>
                  </a:r>
                  <a:endParaRPr lang="en-GB" altLang="ja-JP" sz="1050" b="1" dirty="0">
                    <a:solidFill>
                      <a:srgbClr val="008000"/>
                    </a:solidFill>
                    <a:latin typeface="Symbol" pitchFamily="18" charset="2"/>
                    <a:ea typeface="+mn-ea"/>
                    <a:cs typeface="Tahoma" pitchFamily="34" charset="0"/>
                  </a:endParaRPr>
                </a:p>
              </p:txBody>
            </p:sp>
            <p:sp>
              <p:nvSpPr>
                <p:cNvPr id="63" name="Text Box 52"/>
                <p:cNvSpPr txBox="1">
                  <a:spLocks noChangeArrowheads="1"/>
                </p:cNvSpPr>
                <p:nvPr/>
              </p:nvSpPr>
              <p:spPr bwMode="auto">
                <a:xfrm>
                  <a:off x="4459" y="3508"/>
                  <a:ext cx="85" cy="186"/>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200" b="1" dirty="0" err="1" smtClean="0">
                      <a:solidFill>
                        <a:srgbClr val="008000"/>
                      </a:solidFill>
                      <a:latin typeface="Symbol" pitchFamily="18" charset="2"/>
                      <a:ea typeface="+mn-ea"/>
                      <a:cs typeface="Tahoma" pitchFamily="34" charset="0"/>
                    </a:rPr>
                    <a:t>γ</a:t>
                  </a:r>
                  <a:endParaRPr lang="en-GB" altLang="ja-JP" sz="1200" b="1" dirty="0">
                    <a:solidFill>
                      <a:srgbClr val="008000"/>
                    </a:solidFill>
                    <a:latin typeface="Symbol" pitchFamily="18" charset="2"/>
                    <a:ea typeface="+mn-ea"/>
                    <a:cs typeface="Tahoma" pitchFamily="34" charset="0"/>
                  </a:endParaRPr>
                </a:p>
              </p:txBody>
            </p:sp>
            <p:sp>
              <p:nvSpPr>
                <p:cNvPr id="64" name="Line 53"/>
                <p:cNvSpPr>
                  <a:spLocks noChangeShapeType="1"/>
                </p:cNvSpPr>
                <p:nvPr/>
              </p:nvSpPr>
              <p:spPr bwMode="auto">
                <a:xfrm>
                  <a:off x="3895" y="2676"/>
                  <a:ext cx="163" cy="301"/>
                </a:xfrm>
                <a:prstGeom prst="line">
                  <a:avLst/>
                </a:prstGeom>
                <a:noFill/>
                <a:ln w="38100">
                  <a:solidFill>
                    <a:srgbClr val="800000"/>
                  </a:solidFill>
                  <a:miter lim="800000"/>
                  <a:headEnd/>
                  <a:tailEnd type="triangle" w="med" len="med"/>
                </a:ln>
                <a:effectLst/>
              </p:spPr>
              <p:txBody>
                <a:bodyPr wrap="none"/>
                <a:lstStyle/>
                <a:p>
                  <a:pPr>
                    <a:defRPr/>
                  </a:pPr>
                  <a:endParaRPr lang="ja-JP" altLang="en-US" sz="1050">
                    <a:latin typeface="Tahoma" pitchFamily="34" charset="0"/>
                    <a:ea typeface="+mn-ea"/>
                    <a:cs typeface="Tahoma" pitchFamily="34" charset="0"/>
                  </a:endParaRPr>
                </a:p>
              </p:txBody>
            </p:sp>
            <p:sp>
              <p:nvSpPr>
                <p:cNvPr id="65" name="Line 54"/>
                <p:cNvSpPr>
                  <a:spLocks noChangeShapeType="1"/>
                </p:cNvSpPr>
                <p:nvPr/>
              </p:nvSpPr>
              <p:spPr bwMode="auto">
                <a:xfrm flipV="1">
                  <a:off x="3560" y="2841"/>
                  <a:ext cx="226" cy="428"/>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66" name="Text Box 55"/>
                <p:cNvSpPr txBox="1">
                  <a:spLocks noChangeArrowheads="1"/>
                </p:cNvSpPr>
                <p:nvPr/>
              </p:nvSpPr>
              <p:spPr bwMode="auto">
                <a:xfrm>
                  <a:off x="3696" y="2592"/>
                  <a:ext cx="72" cy="162"/>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050" b="1" dirty="0" err="1" smtClean="0">
                      <a:solidFill>
                        <a:srgbClr val="008000"/>
                      </a:solidFill>
                      <a:latin typeface="Symbol" pitchFamily="18" charset="2"/>
                      <a:ea typeface="+mn-ea"/>
                      <a:cs typeface="Tahoma" pitchFamily="34" charset="0"/>
                    </a:rPr>
                    <a:t>γ</a:t>
                  </a:r>
                  <a:endParaRPr lang="en-GB" altLang="ja-JP" sz="1050" b="1" dirty="0">
                    <a:solidFill>
                      <a:srgbClr val="008000"/>
                    </a:solidFill>
                    <a:latin typeface="Symbol" pitchFamily="18" charset="2"/>
                    <a:ea typeface="+mn-ea"/>
                    <a:cs typeface="Tahoma" pitchFamily="34" charset="0"/>
                  </a:endParaRPr>
                </a:p>
              </p:txBody>
            </p:sp>
          </p:grpSp>
          <p:sp>
            <p:nvSpPr>
              <p:cNvPr id="140317" name="Text Box 56"/>
              <p:cNvSpPr txBox="1">
                <a:spLocks noChangeArrowheads="1"/>
              </p:cNvSpPr>
              <p:nvPr/>
            </p:nvSpPr>
            <p:spPr bwMode="auto">
              <a:xfrm>
                <a:off x="4011708" y="3604736"/>
                <a:ext cx="4301218" cy="101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2000" dirty="0">
                    <a:latin typeface="Tahoma" charset="0"/>
                    <a:ea typeface="Tahoma" charset="0"/>
                    <a:cs typeface="Tahoma" charset="0"/>
                  </a:rPr>
                  <a:t>B decay point reconstruction </a:t>
                </a:r>
              </a:p>
              <a:p>
                <a:pPr eaLnBrk="1" hangingPunct="1"/>
                <a:r>
                  <a:rPr lang="en-US" altLang="ja-JP" sz="2000" dirty="0">
                    <a:latin typeface="Tahoma" charset="0"/>
                    <a:ea typeface="Tahoma" charset="0"/>
                    <a:cs typeface="Tahoma" charset="0"/>
                  </a:rPr>
                  <a:t>f</a:t>
                </a:r>
                <a:r>
                  <a:rPr lang="en-US" altLang="ja-JP" sz="2000" dirty="0" smtClean="0">
                    <a:latin typeface="Tahoma" charset="0"/>
                    <a:ea typeface="Tahoma" charset="0"/>
                    <a:cs typeface="Tahoma" charset="0"/>
                  </a:rPr>
                  <a:t>rom the K</a:t>
                </a:r>
                <a:r>
                  <a:rPr lang="en-US" altLang="ja-JP" sz="2000" baseline="-25000" dirty="0" smtClean="0">
                    <a:latin typeface="Tahoma" charset="0"/>
                    <a:ea typeface="Tahoma" charset="0"/>
                    <a:cs typeface="Tahoma" charset="0"/>
                  </a:rPr>
                  <a:t>S</a:t>
                </a:r>
                <a:r>
                  <a:rPr lang="en-US" altLang="ja-JP" sz="2000" dirty="0" smtClean="0">
                    <a:latin typeface="Tahoma" charset="0"/>
                    <a:ea typeface="Tahoma" charset="0"/>
                    <a:cs typeface="Tahoma" charset="0"/>
                  </a:rPr>
                  <a:t> vertex, used in searches </a:t>
                </a:r>
              </a:p>
              <a:p>
                <a:pPr eaLnBrk="1" hangingPunct="1"/>
                <a:r>
                  <a:rPr lang="en-US" altLang="ja-JP" sz="2000" dirty="0" smtClean="0">
                    <a:latin typeface="Tahoma" charset="0"/>
                    <a:ea typeface="Tahoma" charset="0"/>
                    <a:cs typeface="Tahoma" charset="0"/>
                  </a:rPr>
                  <a:t>for </a:t>
                </a:r>
                <a:r>
                  <a:rPr lang="en-US" altLang="ja-JP" sz="2000" i="1" dirty="0" smtClean="0">
                    <a:latin typeface="Tahoma" charset="0"/>
                    <a:ea typeface="Tahoma" charset="0"/>
                    <a:cs typeface="Tahoma" charset="0"/>
                  </a:rPr>
                  <a:t>NP right handed currents</a:t>
                </a:r>
                <a:r>
                  <a:rPr lang="en-US" altLang="ja-JP" sz="2000" dirty="0" smtClean="0">
                    <a:latin typeface="Tahoma" charset="0"/>
                    <a:ea typeface="Tahoma" charset="0"/>
                    <a:cs typeface="Tahoma" charset="0"/>
                  </a:rPr>
                  <a:t>.</a:t>
                </a:r>
                <a:endParaRPr lang="ja-JP" altLang="en-US" sz="2000" dirty="0">
                  <a:latin typeface="Tahoma" charset="0"/>
                  <a:ea typeface="MS PGothic" charset="0"/>
                </a:endParaRPr>
              </a:p>
            </p:txBody>
          </p:sp>
        </p:grpSp>
        <p:sp>
          <p:nvSpPr>
            <p:cNvPr id="140314" name="テキスト ボックス 68"/>
            <p:cNvSpPr txBox="1">
              <a:spLocks noChangeArrowheads="1"/>
            </p:cNvSpPr>
            <p:nvPr/>
          </p:nvSpPr>
          <p:spPr bwMode="auto">
            <a:xfrm>
              <a:off x="3995936" y="5818350"/>
              <a:ext cx="1872208" cy="6463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800" dirty="0">
                  <a:solidFill>
                    <a:srgbClr val="FF0000"/>
                  </a:solidFill>
                  <a:latin typeface="Times New Roman"/>
                  <a:ea typeface="Tahoma" charset="0"/>
                  <a:cs typeface="Times New Roman"/>
                </a:rPr>
                <a:t>Larger radial coverage of SVD</a:t>
              </a:r>
            </a:p>
          </p:txBody>
        </p:sp>
        <p:cxnSp>
          <p:nvCxnSpPr>
            <p:cNvPr id="70" name="直線矢印コネクタ 69"/>
            <p:cNvCxnSpPr>
              <a:stCxn id="140314" idx="0"/>
            </p:cNvCxnSpPr>
            <p:nvPr/>
          </p:nvCxnSpPr>
          <p:spPr>
            <a:xfrm flipV="1">
              <a:off x="4932040" y="5386163"/>
              <a:ext cx="360155" cy="432186"/>
            </a:xfrm>
            <a:prstGeom prst="straightConnector1">
              <a:avLst/>
            </a:prstGeom>
            <a:ln w="3810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grpSp>
      <p:sp>
        <p:nvSpPr>
          <p:cNvPr id="31" name="正方形/長方形 30"/>
          <p:cNvSpPr/>
          <p:nvPr/>
        </p:nvSpPr>
        <p:spPr>
          <a:xfrm>
            <a:off x="1116013" y="796925"/>
            <a:ext cx="6985000" cy="315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cs typeface="Tahoma" pitchFamily="34" charset="0"/>
            </a:endParaRPr>
          </a:p>
        </p:txBody>
      </p:sp>
      <p:sp>
        <p:nvSpPr>
          <p:cNvPr id="140293" name="正方形/長方形 50"/>
          <p:cNvSpPr>
            <a:spLocks noChangeArrowheads="1"/>
          </p:cNvSpPr>
          <p:nvPr/>
        </p:nvSpPr>
        <p:spPr bwMode="auto">
          <a:xfrm>
            <a:off x="6900863" y="2570163"/>
            <a:ext cx="711200" cy="3381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sz="1600">
              <a:solidFill>
                <a:srgbClr val="000000"/>
              </a:solidFill>
              <a:latin typeface="Tahoma" charset="0"/>
              <a:ea typeface="MS PGothic" charset="0"/>
            </a:endParaRPr>
          </a:p>
        </p:txBody>
      </p:sp>
      <p:sp>
        <p:nvSpPr>
          <p:cNvPr id="140295" name="スライド番号プレースホルダ 2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3342C3FE-A0DE-B449-AEA8-8DF03939BB1D}" type="slidenum">
              <a:rPr lang="en-US" sz="1200">
                <a:solidFill>
                  <a:srgbClr val="000000"/>
                </a:solidFill>
                <a:latin typeface="Tahoma" charset="0"/>
                <a:cs typeface="Tahoma" charset="0"/>
              </a:rPr>
              <a:pPr eaLnBrk="1" hangingPunct="1"/>
              <a:t>59</a:t>
            </a:fld>
            <a:endParaRPr lang="en-US" sz="1200">
              <a:solidFill>
                <a:srgbClr val="000000"/>
              </a:solidFill>
              <a:latin typeface="Tahoma" charset="0"/>
              <a:cs typeface="Tahoma" charset="0"/>
            </a:endParaRPr>
          </a:p>
        </p:txBody>
      </p:sp>
      <p:sp>
        <p:nvSpPr>
          <p:cNvPr id="37" name="正方形/長方形 36"/>
          <p:cNvSpPr/>
          <p:nvPr/>
        </p:nvSpPr>
        <p:spPr>
          <a:xfrm>
            <a:off x="-193800" y="4014744"/>
            <a:ext cx="5645475" cy="461665"/>
          </a:xfrm>
          <a:prstGeom prst="rect">
            <a:avLst/>
          </a:prstGeom>
          <a:noFill/>
        </p:spPr>
        <p:txBody>
          <a:bodyPr>
            <a:spAutoFit/>
          </a:bodyPr>
          <a:lstStyle/>
          <a:p>
            <a:pPr algn="ctr">
              <a:defRPr/>
            </a:pP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Large improvement </a:t>
            </a:r>
            <a:r>
              <a:rPr lang="en-US" altLang="ja-JP" sz="24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in </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ΔS(B</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sym typeface="Wingdings"/>
              </a:rPr>
              <a:t>[</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K</a:t>
            </a:r>
            <a:r>
              <a:rPr lang="en-US" altLang="ja-JP" sz="2400" b="1" baseline="-25000"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S</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π</a:t>
            </a:r>
            <a:r>
              <a:rPr lang="en-US" altLang="ja-JP" sz="2400" b="1" baseline="30000"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0</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 </a:t>
            </a:r>
            <a:r>
              <a:rPr lang="en-US" altLang="ja-JP" sz="2400" b="1" dirty="0" err="1"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ea typeface="Lucida Grande"/>
                <a:cs typeface="Times New Roman"/>
              </a:rPr>
              <a:t>γ</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a:t>
            </a:r>
            <a:endParaRPr lang="ja-JP" altLang="en-US" sz="24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endParaRPr>
          </a:p>
        </p:txBody>
      </p:sp>
      <p:sp>
        <p:nvSpPr>
          <p:cNvPr id="140304" name="テキスト ボックス 43"/>
          <p:cNvSpPr txBox="1">
            <a:spLocks noChangeArrowheads="1"/>
          </p:cNvSpPr>
          <p:nvPr/>
        </p:nvSpPr>
        <p:spPr bwMode="auto">
          <a:xfrm>
            <a:off x="5580063" y="3389313"/>
            <a:ext cx="18466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endParaRPr lang="ja-JP" altLang="en-US" sz="1600" dirty="0">
              <a:solidFill>
                <a:srgbClr val="000000"/>
              </a:solidFill>
              <a:latin typeface="Tahoma" charset="0"/>
              <a:ea typeface="MS PGothic" charset="0"/>
            </a:endParaRPr>
          </a:p>
        </p:txBody>
      </p:sp>
      <p:sp>
        <p:nvSpPr>
          <p:cNvPr id="140305" name="テキスト ボックス 44"/>
          <p:cNvSpPr txBox="1">
            <a:spLocks noChangeArrowheads="1"/>
          </p:cNvSpPr>
          <p:nvPr/>
        </p:nvSpPr>
        <p:spPr bwMode="auto">
          <a:xfrm>
            <a:off x="6372225" y="3389313"/>
            <a:ext cx="18466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endParaRPr lang="ja-JP" altLang="en-US" sz="1600" dirty="0">
              <a:solidFill>
                <a:srgbClr val="000000"/>
              </a:solidFill>
              <a:latin typeface="Tahoma" charset="0"/>
              <a:ea typeface="MS PGothic" charset="0"/>
            </a:endParaRPr>
          </a:p>
        </p:txBody>
      </p:sp>
      <p:sp>
        <p:nvSpPr>
          <p:cNvPr id="140306" name="テキスト ボックス 45"/>
          <p:cNvSpPr txBox="1">
            <a:spLocks noChangeArrowheads="1"/>
          </p:cNvSpPr>
          <p:nvPr/>
        </p:nvSpPr>
        <p:spPr bwMode="auto">
          <a:xfrm>
            <a:off x="4899025" y="3389313"/>
            <a:ext cx="18466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endParaRPr lang="ja-JP" altLang="en-US" sz="1600" dirty="0">
              <a:solidFill>
                <a:srgbClr val="000000"/>
              </a:solidFill>
              <a:latin typeface="Tahoma" charset="0"/>
              <a:ea typeface="MS PGothic" charset="0"/>
            </a:endParaRPr>
          </a:p>
        </p:txBody>
      </p:sp>
      <p:sp>
        <p:nvSpPr>
          <p:cNvPr id="2" name="TextBox 1"/>
          <p:cNvSpPr txBox="1"/>
          <p:nvPr/>
        </p:nvSpPr>
        <p:spPr>
          <a:xfrm>
            <a:off x="178334" y="342352"/>
            <a:ext cx="4106328" cy="1815882"/>
          </a:xfrm>
          <a:prstGeom prst="rect">
            <a:avLst/>
          </a:prstGeom>
          <a:noFill/>
        </p:spPr>
        <p:txBody>
          <a:bodyPr wrap="square" rtlCol="0">
            <a:spAutoFit/>
          </a:bodyPr>
          <a:lstStyle/>
          <a:p>
            <a:r>
              <a:rPr lang="en-US" sz="2800" dirty="0" smtClean="0"/>
              <a:t>In e</a:t>
            </a:r>
            <a:r>
              <a:rPr lang="en-US" sz="2800" baseline="30000" dirty="0" smtClean="0"/>
              <a:t>+</a:t>
            </a:r>
            <a:r>
              <a:rPr lang="en-US" sz="2800" dirty="0" smtClean="0"/>
              <a:t> e</a:t>
            </a:r>
            <a:r>
              <a:rPr lang="en-US" sz="2800" baseline="30000" dirty="0"/>
              <a:t>-</a:t>
            </a:r>
            <a:r>
              <a:rPr lang="en-US" sz="2800" dirty="0" smtClean="0"/>
              <a:t> scattering at 10-11 </a:t>
            </a:r>
            <a:r>
              <a:rPr lang="en-US" sz="2800" dirty="0" err="1" smtClean="0"/>
              <a:t>GeV</a:t>
            </a:r>
            <a:r>
              <a:rPr lang="en-US" sz="2800" dirty="0" smtClean="0"/>
              <a:t>, </a:t>
            </a:r>
            <a:r>
              <a:rPr lang="en-US" sz="2800" dirty="0"/>
              <a:t>a</a:t>
            </a:r>
            <a:r>
              <a:rPr lang="en-US" sz="2800" dirty="0" smtClean="0"/>
              <a:t> </a:t>
            </a:r>
            <a:r>
              <a:rPr lang="en-US" sz="2800" i="1" u="sng" dirty="0" smtClean="0"/>
              <a:t>critical issue </a:t>
            </a:r>
            <a:r>
              <a:rPr lang="en-US" sz="2800" dirty="0" smtClean="0"/>
              <a:t>for </a:t>
            </a:r>
            <a:r>
              <a:rPr lang="en-US" sz="2800" dirty="0" err="1" smtClean="0"/>
              <a:t>vertexing</a:t>
            </a:r>
            <a:r>
              <a:rPr lang="en-US" sz="2800" dirty="0" smtClean="0"/>
              <a:t> is multiple scattering.</a:t>
            </a:r>
            <a:endParaRPr lang="en-US" sz="2800" dirty="0"/>
          </a:p>
        </p:txBody>
      </p:sp>
      <p:sp>
        <p:nvSpPr>
          <p:cNvPr id="3" name="TextBox 2"/>
          <p:cNvSpPr txBox="1"/>
          <p:nvPr/>
        </p:nvSpPr>
        <p:spPr>
          <a:xfrm>
            <a:off x="91720" y="2420938"/>
            <a:ext cx="3705111" cy="707886"/>
          </a:xfrm>
          <a:prstGeom prst="rect">
            <a:avLst/>
          </a:prstGeom>
          <a:noFill/>
        </p:spPr>
        <p:txBody>
          <a:bodyPr wrap="square" rtlCol="0">
            <a:spAutoFit/>
          </a:bodyPr>
          <a:lstStyle/>
          <a:p>
            <a:r>
              <a:rPr lang="en-US" sz="2000" dirty="0" smtClean="0"/>
              <a:t>Belle: r(</a:t>
            </a:r>
            <a:r>
              <a:rPr lang="en-US" sz="2000" dirty="0" err="1" smtClean="0"/>
              <a:t>beampipe</a:t>
            </a:r>
            <a:r>
              <a:rPr lang="en-US" sz="2000" dirty="0" smtClean="0"/>
              <a:t>) 2 cm</a:t>
            </a:r>
            <a:r>
              <a:rPr lang="en-US" sz="2000" dirty="0" smtClean="0">
                <a:sym typeface="Wingdings"/>
              </a:rPr>
              <a:t>1.5 cm</a:t>
            </a:r>
          </a:p>
          <a:p>
            <a:r>
              <a:rPr lang="en-US" sz="2000" dirty="0" smtClean="0">
                <a:sym typeface="Wingdings"/>
              </a:rPr>
              <a:t>Belle II:  r(</a:t>
            </a:r>
            <a:r>
              <a:rPr lang="en-US" sz="2000" dirty="0" err="1" smtClean="0">
                <a:sym typeface="Wingdings"/>
              </a:rPr>
              <a:t>beampipe</a:t>
            </a:r>
            <a:r>
              <a:rPr lang="en-US" sz="2000" dirty="0" smtClean="0">
                <a:sym typeface="Wingdings"/>
              </a:rPr>
              <a:t>) 1cm</a:t>
            </a:r>
            <a:endParaRPr lang="en-US" sz="2000" dirty="0"/>
          </a:p>
        </p:txBody>
      </p:sp>
      <p:sp>
        <p:nvSpPr>
          <p:cNvPr id="6" name="TextBox 5"/>
          <p:cNvSpPr txBox="1"/>
          <p:nvPr/>
        </p:nvSpPr>
        <p:spPr>
          <a:xfrm>
            <a:off x="217684" y="3308132"/>
            <a:ext cx="4455042" cy="646331"/>
          </a:xfrm>
          <a:prstGeom prst="rect">
            <a:avLst/>
          </a:prstGeom>
          <a:noFill/>
        </p:spPr>
        <p:txBody>
          <a:bodyPr wrap="square" rtlCol="0">
            <a:spAutoFit/>
          </a:bodyPr>
          <a:lstStyle/>
          <a:p>
            <a:r>
              <a:rPr lang="en-US" dirty="0" smtClean="0"/>
              <a:t>Improved resolution and </a:t>
            </a:r>
            <a:r>
              <a:rPr lang="en-US" dirty="0" err="1" smtClean="0"/>
              <a:t>nano</a:t>
            </a:r>
            <a:r>
              <a:rPr lang="en-US" dirty="0" smtClean="0"/>
              <a:t>-beams will open new possibilities for vertex analysis</a:t>
            </a:r>
            <a:endParaRPr lang="en-US" dirty="0"/>
          </a:p>
        </p:txBody>
      </p:sp>
      <p:sp>
        <p:nvSpPr>
          <p:cNvPr id="7" name="TextBox 6"/>
          <p:cNvSpPr txBox="1"/>
          <p:nvPr/>
        </p:nvSpPr>
        <p:spPr>
          <a:xfrm>
            <a:off x="3855908" y="4476409"/>
            <a:ext cx="1043117" cy="369332"/>
          </a:xfrm>
          <a:prstGeom prst="rect">
            <a:avLst/>
          </a:prstGeom>
          <a:noFill/>
        </p:spPr>
        <p:txBody>
          <a:bodyPr wrap="square" rtlCol="0">
            <a:spAutoFit/>
          </a:bodyPr>
          <a:lstStyle/>
          <a:p>
            <a:r>
              <a:rPr lang="en-US" dirty="0"/>
              <a:t> </a:t>
            </a:r>
            <a:r>
              <a:rPr lang="en-US" dirty="0" smtClean="0"/>
              <a:t> π</a:t>
            </a:r>
            <a:r>
              <a:rPr lang="en-US" baseline="30000" dirty="0" smtClean="0"/>
              <a:t>+</a:t>
            </a:r>
            <a:r>
              <a:rPr lang="en-US" dirty="0" smtClean="0"/>
              <a:t> π</a:t>
            </a:r>
            <a:r>
              <a:rPr lang="en-US" baseline="30000" dirty="0" smtClean="0"/>
              <a:t>-</a:t>
            </a:r>
            <a:endParaRPr lang="en-US" dirty="0"/>
          </a:p>
        </p:txBody>
      </p:sp>
      <p:sp>
        <p:nvSpPr>
          <p:cNvPr id="8" name="Rectangle 7"/>
          <p:cNvSpPr/>
          <p:nvPr/>
        </p:nvSpPr>
        <p:spPr>
          <a:xfrm>
            <a:off x="91720" y="336067"/>
            <a:ext cx="4094401" cy="181588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403367" y="287040"/>
            <a:ext cx="4501450" cy="707886"/>
          </a:xfrm>
          <a:prstGeom prst="rect">
            <a:avLst/>
          </a:prstGeom>
          <a:noFill/>
        </p:spPr>
        <p:txBody>
          <a:bodyPr wrap="square" rtlCol="0">
            <a:spAutoFit/>
          </a:bodyPr>
          <a:lstStyle/>
          <a:p>
            <a:r>
              <a:rPr lang="en-US" sz="2000" dirty="0" smtClean="0">
                <a:latin typeface="Times New Roman"/>
                <a:cs typeface="Times New Roman"/>
              </a:rPr>
              <a:t>Reduce the multiple scattering lever arm; reduce X</a:t>
            </a:r>
            <a:r>
              <a:rPr lang="en-US" sz="2000" baseline="-25000" dirty="0" smtClean="0">
                <a:latin typeface="Times New Roman"/>
                <a:cs typeface="Times New Roman"/>
              </a:rPr>
              <a:t>0 </a:t>
            </a:r>
            <a:r>
              <a:rPr lang="en-US" sz="2000" dirty="0" smtClean="0">
                <a:latin typeface="Times New Roman"/>
                <a:cs typeface="Times New Roman"/>
              </a:rPr>
              <a:t>(to preserve intrinsic resolution)</a:t>
            </a:r>
            <a:endParaRPr lang="en-US" sz="2000" dirty="0">
              <a:latin typeface="Times New Roman"/>
              <a:cs typeface="Times New Roman"/>
            </a:endParaRPr>
          </a:p>
        </p:txBody>
      </p:sp>
      <p:pic>
        <p:nvPicPr>
          <p:cNvPr id="5" name="Picture 4"/>
          <p:cNvPicPr>
            <a:picLocks noChangeAspect="1"/>
          </p:cNvPicPr>
          <p:nvPr/>
        </p:nvPicPr>
        <p:blipFill>
          <a:blip r:embed="rId4"/>
          <a:stretch>
            <a:fillRect/>
          </a:stretch>
        </p:blipFill>
        <p:spPr>
          <a:xfrm>
            <a:off x="4284662" y="1045550"/>
            <a:ext cx="4562475" cy="2781300"/>
          </a:xfrm>
          <a:prstGeom prst="rect">
            <a:avLst/>
          </a:prstGeom>
        </p:spPr>
      </p:pic>
    </p:spTree>
    <p:extLst>
      <p:ext uri="{BB962C8B-B14F-4D97-AF65-F5344CB8AC3E}">
        <p14:creationId xmlns:p14="http://schemas.microsoft.com/office/powerpoint/2010/main" val="2616238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278" y="128369"/>
            <a:ext cx="8229600" cy="832268"/>
          </a:xfrm>
        </p:spPr>
        <p:txBody>
          <a:bodyPr>
            <a:normAutofit/>
          </a:bodyPr>
          <a:lstStyle/>
          <a:p>
            <a:r>
              <a:rPr lang="en-US" sz="4000" dirty="0" smtClean="0"/>
              <a:t>“Dark Photon”</a:t>
            </a:r>
            <a:r>
              <a:rPr lang="en-US" sz="4000" dirty="0" smtClean="0">
                <a:sym typeface="Wingdings"/>
              </a:rPr>
              <a:t></a:t>
            </a:r>
            <a:r>
              <a:rPr lang="en-US" sz="4000" dirty="0" err="1" smtClean="0">
                <a:sym typeface="Wingdings"/>
              </a:rPr>
              <a:t>e</a:t>
            </a:r>
            <a:r>
              <a:rPr lang="en-US" sz="4000" baseline="30000" dirty="0" err="1" smtClean="0">
                <a:sym typeface="Wingdings"/>
              </a:rPr>
              <a:t>+</a:t>
            </a:r>
            <a:r>
              <a:rPr lang="en-US" sz="4000" dirty="0" err="1" smtClean="0">
                <a:sym typeface="Wingdings"/>
              </a:rPr>
              <a:t>e</a:t>
            </a:r>
            <a:r>
              <a:rPr lang="en-US" sz="4000" dirty="0" smtClean="0">
                <a:sym typeface="Wingdings"/>
              </a:rPr>
              <a:t>-</a:t>
            </a:r>
            <a:r>
              <a:rPr lang="en-US" sz="4000" dirty="0" smtClean="0"/>
              <a:t> sensitivity</a:t>
            </a:r>
            <a:endParaRPr lang="en-US" sz="40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6</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211" y="128369"/>
            <a:ext cx="1219200" cy="990600"/>
          </a:xfrm>
          <a:prstGeom prst="rect">
            <a:avLst/>
          </a:prstGeom>
        </p:spPr>
      </p:pic>
      <p:pic>
        <p:nvPicPr>
          <p:cNvPr id="11" name="Picture 10"/>
          <p:cNvPicPr>
            <a:picLocks noChangeAspect="1"/>
          </p:cNvPicPr>
          <p:nvPr/>
        </p:nvPicPr>
        <p:blipFill>
          <a:blip r:embed="rId4"/>
          <a:stretch>
            <a:fillRect/>
          </a:stretch>
        </p:blipFill>
        <p:spPr>
          <a:xfrm>
            <a:off x="443652" y="1529715"/>
            <a:ext cx="8615680" cy="5191760"/>
          </a:xfrm>
          <a:prstGeom prst="rect">
            <a:avLst/>
          </a:prstGeom>
        </p:spPr>
      </p:pic>
      <p:sp>
        <p:nvSpPr>
          <p:cNvPr id="12" name="TextBox 11"/>
          <p:cNvSpPr txBox="1"/>
          <p:nvPr/>
        </p:nvSpPr>
        <p:spPr>
          <a:xfrm>
            <a:off x="1479411" y="1118969"/>
            <a:ext cx="7230534" cy="523220"/>
          </a:xfrm>
          <a:prstGeom prst="rect">
            <a:avLst/>
          </a:prstGeom>
          <a:noFill/>
        </p:spPr>
        <p:txBody>
          <a:bodyPr wrap="square" rtlCol="0">
            <a:spAutoFit/>
          </a:bodyPr>
          <a:lstStyle/>
          <a:p>
            <a:r>
              <a:rPr lang="en-US" sz="2800" dirty="0" smtClean="0"/>
              <a:t>One process used in Belle II is </a:t>
            </a:r>
            <a:r>
              <a:rPr lang="en-US" sz="2800" dirty="0" err="1" smtClean="0"/>
              <a:t>e</a:t>
            </a:r>
            <a:r>
              <a:rPr lang="en-US" sz="2800" baseline="30000" dirty="0" err="1" smtClean="0"/>
              <a:t>+</a:t>
            </a:r>
            <a:r>
              <a:rPr lang="en-US" sz="2800" dirty="0" err="1" smtClean="0"/>
              <a:t>e</a:t>
            </a:r>
            <a:r>
              <a:rPr lang="en-US" sz="2800" baseline="30000" dirty="0" smtClean="0"/>
              <a:t>-</a:t>
            </a:r>
            <a:r>
              <a:rPr lang="en-US" sz="2800" dirty="0" smtClean="0">
                <a:sym typeface="Wingdings"/>
              </a:rPr>
              <a:t></a:t>
            </a:r>
            <a:r>
              <a:rPr lang="en-US" sz="2800" dirty="0" err="1" smtClean="0">
                <a:sym typeface="Wingdings"/>
              </a:rPr>
              <a:t>γ</a:t>
            </a:r>
            <a:r>
              <a:rPr lang="en-US" sz="2800" dirty="0" smtClean="0">
                <a:sym typeface="Wingdings"/>
              </a:rPr>
              <a:t> A</a:t>
            </a:r>
            <a:r>
              <a:rPr lang="en-US" sz="2800" baseline="30000" dirty="0" smtClean="0">
                <a:sym typeface="Wingdings"/>
              </a:rPr>
              <a:t>’</a:t>
            </a:r>
            <a:r>
              <a:rPr lang="en-US" sz="2800" dirty="0" smtClean="0">
                <a:sym typeface="Wingdings"/>
              </a:rPr>
              <a:t></a:t>
            </a:r>
            <a:r>
              <a:rPr lang="en-US" sz="2800" dirty="0" err="1" smtClean="0">
                <a:sym typeface="Wingdings"/>
              </a:rPr>
              <a:t>e</a:t>
            </a:r>
            <a:r>
              <a:rPr lang="en-US" sz="2800" baseline="30000" dirty="0" err="1" smtClean="0">
                <a:sym typeface="Wingdings"/>
              </a:rPr>
              <a:t>+</a:t>
            </a:r>
            <a:r>
              <a:rPr lang="en-US" sz="2800" dirty="0" err="1" smtClean="0">
                <a:sym typeface="Wingdings"/>
              </a:rPr>
              <a:t>e</a:t>
            </a:r>
            <a:r>
              <a:rPr lang="en-US" sz="2800" baseline="30000" dirty="0">
                <a:sym typeface="Wingdings"/>
              </a:rPr>
              <a:t>-</a:t>
            </a:r>
            <a:endParaRPr lang="en-US" sz="2800" dirty="0"/>
          </a:p>
        </p:txBody>
      </p:sp>
    </p:spTree>
    <p:extLst>
      <p:ext uri="{BB962C8B-B14F-4D97-AF65-F5344CB8AC3E}">
        <p14:creationId xmlns:p14="http://schemas.microsoft.com/office/powerpoint/2010/main" val="307509965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 y="0"/>
            <a:ext cx="8557084" cy="1143000"/>
          </a:xfrm>
        </p:spPr>
        <p:txBody>
          <a:bodyPr>
            <a:normAutofit/>
          </a:bodyPr>
          <a:lstStyle/>
          <a:p>
            <a:r>
              <a:rPr lang="en-US" dirty="0" smtClean="0"/>
              <a:t>Consumer’s guide to charged Higgs</a:t>
            </a:r>
            <a:endParaRPr lang="en-US" dirty="0"/>
          </a:p>
        </p:txBody>
      </p:sp>
      <p:sp>
        <p:nvSpPr>
          <p:cNvPr id="3" name="Content Placeholder 2"/>
          <p:cNvSpPr>
            <a:spLocks noGrp="1"/>
          </p:cNvSpPr>
          <p:nvPr>
            <p:ph idx="1"/>
          </p:nvPr>
        </p:nvSpPr>
        <p:spPr>
          <a:xfrm>
            <a:off x="457200" y="1600200"/>
            <a:ext cx="8407700" cy="4525963"/>
          </a:xfrm>
        </p:spPr>
        <p:txBody>
          <a:bodyPr>
            <a:normAutofit fontScale="85000" lnSpcReduction="10000"/>
          </a:bodyPr>
          <a:lstStyle/>
          <a:p>
            <a:r>
              <a:rPr lang="en-US" i="1" u="sng" dirty="0" smtClean="0"/>
              <a:t>Higgs doublet of type I </a:t>
            </a:r>
            <a:r>
              <a:rPr lang="en-US" dirty="0" smtClean="0"/>
              <a:t>(φ</a:t>
            </a:r>
            <a:r>
              <a:rPr lang="en-US" baseline="-25000" dirty="0" smtClean="0"/>
              <a:t>1</a:t>
            </a:r>
            <a:r>
              <a:rPr lang="en-US" dirty="0" smtClean="0"/>
              <a:t> couples to upper (u-type) and lower (d-type) generations. No fermions couple to φ</a:t>
            </a:r>
            <a:r>
              <a:rPr lang="en-US" baseline="-25000" dirty="0" smtClean="0"/>
              <a:t>2</a:t>
            </a:r>
            <a:r>
              <a:rPr lang="en-US" dirty="0" smtClean="0"/>
              <a:t>)</a:t>
            </a:r>
          </a:p>
          <a:p>
            <a:endParaRPr lang="en-US" dirty="0" smtClean="0"/>
          </a:p>
          <a:p>
            <a:r>
              <a:rPr lang="en-US" i="1" u="sng" dirty="0" smtClean="0"/>
              <a:t>Higgs doublet of type II </a:t>
            </a:r>
            <a:r>
              <a:rPr lang="en-US" dirty="0"/>
              <a:t>(</a:t>
            </a:r>
            <a:r>
              <a:rPr lang="en-US" dirty="0" err="1" smtClean="0"/>
              <a:t>φ</a:t>
            </a:r>
            <a:r>
              <a:rPr lang="en-US" baseline="-25000" dirty="0" err="1" smtClean="0"/>
              <a:t>u</a:t>
            </a:r>
            <a:r>
              <a:rPr lang="en-US" dirty="0"/>
              <a:t> </a:t>
            </a:r>
            <a:r>
              <a:rPr lang="en-US" dirty="0" smtClean="0"/>
              <a:t>couples to u type quarks</a:t>
            </a:r>
            <a:r>
              <a:rPr lang="en-US" dirty="0"/>
              <a:t>, </a:t>
            </a:r>
            <a:r>
              <a:rPr lang="en-US" dirty="0" err="1" smtClean="0"/>
              <a:t>φ</a:t>
            </a:r>
            <a:r>
              <a:rPr lang="en-US" baseline="-25000" dirty="0" err="1" smtClean="0"/>
              <a:t>d</a:t>
            </a:r>
            <a:r>
              <a:rPr lang="en-US" dirty="0" smtClean="0"/>
              <a:t> couples to d-type quarks, u and d couplings are different; tan(β) = v</a:t>
            </a:r>
            <a:r>
              <a:rPr lang="en-US" baseline="-25000" dirty="0" smtClean="0"/>
              <a:t>u</a:t>
            </a:r>
            <a:r>
              <a:rPr lang="en-US" dirty="0" smtClean="0"/>
              <a:t>/</a:t>
            </a:r>
            <a:r>
              <a:rPr lang="en-US" dirty="0" err="1" smtClean="0"/>
              <a:t>v</a:t>
            </a:r>
            <a:r>
              <a:rPr lang="en-US" baseline="-25000" dirty="0" err="1" smtClean="0"/>
              <a:t>d</a:t>
            </a:r>
            <a:r>
              <a:rPr lang="en-US" dirty="0"/>
              <a:t>)</a:t>
            </a:r>
            <a:r>
              <a:rPr lang="en-US" dirty="0" smtClean="0"/>
              <a:t> [</a:t>
            </a:r>
            <a:r>
              <a:rPr lang="en-US" u="sng" dirty="0" smtClean="0">
                <a:solidFill>
                  <a:srgbClr val="FF0000"/>
                </a:solidFill>
              </a:rPr>
              <a:t>favored NP scenario</a:t>
            </a:r>
            <a:r>
              <a:rPr lang="en-US" u="sng" dirty="0" smtClean="0"/>
              <a:t> </a:t>
            </a:r>
            <a:r>
              <a:rPr lang="en-US" dirty="0" smtClean="0"/>
              <a:t>e.g. MSSM, generic SUSY]</a:t>
            </a:r>
          </a:p>
          <a:p>
            <a:pPr marL="0" indent="0">
              <a:buNone/>
            </a:pPr>
            <a:endParaRPr lang="en-US" dirty="0" smtClean="0"/>
          </a:p>
          <a:p>
            <a:r>
              <a:rPr lang="en-US" i="1" u="sng" dirty="0" smtClean="0"/>
              <a:t>Higgs doublet of type III </a:t>
            </a:r>
            <a:r>
              <a:rPr lang="en-US" dirty="0" smtClean="0"/>
              <a:t>(not type I or type II; anything goes</a:t>
            </a:r>
            <a:r>
              <a:rPr lang="en-US" dirty="0" smtClean="0">
                <a:sym typeface="Wingdings"/>
              </a:rPr>
              <a:t>. “FCNC </a:t>
            </a:r>
            <a:r>
              <a:rPr lang="en-US" dirty="0" err="1" smtClean="0">
                <a:sym typeface="Wingdings"/>
              </a:rPr>
              <a:t>hell”many</a:t>
            </a:r>
            <a:r>
              <a:rPr lang="en-US" dirty="0" smtClean="0">
                <a:sym typeface="Wingdings"/>
              </a:rPr>
              <a:t> FCNC signatures</a:t>
            </a:r>
            <a:r>
              <a:rPr lang="en-US" dirty="0" smtClean="0"/>
              <a:t>)</a:t>
            </a:r>
          </a:p>
        </p:txBody>
      </p:sp>
      <p:sp>
        <p:nvSpPr>
          <p:cNvPr id="4" name="Slide Number Placeholder 3"/>
          <p:cNvSpPr>
            <a:spLocks noGrp="1"/>
          </p:cNvSpPr>
          <p:nvPr>
            <p:ph type="sldNum" sz="quarter" idx="12"/>
          </p:nvPr>
        </p:nvSpPr>
        <p:spPr/>
        <p:txBody>
          <a:bodyPr/>
          <a:lstStyle/>
          <a:p>
            <a:fld id="{2066355A-084C-D24E-9AD2-7E4FC41EA627}" type="slidenum">
              <a:rPr lang="en-US" smtClean="0"/>
              <a:pPr/>
              <a:t>60</a:t>
            </a:fld>
            <a:endParaRPr lang="en-US"/>
          </a:p>
        </p:txBody>
      </p:sp>
      <p:sp>
        <p:nvSpPr>
          <p:cNvPr id="6" name="Rectangle 5"/>
          <p:cNvSpPr/>
          <p:nvPr/>
        </p:nvSpPr>
        <p:spPr>
          <a:xfrm>
            <a:off x="457200" y="2787986"/>
            <a:ext cx="8407700" cy="1785432"/>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9716" y="6488668"/>
            <a:ext cx="3161371" cy="369332"/>
          </a:xfrm>
          <a:prstGeom prst="rect">
            <a:avLst/>
          </a:prstGeom>
          <a:noFill/>
        </p:spPr>
        <p:txBody>
          <a:bodyPr wrap="square" rtlCol="0">
            <a:spAutoFit/>
          </a:bodyPr>
          <a:lstStyle/>
          <a:p>
            <a:r>
              <a:rPr lang="en-US" dirty="0" smtClean="0"/>
              <a:t>Thanks to theorist Xerxes Tata</a:t>
            </a:r>
            <a:endParaRPr lang="en-US" dirty="0"/>
          </a:p>
        </p:txBody>
      </p:sp>
      <p:sp>
        <p:nvSpPr>
          <p:cNvPr id="7" name="TextBox 6"/>
          <p:cNvSpPr txBox="1"/>
          <p:nvPr/>
        </p:nvSpPr>
        <p:spPr>
          <a:xfrm>
            <a:off x="6341833" y="5934670"/>
            <a:ext cx="2523067" cy="923330"/>
          </a:xfrm>
          <a:prstGeom prst="rect">
            <a:avLst/>
          </a:prstGeom>
          <a:noFill/>
        </p:spPr>
        <p:txBody>
          <a:bodyPr wrap="square" rtlCol="0">
            <a:spAutoFit/>
          </a:bodyPr>
          <a:lstStyle/>
          <a:p>
            <a:r>
              <a:rPr lang="en-US" dirty="0" smtClean="0"/>
              <a:t>Talks by </a:t>
            </a:r>
            <a:r>
              <a:rPr lang="en-US" dirty="0" err="1" smtClean="0"/>
              <a:t>Howie</a:t>
            </a:r>
            <a:r>
              <a:rPr lang="en-US" dirty="0" smtClean="0"/>
              <a:t> Haber, Marcela </a:t>
            </a:r>
            <a:r>
              <a:rPr lang="en-US" dirty="0" err="1" smtClean="0"/>
              <a:t>Carena</a:t>
            </a:r>
            <a:r>
              <a:rPr lang="en-US" dirty="0" smtClean="0"/>
              <a:t>, Xiao-Gang He  at SUSY2016</a:t>
            </a:r>
            <a:endParaRPr lang="en-US" dirty="0"/>
          </a:p>
        </p:txBody>
      </p:sp>
    </p:spTree>
    <p:extLst>
      <p:ext uri="{BB962C8B-B14F-4D97-AF65-F5344CB8AC3E}">
        <p14:creationId xmlns:p14="http://schemas.microsoft.com/office/powerpoint/2010/main" val="175680134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5040" y="461665"/>
            <a:ext cx="5191760" cy="608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1631486" y="0"/>
            <a:ext cx="8601904" cy="461665"/>
          </a:xfrm>
          <a:prstGeom prst="rect">
            <a:avLst/>
          </a:prstGeom>
          <a:noFill/>
        </p:spPr>
        <p:txBody>
          <a:bodyPr wrap="square" rtlCol="0">
            <a:spAutoFit/>
          </a:bodyPr>
          <a:lstStyle/>
          <a:p>
            <a:r>
              <a:rPr lang="en-US" sz="2400" i="1" dirty="0" smtClean="0"/>
              <a:t>Physics Reach of Belle II and  the </a:t>
            </a:r>
            <a:r>
              <a:rPr lang="en-US" sz="2400" i="1" dirty="0" err="1" smtClean="0"/>
              <a:t>LHCb</a:t>
            </a:r>
            <a:r>
              <a:rPr lang="en-US" sz="2400" i="1" dirty="0" smtClean="0"/>
              <a:t> upgrade</a:t>
            </a:r>
            <a:endParaRPr lang="en-US" sz="2400" i="1"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61</a:t>
            </a:fld>
            <a:endParaRPr lang="en-US"/>
          </a:p>
        </p:txBody>
      </p:sp>
      <p:sp>
        <p:nvSpPr>
          <p:cNvPr id="4" name="TextBox 3"/>
          <p:cNvSpPr txBox="1"/>
          <p:nvPr/>
        </p:nvSpPr>
        <p:spPr>
          <a:xfrm>
            <a:off x="155030" y="606938"/>
            <a:ext cx="3163437" cy="830997"/>
          </a:xfrm>
          <a:prstGeom prst="rect">
            <a:avLst/>
          </a:prstGeom>
          <a:noFill/>
        </p:spPr>
        <p:txBody>
          <a:bodyPr wrap="square" rtlCol="0">
            <a:spAutoFit/>
          </a:bodyPr>
          <a:lstStyle/>
          <a:p>
            <a:r>
              <a:rPr lang="en-US" sz="2400" i="1" dirty="0" smtClean="0"/>
              <a:t>Competition</a:t>
            </a:r>
            <a:r>
              <a:rPr lang="en-US" sz="2400" dirty="0" smtClean="0"/>
              <a:t> and complementarity</a:t>
            </a:r>
            <a:endParaRPr lang="en-US" sz="2400" dirty="0"/>
          </a:p>
        </p:txBody>
      </p:sp>
      <p:pic>
        <p:nvPicPr>
          <p:cNvPr id="8" name="Picture 7"/>
          <p:cNvPicPr>
            <a:picLocks noChangeAspect="1"/>
          </p:cNvPicPr>
          <p:nvPr/>
        </p:nvPicPr>
        <p:blipFill>
          <a:blip r:embed="rId3"/>
          <a:stretch>
            <a:fillRect/>
          </a:stretch>
        </p:blipFill>
        <p:spPr>
          <a:xfrm>
            <a:off x="155030" y="1437935"/>
            <a:ext cx="3200400" cy="2400300"/>
          </a:xfrm>
          <a:prstGeom prst="rect">
            <a:avLst/>
          </a:prstGeom>
        </p:spPr>
      </p:pic>
      <p:pic>
        <p:nvPicPr>
          <p:cNvPr id="9" name="Picture 8"/>
          <p:cNvPicPr>
            <a:picLocks noChangeAspect="1"/>
          </p:cNvPicPr>
          <p:nvPr/>
        </p:nvPicPr>
        <p:blipFill>
          <a:blip r:embed="rId4"/>
          <a:stretch>
            <a:fillRect/>
          </a:stretch>
        </p:blipFill>
        <p:spPr>
          <a:xfrm>
            <a:off x="2946400" y="1437935"/>
            <a:ext cx="6197600" cy="423545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8446" y="4247175"/>
            <a:ext cx="2926080" cy="2194560"/>
          </a:xfrm>
          <a:prstGeom prst="rect">
            <a:avLst/>
          </a:prstGeom>
        </p:spPr>
      </p:pic>
      <p:sp>
        <p:nvSpPr>
          <p:cNvPr id="5" name="TextBox 4"/>
          <p:cNvSpPr txBox="1"/>
          <p:nvPr/>
        </p:nvSpPr>
        <p:spPr>
          <a:xfrm>
            <a:off x="672353" y="6476997"/>
            <a:ext cx="1434353" cy="369332"/>
          </a:xfrm>
          <a:prstGeom prst="rect">
            <a:avLst/>
          </a:prstGeom>
          <a:noFill/>
        </p:spPr>
        <p:txBody>
          <a:bodyPr wrap="square" rtlCol="0">
            <a:spAutoFit/>
          </a:bodyPr>
          <a:lstStyle/>
          <a:p>
            <a:r>
              <a:rPr lang="en-US" dirty="0" smtClean="0"/>
              <a:t>Tofu Gelato ?</a:t>
            </a:r>
            <a:endParaRPr lang="en-US" dirty="0"/>
          </a:p>
        </p:txBody>
      </p:sp>
      <p:sp>
        <p:nvSpPr>
          <p:cNvPr id="7" name="TextBox 6"/>
          <p:cNvSpPr txBox="1"/>
          <p:nvPr/>
        </p:nvSpPr>
        <p:spPr>
          <a:xfrm>
            <a:off x="253113" y="3838235"/>
            <a:ext cx="2646114" cy="369332"/>
          </a:xfrm>
          <a:prstGeom prst="rect">
            <a:avLst/>
          </a:prstGeom>
          <a:noFill/>
        </p:spPr>
        <p:txBody>
          <a:bodyPr wrap="square" rtlCol="0">
            <a:spAutoFit/>
          </a:bodyPr>
          <a:lstStyle/>
          <a:p>
            <a:r>
              <a:rPr lang="en-US" dirty="0" smtClean="0"/>
              <a:t>Gelato flavors in </a:t>
            </a:r>
            <a:r>
              <a:rPr lang="en-US" dirty="0" err="1" smtClean="0"/>
              <a:t>Asakusa</a:t>
            </a:r>
            <a:endParaRPr lang="en-US" dirty="0"/>
          </a:p>
        </p:txBody>
      </p:sp>
    </p:spTree>
    <p:extLst>
      <p:ext uri="{BB962C8B-B14F-4D97-AF65-F5344CB8AC3E}">
        <p14:creationId xmlns:p14="http://schemas.microsoft.com/office/powerpoint/2010/main" val="2158448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40653" y="0"/>
            <a:ext cx="7371323" cy="6858000"/>
          </a:xfrm>
          <a:prstGeom prst="rect">
            <a:avLst/>
          </a:prstGeom>
        </p:spPr>
      </p:pic>
      <p:sp>
        <p:nvSpPr>
          <p:cNvPr id="9" name="TextBox 8"/>
          <p:cNvSpPr txBox="1"/>
          <p:nvPr/>
        </p:nvSpPr>
        <p:spPr>
          <a:xfrm>
            <a:off x="1270000" y="2779058"/>
            <a:ext cx="1673412" cy="646331"/>
          </a:xfrm>
          <a:prstGeom prst="rect">
            <a:avLst/>
          </a:prstGeom>
          <a:noFill/>
        </p:spPr>
        <p:txBody>
          <a:bodyPr wrap="square" rtlCol="0">
            <a:spAutoFit/>
          </a:bodyPr>
          <a:lstStyle/>
          <a:p>
            <a:r>
              <a:rPr lang="en-US" dirty="0" smtClean="0"/>
              <a:t>Belle II dominates here</a:t>
            </a:r>
            <a:endParaRPr lang="en-US" dirty="0"/>
          </a:p>
        </p:txBody>
      </p:sp>
      <p:sp>
        <p:nvSpPr>
          <p:cNvPr id="2" name="TextBox 1"/>
          <p:cNvSpPr txBox="1"/>
          <p:nvPr/>
        </p:nvSpPr>
        <p:spPr>
          <a:xfrm>
            <a:off x="74706" y="5199529"/>
            <a:ext cx="1195294" cy="369332"/>
          </a:xfrm>
          <a:prstGeom prst="rect">
            <a:avLst/>
          </a:prstGeom>
          <a:noFill/>
        </p:spPr>
        <p:txBody>
          <a:bodyPr wrap="square" rtlCol="0">
            <a:spAutoFit/>
          </a:bodyPr>
          <a:lstStyle/>
          <a:p>
            <a:r>
              <a:rPr lang="en-US" dirty="0" smtClean="0"/>
              <a:t>Tight race</a:t>
            </a:r>
            <a:endParaRPr lang="en-US" dirty="0"/>
          </a:p>
        </p:txBody>
      </p:sp>
      <p:sp>
        <p:nvSpPr>
          <p:cNvPr id="3" name="TextBox 2"/>
          <p:cNvSpPr txBox="1"/>
          <p:nvPr/>
        </p:nvSpPr>
        <p:spPr>
          <a:xfrm>
            <a:off x="74706" y="776941"/>
            <a:ext cx="1195294" cy="369332"/>
          </a:xfrm>
          <a:prstGeom prst="rect">
            <a:avLst/>
          </a:prstGeom>
          <a:noFill/>
        </p:spPr>
        <p:txBody>
          <a:bodyPr wrap="square" rtlCol="0">
            <a:spAutoFit/>
          </a:bodyPr>
          <a:lstStyle/>
          <a:p>
            <a:r>
              <a:rPr lang="en-US" dirty="0" smtClean="0"/>
              <a:t>Tight race</a:t>
            </a:r>
            <a:endParaRPr lang="en-US" dirty="0"/>
          </a:p>
        </p:txBody>
      </p:sp>
      <p:sp>
        <p:nvSpPr>
          <p:cNvPr id="4" name="TextBox 3"/>
          <p:cNvSpPr txBox="1"/>
          <p:nvPr/>
        </p:nvSpPr>
        <p:spPr>
          <a:xfrm>
            <a:off x="8083176" y="776941"/>
            <a:ext cx="851648" cy="646331"/>
          </a:xfrm>
          <a:prstGeom prst="rect">
            <a:avLst/>
          </a:prstGeom>
          <a:noFill/>
        </p:spPr>
        <p:txBody>
          <a:bodyPr wrap="square" rtlCol="0">
            <a:spAutoFit/>
          </a:bodyPr>
          <a:lstStyle/>
          <a:p>
            <a:r>
              <a:rPr lang="en-US" dirty="0" smtClean="0"/>
              <a:t>Belle II ahead</a:t>
            </a:r>
            <a:endParaRPr lang="en-US" dirty="0"/>
          </a:p>
        </p:txBody>
      </p:sp>
      <p:sp>
        <p:nvSpPr>
          <p:cNvPr id="5" name="TextBox 4"/>
          <p:cNvSpPr txBox="1"/>
          <p:nvPr/>
        </p:nvSpPr>
        <p:spPr>
          <a:xfrm>
            <a:off x="3437466" y="407609"/>
            <a:ext cx="1083734" cy="369332"/>
          </a:xfrm>
          <a:prstGeom prst="rect">
            <a:avLst/>
          </a:prstGeom>
          <a:noFill/>
        </p:spPr>
        <p:txBody>
          <a:bodyPr wrap="square" rtlCol="0">
            <a:spAutoFit/>
          </a:bodyPr>
          <a:lstStyle/>
          <a:p>
            <a:r>
              <a:rPr lang="en-US" dirty="0" err="1" smtClean="0"/>
              <a:t>B</a:t>
            </a:r>
            <a:r>
              <a:rPr lang="en-US" dirty="0" err="1" smtClean="0">
                <a:sym typeface="Wingdings"/>
              </a:rPr>
              <a:t></a:t>
            </a:r>
            <a:r>
              <a:rPr lang="en-US" dirty="0" err="1" smtClean="0"/>
              <a:t>ψK</a:t>
            </a:r>
            <a:r>
              <a:rPr lang="en-US" baseline="-25000" dirty="0" err="1" smtClean="0"/>
              <a:t>S</a:t>
            </a:r>
            <a:endParaRPr lang="en-US" dirty="0"/>
          </a:p>
        </p:txBody>
      </p:sp>
      <p:sp>
        <p:nvSpPr>
          <p:cNvPr id="6" name="TextBox 5"/>
          <p:cNvSpPr txBox="1"/>
          <p:nvPr/>
        </p:nvSpPr>
        <p:spPr>
          <a:xfrm>
            <a:off x="7128932" y="238667"/>
            <a:ext cx="954243" cy="369332"/>
          </a:xfrm>
          <a:prstGeom prst="rect">
            <a:avLst/>
          </a:prstGeom>
          <a:noFill/>
        </p:spPr>
        <p:txBody>
          <a:bodyPr wrap="square" rtlCol="0">
            <a:spAutoFit/>
          </a:bodyPr>
          <a:lstStyle/>
          <a:p>
            <a:r>
              <a:rPr lang="en-US" dirty="0" err="1" smtClean="0"/>
              <a:t>B</a:t>
            </a:r>
            <a:r>
              <a:rPr lang="en-US" dirty="0" err="1" smtClean="0">
                <a:sym typeface="Wingdings"/>
              </a:rPr>
              <a:t>φK</a:t>
            </a:r>
            <a:r>
              <a:rPr lang="en-US" baseline="-25000" dirty="0" err="1" smtClean="0">
                <a:sym typeface="Wingdings"/>
              </a:rPr>
              <a:t>S</a:t>
            </a:r>
            <a:endParaRPr lang="en-US" dirty="0"/>
          </a:p>
        </p:txBody>
      </p:sp>
      <p:sp>
        <p:nvSpPr>
          <p:cNvPr id="7" name="TextBox 6"/>
          <p:cNvSpPr txBox="1"/>
          <p:nvPr/>
        </p:nvSpPr>
        <p:spPr>
          <a:xfrm>
            <a:off x="5096933" y="2594392"/>
            <a:ext cx="1117600" cy="369332"/>
          </a:xfrm>
          <a:prstGeom prst="rect">
            <a:avLst/>
          </a:prstGeom>
          <a:noFill/>
        </p:spPr>
        <p:txBody>
          <a:bodyPr wrap="square" rtlCol="0">
            <a:spAutoFit/>
          </a:bodyPr>
          <a:lstStyle/>
          <a:p>
            <a:r>
              <a:rPr lang="en-US" dirty="0" err="1" smtClean="0"/>
              <a:t>B</a:t>
            </a:r>
            <a:r>
              <a:rPr lang="en-US" dirty="0" err="1" smtClean="0">
                <a:sym typeface="Wingdings"/>
              </a:rPr>
              <a:t>η</a:t>
            </a:r>
            <a:r>
              <a:rPr lang="en-US" baseline="30000" dirty="0" err="1" smtClean="0">
                <a:sym typeface="Wingdings"/>
              </a:rPr>
              <a:t>’</a:t>
            </a:r>
            <a:r>
              <a:rPr lang="en-US" dirty="0" err="1" smtClean="0">
                <a:sym typeface="Wingdings"/>
              </a:rPr>
              <a:t>K</a:t>
            </a:r>
            <a:r>
              <a:rPr lang="en-US" baseline="-25000" dirty="0" err="1" smtClean="0">
                <a:sym typeface="Wingdings"/>
              </a:rPr>
              <a:t>S</a:t>
            </a:r>
            <a:endParaRPr lang="en-US" dirty="0"/>
          </a:p>
        </p:txBody>
      </p:sp>
      <p:sp>
        <p:nvSpPr>
          <p:cNvPr id="10" name="TextBox 9"/>
          <p:cNvSpPr txBox="1"/>
          <p:nvPr/>
        </p:nvSpPr>
        <p:spPr>
          <a:xfrm>
            <a:off x="74706" y="5568861"/>
            <a:ext cx="1517027" cy="369332"/>
          </a:xfrm>
          <a:prstGeom prst="rect">
            <a:avLst/>
          </a:prstGeom>
          <a:noFill/>
        </p:spPr>
        <p:txBody>
          <a:bodyPr wrap="square" rtlCol="0">
            <a:spAutoFit/>
          </a:bodyPr>
          <a:lstStyle/>
          <a:p>
            <a:r>
              <a:rPr lang="en-US" dirty="0" smtClean="0"/>
              <a:t>B</a:t>
            </a:r>
            <a:r>
              <a:rPr lang="en-US" dirty="0" smtClean="0">
                <a:sym typeface="Wingdings"/>
              </a:rPr>
              <a:t>π</a:t>
            </a:r>
            <a:r>
              <a:rPr lang="en-US" baseline="30000" dirty="0" smtClean="0">
                <a:sym typeface="Wingdings"/>
              </a:rPr>
              <a:t>+</a:t>
            </a:r>
            <a:r>
              <a:rPr lang="en-US" dirty="0" smtClean="0">
                <a:sym typeface="Wingdings"/>
              </a:rPr>
              <a:t> π</a:t>
            </a:r>
            <a:r>
              <a:rPr lang="en-US" baseline="30000" dirty="0" smtClean="0">
                <a:sym typeface="Wingdings"/>
              </a:rPr>
              <a:t>-</a:t>
            </a:r>
            <a:r>
              <a:rPr lang="en-US" dirty="0" smtClean="0">
                <a:sym typeface="Wingdings"/>
              </a:rPr>
              <a:t> CPV</a:t>
            </a:r>
            <a:endParaRPr lang="en-US" dirty="0"/>
          </a:p>
        </p:txBody>
      </p:sp>
    </p:spTree>
    <p:extLst>
      <p:ext uri="{BB962C8B-B14F-4D97-AF65-F5344CB8AC3E}">
        <p14:creationId xmlns:p14="http://schemas.microsoft.com/office/powerpoint/2010/main" val="252401287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63793"/>
            <a:ext cx="8229600" cy="664023"/>
          </a:xfrm>
        </p:spPr>
        <p:txBody>
          <a:bodyPr>
            <a:noAutofit/>
          </a:bodyPr>
          <a:lstStyle/>
          <a:p>
            <a:r>
              <a:rPr lang="en-US" sz="4800" dirty="0" smtClean="0"/>
              <a:t>Upsilon(5S)/(6S) energy region</a:t>
            </a:r>
            <a:endParaRPr lang="en-US" sz="48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63</a:t>
            </a:fld>
            <a:endParaRPr lang="en-US"/>
          </a:p>
        </p:txBody>
      </p:sp>
      <p:pic>
        <p:nvPicPr>
          <p:cNvPr id="3" name="Picture 2"/>
          <p:cNvPicPr>
            <a:picLocks noChangeAspect="1"/>
          </p:cNvPicPr>
          <p:nvPr/>
        </p:nvPicPr>
        <p:blipFill>
          <a:blip r:embed="rId2"/>
          <a:stretch>
            <a:fillRect/>
          </a:stretch>
        </p:blipFill>
        <p:spPr>
          <a:xfrm>
            <a:off x="63923" y="898525"/>
            <a:ext cx="3991610" cy="5822950"/>
          </a:xfrm>
          <a:prstGeom prst="rect">
            <a:avLst/>
          </a:prstGeom>
        </p:spPr>
      </p:pic>
      <p:pic>
        <p:nvPicPr>
          <p:cNvPr id="8" name="Picture 7"/>
          <p:cNvPicPr>
            <a:picLocks noChangeAspect="1"/>
          </p:cNvPicPr>
          <p:nvPr/>
        </p:nvPicPr>
        <p:blipFill>
          <a:blip r:embed="rId3"/>
          <a:stretch>
            <a:fillRect/>
          </a:stretch>
        </p:blipFill>
        <p:spPr>
          <a:xfrm>
            <a:off x="4055533" y="898525"/>
            <a:ext cx="4907280" cy="5574030"/>
          </a:xfrm>
          <a:prstGeom prst="rect">
            <a:avLst/>
          </a:prstGeom>
        </p:spPr>
      </p:pic>
      <p:sp>
        <p:nvSpPr>
          <p:cNvPr id="5" name="TextBox 4"/>
          <p:cNvSpPr txBox="1"/>
          <p:nvPr/>
        </p:nvSpPr>
        <p:spPr>
          <a:xfrm>
            <a:off x="7484533" y="1083191"/>
            <a:ext cx="1478280" cy="369332"/>
          </a:xfrm>
          <a:prstGeom prst="rect">
            <a:avLst/>
          </a:prstGeom>
          <a:solidFill>
            <a:schemeClr val="bg1"/>
          </a:solidFill>
        </p:spPr>
        <p:txBody>
          <a:bodyPr wrap="square" rtlCol="0">
            <a:spAutoFit/>
          </a:bodyPr>
          <a:lstStyle/>
          <a:p>
            <a:r>
              <a:rPr lang="en-US" dirty="0" smtClean="0"/>
              <a:t>Only 1-2 fb</a:t>
            </a:r>
            <a:r>
              <a:rPr lang="en-US" baseline="30000" dirty="0" smtClean="0"/>
              <a:t>-1</a:t>
            </a:r>
            <a:endParaRPr lang="en-US" dirty="0"/>
          </a:p>
        </p:txBody>
      </p:sp>
    </p:spTree>
    <p:extLst>
      <p:ext uri="{BB962C8B-B14F-4D97-AF65-F5344CB8AC3E}">
        <p14:creationId xmlns:p14="http://schemas.microsoft.com/office/powerpoint/2010/main" val="252725795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993"/>
            <a:ext cx="8229600" cy="664023"/>
          </a:xfrm>
        </p:spPr>
        <p:txBody>
          <a:bodyPr>
            <a:noAutofit/>
          </a:bodyPr>
          <a:lstStyle/>
          <a:p>
            <a:r>
              <a:rPr lang="en-US" dirty="0" smtClean="0">
                <a:latin typeface="Times New Roman"/>
                <a:cs typeface="Times New Roman"/>
              </a:rPr>
              <a:t>Issues for special Upsilon(</a:t>
            </a:r>
            <a:r>
              <a:rPr lang="en-US" dirty="0" err="1">
                <a:latin typeface="Times New Roman"/>
                <a:cs typeface="Times New Roman"/>
              </a:rPr>
              <a:t>n</a:t>
            </a:r>
            <a:r>
              <a:rPr lang="en-US" dirty="0" err="1" smtClean="0">
                <a:latin typeface="Times New Roman"/>
                <a:cs typeface="Times New Roman"/>
              </a:rPr>
              <a:t>S</a:t>
            </a:r>
            <a:r>
              <a:rPr lang="en-US" dirty="0" smtClean="0">
                <a:latin typeface="Times New Roman"/>
                <a:cs typeface="Times New Roman"/>
              </a:rPr>
              <a:t>) runs</a:t>
            </a:r>
            <a:endParaRPr lang="en-US"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64</a:t>
            </a:fld>
            <a:endParaRPr lang="en-US"/>
          </a:p>
        </p:txBody>
      </p:sp>
      <p:pic>
        <p:nvPicPr>
          <p:cNvPr id="5" name="Picture 4"/>
          <p:cNvPicPr>
            <a:picLocks noChangeAspect="1"/>
          </p:cNvPicPr>
          <p:nvPr/>
        </p:nvPicPr>
        <p:blipFill>
          <a:blip r:embed="rId2"/>
          <a:stretch>
            <a:fillRect/>
          </a:stretch>
        </p:blipFill>
        <p:spPr>
          <a:xfrm>
            <a:off x="0" y="1086412"/>
            <a:ext cx="9144000" cy="5269938"/>
          </a:xfrm>
          <a:prstGeom prst="rect">
            <a:avLst/>
          </a:prstGeom>
        </p:spPr>
      </p:pic>
      <p:sp>
        <p:nvSpPr>
          <p:cNvPr id="7" name="Left Arrow 6"/>
          <p:cNvSpPr/>
          <p:nvPr/>
        </p:nvSpPr>
        <p:spPr>
          <a:xfrm>
            <a:off x="8280400" y="1710265"/>
            <a:ext cx="677333" cy="23706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33106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133" y="202502"/>
            <a:ext cx="6383867" cy="664023"/>
          </a:xfrm>
        </p:spPr>
        <p:txBody>
          <a:bodyPr>
            <a:noAutofit/>
          </a:bodyPr>
          <a:lstStyle/>
          <a:p>
            <a:r>
              <a:rPr lang="en-US" u="sng" dirty="0" smtClean="0">
                <a:latin typeface="Times New Roman"/>
                <a:cs typeface="Times New Roman"/>
              </a:rPr>
              <a:t>Upsilon(6S) issues</a:t>
            </a:r>
            <a:endParaRPr lang="en-US" u="sng"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65</a:t>
            </a:fld>
            <a:endParaRPr lang="en-US"/>
          </a:p>
        </p:txBody>
      </p:sp>
      <p:pic>
        <p:nvPicPr>
          <p:cNvPr id="3" name="Picture 2"/>
          <p:cNvPicPr>
            <a:picLocks noChangeAspect="1"/>
          </p:cNvPicPr>
          <p:nvPr/>
        </p:nvPicPr>
        <p:blipFill>
          <a:blip r:embed="rId2"/>
          <a:stretch>
            <a:fillRect/>
          </a:stretch>
        </p:blipFill>
        <p:spPr>
          <a:xfrm>
            <a:off x="643467" y="939482"/>
            <a:ext cx="7743190" cy="5591810"/>
          </a:xfrm>
          <a:prstGeom prst="rect">
            <a:avLst/>
          </a:prstGeom>
        </p:spPr>
      </p:pic>
      <p:sp>
        <p:nvSpPr>
          <p:cNvPr id="5" name="Rectangle 4"/>
          <p:cNvSpPr/>
          <p:nvPr/>
        </p:nvSpPr>
        <p:spPr>
          <a:xfrm>
            <a:off x="186266" y="220194"/>
            <a:ext cx="4572000" cy="646331"/>
          </a:xfrm>
          <a:prstGeom prst="rect">
            <a:avLst/>
          </a:prstGeom>
        </p:spPr>
        <p:txBody>
          <a:bodyPr>
            <a:spAutoFit/>
          </a:bodyPr>
          <a:lstStyle/>
          <a:p>
            <a:r>
              <a:rPr lang="en-US" dirty="0"/>
              <a:t>A. E. </a:t>
            </a:r>
            <a:r>
              <a:rPr lang="en-US" dirty="0" err="1" smtClean="0"/>
              <a:t>Bondar</a:t>
            </a:r>
            <a:r>
              <a:rPr lang="en-US" dirty="0" smtClean="0"/>
              <a:t>, M</a:t>
            </a:r>
            <a:r>
              <a:rPr lang="en-US" dirty="0"/>
              <a:t>. B. </a:t>
            </a:r>
            <a:r>
              <a:rPr lang="en-US" dirty="0" err="1"/>
              <a:t>Voloshin</a:t>
            </a:r>
            <a:endParaRPr lang="en-US" dirty="0"/>
          </a:p>
          <a:p>
            <a:r>
              <a:rPr lang="en-US" dirty="0"/>
              <a:t>Phys. Rev. D 93, 094008 </a:t>
            </a:r>
            <a:r>
              <a:rPr lang="en-US" dirty="0" smtClean="0"/>
              <a:t>(2016)</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07067"/>
            <a:ext cx="8686800" cy="5024225"/>
          </a:xfrm>
          <a:prstGeom prst="rect">
            <a:avLst/>
          </a:prstGeom>
        </p:spPr>
      </p:pic>
      <p:sp>
        <p:nvSpPr>
          <p:cNvPr id="7" name="TextBox 6"/>
          <p:cNvSpPr txBox="1"/>
          <p:nvPr/>
        </p:nvSpPr>
        <p:spPr>
          <a:xfrm>
            <a:off x="6333067" y="1134533"/>
            <a:ext cx="2201333" cy="646331"/>
          </a:xfrm>
          <a:prstGeom prst="rect">
            <a:avLst/>
          </a:prstGeom>
          <a:noFill/>
        </p:spPr>
        <p:txBody>
          <a:bodyPr wrap="square" rtlCol="0">
            <a:spAutoFit/>
          </a:bodyPr>
          <a:lstStyle/>
          <a:p>
            <a:r>
              <a:rPr lang="en-US" dirty="0" smtClean="0"/>
              <a:t>R. Mizuk@B2TIP, Krakow</a:t>
            </a:r>
            <a:endParaRPr lang="en-US" dirty="0"/>
          </a:p>
        </p:txBody>
      </p:sp>
    </p:spTree>
    <p:extLst>
      <p:ext uri="{BB962C8B-B14F-4D97-AF65-F5344CB8AC3E}">
        <p14:creationId xmlns:p14="http://schemas.microsoft.com/office/powerpoint/2010/main" val="185155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233126"/>
            <a:ext cx="8229600" cy="664023"/>
          </a:xfrm>
        </p:spPr>
        <p:txBody>
          <a:bodyPr>
            <a:noAutofit/>
          </a:bodyPr>
          <a:lstStyle/>
          <a:p>
            <a:r>
              <a:rPr lang="en-US" sz="4800" dirty="0" smtClean="0"/>
              <a:t>Upsilon(6S) issues</a:t>
            </a:r>
            <a:endParaRPr lang="en-US" sz="48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66</a:t>
            </a:fld>
            <a:endParaRPr lang="en-US"/>
          </a:p>
        </p:txBody>
      </p:sp>
      <p:pic>
        <p:nvPicPr>
          <p:cNvPr id="5" name="Picture 4"/>
          <p:cNvPicPr>
            <a:picLocks noChangeAspect="1"/>
          </p:cNvPicPr>
          <p:nvPr/>
        </p:nvPicPr>
        <p:blipFill>
          <a:blip r:embed="rId2"/>
          <a:stretch>
            <a:fillRect/>
          </a:stretch>
        </p:blipFill>
        <p:spPr>
          <a:xfrm>
            <a:off x="50800" y="828675"/>
            <a:ext cx="6502400" cy="5892800"/>
          </a:xfrm>
          <a:prstGeom prst="rect">
            <a:avLst/>
          </a:prstGeom>
        </p:spPr>
      </p:pic>
      <p:pic>
        <p:nvPicPr>
          <p:cNvPr id="6" name="Picture 5"/>
          <p:cNvPicPr>
            <a:picLocks noChangeAspect="1"/>
          </p:cNvPicPr>
          <p:nvPr/>
        </p:nvPicPr>
        <p:blipFill>
          <a:blip r:embed="rId3"/>
          <a:stretch>
            <a:fillRect/>
          </a:stretch>
        </p:blipFill>
        <p:spPr>
          <a:xfrm>
            <a:off x="3966634" y="5003800"/>
            <a:ext cx="5114925" cy="704850"/>
          </a:xfrm>
          <a:prstGeom prst="rect">
            <a:avLst/>
          </a:prstGeom>
        </p:spPr>
      </p:pic>
      <p:sp>
        <p:nvSpPr>
          <p:cNvPr id="7" name="TextBox 6"/>
          <p:cNvSpPr txBox="1"/>
          <p:nvPr/>
        </p:nvSpPr>
        <p:spPr>
          <a:xfrm>
            <a:off x="50800" y="172535"/>
            <a:ext cx="1879600" cy="646331"/>
          </a:xfrm>
          <a:prstGeom prst="rect">
            <a:avLst/>
          </a:prstGeom>
          <a:noFill/>
        </p:spPr>
        <p:txBody>
          <a:bodyPr wrap="square" rtlCol="0">
            <a:spAutoFit/>
          </a:bodyPr>
          <a:lstStyle/>
          <a:p>
            <a:r>
              <a:rPr lang="en-US" dirty="0" err="1" smtClean="0"/>
              <a:t>Voloshin</a:t>
            </a:r>
            <a:r>
              <a:rPr lang="en-US" dirty="0" smtClean="0"/>
              <a:t>, </a:t>
            </a:r>
          </a:p>
          <a:p>
            <a:r>
              <a:rPr lang="en-US" dirty="0" smtClean="0"/>
              <a:t>B2TIP Pittsburgh</a:t>
            </a:r>
            <a:endParaRPr lang="en-US" dirty="0"/>
          </a:p>
        </p:txBody>
      </p:sp>
      <p:sp>
        <p:nvSpPr>
          <p:cNvPr id="3" name="Rectangle 2"/>
          <p:cNvSpPr/>
          <p:nvPr/>
        </p:nvSpPr>
        <p:spPr>
          <a:xfrm>
            <a:off x="2590800" y="4724400"/>
            <a:ext cx="6490759" cy="13038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184400" y="2482797"/>
            <a:ext cx="406400" cy="369332"/>
          </a:xfrm>
          <a:prstGeom prst="rect">
            <a:avLst/>
          </a:prstGeom>
          <a:noFill/>
        </p:spPr>
        <p:txBody>
          <a:bodyPr wrap="square" rtlCol="0">
            <a:spAutoFit/>
          </a:bodyPr>
          <a:lstStyle/>
          <a:p>
            <a:r>
              <a:rPr lang="en-US" dirty="0" smtClean="0">
                <a:latin typeface="Zapf Dingbats"/>
                <a:ea typeface="Zapf Dingbats"/>
                <a:cs typeface="Zapf Dingbats"/>
                <a:sym typeface="Zapf Dingbats"/>
              </a:rPr>
              <a:t>✔</a:t>
            </a:r>
            <a:endParaRPr lang="en-US" dirty="0"/>
          </a:p>
        </p:txBody>
      </p:sp>
      <p:sp>
        <p:nvSpPr>
          <p:cNvPr id="9" name="TextBox 8"/>
          <p:cNvSpPr txBox="1"/>
          <p:nvPr/>
        </p:nvSpPr>
        <p:spPr>
          <a:xfrm>
            <a:off x="2184400" y="3674533"/>
            <a:ext cx="406400" cy="369332"/>
          </a:xfrm>
          <a:prstGeom prst="rect">
            <a:avLst/>
          </a:prstGeom>
          <a:noFill/>
        </p:spPr>
        <p:txBody>
          <a:bodyPr wrap="square" rtlCol="0">
            <a:spAutoFit/>
          </a:bodyPr>
          <a:lstStyle/>
          <a:p>
            <a:r>
              <a:rPr lang="en-US" dirty="0" smtClean="0">
                <a:latin typeface="Zapf Dingbats"/>
                <a:ea typeface="Zapf Dingbats"/>
                <a:cs typeface="Zapf Dingbats"/>
                <a:sym typeface="Zapf Dingbats"/>
              </a:rPr>
              <a:t>✔</a:t>
            </a:r>
            <a:endParaRPr lang="en-US" dirty="0"/>
          </a:p>
        </p:txBody>
      </p:sp>
    </p:spTree>
    <p:extLst>
      <p:ext uri="{BB962C8B-B14F-4D97-AF65-F5344CB8AC3E}">
        <p14:creationId xmlns:p14="http://schemas.microsoft.com/office/powerpoint/2010/main" val="2666501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29926"/>
            <a:ext cx="8635086" cy="664023"/>
          </a:xfrm>
        </p:spPr>
        <p:txBody>
          <a:bodyPr>
            <a:noAutofit/>
          </a:bodyPr>
          <a:lstStyle/>
          <a:p>
            <a:r>
              <a:rPr lang="en-US" sz="4800" dirty="0" smtClean="0"/>
              <a:t> </a:t>
            </a:r>
            <a:r>
              <a:rPr lang="en-US" sz="4000" dirty="0" smtClean="0">
                <a:latin typeface="Times New Roman"/>
                <a:cs typeface="Times New Roman"/>
              </a:rPr>
              <a:t>Hunting for  (b </a:t>
            </a:r>
            <a:r>
              <a:rPr lang="en-US" sz="4000" dirty="0" err="1" smtClean="0">
                <a:latin typeface="Times New Roman"/>
                <a:cs typeface="Times New Roman"/>
              </a:rPr>
              <a:t>bbar</a:t>
            </a:r>
            <a:r>
              <a:rPr lang="en-US" sz="4000" dirty="0" smtClean="0">
                <a:latin typeface="Times New Roman"/>
                <a:cs typeface="Times New Roman"/>
              </a:rPr>
              <a:t> g) “QCD hybrids”</a:t>
            </a:r>
            <a:endParaRPr lang="en-US" sz="40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67</a:t>
            </a:fld>
            <a:endParaRPr lang="en-US"/>
          </a:p>
        </p:txBody>
      </p:sp>
      <p:sp>
        <p:nvSpPr>
          <p:cNvPr id="3" name="TextBox 2"/>
          <p:cNvSpPr txBox="1"/>
          <p:nvPr/>
        </p:nvSpPr>
        <p:spPr>
          <a:xfrm>
            <a:off x="1016455" y="703857"/>
            <a:ext cx="7923887" cy="707886"/>
          </a:xfrm>
          <a:prstGeom prst="rect">
            <a:avLst/>
          </a:prstGeom>
          <a:noFill/>
        </p:spPr>
        <p:txBody>
          <a:bodyPr wrap="square" rtlCol="0">
            <a:spAutoFit/>
          </a:bodyPr>
          <a:lstStyle/>
          <a:p>
            <a:r>
              <a:rPr lang="en-US" sz="2000" dirty="0" err="1" smtClean="0">
                <a:latin typeface="Times New Roman"/>
                <a:cs typeface="Times New Roman"/>
              </a:rPr>
              <a:t>Tetraquark</a:t>
            </a:r>
            <a:r>
              <a:rPr lang="en-US" sz="2000" dirty="0" smtClean="0">
                <a:latin typeface="Times New Roman"/>
                <a:cs typeface="Times New Roman"/>
              </a:rPr>
              <a:t> (4-quark) states such as the Z(4430) first seen by Belle in 2003</a:t>
            </a:r>
          </a:p>
          <a:p>
            <a:r>
              <a:rPr lang="en-US" sz="2000" dirty="0" err="1" smtClean="0">
                <a:latin typeface="Times New Roman"/>
                <a:cs typeface="Times New Roman"/>
              </a:rPr>
              <a:t>Pentaquark</a:t>
            </a:r>
            <a:r>
              <a:rPr lang="en-US" sz="2000" dirty="0" smtClean="0">
                <a:latin typeface="Times New Roman"/>
                <a:cs typeface="Times New Roman"/>
              </a:rPr>
              <a:t> (5-quark) states first observed by </a:t>
            </a:r>
            <a:r>
              <a:rPr lang="en-US" sz="2000" dirty="0" err="1" smtClean="0">
                <a:latin typeface="Times New Roman"/>
                <a:cs typeface="Times New Roman"/>
              </a:rPr>
              <a:t>LHCb</a:t>
            </a:r>
            <a:r>
              <a:rPr lang="en-US" sz="2000" dirty="0">
                <a:latin typeface="Times New Roman"/>
                <a:cs typeface="Times New Roman"/>
              </a:rPr>
              <a:t> </a:t>
            </a:r>
            <a:r>
              <a:rPr lang="en-US" sz="2000" dirty="0" smtClean="0">
                <a:latin typeface="Times New Roman"/>
                <a:cs typeface="Times New Roman"/>
              </a:rPr>
              <a:t>in 2015</a:t>
            </a:r>
            <a:endParaRPr lang="en-US" sz="2000" dirty="0">
              <a:latin typeface="Times New Roman"/>
              <a:cs typeface="Times New Roman"/>
            </a:endParaRPr>
          </a:p>
        </p:txBody>
      </p:sp>
      <p:pic>
        <p:nvPicPr>
          <p:cNvPr id="5" name="Picture 4"/>
          <p:cNvPicPr>
            <a:picLocks noChangeAspect="1"/>
          </p:cNvPicPr>
          <p:nvPr/>
        </p:nvPicPr>
        <p:blipFill>
          <a:blip r:embed="rId3"/>
          <a:stretch>
            <a:fillRect/>
          </a:stretch>
        </p:blipFill>
        <p:spPr>
          <a:xfrm>
            <a:off x="4157345" y="2144184"/>
            <a:ext cx="4791710" cy="342265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l="5772" r="6523"/>
          <a:stretch/>
        </p:blipFill>
        <p:spPr>
          <a:xfrm>
            <a:off x="118533" y="1340280"/>
            <a:ext cx="3759200" cy="5457825"/>
          </a:xfrm>
          <a:prstGeom prst="rect">
            <a:avLst/>
          </a:prstGeom>
        </p:spPr>
      </p:pic>
      <p:sp>
        <p:nvSpPr>
          <p:cNvPr id="11" name="Double Bracket 10"/>
          <p:cNvSpPr/>
          <p:nvPr/>
        </p:nvSpPr>
        <p:spPr>
          <a:xfrm>
            <a:off x="2286001" y="1500717"/>
            <a:ext cx="1591732" cy="14732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Up Arrow 6"/>
          <p:cNvSpPr/>
          <p:nvPr/>
        </p:nvSpPr>
        <p:spPr>
          <a:xfrm>
            <a:off x="2590800" y="2973917"/>
            <a:ext cx="169333" cy="86995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978399" y="5833535"/>
            <a:ext cx="3318933" cy="369332"/>
          </a:xfrm>
          <a:prstGeom prst="rect">
            <a:avLst/>
          </a:prstGeom>
          <a:noFill/>
        </p:spPr>
        <p:txBody>
          <a:bodyPr wrap="square" rtlCol="0">
            <a:spAutoFit/>
          </a:bodyPr>
          <a:lstStyle/>
          <a:p>
            <a:r>
              <a:rPr lang="en-US" dirty="0" smtClean="0"/>
              <a:t>Phys. Rev D. 59, 034016 (1999) </a:t>
            </a:r>
            <a:endParaRPr lang="en-US" dirty="0"/>
          </a:p>
        </p:txBody>
      </p:sp>
      <p:sp>
        <p:nvSpPr>
          <p:cNvPr id="8" name="TextBox 7"/>
          <p:cNvSpPr txBox="1"/>
          <p:nvPr/>
        </p:nvSpPr>
        <p:spPr>
          <a:xfrm>
            <a:off x="4893733" y="5544637"/>
            <a:ext cx="3318933" cy="369332"/>
          </a:xfrm>
          <a:prstGeom prst="rect">
            <a:avLst/>
          </a:prstGeom>
          <a:noFill/>
        </p:spPr>
        <p:txBody>
          <a:bodyPr wrap="square" rtlCol="0">
            <a:spAutoFit/>
          </a:bodyPr>
          <a:lstStyle/>
          <a:p>
            <a:r>
              <a:rPr lang="en-US" dirty="0" smtClean="0"/>
              <a:t>Page, Swanson and </a:t>
            </a:r>
            <a:r>
              <a:rPr lang="en-US" dirty="0" err="1" smtClean="0"/>
              <a:t>Szczepaniak</a:t>
            </a:r>
            <a:endParaRPr lang="en-US" dirty="0"/>
          </a:p>
        </p:txBody>
      </p:sp>
    </p:spTree>
    <p:extLst>
      <p:ext uri="{BB962C8B-B14F-4D97-AF65-F5344CB8AC3E}">
        <p14:creationId xmlns:p14="http://schemas.microsoft.com/office/powerpoint/2010/main" val="3867110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1"/>
            <a:ext cx="8229600" cy="1143000"/>
          </a:xfrm>
        </p:spPr>
        <p:txBody>
          <a:bodyPr>
            <a:normAutofit fontScale="90000"/>
          </a:bodyPr>
          <a:lstStyle/>
          <a:p>
            <a:r>
              <a:rPr lang="en-US" dirty="0" smtClean="0"/>
              <a:t>Review of Phase II recommendations</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68</a:t>
            </a:fld>
            <a:endParaRPr lang="en-US"/>
          </a:p>
        </p:txBody>
      </p:sp>
      <p:pic>
        <p:nvPicPr>
          <p:cNvPr id="7" name="Picture 6"/>
          <p:cNvPicPr>
            <a:picLocks noChangeAspect="1"/>
          </p:cNvPicPr>
          <p:nvPr/>
        </p:nvPicPr>
        <p:blipFill>
          <a:blip r:embed="rId2"/>
          <a:stretch>
            <a:fillRect/>
          </a:stretch>
        </p:blipFill>
        <p:spPr>
          <a:xfrm>
            <a:off x="0" y="2088838"/>
            <a:ext cx="9144000" cy="1124262"/>
          </a:xfrm>
          <a:prstGeom prst="rect">
            <a:avLst/>
          </a:prstGeom>
        </p:spPr>
      </p:pic>
      <p:sp>
        <p:nvSpPr>
          <p:cNvPr id="8" name="TextBox 7"/>
          <p:cNvSpPr txBox="1"/>
          <p:nvPr/>
        </p:nvSpPr>
        <p:spPr>
          <a:xfrm>
            <a:off x="609600" y="4097866"/>
            <a:ext cx="7518400" cy="2677656"/>
          </a:xfrm>
          <a:prstGeom prst="rect">
            <a:avLst/>
          </a:prstGeom>
          <a:noFill/>
        </p:spPr>
        <p:txBody>
          <a:bodyPr wrap="square" rtlCol="0">
            <a:spAutoFit/>
          </a:bodyPr>
          <a:lstStyle/>
          <a:p>
            <a:r>
              <a:rPr lang="en-US" sz="2400" dirty="0" smtClean="0">
                <a:latin typeface="Times New Roman"/>
                <a:cs typeface="Times New Roman"/>
              </a:rPr>
              <a:t>Once collisions are established, record ~2 fb</a:t>
            </a:r>
            <a:r>
              <a:rPr lang="en-US" sz="2400" baseline="30000" dirty="0" smtClean="0">
                <a:latin typeface="Times New Roman"/>
                <a:cs typeface="Times New Roman"/>
              </a:rPr>
              <a:t>-1</a:t>
            </a:r>
            <a:r>
              <a:rPr lang="en-US" sz="2400" dirty="0" smtClean="0">
                <a:latin typeface="Times New Roman"/>
                <a:cs typeface="Times New Roman"/>
              </a:rPr>
              <a:t> at the Upsilon(4S); verify functionality of Belle II; check B meson reconstruction.</a:t>
            </a:r>
          </a:p>
          <a:p>
            <a:endParaRPr lang="en-US" sz="2400" dirty="0">
              <a:latin typeface="Times New Roman"/>
              <a:cs typeface="Times New Roman"/>
            </a:endParaRPr>
          </a:p>
          <a:p>
            <a:r>
              <a:rPr lang="en-US" sz="2400" u="sng" dirty="0" smtClean="0">
                <a:latin typeface="Times New Roman"/>
                <a:cs typeface="Times New Roman"/>
              </a:rPr>
              <a:t>Take remaining ~20 fb</a:t>
            </a:r>
            <a:r>
              <a:rPr lang="en-US" sz="2400" u="sng" baseline="30000" dirty="0" smtClean="0">
                <a:latin typeface="Times New Roman"/>
                <a:cs typeface="Times New Roman"/>
              </a:rPr>
              <a:t>-1 </a:t>
            </a:r>
            <a:r>
              <a:rPr lang="en-US" sz="2400" u="sng" dirty="0" smtClean="0">
                <a:latin typeface="Times New Roman"/>
                <a:cs typeface="Times New Roman"/>
              </a:rPr>
              <a:t>at the peak of the Upsilon(6S)</a:t>
            </a:r>
          </a:p>
          <a:p>
            <a:r>
              <a:rPr lang="en-US" sz="2400" dirty="0" smtClean="0">
                <a:latin typeface="Times New Roman"/>
                <a:cs typeface="Times New Roman"/>
              </a:rPr>
              <a:t>(build a unique dataset for strong interaction physics to provide initial early Belle II physics publications.)</a:t>
            </a:r>
            <a:endParaRPr lang="en-US" sz="2400" dirty="0">
              <a:latin typeface="Times New Roman"/>
              <a:cs typeface="Times New Roman"/>
            </a:endParaRPr>
          </a:p>
        </p:txBody>
      </p:sp>
      <p:pic>
        <p:nvPicPr>
          <p:cNvPr id="3" name="Picture 2"/>
          <p:cNvPicPr>
            <a:picLocks noChangeAspect="1"/>
          </p:cNvPicPr>
          <p:nvPr/>
        </p:nvPicPr>
        <p:blipFill>
          <a:blip r:embed="rId3"/>
          <a:stretch>
            <a:fillRect/>
          </a:stretch>
        </p:blipFill>
        <p:spPr>
          <a:xfrm>
            <a:off x="0" y="1016000"/>
            <a:ext cx="9144000" cy="862284"/>
          </a:xfrm>
          <a:prstGeom prst="rect">
            <a:avLst/>
          </a:prstGeom>
        </p:spPr>
      </p:pic>
      <p:sp>
        <p:nvSpPr>
          <p:cNvPr id="5" name="TextBox 4"/>
          <p:cNvSpPr txBox="1"/>
          <p:nvPr/>
        </p:nvSpPr>
        <p:spPr>
          <a:xfrm>
            <a:off x="2895600" y="3636201"/>
            <a:ext cx="2726266" cy="461665"/>
          </a:xfrm>
          <a:prstGeom prst="rect">
            <a:avLst/>
          </a:prstGeom>
          <a:noFill/>
        </p:spPr>
        <p:txBody>
          <a:bodyPr wrap="square" rtlCol="0">
            <a:spAutoFit/>
          </a:bodyPr>
          <a:lstStyle/>
          <a:p>
            <a:r>
              <a:rPr lang="en-US" sz="2400" dirty="0" smtClean="0">
                <a:latin typeface="Times New Roman"/>
                <a:cs typeface="Times New Roman"/>
              </a:rPr>
              <a:t>Latest Proposal:</a:t>
            </a:r>
            <a:endParaRPr lang="en-US" sz="2400" dirty="0">
              <a:latin typeface="Times New Roman"/>
              <a:cs typeface="Times New Roman"/>
            </a:endParaRPr>
          </a:p>
        </p:txBody>
      </p:sp>
    </p:spTree>
    <p:extLst>
      <p:ext uri="{BB962C8B-B14F-4D97-AF65-F5344CB8AC3E}">
        <p14:creationId xmlns:p14="http://schemas.microsoft.com/office/powerpoint/2010/main" val="130140585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5934" y="1573045"/>
            <a:ext cx="7053072" cy="5091684"/>
          </a:xfrm>
          <a:prstGeom prst="rect">
            <a:avLst/>
          </a:prstGeom>
        </p:spPr>
      </p:pic>
      <p:sp>
        <p:nvSpPr>
          <p:cNvPr id="5" name="TextBox 4"/>
          <p:cNvSpPr txBox="1"/>
          <p:nvPr/>
        </p:nvSpPr>
        <p:spPr>
          <a:xfrm>
            <a:off x="1918078" y="489685"/>
            <a:ext cx="5752721" cy="769441"/>
          </a:xfrm>
          <a:prstGeom prst="rect">
            <a:avLst/>
          </a:prstGeom>
          <a:noFill/>
        </p:spPr>
        <p:txBody>
          <a:bodyPr wrap="square" rtlCol="0">
            <a:spAutoFit/>
          </a:bodyPr>
          <a:lstStyle/>
          <a:p>
            <a:r>
              <a:rPr lang="en-US" sz="4400" dirty="0" smtClean="0"/>
              <a:t>More backup material</a:t>
            </a:r>
            <a:endParaRPr lang="en-US" sz="4400" dirty="0"/>
          </a:p>
        </p:txBody>
      </p:sp>
    </p:spTree>
    <p:extLst>
      <p:ext uri="{BB962C8B-B14F-4D97-AF65-F5344CB8AC3E}">
        <p14:creationId xmlns:p14="http://schemas.microsoft.com/office/powerpoint/2010/main" val="35195055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067" y="225744"/>
            <a:ext cx="8229600" cy="832268"/>
          </a:xfrm>
        </p:spPr>
        <p:txBody>
          <a:bodyPr>
            <a:normAutofit/>
          </a:bodyPr>
          <a:lstStyle/>
          <a:p>
            <a:r>
              <a:rPr lang="en-US" sz="3600" dirty="0" smtClean="0">
                <a:latin typeface="Times New Roman"/>
                <a:cs typeface="Times New Roman"/>
              </a:rPr>
              <a:t>“Light DM” sensitivity in </a:t>
            </a:r>
            <a:r>
              <a:rPr lang="en-US" sz="3600" dirty="0" err="1" smtClean="0">
                <a:latin typeface="Times New Roman"/>
                <a:cs typeface="Times New Roman"/>
              </a:rPr>
              <a:t>e</a:t>
            </a:r>
            <a:r>
              <a:rPr lang="en-US" sz="3600" baseline="30000" dirty="0" err="1" smtClean="0">
                <a:latin typeface="Times New Roman"/>
                <a:cs typeface="Times New Roman"/>
              </a:rPr>
              <a:t>+</a:t>
            </a:r>
            <a:r>
              <a:rPr lang="en-US" sz="3600" dirty="0" err="1" smtClean="0">
                <a:latin typeface="Times New Roman"/>
                <a:cs typeface="Times New Roman"/>
              </a:rPr>
              <a:t>e</a:t>
            </a:r>
            <a:r>
              <a:rPr lang="en-US" sz="3600" baseline="30000" dirty="0" smtClean="0">
                <a:latin typeface="Times New Roman"/>
                <a:cs typeface="Times New Roman"/>
              </a:rPr>
              <a:t>-</a:t>
            </a:r>
            <a:r>
              <a:rPr lang="en-US" sz="3600" dirty="0" smtClean="0">
                <a:latin typeface="Times New Roman"/>
                <a:cs typeface="Times New Roman"/>
                <a:sym typeface="Wingdings"/>
              </a:rPr>
              <a:t></a:t>
            </a:r>
            <a:r>
              <a:rPr lang="en-US" sz="3600" dirty="0" err="1" smtClean="0">
                <a:latin typeface="Times New Roman"/>
                <a:cs typeface="Times New Roman"/>
                <a:sym typeface="Wingdings"/>
              </a:rPr>
              <a:t>γ</a:t>
            </a:r>
            <a:r>
              <a:rPr lang="en-US" sz="3600" dirty="0" err="1" smtClean="0">
                <a:latin typeface="Times New Roman"/>
                <a:cs typeface="Times New Roman"/>
              </a:rPr>
              <a:t>+nothing</a:t>
            </a:r>
            <a:endParaRPr lang="en-US" sz="36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7</a:t>
            </a:fld>
            <a:endParaRPr lang="en-US"/>
          </a:p>
        </p:txBody>
      </p:sp>
      <p:pic>
        <p:nvPicPr>
          <p:cNvPr id="5" name="Picture 4"/>
          <p:cNvPicPr>
            <a:picLocks noChangeAspect="1"/>
          </p:cNvPicPr>
          <p:nvPr/>
        </p:nvPicPr>
        <p:blipFill>
          <a:blip r:embed="rId3"/>
          <a:stretch>
            <a:fillRect/>
          </a:stretch>
        </p:blipFill>
        <p:spPr>
          <a:xfrm>
            <a:off x="795867" y="1058012"/>
            <a:ext cx="7797800" cy="4762500"/>
          </a:xfrm>
          <a:prstGeom prst="rect">
            <a:avLst/>
          </a:prstGeom>
        </p:spPr>
      </p:pic>
      <p:sp>
        <p:nvSpPr>
          <p:cNvPr id="6" name="TextBox 5"/>
          <p:cNvSpPr txBox="1"/>
          <p:nvPr/>
        </p:nvSpPr>
        <p:spPr>
          <a:xfrm>
            <a:off x="0" y="5941073"/>
            <a:ext cx="3691466" cy="369332"/>
          </a:xfrm>
          <a:prstGeom prst="rect">
            <a:avLst/>
          </a:prstGeom>
          <a:noFill/>
        </p:spPr>
        <p:txBody>
          <a:bodyPr wrap="square" rtlCol="0">
            <a:spAutoFit/>
          </a:bodyPr>
          <a:lstStyle/>
          <a:p>
            <a:r>
              <a:rPr lang="en-US" dirty="0" err="1" smtClean="0"/>
              <a:t>YiMing</a:t>
            </a:r>
            <a:r>
              <a:rPr lang="en-US" dirty="0" smtClean="0"/>
              <a:t> </a:t>
            </a:r>
            <a:r>
              <a:rPr lang="en-US" dirty="0" err="1" smtClean="0"/>
              <a:t>Zhong</a:t>
            </a:r>
            <a:r>
              <a:rPr lang="en-US" dirty="0" smtClean="0"/>
              <a:t> et al. (B2TIP)</a:t>
            </a:r>
            <a:endParaRPr lang="en-US" dirty="0"/>
          </a:p>
        </p:txBody>
      </p:sp>
      <p:sp>
        <p:nvSpPr>
          <p:cNvPr id="7" name="TextBox 6"/>
          <p:cNvSpPr txBox="1"/>
          <p:nvPr/>
        </p:nvSpPr>
        <p:spPr>
          <a:xfrm>
            <a:off x="3556000" y="5820512"/>
            <a:ext cx="4758267" cy="707886"/>
          </a:xfrm>
          <a:prstGeom prst="rect">
            <a:avLst/>
          </a:prstGeom>
          <a:noFill/>
        </p:spPr>
        <p:txBody>
          <a:bodyPr wrap="square" rtlCol="0">
            <a:spAutoFit/>
          </a:bodyPr>
          <a:lstStyle/>
          <a:p>
            <a:r>
              <a:rPr lang="en-US" sz="2000" i="1" dirty="0" smtClean="0"/>
              <a:t>This is hard</a:t>
            </a:r>
            <a:r>
              <a:rPr lang="en-US" sz="2000" dirty="0" smtClean="0"/>
              <a:t>. Requires a special new trigger that is being developed for Belle II</a:t>
            </a:r>
            <a:endParaRPr lang="en-US" sz="2000" dirty="0"/>
          </a:p>
        </p:txBody>
      </p:sp>
    </p:spTree>
    <p:extLst>
      <p:ext uri="{BB962C8B-B14F-4D97-AF65-F5344CB8AC3E}">
        <p14:creationId xmlns:p14="http://schemas.microsoft.com/office/powerpoint/2010/main" val="112875504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681" y="137984"/>
            <a:ext cx="8743107" cy="523220"/>
          </a:xfrm>
          <a:prstGeom prst="rect">
            <a:avLst/>
          </a:prstGeom>
          <a:noFill/>
        </p:spPr>
        <p:txBody>
          <a:bodyPr wrap="square" rtlCol="0">
            <a:spAutoFit/>
          </a:bodyPr>
          <a:lstStyle/>
          <a:p>
            <a:r>
              <a:rPr lang="en-US" sz="2800" dirty="0" smtClean="0"/>
              <a:t>“Missing Energy Decay” in a Belle II GEANT4 MC simulation</a:t>
            </a:r>
            <a:endParaRPr lang="en-US" sz="2800" dirty="0"/>
          </a:p>
        </p:txBody>
      </p:sp>
      <p:sp>
        <p:nvSpPr>
          <p:cNvPr id="6" name="TextBox 5"/>
          <p:cNvSpPr txBox="1"/>
          <p:nvPr/>
        </p:nvSpPr>
        <p:spPr>
          <a:xfrm>
            <a:off x="5774266" y="1191853"/>
            <a:ext cx="2964431" cy="646331"/>
          </a:xfrm>
          <a:prstGeom prst="rect">
            <a:avLst/>
          </a:prstGeom>
          <a:noFill/>
        </p:spPr>
        <p:txBody>
          <a:bodyPr wrap="square" rtlCol="0">
            <a:spAutoFit/>
          </a:bodyPr>
          <a:lstStyle/>
          <a:p>
            <a:r>
              <a:rPr lang="en-US" dirty="0" smtClean="0"/>
              <a:t>Zoomed view of the vertex region in r--phi</a:t>
            </a:r>
            <a:endParaRPr lang="en-US" dirty="0"/>
          </a:p>
        </p:txBody>
      </p:sp>
      <p:sp>
        <p:nvSpPr>
          <p:cNvPr id="2" name="TextBox 1"/>
          <p:cNvSpPr txBox="1"/>
          <p:nvPr/>
        </p:nvSpPr>
        <p:spPr>
          <a:xfrm>
            <a:off x="1151063" y="661204"/>
            <a:ext cx="7164544" cy="523220"/>
          </a:xfrm>
          <a:prstGeom prst="rect">
            <a:avLst/>
          </a:prstGeom>
          <a:noFill/>
        </p:spPr>
        <p:txBody>
          <a:bodyPr wrap="square" rtlCol="0">
            <a:spAutoFit/>
          </a:bodyPr>
          <a:lstStyle/>
          <a:p>
            <a:r>
              <a:rPr lang="en-US" sz="2800" dirty="0" smtClean="0">
                <a:latin typeface="Times New Roman"/>
                <a:cs typeface="Times New Roman"/>
              </a:rPr>
              <a:t>Signal B</a:t>
            </a:r>
            <a:r>
              <a:rPr lang="en-US" sz="2800" dirty="0" smtClean="0">
                <a:latin typeface="Times New Roman"/>
                <a:cs typeface="Times New Roman"/>
                <a:sym typeface="Wingdings"/>
              </a:rPr>
              <a:t>K </a:t>
            </a:r>
            <a:r>
              <a:rPr lang="en-US" sz="2800" dirty="0" err="1" smtClean="0">
                <a:latin typeface="Times New Roman"/>
                <a:cs typeface="Times New Roman"/>
                <a:sym typeface="Wingdings"/>
              </a:rPr>
              <a:t>ν</a:t>
            </a:r>
            <a:r>
              <a:rPr lang="en-US" sz="2800" dirty="0" smtClean="0">
                <a:latin typeface="Times New Roman"/>
                <a:cs typeface="Times New Roman"/>
                <a:sym typeface="Wingdings"/>
              </a:rPr>
              <a:t> </a:t>
            </a:r>
            <a:r>
              <a:rPr lang="en-US" sz="2800" dirty="0" err="1" smtClean="0">
                <a:latin typeface="Times New Roman"/>
                <a:cs typeface="Times New Roman"/>
                <a:sym typeface="Wingdings"/>
              </a:rPr>
              <a:t>ν</a:t>
            </a:r>
            <a:r>
              <a:rPr lang="en-US" sz="2800" dirty="0" smtClean="0">
                <a:latin typeface="Times New Roman"/>
                <a:cs typeface="Times New Roman"/>
                <a:sym typeface="Wingdings"/>
              </a:rPr>
              <a:t>      tag mode: BDπ; DKπ</a:t>
            </a:r>
            <a:endParaRPr lang="en-US" sz="2800" dirty="0">
              <a:latin typeface="Times New Roman"/>
              <a:cs typeface="Times New Roman"/>
            </a:endParaRPr>
          </a:p>
        </p:txBody>
      </p:sp>
      <p:sp>
        <p:nvSpPr>
          <p:cNvPr id="8" name="Slide Number Placeholder 7"/>
          <p:cNvSpPr>
            <a:spLocks noGrp="1"/>
          </p:cNvSpPr>
          <p:nvPr>
            <p:ph type="sldNum" sz="quarter" idx="11"/>
          </p:nvPr>
        </p:nvSpPr>
        <p:spPr>
          <a:xfrm>
            <a:off x="7010400" y="6492875"/>
            <a:ext cx="2133600" cy="365125"/>
          </a:xfrm>
        </p:spPr>
        <p:txBody>
          <a:bodyPr/>
          <a:lstStyle/>
          <a:p>
            <a:pPr>
              <a:defRPr/>
            </a:pPr>
            <a:fld id="{26C485F6-F622-9D4E-98CB-D3BEE147E703}" type="slidenum">
              <a:rPr lang="en-US" smtClean="0"/>
              <a:pPr>
                <a:defRPr/>
              </a:pPr>
              <a:t>70</a:t>
            </a:fld>
            <a:endParaRPr lang="en-US" dirty="0"/>
          </a:p>
        </p:txBody>
      </p:sp>
      <p:pic>
        <p:nvPicPr>
          <p:cNvPr id="9" name="Picture 8"/>
          <p:cNvPicPr>
            <a:picLocks noChangeAspect="1"/>
          </p:cNvPicPr>
          <p:nvPr/>
        </p:nvPicPr>
        <p:blipFill>
          <a:blip r:embed="rId2"/>
          <a:stretch>
            <a:fillRect/>
          </a:stretch>
        </p:blipFill>
        <p:spPr>
          <a:xfrm>
            <a:off x="0" y="2109504"/>
            <a:ext cx="4427220" cy="4069080"/>
          </a:xfrm>
          <a:prstGeom prst="rect">
            <a:avLst/>
          </a:prstGeom>
        </p:spPr>
      </p:pic>
      <p:pic>
        <p:nvPicPr>
          <p:cNvPr id="10" name="Picture 9"/>
          <p:cNvPicPr>
            <a:picLocks noChangeAspect="1"/>
          </p:cNvPicPr>
          <p:nvPr/>
        </p:nvPicPr>
        <p:blipFill>
          <a:blip r:embed="rId3"/>
          <a:stretch>
            <a:fillRect/>
          </a:stretch>
        </p:blipFill>
        <p:spPr>
          <a:xfrm>
            <a:off x="3784588" y="1798955"/>
            <a:ext cx="5156200" cy="4693920"/>
          </a:xfrm>
          <a:prstGeom prst="rect">
            <a:avLst/>
          </a:prstGeom>
        </p:spPr>
      </p:pic>
      <p:sp>
        <p:nvSpPr>
          <p:cNvPr id="11" name="TextBox 10"/>
          <p:cNvSpPr txBox="1"/>
          <p:nvPr/>
        </p:nvSpPr>
        <p:spPr>
          <a:xfrm>
            <a:off x="1151063" y="1612894"/>
            <a:ext cx="2336800" cy="369332"/>
          </a:xfrm>
          <a:prstGeom prst="rect">
            <a:avLst/>
          </a:prstGeom>
          <a:noFill/>
        </p:spPr>
        <p:txBody>
          <a:bodyPr wrap="square" rtlCol="0">
            <a:spAutoFit/>
          </a:bodyPr>
          <a:lstStyle/>
          <a:p>
            <a:r>
              <a:rPr lang="en-US" dirty="0" smtClean="0"/>
              <a:t>View in r-z</a:t>
            </a:r>
            <a:endParaRPr lang="en-US" dirty="0"/>
          </a:p>
        </p:txBody>
      </p:sp>
      <p:sp>
        <p:nvSpPr>
          <p:cNvPr id="12" name="TextBox 11"/>
          <p:cNvSpPr txBox="1"/>
          <p:nvPr/>
        </p:nvSpPr>
        <p:spPr>
          <a:xfrm>
            <a:off x="457199" y="6177601"/>
            <a:ext cx="6553201" cy="707886"/>
          </a:xfrm>
          <a:prstGeom prst="rect">
            <a:avLst/>
          </a:prstGeom>
          <a:noFill/>
        </p:spPr>
        <p:txBody>
          <a:bodyPr wrap="square" rtlCol="0">
            <a:spAutoFit/>
          </a:bodyPr>
          <a:lstStyle/>
          <a:p>
            <a:r>
              <a:rPr lang="en-US" sz="2000" dirty="0" smtClean="0">
                <a:latin typeface="Times New Roman"/>
                <a:cs typeface="Times New Roman"/>
                <a:sym typeface="Wingdings"/>
              </a:rPr>
              <a:t></a:t>
            </a:r>
            <a:r>
              <a:rPr lang="en-US" sz="2000" dirty="0" smtClean="0">
                <a:latin typeface="Times New Roman"/>
                <a:cs typeface="Times New Roman"/>
              </a:rPr>
              <a:t>Belle II Software is in a fairly advanced state (T. </a:t>
            </a:r>
            <a:r>
              <a:rPr lang="en-US" sz="2000" dirty="0" err="1" smtClean="0">
                <a:latin typeface="Times New Roman"/>
                <a:cs typeface="Times New Roman"/>
              </a:rPr>
              <a:t>Kuhr</a:t>
            </a:r>
            <a:r>
              <a:rPr lang="en-US" sz="2000" dirty="0" smtClean="0">
                <a:latin typeface="Times New Roman"/>
                <a:cs typeface="Times New Roman"/>
              </a:rPr>
              <a:t> (LMU) is the Belle II software coordinator)</a:t>
            </a:r>
            <a:endParaRPr lang="en-US" sz="2000" dirty="0">
              <a:latin typeface="Times New Roman"/>
              <a:cs typeface="Times New Roman"/>
            </a:endParaRPr>
          </a:p>
        </p:txBody>
      </p:sp>
    </p:spTree>
    <p:extLst>
      <p:ext uri="{BB962C8B-B14F-4D97-AF65-F5344CB8AC3E}">
        <p14:creationId xmlns:p14="http://schemas.microsoft.com/office/powerpoint/2010/main" val="21061232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662" y="1421991"/>
            <a:ext cx="6350000" cy="51879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33895" y="3305489"/>
            <a:ext cx="3810000" cy="3112770"/>
          </a:xfrm>
          <a:prstGeom prst="rect">
            <a:avLst/>
          </a:prstGeom>
        </p:spPr>
      </p:pic>
      <p:sp>
        <p:nvSpPr>
          <p:cNvPr id="5" name="TextBox 4"/>
          <p:cNvSpPr txBox="1"/>
          <p:nvPr/>
        </p:nvSpPr>
        <p:spPr>
          <a:xfrm>
            <a:off x="197681" y="137984"/>
            <a:ext cx="8743107" cy="523220"/>
          </a:xfrm>
          <a:prstGeom prst="rect">
            <a:avLst/>
          </a:prstGeom>
          <a:noFill/>
        </p:spPr>
        <p:txBody>
          <a:bodyPr wrap="square" rtlCol="0">
            <a:spAutoFit/>
          </a:bodyPr>
          <a:lstStyle/>
          <a:p>
            <a:r>
              <a:rPr lang="en-US" sz="2800" dirty="0" smtClean="0"/>
              <a:t>“Missing Energy Decay” in a Belle II GEANT4 MC simulation</a:t>
            </a:r>
            <a:endParaRPr lang="en-US" sz="2800" dirty="0"/>
          </a:p>
        </p:txBody>
      </p:sp>
      <p:sp>
        <p:nvSpPr>
          <p:cNvPr id="6" name="TextBox 5"/>
          <p:cNvSpPr txBox="1"/>
          <p:nvPr/>
        </p:nvSpPr>
        <p:spPr>
          <a:xfrm>
            <a:off x="6331969" y="2659158"/>
            <a:ext cx="1983638" cy="646331"/>
          </a:xfrm>
          <a:prstGeom prst="rect">
            <a:avLst/>
          </a:prstGeom>
          <a:noFill/>
        </p:spPr>
        <p:txBody>
          <a:bodyPr wrap="square" rtlCol="0">
            <a:spAutoFit/>
          </a:bodyPr>
          <a:lstStyle/>
          <a:p>
            <a:r>
              <a:rPr lang="en-US" dirty="0" smtClean="0"/>
              <a:t>Zoomed view of the vertex region</a:t>
            </a:r>
            <a:endParaRPr lang="en-US" dirty="0"/>
          </a:p>
        </p:txBody>
      </p:sp>
      <p:sp>
        <p:nvSpPr>
          <p:cNvPr id="2" name="TextBox 1"/>
          <p:cNvSpPr txBox="1"/>
          <p:nvPr/>
        </p:nvSpPr>
        <p:spPr>
          <a:xfrm>
            <a:off x="1151063" y="765792"/>
            <a:ext cx="5675928" cy="523220"/>
          </a:xfrm>
          <a:prstGeom prst="rect">
            <a:avLst/>
          </a:prstGeom>
          <a:noFill/>
        </p:spPr>
        <p:txBody>
          <a:bodyPr wrap="square" rtlCol="0">
            <a:spAutoFit/>
          </a:bodyPr>
          <a:lstStyle/>
          <a:p>
            <a:r>
              <a:rPr lang="en-US" sz="2800" dirty="0" err="1" smtClean="0">
                <a:latin typeface="Times New Roman"/>
                <a:cs typeface="Times New Roman"/>
              </a:rPr>
              <a:t>B</a:t>
            </a:r>
            <a:r>
              <a:rPr lang="en-US" sz="2800" dirty="0" err="1" smtClean="0">
                <a:latin typeface="Times New Roman"/>
                <a:cs typeface="Times New Roman"/>
                <a:sym typeface="Wingdings"/>
              </a:rPr>
              <a:t>τν</a:t>
            </a:r>
            <a:r>
              <a:rPr lang="en-US" sz="2800" dirty="0" smtClean="0">
                <a:latin typeface="Times New Roman"/>
                <a:cs typeface="Times New Roman"/>
                <a:sym typeface="Wingdings"/>
              </a:rPr>
              <a:t>, </a:t>
            </a:r>
            <a:r>
              <a:rPr lang="en-US" sz="2800" dirty="0" err="1" smtClean="0">
                <a:latin typeface="Times New Roman"/>
                <a:cs typeface="Times New Roman"/>
                <a:sym typeface="Wingdings"/>
              </a:rPr>
              <a:t>τeνν</a:t>
            </a:r>
            <a:r>
              <a:rPr lang="en-US" sz="2800" dirty="0" smtClean="0">
                <a:latin typeface="Times New Roman"/>
                <a:cs typeface="Times New Roman"/>
                <a:sym typeface="Wingdings"/>
              </a:rPr>
              <a:t>      BDπ, DKπππ</a:t>
            </a:r>
            <a:endParaRPr lang="en-US" sz="2800" dirty="0">
              <a:latin typeface="Times New Roman"/>
              <a:cs typeface="Times New Roman"/>
            </a:endParaRPr>
          </a:p>
        </p:txBody>
      </p:sp>
      <p:sp>
        <p:nvSpPr>
          <p:cNvPr id="7" name="TextBox 6"/>
          <p:cNvSpPr txBox="1"/>
          <p:nvPr/>
        </p:nvSpPr>
        <p:spPr>
          <a:xfrm>
            <a:off x="3423418" y="2936157"/>
            <a:ext cx="377072" cy="400110"/>
          </a:xfrm>
          <a:prstGeom prst="rect">
            <a:avLst/>
          </a:prstGeom>
          <a:noFill/>
        </p:spPr>
        <p:txBody>
          <a:bodyPr wrap="square" rtlCol="0">
            <a:spAutoFit/>
          </a:bodyPr>
          <a:lstStyle/>
          <a:p>
            <a:r>
              <a:rPr lang="en-US" sz="2000" dirty="0" smtClean="0"/>
              <a:t>e</a:t>
            </a:r>
            <a:endParaRPr lang="en-US" sz="2000" dirty="0"/>
          </a:p>
        </p:txBody>
      </p:sp>
      <p:sp>
        <p:nvSpPr>
          <p:cNvPr id="8" name="Slide Number Placeholder 7"/>
          <p:cNvSpPr>
            <a:spLocks noGrp="1"/>
          </p:cNvSpPr>
          <p:nvPr>
            <p:ph type="sldNum" sz="quarter" idx="11"/>
          </p:nvPr>
        </p:nvSpPr>
        <p:spPr>
          <a:xfrm>
            <a:off x="7010400" y="6492875"/>
            <a:ext cx="2133600" cy="365125"/>
          </a:xfrm>
        </p:spPr>
        <p:txBody>
          <a:bodyPr/>
          <a:lstStyle/>
          <a:p>
            <a:pPr>
              <a:defRPr/>
            </a:pPr>
            <a:fld id="{26C485F6-F622-9D4E-98CB-D3BEE147E703}" type="slidenum">
              <a:rPr lang="en-US" smtClean="0"/>
              <a:pPr>
                <a:defRPr/>
              </a:pPr>
              <a:t>71</a:t>
            </a:fld>
            <a:endParaRPr lang="en-US" dirty="0"/>
          </a:p>
        </p:txBody>
      </p:sp>
    </p:spTree>
    <p:extLst>
      <p:ext uri="{BB962C8B-B14F-4D97-AF65-F5344CB8AC3E}">
        <p14:creationId xmlns:p14="http://schemas.microsoft.com/office/powerpoint/2010/main" val="200995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836" y="227236"/>
            <a:ext cx="8507888" cy="715162"/>
          </a:xfrm>
        </p:spPr>
        <p:txBody>
          <a:bodyPr>
            <a:noAutofit/>
          </a:bodyPr>
          <a:lstStyle/>
          <a:p>
            <a:r>
              <a:rPr lang="en-US" sz="3600" dirty="0" smtClean="0">
                <a:latin typeface="Times New Roman"/>
                <a:cs typeface="Times New Roman"/>
              </a:rPr>
              <a:t>Mixing and CP violation in the D system</a:t>
            </a:r>
            <a:endParaRPr lang="en-US" sz="3600" dirty="0">
              <a:latin typeface="Times New Roman"/>
              <a:cs typeface="Times New Roman"/>
            </a:endParaRPr>
          </a:p>
        </p:txBody>
      </p:sp>
      <p:sp>
        <p:nvSpPr>
          <p:cNvPr id="9" name="TextBox 8"/>
          <p:cNvSpPr txBox="1"/>
          <p:nvPr/>
        </p:nvSpPr>
        <p:spPr>
          <a:xfrm>
            <a:off x="7352219" y="4040550"/>
            <a:ext cx="1605513" cy="646331"/>
          </a:xfrm>
          <a:prstGeom prst="rect">
            <a:avLst/>
          </a:prstGeom>
          <a:noFill/>
        </p:spPr>
        <p:txBody>
          <a:bodyPr wrap="square" rtlCol="0">
            <a:spAutoFit/>
          </a:bodyPr>
          <a:lstStyle/>
          <a:p>
            <a:r>
              <a:rPr lang="en-US" dirty="0" smtClean="0"/>
              <a:t>There is a very strong y signal</a:t>
            </a:r>
            <a:endParaRPr lang="en-US" dirty="0"/>
          </a:p>
        </p:txBody>
      </p:sp>
      <p:pic>
        <p:nvPicPr>
          <p:cNvPr id="4" name="Picture 3" descr="dmix_201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9867" y="942398"/>
            <a:ext cx="5998464" cy="5657088"/>
          </a:xfrm>
          <a:prstGeom prst="rect">
            <a:avLst/>
          </a:prstGeom>
        </p:spPr>
      </p:pic>
      <p:sp>
        <p:nvSpPr>
          <p:cNvPr id="6" name="TextBox 5"/>
          <p:cNvSpPr txBox="1"/>
          <p:nvPr/>
        </p:nvSpPr>
        <p:spPr>
          <a:xfrm>
            <a:off x="2946400" y="1337733"/>
            <a:ext cx="5113866" cy="400110"/>
          </a:xfrm>
          <a:prstGeom prst="rect">
            <a:avLst/>
          </a:prstGeom>
          <a:solidFill>
            <a:schemeClr val="bg1"/>
          </a:solidFill>
        </p:spPr>
        <p:txBody>
          <a:bodyPr wrap="square" rtlCol="0">
            <a:spAutoFit/>
          </a:bodyPr>
          <a:lstStyle/>
          <a:p>
            <a:r>
              <a:rPr lang="en-US" sz="2000" i="1" dirty="0"/>
              <a:t>However</a:t>
            </a:r>
            <a:r>
              <a:rPr lang="en-US" sz="2000" i="1" dirty="0" smtClean="0"/>
              <a:t>, the </a:t>
            </a:r>
            <a:r>
              <a:rPr lang="en-US" sz="2000" i="1" dirty="0"/>
              <a:t>x signal is marginal </a:t>
            </a:r>
          </a:p>
        </p:txBody>
      </p:sp>
      <p:cxnSp>
        <p:nvCxnSpPr>
          <p:cNvPr id="11" name="Straight Connector 10"/>
          <p:cNvCxnSpPr/>
          <p:nvPr/>
        </p:nvCxnSpPr>
        <p:spPr>
          <a:xfrm>
            <a:off x="1845733" y="4334933"/>
            <a:ext cx="5202598" cy="33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403607" y="1707065"/>
            <a:ext cx="0" cy="262786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701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7042" name="Object 2"/>
          <p:cNvGraphicFramePr>
            <a:graphicFrameLocks noChangeAspect="1"/>
          </p:cNvGraphicFramePr>
          <p:nvPr>
            <p:extLst>
              <p:ext uri="{D42A27DB-BD31-4B8C-83A1-F6EECF244321}">
                <p14:modId xmlns:p14="http://schemas.microsoft.com/office/powerpoint/2010/main" val="1423361652"/>
              </p:ext>
            </p:extLst>
          </p:nvPr>
        </p:nvGraphicFramePr>
        <p:xfrm>
          <a:off x="1219200" y="998537"/>
          <a:ext cx="2540000" cy="769938"/>
        </p:xfrm>
        <a:graphic>
          <a:graphicData uri="http://schemas.openxmlformats.org/presentationml/2006/ole">
            <mc:AlternateContent xmlns:mc="http://schemas.openxmlformats.org/markup-compatibility/2006">
              <mc:Choice xmlns:v="urn:schemas-microsoft-com:vml" Requires="v">
                <p:oleObj spid="_x0000_s24544" name="Equation" r:id="rId5" imgW="1384200" imgH="419040" progId="Equation.3">
                  <p:embed/>
                </p:oleObj>
              </mc:Choice>
              <mc:Fallback>
                <p:oleObj name="Equation" r:id="rId5" imgW="138420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998537"/>
                        <a:ext cx="2540000" cy="769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3" name="Text Box 3"/>
          <p:cNvSpPr txBox="1">
            <a:spLocks noChangeArrowheads="1"/>
          </p:cNvSpPr>
          <p:nvPr/>
        </p:nvSpPr>
        <p:spPr bwMode="auto">
          <a:xfrm>
            <a:off x="381000" y="3352800"/>
            <a:ext cx="4876800" cy="2677656"/>
          </a:xfrm>
          <a:prstGeom prst="rect">
            <a:avLst/>
          </a:prstGeom>
          <a:noFill/>
          <a:ln w="28575">
            <a:noFill/>
            <a:miter lim="800000"/>
            <a:headEnd/>
            <a:tailEnd/>
          </a:ln>
          <a:effectLst/>
        </p:spPr>
        <p:txBody>
          <a:bodyPr wrap="square">
            <a:prstTxWarp prst="textNoShape">
              <a:avLst/>
            </a:prstTxWarp>
            <a:spAutoFit/>
          </a:bodyPr>
          <a:lstStyle/>
          <a:p>
            <a:r>
              <a:rPr lang="en-US" sz="2800" i="1" u="sng" dirty="0">
                <a:latin typeface="Times New Roman" charset="0"/>
              </a:rPr>
              <a:t>The existence of D mixing (</a:t>
            </a:r>
            <a:r>
              <a:rPr lang="en-US" sz="2800" i="1" u="sng" dirty="0">
                <a:solidFill>
                  <a:srgbClr val="FF0000"/>
                </a:solidFill>
                <a:latin typeface="Times New Roman" charset="0"/>
              </a:rPr>
              <a:t>if x is non-zero</a:t>
            </a:r>
            <a:r>
              <a:rPr lang="en-US" sz="2800" i="1" u="sng" dirty="0" smtClean="0">
                <a:latin typeface="Times New Roman" charset="0"/>
              </a:rPr>
              <a:t>) allows </a:t>
            </a:r>
            <a:r>
              <a:rPr lang="en-US" sz="2800" i="1" u="sng" dirty="0">
                <a:latin typeface="Times New Roman" charset="0"/>
              </a:rPr>
              <a:t>us to look for another </a:t>
            </a:r>
            <a:r>
              <a:rPr lang="en-US" sz="2800" i="1" u="sng" dirty="0" smtClean="0">
                <a:latin typeface="Times New Roman" charset="0"/>
              </a:rPr>
              <a:t>poorly constrained </a:t>
            </a:r>
            <a:r>
              <a:rPr lang="en-US" sz="2800" i="1" u="sng" dirty="0">
                <a:latin typeface="Times New Roman" charset="0"/>
              </a:rPr>
              <a:t>new  physics phase but this time from up-type quarks. </a:t>
            </a:r>
          </a:p>
          <a:p>
            <a:r>
              <a:rPr lang="en-US" sz="2800" dirty="0">
                <a:latin typeface="Times New Roman" charset="0"/>
              </a:rPr>
              <a:t>(c.f. CPV in B</a:t>
            </a:r>
            <a:r>
              <a:rPr lang="en-US" sz="2800" baseline="-25000" dirty="0">
                <a:latin typeface="Times New Roman" charset="0"/>
              </a:rPr>
              <a:t>s</a:t>
            </a:r>
            <a:r>
              <a:rPr lang="en-US" sz="2800" dirty="0">
                <a:latin typeface="Times New Roman" charset="0"/>
              </a:rPr>
              <a:t> mixing)</a:t>
            </a:r>
          </a:p>
        </p:txBody>
      </p:sp>
      <p:sp>
        <p:nvSpPr>
          <p:cNvPr id="87044" name="Text Box 4"/>
          <p:cNvSpPr txBox="1">
            <a:spLocks noChangeArrowheads="1"/>
          </p:cNvSpPr>
          <p:nvPr/>
        </p:nvSpPr>
        <p:spPr bwMode="auto">
          <a:xfrm>
            <a:off x="1136650" y="3524250"/>
            <a:ext cx="247650" cy="366713"/>
          </a:xfrm>
          <a:prstGeom prst="rect">
            <a:avLst/>
          </a:prstGeom>
          <a:noFill/>
          <a:ln w="28575">
            <a:noFill/>
            <a:miter lim="800000"/>
            <a:headEnd/>
            <a:tailEnd/>
          </a:ln>
          <a:effectLst/>
        </p:spPr>
        <p:txBody>
          <a:bodyPr wrap="none">
            <a:prstTxWarp prst="textNoShape">
              <a:avLst/>
            </a:prstTxWarp>
            <a:spAutoFit/>
          </a:bodyPr>
          <a:lstStyle/>
          <a:p>
            <a:r>
              <a:rPr lang="sl-SI">
                <a:solidFill>
                  <a:srgbClr val="3333CC"/>
                </a:solidFill>
              </a:rPr>
              <a:t> </a:t>
            </a:r>
            <a:endParaRPr lang="en-US">
              <a:solidFill>
                <a:srgbClr val="3333CC"/>
              </a:solidFill>
            </a:endParaRPr>
          </a:p>
        </p:txBody>
      </p:sp>
      <p:graphicFrame>
        <p:nvGraphicFramePr>
          <p:cNvPr id="87045" name="Object 5"/>
          <p:cNvGraphicFramePr>
            <a:graphicFrameLocks noChangeAspect="1"/>
          </p:cNvGraphicFramePr>
          <p:nvPr>
            <p:extLst>
              <p:ext uri="{D42A27DB-BD31-4B8C-83A1-F6EECF244321}">
                <p14:modId xmlns:p14="http://schemas.microsoft.com/office/powerpoint/2010/main" val="1671841948"/>
              </p:ext>
            </p:extLst>
          </p:nvPr>
        </p:nvGraphicFramePr>
        <p:xfrm>
          <a:off x="4094162" y="1758939"/>
          <a:ext cx="4065588" cy="957263"/>
        </p:xfrm>
        <a:graphic>
          <a:graphicData uri="http://schemas.openxmlformats.org/presentationml/2006/ole">
            <mc:AlternateContent xmlns:mc="http://schemas.openxmlformats.org/markup-compatibility/2006">
              <mc:Choice xmlns:v="urn:schemas-microsoft-com:vml" Requires="v">
                <p:oleObj spid="_x0000_s24545" name="Equation" r:id="rId7" imgW="2044440" imgH="482400" progId="Equation.DSMT4">
                  <p:embed/>
                </p:oleObj>
              </mc:Choice>
              <mc:Fallback>
                <p:oleObj name="Equation" r:id="rId7" imgW="2044440" imgH="482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4162" y="1758939"/>
                        <a:ext cx="4065588"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6" name="Text Box 6"/>
          <p:cNvSpPr txBox="1">
            <a:spLocks noChangeArrowheads="1"/>
          </p:cNvSpPr>
          <p:nvPr/>
        </p:nvSpPr>
        <p:spPr bwMode="auto">
          <a:xfrm>
            <a:off x="4191000" y="1173162"/>
            <a:ext cx="3968750" cy="396875"/>
          </a:xfrm>
          <a:prstGeom prst="rect">
            <a:avLst/>
          </a:prstGeom>
          <a:noFill/>
          <a:ln w="28575">
            <a:noFill/>
            <a:miter lim="800000"/>
            <a:headEnd/>
            <a:tailEnd/>
          </a:ln>
          <a:effectLst/>
        </p:spPr>
        <p:txBody>
          <a:bodyPr wrap="none">
            <a:prstTxWarp prst="textNoShape">
              <a:avLst/>
            </a:prstTxWarp>
            <a:spAutoFit/>
          </a:bodyPr>
          <a:lstStyle/>
          <a:p>
            <a:r>
              <a:rPr lang="sl-SI" sz="2000" dirty="0">
                <a:solidFill>
                  <a:srgbClr val="3333CC"/>
                </a:solidFill>
              </a:rPr>
              <a:t>CPV </a:t>
            </a:r>
            <a:r>
              <a:rPr lang="en-US" sz="2000" dirty="0">
                <a:solidFill>
                  <a:srgbClr val="3333CC"/>
                </a:solidFill>
              </a:rPr>
              <a:t>in D system negligible</a:t>
            </a:r>
            <a:r>
              <a:rPr lang="sl-SI" sz="2000" dirty="0">
                <a:solidFill>
                  <a:srgbClr val="3333CC"/>
                </a:solidFill>
              </a:rPr>
              <a:t> in SM</a:t>
            </a:r>
            <a:endParaRPr lang="en-US" sz="2000" dirty="0">
              <a:solidFill>
                <a:srgbClr val="3333CC"/>
              </a:solidFill>
            </a:endParaRPr>
          </a:p>
        </p:txBody>
      </p:sp>
      <p:sp>
        <p:nvSpPr>
          <p:cNvPr id="87047" name="Text Box 7"/>
          <p:cNvSpPr txBox="1">
            <a:spLocks noChangeArrowheads="1"/>
          </p:cNvSpPr>
          <p:nvPr/>
        </p:nvSpPr>
        <p:spPr bwMode="auto">
          <a:xfrm>
            <a:off x="820191" y="2011362"/>
            <a:ext cx="3095625" cy="396875"/>
          </a:xfrm>
          <a:prstGeom prst="rect">
            <a:avLst/>
          </a:prstGeom>
          <a:noFill/>
          <a:ln w="28575">
            <a:noFill/>
            <a:miter lim="800000"/>
            <a:headEnd/>
            <a:tailEnd/>
          </a:ln>
          <a:effectLst/>
        </p:spPr>
        <p:txBody>
          <a:bodyPr wrap="none">
            <a:prstTxWarp prst="textNoShape">
              <a:avLst/>
            </a:prstTxWarp>
            <a:spAutoFit/>
          </a:bodyPr>
          <a:lstStyle/>
          <a:p>
            <a:r>
              <a:rPr lang="sl-SI" sz="2000" dirty="0">
                <a:solidFill>
                  <a:srgbClr val="3333CC"/>
                </a:solidFill>
              </a:rPr>
              <a:t>CPV in interf. mix./decay:</a:t>
            </a:r>
            <a:r>
              <a:rPr lang="sl-SI" dirty="0">
                <a:solidFill>
                  <a:srgbClr val="3333CC"/>
                </a:solidFill>
              </a:rPr>
              <a:t> </a:t>
            </a:r>
            <a:endParaRPr lang="en-US" dirty="0">
              <a:solidFill>
                <a:srgbClr val="3333CC"/>
              </a:solidFill>
            </a:endParaRPr>
          </a:p>
        </p:txBody>
      </p:sp>
      <p:sp>
        <p:nvSpPr>
          <p:cNvPr id="87048" name="Rectangle 8"/>
          <p:cNvSpPr>
            <a:spLocks noGrp="1" noChangeArrowheads="1"/>
          </p:cNvSpPr>
          <p:nvPr>
            <p:ph type="title"/>
          </p:nvPr>
        </p:nvSpPr>
        <p:spPr>
          <a:xfrm>
            <a:off x="533400" y="69057"/>
            <a:ext cx="8229600" cy="868362"/>
          </a:xfrm>
        </p:spPr>
        <p:txBody>
          <a:bodyPr/>
          <a:lstStyle/>
          <a:p>
            <a:r>
              <a:rPr lang="en-US" sz="3600" i="1" u="sng" dirty="0" smtClean="0">
                <a:solidFill>
                  <a:srgbClr val="FF0000"/>
                </a:solidFill>
                <a:latin typeface="Times New Roman" charset="0"/>
              </a:rPr>
              <a:t>D mixing: Another </a:t>
            </a:r>
            <a:r>
              <a:rPr lang="en-US" sz="3600" i="1" u="sng" dirty="0">
                <a:solidFill>
                  <a:srgbClr val="FF0000"/>
                </a:solidFill>
                <a:latin typeface="Times New Roman" charset="0"/>
              </a:rPr>
              <a:t>new physics phase !</a:t>
            </a:r>
          </a:p>
        </p:txBody>
      </p:sp>
      <p:sp>
        <p:nvSpPr>
          <p:cNvPr id="87049" name="Text Box 9"/>
          <p:cNvSpPr txBox="1">
            <a:spLocks noChangeArrowheads="1"/>
          </p:cNvSpPr>
          <p:nvPr/>
        </p:nvSpPr>
        <p:spPr bwMode="auto">
          <a:xfrm>
            <a:off x="533400" y="6096000"/>
            <a:ext cx="8153400" cy="52322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800" dirty="0">
                <a:latin typeface="Times New Roman" charset="0"/>
              </a:rPr>
              <a:t>Current </a:t>
            </a:r>
            <a:r>
              <a:rPr lang="en-US" sz="2800" dirty="0" smtClean="0">
                <a:latin typeface="Times New Roman" charset="0"/>
              </a:rPr>
              <a:t>WA sensitivity </a:t>
            </a:r>
            <a:r>
              <a:rPr lang="en-US" sz="2800" dirty="0">
                <a:latin typeface="Times New Roman" charset="0"/>
              </a:rPr>
              <a:t>~</a:t>
            </a:r>
            <a:r>
              <a:rPr lang="en-US" sz="2800" dirty="0" smtClean="0">
                <a:latin typeface="Times New Roman" charset="0"/>
                <a:ea typeface="Times New Roman" charset="0"/>
                <a:cs typeface="Times New Roman" charset="0"/>
              </a:rPr>
              <a:t>±20</a:t>
            </a:r>
            <a:r>
              <a:rPr lang="en-US" sz="2800" baseline="30000" dirty="0" smtClean="0">
                <a:latin typeface="Times New Roman" charset="0"/>
                <a:ea typeface="Times New Roman" charset="0"/>
                <a:cs typeface="Times New Roman" charset="0"/>
              </a:rPr>
              <a:t>0</a:t>
            </a:r>
            <a:r>
              <a:rPr lang="en-US" sz="2800" dirty="0">
                <a:latin typeface="Times New Roman" charset="0"/>
                <a:ea typeface="Times New Roman" charset="0"/>
                <a:cs typeface="Times New Roman" charset="0"/>
              </a:rPr>
              <a:t>, 50 ab</a:t>
            </a:r>
            <a:r>
              <a:rPr lang="en-US" sz="2800" baseline="30000" dirty="0">
                <a:latin typeface="Times New Roman" charset="0"/>
                <a:ea typeface="Times New Roman" charset="0"/>
                <a:cs typeface="Times New Roman" charset="0"/>
              </a:rPr>
              <a:t>-1</a:t>
            </a:r>
            <a:r>
              <a:rPr lang="en-US" sz="2800" dirty="0">
                <a:latin typeface="Times New Roman" charset="0"/>
                <a:ea typeface="Times New Roman" charset="0"/>
                <a:cs typeface="Times New Roman" charset="0"/>
              </a:rPr>
              <a:t> go below 2</a:t>
            </a:r>
            <a:r>
              <a:rPr lang="en-US" sz="2800" baseline="30000" dirty="0">
                <a:latin typeface="Times New Roman" charset="0"/>
                <a:ea typeface="Times New Roman" charset="0"/>
                <a:cs typeface="Times New Roman" charset="0"/>
              </a:rPr>
              <a:t>0</a:t>
            </a:r>
            <a:endParaRPr lang="en-US" sz="2800" dirty="0">
              <a:latin typeface="Times New Roman" charset="0"/>
              <a:ea typeface="Times New Roman" charset="0"/>
              <a:cs typeface="Times New Roman" charset="0"/>
            </a:endParaRPr>
          </a:p>
        </p:txBody>
      </p:sp>
      <p:sp>
        <p:nvSpPr>
          <p:cNvPr id="11" name="Slide Number Placeholder 10"/>
          <p:cNvSpPr>
            <a:spLocks noGrp="1"/>
          </p:cNvSpPr>
          <p:nvPr>
            <p:ph type="sldNum" sz="quarter" idx="11"/>
          </p:nvPr>
        </p:nvSpPr>
        <p:spPr/>
        <p:txBody>
          <a:bodyPr/>
          <a:lstStyle/>
          <a:p>
            <a:pPr>
              <a:defRPr/>
            </a:pPr>
            <a:fld id="{5D423F90-5354-F549-BCEB-6701967688AC}" type="slidenum">
              <a:rPr lang="en-US" smtClean="0"/>
              <a:pPr>
                <a:defRPr/>
              </a:pPr>
              <a:t>73</a:t>
            </a:fld>
            <a:endParaRPr lang="en-US"/>
          </a:p>
        </p:txBody>
      </p:sp>
      <p:pic>
        <p:nvPicPr>
          <p:cNvPr id="3" name="Picture 2" descr="HFAG_qp2d.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57800" y="2716202"/>
            <a:ext cx="3606394" cy="3394253"/>
          </a:xfrm>
          <a:prstGeom prst="rect">
            <a:avLst/>
          </a:prstGeom>
        </p:spPr>
      </p:pic>
    </p:spTree>
    <p:custDataLst>
      <p:tags r:id="rId2"/>
    </p:custDataLst>
    <p:extLst>
      <p:ext uri="{BB962C8B-B14F-4D97-AF65-F5344CB8AC3E}">
        <p14:creationId xmlns:p14="http://schemas.microsoft.com/office/powerpoint/2010/main" val="884997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263"/>
            <a:ext cx="8229600" cy="660343"/>
          </a:xfrm>
        </p:spPr>
        <p:txBody>
          <a:bodyPr>
            <a:normAutofit fontScale="90000"/>
          </a:bodyPr>
          <a:lstStyle/>
          <a:p>
            <a:r>
              <a:rPr lang="en-US" i="1" dirty="0" smtClean="0"/>
              <a:t>CPV in the charged lepton sector</a:t>
            </a:r>
            <a:endParaRPr lang="en-US" i="1" dirty="0"/>
          </a:p>
        </p:txBody>
      </p:sp>
      <p:sp>
        <p:nvSpPr>
          <p:cNvPr id="3" name="Content Placeholder 2"/>
          <p:cNvSpPr>
            <a:spLocks noGrp="1"/>
          </p:cNvSpPr>
          <p:nvPr>
            <p:ph idx="1"/>
          </p:nvPr>
        </p:nvSpPr>
        <p:spPr>
          <a:xfrm>
            <a:off x="457200" y="777887"/>
            <a:ext cx="8229600" cy="1127714"/>
          </a:xfrm>
        </p:spPr>
        <p:txBody>
          <a:bodyPr/>
          <a:lstStyle/>
          <a:p>
            <a:r>
              <a:rPr lang="en-US" dirty="0" smtClean="0"/>
              <a:t>There is mixing in the neutrino (neutral lepton) sector. CP violation is possible too.</a:t>
            </a:r>
            <a:endParaRPr lang="en-US" dirty="0"/>
          </a:p>
        </p:txBody>
      </p:sp>
      <p:pic>
        <p:nvPicPr>
          <p:cNvPr id="4" name="Picture 3"/>
          <p:cNvPicPr>
            <a:picLocks noChangeAspect="1"/>
          </p:cNvPicPr>
          <p:nvPr/>
        </p:nvPicPr>
        <p:blipFill>
          <a:blip r:embed="rId2"/>
          <a:stretch>
            <a:fillRect/>
          </a:stretch>
        </p:blipFill>
        <p:spPr>
          <a:xfrm>
            <a:off x="0" y="2209774"/>
            <a:ext cx="4917440" cy="4348480"/>
          </a:xfrm>
          <a:prstGeom prst="rect">
            <a:avLst/>
          </a:prstGeom>
        </p:spPr>
      </p:pic>
      <p:pic>
        <p:nvPicPr>
          <p:cNvPr id="5" name="Picture 4"/>
          <p:cNvPicPr>
            <a:picLocks noChangeAspect="1"/>
          </p:cNvPicPr>
          <p:nvPr/>
        </p:nvPicPr>
        <p:blipFill>
          <a:blip r:embed="rId3"/>
          <a:stretch>
            <a:fillRect/>
          </a:stretch>
        </p:blipFill>
        <p:spPr>
          <a:xfrm>
            <a:off x="4917440" y="3286809"/>
            <a:ext cx="4142740" cy="3093720"/>
          </a:xfrm>
          <a:prstGeom prst="rect">
            <a:avLst/>
          </a:prstGeom>
        </p:spPr>
      </p:pic>
      <p:sp>
        <p:nvSpPr>
          <p:cNvPr id="6" name="TextBox 5"/>
          <p:cNvSpPr txBox="1"/>
          <p:nvPr/>
        </p:nvSpPr>
        <p:spPr>
          <a:xfrm>
            <a:off x="4745090" y="2545418"/>
            <a:ext cx="4398910" cy="523220"/>
          </a:xfrm>
          <a:prstGeom prst="rect">
            <a:avLst/>
          </a:prstGeom>
          <a:noFill/>
        </p:spPr>
        <p:txBody>
          <a:bodyPr wrap="square" rtlCol="0">
            <a:spAutoFit/>
          </a:bodyPr>
          <a:lstStyle/>
          <a:p>
            <a:r>
              <a:rPr lang="en-US" sz="2800" i="1" u="sng" dirty="0" smtClean="0"/>
              <a:t>Can we explore at Belle II ?</a:t>
            </a:r>
            <a:endParaRPr lang="en-US" sz="2800" i="1" u="sng" dirty="0"/>
          </a:p>
        </p:txBody>
      </p:sp>
      <p:sp>
        <p:nvSpPr>
          <p:cNvPr id="8" name="Rectangle 7"/>
          <p:cNvSpPr/>
          <p:nvPr/>
        </p:nvSpPr>
        <p:spPr>
          <a:xfrm>
            <a:off x="1187944" y="6385659"/>
            <a:ext cx="6261550" cy="400110"/>
          </a:xfrm>
          <a:prstGeom prst="rect">
            <a:avLst/>
          </a:prstGeom>
        </p:spPr>
        <p:txBody>
          <a:bodyPr wrap="none">
            <a:spAutoFit/>
          </a:bodyPr>
          <a:lstStyle/>
          <a:p>
            <a:r>
              <a:rPr lang="hu-HU" sz="2000" dirty="0" smtClean="0"/>
              <a:t>M. Bischofberger et al, Phys</a:t>
            </a:r>
            <a:r>
              <a:rPr lang="hu-HU" sz="2000" dirty="0"/>
              <a:t>. Rev. Lett. 107, </a:t>
            </a:r>
            <a:r>
              <a:rPr lang="hu-HU" sz="2000" dirty="0" smtClean="0"/>
              <a:t>131801 (2011)</a:t>
            </a:r>
            <a:endParaRPr lang="en-US" sz="2000" dirty="0"/>
          </a:p>
        </p:txBody>
      </p:sp>
      <p:sp>
        <p:nvSpPr>
          <p:cNvPr id="9" name="TextBox 8"/>
          <p:cNvSpPr txBox="1"/>
          <p:nvPr/>
        </p:nvSpPr>
        <p:spPr>
          <a:xfrm>
            <a:off x="254000" y="1905601"/>
            <a:ext cx="2508250" cy="400110"/>
          </a:xfrm>
          <a:prstGeom prst="rect">
            <a:avLst/>
          </a:prstGeom>
          <a:noFill/>
        </p:spPr>
        <p:txBody>
          <a:bodyPr wrap="square" rtlCol="0">
            <a:spAutoFit/>
          </a:bodyPr>
          <a:lstStyle/>
          <a:p>
            <a:r>
              <a:rPr lang="en-US" sz="2000" u="sng" dirty="0" err="1" smtClean="0">
                <a:solidFill>
                  <a:srgbClr val="FF0000"/>
                </a:solidFill>
              </a:rPr>
              <a:t>BaBar</a:t>
            </a:r>
            <a:r>
              <a:rPr lang="en-US" sz="2000" u="sng" dirty="0" smtClean="0">
                <a:solidFill>
                  <a:srgbClr val="FF0000"/>
                </a:solidFill>
              </a:rPr>
              <a:t> rate anomaly ??</a:t>
            </a:r>
            <a:endParaRPr lang="en-US" sz="2000" u="sng" dirty="0">
              <a:solidFill>
                <a:srgbClr val="FF0000"/>
              </a:solidFill>
            </a:endParaRPr>
          </a:p>
        </p:txBody>
      </p:sp>
    </p:spTree>
    <p:extLst>
      <p:ext uri="{BB962C8B-B14F-4D97-AF65-F5344CB8AC3E}">
        <p14:creationId xmlns:p14="http://schemas.microsoft.com/office/powerpoint/2010/main" val="41010186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434" y="269306"/>
            <a:ext cx="8210864" cy="461665"/>
          </a:xfrm>
          <a:prstGeom prst="rect">
            <a:avLst/>
          </a:prstGeom>
          <a:noFill/>
        </p:spPr>
        <p:txBody>
          <a:bodyPr wrap="square" rtlCol="0">
            <a:spAutoFit/>
          </a:bodyPr>
          <a:lstStyle/>
          <a:p>
            <a:r>
              <a:rPr lang="en-US" sz="2400" dirty="0" smtClean="0">
                <a:latin typeface="Times New Roman"/>
                <a:cs typeface="Times New Roman"/>
              </a:rPr>
              <a:t>B factories: </a:t>
            </a:r>
            <a:r>
              <a:rPr lang="en-US" sz="2400" i="1" dirty="0" smtClean="0">
                <a:latin typeface="Times New Roman"/>
                <a:cs typeface="Times New Roman"/>
              </a:rPr>
              <a:t>Check CP violation in </a:t>
            </a:r>
            <a:r>
              <a:rPr lang="en-US" sz="2400" i="1" dirty="0" err="1" smtClean="0">
                <a:latin typeface="Times New Roman"/>
                <a:cs typeface="Times New Roman"/>
              </a:rPr>
              <a:t>b</a:t>
            </a:r>
            <a:r>
              <a:rPr lang="en-US" sz="2400" i="1" dirty="0" err="1" smtClean="0">
                <a:latin typeface="Times New Roman"/>
                <a:cs typeface="Times New Roman"/>
                <a:sym typeface="Wingdings"/>
              </a:rPr>
              <a:t>c</a:t>
            </a:r>
            <a:r>
              <a:rPr lang="en-US" sz="2400" i="1" dirty="0" smtClean="0">
                <a:latin typeface="Times New Roman"/>
                <a:cs typeface="Times New Roman"/>
                <a:sym typeface="Wingdings"/>
              </a:rPr>
              <a:t> [</a:t>
            </a:r>
            <a:r>
              <a:rPr lang="en-US" sz="2400" i="1" dirty="0" err="1" smtClean="0">
                <a:latin typeface="Times New Roman"/>
                <a:cs typeface="Times New Roman"/>
                <a:sym typeface="Wingdings"/>
              </a:rPr>
              <a:t>ubar</a:t>
            </a:r>
            <a:r>
              <a:rPr lang="en-US" sz="2400" i="1" dirty="0" smtClean="0">
                <a:latin typeface="Times New Roman"/>
                <a:cs typeface="Times New Roman"/>
                <a:sym typeface="Wingdings"/>
              </a:rPr>
              <a:t> d] processes</a:t>
            </a:r>
            <a:endParaRPr lang="en-US" sz="2400" i="1" dirty="0">
              <a:latin typeface="Times New Roman"/>
              <a:cs typeface="Times New Roman"/>
            </a:endParaRPr>
          </a:p>
        </p:txBody>
      </p:sp>
      <p:sp>
        <p:nvSpPr>
          <p:cNvPr id="7" name="Slide Number Placeholder 6"/>
          <p:cNvSpPr>
            <a:spLocks noGrp="1"/>
          </p:cNvSpPr>
          <p:nvPr>
            <p:ph type="sldNum" sz="quarter" idx="12"/>
          </p:nvPr>
        </p:nvSpPr>
        <p:spPr>
          <a:xfrm>
            <a:off x="6813729" y="6492875"/>
            <a:ext cx="2133600" cy="365125"/>
          </a:xfrm>
        </p:spPr>
        <p:txBody>
          <a:bodyPr/>
          <a:lstStyle/>
          <a:p>
            <a:fld id="{F16D68EC-1E92-5F40-99CB-2855E5FF9889}" type="slidenum">
              <a:rPr lang="en-US" smtClean="0"/>
              <a:pPr/>
              <a:t>75</a:t>
            </a:fld>
            <a:endParaRPr lang="en-US" dirty="0"/>
          </a:p>
        </p:txBody>
      </p:sp>
      <p:sp>
        <p:nvSpPr>
          <p:cNvPr id="2" name="TextBox 1"/>
          <p:cNvSpPr txBox="1"/>
          <p:nvPr/>
        </p:nvSpPr>
        <p:spPr>
          <a:xfrm>
            <a:off x="1210235" y="791604"/>
            <a:ext cx="6571130" cy="523220"/>
          </a:xfrm>
          <a:prstGeom prst="rect">
            <a:avLst/>
          </a:prstGeom>
          <a:noFill/>
        </p:spPr>
        <p:txBody>
          <a:bodyPr wrap="square" rtlCol="0">
            <a:spAutoFit/>
          </a:bodyPr>
          <a:lstStyle/>
          <a:p>
            <a:r>
              <a:rPr lang="en-US" sz="2800" u="sng" dirty="0" smtClean="0"/>
              <a:t>2015: First joint </a:t>
            </a:r>
            <a:r>
              <a:rPr lang="en-US" sz="2800" u="sng" dirty="0" err="1" smtClean="0"/>
              <a:t>BaBar</a:t>
            </a:r>
            <a:r>
              <a:rPr lang="en-US" sz="2800" u="sng" dirty="0" smtClean="0"/>
              <a:t>-Belle data analysis</a:t>
            </a:r>
            <a:r>
              <a:rPr lang="en-US" u="sng" dirty="0" smtClean="0"/>
              <a:t> </a:t>
            </a:r>
            <a:endParaRPr lang="en-US" u="sng" dirty="0"/>
          </a:p>
        </p:txBody>
      </p:sp>
      <p:sp>
        <p:nvSpPr>
          <p:cNvPr id="8" name="TextBox 7"/>
          <p:cNvSpPr txBox="1"/>
          <p:nvPr/>
        </p:nvSpPr>
        <p:spPr>
          <a:xfrm>
            <a:off x="1852706" y="6027003"/>
            <a:ext cx="6364933" cy="830997"/>
          </a:xfrm>
          <a:prstGeom prst="rect">
            <a:avLst/>
          </a:prstGeom>
          <a:noFill/>
        </p:spPr>
        <p:txBody>
          <a:bodyPr wrap="square" rtlCol="0">
            <a:spAutoFit/>
          </a:bodyPr>
          <a:lstStyle/>
          <a:p>
            <a:r>
              <a:rPr lang="en-US" sz="2400" dirty="0" smtClean="0">
                <a:latin typeface="Times New Roman"/>
                <a:cs typeface="Times New Roman"/>
              </a:rPr>
              <a:t>Conclusion: CP violation in </a:t>
            </a:r>
            <a:r>
              <a:rPr lang="en-US" sz="2400" dirty="0" err="1" smtClean="0">
                <a:latin typeface="Times New Roman"/>
                <a:cs typeface="Times New Roman"/>
              </a:rPr>
              <a:t>b</a:t>
            </a:r>
            <a:r>
              <a:rPr lang="en-US" sz="2400" dirty="0" err="1" smtClean="0">
                <a:latin typeface="Times New Roman"/>
                <a:cs typeface="Times New Roman"/>
                <a:sym typeface="Wingdings"/>
              </a:rPr>
              <a:t>c</a:t>
            </a:r>
            <a:r>
              <a:rPr lang="en-US" sz="2400" dirty="0" smtClean="0">
                <a:latin typeface="Times New Roman"/>
                <a:cs typeface="Times New Roman"/>
                <a:sym typeface="Wingdings"/>
              </a:rPr>
              <a:t> </a:t>
            </a:r>
            <a:r>
              <a:rPr lang="en-US" sz="2400" dirty="0" err="1">
                <a:latin typeface="Times New Roman"/>
                <a:cs typeface="Times New Roman"/>
                <a:sym typeface="Wingdings"/>
              </a:rPr>
              <a:t>u</a:t>
            </a:r>
            <a:r>
              <a:rPr lang="en-US" sz="2400" dirty="0" err="1" smtClean="0">
                <a:latin typeface="Times New Roman"/>
                <a:cs typeface="Times New Roman"/>
                <a:sym typeface="Wingdings"/>
              </a:rPr>
              <a:t>bar</a:t>
            </a:r>
            <a:r>
              <a:rPr lang="en-US" sz="2400" dirty="0" smtClean="0">
                <a:latin typeface="Times New Roman"/>
                <a:cs typeface="Times New Roman"/>
                <a:sym typeface="Wingdings"/>
              </a:rPr>
              <a:t> d modes is the same as in </a:t>
            </a:r>
            <a:r>
              <a:rPr lang="en-US" sz="2400" dirty="0" err="1" smtClean="0">
                <a:latin typeface="Times New Roman"/>
                <a:cs typeface="Times New Roman"/>
                <a:sym typeface="Wingdings"/>
              </a:rPr>
              <a:t>bc</a:t>
            </a:r>
            <a:r>
              <a:rPr lang="en-US" sz="2400" dirty="0" smtClean="0">
                <a:latin typeface="Times New Roman"/>
                <a:cs typeface="Times New Roman"/>
                <a:sym typeface="Wingdings"/>
              </a:rPr>
              <a:t> </a:t>
            </a:r>
            <a:r>
              <a:rPr lang="en-US" sz="2400" dirty="0" err="1" smtClean="0">
                <a:latin typeface="Times New Roman"/>
                <a:cs typeface="Times New Roman"/>
                <a:sym typeface="Wingdings"/>
              </a:rPr>
              <a:t>cbar</a:t>
            </a:r>
            <a:r>
              <a:rPr lang="en-US" sz="2400" dirty="0" smtClean="0">
                <a:latin typeface="Times New Roman"/>
                <a:cs typeface="Times New Roman"/>
                <a:sym typeface="Wingdings"/>
              </a:rPr>
              <a:t> s modes (e.g. BJ/</a:t>
            </a:r>
            <a:r>
              <a:rPr lang="en-US" sz="2400" dirty="0" err="1" smtClean="0">
                <a:latin typeface="Times New Roman"/>
                <a:cs typeface="Times New Roman"/>
                <a:sym typeface="Wingdings"/>
              </a:rPr>
              <a:t>ψ</a:t>
            </a:r>
            <a:r>
              <a:rPr lang="en-US" sz="2400" dirty="0" smtClean="0">
                <a:latin typeface="Times New Roman"/>
                <a:cs typeface="Times New Roman"/>
                <a:sym typeface="Wingdings"/>
              </a:rPr>
              <a:t> K</a:t>
            </a:r>
            <a:r>
              <a:rPr lang="en-US" sz="2400" baseline="-25000" dirty="0" smtClean="0">
                <a:latin typeface="Times New Roman"/>
                <a:cs typeface="Times New Roman"/>
                <a:sym typeface="Wingdings"/>
              </a:rPr>
              <a:t>S</a:t>
            </a:r>
            <a:r>
              <a:rPr lang="en-US" sz="2400" dirty="0" smtClean="0">
                <a:latin typeface="Times New Roman"/>
                <a:cs typeface="Times New Roman"/>
                <a:sym typeface="Wingdings"/>
              </a:rPr>
              <a:t>)</a:t>
            </a:r>
            <a:endParaRPr lang="en-US" sz="2400" dirty="0">
              <a:latin typeface="Times New Roman"/>
              <a:cs typeface="Times New Roman"/>
            </a:endParaRPr>
          </a:p>
        </p:txBody>
      </p:sp>
      <p:pic>
        <p:nvPicPr>
          <p:cNvPr id="4" name="Picture 3"/>
          <p:cNvPicPr>
            <a:picLocks noChangeAspect="1"/>
          </p:cNvPicPr>
          <p:nvPr/>
        </p:nvPicPr>
        <p:blipFill>
          <a:blip r:embed="rId3"/>
          <a:stretch>
            <a:fillRect/>
          </a:stretch>
        </p:blipFill>
        <p:spPr>
          <a:xfrm>
            <a:off x="5528228" y="1314824"/>
            <a:ext cx="3485515" cy="4498340"/>
          </a:xfrm>
          <a:prstGeom prst="rect">
            <a:avLst/>
          </a:prstGeom>
        </p:spPr>
      </p:pic>
      <p:sp>
        <p:nvSpPr>
          <p:cNvPr id="5" name="TextBox 4"/>
          <p:cNvSpPr txBox="1"/>
          <p:nvPr/>
        </p:nvSpPr>
        <p:spPr>
          <a:xfrm>
            <a:off x="280198" y="5307432"/>
            <a:ext cx="4964154" cy="461665"/>
          </a:xfrm>
          <a:prstGeom prst="rect">
            <a:avLst/>
          </a:prstGeom>
          <a:noFill/>
        </p:spPr>
        <p:txBody>
          <a:bodyPr wrap="square" rtlCol="0">
            <a:spAutoFit/>
          </a:bodyPr>
          <a:lstStyle/>
          <a:p>
            <a:r>
              <a:rPr lang="en-US" sz="2400" dirty="0"/>
              <a:t>s</a:t>
            </a:r>
            <a:r>
              <a:rPr lang="en-US" sz="2400" dirty="0" smtClean="0"/>
              <a:t>in(2β</a:t>
            </a:r>
            <a:r>
              <a:rPr lang="en-US" sz="2400" baseline="-25000" dirty="0" err="1" smtClean="0"/>
              <a:t>eff</a:t>
            </a:r>
            <a:r>
              <a:rPr lang="en-US" sz="2400" dirty="0" smtClean="0"/>
              <a:t>)=0.66±0.10(stat)±0.06(sys) </a:t>
            </a:r>
            <a:endParaRPr lang="en-US" sz="2400" dirty="0"/>
          </a:p>
        </p:txBody>
      </p:sp>
      <p:sp>
        <p:nvSpPr>
          <p:cNvPr id="6" name="TextBox 5"/>
          <p:cNvSpPr txBox="1"/>
          <p:nvPr/>
        </p:nvSpPr>
        <p:spPr>
          <a:xfrm>
            <a:off x="343647" y="4107104"/>
            <a:ext cx="5184581" cy="1200328"/>
          </a:xfrm>
          <a:prstGeom prst="rect">
            <a:avLst/>
          </a:prstGeom>
          <a:noFill/>
        </p:spPr>
        <p:txBody>
          <a:bodyPr wrap="square" rtlCol="0">
            <a:spAutoFit/>
          </a:bodyPr>
          <a:lstStyle/>
          <a:p>
            <a:r>
              <a:rPr lang="en-US" sz="2400" dirty="0" smtClean="0"/>
              <a:t>Combining Belle and </a:t>
            </a:r>
            <a:r>
              <a:rPr lang="en-US" sz="2400" dirty="0" err="1" smtClean="0"/>
              <a:t>BaBar</a:t>
            </a:r>
            <a:r>
              <a:rPr lang="en-US" sz="2400" dirty="0" smtClean="0"/>
              <a:t> datasets, ~1260 signal events, obtain a 5.4σ CP violation </a:t>
            </a:r>
            <a:r>
              <a:rPr lang="en-US" sz="2400" dirty="0" err="1" smtClean="0"/>
              <a:t>signal</a:t>
            </a:r>
            <a:r>
              <a:rPr lang="en-US" sz="2400" dirty="0" err="1" smtClean="0">
                <a:sym typeface="Wingdings"/>
              </a:rPr>
              <a:t></a:t>
            </a:r>
            <a:r>
              <a:rPr lang="en-US" sz="2400" u="sng" dirty="0" err="1" smtClean="0">
                <a:sym typeface="Wingdings"/>
              </a:rPr>
              <a:t>First</a:t>
            </a:r>
            <a:r>
              <a:rPr lang="en-US" sz="2400" u="sng" dirty="0" smtClean="0">
                <a:sym typeface="Wingdings"/>
              </a:rPr>
              <a:t> observation</a:t>
            </a:r>
            <a:r>
              <a:rPr lang="en-US" sz="2400" u="sng" dirty="0" smtClean="0"/>
              <a:t>  </a:t>
            </a:r>
            <a:endParaRPr lang="en-US" sz="2400" u="sng"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67593" y="5813164"/>
            <a:ext cx="946150" cy="83820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3647" y="1483660"/>
            <a:ext cx="4407647" cy="2057400"/>
          </a:xfrm>
          <a:prstGeom prst="rect">
            <a:avLst/>
          </a:prstGeom>
        </p:spPr>
      </p:pic>
      <p:sp>
        <p:nvSpPr>
          <p:cNvPr id="13" name="TextBox 12"/>
          <p:cNvSpPr txBox="1"/>
          <p:nvPr/>
        </p:nvSpPr>
        <p:spPr>
          <a:xfrm>
            <a:off x="433301" y="3541060"/>
            <a:ext cx="4317993" cy="369332"/>
          </a:xfrm>
          <a:prstGeom prst="rect">
            <a:avLst/>
          </a:prstGeom>
          <a:noFill/>
        </p:spPr>
        <p:txBody>
          <a:bodyPr wrap="square" rtlCol="0">
            <a:spAutoFit/>
          </a:bodyPr>
          <a:lstStyle/>
          <a:p>
            <a:r>
              <a:rPr lang="en-US" dirty="0" smtClean="0"/>
              <a:t>where D</a:t>
            </a:r>
            <a:r>
              <a:rPr lang="en-US" baseline="30000" dirty="0" smtClean="0"/>
              <a:t>0 </a:t>
            </a:r>
            <a:r>
              <a:rPr lang="en-US" dirty="0" smtClean="0"/>
              <a:t>is a CP </a:t>
            </a:r>
            <a:r>
              <a:rPr lang="en-US" dirty="0" err="1" smtClean="0"/>
              <a:t>eigenstate</a:t>
            </a:r>
            <a:r>
              <a:rPr lang="en-US" dirty="0" smtClean="0"/>
              <a:t> and h</a:t>
            </a:r>
            <a:r>
              <a:rPr lang="en-US" baseline="30000" dirty="0" smtClean="0"/>
              <a:t>0</a:t>
            </a:r>
            <a:r>
              <a:rPr lang="en-US" dirty="0" smtClean="0"/>
              <a:t>=π</a:t>
            </a:r>
            <a:r>
              <a:rPr lang="en-US" baseline="30000" dirty="0" smtClean="0"/>
              <a:t>0</a:t>
            </a:r>
            <a:r>
              <a:rPr lang="en-US" dirty="0" smtClean="0"/>
              <a:t>, </a:t>
            </a:r>
            <a:r>
              <a:rPr lang="en-US" dirty="0" err="1" smtClean="0"/>
              <a:t>η</a:t>
            </a:r>
            <a:r>
              <a:rPr lang="en-US" dirty="0" smtClean="0"/>
              <a:t>, </a:t>
            </a:r>
            <a:r>
              <a:rPr lang="en-US" dirty="0" err="1" smtClean="0"/>
              <a:t>ω</a:t>
            </a:r>
            <a:endParaRPr lang="en-US" dirty="0"/>
          </a:p>
        </p:txBody>
      </p:sp>
      <p:sp>
        <p:nvSpPr>
          <p:cNvPr id="15" name="Rectangle 14"/>
          <p:cNvSpPr/>
          <p:nvPr/>
        </p:nvSpPr>
        <p:spPr>
          <a:xfrm>
            <a:off x="224118" y="4107104"/>
            <a:ext cx="5020234" cy="171993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10235" y="1364131"/>
            <a:ext cx="2808941" cy="369332"/>
          </a:xfrm>
          <a:prstGeom prst="rect">
            <a:avLst/>
          </a:prstGeom>
          <a:noFill/>
        </p:spPr>
        <p:txBody>
          <a:bodyPr wrap="square" rtlCol="0">
            <a:spAutoFit/>
          </a:bodyPr>
          <a:lstStyle/>
          <a:p>
            <a:r>
              <a:rPr lang="en-US" dirty="0" smtClean="0"/>
              <a:t>“Color-suppressed” B</a:t>
            </a:r>
            <a:r>
              <a:rPr lang="en-US" dirty="0" smtClean="0">
                <a:sym typeface="Wingdings"/>
              </a:rPr>
              <a:t></a:t>
            </a:r>
            <a:r>
              <a:rPr lang="en-US" dirty="0" smtClean="0"/>
              <a:t>D h</a:t>
            </a:r>
            <a:endParaRPr lang="en-US" dirty="0"/>
          </a:p>
        </p:txBody>
      </p:sp>
      <p:sp>
        <p:nvSpPr>
          <p:cNvPr id="14" name="TextBox 13"/>
          <p:cNvSpPr txBox="1"/>
          <p:nvPr/>
        </p:nvSpPr>
        <p:spPr>
          <a:xfrm>
            <a:off x="250317" y="5847988"/>
            <a:ext cx="1628588" cy="830997"/>
          </a:xfrm>
          <a:prstGeom prst="rect">
            <a:avLst/>
          </a:prstGeom>
          <a:noFill/>
        </p:spPr>
        <p:txBody>
          <a:bodyPr wrap="square" rtlCol="0">
            <a:spAutoFit/>
          </a:bodyPr>
          <a:lstStyle/>
          <a:p>
            <a:r>
              <a:rPr lang="en-US" sz="2400" dirty="0" smtClean="0">
                <a:solidFill>
                  <a:srgbClr val="FF0000"/>
                </a:solidFill>
              </a:rPr>
              <a:t>Phase of </a:t>
            </a:r>
            <a:r>
              <a:rPr lang="en-US" sz="2400" dirty="0" err="1" smtClean="0">
                <a:solidFill>
                  <a:srgbClr val="FF0000"/>
                </a:solidFill>
              </a:rPr>
              <a:t>V</a:t>
            </a:r>
            <a:r>
              <a:rPr lang="en-US" sz="2400" baseline="-25000" dirty="0" err="1" smtClean="0">
                <a:solidFill>
                  <a:srgbClr val="FF0000"/>
                </a:solidFill>
              </a:rPr>
              <a:t>td</a:t>
            </a:r>
            <a:r>
              <a:rPr lang="en-US" sz="2400" baseline="-25000" dirty="0" smtClean="0">
                <a:solidFill>
                  <a:srgbClr val="FF0000"/>
                </a:solidFill>
              </a:rPr>
              <a:t> </a:t>
            </a:r>
            <a:r>
              <a:rPr lang="en-US" sz="2400" dirty="0" smtClean="0">
                <a:solidFill>
                  <a:srgbClr val="FF0000"/>
                </a:solidFill>
              </a:rPr>
              <a:t>again</a:t>
            </a:r>
            <a:endParaRPr lang="en-US" sz="2400" dirty="0">
              <a:solidFill>
                <a:srgbClr val="FF0000"/>
              </a:solidFill>
            </a:endParaRPr>
          </a:p>
        </p:txBody>
      </p:sp>
      <p:sp>
        <p:nvSpPr>
          <p:cNvPr id="16" name="Rectangle 15"/>
          <p:cNvSpPr/>
          <p:nvPr/>
        </p:nvSpPr>
        <p:spPr>
          <a:xfrm>
            <a:off x="7401553" y="917708"/>
            <a:ext cx="1742447" cy="369332"/>
          </a:xfrm>
          <a:prstGeom prst="rect">
            <a:avLst/>
          </a:prstGeom>
        </p:spPr>
        <p:txBody>
          <a:bodyPr wrap="none">
            <a:spAutoFit/>
          </a:bodyPr>
          <a:lstStyle/>
          <a:p>
            <a:r>
              <a:rPr lang="en-US" dirty="0"/>
              <a:t>M. </a:t>
            </a:r>
            <a:r>
              <a:rPr lang="en-US" dirty="0" err="1"/>
              <a:t>Rohrken</a:t>
            </a:r>
            <a:r>
              <a:rPr lang="en-US" dirty="0"/>
              <a:t> et al</a:t>
            </a:r>
          </a:p>
        </p:txBody>
      </p:sp>
    </p:spTree>
    <p:extLst>
      <p:ext uri="{BB962C8B-B14F-4D97-AF65-F5344CB8AC3E}">
        <p14:creationId xmlns:p14="http://schemas.microsoft.com/office/powerpoint/2010/main" val="2541537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2532"/>
            <a:ext cx="8229600" cy="1143000"/>
          </a:xfrm>
        </p:spPr>
        <p:txBody>
          <a:bodyPr/>
          <a:lstStyle/>
          <a:p>
            <a:r>
              <a:rPr lang="en-US" dirty="0" smtClean="0"/>
              <a:t>More backup</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76</a:t>
            </a:fld>
            <a:endParaRPr lang="en-US"/>
          </a:p>
        </p:txBody>
      </p:sp>
    </p:spTree>
    <p:extLst>
      <p:ext uri="{BB962C8B-B14F-4D97-AF65-F5344CB8AC3E}">
        <p14:creationId xmlns:p14="http://schemas.microsoft.com/office/powerpoint/2010/main" val="87340766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0" y="-45494"/>
            <a:ext cx="8739157" cy="817597"/>
          </a:xfrm>
        </p:spPr>
        <p:txBody>
          <a:bodyPr>
            <a:normAutofit/>
          </a:bodyPr>
          <a:lstStyle/>
          <a:p>
            <a:r>
              <a:rPr lang="en-US" sz="3600" i="1" dirty="0" smtClean="0">
                <a:latin typeface="Times New Roman"/>
                <a:cs typeface="Times New Roman"/>
              </a:rPr>
              <a:t>Innovative Technologies in Belle II</a:t>
            </a:r>
            <a:endParaRPr lang="en-US" sz="3600" i="1" dirty="0">
              <a:latin typeface="Times New Roman"/>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84317"/>
            <a:ext cx="1219200" cy="990600"/>
          </a:xfrm>
          <a:prstGeom prst="rect">
            <a:avLst/>
          </a:prstGeom>
        </p:spPr>
      </p:pic>
      <p:pic>
        <p:nvPicPr>
          <p:cNvPr id="11" name="Picture 10" descr="event-disp_1.pn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5000" contrast="89000"/>
                    </a14:imgEffect>
                  </a14:imgLayer>
                </a14:imgProps>
              </a:ext>
              <a:ext uri="{28A0092B-C50C-407E-A947-70E740481C1C}">
                <a14:useLocalDpi xmlns:a14="http://schemas.microsoft.com/office/drawing/2010/main"/>
              </a:ext>
            </a:extLst>
          </a:blip>
          <a:stretch>
            <a:fillRect/>
          </a:stretch>
        </p:blipFill>
        <p:spPr>
          <a:xfrm>
            <a:off x="5409066" y="4451449"/>
            <a:ext cx="3600450" cy="1760220"/>
          </a:xfrm>
          <a:prstGeom prst="rect">
            <a:avLst/>
          </a:prstGeom>
        </p:spPr>
      </p:pic>
      <p:sp>
        <p:nvSpPr>
          <p:cNvPr id="4" name="TextBox 3"/>
          <p:cNvSpPr txBox="1"/>
          <p:nvPr/>
        </p:nvSpPr>
        <p:spPr>
          <a:xfrm>
            <a:off x="1264677" y="705257"/>
            <a:ext cx="6299293" cy="1569660"/>
          </a:xfrm>
          <a:prstGeom prst="rect">
            <a:avLst/>
          </a:prstGeom>
          <a:noFill/>
        </p:spPr>
        <p:txBody>
          <a:bodyPr wrap="square" rtlCol="0">
            <a:spAutoFit/>
          </a:bodyPr>
          <a:lstStyle/>
          <a:p>
            <a:r>
              <a:rPr lang="en-US" sz="2400" u="sng" dirty="0" smtClean="0"/>
              <a:t>Pixelated photo-sensors play a central role</a:t>
            </a:r>
          </a:p>
          <a:p>
            <a:r>
              <a:rPr lang="en-US" sz="2400" dirty="0" smtClean="0"/>
              <a:t>      MCP-PMTs in the </a:t>
            </a:r>
            <a:r>
              <a:rPr lang="en-US" sz="2400" dirty="0" err="1" smtClean="0"/>
              <a:t>iTOP</a:t>
            </a:r>
            <a:endParaRPr lang="en-US" sz="2400" dirty="0" smtClean="0"/>
          </a:p>
          <a:p>
            <a:r>
              <a:rPr lang="en-US" sz="2400" dirty="0" smtClean="0"/>
              <a:t>      HAPDs in the ARICH</a:t>
            </a:r>
          </a:p>
          <a:p>
            <a:r>
              <a:rPr lang="en-US" sz="2400" dirty="0" smtClean="0"/>
              <a:t>      </a:t>
            </a:r>
            <a:r>
              <a:rPr lang="en-US" sz="2400" dirty="0" err="1" smtClean="0"/>
              <a:t>SiPMs</a:t>
            </a:r>
            <a:r>
              <a:rPr lang="en-US" sz="2400" dirty="0" smtClean="0"/>
              <a:t> in the KLM, </a:t>
            </a:r>
            <a:r>
              <a:rPr lang="en-US" sz="2400" dirty="0" smtClean="0">
                <a:solidFill>
                  <a:srgbClr val="FF0000"/>
                </a:solidFill>
                <a:latin typeface="Times New Roman"/>
                <a:cs typeface="Times New Roman"/>
              </a:rPr>
              <a:t>DEPFET pixels</a:t>
            </a:r>
            <a:endParaRPr lang="en-US" sz="2400" dirty="0">
              <a:solidFill>
                <a:srgbClr val="FF0000"/>
              </a:solidFill>
              <a:latin typeface="Times New Roman"/>
              <a:cs typeface="Times New Roman"/>
            </a:endParaRPr>
          </a:p>
        </p:txBody>
      </p:sp>
      <p:sp>
        <p:nvSpPr>
          <p:cNvPr id="8" name="TextBox 7"/>
          <p:cNvSpPr txBox="1"/>
          <p:nvPr/>
        </p:nvSpPr>
        <p:spPr>
          <a:xfrm>
            <a:off x="724474" y="2333685"/>
            <a:ext cx="7786394" cy="4524315"/>
          </a:xfrm>
          <a:prstGeom prst="rect">
            <a:avLst/>
          </a:prstGeom>
          <a:noFill/>
        </p:spPr>
        <p:txBody>
          <a:bodyPr wrap="square" rtlCol="0">
            <a:spAutoFit/>
          </a:bodyPr>
          <a:lstStyle/>
          <a:p>
            <a:r>
              <a:rPr lang="en-US" sz="2400" u="sng" dirty="0" smtClean="0"/>
              <a:t>Waveform sampling with precise timing is “saving our butts”. </a:t>
            </a:r>
            <a:r>
              <a:rPr lang="en-US" sz="2400" dirty="0" smtClean="0"/>
              <a:t>Front-end custom ASICs (Application Specific Integrated Circuits) for all subsystems </a:t>
            </a:r>
            <a:r>
              <a:rPr lang="en-US" sz="2400" dirty="0" smtClean="0">
                <a:sym typeface="Wingdings"/>
              </a:rPr>
              <a:t></a:t>
            </a:r>
            <a:r>
              <a:rPr lang="en-US" sz="2400" u="sng" dirty="0" smtClean="0">
                <a:solidFill>
                  <a:srgbClr val="FF0000"/>
                </a:solidFill>
                <a:sym typeface="Wingdings"/>
              </a:rPr>
              <a:t>a 21</a:t>
            </a:r>
            <a:r>
              <a:rPr lang="en-US" sz="2400" u="sng" baseline="30000" dirty="0" smtClean="0">
                <a:solidFill>
                  <a:srgbClr val="FF0000"/>
                </a:solidFill>
                <a:sym typeface="Wingdings"/>
              </a:rPr>
              <a:t>st</a:t>
            </a:r>
            <a:r>
              <a:rPr lang="en-US" sz="2400" u="sng" dirty="0" smtClean="0">
                <a:solidFill>
                  <a:srgbClr val="FF0000"/>
                </a:solidFill>
                <a:sym typeface="Wingdings"/>
              </a:rPr>
              <a:t> century HEP experiment.</a:t>
            </a:r>
            <a:endParaRPr lang="en-US" sz="2400" u="sng" dirty="0" smtClean="0">
              <a:solidFill>
                <a:srgbClr val="FF0000"/>
              </a:solidFill>
            </a:endParaRPr>
          </a:p>
          <a:p>
            <a:endParaRPr lang="en-US" sz="2400" dirty="0"/>
          </a:p>
          <a:p>
            <a:r>
              <a:rPr lang="en-US" sz="2400" dirty="0" smtClean="0"/>
              <a:t>Pixel detector [3 custom German ASICs: DCD, DHP, Switcher]</a:t>
            </a:r>
          </a:p>
          <a:p>
            <a:r>
              <a:rPr lang="en-US" sz="2400" dirty="0" smtClean="0"/>
              <a:t>KL/</a:t>
            </a:r>
            <a:r>
              <a:rPr lang="en-US" sz="2400" dirty="0" err="1" smtClean="0"/>
              <a:t>muon</a:t>
            </a:r>
            <a:r>
              <a:rPr lang="en-US" sz="2400" dirty="0" smtClean="0"/>
              <a:t> detector (TARGETX ASIC)</a:t>
            </a:r>
          </a:p>
          <a:p>
            <a:r>
              <a:rPr lang="en-US" sz="2400" dirty="0" smtClean="0"/>
              <a:t>Electromagnetic calorimeter </a:t>
            </a:r>
          </a:p>
          <a:p>
            <a:r>
              <a:rPr lang="en-US" sz="2400" dirty="0"/>
              <a:t> </a:t>
            </a:r>
            <a:r>
              <a:rPr lang="en-US" sz="2400" dirty="0" smtClean="0"/>
              <a:t>     (New waveform sampling backend with good timing)</a:t>
            </a:r>
          </a:p>
          <a:p>
            <a:r>
              <a:rPr lang="en-US" sz="2400" dirty="0" err="1" smtClean="0"/>
              <a:t>iTOP</a:t>
            </a:r>
            <a:r>
              <a:rPr lang="en-US" sz="2400" dirty="0" smtClean="0"/>
              <a:t> particle identification (IRSX ASIC)</a:t>
            </a:r>
          </a:p>
          <a:p>
            <a:r>
              <a:rPr lang="en-US" sz="2400" dirty="0" smtClean="0"/>
              <a:t>Aerogel RICH (KEK custom ASIC)</a:t>
            </a:r>
          </a:p>
          <a:p>
            <a:r>
              <a:rPr lang="en-US" sz="2400" dirty="0" smtClean="0"/>
              <a:t>Central Drift Chamber (KEK custom ASIC)</a:t>
            </a:r>
          </a:p>
          <a:p>
            <a:r>
              <a:rPr lang="en-US" sz="2400" dirty="0" smtClean="0"/>
              <a:t>SVD (APV2.5 readout chip adapted from CMS)</a:t>
            </a:r>
          </a:p>
        </p:txBody>
      </p: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31828" y="780704"/>
            <a:ext cx="2277688" cy="1494213"/>
          </a:xfrm>
          <a:prstGeom prst="rect">
            <a:avLst/>
          </a:prstGeom>
        </p:spPr>
      </p:pic>
    </p:spTree>
    <p:extLst>
      <p:ext uri="{BB962C8B-B14F-4D97-AF65-F5344CB8AC3E}">
        <p14:creationId xmlns:p14="http://schemas.microsoft.com/office/powerpoint/2010/main" val="4451965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4429"/>
          </a:xfrm>
        </p:spPr>
        <p:txBody>
          <a:bodyPr>
            <a:normAutofit/>
          </a:bodyPr>
          <a:lstStyle/>
          <a:p>
            <a:r>
              <a:rPr lang="en-US" sz="3600" u="sng" dirty="0" smtClean="0"/>
              <a:t>Belle II </a:t>
            </a:r>
            <a:r>
              <a:rPr lang="en-US" sz="3600" u="sng" dirty="0" err="1" smtClean="0"/>
              <a:t>iTOP</a:t>
            </a:r>
            <a:r>
              <a:rPr lang="en-US" sz="3600" u="sng" dirty="0" smtClean="0"/>
              <a:t> at Fuji Hall/Hawaii </a:t>
            </a:r>
            <a:endParaRPr lang="en-US" sz="3600" u="sng"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78</a:t>
            </a:fld>
            <a:endParaRPr lang="en-US"/>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34601" y="724429"/>
            <a:ext cx="4105124" cy="3251835"/>
          </a:xfrm>
          <a:prstGeom prst="rect">
            <a:avLst/>
          </a:prstGeom>
        </p:spPr>
      </p:pic>
      <p:sp>
        <p:nvSpPr>
          <p:cNvPr id="6" name="TextBox 5"/>
          <p:cNvSpPr txBox="1"/>
          <p:nvPr/>
        </p:nvSpPr>
        <p:spPr>
          <a:xfrm>
            <a:off x="5037801" y="3956261"/>
            <a:ext cx="3522133" cy="369332"/>
          </a:xfrm>
          <a:prstGeom prst="rect">
            <a:avLst/>
          </a:prstGeom>
          <a:noFill/>
        </p:spPr>
        <p:txBody>
          <a:bodyPr wrap="square" rtlCol="0">
            <a:spAutoFit/>
          </a:bodyPr>
          <a:lstStyle/>
          <a:p>
            <a:r>
              <a:rPr lang="en-US" dirty="0" smtClean="0"/>
              <a:t>Module 04 assembly at Fuji Hall</a:t>
            </a:r>
            <a:endParaRPr lang="en-US" dirty="0"/>
          </a:p>
        </p:txBody>
      </p:sp>
      <p:pic>
        <p:nvPicPr>
          <p:cNvPr id="15" name="Picture 14"/>
          <p:cNvPicPr>
            <a:picLocks noChangeAspect="1"/>
          </p:cNvPicPr>
          <p:nvPr/>
        </p:nvPicPr>
        <p:blipFill>
          <a:blip r:embed="rId3"/>
          <a:stretch>
            <a:fillRect/>
          </a:stretch>
        </p:blipFill>
        <p:spPr>
          <a:xfrm>
            <a:off x="457200" y="797983"/>
            <a:ext cx="4171950" cy="3130550"/>
          </a:xfrm>
          <a:prstGeom prst="rect">
            <a:avLst/>
          </a:prstGeom>
        </p:spPr>
      </p:pic>
      <p:sp>
        <p:nvSpPr>
          <p:cNvPr id="11" name="TextBox 10"/>
          <p:cNvSpPr txBox="1"/>
          <p:nvPr/>
        </p:nvSpPr>
        <p:spPr>
          <a:xfrm>
            <a:off x="897467" y="3928533"/>
            <a:ext cx="3268133" cy="369332"/>
          </a:xfrm>
          <a:prstGeom prst="rect">
            <a:avLst/>
          </a:prstGeom>
          <a:noFill/>
        </p:spPr>
        <p:txBody>
          <a:bodyPr wrap="square" rtlCol="0">
            <a:spAutoFit/>
          </a:bodyPr>
          <a:lstStyle/>
          <a:p>
            <a:r>
              <a:rPr lang="en-US" dirty="0" smtClean="0"/>
              <a:t>Module 01 assembly at Fuji Hall</a:t>
            </a:r>
            <a:endParaRPr lang="en-US" dirty="0"/>
          </a:p>
        </p:txBody>
      </p:sp>
      <p:pic>
        <p:nvPicPr>
          <p:cNvPr id="8" name="Picture 7"/>
          <p:cNvPicPr>
            <a:picLocks noChangeAspect="1"/>
          </p:cNvPicPr>
          <p:nvPr/>
        </p:nvPicPr>
        <p:blipFill>
          <a:blip r:embed="rId4"/>
          <a:stretch>
            <a:fillRect/>
          </a:stretch>
        </p:blipFill>
        <p:spPr>
          <a:xfrm>
            <a:off x="457200" y="4226560"/>
            <a:ext cx="3524885" cy="2631440"/>
          </a:xfrm>
          <a:prstGeom prst="rect">
            <a:avLst/>
          </a:prstGeom>
        </p:spPr>
      </p:pic>
      <p:sp>
        <p:nvSpPr>
          <p:cNvPr id="3" name="TextBox 2"/>
          <p:cNvSpPr txBox="1"/>
          <p:nvPr/>
        </p:nvSpPr>
        <p:spPr>
          <a:xfrm>
            <a:off x="3982085" y="4588933"/>
            <a:ext cx="4957640" cy="1015663"/>
          </a:xfrm>
          <a:prstGeom prst="rect">
            <a:avLst/>
          </a:prstGeom>
          <a:noFill/>
        </p:spPr>
        <p:txBody>
          <a:bodyPr wrap="square" rtlCol="0">
            <a:spAutoFit/>
          </a:bodyPr>
          <a:lstStyle/>
          <a:p>
            <a:r>
              <a:rPr lang="en-US" sz="2000" dirty="0" smtClean="0"/>
              <a:t>Production testing of readout with single photo-electron laser pulses in Hawaii; electronics resolution ~35ps</a:t>
            </a:r>
            <a:endParaRPr lang="en-US" sz="2000" dirty="0"/>
          </a:p>
        </p:txBody>
      </p:sp>
      <p:sp>
        <p:nvSpPr>
          <p:cNvPr id="5" name="TextBox 4"/>
          <p:cNvSpPr txBox="1"/>
          <p:nvPr/>
        </p:nvSpPr>
        <p:spPr>
          <a:xfrm>
            <a:off x="3982085" y="5731870"/>
            <a:ext cx="4210050" cy="707886"/>
          </a:xfrm>
          <a:prstGeom prst="rect">
            <a:avLst/>
          </a:prstGeom>
          <a:noFill/>
        </p:spPr>
        <p:txBody>
          <a:bodyPr wrap="square" rtlCol="0">
            <a:spAutoFit/>
          </a:bodyPr>
          <a:lstStyle/>
          <a:p>
            <a:r>
              <a:rPr lang="en-US" sz="2000" dirty="0" smtClean="0"/>
              <a:t>All quartz and electronics in hand; now testing and assembling.</a:t>
            </a:r>
            <a:endParaRPr lang="en-US" sz="2000" dirty="0"/>
          </a:p>
        </p:txBody>
      </p:sp>
    </p:spTree>
    <p:extLst>
      <p:ext uri="{BB962C8B-B14F-4D97-AF65-F5344CB8AC3E}">
        <p14:creationId xmlns:p14="http://schemas.microsoft.com/office/powerpoint/2010/main" val="10377199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12993"/>
            <a:ext cx="8229600" cy="664023"/>
          </a:xfrm>
        </p:spPr>
        <p:txBody>
          <a:bodyPr>
            <a:noAutofit/>
          </a:bodyPr>
          <a:lstStyle/>
          <a:p>
            <a:r>
              <a:rPr lang="en-US" dirty="0" smtClean="0"/>
              <a:t>DESY contributions to </a:t>
            </a:r>
            <a:r>
              <a:rPr lang="en-US" dirty="0" err="1" smtClean="0"/>
              <a:t>SuperKEKB</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79</a:t>
            </a:fld>
            <a:endParaRPr lang="en-US"/>
          </a:p>
        </p:txBody>
      </p:sp>
      <p:pic>
        <p:nvPicPr>
          <p:cNvPr id="3" name="Picture 2"/>
          <p:cNvPicPr>
            <a:picLocks noChangeAspect="1"/>
          </p:cNvPicPr>
          <p:nvPr/>
        </p:nvPicPr>
        <p:blipFill>
          <a:blip r:embed="rId2"/>
          <a:stretch>
            <a:fillRect/>
          </a:stretch>
        </p:blipFill>
        <p:spPr>
          <a:xfrm>
            <a:off x="524933" y="677016"/>
            <a:ext cx="8302752" cy="6053328"/>
          </a:xfrm>
          <a:prstGeom prst="rect">
            <a:avLst/>
          </a:prstGeom>
        </p:spPr>
      </p:pic>
      <p:sp>
        <p:nvSpPr>
          <p:cNvPr id="7" name="TextBox 6"/>
          <p:cNvSpPr txBox="1"/>
          <p:nvPr/>
        </p:nvSpPr>
        <p:spPr>
          <a:xfrm>
            <a:off x="2692400" y="710565"/>
            <a:ext cx="5401733" cy="523220"/>
          </a:xfrm>
          <a:prstGeom prst="rect">
            <a:avLst/>
          </a:prstGeom>
          <a:noFill/>
        </p:spPr>
        <p:txBody>
          <a:bodyPr wrap="square" rtlCol="0">
            <a:spAutoFit/>
          </a:bodyPr>
          <a:lstStyle/>
          <a:p>
            <a:r>
              <a:rPr lang="en-US" sz="2800" i="1" dirty="0" smtClean="0">
                <a:latin typeface="Times New Roman"/>
                <a:cs typeface="Times New Roman"/>
              </a:rPr>
              <a:t>An important piece of </a:t>
            </a:r>
            <a:r>
              <a:rPr lang="en-US" sz="2800" i="1" dirty="0" err="1" smtClean="0">
                <a:latin typeface="Times New Roman"/>
                <a:cs typeface="Times New Roman"/>
              </a:rPr>
              <a:t>SuperKEKB</a:t>
            </a:r>
            <a:endParaRPr lang="en-US" sz="2800" i="1" dirty="0">
              <a:latin typeface="Times New Roman"/>
              <a:cs typeface="Times New Roman"/>
            </a:endParaRPr>
          </a:p>
        </p:txBody>
      </p:sp>
      <p:sp>
        <p:nvSpPr>
          <p:cNvPr id="5" name="TextBox 4"/>
          <p:cNvSpPr txBox="1"/>
          <p:nvPr/>
        </p:nvSpPr>
        <p:spPr>
          <a:xfrm>
            <a:off x="524933" y="5542286"/>
            <a:ext cx="5672667" cy="830997"/>
          </a:xfrm>
          <a:prstGeom prst="rect">
            <a:avLst/>
          </a:prstGeom>
          <a:solidFill>
            <a:schemeClr val="bg1"/>
          </a:solidFill>
        </p:spPr>
        <p:txBody>
          <a:bodyPr wrap="square" rtlCol="0">
            <a:spAutoFit/>
          </a:bodyPr>
          <a:lstStyle/>
          <a:p>
            <a:r>
              <a:rPr lang="en-US" sz="2400" dirty="0" smtClean="0"/>
              <a:t>Also </a:t>
            </a:r>
            <a:r>
              <a:rPr lang="en-US" sz="2400" dirty="0" err="1" smtClean="0"/>
              <a:t>SuperKEKB</a:t>
            </a:r>
            <a:r>
              <a:rPr lang="en-US" sz="2400" dirty="0" smtClean="0"/>
              <a:t> beam background simulation: Synchrotron Radiation (SR)</a:t>
            </a:r>
            <a:endParaRPr lang="en-US" sz="2400" dirty="0"/>
          </a:p>
        </p:txBody>
      </p:sp>
    </p:spTree>
    <p:extLst>
      <p:ext uri="{BB962C8B-B14F-4D97-AF65-F5344CB8AC3E}">
        <p14:creationId xmlns:p14="http://schemas.microsoft.com/office/powerpoint/2010/main" val="5539886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867" y="73344"/>
            <a:ext cx="8229600" cy="832268"/>
          </a:xfrm>
        </p:spPr>
        <p:txBody>
          <a:bodyPr>
            <a:normAutofit/>
          </a:bodyPr>
          <a:lstStyle/>
          <a:p>
            <a:r>
              <a:rPr lang="en-US" sz="3600" dirty="0" smtClean="0">
                <a:latin typeface="Times New Roman"/>
                <a:cs typeface="Times New Roman"/>
              </a:rPr>
              <a:t>“Light DM” sensitivity in </a:t>
            </a:r>
            <a:r>
              <a:rPr lang="en-US" sz="3600" dirty="0" err="1" smtClean="0">
                <a:latin typeface="Times New Roman"/>
                <a:cs typeface="Times New Roman"/>
              </a:rPr>
              <a:t>γ+nothing</a:t>
            </a:r>
            <a:endParaRPr lang="en-US" sz="36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8</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211" y="128369"/>
            <a:ext cx="1219200" cy="990600"/>
          </a:xfrm>
          <a:prstGeom prst="rect">
            <a:avLst/>
          </a:prstGeom>
        </p:spPr>
      </p:pic>
      <p:pic>
        <p:nvPicPr>
          <p:cNvPr id="3" name="Picture 2"/>
          <p:cNvPicPr>
            <a:picLocks noChangeAspect="1"/>
          </p:cNvPicPr>
          <p:nvPr/>
        </p:nvPicPr>
        <p:blipFill>
          <a:blip r:embed="rId4"/>
          <a:stretch>
            <a:fillRect/>
          </a:stretch>
        </p:blipFill>
        <p:spPr>
          <a:xfrm>
            <a:off x="118534" y="1174115"/>
            <a:ext cx="8707120" cy="5547360"/>
          </a:xfrm>
          <a:prstGeom prst="rect">
            <a:avLst/>
          </a:prstGeom>
        </p:spPr>
      </p:pic>
    </p:spTree>
    <p:extLst>
      <p:ext uri="{BB962C8B-B14F-4D97-AF65-F5344CB8AC3E}">
        <p14:creationId xmlns:p14="http://schemas.microsoft.com/office/powerpoint/2010/main" val="26598759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129" y="317475"/>
            <a:ext cx="8229600" cy="664023"/>
          </a:xfrm>
        </p:spPr>
        <p:txBody>
          <a:bodyPr>
            <a:noAutofit/>
          </a:bodyPr>
          <a:lstStyle/>
          <a:p>
            <a:r>
              <a:rPr lang="en-US" sz="3600" dirty="0" smtClean="0">
                <a:latin typeface="Times New Roman"/>
                <a:cs typeface="Times New Roman"/>
              </a:rPr>
              <a:t>Major DESY </a:t>
            </a:r>
            <a:r>
              <a:rPr lang="en-US" sz="3600" i="1" dirty="0" smtClean="0">
                <a:latin typeface="Times New Roman"/>
                <a:cs typeface="Times New Roman"/>
              </a:rPr>
              <a:t>contributions</a:t>
            </a:r>
            <a:r>
              <a:rPr lang="en-US" sz="3600" dirty="0" smtClean="0">
                <a:latin typeface="Times New Roman"/>
                <a:cs typeface="Times New Roman"/>
              </a:rPr>
              <a:t> to Belle II</a:t>
            </a:r>
            <a:endParaRPr lang="en-US" sz="36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80</a:t>
            </a:fld>
            <a:endParaRPr lang="en-US"/>
          </a:p>
        </p:txBody>
      </p:sp>
      <p:sp>
        <p:nvSpPr>
          <p:cNvPr id="5" name="TextBox 4"/>
          <p:cNvSpPr txBox="1"/>
          <p:nvPr/>
        </p:nvSpPr>
        <p:spPr>
          <a:xfrm>
            <a:off x="331679" y="5587692"/>
            <a:ext cx="8355121" cy="954107"/>
          </a:xfrm>
          <a:prstGeom prst="rect">
            <a:avLst/>
          </a:prstGeom>
          <a:noFill/>
        </p:spPr>
        <p:txBody>
          <a:bodyPr wrap="square" rtlCol="0">
            <a:spAutoFit/>
          </a:bodyPr>
          <a:lstStyle/>
          <a:p>
            <a:r>
              <a:rPr lang="en-US" sz="2800" dirty="0" smtClean="0">
                <a:latin typeface="Times New Roman"/>
                <a:cs typeface="Times New Roman"/>
              </a:rPr>
              <a:t>GRID computing and Collaborative Computing Services for Belle II</a:t>
            </a:r>
            <a:endParaRPr lang="en-US" sz="2800" dirty="0">
              <a:latin typeface="Times New Roman"/>
              <a:cs typeface="Times New Roman"/>
            </a:endParaRPr>
          </a:p>
        </p:txBody>
      </p:sp>
      <p:sp>
        <p:nvSpPr>
          <p:cNvPr id="3" name="Rectangle 2"/>
          <p:cNvSpPr/>
          <p:nvPr/>
        </p:nvSpPr>
        <p:spPr>
          <a:xfrm>
            <a:off x="313969" y="1291343"/>
            <a:ext cx="7732847" cy="523220"/>
          </a:xfrm>
          <a:prstGeom prst="rect">
            <a:avLst/>
          </a:prstGeom>
        </p:spPr>
        <p:txBody>
          <a:bodyPr wrap="none">
            <a:spAutoFit/>
          </a:bodyPr>
          <a:lstStyle/>
          <a:p>
            <a:pPr lvl="0"/>
            <a:r>
              <a:rPr lang="en-US" sz="2800" dirty="0">
                <a:solidFill>
                  <a:prstClr val="black"/>
                </a:solidFill>
                <a:latin typeface="Times New Roman"/>
                <a:cs typeface="Times New Roman"/>
              </a:rPr>
              <a:t>Thermal </a:t>
            </a:r>
            <a:r>
              <a:rPr lang="en-US" sz="2800" dirty="0" smtClean="0">
                <a:solidFill>
                  <a:prstClr val="black"/>
                </a:solidFill>
                <a:latin typeface="Times New Roman"/>
                <a:cs typeface="Times New Roman"/>
              </a:rPr>
              <a:t>mockup </a:t>
            </a:r>
            <a:r>
              <a:rPr lang="en-US" sz="2800" dirty="0">
                <a:solidFill>
                  <a:prstClr val="black"/>
                </a:solidFill>
                <a:latin typeface="Times New Roman"/>
                <a:cs typeface="Times New Roman"/>
              </a:rPr>
              <a:t>of the vertex </a:t>
            </a:r>
            <a:r>
              <a:rPr lang="en-US" sz="2800" dirty="0" smtClean="0">
                <a:solidFill>
                  <a:prstClr val="black"/>
                </a:solidFill>
                <a:latin typeface="Times New Roman"/>
                <a:cs typeface="Times New Roman"/>
              </a:rPr>
              <a:t>detectors/CO</a:t>
            </a:r>
            <a:r>
              <a:rPr lang="en-US" sz="2800" baseline="-25000" dirty="0" smtClean="0">
                <a:solidFill>
                  <a:prstClr val="black"/>
                </a:solidFill>
                <a:latin typeface="Times New Roman"/>
                <a:cs typeface="Times New Roman"/>
              </a:rPr>
              <a:t>2 </a:t>
            </a:r>
            <a:r>
              <a:rPr lang="en-US" sz="2800" dirty="0" smtClean="0">
                <a:solidFill>
                  <a:prstClr val="black"/>
                </a:solidFill>
                <a:latin typeface="Times New Roman"/>
                <a:cs typeface="Times New Roman"/>
              </a:rPr>
              <a:t>cooling</a:t>
            </a:r>
            <a:endParaRPr lang="en-US" sz="2800" dirty="0">
              <a:solidFill>
                <a:prstClr val="black"/>
              </a:solidFill>
              <a:latin typeface="Times New Roman"/>
              <a:cs typeface="Times New Roman"/>
            </a:endParaRPr>
          </a:p>
        </p:txBody>
      </p:sp>
      <p:sp>
        <p:nvSpPr>
          <p:cNvPr id="6" name="TextBox 5"/>
          <p:cNvSpPr txBox="1"/>
          <p:nvPr/>
        </p:nvSpPr>
        <p:spPr>
          <a:xfrm>
            <a:off x="313969" y="4648777"/>
            <a:ext cx="7474588" cy="523220"/>
          </a:xfrm>
          <a:prstGeom prst="rect">
            <a:avLst/>
          </a:prstGeom>
          <a:noFill/>
        </p:spPr>
        <p:txBody>
          <a:bodyPr wrap="square" rtlCol="0">
            <a:spAutoFit/>
          </a:bodyPr>
          <a:lstStyle/>
          <a:p>
            <a:r>
              <a:rPr lang="en-US" sz="2800" dirty="0" smtClean="0">
                <a:latin typeface="Times New Roman"/>
                <a:cs typeface="Times New Roman"/>
              </a:rPr>
              <a:t>Software Alignment of Belle II detectors</a:t>
            </a:r>
            <a:endParaRPr lang="en-US" sz="2800" dirty="0">
              <a:latin typeface="Times New Roman"/>
              <a:cs typeface="Times New Roman"/>
            </a:endParaRPr>
          </a:p>
        </p:txBody>
      </p:sp>
      <p:sp>
        <p:nvSpPr>
          <p:cNvPr id="7" name="TextBox 6"/>
          <p:cNvSpPr txBox="1"/>
          <p:nvPr/>
        </p:nvSpPr>
        <p:spPr>
          <a:xfrm>
            <a:off x="331679" y="2393915"/>
            <a:ext cx="4886960" cy="1384995"/>
          </a:xfrm>
          <a:prstGeom prst="rect">
            <a:avLst/>
          </a:prstGeom>
          <a:noFill/>
        </p:spPr>
        <p:txBody>
          <a:bodyPr wrap="square" rtlCol="0">
            <a:spAutoFit/>
          </a:bodyPr>
          <a:lstStyle/>
          <a:p>
            <a:r>
              <a:rPr lang="en-US" sz="2800" dirty="0" smtClean="0">
                <a:latin typeface="Times New Roman"/>
                <a:cs typeface="Times New Roman"/>
              </a:rPr>
              <a:t>Precise mapping of the 1.5 T </a:t>
            </a:r>
          </a:p>
          <a:p>
            <a:r>
              <a:rPr lang="en-US" sz="2800" dirty="0" smtClean="0">
                <a:latin typeface="Times New Roman"/>
                <a:cs typeface="Times New Roman"/>
              </a:rPr>
              <a:t>B field of the Belle II superconducting solenoid</a:t>
            </a:r>
            <a:endParaRPr lang="en-US" sz="2800" dirty="0">
              <a:latin typeface="Times New Roman"/>
              <a:cs typeface="Times New Roman"/>
            </a:endParaRPr>
          </a:p>
        </p:txBody>
      </p:sp>
      <p:pic>
        <p:nvPicPr>
          <p:cNvPr id="8" name="Picture 7"/>
          <p:cNvPicPr>
            <a:picLocks noChangeAspect="1"/>
          </p:cNvPicPr>
          <p:nvPr/>
        </p:nvPicPr>
        <p:blipFill>
          <a:blip r:embed="rId3"/>
          <a:stretch>
            <a:fillRect/>
          </a:stretch>
        </p:blipFill>
        <p:spPr>
          <a:xfrm>
            <a:off x="5287851" y="1799708"/>
            <a:ext cx="3342640" cy="2611120"/>
          </a:xfrm>
          <a:prstGeom prst="rect">
            <a:avLst/>
          </a:prstGeom>
        </p:spPr>
      </p:pic>
      <p:sp>
        <p:nvSpPr>
          <p:cNvPr id="9" name="TextBox 8"/>
          <p:cNvSpPr txBox="1"/>
          <p:nvPr/>
        </p:nvSpPr>
        <p:spPr>
          <a:xfrm>
            <a:off x="358207" y="3745043"/>
            <a:ext cx="2353733" cy="369332"/>
          </a:xfrm>
          <a:prstGeom prst="rect">
            <a:avLst/>
          </a:prstGeom>
          <a:noFill/>
        </p:spPr>
        <p:txBody>
          <a:bodyPr wrap="square" rtlCol="0">
            <a:spAutoFit/>
          </a:bodyPr>
          <a:lstStyle/>
          <a:p>
            <a:r>
              <a:rPr lang="en-US" dirty="0" smtClean="0"/>
              <a:t>(starts June 2016)</a:t>
            </a:r>
            <a:endParaRPr lang="en-US" dirty="0"/>
          </a:p>
        </p:txBody>
      </p:sp>
      <p:sp>
        <p:nvSpPr>
          <p:cNvPr id="10" name="TextBox 9"/>
          <p:cNvSpPr txBox="1"/>
          <p:nvPr/>
        </p:nvSpPr>
        <p:spPr>
          <a:xfrm>
            <a:off x="331679" y="1799708"/>
            <a:ext cx="3505200" cy="369332"/>
          </a:xfrm>
          <a:prstGeom prst="rect">
            <a:avLst/>
          </a:prstGeom>
          <a:noFill/>
        </p:spPr>
        <p:txBody>
          <a:bodyPr wrap="square" rtlCol="0">
            <a:spAutoFit/>
          </a:bodyPr>
          <a:lstStyle/>
          <a:p>
            <a:r>
              <a:rPr lang="en-US" dirty="0" smtClean="0"/>
              <a:t>(many initial results, on-going)</a:t>
            </a:r>
            <a:endParaRPr lang="en-US" dirty="0"/>
          </a:p>
        </p:txBody>
      </p:sp>
      <p:sp>
        <p:nvSpPr>
          <p:cNvPr id="11" name="TextBox 10"/>
          <p:cNvSpPr txBox="1"/>
          <p:nvPr/>
        </p:nvSpPr>
        <p:spPr>
          <a:xfrm>
            <a:off x="331679" y="5048887"/>
            <a:ext cx="2794001" cy="369332"/>
          </a:xfrm>
          <a:prstGeom prst="rect">
            <a:avLst/>
          </a:prstGeom>
          <a:noFill/>
        </p:spPr>
        <p:txBody>
          <a:bodyPr wrap="square" rtlCol="0">
            <a:spAutoFit/>
          </a:bodyPr>
          <a:lstStyle/>
          <a:p>
            <a:r>
              <a:rPr lang="en-US" dirty="0" smtClean="0"/>
              <a:t>(standard Belle II package)</a:t>
            </a:r>
            <a:endParaRPr lang="en-US" dirty="0"/>
          </a:p>
        </p:txBody>
      </p:sp>
      <p:sp>
        <p:nvSpPr>
          <p:cNvPr id="12" name="TextBox 11"/>
          <p:cNvSpPr txBox="1"/>
          <p:nvPr/>
        </p:nvSpPr>
        <p:spPr>
          <a:xfrm>
            <a:off x="2084279" y="6078558"/>
            <a:ext cx="3505200" cy="369332"/>
          </a:xfrm>
          <a:prstGeom prst="rect">
            <a:avLst/>
          </a:prstGeom>
          <a:noFill/>
        </p:spPr>
        <p:txBody>
          <a:bodyPr wrap="square" rtlCol="0">
            <a:spAutoFit/>
          </a:bodyPr>
          <a:lstStyle/>
          <a:p>
            <a:r>
              <a:rPr lang="en-US" dirty="0" smtClean="0"/>
              <a:t>(starts summer 2016)</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61" y="0"/>
            <a:ext cx="1375410" cy="1375410"/>
          </a:xfrm>
          <a:prstGeom prst="rect">
            <a:avLst/>
          </a:prstGeom>
        </p:spPr>
      </p:pic>
      <p:sp>
        <p:nvSpPr>
          <p:cNvPr id="14" name="TextBox 13"/>
          <p:cNvSpPr txBox="1"/>
          <p:nvPr/>
        </p:nvSpPr>
        <p:spPr>
          <a:xfrm>
            <a:off x="5287851" y="6447890"/>
            <a:ext cx="3021120" cy="369332"/>
          </a:xfrm>
          <a:prstGeom prst="rect">
            <a:avLst/>
          </a:prstGeom>
          <a:noFill/>
        </p:spPr>
        <p:txBody>
          <a:bodyPr wrap="square" rtlCol="0">
            <a:spAutoFit/>
          </a:bodyPr>
          <a:lstStyle/>
          <a:p>
            <a:r>
              <a:rPr lang="en-US" dirty="0" smtClean="0"/>
              <a:t>Not a complete list !</a:t>
            </a:r>
            <a:endParaRPr lang="en-US" dirty="0"/>
          </a:p>
        </p:txBody>
      </p:sp>
    </p:spTree>
    <p:extLst>
      <p:ext uri="{BB962C8B-B14F-4D97-AF65-F5344CB8AC3E}">
        <p14:creationId xmlns:p14="http://schemas.microsoft.com/office/powerpoint/2010/main" val="41869902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8229600" cy="1143000"/>
          </a:xfrm>
        </p:spPr>
        <p:txBody>
          <a:bodyPr>
            <a:normAutofit/>
          </a:bodyPr>
          <a:lstStyle/>
          <a:p>
            <a:r>
              <a:rPr lang="en-US" sz="3600" dirty="0">
                <a:latin typeface="Times New Roman"/>
                <a:cs typeface="Times New Roman"/>
              </a:rPr>
              <a:t>“Light DM” sensitivity in </a:t>
            </a:r>
            <a:r>
              <a:rPr lang="en-US" sz="3600" dirty="0" err="1">
                <a:latin typeface="Times New Roman"/>
                <a:cs typeface="Times New Roman"/>
              </a:rPr>
              <a:t>γ+nothing</a:t>
            </a:r>
            <a:endParaRPr lang="en-US" sz="36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457200" y="1600201"/>
            <a:ext cx="8229600" cy="4140200"/>
          </a:xfrm>
        </p:spPr>
      </p:pic>
      <p:sp>
        <p:nvSpPr>
          <p:cNvPr id="4" name="Slide Number Placeholder 3"/>
          <p:cNvSpPr>
            <a:spLocks noGrp="1"/>
          </p:cNvSpPr>
          <p:nvPr>
            <p:ph type="sldNum" sz="quarter" idx="12"/>
          </p:nvPr>
        </p:nvSpPr>
        <p:spPr/>
        <p:txBody>
          <a:bodyPr/>
          <a:lstStyle/>
          <a:p>
            <a:fld id="{F16D68EC-1E92-5F40-99CB-2855E5FF9889}" type="slidenum">
              <a:rPr lang="en-US" smtClean="0"/>
              <a:pPr/>
              <a:t>9</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74638"/>
            <a:ext cx="1219200" cy="990600"/>
          </a:xfrm>
          <a:prstGeom prst="rect">
            <a:avLst/>
          </a:prstGeom>
        </p:spPr>
      </p:pic>
      <p:sp>
        <p:nvSpPr>
          <p:cNvPr id="7" name="TextBox 6"/>
          <p:cNvSpPr txBox="1"/>
          <p:nvPr/>
        </p:nvSpPr>
        <p:spPr>
          <a:xfrm>
            <a:off x="778933" y="5868106"/>
            <a:ext cx="7721600" cy="461665"/>
          </a:xfrm>
          <a:prstGeom prst="rect">
            <a:avLst/>
          </a:prstGeom>
          <a:noFill/>
        </p:spPr>
        <p:txBody>
          <a:bodyPr wrap="square" rtlCol="0">
            <a:spAutoFit/>
          </a:bodyPr>
          <a:lstStyle/>
          <a:p>
            <a:r>
              <a:rPr lang="en-US" sz="2400" dirty="0" smtClean="0">
                <a:latin typeface="Times New Roman"/>
                <a:cs typeface="Times New Roman"/>
              </a:rPr>
              <a:t>Sensitivity increases rapidly with integrated luminosity</a:t>
            </a:r>
            <a:endParaRPr lang="en-US" sz="2400" dirty="0">
              <a:latin typeface="Times New Roman"/>
              <a:cs typeface="Times New Roman"/>
            </a:endParaRPr>
          </a:p>
        </p:txBody>
      </p:sp>
    </p:spTree>
    <p:extLst>
      <p:ext uri="{BB962C8B-B14F-4D97-AF65-F5344CB8AC3E}">
        <p14:creationId xmlns:p14="http://schemas.microsoft.com/office/powerpoint/2010/main" val="95597821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10.4|36.9|34.2|6.3|17.4|2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19250</TotalTime>
  <Words>5851</Words>
  <Application>Microsoft Macintosh PowerPoint</Application>
  <PresentationFormat>On-screen Show (4:3)</PresentationFormat>
  <Paragraphs>662</Paragraphs>
  <Slides>80</Slides>
  <Notes>56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Office Theme</vt:lpstr>
      <vt:lpstr>Equation</vt:lpstr>
      <vt:lpstr>e+ e-: Belle II Physics and Construction Status</vt:lpstr>
      <vt:lpstr>Belle II in India </vt:lpstr>
      <vt:lpstr>PowerPoint Presentation</vt:lpstr>
      <vt:lpstr>SuperKEKB/Belle II Luminosity Profile</vt:lpstr>
      <vt:lpstr>Tau Lepton Flavor Violation</vt:lpstr>
      <vt:lpstr>“Dark Photon”e+e- sensitivity</vt:lpstr>
      <vt:lpstr>“Light DM” sensitivity in e+e-γ+nothing</vt:lpstr>
      <vt:lpstr>“Light DM” sensitivity in γ+nothing</vt:lpstr>
      <vt:lpstr>“Light DM” sensitivity in γ+nothing</vt:lpstr>
      <vt:lpstr>2015: “Missing Energy Decays” of the B meson</vt:lpstr>
      <vt:lpstr>PowerPoint Presentation</vt:lpstr>
      <vt:lpstr>PowerPoint Presentation</vt:lpstr>
      <vt:lpstr>Consumer’s Guide to the Charged Higgs</vt:lpstr>
      <vt:lpstr>Why measuring B+τ+ν  is non-trivial </vt:lpstr>
      <vt:lpstr>Example of a Missing Energy Decay (Bτν) in Data</vt:lpstr>
      <vt:lpstr>PowerPoint Presentation</vt:lpstr>
      <vt:lpstr>Complementarity of e+ e- factories and LHC</vt:lpstr>
      <vt:lpstr>PowerPoint Presentation</vt:lpstr>
      <vt:lpstr>PowerPoint Presentation</vt:lpstr>
      <vt:lpstr>PowerPoint Presentation</vt:lpstr>
      <vt:lpstr>PowerPoint Presentation</vt:lpstr>
      <vt:lpstr>One more Belle update,  March 2016 (Moriond)</vt:lpstr>
      <vt:lpstr>One more Belle update,  August 2016 (Chicago)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recent example of NP Fits to Bs l+l- data </vt:lpstr>
      <vt:lpstr>PowerPoint Presentation</vt:lpstr>
      <vt:lpstr>PowerPoint Presentation</vt:lpstr>
      <vt:lpstr>PowerPoint Presentation</vt:lpstr>
      <vt:lpstr>Paths to the future: AFB(q2) for Inclusive bs l+ l-</vt:lpstr>
      <vt:lpstr>How can we establish NP in BK* l-l+ ?</vt:lpstr>
      <vt:lpstr>PowerPoint Presentation</vt:lpstr>
      <vt:lpstr>Belle II Detector</vt:lpstr>
      <vt:lpstr>PowerPoint Presentation</vt:lpstr>
      <vt:lpstr>Outer detector at Tsukuba Hall</vt:lpstr>
      <vt:lpstr>“Full sized” pixel detector module 0 </vt:lpstr>
      <vt:lpstr>PowerPoint Presentation</vt:lpstr>
      <vt:lpstr>PowerPoint Presentation</vt:lpstr>
      <vt:lpstr>Some Belle II jargon</vt:lpstr>
      <vt:lpstr>PowerPoint Presentation</vt:lpstr>
      <vt:lpstr>Conclusions</vt:lpstr>
      <vt:lpstr>Backup slides</vt:lpstr>
      <vt:lpstr>PowerPoint Presentation</vt:lpstr>
      <vt:lpstr>SuperKEKB vacuum scrubbing to reduce  HER beam gas backgrounds in Belle II</vt:lpstr>
      <vt:lpstr>SuperKEKB vacuum scrubbing to reduce  LER beam gas backgrounds in Belle II</vt:lpstr>
      <vt:lpstr>PowerPoint Presentation</vt:lpstr>
      <vt:lpstr>SuperKEKB Highlight from Phase I:  “Cool” flat beams (LER plot below)</vt:lpstr>
      <vt:lpstr>PowerPoint Presentation</vt:lpstr>
      <vt:lpstr>Beast Phase II &amp; New Triggers</vt:lpstr>
      <vt:lpstr>PowerPoint Presentation</vt:lpstr>
      <vt:lpstr>Consumer’s guide to charged Higgs</vt:lpstr>
      <vt:lpstr>PowerPoint Presentation</vt:lpstr>
      <vt:lpstr>PowerPoint Presentation</vt:lpstr>
      <vt:lpstr>Upsilon(5S)/(6S) energy region</vt:lpstr>
      <vt:lpstr>Issues for special Upsilon(nS) runs</vt:lpstr>
      <vt:lpstr>Upsilon(6S) issues</vt:lpstr>
      <vt:lpstr>Upsilon(6S) issues</vt:lpstr>
      <vt:lpstr> Hunting for  (b bbar g) “QCD hybrids”</vt:lpstr>
      <vt:lpstr>Review of Phase II recommendations</vt:lpstr>
      <vt:lpstr>PowerPoint Presentation</vt:lpstr>
      <vt:lpstr>PowerPoint Presentation</vt:lpstr>
      <vt:lpstr>PowerPoint Presentation</vt:lpstr>
      <vt:lpstr>Mixing and CP violation in the D system</vt:lpstr>
      <vt:lpstr>D mixing: Another new physics phase !</vt:lpstr>
      <vt:lpstr>CPV in the charged lepton sector</vt:lpstr>
      <vt:lpstr>PowerPoint Presentation</vt:lpstr>
      <vt:lpstr>More backup</vt:lpstr>
      <vt:lpstr>Innovative Technologies in Belle II</vt:lpstr>
      <vt:lpstr>Belle II iTOP at Fuji Hall/Hawaii </vt:lpstr>
      <vt:lpstr>DESY contributions to SuperKEKB</vt:lpstr>
      <vt:lpstr>Major DESY contributions to Belle II</vt:lpstr>
    </vt:vector>
  </TitlesOfParts>
  <Company>University of Hawaii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and Common Issues for the University of Hawaii DOE umbrella grant (DE-SC0010504)</dc:title>
  <dc:creator>Thomas E Browder</dc:creator>
  <cp:lastModifiedBy>Gagan Mohanty</cp:lastModifiedBy>
  <cp:revision>1279</cp:revision>
  <cp:lastPrinted>2015-10-06T05:46:26Z</cp:lastPrinted>
  <dcterms:created xsi:type="dcterms:W3CDTF">2014-01-08T01:34:51Z</dcterms:created>
  <dcterms:modified xsi:type="dcterms:W3CDTF">2016-12-12T05:46:09Z</dcterms:modified>
</cp:coreProperties>
</file>