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6" r:id="rId12"/>
    <p:sldId id="265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6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019A5-1D2B-45ED-92CF-7F6850EDD0E5}" type="doc">
      <dgm:prSet loTypeId="urn:microsoft.com/office/officeart/2009/3/layout/Descending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DD5C0-0C3B-46AC-85AD-6C42DAA80E55}">
      <dgm:prSet phldrT="[Text]"/>
      <dgm:spPr/>
      <dgm:t>
        <a:bodyPr/>
        <a:lstStyle/>
        <a:p>
          <a:r>
            <a:rPr lang="en-US" dirty="0" smtClean="0"/>
            <a:t>Virtex-5 FPGA</a:t>
          </a:r>
          <a:endParaRPr lang="en-US" dirty="0"/>
        </a:p>
      </dgm:t>
    </dgm:pt>
    <dgm:pt modelId="{6D562D7C-B6E3-4E36-8087-AA1773876FE0}" type="parTrans" cxnId="{D05948D8-D879-4881-871A-E3D26711EF21}">
      <dgm:prSet/>
      <dgm:spPr/>
      <dgm:t>
        <a:bodyPr/>
        <a:lstStyle/>
        <a:p>
          <a:endParaRPr lang="en-US"/>
        </a:p>
      </dgm:t>
    </dgm:pt>
    <dgm:pt modelId="{0E277AFD-33B9-4860-B668-FCFDA35B8570}" type="sibTrans" cxnId="{D05948D8-D879-4881-871A-E3D26711EF21}">
      <dgm:prSet/>
      <dgm:spPr/>
      <dgm:t>
        <a:bodyPr/>
        <a:lstStyle/>
        <a:p>
          <a:endParaRPr lang="en-US"/>
        </a:p>
      </dgm:t>
    </dgm:pt>
    <dgm:pt modelId="{5E56F63E-3D3A-46AD-A566-F975BB9ADA52}">
      <dgm:prSet/>
      <dgm:spPr/>
      <dgm:t>
        <a:bodyPr/>
        <a:lstStyle/>
        <a:p>
          <a:endParaRPr lang="en-US"/>
        </a:p>
      </dgm:t>
    </dgm:pt>
    <dgm:pt modelId="{6DFF0805-A8C0-4E08-A3BA-318A2AA2A4C5}" type="parTrans" cxnId="{A1C0CDAF-4324-4000-AB25-8956FFB9CF49}">
      <dgm:prSet/>
      <dgm:spPr/>
      <dgm:t>
        <a:bodyPr/>
        <a:lstStyle/>
        <a:p>
          <a:endParaRPr lang="en-US"/>
        </a:p>
      </dgm:t>
    </dgm:pt>
    <dgm:pt modelId="{6F70250E-E47A-4BF5-B2AB-6E04BCFBDCA5}" type="sibTrans" cxnId="{A1C0CDAF-4324-4000-AB25-8956FFB9CF49}">
      <dgm:prSet/>
      <dgm:spPr/>
      <dgm:t>
        <a:bodyPr/>
        <a:lstStyle/>
        <a:p>
          <a:endParaRPr lang="en-US"/>
        </a:p>
      </dgm:t>
    </dgm:pt>
    <dgm:pt modelId="{ED2B7BB2-D089-4CD1-B4BC-08205136444C}">
      <dgm:prSet phldrT="[Text]"/>
      <dgm:spPr/>
      <dgm:t>
        <a:bodyPr/>
        <a:lstStyle/>
        <a:p>
          <a:r>
            <a:rPr lang="en-US" dirty="0" smtClean="0"/>
            <a:t>SFP Module</a:t>
          </a:r>
          <a:endParaRPr lang="en-US" dirty="0"/>
        </a:p>
      </dgm:t>
    </dgm:pt>
    <dgm:pt modelId="{FA65CEE7-B20D-4941-BF82-B2DE1B5CA840}" type="parTrans" cxnId="{8D0B09CA-7C15-4893-9A98-B429271B0C3B}">
      <dgm:prSet/>
      <dgm:spPr/>
      <dgm:t>
        <a:bodyPr/>
        <a:lstStyle/>
        <a:p>
          <a:endParaRPr lang="en-US"/>
        </a:p>
      </dgm:t>
    </dgm:pt>
    <dgm:pt modelId="{18D6EEC4-7CF1-4CCE-8497-9E5AEB6813BA}" type="sibTrans" cxnId="{8D0B09CA-7C15-4893-9A98-B429271B0C3B}">
      <dgm:prSet/>
      <dgm:spPr/>
      <dgm:t>
        <a:bodyPr/>
        <a:lstStyle/>
        <a:p>
          <a:endParaRPr lang="en-US"/>
        </a:p>
      </dgm:t>
    </dgm:pt>
    <dgm:pt modelId="{49CACCEB-09DA-4887-B397-58387A7F50E6}">
      <dgm:prSet phldrT="[Text]"/>
      <dgm:spPr/>
      <dgm:t>
        <a:bodyPr/>
        <a:lstStyle/>
        <a:p>
          <a:r>
            <a:rPr lang="en-US" dirty="0" smtClean="0"/>
            <a:t>PCI Express Card Edge</a:t>
          </a:r>
          <a:endParaRPr lang="en-US" dirty="0"/>
        </a:p>
      </dgm:t>
    </dgm:pt>
    <dgm:pt modelId="{248CC679-728D-47CA-A955-A737CA8D2159}" type="parTrans" cxnId="{F72474F2-CD9A-4417-8753-C28C43D89822}">
      <dgm:prSet/>
      <dgm:spPr/>
      <dgm:t>
        <a:bodyPr/>
        <a:lstStyle/>
        <a:p>
          <a:endParaRPr lang="en-US"/>
        </a:p>
      </dgm:t>
    </dgm:pt>
    <dgm:pt modelId="{A1F00B95-3F51-4B22-A891-F1652BB5D15F}" type="sibTrans" cxnId="{F72474F2-CD9A-4417-8753-C28C43D89822}">
      <dgm:prSet/>
      <dgm:spPr/>
      <dgm:t>
        <a:bodyPr/>
        <a:lstStyle/>
        <a:p>
          <a:endParaRPr lang="en-US"/>
        </a:p>
      </dgm:t>
    </dgm:pt>
    <dgm:pt modelId="{180DF402-FFFA-4595-87F9-5EA6FC547521}" type="pres">
      <dgm:prSet presAssocID="{77E019A5-1D2B-45ED-92CF-7F6850EDD0E5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4068195-37CD-44CD-974A-EB384E97B308}" type="pres">
      <dgm:prSet presAssocID="{77E019A5-1D2B-45ED-92CF-7F6850EDD0E5}" presName="arrowNode" presStyleLbl="node1" presStyleIdx="0" presStyleCnt="1" custAng="19311869" custScaleX="26343" custScaleY="39293" custLinFactNeighborX="-9588" custLinFactNeighborY="-17609"/>
      <dgm:spPr/>
      <dgm:t>
        <a:bodyPr/>
        <a:lstStyle/>
        <a:p>
          <a:endParaRPr lang="en-US"/>
        </a:p>
      </dgm:t>
    </dgm:pt>
    <dgm:pt modelId="{E4841E8F-36F2-4DDE-BC5D-DE875810191C}" type="pres">
      <dgm:prSet presAssocID="{05BDD5C0-0C3B-46AC-85AD-6C42DAA80E55}" presName="txNode1" presStyleLbl="revTx" presStyleIdx="0" presStyleCnt="4" custScaleX="78320" custLinFactNeighborX="44804" custLinFactNeighborY="64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6D10D-69E0-46DA-A3BD-0BB38211D242}" type="pres">
      <dgm:prSet presAssocID="{5E56F63E-3D3A-46AD-A566-F975BB9ADA52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E8696-69A4-41DD-84F2-A58D892DC747}" type="pres">
      <dgm:prSet presAssocID="{6F70250E-E47A-4BF5-B2AB-6E04BCFBDCA5}" presName="dotNode2" presStyleCnt="0"/>
      <dgm:spPr/>
    </dgm:pt>
    <dgm:pt modelId="{A20E72DC-F02D-4367-8E83-0D0110CF10DB}" type="pres">
      <dgm:prSet presAssocID="{6F70250E-E47A-4BF5-B2AB-6E04BCFBDCA5}" presName="dotRepeatNode" presStyleLbl="fgShp" presStyleIdx="0" presStyleCnt="2"/>
      <dgm:spPr/>
      <dgm:t>
        <a:bodyPr/>
        <a:lstStyle/>
        <a:p>
          <a:endParaRPr lang="en-US"/>
        </a:p>
      </dgm:t>
    </dgm:pt>
    <dgm:pt modelId="{CCA65F50-3433-4041-B474-FE0FDC70A9BE}" type="pres">
      <dgm:prSet presAssocID="{ED2B7BB2-D089-4CD1-B4BC-08205136444C}" presName="txNode3" presStyleLbl="revTx" presStyleIdx="2" presStyleCnt="4" custScaleX="65775" custLinFactY="-98412" custLinFactNeighborX="-530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510B8-E2F6-40F9-9948-DF1B9967BB9C}" type="pres">
      <dgm:prSet presAssocID="{18D6EEC4-7CF1-4CCE-8497-9E5AEB6813BA}" presName="dotNode3" presStyleCnt="0"/>
      <dgm:spPr/>
    </dgm:pt>
    <dgm:pt modelId="{D51C7D31-0222-4ECA-8052-70A701E57DE4}" type="pres">
      <dgm:prSet presAssocID="{18D6EEC4-7CF1-4CCE-8497-9E5AEB6813BA}" presName="dotRepeatNode" presStyleLbl="fgShp" presStyleIdx="1" presStyleCnt="2"/>
      <dgm:spPr/>
      <dgm:t>
        <a:bodyPr/>
        <a:lstStyle/>
        <a:p>
          <a:endParaRPr lang="en-US"/>
        </a:p>
      </dgm:t>
    </dgm:pt>
    <dgm:pt modelId="{D492834F-6052-4926-BC98-D51ACAEF701E}" type="pres">
      <dgm:prSet presAssocID="{49CACCEB-09DA-4887-B397-58387A7F50E6}" presName="txNode4" presStyleLbl="revTx" presStyleIdx="3" presStyleCnt="4" custScaleX="60717" custLinFactNeighborX="19909" custLinFactNeighborY="7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B09CA-7C15-4893-9A98-B429271B0C3B}" srcId="{77E019A5-1D2B-45ED-92CF-7F6850EDD0E5}" destId="{ED2B7BB2-D089-4CD1-B4BC-08205136444C}" srcOrd="2" destOrd="0" parTransId="{FA65CEE7-B20D-4941-BF82-B2DE1B5CA840}" sibTransId="{18D6EEC4-7CF1-4CCE-8497-9E5AEB6813BA}"/>
    <dgm:cxn modelId="{D05948D8-D879-4881-871A-E3D26711EF21}" srcId="{77E019A5-1D2B-45ED-92CF-7F6850EDD0E5}" destId="{05BDD5C0-0C3B-46AC-85AD-6C42DAA80E55}" srcOrd="0" destOrd="0" parTransId="{6D562D7C-B6E3-4E36-8087-AA1773876FE0}" sibTransId="{0E277AFD-33B9-4860-B668-FCFDA35B8570}"/>
    <dgm:cxn modelId="{A1C0CDAF-4324-4000-AB25-8956FFB9CF49}" srcId="{77E019A5-1D2B-45ED-92CF-7F6850EDD0E5}" destId="{5E56F63E-3D3A-46AD-A566-F975BB9ADA52}" srcOrd="1" destOrd="0" parTransId="{6DFF0805-A8C0-4E08-A3BA-318A2AA2A4C5}" sibTransId="{6F70250E-E47A-4BF5-B2AB-6E04BCFBDCA5}"/>
    <dgm:cxn modelId="{DA833109-775F-442C-A594-365172D91932}" type="presOf" srcId="{05BDD5C0-0C3B-46AC-85AD-6C42DAA80E55}" destId="{E4841E8F-36F2-4DDE-BC5D-DE875810191C}" srcOrd="0" destOrd="0" presId="urn:microsoft.com/office/officeart/2009/3/layout/DescendingProcess"/>
    <dgm:cxn modelId="{82D7F3AF-926B-4F41-9842-53E000711A0C}" type="presOf" srcId="{49CACCEB-09DA-4887-B397-58387A7F50E6}" destId="{D492834F-6052-4926-BC98-D51ACAEF701E}" srcOrd="0" destOrd="0" presId="urn:microsoft.com/office/officeart/2009/3/layout/DescendingProcess"/>
    <dgm:cxn modelId="{F72474F2-CD9A-4417-8753-C28C43D89822}" srcId="{77E019A5-1D2B-45ED-92CF-7F6850EDD0E5}" destId="{49CACCEB-09DA-4887-B397-58387A7F50E6}" srcOrd="3" destOrd="0" parTransId="{248CC679-728D-47CA-A955-A737CA8D2159}" sibTransId="{A1F00B95-3F51-4B22-A891-F1652BB5D15F}"/>
    <dgm:cxn modelId="{CD04EE71-4033-4597-9BA7-B3AB50FE32F5}" type="presOf" srcId="{ED2B7BB2-D089-4CD1-B4BC-08205136444C}" destId="{CCA65F50-3433-4041-B474-FE0FDC70A9BE}" srcOrd="0" destOrd="0" presId="urn:microsoft.com/office/officeart/2009/3/layout/DescendingProcess"/>
    <dgm:cxn modelId="{98B701B3-111B-484F-A25B-A3477596702B}" type="presOf" srcId="{5E56F63E-3D3A-46AD-A566-F975BB9ADA52}" destId="{FE06D10D-69E0-46DA-A3BD-0BB38211D242}" srcOrd="0" destOrd="0" presId="urn:microsoft.com/office/officeart/2009/3/layout/DescendingProcess"/>
    <dgm:cxn modelId="{05281F97-37F1-460A-8BA3-30CAA0CF04F2}" type="presOf" srcId="{18D6EEC4-7CF1-4CCE-8497-9E5AEB6813BA}" destId="{D51C7D31-0222-4ECA-8052-70A701E57DE4}" srcOrd="0" destOrd="0" presId="urn:microsoft.com/office/officeart/2009/3/layout/DescendingProcess"/>
    <dgm:cxn modelId="{5EDC0534-E2A7-4778-8CB6-54F11F49C4B4}" type="presOf" srcId="{6F70250E-E47A-4BF5-B2AB-6E04BCFBDCA5}" destId="{A20E72DC-F02D-4367-8E83-0D0110CF10DB}" srcOrd="0" destOrd="0" presId="urn:microsoft.com/office/officeart/2009/3/layout/DescendingProcess"/>
    <dgm:cxn modelId="{9F974926-26F1-4D60-8770-8EE505B0AABC}" type="presOf" srcId="{77E019A5-1D2B-45ED-92CF-7F6850EDD0E5}" destId="{180DF402-FFFA-4595-87F9-5EA6FC547521}" srcOrd="0" destOrd="0" presId="urn:microsoft.com/office/officeart/2009/3/layout/DescendingProcess"/>
    <dgm:cxn modelId="{4EF373E5-A16F-4250-9D8E-FB1E7349EDC1}" type="presParOf" srcId="{180DF402-FFFA-4595-87F9-5EA6FC547521}" destId="{04068195-37CD-44CD-974A-EB384E97B308}" srcOrd="0" destOrd="0" presId="urn:microsoft.com/office/officeart/2009/3/layout/DescendingProcess"/>
    <dgm:cxn modelId="{D37C408F-C957-4497-BDC6-CA0CC86E752F}" type="presParOf" srcId="{180DF402-FFFA-4595-87F9-5EA6FC547521}" destId="{E4841E8F-36F2-4DDE-BC5D-DE875810191C}" srcOrd="1" destOrd="0" presId="urn:microsoft.com/office/officeart/2009/3/layout/DescendingProcess"/>
    <dgm:cxn modelId="{77F9134F-CCD1-4197-90B8-BB66114C8429}" type="presParOf" srcId="{180DF402-FFFA-4595-87F9-5EA6FC547521}" destId="{FE06D10D-69E0-46DA-A3BD-0BB38211D242}" srcOrd="2" destOrd="0" presId="urn:microsoft.com/office/officeart/2009/3/layout/DescendingProcess"/>
    <dgm:cxn modelId="{90B7ECE6-0F99-46D0-AD2E-B69AD4B1158C}" type="presParOf" srcId="{180DF402-FFFA-4595-87F9-5EA6FC547521}" destId="{AB7E8696-69A4-41DD-84F2-A58D892DC747}" srcOrd="3" destOrd="0" presId="urn:microsoft.com/office/officeart/2009/3/layout/DescendingProcess"/>
    <dgm:cxn modelId="{DE8AA66F-F32A-4E1E-9D64-394AFC3F3977}" type="presParOf" srcId="{AB7E8696-69A4-41DD-84F2-A58D892DC747}" destId="{A20E72DC-F02D-4367-8E83-0D0110CF10DB}" srcOrd="0" destOrd="0" presId="urn:microsoft.com/office/officeart/2009/3/layout/DescendingProcess"/>
    <dgm:cxn modelId="{4AF5E471-E37A-4380-B576-F8DD54A96CF0}" type="presParOf" srcId="{180DF402-FFFA-4595-87F9-5EA6FC547521}" destId="{CCA65F50-3433-4041-B474-FE0FDC70A9BE}" srcOrd="4" destOrd="0" presId="urn:microsoft.com/office/officeart/2009/3/layout/DescendingProcess"/>
    <dgm:cxn modelId="{4AE56A87-630F-4BFF-ACB9-F48FE325C968}" type="presParOf" srcId="{180DF402-FFFA-4595-87F9-5EA6FC547521}" destId="{746510B8-E2F6-40F9-9948-DF1B9967BB9C}" srcOrd="5" destOrd="0" presId="urn:microsoft.com/office/officeart/2009/3/layout/DescendingProcess"/>
    <dgm:cxn modelId="{84E263B1-F546-430A-B8BA-BCE02533CEA4}" type="presParOf" srcId="{746510B8-E2F6-40F9-9948-DF1B9967BB9C}" destId="{D51C7D31-0222-4ECA-8052-70A701E57DE4}" srcOrd="0" destOrd="0" presId="urn:microsoft.com/office/officeart/2009/3/layout/DescendingProcess"/>
    <dgm:cxn modelId="{25A6C941-B761-4652-BAA6-EED09ACD19CA}" type="presParOf" srcId="{180DF402-FFFA-4595-87F9-5EA6FC547521}" destId="{D492834F-6052-4926-BC98-D51ACAEF701E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68195-37CD-44CD-974A-EB384E97B308}">
      <dsp:nvSpPr>
        <dsp:cNvPr id="0" name=""/>
        <dsp:cNvSpPr/>
      </dsp:nvSpPr>
      <dsp:spPr>
        <a:xfrm rot="2108243">
          <a:off x="2302855" y="1383238"/>
          <a:ext cx="1948570" cy="590267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E72DC-F02D-4367-8E83-0D0110CF10DB}">
      <dsp:nvSpPr>
        <dsp:cNvPr id="0" name=""/>
        <dsp:cNvSpPr/>
      </dsp:nvSpPr>
      <dsp:spPr>
        <a:xfrm>
          <a:off x="3317043" y="1577279"/>
          <a:ext cx="112958" cy="11295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1C7D31-0222-4ECA-8052-70A701E57DE4}">
      <dsp:nvSpPr>
        <dsp:cNvPr id="0" name=""/>
        <dsp:cNvSpPr/>
      </dsp:nvSpPr>
      <dsp:spPr>
        <a:xfrm>
          <a:off x="4300822" y="2536393"/>
          <a:ext cx="112958" cy="11295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841E8F-36F2-4DDE-BC5D-DE875810191C}">
      <dsp:nvSpPr>
        <dsp:cNvPr id="0" name=""/>
        <dsp:cNvSpPr/>
      </dsp:nvSpPr>
      <dsp:spPr>
        <a:xfrm>
          <a:off x="2324099" y="533398"/>
          <a:ext cx="1651699" cy="82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Virtex-5 FPGA</a:t>
          </a:r>
          <a:endParaRPr lang="en-US" sz="2500" kern="1200" dirty="0"/>
        </a:p>
      </dsp:txBody>
      <dsp:txXfrm>
        <a:off x="2324099" y="533398"/>
        <a:ext cx="1651699" cy="829056"/>
      </dsp:txXfrm>
    </dsp:sp>
    <dsp:sp modelId="{FE06D10D-69E0-46DA-A3BD-0BB38211D242}">
      <dsp:nvSpPr>
        <dsp:cNvPr id="0" name=""/>
        <dsp:cNvSpPr/>
      </dsp:nvSpPr>
      <dsp:spPr>
        <a:xfrm>
          <a:off x="3943499" y="1219230"/>
          <a:ext cx="2906877" cy="82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943499" y="1219230"/>
        <a:ext cx="2906877" cy="829056"/>
      </dsp:txXfrm>
    </dsp:sp>
    <dsp:sp modelId="{CCA65F50-3433-4041-B474-FE0FDC70A9BE}">
      <dsp:nvSpPr>
        <dsp:cNvPr id="0" name=""/>
        <dsp:cNvSpPr/>
      </dsp:nvSpPr>
      <dsp:spPr>
        <a:xfrm>
          <a:off x="127723" y="533398"/>
          <a:ext cx="1874508" cy="82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SFP Module</a:t>
          </a:r>
          <a:endParaRPr lang="en-US" sz="2500" kern="1200" dirty="0"/>
        </a:p>
      </dsp:txBody>
      <dsp:txXfrm>
        <a:off x="127723" y="533398"/>
        <a:ext cx="1874508" cy="829056"/>
      </dsp:txXfrm>
    </dsp:sp>
    <dsp:sp modelId="{D492834F-6052-4926-BC98-D51ACAEF701E}">
      <dsp:nvSpPr>
        <dsp:cNvPr id="0" name=""/>
        <dsp:cNvSpPr/>
      </dsp:nvSpPr>
      <dsp:spPr>
        <a:xfrm>
          <a:off x="5127638" y="4352544"/>
          <a:ext cx="1730361" cy="829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PCI Express Card Edge</a:t>
          </a:r>
          <a:endParaRPr lang="en-US" sz="2500" kern="1200" dirty="0"/>
        </a:p>
      </dsp:txBody>
      <dsp:txXfrm>
        <a:off x="5127638" y="4352544"/>
        <a:ext cx="1730361" cy="82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AE0BD-A2CC-4375-BADD-69B1F6261A66}" type="datetimeFigureOut">
              <a:rPr lang="en-US" smtClean="0"/>
              <a:t>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E1F7-CBA4-4F9D-B7B7-2BA0A0F7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5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B28E-E753-4ACC-8551-D24B51C1AEAA}" type="datetime1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6889-C9C7-42D0-8B77-6362A5FA99A1}" type="datetime1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01B8-EB8C-481A-ABD7-155E21D25D5A}" type="datetime1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98D2-26B5-4251-8A44-1E290C2B34AC}" type="datetime1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CA2B-BB06-4003-B052-75E19559BF61}" type="datetime1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0E17-9CF5-4934-BE24-F9B2A7B5EEF5}" type="datetime1">
              <a:rPr lang="en-US" smtClean="0"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7DF0-EC81-4DFB-BAC8-DE091A01EB25}" type="datetime1">
              <a:rPr lang="en-US" smtClean="0"/>
              <a:t>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24C0-6F68-4B30-9B35-1BB0CFDA9720}" type="datetime1">
              <a:rPr lang="en-US" smtClean="0"/>
              <a:t>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5A6E-222E-4C97-AD93-DCB96C4938D6}" type="datetime1">
              <a:rPr lang="en-US" smtClean="0"/>
              <a:t>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6C-9751-4767-B932-9F8398A8DA89}" type="datetime1">
              <a:rPr lang="en-US" smtClean="0"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A9AF-1484-45AF-96C2-09FEA92AD809}" type="datetime1">
              <a:rPr lang="en-US" smtClean="0"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7D01EE-52A0-4288-83FE-998637D619E0}" type="datetime1">
              <a:rPr lang="en-US" smtClean="0"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24202D-D3A7-48E5-901A-6E66EA9A6E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2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038600"/>
            <a:ext cx="5637010" cy="2362199"/>
          </a:xfrm>
        </p:spPr>
        <p:txBody>
          <a:bodyPr/>
          <a:lstStyle/>
          <a:p>
            <a:pPr algn="ctr"/>
            <a:r>
              <a:rPr lang="en-US" dirty="0" smtClean="0"/>
              <a:t>By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Sunil G. </a:t>
            </a:r>
            <a:r>
              <a:rPr lang="en-US" dirty="0" err="1" smtClean="0"/>
              <a:t>Kulkarni</a:t>
            </a:r>
            <a:r>
              <a:rPr lang="en-US" dirty="0" smtClean="0"/>
              <a:t>, SO/F,</a:t>
            </a:r>
          </a:p>
          <a:p>
            <a:pPr algn="ctr"/>
            <a:r>
              <a:rPr lang="en-US" dirty="0" err="1" smtClean="0"/>
              <a:t>Pelletron-Linac</a:t>
            </a:r>
            <a:r>
              <a:rPr lang="en-US" dirty="0" smtClean="0"/>
              <a:t> Facility,</a:t>
            </a:r>
          </a:p>
          <a:p>
            <a:pPr algn="ctr"/>
            <a:r>
              <a:rPr lang="en-US" dirty="0" smtClean="0"/>
              <a:t>BARC-TIFR.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229600" cy="25146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Design and development of </a:t>
            </a:r>
            <a:r>
              <a:rPr lang="en-US" dirty="0"/>
              <a:t>FPGA based PCI Express </a:t>
            </a:r>
            <a:r>
              <a:rPr lang="en-US" dirty="0" smtClean="0"/>
              <a:t>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512511" cy="961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Implementation Options: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5400" y="1600200"/>
            <a:ext cx="6400800" cy="42672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Whether ASIC or FPGA?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ASIC : Only for one and four lanes.</a:t>
            </a:r>
          </a:p>
          <a:p>
            <a:pPr marL="45720" indent="0">
              <a:buNone/>
            </a:pPr>
            <a:r>
              <a:rPr lang="en-US" dirty="0" smtClean="0"/>
              <a:t>Example: PLX 8311 (one lane bridge), NI Modules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FPGA : Eight lanes support.</a:t>
            </a:r>
          </a:p>
          <a:p>
            <a:pPr marL="45720" indent="0">
              <a:buNone/>
            </a:pPr>
            <a:r>
              <a:rPr lang="en-US" dirty="0" smtClean="0"/>
              <a:t>Example : Xilinx Virtex-5 (eight lanes HARD IP)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Selected Method: Xilinx Virtex-5 FPGA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Topology of </a:t>
            </a:r>
            <a:r>
              <a:rPr lang="en-US" sz="2800" dirty="0" err="1" smtClean="0"/>
              <a:t>PCIe</a:t>
            </a:r>
            <a:r>
              <a:rPr lang="en-US" sz="2800" dirty="0" smtClean="0"/>
              <a:t> System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86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6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Virtex-5 </a:t>
            </a:r>
            <a:r>
              <a:rPr lang="en-US" sz="2800" dirty="0"/>
              <a:t>FPGA Integrated Endpoint Block for PCI Express Designs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0" y="1905000"/>
            <a:ext cx="6400800" cy="347472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x8</a:t>
            </a:r>
            <a:r>
              <a:rPr lang="en-US" dirty="0"/>
              <a:t>, x4, x2, or x1 lane </a:t>
            </a:r>
            <a:r>
              <a:rPr lang="en-US" dirty="0" smtClean="0"/>
              <a:t>width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RocketIO</a:t>
            </a:r>
            <a:r>
              <a:rPr lang="en-US" dirty="0"/>
              <a:t>™ GTP and GTX transceivers implement a fully compliant </a:t>
            </a:r>
            <a:r>
              <a:rPr lang="en-US" dirty="0" smtClean="0"/>
              <a:t>PHY</a:t>
            </a:r>
          </a:p>
          <a:p>
            <a:pPr>
              <a:buFont typeface="Arial" charset="0"/>
              <a:buChar char="•"/>
            </a:pPr>
            <a:r>
              <a:rPr lang="en-US" dirty="0"/>
              <a:t>Block RAMs used for </a:t>
            </a:r>
            <a:r>
              <a:rPr lang="en-US" dirty="0" smtClean="0"/>
              <a:t>buffering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Up </a:t>
            </a:r>
            <a:r>
              <a:rPr lang="en-US" dirty="0"/>
              <a:t>to 6 x 32 bit or 3 x 64 bit base address registers (BARs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US"/>
              <a:t>Up to two virtual channels (VCs)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Endpoint Block Diagram: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1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Clock Resources: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96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5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Clock Frequency Versus Lane Width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9631479"/>
              </p:ext>
            </p:extLst>
          </p:nvPr>
        </p:nvGraphicFramePr>
        <p:xfrm>
          <a:off x="1219200" y="1447798"/>
          <a:ext cx="6400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1194408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Configured Lane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core_clk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Frequency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user_clk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Frequency (MHz)</a:t>
                      </a:r>
                      <a:endParaRPr lang="en-US" dirty="0"/>
                    </a:p>
                  </a:txBody>
                  <a:tcPr/>
                </a:tc>
              </a:tr>
              <a:tr h="691998">
                <a:tc>
                  <a:txBody>
                    <a:bodyPr/>
                    <a:lstStyle/>
                    <a:p>
                      <a:r>
                        <a:rPr lang="en-US" dirty="0" smtClean="0"/>
                        <a:t>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62.5, 125, or 250</a:t>
                      </a:r>
                      <a:endParaRPr lang="en-US" dirty="0"/>
                    </a:p>
                  </a:txBody>
                  <a:tcPr/>
                </a:tc>
              </a:tr>
              <a:tr h="691998">
                <a:tc>
                  <a:txBody>
                    <a:bodyPr/>
                    <a:lstStyle/>
                    <a:p>
                      <a:r>
                        <a:rPr lang="en-US" dirty="0" smtClean="0"/>
                        <a:t>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62.5, 125, or 250</a:t>
                      </a:r>
                      <a:endParaRPr lang="en-US" dirty="0"/>
                    </a:p>
                  </a:txBody>
                  <a:tcPr/>
                </a:tc>
              </a:tr>
              <a:tr h="691998">
                <a:tc>
                  <a:txBody>
                    <a:bodyPr/>
                    <a:lstStyle/>
                    <a:p>
                      <a:r>
                        <a:rPr lang="en-US" dirty="0" smtClean="0"/>
                        <a:t>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 or 250</a:t>
                      </a:r>
                      <a:endParaRPr lang="en-US" dirty="0"/>
                    </a:p>
                  </a:txBody>
                  <a:tcPr/>
                </a:tc>
              </a:tr>
              <a:tr h="691998">
                <a:tc>
                  <a:txBody>
                    <a:bodyPr/>
                    <a:lstStyle/>
                    <a:p>
                      <a:r>
                        <a:rPr lang="en-US" dirty="0" smtClean="0"/>
                        <a:t>x8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/>
              <a:t>Block RAM Interface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90600" y="1219200"/>
            <a:ext cx="72390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Transmit (TX), Receive (RX), and Retry buffers are implemented with block RAM</a:t>
            </a:r>
            <a:r>
              <a:rPr lang="en-US" dirty="0" smtClean="0"/>
              <a:t>.</a:t>
            </a:r>
          </a:p>
          <a:p>
            <a:r>
              <a:rPr lang="en-US" i="1" dirty="0"/>
              <a:t>Transmit buffer. </a:t>
            </a:r>
            <a:r>
              <a:rPr lang="en-US" dirty="0"/>
              <a:t>Buffers transmitted packets. It is divided into separate FIFOs </a:t>
            </a:r>
            <a:r>
              <a:rPr lang="en-US" dirty="0" smtClean="0"/>
              <a:t>for posted</a:t>
            </a:r>
            <a:r>
              <a:rPr lang="en-US" dirty="0"/>
              <a:t>, non-posted</a:t>
            </a:r>
            <a:r>
              <a:rPr lang="en-US" dirty="0" smtClean="0"/>
              <a:t>, </a:t>
            </a:r>
            <a:r>
              <a:rPr lang="en-US" dirty="0"/>
              <a:t>and completion </a:t>
            </a:r>
            <a:r>
              <a:rPr lang="en-US" dirty="0" smtClean="0"/>
              <a:t>transactions.</a:t>
            </a:r>
          </a:p>
          <a:p>
            <a:r>
              <a:rPr lang="en-US" i="1" dirty="0"/>
              <a:t>Receive buffer</a:t>
            </a:r>
            <a:r>
              <a:rPr lang="en-US" dirty="0"/>
              <a:t>. Buffers received packets. It is divided into separate FIFOs for </a:t>
            </a:r>
            <a:r>
              <a:rPr lang="en-US" dirty="0" smtClean="0"/>
              <a:t>posted, non-posted</a:t>
            </a:r>
            <a:r>
              <a:rPr lang="en-US" dirty="0"/>
              <a:t>, and completion </a:t>
            </a:r>
            <a:r>
              <a:rPr lang="en-US" dirty="0" smtClean="0"/>
              <a:t>transactions.</a:t>
            </a:r>
          </a:p>
          <a:p>
            <a:r>
              <a:rPr lang="en-US" i="1" dirty="0"/>
              <a:t>Retry buffer</a:t>
            </a:r>
            <a:r>
              <a:rPr lang="en-US" dirty="0"/>
              <a:t>. Holds a copy of each TLP that is currently in the process of being</a:t>
            </a:r>
          </a:p>
          <a:p>
            <a:r>
              <a:rPr lang="en-US" dirty="0"/>
              <a:t>transmitted until the information has been received correctly</a:t>
            </a:r>
          </a:p>
        </p:txBody>
      </p:sp>
    </p:spTree>
    <p:extLst>
      <p:ext uri="{BB962C8B-B14F-4D97-AF65-F5344CB8AC3E}">
        <p14:creationId xmlns:p14="http://schemas.microsoft.com/office/powerpoint/2010/main" val="41373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0" dirty="0" err="1"/>
              <a:t>LogiCORE</a:t>
            </a:r>
            <a:r>
              <a:rPr lang="fr-FR" sz="2800" b="0" dirty="0"/>
              <a:t>™ </a:t>
            </a:r>
            <a:r>
              <a:rPr lang="fr-FR" sz="2800" b="0" dirty="0" err="1"/>
              <a:t>Endpoint</a:t>
            </a:r>
            <a:r>
              <a:rPr lang="fr-FR" sz="2800" b="0" dirty="0"/>
              <a:t> Block Plus </a:t>
            </a:r>
            <a:r>
              <a:rPr lang="fr-FR" sz="2800" b="0" dirty="0" err="1"/>
              <a:t>Wrapper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5400" y="1676400"/>
            <a:ext cx="6400800" cy="3474720"/>
          </a:xfrm>
        </p:spPr>
        <p:txBody>
          <a:bodyPr/>
          <a:lstStyle/>
          <a:p>
            <a:r>
              <a:rPr lang="en-US" dirty="0"/>
              <a:t>This tool provides a wrapper around </a:t>
            </a:r>
            <a:r>
              <a:rPr lang="en-US" dirty="0" smtClean="0"/>
              <a:t>the integrated </a:t>
            </a:r>
            <a:r>
              <a:rPr lang="en-US" dirty="0"/>
              <a:t>Endpoint block and automatically connects the block RAMs, </a:t>
            </a:r>
            <a:r>
              <a:rPr lang="en-US" dirty="0" err="1" smtClean="0"/>
              <a:t>RocketIO</a:t>
            </a:r>
            <a:r>
              <a:rPr lang="en-US" dirty="0"/>
              <a:t> </a:t>
            </a:r>
            <a:r>
              <a:rPr lang="en-US" dirty="0" smtClean="0"/>
              <a:t>transceivers</a:t>
            </a:r>
            <a:r>
              <a:rPr lang="en-US" dirty="0"/>
              <a:t>, and reset and clock modules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used via GUI where the user can select number of lanes, different clocks, registers and other memory devices.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Snapshots: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2001" y="1066800"/>
            <a:ext cx="762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Snapshots cont..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723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Industry </a:t>
            </a:r>
            <a:r>
              <a:rPr lang="en-US" sz="2800" dirty="0"/>
              <a:t>Standard Bus </a:t>
            </a:r>
            <a:r>
              <a:rPr lang="en-US" sz="2800" dirty="0" smtClean="0"/>
              <a:t>Throughput Comparison: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3993905"/>
              </p:ext>
            </p:extLst>
          </p:nvPr>
        </p:nvGraphicFramePr>
        <p:xfrm>
          <a:off x="1219200" y="1676400"/>
          <a:ext cx="6781800" cy="414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hart" r:id="rId3" imgW="6743700" imgH="4105275" progId="Excel.Chart.8">
                  <p:embed followColorScheme="full"/>
                </p:oleObj>
              </mc:Choice>
              <mc:Fallback>
                <p:oleObj name="Chart" r:id="rId3" imgW="6743700" imgH="4105275" progId="Excel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6781800" cy="4142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1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PCI Express Interface Card:</a:t>
            </a:r>
            <a:endParaRPr lang="en-US" sz="2800" dirty="0"/>
          </a:p>
        </p:txBody>
      </p:sp>
      <p:pic>
        <p:nvPicPr>
          <p:cNvPr id="5122" name="Picture 2" descr="C:\Documents and Settings\sunil\My Documents\Downloads\Photo-0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2389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8957823"/>
              </p:ext>
            </p:extLst>
          </p:nvPr>
        </p:nvGraphicFramePr>
        <p:xfrm>
          <a:off x="304800" y="914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5"/>
          <p:cNvSpPr/>
          <p:nvPr/>
        </p:nvSpPr>
        <p:spPr>
          <a:xfrm rot="5400000">
            <a:off x="556087" y="2518023"/>
            <a:ext cx="1627411" cy="676405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Shape 6"/>
          <p:cNvSpPr/>
          <p:nvPr/>
        </p:nvSpPr>
        <p:spPr>
          <a:xfrm rot="12169326">
            <a:off x="3550597" y="5272143"/>
            <a:ext cx="1764750" cy="590267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83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PCB Design: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371600" y="1371600"/>
            <a:ext cx="6400800" cy="4419600"/>
          </a:xfrm>
        </p:spPr>
        <p:txBody>
          <a:bodyPr/>
          <a:lstStyle/>
          <a:p>
            <a:r>
              <a:rPr lang="en-US" dirty="0" smtClean="0"/>
              <a:t> PCB has 16 layers with alternate GROUND layers to avoid signal integrity issues.</a:t>
            </a:r>
          </a:p>
          <a:p>
            <a:r>
              <a:rPr lang="en-US" dirty="0"/>
              <a:t> </a:t>
            </a:r>
            <a:r>
              <a:rPr lang="en-US" dirty="0" smtClean="0"/>
              <a:t>All high speed tracks (PCI Express differential signals as well as differential clock signals) are simulated for impedance calculations (100 ohms) .</a:t>
            </a:r>
          </a:p>
          <a:p>
            <a:r>
              <a:rPr lang="en-US" dirty="0"/>
              <a:t> </a:t>
            </a:r>
            <a:r>
              <a:rPr lang="en-US" dirty="0" smtClean="0"/>
              <a:t>Differential pair lengths are matched within +-5 mils.</a:t>
            </a:r>
          </a:p>
          <a:p>
            <a:r>
              <a:rPr lang="en-US" dirty="0" smtClean="0"/>
              <a:t> Board design is carried out using cadence tools and board simulations using Hyper lynx from mentor graphics.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Major Design issues: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19200" y="1447800"/>
            <a:ext cx="6400800" cy="3703320"/>
          </a:xfrm>
        </p:spPr>
        <p:txBody>
          <a:bodyPr/>
          <a:lstStyle/>
          <a:p>
            <a:r>
              <a:rPr lang="en-US" dirty="0" smtClean="0"/>
              <a:t> Higher pin counts of FPGA means higher number of PCB layers and hence higher fabrication costs.</a:t>
            </a:r>
          </a:p>
          <a:p>
            <a:r>
              <a:rPr lang="en-US" dirty="0"/>
              <a:t> </a:t>
            </a:r>
            <a:r>
              <a:rPr lang="en-US" dirty="0" smtClean="0"/>
              <a:t>FPGA with built-in PCI Express blocks are costly.</a:t>
            </a:r>
          </a:p>
          <a:p>
            <a:r>
              <a:rPr lang="en-US" dirty="0"/>
              <a:t> </a:t>
            </a:r>
            <a:r>
              <a:rPr lang="en-US" dirty="0" smtClean="0"/>
              <a:t>PCB design becomes complex and board simulations are required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Due to above constraints , a thorough cost versus functionality audit is needed.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Applications: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66800" y="1371600"/>
            <a:ext cx="6934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 To design data acquisition system with addition of high speed ADCs/DACs on-board.</a:t>
            </a:r>
          </a:p>
          <a:p>
            <a:r>
              <a:rPr lang="en-US" dirty="0"/>
              <a:t> </a:t>
            </a:r>
            <a:r>
              <a:rPr lang="en-US" dirty="0" smtClean="0"/>
              <a:t>To design PXI Express based modular instruments or data acquisition modules.</a:t>
            </a:r>
          </a:p>
          <a:p>
            <a:r>
              <a:rPr lang="en-US" dirty="0"/>
              <a:t> </a:t>
            </a:r>
            <a:r>
              <a:rPr lang="en-US" dirty="0" smtClean="0"/>
              <a:t>To develop high speed peer-to-peer data transfer links via Fiber-optic cables. </a:t>
            </a:r>
          </a:p>
          <a:p>
            <a:r>
              <a:rPr lang="en-US" dirty="0"/>
              <a:t> </a:t>
            </a:r>
            <a:r>
              <a:rPr lang="en-US" dirty="0" smtClean="0"/>
              <a:t>To process or display video applications where bandwidth requirement is very high.</a:t>
            </a:r>
          </a:p>
          <a:p>
            <a:r>
              <a:rPr lang="en-US" dirty="0"/>
              <a:t> </a:t>
            </a:r>
            <a:r>
              <a:rPr lang="en-US" dirty="0" smtClean="0"/>
              <a:t>To design multiple FPGA board for DSP operations and transferring data to PC.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Acknowledgements: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66800" y="1524000"/>
            <a:ext cx="7010400" cy="4114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Shri</a:t>
            </a:r>
            <a:r>
              <a:rPr lang="en-US" dirty="0" smtClean="0"/>
              <a:t> </a:t>
            </a:r>
            <a:r>
              <a:rPr lang="en-US" dirty="0" err="1" smtClean="0"/>
              <a:t>Jaydeep</a:t>
            </a:r>
            <a:r>
              <a:rPr lang="en-US" dirty="0" smtClean="0"/>
              <a:t> Gore.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Shri</a:t>
            </a:r>
            <a:r>
              <a:rPr lang="en-US" dirty="0" smtClean="0"/>
              <a:t> P. V. </a:t>
            </a:r>
            <a:r>
              <a:rPr lang="en-US" dirty="0" err="1" smtClean="0"/>
              <a:t>Bhagwat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err="1" smtClean="0"/>
              <a:t>Shri</a:t>
            </a:r>
            <a:r>
              <a:rPr lang="en-US" dirty="0" smtClean="0"/>
              <a:t> V. V. </a:t>
            </a:r>
            <a:r>
              <a:rPr lang="en-US" dirty="0" err="1" smtClean="0"/>
              <a:t>Tambwekar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Dr. R. K. </a:t>
            </a:r>
            <a:r>
              <a:rPr lang="en-US" dirty="0" err="1" smtClean="0"/>
              <a:t>Shyamasundar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2390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PCI Express: </a:t>
            </a:r>
            <a:r>
              <a:rPr lang="en-US" sz="2800" dirty="0" smtClean="0"/>
              <a:t>Evolution of </a:t>
            </a:r>
            <a:r>
              <a:rPr lang="en-US" sz="2800" dirty="0"/>
              <a:t>PCI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371600" y="1143000"/>
            <a:ext cx="6400800" cy="4084320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PCI </a:t>
            </a:r>
            <a:r>
              <a:rPr lang="en-GB" dirty="0"/>
              <a:t>transactions are packetized and then </a:t>
            </a:r>
            <a:r>
              <a:rPr lang="en-GB" dirty="0" smtClean="0"/>
              <a:t>serialized</a:t>
            </a:r>
          </a:p>
          <a:p>
            <a:pPr lvl="1"/>
            <a:r>
              <a:rPr lang="en-GB" dirty="0" smtClean="0"/>
              <a:t>GEN1 speed @ 2.5Gb/S, GEN2 speed </a:t>
            </a:r>
            <a:r>
              <a:rPr lang="en-GB" dirty="0"/>
              <a:t>@ </a:t>
            </a:r>
            <a:r>
              <a:rPr lang="en-GB" dirty="0" smtClean="0"/>
              <a:t>5Gb/S, GEN3 speed @ 8 Gb/S</a:t>
            </a:r>
            <a:endParaRPr lang="en-GB" dirty="0"/>
          </a:p>
          <a:p>
            <a:pPr lvl="1"/>
            <a:r>
              <a:rPr lang="en-GB" dirty="0"/>
              <a:t>LVDS Signalling, point-to-point, 8B/10B encoded</a:t>
            </a:r>
          </a:p>
          <a:p>
            <a:pPr lvl="1"/>
            <a:r>
              <a:rPr lang="en-GB" dirty="0" smtClean="0"/>
              <a:t>Full duplex operation</a:t>
            </a:r>
          </a:p>
          <a:p>
            <a:pPr lvl="1"/>
            <a:r>
              <a:rPr lang="en-GB" dirty="0" smtClean="0"/>
              <a:t>Lane-wise Scalability</a:t>
            </a:r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/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88970"/>
            <a:ext cx="6400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6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512511" cy="88563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/>
              <a:t>Advantages </a:t>
            </a:r>
            <a:r>
              <a:rPr lang="en-GB" sz="2800" dirty="0"/>
              <a:t>of PCI </a:t>
            </a:r>
            <a:r>
              <a:rPr lang="en-GB" sz="2800" dirty="0" smtClean="0"/>
              <a:t>Express: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0" y="1447800"/>
            <a:ext cx="6096000" cy="4008120"/>
          </a:xfrm>
        </p:spPr>
        <p:txBody>
          <a:bodyPr/>
          <a:lstStyle/>
          <a:p>
            <a:r>
              <a:rPr lang="en-US" dirty="0" smtClean="0"/>
              <a:t>High Bandwidth </a:t>
            </a:r>
            <a:endParaRPr lang="en-US" dirty="0"/>
          </a:p>
          <a:p>
            <a:r>
              <a:rPr lang="en-US" dirty="0"/>
              <a:t>Software Backward Compatibility</a:t>
            </a:r>
          </a:p>
          <a:p>
            <a:r>
              <a:rPr lang="en-US" dirty="0"/>
              <a:t>Layered Architecture</a:t>
            </a:r>
          </a:p>
          <a:p>
            <a:r>
              <a:rPr lang="en-US" dirty="0"/>
              <a:t>Next Generation I/O</a:t>
            </a:r>
          </a:p>
          <a:p>
            <a:r>
              <a:rPr lang="en-US" dirty="0"/>
              <a:t>I/O Simplification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533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High Bandwidth: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0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64726"/>
              </p:ext>
            </p:extLst>
          </p:nvPr>
        </p:nvGraphicFramePr>
        <p:xfrm>
          <a:off x="1295400" y="4038600"/>
          <a:ext cx="6400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Worksheet" r:id="rId4" imgW="6858000" imgH="1733550" progId="Excel.Sheet.8">
                  <p:embed/>
                </p:oleObj>
              </mc:Choice>
              <mc:Fallback>
                <p:oleObj name="Worksheet" r:id="rId4" imgW="6858000" imgH="17335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38600"/>
                        <a:ext cx="6400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Dedicated </a:t>
            </a:r>
            <a:r>
              <a:rPr lang="en-US" sz="2800" dirty="0" smtClean="0"/>
              <a:t>I/O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248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4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92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Backward Compatibility</a:t>
            </a:r>
            <a:endParaRPr lang="en-US" sz="28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44907" y="1614829"/>
            <a:ext cx="5357813" cy="3671889"/>
            <a:chOff x="524" y="720"/>
            <a:chExt cx="5437" cy="2952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776" y="2880"/>
              <a:ext cx="2256" cy="3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sz="1200" b="0">
                <a:latin typeface="Arial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680" y="2976"/>
              <a:ext cx="2256" cy="3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sz="1200" b="0">
                <a:latin typeface="Arial" charset="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584" y="768"/>
              <a:ext cx="2256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200" b="0">
                  <a:latin typeface="Arial" charset="0"/>
                </a:rPr>
                <a:t>PCI PnP Model (init, enum, config)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584" y="1296"/>
              <a:ext cx="2256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200" b="0">
                  <a:latin typeface="Arial" charset="0"/>
                </a:rPr>
                <a:t>PCI Software/Driver Model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584" y="1824"/>
              <a:ext cx="2256" cy="384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200" b="0">
                  <a:latin typeface="Arial" charset="0"/>
                </a:rPr>
                <a:t>Packet-based Protocol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584" y="2352"/>
              <a:ext cx="2256" cy="384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200" b="0">
                  <a:latin typeface="Arial" charset="0"/>
                </a:rPr>
                <a:t>Data Integrity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1584" y="3072"/>
              <a:ext cx="2256" cy="3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200" b="0">
                  <a:latin typeface="Arial" charset="0"/>
                </a:rPr>
                <a:t>Point-to-point, serial, differential…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152" y="1728"/>
              <a:ext cx="35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3936" y="3168"/>
              <a:ext cx="28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152" y="2784"/>
              <a:ext cx="35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524" y="3130"/>
              <a:ext cx="69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GB" sz="1200" b="0">
                  <a:latin typeface="Arial" charset="0"/>
                </a:rPr>
                <a:t>Physical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524" y="2506"/>
              <a:ext cx="769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GB" sz="1200" b="0">
                  <a:latin typeface="Arial" charset="0"/>
                </a:rPr>
                <a:t>Data Link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24" y="2026"/>
              <a:ext cx="911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GB" sz="1200" b="0">
                  <a:latin typeface="Arial" charset="0"/>
                </a:rPr>
                <a:t>Transaction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24" y="1459"/>
              <a:ext cx="44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GB" sz="1200" b="0">
                  <a:latin typeface="Arial" charset="0"/>
                </a:rPr>
                <a:t>S/W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524" y="970"/>
              <a:ext cx="82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GB" sz="1200" b="0">
                  <a:latin typeface="Arial" charset="0"/>
                </a:rPr>
                <a:t>OS Config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213" y="1163"/>
              <a:ext cx="106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GB" sz="1200" b="0">
                  <a:latin typeface="Arial" charset="0"/>
                </a:rPr>
                <a:t>No OS Impact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178" y="3158"/>
              <a:ext cx="1783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GB" sz="1200" b="0">
                  <a:latin typeface="Arial" charset="0"/>
                </a:rPr>
                <a:t>Future speeds and </a:t>
              </a:r>
            </a:p>
            <a:p>
              <a:pPr algn="l" eaLnBrk="1" hangingPunct="1"/>
              <a:r>
                <a:rPr lang="en-GB" sz="1200" b="0">
                  <a:latin typeface="Arial" charset="0"/>
                </a:rPr>
                <a:t>encoding technologies </a:t>
              </a:r>
            </a:p>
            <a:p>
              <a:pPr algn="l" eaLnBrk="1" hangingPunct="1"/>
              <a:r>
                <a:rPr lang="en-GB" sz="1200" b="0">
                  <a:latin typeface="Arial" charset="0"/>
                </a:rPr>
                <a:t>only impact physical layer</a:t>
              </a:r>
              <a:endParaRPr lang="en-US" sz="1200" b="0">
                <a:latin typeface="Arial" charset="0"/>
              </a:endParaRPr>
            </a:p>
          </p:txBody>
        </p:sp>
        <p:sp>
          <p:nvSpPr>
            <p:cNvPr id="23" name="AutoShape 20"/>
            <p:cNvSpPr>
              <a:spLocks/>
            </p:cNvSpPr>
            <p:nvPr/>
          </p:nvSpPr>
          <p:spPr bwMode="auto">
            <a:xfrm>
              <a:off x="3936" y="720"/>
              <a:ext cx="240" cy="960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97" y="1665514"/>
            <a:ext cx="2286000" cy="287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7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PCI Express layers: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21/01/2011 ASET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Transaction layer Packet (TLP):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010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841</TotalTime>
  <Words>754</Words>
  <Application>Microsoft Office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Slipstream</vt:lpstr>
      <vt:lpstr>Chart</vt:lpstr>
      <vt:lpstr>Worksheet</vt:lpstr>
      <vt:lpstr>Design and development of FPGA based PCI Express card</vt:lpstr>
      <vt:lpstr>Industry Standard Bus Throughput Comparison:</vt:lpstr>
      <vt:lpstr>PCI Express: Evolution of PCI</vt:lpstr>
      <vt:lpstr>Advantages of PCI Express:</vt:lpstr>
      <vt:lpstr>High Bandwidth:</vt:lpstr>
      <vt:lpstr>Dedicated I/O</vt:lpstr>
      <vt:lpstr>Backward Compatibility</vt:lpstr>
      <vt:lpstr>PCI Express layers:</vt:lpstr>
      <vt:lpstr>Transaction layer Packet (TLP):</vt:lpstr>
      <vt:lpstr>Implementation Options:</vt:lpstr>
      <vt:lpstr>Topology of PCIe System</vt:lpstr>
      <vt:lpstr>Virtex-5 FPGA Integrated Endpoint Block for PCI Express Designs</vt:lpstr>
      <vt:lpstr>Endpoint Block Diagram:</vt:lpstr>
      <vt:lpstr>Clock Resources:</vt:lpstr>
      <vt:lpstr>Clock Frequency Versus Lane Width</vt:lpstr>
      <vt:lpstr>Block RAM Interface</vt:lpstr>
      <vt:lpstr>LogiCORE™ Endpoint Block Plus Wrapper</vt:lpstr>
      <vt:lpstr>Snapshots:</vt:lpstr>
      <vt:lpstr>Snapshots cont..</vt:lpstr>
      <vt:lpstr>PCI Express Interface Card:</vt:lpstr>
      <vt:lpstr>PCB Design:</vt:lpstr>
      <vt:lpstr>Major Design issues:</vt:lpstr>
      <vt:lpstr>Applications:</vt:lpstr>
      <vt:lpstr>Acknowledgements:</vt:lpstr>
    </vt:vector>
  </TitlesOfParts>
  <Company>tifr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development of PCI Express Interface card</dc:title>
  <dc:creator>sunil</dc:creator>
  <cp:lastModifiedBy>sunil</cp:lastModifiedBy>
  <cp:revision>80</cp:revision>
  <dcterms:created xsi:type="dcterms:W3CDTF">2011-01-18T09:07:04Z</dcterms:created>
  <dcterms:modified xsi:type="dcterms:W3CDTF">2011-01-21T08:06:02Z</dcterms:modified>
</cp:coreProperties>
</file>