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29" r:id="rId2"/>
    <p:sldId id="538" r:id="rId3"/>
    <p:sldId id="562" r:id="rId4"/>
    <p:sldId id="549" r:id="rId5"/>
    <p:sldId id="522" r:id="rId6"/>
    <p:sldId id="551" r:id="rId7"/>
    <p:sldId id="556" r:id="rId8"/>
    <p:sldId id="527" r:id="rId9"/>
    <p:sldId id="539" r:id="rId10"/>
    <p:sldId id="492" r:id="rId11"/>
    <p:sldId id="541" r:id="rId12"/>
    <p:sldId id="559" r:id="rId13"/>
    <p:sldId id="520" r:id="rId14"/>
    <p:sldId id="561" r:id="rId15"/>
    <p:sldId id="560" r:id="rId16"/>
    <p:sldId id="530" r:id="rId17"/>
    <p:sldId id="490" r:id="rId18"/>
    <p:sldId id="540" r:id="rId19"/>
    <p:sldId id="464" r:id="rId20"/>
    <p:sldId id="553" r:id="rId21"/>
    <p:sldId id="542" r:id="rId22"/>
    <p:sldId id="55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1FF2"/>
    <a:srgbClr val="BBB214"/>
    <a:srgbClr val="996633"/>
    <a:srgbClr val="FFB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3278" autoAdjust="0"/>
    <p:restoredTop sz="99467" autoAdjust="0"/>
  </p:normalViewPr>
  <p:slideViewPr>
    <p:cSldViewPr>
      <p:cViewPr varScale="1">
        <p:scale>
          <a:sx n="83" d="100"/>
          <a:sy n="83" d="100"/>
        </p:scale>
        <p:origin x="23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6295-C8DC-F24B-A061-B5A5FAF05759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5842E-6FC1-7346-895C-E730D6A8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0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4CFC0-C1E4-473B-805E-C3944A81C01B}" type="datetimeFigureOut">
              <a:rPr lang="en-US" smtClean="0"/>
              <a:pPr/>
              <a:t>5/8/18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BC0D6-C806-4267-8F7D-934AE335D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209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76227"/>
            <a:fld id="{CDC2BC42-583D-4476-867F-82BF2A209533}" type="slidenum">
              <a:rPr lang="en-US" smtClean="0"/>
              <a:pPr defTabSz="876227"/>
              <a:t>1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65650" cy="34242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57E20-DFE0-45DF-AB69-254C6395C57A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686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5293" y="4343703"/>
            <a:ext cx="5027414" cy="3885301"/>
          </a:xfrm>
          <a:noFill/>
          <a:ln/>
        </p:spPr>
        <p:txBody>
          <a:bodyPr lIns="86376" tIns="44916" rIns="86376" bIns="44916">
            <a:spAutoFit/>
          </a:bodyPr>
          <a:lstStyle/>
          <a:p>
            <a:pPr defTabSz="438114">
              <a:lnSpc>
                <a:spcPct val="93000"/>
              </a:lnSpc>
              <a:spcBef>
                <a:spcPts val="427"/>
              </a:spcBef>
              <a:tabLst>
                <a:tab pos="0" algn="l"/>
                <a:tab pos="876227" algn="l"/>
                <a:tab pos="1753920" algn="l"/>
                <a:tab pos="2631611" algn="l"/>
                <a:tab pos="3509304" algn="l"/>
                <a:tab pos="4386996" algn="l"/>
                <a:tab pos="5264689" algn="l"/>
                <a:tab pos="6142380" algn="l"/>
                <a:tab pos="7020073" algn="l"/>
                <a:tab pos="7897765" algn="l"/>
                <a:tab pos="8775458" algn="l"/>
                <a:tab pos="9653149" algn="l"/>
              </a:tabLst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TIFR,</a:t>
            </a:r>
            <a:r>
              <a:rPr lang="en-US" baseline="0" dirty="0" smtClean="0"/>
              <a:t> DU, BARC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75F9B-23D6-474D-8ECE-163BE1A9F2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60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a length</a:t>
            </a:r>
            <a:r>
              <a:rPr lang="en-US" baseline="0" dirty="0" smtClean="0"/>
              <a:t> of about 60 </a:t>
            </a:r>
            <a:r>
              <a:rPr lang="en-US" baseline="0" dirty="0" err="1" smtClean="0"/>
              <a:t>cms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75F9B-23D6-474D-8ECE-163BE1A9F2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FA9D2-F7CD-4D5C-ADA6-55AC2AF9FA8F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3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FE8D-8AFC-4544-AE54-167E7EDC0532}" type="datetime1">
              <a:rPr lang="en-IN" smtClean="0"/>
              <a:t>08/05/18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21AF-B933-4C4C-A444-0EBC3ED58B82}" type="datetime1">
              <a:rPr lang="en-IN" smtClean="0"/>
              <a:t>08/05/18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DE8B-1FB5-7040-9D58-187A77620A5A}" type="datetime1">
              <a:rPr lang="en-IN" smtClean="0"/>
              <a:t>08/05/18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08175" y="188914"/>
            <a:ext cx="6553200" cy="908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28-09-2009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F9055-ED4C-40C3-8831-74266983C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1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BC8-4C28-0740-B7FA-73E300686BBC}" type="datetime1">
              <a:rPr lang="en-IN" smtClean="0"/>
              <a:t>08/05/18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5DF05-248E-EC43-8524-BD29B200DB71}" type="datetime1">
              <a:rPr lang="en-IN" smtClean="0"/>
              <a:t>08/05/18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0CCF5-B046-614E-A6E6-3CF7D51F305D}" type="datetime1">
              <a:rPr lang="en-IN" smtClean="0"/>
              <a:t>08/05/18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2185-267A-A842-8208-65F04ECFACEC}" type="datetime1">
              <a:rPr lang="en-IN" smtClean="0"/>
              <a:t>08/05/18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A078-A353-AC41-A94B-66E725C5B438}" type="datetime1">
              <a:rPr lang="en-IN" smtClean="0"/>
              <a:t>08/05/18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996D-746C-C94E-ADFF-CA226EB4F321}" type="datetime1">
              <a:rPr lang="en-IN" smtClean="0"/>
              <a:t>08/05/18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46FD-4F99-4E4E-B698-B1037ED628DC}" type="datetime1">
              <a:rPr lang="en-IN" smtClean="0"/>
              <a:t>08/05/18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67EB-F3F3-2D49-9517-DC25C456BB9D}" type="datetime1">
              <a:rPr lang="en-IN" smtClean="0"/>
              <a:t>08/05/18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F7B10-C738-BA48-825F-B2B456321C05}" type="datetime1">
              <a:rPr lang="en-IN" smtClean="0"/>
              <a:t>08/05/18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D3323-5703-4761-B860-D72679875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hyperlink" Target="http://dx.doi.org/10.1088/1748-0221/9/06/P06008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4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2568833" y="2743200"/>
            <a:ext cx="3984367" cy="46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2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Gagan</a:t>
            </a:r>
            <a:r>
              <a:rPr lang="en-GB" sz="2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Mohanty</a:t>
            </a:r>
            <a:endParaRPr lang="en-GB" sz="2600" kern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9" descr="tifr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5588" y="3124200"/>
            <a:ext cx="1642645" cy="75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30400"/>
            <a:ext cx="952339" cy="77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 txBox="1">
            <a:spLocks noChangeArrowheads="1"/>
          </p:cNvSpPr>
          <p:nvPr/>
        </p:nvSpPr>
        <p:spPr bwMode="auto">
          <a:xfrm>
            <a:off x="2971800" y="6172200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kern="0" dirty="0" smtClean="0">
                <a:solidFill>
                  <a:schemeClr val="tx2"/>
                </a:solidFill>
                <a:cs typeface="Arial" charset="0"/>
              </a:rPr>
              <a:t>DHEP Annual Meeting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kern="0" dirty="0" smtClean="0">
                <a:solidFill>
                  <a:schemeClr val="tx2"/>
                </a:solidFill>
                <a:cs typeface="Arial" charset="0"/>
              </a:rPr>
              <a:t>May 8-9, 2018</a:t>
            </a:r>
            <a:endParaRPr lang="en-GB" kern="0" dirty="0">
              <a:solidFill>
                <a:schemeClr val="tx2"/>
              </a:solidFill>
            </a:endParaRPr>
          </a:p>
        </p:txBody>
      </p:sp>
      <p:sp>
        <p:nvSpPr>
          <p:cNvPr id="13" name="タイトル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7848600" cy="609600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Moving from            to</a:t>
            </a:r>
            <a:endParaRPr kumimoji="1" lang="ja-JP" altLang="en-US" sz="3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28600"/>
            <a:ext cx="986452" cy="8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Achievements During 2012 – 2017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205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Extra dimension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07807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Extra bosons (W’, Z’ ...)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7200" y="50408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name it!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9200" y="4736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Leptoquarks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1113472"/>
            <a:ext cx="2057400" cy="17543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HRD Highlights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S. </a:t>
            </a:r>
            <a:r>
              <a:rPr lang="en-US" dirty="0" err="1" smtClean="0">
                <a:solidFill>
                  <a:schemeClr val="bg1"/>
                </a:solidFill>
              </a:rPr>
              <a:t>Sandilya</a:t>
            </a:r>
            <a:r>
              <a:rPr lang="en-US" dirty="0" smtClean="0">
                <a:solidFill>
                  <a:schemeClr val="bg1"/>
                </a:solidFill>
              </a:rPr>
              <a:t>, postdoc @ Cincinnati; N.K. </a:t>
            </a:r>
            <a:r>
              <a:rPr lang="en-US" dirty="0" err="1" smtClean="0">
                <a:solidFill>
                  <a:schemeClr val="bg1"/>
                </a:solidFill>
              </a:rPr>
              <a:t>Nisar</a:t>
            </a:r>
            <a:r>
              <a:rPr lang="en-US" dirty="0" smtClean="0">
                <a:solidFill>
                  <a:schemeClr val="bg1"/>
                </a:solidFill>
              </a:rPr>
              <a:t>, postdoc @ Pittsburg; V. Gaur, 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postdoc @ VT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4258270"/>
            <a:ext cx="2362200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Journal Publications</a:t>
            </a:r>
            <a:r>
              <a:rPr lang="en-US" dirty="0" smtClean="0">
                <a:solidFill>
                  <a:schemeClr val="bg1"/>
                </a:solidFill>
              </a:rPr>
              <a:t>: 25 physics, 12 detector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Internal Notes</a:t>
            </a:r>
            <a:r>
              <a:rPr lang="en-US" dirty="0" smtClean="0">
                <a:solidFill>
                  <a:schemeClr val="bg1"/>
                </a:solidFill>
              </a:rPr>
              <a:t>: 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133600" y="2819400"/>
            <a:ext cx="472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TIFR-Belle (</a:t>
            </a:r>
            <a:r>
              <a:rPr lang="en-US" sz="2000" dirty="0" err="1" smtClean="0">
                <a:solidFill>
                  <a:schemeClr val="tx1"/>
                </a:solidFill>
              </a:rPr>
              <a:t>Mohanty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PhD (2), Postdoc Mentee (1)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" y="914400"/>
            <a:ext cx="2209800" cy="17543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Detector</a:t>
            </a:r>
            <a:r>
              <a:rPr lang="en-US" dirty="0" smtClean="0">
                <a:solidFill>
                  <a:schemeClr val="bg1"/>
                </a:solidFill>
              </a:rPr>
              <a:t>: Successful Si </a:t>
            </a:r>
            <a:r>
              <a:rPr lang="en-US" dirty="0" err="1" smtClean="0">
                <a:solidFill>
                  <a:schemeClr val="bg1"/>
                </a:solidFill>
              </a:rPr>
              <a:t>microstrip</a:t>
            </a:r>
            <a:r>
              <a:rPr lang="en-US" dirty="0" smtClean="0">
                <a:solidFill>
                  <a:schemeClr val="bg1"/>
                </a:solidFill>
              </a:rPr>
              <a:t> sensor R&amp;D; Led the design, prototyping and construction of the Belle-II SVD layer 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8000" y="4343400"/>
            <a:ext cx="2895600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Leadership</a:t>
            </a:r>
            <a:r>
              <a:rPr lang="en-US" dirty="0" smtClean="0">
                <a:solidFill>
                  <a:schemeClr val="bg1"/>
                </a:solidFill>
              </a:rPr>
              <a:t>: Leader of Belle </a:t>
            </a:r>
            <a:r>
              <a:rPr lang="en-US" dirty="0" err="1" smtClean="0">
                <a:solidFill>
                  <a:schemeClr val="bg1"/>
                </a:solidFill>
              </a:rPr>
              <a:t>Hadronic</a:t>
            </a:r>
            <a:r>
              <a:rPr lang="en-US" dirty="0" smtClean="0">
                <a:solidFill>
                  <a:schemeClr val="bg1"/>
                </a:solidFill>
              </a:rPr>
              <a:t> B-Decay Analysis Group, Belle II SVD </a:t>
            </a:r>
            <a:r>
              <a:rPr lang="en-US" dirty="0" err="1" smtClean="0">
                <a:solidFill>
                  <a:schemeClr val="bg1"/>
                </a:solidFill>
              </a:rPr>
              <a:t>PubBoard</a:t>
            </a:r>
            <a:r>
              <a:rPr lang="en-US" dirty="0" smtClean="0">
                <a:solidFill>
                  <a:schemeClr val="bg1"/>
                </a:solidFill>
              </a:rPr>
              <a:t> Chair, Members of Belle and Belle-II Executive Boards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4600" y="4140877"/>
            <a:ext cx="2667000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Talks &amp; Outreach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Invited plenary talk (10), parallel session (4) at int’l conference (including one @ ICHEP); similar number of talks, colloquia and lectures within India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0400" y="838200"/>
            <a:ext cx="2819400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Physics</a:t>
            </a:r>
            <a:r>
              <a:rPr lang="en-US" dirty="0" smtClean="0">
                <a:solidFill>
                  <a:schemeClr val="bg1"/>
                </a:solidFill>
              </a:rPr>
              <a:t>: Thrust area of CP violation and rare decays of charm and beauty mesons as well as </a:t>
            </a:r>
            <a:r>
              <a:rPr lang="en-US" dirty="0" err="1" smtClean="0">
                <a:solidFill>
                  <a:schemeClr val="bg1"/>
                </a:solidFill>
              </a:rPr>
              <a:t>bottommonium</a:t>
            </a:r>
            <a:r>
              <a:rPr lang="en-US" dirty="0" smtClean="0">
                <a:solidFill>
                  <a:schemeClr val="bg1"/>
                </a:solidFill>
              </a:rPr>
              <a:t> spectroscopy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4495800" y="2286000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4"/>
          </p:cNvCxnSpPr>
          <p:nvPr/>
        </p:nvCxnSpPr>
        <p:spPr>
          <a:xfrm>
            <a:off x="4495800" y="3657600"/>
            <a:ext cx="0" cy="68580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67400" y="3581400"/>
            <a:ext cx="45720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514600" y="3581400"/>
            <a:ext cx="685800" cy="68580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1"/>
          </p:cNvCxnSpPr>
          <p:nvPr/>
        </p:nvCxnSpPr>
        <p:spPr>
          <a:xfrm flipH="1" flipV="1">
            <a:off x="2438400" y="2590800"/>
            <a:ext cx="387072" cy="351352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248400" y="2590800"/>
            <a:ext cx="533400" cy="38100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1974" y="2"/>
            <a:ext cx="6981426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>
                <a:solidFill>
                  <a:schemeClr val="bg1"/>
                </a:solidFill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</a:rPr>
              <a:t>napshots of Belle results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06500"/>
            <a:ext cx="4592699" cy="313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1566208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Unambiguously refuted the claim of dubious </a:t>
            </a:r>
            <a:r>
              <a:rPr lang="en-US" sz="2000" dirty="0" err="1" smtClean="0">
                <a:solidFill>
                  <a:srgbClr val="0000FF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bb</a:t>
            </a:r>
            <a:r>
              <a:rPr lang="en-US" sz="2000" dirty="0" smtClean="0">
                <a:solidFill>
                  <a:srgbClr val="0000FF"/>
                </a:solidFill>
              </a:rPr>
              <a:t>(9975) state, which was claimed by a study based on CLEO’s data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Paved way for further study on </a:t>
            </a:r>
            <a:r>
              <a:rPr lang="en-US" sz="2000" dirty="0" err="1" smtClean="0">
                <a:solidFill>
                  <a:srgbClr val="0000FF"/>
                </a:solidFill>
              </a:rPr>
              <a:t>χ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bJ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>
                <a:solidFill>
                  <a:srgbClr val="0000FF"/>
                </a:solidFill>
              </a:rPr>
              <a:t>1</a:t>
            </a:r>
            <a:r>
              <a:rPr lang="en-US" sz="2000" dirty="0" smtClean="0">
                <a:solidFill>
                  <a:srgbClr val="0000FF"/>
                </a:solidFill>
              </a:rPr>
              <a:t>P) states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79083"/>
            <a:ext cx="7391400" cy="28771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693543" y="1261646"/>
            <a:ext cx="2155057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1600" dirty="0" smtClean="0"/>
              <a:t>PRL 111, 112001 (2013) </a:t>
            </a:r>
            <a:endParaRPr lang="en-US" sz="1600" dirty="0"/>
          </a:p>
        </p:txBody>
      </p:sp>
      <p:pic>
        <p:nvPicPr>
          <p:cNvPr id="14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4793920"/>
            <a:ext cx="2133600" cy="1835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800600"/>
            <a:ext cx="2221962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053" y="4432300"/>
            <a:ext cx="5309347" cy="2921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5053947"/>
            <a:ext cx="4800600" cy="3592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200" y="5537537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Results consistent with no CP violation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An order of magnitude improvement over the existing result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91200" y="4419600"/>
            <a:ext cx="2155057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1600" dirty="0" smtClean="0"/>
              <a:t>PRL 112, 211601 (2014) 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95400" y="3048000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80800" y="2098800"/>
            <a:ext cx="7620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4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1974" y="2"/>
            <a:ext cx="6981426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 Physics Analysis Center @ TIFR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17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4661118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Contribution to Belle II computing</a:t>
            </a:r>
            <a:r>
              <a:rPr lang="en-US" sz="2800" dirty="0" smtClean="0">
                <a:solidFill>
                  <a:srgbClr val="008000"/>
                </a:solidFill>
              </a:rPr>
              <a:t> (CPU: 24 </a:t>
            </a:r>
            <a:r>
              <a:rPr lang="en-US" sz="2800" dirty="0" err="1" smtClean="0">
                <a:solidFill>
                  <a:srgbClr val="008000"/>
                </a:solidFill>
              </a:rPr>
              <a:t>kHepSPEC</a:t>
            </a:r>
            <a:r>
              <a:rPr lang="en-US" sz="2800" dirty="0" smtClean="0">
                <a:solidFill>
                  <a:srgbClr val="008000"/>
                </a:solidFill>
              </a:rPr>
              <a:t>, storage: 750 TB)</a:t>
            </a:r>
            <a:r>
              <a:rPr lang="en-US" sz="2800" dirty="0" smtClean="0">
                <a:solidFill>
                  <a:srgbClr val="0000FF"/>
                </a:solidFill>
              </a:rPr>
              <a:t> over the next five years 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2%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Monte Carlo production and storage of trimmed data, catering to needs of (mostly local) Belle II community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38200"/>
            <a:ext cx="6402122" cy="3429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62200" y="2743200"/>
            <a:ext cx="1066800" cy="838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18478" y="2590800"/>
            <a:ext cx="2973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One of the Grid sites, relying on </a:t>
            </a:r>
            <a:r>
              <a:rPr lang="en-US" sz="2800" dirty="0" smtClean="0">
                <a:solidFill>
                  <a:srgbClr val="FF0000"/>
                </a:solidFill>
              </a:rPr>
              <a:t>NKN </a:t>
            </a:r>
            <a:r>
              <a:rPr lang="en-US" sz="2800" dirty="0" smtClean="0">
                <a:solidFill>
                  <a:srgbClr val="FF0000"/>
                </a:solidFill>
              </a:rPr>
              <a:t>network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Belle II Computing Need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/>
              <a:t>4</a:t>
            </a:r>
            <a:endParaRPr lang="de-DE" dirty="0"/>
          </a:p>
        </p:txBody>
      </p:sp>
      <p:pic>
        <p:nvPicPr>
          <p:cNvPr id="8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9144000" cy="3090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48" y="4114801"/>
            <a:ext cx="3517348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4059609"/>
            <a:ext cx="2895600" cy="2097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875" y="4038600"/>
            <a:ext cx="2815029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8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5334000" cy="62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正方形/長方形 9"/>
          <p:cNvSpPr/>
          <p:nvPr/>
        </p:nvSpPr>
        <p:spPr>
          <a:xfrm>
            <a:off x="5486400" y="653296"/>
            <a:ext cx="3657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Great for neutral and missing energy modes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Inclusive measurement: OK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Excellent flavor tagging and K</a:t>
            </a:r>
            <a:r>
              <a:rPr lang="en-US" altLang="ja-JP" sz="2000" baseline="-25000" dirty="0" smtClean="0">
                <a:solidFill>
                  <a:srgbClr val="0000FF"/>
                </a:solidFill>
              </a:rPr>
              <a:t>S</a:t>
            </a:r>
            <a:r>
              <a:rPr lang="en-US" altLang="ja-JP" sz="2000" dirty="0" smtClean="0">
                <a:solidFill>
                  <a:srgbClr val="0000FF"/>
                </a:solidFill>
              </a:rPr>
              <a:t> reconstruction</a:t>
            </a:r>
            <a:endParaRPr lang="ja-JP" altLang="en-US" sz="2000" dirty="0">
              <a:solidFill>
                <a:srgbClr val="0000FF"/>
              </a:solidFill>
              <a:latin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7591" t="33143" r="26847" b="34448"/>
          <a:stretch/>
        </p:blipFill>
        <p:spPr>
          <a:xfrm>
            <a:off x="5677743" y="4495801"/>
            <a:ext cx="3339112" cy="220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Belle II vs. </a:t>
            </a:r>
            <a:r>
              <a:rPr lang="en-US" sz="3200" b="1" dirty="0" err="1" smtClean="0">
                <a:solidFill>
                  <a:schemeClr val="bg1"/>
                </a:solidFill>
              </a:rPr>
              <a:t>LHCb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671" b="164"/>
          <a:stretch/>
        </p:blipFill>
        <p:spPr>
          <a:xfrm>
            <a:off x="5791200" y="2362200"/>
            <a:ext cx="3124200" cy="2190089"/>
          </a:xfrm>
          <a:prstGeom prst="rect">
            <a:avLst/>
          </a:prstGeom>
        </p:spPr>
      </p:pic>
      <p:sp>
        <p:nvSpPr>
          <p:cNvPr id="14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4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Moving from KEKB to </a:t>
            </a:r>
            <a:r>
              <a:rPr lang="en-US" sz="3200" b="1" dirty="0" err="1" smtClean="0">
                <a:solidFill>
                  <a:schemeClr val="bg1"/>
                </a:solidFill>
              </a:rPr>
              <a:t>SuperKEKB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/>
              <a:t>6</a:t>
            </a:r>
            <a:endParaRPr lang="de-D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62773"/>
            <a:ext cx="7344816" cy="537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52320" y="6926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10</a:t>
            </a:r>
            <a:r>
              <a:rPr lang="en-US" baseline="30000" dirty="0" smtClean="0">
                <a:solidFill>
                  <a:srgbClr val="FF0000"/>
                </a:solidFill>
                <a:sym typeface="Symbol"/>
              </a:rPr>
              <a:t>35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  <a:sym typeface="Symbol"/>
              </a:rPr>
              <a:t>2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  <a:sym typeface="Symbol"/>
              </a:rPr>
              <a:t>1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8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9"/>
          <p:cNvSpPr/>
          <p:nvPr/>
        </p:nvSpPr>
        <p:spPr>
          <a:xfrm>
            <a:off x="744960" y="6237314"/>
            <a:ext cx="7560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0000FF"/>
                </a:solidFill>
              </a:rPr>
              <a:t>Leap frog the luminosity by almost two orders of magnitude</a:t>
            </a:r>
            <a:endParaRPr lang="ja-JP" altLang="en-US" sz="22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685800"/>
            <a:ext cx="1981200" cy="5847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6600"/>
                </a:solidFill>
              </a:rPr>
              <a:t>Δm</a:t>
            </a:r>
            <a:r>
              <a:rPr lang="en-US" sz="3200" b="1" dirty="0" err="1">
                <a:solidFill>
                  <a:srgbClr val="FF6600"/>
                </a:solidFill>
              </a:rPr>
              <a:t>.</a:t>
            </a:r>
            <a:r>
              <a:rPr lang="en-US" sz="3200" b="1" dirty="0" err="1" smtClean="0">
                <a:solidFill>
                  <a:srgbClr val="FF6600"/>
                </a:solidFill>
              </a:rPr>
              <a:t>Δt</a:t>
            </a:r>
            <a:r>
              <a:rPr lang="en-US" sz="3200" b="1" dirty="0" smtClean="0">
                <a:solidFill>
                  <a:srgbClr val="FF6600"/>
                </a:solidFill>
              </a:rPr>
              <a:t> ~ 1</a:t>
            </a:r>
            <a:endParaRPr lang="en-US" sz="3200" b="1" baseline="30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157" y="609600"/>
            <a:ext cx="3967843" cy="3831021"/>
          </a:xfrm>
          <a:prstGeom prst="rect">
            <a:avLst/>
          </a:prstGeom>
        </p:spPr>
      </p:pic>
      <p:sp>
        <p:nvSpPr>
          <p:cNvPr id="56" name="Foliennummernplatzhalter 20"/>
          <p:cNvSpPr>
            <a:spLocks noGrp="1"/>
          </p:cNvSpPr>
          <p:nvPr>
            <p:ph type="sldNum" sz="quarter" idx="4294967295"/>
          </p:nvPr>
        </p:nvSpPr>
        <p:spPr>
          <a:xfrm>
            <a:off x="7004450" y="6475100"/>
            <a:ext cx="2133600" cy="3829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 dirty="0"/>
              <a:t>7</a:t>
            </a:r>
            <a:endParaRPr lang="de-DE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3194" b="1"/>
          <a:stretch/>
        </p:blipFill>
        <p:spPr>
          <a:xfrm>
            <a:off x="0" y="4212000"/>
            <a:ext cx="5943600" cy="2661627"/>
          </a:xfrm>
          <a:prstGeom prst="rect">
            <a:avLst/>
          </a:prstGeom>
        </p:spPr>
      </p:pic>
      <p:pic>
        <p:nvPicPr>
          <p:cNvPr id="25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295401" y="0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Power of Luminosity </a:t>
            </a:r>
            <a:r>
              <a:rPr lang="en-US" sz="3200" b="1" dirty="0">
                <a:solidFill>
                  <a:schemeClr val="bg1"/>
                </a:solidFill>
              </a:rPr>
              <a:t>F</a:t>
            </a:r>
            <a:r>
              <a:rPr lang="en-US" sz="3200" b="1" dirty="0" smtClean="0">
                <a:solidFill>
                  <a:schemeClr val="bg1"/>
                </a:solidFill>
              </a:rPr>
              <a:t>rontier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4212000"/>
            <a:ext cx="838200" cy="1371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4339678" y="4506723"/>
            <a:ext cx="94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Unified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Theory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正方形/長方形 9"/>
          <p:cNvSpPr/>
          <p:nvPr/>
        </p:nvSpPr>
        <p:spPr>
          <a:xfrm>
            <a:off x="152400" y="871478"/>
            <a:ext cx="502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Complementary to the energy frontier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Can probe a mass scale, beyond the reach of LHC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Even for the minimal flavor violating (SM-like) case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Win-win situation if LHC finds new physics to decipher its flavor structure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00FF"/>
                </a:solidFill>
              </a:rPr>
              <a:t>Even otherwise, can give an approximate scale of new physics</a:t>
            </a:r>
            <a:endParaRPr lang="ja-JP" altLang="en-US" sz="2000" dirty="0">
              <a:solidFill>
                <a:srgbClr val="0000FF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2815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Most Visible </a:t>
            </a:r>
            <a:r>
              <a:rPr lang="en-US" sz="3200" b="1" dirty="0">
                <a:solidFill>
                  <a:schemeClr val="bg1"/>
                </a:solidFill>
              </a:rPr>
              <a:t>L</a:t>
            </a:r>
            <a:r>
              <a:rPr lang="en-US" sz="3200" b="1" dirty="0" smtClean="0">
                <a:solidFill>
                  <a:schemeClr val="bg1"/>
                </a:solidFill>
              </a:rPr>
              <a:t>egacy of Belle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/>
              <a:t>8</a:t>
            </a:r>
            <a:endParaRPr lang="de-DE" dirty="0"/>
          </a:p>
        </p:txBody>
      </p:sp>
      <p:pic>
        <p:nvPicPr>
          <p:cNvPr id="12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0972" y="734593"/>
            <a:ext cx="5636828" cy="3913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3" descr="kobayashi_maskawa_02_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3810002"/>
            <a:ext cx="2177135" cy="14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5" descr="Nobel Prize® medal - registered trademark of the Nobel Found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3810000"/>
            <a:ext cx="931058" cy="9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1" y="685800"/>
            <a:ext cx="3027171" cy="267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4800" y="3352802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/>
              <a:t>Proper time difference between two B </a:t>
            </a:r>
            <a:r>
              <a:rPr lang="en-US" sz="1200" b="1" dirty="0" smtClean="0"/>
              <a:t>mesons</a:t>
            </a:r>
            <a:endParaRPr lang="en-IN" sz="1200" b="1" dirty="0"/>
          </a:p>
        </p:txBody>
      </p:sp>
      <p:sp>
        <p:nvSpPr>
          <p:cNvPr id="20" name="正方形/長方形 9"/>
          <p:cNvSpPr/>
          <p:nvPr/>
        </p:nvSpPr>
        <p:spPr>
          <a:xfrm>
            <a:off x="152400" y="5334002"/>
            <a:ext cx="8915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00FF"/>
                </a:solidFill>
              </a:rPr>
              <a:t>Established beyond any doubt that the Kobayashi-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Maskawa</a:t>
            </a:r>
            <a:r>
              <a:rPr lang="en-US" altLang="ja-JP" sz="2400" dirty="0" smtClean="0">
                <a:solidFill>
                  <a:srgbClr val="0000FF"/>
                </a:solidFill>
              </a:rPr>
              <a:t> phase is responsible for CP violation (CPV) within the standard model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00FF"/>
                </a:solidFill>
              </a:rPr>
              <a:t>Led to the 2009 Physics Nobel prize to Kobayashi and 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Maskawa</a:t>
            </a:r>
            <a:endParaRPr lang="ja-JP" altLang="en-US" sz="2400" dirty="0">
              <a:solidFill>
                <a:srgbClr val="0000FF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902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1974" y="2"/>
            <a:ext cx="7057626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Other Highlighted </a:t>
            </a:r>
            <a:r>
              <a:rPr lang="en-US" sz="3200" b="1" dirty="0">
                <a:solidFill>
                  <a:schemeClr val="bg1"/>
                </a:solidFill>
              </a:rPr>
              <a:t>P</a:t>
            </a:r>
            <a:r>
              <a:rPr lang="en-US" sz="3200" b="1" dirty="0" smtClean="0">
                <a:solidFill>
                  <a:schemeClr val="bg1"/>
                </a:solidFill>
              </a:rPr>
              <a:t>hysics </a:t>
            </a:r>
            <a:r>
              <a:rPr lang="en-US" sz="3200" b="1" dirty="0">
                <a:solidFill>
                  <a:schemeClr val="bg1"/>
                </a:solidFill>
              </a:rPr>
              <a:t>P</a:t>
            </a:r>
            <a:r>
              <a:rPr lang="en-US" sz="3200" b="1" dirty="0" smtClean="0">
                <a:solidFill>
                  <a:schemeClr val="bg1"/>
                </a:solidFill>
              </a:rPr>
              <a:t>apers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139561"/>
            <a:ext cx="6019800" cy="2718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657600"/>
            <a:ext cx="4191000" cy="2531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096000" y="4382631"/>
            <a:ext cx="28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A nice channel for NP, which can only be studied at </a:t>
            </a: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+</a:t>
            </a:r>
            <a:r>
              <a:rPr lang="en-US" sz="2000" dirty="0" err="1" smtClean="0">
                <a:solidFill>
                  <a:srgbClr val="0000FF"/>
                </a:solidFill>
              </a:rPr>
              <a:t>e</a:t>
            </a:r>
            <a:r>
              <a:rPr lang="en-US" sz="2000" baseline="30000" dirty="0" smtClean="0">
                <a:solidFill>
                  <a:srgbClr val="0000FF"/>
                </a:solidFill>
              </a:rPr>
              <a:t>−</a:t>
            </a:r>
            <a:r>
              <a:rPr lang="en-US" sz="2000" dirty="0" smtClean="0">
                <a:solidFill>
                  <a:srgbClr val="0000FF"/>
                </a:solidFill>
              </a:rPr>
              <a:t> flavor factories</a:t>
            </a:r>
            <a:endParaRPr lang="en-US" sz="2000" dirty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Set world’s best limit (8.5×10</a:t>
            </a:r>
            <a:r>
              <a:rPr lang="en-US" sz="2000" baseline="30000" dirty="0" smtClean="0">
                <a:solidFill>
                  <a:srgbClr val="0000FF"/>
                </a:solidFill>
              </a:rPr>
              <a:t>−7</a:t>
            </a:r>
            <a:r>
              <a:rPr lang="en-US" sz="2000" dirty="0" smtClean="0">
                <a:solidFill>
                  <a:srgbClr val="0000FF"/>
                </a:solidFill>
              </a:rPr>
              <a:t>) in absence of a signal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83721" y="4114800"/>
            <a:ext cx="2326879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1600" dirty="0" smtClean="0"/>
              <a:t>PRD </a:t>
            </a:r>
            <a:r>
              <a:rPr lang="pt-BR" sz="1600" dirty="0"/>
              <a:t>93, 051102(</a:t>
            </a:r>
            <a:r>
              <a:rPr lang="pt-BR" sz="1600" dirty="0" err="1"/>
              <a:t>R</a:t>
            </a:r>
            <a:r>
              <a:rPr lang="pt-BR" sz="1600" dirty="0" smtClean="0"/>
              <a:t>) (2016) </a:t>
            </a:r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31936"/>
            <a:ext cx="8232370" cy="587264"/>
          </a:xfrm>
          <a:prstGeom prst="rect">
            <a:avLst/>
          </a:prstGeom>
          <a:ln w="19050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9" y="1309683"/>
            <a:ext cx="8077200" cy="280511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64721" y="956844"/>
            <a:ext cx="2326879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1600" dirty="0" smtClean="0"/>
              <a:t>PRD 87, 031103(</a:t>
            </a:r>
            <a:r>
              <a:rPr lang="pt-BR" sz="1600" dirty="0" err="1" smtClean="0"/>
              <a:t>R</a:t>
            </a:r>
            <a:r>
              <a:rPr lang="pt-BR" sz="1600" dirty="0" smtClean="0"/>
              <a:t>) (2013) </a:t>
            </a:r>
            <a:endParaRPr lang="en-US" sz="1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324600" y="3175200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1000" y="3376800"/>
            <a:ext cx="518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1000" y="4114800"/>
            <a:ext cx="449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6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Ongoing Belle (II) Physics Analyses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909220"/>
            <a:ext cx="838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Search for new sources of CP violation in B-meson decays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S. </a:t>
            </a:r>
            <a:r>
              <a:rPr lang="en-US" sz="2800" dirty="0" err="1" smtClean="0">
                <a:solidFill>
                  <a:srgbClr val="0000FF"/>
                </a:solidFill>
              </a:rPr>
              <a:t>Mohanty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Charmless </a:t>
            </a:r>
            <a:r>
              <a:rPr lang="en-US" sz="2800" dirty="0" err="1" smtClean="0">
                <a:solidFill>
                  <a:srgbClr val="0000FF"/>
                </a:solidFill>
              </a:rPr>
              <a:t>hadronic</a:t>
            </a:r>
            <a:r>
              <a:rPr lang="en-US" sz="2800" dirty="0" smtClean="0">
                <a:solidFill>
                  <a:srgbClr val="0000FF"/>
                </a:solidFill>
              </a:rPr>
              <a:t> B decays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A. </a:t>
            </a:r>
            <a:r>
              <a:rPr lang="en-US" sz="2800" dirty="0" err="1" smtClean="0">
                <a:solidFill>
                  <a:srgbClr val="0000FF"/>
                </a:solidFill>
              </a:rPr>
              <a:t>Basith</a:t>
            </a:r>
            <a:r>
              <a:rPr lang="en-US" sz="2800" dirty="0" smtClean="0">
                <a:solidFill>
                  <a:srgbClr val="0000FF"/>
                </a:solidFill>
              </a:rPr>
              <a:t> (+V. Gaur)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Search for LFV in tau decays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D. </a:t>
            </a:r>
            <a:r>
              <a:rPr lang="en-US" sz="2800" dirty="0" err="1" smtClean="0">
                <a:solidFill>
                  <a:srgbClr val="0000FF"/>
                </a:solidFill>
              </a:rPr>
              <a:t>Sahoo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Continue to lead several front-ranking HBD analyses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G.B. </a:t>
            </a:r>
            <a:r>
              <a:rPr lang="en-US" sz="2800" dirty="0" err="1" smtClean="0">
                <a:solidFill>
                  <a:srgbClr val="0000FF"/>
                </a:solidFill>
              </a:rPr>
              <a:t>Mohanty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endParaRPr lang="en-US" sz="2800" dirty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Now another feather on the cap: physics coordinator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/>
              <a:t>8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Group in one </a:t>
            </a:r>
            <a:r>
              <a:rPr lang="en-US" sz="3200" b="1" dirty="0">
                <a:solidFill>
                  <a:schemeClr val="bg1"/>
                </a:solidFill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</a:rPr>
              <a:t>lide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2967335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TIFR-Belle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685800" y="19812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00" y="9144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6800" y="9906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0600" y="35052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29400" y="35052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10200" y="45720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217307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CPV and rare charm decays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0" y="121920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Bottomonium</a:t>
            </a:r>
            <a:r>
              <a:rPr lang="en-US" dirty="0" smtClean="0">
                <a:solidFill>
                  <a:schemeClr val="bg1"/>
                </a:solidFill>
              </a:rPr>
              <a:t> spectroscopy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0" y="4800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Physics sensitivity studies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3733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Continuum suppression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9200" y="36970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Silicon Vertex Detector (L4)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0800" y="110627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CPV and rare B-meson decays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" y="5715002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en-US" sz="2400" dirty="0" smtClean="0">
                <a:solidFill>
                  <a:srgbClr val="FF0000"/>
                </a:solidFill>
              </a:rPr>
              <a:t>igh visibility and impact in terms of contribution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Established leadership within Belle and Belle-II collaborations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5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600575"/>
            <a:ext cx="996462" cy="809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986452" cy="80025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477000" y="20193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53200" y="21717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In-house silicon </a:t>
            </a:r>
            <a:r>
              <a:rPr lang="en-US" dirty="0" err="1" smtClean="0">
                <a:solidFill>
                  <a:schemeClr val="bg1"/>
                </a:solidFill>
              </a:rPr>
              <a:t>microstrip</a:t>
            </a:r>
            <a:r>
              <a:rPr lang="en-US" dirty="0" smtClean="0">
                <a:solidFill>
                  <a:schemeClr val="bg1"/>
                </a:solidFill>
              </a:rPr>
              <a:t> sensor R&amp;D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971800" y="4343400"/>
            <a:ext cx="22860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200400" y="4572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Physics analysis 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silicon detectors\Silicon Microstrip Lab Photos_9.12.09\BCS_7713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6708"/>
            <a:ext cx="4689231" cy="434109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Silicon </a:t>
            </a:r>
            <a:r>
              <a:rPr lang="en-US" sz="3200" b="1" dirty="0" err="1">
                <a:solidFill>
                  <a:schemeClr val="bg1"/>
                </a:solidFill>
              </a:rPr>
              <a:t>M</a:t>
            </a:r>
            <a:r>
              <a:rPr lang="en-US" sz="3200" b="1" dirty="0" err="1" smtClean="0">
                <a:solidFill>
                  <a:schemeClr val="bg1"/>
                </a:solidFill>
              </a:rPr>
              <a:t>icrostrip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</a:rPr>
              <a:t>ensor R&amp;D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11</a:t>
            </a:r>
            <a:endParaRPr lang="de-DE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838200"/>
            <a:ext cx="3429000" cy="234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ignal_HV70"/>
          <p:cNvPicPr>
            <a:picLocks noChangeAspect="1" noChangeArrowheads="1"/>
          </p:cNvPicPr>
          <p:nvPr/>
        </p:nvPicPr>
        <p:blipFill rotWithShape="1">
          <a:blip r:embed="rId7"/>
          <a:srcRect r="6279"/>
          <a:stretch/>
        </p:blipFill>
        <p:spPr bwMode="auto">
          <a:xfrm>
            <a:off x="5181600" y="3352800"/>
            <a:ext cx="3942699" cy="286702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04800" y="54774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Design, fabrication and characterization of the first AC-coupled silicon </a:t>
            </a:r>
            <a:r>
              <a:rPr lang="en-US" dirty="0" err="1" smtClean="0">
                <a:solidFill>
                  <a:srgbClr val="FF0000"/>
                </a:solidFill>
              </a:rPr>
              <a:t>microstrip</a:t>
            </a:r>
            <a:r>
              <a:rPr lang="en-US" dirty="0" smtClean="0">
                <a:solidFill>
                  <a:srgbClr val="FF0000"/>
                </a:solidFill>
              </a:rPr>
              <a:t> sensors in India</a:t>
            </a:r>
            <a:r>
              <a:rPr lang="en-US" dirty="0" smtClean="0"/>
              <a:t>, T. Aziz </a:t>
            </a:r>
            <a:r>
              <a:rPr lang="en-US" i="1" dirty="0" smtClean="0"/>
              <a:t>et al</a:t>
            </a:r>
            <a:r>
              <a:rPr lang="en-US" dirty="0" smtClean="0"/>
              <a:t>., </a:t>
            </a:r>
            <a:r>
              <a:rPr lang="en-US" u="sng" dirty="0" smtClean="0">
                <a:hlinkClick r:id="rId8"/>
              </a:rPr>
              <a:t>JINST </a:t>
            </a:r>
            <a:r>
              <a:rPr lang="en-US" b="1" u="sng" dirty="0" smtClean="0">
                <a:hlinkClick r:id="rId8"/>
              </a:rPr>
              <a:t>9</a:t>
            </a:r>
            <a:r>
              <a:rPr lang="en-US" u="sng" dirty="0" smtClean="0">
                <a:hlinkClick r:id="rId8"/>
              </a:rPr>
              <a:t> (2014) P06008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53200" y="4278868"/>
            <a:ext cx="22098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Achieved S/N is 35:1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コンテンツ プレースホルダ 59"/>
          <p:cNvSpPr>
            <a:spLocks noGrp="1"/>
          </p:cNvSpPr>
          <p:nvPr>
            <p:ph sz="half" idx="2"/>
          </p:nvPr>
        </p:nvSpPr>
        <p:spPr>
          <a:xfrm>
            <a:off x="4012706" y="3293425"/>
            <a:ext cx="4978895" cy="120237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lphaLcParenR"/>
            </a:pPr>
            <a:r>
              <a:rPr lang="en-US" altLang="ja-JP" sz="2200" dirty="0" smtClean="0">
                <a:solidFill>
                  <a:srgbClr val="FF0000"/>
                </a:solidFill>
              </a:rPr>
              <a:t>Pixel </a:t>
            </a:r>
            <a:r>
              <a:rPr lang="en-US" altLang="ja-JP" sz="2200" dirty="0">
                <a:solidFill>
                  <a:srgbClr val="FF0000"/>
                </a:solidFill>
              </a:rPr>
              <a:t>d</a:t>
            </a:r>
            <a:r>
              <a:rPr lang="en-US" altLang="ja-JP" sz="2200" dirty="0" smtClean="0">
                <a:solidFill>
                  <a:srgbClr val="FF0000"/>
                </a:solidFill>
              </a:rPr>
              <a:t>etector (PXD)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altLang="ja-JP" sz="2200" dirty="0" smtClean="0">
                <a:solidFill>
                  <a:srgbClr val="FF0000"/>
                </a:solidFill>
              </a:rPr>
              <a:t>Silicon micro-vertex detector (SVD)</a:t>
            </a:r>
          </a:p>
          <a:p>
            <a:pPr lvl="1"/>
            <a:r>
              <a:rPr lang="en-US" altLang="ja-JP" sz="2000" dirty="0" smtClean="0">
                <a:solidFill>
                  <a:srgbClr val="FF0000"/>
                </a:solidFill>
              </a:rPr>
              <a:t>Double-sided </a:t>
            </a:r>
            <a:r>
              <a:rPr lang="en-US" altLang="ja-JP" sz="2000" dirty="0">
                <a:solidFill>
                  <a:srgbClr val="FF0000"/>
                </a:solidFill>
              </a:rPr>
              <a:t>S</a:t>
            </a:r>
            <a:r>
              <a:rPr lang="en-US" altLang="ja-JP" sz="2000" dirty="0" smtClean="0">
                <a:solidFill>
                  <a:srgbClr val="FF0000"/>
                </a:solidFill>
              </a:rPr>
              <a:t>i 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microstrip</a:t>
            </a:r>
            <a:r>
              <a:rPr lang="en-US" altLang="ja-JP" sz="2000" dirty="0" smtClean="0">
                <a:solidFill>
                  <a:srgbClr val="FF0000"/>
                </a:solidFill>
              </a:rPr>
              <a:t> sensors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29462" r="31171" b="34272"/>
          <a:stretch/>
        </p:blipFill>
        <p:spPr bwMode="auto">
          <a:xfrm>
            <a:off x="467545" y="4673793"/>
            <a:ext cx="3240360" cy="1879409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r="16817"/>
          <a:stretch>
            <a:fillRect/>
          </a:stretch>
        </p:blipFill>
        <p:spPr bwMode="auto">
          <a:xfrm>
            <a:off x="533401" y="1600202"/>
            <a:ext cx="2880320" cy="29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コネクタ 8"/>
          <p:cNvCxnSpPr/>
          <p:nvPr/>
        </p:nvCxnSpPr>
        <p:spPr>
          <a:xfrm>
            <a:off x="1979713" y="2812957"/>
            <a:ext cx="1728193" cy="183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467544" y="2812957"/>
            <a:ext cx="1080120" cy="183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549152" y="2755776"/>
            <a:ext cx="43204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235608" y="6096000"/>
            <a:ext cx="62411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PXD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008696" y="4781490"/>
            <a:ext cx="61923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</a:rPr>
              <a:t>SVD</a:t>
            </a:r>
            <a:endParaRPr kumimoji="1" lang="ja-JP" altLang="en-US" sz="2000" b="1" dirty="0" smtClean="0"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179043" y="5057242"/>
            <a:ext cx="4416318" cy="147732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 Fast – to operate in high rate environment</a:t>
            </a:r>
          </a:p>
          <a:p>
            <a:pPr>
              <a:buFont typeface="Arial"/>
              <a:buChar char="•"/>
            </a:pPr>
            <a:r>
              <a:rPr lang="en-GB" dirty="0" smtClean="0"/>
              <a:t> Excellent spatial resolution (~15 </a:t>
            </a:r>
            <a:r>
              <a:rPr lang="en-GB" dirty="0" err="1" smtClean="0"/>
              <a:t>μm</a:t>
            </a:r>
            <a:r>
              <a:rPr lang="en-GB" dirty="0" smtClean="0"/>
              <a:t>) </a:t>
            </a:r>
          </a:p>
          <a:p>
            <a:pPr>
              <a:buFont typeface="Arial"/>
              <a:buChar char="•"/>
            </a:pPr>
            <a:r>
              <a:rPr lang="en-GB" dirty="0" smtClean="0"/>
              <a:t> Radiation hard (up to 100 </a:t>
            </a:r>
            <a:r>
              <a:rPr lang="en-GB" dirty="0" err="1" smtClean="0"/>
              <a:t>kGray</a:t>
            </a:r>
            <a:r>
              <a:rPr lang="en-GB" dirty="0" smtClean="0"/>
              <a:t>)</a:t>
            </a:r>
          </a:p>
          <a:p>
            <a:pPr>
              <a:buFont typeface="Arial"/>
              <a:buChar char="•"/>
            </a:pPr>
            <a:r>
              <a:rPr lang="en-GB" dirty="0" smtClean="0"/>
              <a:t> Good tracking capability – to track charged</a:t>
            </a:r>
          </a:p>
          <a:p>
            <a:r>
              <a:rPr lang="en-GB" dirty="0"/>
              <a:t> </a:t>
            </a:r>
            <a:r>
              <a:rPr lang="en-GB" dirty="0" smtClean="0"/>
              <a:t> particles</a:t>
            </a:r>
            <a:r>
              <a:rPr lang="en-GB" dirty="0"/>
              <a:t> </a:t>
            </a:r>
            <a:r>
              <a:rPr lang="en-GB" dirty="0" smtClean="0"/>
              <a:t>down to 50 MeV in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endParaRPr lang="en-GB" baseline="-25000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12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4110252" y="1220450"/>
            <a:ext cx="4652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Determine the vertex position of the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  weakly decaying particles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 Precisely measure the track position</a:t>
            </a:r>
          </a:p>
          <a:p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 and momentum for low-</a:t>
            </a:r>
            <a:r>
              <a:rPr lang="en-US" sz="2200" dirty="0" err="1" smtClean="0">
                <a:solidFill>
                  <a:srgbClr val="FF0000"/>
                </a:solidFill>
              </a:rPr>
              <a:t>p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200" dirty="0" smtClean="0">
                <a:solidFill>
                  <a:srgbClr val="FF0000"/>
                </a:solidFill>
              </a:rPr>
              <a:t> tracks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Belle-II VXD: </a:t>
            </a:r>
            <a:r>
              <a:rPr lang="en-US" sz="3200" b="1" dirty="0">
                <a:solidFill>
                  <a:schemeClr val="bg1"/>
                </a:solidFill>
              </a:rPr>
              <a:t>W</a:t>
            </a:r>
            <a:r>
              <a:rPr lang="en-US" sz="3200" b="1" dirty="0" smtClean="0">
                <a:solidFill>
                  <a:schemeClr val="bg1"/>
                </a:solidFill>
              </a:rPr>
              <a:t>hat, Why and How...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23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正方形/長方形 9"/>
          <p:cNvSpPr/>
          <p:nvPr/>
        </p:nvSpPr>
        <p:spPr>
          <a:xfrm>
            <a:off x="152400" y="762002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srgbClr val="0000FF"/>
                </a:solidFill>
              </a:rPr>
              <a:t>A</a:t>
            </a:r>
            <a:r>
              <a:rPr lang="en-US" altLang="ja-JP" sz="2400" dirty="0" smtClean="0">
                <a:solidFill>
                  <a:srgbClr val="0000FF"/>
                </a:solidFill>
              </a:rPr>
              <a:t> sophisticated 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vertexing</a:t>
            </a:r>
            <a:r>
              <a:rPr lang="en-US" altLang="ja-JP" sz="2400" dirty="0" smtClean="0">
                <a:solidFill>
                  <a:srgbClr val="0000FF"/>
                </a:solidFill>
              </a:rPr>
              <a:t> and inner tracking system:</a:t>
            </a:r>
            <a:endParaRPr lang="ja-JP" altLang="en-US" sz="24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5" name="正方形/長方形 9"/>
          <p:cNvSpPr/>
          <p:nvPr/>
        </p:nvSpPr>
        <p:spPr>
          <a:xfrm>
            <a:off x="3733800" y="2811961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00FF"/>
                </a:solidFill>
              </a:rPr>
              <a:t>Composed of:</a:t>
            </a:r>
            <a:endParaRPr lang="ja-JP" altLang="en-US" sz="24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2" name="正方形/長方形 9"/>
          <p:cNvSpPr/>
          <p:nvPr/>
        </p:nvSpPr>
        <p:spPr>
          <a:xfrm>
            <a:off x="3733800" y="4572000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00FF"/>
                </a:solidFill>
              </a:rPr>
              <a:t>Requirements:</a:t>
            </a:r>
            <a:endParaRPr lang="ja-JP" altLang="en-US" sz="2400" dirty="0">
              <a:solidFill>
                <a:srgbClr val="0000FF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92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 b="5286"/>
          <a:stretch>
            <a:fillRect/>
          </a:stretch>
        </p:blipFill>
        <p:spPr bwMode="auto">
          <a:xfrm>
            <a:off x="7337938" y="5351117"/>
            <a:ext cx="1752600" cy="129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10" y="1332596"/>
            <a:ext cx="4602755" cy="317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31" name="グループ化 1030"/>
          <p:cNvGrpSpPr/>
          <p:nvPr/>
        </p:nvGrpSpPr>
        <p:grpSpPr>
          <a:xfrm>
            <a:off x="5549049" y="2924946"/>
            <a:ext cx="3499561" cy="2426171"/>
            <a:chOff x="5549048" y="3492337"/>
            <a:chExt cx="3499561" cy="2426171"/>
          </a:xfrm>
        </p:grpSpPr>
        <p:pic>
          <p:nvPicPr>
            <p:cNvPr id="127" name="図 126" descr="IMG_1899.JPG"/>
            <p:cNvPicPr>
              <a:picLocks noChangeAspect="1"/>
            </p:cNvPicPr>
            <p:nvPr/>
          </p:nvPicPr>
          <p:blipFill>
            <a:blip r:embed="rId4" cstate="print"/>
            <a:srcRect t="15937" r="27025" b="19124"/>
            <a:stretch>
              <a:fillRect/>
            </a:stretch>
          </p:blipFill>
          <p:spPr>
            <a:xfrm>
              <a:off x="5549048" y="3501596"/>
              <a:ext cx="3499561" cy="2200302"/>
            </a:xfrm>
            <a:prstGeom prst="rect">
              <a:avLst/>
            </a:prstGeom>
          </p:spPr>
        </p:pic>
        <p:sp>
          <p:nvSpPr>
            <p:cNvPr id="128" name="テキスト ボックス 127"/>
            <p:cNvSpPr txBox="1"/>
            <p:nvPr/>
          </p:nvSpPr>
          <p:spPr>
            <a:xfrm>
              <a:off x="7596336" y="5272177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DSSD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29" name="直線矢印コネクタ 128"/>
            <p:cNvCxnSpPr>
              <a:stCxn id="128" idx="0"/>
            </p:cNvCxnSpPr>
            <p:nvPr/>
          </p:nvCxnSpPr>
          <p:spPr>
            <a:xfrm flipV="1">
              <a:off x="7938738" y="5013177"/>
              <a:ext cx="101779" cy="25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テキスト ボックス 130"/>
            <p:cNvSpPr txBox="1"/>
            <p:nvPr/>
          </p:nvSpPr>
          <p:spPr>
            <a:xfrm>
              <a:off x="7379869" y="5272177"/>
              <a:ext cx="1668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dirty="0" err="1" smtClean="0">
                  <a:solidFill>
                    <a:prstClr val="black"/>
                  </a:solidFill>
                </a:rPr>
                <a:t>Airex</a:t>
              </a:r>
              <a:endParaRPr lang="en-US" altLang="ja-JP" dirty="0" smtClean="0">
                <a:solidFill>
                  <a:prstClr val="black"/>
                </a:solidFill>
              </a:endParaRPr>
            </a:p>
            <a:p>
              <a:pPr algn="r"/>
              <a:r>
                <a:rPr lang="en-US" altLang="ja-JP" dirty="0" smtClean="0">
                  <a:solidFill>
                    <a:prstClr val="black"/>
                  </a:solidFill>
                </a:rPr>
                <a:t>(Polymer foam)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32" name="直線矢印コネクタ 131"/>
            <p:cNvCxnSpPr/>
            <p:nvPr/>
          </p:nvCxnSpPr>
          <p:spPr>
            <a:xfrm flipV="1">
              <a:off x="8676456" y="4888319"/>
              <a:ext cx="0" cy="4623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テキスト ボックス 133"/>
            <p:cNvSpPr txBox="1"/>
            <p:nvPr/>
          </p:nvSpPr>
          <p:spPr>
            <a:xfrm>
              <a:off x="6016112" y="4349796"/>
              <a:ext cx="1422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Bonding wire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35" name="直線矢印コネクタ 134"/>
            <p:cNvCxnSpPr>
              <a:stCxn id="134" idx="3"/>
            </p:cNvCxnSpPr>
            <p:nvPr/>
          </p:nvCxnSpPr>
          <p:spPr>
            <a:xfrm>
              <a:off x="7439023" y="4534462"/>
              <a:ext cx="838910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テキスト ボックス 135"/>
            <p:cNvSpPr txBox="1"/>
            <p:nvPr/>
          </p:nvSpPr>
          <p:spPr>
            <a:xfrm>
              <a:off x="6228184" y="3492337"/>
              <a:ext cx="8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APV25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37" name="直線矢印コネクタ 136"/>
            <p:cNvCxnSpPr>
              <a:stCxn id="136" idx="3"/>
            </p:cNvCxnSpPr>
            <p:nvPr/>
          </p:nvCxnSpPr>
          <p:spPr>
            <a:xfrm>
              <a:off x="7030620" y="3677003"/>
              <a:ext cx="268208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/>
            <p:cNvCxnSpPr>
              <a:stCxn id="134" idx="3"/>
            </p:cNvCxnSpPr>
            <p:nvPr/>
          </p:nvCxnSpPr>
          <p:spPr>
            <a:xfrm flipV="1">
              <a:off x="7439023" y="4304628"/>
              <a:ext cx="373336" cy="2298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/>
        </p:nvGrpSpPr>
        <p:grpSpPr>
          <a:xfrm>
            <a:off x="179513" y="4434058"/>
            <a:ext cx="5725432" cy="1354217"/>
            <a:chOff x="115361" y="4547388"/>
            <a:chExt cx="5725432" cy="135421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92"/>
            <a:stretch/>
          </p:blipFill>
          <p:spPr>
            <a:xfrm flipH="1">
              <a:off x="115361" y="4626883"/>
              <a:ext cx="5239967" cy="1120833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87374" y="4926592"/>
              <a:ext cx="5705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prstClr val="black"/>
                  </a:solidFill>
                </a:rPr>
                <a:t>DSSD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57905" y="4762831"/>
              <a:ext cx="5594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err="1" smtClean="0">
                  <a:solidFill>
                    <a:prstClr val="black"/>
                  </a:solidFill>
                </a:rPr>
                <a:t>Airex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281297" y="4690823"/>
              <a:ext cx="1216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err="1" smtClean="0">
                  <a:solidFill>
                    <a:prstClr val="black"/>
                  </a:solidFill>
                </a:rPr>
                <a:t>Kapton</a:t>
              </a:r>
              <a:r>
                <a:rPr lang="en-US" altLang="ja-JP" sz="1400" dirty="0" smtClean="0">
                  <a:solidFill>
                    <a:prstClr val="black"/>
                  </a:solidFill>
                </a:rPr>
                <a:t> hybrid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736337" y="4782576"/>
              <a:ext cx="6651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prstClr val="black"/>
                  </a:solidFill>
                </a:rPr>
                <a:t>APV25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355721" y="4690823"/>
              <a:ext cx="1095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prstClr val="black"/>
                  </a:solidFill>
                </a:rPr>
                <a:t>Cooling pipe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435841" y="4547388"/>
              <a:ext cx="14049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prstClr val="black"/>
                  </a:solidFill>
                </a:rPr>
                <a:t>Wrapped FLEX </a:t>
              </a:r>
            </a:p>
            <a:p>
              <a:r>
                <a:rPr lang="en-US" altLang="ja-JP" sz="1400" dirty="0" err="1" smtClean="0">
                  <a:solidFill>
                    <a:prstClr val="black"/>
                  </a:solidFill>
                </a:rPr>
                <a:t>fanout</a:t>
              </a:r>
              <a:r>
                <a:rPr lang="en-US" altLang="ja-JP" sz="1400" dirty="0" smtClean="0">
                  <a:solidFill>
                    <a:prstClr val="black"/>
                  </a:solidFill>
                </a:rPr>
                <a:t> for P-side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207077" y="5593828"/>
              <a:ext cx="1076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prstClr val="black"/>
                  </a:solidFill>
                </a:rPr>
                <a:t>Support ribs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24" name="直線矢印コネクタ 23"/>
          <p:cNvCxnSpPr/>
          <p:nvPr/>
        </p:nvCxnSpPr>
        <p:spPr>
          <a:xfrm flipH="1" flipV="1">
            <a:off x="4281884" y="4315181"/>
            <a:ext cx="288000" cy="25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289312" y="1988840"/>
            <a:ext cx="1012773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00" dirty="0" smtClean="0">
                <a:solidFill>
                  <a:prstClr val="black"/>
                </a:solidFill>
              </a:rPr>
              <a:t>Support ribs</a:t>
            </a:r>
            <a:endParaRPr lang="ja-JP" altLang="en-US" sz="1300" dirty="0">
              <a:solidFill>
                <a:prstClr val="black"/>
              </a:solidFill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683568" y="5828689"/>
            <a:ext cx="7341676" cy="76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Chip-on-sensor 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for double-sided </a:t>
            </a:r>
            <a:r>
              <a:rPr lang="en-US" sz="2000" dirty="0" smtClean="0">
                <a:solidFill>
                  <a:srgbClr val="0000FF"/>
                </a:solidFill>
              </a:rPr>
              <a:t>readout, named “Origami”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All </a:t>
            </a:r>
            <a:r>
              <a:rPr lang="en-US" sz="2000" dirty="0">
                <a:solidFill>
                  <a:srgbClr val="0000FF"/>
                </a:solidFill>
              </a:rPr>
              <a:t>chips aligned on one side </a:t>
            </a:r>
            <a:r>
              <a:rPr lang="en-US" sz="2000" dirty="0">
                <a:solidFill>
                  <a:srgbClr val="0000FF"/>
                </a:solidFill>
                <a:sym typeface="Symbol" charset="2"/>
              </a:rPr>
              <a:t> </a:t>
            </a:r>
            <a:r>
              <a:rPr lang="en-US" sz="2000" dirty="0">
                <a:solidFill>
                  <a:srgbClr val="0000FF"/>
                </a:solidFill>
              </a:rPr>
              <a:t>single cooling </a:t>
            </a:r>
            <a:r>
              <a:rPr lang="en-US" sz="2000" dirty="0" smtClean="0">
                <a:solidFill>
                  <a:srgbClr val="0000FF"/>
                </a:solidFill>
              </a:rPr>
              <a:t>pipe (Ave. </a:t>
            </a:r>
            <a:r>
              <a:rPr lang="en-US" altLang="ja-JP" sz="2000" dirty="0" smtClean="0">
                <a:solidFill>
                  <a:srgbClr val="0000FF"/>
                </a:solidFill>
              </a:rPr>
              <a:t>0.59% X</a:t>
            </a:r>
            <a:r>
              <a:rPr lang="en-US" altLang="ja-JP" sz="2000" baseline="-25000" dirty="0" smtClean="0">
                <a:solidFill>
                  <a:srgbClr val="0000FF"/>
                </a:solidFill>
              </a:rPr>
              <a:t>0</a:t>
            </a:r>
            <a:r>
              <a:rPr lang="en-US" altLang="ja-JP" sz="2000" dirty="0" smtClean="0">
                <a:solidFill>
                  <a:srgbClr val="0000FF"/>
                </a:solidFill>
              </a:rPr>
              <a:t>)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26" name="図 125" descr="IMG_1892.JPG"/>
          <p:cNvPicPr>
            <a:picLocks noChangeAspect="1"/>
          </p:cNvPicPr>
          <p:nvPr/>
        </p:nvPicPr>
        <p:blipFill rotWithShape="1">
          <a:blip r:embed="rId6" cstate="print"/>
          <a:srcRect l="17524" t="33140" r="10290" b="27716"/>
          <a:stretch/>
        </p:blipFill>
        <p:spPr>
          <a:xfrm>
            <a:off x="5549049" y="980730"/>
            <a:ext cx="3413977" cy="1388477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Origami Chip-on-Sensor </a:t>
            </a:r>
            <a:r>
              <a:rPr lang="en-US" sz="3200" b="1" dirty="0">
                <a:solidFill>
                  <a:schemeClr val="bg1"/>
                </a:solidFill>
              </a:rPr>
              <a:t>C</a:t>
            </a:r>
            <a:r>
              <a:rPr lang="en-US" sz="3200" b="1" dirty="0" smtClean="0">
                <a:solidFill>
                  <a:schemeClr val="bg1"/>
                </a:solidFill>
              </a:rPr>
              <a:t>oncept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34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58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71974" y="2"/>
            <a:ext cx="6981426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>
                <a:solidFill>
                  <a:schemeClr val="bg1"/>
                </a:solidFill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</a:rPr>
              <a:t>napshots of Belle results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71897" y="2328208"/>
                <a:ext cx="451970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q"/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An isospin analysis including results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𝐵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𝜋𝜋</m:t>
                    </m:r>
                  </m:oMath>
                </a14:m>
                <a:r>
                  <a:rPr lang="en-US" sz="2000" dirty="0" smtClean="0">
                    <a:solidFill>
                      <a:srgbClr val="0000FF"/>
                    </a:solidFill>
                  </a:rPr>
                  <a:t> decays excludes the UT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0000FF"/>
                    </a:solidFill>
                  </a:rPr>
                  <a:t> from [15.5</a:t>
                </a:r>
                <a:r>
                  <a:rPr lang="en-US" sz="2000" baseline="30000" dirty="0" smtClean="0">
                    <a:solidFill>
                      <a:srgbClr val="0000FF"/>
                    </a:solidFill>
                  </a:rPr>
                  <a:t>o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,75.0</a:t>
                </a:r>
                <a:r>
                  <a:rPr lang="en-US" sz="2000" baseline="30000" dirty="0" smtClean="0">
                    <a:solidFill>
                      <a:srgbClr val="0000FF"/>
                    </a:solidFill>
                  </a:rPr>
                  <a:t>o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] at 95% CL</a:t>
                </a:r>
              </a:p>
              <a:p>
                <a:pPr marL="457200" indent="-457200">
                  <a:buFont typeface="Wingdings" charset="2"/>
                  <a:buChar char="q"/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Belle II will allow stronger constraint on this important angle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897" y="2328208"/>
                <a:ext cx="4519703" cy="1631216"/>
              </a:xfrm>
              <a:prstGeom prst="rect">
                <a:avLst/>
              </a:prstGeom>
              <a:blipFill rotWithShape="0">
                <a:blip r:embed="rId3"/>
                <a:stretch>
                  <a:fillRect l="-1215" t="-2239" r="-1754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791200" y="1337846"/>
            <a:ext cx="2052000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1600" smtClean="0"/>
              <a:t>PRD 96, 032007 (2017) </a:t>
            </a:r>
            <a:endParaRPr lang="en-US" sz="1600" dirty="0"/>
          </a:p>
        </p:txBody>
      </p:sp>
      <p:pic>
        <p:nvPicPr>
          <p:cNvPr id="14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200" y="5229761"/>
                <a:ext cx="47244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q"/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Improved result by a factor of two over previous best measurement</a:t>
                </a:r>
              </a:p>
              <a:p>
                <a:pPr marL="457200" indent="-457200">
                  <a:buFont typeface="Wingdings" charset="2"/>
                  <a:buChar char="q"/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An isospin sum rule connecting results from various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𝐷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𝜋𝜋</m:t>
                    </m:r>
                  </m:oMath>
                </a14:m>
                <a:r>
                  <a:rPr lang="en-US" sz="2000" dirty="0" smtClean="0">
                    <a:solidFill>
                      <a:srgbClr val="0000FF"/>
                    </a:solidFill>
                  </a:rPr>
                  <a:t> decays tested to a precision of three per mille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229761"/>
                <a:ext cx="4724400" cy="1631216"/>
              </a:xfrm>
              <a:prstGeom prst="rect">
                <a:avLst/>
              </a:prstGeom>
              <a:blipFill rotWithShape="0">
                <a:blip r:embed="rId5"/>
                <a:stretch>
                  <a:fillRect l="-1161" t="-2247" r="-1290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4387255"/>
            <a:ext cx="4419600" cy="2318345"/>
          </a:xfrm>
          <a:prstGeom prst="rect">
            <a:avLst/>
          </a:prstGeom>
        </p:spPr>
      </p:pic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876800"/>
            <a:ext cx="4495800" cy="3037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" y="4358047"/>
            <a:ext cx="4874006" cy="377952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5867400" y="4176000"/>
            <a:ext cx="2268000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1600" dirty="0" smtClean="0"/>
              <a:t>PRD 97, 011101(</a:t>
            </a:r>
            <a:r>
              <a:rPr lang="pt-BR" sz="1600" dirty="0" err="1" smtClean="0"/>
              <a:t>R</a:t>
            </a:r>
            <a:r>
              <a:rPr lang="pt-BR" sz="1600" dirty="0" smtClean="0"/>
              <a:t>) (2018)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24600" y="4583668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4583668"/>
                <a:ext cx="6858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382000" y="4572000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4572000"/>
                <a:ext cx="685800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731196"/>
            <a:ext cx="7772400" cy="544343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48" y="1431539"/>
            <a:ext cx="4445749" cy="26832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9600" y="1752600"/>
            <a:ext cx="4672103" cy="280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86400" y="2081225"/>
            <a:ext cx="2743200" cy="2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9" name="グループ化 13"/>
          <p:cNvGrpSpPr>
            <a:grpSpLocks/>
          </p:cNvGrpSpPr>
          <p:nvPr/>
        </p:nvGrpSpPr>
        <p:grpSpPr bwMode="auto">
          <a:xfrm>
            <a:off x="170780" y="1409700"/>
            <a:ext cx="8668421" cy="5448300"/>
            <a:chOff x="961" y="391611"/>
            <a:chExt cx="9012184" cy="5905244"/>
          </a:xfrm>
        </p:grpSpPr>
        <p:pic>
          <p:nvPicPr>
            <p:cNvPr id="14234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51911"/>
              <a:ext cx="7848872" cy="554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540832" y="2348914"/>
              <a:ext cx="2199850" cy="51908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342" name="テキスト ボックス 7"/>
            <p:cNvSpPr txBox="1">
              <a:spLocks noChangeArrowheads="1"/>
            </p:cNvSpPr>
            <p:nvPr/>
          </p:nvSpPr>
          <p:spPr bwMode="auto">
            <a:xfrm>
              <a:off x="961" y="2634359"/>
              <a:ext cx="1981639" cy="39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9pPr>
            </a:lstStyle>
            <a:p>
              <a:pPr eaLnBrk="1" hangingPunct="1"/>
              <a:r>
                <a:rPr lang="en-US" altLang="ja-JP" sz="1800" dirty="0">
                  <a:solidFill>
                    <a:srgbClr val="0000FF"/>
                  </a:solidFill>
                  <a:latin typeface="Calibri" pitchFamily="34" charset="0"/>
                  <a:ea typeface="MS PGothic" pitchFamily="34" charset="-128"/>
                </a:rPr>
                <a:t>electron</a:t>
              </a:r>
              <a:r>
                <a:rPr lang="sl-SI" altLang="ja-JP" sz="1800" dirty="0">
                  <a:solidFill>
                    <a:srgbClr val="0000FF"/>
                  </a:solidFill>
                  <a:latin typeface="Calibri" pitchFamily="34" charset="0"/>
                  <a:ea typeface="MS PGothic" pitchFamily="34" charset="-128"/>
                </a:rPr>
                <a:t>s</a:t>
              </a:r>
              <a:r>
                <a:rPr lang="en-US" altLang="ja-JP" sz="1800" dirty="0">
                  <a:solidFill>
                    <a:srgbClr val="0000FF"/>
                  </a:solidFill>
                  <a:latin typeface="Calibri" pitchFamily="34" charset="0"/>
                  <a:ea typeface="MS PGothic" pitchFamily="34" charset="-128"/>
                </a:rPr>
                <a:t>  (7 </a:t>
              </a:r>
              <a:r>
                <a:rPr lang="en-US" altLang="ja-JP" sz="1800" dirty="0" err="1">
                  <a:solidFill>
                    <a:srgbClr val="0000FF"/>
                  </a:solidFill>
                  <a:latin typeface="Calibri" pitchFamily="34" charset="0"/>
                  <a:ea typeface="MS PGothic" pitchFamily="34" charset="-128"/>
                </a:rPr>
                <a:t>GeV</a:t>
              </a:r>
              <a:r>
                <a:rPr lang="en-US" altLang="ja-JP" sz="1800" dirty="0">
                  <a:solidFill>
                    <a:srgbClr val="0000FF"/>
                  </a:solidFill>
                  <a:latin typeface="Calibri" pitchFamily="34" charset="0"/>
                  <a:ea typeface="MS PGothic" pitchFamily="34" charset="-128"/>
                </a:rPr>
                <a:t>)</a:t>
              </a:r>
              <a:endParaRPr lang="ja-JP" altLang="en-US" sz="1800" dirty="0">
                <a:solidFill>
                  <a:srgbClr val="0000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6892780" y="3882373"/>
              <a:ext cx="1604653" cy="41114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344" name="テキスト ボックス 9"/>
            <p:cNvSpPr txBox="1">
              <a:spLocks noChangeArrowheads="1"/>
            </p:cNvSpPr>
            <p:nvPr/>
          </p:nvSpPr>
          <p:spPr bwMode="auto">
            <a:xfrm>
              <a:off x="6893183" y="4365104"/>
              <a:ext cx="2040739" cy="39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9pPr>
            </a:lstStyle>
            <a:p>
              <a:pPr eaLnBrk="1" hangingPunct="1"/>
              <a:r>
                <a:rPr lang="en-US" altLang="ja-JP" sz="1800" dirty="0">
                  <a:solidFill>
                    <a:srgbClr val="FF0000"/>
                  </a:solidFill>
                  <a:latin typeface="Calibri" pitchFamily="34" charset="0"/>
                  <a:ea typeface="MS PGothic" pitchFamily="34" charset="-128"/>
                </a:rPr>
                <a:t>positron</a:t>
              </a:r>
              <a:r>
                <a:rPr lang="sl-SI" altLang="ja-JP" sz="1800" dirty="0">
                  <a:solidFill>
                    <a:srgbClr val="FF0000"/>
                  </a:solidFill>
                  <a:latin typeface="Calibri" pitchFamily="34" charset="0"/>
                  <a:ea typeface="MS PGothic" pitchFamily="34" charset="-128"/>
                </a:rPr>
                <a:t>s</a:t>
              </a:r>
              <a:r>
                <a:rPr lang="en-US" altLang="ja-JP" sz="1800" dirty="0">
                  <a:solidFill>
                    <a:srgbClr val="FF0000"/>
                  </a:solidFill>
                  <a:latin typeface="Calibri" pitchFamily="34" charset="0"/>
                  <a:ea typeface="MS PGothic" pitchFamily="34" charset="-128"/>
                </a:rPr>
                <a:t> (4 </a:t>
              </a:r>
              <a:r>
                <a:rPr lang="en-US" altLang="ja-JP" sz="1800" dirty="0" err="1">
                  <a:solidFill>
                    <a:srgbClr val="FF0000"/>
                  </a:solidFill>
                  <a:latin typeface="Calibri" pitchFamily="34" charset="0"/>
                  <a:ea typeface="MS PGothic" pitchFamily="34" charset="-128"/>
                </a:rPr>
                <a:t>GeV</a:t>
              </a:r>
              <a:r>
                <a:rPr lang="en-US" altLang="ja-JP" sz="1800" dirty="0">
                  <a:solidFill>
                    <a:srgbClr val="FF0000"/>
                  </a:solidFill>
                  <a:latin typeface="Calibri" pitchFamily="34" charset="0"/>
                  <a:ea typeface="MS PGothic" pitchFamily="34" charset="-128"/>
                </a:rPr>
                <a:t>)</a:t>
              </a:r>
              <a:endParaRPr lang="ja-JP" altLang="en-US" sz="1800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" name="角丸四角形吹き出し 12"/>
            <p:cNvSpPr/>
            <p:nvPr/>
          </p:nvSpPr>
          <p:spPr>
            <a:xfrm>
              <a:off x="5364314" y="391611"/>
              <a:ext cx="3648831" cy="949794"/>
            </a:xfrm>
            <a:prstGeom prst="wedgeRoundRectCallout">
              <a:avLst>
                <a:gd name="adj1" fmla="val -37974"/>
                <a:gd name="adj2" fmla="val 6360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dirty="0">
                  <a:solidFill>
                    <a:srgbClr val="000000"/>
                  </a:solidFill>
                </a:rPr>
                <a:t>K</a:t>
              </a:r>
              <a:r>
                <a:rPr kumimoji="1" lang="en-US" altLang="ja-JP" baseline="-25000" dirty="0">
                  <a:solidFill>
                    <a:srgbClr val="000000"/>
                  </a:solidFill>
                </a:rPr>
                <a:t>L</a:t>
              </a:r>
              <a:r>
                <a:rPr kumimoji="1" lang="en-US" altLang="ja-JP" dirty="0">
                  <a:solidFill>
                    <a:srgbClr val="000000"/>
                  </a:solidFill>
                </a:rPr>
                <a:t> and </a:t>
              </a:r>
              <a:r>
                <a:rPr kumimoji="1" lang="en-US" altLang="ja-JP" dirty="0" err="1">
                  <a:solidFill>
                    <a:srgbClr val="000000"/>
                  </a:solidFill>
                </a:rPr>
                <a:t>muon</a:t>
              </a:r>
              <a:r>
                <a:rPr kumimoji="1" lang="en-US" altLang="ja-JP" dirty="0">
                  <a:solidFill>
                    <a:srgbClr val="000000"/>
                  </a:solidFill>
                </a:rPr>
                <a:t> detector:</a:t>
              </a:r>
            </a:p>
            <a:p>
              <a:pPr>
                <a:defRPr/>
              </a:pPr>
              <a:r>
                <a:rPr lang="en-US" altLang="ja-JP" sz="1400" dirty="0">
                  <a:solidFill>
                    <a:srgbClr val="000000"/>
                  </a:solidFill>
                </a:rPr>
                <a:t>Resistive Plate Counter (</a:t>
              </a:r>
              <a:r>
                <a:rPr lang="en-US" altLang="ja-JP" sz="1400" dirty="0"/>
                <a:t>barrel </a:t>
              </a:r>
              <a:r>
                <a:rPr lang="en-US" altLang="ja-JP" sz="1400" dirty="0" smtClean="0"/>
                <a:t>outer), plastic</a:t>
              </a:r>
              <a:endParaRPr lang="en-US" altLang="ja-JP" sz="140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en-US" altLang="ja-JP" sz="1400" dirty="0">
                  <a:solidFill>
                    <a:srgbClr val="000000"/>
                  </a:solidFill>
                </a:rPr>
                <a:t>s</a:t>
              </a:r>
              <a:r>
                <a:rPr lang="en-US" altLang="ja-JP" sz="1400" dirty="0" smtClean="0">
                  <a:solidFill>
                    <a:srgbClr val="000000"/>
                  </a:solidFill>
                </a:rPr>
                <a:t>cintillator </a:t>
              </a:r>
              <a:r>
                <a:rPr lang="en-US" altLang="ja-JP" sz="1400" dirty="0">
                  <a:solidFill>
                    <a:srgbClr val="000000"/>
                  </a:solidFill>
                </a:rPr>
                <a:t>+ WLS </a:t>
              </a:r>
              <a:r>
                <a:rPr lang="en-US" altLang="ja-JP" sz="1400" dirty="0" smtClean="0">
                  <a:solidFill>
                    <a:srgbClr val="000000"/>
                  </a:solidFill>
                </a:rPr>
                <a:t>fiber </a:t>
              </a:r>
              <a:r>
                <a:rPr lang="en-US" altLang="ja-JP" sz="1400" dirty="0">
                  <a:solidFill>
                    <a:srgbClr val="000000"/>
                  </a:solidFill>
                </a:rPr>
                <a:t>+ </a:t>
              </a:r>
              <a:r>
                <a:rPr lang="en-US" altLang="ja-JP" sz="1400" dirty="0" err="1">
                  <a:solidFill>
                    <a:srgbClr val="000000"/>
                  </a:solidFill>
                </a:rPr>
                <a:t>SiPM</a:t>
              </a:r>
              <a:r>
                <a:rPr lang="en-US" altLang="ja-JP" sz="1400" dirty="0">
                  <a:solidFill>
                    <a:srgbClr val="000000"/>
                  </a:solidFill>
                </a:rPr>
                <a:t> (end-</a:t>
              </a:r>
              <a:r>
                <a:rPr lang="en-US" altLang="ja-JP" sz="1400" dirty="0" smtClean="0">
                  <a:solidFill>
                    <a:srgbClr val="000000"/>
                  </a:solidFill>
                </a:rPr>
                <a:t>cap and</a:t>
              </a:r>
              <a:r>
                <a:rPr lang="en-US" altLang="ja-JP" sz="1400" dirty="0" smtClean="0"/>
                <a:t> </a:t>
              </a:r>
              <a:r>
                <a:rPr lang="en-US" altLang="ja-JP" sz="1400" dirty="0"/>
                <a:t>inner 2 </a:t>
              </a:r>
              <a:r>
                <a:rPr lang="en-US" altLang="ja-JP" sz="1400" dirty="0" smtClean="0"/>
                <a:t>barrel</a:t>
              </a:r>
              <a:r>
                <a:rPr lang="en-US" altLang="ja-JP" sz="1400" dirty="0" smtClean="0">
                  <a:solidFill>
                    <a:srgbClr val="000000"/>
                  </a:solidFill>
                </a:rPr>
                <a:t>)</a:t>
              </a:r>
              <a:endParaRPr lang="ja-JP" alt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5" name="角丸四角形吹き出し 14"/>
            <p:cNvSpPr/>
            <p:nvPr/>
          </p:nvSpPr>
          <p:spPr>
            <a:xfrm>
              <a:off x="5580172" y="2248905"/>
              <a:ext cx="3302253" cy="823877"/>
            </a:xfrm>
            <a:prstGeom prst="wedgeRoundRectCallout">
              <a:avLst>
                <a:gd name="adj1" fmla="val -79046"/>
                <a:gd name="adj2" fmla="val 2674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dirty="0">
                  <a:solidFill>
                    <a:prstClr val="black"/>
                  </a:solidFill>
                </a:rPr>
                <a:t>Particle Identification </a:t>
              </a:r>
            </a:p>
            <a:p>
              <a:pPr>
                <a:defRPr/>
              </a:pPr>
              <a:r>
                <a:rPr lang="en-US" altLang="ja-JP" sz="1400" dirty="0">
                  <a:solidFill>
                    <a:prstClr val="black"/>
                  </a:solidFill>
                </a:rPr>
                <a:t>Time-of-Propagation counter (barrel)</a:t>
              </a:r>
            </a:p>
            <a:p>
              <a:pPr>
                <a:defRPr/>
              </a:pPr>
              <a:r>
                <a:rPr lang="en-US" altLang="ja-JP" sz="1400" dirty="0">
                  <a:solidFill>
                    <a:prstClr val="black"/>
                  </a:solidFill>
                </a:rPr>
                <a:t>Prox. focusing Aerogel RICH (forward)</a:t>
              </a:r>
            </a:p>
          </p:txBody>
        </p:sp>
        <p:sp>
          <p:nvSpPr>
            <p:cNvPr id="16" name="角丸四角形吹き出し 15"/>
            <p:cNvSpPr/>
            <p:nvPr/>
          </p:nvSpPr>
          <p:spPr>
            <a:xfrm>
              <a:off x="828114" y="4734823"/>
              <a:ext cx="3407704" cy="854038"/>
            </a:xfrm>
            <a:prstGeom prst="wedgeRoundRectCallout">
              <a:avLst>
                <a:gd name="adj1" fmla="val 47309"/>
                <a:gd name="adj2" fmla="val -19229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dirty="0">
                  <a:solidFill>
                    <a:srgbClr val="000000"/>
                  </a:solidFill>
                </a:rPr>
                <a:t>Central Drift Chamber</a:t>
              </a:r>
            </a:p>
            <a:p>
              <a:pPr>
                <a:defRPr/>
              </a:pPr>
              <a:r>
                <a:rPr lang="en-US" altLang="ja-JP" sz="1400" dirty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He(50</a:t>
              </a:r>
              <a:r>
                <a:rPr lang="en-US" altLang="ja-JP" sz="1400" dirty="0" smtClean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%)+C</a:t>
              </a:r>
              <a:r>
                <a:rPr lang="en-US" altLang="ja-JP" sz="1400" baseline="-6000" dirty="0" smtClean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2</a:t>
              </a:r>
              <a:r>
                <a:rPr lang="en-US" altLang="ja-JP" sz="1400" dirty="0" smtClean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H</a:t>
              </a:r>
              <a:r>
                <a:rPr lang="en-US" altLang="ja-JP" sz="1400" baseline="-6000" dirty="0" smtClean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6</a:t>
              </a:r>
              <a:r>
                <a:rPr lang="en-US" altLang="ja-JP" sz="1400" dirty="0" smtClean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(50</a:t>
              </a:r>
              <a:r>
                <a:rPr lang="en-US" altLang="ja-JP" sz="1400" dirty="0">
                  <a:solidFill>
                    <a:srgbClr val="000000"/>
                  </a:solidFill>
                  <a:ea typeface="ヒラギノ角ゴ ProN W3" charset="-128"/>
                  <a:sym typeface="Optima" charset="0"/>
                </a:rPr>
                <a:t>%)</a:t>
              </a:r>
              <a:r>
                <a:rPr lang="en-US" altLang="ja-JP" sz="1400" dirty="0">
                  <a:solidFill>
                    <a:srgbClr val="000000"/>
                  </a:solidFill>
                </a:rPr>
                <a:t>, </a:t>
              </a:r>
              <a:r>
                <a:rPr lang="sl-SI" altLang="ja-JP" sz="1400" dirty="0">
                  <a:solidFill>
                    <a:srgbClr val="000000"/>
                  </a:solidFill>
                </a:rPr>
                <a:t>s</a:t>
              </a:r>
              <a:r>
                <a:rPr lang="en-US" altLang="ja-JP" sz="1400" dirty="0">
                  <a:solidFill>
                    <a:srgbClr val="000000"/>
                  </a:solidFill>
                </a:rPr>
                <a:t>mall cells, long lever arm,  fast electronics</a:t>
              </a:r>
            </a:p>
          </p:txBody>
        </p:sp>
        <p:sp>
          <p:nvSpPr>
            <p:cNvPr id="17" name="角丸四角形吹き出し 16"/>
            <p:cNvSpPr/>
            <p:nvPr/>
          </p:nvSpPr>
          <p:spPr>
            <a:xfrm>
              <a:off x="180539" y="1232950"/>
              <a:ext cx="3887036" cy="896899"/>
            </a:xfrm>
            <a:prstGeom prst="wedgeRoundRectCallout">
              <a:avLst>
                <a:gd name="adj1" fmla="val 30213"/>
                <a:gd name="adj2" fmla="val 7879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dirty="0">
                  <a:solidFill>
                    <a:prstClr val="black"/>
                  </a:solidFill>
                </a:rPr>
                <a:t>EM Calorimeter:</a:t>
              </a:r>
            </a:p>
            <a:p>
              <a:pPr>
                <a:defRPr/>
              </a:pPr>
              <a:r>
                <a:rPr lang="en-US" altLang="ja-JP" sz="1400" dirty="0">
                  <a:solidFill>
                    <a:prstClr val="black"/>
                  </a:solidFill>
                </a:rPr>
                <a:t>CsI(Tl), waveform sampling (barrel)</a:t>
              </a:r>
            </a:p>
            <a:p>
              <a:pPr>
                <a:defRPr/>
              </a:pPr>
              <a:r>
                <a:rPr lang="en-US" altLang="ja-JP" sz="1400" dirty="0">
                  <a:solidFill>
                    <a:prstClr val="black"/>
                  </a:solidFill>
                </a:rPr>
                <a:t>Pure CsI + waveform sampling (end-caps)</a:t>
              </a:r>
            </a:p>
          </p:txBody>
        </p:sp>
        <p:sp>
          <p:nvSpPr>
            <p:cNvPr id="18" name="角丸四角形吹き出し 17"/>
            <p:cNvSpPr/>
            <p:nvPr/>
          </p:nvSpPr>
          <p:spPr>
            <a:xfrm>
              <a:off x="56738" y="3849036"/>
              <a:ext cx="3031540" cy="647672"/>
            </a:xfrm>
            <a:prstGeom prst="wedgeRoundRectCallout">
              <a:avLst>
                <a:gd name="adj1" fmla="val 78119"/>
                <a:gd name="adj2" fmla="val -15488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dirty="0" smtClean="0">
                  <a:solidFill>
                    <a:prstClr val="black"/>
                  </a:solidFill>
                </a:rPr>
                <a:t>Vertex Detector: </a:t>
              </a:r>
              <a:r>
                <a:rPr lang="en-US" altLang="ja-JP" sz="1400" dirty="0" smtClean="0">
                  <a:solidFill>
                    <a:prstClr val="black"/>
                  </a:solidFill>
                </a:rPr>
                <a:t>2-layer</a:t>
              </a:r>
            </a:p>
            <a:p>
              <a:pPr>
                <a:defRPr/>
              </a:pPr>
              <a:r>
                <a:rPr lang="en-US" altLang="ja-JP" sz="1400" dirty="0" smtClean="0">
                  <a:solidFill>
                    <a:prstClr val="black"/>
                  </a:solidFill>
                </a:rPr>
                <a:t>pixel (PXD) </a:t>
              </a:r>
              <a:r>
                <a:rPr lang="en-US" altLang="ja-JP" sz="1400" dirty="0">
                  <a:solidFill>
                    <a:prstClr val="black"/>
                  </a:solidFill>
                </a:rPr>
                <a:t>+ </a:t>
              </a:r>
              <a:r>
                <a:rPr lang="en-US" altLang="ja-JP" sz="1400" dirty="0" smtClean="0">
                  <a:solidFill>
                    <a:srgbClr val="FF0000"/>
                  </a:solidFill>
                </a:rPr>
                <a:t>4-layer strip (SVD)</a:t>
              </a:r>
              <a:endParaRPr lang="en-US" altLang="ja-JP" sz="1400" dirty="0">
                <a:solidFill>
                  <a:srgbClr val="FF0000"/>
                </a:solidFill>
              </a:endParaRPr>
            </a:p>
          </p:txBody>
        </p:sp>
        <p:sp>
          <p:nvSpPr>
            <p:cNvPr id="19" name="角丸四角形吹き出し 18"/>
            <p:cNvSpPr/>
            <p:nvPr/>
          </p:nvSpPr>
          <p:spPr>
            <a:xfrm>
              <a:off x="56738" y="3128466"/>
              <a:ext cx="2211754" cy="647672"/>
            </a:xfrm>
            <a:prstGeom prst="wedgeRoundRectCallout">
              <a:avLst>
                <a:gd name="adj1" fmla="val 116633"/>
                <a:gd name="adj2" fmla="val -59492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kumimoji="1" lang="en-US" altLang="ja-JP" dirty="0">
                  <a:solidFill>
                    <a:prstClr val="black"/>
                  </a:solidFill>
                </a:rPr>
                <a:t>Beryllium </a:t>
              </a:r>
              <a:r>
                <a:rPr kumimoji="1" lang="en-US" altLang="ja-JP" dirty="0" smtClean="0">
                  <a:solidFill>
                    <a:prstClr val="black"/>
                  </a:solidFill>
                </a:rPr>
                <a:t>beam pipe </a:t>
              </a:r>
              <a:r>
                <a:rPr lang="en-US" altLang="ja-JP" sz="1400" dirty="0" smtClean="0">
                  <a:solidFill>
                    <a:prstClr val="black"/>
                  </a:solidFill>
                </a:rPr>
                <a:t>(2 </a:t>
              </a:r>
              <a:r>
                <a:rPr lang="en-US" altLang="ja-JP" sz="1400" dirty="0">
                  <a:solidFill>
                    <a:prstClr val="black"/>
                  </a:solidFill>
                </a:rPr>
                <a:t>cm </a:t>
              </a:r>
              <a:r>
                <a:rPr lang="en-US" altLang="ja-JP" sz="1400" dirty="0" smtClean="0">
                  <a:solidFill>
                    <a:prstClr val="black"/>
                  </a:solidFill>
                </a:rPr>
                <a:t>diameter)</a:t>
              </a:r>
              <a:endParaRPr lang="en-US" altLang="ja-JP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23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171974" y="2"/>
            <a:ext cx="7057626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F</a:t>
            </a:r>
            <a:r>
              <a:rPr lang="en-US" sz="3200" b="1" dirty="0" smtClean="0">
                <a:solidFill>
                  <a:schemeClr val="bg1"/>
                </a:solidFill>
              </a:rPr>
              <a:t>rom Belle to Belle II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正方形/長方形 9"/>
          <p:cNvSpPr/>
          <p:nvPr/>
        </p:nvSpPr>
        <p:spPr>
          <a:xfrm>
            <a:off x="152400" y="685802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0000FF"/>
                </a:solidFill>
              </a:rPr>
              <a:t>With 50 times more data than its predecessor, Belle II will be a unique instrument </a:t>
            </a:r>
            <a:r>
              <a:rPr lang="en-US" altLang="ja-JP" sz="2200" dirty="0">
                <a:solidFill>
                  <a:srgbClr val="0000FF"/>
                </a:solidFill>
              </a:rPr>
              <a:t>t</a:t>
            </a:r>
            <a:r>
              <a:rPr lang="en-US" altLang="ja-JP" sz="2200" dirty="0" smtClean="0">
                <a:solidFill>
                  <a:srgbClr val="0000FF"/>
                </a:solidFill>
              </a:rPr>
              <a:t>o address several grand questions</a:t>
            </a:r>
            <a:endParaRPr lang="ja-JP" altLang="en-US" sz="22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6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2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7057626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Grand questions for Belle-II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  <p:pic>
        <p:nvPicPr>
          <p:cNvPr id="6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9"/>
          <p:cNvSpPr/>
          <p:nvPr/>
        </p:nvSpPr>
        <p:spPr>
          <a:xfrm>
            <a:off x="152400" y="838202"/>
            <a:ext cx="876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FF0000"/>
                </a:solidFill>
              </a:rPr>
              <a:t>Are there any new CPV phases? </a:t>
            </a:r>
            <a:r>
              <a:rPr lang="en-US" altLang="ja-JP" sz="2200" dirty="0" smtClean="0">
                <a:solidFill>
                  <a:srgbClr val="008000"/>
                </a:solidFill>
              </a:rPr>
              <a:t>(Search for CPV in B and D decays)</a:t>
            </a:r>
            <a:endParaRPr lang="ja-JP" altLang="en-US" sz="2200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52400" y="1371602"/>
            <a:ext cx="876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0000FF"/>
                </a:solidFill>
              </a:rPr>
              <a:t>Any right-handed current from new physics?</a:t>
            </a:r>
            <a:endParaRPr lang="ja-JP" altLang="en-US" sz="22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1" name="正方形/長方形 9"/>
          <p:cNvSpPr/>
          <p:nvPr/>
        </p:nvSpPr>
        <p:spPr>
          <a:xfrm>
            <a:off x="152400" y="2057402"/>
            <a:ext cx="8763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FF0000"/>
                </a:solidFill>
              </a:rPr>
              <a:t>Are there any imprints of physics beyond the SM in flavor changing neutral current transitions in the quark sector? </a:t>
            </a:r>
            <a:r>
              <a:rPr lang="en-US" altLang="ja-JP" sz="2200" dirty="0" smtClean="0">
                <a:solidFill>
                  <a:srgbClr val="008000"/>
                </a:solidFill>
              </a:rPr>
              <a:t>(Search for rare FCNC decays)</a:t>
            </a:r>
            <a:endParaRPr lang="ja-JP" altLang="en-US" sz="2200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12" name="正方形/長方形 9"/>
          <p:cNvSpPr/>
          <p:nvPr/>
        </p:nvSpPr>
        <p:spPr>
          <a:xfrm>
            <a:off x="152400" y="3276600"/>
            <a:ext cx="853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>
                <a:solidFill>
                  <a:srgbClr val="FF0000"/>
                </a:solidFill>
              </a:rPr>
              <a:t>N</a:t>
            </a:r>
            <a:r>
              <a:rPr lang="en-US" altLang="ja-JP" sz="2200" dirty="0" smtClean="0">
                <a:solidFill>
                  <a:srgbClr val="FF0000"/>
                </a:solidFill>
              </a:rPr>
              <a:t>eutrino oscillation being firmly established, what are the implication of lepton flavor violation in charged lepton sector? </a:t>
            </a:r>
            <a:r>
              <a:rPr lang="en-US" altLang="ja-JP" sz="2200" dirty="0" smtClean="0">
                <a:solidFill>
                  <a:srgbClr val="008000"/>
                </a:solidFill>
              </a:rPr>
              <a:t>(</a:t>
            </a:r>
            <a:r>
              <a:rPr lang="en-US" altLang="ja-JP" sz="2200" dirty="0">
                <a:solidFill>
                  <a:srgbClr val="008000"/>
                </a:solidFill>
              </a:rPr>
              <a:t>S</a:t>
            </a:r>
            <a:r>
              <a:rPr lang="en-US" altLang="ja-JP" sz="2200" dirty="0" smtClean="0">
                <a:solidFill>
                  <a:srgbClr val="008000"/>
                </a:solidFill>
              </a:rPr>
              <a:t>earch for LFV in tau decays)</a:t>
            </a:r>
            <a:endParaRPr lang="ja-JP" altLang="en-US" sz="2200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13" name="正方形/長方形 9"/>
          <p:cNvSpPr/>
          <p:nvPr/>
        </p:nvSpPr>
        <p:spPr>
          <a:xfrm>
            <a:off x="152400" y="4572000"/>
            <a:ext cx="6553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0000FF"/>
                </a:solidFill>
              </a:rPr>
              <a:t>Are there any cousins of Mr. Higgs? Charged Higgs?</a:t>
            </a:r>
            <a:endParaRPr lang="ja-JP" altLang="en-US" sz="22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4" name="正方形/長方形 9"/>
          <p:cNvSpPr/>
          <p:nvPr/>
        </p:nvSpPr>
        <p:spPr>
          <a:xfrm>
            <a:off x="152400" y="5512715"/>
            <a:ext cx="876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0000FF"/>
                </a:solidFill>
              </a:rPr>
              <a:t>Understanding exotic QCD states? </a:t>
            </a:r>
            <a:r>
              <a:rPr lang="en-US" altLang="ja-JP" sz="2200" dirty="0" err="1" smtClean="0">
                <a:solidFill>
                  <a:srgbClr val="0000FF"/>
                </a:solidFill>
              </a:rPr>
              <a:t>Tetraquark</a:t>
            </a:r>
            <a:r>
              <a:rPr lang="en-US" altLang="ja-JP" sz="2200" dirty="0" smtClean="0">
                <a:solidFill>
                  <a:srgbClr val="0000FF"/>
                </a:solidFill>
              </a:rPr>
              <a:t>, </a:t>
            </a:r>
            <a:r>
              <a:rPr lang="en-US" altLang="ja-JP" sz="2200" dirty="0" err="1" smtClean="0">
                <a:solidFill>
                  <a:srgbClr val="0000FF"/>
                </a:solidFill>
              </a:rPr>
              <a:t>pentaquark</a:t>
            </a:r>
            <a:r>
              <a:rPr lang="en-US" altLang="ja-JP" sz="2200" dirty="0" smtClean="0">
                <a:solidFill>
                  <a:srgbClr val="0000FF"/>
                </a:solidFill>
              </a:rPr>
              <a:t>, hybrid?</a:t>
            </a:r>
            <a:endParaRPr lang="ja-JP" altLang="en-US" sz="22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5" name="正方形/長方形 9"/>
          <p:cNvSpPr/>
          <p:nvPr/>
        </p:nvSpPr>
        <p:spPr>
          <a:xfrm>
            <a:off x="152400" y="6046115"/>
            <a:ext cx="876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0000FF"/>
                </a:solidFill>
              </a:rPr>
              <a:t>Can we chase down dark matter from bottom? Hidden dark sector?</a:t>
            </a:r>
            <a:endParaRPr lang="ja-JP" altLang="en-US" sz="2200" dirty="0">
              <a:solidFill>
                <a:srgbClr val="0000FF"/>
              </a:solidFill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-4964" t="6420" r="-7992" b="18914"/>
          <a:stretch/>
        </p:blipFill>
        <p:spPr>
          <a:xfrm>
            <a:off x="6705600" y="4331540"/>
            <a:ext cx="1189055" cy="12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3" descr="D:\meeting\belle2\svd\100913JPS\B2SVDsid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743200"/>
            <a:ext cx="4631206" cy="1828800"/>
          </a:xfrm>
          <a:prstGeom prst="rect">
            <a:avLst/>
          </a:prstGeom>
          <a:noFill/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60262"/>
              </p:ext>
            </p:extLst>
          </p:nvPr>
        </p:nvGraphicFramePr>
        <p:xfrm>
          <a:off x="829681" y="4610225"/>
          <a:ext cx="7323719" cy="1638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79"/>
                <a:gridCol w="1278540"/>
                <a:gridCol w="887202"/>
                <a:gridCol w="1093998"/>
                <a:gridCol w="1066800"/>
                <a:gridCol w="1066800"/>
                <a:gridCol w="1219200"/>
              </a:tblGrid>
              <a:tr h="3276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Layer#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Sensor/ladder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Origami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Length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Radius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Slant angle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Occupancy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276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262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38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</a:t>
                      </a:r>
                      <a:r>
                        <a:rPr kumimoji="1" lang="en-US" altLang="ja-JP" sz="1400" baseline="30000" dirty="0" smtClean="0"/>
                        <a:t>o</a:t>
                      </a:r>
                      <a:endParaRPr kumimoji="1" lang="ja-JP" alt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6.7%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276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390 mm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80 mm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11.9</a:t>
                      </a:r>
                      <a:r>
                        <a:rPr kumimoji="1" lang="en-US" altLang="ja-JP" sz="1400" baseline="300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kumimoji="1" lang="ja-JP" altLang="en-US" sz="14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2.7%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76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515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104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17.2</a:t>
                      </a:r>
                      <a:r>
                        <a:rPr kumimoji="1" lang="en-US" altLang="ja-JP" sz="1400" baseline="30000" dirty="0" smtClean="0"/>
                        <a:t>o</a:t>
                      </a:r>
                      <a:endParaRPr kumimoji="1" lang="ja-JP" alt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1.3%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276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645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135 mm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21.1</a:t>
                      </a:r>
                      <a:r>
                        <a:rPr kumimoji="1" lang="en-US" altLang="ja-JP" sz="1400" baseline="30000" dirty="0" smtClean="0"/>
                        <a:t>o</a:t>
                      </a:r>
                      <a:endParaRPr kumimoji="1" lang="ja-JP" alt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0.9%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133600"/>
            <a:ext cx="3650487" cy="2138958"/>
          </a:xfrm>
          <a:prstGeom prst="rect">
            <a:avLst/>
          </a:prstGeom>
          <a:noFill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Belle-II SVD and TIFR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16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9"/>
          <p:cNvSpPr/>
          <p:nvPr/>
        </p:nvSpPr>
        <p:spPr>
          <a:xfrm>
            <a:off x="304800" y="6320135"/>
            <a:ext cx="838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>
                <a:solidFill>
                  <a:srgbClr val="FF0000"/>
                </a:solidFill>
              </a:rPr>
              <a:t>I</a:t>
            </a:r>
            <a:r>
              <a:rPr lang="en-US" altLang="ja-JP" sz="2200" dirty="0" smtClean="0">
                <a:solidFill>
                  <a:srgbClr val="FF0000"/>
                </a:solidFill>
              </a:rPr>
              <a:t>nvolved in such state-of-the-art detector project for the 1</a:t>
            </a:r>
            <a:r>
              <a:rPr lang="en-US" altLang="ja-JP" sz="2200" baseline="30000" dirty="0" smtClean="0">
                <a:solidFill>
                  <a:srgbClr val="FF0000"/>
                </a:solidFill>
              </a:rPr>
              <a:t>st</a:t>
            </a:r>
            <a:r>
              <a:rPr lang="en-US" altLang="ja-JP" sz="2200" dirty="0" smtClean="0">
                <a:solidFill>
                  <a:srgbClr val="FF0000"/>
                </a:solidFill>
              </a:rPr>
              <a:t> time</a:t>
            </a:r>
            <a:endParaRPr lang="ja-JP" altLang="en-US" sz="2200" dirty="0">
              <a:solidFill>
                <a:srgbClr val="FF0000"/>
              </a:solidFill>
              <a:latin typeface="Symbol" pitchFamily="18" charset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160547"/>
              </p:ext>
            </p:extLst>
          </p:nvPr>
        </p:nvGraphicFramePr>
        <p:xfrm>
          <a:off x="5943600" y="838200"/>
          <a:ext cx="28955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838200"/>
                <a:gridCol w="13715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Layer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Ladder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Institute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7(+1)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Melbourne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10(+2)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TIFR Mumbai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12(+3)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HEPHY Vienna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16(+4)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Kavli</a:t>
                      </a:r>
                      <a:r>
                        <a:rPr lang="en-US" sz="1600" baseline="0" dirty="0" smtClean="0"/>
                        <a:t> IPMU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正方形/長方形 9"/>
          <p:cNvSpPr/>
          <p:nvPr/>
        </p:nvSpPr>
        <p:spPr>
          <a:xfrm>
            <a:off x="152400" y="855583"/>
            <a:ext cx="5791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0000FF"/>
                </a:solidFill>
              </a:rPr>
              <a:t>SVD will play a key role in physics harvesting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altLang="ja-JP" sz="2000" dirty="0" smtClean="0">
                <a:solidFill>
                  <a:srgbClr val="0000FF"/>
                </a:solidFill>
                <a:latin typeface="Calibri"/>
                <a:cs typeface="Calibri"/>
              </a:rPr>
              <a:t>Precise decay vertex determination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altLang="ja-JP" sz="2000" dirty="0" smtClean="0">
                <a:solidFill>
                  <a:srgbClr val="0000FF"/>
                </a:solidFill>
                <a:latin typeface="Calibri"/>
                <a:cs typeface="Calibri"/>
              </a:rPr>
              <a:t>Low-momentum tracking &amp; particle ID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altLang="ja-JP" sz="2000" dirty="0" smtClean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altLang="ja-JP" sz="2000" dirty="0" smtClean="0">
                <a:solidFill>
                  <a:srgbClr val="0000FF"/>
                </a:solidFill>
                <a:latin typeface="Calibri"/>
                <a:cs typeface="Calibri"/>
              </a:rPr>
              <a:t> reconstruction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2200" y="3783600"/>
            <a:ext cx="60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PXD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281397">
            <a:off x="6670488" y="337703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FW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3238217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BW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67400" y="3236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7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762000"/>
            <a:ext cx="8726488" cy="195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63231"/>
              </p:ext>
            </p:extLst>
          </p:nvPr>
        </p:nvGraphicFramePr>
        <p:xfrm>
          <a:off x="228600" y="2971800"/>
          <a:ext cx="45075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301"/>
                <a:gridCol w="1034514"/>
                <a:gridCol w="960619"/>
                <a:gridCol w="1330089"/>
              </a:tblGrid>
              <a:tr h="7121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Sensor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Δ</a:t>
                      </a:r>
                      <a:r>
                        <a:rPr lang="en-US" sz="2400" dirty="0" smtClean="0"/>
                        <a:t>X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(µm)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/>
                        <a:t>Δ</a:t>
                      </a:r>
                      <a:r>
                        <a:rPr lang="en-US" sz="2400" dirty="0" smtClean="0"/>
                        <a:t>Y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/>
                        <a:t>Δ</a:t>
                      </a:r>
                      <a:r>
                        <a:rPr lang="en-US" sz="2400" dirty="0" smtClean="0"/>
                        <a:t>Z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(µm)</a:t>
                      </a:r>
                    </a:p>
                  </a:txBody>
                  <a:tcPr/>
                </a:tc>
              </a:tr>
              <a:tr h="4484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-35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-34</a:t>
                      </a:r>
                      <a:endParaRPr lang="en-US" sz="2800" dirty="0"/>
                    </a:p>
                  </a:txBody>
                  <a:tcPr/>
                </a:tc>
              </a:tr>
              <a:tr h="4484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-22</a:t>
                      </a:r>
                      <a:endParaRPr lang="en-US" sz="2800" dirty="0"/>
                    </a:p>
                  </a:txBody>
                  <a:tcPr/>
                </a:tc>
              </a:tr>
              <a:tr h="4484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-47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94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5562600"/>
            <a:ext cx="551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Design specs:  ±150µm (</a:t>
            </a:r>
            <a:r>
              <a:rPr lang="el-GR" sz="2000" b="1" dirty="0" smtClean="0">
                <a:solidFill>
                  <a:srgbClr val="0070C0"/>
                </a:solidFill>
              </a:rPr>
              <a:t>Δ</a:t>
            </a:r>
            <a:r>
              <a:rPr lang="en-US" sz="2000" b="1" dirty="0" smtClean="0">
                <a:solidFill>
                  <a:srgbClr val="0070C0"/>
                </a:solidFill>
              </a:rPr>
              <a:t>X, </a:t>
            </a:r>
            <a:r>
              <a:rPr lang="el-GR" sz="2000" b="1" dirty="0" smtClean="0">
                <a:solidFill>
                  <a:srgbClr val="0070C0"/>
                </a:solidFill>
              </a:rPr>
              <a:t>Δ</a:t>
            </a:r>
            <a:r>
              <a:rPr lang="en-US" sz="2000" b="1" dirty="0" smtClean="0">
                <a:solidFill>
                  <a:srgbClr val="0070C0"/>
                </a:solidFill>
              </a:rPr>
              <a:t>Y) ±250µm (</a:t>
            </a:r>
            <a:r>
              <a:rPr lang="el-GR" sz="2000" b="1" dirty="0" smtClean="0">
                <a:solidFill>
                  <a:srgbClr val="0070C0"/>
                </a:solidFill>
              </a:rPr>
              <a:t>Δ</a:t>
            </a:r>
            <a:r>
              <a:rPr lang="en-US" sz="2000" b="1" dirty="0" smtClean="0">
                <a:solidFill>
                  <a:srgbClr val="0070C0"/>
                </a:solidFill>
              </a:rPr>
              <a:t>Z)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aa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/>
          <a:stretch/>
        </p:blipFill>
        <p:spPr>
          <a:xfrm>
            <a:off x="4861234" y="2764563"/>
            <a:ext cx="4206566" cy="2874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71974" y="2"/>
            <a:ext cx="6981426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 assembled SVD-L4 module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http://belle2.kek.jp/images/belle2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3</a:t>
            </a:r>
            <a:endParaRPr lang="de-DE" dirty="0"/>
          </a:p>
        </p:txBody>
      </p:sp>
      <p:sp>
        <p:nvSpPr>
          <p:cNvPr id="13" name="正方形/長方形 9"/>
          <p:cNvSpPr/>
          <p:nvPr/>
        </p:nvSpPr>
        <p:spPr>
          <a:xfrm>
            <a:off x="152400" y="59436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00FF"/>
                </a:solidFill>
              </a:rPr>
              <a:t>Before reaching this point, needed to pass through several stages of a stringent</a:t>
            </a:r>
            <a:r>
              <a:rPr lang="en-US" altLang="ja-JP" sz="2400" dirty="0" smtClean="0">
                <a:solidFill>
                  <a:srgbClr val="FF0000"/>
                </a:solidFill>
              </a:rPr>
              <a:t> international technical review</a:t>
            </a:r>
            <a:endParaRPr lang="ja-JP" altLang="en-US" sz="2400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93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Plan for Belle II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>
          <a:xfrm>
            <a:off x="7004450" y="6475102"/>
            <a:ext cx="2133600" cy="365125"/>
          </a:xfrm>
        </p:spPr>
        <p:txBody>
          <a:bodyPr/>
          <a:lstStyle/>
          <a:p>
            <a:r>
              <a:rPr lang="de-DE" dirty="0" smtClean="0"/>
              <a:t>2</a:t>
            </a:r>
            <a:endParaRPr lang="de-DE" dirty="0"/>
          </a:p>
        </p:txBody>
      </p:sp>
      <p:pic>
        <p:nvPicPr>
          <p:cNvPr id="6" name="Picture 5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856595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Focus will continue to be on science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consolidate </a:t>
            </a:r>
            <a:r>
              <a:rPr lang="en-US" sz="2800" dirty="0">
                <a:solidFill>
                  <a:srgbClr val="0000FF"/>
                </a:solidFill>
              </a:rPr>
              <a:t>where </a:t>
            </a:r>
            <a:r>
              <a:rPr lang="en-US" sz="2800" dirty="0" smtClean="0">
                <a:solidFill>
                  <a:srgbClr val="0000FF"/>
                </a:solidFill>
              </a:rPr>
              <a:t>expertise </a:t>
            </a:r>
            <a:r>
              <a:rPr lang="en-US" sz="2800" dirty="0">
                <a:solidFill>
                  <a:srgbClr val="0000FF"/>
                </a:solidFill>
              </a:rPr>
              <a:t>lies and venture into new areas e.g., </a:t>
            </a:r>
            <a:r>
              <a:rPr lang="en-US" sz="2800" dirty="0" smtClean="0">
                <a:solidFill>
                  <a:srgbClr val="0000FF"/>
                </a:solidFill>
              </a:rPr>
              <a:t>rare FCNC B decays and LFV </a:t>
            </a:r>
            <a:r>
              <a:rPr lang="en-US" sz="2800" dirty="0">
                <a:solidFill>
                  <a:srgbClr val="0000FF"/>
                </a:solidFill>
              </a:rPr>
              <a:t>in tau </a:t>
            </a:r>
            <a:r>
              <a:rPr lang="en-US" sz="2800" dirty="0" smtClean="0">
                <a:solidFill>
                  <a:srgbClr val="0000FF"/>
                </a:solidFill>
              </a:rPr>
              <a:t>decays</a:t>
            </a:r>
          </a:p>
          <a:p>
            <a:pPr marL="457200" indent="-457200">
              <a:buFont typeface="Wingdings" charset="2"/>
              <a:buChar char="q"/>
            </a:pP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endParaRPr lang="en-US" sz="2800" dirty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Take a good care of SVD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operation maintenance and Q&amp;A shifts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Work towards how to get best possible performance from that detector or overall experiment </a:t>
            </a:r>
            <a:r>
              <a:rPr 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rgbClr val="0000FF"/>
                </a:solidFill>
              </a:rPr>
              <a:t> analysis and performance improvement</a:t>
            </a:r>
          </a:p>
        </p:txBody>
      </p:sp>
    </p:spTree>
    <p:extLst>
      <p:ext uri="{BB962C8B-B14F-4D97-AF65-F5344CB8AC3E}">
        <p14:creationId xmlns:p14="http://schemas.microsoft.com/office/powerpoint/2010/main" val="30214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" y="62907"/>
            <a:ext cx="1144278" cy="514270"/>
          </a:xfrm>
          <a:prstGeom prst="rect">
            <a:avLst/>
          </a:prstGeom>
        </p:spPr>
      </p:pic>
      <p:pic>
        <p:nvPicPr>
          <p:cNvPr id="17" name="Picture 14" descr="http://belle2.kek.jp/images/belle2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0"/>
            <a:ext cx="844062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0559"/>
            <a:ext cx="9144000" cy="266184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71974" y="2"/>
            <a:ext cx="6735654" cy="640080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5000">
                <a:srgbClr val="FF0000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Now let’s get to details...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正方形/長方形 9"/>
          <p:cNvSpPr/>
          <p:nvPr/>
        </p:nvSpPr>
        <p:spPr>
          <a:xfrm>
            <a:off x="304800" y="4343400"/>
            <a:ext cx="838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200" dirty="0" smtClean="0">
                <a:solidFill>
                  <a:srgbClr val="FF0000"/>
                </a:solidFill>
              </a:rPr>
              <a:t>Also, don’t forget about the poster of </a:t>
            </a:r>
            <a:r>
              <a:rPr lang="en-US" altLang="ja-JP" sz="2200" dirty="0" err="1" smtClean="0">
                <a:solidFill>
                  <a:srgbClr val="FF0000"/>
                </a:solidFill>
              </a:rPr>
              <a:t>Debashis</a:t>
            </a:r>
            <a:r>
              <a:rPr lang="en-US" altLang="ja-JP" sz="2200" dirty="0" smtClean="0">
                <a:solidFill>
                  <a:srgbClr val="FF0000"/>
                </a:solidFill>
              </a:rPr>
              <a:t> </a:t>
            </a:r>
            <a:r>
              <a:rPr lang="en-US" altLang="ja-JP" sz="2200" dirty="0" err="1" smtClean="0">
                <a:solidFill>
                  <a:srgbClr val="FF0000"/>
                </a:solidFill>
              </a:rPr>
              <a:t>Sahoo</a:t>
            </a:r>
            <a:r>
              <a:rPr lang="en-US" altLang="ja-JP" sz="2200" dirty="0" smtClean="0">
                <a:solidFill>
                  <a:srgbClr val="FF0000"/>
                </a:solidFill>
              </a:rPr>
              <a:t> on display</a:t>
            </a:r>
            <a:endParaRPr lang="ja-JP" altLang="en-US" sz="2200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67000" y="2971800"/>
            <a:ext cx="4038600" cy="0"/>
          </a:xfrm>
          <a:prstGeom prst="line">
            <a:avLst/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67000" y="3657600"/>
            <a:ext cx="2952000" cy="0"/>
          </a:xfrm>
          <a:prstGeom prst="line">
            <a:avLst/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4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20057</TotalTime>
  <Words>1480</Words>
  <Application>Microsoft Macintosh PowerPoint</Application>
  <PresentationFormat>On-screen Show (4:3)</PresentationFormat>
  <Paragraphs>279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Cambria Math</vt:lpstr>
      <vt:lpstr>MS PGothic</vt:lpstr>
      <vt:lpstr>ＭＳ Ｐゴシック</vt:lpstr>
      <vt:lpstr>Optima</vt:lpstr>
      <vt:lpstr>Symbol</vt:lpstr>
      <vt:lpstr>Times New Roman</vt:lpstr>
      <vt:lpstr>Wingdings</vt:lpstr>
      <vt:lpstr>ヒラギノ角ゴ ProN W3</vt:lpstr>
      <vt:lpstr>Office Theme</vt:lpstr>
      <vt:lpstr>Moving from            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kamesh</dc:creator>
  <cp:lastModifiedBy>Microsoft Office User</cp:lastModifiedBy>
  <cp:revision>247</cp:revision>
  <dcterms:created xsi:type="dcterms:W3CDTF">2014-12-06T10:34:36Z</dcterms:created>
  <dcterms:modified xsi:type="dcterms:W3CDTF">2018-05-08T03:37:48Z</dcterms:modified>
</cp:coreProperties>
</file>