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Default Extension="ppt" ContentType="application/vnd.ms-powerpoint"/>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257" r:id="rId3"/>
    <p:sldId id="316" r:id="rId4"/>
    <p:sldId id="281" r:id="rId5"/>
    <p:sldId id="263" r:id="rId6"/>
    <p:sldId id="262" r:id="rId7"/>
    <p:sldId id="264" r:id="rId8"/>
    <p:sldId id="285" r:id="rId9"/>
    <p:sldId id="258" r:id="rId10"/>
    <p:sldId id="259" r:id="rId11"/>
    <p:sldId id="261" r:id="rId12"/>
    <p:sldId id="265" r:id="rId13"/>
    <p:sldId id="266" r:id="rId14"/>
    <p:sldId id="287" r:id="rId15"/>
    <p:sldId id="288" r:id="rId16"/>
    <p:sldId id="318" r:id="rId17"/>
    <p:sldId id="319" r:id="rId18"/>
    <p:sldId id="320" r:id="rId19"/>
    <p:sldId id="321" r:id="rId20"/>
    <p:sldId id="322" r:id="rId21"/>
    <p:sldId id="323" r:id="rId22"/>
    <p:sldId id="324" r:id="rId23"/>
    <p:sldId id="325" r:id="rId24"/>
    <p:sldId id="282" r:id="rId25"/>
    <p:sldId id="284" r:id="rId26"/>
    <p:sldId id="267" r:id="rId27"/>
    <p:sldId id="269" r:id="rId28"/>
    <p:sldId id="277" r:id="rId29"/>
    <p:sldId id="268" r:id="rId30"/>
    <p:sldId id="270" r:id="rId31"/>
    <p:sldId id="271" r:id="rId32"/>
    <p:sldId id="289" r:id="rId33"/>
    <p:sldId id="290" r:id="rId34"/>
    <p:sldId id="291" r:id="rId35"/>
    <p:sldId id="292" r:id="rId36"/>
    <p:sldId id="293" r:id="rId37"/>
    <p:sldId id="294" r:id="rId38"/>
    <p:sldId id="295" r:id="rId39"/>
    <p:sldId id="296" r:id="rId40"/>
    <p:sldId id="297" r:id="rId41"/>
    <p:sldId id="298" r:id="rId42"/>
    <p:sldId id="273" r:id="rId43"/>
    <p:sldId id="272" r:id="rId44"/>
    <p:sldId id="275" r:id="rId45"/>
    <p:sldId id="317" r:id="rId46"/>
    <p:sldId id="278" r:id="rId47"/>
    <p:sldId id="279"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5" r:id="rId63"/>
    <p:sldId id="314" r:id="rId6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89447" autoAdjust="0"/>
  </p:normalViewPr>
  <p:slideViewPr>
    <p:cSldViewPr>
      <p:cViewPr>
        <p:scale>
          <a:sx n="30" d="100"/>
          <a:sy n="30" d="100"/>
        </p:scale>
        <p:origin x="-1650" y="-8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66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656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66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66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7F7A02B-ED7D-4EC0-8813-63BD2CDF77E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64896F92-51A6-46A2-B051-2128690E21B5}" type="slidenum">
              <a:rPr lang="en-US" smtClean="0"/>
              <a:pPr/>
              <a:t>1</a:t>
            </a:fld>
            <a:endParaRPr lang="en-US" smtClean="0"/>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95609FFF-90C3-4406-9C1C-AABFE3099541}" type="slidenum">
              <a:rPr lang="en-US" smtClean="0"/>
              <a:pPr/>
              <a:t>10</a:t>
            </a:fld>
            <a:endParaRPr lang="en-US" smtClean="0"/>
          </a:p>
        </p:txBody>
      </p:sp>
      <p:sp>
        <p:nvSpPr>
          <p:cNvPr id="76803" name="Rectangle 2"/>
          <p:cNvSpPr>
            <a:spLocks noRo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BFF9AB92-86AB-48DE-82DF-33458FFC58D7}" type="slidenum">
              <a:rPr lang="en-US" smtClean="0"/>
              <a:pPr/>
              <a:t>11</a:t>
            </a:fld>
            <a:endParaRPr lang="en-US" smtClean="0"/>
          </a:p>
        </p:txBody>
      </p:sp>
      <p:sp>
        <p:nvSpPr>
          <p:cNvPr id="77827" name="Rectangle 2"/>
          <p:cNvSpPr>
            <a:spLocks noRo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32D501CE-8642-4EF1-94A9-026CC2D14240}" type="slidenum">
              <a:rPr lang="en-US" smtClean="0"/>
              <a:pPr/>
              <a:t>12</a:t>
            </a:fld>
            <a:endParaRPr lang="en-US" smtClean="0"/>
          </a:p>
        </p:txBody>
      </p:sp>
      <p:sp>
        <p:nvSpPr>
          <p:cNvPr id="78851" name="Rectangle 2"/>
          <p:cNvSpPr>
            <a:spLocks noRo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3E227A11-7D68-429E-B359-75BE3825CA34}" type="slidenum">
              <a:rPr lang="en-US" smtClean="0"/>
              <a:pPr/>
              <a:t>13</a:t>
            </a:fld>
            <a:endParaRPr lang="en-US" smtClean="0"/>
          </a:p>
        </p:txBody>
      </p:sp>
      <p:sp>
        <p:nvSpPr>
          <p:cNvPr id="79875" name="Rectangle 2"/>
          <p:cNvSpPr>
            <a:spLocks noRo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465B2AAB-29D5-4124-A488-CE94654B7DCF}" type="slidenum">
              <a:rPr lang="en-US" smtClean="0"/>
              <a:pPr/>
              <a:t>14</a:t>
            </a:fld>
            <a:endParaRPr lang="en-US" smtClean="0"/>
          </a:p>
        </p:txBody>
      </p:sp>
      <p:sp>
        <p:nvSpPr>
          <p:cNvPr id="80899" name="Rectangle 2"/>
          <p:cNvSpPr>
            <a:spLocks noRo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8125341-975E-465B-8855-A696B8D58C0D}" type="slidenum">
              <a:rPr lang="en-US" smtClean="0"/>
              <a:pPr/>
              <a:t>15</a:t>
            </a:fld>
            <a:endParaRPr lang="en-US" smtClean="0"/>
          </a:p>
        </p:txBody>
      </p:sp>
      <p:sp>
        <p:nvSpPr>
          <p:cNvPr id="81923" name="Rectangle 2"/>
          <p:cNvSpPr>
            <a:spLocks noRo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A757D8C5-58E0-4B10-A769-1A422823B916}" type="slidenum">
              <a:rPr lang="en-US" smtClean="0"/>
              <a:pPr/>
              <a:t>16</a:t>
            </a:fld>
            <a:endParaRPr lang="en-US" smtClean="0"/>
          </a:p>
        </p:txBody>
      </p:sp>
      <p:sp>
        <p:nvSpPr>
          <p:cNvPr id="82947" name="Rectangle 2"/>
          <p:cNvSpPr>
            <a:spLocks noRo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7CFCF486-3422-4565-ACBF-B05CD682CF4C}" type="slidenum">
              <a:rPr lang="en-US" smtClean="0"/>
              <a:pPr/>
              <a:t>17</a:t>
            </a:fld>
            <a:endParaRPr lang="en-US" smtClean="0"/>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EA6D8E8D-253B-4CE7-AB64-21C3541B647C}" type="slidenum">
              <a:rPr lang="en-US" smtClean="0"/>
              <a:pPr/>
              <a:t>18</a:t>
            </a:fld>
            <a:endParaRPr lang="en-US" smtClean="0"/>
          </a:p>
        </p:txBody>
      </p:sp>
      <p:sp>
        <p:nvSpPr>
          <p:cNvPr id="84995" name="Rectangle 2"/>
          <p:cNvSpPr>
            <a:spLocks noRo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pPr eaLnBrk="1" hangingPunct="1"/>
            <a:endParaRPr lang="en-IN" smtClean="0"/>
          </a:p>
        </p:txBody>
      </p:sp>
      <p:sp>
        <p:nvSpPr>
          <p:cNvPr id="86020" name="Slide Number Placeholder 3"/>
          <p:cNvSpPr>
            <a:spLocks noGrp="1"/>
          </p:cNvSpPr>
          <p:nvPr>
            <p:ph type="sldNum" sz="quarter" idx="5"/>
          </p:nvPr>
        </p:nvSpPr>
        <p:spPr>
          <a:noFill/>
        </p:spPr>
        <p:txBody>
          <a:bodyPr/>
          <a:lstStyle/>
          <a:p>
            <a:fld id="{D08CF1B5-ABB2-45F7-A354-F46081A44DAF}"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D456C266-82CA-4C89-A2C5-7CF693A1A657}" type="slidenum">
              <a:rPr lang="en-US" smtClean="0"/>
              <a:pPr/>
              <a:t>2</a:t>
            </a:fld>
            <a:endParaRPr lang="en-US" smtClean="0"/>
          </a:p>
        </p:txBody>
      </p:sp>
      <p:sp>
        <p:nvSpPr>
          <p:cNvPr id="68611" name="Rectangle 2"/>
          <p:cNvSpPr>
            <a:spLocks noRo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hape 4"/>
          <p:cNvSpPr>
            <a:spLocks noGrp="1" noChangeArrowheads="1"/>
          </p:cNvSpPr>
          <p:nvPr>
            <p:ph type="sldNum" sz="quarter" idx="5"/>
          </p:nvPr>
        </p:nvSpPr>
        <p:spPr>
          <a:noFill/>
        </p:spPr>
        <p:txBody>
          <a:bodyPr/>
          <a:lstStyle/>
          <a:p>
            <a:fld id="{FBA5DF72-8187-45C4-B671-B9785D8116CD}" type="slidenum">
              <a:rPr lang="en-IN" smtClean="0">
                <a:cs typeface="Arial" charset="0"/>
              </a:rPr>
              <a:pPr/>
              <a:t>20</a:t>
            </a:fld>
            <a:endParaRPr lang="en-US" smtClean="0">
              <a:cs typeface="Arial" charset="0"/>
            </a:endParaRPr>
          </a:p>
        </p:txBody>
      </p:sp>
      <p:sp>
        <p:nvSpPr>
          <p:cNvPr id="87043" name="Rectangle 4097"/>
          <p:cNvSpPr>
            <a:spLocks noGrp="1" noRot="1" noChangeArrowheads="1" noTextEdit="1"/>
          </p:cNvSpPr>
          <p:nvPr>
            <p:ph type="sldImg"/>
          </p:nvPr>
        </p:nvSpPr>
        <p:spPr>
          <a:ln cap="flat" algn="ctr">
            <a:headEnd type="none" w="med" len="med"/>
            <a:tailEnd type="none" w="med" len="med"/>
          </a:ln>
        </p:spPr>
      </p:sp>
      <p:sp>
        <p:nvSpPr>
          <p:cNvPr id="87044" name="Rectangle 4098"/>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pPr eaLnBrk="1" hangingPunct="1"/>
            <a:endParaRPr lang="en-IN" smtClean="0"/>
          </a:p>
        </p:txBody>
      </p:sp>
      <p:sp>
        <p:nvSpPr>
          <p:cNvPr id="88068" name="Slide Number Placeholder 3"/>
          <p:cNvSpPr>
            <a:spLocks noGrp="1"/>
          </p:cNvSpPr>
          <p:nvPr>
            <p:ph type="sldNum" sz="quarter" idx="5"/>
          </p:nvPr>
        </p:nvSpPr>
        <p:spPr>
          <a:noFill/>
        </p:spPr>
        <p:txBody>
          <a:bodyPr/>
          <a:lstStyle/>
          <a:p>
            <a:fld id="{6F6CC323-8E7A-466C-A596-74E3B2FA8ADB}"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pPr eaLnBrk="1" hangingPunct="1"/>
            <a:endParaRPr lang="en-IN" smtClean="0"/>
          </a:p>
        </p:txBody>
      </p:sp>
      <p:sp>
        <p:nvSpPr>
          <p:cNvPr id="89092" name="Slide Number Placeholder 3"/>
          <p:cNvSpPr>
            <a:spLocks noGrp="1"/>
          </p:cNvSpPr>
          <p:nvPr>
            <p:ph type="sldNum" sz="quarter" idx="5"/>
          </p:nvPr>
        </p:nvSpPr>
        <p:spPr>
          <a:noFill/>
        </p:spPr>
        <p:txBody>
          <a:bodyPr/>
          <a:lstStyle/>
          <a:p>
            <a:fld id="{3A7CAAB6-1E8B-47F1-B60C-582465CC65EB}"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IN" smtClean="0"/>
          </a:p>
        </p:txBody>
      </p:sp>
      <p:sp>
        <p:nvSpPr>
          <p:cNvPr id="90116" name="Slide Number Placeholder 3"/>
          <p:cNvSpPr>
            <a:spLocks noGrp="1"/>
          </p:cNvSpPr>
          <p:nvPr>
            <p:ph type="sldNum" sz="quarter" idx="5"/>
          </p:nvPr>
        </p:nvSpPr>
        <p:spPr>
          <a:noFill/>
        </p:spPr>
        <p:txBody>
          <a:bodyPr/>
          <a:lstStyle/>
          <a:p>
            <a:fld id="{EF235B9B-912B-41D3-8A07-8CF0B8C8E5F6}"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D5B66235-4367-4BD7-AB89-6D3D21F5F0BD}" type="slidenum">
              <a:rPr lang="en-US" smtClean="0"/>
              <a:pPr/>
              <a:t>24</a:t>
            </a:fld>
            <a:endParaRPr lang="en-US" smtClean="0"/>
          </a:p>
        </p:txBody>
      </p:sp>
      <p:sp>
        <p:nvSpPr>
          <p:cNvPr id="91139" name="Rectangle 2"/>
          <p:cNvSpPr>
            <a:spLocks noRo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95818876-D127-46F1-9B83-1FA01E9E8A0D}" type="slidenum">
              <a:rPr lang="en-US" smtClean="0"/>
              <a:pPr/>
              <a:t>25</a:t>
            </a:fld>
            <a:endParaRPr lang="en-US" smtClean="0"/>
          </a:p>
        </p:txBody>
      </p:sp>
      <p:sp>
        <p:nvSpPr>
          <p:cNvPr id="92163" name="Rectangle 2"/>
          <p:cNvSpPr>
            <a:spLocks noRo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1A13A48F-405F-4007-B4DE-C3C283E73673}" type="slidenum">
              <a:rPr lang="en-US" smtClean="0"/>
              <a:pPr/>
              <a:t>26</a:t>
            </a:fld>
            <a:endParaRPr lang="en-US" smtClean="0"/>
          </a:p>
        </p:txBody>
      </p:sp>
      <p:sp>
        <p:nvSpPr>
          <p:cNvPr id="93187" name="Rectangle 2"/>
          <p:cNvSpPr>
            <a:spLocks noRo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14DC5F0-01D1-4984-9C20-0E5488AB9318}" type="slidenum">
              <a:rPr lang="en-US" smtClean="0"/>
              <a:pPr/>
              <a:t>27</a:t>
            </a:fld>
            <a:endParaRPr lang="en-US" smtClean="0"/>
          </a:p>
        </p:txBody>
      </p:sp>
      <p:sp>
        <p:nvSpPr>
          <p:cNvPr id="94211" name="Rectangle 2"/>
          <p:cNvSpPr>
            <a:spLocks noRo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BB17FA27-7A88-4E25-8B9B-CECC11F06632}" type="slidenum">
              <a:rPr lang="en-US" smtClean="0"/>
              <a:pPr/>
              <a:t>28</a:t>
            </a:fld>
            <a:endParaRPr lang="en-US" smtClean="0"/>
          </a:p>
        </p:txBody>
      </p:sp>
      <p:sp>
        <p:nvSpPr>
          <p:cNvPr id="95235" name="Rectangle 2"/>
          <p:cNvSpPr>
            <a:spLocks noRo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48F719C9-0952-4500-8D21-589E296179B3}" type="slidenum">
              <a:rPr lang="en-US" smtClean="0"/>
              <a:pPr/>
              <a:t>29</a:t>
            </a:fld>
            <a:endParaRPr lang="en-US" smtClean="0"/>
          </a:p>
        </p:txBody>
      </p:sp>
      <p:sp>
        <p:nvSpPr>
          <p:cNvPr id="96259" name="Rectangle 2"/>
          <p:cNvSpPr>
            <a:spLocks noRo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96386222-3DA6-4E1D-8A98-0478982765B6}" type="slidenum">
              <a:rPr lang="en-US" smtClean="0"/>
              <a:pPr/>
              <a:t>3</a:t>
            </a:fld>
            <a:endParaRPr lang="en-US" smtClean="0"/>
          </a:p>
        </p:txBody>
      </p:sp>
      <p:sp>
        <p:nvSpPr>
          <p:cNvPr id="69635" name="Rectangle 2"/>
          <p:cNvSpPr>
            <a:spLocks noRo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D89A94DD-DCEC-4307-8FCE-0853A60F453D}" type="slidenum">
              <a:rPr lang="en-US" smtClean="0"/>
              <a:pPr/>
              <a:t>30</a:t>
            </a:fld>
            <a:endParaRPr lang="en-US" smtClean="0"/>
          </a:p>
        </p:txBody>
      </p:sp>
      <p:sp>
        <p:nvSpPr>
          <p:cNvPr id="97283" name="Rectangle 2"/>
          <p:cNvSpPr>
            <a:spLocks noRo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9A26B31C-3E93-43FE-B7C8-29AA92328D32}" type="slidenum">
              <a:rPr lang="en-US" smtClean="0"/>
              <a:pPr/>
              <a:t>31</a:t>
            </a:fld>
            <a:endParaRPr lang="en-US" smtClean="0"/>
          </a:p>
        </p:txBody>
      </p:sp>
      <p:sp>
        <p:nvSpPr>
          <p:cNvPr id="98307" name="Rectangle 2"/>
          <p:cNvSpPr>
            <a:spLocks noRo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7463A750-9DBF-45B7-BAF6-79A42F55EA0A}" type="slidenum">
              <a:rPr lang="en-US" smtClean="0"/>
              <a:pPr/>
              <a:t>32</a:t>
            </a:fld>
            <a:endParaRPr lang="en-US" smtClean="0"/>
          </a:p>
        </p:txBody>
      </p:sp>
      <p:sp>
        <p:nvSpPr>
          <p:cNvPr id="99331" name="Rectangle 2"/>
          <p:cNvSpPr>
            <a:spLocks noRot="1" noChangeArrowheads="1" noTextEdit="1"/>
          </p:cNvSpPr>
          <p:nvPr>
            <p:ph type="sldImg"/>
          </p:nvPr>
        </p:nvSpPr>
        <p:spPr>
          <a:xfrm>
            <a:off x="1144588" y="685800"/>
            <a:ext cx="4572000" cy="3429000"/>
          </a:xfrm>
          <a:ln/>
        </p:spPr>
      </p:sp>
      <p:sp>
        <p:nvSpPr>
          <p:cNvPr id="99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4924E933-80D6-4645-B1A0-A233F8EEBB02}" type="slidenum">
              <a:rPr lang="en-US" smtClean="0"/>
              <a:pPr/>
              <a:t>33</a:t>
            </a:fld>
            <a:endParaRPr lang="en-US" smtClean="0"/>
          </a:p>
        </p:txBody>
      </p:sp>
      <p:sp>
        <p:nvSpPr>
          <p:cNvPr id="100355" name="Rectangle 2"/>
          <p:cNvSpPr>
            <a:spLocks noRo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F513E1A4-424E-4CA6-8858-65CA9EFDEF40}" type="slidenum">
              <a:rPr lang="en-US" smtClean="0"/>
              <a:pPr/>
              <a:t>34</a:t>
            </a:fld>
            <a:endParaRPr lang="en-US" smtClean="0"/>
          </a:p>
        </p:txBody>
      </p:sp>
      <p:sp>
        <p:nvSpPr>
          <p:cNvPr id="101379" name="Rectangle 2"/>
          <p:cNvSpPr>
            <a:spLocks noRo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F116DE48-D192-415A-93F5-AA1C354785C9}" type="slidenum">
              <a:rPr lang="en-US" smtClean="0"/>
              <a:pPr/>
              <a:t>35</a:t>
            </a:fld>
            <a:endParaRPr lang="en-US" smtClean="0"/>
          </a:p>
        </p:txBody>
      </p:sp>
      <p:sp>
        <p:nvSpPr>
          <p:cNvPr id="102403" name="Rectangle 2"/>
          <p:cNvSpPr>
            <a:spLocks noRo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32A582CE-B280-4944-BE8A-3CA478EB8F9B}" type="slidenum">
              <a:rPr lang="en-US" smtClean="0"/>
              <a:pPr/>
              <a:t>36</a:t>
            </a:fld>
            <a:endParaRPr lang="en-US" smtClean="0"/>
          </a:p>
        </p:txBody>
      </p:sp>
      <p:sp>
        <p:nvSpPr>
          <p:cNvPr id="103427" name="Rectangle 2"/>
          <p:cNvSpPr>
            <a:spLocks noRo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CC72F894-6B75-4949-95CB-BD22CCE9AF65}" type="slidenum">
              <a:rPr lang="en-US" smtClean="0"/>
              <a:pPr/>
              <a:t>37</a:t>
            </a:fld>
            <a:endParaRPr lang="en-US" smtClean="0"/>
          </a:p>
        </p:txBody>
      </p:sp>
      <p:sp>
        <p:nvSpPr>
          <p:cNvPr id="104451" name="Rectangle 2"/>
          <p:cNvSpPr>
            <a:spLocks noRo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E75EC9C6-4C3B-45B6-A1B0-0B221280F4A6}" type="slidenum">
              <a:rPr lang="en-US" smtClean="0"/>
              <a:pPr/>
              <a:t>38</a:t>
            </a:fld>
            <a:endParaRPr lang="en-US" smtClean="0"/>
          </a:p>
        </p:txBody>
      </p:sp>
      <p:sp>
        <p:nvSpPr>
          <p:cNvPr id="105475" name="Rectangle 2"/>
          <p:cNvSpPr>
            <a:spLocks noRo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CF253582-1317-4C2E-AFE7-D39FD5F5C186}" type="slidenum">
              <a:rPr lang="en-US" smtClean="0"/>
              <a:pPr/>
              <a:t>39</a:t>
            </a:fld>
            <a:endParaRPr lang="en-US" smtClean="0"/>
          </a:p>
        </p:txBody>
      </p:sp>
      <p:sp>
        <p:nvSpPr>
          <p:cNvPr id="106499" name="Rectangle 2"/>
          <p:cNvSpPr>
            <a:spLocks noRo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AB7A2FAD-05A8-47E3-83CF-4D83AEDE116E}" type="slidenum">
              <a:rPr lang="en-US" smtClean="0"/>
              <a:pPr/>
              <a:t>4</a:t>
            </a:fld>
            <a:endParaRPr lang="en-US" smtClean="0"/>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230E9F5D-B7A6-49DA-B1FD-417895BC64E4}" type="slidenum">
              <a:rPr lang="en-US" smtClean="0"/>
              <a:pPr/>
              <a:t>40</a:t>
            </a:fld>
            <a:endParaRPr lang="en-US" smtClean="0"/>
          </a:p>
        </p:txBody>
      </p:sp>
      <p:sp>
        <p:nvSpPr>
          <p:cNvPr id="107523" name="Rectangle 2"/>
          <p:cNvSpPr>
            <a:spLocks noRo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222F9151-B69D-425D-9B2A-17B770EA13D8}" type="slidenum">
              <a:rPr lang="en-US" smtClean="0"/>
              <a:pPr/>
              <a:t>41</a:t>
            </a:fld>
            <a:endParaRPr lang="en-US" smtClean="0"/>
          </a:p>
        </p:txBody>
      </p:sp>
      <p:sp>
        <p:nvSpPr>
          <p:cNvPr id="108547" name="Rectangle 2"/>
          <p:cNvSpPr>
            <a:spLocks noRo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49C9C6AE-E2B3-428A-9BA4-1D530BBFC515}" type="slidenum">
              <a:rPr lang="en-US" smtClean="0"/>
              <a:pPr/>
              <a:t>42</a:t>
            </a:fld>
            <a:endParaRPr lang="en-US" smtClean="0"/>
          </a:p>
        </p:txBody>
      </p:sp>
      <p:sp>
        <p:nvSpPr>
          <p:cNvPr id="109571" name="Rectangle 2"/>
          <p:cNvSpPr>
            <a:spLocks noRo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C4D3D26-C417-4301-B138-A029C1CC51E0}" type="slidenum">
              <a:rPr lang="en-US" smtClean="0"/>
              <a:pPr/>
              <a:t>43</a:t>
            </a:fld>
            <a:endParaRPr lang="en-US" smtClean="0"/>
          </a:p>
        </p:txBody>
      </p:sp>
      <p:sp>
        <p:nvSpPr>
          <p:cNvPr id="110595" name="Rectangle 2"/>
          <p:cNvSpPr>
            <a:spLocks noRo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68F18C7A-573D-4812-9F64-56E0636611DD}" type="slidenum">
              <a:rPr lang="en-US" smtClean="0"/>
              <a:pPr/>
              <a:t>44</a:t>
            </a:fld>
            <a:endParaRPr lang="en-US" smtClean="0"/>
          </a:p>
        </p:txBody>
      </p:sp>
      <p:sp>
        <p:nvSpPr>
          <p:cNvPr id="111619" name="Rectangle 2"/>
          <p:cNvSpPr>
            <a:spLocks noRo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1ACCA497-C6C3-4B4C-B6B6-DB121DD32995}" type="slidenum">
              <a:rPr lang="en-US" smtClean="0"/>
              <a:pPr/>
              <a:t>45</a:t>
            </a:fld>
            <a:endParaRPr lang="en-US" smtClean="0"/>
          </a:p>
        </p:txBody>
      </p:sp>
      <p:sp>
        <p:nvSpPr>
          <p:cNvPr id="112643" name="Rectangle 2"/>
          <p:cNvSpPr>
            <a:spLocks noRo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671755DC-0BBF-4EA2-86A5-9C2B91FE85B9}" type="slidenum">
              <a:rPr lang="en-US" smtClean="0"/>
              <a:pPr/>
              <a:t>46</a:t>
            </a:fld>
            <a:endParaRPr lang="en-US" smtClean="0"/>
          </a:p>
        </p:txBody>
      </p:sp>
      <p:sp>
        <p:nvSpPr>
          <p:cNvPr id="113667" name="Rectangle 2"/>
          <p:cNvSpPr>
            <a:spLocks noRo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82A0AEF7-78A9-4F80-9D42-1B449B0441F1}" type="slidenum">
              <a:rPr lang="en-US" smtClean="0"/>
              <a:pPr/>
              <a:t>47</a:t>
            </a:fld>
            <a:endParaRPr lang="en-US" smtClean="0"/>
          </a:p>
        </p:txBody>
      </p:sp>
      <p:sp>
        <p:nvSpPr>
          <p:cNvPr id="114691" name="Rectangle 2"/>
          <p:cNvSpPr>
            <a:spLocks noRo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216FE6AC-3F00-47B7-9939-B0571039610B}" type="slidenum">
              <a:rPr lang="en-US" smtClean="0"/>
              <a:pPr/>
              <a:t>48</a:t>
            </a:fld>
            <a:endParaRPr lang="en-US" smtClean="0"/>
          </a:p>
        </p:txBody>
      </p:sp>
      <p:sp>
        <p:nvSpPr>
          <p:cNvPr id="115715" name="Rectangle 2"/>
          <p:cNvSpPr>
            <a:spLocks noRo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E3623BC7-6F7A-4086-8149-02706ED1D770}" type="slidenum">
              <a:rPr lang="en-US" smtClean="0"/>
              <a:pPr/>
              <a:t>49</a:t>
            </a:fld>
            <a:endParaRPr lang="en-US" smtClean="0"/>
          </a:p>
        </p:txBody>
      </p:sp>
      <p:sp>
        <p:nvSpPr>
          <p:cNvPr id="116739" name="Rectangle 2"/>
          <p:cNvSpPr>
            <a:spLocks noRo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7042F34-5645-4BEE-AB4D-BC52B020957A}" type="slidenum">
              <a:rPr lang="en-US" smtClean="0"/>
              <a:pPr/>
              <a:t>5</a:t>
            </a:fld>
            <a:endParaRPr lang="en-US" smtClean="0"/>
          </a:p>
        </p:txBody>
      </p:sp>
      <p:sp>
        <p:nvSpPr>
          <p:cNvPr id="71683" name="Rectangle 2"/>
          <p:cNvSpPr>
            <a:spLocks noRo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F4A7A51D-4813-4CA4-B6FA-75FB1CA50F87}" type="slidenum">
              <a:rPr lang="en-US" smtClean="0"/>
              <a:pPr/>
              <a:t>50</a:t>
            </a:fld>
            <a:endParaRPr lang="en-US" smtClean="0"/>
          </a:p>
        </p:txBody>
      </p:sp>
      <p:sp>
        <p:nvSpPr>
          <p:cNvPr id="117763" name="Rectangle 2"/>
          <p:cNvSpPr>
            <a:spLocks noRo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4533B8EF-4CDC-4400-965F-D78FABCBEA69}" type="slidenum">
              <a:rPr lang="en-US" smtClean="0"/>
              <a:pPr/>
              <a:t>51</a:t>
            </a:fld>
            <a:endParaRPr lang="en-US" smtClean="0"/>
          </a:p>
        </p:txBody>
      </p:sp>
      <p:sp>
        <p:nvSpPr>
          <p:cNvPr id="118787" name="Rectangle 2"/>
          <p:cNvSpPr>
            <a:spLocks noRo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06C66A38-2C22-4380-9BC3-95818542D28A}" type="slidenum">
              <a:rPr lang="en-US" smtClean="0"/>
              <a:pPr/>
              <a:t>52</a:t>
            </a:fld>
            <a:endParaRPr lang="en-US" smtClean="0"/>
          </a:p>
        </p:txBody>
      </p:sp>
      <p:sp>
        <p:nvSpPr>
          <p:cNvPr id="119811" name="Rectangle 2"/>
          <p:cNvSpPr>
            <a:spLocks noRot="1" noChangeArrowheads="1" noTextEdit="1"/>
          </p:cNvSpPr>
          <p:nvPr>
            <p:ph type="sldImg"/>
          </p:nvPr>
        </p:nvSpPr>
        <p:spPr>
          <a:xfrm>
            <a:off x="1144588" y="685800"/>
            <a:ext cx="4572000" cy="3429000"/>
          </a:xfrm>
          <a:ln/>
        </p:spPr>
      </p:sp>
      <p:sp>
        <p:nvSpPr>
          <p:cNvPr id="119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34D6B699-C0C4-4A0A-A861-BDC3B91E333E}" type="slidenum">
              <a:rPr lang="en-US" smtClean="0"/>
              <a:pPr/>
              <a:t>53</a:t>
            </a:fld>
            <a:endParaRPr lang="en-US" smtClean="0"/>
          </a:p>
        </p:txBody>
      </p:sp>
      <p:sp>
        <p:nvSpPr>
          <p:cNvPr id="120835" name="Rectangle 2"/>
          <p:cNvSpPr>
            <a:spLocks noRot="1" noChangeArrowheads="1" noTextEdit="1"/>
          </p:cNvSpPr>
          <p:nvPr>
            <p:ph type="sldImg"/>
          </p:nvPr>
        </p:nvSpPr>
        <p:spPr>
          <a:xfrm>
            <a:off x="1144588" y="685800"/>
            <a:ext cx="4572000" cy="3429000"/>
          </a:xfrm>
          <a:ln/>
        </p:spPr>
      </p:sp>
      <p:sp>
        <p:nvSpPr>
          <p:cNvPr id="120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7EBF2A4A-ED24-4DF3-B4CF-BBFE4E80F0DF}" type="slidenum">
              <a:rPr lang="en-US" smtClean="0"/>
              <a:pPr/>
              <a:t>54</a:t>
            </a:fld>
            <a:endParaRPr lang="en-US" smtClean="0"/>
          </a:p>
        </p:txBody>
      </p:sp>
      <p:sp>
        <p:nvSpPr>
          <p:cNvPr id="121859" name="Rectangle 2"/>
          <p:cNvSpPr>
            <a:spLocks noRot="1" noChangeArrowheads="1" noTextEdit="1"/>
          </p:cNvSpPr>
          <p:nvPr>
            <p:ph type="sldImg"/>
          </p:nvPr>
        </p:nvSpPr>
        <p:spPr>
          <a:xfrm>
            <a:off x="1144588" y="685800"/>
            <a:ext cx="4572000" cy="3429000"/>
          </a:xfrm>
          <a:ln/>
        </p:spPr>
      </p:sp>
      <p:sp>
        <p:nvSpPr>
          <p:cNvPr id="121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DBFE2952-2B85-4390-A007-B347EC6D00E7}" type="slidenum">
              <a:rPr lang="en-US" smtClean="0"/>
              <a:pPr/>
              <a:t>55</a:t>
            </a:fld>
            <a:endParaRPr lang="en-US" smtClean="0"/>
          </a:p>
        </p:txBody>
      </p:sp>
      <p:sp>
        <p:nvSpPr>
          <p:cNvPr id="122883" name="Rectangle 2"/>
          <p:cNvSpPr>
            <a:spLocks noRot="1" noChangeArrowheads="1" noTextEdit="1"/>
          </p:cNvSpPr>
          <p:nvPr>
            <p:ph type="sldImg"/>
          </p:nvPr>
        </p:nvSpPr>
        <p:spPr>
          <a:xfrm>
            <a:off x="1144588" y="685800"/>
            <a:ext cx="4572000" cy="3429000"/>
          </a:xfrm>
          <a:ln/>
        </p:spPr>
      </p:sp>
      <p:sp>
        <p:nvSpPr>
          <p:cNvPr id="122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5FD39025-D780-4EFE-B6A7-9B9613F96DFC}" type="slidenum">
              <a:rPr lang="en-US" smtClean="0"/>
              <a:pPr/>
              <a:t>56</a:t>
            </a:fld>
            <a:endParaRPr lang="en-US" smtClean="0"/>
          </a:p>
        </p:txBody>
      </p:sp>
      <p:sp>
        <p:nvSpPr>
          <p:cNvPr id="123907" name="Rectangle 2"/>
          <p:cNvSpPr>
            <a:spLocks noRo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F5F33958-C24B-455E-A482-6F8769C95EC5}" type="slidenum">
              <a:rPr lang="en-US" smtClean="0"/>
              <a:pPr/>
              <a:t>57</a:t>
            </a:fld>
            <a:endParaRPr lang="en-US" smtClean="0"/>
          </a:p>
        </p:txBody>
      </p:sp>
      <p:sp>
        <p:nvSpPr>
          <p:cNvPr id="124931" name="Rectangle 2"/>
          <p:cNvSpPr>
            <a:spLocks noRot="1" noChangeArrowheads="1" noTextEdit="1"/>
          </p:cNvSpPr>
          <p:nvPr>
            <p:ph type="sldImg"/>
          </p:nvPr>
        </p:nvSpPr>
        <p:spPr>
          <a:xfrm>
            <a:off x="1144588" y="685800"/>
            <a:ext cx="4572000" cy="3429000"/>
          </a:xfrm>
          <a:ln/>
        </p:spPr>
      </p:sp>
      <p:sp>
        <p:nvSpPr>
          <p:cNvPr id="124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14C371A7-2A1B-4F0D-9358-C20D20FCFDA6}" type="slidenum">
              <a:rPr lang="en-US" smtClean="0"/>
              <a:pPr/>
              <a:t>58</a:t>
            </a:fld>
            <a:endParaRPr lang="en-US" smtClean="0"/>
          </a:p>
        </p:txBody>
      </p:sp>
      <p:sp>
        <p:nvSpPr>
          <p:cNvPr id="125955" name="Rectangle 2"/>
          <p:cNvSpPr>
            <a:spLocks noRo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CC884A0C-3594-46E6-92F4-2F1EF8714D15}" type="slidenum">
              <a:rPr lang="en-US" smtClean="0"/>
              <a:pPr/>
              <a:t>59</a:t>
            </a:fld>
            <a:endParaRPr lang="en-US" smtClean="0"/>
          </a:p>
        </p:txBody>
      </p:sp>
      <p:sp>
        <p:nvSpPr>
          <p:cNvPr id="126979" name="Rectangle 2"/>
          <p:cNvSpPr>
            <a:spLocks noRot="1" noChangeArrowheads="1" noTextEdit="1"/>
          </p:cNvSpPr>
          <p:nvPr>
            <p:ph type="sldImg"/>
          </p:nvPr>
        </p:nvSpPr>
        <p:spPr>
          <a:ln/>
        </p:spPr>
      </p:sp>
      <p:sp>
        <p:nvSpPr>
          <p:cNvPr id="12698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8C8A0031-3DEF-4BCD-B7DD-4AC17AD52E89}" type="slidenum">
              <a:rPr lang="en-US" smtClean="0"/>
              <a:pPr/>
              <a:t>6</a:t>
            </a:fld>
            <a:endParaRPr lang="en-US" smtClean="0"/>
          </a:p>
        </p:txBody>
      </p:sp>
      <p:sp>
        <p:nvSpPr>
          <p:cNvPr id="72707" name="Rectangle 2"/>
          <p:cNvSpPr>
            <a:spLocks noRo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0E750765-7D8E-4BA2-BF0F-F7FE7F860FC6}" type="slidenum">
              <a:rPr lang="en-US" smtClean="0"/>
              <a:pPr/>
              <a:t>60</a:t>
            </a:fld>
            <a:endParaRPr lang="en-US" smtClean="0"/>
          </a:p>
        </p:txBody>
      </p:sp>
      <p:sp>
        <p:nvSpPr>
          <p:cNvPr id="128003" name="Rectangle 2"/>
          <p:cNvSpPr>
            <a:spLocks noRo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2FD54D8C-92E2-4297-BF0E-D1C124B5A1A7}" type="slidenum">
              <a:rPr lang="en-US" smtClean="0"/>
              <a:pPr/>
              <a:t>61</a:t>
            </a:fld>
            <a:endParaRPr lang="en-US" smtClean="0"/>
          </a:p>
        </p:txBody>
      </p:sp>
      <p:sp>
        <p:nvSpPr>
          <p:cNvPr id="129027" name="Rectangle 2"/>
          <p:cNvSpPr>
            <a:spLocks noRo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B8BFE88C-6FA0-49BD-9353-0440E2224807}" type="slidenum">
              <a:rPr lang="en-US" smtClean="0"/>
              <a:pPr/>
              <a:t>62</a:t>
            </a:fld>
            <a:endParaRPr lang="en-US" smtClean="0"/>
          </a:p>
        </p:txBody>
      </p:sp>
      <p:sp>
        <p:nvSpPr>
          <p:cNvPr id="130051" name="Rectangle 2"/>
          <p:cNvSpPr>
            <a:spLocks noRo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DD175A5A-AC72-4235-82BE-2C83E053AA7F}" type="slidenum">
              <a:rPr lang="en-US" smtClean="0"/>
              <a:pPr/>
              <a:t>63</a:t>
            </a:fld>
            <a:endParaRPr lang="en-US" smtClean="0"/>
          </a:p>
        </p:txBody>
      </p:sp>
      <p:sp>
        <p:nvSpPr>
          <p:cNvPr id="131075" name="Rectangle 2"/>
          <p:cNvSpPr>
            <a:spLocks noRo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A3FA94FB-680C-4A9F-9A6A-58D7FC0E86A1}" type="slidenum">
              <a:rPr lang="en-US" smtClean="0"/>
              <a:pPr/>
              <a:t>7</a:t>
            </a:fld>
            <a:endParaRPr lang="en-US" smtClean="0"/>
          </a:p>
        </p:txBody>
      </p:sp>
      <p:sp>
        <p:nvSpPr>
          <p:cNvPr id="73731" name="Rectangle 2"/>
          <p:cNvSpPr>
            <a:spLocks noRo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93E0B546-59D9-4BED-9268-F144FC6B6321}" type="slidenum">
              <a:rPr lang="en-US" smtClean="0"/>
              <a:pPr/>
              <a:t>8</a:t>
            </a:fld>
            <a:endParaRPr lang="en-US" smtClean="0"/>
          </a:p>
        </p:txBody>
      </p:sp>
      <p:sp>
        <p:nvSpPr>
          <p:cNvPr id="74755" name="Rectangle 2"/>
          <p:cNvSpPr>
            <a:spLocks noRo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D643C7DB-9B88-47E0-9D25-4DD0A8D4F3B8}" type="slidenum">
              <a:rPr lang="en-US" smtClean="0"/>
              <a:pPr/>
              <a:t>9</a:t>
            </a:fld>
            <a:endParaRPr lang="en-US" smtClean="0"/>
          </a:p>
        </p:txBody>
      </p:sp>
      <p:sp>
        <p:nvSpPr>
          <p:cNvPr id="75779" name="Rectangle 2"/>
          <p:cNvSpPr>
            <a:spLocks noRo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F5B428-913F-4AE1-9B9C-4A11349168E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0C6594-AB48-419D-A797-DA883472495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A07C62-4C52-46DB-BCEF-B771C3D051F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329332-5A34-4AD8-9BB1-0EF500A5458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DF0266-8EB2-40EF-82A9-18F1852D471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EC36A0-FDC5-4239-8FA3-2D5905B2E9E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7265DD-9C6B-40ED-955E-36B3C405881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4FEC6D-DD6C-4C43-BC9D-94DD5569D01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4946A4-2B02-4ACA-A54B-DEBE0D2B23C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519896-3333-421E-AAC7-2CE94BA7E9C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06438C-002C-41D4-84E3-F026BD124B2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07371-6627-4A79-A1C8-003147C496A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74A2F4-FCB8-4720-958E-6828AF119E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hyperlink" Target="handpumpuser1(2).wmv"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5.jpeg"/><Relationship Id="rId4" Type="http://schemas.openxmlformats.org/officeDocument/2006/relationships/hyperlink" Target="LEADERSHIP10/saidullah_Disc.wmv"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hyperlink" Target="../nif09/NIF%20(D)(2)/Video/Tree%20Climber.mpg" TargetMode="External"/><Relationship Id="rId4" Type="http://schemas.openxmlformats.org/officeDocument/2006/relationships/hyperlink" Target="file:///E:\NIF%20Presentation\Video\tree%20climber.wmv"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nif09/NIF%20(D)(2)/Video/remya.mp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hyperlink" Target="../nif09/NIF%20(D)(2)/Video/DHANJIbhai.MPG"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7.jpeg"/><Relationship Id="rId3" Type="http://schemas.openxmlformats.org/officeDocument/2006/relationships/image" Target="../media/image40.jpeg"/><Relationship Id="rId7" Type="http://schemas.openxmlformats.org/officeDocument/2006/relationships/hyperlink" Target="mailto:Anilg@sristi.org" TargetMode="External"/><Relationship Id="rId12"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5.jpeg"/><Relationship Id="rId5" Type="http://schemas.openxmlformats.org/officeDocument/2006/relationships/hyperlink" Target="mailto:info@nifindia.org" TargetMode="External"/><Relationship Id="rId10" Type="http://schemas.openxmlformats.org/officeDocument/2006/relationships/hyperlink" Target="http://www.indiainnovates.com/" TargetMode="External"/><Relationship Id="rId4" Type="http://schemas.openxmlformats.org/officeDocument/2006/relationships/image" Target="../media/image41.jpeg"/><Relationship Id="rId9" Type="http://schemas.openxmlformats.org/officeDocument/2006/relationships/image" Target="../media/image44.jpeg"/><Relationship Id="rId1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http://img1.cache.netease.com/cnews/2009/2/5/200902050535128698a.jp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5.w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Microsoft_Office_PowerPoint_97-2003_Presentation1.ppt"/></Relationships>
</file>

<file path=ppt/slides/_rels/slide52.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9.wmf"/></Relationships>
</file>

<file path=ppt/slides/_rels/slide54.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hyperlink" Target="mailto:anilg@sristi.org" TargetMode="External"/><Relationship Id="rId7" Type="http://schemas.openxmlformats.org/officeDocument/2006/relationships/hyperlink" Target="http://www.nifindia.org/"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eaLnBrk="1" hangingPunct="1"/>
            <a:endParaRPr lang="en-US" smtClean="0"/>
          </a:p>
        </p:txBody>
      </p:sp>
      <p:sp>
        <p:nvSpPr>
          <p:cNvPr id="5123" name="Rectangle 3"/>
          <p:cNvSpPr>
            <a:spLocks noGrp="1" noChangeArrowheads="1"/>
          </p:cNvSpPr>
          <p:nvPr>
            <p:ph type="subTitle" idx="1"/>
          </p:nvPr>
        </p:nvSpPr>
        <p:spPr/>
        <p:txBody>
          <a:bodyPr/>
          <a:lstStyle/>
          <a:p>
            <a:pPr eaLnBrk="1" hangingPunct="1"/>
            <a:endParaRPr lang="en-US" smtClean="0"/>
          </a:p>
        </p:txBody>
      </p:sp>
      <p:pic>
        <p:nvPicPr>
          <p:cNvPr id="5124" name="Picture 5" descr="DSC04181"/>
          <p:cNvPicPr>
            <a:picLocks noChangeAspect="1" noChangeArrowheads="1"/>
          </p:cNvPicPr>
          <p:nvPr/>
        </p:nvPicPr>
        <p:blipFill>
          <a:blip r:embed="rId3"/>
          <a:srcRect/>
          <a:stretch>
            <a:fillRect/>
          </a:stretch>
        </p:blipFill>
        <p:spPr bwMode="auto">
          <a:xfrm>
            <a:off x="-533400" y="0"/>
            <a:ext cx="9677400" cy="6858000"/>
          </a:xfrm>
          <a:prstGeom prst="rect">
            <a:avLst/>
          </a:prstGeom>
          <a:noFill/>
          <a:ln w="9525">
            <a:noFill/>
            <a:miter lim="800000"/>
            <a:headEnd/>
            <a:tailEnd/>
          </a:ln>
        </p:spPr>
      </p:pic>
      <p:sp>
        <p:nvSpPr>
          <p:cNvPr id="5125" name="Text Box 6"/>
          <p:cNvSpPr txBox="1">
            <a:spLocks noChangeArrowheads="1"/>
          </p:cNvSpPr>
          <p:nvPr/>
        </p:nvSpPr>
        <p:spPr bwMode="auto">
          <a:xfrm>
            <a:off x="3962400" y="457200"/>
            <a:ext cx="4572000" cy="5678478"/>
          </a:xfrm>
          <a:prstGeom prst="rect">
            <a:avLst/>
          </a:prstGeom>
          <a:noFill/>
          <a:ln w="9525">
            <a:noFill/>
            <a:miter lim="800000"/>
            <a:headEnd/>
            <a:tailEnd/>
          </a:ln>
        </p:spPr>
        <p:txBody>
          <a:bodyPr>
            <a:spAutoFit/>
          </a:bodyPr>
          <a:lstStyle/>
          <a:p>
            <a:pPr>
              <a:spcBef>
                <a:spcPct val="50000"/>
              </a:spcBef>
            </a:pPr>
            <a:endParaRPr lang="en-US" sz="2400" dirty="0"/>
          </a:p>
          <a:p>
            <a:pPr>
              <a:spcBef>
                <a:spcPct val="50000"/>
              </a:spcBef>
            </a:pPr>
            <a:endParaRPr lang="en-US" sz="2400" dirty="0"/>
          </a:p>
          <a:p>
            <a:pPr>
              <a:spcBef>
                <a:spcPct val="50000"/>
              </a:spcBef>
            </a:pPr>
            <a:r>
              <a:rPr lang="en-US" sz="2800" b="1" dirty="0" smtClean="0"/>
              <a:t>Insularity of science</a:t>
            </a:r>
            <a:endParaRPr lang="en-US" sz="2800" b="1" dirty="0"/>
          </a:p>
          <a:p>
            <a:pPr>
              <a:spcBef>
                <a:spcPct val="50000"/>
              </a:spcBef>
            </a:pPr>
            <a:endParaRPr lang="en-US" sz="2400" dirty="0"/>
          </a:p>
          <a:p>
            <a:pPr>
              <a:spcBef>
                <a:spcPct val="50000"/>
              </a:spcBef>
            </a:pPr>
            <a:endParaRPr lang="en-US" sz="2400" dirty="0"/>
          </a:p>
          <a:p>
            <a:pPr>
              <a:spcBef>
                <a:spcPct val="50000"/>
              </a:spcBef>
            </a:pPr>
            <a:r>
              <a:rPr lang="en-US" sz="2400" dirty="0" err="1"/>
              <a:t>anil</a:t>
            </a:r>
            <a:r>
              <a:rPr lang="en-US" sz="2400" dirty="0"/>
              <a:t> k </a:t>
            </a:r>
            <a:r>
              <a:rPr lang="en-US" sz="2400" dirty="0" err="1"/>
              <a:t>gupta</a:t>
            </a:r>
            <a:endParaRPr lang="en-US" sz="2400" dirty="0"/>
          </a:p>
          <a:p>
            <a:pPr>
              <a:spcBef>
                <a:spcPct val="50000"/>
              </a:spcBef>
            </a:pPr>
            <a:r>
              <a:rPr lang="en-US" dirty="0"/>
              <a:t>National innovation Foundation ( nifindia.org) </a:t>
            </a:r>
          </a:p>
          <a:p>
            <a:pPr>
              <a:spcBef>
                <a:spcPct val="50000"/>
              </a:spcBef>
            </a:pPr>
            <a:r>
              <a:rPr lang="en-US" dirty="0"/>
              <a:t>anilg@Sristi.org</a:t>
            </a:r>
          </a:p>
          <a:p>
            <a:pPr>
              <a:spcBef>
                <a:spcPct val="50000"/>
              </a:spcBef>
            </a:pPr>
            <a:r>
              <a:rPr lang="en-US" dirty="0"/>
              <a:t>www.techpedia.in</a:t>
            </a:r>
          </a:p>
          <a:p>
            <a:pPr>
              <a:spcBef>
                <a:spcPct val="50000"/>
              </a:spcBef>
            </a:pPr>
            <a:r>
              <a:rPr lang="en-US" dirty="0" err="1"/>
              <a:t>iima</a:t>
            </a:r>
            <a:endParaRPr lang="en-US" dirty="0"/>
          </a:p>
          <a:p>
            <a:pPr>
              <a:spcBef>
                <a:spcPct val="50000"/>
              </a:spcBef>
            </a:pP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endParaRPr lang="en-US" smtClean="0"/>
          </a:p>
        </p:txBody>
      </p:sp>
      <p:sp>
        <p:nvSpPr>
          <p:cNvPr id="14339" name="Rectangle 3"/>
          <p:cNvSpPr>
            <a:spLocks noGrp="1" noChangeArrowheads="1"/>
          </p:cNvSpPr>
          <p:nvPr>
            <p:ph type="body" idx="1"/>
          </p:nvPr>
        </p:nvSpPr>
        <p:spPr/>
        <p:txBody>
          <a:bodyPr/>
          <a:lstStyle/>
          <a:p>
            <a:pPr eaLnBrk="1" hangingPunct="1"/>
            <a:endParaRPr lang="en-US" smtClean="0"/>
          </a:p>
        </p:txBody>
      </p:sp>
      <p:pic>
        <p:nvPicPr>
          <p:cNvPr id="14340" name="Picture 4" descr="11 344"/>
          <p:cNvPicPr>
            <a:picLocks noChangeAspect="1" noChangeArrowheads="1"/>
          </p:cNvPicPr>
          <p:nvPr/>
        </p:nvPicPr>
        <p:blipFill>
          <a:blip r:embed="rId3" cstate="print"/>
          <a:srcRect/>
          <a:stretch>
            <a:fillRect/>
          </a:stretch>
        </p:blipFill>
        <p:spPr bwMode="auto">
          <a:xfrm>
            <a:off x="622300" y="0"/>
            <a:ext cx="7900988" cy="6096000"/>
          </a:xfrm>
          <a:prstGeom prst="rect">
            <a:avLst/>
          </a:prstGeom>
          <a:noFill/>
          <a:ln w="9525">
            <a:noFill/>
            <a:miter lim="800000"/>
            <a:headEnd/>
            <a:tailEnd/>
          </a:ln>
        </p:spPr>
      </p:pic>
      <p:sp>
        <p:nvSpPr>
          <p:cNvPr id="14341" name="Text Box 5"/>
          <p:cNvSpPr txBox="1">
            <a:spLocks noChangeArrowheads="1"/>
          </p:cNvSpPr>
          <p:nvPr/>
        </p:nvSpPr>
        <p:spPr bwMode="auto">
          <a:xfrm>
            <a:off x="0" y="6172200"/>
            <a:ext cx="9144000" cy="641350"/>
          </a:xfrm>
          <a:prstGeom prst="rect">
            <a:avLst/>
          </a:prstGeom>
          <a:noFill/>
          <a:ln w="9525">
            <a:noFill/>
            <a:miter lim="800000"/>
            <a:headEnd/>
            <a:tailEnd/>
          </a:ln>
        </p:spPr>
        <p:txBody>
          <a:bodyPr>
            <a:spAutoFit/>
          </a:bodyPr>
          <a:lstStyle/>
          <a:p>
            <a:pPr algn="ctr">
              <a:spcBef>
                <a:spcPct val="50000"/>
              </a:spcBef>
            </a:pPr>
            <a:r>
              <a:rPr lang="en-US"/>
              <a:t>A writing on the wall of a school in Jammu and Kashmir, 07anantnag district, shodh yatra  07</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endParaRPr lang="en-US" smtClean="0"/>
          </a:p>
        </p:txBody>
      </p:sp>
      <p:sp>
        <p:nvSpPr>
          <p:cNvPr id="15363" name="Rectangle 3"/>
          <p:cNvSpPr>
            <a:spLocks noGrp="1" noChangeArrowheads="1"/>
          </p:cNvSpPr>
          <p:nvPr>
            <p:ph type="body" idx="1"/>
          </p:nvPr>
        </p:nvSpPr>
        <p:spPr>
          <a:xfrm>
            <a:off x="457200" y="0"/>
            <a:ext cx="8229600" cy="6126163"/>
          </a:xfrm>
        </p:spPr>
        <p:txBody>
          <a:bodyPr/>
          <a:lstStyle/>
          <a:p>
            <a:pPr eaLnBrk="1" hangingPunct="1"/>
            <a:endParaRPr lang="en-US" smtClean="0"/>
          </a:p>
        </p:txBody>
      </p:sp>
      <p:pic>
        <p:nvPicPr>
          <p:cNvPr id="15364" name="Picture 4" descr="IMG_2632"/>
          <p:cNvPicPr>
            <a:picLocks noChangeAspect="1" noChangeArrowheads="1"/>
          </p:cNvPicPr>
          <p:nvPr/>
        </p:nvPicPr>
        <p:blipFill>
          <a:blip r:embed="rId3"/>
          <a:srcRect/>
          <a:stretch>
            <a:fillRect/>
          </a:stretch>
        </p:blipFill>
        <p:spPr bwMode="auto">
          <a:xfrm>
            <a:off x="0" y="0"/>
            <a:ext cx="8813800" cy="5943600"/>
          </a:xfrm>
          <a:prstGeom prst="rect">
            <a:avLst/>
          </a:prstGeom>
          <a:noFill/>
          <a:ln w="9525">
            <a:noFill/>
            <a:miter lim="800000"/>
            <a:headEnd/>
            <a:tailEnd/>
          </a:ln>
        </p:spPr>
      </p:pic>
      <p:sp>
        <p:nvSpPr>
          <p:cNvPr id="15365" name="Text Box 5"/>
          <p:cNvSpPr txBox="1">
            <a:spLocks noChangeArrowheads="1"/>
          </p:cNvSpPr>
          <p:nvPr/>
        </p:nvSpPr>
        <p:spPr bwMode="auto">
          <a:xfrm>
            <a:off x="2514600" y="6019800"/>
            <a:ext cx="4724400" cy="915988"/>
          </a:xfrm>
          <a:prstGeom prst="rect">
            <a:avLst/>
          </a:prstGeom>
          <a:noFill/>
          <a:ln w="9525">
            <a:noFill/>
            <a:miter lim="800000"/>
            <a:headEnd/>
            <a:tailEnd/>
          </a:ln>
        </p:spPr>
        <p:txBody>
          <a:bodyPr>
            <a:spAutoFit/>
          </a:bodyPr>
          <a:lstStyle/>
          <a:p>
            <a:pPr>
              <a:spcBef>
                <a:spcPct val="50000"/>
              </a:spcBef>
            </a:pPr>
            <a:r>
              <a:rPr lang="en-US"/>
              <a:t>Leader chooses to walk in direction untested, alone if necessary but purposefully but does not shun followers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en-US" smtClean="0"/>
          </a:p>
        </p:txBody>
      </p:sp>
      <p:sp>
        <p:nvSpPr>
          <p:cNvPr id="16387" name="Rectangle 3"/>
          <p:cNvSpPr>
            <a:spLocks noGrp="1" noChangeArrowheads="1"/>
          </p:cNvSpPr>
          <p:nvPr>
            <p:ph type="body" idx="1"/>
          </p:nvPr>
        </p:nvSpPr>
        <p:spPr/>
        <p:txBody>
          <a:bodyPr/>
          <a:lstStyle/>
          <a:p>
            <a:pPr eaLnBrk="1" hangingPunct="1"/>
            <a:endParaRPr lang="en-US" smtClean="0"/>
          </a:p>
        </p:txBody>
      </p:sp>
      <p:pic>
        <p:nvPicPr>
          <p:cNvPr id="16388" name="Picture 4" descr="2712200708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389" name="Text Box 5"/>
          <p:cNvSpPr txBox="1">
            <a:spLocks noChangeArrowheads="1"/>
          </p:cNvSpPr>
          <p:nvPr/>
        </p:nvSpPr>
        <p:spPr bwMode="auto">
          <a:xfrm>
            <a:off x="1371600" y="4876800"/>
            <a:ext cx="2895600" cy="1616075"/>
          </a:xfrm>
          <a:prstGeom prst="rect">
            <a:avLst/>
          </a:prstGeom>
          <a:noFill/>
          <a:ln w="9525">
            <a:noFill/>
            <a:miter lim="800000"/>
            <a:headEnd/>
            <a:tailEnd/>
          </a:ln>
        </p:spPr>
        <p:txBody>
          <a:bodyPr>
            <a:spAutoFit/>
          </a:bodyPr>
          <a:lstStyle/>
          <a:p>
            <a:pPr>
              <a:spcBef>
                <a:spcPct val="50000"/>
              </a:spcBef>
            </a:pPr>
            <a:r>
              <a:rPr lang="en-US" sz="2000"/>
              <a:t>Leadership is to ask questions about constituents which have no vote : </a:t>
            </a:r>
            <a:r>
              <a:rPr lang="en-US" sz="2000" b="1"/>
              <a:t>nature and perfect strangers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z="4000" smtClean="0"/>
              <a:t>Leadership is not having to live with problems unsolved indefinitely</a:t>
            </a:r>
          </a:p>
        </p:txBody>
      </p:sp>
      <p:sp>
        <p:nvSpPr>
          <p:cNvPr id="17411" name="Rectangle 3"/>
          <p:cNvSpPr>
            <a:spLocks noGrp="1" noChangeArrowheads="1"/>
          </p:cNvSpPr>
          <p:nvPr>
            <p:ph type="body" idx="1"/>
          </p:nvPr>
        </p:nvSpPr>
        <p:spPr/>
        <p:txBody>
          <a:bodyPr/>
          <a:lstStyle/>
          <a:p>
            <a:pPr eaLnBrk="1" hangingPunct="1"/>
            <a:endParaRPr lang="en-US" smtClean="0"/>
          </a:p>
        </p:txBody>
      </p:sp>
      <p:pic>
        <p:nvPicPr>
          <p:cNvPr id="17412" name="Picture 4" descr="28122007121"/>
          <p:cNvPicPr>
            <a:picLocks noChangeAspect="1" noChangeArrowheads="1"/>
          </p:cNvPicPr>
          <p:nvPr/>
        </p:nvPicPr>
        <p:blipFill>
          <a:blip r:embed="rId3"/>
          <a:srcRect/>
          <a:stretch>
            <a:fillRect/>
          </a:stretch>
        </p:blipFill>
        <p:spPr bwMode="auto">
          <a:xfrm>
            <a:off x="838200" y="2286000"/>
            <a:ext cx="73914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371600" y="274638"/>
            <a:ext cx="7315200" cy="1143000"/>
          </a:xfrm>
        </p:spPr>
        <p:txBody>
          <a:bodyPr/>
          <a:lstStyle/>
          <a:p>
            <a:pPr eaLnBrk="1" hangingPunct="1"/>
            <a:r>
              <a:rPr lang="en-US" sz="4000" smtClean="0"/>
              <a:t>Solutions for the poor people, by the poor</a:t>
            </a:r>
          </a:p>
        </p:txBody>
      </p:sp>
      <p:sp>
        <p:nvSpPr>
          <p:cNvPr id="18435" name="Rectangle 3"/>
          <p:cNvSpPr>
            <a:spLocks noGrp="1" noChangeArrowheads="1"/>
          </p:cNvSpPr>
          <p:nvPr>
            <p:ph type="body" idx="1"/>
          </p:nvPr>
        </p:nvSpPr>
        <p:spPr/>
        <p:txBody>
          <a:bodyPr/>
          <a:lstStyle/>
          <a:p>
            <a:pPr eaLnBrk="1" hangingPunct="1"/>
            <a:endParaRPr lang="en-US" smtClean="0"/>
          </a:p>
        </p:txBody>
      </p:sp>
      <p:pic>
        <p:nvPicPr>
          <p:cNvPr id="18436" name="Picture 4" descr="clay tava 2 without handle"/>
          <p:cNvPicPr>
            <a:picLocks noChangeAspect="1" noChangeArrowheads="1"/>
          </p:cNvPicPr>
          <p:nvPr/>
        </p:nvPicPr>
        <p:blipFill>
          <a:blip r:embed="rId3"/>
          <a:srcRect/>
          <a:stretch>
            <a:fillRect/>
          </a:stretch>
        </p:blipFill>
        <p:spPr bwMode="auto">
          <a:xfrm>
            <a:off x="2906713" y="1600200"/>
            <a:ext cx="3462337" cy="4051300"/>
          </a:xfrm>
          <a:prstGeom prst="rect">
            <a:avLst/>
          </a:prstGeom>
          <a:noFill/>
          <a:ln w="9525">
            <a:noFill/>
            <a:miter lim="800000"/>
            <a:headEnd/>
            <a:tailEnd/>
          </a:ln>
        </p:spPr>
      </p:pic>
      <p:sp>
        <p:nvSpPr>
          <p:cNvPr id="18437" name="Text Box 5"/>
          <p:cNvSpPr txBox="1">
            <a:spLocks noChangeArrowheads="1"/>
          </p:cNvSpPr>
          <p:nvPr/>
        </p:nvSpPr>
        <p:spPr bwMode="auto">
          <a:xfrm>
            <a:off x="381000" y="5791200"/>
            <a:ext cx="8382000" cy="366713"/>
          </a:xfrm>
          <a:prstGeom prst="rect">
            <a:avLst/>
          </a:prstGeom>
          <a:noFill/>
          <a:ln w="9525">
            <a:noFill/>
            <a:miter lim="800000"/>
            <a:headEnd/>
            <a:tailEnd/>
          </a:ln>
        </p:spPr>
        <p:txBody>
          <a:bodyPr>
            <a:spAutoFit/>
          </a:bodyPr>
          <a:lstStyle/>
          <a:p>
            <a:r>
              <a:rPr lang="en-US"/>
              <a:t>  Non stick clay pan: Rs 60 /=  Mansukh Bhai Prajapati, Surendra Nagar, Gujarat</a:t>
            </a:r>
          </a:p>
        </p:txBody>
      </p:sp>
      <p:pic>
        <p:nvPicPr>
          <p:cNvPr id="18438" name="Picture 6" descr="hblogo copy1"/>
          <p:cNvPicPr>
            <a:picLocks noChangeAspect="1" noChangeArrowheads="1"/>
          </p:cNvPicPr>
          <p:nvPr/>
        </p:nvPicPr>
        <p:blipFill>
          <a:blip r:embed="rId4"/>
          <a:srcRect/>
          <a:stretch>
            <a:fillRect/>
          </a:stretch>
        </p:blipFill>
        <p:spPr bwMode="auto">
          <a:xfrm>
            <a:off x="304800" y="304800"/>
            <a:ext cx="9906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endParaRPr lang="en-US" smtClean="0"/>
          </a:p>
        </p:txBody>
      </p:sp>
      <p:sp>
        <p:nvSpPr>
          <p:cNvPr id="19459" name="Rectangle 3"/>
          <p:cNvSpPr>
            <a:spLocks noGrp="1" noChangeArrowheads="1"/>
          </p:cNvSpPr>
          <p:nvPr>
            <p:ph type="body" idx="1"/>
          </p:nvPr>
        </p:nvSpPr>
        <p:spPr/>
        <p:txBody>
          <a:bodyPr/>
          <a:lstStyle/>
          <a:p>
            <a:pPr eaLnBrk="1" hangingPunct="1"/>
            <a:endParaRPr lang="en-US" smtClean="0"/>
          </a:p>
        </p:txBody>
      </p:sp>
      <p:pic>
        <p:nvPicPr>
          <p:cNvPr id="19460" name="Picture 4" descr="clay tava 2 with handle"/>
          <p:cNvPicPr>
            <a:picLocks noChangeAspect="1" noChangeArrowheads="1"/>
          </p:cNvPicPr>
          <p:nvPr/>
        </p:nvPicPr>
        <p:blipFill>
          <a:blip r:embed="rId3"/>
          <a:srcRect/>
          <a:stretch>
            <a:fillRect/>
          </a:stretch>
        </p:blipFill>
        <p:spPr bwMode="auto">
          <a:xfrm>
            <a:off x="1971675" y="1477963"/>
            <a:ext cx="5202238" cy="3902075"/>
          </a:xfrm>
          <a:prstGeom prst="rect">
            <a:avLst/>
          </a:prstGeom>
          <a:noFill/>
          <a:ln w="9525">
            <a:noFill/>
            <a:miter lim="800000"/>
            <a:headEnd/>
            <a:tailEnd/>
          </a:ln>
        </p:spPr>
      </p:pic>
      <p:sp>
        <p:nvSpPr>
          <p:cNvPr id="19461" name="Text Box 5"/>
          <p:cNvSpPr txBox="1">
            <a:spLocks noChangeArrowheads="1"/>
          </p:cNvSpPr>
          <p:nvPr/>
        </p:nvSpPr>
        <p:spPr bwMode="auto">
          <a:xfrm>
            <a:off x="533400" y="5791200"/>
            <a:ext cx="8077200" cy="641350"/>
          </a:xfrm>
          <a:prstGeom prst="rect">
            <a:avLst/>
          </a:prstGeom>
          <a:noFill/>
          <a:ln w="9525">
            <a:noFill/>
            <a:miter lim="800000"/>
            <a:headEnd/>
            <a:tailEnd/>
          </a:ln>
        </p:spPr>
        <p:txBody>
          <a:bodyPr>
            <a:spAutoFit/>
          </a:bodyPr>
          <a:lstStyle/>
          <a:p>
            <a:pPr algn="ctr">
              <a:spcBef>
                <a:spcPct val="50000"/>
              </a:spcBef>
            </a:pPr>
            <a:r>
              <a:rPr lang="en-US"/>
              <a:t>Leadership is not to shun simplicity, just because it is accessible and also comprehensible ( i.e. not complex)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1143000"/>
            <a:ext cx="7772400" cy="1143000"/>
          </a:xfrm>
        </p:spPr>
        <p:txBody>
          <a:bodyPr/>
          <a:lstStyle/>
          <a:p>
            <a:pPr eaLnBrk="1" hangingPunct="1"/>
            <a:r>
              <a:rPr lang="en-US" sz="3200" smtClean="0"/>
              <a:t>A problem unsolved, but not any more</a:t>
            </a:r>
          </a:p>
        </p:txBody>
      </p:sp>
      <p:sp>
        <p:nvSpPr>
          <p:cNvPr id="20483" name="Content Placeholder 3"/>
          <p:cNvSpPr>
            <a:spLocks noGrp="1"/>
          </p:cNvSpPr>
          <p:nvPr>
            <p:ph idx="1"/>
          </p:nvPr>
        </p:nvSpPr>
        <p:spPr>
          <a:xfrm>
            <a:off x="457200" y="5029200"/>
            <a:ext cx="7696200" cy="1096963"/>
          </a:xfrm>
        </p:spPr>
        <p:txBody>
          <a:bodyPr/>
          <a:lstStyle/>
          <a:p>
            <a:pPr eaLnBrk="1" hangingPunct="1"/>
            <a:endParaRPr lang="en-IN"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152400"/>
            <a:ext cx="7772400" cy="1143000"/>
          </a:xfrm>
        </p:spPr>
        <p:txBody>
          <a:bodyPr/>
          <a:lstStyle/>
          <a:p>
            <a:pPr eaLnBrk="1" hangingPunct="1"/>
            <a:endParaRPr lang="en-US" smtClean="0"/>
          </a:p>
        </p:txBody>
      </p:sp>
      <p:sp>
        <p:nvSpPr>
          <p:cNvPr id="21507" name="Rectangle 3"/>
          <p:cNvSpPr>
            <a:spLocks noGrp="1" noChangeArrowheads="1"/>
          </p:cNvSpPr>
          <p:nvPr>
            <p:ph type="body" idx="1"/>
          </p:nvPr>
        </p:nvSpPr>
        <p:spPr>
          <a:xfrm>
            <a:off x="4724400" y="1219200"/>
            <a:ext cx="3962400" cy="2819400"/>
          </a:xfrm>
        </p:spPr>
        <p:txBody>
          <a:bodyPr/>
          <a:lstStyle/>
          <a:p>
            <a:pPr eaLnBrk="1" hangingPunct="1">
              <a:lnSpc>
                <a:spcPct val="90000"/>
              </a:lnSpc>
              <a:buFontTx/>
              <a:buNone/>
            </a:pPr>
            <a:endParaRPr lang="en-US" sz="2800" smtClean="0"/>
          </a:p>
        </p:txBody>
      </p:sp>
      <p:pic>
        <p:nvPicPr>
          <p:cNvPr id="21508" name="Picture 4"/>
          <p:cNvPicPr>
            <a:picLocks noChangeAspect="1" noChangeArrowheads="1"/>
          </p:cNvPicPr>
          <p:nvPr/>
        </p:nvPicPr>
        <p:blipFill>
          <a:blip r:embed="rId3"/>
          <a:srcRect/>
          <a:stretch>
            <a:fillRect/>
          </a:stretch>
        </p:blipFill>
        <p:spPr bwMode="auto">
          <a:xfrm>
            <a:off x="762000" y="1295400"/>
            <a:ext cx="3429000" cy="5410200"/>
          </a:xfrm>
          <a:prstGeom prst="rect">
            <a:avLst/>
          </a:prstGeom>
          <a:noFill/>
          <a:ln w="9525">
            <a:noFill/>
            <a:miter lim="800000"/>
            <a:headEnd/>
            <a:tailEnd/>
          </a:ln>
        </p:spPr>
      </p:pic>
      <p:pic>
        <p:nvPicPr>
          <p:cNvPr id="21509" name="Picture 5"/>
          <p:cNvPicPr>
            <a:picLocks noChangeAspect="1" noChangeArrowheads="1"/>
          </p:cNvPicPr>
          <p:nvPr/>
        </p:nvPicPr>
        <p:blipFill>
          <a:blip r:embed="rId4"/>
          <a:srcRect/>
          <a:stretch>
            <a:fillRect/>
          </a:stretch>
        </p:blipFill>
        <p:spPr bwMode="auto">
          <a:xfrm>
            <a:off x="4343400" y="4038600"/>
            <a:ext cx="2133600" cy="2636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609600"/>
            <a:ext cx="7772400" cy="609600"/>
          </a:xfrm>
        </p:spPr>
        <p:txBody>
          <a:bodyPr/>
          <a:lstStyle/>
          <a:p>
            <a:pPr eaLnBrk="1" hangingPunct="1"/>
            <a:r>
              <a:rPr lang="en-US" smtClean="0"/>
              <a:t>The solution </a:t>
            </a:r>
          </a:p>
        </p:txBody>
      </p:sp>
      <p:sp>
        <p:nvSpPr>
          <p:cNvPr id="22531" name="Rectangle 3"/>
          <p:cNvSpPr>
            <a:spLocks noGrp="1" noChangeArrowheads="1"/>
          </p:cNvSpPr>
          <p:nvPr>
            <p:ph type="body" idx="1"/>
          </p:nvPr>
        </p:nvSpPr>
        <p:spPr>
          <a:xfrm>
            <a:off x="5029200" y="1295400"/>
            <a:ext cx="4114800" cy="4953000"/>
          </a:xfrm>
        </p:spPr>
        <p:txBody>
          <a:bodyPr/>
          <a:lstStyle/>
          <a:p>
            <a:pPr eaLnBrk="1" hangingPunct="1">
              <a:buFontTx/>
              <a:buNone/>
            </a:pPr>
            <a:endParaRPr lang="en-US" sz="2000" b="1" smtClean="0"/>
          </a:p>
          <a:p>
            <a:pPr eaLnBrk="1" hangingPunct="1"/>
            <a:r>
              <a:rPr lang="en-US" sz="2000" b="1" smtClean="0">
                <a:cs typeface="Times New Roman" pitchFamily="18" charset="0"/>
              </a:rPr>
              <a:t>New hand pump has a provision of 25% water donation for the animal trough, which is collected from the runoff</a:t>
            </a:r>
          </a:p>
          <a:p>
            <a:pPr eaLnBrk="1" hangingPunct="1">
              <a:buFontTx/>
              <a:buNone/>
            </a:pPr>
            <a:endParaRPr lang="en-US" sz="2000" b="1" smtClean="0">
              <a:cs typeface="Times New Roman" pitchFamily="18" charset="0"/>
            </a:endParaRPr>
          </a:p>
          <a:p>
            <a:pPr eaLnBrk="1" hangingPunct="1"/>
            <a:r>
              <a:rPr lang="en-US" sz="2000" b="1" smtClean="0">
                <a:cs typeface="Times New Roman" pitchFamily="18" charset="0"/>
              </a:rPr>
              <a:t>A provision of about 1 liter water storage inside the head of the pump which can be utilized through a tap for use as a drinking source just by pumping once </a:t>
            </a:r>
          </a:p>
          <a:p>
            <a:pPr eaLnBrk="1" hangingPunct="1">
              <a:buFontTx/>
              <a:buNone/>
            </a:pPr>
            <a:endParaRPr lang="en-US" sz="2000" b="1" smtClean="0">
              <a:cs typeface="Times New Roman" pitchFamily="18" charset="0"/>
            </a:endParaRPr>
          </a:p>
          <a:p>
            <a:pPr eaLnBrk="1" hangingPunct="1"/>
            <a:endParaRPr lang="en-US" sz="2000" b="1" smtClean="0">
              <a:cs typeface="Times New Roman" pitchFamily="18" charset="0"/>
            </a:endParaRPr>
          </a:p>
        </p:txBody>
      </p:sp>
      <p:sp>
        <p:nvSpPr>
          <p:cNvPr id="22532" name="Rectangle 5"/>
          <p:cNvSpPr>
            <a:spLocks noChangeArrowheads="1"/>
          </p:cNvSpPr>
          <p:nvPr/>
        </p:nvSpPr>
        <p:spPr bwMode="auto">
          <a:xfrm>
            <a:off x="3257550" y="2419350"/>
            <a:ext cx="9144000" cy="0"/>
          </a:xfrm>
          <a:prstGeom prst="rect">
            <a:avLst/>
          </a:prstGeom>
          <a:noFill/>
          <a:ln w="9525">
            <a:noFill/>
            <a:miter lim="800000"/>
            <a:headEnd/>
            <a:tailEnd/>
          </a:ln>
        </p:spPr>
        <p:txBody>
          <a:bodyPr>
            <a:spAutoFit/>
          </a:bodyPr>
          <a:lstStyle/>
          <a:p>
            <a:endParaRPr lang="en-IN"/>
          </a:p>
        </p:txBody>
      </p:sp>
      <p:pic>
        <p:nvPicPr>
          <p:cNvPr id="22533" name="Picture 4" descr="5">
            <a:hlinkClick r:id="rId3" action="ppaction://hlinkfile"/>
          </p:cNvPr>
          <p:cNvPicPr>
            <a:picLocks noChangeAspect="1" noChangeArrowheads="1"/>
          </p:cNvPicPr>
          <p:nvPr/>
        </p:nvPicPr>
        <p:blipFill>
          <a:blip r:embed="rId4"/>
          <a:srcRect/>
          <a:stretch>
            <a:fillRect/>
          </a:stretch>
        </p:blipFill>
        <p:spPr bwMode="auto">
          <a:xfrm>
            <a:off x="228600" y="1524000"/>
            <a:ext cx="46482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swybhu sharma2"/>
          <p:cNvPicPr>
            <a:picLocks noChangeAspect="1" noChangeArrowheads="1"/>
          </p:cNvPicPr>
          <p:nvPr/>
        </p:nvPicPr>
        <p:blipFill>
          <a:blip r:embed="rId3"/>
          <a:srcRect/>
          <a:stretch>
            <a:fillRect/>
          </a:stretch>
        </p:blipFill>
        <p:spPr bwMode="auto">
          <a:xfrm>
            <a:off x="304800" y="685800"/>
            <a:ext cx="8755063" cy="5029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endParaRPr lang="en-US" smtClean="0"/>
          </a:p>
        </p:txBody>
      </p:sp>
      <p:sp>
        <p:nvSpPr>
          <p:cNvPr id="6147" name="Rectangle 3"/>
          <p:cNvSpPr>
            <a:spLocks noGrp="1" noChangeArrowheads="1"/>
          </p:cNvSpPr>
          <p:nvPr>
            <p:ph type="body" idx="1"/>
          </p:nvPr>
        </p:nvSpPr>
        <p:spPr/>
        <p:txBody>
          <a:bodyPr/>
          <a:lstStyle/>
          <a:p>
            <a:pPr eaLnBrk="1" hangingPunct="1"/>
            <a:endParaRPr lang="en-US" smtClean="0"/>
          </a:p>
        </p:txBody>
      </p:sp>
      <p:pic>
        <p:nvPicPr>
          <p:cNvPr id="6148" name="Picture 4" descr="DSC04186"/>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149" name="Text Box 5"/>
          <p:cNvSpPr txBox="1">
            <a:spLocks noChangeArrowheads="1"/>
          </p:cNvSpPr>
          <p:nvPr/>
        </p:nvSpPr>
        <p:spPr bwMode="auto">
          <a:xfrm>
            <a:off x="457200" y="5105400"/>
            <a:ext cx="3200400" cy="1328738"/>
          </a:xfrm>
          <a:prstGeom prst="rect">
            <a:avLst/>
          </a:prstGeom>
          <a:noFill/>
          <a:ln w="9525">
            <a:noFill/>
            <a:miter lim="800000"/>
            <a:headEnd/>
            <a:tailEnd/>
          </a:ln>
        </p:spPr>
        <p:txBody>
          <a:bodyPr>
            <a:spAutoFit/>
          </a:bodyPr>
          <a:lstStyle/>
          <a:p>
            <a:pPr>
              <a:spcBef>
                <a:spcPct val="50000"/>
              </a:spcBef>
            </a:pPr>
            <a:r>
              <a:rPr lang="en-US"/>
              <a:t>Will we have the humility to learn from Ms Ram Timari Devi</a:t>
            </a:r>
          </a:p>
          <a:p>
            <a:pPr>
              <a:spcBef>
                <a:spcPct val="50000"/>
              </a:spcBef>
            </a:pPr>
            <a:r>
              <a:rPr lang="en-US"/>
              <a:t>Champaran, jan 2009, </a:t>
            </a:r>
          </a:p>
        </p:txBody>
      </p:sp>
      <p:sp>
        <p:nvSpPr>
          <p:cNvPr id="6150" name="Text Box 6"/>
          <p:cNvSpPr txBox="1">
            <a:spLocks noChangeArrowheads="1"/>
          </p:cNvSpPr>
          <p:nvPr/>
        </p:nvSpPr>
        <p:spPr bwMode="auto">
          <a:xfrm>
            <a:off x="838200" y="533400"/>
            <a:ext cx="2743200" cy="1054100"/>
          </a:xfrm>
          <a:prstGeom prst="rect">
            <a:avLst/>
          </a:prstGeom>
          <a:noFill/>
          <a:ln w="9525">
            <a:noFill/>
            <a:miter lim="800000"/>
            <a:headEnd/>
            <a:tailEnd/>
          </a:ln>
        </p:spPr>
        <p:txBody>
          <a:bodyPr>
            <a:spAutoFit/>
          </a:bodyPr>
          <a:lstStyle/>
          <a:p>
            <a:pPr>
              <a:spcBef>
                <a:spcPct val="50000"/>
              </a:spcBef>
            </a:pPr>
            <a:r>
              <a:rPr lang="en-US" i="1"/>
              <a:t>How else could have i done it?</a:t>
            </a:r>
            <a:r>
              <a:rPr lang="en-US"/>
              <a:t> </a:t>
            </a:r>
          </a:p>
          <a:p>
            <a:pPr>
              <a:spcBef>
                <a:spcPct val="50000"/>
              </a:spcBef>
            </a:pPr>
            <a:r>
              <a:rPr lang="en-US"/>
              <a:t>The only choice,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Rectangle 2051"/>
          <p:cNvPicPr>
            <a:picLocks noChangeAspect="1" noChangeArrowheads="1"/>
          </p:cNvPicPr>
          <p:nvPr/>
        </p:nvPicPr>
        <p:blipFill>
          <a:blip r:embed="rId3"/>
          <a:srcRect/>
          <a:stretch>
            <a:fillRect/>
          </a:stretch>
        </p:blipFill>
        <p:spPr bwMode="auto">
          <a:xfrm>
            <a:off x="320675" y="304800"/>
            <a:ext cx="4556125" cy="5257800"/>
          </a:xfrm>
          <a:prstGeom prst="rect">
            <a:avLst/>
          </a:prstGeom>
          <a:noFill/>
          <a:ln w="9525">
            <a:noFill/>
            <a:miter lim="800000"/>
            <a:headEnd/>
            <a:tailEnd/>
          </a:ln>
        </p:spPr>
      </p:pic>
      <p:sp>
        <p:nvSpPr>
          <p:cNvPr id="24579" name="TextBox 2053"/>
          <p:cNvSpPr txBox="1">
            <a:spLocks noChangeArrowheads="1"/>
          </p:cNvSpPr>
          <p:nvPr/>
        </p:nvSpPr>
        <p:spPr bwMode="auto">
          <a:xfrm>
            <a:off x="5638800" y="304800"/>
            <a:ext cx="2819400" cy="4491038"/>
          </a:xfrm>
          <a:prstGeom prst="rect">
            <a:avLst/>
          </a:prstGeom>
          <a:noFill/>
          <a:ln w="9525" algn="ctr">
            <a:noFill/>
            <a:miter lim="800000"/>
            <a:headEnd/>
            <a:tailEnd/>
          </a:ln>
        </p:spPr>
        <p:txBody>
          <a:bodyPr>
            <a:spAutoFit/>
          </a:bodyPr>
          <a:lstStyle/>
          <a:p>
            <a:pPr>
              <a:spcBef>
                <a:spcPct val="50000"/>
              </a:spcBef>
            </a:pPr>
            <a:r>
              <a:rPr lang="en-US"/>
              <a:t>Making to do with bad design: retrofitting a bamboo piece to prevent damage to pump</a:t>
            </a:r>
            <a:endParaRPr lang="en-US">
              <a:latin typeface="Calibri" pitchFamily="34" charset="0"/>
            </a:endParaRPr>
          </a:p>
          <a:p>
            <a:pPr>
              <a:spcBef>
                <a:spcPct val="50000"/>
              </a:spcBef>
            </a:pPr>
            <a:endParaRPr lang="en-US"/>
          </a:p>
          <a:p>
            <a:pPr>
              <a:spcBef>
                <a:spcPct val="50000"/>
              </a:spcBef>
            </a:pPr>
            <a:r>
              <a:rPr lang="en-US"/>
              <a:t>But then the piece has given way, </a:t>
            </a:r>
          </a:p>
          <a:p>
            <a:pPr>
              <a:spcBef>
                <a:spcPct val="50000"/>
              </a:spcBef>
            </a:pPr>
            <a:endParaRPr lang="en-US"/>
          </a:p>
          <a:p>
            <a:pPr>
              <a:spcBef>
                <a:spcPct val="50000"/>
              </a:spcBef>
            </a:pPr>
            <a:r>
              <a:rPr lang="en-US"/>
              <a:t>Who will replace it?</a:t>
            </a:r>
          </a:p>
          <a:p>
            <a:pPr>
              <a:spcBef>
                <a:spcPct val="50000"/>
              </a:spcBef>
            </a:pPr>
            <a:r>
              <a:rPr lang="en-US"/>
              <a:t>Should innovator be responsible for continuous service?</a:t>
            </a:r>
          </a:p>
          <a:p>
            <a:pPr>
              <a:spcBef>
                <a:spcPct val="50000"/>
              </a:spcBef>
            </a:pPr>
            <a:endParaRPr lang="en-US"/>
          </a:p>
        </p:txBody>
      </p:sp>
      <p:pic>
        <p:nvPicPr>
          <p:cNvPr id="24580" name="Rectangle 3"/>
          <p:cNvPicPr>
            <a:picLocks noChangeAspect="1" noChangeArrowheads="1"/>
          </p:cNvPicPr>
          <p:nvPr/>
        </p:nvPicPr>
        <p:blipFill>
          <a:blip r:embed="rId4"/>
          <a:srcRect/>
          <a:stretch>
            <a:fillRect/>
          </a:stretch>
        </p:blipFill>
        <p:spPr bwMode="auto">
          <a:xfrm>
            <a:off x="5486400" y="4572000"/>
            <a:ext cx="2590800" cy="1943100"/>
          </a:xfrm>
          <a:prstGeom prst="rect">
            <a:avLst/>
          </a:prstGeom>
          <a:noFill/>
          <a:ln w="9525">
            <a:noFill/>
            <a:miter lim="800000"/>
            <a:headEnd/>
            <a:tailEnd/>
          </a:ln>
        </p:spPr>
      </p:pic>
      <p:sp>
        <p:nvSpPr>
          <p:cNvPr id="24581" name="TextBox 4"/>
          <p:cNvSpPr txBox="1">
            <a:spLocks noChangeArrowheads="1"/>
          </p:cNvSpPr>
          <p:nvPr/>
        </p:nvSpPr>
        <p:spPr bwMode="auto">
          <a:xfrm>
            <a:off x="457200" y="5715000"/>
            <a:ext cx="4038600" cy="369888"/>
          </a:xfrm>
          <a:prstGeom prst="rect">
            <a:avLst/>
          </a:prstGeom>
          <a:noFill/>
          <a:ln w="9525">
            <a:noFill/>
            <a:miter lim="800000"/>
            <a:headEnd/>
            <a:tailEnd/>
          </a:ln>
        </p:spPr>
        <p:txBody>
          <a:bodyPr>
            <a:spAutoFit/>
          </a:bodyPr>
          <a:lstStyle/>
          <a:p>
            <a:r>
              <a:rPr lang="en-US"/>
              <a:t>Hope? Learning from bastar</a:t>
            </a:r>
            <a:endParaRPr lang="en-IN"/>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endParaRPr lang="en-IN" smtClean="0"/>
          </a:p>
        </p:txBody>
      </p:sp>
      <p:sp>
        <p:nvSpPr>
          <p:cNvPr id="25603" name="Content Placeholder 2"/>
          <p:cNvSpPr>
            <a:spLocks noGrp="1"/>
          </p:cNvSpPr>
          <p:nvPr>
            <p:ph idx="1"/>
          </p:nvPr>
        </p:nvSpPr>
        <p:spPr/>
        <p:txBody>
          <a:bodyPr/>
          <a:lstStyle/>
          <a:p>
            <a:pPr algn="ctr" eaLnBrk="1" hangingPunct="1">
              <a:buFontTx/>
              <a:buNone/>
            </a:pPr>
            <a:r>
              <a:rPr lang="en-US" sz="6000" smtClean="0"/>
              <a:t>Can bastar teach the rest of the country, unicef and the designers of india?</a:t>
            </a:r>
            <a:endParaRPr lang="en-IN" sz="6000" smtClean="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endParaRPr lang="en-IN" smtClean="0"/>
          </a:p>
        </p:txBody>
      </p:sp>
      <p:pic>
        <p:nvPicPr>
          <p:cNvPr id="26627" name="Content Placeholder 3" descr="SDC19405.JPG"/>
          <p:cNvPicPr>
            <a:picLocks noGrp="1" noChangeAspect="1"/>
          </p:cNvPicPr>
          <p:nvPr>
            <p:ph idx="1"/>
          </p:nvPr>
        </p:nvPicPr>
        <p:blipFill>
          <a:blip r:embed="rId3"/>
          <a:srcRect/>
          <a:stretch>
            <a:fillRect/>
          </a:stretch>
        </p:blipFill>
        <p:spPr>
          <a:xfrm>
            <a:off x="0" y="0"/>
            <a:ext cx="9144000" cy="6858000"/>
          </a:xfr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endParaRPr lang="en-IN" smtClean="0"/>
          </a:p>
        </p:txBody>
      </p:sp>
      <p:pic>
        <p:nvPicPr>
          <p:cNvPr id="27651" name="Content Placeholder 3" descr="baster.JPG"/>
          <p:cNvPicPr>
            <a:picLocks noGrp="1" noChangeAspect="1"/>
          </p:cNvPicPr>
          <p:nvPr>
            <p:ph idx="1"/>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endParaRPr lang="en-US" smtClean="0"/>
          </a:p>
        </p:txBody>
      </p:sp>
      <p:sp>
        <p:nvSpPr>
          <p:cNvPr id="28675" name="Rectangle 3"/>
          <p:cNvSpPr>
            <a:spLocks noGrp="1" noChangeArrowheads="1"/>
          </p:cNvSpPr>
          <p:nvPr>
            <p:ph type="body" idx="1"/>
          </p:nvPr>
        </p:nvSpPr>
        <p:spPr/>
        <p:txBody>
          <a:bodyPr/>
          <a:lstStyle/>
          <a:p>
            <a:pPr eaLnBrk="1" hangingPunct="1"/>
            <a:endParaRPr lang="en-US" smtClean="0"/>
          </a:p>
        </p:txBody>
      </p:sp>
      <p:pic>
        <p:nvPicPr>
          <p:cNvPr id="28676" name="Picture 4" descr="100_2840"/>
          <p:cNvPicPr>
            <a:picLocks noChangeAspect="1" noChangeArrowheads="1"/>
          </p:cNvPicPr>
          <p:nvPr/>
        </p:nvPicPr>
        <p:blipFill>
          <a:blip r:embed="rId3"/>
          <a:srcRect/>
          <a:stretch>
            <a:fillRect/>
          </a:stretch>
        </p:blipFill>
        <p:spPr bwMode="auto">
          <a:xfrm>
            <a:off x="762000" y="0"/>
            <a:ext cx="7680325" cy="6858000"/>
          </a:xfrm>
          <a:prstGeom prst="rect">
            <a:avLst/>
          </a:prstGeom>
          <a:noFill/>
          <a:ln w="9525">
            <a:noFill/>
            <a:miter lim="800000"/>
            <a:headEnd/>
            <a:tailEnd/>
          </a:ln>
        </p:spPr>
      </p:pic>
      <p:sp>
        <p:nvSpPr>
          <p:cNvPr id="28677" name="Text Box 5"/>
          <p:cNvSpPr txBox="1">
            <a:spLocks noChangeArrowheads="1"/>
          </p:cNvSpPr>
          <p:nvPr/>
        </p:nvSpPr>
        <p:spPr bwMode="auto">
          <a:xfrm>
            <a:off x="0" y="3962400"/>
            <a:ext cx="1600200" cy="1938338"/>
          </a:xfrm>
          <a:prstGeom prst="rect">
            <a:avLst/>
          </a:prstGeom>
          <a:noFill/>
          <a:ln w="9525">
            <a:noFill/>
            <a:miter lim="800000"/>
            <a:headEnd/>
            <a:tailEnd/>
          </a:ln>
        </p:spPr>
        <p:txBody>
          <a:bodyPr>
            <a:spAutoFit/>
          </a:bodyPr>
          <a:lstStyle/>
          <a:p>
            <a:pPr>
              <a:spcBef>
                <a:spcPct val="50000"/>
              </a:spcBef>
            </a:pPr>
            <a:r>
              <a:rPr lang="en-US" sz="2400"/>
              <a:t>Is Frugality </a:t>
            </a:r>
          </a:p>
          <a:p>
            <a:pPr>
              <a:spcBef>
                <a:spcPct val="50000"/>
              </a:spcBef>
            </a:pPr>
            <a:r>
              <a:rPr lang="en-US" sz="2400"/>
              <a:t>Fungible? </a:t>
            </a:r>
          </a:p>
          <a:p>
            <a:pPr>
              <a:spcBef>
                <a:spcPct val="50000"/>
              </a:spcBef>
            </a:pPr>
            <a:r>
              <a:rPr lang="en-US" sz="2400"/>
              <a:t>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endParaRPr lang="en-US" smtClean="0"/>
          </a:p>
        </p:txBody>
      </p:sp>
      <p:sp>
        <p:nvSpPr>
          <p:cNvPr id="29699" name="Rectangle 3"/>
          <p:cNvSpPr>
            <a:spLocks noGrp="1" noChangeArrowheads="1"/>
          </p:cNvSpPr>
          <p:nvPr>
            <p:ph type="body" idx="1"/>
          </p:nvPr>
        </p:nvSpPr>
        <p:spPr/>
        <p:txBody>
          <a:bodyPr/>
          <a:lstStyle/>
          <a:p>
            <a:pPr eaLnBrk="1" hangingPunct="1"/>
            <a:endParaRPr lang="en-US" smtClean="0"/>
          </a:p>
        </p:txBody>
      </p:sp>
      <p:pic>
        <p:nvPicPr>
          <p:cNvPr id="29700" name="Picture 4" descr="Picture 186"/>
          <p:cNvPicPr>
            <a:picLocks noChangeAspect="1" noChangeArrowheads="1"/>
          </p:cNvPicPr>
          <p:nvPr/>
        </p:nvPicPr>
        <p:blipFill>
          <a:blip r:embed="rId3"/>
          <a:srcRect/>
          <a:stretch>
            <a:fillRect/>
          </a:stretch>
        </p:blipFill>
        <p:spPr bwMode="auto">
          <a:xfrm>
            <a:off x="508000" y="381000"/>
            <a:ext cx="8128000" cy="6096000"/>
          </a:xfrm>
          <a:prstGeom prst="rect">
            <a:avLst/>
          </a:prstGeom>
          <a:noFill/>
          <a:ln w="9525">
            <a:noFill/>
            <a:miter lim="800000"/>
            <a:headEnd/>
            <a:tailEnd/>
          </a:ln>
        </p:spPr>
      </p:pic>
      <p:sp>
        <p:nvSpPr>
          <p:cNvPr id="29701" name="Text Box 5"/>
          <p:cNvSpPr txBox="1">
            <a:spLocks noChangeArrowheads="1"/>
          </p:cNvSpPr>
          <p:nvPr/>
        </p:nvSpPr>
        <p:spPr bwMode="auto">
          <a:xfrm>
            <a:off x="3886200" y="533400"/>
            <a:ext cx="4419600" cy="641350"/>
          </a:xfrm>
          <a:prstGeom prst="rect">
            <a:avLst/>
          </a:prstGeom>
          <a:noFill/>
          <a:ln w="9525">
            <a:noFill/>
            <a:miter lim="800000"/>
            <a:headEnd/>
            <a:tailEnd/>
          </a:ln>
        </p:spPr>
        <p:txBody>
          <a:bodyPr>
            <a:spAutoFit/>
          </a:bodyPr>
          <a:lstStyle/>
          <a:p>
            <a:pPr>
              <a:spcBef>
                <a:spcPct val="50000"/>
              </a:spcBef>
            </a:pPr>
            <a:r>
              <a:rPr lang="en-US"/>
              <a:t>Frugality is thus imperative, it is not a choice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endParaRPr lang="en-US" smtClean="0"/>
          </a:p>
        </p:txBody>
      </p:sp>
      <p:sp>
        <p:nvSpPr>
          <p:cNvPr id="30723" name="Rectangle 3"/>
          <p:cNvSpPr>
            <a:spLocks noGrp="1" noChangeArrowheads="1"/>
          </p:cNvSpPr>
          <p:nvPr>
            <p:ph type="body" idx="1"/>
          </p:nvPr>
        </p:nvSpPr>
        <p:spPr/>
        <p:txBody>
          <a:bodyPr/>
          <a:lstStyle/>
          <a:p>
            <a:pPr eaLnBrk="1" hangingPunct="1"/>
            <a:endParaRPr lang="en-US" smtClean="0"/>
          </a:p>
        </p:txBody>
      </p:sp>
      <p:pic>
        <p:nvPicPr>
          <p:cNvPr id="30724" name="Picture 4" descr="29122007188"/>
          <p:cNvPicPr>
            <a:picLocks noChangeAspect="1" noChangeArrowheads="1"/>
          </p:cNvPicPr>
          <p:nvPr/>
        </p:nvPicPr>
        <p:blipFill>
          <a:blip r:embed="rId3"/>
          <a:srcRect/>
          <a:stretch>
            <a:fillRect/>
          </a:stretch>
        </p:blipFill>
        <p:spPr bwMode="auto">
          <a:xfrm>
            <a:off x="2133600" y="0"/>
            <a:ext cx="7010400" cy="5638800"/>
          </a:xfrm>
          <a:prstGeom prst="rect">
            <a:avLst/>
          </a:prstGeom>
          <a:noFill/>
          <a:ln w="9525">
            <a:noFill/>
            <a:miter lim="800000"/>
            <a:headEnd/>
            <a:tailEnd/>
          </a:ln>
        </p:spPr>
      </p:pic>
      <p:pic>
        <p:nvPicPr>
          <p:cNvPr id="30725" name="Picture 5" descr="29122007181"/>
          <p:cNvPicPr>
            <a:picLocks noChangeAspect="1" noChangeArrowheads="1"/>
          </p:cNvPicPr>
          <p:nvPr/>
        </p:nvPicPr>
        <p:blipFill>
          <a:blip r:embed="rId4"/>
          <a:srcRect/>
          <a:stretch>
            <a:fillRect/>
          </a:stretch>
        </p:blipFill>
        <p:spPr bwMode="auto">
          <a:xfrm>
            <a:off x="0" y="0"/>
            <a:ext cx="4800600" cy="5638800"/>
          </a:xfrm>
          <a:prstGeom prst="rect">
            <a:avLst/>
          </a:prstGeom>
          <a:noFill/>
          <a:ln w="9525">
            <a:noFill/>
            <a:miter lim="800000"/>
            <a:headEnd/>
            <a:tailEnd/>
          </a:ln>
        </p:spPr>
      </p:pic>
      <p:sp>
        <p:nvSpPr>
          <p:cNvPr id="30726" name="Text Box 6"/>
          <p:cNvSpPr txBox="1">
            <a:spLocks noChangeArrowheads="1"/>
          </p:cNvSpPr>
          <p:nvPr/>
        </p:nvSpPr>
        <p:spPr bwMode="auto">
          <a:xfrm>
            <a:off x="1905000" y="5943600"/>
            <a:ext cx="5486400" cy="1006475"/>
          </a:xfrm>
          <a:prstGeom prst="rect">
            <a:avLst/>
          </a:prstGeom>
          <a:noFill/>
          <a:ln w="9525">
            <a:noFill/>
            <a:miter lim="800000"/>
            <a:headEnd/>
            <a:tailEnd/>
          </a:ln>
        </p:spPr>
        <p:txBody>
          <a:bodyPr>
            <a:spAutoFit/>
          </a:bodyPr>
          <a:lstStyle/>
          <a:p>
            <a:pPr algn="ctr">
              <a:spcBef>
                <a:spcPct val="50000"/>
              </a:spcBef>
            </a:pPr>
            <a:r>
              <a:rPr lang="en-US" sz="2000" b="1"/>
              <a:t>Leadership is not to ignore creative traditions which have sustained the social conscience and cultural crucible</a:t>
            </a:r>
          </a:p>
        </p:txBody>
      </p:sp>
      <p:sp>
        <p:nvSpPr>
          <p:cNvPr id="30727" name="Text Box 7"/>
          <p:cNvSpPr txBox="1">
            <a:spLocks noChangeArrowheads="1"/>
          </p:cNvSpPr>
          <p:nvPr/>
        </p:nvSpPr>
        <p:spPr bwMode="auto">
          <a:xfrm>
            <a:off x="3124200" y="990600"/>
            <a:ext cx="1828800" cy="2282825"/>
          </a:xfrm>
          <a:prstGeom prst="rect">
            <a:avLst/>
          </a:prstGeom>
          <a:noFill/>
          <a:ln w="9525">
            <a:noFill/>
            <a:miter lim="800000"/>
            <a:headEnd/>
            <a:tailEnd/>
          </a:ln>
        </p:spPr>
        <p:txBody>
          <a:bodyPr>
            <a:spAutoFit/>
          </a:bodyPr>
          <a:lstStyle/>
          <a:p>
            <a:pPr>
              <a:spcBef>
                <a:spcPct val="50000"/>
              </a:spcBef>
            </a:pPr>
            <a:r>
              <a:rPr lang="en-US" sz="2400"/>
              <a:t>Traditions that  tend tenacity, can also make us vulnerable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3012200727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1747" name="Text Box 5"/>
          <p:cNvSpPr txBox="1">
            <a:spLocks noChangeArrowheads="1"/>
          </p:cNvSpPr>
          <p:nvPr/>
        </p:nvSpPr>
        <p:spPr bwMode="auto">
          <a:xfrm>
            <a:off x="3505200" y="304800"/>
            <a:ext cx="5638800" cy="1006475"/>
          </a:xfrm>
          <a:prstGeom prst="rect">
            <a:avLst/>
          </a:prstGeom>
          <a:noFill/>
          <a:ln w="9525">
            <a:noFill/>
            <a:miter lim="800000"/>
            <a:headEnd/>
            <a:tailEnd/>
          </a:ln>
        </p:spPr>
        <p:txBody>
          <a:bodyPr>
            <a:spAutoFit/>
          </a:bodyPr>
          <a:lstStyle/>
          <a:p>
            <a:pPr>
              <a:spcBef>
                <a:spcPct val="50000"/>
              </a:spcBef>
            </a:pPr>
            <a:r>
              <a:rPr lang="en-US" sz="2000" b="1"/>
              <a:t>Leadership is to see the intertwining of sacred with profane, in pursuit of sustainability</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endParaRPr lang="en-US" smtClean="0"/>
          </a:p>
        </p:txBody>
      </p:sp>
      <p:sp>
        <p:nvSpPr>
          <p:cNvPr id="32771" name="Rectangle 3"/>
          <p:cNvSpPr>
            <a:spLocks noGrp="1" noChangeArrowheads="1"/>
          </p:cNvSpPr>
          <p:nvPr>
            <p:ph type="body" idx="1"/>
          </p:nvPr>
        </p:nvSpPr>
        <p:spPr/>
        <p:txBody>
          <a:bodyPr/>
          <a:lstStyle/>
          <a:p>
            <a:pPr eaLnBrk="1" hangingPunct="1"/>
            <a:endParaRPr lang="en-US" smtClean="0"/>
          </a:p>
        </p:txBody>
      </p:sp>
      <p:pic>
        <p:nvPicPr>
          <p:cNvPr id="32772" name="Picture 4" descr="IMG00423"/>
          <p:cNvPicPr>
            <a:picLocks noChangeAspect="1" noChangeArrowheads="1"/>
          </p:cNvPicPr>
          <p:nvPr/>
        </p:nvPicPr>
        <p:blipFill>
          <a:blip r:embed="rId3"/>
          <a:srcRect/>
          <a:stretch>
            <a:fillRect/>
          </a:stretch>
        </p:blipFill>
        <p:spPr bwMode="auto">
          <a:xfrm>
            <a:off x="-1524000" y="-1447800"/>
            <a:ext cx="12192000" cy="9753600"/>
          </a:xfrm>
          <a:prstGeom prst="rect">
            <a:avLst/>
          </a:prstGeom>
          <a:noFill/>
          <a:ln w="9525">
            <a:noFill/>
            <a:miter lim="800000"/>
            <a:headEnd/>
            <a:tailEnd/>
          </a:ln>
        </p:spPr>
      </p:pic>
      <p:sp>
        <p:nvSpPr>
          <p:cNvPr id="32773" name="Text Box 5"/>
          <p:cNvSpPr txBox="1">
            <a:spLocks noChangeArrowheads="1"/>
          </p:cNvSpPr>
          <p:nvPr/>
        </p:nvSpPr>
        <p:spPr bwMode="auto">
          <a:xfrm>
            <a:off x="304800" y="-762000"/>
            <a:ext cx="2286000" cy="2100263"/>
          </a:xfrm>
          <a:prstGeom prst="rect">
            <a:avLst/>
          </a:prstGeom>
          <a:noFill/>
          <a:ln w="9525">
            <a:noFill/>
            <a:miter lim="800000"/>
            <a:headEnd/>
            <a:tailEnd/>
          </a:ln>
        </p:spPr>
        <p:txBody>
          <a:bodyPr>
            <a:spAutoFit/>
          </a:bodyPr>
          <a:lstStyle/>
          <a:p>
            <a:pPr>
              <a:spcBef>
                <a:spcPct val="50000"/>
              </a:spcBef>
            </a:pPr>
            <a:r>
              <a:rPr lang="en-US" sz="2400"/>
              <a:t>Recognizing the traditions of Excellence: </a:t>
            </a:r>
          </a:p>
          <a:p>
            <a:pPr>
              <a:spcBef>
                <a:spcPct val="50000"/>
              </a:spcBef>
            </a:pPr>
            <a:r>
              <a:rPr lang="en-US" sz="2400"/>
              <a:t>an eye for detail</a:t>
            </a:r>
          </a:p>
        </p:txBody>
      </p:sp>
      <p:sp>
        <p:nvSpPr>
          <p:cNvPr id="32774" name="Text Box 6"/>
          <p:cNvSpPr txBox="1">
            <a:spLocks noChangeArrowheads="1"/>
          </p:cNvSpPr>
          <p:nvPr/>
        </p:nvSpPr>
        <p:spPr bwMode="auto">
          <a:xfrm>
            <a:off x="-762000" y="4724400"/>
            <a:ext cx="9906000" cy="366713"/>
          </a:xfrm>
          <a:prstGeom prst="rect">
            <a:avLst/>
          </a:prstGeom>
          <a:noFill/>
          <a:ln w="9525">
            <a:noFill/>
            <a:miter lim="800000"/>
            <a:headEnd/>
            <a:tailEnd/>
          </a:ln>
        </p:spPr>
        <p:txBody>
          <a:bodyPr>
            <a:spAutoFit/>
          </a:bodyPr>
          <a:lstStyle/>
          <a:p>
            <a:pPr>
              <a:spcBef>
                <a:spcPct val="50000"/>
              </a:spcBef>
            </a:pPr>
            <a:endParaRPr lang="en-US"/>
          </a:p>
        </p:txBody>
      </p:sp>
      <p:sp>
        <p:nvSpPr>
          <p:cNvPr id="32775" name="Text Box 7"/>
          <p:cNvSpPr txBox="1">
            <a:spLocks noChangeArrowheads="1"/>
          </p:cNvSpPr>
          <p:nvPr/>
        </p:nvSpPr>
        <p:spPr bwMode="auto">
          <a:xfrm>
            <a:off x="-92075" y="4989513"/>
            <a:ext cx="8413750" cy="366712"/>
          </a:xfrm>
          <a:prstGeom prst="rect">
            <a:avLst/>
          </a:prstGeom>
          <a:noFill/>
          <a:ln w="9525">
            <a:noFill/>
            <a:miter lim="800000"/>
            <a:headEnd/>
            <a:tailEnd/>
          </a:ln>
        </p:spPr>
        <p:txBody>
          <a:bodyPr wrap="none">
            <a:spAutoFit/>
          </a:bodyPr>
          <a:lstStyle/>
          <a:p>
            <a:r>
              <a:rPr lang="en-US"/>
              <a:t>Leadership is to look for excellence in every day life, all around, even on roadside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endParaRPr lang="en-US" smtClean="0"/>
          </a:p>
        </p:txBody>
      </p:sp>
      <p:sp>
        <p:nvSpPr>
          <p:cNvPr id="33795" name="Rectangle 3"/>
          <p:cNvSpPr>
            <a:spLocks noGrp="1" noChangeArrowheads="1"/>
          </p:cNvSpPr>
          <p:nvPr>
            <p:ph type="body" idx="1"/>
          </p:nvPr>
        </p:nvSpPr>
        <p:spPr/>
        <p:txBody>
          <a:bodyPr/>
          <a:lstStyle/>
          <a:p>
            <a:pPr eaLnBrk="1" hangingPunct="1"/>
            <a:endParaRPr lang="en-US" smtClean="0"/>
          </a:p>
        </p:txBody>
      </p:sp>
      <p:pic>
        <p:nvPicPr>
          <p:cNvPr id="33796" name="Picture 4" descr="2912200723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3797" name="Text Box 5"/>
          <p:cNvSpPr txBox="1">
            <a:spLocks noChangeArrowheads="1"/>
          </p:cNvSpPr>
          <p:nvPr/>
        </p:nvSpPr>
        <p:spPr bwMode="auto">
          <a:xfrm>
            <a:off x="381000" y="990600"/>
            <a:ext cx="3581400" cy="915988"/>
          </a:xfrm>
          <a:prstGeom prst="rect">
            <a:avLst/>
          </a:prstGeom>
          <a:noFill/>
          <a:ln w="9525">
            <a:noFill/>
            <a:miter lim="800000"/>
            <a:headEnd/>
            <a:tailEnd/>
          </a:ln>
        </p:spPr>
        <p:txBody>
          <a:bodyPr>
            <a:spAutoFit/>
          </a:bodyPr>
          <a:lstStyle/>
          <a:p>
            <a:pPr>
              <a:spcBef>
                <a:spcPct val="50000"/>
              </a:spcBef>
            </a:pPr>
            <a:r>
              <a:rPr lang="en-US"/>
              <a:t>Leadership is not to mistake smiles for satisfaction, restraint for responsibility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048000" y="0"/>
            <a:ext cx="6096000" cy="3810000"/>
          </a:xfrm>
        </p:spPr>
        <p:txBody>
          <a:bodyPr/>
          <a:lstStyle/>
          <a:p>
            <a:pPr algn="r" eaLnBrk="1" hangingPunct="1"/>
            <a:r>
              <a:rPr lang="en-US" sz="4000" smtClean="0"/>
              <a:t>		</a:t>
            </a:r>
            <a:br>
              <a:rPr lang="en-US" sz="4000" smtClean="0"/>
            </a:br>
            <a:r>
              <a:rPr lang="en-US" sz="4000" smtClean="0"/>
              <a:t/>
            </a:r>
            <a:br>
              <a:rPr lang="en-US" sz="4000" smtClean="0"/>
            </a:br>
            <a:r>
              <a:rPr lang="en-US" sz="2800" smtClean="0">
                <a:latin typeface="Arial Black" pitchFamily="34" charset="0"/>
              </a:rPr>
              <a:t>freedom is to look</a:t>
            </a:r>
            <a:br>
              <a:rPr lang="en-US" sz="2800" smtClean="0">
                <a:latin typeface="Arial Black" pitchFamily="34" charset="0"/>
              </a:rPr>
            </a:br>
            <a:r>
              <a:rPr lang="en-US" sz="2800" smtClean="0">
                <a:latin typeface="Arial Black" pitchFamily="34" charset="0"/>
              </a:rPr>
              <a:t> in the mirror </a:t>
            </a:r>
            <a:br>
              <a:rPr lang="en-US" sz="2800" smtClean="0">
                <a:latin typeface="Arial Black" pitchFamily="34" charset="0"/>
              </a:rPr>
            </a:br>
            <a:r>
              <a:rPr lang="en-US" sz="2800" smtClean="0">
                <a:latin typeface="Arial Black" pitchFamily="34" charset="0"/>
              </a:rPr>
              <a:t>and learn that </a:t>
            </a:r>
            <a:br>
              <a:rPr lang="en-US" sz="2800" smtClean="0">
                <a:latin typeface="Arial Black" pitchFamily="34" charset="0"/>
              </a:rPr>
            </a:br>
            <a:r>
              <a:rPr lang="en-US" sz="2800" smtClean="0">
                <a:latin typeface="Arial Black" pitchFamily="34" charset="0"/>
              </a:rPr>
              <a:t>fairness to </a:t>
            </a:r>
            <a:br>
              <a:rPr lang="en-US" sz="2800" smtClean="0">
                <a:latin typeface="Arial Black" pitchFamily="34" charset="0"/>
              </a:rPr>
            </a:br>
            <a:r>
              <a:rPr lang="en-US" sz="2800" smtClean="0">
                <a:latin typeface="Arial Black" pitchFamily="34" charset="0"/>
              </a:rPr>
              <a:t>oneself </a:t>
            </a:r>
            <a:br>
              <a:rPr lang="en-US" sz="2800" smtClean="0">
                <a:latin typeface="Arial Black" pitchFamily="34" charset="0"/>
              </a:rPr>
            </a:br>
            <a:r>
              <a:rPr lang="en-US" sz="2800" smtClean="0">
                <a:latin typeface="Arial Black" pitchFamily="34" charset="0"/>
              </a:rPr>
              <a:t>and others </a:t>
            </a:r>
            <a:br>
              <a:rPr lang="en-US" sz="2800" smtClean="0">
                <a:latin typeface="Arial Black" pitchFamily="34" charset="0"/>
              </a:rPr>
            </a:br>
            <a:r>
              <a:rPr lang="en-US" sz="2800" smtClean="0">
                <a:latin typeface="Arial Black" pitchFamily="34" charset="0"/>
              </a:rPr>
              <a:t>is not </a:t>
            </a:r>
            <a:br>
              <a:rPr lang="en-US" sz="2800" smtClean="0">
                <a:latin typeface="Arial Black" pitchFamily="34" charset="0"/>
              </a:rPr>
            </a:br>
            <a:r>
              <a:rPr lang="en-US" sz="2800" smtClean="0">
                <a:latin typeface="Arial Black" pitchFamily="34" charset="0"/>
              </a:rPr>
              <a:t>divisible</a:t>
            </a:r>
          </a:p>
        </p:txBody>
      </p:sp>
      <p:sp>
        <p:nvSpPr>
          <p:cNvPr id="7171" name="Rectangle 3"/>
          <p:cNvSpPr>
            <a:spLocks noGrp="1" noChangeArrowheads="1"/>
          </p:cNvSpPr>
          <p:nvPr>
            <p:ph type="body" idx="1"/>
          </p:nvPr>
        </p:nvSpPr>
        <p:spPr>
          <a:xfrm>
            <a:off x="4114800" y="-228600"/>
            <a:ext cx="5029200" cy="6477000"/>
          </a:xfrm>
        </p:spPr>
        <p:txBody>
          <a:bodyPr/>
          <a:lstStyle/>
          <a:p>
            <a:pPr eaLnBrk="1" hangingPunct="1">
              <a:buFontTx/>
              <a:buNone/>
            </a:pPr>
            <a:endParaRPr lang="en-US" smtClean="0"/>
          </a:p>
          <a:p>
            <a:pPr eaLnBrk="1" hangingPunct="1">
              <a:buFontTx/>
              <a:buNone/>
            </a:pPr>
            <a:endParaRPr lang="en-US" smtClean="0"/>
          </a:p>
        </p:txBody>
      </p:sp>
      <p:pic>
        <p:nvPicPr>
          <p:cNvPr id="7172" name="Picture 4" descr="IMG00456"/>
          <p:cNvPicPr>
            <a:picLocks noChangeAspect="1" noChangeArrowheads="1"/>
          </p:cNvPicPr>
          <p:nvPr/>
        </p:nvPicPr>
        <p:blipFill>
          <a:blip r:embed="rId3"/>
          <a:srcRect/>
          <a:stretch>
            <a:fillRect/>
          </a:stretch>
        </p:blipFill>
        <p:spPr bwMode="auto">
          <a:xfrm>
            <a:off x="0" y="2209800"/>
            <a:ext cx="4419600" cy="4359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endParaRPr lang="en-US" smtClean="0"/>
          </a:p>
        </p:txBody>
      </p:sp>
      <p:sp>
        <p:nvSpPr>
          <p:cNvPr id="34819" name="Rectangle 3"/>
          <p:cNvSpPr>
            <a:spLocks noGrp="1" noChangeArrowheads="1"/>
          </p:cNvSpPr>
          <p:nvPr>
            <p:ph type="body" idx="1"/>
          </p:nvPr>
        </p:nvSpPr>
        <p:spPr/>
        <p:txBody>
          <a:bodyPr/>
          <a:lstStyle/>
          <a:p>
            <a:pPr eaLnBrk="1" hangingPunct="1"/>
            <a:endParaRPr lang="en-US" smtClean="0"/>
          </a:p>
        </p:txBody>
      </p:sp>
      <p:pic>
        <p:nvPicPr>
          <p:cNvPr id="34820" name="Picture 4" descr="01012008379"/>
          <p:cNvPicPr>
            <a:picLocks noChangeAspect="1" noChangeArrowheads="1"/>
          </p:cNvPicPr>
          <p:nvPr/>
        </p:nvPicPr>
        <p:blipFill>
          <a:blip r:embed="rId3"/>
          <a:srcRect/>
          <a:stretch>
            <a:fillRect/>
          </a:stretch>
        </p:blipFill>
        <p:spPr bwMode="auto">
          <a:xfrm>
            <a:off x="0" y="-381000"/>
            <a:ext cx="9144000" cy="7239000"/>
          </a:xfrm>
          <a:prstGeom prst="rect">
            <a:avLst/>
          </a:prstGeom>
          <a:noFill/>
          <a:ln w="9525">
            <a:noFill/>
            <a:miter lim="800000"/>
            <a:headEnd/>
            <a:tailEnd/>
          </a:ln>
        </p:spPr>
      </p:pic>
      <p:sp>
        <p:nvSpPr>
          <p:cNvPr id="34821" name="Text Box 5"/>
          <p:cNvSpPr txBox="1">
            <a:spLocks noChangeArrowheads="1"/>
          </p:cNvSpPr>
          <p:nvPr/>
        </p:nvSpPr>
        <p:spPr bwMode="auto">
          <a:xfrm>
            <a:off x="4114800" y="4572000"/>
            <a:ext cx="5029200" cy="1879600"/>
          </a:xfrm>
          <a:prstGeom prst="rect">
            <a:avLst/>
          </a:prstGeom>
          <a:noFill/>
          <a:ln w="9525">
            <a:noFill/>
            <a:miter lim="800000"/>
            <a:headEnd/>
            <a:tailEnd/>
          </a:ln>
        </p:spPr>
        <p:txBody>
          <a:bodyPr>
            <a:spAutoFit/>
          </a:bodyPr>
          <a:lstStyle/>
          <a:p>
            <a:pPr>
              <a:spcBef>
                <a:spcPct val="50000"/>
              </a:spcBef>
            </a:pPr>
            <a:r>
              <a:rPr lang="en-US"/>
              <a:t>Leadership is to recognize the rhythm of shadows that follow only when light is ahead</a:t>
            </a:r>
          </a:p>
          <a:p>
            <a:pPr>
              <a:spcBef>
                <a:spcPct val="50000"/>
              </a:spcBef>
            </a:pPr>
            <a:endParaRPr lang="en-US"/>
          </a:p>
          <a:p>
            <a:pPr>
              <a:spcBef>
                <a:spcPct val="50000"/>
              </a:spcBef>
            </a:pPr>
            <a:r>
              <a:rPr lang="en-US"/>
              <a:t>Why did honey bee network grow?</a:t>
            </a:r>
          </a:p>
          <a:p>
            <a:pPr>
              <a:spcBef>
                <a:spcPct val="50000"/>
              </a:spcBef>
            </a:pP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endParaRPr lang="en-US" smtClean="0"/>
          </a:p>
        </p:txBody>
      </p:sp>
      <p:sp>
        <p:nvSpPr>
          <p:cNvPr id="35843" name="Rectangle 3"/>
          <p:cNvSpPr>
            <a:spLocks noGrp="1" noChangeArrowheads="1"/>
          </p:cNvSpPr>
          <p:nvPr>
            <p:ph type="body" idx="1"/>
          </p:nvPr>
        </p:nvSpPr>
        <p:spPr/>
        <p:txBody>
          <a:bodyPr/>
          <a:lstStyle/>
          <a:p>
            <a:pPr eaLnBrk="1" hangingPunct="1"/>
            <a:endParaRPr lang="en-US" smtClean="0"/>
          </a:p>
        </p:txBody>
      </p:sp>
      <p:pic>
        <p:nvPicPr>
          <p:cNvPr id="35844" name="Picture 4" descr="01012008381"/>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5845" name="Text Box 5"/>
          <p:cNvSpPr txBox="1">
            <a:spLocks noChangeArrowheads="1"/>
          </p:cNvSpPr>
          <p:nvPr/>
        </p:nvSpPr>
        <p:spPr bwMode="auto">
          <a:xfrm>
            <a:off x="914400" y="838200"/>
            <a:ext cx="4267200" cy="1054100"/>
          </a:xfrm>
          <a:prstGeom prst="rect">
            <a:avLst/>
          </a:prstGeom>
          <a:noFill/>
          <a:ln w="9525">
            <a:noFill/>
            <a:miter lim="800000"/>
            <a:headEnd/>
            <a:tailEnd/>
          </a:ln>
        </p:spPr>
        <p:txBody>
          <a:bodyPr>
            <a:spAutoFit/>
          </a:bodyPr>
          <a:lstStyle/>
          <a:p>
            <a:pPr>
              <a:spcBef>
                <a:spcPct val="50000"/>
              </a:spcBef>
            </a:pPr>
            <a:r>
              <a:rPr lang="en-US"/>
              <a:t>Voluntarism is the essence of volition:</a:t>
            </a:r>
          </a:p>
          <a:p>
            <a:pPr>
              <a:spcBef>
                <a:spcPct val="50000"/>
              </a:spcBef>
            </a:pPr>
            <a:r>
              <a:rPr lang="en-US"/>
              <a:t>Why should non-reciprocal acts get such little notice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erbal_3"/>
          <p:cNvPicPr>
            <a:picLocks noChangeAspect="1" noChangeArrowheads="1"/>
          </p:cNvPicPr>
          <p:nvPr/>
        </p:nvPicPr>
        <p:blipFill>
          <a:blip r:embed="rId3"/>
          <a:srcRect/>
          <a:stretch>
            <a:fillRect/>
          </a:stretch>
        </p:blipFill>
        <p:spPr bwMode="auto">
          <a:xfrm>
            <a:off x="623888" y="0"/>
            <a:ext cx="5624512" cy="6858000"/>
          </a:xfrm>
          <a:prstGeom prst="rect">
            <a:avLst/>
          </a:prstGeom>
          <a:noFill/>
          <a:ln w="9525">
            <a:noFill/>
            <a:miter lim="800000"/>
            <a:headEnd/>
            <a:tailEnd/>
          </a:ln>
        </p:spPr>
      </p:pic>
      <p:sp>
        <p:nvSpPr>
          <p:cNvPr id="36867" name="Text Box 3"/>
          <p:cNvSpPr txBox="1">
            <a:spLocks noChangeArrowheads="1"/>
          </p:cNvSpPr>
          <p:nvPr/>
        </p:nvSpPr>
        <p:spPr bwMode="auto">
          <a:xfrm>
            <a:off x="6781800" y="609600"/>
            <a:ext cx="2362200" cy="5386388"/>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JANAKI Devi, </a:t>
            </a:r>
          </a:p>
          <a:p>
            <a:pPr>
              <a:spcBef>
                <a:spcPct val="50000"/>
              </a:spcBef>
            </a:pPr>
            <a:r>
              <a:rPr lang="en-US" sz="2400">
                <a:latin typeface="Times New Roman" pitchFamily="18" charset="0"/>
              </a:rPr>
              <a:t>Western Champaran, Bihar,</a:t>
            </a:r>
          </a:p>
          <a:p>
            <a:pPr>
              <a:spcBef>
                <a:spcPct val="50000"/>
              </a:spcBef>
            </a:pPr>
            <a:endParaRPr lang="en-US" sz="2400">
              <a:latin typeface="Times New Roman" pitchFamily="18" charset="0"/>
            </a:endParaRPr>
          </a:p>
          <a:p>
            <a:pPr>
              <a:spcBef>
                <a:spcPct val="50000"/>
              </a:spcBef>
            </a:pPr>
            <a:r>
              <a:rPr lang="en-US" sz="2400">
                <a:latin typeface="Times New Roman" pitchFamily="18" charset="0"/>
              </a:rPr>
              <a:t>innovator of a herbal pesticide, patent filed by NIF on her innovation, testing done in SRISTI natural product lab</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Picture 124"/>
          <p:cNvPicPr>
            <a:picLocks noChangeAspect="1" noChangeArrowheads="1"/>
          </p:cNvPicPr>
          <p:nvPr/>
        </p:nvPicPr>
        <p:blipFill>
          <a:blip r:embed="rId3"/>
          <a:srcRect/>
          <a:stretch>
            <a:fillRect/>
          </a:stretch>
        </p:blipFill>
        <p:spPr bwMode="auto">
          <a:xfrm rot="1066351">
            <a:off x="2365375" y="538163"/>
            <a:ext cx="3505200" cy="2628900"/>
          </a:xfrm>
          <a:prstGeom prst="rect">
            <a:avLst/>
          </a:prstGeom>
          <a:noFill/>
          <a:ln w="9525">
            <a:noFill/>
            <a:miter lim="800000"/>
            <a:headEnd/>
            <a:tailEnd/>
          </a:ln>
        </p:spPr>
      </p:pic>
      <p:sp>
        <p:nvSpPr>
          <p:cNvPr id="37891" name="Text Box 3"/>
          <p:cNvSpPr txBox="1">
            <a:spLocks noChangeArrowheads="1"/>
          </p:cNvSpPr>
          <p:nvPr/>
        </p:nvSpPr>
        <p:spPr bwMode="auto">
          <a:xfrm>
            <a:off x="381000" y="3886200"/>
            <a:ext cx="8077200" cy="2597150"/>
          </a:xfrm>
          <a:prstGeom prst="rect">
            <a:avLst/>
          </a:prstGeom>
          <a:noFill/>
          <a:ln w="9525">
            <a:noFill/>
            <a:miter lim="800000"/>
            <a:headEnd/>
            <a:tailEnd/>
          </a:ln>
        </p:spPr>
        <p:txBody>
          <a:bodyPr>
            <a:spAutoFit/>
          </a:bodyPr>
          <a:lstStyle/>
          <a:p>
            <a:pPr>
              <a:spcBef>
                <a:spcPct val="50000"/>
              </a:spcBef>
            </a:pPr>
            <a:r>
              <a:rPr lang="en-US" sz="2000" b="1"/>
              <a:t>Should scale be the enemy of the sustainability</a:t>
            </a:r>
            <a:r>
              <a:rPr lang="en-US"/>
              <a:t> : </a:t>
            </a:r>
          </a:p>
          <a:p>
            <a:pPr>
              <a:spcBef>
                <a:spcPct val="50000"/>
              </a:spcBef>
            </a:pPr>
            <a:r>
              <a:rPr lang="en-US"/>
              <a:t>logic of the Long Tail, investing in ideas, technologies with limited diffusion, without that sustainability is threatened</a:t>
            </a:r>
          </a:p>
          <a:p>
            <a:pPr>
              <a:spcBef>
                <a:spcPct val="50000"/>
              </a:spcBef>
            </a:pPr>
            <a:r>
              <a:rPr lang="en-US"/>
              <a:t>How to transfer science for development and diffusion of technologies( Gupta,1988)</a:t>
            </a:r>
          </a:p>
          <a:p>
            <a:pPr>
              <a:spcBef>
                <a:spcPct val="50000"/>
              </a:spcBef>
            </a:pPr>
            <a:endParaRPr lang="en-US"/>
          </a:p>
          <a:p>
            <a:pPr>
              <a:spcBef>
                <a:spcPct val="50000"/>
              </a:spcBef>
            </a:pP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p:txBody>
          <a:bodyPr/>
          <a:lstStyle/>
          <a:p>
            <a:pPr eaLnBrk="1" hangingPunct="1"/>
            <a:r>
              <a:rPr lang="en-US" sz="4000" smtClean="0"/>
              <a:t/>
            </a:r>
            <a:br>
              <a:rPr lang="en-US" sz="4000" smtClean="0"/>
            </a:br>
            <a:r>
              <a:rPr lang="en-US" sz="4000" smtClean="0"/>
              <a:t/>
            </a:r>
            <a:br>
              <a:rPr lang="en-US" sz="4000" smtClean="0"/>
            </a:br>
            <a:r>
              <a:rPr lang="en-US" sz="4000" smtClean="0"/>
              <a:t>At 70, he is young, why are u old already? </a:t>
            </a:r>
            <a:r>
              <a:rPr lang="en-US" sz="2800" smtClean="0"/>
              <a:t>Saidullah, champaran, Bihar</a:t>
            </a:r>
            <a:r>
              <a:rPr lang="en-US" sz="4000" smtClean="0"/>
              <a:t> </a:t>
            </a:r>
            <a:br>
              <a:rPr lang="en-US" sz="4000" smtClean="0"/>
            </a:br>
            <a:r>
              <a:rPr lang="en-US" sz="4000" smtClean="0"/>
              <a:t/>
            </a:r>
            <a:br>
              <a:rPr lang="en-US" sz="4000" smtClean="0"/>
            </a:br>
            <a:endParaRPr lang="en-US" sz="4000" smtClean="0"/>
          </a:p>
        </p:txBody>
      </p:sp>
      <p:sp>
        <p:nvSpPr>
          <p:cNvPr id="1029" name="Rectangle 3"/>
          <p:cNvSpPr>
            <a:spLocks noGrp="1" noChangeArrowheads="1"/>
          </p:cNvSpPr>
          <p:nvPr>
            <p:ph type="body" idx="1"/>
          </p:nvPr>
        </p:nvSpPr>
        <p:spPr/>
        <p:txBody>
          <a:bodyPr/>
          <a:lstStyle/>
          <a:p>
            <a:pPr eaLnBrk="1" hangingPunct="1">
              <a:buFontTx/>
              <a:buNone/>
            </a:pPr>
            <a:r>
              <a:rPr lang="en-US" smtClean="0"/>
              <a:t>Blending  </a:t>
            </a:r>
          </a:p>
          <a:p>
            <a:pPr eaLnBrk="1" hangingPunct="1">
              <a:buFontTx/>
              <a:buNone/>
            </a:pPr>
            <a:r>
              <a:rPr lang="en-US" smtClean="0"/>
              <a:t>love, learning and loving</a:t>
            </a:r>
          </a:p>
        </p:txBody>
      </p:sp>
      <p:pic>
        <p:nvPicPr>
          <p:cNvPr id="1030" name="Picture 4" descr="inno_saidullah_cycle">
            <a:hlinkClick r:id="rId4" action="ppaction://hlinkfile"/>
          </p:cNvPr>
          <p:cNvPicPr>
            <a:picLocks noChangeArrowheads="1"/>
          </p:cNvPicPr>
          <p:nvPr/>
        </p:nvPicPr>
        <p:blipFill>
          <a:blip r:embed="rId5"/>
          <a:srcRect/>
          <a:stretch>
            <a:fillRect/>
          </a:stretch>
        </p:blipFill>
        <p:spPr bwMode="auto">
          <a:xfrm>
            <a:off x="2667000" y="3200400"/>
            <a:ext cx="6477000" cy="3276600"/>
          </a:xfrm>
          <a:prstGeom prst="rect">
            <a:avLst/>
          </a:prstGeom>
          <a:noFill/>
          <a:ln w="9525">
            <a:noFill/>
            <a:miter lim="800000"/>
            <a:headEnd/>
            <a:tailEnd/>
          </a:ln>
        </p:spPr>
      </p:pic>
      <p:sp>
        <p:nvSpPr>
          <p:cNvPr id="1031" name="Oval 7"/>
          <p:cNvSpPr>
            <a:spLocks noChangeArrowheads="1"/>
          </p:cNvSpPr>
          <p:nvPr/>
        </p:nvSpPr>
        <p:spPr bwMode="auto">
          <a:xfrm>
            <a:off x="838200" y="3352800"/>
            <a:ext cx="1447800" cy="1600200"/>
          </a:xfrm>
          <a:prstGeom prst="ellipse">
            <a:avLst/>
          </a:prstGeom>
          <a:solidFill>
            <a:schemeClr val="accent1"/>
          </a:solidFill>
          <a:ln w="9525">
            <a:solidFill>
              <a:schemeClr val="tx1"/>
            </a:solidFill>
            <a:round/>
            <a:headEnd/>
            <a:tailEnd/>
          </a:ln>
        </p:spPr>
        <p:txBody>
          <a:bodyPr wrap="none" anchor="ctr"/>
          <a:lstStyle/>
          <a:p>
            <a:pPr algn="ctr"/>
            <a:r>
              <a:rPr lang="en-US" sz="1600"/>
              <a:t>             </a:t>
            </a:r>
            <a:r>
              <a:rPr lang="en-US" sz="1600" b="1"/>
              <a:t>learning</a:t>
            </a:r>
          </a:p>
        </p:txBody>
      </p:sp>
      <p:sp>
        <p:nvSpPr>
          <p:cNvPr id="1032" name="Oval 8"/>
          <p:cNvSpPr>
            <a:spLocks noChangeArrowheads="1"/>
          </p:cNvSpPr>
          <p:nvPr/>
        </p:nvSpPr>
        <p:spPr bwMode="auto">
          <a:xfrm>
            <a:off x="0" y="3200400"/>
            <a:ext cx="1524000" cy="1219200"/>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033" name="Text Box 9"/>
          <p:cNvSpPr txBox="1">
            <a:spLocks noChangeArrowheads="1"/>
          </p:cNvSpPr>
          <p:nvPr/>
        </p:nvSpPr>
        <p:spPr bwMode="auto">
          <a:xfrm>
            <a:off x="381000" y="3733800"/>
            <a:ext cx="762000" cy="366713"/>
          </a:xfrm>
          <a:prstGeom prst="rect">
            <a:avLst/>
          </a:prstGeom>
          <a:noFill/>
          <a:ln w="9525">
            <a:noFill/>
            <a:miter lim="800000"/>
            <a:headEnd/>
            <a:tailEnd/>
          </a:ln>
        </p:spPr>
        <p:txBody>
          <a:bodyPr>
            <a:spAutoFit/>
          </a:bodyPr>
          <a:lstStyle/>
          <a:p>
            <a:pPr>
              <a:spcBef>
                <a:spcPct val="50000"/>
              </a:spcBef>
            </a:pPr>
            <a:r>
              <a:rPr lang="en-US"/>
              <a:t>love</a:t>
            </a:r>
          </a:p>
        </p:txBody>
      </p:sp>
      <p:sp>
        <p:nvSpPr>
          <p:cNvPr id="1034" name="Oval 10"/>
          <p:cNvSpPr>
            <a:spLocks noChangeArrowheads="1"/>
          </p:cNvSpPr>
          <p:nvPr/>
        </p:nvSpPr>
        <p:spPr bwMode="auto">
          <a:xfrm>
            <a:off x="304800" y="4191000"/>
            <a:ext cx="1219200" cy="1143000"/>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035" name="Text Box 11"/>
          <p:cNvSpPr txBox="1">
            <a:spLocks noChangeArrowheads="1"/>
          </p:cNvSpPr>
          <p:nvPr/>
        </p:nvSpPr>
        <p:spPr bwMode="auto">
          <a:xfrm>
            <a:off x="685800" y="4876800"/>
            <a:ext cx="762000" cy="366713"/>
          </a:xfrm>
          <a:prstGeom prst="rect">
            <a:avLst/>
          </a:prstGeom>
          <a:noFill/>
          <a:ln w="9525">
            <a:noFill/>
            <a:miter lim="800000"/>
            <a:headEnd/>
            <a:tailEnd/>
          </a:ln>
        </p:spPr>
        <p:txBody>
          <a:bodyPr>
            <a:spAutoFit/>
          </a:bodyPr>
          <a:lstStyle/>
          <a:p>
            <a:pPr>
              <a:spcBef>
                <a:spcPct val="50000"/>
              </a:spcBef>
            </a:pPr>
            <a:r>
              <a:rPr lang="en-US"/>
              <a:t>living</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n-US" sz="4000" smtClean="0"/>
              <a:t>He could not study, so scaled new heights</a:t>
            </a:r>
          </a:p>
        </p:txBody>
      </p:sp>
      <p:sp>
        <p:nvSpPr>
          <p:cNvPr id="2052" name="Rectangle 3"/>
          <p:cNvSpPr>
            <a:spLocks noGrp="1" noChangeArrowheads="1"/>
          </p:cNvSpPr>
          <p:nvPr>
            <p:ph type="body" sz="half" idx="1"/>
          </p:nvPr>
        </p:nvSpPr>
        <p:spPr/>
        <p:txBody>
          <a:bodyPr/>
          <a:lstStyle/>
          <a:p>
            <a:pPr eaLnBrk="1" hangingPunct="1"/>
            <a:r>
              <a:rPr lang="en-US" sz="2800" smtClean="0"/>
              <a:t>Is opposite true?</a:t>
            </a:r>
          </a:p>
          <a:p>
            <a:pPr eaLnBrk="1" hangingPunct="1"/>
            <a:endParaRPr lang="en-US" sz="2800" smtClean="0"/>
          </a:p>
          <a:p>
            <a:pPr eaLnBrk="1" hangingPunct="1"/>
            <a:r>
              <a:rPr lang="en-US" sz="2800" smtClean="0">
                <a:hlinkClick r:id="rId4" action="ppaction://hlinkfile"/>
              </a:rPr>
              <a:t>Story of appachan, kerala, spiderman</a:t>
            </a:r>
            <a:endParaRPr lang="en-US" sz="2800" smtClean="0"/>
          </a:p>
        </p:txBody>
      </p:sp>
      <p:graphicFrame>
        <p:nvGraphicFramePr>
          <p:cNvPr id="2050" name="Object 4">
            <a:hlinkClick r:id="rId5"/>
          </p:cNvPr>
          <p:cNvGraphicFramePr>
            <a:graphicFrameLocks noChangeAspect="1"/>
          </p:cNvGraphicFramePr>
          <p:nvPr>
            <p:ph sz="half" idx="2"/>
          </p:nvPr>
        </p:nvGraphicFramePr>
        <p:xfrm>
          <a:off x="4972050" y="2457450"/>
          <a:ext cx="3390900" cy="2809875"/>
        </p:xfrm>
        <a:graphic>
          <a:graphicData uri="http://schemas.openxmlformats.org/presentationml/2006/ole">
            <p:oleObj spid="_x0000_s2050" name="Bitmap Image" r:id="rId6" imgW="3390476" imgH="2809524" progId="Paint.Picture">
              <p:embed/>
            </p:oleObj>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t>A girl, who wanted to save time</a:t>
            </a:r>
          </a:p>
        </p:txBody>
      </p:sp>
      <p:sp>
        <p:nvSpPr>
          <p:cNvPr id="38915" name="Rectangle 3"/>
          <p:cNvSpPr>
            <a:spLocks noGrp="1" noChangeArrowheads="1"/>
          </p:cNvSpPr>
          <p:nvPr>
            <p:ph type="body" idx="1"/>
          </p:nvPr>
        </p:nvSpPr>
        <p:spPr/>
        <p:txBody>
          <a:bodyPr/>
          <a:lstStyle/>
          <a:p>
            <a:pPr eaLnBrk="1" hangingPunct="1"/>
            <a:r>
              <a:rPr lang="en-US" smtClean="0"/>
              <a:t>Remya jose</a:t>
            </a:r>
          </a:p>
          <a:p>
            <a:pPr eaLnBrk="1" hangingPunct="1"/>
            <a:endParaRPr lang="en-US" smtClean="0"/>
          </a:p>
        </p:txBody>
      </p:sp>
      <p:pic>
        <p:nvPicPr>
          <p:cNvPr id="38916" name="Picture 4" descr="remya1">
            <a:hlinkClick r:id="rId3" action="ppaction://hlinkfile"/>
          </p:cNvPr>
          <p:cNvPicPr>
            <a:picLocks noChangeAspect="1" noChangeArrowheads="1"/>
          </p:cNvPicPr>
          <p:nvPr/>
        </p:nvPicPr>
        <p:blipFill>
          <a:blip r:embed="rId4"/>
          <a:srcRect/>
          <a:stretch>
            <a:fillRect/>
          </a:stretch>
        </p:blipFill>
        <p:spPr bwMode="auto">
          <a:xfrm>
            <a:off x="2971800" y="2335213"/>
            <a:ext cx="5867400" cy="400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sz="4000" smtClean="0"/>
              <a:t/>
            </a:r>
            <a:br>
              <a:rPr lang="en-US" sz="4000" smtClean="0"/>
            </a:br>
            <a:r>
              <a:rPr lang="en-US" sz="4000" smtClean="0"/>
              <a:t/>
            </a:r>
            <a:br>
              <a:rPr lang="en-US" sz="4000" smtClean="0"/>
            </a:br>
            <a:r>
              <a:rPr lang="en-US" sz="4000" smtClean="0"/>
              <a:t>Who is really physically challenged:</a:t>
            </a:r>
            <a:br>
              <a:rPr lang="en-US" sz="4000" smtClean="0"/>
            </a:br>
            <a:r>
              <a:rPr lang="en-US" sz="4000" smtClean="0"/>
              <a:t>dhanji bhai or we?</a:t>
            </a:r>
            <a:br>
              <a:rPr lang="en-US" sz="4000" smtClean="0"/>
            </a:br>
            <a:r>
              <a:rPr lang="en-US" sz="4000" smtClean="0"/>
              <a:t/>
            </a:r>
            <a:br>
              <a:rPr lang="en-US" sz="4000" smtClean="0"/>
            </a:br>
            <a:r>
              <a:rPr lang="en-US" sz="4000" smtClean="0"/>
              <a:t>, </a:t>
            </a:r>
          </a:p>
        </p:txBody>
      </p:sp>
      <p:sp>
        <p:nvSpPr>
          <p:cNvPr id="39939" name="Rectangle 3"/>
          <p:cNvSpPr>
            <a:spLocks noGrp="1" noChangeArrowheads="1"/>
          </p:cNvSpPr>
          <p:nvPr>
            <p:ph type="body" idx="1"/>
          </p:nvPr>
        </p:nvSpPr>
        <p:spPr/>
        <p:txBody>
          <a:bodyPr/>
          <a:lstStyle/>
          <a:p>
            <a:pPr eaLnBrk="1" hangingPunct="1"/>
            <a:endParaRPr lang="en-US" smtClean="0"/>
          </a:p>
          <a:p>
            <a:pPr eaLnBrk="1" hangingPunct="1"/>
            <a:endParaRPr lang="en-US" smtClean="0"/>
          </a:p>
          <a:p>
            <a:pPr eaLnBrk="1" hangingPunct="1"/>
            <a:r>
              <a:rPr lang="en-US" smtClean="0"/>
              <a:t>Why  cant we even anticipate the needs of such people?</a:t>
            </a:r>
          </a:p>
        </p:txBody>
      </p:sp>
      <p:pic>
        <p:nvPicPr>
          <p:cNvPr id="39940" name="Picture 4" descr="dhanjibhai">
            <a:hlinkClick r:id="rId3" action="ppaction://hlinkfile"/>
          </p:cNvPr>
          <p:cNvPicPr>
            <a:picLocks noChangeAspect="1" noChangeArrowheads="1"/>
          </p:cNvPicPr>
          <p:nvPr/>
        </p:nvPicPr>
        <p:blipFill>
          <a:blip r:embed="rId4"/>
          <a:srcRect/>
          <a:stretch>
            <a:fillRect/>
          </a:stretch>
        </p:blipFill>
        <p:spPr bwMode="auto">
          <a:xfrm>
            <a:off x="4095750" y="2952750"/>
            <a:ext cx="3371850" cy="3371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z="4000" smtClean="0"/>
              <a:t>What can India and China learn from Brazilian slums</a:t>
            </a:r>
          </a:p>
        </p:txBody>
      </p:sp>
      <p:pic>
        <p:nvPicPr>
          <p:cNvPr id="40963" name="Picture 3"/>
          <p:cNvPicPr>
            <a:picLocks noChangeAspect="1" noChangeArrowheads="1"/>
          </p:cNvPicPr>
          <p:nvPr>
            <p:ph type="body" idx="1"/>
          </p:nvPr>
        </p:nvPicPr>
        <p:blipFill>
          <a:blip r:embed="rId3"/>
          <a:srcRect/>
          <a:stretch>
            <a:fillRect/>
          </a:stretch>
        </p:blipFill>
        <p:spPr>
          <a:xfrm>
            <a:off x="0" y="1905000"/>
            <a:ext cx="6019800" cy="4578350"/>
          </a:xfrm>
          <a:noFill/>
        </p:spPr>
      </p:pic>
      <p:sp>
        <p:nvSpPr>
          <p:cNvPr id="40964" name="Text Box 4"/>
          <p:cNvSpPr txBox="1">
            <a:spLocks noChangeArrowheads="1"/>
          </p:cNvSpPr>
          <p:nvPr/>
        </p:nvSpPr>
        <p:spPr bwMode="auto">
          <a:xfrm>
            <a:off x="6324600" y="3505200"/>
            <a:ext cx="2819400" cy="3195638"/>
          </a:xfrm>
          <a:prstGeom prst="rect">
            <a:avLst/>
          </a:prstGeom>
          <a:noFill/>
          <a:ln w="9525">
            <a:noFill/>
            <a:miter lim="800000"/>
            <a:headEnd/>
            <a:tailEnd/>
          </a:ln>
        </p:spPr>
        <p:txBody>
          <a:bodyPr>
            <a:spAutoFit/>
          </a:bodyPr>
          <a:lstStyle/>
          <a:p>
            <a:pPr>
              <a:spcBef>
                <a:spcPct val="50000"/>
              </a:spcBef>
            </a:pPr>
            <a:r>
              <a:rPr lang="en-GB" sz="2400">
                <a:solidFill>
                  <a:schemeClr val="tx2"/>
                </a:solidFill>
                <a:latin typeface="Times New Roman" pitchFamily="18" charset="0"/>
              </a:rPr>
              <a:t>Mr Ubirajara, 47</a:t>
            </a:r>
            <a:r>
              <a:rPr lang="en-US" sz="2400">
                <a:solidFill>
                  <a:schemeClr val="tx2"/>
                </a:solidFill>
                <a:latin typeface="Times New Roman" pitchFamily="18" charset="0"/>
              </a:rPr>
              <a:t>, in </a:t>
            </a:r>
            <a:br>
              <a:rPr lang="en-US" sz="2400">
                <a:solidFill>
                  <a:schemeClr val="tx2"/>
                </a:solidFill>
                <a:latin typeface="Times New Roman" pitchFamily="18" charset="0"/>
              </a:rPr>
            </a:br>
            <a:r>
              <a:rPr lang="en-GB" sz="2400">
                <a:solidFill>
                  <a:schemeClr val="tx2"/>
                </a:solidFill>
                <a:latin typeface="Times New Roman" pitchFamily="18" charset="0"/>
              </a:rPr>
              <a:t>slums around Rio de Janeiro, Brazil,</a:t>
            </a:r>
            <a:r>
              <a:rPr lang="en-US" sz="2400">
                <a:solidFill>
                  <a:schemeClr val="tx2"/>
                </a:solidFill>
                <a:latin typeface="Times New Roman" pitchFamily="18" charset="0"/>
              </a:rPr>
              <a:t> </a:t>
            </a:r>
            <a:br>
              <a:rPr lang="en-US" sz="2400">
                <a:solidFill>
                  <a:schemeClr val="tx2"/>
                </a:solidFill>
                <a:latin typeface="Times New Roman" pitchFamily="18" charset="0"/>
              </a:rPr>
            </a:br>
            <a:r>
              <a:rPr lang="en-US" sz="2400">
                <a:solidFill>
                  <a:schemeClr val="tx2"/>
                </a:solidFill>
                <a:latin typeface="Times New Roman" pitchFamily="18" charset="0"/>
              </a:rPr>
              <a:t>inventor of stand on front wheel of cycle</a:t>
            </a:r>
          </a:p>
          <a:p>
            <a:pPr>
              <a:spcBef>
                <a:spcPct val="50000"/>
              </a:spcBef>
            </a:pPr>
            <a:r>
              <a:rPr lang="en-US" sz="2400">
                <a:solidFill>
                  <a:schemeClr val="tx2"/>
                </a:solidFill>
                <a:latin typeface="Times New Roman" pitchFamily="18" charset="0"/>
              </a:rPr>
              <a:t>More stable, easier to vend things, portable bench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new kanak_0001"/>
          <p:cNvPicPr>
            <a:picLocks noChangeAspect="1" noChangeArrowheads="1"/>
          </p:cNvPicPr>
          <p:nvPr/>
        </p:nvPicPr>
        <p:blipFill>
          <a:blip r:embed="rId3"/>
          <a:srcRect l="12933" t="11681" r="6982" b="15428"/>
          <a:stretch>
            <a:fillRect/>
          </a:stretch>
        </p:blipFill>
        <p:spPr bwMode="auto">
          <a:xfrm>
            <a:off x="228600" y="512763"/>
            <a:ext cx="2819400" cy="1925637"/>
          </a:xfrm>
          <a:prstGeom prst="rect">
            <a:avLst/>
          </a:prstGeom>
          <a:noFill/>
          <a:ln w="9525">
            <a:noFill/>
            <a:miter lim="800000"/>
            <a:headEnd/>
            <a:tailEnd/>
          </a:ln>
        </p:spPr>
      </p:pic>
      <p:pic>
        <p:nvPicPr>
          <p:cNvPr id="41987" name="Picture 3" descr="bamboocyc"/>
          <p:cNvPicPr>
            <a:picLocks noChangeAspect="1" noChangeArrowheads="1"/>
          </p:cNvPicPr>
          <p:nvPr/>
        </p:nvPicPr>
        <p:blipFill>
          <a:blip r:embed="rId4"/>
          <a:srcRect/>
          <a:stretch>
            <a:fillRect/>
          </a:stretch>
        </p:blipFill>
        <p:spPr bwMode="auto">
          <a:xfrm>
            <a:off x="0" y="2638425"/>
            <a:ext cx="3048000" cy="1857375"/>
          </a:xfrm>
          <a:prstGeom prst="rect">
            <a:avLst/>
          </a:prstGeom>
          <a:noFill/>
          <a:ln w="9525">
            <a:noFill/>
            <a:miter lim="800000"/>
            <a:headEnd/>
            <a:tailEnd/>
          </a:ln>
        </p:spPr>
      </p:pic>
      <p:pic>
        <p:nvPicPr>
          <p:cNvPr id="41988" name="Picture 4" descr="inno_saidullah_cycle">
            <a:hlinkClick r:id="rId5" action="ppaction://hlinkfile"/>
          </p:cNvPr>
          <p:cNvPicPr>
            <a:picLocks noChangeArrowheads="1"/>
          </p:cNvPicPr>
          <p:nvPr/>
        </p:nvPicPr>
        <p:blipFill>
          <a:blip r:embed="rId6"/>
          <a:srcRect/>
          <a:stretch>
            <a:fillRect/>
          </a:stretch>
        </p:blipFill>
        <p:spPr bwMode="auto">
          <a:xfrm>
            <a:off x="5867400" y="533400"/>
            <a:ext cx="3276600" cy="1828800"/>
          </a:xfrm>
          <a:prstGeom prst="rect">
            <a:avLst/>
          </a:prstGeom>
          <a:noFill/>
          <a:ln w="9525">
            <a:noFill/>
            <a:miter lim="800000"/>
            <a:headEnd/>
            <a:tailEnd/>
          </a:ln>
        </p:spPr>
      </p:pic>
      <p:pic>
        <p:nvPicPr>
          <p:cNvPr id="41989" name="Picture 5" descr="inno_jayantibhai">
            <a:hlinkClick r:id="rId7" action="ppaction://hlinkfile"/>
          </p:cNvPr>
          <p:cNvPicPr>
            <a:picLocks noChangeAspect="1" noChangeArrowheads="1"/>
          </p:cNvPicPr>
          <p:nvPr/>
        </p:nvPicPr>
        <p:blipFill>
          <a:blip r:embed="rId8"/>
          <a:srcRect/>
          <a:stretch>
            <a:fillRect/>
          </a:stretch>
        </p:blipFill>
        <p:spPr bwMode="auto">
          <a:xfrm>
            <a:off x="3048000" y="2667000"/>
            <a:ext cx="2743200" cy="1744663"/>
          </a:xfrm>
          <a:prstGeom prst="rect">
            <a:avLst/>
          </a:prstGeom>
          <a:noFill/>
          <a:ln w="9525">
            <a:noFill/>
            <a:miter lim="800000"/>
            <a:headEnd/>
            <a:tailEnd/>
          </a:ln>
        </p:spPr>
      </p:pic>
      <p:pic>
        <p:nvPicPr>
          <p:cNvPr id="41990" name="Picture 6" descr="inno_kamaruddin"/>
          <p:cNvPicPr>
            <a:picLocks noChangeAspect="1" noChangeArrowheads="1"/>
          </p:cNvPicPr>
          <p:nvPr/>
        </p:nvPicPr>
        <p:blipFill>
          <a:blip r:embed="rId9"/>
          <a:srcRect/>
          <a:stretch>
            <a:fillRect/>
          </a:stretch>
        </p:blipFill>
        <p:spPr bwMode="auto">
          <a:xfrm>
            <a:off x="0" y="4876800"/>
            <a:ext cx="3429000" cy="1600200"/>
          </a:xfrm>
          <a:prstGeom prst="rect">
            <a:avLst/>
          </a:prstGeom>
          <a:noFill/>
          <a:ln w="9525">
            <a:noFill/>
            <a:miter lim="800000"/>
            <a:headEnd/>
            <a:tailEnd/>
          </a:ln>
        </p:spPr>
      </p:pic>
      <p:pic>
        <p:nvPicPr>
          <p:cNvPr id="41991" name="Picture 7" descr="inno_mansukhjagani">
            <a:hlinkClick r:id="rId10" action="ppaction://hlinkfile"/>
          </p:cNvPr>
          <p:cNvPicPr>
            <a:picLocks noChangeAspect="1" noChangeArrowheads="1"/>
          </p:cNvPicPr>
          <p:nvPr/>
        </p:nvPicPr>
        <p:blipFill>
          <a:blip r:embed="rId11"/>
          <a:srcRect/>
          <a:stretch>
            <a:fillRect/>
          </a:stretch>
        </p:blipFill>
        <p:spPr bwMode="auto">
          <a:xfrm>
            <a:off x="3048000" y="533400"/>
            <a:ext cx="2819400" cy="1752600"/>
          </a:xfrm>
          <a:prstGeom prst="rect">
            <a:avLst/>
          </a:prstGeom>
          <a:noFill/>
          <a:ln w="9525">
            <a:noFill/>
            <a:miter lim="800000"/>
            <a:headEnd/>
            <a:tailEnd/>
          </a:ln>
        </p:spPr>
      </p:pic>
      <p:pic>
        <p:nvPicPr>
          <p:cNvPr id="41992" name="Picture 8" descr="inno_vikram">
            <a:hlinkClick r:id="rId5" action="ppaction://hlinkfile"/>
          </p:cNvPr>
          <p:cNvPicPr>
            <a:picLocks noChangeAspect="1" noChangeArrowheads="1"/>
          </p:cNvPicPr>
          <p:nvPr/>
        </p:nvPicPr>
        <p:blipFill>
          <a:blip r:embed="rId12"/>
          <a:srcRect/>
          <a:stretch>
            <a:fillRect/>
          </a:stretch>
        </p:blipFill>
        <p:spPr bwMode="auto">
          <a:xfrm>
            <a:off x="3429000" y="4926013"/>
            <a:ext cx="2819400" cy="1550987"/>
          </a:xfrm>
          <a:prstGeom prst="rect">
            <a:avLst/>
          </a:prstGeom>
          <a:noFill/>
          <a:ln w="9525">
            <a:noFill/>
            <a:miter lim="800000"/>
            <a:headEnd/>
            <a:tailEnd/>
          </a:ln>
        </p:spPr>
      </p:pic>
      <p:pic>
        <p:nvPicPr>
          <p:cNvPr id="41993" name="Picture 9" descr="inno_subhas_mobile">
            <a:hlinkClick r:id="rId7" action="ppaction://hlinkfile"/>
          </p:cNvPr>
          <p:cNvPicPr>
            <a:picLocks noChangeAspect="1" noChangeArrowheads="1"/>
          </p:cNvPicPr>
          <p:nvPr/>
        </p:nvPicPr>
        <p:blipFill>
          <a:blip r:embed="rId13"/>
          <a:srcRect/>
          <a:stretch>
            <a:fillRect/>
          </a:stretch>
        </p:blipFill>
        <p:spPr bwMode="auto">
          <a:xfrm>
            <a:off x="5791200" y="2667000"/>
            <a:ext cx="3352800" cy="1873250"/>
          </a:xfrm>
          <a:prstGeom prst="rect">
            <a:avLst/>
          </a:prstGeom>
          <a:noFill/>
          <a:ln w="9525">
            <a:noFill/>
            <a:miter lim="800000"/>
            <a:headEnd/>
            <a:tailEnd/>
          </a:ln>
        </p:spPr>
      </p:pic>
      <p:sp>
        <p:nvSpPr>
          <p:cNvPr id="41994" name="Text Box 10"/>
          <p:cNvSpPr txBox="1">
            <a:spLocks noChangeArrowheads="1"/>
          </p:cNvSpPr>
          <p:nvPr/>
        </p:nvSpPr>
        <p:spPr bwMode="auto">
          <a:xfrm>
            <a:off x="762000" y="2286000"/>
            <a:ext cx="1981200" cy="320675"/>
          </a:xfrm>
          <a:prstGeom prst="rect">
            <a:avLst/>
          </a:prstGeom>
          <a:noFill/>
          <a:ln w="9525">
            <a:noFill/>
            <a:miter lim="800000"/>
            <a:headEnd/>
            <a:tailEnd/>
          </a:ln>
        </p:spPr>
        <p:txBody>
          <a:bodyPr>
            <a:spAutoFit/>
          </a:bodyPr>
          <a:lstStyle/>
          <a:p>
            <a:pPr>
              <a:lnSpc>
                <a:spcPct val="50000"/>
              </a:lnSpc>
              <a:spcBef>
                <a:spcPct val="50000"/>
              </a:spcBef>
            </a:pPr>
            <a:r>
              <a:rPr lang="en-GB" sz="1000" b="1">
                <a:latin typeface="Verdana" pitchFamily="34" charset="0"/>
              </a:rPr>
              <a:t> Rider Induced bicycle  </a:t>
            </a:r>
          </a:p>
          <a:p>
            <a:pPr>
              <a:lnSpc>
                <a:spcPct val="50000"/>
              </a:lnSpc>
              <a:spcBef>
                <a:spcPct val="50000"/>
              </a:spcBef>
            </a:pPr>
            <a:r>
              <a:rPr lang="en-GB" sz="1000" b="1">
                <a:latin typeface="Verdana" pitchFamily="34" charset="0"/>
              </a:rPr>
              <a:t> Mr. Kanak Das, Assam</a:t>
            </a:r>
          </a:p>
        </p:txBody>
      </p:sp>
      <p:sp>
        <p:nvSpPr>
          <p:cNvPr id="41995" name="Text Box 11"/>
          <p:cNvSpPr txBox="1">
            <a:spLocks noChangeArrowheads="1"/>
          </p:cNvSpPr>
          <p:nvPr/>
        </p:nvSpPr>
        <p:spPr bwMode="auto">
          <a:xfrm>
            <a:off x="3657600" y="2286000"/>
            <a:ext cx="2667000" cy="352425"/>
          </a:xfrm>
          <a:prstGeom prst="rect">
            <a:avLst/>
          </a:prstGeom>
          <a:noFill/>
          <a:ln w="9525">
            <a:noFill/>
            <a:miter lim="800000"/>
            <a:headEnd/>
            <a:tailEnd/>
          </a:ln>
        </p:spPr>
        <p:txBody>
          <a:bodyPr>
            <a:spAutoFit/>
          </a:bodyPr>
          <a:lstStyle/>
          <a:p>
            <a:pPr>
              <a:lnSpc>
                <a:spcPct val="60000"/>
              </a:lnSpc>
              <a:spcBef>
                <a:spcPct val="50000"/>
              </a:spcBef>
            </a:pPr>
            <a:r>
              <a:rPr lang="en-GB" sz="1000" b="1">
                <a:latin typeface="Verdana" pitchFamily="34" charset="0"/>
              </a:rPr>
              <a:t>Bicycle  based sprayer </a:t>
            </a:r>
          </a:p>
          <a:p>
            <a:pPr>
              <a:lnSpc>
                <a:spcPct val="60000"/>
              </a:lnSpc>
              <a:spcBef>
                <a:spcPct val="50000"/>
              </a:spcBef>
            </a:pPr>
            <a:r>
              <a:rPr lang="en-GB" sz="1000" b="1">
                <a:latin typeface="Verdana" pitchFamily="34" charset="0"/>
              </a:rPr>
              <a:t> Mr. Mansukhbhai Jagani, Gujarat</a:t>
            </a:r>
          </a:p>
        </p:txBody>
      </p:sp>
      <p:sp>
        <p:nvSpPr>
          <p:cNvPr id="41996" name="Text Box 12"/>
          <p:cNvSpPr txBox="1">
            <a:spLocks noChangeArrowheads="1"/>
          </p:cNvSpPr>
          <p:nvPr/>
        </p:nvSpPr>
        <p:spPr bwMode="auto">
          <a:xfrm>
            <a:off x="3124200" y="4419600"/>
            <a:ext cx="2209800" cy="320675"/>
          </a:xfrm>
          <a:prstGeom prst="rect">
            <a:avLst/>
          </a:prstGeom>
          <a:noFill/>
          <a:ln w="9525">
            <a:noFill/>
            <a:miter lim="800000"/>
            <a:headEnd/>
            <a:tailEnd/>
          </a:ln>
        </p:spPr>
        <p:txBody>
          <a:bodyPr>
            <a:spAutoFit/>
          </a:bodyPr>
          <a:lstStyle/>
          <a:p>
            <a:pPr>
              <a:lnSpc>
                <a:spcPct val="50000"/>
              </a:lnSpc>
              <a:spcBef>
                <a:spcPct val="50000"/>
              </a:spcBef>
            </a:pPr>
            <a:r>
              <a:rPr lang="en-GB" sz="1000" b="1">
                <a:latin typeface="Verdana" pitchFamily="34" charset="0"/>
              </a:rPr>
              <a:t>Bicycle with gear  </a:t>
            </a:r>
          </a:p>
          <a:p>
            <a:pPr>
              <a:lnSpc>
                <a:spcPct val="50000"/>
              </a:lnSpc>
              <a:spcBef>
                <a:spcPct val="50000"/>
              </a:spcBef>
            </a:pPr>
            <a:r>
              <a:rPr lang="en-GB" sz="1000" b="1">
                <a:latin typeface="Verdana" pitchFamily="34" charset="0"/>
              </a:rPr>
              <a:t>Mr. Jayanti J Patel,Gujarat</a:t>
            </a:r>
          </a:p>
        </p:txBody>
      </p:sp>
      <p:sp>
        <p:nvSpPr>
          <p:cNvPr id="41997" name="Text Box 13"/>
          <p:cNvSpPr txBox="1">
            <a:spLocks noChangeArrowheads="1"/>
          </p:cNvSpPr>
          <p:nvPr/>
        </p:nvSpPr>
        <p:spPr bwMode="auto">
          <a:xfrm>
            <a:off x="0" y="4495800"/>
            <a:ext cx="2667000" cy="381000"/>
          </a:xfrm>
          <a:prstGeom prst="rect">
            <a:avLst/>
          </a:prstGeom>
          <a:noFill/>
          <a:ln w="9525">
            <a:noFill/>
            <a:miter lim="800000"/>
            <a:headEnd/>
            <a:tailEnd/>
          </a:ln>
        </p:spPr>
        <p:txBody>
          <a:bodyPr>
            <a:spAutoFit/>
          </a:bodyPr>
          <a:lstStyle/>
          <a:p>
            <a:pPr>
              <a:lnSpc>
                <a:spcPct val="70000"/>
              </a:lnSpc>
              <a:spcBef>
                <a:spcPct val="50000"/>
              </a:spcBef>
            </a:pPr>
            <a:r>
              <a:rPr lang="en-GB" sz="1000" b="1">
                <a:latin typeface="Verdana" pitchFamily="34" charset="0"/>
              </a:rPr>
              <a:t> Bamboo  bicycle  </a:t>
            </a:r>
          </a:p>
          <a:p>
            <a:pPr>
              <a:lnSpc>
                <a:spcPct val="70000"/>
              </a:lnSpc>
              <a:spcBef>
                <a:spcPct val="50000"/>
              </a:spcBef>
            </a:pPr>
            <a:r>
              <a:rPr lang="en-GB" sz="1000" b="1">
                <a:latin typeface="Verdana" pitchFamily="34" charset="0"/>
              </a:rPr>
              <a:t> Mr. Dodhi Pathak, Assam</a:t>
            </a:r>
          </a:p>
        </p:txBody>
      </p:sp>
      <p:sp>
        <p:nvSpPr>
          <p:cNvPr id="41998" name="Rectangle 14"/>
          <p:cNvSpPr>
            <a:spLocks noChangeArrowheads="1"/>
          </p:cNvSpPr>
          <p:nvPr/>
        </p:nvSpPr>
        <p:spPr bwMode="auto">
          <a:xfrm>
            <a:off x="6553200" y="2270125"/>
            <a:ext cx="1784350" cy="396875"/>
          </a:xfrm>
          <a:prstGeom prst="rect">
            <a:avLst/>
          </a:prstGeom>
          <a:noFill/>
          <a:ln w="9525">
            <a:noFill/>
            <a:miter lim="800000"/>
            <a:headEnd/>
            <a:tailEnd/>
          </a:ln>
        </p:spPr>
        <p:txBody>
          <a:bodyPr wrap="none">
            <a:spAutoFit/>
          </a:bodyPr>
          <a:lstStyle/>
          <a:p>
            <a:r>
              <a:rPr lang="en-US" sz="1000" b="1">
                <a:latin typeface="Verdana" pitchFamily="34" charset="0"/>
              </a:rPr>
              <a:t>Amphibious Bicycle</a:t>
            </a:r>
          </a:p>
          <a:p>
            <a:r>
              <a:rPr lang="en-US" sz="1000" b="1">
                <a:latin typeface="Verdana" pitchFamily="34" charset="0"/>
              </a:rPr>
              <a:t>Mohd. Saidullah, Bihar</a:t>
            </a:r>
          </a:p>
        </p:txBody>
      </p:sp>
      <p:sp>
        <p:nvSpPr>
          <p:cNvPr id="41999" name="Rectangle 15"/>
          <p:cNvSpPr>
            <a:spLocks noChangeArrowheads="1"/>
          </p:cNvSpPr>
          <p:nvPr/>
        </p:nvSpPr>
        <p:spPr bwMode="auto">
          <a:xfrm>
            <a:off x="6264275" y="4495800"/>
            <a:ext cx="2879725" cy="396875"/>
          </a:xfrm>
          <a:prstGeom prst="rect">
            <a:avLst/>
          </a:prstGeom>
          <a:noFill/>
          <a:ln w="9525">
            <a:noFill/>
            <a:miter lim="800000"/>
            <a:headEnd/>
            <a:tailEnd/>
          </a:ln>
        </p:spPr>
        <p:txBody>
          <a:bodyPr wrap="none">
            <a:spAutoFit/>
          </a:bodyPr>
          <a:lstStyle/>
          <a:p>
            <a:r>
              <a:rPr lang="en-US" sz="1000" b="1">
                <a:latin typeface="Verdana" pitchFamily="34" charset="0"/>
              </a:rPr>
              <a:t>Bicycle based mobile spray pump</a:t>
            </a:r>
          </a:p>
          <a:p>
            <a:r>
              <a:rPr lang="en-US" sz="1000" b="1">
                <a:latin typeface="Verdana" pitchFamily="34" charset="0"/>
              </a:rPr>
              <a:t>Subhas Vasantrao Jagtap, Maharastra</a:t>
            </a:r>
          </a:p>
        </p:txBody>
      </p:sp>
      <p:sp>
        <p:nvSpPr>
          <p:cNvPr id="42000" name="Text Box 16"/>
          <p:cNvSpPr txBox="1">
            <a:spLocks noChangeArrowheads="1"/>
          </p:cNvSpPr>
          <p:nvPr/>
        </p:nvSpPr>
        <p:spPr bwMode="auto">
          <a:xfrm>
            <a:off x="457200" y="6537325"/>
            <a:ext cx="2209800" cy="352425"/>
          </a:xfrm>
          <a:prstGeom prst="rect">
            <a:avLst/>
          </a:prstGeom>
          <a:noFill/>
          <a:ln w="9525">
            <a:noFill/>
            <a:miter lim="800000"/>
            <a:headEnd/>
            <a:tailEnd/>
          </a:ln>
        </p:spPr>
        <p:txBody>
          <a:bodyPr>
            <a:spAutoFit/>
          </a:bodyPr>
          <a:lstStyle/>
          <a:p>
            <a:pPr>
              <a:lnSpc>
                <a:spcPct val="60000"/>
              </a:lnSpc>
              <a:spcBef>
                <a:spcPct val="50000"/>
              </a:spcBef>
            </a:pPr>
            <a:r>
              <a:rPr lang="en-GB" sz="1000" b="1">
                <a:latin typeface="Verdana" pitchFamily="34" charset="0"/>
              </a:rPr>
              <a:t>Multipurpose Bicycle  </a:t>
            </a:r>
          </a:p>
          <a:p>
            <a:pPr>
              <a:lnSpc>
                <a:spcPct val="60000"/>
              </a:lnSpc>
              <a:spcBef>
                <a:spcPct val="50000"/>
              </a:spcBef>
            </a:pPr>
            <a:r>
              <a:rPr lang="en-GB" sz="1000" b="1">
                <a:latin typeface="Verdana" pitchFamily="34" charset="0"/>
              </a:rPr>
              <a:t>Md. Kamruddin, Rajasthan</a:t>
            </a:r>
          </a:p>
        </p:txBody>
      </p:sp>
      <p:sp>
        <p:nvSpPr>
          <p:cNvPr id="42001" name="Text Box 17"/>
          <p:cNvSpPr txBox="1">
            <a:spLocks noChangeArrowheads="1"/>
          </p:cNvSpPr>
          <p:nvPr/>
        </p:nvSpPr>
        <p:spPr bwMode="auto">
          <a:xfrm>
            <a:off x="3733800" y="6477000"/>
            <a:ext cx="2438400" cy="381000"/>
          </a:xfrm>
          <a:prstGeom prst="rect">
            <a:avLst/>
          </a:prstGeom>
          <a:noFill/>
          <a:ln w="9525">
            <a:noFill/>
            <a:miter lim="800000"/>
            <a:headEnd/>
            <a:tailEnd/>
          </a:ln>
        </p:spPr>
        <p:txBody>
          <a:bodyPr>
            <a:spAutoFit/>
          </a:bodyPr>
          <a:lstStyle/>
          <a:p>
            <a:pPr>
              <a:lnSpc>
                <a:spcPct val="70000"/>
              </a:lnSpc>
              <a:spcBef>
                <a:spcPct val="50000"/>
              </a:spcBef>
            </a:pPr>
            <a:r>
              <a:rPr lang="en-GB" sz="1000" b="1">
                <a:latin typeface="Verdana" pitchFamily="34" charset="0"/>
              </a:rPr>
              <a:t>Bicycle operated pump  </a:t>
            </a:r>
          </a:p>
          <a:p>
            <a:pPr>
              <a:lnSpc>
                <a:spcPct val="70000"/>
              </a:lnSpc>
              <a:spcBef>
                <a:spcPct val="50000"/>
              </a:spcBef>
            </a:pPr>
            <a:r>
              <a:rPr lang="en-GB" sz="1000" b="1">
                <a:latin typeface="Verdana" pitchFamily="34" charset="0"/>
              </a:rPr>
              <a:t>Mr. Vikram Rathore, AP </a:t>
            </a:r>
          </a:p>
        </p:txBody>
      </p:sp>
      <p:sp>
        <p:nvSpPr>
          <p:cNvPr id="42002" name="Text Box 18"/>
          <p:cNvSpPr txBox="1">
            <a:spLocks noChangeArrowheads="1"/>
          </p:cNvSpPr>
          <p:nvPr/>
        </p:nvSpPr>
        <p:spPr bwMode="auto">
          <a:xfrm>
            <a:off x="6477000" y="6581775"/>
            <a:ext cx="2590800" cy="288925"/>
          </a:xfrm>
          <a:prstGeom prst="rect">
            <a:avLst/>
          </a:prstGeom>
          <a:noFill/>
          <a:ln w="9525">
            <a:noFill/>
            <a:miter lim="800000"/>
            <a:headEnd/>
            <a:tailEnd/>
          </a:ln>
        </p:spPr>
        <p:txBody>
          <a:bodyPr>
            <a:spAutoFit/>
          </a:bodyPr>
          <a:lstStyle/>
          <a:p>
            <a:pPr>
              <a:lnSpc>
                <a:spcPct val="40000"/>
              </a:lnSpc>
              <a:spcBef>
                <a:spcPct val="50000"/>
              </a:spcBef>
            </a:pPr>
            <a:r>
              <a:rPr lang="en-GB" sz="1000" b="1">
                <a:latin typeface="Verdana" pitchFamily="34" charset="0"/>
              </a:rPr>
              <a:t>Bicycle based portable Pump  </a:t>
            </a:r>
          </a:p>
          <a:p>
            <a:pPr>
              <a:lnSpc>
                <a:spcPct val="40000"/>
              </a:lnSpc>
              <a:spcBef>
                <a:spcPct val="50000"/>
              </a:spcBef>
            </a:pPr>
            <a:r>
              <a:rPr lang="en-GB" sz="1000" b="1">
                <a:latin typeface="Verdana" pitchFamily="34" charset="0"/>
              </a:rPr>
              <a:t>Mr. Nasiruddin Gayen, WB</a:t>
            </a:r>
          </a:p>
        </p:txBody>
      </p:sp>
      <p:pic>
        <p:nvPicPr>
          <p:cNvPr id="42003" name="Picture 19" descr="inno_nasiruddin"/>
          <p:cNvPicPr>
            <a:picLocks noChangeAspect="1" noChangeArrowheads="1"/>
          </p:cNvPicPr>
          <p:nvPr/>
        </p:nvPicPr>
        <p:blipFill>
          <a:blip r:embed="rId14"/>
          <a:srcRect/>
          <a:stretch>
            <a:fillRect/>
          </a:stretch>
        </p:blipFill>
        <p:spPr bwMode="auto">
          <a:xfrm>
            <a:off x="6248400" y="4895850"/>
            <a:ext cx="2895600" cy="1657350"/>
          </a:xfrm>
          <a:prstGeom prst="rect">
            <a:avLst/>
          </a:prstGeom>
          <a:noFill/>
          <a:ln w="9525">
            <a:noFill/>
            <a:miter lim="800000"/>
            <a:headEnd/>
            <a:tailEnd/>
          </a:ln>
        </p:spPr>
      </p:pic>
      <p:sp>
        <p:nvSpPr>
          <p:cNvPr id="42004" name="Rectangle 20"/>
          <p:cNvSpPr>
            <a:spLocks noChangeArrowheads="1"/>
          </p:cNvSpPr>
          <p:nvPr/>
        </p:nvSpPr>
        <p:spPr bwMode="auto">
          <a:xfrm>
            <a:off x="685800" y="0"/>
            <a:ext cx="7620000" cy="457200"/>
          </a:xfrm>
          <a:prstGeom prst="rect">
            <a:avLst/>
          </a:prstGeom>
          <a:noFill/>
          <a:ln w="9525">
            <a:noFill/>
            <a:miter lim="800000"/>
            <a:headEnd/>
            <a:tailEnd/>
          </a:ln>
        </p:spPr>
        <p:txBody>
          <a:bodyPr anchor="ctr"/>
          <a:lstStyle/>
          <a:p>
            <a:pPr algn="ctr"/>
            <a:r>
              <a:rPr lang="en-US" sz="2000" b="1">
                <a:solidFill>
                  <a:schemeClr val="tx2"/>
                </a:solidFill>
              </a:rPr>
              <a:t>Bicycle based Innovations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ind2"/>
          <p:cNvPicPr>
            <a:picLocks noChangeAspect="1" noChangeArrowheads="1"/>
          </p:cNvPicPr>
          <p:nvPr/>
        </p:nvPicPr>
        <p:blipFill>
          <a:blip r:embed="rId3"/>
          <a:srcRect/>
          <a:stretch>
            <a:fillRect/>
          </a:stretch>
        </p:blipFill>
        <p:spPr bwMode="auto">
          <a:xfrm>
            <a:off x="1250950" y="39688"/>
            <a:ext cx="6642100" cy="6778625"/>
          </a:xfrm>
          <a:prstGeom prst="rect">
            <a:avLst/>
          </a:prstGeom>
          <a:noFill/>
          <a:ln w="9525">
            <a:noFill/>
            <a:miter lim="800000"/>
            <a:headEnd/>
            <a:tailEnd/>
          </a:ln>
        </p:spPr>
      </p:pic>
      <p:sp>
        <p:nvSpPr>
          <p:cNvPr id="8195" name="Rectangle 3"/>
          <p:cNvSpPr>
            <a:spLocks noGrp="1" noChangeArrowheads="1"/>
          </p:cNvSpPr>
          <p:nvPr>
            <p:ph type="title"/>
          </p:nvPr>
        </p:nvSpPr>
        <p:spPr>
          <a:xfrm>
            <a:off x="1219200" y="6523038"/>
            <a:ext cx="3048000" cy="411162"/>
          </a:xfrm>
        </p:spPr>
        <p:txBody>
          <a:bodyPr/>
          <a:lstStyle/>
          <a:p>
            <a:pPr eaLnBrk="1" hangingPunct="1"/>
            <a:r>
              <a:rPr lang="en-US" sz="1200" i="1" smtClean="0"/>
              <a:t>Honey Bee 17(1 &amp; 2) January-June 2006</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z="4000" smtClean="0"/>
              <a:t>Honey Bee network in Limpopo, South africa </a:t>
            </a:r>
          </a:p>
        </p:txBody>
      </p:sp>
      <p:sp>
        <p:nvSpPr>
          <p:cNvPr id="43011" name="Rectangle 3"/>
          <p:cNvSpPr>
            <a:spLocks noGrp="1" noChangeArrowheads="1"/>
          </p:cNvSpPr>
          <p:nvPr>
            <p:ph type="body" idx="1"/>
          </p:nvPr>
        </p:nvSpPr>
        <p:spPr>
          <a:xfrm>
            <a:off x="1524000" y="1676400"/>
            <a:ext cx="8229600" cy="4525963"/>
          </a:xfrm>
        </p:spPr>
        <p:txBody>
          <a:bodyPr/>
          <a:lstStyle/>
          <a:p>
            <a:pPr eaLnBrk="1" hangingPunct="1">
              <a:buFontTx/>
              <a:buNone/>
            </a:pPr>
            <a:endParaRPr lang="en-US" sz="1600" smtClean="0"/>
          </a:p>
        </p:txBody>
      </p:sp>
      <p:pic>
        <p:nvPicPr>
          <p:cNvPr id="43012" name="Picture 4"/>
          <p:cNvPicPr>
            <a:picLocks noChangeAspect="1" noChangeArrowheads="1"/>
          </p:cNvPicPr>
          <p:nvPr/>
        </p:nvPicPr>
        <p:blipFill>
          <a:blip r:embed="rId3"/>
          <a:srcRect/>
          <a:stretch>
            <a:fillRect/>
          </a:stretch>
        </p:blipFill>
        <p:spPr bwMode="auto">
          <a:xfrm>
            <a:off x="533400" y="2514600"/>
            <a:ext cx="2420938" cy="2698750"/>
          </a:xfrm>
          <a:prstGeom prst="rect">
            <a:avLst/>
          </a:prstGeom>
          <a:noFill/>
          <a:ln w="9525">
            <a:noFill/>
            <a:miter lim="800000"/>
            <a:headEnd/>
            <a:tailEnd/>
          </a:ln>
        </p:spPr>
      </p:pic>
      <p:pic>
        <p:nvPicPr>
          <p:cNvPr id="43013" name="Picture 5"/>
          <p:cNvPicPr>
            <a:picLocks noChangeAspect="1" noChangeArrowheads="1"/>
          </p:cNvPicPr>
          <p:nvPr/>
        </p:nvPicPr>
        <p:blipFill>
          <a:blip r:embed="rId4"/>
          <a:srcRect/>
          <a:stretch>
            <a:fillRect/>
          </a:stretch>
        </p:blipFill>
        <p:spPr bwMode="auto">
          <a:xfrm>
            <a:off x="2971800" y="2571750"/>
            <a:ext cx="2743200" cy="2686050"/>
          </a:xfrm>
          <a:prstGeom prst="rect">
            <a:avLst/>
          </a:prstGeom>
          <a:noFill/>
          <a:ln w="9525">
            <a:noFill/>
            <a:miter lim="800000"/>
            <a:headEnd/>
            <a:tailEnd/>
          </a:ln>
        </p:spPr>
      </p:pic>
      <p:sp>
        <p:nvSpPr>
          <p:cNvPr id="43014" name="Rectangle 6"/>
          <p:cNvSpPr>
            <a:spLocks noChangeArrowheads="1"/>
          </p:cNvSpPr>
          <p:nvPr/>
        </p:nvSpPr>
        <p:spPr bwMode="auto">
          <a:xfrm>
            <a:off x="457200" y="5334000"/>
            <a:ext cx="2438400" cy="585788"/>
          </a:xfrm>
          <a:prstGeom prst="rect">
            <a:avLst/>
          </a:prstGeom>
          <a:noFill/>
          <a:ln w="9525">
            <a:noFill/>
            <a:miter lim="800000"/>
            <a:headEnd/>
            <a:tailEnd/>
          </a:ln>
        </p:spPr>
        <p:txBody>
          <a:bodyPr>
            <a:spAutoFit/>
          </a:bodyPr>
          <a:lstStyle/>
          <a:p>
            <a:pPr>
              <a:spcBef>
                <a:spcPct val="20000"/>
              </a:spcBef>
            </a:pPr>
            <a:r>
              <a:rPr lang="en-US"/>
              <a:t>Modified donkey cart</a:t>
            </a:r>
          </a:p>
          <a:p>
            <a:pPr>
              <a:spcBef>
                <a:spcPct val="20000"/>
              </a:spcBef>
            </a:pPr>
            <a:r>
              <a:rPr lang="en-US" sz="1200"/>
              <a:t>(One among many designs )</a:t>
            </a:r>
          </a:p>
        </p:txBody>
      </p:sp>
      <p:sp>
        <p:nvSpPr>
          <p:cNvPr id="43015" name="Text Box 7"/>
          <p:cNvSpPr txBox="1">
            <a:spLocks noChangeArrowheads="1"/>
          </p:cNvSpPr>
          <p:nvPr/>
        </p:nvSpPr>
        <p:spPr bwMode="auto">
          <a:xfrm>
            <a:off x="2971800" y="5257800"/>
            <a:ext cx="2590800" cy="623888"/>
          </a:xfrm>
          <a:prstGeom prst="rect">
            <a:avLst/>
          </a:prstGeom>
          <a:noFill/>
          <a:ln w="9525">
            <a:noFill/>
            <a:miter lim="800000"/>
            <a:headEnd/>
            <a:tailEnd/>
          </a:ln>
        </p:spPr>
        <p:txBody>
          <a:bodyPr>
            <a:spAutoFit/>
          </a:bodyPr>
          <a:lstStyle/>
          <a:p>
            <a:pPr>
              <a:spcBef>
                <a:spcPct val="50000"/>
              </a:spcBef>
            </a:pPr>
            <a:r>
              <a:rPr lang="en-US" sz="1400"/>
              <a:t>Differential-40 kg, what is it </a:t>
            </a:r>
          </a:p>
          <a:p>
            <a:pPr>
              <a:spcBef>
                <a:spcPct val="50000"/>
              </a:spcBef>
            </a:pPr>
            <a:r>
              <a:rPr lang="en-US" sz="1400"/>
              <a:t>doing here, amrutbhai</a:t>
            </a:r>
          </a:p>
        </p:txBody>
      </p:sp>
      <p:pic>
        <p:nvPicPr>
          <p:cNvPr id="43016" name="Picture 8"/>
          <p:cNvPicPr>
            <a:picLocks noChangeAspect="1" noChangeArrowheads="1"/>
          </p:cNvPicPr>
          <p:nvPr/>
        </p:nvPicPr>
        <p:blipFill>
          <a:blip r:embed="rId5"/>
          <a:srcRect/>
          <a:stretch>
            <a:fillRect/>
          </a:stretch>
        </p:blipFill>
        <p:spPr bwMode="auto">
          <a:xfrm>
            <a:off x="5761038" y="2590800"/>
            <a:ext cx="2770187" cy="2667000"/>
          </a:xfrm>
          <a:prstGeom prst="rect">
            <a:avLst/>
          </a:prstGeom>
          <a:noFill/>
          <a:ln w="9525">
            <a:noFill/>
            <a:miter lim="800000"/>
            <a:headEnd/>
            <a:tailEnd/>
          </a:ln>
        </p:spPr>
      </p:pic>
      <p:sp>
        <p:nvSpPr>
          <p:cNvPr id="43017" name="Text Box 9"/>
          <p:cNvSpPr txBox="1">
            <a:spLocks noChangeArrowheads="1"/>
          </p:cNvSpPr>
          <p:nvPr/>
        </p:nvSpPr>
        <p:spPr bwMode="auto">
          <a:xfrm>
            <a:off x="5867400" y="2133600"/>
            <a:ext cx="2438400" cy="366713"/>
          </a:xfrm>
          <a:prstGeom prst="rect">
            <a:avLst/>
          </a:prstGeom>
          <a:noFill/>
          <a:ln w="9525">
            <a:noFill/>
            <a:miter lim="800000"/>
            <a:headEnd/>
            <a:tailEnd/>
          </a:ln>
        </p:spPr>
        <p:txBody>
          <a:bodyPr>
            <a:spAutoFit/>
          </a:bodyPr>
          <a:lstStyle/>
          <a:p>
            <a:pPr>
              <a:spcBef>
                <a:spcPct val="50000"/>
              </a:spcBef>
            </a:pPr>
            <a:r>
              <a:rPr lang="en-US">
                <a:solidFill>
                  <a:schemeClr val="folHlink"/>
                </a:solidFill>
              </a:rPr>
              <a:t>What it was????</a:t>
            </a:r>
          </a:p>
        </p:txBody>
      </p:sp>
      <p:sp>
        <p:nvSpPr>
          <p:cNvPr id="43018" name="Rectangle 10"/>
          <p:cNvSpPr>
            <a:spLocks noChangeArrowheads="1"/>
          </p:cNvSpPr>
          <p:nvPr/>
        </p:nvSpPr>
        <p:spPr bwMode="auto">
          <a:xfrm>
            <a:off x="457200" y="2133600"/>
            <a:ext cx="2514600" cy="366713"/>
          </a:xfrm>
          <a:prstGeom prst="rect">
            <a:avLst/>
          </a:prstGeom>
          <a:noFill/>
          <a:ln w="9525">
            <a:noFill/>
            <a:miter lim="800000"/>
            <a:headEnd/>
            <a:tailEnd/>
          </a:ln>
        </p:spPr>
        <p:txBody>
          <a:bodyPr>
            <a:spAutoFit/>
          </a:bodyPr>
          <a:lstStyle/>
          <a:p>
            <a:pPr>
              <a:spcBef>
                <a:spcPct val="20000"/>
              </a:spcBef>
            </a:pPr>
            <a:r>
              <a:rPr lang="en-US">
                <a:solidFill>
                  <a:schemeClr val="hlink"/>
                </a:solidFill>
              </a:rPr>
              <a:t>What it became</a:t>
            </a:r>
          </a:p>
        </p:txBody>
      </p:sp>
      <p:sp>
        <p:nvSpPr>
          <p:cNvPr id="43019" name="Line 11"/>
          <p:cNvSpPr>
            <a:spLocks noChangeShapeType="1"/>
          </p:cNvSpPr>
          <p:nvPr/>
        </p:nvSpPr>
        <p:spPr bwMode="auto">
          <a:xfrm flipV="1">
            <a:off x="4724400" y="3733800"/>
            <a:ext cx="2209800" cy="1981200"/>
          </a:xfrm>
          <a:prstGeom prst="line">
            <a:avLst/>
          </a:prstGeom>
          <a:noFill/>
          <a:ln w="9525">
            <a:solidFill>
              <a:schemeClr val="tx1"/>
            </a:solidFill>
            <a:round/>
            <a:headEnd/>
            <a:tailEnd type="triangle" w="med" len="med"/>
          </a:ln>
        </p:spPr>
        <p:txBody>
          <a:bodyPr/>
          <a:lstStyle/>
          <a:p>
            <a:endParaRPr lang="en-IN"/>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74638"/>
            <a:ext cx="8229600" cy="1020762"/>
          </a:xfrm>
        </p:spPr>
        <p:txBody>
          <a:bodyPr/>
          <a:lstStyle/>
          <a:p>
            <a:pPr eaLnBrk="1" hangingPunct="1"/>
            <a:r>
              <a:rPr lang="en-US" sz="4000" smtClean="0"/>
              <a:t>CHIN: </a:t>
            </a:r>
            <a:r>
              <a:rPr lang="en-US" sz="2000" smtClean="0"/>
              <a:t>Shanzhai Breathing Apparatus</a:t>
            </a:r>
            <a:r>
              <a:rPr lang="en-US" sz="4000" smtClean="0"/>
              <a:t/>
            </a:r>
            <a:br>
              <a:rPr lang="en-US" sz="4000" smtClean="0"/>
            </a:br>
            <a:r>
              <a:rPr lang="en-US" sz="4000" smtClean="0"/>
              <a:t>Honey Bee Network in china TUFE</a:t>
            </a:r>
          </a:p>
        </p:txBody>
      </p:sp>
      <p:pic>
        <p:nvPicPr>
          <p:cNvPr id="44035" name="Picture 1" descr="http://img1.cache.netease.com/cnews/2009/2/5/200902050535128698a.jpg"/>
          <p:cNvPicPr>
            <a:picLocks noChangeAspect="1" noChangeArrowheads="1"/>
          </p:cNvPicPr>
          <p:nvPr>
            <p:ph type="body" idx="1"/>
          </p:nvPr>
        </p:nvPicPr>
        <p:blipFill>
          <a:blip r:embed="rId3" r:link="rId4"/>
          <a:srcRect/>
          <a:stretch>
            <a:fillRect/>
          </a:stretch>
        </p:blipFill>
        <p:spPr>
          <a:xfrm>
            <a:off x="0" y="1295400"/>
            <a:ext cx="4953000" cy="4040188"/>
          </a:xfrm>
          <a:noFill/>
        </p:spPr>
      </p:pic>
      <p:sp>
        <p:nvSpPr>
          <p:cNvPr id="44036" name="Rectangle 4"/>
          <p:cNvSpPr>
            <a:spLocks noChangeArrowheads="1"/>
          </p:cNvSpPr>
          <p:nvPr/>
        </p:nvSpPr>
        <p:spPr bwMode="auto">
          <a:xfrm rot="10081126" flipV="1">
            <a:off x="-9525" y="5510213"/>
            <a:ext cx="4960938" cy="915987"/>
          </a:xfrm>
          <a:prstGeom prst="rect">
            <a:avLst/>
          </a:prstGeom>
          <a:noFill/>
          <a:ln w="9525">
            <a:noFill/>
            <a:miter lim="800000"/>
            <a:headEnd/>
            <a:tailEnd/>
          </a:ln>
        </p:spPr>
        <p:txBody>
          <a:bodyPr anchor="ctr">
            <a:spAutoFit/>
          </a:bodyPr>
          <a:lstStyle/>
          <a:p>
            <a:r>
              <a:rPr lang="en-US"/>
              <a:t> The crude breathing machine assembled by Ji jun hai, Meng wen hai and Ma bao shun   pumping life into Xiaoyan’s lungs! </a:t>
            </a:r>
          </a:p>
        </p:txBody>
      </p:sp>
      <p:pic>
        <p:nvPicPr>
          <p:cNvPr id="44037" name="Picture 5" descr="breathing_device_2"/>
          <p:cNvPicPr>
            <a:picLocks noChangeAspect="1" noChangeArrowheads="1"/>
          </p:cNvPicPr>
          <p:nvPr/>
        </p:nvPicPr>
        <p:blipFill>
          <a:blip r:embed="rId5"/>
          <a:srcRect/>
          <a:stretch>
            <a:fillRect/>
          </a:stretch>
        </p:blipFill>
        <p:spPr bwMode="auto">
          <a:xfrm>
            <a:off x="4953000" y="1320800"/>
            <a:ext cx="4191000" cy="4013200"/>
          </a:xfrm>
          <a:prstGeom prst="rect">
            <a:avLst/>
          </a:prstGeom>
          <a:noFill/>
          <a:ln w="9525">
            <a:noFill/>
            <a:miter lim="800000"/>
            <a:headEnd/>
            <a:tailEnd/>
          </a:ln>
        </p:spPr>
      </p:pic>
      <p:pic>
        <p:nvPicPr>
          <p:cNvPr id="44038" name="Picture 6" descr="breathing_device"/>
          <p:cNvPicPr>
            <a:picLocks noChangeAspect="1" noChangeArrowheads="1"/>
          </p:cNvPicPr>
          <p:nvPr/>
        </p:nvPicPr>
        <p:blipFill>
          <a:blip r:embed="rId6"/>
          <a:srcRect/>
          <a:stretch>
            <a:fillRect/>
          </a:stretch>
        </p:blipFill>
        <p:spPr bwMode="auto">
          <a:xfrm>
            <a:off x="4800600" y="5334000"/>
            <a:ext cx="1371600" cy="1524000"/>
          </a:xfrm>
          <a:prstGeom prst="rect">
            <a:avLst/>
          </a:prstGeom>
          <a:noFill/>
          <a:ln w="9525">
            <a:noFill/>
            <a:miter lim="800000"/>
            <a:headEnd/>
            <a:tailEnd/>
          </a:ln>
        </p:spPr>
      </p:pic>
      <p:pic>
        <p:nvPicPr>
          <p:cNvPr id="44039" name="Picture 7" descr="girl_recovered"/>
          <p:cNvPicPr>
            <a:picLocks noChangeAspect="1" noChangeArrowheads="1"/>
          </p:cNvPicPr>
          <p:nvPr/>
        </p:nvPicPr>
        <p:blipFill>
          <a:blip r:embed="rId7"/>
          <a:srcRect/>
          <a:stretch>
            <a:fillRect/>
          </a:stretch>
        </p:blipFill>
        <p:spPr bwMode="auto">
          <a:xfrm>
            <a:off x="6934200" y="5334000"/>
            <a:ext cx="220980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Samvedana se srijansheelata</a:t>
            </a:r>
          </a:p>
        </p:txBody>
      </p:sp>
      <p:pic>
        <p:nvPicPr>
          <p:cNvPr id="45059" name="Picture 4" descr="DSC00871"/>
          <p:cNvPicPr>
            <a:picLocks noChangeAspect="1" noChangeArrowheads="1"/>
          </p:cNvPicPr>
          <p:nvPr>
            <p:ph type="body" idx="1"/>
          </p:nvPr>
        </p:nvPicPr>
        <p:blipFill>
          <a:blip r:embed="rId3"/>
          <a:srcRect/>
          <a:stretch>
            <a:fillRect/>
          </a:stretch>
        </p:blipFill>
        <p:spPr>
          <a:xfrm>
            <a:off x="2995613" y="1757363"/>
            <a:ext cx="3152775" cy="4210050"/>
          </a:xfr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z="4000" smtClean="0"/>
              <a:t>Md Rojadeen: cooker for coffee</a:t>
            </a:r>
            <a:br>
              <a:rPr lang="en-US" sz="4000" smtClean="0"/>
            </a:br>
            <a:r>
              <a:rPr lang="en-US" sz="2400" smtClean="0"/>
              <a:t>champaran</a:t>
            </a:r>
          </a:p>
        </p:txBody>
      </p:sp>
      <p:pic>
        <p:nvPicPr>
          <p:cNvPr id="46083" name="Picture 4" descr="DSC00858"/>
          <p:cNvPicPr>
            <a:picLocks noChangeAspect="1" noChangeArrowheads="1"/>
          </p:cNvPicPr>
          <p:nvPr>
            <p:ph type="body" idx="1"/>
          </p:nvPr>
        </p:nvPicPr>
        <p:blipFill>
          <a:blip r:embed="rId3"/>
          <a:srcRect/>
          <a:stretch>
            <a:fillRect/>
          </a:stretch>
        </p:blipFill>
        <p:spPr>
          <a:xfrm>
            <a:off x="3314700" y="2405063"/>
            <a:ext cx="2514600" cy="2914650"/>
          </a:xfrm>
          <a:noFill/>
        </p:spPr>
      </p:pic>
      <p:sp>
        <p:nvSpPr>
          <p:cNvPr id="46084" name="Text Box 6"/>
          <p:cNvSpPr txBox="1">
            <a:spLocks noChangeArrowheads="1"/>
          </p:cNvSpPr>
          <p:nvPr/>
        </p:nvSpPr>
        <p:spPr bwMode="auto">
          <a:xfrm>
            <a:off x="0" y="6019800"/>
            <a:ext cx="9144000" cy="822325"/>
          </a:xfrm>
          <a:prstGeom prst="rect">
            <a:avLst/>
          </a:prstGeom>
          <a:noFill/>
          <a:ln w="9525">
            <a:noFill/>
            <a:miter lim="800000"/>
            <a:headEnd/>
            <a:tailEnd/>
          </a:ln>
        </p:spPr>
        <p:txBody>
          <a:bodyPr>
            <a:spAutoFit/>
          </a:bodyPr>
          <a:lstStyle/>
          <a:p>
            <a:pPr algn="ctr">
              <a:spcBef>
                <a:spcPct val="50000"/>
              </a:spcBef>
            </a:pPr>
            <a:r>
              <a:rPr lang="en-US" sz="2400" b="1"/>
              <a:t>Compassion through curiosity, collaboration and co-evolution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inovation_6"/>
          <p:cNvPicPr>
            <a:picLocks noChangeAspect="1" noChangeArrowheads="1"/>
          </p:cNvPicPr>
          <p:nvPr/>
        </p:nvPicPr>
        <p:blipFill>
          <a:blip r:embed="rId3"/>
          <a:srcRect/>
          <a:stretch>
            <a:fillRect/>
          </a:stretch>
        </p:blipFill>
        <p:spPr bwMode="auto">
          <a:xfrm>
            <a:off x="2438400" y="533400"/>
            <a:ext cx="3836988"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endParaRPr lang="en-US" smtClean="0"/>
          </a:p>
        </p:txBody>
      </p:sp>
      <p:sp>
        <p:nvSpPr>
          <p:cNvPr id="48131" name="Rectangle 3"/>
          <p:cNvSpPr>
            <a:spLocks noGrp="1" noChangeArrowheads="1"/>
          </p:cNvSpPr>
          <p:nvPr>
            <p:ph type="body" idx="1"/>
          </p:nvPr>
        </p:nvSpPr>
        <p:spPr/>
        <p:txBody>
          <a:bodyPr/>
          <a:lstStyle/>
          <a:p>
            <a:pPr eaLnBrk="1" hangingPunct="1"/>
            <a:endParaRPr lang="en-US" smtClean="0"/>
          </a:p>
        </p:txBody>
      </p:sp>
      <p:pic>
        <p:nvPicPr>
          <p:cNvPr id="48132" name="Picture 4"/>
          <p:cNvPicPr>
            <a:picLocks noChangeAspect="1" noChangeArrowheads="1"/>
          </p:cNvPicPr>
          <p:nvPr/>
        </p:nvPicPr>
        <p:blipFill>
          <a:blip r:embed="rId3"/>
          <a:srcRect/>
          <a:stretch>
            <a:fillRect/>
          </a:stretch>
        </p:blipFill>
        <p:spPr bwMode="auto">
          <a:xfrm>
            <a:off x="508000" y="381000"/>
            <a:ext cx="8128000" cy="6096000"/>
          </a:xfrm>
          <a:prstGeom prst="rect">
            <a:avLst/>
          </a:prstGeom>
          <a:noFill/>
          <a:ln w="9525">
            <a:noFill/>
            <a:miter lim="800000"/>
            <a:headEnd/>
            <a:tailEnd/>
          </a:ln>
        </p:spPr>
      </p:pic>
      <p:sp>
        <p:nvSpPr>
          <p:cNvPr id="48133" name="Text Box 5"/>
          <p:cNvSpPr txBox="1">
            <a:spLocks noChangeArrowheads="1"/>
          </p:cNvSpPr>
          <p:nvPr/>
        </p:nvSpPr>
        <p:spPr bwMode="auto">
          <a:xfrm>
            <a:off x="5105400" y="4343400"/>
            <a:ext cx="2514600" cy="2016125"/>
          </a:xfrm>
          <a:prstGeom prst="rect">
            <a:avLst/>
          </a:prstGeom>
          <a:noFill/>
          <a:ln w="9525">
            <a:noFill/>
            <a:miter lim="800000"/>
            <a:headEnd/>
            <a:tailEnd/>
          </a:ln>
        </p:spPr>
        <p:txBody>
          <a:bodyPr>
            <a:spAutoFit/>
          </a:bodyPr>
          <a:lstStyle/>
          <a:p>
            <a:pPr>
              <a:spcBef>
                <a:spcPct val="50000"/>
              </a:spcBef>
            </a:pPr>
            <a:r>
              <a:rPr lang="en-US"/>
              <a:t>Leadership is to nurture Designs that can self correct themselves: </a:t>
            </a:r>
          </a:p>
          <a:p>
            <a:pPr>
              <a:spcBef>
                <a:spcPct val="50000"/>
              </a:spcBef>
            </a:pPr>
            <a:endParaRPr lang="en-US"/>
          </a:p>
          <a:p>
            <a:pPr>
              <a:spcBef>
                <a:spcPct val="50000"/>
              </a:spcBef>
            </a:pPr>
            <a:r>
              <a:rPr lang="en-US"/>
              <a:t>autopoesis designs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endParaRPr lang="en-US" smtClean="0"/>
          </a:p>
        </p:txBody>
      </p:sp>
      <p:sp>
        <p:nvSpPr>
          <p:cNvPr id="49155" name="Rectangle 3"/>
          <p:cNvSpPr>
            <a:spLocks noGrp="1" noChangeArrowheads="1"/>
          </p:cNvSpPr>
          <p:nvPr>
            <p:ph type="body" idx="1"/>
          </p:nvPr>
        </p:nvSpPr>
        <p:spPr/>
        <p:txBody>
          <a:bodyPr/>
          <a:lstStyle/>
          <a:p>
            <a:pPr eaLnBrk="1" hangingPunct="1"/>
            <a:endParaRPr lang="en-US" smtClean="0"/>
          </a:p>
        </p:txBody>
      </p:sp>
      <p:pic>
        <p:nvPicPr>
          <p:cNvPr id="49156" name="Picture 4"/>
          <p:cNvPicPr>
            <a:picLocks noChangeAspect="1" noChangeArrowheads="1"/>
          </p:cNvPicPr>
          <p:nvPr/>
        </p:nvPicPr>
        <p:blipFill>
          <a:blip r:embed="rId3"/>
          <a:srcRect/>
          <a:stretch>
            <a:fillRect/>
          </a:stretch>
        </p:blipFill>
        <p:spPr bwMode="auto">
          <a:xfrm>
            <a:off x="508000" y="381000"/>
            <a:ext cx="8128000" cy="6096000"/>
          </a:xfrm>
          <a:prstGeom prst="rect">
            <a:avLst/>
          </a:prstGeom>
          <a:noFill/>
          <a:ln w="9525">
            <a:noFill/>
            <a:miter lim="800000"/>
            <a:headEnd/>
            <a:tailEnd/>
          </a:ln>
        </p:spPr>
      </p:pic>
      <p:sp>
        <p:nvSpPr>
          <p:cNvPr id="49157" name="Text Box 5"/>
          <p:cNvSpPr txBox="1">
            <a:spLocks noChangeArrowheads="1"/>
          </p:cNvSpPr>
          <p:nvPr/>
        </p:nvSpPr>
        <p:spPr bwMode="auto">
          <a:xfrm>
            <a:off x="1371600" y="4800600"/>
            <a:ext cx="6934200" cy="1328738"/>
          </a:xfrm>
          <a:prstGeom prst="rect">
            <a:avLst/>
          </a:prstGeom>
          <a:noFill/>
          <a:ln w="9525">
            <a:noFill/>
            <a:miter lim="800000"/>
            <a:headEnd/>
            <a:tailEnd/>
          </a:ln>
        </p:spPr>
        <p:txBody>
          <a:bodyPr>
            <a:spAutoFit/>
          </a:bodyPr>
          <a:lstStyle/>
          <a:p>
            <a:pPr>
              <a:spcBef>
                <a:spcPct val="50000"/>
              </a:spcBef>
            </a:pPr>
            <a:r>
              <a:rPr lang="en-US"/>
              <a:t>Bells will toll for those who will see the early warning signal sooner,</a:t>
            </a:r>
          </a:p>
          <a:p>
            <a:pPr>
              <a:spcBef>
                <a:spcPct val="50000"/>
              </a:spcBef>
            </a:pPr>
            <a:r>
              <a:rPr lang="en-US"/>
              <a:t>leadership is to foresee future before it happens but be able to laugh when it does not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ONE"/>
          <p:cNvPicPr>
            <a:picLocks noChangeAspect="1" noChangeArrowheads="1"/>
          </p:cNvPicPr>
          <p:nvPr/>
        </p:nvPicPr>
        <p:blipFill>
          <a:blip r:embed="rId3"/>
          <a:srcRect/>
          <a:stretch>
            <a:fillRect/>
          </a:stretch>
        </p:blipFill>
        <p:spPr bwMode="auto">
          <a:xfrm>
            <a:off x="2438400" y="2362200"/>
            <a:ext cx="4979988" cy="3735388"/>
          </a:xfrm>
          <a:prstGeom prst="rect">
            <a:avLst/>
          </a:prstGeom>
          <a:noFill/>
          <a:ln w="9525">
            <a:noFill/>
            <a:miter lim="800000"/>
            <a:headEnd/>
            <a:tailEnd/>
          </a:ln>
        </p:spPr>
      </p:pic>
      <p:sp>
        <p:nvSpPr>
          <p:cNvPr id="50179" name="Text Box 3"/>
          <p:cNvSpPr txBox="1">
            <a:spLocks noChangeArrowheads="1"/>
          </p:cNvSpPr>
          <p:nvPr/>
        </p:nvSpPr>
        <p:spPr bwMode="auto">
          <a:xfrm>
            <a:off x="4191000" y="2343150"/>
            <a:ext cx="1828800" cy="457200"/>
          </a:xfrm>
          <a:prstGeom prst="rect">
            <a:avLst/>
          </a:prstGeom>
          <a:noFill/>
          <a:ln w="9525">
            <a:noFill/>
            <a:miter lim="800000"/>
            <a:headEnd/>
            <a:tailEnd/>
          </a:ln>
        </p:spPr>
        <p:txBody>
          <a:bodyPr>
            <a:spAutoFit/>
          </a:bodyPr>
          <a:lstStyle/>
          <a:p>
            <a:pPr eaLnBrk="0" hangingPunct="0">
              <a:spcBef>
                <a:spcPct val="50000"/>
              </a:spcBef>
            </a:pPr>
            <a:r>
              <a:rPr lang="en-US" sz="2400" b="1">
                <a:solidFill>
                  <a:srgbClr val="33CC33"/>
                </a:solidFill>
                <a:latin typeface="Times New Roman" pitchFamily="18" charset="0"/>
              </a:rPr>
              <a:t>Innovation</a:t>
            </a:r>
            <a:endParaRPr lang="en-US" sz="2400">
              <a:latin typeface="Times New Roman" pitchFamily="18" charset="0"/>
            </a:endParaRPr>
          </a:p>
        </p:txBody>
      </p:sp>
      <p:sp>
        <p:nvSpPr>
          <p:cNvPr id="50180" name="Text Box 4"/>
          <p:cNvSpPr txBox="1">
            <a:spLocks noChangeArrowheads="1"/>
          </p:cNvSpPr>
          <p:nvPr/>
        </p:nvSpPr>
        <p:spPr bwMode="auto">
          <a:xfrm>
            <a:off x="5638800" y="5334000"/>
            <a:ext cx="2057400" cy="457200"/>
          </a:xfrm>
          <a:prstGeom prst="rect">
            <a:avLst/>
          </a:prstGeom>
          <a:noFill/>
          <a:ln w="9525">
            <a:noFill/>
            <a:miter lim="800000"/>
            <a:headEnd/>
            <a:tailEnd/>
          </a:ln>
        </p:spPr>
        <p:txBody>
          <a:bodyPr>
            <a:spAutoFit/>
          </a:bodyPr>
          <a:lstStyle/>
          <a:p>
            <a:pPr eaLnBrk="0" hangingPunct="0">
              <a:spcBef>
                <a:spcPct val="50000"/>
              </a:spcBef>
            </a:pPr>
            <a:r>
              <a:rPr lang="en-US" sz="2400" b="1">
                <a:solidFill>
                  <a:srgbClr val="33CC33"/>
                </a:solidFill>
                <a:latin typeface="Times New Roman" pitchFamily="18" charset="0"/>
              </a:rPr>
              <a:t>Investment</a:t>
            </a:r>
            <a:endParaRPr lang="en-US" sz="2400">
              <a:latin typeface="Times New Roman" pitchFamily="18" charset="0"/>
            </a:endParaRPr>
          </a:p>
        </p:txBody>
      </p:sp>
      <p:sp>
        <p:nvSpPr>
          <p:cNvPr id="50181" name="Text Box 5"/>
          <p:cNvSpPr txBox="1">
            <a:spLocks noChangeArrowheads="1"/>
          </p:cNvSpPr>
          <p:nvPr/>
        </p:nvSpPr>
        <p:spPr bwMode="auto">
          <a:xfrm>
            <a:off x="2667000" y="5334000"/>
            <a:ext cx="1752600" cy="457200"/>
          </a:xfrm>
          <a:prstGeom prst="rect">
            <a:avLst/>
          </a:prstGeom>
          <a:noFill/>
          <a:ln w="9525">
            <a:noFill/>
            <a:miter lim="800000"/>
            <a:headEnd/>
            <a:tailEnd/>
          </a:ln>
        </p:spPr>
        <p:txBody>
          <a:bodyPr>
            <a:spAutoFit/>
          </a:bodyPr>
          <a:lstStyle/>
          <a:p>
            <a:pPr eaLnBrk="0" hangingPunct="0">
              <a:spcBef>
                <a:spcPct val="50000"/>
              </a:spcBef>
            </a:pPr>
            <a:r>
              <a:rPr lang="en-US" sz="2400" b="1">
                <a:solidFill>
                  <a:srgbClr val="33CC33"/>
                </a:solidFill>
                <a:latin typeface="Times New Roman" pitchFamily="18" charset="0"/>
              </a:rPr>
              <a:t>Enterprise</a:t>
            </a:r>
            <a:endParaRPr lang="en-US" sz="2400">
              <a:latin typeface="Times New Roman" pitchFamily="18" charset="0"/>
            </a:endParaRPr>
          </a:p>
        </p:txBody>
      </p:sp>
      <p:sp>
        <p:nvSpPr>
          <p:cNvPr id="50182" name="Text Box 6"/>
          <p:cNvSpPr txBox="1">
            <a:spLocks noChangeArrowheads="1"/>
          </p:cNvSpPr>
          <p:nvPr/>
        </p:nvSpPr>
        <p:spPr bwMode="auto">
          <a:xfrm>
            <a:off x="263525" y="444500"/>
            <a:ext cx="8582025" cy="519113"/>
          </a:xfrm>
          <a:prstGeom prst="rect">
            <a:avLst/>
          </a:prstGeom>
          <a:noFill/>
          <a:ln w="9525">
            <a:noFill/>
            <a:miter lim="800000"/>
            <a:headEnd/>
            <a:tailEnd/>
          </a:ln>
        </p:spPr>
        <p:txBody>
          <a:bodyPr>
            <a:spAutoFit/>
          </a:bodyPr>
          <a:lstStyle/>
          <a:p>
            <a:pPr algn="ctr">
              <a:spcBef>
                <a:spcPct val="50000"/>
              </a:spcBef>
            </a:pPr>
            <a:r>
              <a:rPr lang="en-US" sz="2800">
                <a:solidFill>
                  <a:srgbClr val="A50021"/>
                </a:solidFill>
                <a:latin typeface="Tahoma" pitchFamily="34" charset="0"/>
                <a:cs typeface="Arial" charset="0"/>
              </a:rPr>
              <a:t>GOLDEN TRIANGLE for rewarding CREATIVITY</a:t>
            </a:r>
          </a:p>
        </p:txBody>
      </p:sp>
      <p:sp>
        <p:nvSpPr>
          <p:cNvPr id="50183" name="Text Box 8"/>
          <p:cNvSpPr txBox="1">
            <a:spLocks noChangeArrowheads="1"/>
          </p:cNvSpPr>
          <p:nvPr/>
        </p:nvSpPr>
        <p:spPr bwMode="auto">
          <a:xfrm>
            <a:off x="0" y="2438400"/>
            <a:ext cx="2209800" cy="3975100"/>
          </a:xfrm>
          <a:prstGeom prst="rect">
            <a:avLst/>
          </a:prstGeom>
          <a:noFill/>
          <a:ln w="9525">
            <a:noFill/>
            <a:miter lim="800000"/>
            <a:headEnd/>
            <a:tailEnd/>
          </a:ln>
        </p:spPr>
        <p:txBody>
          <a:bodyPr>
            <a:spAutoFit/>
          </a:bodyPr>
          <a:lstStyle/>
          <a:p>
            <a:pPr>
              <a:spcBef>
                <a:spcPct val="50000"/>
              </a:spcBef>
            </a:pPr>
            <a:r>
              <a:rPr lang="en-US" sz="2400"/>
              <a:t>Leadership is to take note of  </a:t>
            </a:r>
            <a:r>
              <a:rPr lang="en-US" sz="2400" i="1"/>
              <a:t>ex ante</a:t>
            </a:r>
            <a:r>
              <a:rPr lang="en-US" sz="2400"/>
              <a:t> and </a:t>
            </a:r>
            <a:r>
              <a:rPr lang="en-US" sz="2400" i="1"/>
              <a:t>ex poste</a:t>
            </a:r>
            <a:r>
              <a:rPr lang="en-US" sz="2400"/>
              <a:t> transaction costs and deal with them upfront,</a:t>
            </a:r>
          </a:p>
          <a:p>
            <a:pPr>
              <a:spcBef>
                <a:spcPct val="50000"/>
              </a:spcBef>
            </a:pPr>
            <a:r>
              <a:rPr lang="en-US"/>
              <a:t>If not these are transferred to the weaker partner</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Just for the pain of the mother</a:t>
            </a:r>
          </a:p>
        </p:txBody>
      </p:sp>
      <p:sp>
        <p:nvSpPr>
          <p:cNvPr id="51203" name="Rectangle 3"/>
          <p:cNvSpPr>
            <a:spLocks noGrp="1" noChangeArrowheads="1"/>
          </p:cNvSpPr>
          <p:nvPr>
            <p:ph type="body" idx="1"/>
          </p:nvPr>
        </p:nvSpPr>
        <p:spPr/>
        <p:txBody>
          <a:bodyPr/>
          <a:lstStyle/>
          <a:p>
            <a:pPr eaLnBrk="1" hangingPunct="1">
              <a:lnSpc>
                <a:spcPct val="80000"/>
              </a:lnSpc>
              <a:buFontTx/>
              <a:buNone/>
            </a:pPr>
            <a:r>
              <a:rPr lang="en-US" altLang="ja-JP" sz="2000" b="1" i="1" smtClean="0">
                <a:ea typeface="ＭＳ Ｐゴシック" charset="-128"/>
              </a:rPr>
              <a:t>Asu</a:t>
            </a:r>
            <a:r>
              <a:rPr lang="en-US" altLang="ja-JP" sz="2000" b="1" smtClean="0">
                <a:ea typeface="ＭＳ Ｐゴシック" charset="-128"/>
              </a:rPr>
              <a:t> making machine for Pochampally </a:t>
            </a:r>
          </a:p>
          <a:p>
            <a:pPr eaLnBrk="1" hangingPunct="1">
              <a:lnSpc>
                <a:spcPct val="80000"/>
              </a:lnSpc>
              <a:buFontTx/>
              <a:buNone/>
            </a:pPr>
            <a:r>
              <a:rPr lang="en-US" altLang="ja-JP" sz="2000" b="1" smtClean="0">
                <a:ea typeface="ＭＳ Ｐゴシック" charset="-128"/>
              </a:rPr>
              <a:t>sarees: C Mallesham, </a:t>
            </a:r>
            <a:r>
              <a:rPr lang="en-US" altLang="ja-JP" sz="2000" smtClean="0">
                <a:ea typeface="ＭＳ Ｐゴシック" charset="-128"/>
              </a:rPr>
              <a:t>Nalgonda</a:t>
            </a:r>
          </a:p>
          <a:p>
            <a:pPr eaLnBrk="1" hangingPunct="1">
              <a:lnSpc>
                <a:spcPct val="80000"/>
              </a:lnSpc>
            </a:pPr>
            <a:endParaRPr lang="en-US" altLang="ja-JP" sz="2000" smtClean="0">
              <a:ea typeface="ＭＳ Ｐゴシック" charset="-128"/>
            </a:endParaRPr>
          </a:p>
          <a:p>
            <a:pPr eaLnBrk="1" hangingPunct="1">
              <a:lnSpc>
                <a:spcPct val="80000"/>
              </a:lnSpc>
              <a:buFontTx/>
              <a:buNone/>
            </a:pPr>
            <a:r>
              <a:rPr lang="en-US" altLang="ja-JP" sz="2000" smtClean="0">
                <a:ea typeface="ＭＳ Ｐゴシック" charset="-128"/>
              </a:rPr>
              <a:t>Laxmi Asu machine by Mallesham</a:t>
            </a:r>
          </a:p>
          <a:p>
            <a:pPr eaLnBrk="1" hangingPunct="1">
              <a:lnSpc>
                <a:spcPct val="80000"/>
              </a:lnSpc>
              <a:buFontTx/>
              <a:buNone/>
            </a:pPr>
            <a:r>
              <a:rPr lang="en-US" altLang="ja-JP" sz="2000" smtClean="0">
                <a:ea typeface="ＭＳ Ｐゴシック" charset="-128"/>
              </a:rPr>
              <a:t>has relieved women from 8-9 hours </a:t>
            </a:r>
          </a:p>
          <a:p>
            <a:pPr eaLnBrk="1" hangingPunct="1">
              <a:lnSpc>
                <a:spcPct val="80000"/>
              </a:lnSpc>
              <a:buFontTx/>
              <a:buNone/>
            </a:pPr>
            <a:r>
              <a:rPr lang="en-US" altLang="ja-JP" sz="2000" smtClean="0">
                <a:ea typeface="ＭＳ Ｐゴシック" charset="-128"/>
              </a:rPr>
              <a:t>of labour everyday.</a:t>
            </a:r>
          </a:p>
          <a:p>
            <a:pPr eaLnBrk="1" hangingPunct="1">
              <a:lnSpc>
                <a:spcPct val="80000"/>
              </a:lnSpc>
              <a:buFontTx/>
              <a:buNone/>
            </a:pPr>
            <a:endParaRPr lang="en-US" altLang="ja-JP" sz="2000" smtClean="0">
              <a:ea typeface="ＭＳ Ｐゴシック" charset="-128"/>
            </a:endParaRPr>
          </a:p>
          <a:p>
            <a:pPr eaLnBrk="1" hangingPunct="1">
              <a:lnSpc>
                <a:spcPct val="80000"/>
              </a:lnSpc>
            </a:pPr>
            <a:r>
              <a:rPr lang="en-US" altLang="ja-JP" sz="2000" smtClean="0">
                <a:ea typeface="ＭＳ Ｐゴシック" charset="-128"/>
              </a:rPr>
              <a:t>it just takes 90 minutes to weave a saree compared to the four hours required in the manual process. </a:t>
            </a:r>
          </a:p>
          <a:p>
            <a:pPr eaLnBrk="1" hangingPunct="1">
              <a:lnSpc>
                <a:spcPct val="80000"/>
              </a:lnSpc>
            </a:pPr>
            <a:r>
              <a:rPr lang="en-US" altLang="ja-JP" sz="2000" smtClean="0">
                <a:ea typeface="ＭＳ Ｐゴシック" charset="-128"/>
              </a:rPr>
              <a:t>This has brought a revolution among  the weaver community. The Indian Patent has been filed for the Innovation. The innovator has sold more than 500 units of the same.</a:t>
            </a:r>
          </a:p>
          <a:p>
            <a:pPr eaLnBrk="1" hangingPunct="1">
              <a:lnSpc>
                <a:spcPct val="80000"/>
              </a:lnSpc>
            </a:pPr>
            <a:r>
              <a:rPr lang="en-US" altLang="ja-JP" sz="2000" smtClean="0">
                <a:ea typeface="ＭＳ Ｐゴシック" charset="-128"/>
              </a:rPr>
              <a:t>Also see Honey Bee 19(3): 4-6, 2009 for his detailed profile </a:t>
            </a:r>
            <a:endParaRPr lang="en-US" sz="2000" smtClean="0"/>
          </a:p>
        </p:txBody>
      </p:sp>
      <p:pic>
        <p:nvPicPr>
          <p:cNvPr id="51204" name="Picture 4"/>
          <p:cNvPicPr>
            <a:picLocks noChangeAspect="1" noChangeArrowheads="1"/>
          </p:cNvPicPr>
          <p:nvPr/>
        </p:nvPicPr>
        <p:blipFill>
          <a:blip r:embed="rId3"/>
          <a:srcRect/>
          <a:stretch>
            <a:fillRect/>
          </a:stretch>
        </p:blipFill>
        <p:spPr bwMode="auto">
          <a:xfrm>
            <a:off x="6019800" y="1685925"/>
            <a:ext cx="2438400" cy="2054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endParaRPr lang="en-US" smtClean="0"/>
          </a:p>
        </p:txBody>
      </p:sp>
      <p:pic>
        <p:nvPicPr>
          <p:cNvPr id="52227" name="Picture 3"/>
          <p:cNvPicPr>
            <a:picLocks noChangeAspect="1" noChangeArrowheads="1"/>
          </p:cNvPicPr>
          <p:nvPr>
            <p:ph type="body" idx="1"/>
          </p:nvPr>
        </p:nvPicPr>
        <p:blipFill>
          <a:blip r:embed="rId3"/>
          <a:srcRect/>
          <a:stretch>
            <a:fillRect/>
          </a:stretch>
        </p:blipFill>
        <p:spPr>
          <a:xfrm>
            <a:off x="50800" y="1371600"/>
            <a:ext cx="5448300" cy="5486400"/>
          </a:xfrm>
          <a:noFill/>
        </p:spPr>
      </p:pic>
      <p:sp>
        <p:nvSpPr>
          <p:cNvPr id="52228" name="Text Box 4"/>
          <p:cNvSpPr txBox="1">
            <a:spLocks noChangeArrowheads="1"/>
          </p:cNvSpPr>
          <p:nvPr/>
        </p:nvSpPr>
        <p:spPr bwMode="auto">
          <a:xfrm>
            <a:off x="6324600" y="3962400"/>
            <a:ext cx="2590800" cy="366713"/>
          </a:xfrm>
          <a:prstGeom prst="rect">
            <a:avLst/>
          </a:prstGeom>
          <a:noFill/>
          <a:ln w="9525">
            <a:noFill/>
            <a:miter lim="800000"/>
            <a:headEnd/>
            <a:tailEnd/>
          </a:ln>
        </p:spPr>
        <p:txBody>
          <a:bodyPr>
            <a:spAutoFit/>
          </a:bodyPr>
          <a:lstStyle/>
          <a:p>
            <a:pPr>
              <a:spcBef>
                <a:spcPct val="50000"/>
              </a:spcBef>
            </a:pPr>
            <a:r>
              <a:rPr lang="en-US"/>
              <a:t>This is how it was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en-US" smtClean="0"/>
          </a:p>
        </p:txBody>
      </p:sp>
      <p:sp>
        <p:nvSpPr>
          <p:cNvPr id="9219" name="Rectangle 3"/>
          <p:cNvSpPr>
            <a:spLocks noGrp="1" noChangeArrowheads="1"/>
          </p:cNvSpPr>
          <p:nvPr>
            <p:ph type="body" idx="1"/>
          </p:nvPr>
        </p:nvSpPr>
        <p:spPr/>
        <p:txBody>
          <a:bodyPr/>
          <a:lstStyle/>
          <a:p>
            <a:pPr eaLnBrk="1" hangingPunct="1"/>
            <a:r>
              <a:rPr lang="en-US" smtClean="0"/>
              <a:t>Or shall we learn from genius of Puruliya</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0" y="6350"/>
            <a:ext cx="6934200" cy="4973638"/>
          </a:xfrm>
          <a:prstGeom prst="rect">
            <a:avLst/>
          </a:prstGeom>
          <a:noFill/>
          <a:ln w="9525">
            <a:noFill/>
            <a:miter lim="800000"/>
            <a:headEnd/>
            <a:tailEnd/>
          </a:ln>
        </p:spPr>
      </p:pic>
      <p:sp>
        <p:nvSpPr>
          <p:cNvPr id="53251" name="Text Box 3"/>
          <p:cNvSpPr txBox="1">
            <a:spLocks noChangeArrowheads="1"/>
          </p:cNvSpPr>
          <p:nvPr/>
        </p:nvSpPr>
        <p:spPr bwMode="auto">
          <a:xfrm>
            <a:off x="7375525" y="2932113"/>
            <a:ext cx="1797050" cy="366712"/>
          </a:xfrm>
          <a:prstGeom prst="rect">
            <a:avLst/>
          </a:prstGeom>
          <a:noFill/>
          <a:ln w="9525">
            <a:noFill/>
            <a:miter lim="800000"/>
            <a:headEnd/>
            <a:tailEnd/>
          </a:ln>
        </p:spPr>
        <p:txBody>
          <a:bodyPr wrap="none">
            <a:spAutoFit/>
          </a:bodyPr>
          <a:lstStyle/>
          <a:p>
            <a:r>
              <a:rPr lang="en-US"/>
              <a:t>This is how it is </a:t>
            </a:r>
          </a:p>
        </p:txBody>
      </p:sp>
      <p:pic>
        <p:nvPicPr>
          <p:cNvPr id="53252" name="Picture 4"/>
          <p:cNvPicPr>
            <a:picLocks noChangeAspect="1" noChangeArrowheads="1"/>
          </p:cNvPicPr>
          <p:nvPr/>
        </p:nvPicPr>
        <p:blipFill>
          <a:blip r:embed="rId4"/>
          <a:srcRect/>
          <a:stretch>
            <a:fillRect/>
          </a:stretch>
        </p:blipFill>
        <p:spPr bwMode="auto">
          <a:xfrm>
            <a:off x="6248400" y="4583113"/>
            <a:ext cx="2895600" cy="2170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endParaRPr lang="en-US" smtClean="0"/>
          </a:p>
        </p:txBody>
      </p:sp>
      <p:graphicFrame>
        <p:nvGraphicFramePr>
          <p:cNvPr id="3074" name="Object 3"/>
          <p:cNvGraphicFramePr>
            <a:graphicFrameLocks noChangeAspect="1"/>
          </p:cNvGraphicFramePr>
          <p:nvPr>
            <p:ph idx="1"/>
          </p:nvPr>
        </p:nvGraphicFramePr>
        <p:xfrm>
          <a:off x="228600" y="0"/>
          <a:ext cx="8229600" cy="6777038"/>
        </p:xfrm>
        <a:graphic>
          <a:graphicData uri="http://schemas.openxmlformats.org/presentationml/2006/ole">
            <p:oleObj spid="_x0000_s3074" name="Presentation" r:id="rId4" imgW="4572180" imgH="3428984" progId="PowerPoint.Show.8">
              <p:embed/>
            </p:oleObj>
          </a:graphicData>
        </a:graphic>
      </p:graphicFrame>
      <p:sp>
        <p:nvSpPr>
          <p:cNvPr id="3076" name="Text Box 4"/>
          <p:cNvSpPr txBox="1">
            <a:spLocks noChangeArrowheads="1"/>
          </p:cNvSpPr>
          <p:nvPr/>
        </p:nvSpPr>
        <p:spPr bwMode="auto">
          <a:xfrm>
            <a:off x="4572000" y="0"/>
            <a:ext cx="1676400" cy="366713"/>
          </a:xfrm>
          <a:prstGeom prst="rect">
            <a:avLst/>
          </a:prstGeom>
          <a:noFill/>
          <a:ln w="9525">
            <a:noFill/>
            <a:miter lim="800000"/>
            <a:headEnd/>
            <a:tailEnd/>
          </a:ln>
        </p:spPr>
        <p:txBody>
          <a:bodyPr>
            <a:spAutoFit/>
          </a:bodyPr>
          <a:lstStyle/>
          <a:p>
            <a:pPr>
              <a:spcBef>
                <a:spcPct val="50000"/>
              </a:spcBef>
            </a:pPr>
            <a:r>
              <a:rPr lang="en-US"/>
              <a:t>biodiversity</a:t>
            </a:r>
          </a:p>
        </p:txBody>
      </p:sp>
      <p:sp>
        <p:nvSpPr>
          <p:cNvPr id="3077" name="Text Box 5"/>
          <p:cNvSpPr txBox="1">
            <a:spLocks noChangeArrowheads="1"/>
          </p:cNvSpPr>
          <p:nvPr/>
        </p:nvSpPr>
        <p:spPr bwMode="auto">
          <a:xfrm>
            <a:off x="2895600" y="3429000"/>
            <a:ext cx="1143000" cy="517525"/>
          </a:xfrm>
          <a:prstGeom prst="rect">
            <a:avLst/>
          </a:prstGeom>
          <a:noFill/>
          <a:ln w="9525">
            <a:noFill/>
            <a:miter lim="800000"/>
            <a:headEnd/>
            <a:tailEnd/>
          </a:ln>
        </p:spPr>
        <p:txBody>
          <a:bodyPr>
            <a:spAutoFit/>
          </a:bodyPr>
          <a:lstStyle/>
          <a:p>
            <a:pPr algn="ctr">
              <a:spcBef>
                <a:spcPct val="50000"/>
              </a:spcBef>
            </a:pPr>
            <a:r>
              <a:rPr lang="en-US" sz="1400"/>
              <a:t>Modern R and D</a:t>
            </a:r>
          </a:p>
        </p:txBody>
      </p:sp>
      <p:sp>
        <p:nvSpPr>
          <p:cNvPr id="3078" name="Oval 6"/>
          <p:cNvSpPr>
            <a:spLocks noChangeArrowheads="1"/>
          </p:cNvSpPr>
          <p:nvPr/>
        </p:nvSpPr>
        <p:spPr bwMode="auto">
          <a:xfrm>
            <a:off x="1219200" y="381000"/>
            <a:ext cx="3810000" cy="1295400"/>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3079" name="Text Box 7"/>
          <p:cNvSpPr txBox="1">
            <a:spLocks noChangeArrowheads="1"/>
          </p:cNvSpPr>
          <p:nvPr/>
        </p:nvSpPr>
        <p:spPr bwMode="auto">
          <a:xfrm>
            <a:off x="1676400" y="609600"/>
            <a:ext cx="3048000" cy="641350"/>
          </a:xfrm>
          <a:prstGeom prst="rect">
            <a:avLst/>
          </a:prstGeom>
          <a:noFill/>
          <a:ln w="9525">
            <a:noFill/>
            <a:miter lim="800000"/>
            <a:headEnd/>
            <a:tailEnd/>
          </a:ln>
        </p:spPr>
        <p:txBody>
          <a:bodyPr>
            <a:spAutoFit/>
          </a:bodyPr>
          <a:lstStyle/>
          <a:p>
            <a:pPr>
              <a:spcBef>
                <a:spcPct val="50000"/>
              </a:spcBef>
            </a:pPr>
            <a:r>
              <a:rPr lang="en-US"/>
              <a:t>Give me a place to stand, I will move the word</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sz="4000" smtClean="0"/>
              <a:t>Shodh yatra </a:t>
            </a:r>
            <a:br>
              <a:rPr lang="en-US" sz="4000" smtClean="0"/>
            </a:br>
            <a:r>
              <a:rPr lang="en-US" sz="2400" smtClean="0"/>
              <a:t>every summer, every winter</a:t>
            </a:r>
            <a:r>
              <a:rPr lang="en-US" sz="4000" smtClean="0"/>
              <a:t> </a:t>
            </a:r>
          </a:p>
        </p:txBody>
      </p:sp>
      <p:pic>
        <p:nvPicPr>
          <p:cNvPr id="54275" name="Picture 3"/>
          <p:cNvPicPr>
            <a:picLocks noChangeAspect="1" noChangeArrowheads="1"/>
          </p:cNvPicPr>
          <p:nvPr>
            <p:ph type="body" idx="1"/>
          </p:nvPr>
        </p:nvPicPr>
        <p:blipFill>
          <a:blip r:embed="rId3"/>
          <a:srcRect/>
          <a:stretch>
            <a:fillRect/>
          </a:stretch>
        </p:blipFill>
        <p:spPr>
          <a:xfrm>
            <a:off x="0" y="1900238"/>
            <a:ext cx="9144000" cy="3727450"/>
          </a:xfr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sz="4000" smtClean="0"/>
              <a:t>Satvik </a:t>
            </a:r>
            <a:br>
              <a:rPr lang="en-US" sz="4000" smtClean="0"/>
            </a:br>
            <a:r>
              <a:rPr lang="en-US" sz="2800" smtClean="0"/>
              <a:t>Traditional Food Festival, iim campus </a:t>
            </a:r>
            <a:endParaRPr lang="en-US" sz="4000" smtClean="0"/>
          </a:p>
        </p:txBody>
      </p:sp>
      <p:pic>
        <p:nvPicPr>
          <p:cNvPr id="55299" name="Picture 3"/>
          <p:cNvPicPr>
            <a:picLocks noChangeAspect="1" noChangeArrowheads="1"/>
          </p:cNvPicPr>
          <p:nvPr>
            <p:ph type="body" idx="1"/>
          </p:nvPr>
        </p:nvPicPr>
        <p:blipFill>
          <a:blip r:embed="rId3"/>
          <a:srcRect/>
          <a:stretch>
            <a:fillRect/>
          </a:stretch>
        </p:blipFill>
        <p:spPr>
          <a:xfrm>
            <a:off x="-838200" y="1447800"/>
            <a:ext cx="9982200" cy="4065588"/>
          </a:xfrm>
          <a:noFill/>
        </p:spPr>
      </p:pic>
      <p:pic>
        <p:nvPicPr>
          <p:cNvPr id="55300" name="Picture 4"/>
          <p:cNvPicPr>
            <a:picLocks noChangeAspect="1" noChangeArrowheads="1"/>
          </p:cNvPicPr>
          <p:nvPr/>
        </p:nvPicPr>
        <p:blipFill>
          <a:blip r:embed="rId4"/>
          <a:srcRect/>
          <a:stretch>
            <a:fillRect/>
          </a:stretch>
        </p:blipFill>
        <p:spPr bwMode="auto">
          <a:xfrm>
            <a:off x="2757488" y="5486400"/>
            <a:ext cx="3627437"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smtClean="0"/>
              <a:t>Ignite </a:t>
            </a:r>
          </a:p>
        </p:txBody>
      </p:sp>
      <p:sp>
        <p:nvSpPr>
          <p:cNvPr id="56323" name="Rectangle 3"/>
          <p:cNvSpPr>
            <a:spLocks noGrp="1" noChangeArrowheads="1"/>
          </p:cNvSpPr>
          <p:nvPr>
            <p:ph type="body" idx="1"/>
          </p:nvPr>
        </p:nvSpPr>
        <p:spPr/>
        <p:txBody>
          <a:bodyPr/>
          <a:lstStyle/>
          <a:p>
            <a:pPr algn="ctr" eaLnBrk="1" hangingPunct="1"/>
            <a:r>
              <a:rPr lang="en-US" smtClean="0"/>
              <a:t>Recognising creativity of children and nurturing their dreams</a:t>
            </a:r>
          </a:p>
          <a:p>
            <a:pPr algn="ctr" eaLnBrk="1" hangingPunct="1"/>
            <a:endParaRPr lang="en-US" smtClean="0"/>
          </a:p>
        </p:txBody>
      </p:sp>
      <p:pic>
        <p:nvPicPr>
          <p:cNvPr id="56324" name="Picture 4"/>
          <p:cNvPicPr>
            <a:picLocks noChangeAspect="1" noChangeArrowheads="1"/>
          </p:cNvPicPr>
          <p:nvPr/>
        </p:nvPicPr>
        <p:blipFill>
          <a:blip r:embed="rId3"/>
          <a:srcRect/>
          <a:stretch>
            <a:fillRect/>
          </a:stretch>
        </p:blipFill>
        <p:spPr bwMode="auto">
          <a:xfrm>
            <a:off x="2514600" y="3657600"/>
            <a:ext cx="4248150"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endParaRPr lang="en-US" smtClean="0"/>
          </a:p>
        </p:txBody>
      </p:sp>
      <p:pic>
        <p:nvPicPr>
          <p:cNvPr id="57347" name="Picture 3"/>
          <p:cNvPicPr>
            <a:picLocks noChangeAspect="1" noChangeArrowheads="1"/>
          </p:cNvPicPr>
          <p:nvPr>
            <p:ph type="body" idx="1"/>
          </p:nvPr>
        </p:nvPicPr>
        <p:blipFill>
          <a:blip r:embed="rId3"/>
          <a:srcRect/>
          <a:stretch>
            <a:fillRect/>
          </a:stretch>
        </p:blipFill>
        <p:spPr>
          <a:xfrm>
            <a:off x="0" y="0"/>
            <a:ext cx="9144000" cy="6858000"/>
          </a:xfrm>
          <a:noFill/>
        </p:spPr>
      </p:pic>
      <p:sp>
        <p:nvSpPr>
          <p:cNvPr id="57348" name="Rectangle 4"/>
          <p:cNvSpPr>
            <a:spLocks noChangeArrowheads="1"/>
          </p:cNvSpPr>
          <p:nvPr/>
        </p:nvSpPr>
        <p:spPr bwMode="auto">
          <a:xfrm>
            <a:off x="3492500" y="2927350"/>
            <a:ext cx="2832100" cy="1004888"/>
          </a:xfrm>
          <a:prstGeom prst="rect">
            <a:avLst/>
          </a:prstGeom>
          <a:noFill/>
          <a:ln w="9525">
            <a:noFill/>
            <a:miter lim="800000"/>
            <a:headEnd/>
            <a:tailEnd/>
          </a:ln>
        </p:spPr>
        <p:txBody>
          <a:bodyPr anchor="ctr">
            <a:spAutoFit/>
          </a:bodyPr>
          <a:lstStyle/>
          <a:p>
            <a:pPr algn="ctr"/>
            <a:r>
              <a:rPr lang="en-US" sz="1200"/>
              <a:t>I want a high tech school bus</a:t>
            </a:r>
          </a:p>
          <a:p>
            <a:pPr algn="ctr"/>
            <a:r>
              <a:rPr lang="en-US" sz="1200"/>
              <a:t>which can give alert signal as</a:t>
            </a:r>
          </a:p>
          <a:p>
            <a:pPr algn="ctr"/>
            <a:r>
              <a:rPr lang="en-US" sz="1200"/>
              <a:t>it approaches my bus stop. I</a:t>
            </a:r>
          </a:p>
          <a:p>
            <a:pPr algn="ctr"/>
            <a:r>
              <a:rPr lang="en-US" sz="1200"/>
              <a:t>would not miss my bus this</a:t>
            </a:r>
          </a:p>
          <a:p>
            <a:pPr algn="ctr"/>
            <a:r>
              <a:rPr lang="en-US" sz="1200"/>
              <a:t>way!!: pallavi, 9</a:t>
            </a:r>
            <a:r>
              <a:rPr lang="en-US" sz="1200" baseline="30000"/>
              <a:t>th</a:t>
            </a:r>
            <a:r>
              <a:rPr lang="en-US" sz="1200"/>
              <a:t> class</a:t>
            </a:r>
          </a:p>
        </p:txBody>
      </p:sp>
      <p:sp>
        <p:nvSpPr>
          <p:cNvPr id="57349" name="Rectangle 5"/>
          <p:cNvSpPr>
            <a:spLocks noChangeArrowheads="1"/>
          </p:cNvSpPr>
          <p:nvPr/>
        </p:nvSpPr>
        <p:spPr bwMode="auto">
          <a:xfrm>
            <a:off x="4267200" y="-23813"/>
            <a:ext cx="4876800" cy="1158876"/>
          </a:xfrm>
          <a:prstGeom prst="rect">
            <a:avLst/>
          </a:prstGeom>
          <a:noFill/>
          <a:ln w="9525">
            <a:noFill/>
            <a:miter lim="800000"/>
            <a:headEnd/>
            <a:tailEnd/>
          </a:ln>
        </p:spPr>
        <p:txBody>
          <a:bodyPr anchor="ctr">
            <a:spAutoFit/>
          </a:bodyPr>
          <a:lstStyle/>
          <a:p>
            <a:pPr algn="ctr"/>
            <a:r>
              <a:rPr lang="en-US" sz="1000"/>
              <a:t>I want to integrate the</a:t>
            </a:r>
          </a:p>
          <a:p>
            <a:pPr algn="ctr"/>
            <a:r>
              <a:rPr lang="en-US" sz="1000"/>
              <a:t>gait of a person with a mobile. As walking style differ person to person, </a:t>
            </a:r>
          </a:p>
          <a:p>
            <a:pPr algn="ctr"/>
            <a:r>
              <a:rPr lang="en-US" sz="1000"/>
              <a:t>the software will be able to identify the signals based on the body movements while walking</a:t>
            </a:r>
          </a:p>
          <a:p>
            <a:pPr algn="ctr"/>
            <a:r>
              <a:rPr lang="en-US" sz="1000"/>
              <a:t>If the mobile will sense a different movement once act</a:t>
            </a:r>
          </a:p>
          <a:p>
            <a:pPr algn="ctr"/>
            <a:r>
              <a:rPr lang="en-US" sz="1000"/>
              <a:t>will lock itself and send a message about its location</a:t>
            </a:r>
          </a:p>
          <a:p>
            <a:pPr algn="ctr"/>
            <a:r>
              <a:rPr lang="en-US" sz="1000"/>
              <a:t>predefined number. : anurag rathor 9</a:t>
            </a:r>
            <a:r>
              <a:rPr lang="en-US" sz="1000" baseline="30000"/>
              <a:t>th</a:t>
            </a:r>
            <a:r>
              <a:rPr lang="en-US" sz="1000"/>
              <a:t> class</a:t>
            </a:r>
          </a:p>
        </p:txBody>
      </p:sp>
      <p:sp>
        <p:nvSpPr>
          <p:cNvPr id="57350" name="Rectangle 6"/>
          <p:cNvSpPr>
            <a:spLocks noChangeArrowheads="1"/>
          </p:cNvSpPr>
          <p:nvPr/>
        </p:nvSpPr>
        <p:spPr bwMode="auto">
          <a:xfrm>
            <a:off x="838200" y="381000"/>
            <a:ext cx="2895600" cy="1006475"/>
          </a:xfrm>
          <a:prstGeom prst="rect">
            <a:avLst/>
          </a:prstGeom>
          <a:noFill/>
          <a:ln w="9525">
            <a:noFill/>
            <a:miter lim="800000"/>
            <a:headEnd/>
            <a:tailEnd/>
          </a:ln>
        </p:spPr>
        <p:txBody>
          <a:bodyPr>
            <a:spAutoFit/>
          </a:bodyPr>
          <a:lstStyle/>
          <a:p>
            <a:r>
              <a:rPr lang="en-US" sz="1000"/>
              <a:t>Why pierce skin to</a:t>
            </a:r>
          </a:p>
          <a:p>
            <a:r>
              <a:rPr lang="en-US" sz="1000"/>
              <a:t>get a blood test done?</a:t>
            </a:r>
          </a:p>
          <a:p>
            <a:r>
              <a:rPr lang="en-US" sz="1000"/>
              <a:t>I wish to make a blood testing system</a:t>
            </a:r>
          </a:p>
          <a:p>
            <a:r>
              <a:rPr lang="en-US" sz="1000"/>
              <a:t>that would do the required test by</a:t>
            </a:r>
          </a:p>
          <a:p>
            <a:r>
              <a:rPr lang="en-US" sz="1000"/>
              <a:t>scanning the skin surface or testing</a:t>
            </a:r>
          </a:p>
          <a:p>
            <a:r>
              <a:rPr lang="en-US" sz="1000"/>
              <a:t>the skin excretions  :srishti class iv</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1981200" y="2635250"/>
            <a:ext cx="5486400" cy="1190625"/>
          </a:xfrm>
          <a:prstGeom prst="rect">
            <a:avLst/>
          </a:prstGeom>
          <a:noFill/>
          <a:ln w="9525">
            <a:noFill/>
            <a:miter lim="800000"/>
            <a:headEnd/>
            <a:tailEnd/>
          </a:ln>
        </p:spPr>
        <p:txBody>
          <a:bodyPr>
            <a:spAutoFit/>
          </a:bodyPr>
          <a:lstStyle/>
          <a:p>
            <a:pPr algn="ctr"/>
            <a:r>
              <a:rPr lang="en-US" sz="3600" b="1">
                <a:latin typeface="Book Antiqua" pitchFamily="18" charset="0"/>
                <a:cs typeface="Arial" charset="0"/>
              </a:rPr>
              <a:t>Business Development and MVIF</a:t>
            </a:r>
          </a:p>
        </p:txBody>
      </p:sp>
      <p:pic>
        <p:nvPicPr>
          <p:cNvPr id="58371" name="Picture 3" descr="aa"/>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8372" name="Rectangle 4"/>
          <p:cNvSpPr>
            <a:spLocks noGrp="1" noChangeArrowheads="1"/>
          </p:cNvSpPr>
          <p:nvPr>
            <p:ph type="title" idx="4294967295"/>
          </p:nvPr>
        </p:nvSpPr>
        <p:spPr>
          <a:xfrm>
            <a:off x="304800" y="2286000"/>
            <a:ext cx="8686800" cy="1143000"/>
          </a:xfrm>
        </p:spPr>
        <p:txBody>
          <a:bodyPr/>
          <a:lstStyle/>
          <a:p>
            <a:pPr eaLnBrk="1" hangingPunct="1"/>
            <a:r>
              <a:rPr lang="en-US" sz="4000" smtClean="0"/>
              <a:t>( g2G) </a:t>
            </a:r>
            <a:br>
              <a:rPr lang="en-US" sz="4000" smtClean="0"/>
            </a:br>
            <a:endParaRPr lang="en-US" sz="1600" smtClean="0"/>
          </a:p>
        </p:txBody>
      </p:sp>
      <p:pic>
        <p:nvPicPr>
          <p:cNvPr id="58373" name="Picture 5"/>
          <p:cNvPicPr>
            <a:picLocks noChangeAspect="1" noChangeArrowheads="1"/>
          </p:cNvPicPr>
          <p:nvPr/>
        </p:nvPicPr>
        <p:blipFill>
          <a:blip r:embed="rId4"/>
          <a:srcRect/>
          <a:stretch>
            <a:fillRect/>
          </a:stretch>
        </p:blipFill>
        <p:spPr bwMode="auto">
          <a:xfrm>
            <a:off x="3200400" y="4168775"/>
            <a:ext cx="2895600" cy="2033588"/>
          </a:xfrm>
          <a:prstGeom prst="rect">
            <a:avLst/>
          </a:prstGeom>
          <a:noFill/>
          <a:ln w="9525">
            <a:noFill/>
            <a:miter lim="800000"/>
            <a:headEnd/>
            <a:tailEnd/>
          </a:ln>
        </p:spPr>
      </p:pic>
      <p:sp>
        <p:nvSpPr>
          <p:cNvPr id="58374" name="Text Box 6"/>
          <p:cNvSpPr txBox="1">
            <a:spLocks noChangeArrowheads="1"/>
          </p:cNvSpPr>
          <p:nvPr/>
        </p:nvSpPr>
        <p:spPr bwMode="auto">
          <a:xfrm>
            <a:off x="1752600" y="6096000"/>
            <a:ext cx="6477000" cy="779463"/>
          </a:xfrm>
          <a:prstGeom prst="rect">
            <a:avLst/>
          </a:prstGeom>
          <a:noFill/>
          <a:ln w="9525">
            <a:noFill/>
            <a:miter lim="800000"/>
            <a:headEnd/>
            <a:tailEnd/>
          </a:ln>
        </p:spPr>
        <p:txBody>
          <a:bodyPr>
            <a:spAutoFit/>
          </a:bodyPr>
          <a:lstStyle/>
          <a:p>
            <a:pPr>
              <a:spcBef>
                <a:spcPct val="50000"/>
              </a:spcBef>
            </a:pPr>
            <a:r>
              <a:rPr lang="en-US">
                <a:cs typeface="Arial" charset="0"/>
              </a:rPr>
              <a:t>	        National Innovation Foundation      </a:t>
            </a:r>
          </a:p>
          <a:p>
            <a:pPr algn="ctr">
              <a:spcBef>
                <a:spcPct val="50000"/>
              </a:spcBef>
            </a:pPr>
            <a:r>
              <a:rPr lang="en-US">
                <a:cs typeface="Arial" charset="0"/>
              </a:rPr>
              <a:t> www.nifindia.org/bd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sz="4000" smtClean="0"/>
              <a:t/>
            </a:r>
            <a:br>
              <a:rPr lang="en-US" sz="4000" smtClean="0"/>
            </a:br>
            <a:r>
              <a:rPr lang="en-US" sz="4000" smtClean="0"/>
              <a:t/>
            </a:r>
            <a:br>
              <a:rPr lang="en-US" sz="4000" smtClean="0"/>
            </a:br>
            <a:r>
              <a:rPr lang="en-US" sz="4000" smtClean="0"/>
              <a:t>g2G</a:t>
            </a:r>
            <a:br>
              <a:rPr lang="en-US" sz="4000" smtClean="0"/>
            </a:br>
            <a:r>
              <a:rPr lang="en-US" sz="4000" smtClean="0"/>
              <a:t/>
            </a:r>
            <a:br>
              <a:rPr lang="en-US" sz="4000" smtClean="0"/>
            </a:br>
            <a:r>
              <a:rPr lang="en-US" sz="4000" smtClean="0"/>
              <a:t>grassroots to global</a:t>
            </a:r>
            <a:br>
              <a:rPr lang="en-US" sz="4000" smtClean="0"/>
            </a:br>
            <a:r>
              <a:rPr lang="en-US" sz="4000" smtClean="0"/>
              <a:t/>
            </a:r>
            <a:br>
              <a:rPr lang="en-US" sz="4000" smtClean="0"/>
            </a:br>
            <a:endParaRPr lang="en-US" sz="4000" smtClean="0"/>
          </a:p>
        </p:txBody>
      </p:sp>
      <p:sp>
        <p:nvSpPr>
          <p:cNvPr id="59395" name="Rectangle 3"/>
          <p:cNvSpPr>
            <a:spLocks noGrp="1" noChangeArrowheads="1"/>
          </p:cNvSpPr>
          <p:nvPr>
            <p:ph type="body" idx="1"/>
          </p:nvPr>
        </p:nvSpPr>
        <p:spPr>
          <a:xfrm>
            <a:off x="457200" y="2332038"/>
            <a:ext cx="8153400" cy="3230562"/>
          </a:xfrm>
        </p:spPr>
        <p:txBody>
          <a:bodyPr/>
          <a:lstStyle/>
          <a:p>
            <a:pPr algn="ctr" eaLnBrk="1" hangingPunct="1">
              <a:buFontTx/>
              <a:buNone/>
            </a:pPr>
            <a:r>
              <a:rPr lang="en-US" b="1" smtClean="0"/>
              <a:t>Global GIAN – Building Global Value</a:t>
            </a:r>
          </a:p>
          <a:p>
            <a:pPr algn="ctr" eaLnBrk="1" hangingPunct="1">
              <a:buFontTx/>
              <a:buNone/>
            </a:pPr>
            <a:r>
              <a:rPr lang="en-US" b="1" smtClean="0"/>
              <a:t>Chain for augmentation of Green</a:t>
            </a:r>
          </a:p>
          <a:p>
            <a:pPr algn="ctr" eaLnBrk="1" hangingPunct="1">
              <a:buFontTx/>
              <a:buNone/>
            </a:pPr>
            <a:r>
              <a:rPr lang="en-US" b="1" smtClean="0"/>
              <a:t>Grassroots Innovations</a:t>
            </a:r>
          </a:p>
          <a:p>
            <a:pPr algn="ctr" eaLnBrk="1" hangingPunct="1">
              <a:buFontTx/>
              <a:buNone/>
            </a:pPr>
            <a:endParaRPr lang="en-US" b="1" smtClean="0"/>
          </a:p>
        </p:txBody>
      </p:sp>
      <p:pic>
        <p:nvPicPr>
          <p:cNvPr id="59396" name="Picture 4"/>
          <p:cNvPicPr>
            <a:picLocks noChangeAspect="1" noChangeArrowheads="1"/>
          </p:cNvPicPr>
          <p:nvPr/>
        </p:nvPicPr>
        <p:blipFill>
          <a:blip r:embed="rId3"/>
          <a:srcRect/>
          <a:stretch>
            <a:fillRect/>
          </a:stretch>
        </p:blipFill>
        <p:spPr bwMode="auto">
          <a:xfrm>
            <a:off x="2506663" y="4419600"/>
            <a:ext cx="4130675"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p:txBody>
          <a:bodyPr/>
          <a:lstStyle/>
          <a:p>
            <a:pPr eaLnBrk="1" hangingPunct="1"/>
            <a:r>
              <a:rPr lang="en-US" sz="3200" smtClean="0"/>
              <a:t>Sales made</a:t>
            </a:r>
          </a:p>
        </p:txBody>
      </p:sp>
      <p:sp>
        <p:nvSpPr>
          <p:cNvPr id="60419" name="Rectangle 3"/>
          <p:cNvSpPr>
            <a:spLocks noGrp="1" noChangeArrowheads="1"/>
          </p:cNvSpPr>
          <p:nvPr>
            <p:ph type="body" idx="4294967295"/>
          </p:nvPr>
        </p:nvSpPr>
        <p:spPr/>
        <p:txBody>
          <a:bodyPr/>
          <a:lstStyle/>
          <a:p>
            <a:pPr marL="533400" indent="-533400" eaLnBrk="1" hangingPunct="1">
              <a:lnSpc>
                <a:spcPct val="80000"/>
              </a:lnSpc>
              <a:buFontTx/>
              <a:buAutoNum type="arabicPeriod"/>
            </a:pPr>
            <a:r>
              <a:rPr lang="en-US" sz="2000" smtClean="0"/>
              <a:t>Coconut tree climber- USA (Florida, Massachussets, California, Hawaii etc.) Australia, Maldives, Sri Lanka, Brazil, Mexico, West Indies</a:t>
            </a:r>
          </a:p>
          <a:p>
            <a:pPr marL="533400" indent="-533400" eaLnBrk="1" hangingPunct="1">
              <a:lnSpc>
                <a:spcPct val="80000"/>
              </a:lnSpc>
              <a:buFontTx/>
              <a:buAutoNum type="arabicPeriod"/>
            </a:pPr>
            <a:endParaRPr lang="en-US" sz="2000" smtClean="0"/>
          </a:p>
          <a:p>
            <a:pPr marL="533400" indent="-533400" eaLnBrk="1" hangingPunct="1">
              <a:lnSpc>
                <a:spcPct val="80000"/>
              </a:lnSpc>
              <a:buFontTx/>
              <a:buAutoNum type="arabicPeriod"/>
            </a:pPr>
            <a:r>
              <a:rPr lang="en-US" sz="2000" smtClean="0"/>
              <a:t>Pomegranate deseeder-Turkey, USA</a:t>
            </a:r>
          </a:p>
          <a:p>
            <a:pPr marL="533400" indent="-533400" eaLnBrk="1" hangingPunct="1">
              <a:lnSpc>
                <a:spcPct val="80000"/>
              </a:lnSpc>
              <a:buFontTx/>
              <a:buAutoNum type="arabicPeriod"/>
            </a:pPr>
            <a:endParaRPr lang="en-US" sz="2000" smtClean="0"/>
          </a:p>
          <a:p>
            <a:pPr marL="533400" indent="-533400" eaLnBrk="1" hangingPunct="1">
              <a:lnSpc>
                <a:spcPct val="80000"/>
              </a:lnSpc>
              <a:buFontTx/>
              <a:buAutoNum type="arabicPeriod"/>
            </a:pPr>
            <a:r>
              <a:rPr lang="en-US" sz="2000" smtClean="0"/>
              <a:t>Garlic peeling machine-Pakistan</a:t>
            </a:r>
          </a:p>
          <a:p>
            <a:pPr marL="533400" indent="-533400" eaLnBrk="1" hangingPunct="1">
              <a:lnSpc>
                <a:spcPct val="80000"/>
              </a:lnSpc>
              <a:buFontTx/>
              <a:buAutoNum type="arabicPeriod"/>
            </a:pPr>
            <a:endParaRPr lang="en-US" sz="2000" smtClean="0"/>
          </a:p>
          <a:p>
            <a:pPr marL="533400" indent="-533400" eaLnBrk="1" hangingPunct="1">
              <a:lnSpc>
                <a:spcPct val="80000"/>
              </a:lnSpc>
              <a:buFontTx/>
              <a:buAutoNum type="arabicPeriod"/>
            </a:pPr>
            <a:r>
              <a:rPr lang="en-US" sz="2000" smtClean="0"/>
              <a:t>Arecanut husker- Singapore</a:t>
            </a:r>
          </a:p>
          <a:p>
            <a:pPr marL="533400" indent="-533400" eaLnBrk="1" hangingPunct="1">
              <a:lnSpc>
                <a:spcPct val="80000"/>
              </a:lnSpc>
              <a:buFontTx/>
              <a:buAutoNum type="arabicPeriod"/>
            </a:pPr>
            <a:endParaRPr lang="en-US" sz="2000" smtClean="0"/>
          </a:p>
          <a:p>
            <a:pPr marL="533400" indent="-533400" eaLnBrk="1" hangingPunct="1">
              <a:lnSpc>
                <a:spcPct val="80000"/>
              </a:lnSpc>
              <a:buFontTx/>
              <a:buAutoNum type="arabicPeriod"/>
            </a:pPr>
            <a:r>
              <a:rPr lang="en-US" sz="2000" smtClean="0"/>
              <a:t>Milking machine-Phillipines, Uganda, Ethiopia</a:t>
            </a:r>
          </a:p>
          <a:p>
            <a:pPr marL="533400" indent="-533400" eaLnBrk="1" hangingPunct="1">
              <a:lnSpc>
                <a:spcPct val="80000"/>
              </a:lnSpc>
              <a:buFontTx/>
              <a:buAutoNum type="arabicPeriod"/>
            </a:pPr>
            <a:endParaRPr lang="en-US" sz="2000" smtClean="0"/>
          </a:p>
          <a:p>
            <a:pPr marL="533400" indent="-533400" eaLnBrk="1" hangingPunct="1">
              <a:lnSpc>
                <a:spcPct val="80000"/>
              </a:lnSpc>
              <a:buFontTx/>
              <a:buAutoNum type="arabicPeriod"/>
            </a:pPr>
            <a:r>
              <a:rPr lang="en-US" sz="2000" smtClean="0"/>
              <a:t>Resin grading machine-Peru</a:t>
            </a:r>
          </a:p>
          <a:p>
            <a:pPr marL="533400" indent="-533400" eaLnBrk="1" hangingPunct="1">
              <a:lnSpc>
                <a:spcPct val="80000"/>
              </a:lnSpc>
              <a:buFontTx/>
              <a:buAutoNum type="arabicPeriod"/>
            </a:pPr>
            <a:endParaRPr lang="en-US" sz="2000" smtClean="0"/>
          </a:p>
          <a:p>
            <a:pPr marL="533400" indent="-533400" eaLnBrk="1" hangingPunct="1">
              <a:lnSpc>
                <a:spcPct val="80000"/>
              </a:lnSpc>
              <a:buFontTx/>
              <a:buAutoNum type="arabicPeriod"/>
            </a:pPr>
            <a:r>
              <a:rPr lang="en-US" sz="2000" smtClean="0"/>
              <a:t>Cassava peeling machine-kenya</a:t>
            </a:r>
          </a:p>
          <a:p>
            <a:pPr marL="533400" indent="-533400" eaLnBrk="1" hangingPunct="1">
              <a:lnSpc>
                <a:spcPct val="80000"/>
              </a:lnSpc>
              <a:buFontTx/>
              <a:buAutoNum type="arabicPeriod"/>
            </a:pPr>
            <a:endParaRPr lang="en-US" sz="2000" smtClean="0"/>
          </a:p>
          <a:p>
            <a:pPr marL="533400" indent="-533400" eaLnBrk="1" hangingPunct="1">
              <a:lnSpc>
                <a:spcPct val="80000"/>
              </a:lnSpc>
              <a:buFontTx/>
              <a:buAutoNum type="arabicPeriod"/>
            </a:pPr>
            <a:r>
              <a:rPr lang="en-US" sz="2000" smtClean="0"/>
              <a:t>Herbal growth promoters-Ghana</a:t>
            </a:r>
          </a:p>
          <a:p>
            <a:pPr marL="533400" indent="-533400" eaLnBrk="1" hangingPunct="1">
              <a:lnSpc>
                <a:spcPct val="80000"/>
              </a:lnSpc>
              <a:buFontTx/>
              <a:buAutoNum type="arabicPeriod"/>
            </a:pPr>
            <a:endParaRPr lang="en-US" sz="200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618" name="Group 2"/>
          <p:cNvGraphicFramePr>
            <a:graphicFrameLocks noGrp="1"/>
          </p:cNvGraphicFramePr>
          <p:nvPr/>
        </p:nvGraphicFramePr>
        <p:xfrm>
          <a:off x="0" y="347663"/>
          <a:ext cx="9144000" cy="6183630"/>
        </p:xfrm>
        <a:graphic>
          <a:graphicData uri="http://schemas.openxmlformats.org/drawingml/2006/table">
            <a:tbl>
              <a:tblPr/>
              <a:tblGrid>
                <a:gridCol w="811213"/>
                <a:gridCol w="3765550"/>
                <a:gridCol w="4567237"/>
              </a:tblGrid>
              <a:tr h="180975">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Book Antiqua" pitchFamily="18" charset="0"/>
                          <a:cs typeface="Times New Roman" pitchFamily="18" charset="0"/>
                        </a:rPr>
                        <a:t>Product enquiries:</a:t>
                      </a:r>
                      <a:endParaRPr kumimoji="0" lang="en-US" sz="1000" b="0" i="0" u="none" strike="noStrike" cap="none" normalizeH="0" baseline="0" smtClean="0">
                        <a:ln>
                          <a:noFill/>
                        </a:ln>
                        <a:solidFill>
                          <a:schemeClr val="tx1"/>
                        </a:solidFill>
                        <a:effectLst/>
                        <a:latin typeface="Arial"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IN"/>
                    </a:p>
                  </a:txBody>
                  <a:tcPr/>
                </a:tc>
                <a:tc hMerge="1">
                  <a:txBody>
                    <a:bodyPr/>
                    <a:lstStyle/>
                    <a:p>
                      <a:endParaRPr lang="en-IN"/>
                    </a:p>
                  </a:txBody>
                  <a:tcPr/>
                </a:tc>
              </a:tr>
              <a:tr h="180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chemeClr val="tx1"/>
                          </a:solidFill>
                          <a:effectLst/>
                          <a:latin typeface="Book Antiqua" pitchFamily="18" charset="0"/>
                          <a:cs typeface="Times New Roman" pitchFamily="18" charset="0"/>
                        </a:rPr>
                        <a:t>Sl no.</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chemeClr val="tx1"/>
                          </a:solidFill>
                          <a:effectLst/>
                          <a:latin typeface="Book Antiqua" pitchFamily="18" charset="0"/>
                          <a:cs typeface="Times New Roman" pitchFamily="18" charset="0"/>
                        </a:rPr>
                        <a:t>Innovation/product</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chemeClr val="tx1"/>
                          </a:solidFill>
                          <a:effectLst/>
                          <a:latin typeface="Book Antiqua" pitchFamily="18" charset="0"/>
                          <a:cs typeface="Times New Roman" pitchFamily="18" charset="0"/>
                        </a:rPr>
                        <a:t>Countires</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1</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Coconut/palm tree climbing device</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USA, United Kingdom, Vietnam, Australia, Sri Lanka, Mexico, Iran, West Indies</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5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2</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Entech oil expeller</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USA, United Kingdom, Australia, Phillipines, Canada, Kenya, Colombia, S. Africa, Switzerland, Poland, Indonesia, Belgium</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3</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Garlic peeling machine</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Slovenia, USA, Turkey, Peru, Singapore, Iran , Venezuela, Pakistan</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1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4</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Pomegranate deseeding machine</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USA, Australia, Turkey, Venezuela, Hongkong, Israel, Netherlands, Thailand, UAE, Iran, United Kingdom</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5</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Cassava peeling machine</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sz="1200" b="0" i="0" u="none" strike="noStrike" cap="none" normalizeH="0" baseline="0" smtClean="0">
                          <a:ln>
                            <a:noFill/>
                          </a:ln>
                          <a:solidFill>
                            <a:schemeClr val="tx1"/>
                          </a:solidFill>
                          <a:effectLst/>
                          <a:latin typeface="Book Antiqua" pitchFamily="18" charset="0"/>
                          <a:cs typeface="Times New Roman" pitchFamily="18" charset="0"/>
                        </a:rPr>
                        <a:t>Congo, USA, Benin, Nigeria, Kenya, UAE, Uganda</a:t>
                      </a:r>
                      <a:endParaRPr kumimoji="0" lang="sv-SE"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0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6</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Aaruni tilting cart</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Uganda</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7</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Coconut defibring machine</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China</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8</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Coconut dehusker</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Mexico, New Zealand, USA, Philippines, Bangladesh</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9</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Lemon cutting machine</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S. Africa</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0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10</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Milking machine</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Bangladesh, Uganda, Ecuador</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11</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Palm leaf mat weaving machine</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Fiji</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12</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Rain Gun (Chandraprabha)</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Sudan</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0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13</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Tea making machine</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Bangladesh, </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14</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Tile making machine</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tx1"/>
                          </a:solidFill>
                          <a:effectLst/>
                          <a:latin typeface="Book Antiqua" pitchFamily="18" charset="0"/>
                          <a:cs typeface="Times New Roman" pitchFamily="18" charset="0"/>
                        </a:rPr>
                        <a:t>Bangladesh, Kenya, Rwanda, Ghana, Zambia</a:t>
                      </a:r>
                      <a:endParaRPr kumimoji="0" lang="pt-BR"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15</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Trench digging machine</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Pakistan</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0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16</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Zero head water turbine</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Egypt</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0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17</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Arecanut dehusking machine</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chemeClr val="tx1"/>
                          </a:solidFill>
                          <a:effectLst/>
                          <a:latin typeface="Book Antiqua" pitchFamily="18" charset="0"/>
                          <a:cs typeface="Times New Roman" pitchFamily="18" charset="0"/>
                        </a:rPr>
                        <a:t>Chile</a:t>
                      </a:r>
                      <a:endParaRPr kumimoji="0" lang="en-GB" sz="24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endParaRPr lang="en-US" smtClean="0"/>
          </a:p>
        </p:txBody>
      </p:sp>
      <p:sp>
        <p:nvSpPr>
          <p:cNvPr id="10243" name="Rectangle 3"/>
          <p:cNvSpPr>
            <a:spLocks noGrp="1" noChangeArrowheads="1"/>
          </p:cNvSpPr>
          <p:nvPr>
            <p:ph type="body" idx="1"/>
          </p:nvPr>
        </p:nvSpPr>
        <p:spPr/>
        <p:txBody>
          <a:bodyPr/>
          <a:lstStyle/>
          <a:p>
            <a:pPr eaLnBrk="1" hangingPunct="1"/>
            <a:endParaRPr lang="en-US" smtClean="0"/>
          </a:p>
        </p:txBody>
      </p:sp>
      <p:pic>
        <p:nvPicPr>
          <p:cNvPr id="10244" name="Picture 4" descr="26122007040"/>
          <p:cNvPicPr>
            <a:picLocks noChangeAspect="1" noChangeArrowheads="1"/>
          </p:cNvPicPr>
          <p:nvPr/>
        </p:nvPicPr>
        <p:blipFill>
          <a:blip r:embed="rId3"/>
          <a:srcRect/>
          <a:stretch>
            <a:fillRect/>
          </a:stretch>
        </p:blipFill>
        <p:spPr bwMode="auto">
          <a:xfrm>
            <a:off x="622300" y="466725"/>
            <a:ext cx="7900988" cy="5924550"/>
          </a:xfrm>
          <a:prstGeom prst="rect">
            <a:avLst/>
          </a:prstGeom>
          <a:noFill/>
          <a:ln w="9525">
            <a:noFill/>
            <a:miter lim="800000"/>
            <a:headEnd/>
            <a:tailEnd/>
          </a:ln>
        </p:spPr>
      </p:pic>
      <p:sp>
        <p:nvSpPr>
          <p:cNvPr id="10245" name="Text Box 5"/>
          <p:cNvSpPr txBox="1">
            <a:spLocks noChangeArrowheads="1"/>
          </p:cNvSpPr>
          <p:nvPr/>
        </p:nvSpPr>
        <p:spPr bwMode="auto">
          <a:xfrm>
            <a:off x="1447800" y="0"/>
            <a:ext cx="6096000" cy="366713"/>
          </a:xfrm>
          <a:prstGeom prst="rect">
            <a:avLst/>
          </a:prstGeom>
          <a:noFill/>
          <a:ln w="9525">
            <a:noFill/>
            <a:miter lim="800000"/>
            <a:headEnd/>
            <a:tailEnd/>
          </a:ln>
        </p:spPr>
        <p:txBody>
          <a:bodyPr>
            <a:spAutoFit/>
          </a:bodyPr>
          <a:lstStyle/>
          <a:p>
            <a:pPr>
              <a:spcBef>
                <a:spcPct val="50000"/>
              </a:spcBef>
            </a:pPr>
            <a:r>
              <a:rPr lang="en-US"/>
              <a:t>Is this a skilled job? How can then she be unskilled?</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srcRect/>
          <a:stretch>
            <a:fillRect/>
          </a:stretch>
        </p:blipFill>
        <p:spPr bwMode="auto">
          <a:xfrm>
            <a:off x="762000" y="457200"/>
            <a:ext cx="78486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endParaRPr lang="en-US" smtClean="0"/>
          </a:p>
        </p:txBody>
      </p:sp>
      <p:sp>
        <p:nvSpPr>
          <p:cNvPr id="63491" name="Rectangle 3"/>
          <p:cNvSpPr>
            <a:spLocks noGrp="1" noChangeArrowheads="1"/>
          </p:cNvSpPr>
          <p:nvPr>
            <p:ph type="body" idx="1"/>
          </p:nvPr>
        </p:nvSpPr>
        <p:spPr/>
        <p:txBody>
          <a:bodyPr/>
          <a:lstStyle/>
          <a:p>
            <a:pPr eaLnBrk="1" hangingPunct="1"/>
            <a:endParaRPr lang="en-US" smtClean="0"/>
          </a:p>
        </p:txBody>
      </p:sp>
      <p:pic>
        <p:nvPicPr>
          <p:cNvPr id="63492" name="Picture 4" descr="curloff-1lt"/>
          <p:cNvPicPr>
            <a:picLocks noChangeAspect="1" noChangeArrowheads="1"/>
          </p:cNvPicPr>
          <p:nvPr/>
        </p:nvPicPr>
        <p:blipFill>
          <a:blip r:embed="rId3"/>
          <a:srcRect/>
          <a:stretch>
            <a:fillRect/>
          </a:stretch>
        </p:blipFill>
        <p:spPr bwMode="auto">
          <a:xfrm>
            <a:off x="-1152525" y="1069975"/>
            <a:ext cx="11450638" cy="4718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304800" y="152400"/>
            <a:ext cx="8382000" cy="1008063"/>
          </a:xfrm>
          <a:prstGeom prst="rect">
            <a:avLst/>
          </a:prstGeom>
          <a:noFill/>
          <a:ln w="9525">
            <a:noFill/>
            <a:miter lim="800000"/>
            <a:headEnd/>
            <a:tailEnd/>
          </a:ln>
        </p:spPr>
        <p:txBody>
          <a:bodyPr>
            <a:spAutoFit/>
          </a:bodyPr>
          <a:lstStyle/>
          <a:p>
            <a:pPr>
              <a:spcBef>
                <a:spcPct val="50000"/>
              </a:spcBef>
            </a:pPr>
            <a:r>
              <a:rPr lang="en-US" b="1"/>
              <a:t>How did it happen:</a:t>
            </a:r>
            <a:r>
              <a:rPr lang="en-US"/>
              <a:t>  </a:t>
            </a:r>
          </a:p>
          <a:p>
            <a:pPr algn="r">
              <a:spcBef>
                <a:spcPct val="50000"/>
              </a:spcBef>
            </a:pPr>
            <a:r>
              <a:rPr lang="en-US" sz="2800" b="1"/>
              <a:t>The journey…..</a:t>
            </a:r>
            <a:endParaRPr lang="en-US"/>
          </a:p>
        </p:txBody>
      </p:sp>
      <p:pic>
        <p:nvPicPr>
          <p:cNvPr id="64515" name="Picture 3" descr="logosristi letterhead">
            <a:hlinkClick r:id="rId3" action="ppaction://hlinkfile"/>
          </p:cNvPr>
          <p:cNvPicPr>
            <a:picLocks noChangeAspect="1" noChangeArrowheads="1"/>
          </p:cNvPicPr>
          <p:nvPr/>
        </p:nvPicPr>
        <p:blipFill>
          <a:blip r:embed="rId4"/>
          <a:srcRect/>
          <a:stretch>
            <a:fillRect/>
          </a:stretch>
        </p:blipFill>
        <p:spPr bwMode="auto">
          <a:xfrm>
            <a:off x="1676400" y="2057400"/>
            <a:ext cx="1447800" cy="1282700"/>
          </a:xfrm>
          <a:prstGeom prst="rect">
            <a:avLst/>
          </a:prstGeom>
          <a:noFill/>
          <a:ln w="9525">
            <a:noFill/>
            <a:miter lim="800000"/>
            <a:headEnd/>
            <a:tailEnd/>
          </a:ln>
        </p:spPr>
      </p:pic>
      <p:pic>
        <p:nvPicPr>
          <p:cNvPr id="64516" name="Picture 4" descr="gian logo"/>
          <p:cNvPicPr>
            <a:picLocks noChangeAspect="1" noChangeArrowheads="1"/>
          </p:cNvPicPr>
          <p:nvPr/>
        </p:nvPicPr>
        <p:blipFill>
          <a:blip r:embed="rId5"/>
          <a:srcRect/>
          <a:stretch>
            <a:fillRect/>
          </a:stretch>
        </p:blipFill>
        <p:spPr bwMode="auto">
          <a:xfrm>
            <a:off x="1676400" y="3733800"/>
            <a:ext cx="1600200" cy="879475"/>
          </a:xfrm>
          <a:prstGeom prst="rect">
            <a:avLst/>
          </a:prstGeom>
          <a:noFill/>
          <a:ln w="9525">
            <a:noFill/>
            <a:miter lim="800000"/>
            <a:headEnd/>
            <a:tailEnd/>
          </a:ln>
        </p:spPr>
      </p:pic>
      <p:pic>
        <p:nvPicPr>
          <p:cNvPr id="64517" name="Picture 5" descr="NIF"/>
          <p:cNvPicPr>
            <a:picLocks noChangeAspect="1" noChangeArrowheads="1"/>
          </p:cNvPicPr>
          <p:nvPr/>
        </p:nvPicPr>
        <p:blipFill>
          <a:blip r:embed="rId6"/>
          <a:srcRect/>
          <a:stretch>
            <a:fillRect/>
          </a:stretch>
        </p:blipFill>
        <p:spPr bwMode="auto">
          <a:xfrm>
            <a:off x="1752600" y="4876800"/>
            <a:ext cx="1371600" cy="1066800"/>
          </a:xfrm>
          <a:prstGeom prst="rect">
            <a:avLst/>
          </a:prstGeom>
          <a:noFill/>
          <a:ln w="9525">
            <a:noFill/>
            <a:miter lim="800000"/>
            <a:headEnd/>
            <a:tailEnd/>
          </a:ln>
        </p:spPr>
      </p:pic>
      <p:sp>
        <p:nvSpPr>
          <p:cNvPr id="64518" name="Text Box 6"/>
          <p:cNvSpPr txBox="1">
            <a:spLocks noChangeArrowheads="1"/>
          </p:cNvSpPr>
          <p:nvPr/>
        </p:nvSpPr>
        <p:spPr bwMode="auto">
          <a:xfrm>
            <a:off x="609600" y="6019800"/>
            <a:ext cx="1752600" cy="366713"/>
          </a:xfrm>
          <a:prstGeom prst="rect">
            <a:avLst/>
          </a:prstGeom>
          <a:noFill/>
          <a:ln w="9525">
            <a:noFill/>
            <a:miter lim="800000"/>
            <a:headEnd/>
            <a:tailEnd/>
          </a:ln>
        </p:spPr>
        <p:txBody>
          <a:bodyPr>
            <a:spAutoFit/>
          </a:bodyPr>
          <a:lstStyle/>
          <a:p>
            <a:pPr>
              <a:spcBef>
                <a:spcPct val="50000"/>
              </a:spcBef>
            </a:pPr>
            <a:endParaRPr lang="en-GB"/>
          </a:p>
        </p:txBody>
      </p:sp>
      <p:sp>
        <p:nvSpPr>
          <p:cNvPr id="64519" name="Text Box 7"/>
          <p:cNvSpPr txBox="1">
            <a:spLocks noChangeArrowheads="1"/>
          </p:cNvSpPr>
          <p:nvPr/>
        </p:nvSpPr>
        <p:spPr bwMode="auto">
          <a:xfrm>
            <a:off x="3429000" y="2209800"/>
            <a:ext cx="5257800" cy="825500"/>
          </a:xfrm>
          <a:prstGeom prst="rect">
            <a:avLst/>
          </a:prstGeom>
          <a:noFill/>
          <a:ln w="9525">
            <a:noFill/>
            <a:miter lim="800000"/>
            <a:headEnd/>
            <a:tailEnd/>
          </a:ln>
        </p:spPr>
        <p:txBody>
          <a:bodyPr>
            <a:spAutoFit/>
          </a:bodyPr>
          <a:lstStyle/>
          <a:p>
            <a:pPr>
              <a:spcBef>
                <a:spcPct val="50000"/>
              </a:spcBef>
            </a:pPr>
            <a:r>
              <a:rPr lang="en-US" sz="1600"/>
              <a:t>SOCIETY FOR RESEARCH AND INITIATIVES FOR SUSTAINABLE TECHNOLOGIES AND INSTITUTIONS (www.</a:t>
            </a:r>
            <a:r>
              <a:rPr lang="en-US" sz="1600" b="1"/>
              <a:t>SRISTI.org </a:t>
            </a:r>
            <a:r>
              <a:rPr lang="en-US" sz="1600"/>
              <a:t>) info@sristi.org</a:t>
            </a:r>
          </a:p>
        </p:txBody>
      </p:sp>
      <p:sp>
        <p:nvSpPr>
          <p:cNvPr id="64520" name="Text Box 8"/>
          <p:cNvSpPr txBox="1">
            <a:spLocks noChangeArrowheads="1"/>
          </p:cNvSpPr>
          <p:nvPr/>
        </p:nvSpPr>
        <p:spPr bwMode="auto">
          <a:xfrm>
            <a:off x="3429000" y="3962400"/>
            <a:ext cx="5715000" cy="641350"/>
          </a:xfrm>
          <a:prstGeom prst="rect">
            <a:avLst/>
          </a:prstGeom>
          <a:noFill/>
          <a:ln w="9525">
            <a:noFill/>
            <a:miter lim="800000"/>
            <a:headEnd/>
            <a:tailEnd/>
          </a:ln>
        </p:spPr>
        <p:txBody>
          <a:bodyPr>
            <a:spAutoFit/>
          </a:bodyPr>
          <a:lstStyle/>
          <a:p>
            <a:pPr>
              <a:spcBef>
                <a:spcPct val="50000"/>
              </a:spcBef>
            </a:pPr>
            <a:r>
              <a:rPr lang="en-US"/>
              <a:t>GRASSROOTS INNOVATION AUGMENTATION NETWORK (www</a:t>
            </a:r>
            <a:r>
              <a:rPr lang="en-US" b="1"/>
              <a:t>GIAN.org)</a:t>
            </a:r>
          </a:p>
        </p:txBody>
      </p:sp>
      <p:sp>
        <p:nvSpPr>
          <p:cNvPr id="64521" name="Text Box 9"/>
          <p:cNvSpPr txBox="1">
            <a:spLocks noChangeArrowheads="1"/>
          </p:cNvSpPr>
          <p:nvPr/>
        </p:nvSpPr>
        <p:spPr bwMode="auto">
          <a:xfrm>
            <a:off x="3429000" y="5410200"/>
            <a:ext cx="5334000" cy="1466850"/>
          </a:xfrm>
          <a:prstGeom prst="rect">
            <a:avLst/>
          </a:prstGeom>
          <a:noFill/>
          <a:ln w="9525">
            <a:noFill/>
            <a:miter lim="800000"/>
            <a:headEnd/>
            <a:tailEnd/>
          </a:ln>
        </p:spPr>
        <p:txBody>
          <a:bodyPr>
            <a:spAutoFit/>
          </a:bodyPr>
          <a:lstStyle/>
          <a:p>
            <a:pPr>
              <a:spcBef>
                <a:spcPct val="50000"/>
              </a:spcBef>
            </a:pPr>
            <a:r>
              <a:rPr lang="en-US"/>
              <a:t>NATIONAL INNOVATION FOUNDATION (</a:t>
            </a:r>
            <a:r>
              <a:rPr lang="en-US">
                <a:hlinkClick r:id="rId7"/>
              </a:rPr>
              <a:t>www.</a:t>
            </a:r>
            <a:r>
              <a:rPr lang="en-US" b="1">
                <a:hlinkClick r:id="rId7"/>
              </a:rPr>
              <a:t>NIFindia.org</a:t>
            </a:r>
            <a:r>
              <a:rPr lang="en-US"/>
              <a:t>) info@nifindia.org</a:t>
            </a:r>
          </a:p>
          <a:p>
            <a:pPr>
              <a:spcBef>
                <a:spcPct val="50000"/>
              </a:spcBef>
            </a:pPr>
            <a:endParaRPr lang="en-US"/>
          </a:p>
          <a:p>
            <a:pPr>
              <a:spcBef>
                <a:spcPct val="50000"/>
              </a:spcBef>
            </a:pPr>
            <a:r>
              <a:rPr lang="en-US"/>
              <a:t>Anilg@sristi.org</a:t>
            </a:r>
          </a:p>
        </p:txBody>
      </p:sp>
      <p:sp>
        <p:nvSpPr>
          <p:cNvPr id="64522" name="Text Box 10"/>
          <p:cNvSpPr txBox="1">
            <a:spLocks noChangeArrowheads="1"/>
          </p:cNvSpPr>
          <p:nvPr/>
        </p:nvSpPr>
        <p:spPr bwMode="auto">
          <a:xfrm>
            <a:off x="1981200" y="1219200"/>
            <a:ext cx="6934200" cy="701675"/>
          </a:xfrm>
          <a:prstGeom prst="rect">
            <a:avLst/>
          </a:prstGeom>
          <a:noFill/>
          <a:ln w="9525">
            <a:noFill/>
            <a:miter lim="800000"/>
            <a:headEnd/>
            <a:tailEnd/>
          </a:ln>
        </p:spPr>
        <p:txBody>
          <a:bodyPr>
            <a:spAutoFit/>
          </a:bodyPr>
          <a:lstStyle/>
          <a:p>
            <a:pPr>
              <a:spcBef>
                <a:spcPct val="50000"/>
              </a:spcBef>
            </a:pPr>
            <a:r>
              <a:rPr lang="en-US" sz="2000"/>
              <a:t>Honey bee network , informal global social movement, started in 1987-88, </a:t>
            </a:r>
          </a:p>
        </p:txBody>
      </p:sp>
      <p:pic>
        <p:nvPicPr>
          <p:cNvPr id="64523" name="Picture 11"/>
          <p:cNvPicPr>
            <a:picLocks noChangeAspect="1" noChangeArrowheads="1"/>
          </p:cNvPicPr>
          <p:nvPr/>
        </p:nvPicPr>
        <p:blipFill>
          <a:blip r:embed="rId8"/>
          <a:srcRect/>
          <a:stretch>
            <a:fillRect/>
          </a:stretch>
        </p:blipFill>
        <p:spPr bwMode="auto">
          <a:xfrm>
            <a:off x="381000" y="838200"/>
            <a:ext cx="1524000" cy="1252538"/>
          </a:xfrm>
          <a:prstGeom prst="rect">
            <a:avLst/>
          </a:prstGeom>
          <a:noFill/>
          <a:ln w="9525">
            <a:noFill/>
            <a:miter lim="800000"/>
            <a:headEnd/>
            <a:tailEnd/>
          </a:ln>
        </p:spPr>
      </p:pic>
      <p:sp>
        <p:nvSpPr>
          <p:cNvPr id="64524" name="Text Box 12"/>
          <p:cNvSpPr txBox="1">
            <a:spLocks noChangeArrowheads="1"/>
          </p:cNvSpPr>
          <p:nvPr/>
        </p:nvSpPr>
        <p:spPr bwMode="auto">
          <a:xfrm>
            <a:off x="0" y="6019800"/>
            <a:ext cx="9144000" cy="457200"/>
          </a:xfrm>
          <a:prstGeom prst="rect">
            <a:avLst/>
          </a:prstGeom>
          <a:noFill/>
          <a:ln w="9525">
            <a:noFill/>
            <a:miter lim="800000"/>
            <a:headEnd/>
            <a:tailEnd/>
          </a:ln>
        </p:spPr>
        <p:txBody>
          <a:bodyPr>
            <a:spAutoFit/>
          </a:bodyPr>
          <a:lstStyle/>
          <a:p>
            <a:pPr>
              <a:spcBef>
                <a:spcPct val="50000"/>
              </a:spcBef>
            </a:pPr>
            <a:endParaRPr lang="en-US" sz="2400">
              <a:latin typeface="Times New Roman"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endParaRPr lang="en-US" smtClean="0"/>
          </a:p>
        </p:txBody>
      </p:sp>
      <p:sp>
        <p:nvSpPr>
          <p:cNvPr id="65539" name="Rectangle 3"/>
          <p:cNvSpPr>
            <a:spLocks noGrp="1" noChangeArrowheads="1"/>
          </p:cNvSpPr>
          <p:nvPr>
            <p:ph type="body" idx="1"/>
          </p:nvPr>
        </p:nvSpPr>
        <p:spPr/>
        <p:txBody>
          <a:bodyPr/>
          <a:lstStyle/>
          <a:p>
            <a:pPr eaLnBrk="1" hangingPunct="1">
              <a:lnSpc>
                <a:spcPct val="80000"/>
              </a:lnSpc>
            </a:pPr>
            <a:r>
              <a:rPr lang="en-US" smtClean="0"/>
              <a:t>Creativity counts</a:t>
            </a:r>
          </a:p>
          <a:p>
            <a:pPr lvl="2" eaLnBrk="1" hangingPunct="1">
              <a:lnSpc>
                <a:spcPct val="80000"/>
              </a:lnSpc>
            </a:pPr>
            <a:r>
              <a:rPr lang="en-US" sz="3200" smtClean="0"/>
              <a:t>Knowledge matters</a:t>
            </a:r>
          </a:p>
          <a:p>
            <a:pPr lvl="4" eaLnBrk="1" hangingPunct="1">
              <a:lnSpc>
                <a:spcPct val="80000"/>
              </a:lnSpc>
              <a:buFontTx/>
              <a:buNone/>
            </a:pPr>
            <a:r>
              <a:rPr lang="en-US" sz="2800" b="1" smtClean="0"/>
              <a:t>Innovations transform</a:t>
            </a:r>
          </a:p>
          <a:p>
            <a:pPr lvl="4" eaLnBrk="1" hangingPunct="1">
              <a:lnSpc>
                <a:spcPct val="80000"/>
              </a:lnSpc>
              <a:buFontTx/>
              <a:buNone/>
            </a:pPr>
            <a:r>
              <a:rPr lang="en-US" sz="2800" smtClean="0"/>
              <a:t>             </a:t>
            </a:r>
            <a:r>
              <a:rPr lang="en-US" sz="2800" b="1" smtClean="0"/>
              <a:t>Incentives inspire</a:t>
            </a:r>
          </a:p>
          <a:p>
            <a:pPr lvl="4" eaLnBrk="1" hangingPunct="1">
              <a:lnSpc>
                <a:spcPct val="80000"/>
              </a:lnSpc>
            </a:pPr>
            <a:endParaRPr lang="en-US" sz="2800" b="1" smtClean="0"/>
          </a:p>
          <a:p>
            <a:pPr lvl="4" eaLnBrk="1" hangingPunct="1">
              <a:lnSpc>
                <a:spcPct val="80000"/>
              </a:lnSpc>
            </a:pPr>
            <a:endParaRPr lang="en-US" sz="1600" smtClean="0"/>
          </a:p>
          <a:p>
            <a:pPr lvl="4" eaLnBrk="1" hangingPunct="1">
              <a:lnSpc>
                <a:spcPct val="80000"/>
              </a:lnSpc>
            </a:pPr>
            <a:endParaRPr lang="en-US" sz="1600" smtClean="0"/>
          </a:p>
          <a:p>
            <a:pPr lvl="4" eaLnBrk="1" hangingPunct="1">
              <a:lnSpc>
                <a:spcPct val="80000"/>
              </a:lnSpc>
            </a:pPr>
            <a:r>
              <a:rPr lang="en-US" b="1" smtClean="0"/>
              <a:t>Join the honey bee network</a:t>
            </a:r>
            <a:r>
              <a:rPr lang="en-US" sz="1600" smtClean="0"/>
              <a:t> </a:t>
            </a:r>
          </a:p>
          <a:p>
            <a:pPr lvl="4" eaLnBrk="1" hangingPunct="1">
              <a:lnSpc>
                <a:spcPct val="80000"/>
              </a:lnSpc>
            </a:pPr>
            <a:r>
              <a:rPr lang="en-US" sz="1600" smtClean="0"/>
              <a:t>For rewarding indigenous creativity and innovation</a:t>
            </a:r>
          </a:p>
          <a:p>
            <a:pPr lvl="4" eaLnBrk="1" hangingPunct="1">
              <a:lnSpc>
                <a:spcPct val="80000"/>
              </a:lnSpc>
            </a:pPr>
            <a:r>
              <a:rPr lang="en-US" sz="1600" smtClean="0"/>
              <a:t>www.Techpedia.in</a:t>
            </a:r>
          </a:p>
          <a:p>
            <a:pPr lvl="4" eaLnBrk="1" hangingPunct="1">
              <a:lnSpc>
                <a:spcPct val="80000"/>
              </a:lnSpc>
            </a:pPr>
            <a:r>
              <a:rPr lang="en-US" sz="1600" smtClean="0"/>
              <a:t>www.Sristi.org/anilg</a:t>
            </a:r>
          </a:p>
          <a:p>
            <a:pPr lvl="4" eaLnBrk="1" hangingPunct="1">
              <a:lnSpc>
                <a:spcPct val="80000"/>
              </a:lnSpc>
            </a:pPr>
            <a:r>
              <a:rPr lang="en-US" sz="1600" smtClean="0"/>
              <a:t>www.Nifindia.org</a:t>
            </a:r>
          </a:p>
          <a:p>
            <a:pPr lvl="4" eaLnBrk="1" hangingPunct="1">
              <a:lnSpc>
                <a:spcPct val="80000"/>
              </a:lnSpc>
            </a:pPr>
            <a:r>
              <a:rPr lang="en-US" sz="1600" smtClean="0"/>
              <a:t>Contact us: </a:t>
            </a:r>
            <a:r>
              <a:rPr lang="en-US" b="1" smtClean="0"/>
              <a:t>info@nifindia.org</a:t>
            </a:r>
          </a:p>
          <a:p>
            <a:pPr lvl="4" eaLnBrk="1" hangingPunct="1">
              <a:lnSpc>
                <a:spcPct val="80000"/>
              </a:lnSpc>
            </a:pPr>
            <a:endParaRPr lang="en-US" b="1"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endParaRPr lang="en-US" smtClean="0"/>
          </a:p>
        </p:txBody>
      </p:sp>
      <p:sp>
        <p:nvSpPr>
          <p:cNvPr id="11267" name="Rectangle 3"/>
          <p:cNvSpPr>
            <a:spLocks noGrp="1" noChangeArrowheads="1"/>
          </p:cNvSpPr>
          <p:nvPr>
            <p:ph type="body" idx="1"/>
          </p:nvPr>
        </p:nvSpPr>
        <p:spPr>
          <a:xfrm>
            <a:off x="0" y="1600200"/>
            <a:ext cx="8686800" cy="4525963"/>
          </a:xfrm>
        </p:spPr>
        <p:txBody>
          <a:bodyPr/>
          <a:lstStyle/>
          <a:p>
            <a:pPr eaLnBrk="1" hangingPunct="1"/>
            <a:endParaRPr lang="en-US" smtClean="0"/>
          </a:p>
        </p:txBody>
      </p:sp>
      <p:pic>
        <p:nvPicPr>
          <p:cNvPr id="11268" name="Picture 4" descr="26122007042"/>
          <p:cNvPicPr>
            <a:picLocks noChangeAspect="1" noChangeArrowheads="1"/>
          </p:cNvPicPr>
          <p:nvPr/>
        </p:nvPicPr>
        <p:blipFill>
          <a:blip r:embed="rId3"/>
          <a:srcRect/>
          <a:stretch>
            <a:fillRect/>
          </a:stretch>
        </p:blipFill>
        <p:spPr bwMode="auto">
          <a:xfrm>
            <a:off x="-533400" y="0"/>
            <a:ext cx="9677400" cy="7162800"/>
          </a:xfrm>
          <a:prstGeom prst="rect">
            <a:avLst/>
          </a:prstGeom>
          <a:noFill/>
          <a:ln w="9525">
            <a:noFill/>
            <a:miter lim="800000"/>
            <a:headEnd/>
            <a:tailEnd/>
          </a:ln>
        </p:spPr>
      </p:pic>
      <p:sp>
        <p:nvSpPr>
          <p:cNvPr id="11269" name="Text Box 5"/>
          <p:cNvSpPr txBox="1">
            <a:spLocks noChangeArrowheads="1"/>
          </p:cNvSpPr>
          <p:nvPr/>
        </p:nvSpPr>
        <p:spPr bwMode="auto">
          <a:xfrm>
            <a:off x="762000" y="990600"/>
            <a:ext cx="3886200" cy="641350"/>
          </a:xfrm>
          <a:prstGeom prst="rect">
            <a:avLst/>
          </a:prstGeom>
          <a:noFill/>
          <a:ln w="9525">
            <a:noFill/>
            <a:miter lim="800000"/>
            <a:headEnd/>
            <a:tailEnd/>
          </a:ln>
        </p:spPr>
        <p:txBody>
          <a:bodyPr>
            <a:spAutoFit/>
          </a:bodyPr>
          <a:lstStyle/>
          <a:p>
            <a:pPr>
              <a:spcBef>
                <a:spcPct val="50000"/>
              </a:spcBef>
            </a:pPr>
            <a:r>
              <a:rPr lang="en-US"/>
              <a:t>Thank god !, she did not know about Maslow</a:t>
            </a:r>
          </a:p>
        </p:txBody>
      </p:sp>
      <p:sp>
        <p:nvSpPr>
          <p:cNvPr id="11270" name="Text Box 6"/>
          <p:cNvSpPr txBox="1">
            <a:spLocks noChangeArrowheads="1"/>
          </p:cNvSpPr>
          <p:nvPr/>
        </p:nvSpPr>
        <p:spPr bwMode="auto">
          <a:xfrm>
            <a:off x="457200" y="6324600"/>
            <a:ext cx="9144000" cy="366713"/>
          </a:xfrm>
          <a:prstGeom prst="rect">
            <a:avLst/>
          </a:prstGeom>
          <a:noFill/>
          <a:ln w="9525">
            <a:noFill/>
            <a:miter lim="800000"/>
            <a:headEnd/>
            <a:tailEnd/>
          </a:ln>
        </p:spPr>
        <p:txBody>
          <a:bodyPr>
            <a:spAutoFit/>
          </a:bodyPr>
          <a:lstStyle/>
          <a:p>
            <a:pPr>
              <a:spcBef>
                <a:spcPct val="50000"/>
              </a:spcBef>
            </a:pPr>
            <a:r>
              <a:rPr lang="en-US"/>
              <a:t>Discovering Indian roots of thoughts that empower us by making us vulnerable </a:t>
            </a:r>
          </a:p>
        </p:txBody>
      </p:sp>
      <p:sp>
        <p:nvSpPr>
          <p:cNvPr id="11271" name="Text Box 7"/>
          <p:cNvSpPr txBox="1">
            <a:spLocks noChangeArrowheads="1"/>
          </p:cNvSpPr>
          <p:nvPr/>
        </p:nvSpPr>
        <p:spPr bwMode="auto">
          <a:xfrm>
            <a:off x="3429000" y="4876800"/>
            <a:ext cx="5715000" cy="366713"/>
          </a:xfrm>
          <a:prstGeom prst="rect">
            <a:avLst/>
          </a:prstGeom>
          <a:noFill/>
          <a:ln w="9525">
            <a:noFill/>
            <a:miter lim="800000"/>
            <a:headEnd/>
            <a:tailEnd/>
          </a:ln>
        </p:spPr>
        <p:txBody>
          <a:bodyPr>
            <a:spAutoFit/>
          </a:bodyPr>
          <a:lstStyle/>
          <a:p>
            <a:pPr>
              <a:spcBef>
                <a:spcPct val="50000"/>
              </a:spcBef>
            </a:pPr>
            <a:r>
              <a:rPr lang="en-US"/>
              <a:t>Bhabi mahato: an unrecognised creative genius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4294967295"/>
          </p:nvPr>
        </p:nvSpPr>
        <p:spPr>
          <a:xfrm>
            <a:off x="6019800" y="381000"/>
            <a:ext cx="3124200" cy="5715000"/>
          </a:xfrm>
        </p:spPr>
        <p:txBody>
          <a:bodyPr/>
          <a:lstStyle/>
          <a:p>
            <a:pPr eaLnBrk="1" hangingPunct="1"/>
            <a:r>
              <a:rPr lang="en-US" sz="1800" b="1" smtClean="0"/>
              <a:t>The introduction of </a:t>
            </a:r>
            <a:r>
              <a:rPr lang="en-US" sz="2400" b="1" smtClean="0"/>
              <a:t>chair</a:t>
            </a:r>
            <a:r>
              <a:rPr lang="en-US" sz="1800" b="1" smtClean="0"/>
              <a:t> in China apparently took place in first AD  and diffused much later.   Sitting on the ground, scientists are now realizing, is more healthy.   The yogic positions or the meditative Buddhist positions, disparaged in the European history of eastern societies, paradoxically are being adapted in the Europe itself and abandoned in the east.</a:t>
            </a:r>
            <a:r>
              <a:rPr lang="en-US" sz="2800" b="1" smtClean="0"/>
              <a:t>   </a:t>
            </a:r>
          </a:p>
        </p:txBody>
      </p:sp>
      <p:pic>
        <p:nvPicPr>
          <p:cNvPr id="12291" name="Picture 4"/>
          <p:cNvPicPr>
            <a:picLocks noChangeAspect="1" noChangeArrowheads="1"/>
          </p:cNvPicPr>
          <p:nvPr/>
        </p:nvPicPr>
        <p:blipFill>
          <a:blip r:embed="rId3"/>
          <a:srcRect/>
          <a:stretch>
            <a:fillRect/>
          </a:stretch>
        </p:blipFill>
        <p:spPr bwMode="auto">
          <a:xfrm>
            <a:off x="0" y="2667000"/>
            <a:ext cx="5562600" cy="4191000"/>
          </a:xfrm>
          <a:prstGeom prst="rect">
            <a:avLst/>
          </a:prstGeom>
          <a:noFill/>
          <a:ln w="9525">
            <a:noFill/>
            <a:miter lim="800000"/>
            <a:headEnd/>
            <a:tailEnd/>
          </a:ln>
        </p:spPr>
      </p:pic>
      <p:sp>
        <p:nvSpPr>
          <p:cNvPr id="12292" name="Text Box 5"/>
          <p:cNvSpPr txBox="1">
            <a:spLocks noChangeArrowheads="1"/>
          </p:cNvSpPr>
          <p:nvPr/>
        </p:nvSpPr>
        <p:spPr bwMode="auto">
          <a:xfrm>
            <a:off x="457200" y="685800"/>
            <a:ext cx="2209800" cy="1465263"/>
          </a:xfrm>
          <a:prstGeom prst="rect">
            <a:avLst/>
          </a:prstGeom>
          <a:noFill/>
          <a:ln w="9525">
            <a:noFill/>
            <a:miter lim="800000"/>
            <a:headEnd/>
            <a:tailEnd/>
          </a:ln>
        </p:spPr>
        <p:txBody>
          <a:bodyPr>
            <a:spAutoFit/>
          </a:bodyPr>
          <a:lstStyle/>
          <a:p>
            <a:pPr>
              <a:spcBef>
                <a:spcPct val="50000"/>
              </a:spcBef>
            </a:pPr>
            <a:r>
              <a:rPr lang="en-US"/>
              <a:t>Kissa ek kursi ka nahin hain: it is about prism through which we read history,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endParaRPr lang="en-US" smtClean="0"/>
          </a:p>
        </p:txBody>
      </p:sp>
      <p:sp>
        <p:nvSpPr>
          <p:cNvPr id="13315" name="Rectangle 3"/>
          <p:cNvSpPr>
            <a:spLocks noGrp="1" noChangeArrowheads="1"/>
          </p:cNvSpPr>
          <p:nvPr>
            <p:ph type="body" idx="1"/>
          </p:nvPr>
        </p:nvSpPr>
        <p:spPr/>
        <p:txBody>
          <a:bodyPr/>
          <a:lstStyle/>
          <a:p>
            <a:pPr eaLnBrk="1" hangingPunct="1"/>
            <a:endParaRPr lang="en-US" smtClean="0"/>
          </a:p>
        </p:txBody>
      </p:sp>
      <p:pic>
        <p:nvPicPr>
          <p:cNvPr id="13316" name="Picture 4" descr="DSC04216"/>
          <p:cNvPicPr>
            <a:picLocks noChangeAspect="1" noChangeArrowheads="1"/>
          </p:cNvPicPr>
          <p:nvPr/>
        </p:nvPicPr>
        <p:blipFill>
          <a:blip r:embed="rId3"/>
          <a:srcRect/>
          <a:stretch>
            <a:fillRect/>
          </a:stretch>
        </p:blipFill>
        <p:spPr bwMode="auto">
          <a:xfrm>
            <a:off x="-7772400" y="-5829300"/>
            <a:ext cx="24688800" cy="18516600"/>
          </a:xfrm>
          <a:prstGeom prst="rect">
            <a:avLst/>
          </a:prstGeom>
          <a:noFill/>
          <a:ln w="9525">
            <a:noFill/>
            <a:miter lim="800000"/>
            <a:headEnd/>
            <a:tailEnd/>
          </a:ln>
        </p:spPr>
      </p:pic>
      <p:sp>
        <p:nvSpPr>
          <p:cNvPr id="13317" name="Text Box 5"/>
          <p:cNvSpPr txBox="1">
            <a:spLocks noChangeArrowheads="1"/>
          </p:cNvSpPr>
          <p:nvPr/>
        </p:nvSpPr>
        <p:spPr bwMode="auto">
          <a:xfrm>
            <a:off x="5257800" y="4419600"/>
            <a:ext cx="3886200" cy="915988"/>
          </a:xfrm>
          <a:prstGeom prst="rect">
            <a:avLst/>
          </a:prstGeom>
          <a:noFill/>
          <a:ln w="9525">
            <a:noFill/>
            <a:miter lim="800000"/>
            <a:headEnd/>
            <a:tailEnd/>
          </a:ln>
        </p:spPr>
        <p:txBody>
          <a:bodyPr>
            <a:spAutoFit/>
          </a:bodyPr>
          <a:lstStyle/>
          <a:p>
            <a:pPr>
              <a:spcBef>
                <a:spcPct val="50000"/>
              </a:spcBef>
            </a:pPr>
            <a:r>
              <a:rPr lang="en-US"/>
              <a:t>Leadership is to recognise the spark in a spent ember, hope in a dried debarked roots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1336</TotalTime>
  <Words>1638</Words>
  <Application>Microsoft Office PowerPoint</Application>
  <PresentationFormat>On-screen Show (4:3)</PresentationFormat>
  <Paragraphs>329</Paragraphs>
  <Slides>63</Slides>
  <Notes>63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63</vt:i4>
      </vt:variant>
    </vt:vector>
  </HeadingPairs>
  <TitlesOfParts>
    <vt:vector size="74" baseType="lpstr">
      <vt:lpstr>Arial</vt:lpstr>
      <vt:lpstr>Arial Black</vt:lpstr>
      <vt:lpstr>Times New Roman</vt:lpstr>
      <vt:lpstr>Calibri</vt:lpstr>
      <vt:lpstr>Verdana</vt:lpstr>
      <vt:lpstr>Tahoma</vt:lpstr>
      <vt:lpstr>ＭＳ Ｐゴシック</vt:lpstr>
      <vt:lpstr>Book Antiqua</vt:lpstr>
      <vt:lpstr>Default Design</vt:lpstr>
      <vt:lpstr>Bitmap Image</vt:lpstr>
      <vt:lpstr>Microsoft PowerPoint Presentation</vt:lpstr>
      <vt:lpstr>Slide 1</vt:lpstr>
      <vt:lpstr>Slide 2</vt:lpstr>
      <vt:lpstr>    freedom is to look  in the mirror  and learn that  fairness to  oneself  and others  is not  divisible</vt:lpstr>
      <vt:lpstr>Honey Bee 17(1 &amp; 2) January-June 2006</vt:lpstr>
      <vt:lpstr>Slide 5</vt:lpstr>
      <vt:lpstr>Slide 6</vt:lpstr>
      <vt:lpstr>Slide 7</vt:lpstr>
      <vt:lpstr>Slide 8</vt:lpstr>
      <vt:lpstr>Slide 9</vt:lpstr>
      <vt:lpstr>Slide 10</vt:lpstr>
      <vt:lpstr>Slide 11</vt:lpstr>
      <vt:lpstr>Slide 12</vt:lpstr>
      <vt:lpstr>Leadership is not having to live with problems unsolved indefinitely</vt:lpstr>
      <vt:lpstr>Solutions for the poor people, by the poor</vt:lpstr>
      <vt:lpstr>Slide 15</vt:lpstr>
      <vt:lpstr>A problem unsolved, but not any more</vt:lpstr>
      <vt:lpstr>Slide 17</vt:lpstr>
      <vt:lpstr>The solution </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  At 70, he is young, why are u old already? Saidullah, champaran, Bihar   </vt:lpstr>
      <vt:lpstr>He could not study, so scaled new heights</vt:lpstr>
      <vt:lpstr>A girl, who wanted to save time</vt:lpstr>
      <vt:lpstr>  Who is really physically challenged: dhanji bhai or we?  , </vt:lpstr>
      <vt:lpstr>What can India and China learn from Brazilian slums</vt:lpstr>
      <vt:lpstr>Slide 39</vt:lpstr>
      <vt:lpstr>Honey Bee network in Limpopo, South africa </vt:lpstr>
      <vt:lpstr>CHIN: Shanzhai Breathing Apparatus Honey Bee Network in china TUFE</vt:lpstr>
      <vt:lpstr>Samvedana se srijansheelata</vt:lpstr>
      <vt:lpstr>Md Rojadeen: cooker for coffee champaran</vt:lpstr>
      <vt:lpstr>Slide 44</vt:lpstr>
      <vt:lpstr>Slide 45</vt:lpstr>
      <vt:lpstr>Slide 46</vt:lpstr>
      <vt:lpstr>Slide 47</vt:lpstr>
      <vt:lpstr>Just for the pain of the mother</vt:lpstr>
      <vt:lpstr>Slide 49</vt:lpstr>
      <vt:lpstr>Slide 50</vt:lpstr>
      <vt:lpstr>Slide 51</vt:lpstr>
      <vt:lpstr>Shodh yatra  every summer, every winter </vt:lpstr>
      <vt:lpstr>Satvik  Traditional Food Festival, iim campus </vt:lpstr>
      <vt:lpstr>Ignite </vt:lpstr>
      <vt:lpstr>Slide 55</vt:lpstr>
      <vt:lpstr>( g2G)  </vt:lpstr>
      <vt:lpstr>  g2G  grassroots to global  </vt:lpstr>
      <vt:lpstr>Sales made</vt:lpstr>
      <vt:lpstr>Slide 59</vt:lpstr>
      <vt:lpstr>Slide 60</vt:lpstr>
      <vt:lpstr>Slide 61</vt:lpstr>
      <vt:lpstr>Slide 62</vt:lpstr>
      <vt:lpstr>Slide 63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Prof.Anil Gupta</dc:creator>
  <cp:lastModifiedBy>Anilg</cp:lastModifiedBy>
  <cp:revision>36</cp:revision>
  <dcterms:created xsi:type="dcterms:W3CDTF">2009-01-13T21:17:44Z</dcterms:created>
  <dcterms:modified xsi:type="dcterms:W3CDTF">2010-08-06T11:53:00Z</dcterms:modified>
</cp:coreProperties>
</file>