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6" r:id="rId9"/>
    <p:sldId id="268" r:id="rId10"/>
    <p:sldId id="270" r:id="rId11"/>
    <p:sldId id="264" r:id="rId12"/>
    <p:sldId id="265"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76"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72FD1CE-C2D1-4FC7-8C82-23DE9EC05BF0}" type="datetimeFigureOut">
              <a:rPr lang="en-IN" smtClean="0"/>
              <a:t>26-07-2019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188715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2FD1CE-C2D1-4FC7-8C82-23DE9EC05BF0}" type="datetimeFigureOut">
              <a:rPr lang="en-IN" smtClean="0"/>
              <a:t>26-07-2019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239436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2FD1CE-C2D1-4FC7-8C82-23DE9EC05BF0}" type="datetimeFigureOut">
              <a:rPr lang="en-IN" smtClean="0"/>
              <a:t>26-07-2019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159047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2FD1CE-C2D1-4FC7-8C82-23DE9EC05BF0}" type="datetimeFigureOut">
              <a:rPr lang="en-IN" smtClean="0"/>
              <a:t>26-07-2019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280205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FD1CE-C2D1-4FC7-8C82-23DE9EC05BF0}" type="datetimeFigureOut">
              <a:rPr lang="en-IN" smtClean="0"/>
              <a:t>26-07-2019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394040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72FD1CE-C2D1-4FC7-8C82-23DE9EC05BF0}" type="datetimeFigureOut">
              <a:rPr lang="en-IN" smtClean="0"/>
              <a:t>26-07-2019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241673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72FD1CE-C2D1-4FC7-8C82-23DE9EC05BF0}" type="datetimeFigureOut">
              <a:rPr lang="en-IN" smtClean="0"/>
              <a:t>26-07-2019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60624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72FD1CE-C2D1-4FC7-8C82-23DE9EC05BF0}" type="datetimeFigureOut">
              <a:rPr lang="en-IN" smtClean="0"/>
              <a:t>26-07-2019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198968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FD1CE-C2D1-4FC7-8C82-23DE9EC05BF0}" type="datetimeFigureOut">
              <a:rPr lang="en-IN" smtClean="0"/>
              <a:t>26-07-2019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208282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FD1CE-C2D1-4FC7-8C82-23DE9EC05BF0}" type="datetimeFigureOut">
              <a:rPr lang="en-IN" smtClean="0"/>
              <a:t>26-07-2019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400593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FD1CE-C2D1-4FC7-8C82-23DE9EC05BF0}" type="datetimeFigureOut">
              <a:rPr lang="en-IN" smtClean="0"/>
              <a:t>26-07-2019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C655B0-839A-453D-8A45-79A744176C5C}" type="slidenum">
              <a:rPr lang="en-IN" smtClean="0"/>
              <a:t>‹#›</a:t>
            </a:fld>
            <a:endParaRPr lang="en-IN"/>
          </a:p>
        </p:txBody>
      </p:sp>
    </p:spTree>
    <p:extLst>
      <p:ext uri="{BB962C8B-B14F-4D97-AF65-F5344CB8AC3E}">
        <p14:creationId xmlns:p14="http://schemas.microsoft.com/office/powerpoint/2010/main" val="66558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FD1CE-C2D1-4FC7-8C82-23DE9EC05BF0}" type="datetimeFigureOut">
              <a:rPr lang="en-IN" smtClean="0"/>
              <a:t>26-07-2019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655B0-839A-453D-8A45-79A744176C5C}" type="slidenum">
              <a:rPr lang="en-IN" smtClean="0"/>
              <a:t>‹#›</a:t>
            </a:fld>
            <a:endParaRPr lang="en-IN"/>
          </a:p>
        </p:txBody>
      </p:sp>
    </p:spTree>
    <p:extLst>
      <p:ext uri="{BB962C8B-B14F-4D97-AF65-F5344CB8AC3E}">
        <p14:creationId xmlns:p14="http://schemas.microsoft.com/office/powerpoint/2010/main" val="2198227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lstStyle/>
          <a:p>
            <a:r>
              <a:rPr lang="en-IN" b="1" i="1" dirty="0" smtClean="0">
                <a:solidFill>
                  <a:srgbClr val="C00000"/>
                </a:solidFill>
              </a:rPr>
              <a:t>Murray Gell-Mann</a:t>
            </a:r>
            <a:br>
              <a:rPr lang="en-IN" b="1" i="1" dirty="0" smtClean="0">
                <a:solidFill>
                  <a:srgbClr val="C00000"/>
                </a:solidFill>
              </a:rPr>
            </a:br>
            <a:r>
              <a:rPr lang="en-IN" b="1" i="1" dirty="0" smtClean="0">
                <a:solidFill>
                  <a:srgbClr val="C00000"/>
                </a:solidFill>
              </a:rPr>
              <a:t>and weak interactions</a:t>
            </a:r>
            <a:endParaRPr lang="en-IN" b="1" i="1" dirty="0">
              <a:solidFill>
                <a:srgbClr val="C00000"/>
              </a:solidFill>
            </a:endParaRPr>
          </a:p>
        </p:txBody>
      </p:sp>
      <p:sp>
        <p:nvSpPr>
          <p:cNvPr id="3" name="Subtitle 2"/>
          <p:cNvSpPr>
            <a:spLocks noGrp="1"/>
          </p:cNvSpPr>
          <p:nvPr>
            <p:ph type="subTitle" idx="1"/>
          </p:nvPr>
        </p:nvSpPr>
        <p:spPr>
          <a:xfrm>
            <a:off x="395536" y="4581128"/>
            <a:ext cx="8352928" cy="2162472"/>
          </a:xfrm>
        </p:spPr>
        <p:txBody>
          <a:bodyPr>
            <a:normAutofit fontScale="92500" lnSpcReduction="10000"/>
          </a:bodyPr>
          <a:lstStyle/>
          <a:p>
            <a:r>
              <a:rPr lang="en-IN" dirty="0" err="1" smtClean="0">
                <a:solidFill>
                  <a:srgbClr val="002060"/>
                </a:solidFill>
              </a:rPr>
              <a:t>Amol</a:t>
            </a:r>
            <a:r>
              <a:rPr lang="en-IN" dirty="0" smtClean="0">
                <a:solidFill>
                  <a:srgbClr val="002060"/>
                </a:solidFill>
              </a:rPr>
              <a:t> </a:t>
            </a:r>
            <a:r>
              <a:rPr lang="en-IN" dirty="0" err="1" smtClean="0">
                <a:solidFill>
                  <a:srgbClr val="002060"/>
                </a:solidFill>
              </a:rPr>
              <a:t>Dighe</a:t>
            </a:r>
            <a:endParaRPr lang="en-IN" dirty="0" smtClean="0">
              <a:solidFill>
                <a:srgbClr val="002060"/>
              </a:solidFill>
            </a:endParaRPr>
          </a:p>
          <a:p>
            <a:endParaRPr lang="en-IN" dirty="0"/>
          </a:p>
          <a:p>
            <a:r>
              <a:rPr lang="en-IN" dirty="0" smtClean="0"/>
              <a:t>Gell-Mann commemorative special ASET Colloquium</a:t>
            </a:r>
          </a:p>
          <a:p>
            <a:r>
              <a:rPr lang="en-IN" dirty="0" smtClean="0"/>
              <a:t>July 26</a:t>
            </a:r>
            <a:r>
              <a:rPr lang="en-IN" baseline="30000" dirty="0" smtClean="0"/>
              <a:t>th</a:t>
            </a:r>
            <a:r>
              <a:rPr lang="en-IN" dirty="0" smtClean="0"/>
              <a:t>, 2019</a:t>
            </a:r>
          </a:p>
          <a:p>
            <a:endParaRPr lang="en-IN" dirty="0" smtClean="0"/>
          </a:p>
          <a:p>
            <a:endParaRPr lang="en-IN" dirty="0"/>
          </a:p>
        </p:txBody>
      </p:sp>
      <p:pic>
        <p:nvPicPr>
          <p:cNvPr id="1026" name="Picture 2" descr="C:\Users\Amol Dighe\Desktop\GellMann\gellman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048001" cy="22907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ol Dighe\Desktop\GellMann\weak-interac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870076"/>
            <a:ext cx="3496149" cy="237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23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 y="126635"/>
            <a:ext cx="8003232" cy="1143000"/>
          </a:xfrm>
        </p:spPr>
        <p:txBody>
          <a:bodyPr>
            <a:normAutofit fontScale="90000"/>
          </a:bodyPr>
          <a:lstStyle/>
          <a:p>
            <a:r>
              <a:rPr lang="en-IN" b="1" i="1" dirty="0" smtClean="0">
                <a:solidFill>
                  <a:srgbClr val="C00000"/>
                </a:solidFill>
              </a:rPr>
              <a:t>Standard Model of weak interactions</a:t>
            </a:r>
            <a:endParaRPr lang="en-IN" b="1" i="1" dirty="0">
              <a:solidFill>
                <a:srgbClr val="C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7544" y="1412777"/>
                <a:ext cx="8229600" cy="2664295"/>
              </a:xfrm>
            </p:spPr>
            <p:txBody>
              <a:bodyPr>
                <a:normAutofit fontScale="85000" lnSpcReduction="20000"/>
              </a:bodyPr>
              <a:lstStyle/>
              <a:p>
                <a:pPr marL="0" indent="0">
                  <a:buNone/>
                </a:pPr>
                <a:r>
                  <a:rPr lang="en-IN" b="1" dirty="0" smtClean="0">
                    <a:solidFill>
                      <a:srgbClr val="C00000"/>
                    </a:solidFill>
                  </a:rPr>
                  <a:t>Glashow 1961, Weinberg 1967, Salam 1968:</a:t>
                </a:r>
              </a:p>
              <a:p>
                <a:r>
                  <a:rPr lang="en-IN" sz="2600" dirty="0" smtClean="0"/>
                  <a:t>Identification of gauge group as </a:t>
                </a:r>
                <a14:m>
                  <m:oMath xmlns:m="http://schemas.openxmlformats.org/officeDocument/2006/math">
                    <m:r>
                      <a:rPr lang="en-IN" sz="2600" b="0" i="1" smtClean="0">
                        <a:solidFill>
                          <a:srgbClr val="0070C0"/>
                        </a:solidFill>
                        <a:latin typeface="Cambria Math"/>
                      </a:rPr>
                      <m:t>𝑆𝑈</m:t>
                    </m:r>
                    <m:d>
                      <m:dPr>
                        <m:ctrlPr>
                          <a:rPr lang="en-IN" sz="2600" b="0" i="1" smtClean="0">
                            <a:solidFill>
                              <a:srgbClr val="0070C0"/>
                            </a:solidFill>
                            <a:latin typeface="Cambria Math"/>
                          </a:rPr>
                        </m:ctrlPr>
                      </m:dPr>
                      <m:e>
                        <m:r>
                          <a:rPr lang="en-IN" sz="2600" b="0" i="1" smtClean="0">
                            <a:solidFill>
                              <a:srgbClr val="0070C0"/>
                            </a:solidFill>
                            <a:latin typeface="Cambria Math"/>
                          </a:rPr>
                          <m:t>2</m:t>
                        </m:r>
                      </m:e>
                    </m:d>
                    <m:r>
                      <a:rPr lang="en-IN" sz="2600" b="0" i="1" smtClean="0">
                        <a:solidFill>
                          <a:srgbClr val="0070C0"/>
                        </a:solidFill>
                        <a:latin typeface="Cambria Math"/>
                      </a:rPr>
                      <m:t>×</m:t>
                    </m:r>
                    <m:r>
                      <a:rPr lang="en-IN" sz="2600" b="0" i="1" smtClean="0">
                        <a:solidFill>
                          <a:srgbClr val="0070C0"/>
                        </a:solidFill>
                        <a:latin typeface="Cambria Math"/>
                      </a:rPr>
                      <m:t>𝑈</m:t>
                    </m:r>
                    <m:d>
                      <m:dPr>
                        <m:ctrlPr>
                          <a:rPr lang="en-IN" sz="2600" b="0" i="1" smtClean="0">
                            <a:solidFill>
                              <a:srgbClr val="0070C0"/>
                            </a:solidFill>
                            <a:latin typeface="Cambria Math"/>
                          </a:rPr>
                        </m:ctrlPr>
                      </m:dPr>
                      <m:e>
                        <m:r>
                          <a:rPr lang="en-IN" sz="2600" b="0" i="1" smtClean="0">
                            <a:solidFill>
                              <a:srgbClr val="0070C0"/>
                            </a:solidFill>
                            <a:latin typeface="Cambria Math"/>
                          </a:rPr>
                          <m:t>1</m:t>
                        </m:r>
                      </m:e>
                    </m:d>
                  </m:oMath>
                </a14:m>
                <a:r>
                  <a:rPr lang="en-IN" sz="2600" dirty="0" smtClean="0"/>
                  <a:t>, but only left-handed quarks/leptons charged under the SU(2) symmetry </a:t>
                </a:r>
                <a14:m>
                  <m:oMath xmlns:m="http://schemas.openxmlformats.org/officeDocument/2006/math">
                    <m:r>
                      <a:rPr lang="en-IN" sz="2600" b="0" i="1" smtClean="0">
                        <a:latin typeface="Cambria Math"/>
                      </a:rPr>
                      <m:t>⇒</m:t>
                    </m:r>
                    <m:r>
                      <a:rPr lang="en-IN" sz="2600" b="0" i="1" smtClean="0">
                        <a:solidFill>
                          <a:srgbClr val="0070C0"/>
                        </a:solidFill>
                        <a:latin typeface="Cambria Math"/>
                      </a:rPr>
                      <m:t>𝑆𝑈</m:t>
                    </m:r>
                    <m:sSub>
                      <m:sSubPr>
                        <m:ctrlPr>
                          <a:rPr lang="en-IN" sz="2600" b="0" i="1" smtClean="0">
                            <a:solidFill>
                              <a:srgbClr val="0070C0"/>
                            </a:solidFill>
                            <a:latin typeface="Cambria Math"/>
                          </a:rPr>
                        </m:ctrlPr>
                      </m:sSubPr>
                      <m:e>
                        <m:d>
                          <m:dPr>
                            <m:ctrlPr>
                              <a:rPr lang="en-IN" sz="2600" b="0" i="1" smtClean="0">
                                <a:solidFill>
                                  <a:srgbClr val="0070C0"/>
                                </a:solidFill>
                                <a:latin typeface="Cambria Math"/>
                              </a:rPr>
                            </m:ctrlPr>
                          </m:dPr>
                          <m:e>
                            <m:r>
                              <a:rPr lang="en-IN" sz="2600" b="0" i="1" smtClean="0">
                                <a:solidFill>
                                  <a:srgbClr val="0070C0"/>
                                </a:solidFill>
                                <a:latin typeface="Cambria Math"/>
                              </a:rPr>
                              <m:t>2</m:t>
                            </m:r>
                          </m:e>
                        </m:d>
                      </m:e>
                      <m:sub>
                        <m:r>
                          <a:rPr lang="en-IN" sz="2600" b="0" i="1" smtClean="0">
                            <a:solidFill>
                              <a:srgbClr val="0070C0"/>
                            </a:solidFill>
                            <a:latin typeface="Cambria Math"/>
                          </a:rPr>
                          <m:t>𝐿</m:t>
                        </m:r>
                      </m:sub>
                    </m:sSub>
                    <m:r>
                      <a:rPr lang="en-IN" sz="2600" b="0" i="1" smtClean="0">
                        <a:solidFill>
                          <a:srgbClr val="0070C0"/>
                        </a:solidFill>
                        <a:latin typeface="Cambria Math"/>
                      </a:rPr>
                      <m:t>×</m:t>
                    </m:r>
                    <m:r>
                      <a:rPr lang="en-IN" sz="2600" b="0" i="1" smtClean="0">
                        <a:solidFill>
                          <a:srgbClr val="0070C0"/>
                        </a:solidFill>
                        <a:latin typeface="Cambria Math"/>
                      </a:rPr>
                      <m:t>𝑈</m:t>
                    </m:r>
                    <m:d>
                      <m:dPr>
                        <m:ctrlPr>
                          <a:rPr lang="en-IN" sz="2600" b="0" i="1" smtClean="0">
                            <a:solidFill>
                              <a:srgbClr val="0070C0"/>
                            </a:solidFill>
                            <a:latin typeface="Cambria Math"/>
                          </a:rPr>
                        </m:ctrlPr>
                      </m:dPr>
                      <m:e>
                        <m:r>
                          <a:rPr lang="en-IN" sz="2600" b="0" i="1" smtClean="0">
                            <a:solidFill>
                              <a:srgbClr val="0070C0"/>
                            </a:solidFill>
                            <a:latin typeface="Cambria Math"/>
                          </a:rPr>
                          <m:t>1</m:t>
                        </m:r>
                      </m:e>
                    </m:d>
                  </m:oMath>
                </a14:m>
                <a:endParaRPr lang="en-IN" sz="2600" b="0" dirty="0" smtClean="0"/>
              </a:p>
              <a:p>
                <a:r>
                  <a:rPr lang="en-IN" sz="2600" b="0" dirty="0" smtClean="0"/>
                  <a:t>Right-handed quarks </a:t>
                </a:r>
                <a:r>
                  <a:rPr lang="en-IN" sz="2600" b="0" dirty="0" err="1" smtClean="0"/>
                  <a:t>singlets</a:t>
                </a:r>
                <a:r>
                  <a:rPr lang="en-IN" sz="2600" b="0" dirty="0" smtClean="0"/>
                  <a:t>, parity violation even with massless quarks</a:t>
                </a:r>
              </a:p>
              <a:p>
                <a:r>
                  <a:rPr lang="en-IN" sz="2600" dirty="0" smtClean="0"/>
                  <a:t>Masses of quarks, leptons and gauge bosons through the Higgs Mechanism</a:t>
                </a:r>
                <a:endParaRPr lang="en-IN" sz="2600" b="0" dirty="0" smtClean="0"/>
              </a:p>
              <a:p>
                <a:endParaRPr lang="en-IN"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7544" y="1412777"/>
                <a:ext cx="8229600" cy="2664295"/>
              </a:xfrm>
              <a:blipFill rotWithShape="1">
                <a:blip r:embed="rId2"/>
                <a:stretch>
                  <a:fillRect l="-1407" t="-4577"/>
                </a:stretch>
              </a:blipFill>
            </p:spPr>
            <p:txBody>
              <a:bodyPr/>
              <a:lstStyle/>
              <a:p>
                <a:r>
                  <a:rPr lang="en-IN">
                    <a:noFill/>
                  </a:rPr>
                  <a:t> </a:t>
                </a:r>
              </a:p>
            </p:txBody>
          </p:sp>
        </mc:Fallback>
      </mc:AlternateContent>
      <p:sp>
        <p:nvSpPr>
          <p:cNvPr id="4" name="Rectangle 3"/>
          <p:cNvSpPr/>
          <p:nvPr/>
        </p:nvSpPr>
        <p:spPr>
          <a:xfrm rot="20169140">
            <a:off x="7209458" y="925921"/>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1960’s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C:\Users\Amol Dighe\Desktop\GellMann\SM-ima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149080"/>
            <a:ext cx="2396351" cy="2392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5635" y="4653136"/>
            <a:ext cx="5268365" cy="830997"/>
          </a:xfrm>
          <a:prstGeom prst="rect">
            <a:avLst/>
          </a:prstGeom>
          <a:noFill/>
        </p:spPr>
        <p:txBody>
          <a:bodyPr wrap="none" rtlCol="0">
            <a:spAutoFit/>
          </a:bodyPr>
          <a:lstStyle/>
          <a:p>
            <a:r>
              <a:rPr lang="en-IN" sz="2400" dirty="0" smtClean="0"/>
              <a:t>Only two generations of quarks / leptons</a:t>
            </a:r>
          </a:p>
          <a:p>
            <a:r>
              <a:rPr lang="en-IN" sz="2400" dirty="0" smtClean="0"/>
              <a:t>Discovered so far…</a:t>
            </a:r>
            <a:endParaRPr lang="en-IN" sz="2400" dirty="0"/>
          </a:p>
        </p:txBody>
      </p:sp>
      <p:sp>
        <p:nvSpPr>
          <p:cNvPr id="6" name="Rectangle 5"/>
          <p:cNvSpPr/>
          <p:nvPr/>
        </p:nvSpPr>
        <p:spPr>
          <a:xfrm>
            <a:off x="2601823" y="4149080"/>
            <a:ext cx="602025" cy="239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03848" y="4149080"/>
            <a:ext cx="59615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03848" y="5345224"/>
            <a:ext cx="596151" cy="11961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7" name="Picture 3" descr="C:\Users\Amol Dighe\Desktop\GellMann\SM-im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97247"/>
            <a:ext cx="2448272" cy="24441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0169140">
            <a:off x="7096224" y="5620131"/>
            <a:ext cx="2002606"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Now</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9450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936104"/>
          </a:xfrm>
        </p:spPr>
        <p:txBody>
          <a:bodyPr>
            <a:normAutofit fontScale="90000"/>
          </a:bodyPr>
          <a:lstStyle/>
          <a:p>
            <a:r>
              <a:rPr lang="en-IN" b="1" i="1" dirty="0" smtClean="0">
                <a:solidFill>
                  <a:srgbClr val="C00000"/>
                </a:solidFill>
              </a:rPr>
              <a:t>Weak interactions with 3 generations</a:t>
            </a:r>
            <a:endParaRPr lang="en-IN" b="1" i="1" dirty="0">
              <a:solidFill>
                <a:srgbClr val="C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1"/>
                <a:ext cx="8229600" cy="1468759"/>
              </a:xfrm>
            </p:spPr>
            <p:txBody>
              <a:bodyPr>
                <a:normAutofit fontScale="77500" lnSpcReduction="20000"/>
              </a:bodyPr>
              <a:lstStyle/>
              <a:p>
                <a:r>
                  <a:rPr lang="en-IN" sz="3100" dirty="0" smtClean="0"/>
                  <a:t>Kobayashi-</a:t>
                </a:r>
                <a:r>
                  <a:rPr lang="en-IN" sz="3100" dirty="0" err="1" smtClean="0"/>
                  <a:t>Maskawa</a:t>
                </a:r>
                <a:r>
                  <a:rPr lang="en-IN" sz="3100" dirty="0" smtClean="0"/>
                  <a:t> had predicted three quark generations for CP violation (1972)</a:t>
                </a:r>
              </a:p>
              <a:p>
                <a:r>
                  <a:rPr lang="en-IN" sz="3100" dirty="0" smtClean="0"/>
                  <a:t>Indications from electron-positron annihilation experiments (</a:t>
                </a:r>
                <a14:m>
                  <m:oMath xmlns:m="http://schemas.openxmlformats.org/officeDocument/2006/math">
                    <m:sSub>
                      <m:sSubPr>
                        <m:ctrlPr>
                          <a:rPr lang="en-IN" sz="3100" b="0" i="1" smtClean="0">
                            <a:latin typeface="Cambria Math"/>
                          </a:rPr>
                        </m:ctrlPr>
                      </m:sSubPr>
                      <m:e>
                        <m:r>
                          <a:rPr lang="en-IN" sz="3100" b="0" i="1" smtClean="0">
                            <a:latin typeface="Cambria Math"/>
                          </a:rPr>
                          <m:t>𝐸</m:t>
                        </m:r>
                      </m:e>
                      <m:sub>
                        <m:r>
                          <a:rPr lang="en-IN" sz="3100" b="0" i="1" smtClean="0">
                            <a:latin typeface="Cambria Math"/>
                          </a:rPr>
                          <m:t>𝐶𝑀</m:t>
                        </m:r>
                      </m:sub>
                    </m:sSub>
                    <m:r>
                      <a:rPr lang="en-IN" sz="3100" b="0" i="1" smtClean="0">
                        <a:latin typeface="Cambria Math"/>
                      </a:rPr>
                      <m:t>= </m:t>
                    </m:r>
                  </m:oMath>
                </a14:m>
                <a:r>
                  <a:rPr lang="en-IN" sz="3100" dirty="0" smtClean="0"/>
                  <a:t>3-5 </a:t>
                </a:r>
                <a:r>
                  <a:rPr lang="en-IN" sz="3100" dirty="0" err="1" smtClean="0"/>
                  <a:t>GeV</a:t>
                </a:r>
                <a:r>
                  <a:rPr lang="en-IN" sz="3100" dirty="0" smtClean="0"/>
                  <a:t>) that more elementary particles may exist</a:t>
                </a:r>
              </a:p>
              <a:p>
                <a:pPr marL="0" indent="0">
                  <a:buNone/>
                </a:pPr>
                <a:endParaRPr lang="en-IN" sz="3100" dirty="0" smtClean="0"/>
              </a:p>
              <a:p>
                <a:pPr marL="0" indent="0">
                  <a:buNone/>
                </a:pPr>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468759"/>
              </a:xfrm>
              <a:blipFill rotWithShape="1">
                <a:blip r:embed="rId2"/>
                <a:stretch>
                  <a:fillRect l="-963" t="-7917" b="-833"/>
                </a:stretch>
              </a:blipFill>
            </p:spPr>
            <p:txBody>
              <a:bodyPr/>
              <a:lstStyle/>
              <a:p>
                <a:r>
                  <a:rPr lang="en-IN">
                    <a:noFill/>
                  </a:rPr>
                  <a:t> </a:t>
                </a:r>
              </a:p>
            </p:txBody>
          </p:sp>
        </mc:Fallback>
      </mc:AlternateContent>
      <p:sp>
        <p:nvSpPr>
          <p:cNvPr id="4" name="Rectangle 3"/>
          <p:cNvSpPr/>
          <p:nvPr/>
        </p:nvSpPr>
        <p:spPr>
          <a:xfrm rot="20169140">
            <a:off x="7096225" y="925922"/>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1975</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1547664" y="5097246"/>
            <a:ext cx="73419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err="1"/>
              <a:t>Vectorlike</a:t>
            </a:r>
            <a:r>
              <a:rPr lang="en-IN" sz="2400" i="1" dirty="0"/>
              <a:t> weak currents and new elementary </a:t>
            </a:r>
            <a:r>
              <a:rPr lang="en-IN" sz="2400" i="1" dirty="0" smtClean="0"/>
              <a:t>fermions</a:t>
            </a:r>
          </a:p>
          <a:p>
            <a:pPr algn="r"/>
            <a:r>
              <a:rPr lang="en-IN" sz="2400" dirty="0" err="1" smtClean="0"/>
              <a:t>Fritzcsh</a:t>
            </a:r>
            <a:r>
              <a:rPr lang="en-IN" sz="2400" dirty="0"/>
              <a:t>, Gell-Mann, </a:t>
            </a:r>
            <a:r>
              <a:rPr lang="en-IN" sz="2400" dirty="0" smtClean="0"/>
              <a:t>and </a:t>
            </a:r>
            <a:r>
              <a:rPr lang="en-IN" sz="2400" dirty="0" err="1" smtClean="0"/>
              <a:t>Minkowski</a:t>
            </a:r>
            <a:r>
              <a:rPr lang="en-IN" sz="2400" dirty="0" smtClean="0"/>
              <a:t>,  PL 1975</a:t>
            </a:r>
            <a:endParaRPr lang="en-IN" sz="2400" dirty="0"/>
          </a:p>
        </p:txBody>
      </p:sp>
      <p:sp>
        <p:nvSpPr>
          <p:cNvPr id="7" name="TextBox 6"/>
          <p:cNvSpPr txBox="1"/>
          <p:nvPr/>
        </p:nvSpPr>
        <p:spPr>
          <a:xfrm>
            <a:off x="467544" y="3284984"/>
            <a:ext cx="7774000" cy="1569660"/>
          </a:xfrm>
          <a:prstGeom prst="rect">
            <a:avLst/>
          </a:prstGeom>
          <a:noFill/>
        </p:spPr>
        <p:txBody>
          <a:bodyPr wrap="square" rtlCol="0">
            <a:spAutoFit/>
          </a:bodyPr>
          <a:lstStyle/>
          <a:p>
            <a:pPr marL="342900" indent="-342900">
              <a:buFont typeface="Arial" pitchFamily="34" charset="0"/>
              <a:buChar char="•"/>
            </a:pPr>
            <a:r>
              <a:rPr lang="en-IN" sz="2400" dirty="0"/>
              <a:t>Minimal theory based on 6 quark </a:t>
            </a:r>
            <a:r>
              <a:rPr lang="en-IN" sz="2400" dirty="0" err="1"/>
              <a:t>flavors</a:t>
            </a:r>
            <a:r>
              <a:rPr lang="en-IN" sz="2400" dirty="0"/>
              <a:t>, 6 lepton </a:t>
            </a:r>
            <a:r>
              <a:rPr lang="en-IN" sz="2400" dirty="0" err="1"/>
              <a:t>flavors</a:t>
            </a:r>
            <a:r>
              <a:rPr lang="en-IN" sz="2400" dirty="0"/>
              <a:t>, and </a:t>
            </a:r>
            <a:r>
              <a:rPr lang="en-IN" sz="2400" dirty="0">
                <a:solidFill>
                  <a:srgbClr val="0070C0"/>
                </a:solidFill>
              </a:rPr>
              <a:t>SU(2) x U(1) </a:t>
            </a:r>
            <a:r>
              <a:rPr lang="en-IN" sz="2400" dirty="0"/>
              <a:t>gauge symmetry</a:t>
            </a:r>
          </a:p>
          <a:p>
            <a:pPr marL="342900" indent="-342900">
              <a:buFont typeface="Arial" pitchFamily="34" charset="0"/>
              <a:buChar char="•"/>
            </a:pPr>
            <a:r>
              <a:rPr lang="en-IN" sz="2400" dirty="0">
                <a:solidFill>
                  <a:srgbClr val="0070C0"/>
                </a:solidFill>
              </a:rPr>
              <a:t>Vector-like weak currents</a:t>
            </a:r>
            <a:r>
              <a:rPr lang="en-IN" sz="2400" dirty="0"/>
              <a:t>, parity violation from fermion masses</a:t>
            </a:r>
          </a:p>
        </p:txBody>
      </p:sp>
    </p:spTree>
    <p:extLst>
      <p:ext uri="{BB962C8B-B14F-4D97-AF65-F5344CB8AC3E}">
        <p14:creationId xmlns:p14="http://schemas.microsoft.com/office/powerpoint/2010/main" val="38109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203032" cy="1143000"/>
          </a:xfrm>
        </p:spPr>
        <p:txBody>
          <a:bodyPr/>
          <a:lstStyle/>
          <a:p>
            <a:r>
              <a:rPr lang="en-IN" b="1" i="1" dirty="0" smtClean="0">
                <a:solidFill>
                  <a:srgbClr val="C00000"/>
                </a:solidFill>
              </a:rPr>
              <a:t>Beyond weak interactions</a:t>
            </a:r>
            <a:endParaRPr lang="en-IN" b="1" i="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3578" y="1481747"/>
                <a:ext cx="8229600" cy="4179501"/>
              </a:xfrm>
            </p:spPr>
            <p:txBody>
              <a:bodyPr>
                <a:noAutofit/>
              </a:bodyPr>
              <a:lstStyle/>
              <a:p>
                <a:r>
                  <a:rPr lang="en-IN" sz="2000" dirty="0" smtClean="0"/>
                  <a:t>Looking for gauge unification, a larger gauge symmetry which will break eventually to </a:t>
                </a:r>
                <a:r>
                  <a:rPr lang="en-IN" sz="2000" dirty="0" smtClean="0">
                    <a:solidFill>
                      <a:srgbClr val="0070C0"/>
                    </a:solidFill>
                  </a:rPr>
                  <a:t>SU(3) x SU(2) x U(1)</a:t>
                </a:r>
              </a:p>
              <a:p>
                <a:r>
                  <a:rPr lang="en-IN" sz="2000" dirty="0" smtClean="0"/>
                  <a:t>Within SM, there are no right-handed neutrinos. So neutrinos cannot have a mass. </a:t>
                </a:r>
                <a:endParaRPr lang="en-IN" sz="2000" dirty="0"/>
              </a:p>
              <a:p>
                <a:r>
                  <a:rPr lang="en-IN" sz="2000" dirty="0" smtClean="0"/>
                  <a:t>Larger gauge groups may allow for right-handed neutrinos, and can give observed neutrinos a mass. </a:t>
                </a:r>
              </a:p>
              <a:p>
                <a:r>
                  <a:rPr lang="en-IN" sz="2000" dirty="0" smtClean="0"/>
                  <a:t>With </a:t>
                </a:r>
                <a:r>
                  <a:rPr lang="en-IN" sz="2000" dirty="0" smtClean="0">
                    <a:solidFill>
                      <a:srgbClr val="0070C0"/>
                    </a:solidFill>
                  </a:rPr>
                  <a:t>SO(10)</a:t>
                </a:r>
                <a:r>
                  <a:rPr lang="en-IN" sz="2000" dirty="0" smtClean="0"/>
                  <a:t> unification, neutrinos can get Dirac and </a:t>
                </a:r>
                <a:r>
                  <a:rPr lang="en-IN" sz="2000" dirty="0" err="1" smtClean="0"/>
                  <a:t>Majorana</a:t>
                </a:r>
                <a:r>
                  <a:rPr lang="en-IN" sz="2000" dirty="0" smtClean="0"/>
                  <a:t> masses, and hence the mass of the observed neutrino would be </a:t>
                </a:r>
              </a:p>
              <a:p>
                <a:pPr marL="0" indent="0">
                  <a:buNone/>
                </a:pPr>
                <a14:m>
                  <m:oMathPara xmlns:m="http://schemas.openxmlformats.org/officeDocument/2006/math">
                    <m:oMathParaPr>
                      <m:jc m:val="centerGroup"/>
                    </m:oMathParaPr>
                    <m:oMath xmlns:m="http://schemas.openxmlformats.org/officeDocument/2006/math">
                      <m:sSub>
                        <m:sSubPr>
                          <m:ctrlPr>
                            <a:rPr lang="en-IN" sz="2000" b="0" i="1" smtClean="0">
                              <a:solidFill>
                                <a:srgbClr val="0070C0"/>
                              </a:solidFill>
                              <a:latin typeface="Cambria Math"/>
                            </a:rPr>
                          </m:ctrlPr>
                        </m:sSubPr>
                        <m:e>
                          <m:r>
                            <a:rPr lang="en-IN" sz="2000" b="0" i="1" smtClean="0">
                              <a:solidFill>
                                <a:srgbClr val="0070C0"/>
                              </a:solidFill>
                              <a:latin typeface="Cambria Math"/>
                            </a:rPr>
                            <m:t>𝑚</m:t>
                          </m:r>
                        </m:e>
                        <m:sub>
                          <m:r>
                            <a:rPr lang="en-IN" sz="2000" b="0" i="1" smtClean="0">
                              <a:solidFill>
                                <a:srgbClr val="0070C0"/>
                              </a:solidFill>
                              <a:latin typeface="Cambria Math"/>
                            </a:rPr>
                            <m:t>𝜈</m:t>
                          </m:r>
                        </m:sub>
                      </m:sSub>
                      <m:r>
                        <a:rPr lang="en-IN" sz="2000" b="0" i="1" smtClean="0">
                          <a:solidFill>
                            <a:srgbClr val="0070C0"/>
                          </a:solidFill>
                          <a:latin typeface="Cambria Math"/>
                        </a:rPr>
                        <m:t>=</m:t>
                      </m:r>
                      <m:f>
                        <m:fPr>
                          <m:ctrlPr>
                            <a:rPr lang="en-IN" sz="2000" b="0" i="1" smtClean="0">
                              <a:solidFill>
                                <a:srgbClr val="0070C0"/>
                              </a:solidFill>
                              <a:latin typeface="Cambria Math"/>
                            </a:rPr>
                          </m:ctrlPr>
                        </m:fPr>
                        <m:num>
                          <m:sSubSup>
                            <m:sSubSupPr>
                              <m:ctrlPr>
                                <a:rPr lang="en-IN" sz="2000" b="0" i="1" smtClean="0">
                                  <a:solidFill>
                                    <a:srgbClr val="0070C0"/>
                                  </a:solidFill>
                                  <a:latin typeface="Cambria Math"/>
                                </a:rPr>
                              </m:ctrlPr>
                            </m:sSubSupPr>
                            <m:e>
                              <m:r>
                                <a:rPr lang="en-IN" sz="2000" b="0" i="1" smtClean="0">
                                  <a:solidFill>
                                    <a:srgbClr val="0070C0"/>
                                  </a:solidFill>
                                  <a:latin typeface="Cambria Math"/>
                                </a:rPr>
                                <m:t>𝑚</m:t>
                              </m:r>
                            </m:e>
                            <m:sub>
                              <m:r>
                                <a:rPr lang="en-IN" sz="2000" b="0" i="1" smtClean="0">
                                  <a:solidFill>
                                    <a:srgbClr val="0070C0"/>
                                  </a:solidFill>
                                  <a:latin typeface="Cambria Math"/>
                                </a:rPr>
                                <m:t>𝐷𝑖𝑟𝑎𝑐</m:t>
                              </m:r>
                            </m:sub>
                            <m:sup>
                              <m:r>
                                <a:rPr lang="en-IN" sz="2000" b="0" i="1" smtClean="0">
                                  <a:solidFill>
                                    <a:srgbClr val="0070C0"/>
                                  </a:solidFill>
                                  <a:latin typeface="Cambria Math"/>
                                </a:rPr>
                                <m:t>2</m:t>
                              </m:r>
                            </m:sup>
                          </m:sSubSup>
                        </m:num>
                        <m:den>
                          <m:sSub>
                            <m:sSubPr>
                              <m:ctrlPr>
                                <a:rPr lang="en-IN" sz="2000" b="0" i="1" smtClean="0">
                                  <a:solidFill>
                                    <a:srgbClr val="0070C0"/>
                                  </a:solidFill>
                                  <a:latin typeface="Cambria Math"/>
                                </a:rPr>
                              </m:ctrlPr>
                            </m:sSubPr>
                            <m:e>
                              <m:r>
                                <a:rPr lang="en-IN" sz="2000" b="0" i="1" smtClean="0">
                                  <a:solidFill>
                                    <a:srgbClr val="0070C0"/>
                                  </a:solidFill>
                                  <a:latin typeface="Cambria Math"/>
                                </a:rPr>
                                <m:t>𝑀</m:t>
                              </m:r>
                            </m:e>
                            <m:sub>
                              <m:r>
                                <a:rPr lang="en-IN" sz="2000" b="0" i="1" smtClean="0">
                                  <a:solidFill>
                                    <a:srgbClr val="0070C0"/>
                                  </a:solidFill>
                                  <a:latin typeface="Cambria Math"/>
                                </a:rPr>
                                <m:t>𝑀𝑎𝑗𝑜𝑟𝑎𝑛𝑎</m:t>
                              </m:r>
                            </m:sub>
                          </m:sSub>
                        </m:den>
                      </m:f>
                    </m:oMath>
                  </m:oMathPara>
                </a14:m>
                <a:endParaRPr lang="en-IN" sz="2000" b="0" dirty="0" smtClean="0"/>
              </a:p>
              <a:p>
                <a:r>
                  <a:rPr lang="en-IN" sz="2000" dirty="0" smtClean="0"/>
                  <a:t>One of the first ideas of </a:t>
                </a:r>
                <a:r>
                  <a:rPr lang="en-IN" sz="2000" b="1" dirty="0" smtClean="0"/>
                  <a:t>Seesaw mechanism </a:t>
                </a:r>
                <a:r>
                  <a:rPr lang="en-IN" sz="2000" dirty="0" smtClean="0"/>
                  <a:t>(others by </a:t>
                </a:r>
                <a:r>
                  <a:rPr lang="en-IN" sz="2000" dirty="0" err="1" smtClean="0"/>
                  <a:t>Minkowski</a:t>
                </a:r>
                <a:r>
                  <a:rPr lang="en-IN" sz="2000" dirty="0" smtClean="0"/>
                  <a:t> 77, </a:t>
                </a:r>
                <a:r>
                  <a:rPr lang="en-IN" sz="2000" dirty="0" err="1" smtClean="0"/>
                  <a:t>Yanagida</a:t>
                </a:r>
                <a:r>
                  <a:rPr lang="en-IN" sz="2000" dirty="0" smtClean="0"/>
                  <a:t> 80, </a:t>
                </a:r>
                <a:r>
                  <a:rPr lang="en-IN" sz="2000" dirty="0" err="1" smtClean="0"/>
                  <a:t>Mohapatra-Senjanovic</a:t>
                </a:r>
                <a:r>
                  <a:rPr lang="en-IN" sz="2000" dirty="0" smtClean="0"/>
                  <a:t> 80, Schechter-Valle 80)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3578" y="1481747"/>
                <a:ext cx="8229600" cy="4179501"/>
              </a:xfrm>
              <a:blipFill rotWithShape="1">
                <a:blip r:embed="rId2"/>
                <a:stretch>
                  <a:fillRect l="-667" t="-729" r="-1037" b="-437"/>
                </a:stretch>
              </a:blipFill>
            </p:spPr>
            <p:txBody>
              <a:bodyPr/>
              <a:lstStyle/>
              <a:p>
                <a:r>
                  <a:rPr lang="en-IN">
                    <a:noFill/>
                  </a:rPr>
                  <a:t> </a:t>
                </a:r>
              </a:p>
            </p:txBody>
          </p:sp>
        </mc:Fallback>
      </mc:AlternateContent>
      <p:sp>
        <p:nvSpPr>
          <p:cNvPr id="4" name="Rectangle 3"/>
          <p:cNvSpPr/>
          <p:nvPr/>
        </p:nvSpPr>
        <p:spPr>
          <a:xfrm rot="20169140">
            <a:off x="6705401" y="493875"/>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1979</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539552" y="5949280"/>
            <a:ext cx="8424936" cy="698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a:t>Complex </a:t>
            </a:r>
            <a:r>
              <a:rPr lang="en-IN" sz="2400" i="1" dirty="0" err="1"/>
              <a:t>spinors</a:t>
            </a:r>
            <a:r>
              <a:rPr lang="en-IN" sz="2400" i="1" dirty="0"/>
              <a:t> and unified </a:t>
            </a:r>
            <a:r>
              <a:rPr lang="en-IN" sz="2400" i="1" dirty="0" smtClean="0"/>
              <a:t>theories </a:t>
            </a:r>
            <a:endParaRPr lang="en-IN" sz="2400" i="1" dirty="0"/>
          </a:p>
          <a:p>
            <a:pPr algn="r"/>
            <a:r>
              <a:rPr lang="en-IN" sz="2400" dirty="0" smtClean="0"/>
              <a:t>Gell-Mann</a:t>
            </a:r>
            <a:r>
              <a:rPr lang="en-IN" sz="2400" dirty="0"/>
              <a:t>, </a:t>
            </a:r>
            <a:r>
              <a:rPr lang="en-IN" sz="2400" dirty="0" err="1"/>
              <a:t>Ramond</a:t>
            </a:r>
            <a:r>
              <a:rPr lang="en-IN" sz="2400" dirty="0"/>
              <a:t>, </a:t>
            </a:r>
            <a:r>
              <a:rPr lang="en-IN" sz="2400" dirty="0" smtClean="0"/>
              <a:t>and </a:t>
            </a:r>
            <a:r>
              <a:rPr lang="en-IN" sz="2400" dirty="0" err="1" smtClean="0"/>
              <a:t>Slansky</a:t>
            </a:r>
            <a:r>
              <a:rPr lang="en-IN" sz="2400" dirty="0" smtClean="0"/>
              <a:t>, </a:t>
            </a:r>
            <a:r>
              <a:rPr lang="en-IN" sz="2400" dirty="0" err="1" smtClean="0"/>
              <a:t>Supergravity</a:t>
            </a:r>
            <a:r>
              <a:rPr lang="en-IN" sz="2400" dirty="0" smtClean="0"/>
              <a:t> Proceedings, </a:t>
            </a:r>
            <a:r>
              <a:rPr lang="en-IN" sz="2400" dirty="0"/>
              <a:t>1979</a:t>
            </a:r>
          </a:p>
        </p:txBody>
      </p:sp>
    </p:spTree>
    <p:extLst>
      <p:ext uri="{BB962C8B-B14F-4D97-AF65-F5344CB8AC3E}">
        <p14:creationId xmlns:p14="http://schemas.microsoft.com/office/powerpoint/2010/main" val="7713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ol Dighe\Desktop\GellMann\gellmann-last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 y="0"/>
            <a:ext cx="913479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169140">
            <a:off x="5715362" y="5429812"/>
            <a:ext cx="3266085"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1929-2019</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752744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solidFill>
                  <a:srgbClr val="C00000"/>
                </a:solidFill>
              </a:rPr>
              <a:t>W</a:t>
            </a:r>
            <a:r>
              <a:rPr lang="en-IN" b="1" i="1" dirty="0" smtClean="0">
                <a:solidFill>
                  <a:srgbClr val="C00000"/>
                </a:solidFill>
              </a:rPr>
              <a:t>eak interactions around us</a:t>
            </a:r>
            <a:endParaRPr lang="en-IN" b="1" i="1" dirty="0">
              <a:solidFill>
                <a:srgbClr val="C00000"/>
              </a:solidFill>
            </a:endParaRPr>
          </a:p>
        </p:txBody>
      </p:sp>
      <p:pic>
        <p:nvPicPr>
          <p:cNvPr id="2051" name="Picture 3" descr="C:\Users\Amol Dighe\Desktop\GellMann\weak-interactio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174320"/>
            <a:ext cx="2224872" cy="1512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mol Dighe\Desktop\GellMann\sun-fu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522" y="1603679"/>
            <a:ext cx="2608709" cy="157064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mol Dighe\Desktop\GellMann\ParticleShow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005064"/>
            <a:ext cx="1818314" cy="2633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441" y="1865780"/>
            <a:ext cx="4514377" cy="523220"/>
          </a:xfrm>
          <a:prstGeom prst="rect">
            <a:avLst/>
          </a:prstGeom>
          <a:noFill/>
        </p:spPr>
        <p:txBody>
          <a:bodyPr wrap="none" rtlCol="0">
            <a:spAutoFit/>
          </a:bodyPr>
          <a:lstStyle/>
          <a:p>
            <a:r>
              <a:rPr lang="en-IN" sz="2800" dirty="0" smtClean="0"/>
              <a:t>Nuclear fusion inside the Sun</a:t>
            </a:r>
            <a:endParaRPr lang="en-IN" sz="2800" dirty="0"/>
          </a:p>
        </p:txBody>
      </p:sp>
      <p:sp>
        <p:nvSpPr>
          <p:cNvPr id="5" name="TextBox 4"/>
          <p:cNvSpPr txBox="1"/>
          <p:nvPr/>
        </p:nvSpPr>
        <p:spPr>
          <a:xfrm>
            <a:off x="3023629" y="3930776"/>
            <a:ext cx="3111749" cy="523220"/>
          </a:xfrm>
          <a:prstGeom prst="rect">
            <a:avLst/>
          </a:prstGeom>
          <a:noFill/>
        </p:spPr>
        <p:txBody>
          <a:bodyPr wrap="none" rtlCol="0">
            <a:spAutoFit/>
          </a:bodyPr>
          <a:lstStyle/>
          <a:p>
            <a:r>
              <a:rPr lang="en-IN" sz="2800" dirty="0" smtClean="0"/>
              <a:t>Nuclear beta decays</a:t>
            </a:r>
            <a:endParaRPr lang="en-IN" sz="2800" dirty="0"/>
          </a:p>
        </p:txBody>
      </p:sp>
      <p:sp>
        <p:nvSpPr>
          <p:cNvPr id="6" name="TextBox 5"/>
          <p:cNvSpPr txBox="1"/>
          <p:nvPr/>
        </p:nvSpPr>
        <p:spPr>
          <a:xfrm>
            <a:off x="1175453" y="5373216"/>
            <a:ext cx="5431423" cy="954107"/>
          </a:xfrm>
          <a:prstGeom prst="rect">
            <a:avLst/>
          </a:prstGeom>
          <a:noFill/>
        </p:spPr>
        <p:txBody>
          <a:bodyPr wrap="none" rtlCol="0">
            <a:spAutoFit/>
          </a:bodyPr>
          <a:lstStyle/>
          <a:p>
            <a:pPr algn="r"/>
            <a:r>
              <a:rPr lang="en-IN" sz="2800" dirty="0" smtClean="0"/>
              <a:t>Decays of  </a:t>
            </a:r>
            <a:r>
              <a:rPr lang="en-IN" sz="2800" dirty="0" err="1" smtClean="0"/>
              <a:t>muons</a:t>
            </a:r>
            <a:r>
              <a:rPr lang="en-IN" sz="2800" dirty="0" smtClean="0"/>
              <a:t>, </a:t>
            </a:r>
            <a:r>
              <a:rPr lang="en-IN" sz="2800" dirty="0" err="1" smtClean="0"/>
              <a:t>pions</a:t>
            </a:r>
            <a:r>
              <a:rPr lang="en-IN" sz="2800" dirty="0" smtClean="0"/>
              <a:t>, and </a:t>
            </a:r>
            <a:r>
              <a:rPr lang="en-IN" sz="2800" dirty="0" err="1" smtClean="0"/>
              <a:t>kaons</a:t>
            </a:r>
            <a:r>
              <a:rPr lang="en-IN" sz="2800" dirty="0" smtClean="0"/>
              <a:t> </a:t>
            </a:r>
          </a:p>
          <a:p>
            <a:pPr algn="r"/>
            <a:r>
              <a:rPr lang="en-IN" sz="2800" dirty="0" smtClean="0"/>
              <a:t>in cosmic rays</a:t>
            </a:r>
            <a:endParaRPr lang="en-IN" sz="2800" dirty="0"/>
          </a:p>
        </p:txBody>
      </p:sp>
    </p:spTree>
    <p:extLst>
      <p:ext uri="{BB962C8B-B14F-4D97-AF65-F5344CB8AC3E}">
        <p14:creationId xmlns:p14="http://schemas.microsoft.com/office/powerpoint/2010/main" val="74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056784" cy="724942"/>
          </a:xfrm>
        </p:spPr>
        <p:txBody>
          <a:bodyPr>
            <a:normAutofit fontScale="90000"/>
          </a:bodyPr>
          <a:lstStyle/>
          <a:p>
            <a:r>
              <a:rPr lang="en-IN" b="1" i="1" dirty="0" smtClean="0">
                <a:solidFill>
                  <a:srgbClr val="C00000"/>
                </a:solidFill>
              </a:rPr>
              <a:t>Understanding strange particles</a:t>
            </a:r>
            <a:endParaRPr lang="en-IN" b="1" i="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4437112"/>
                <a:ext cx="8229600" cy="1944215"/>
              </a:xfrm>
            </p:spPr>
            <p:txBody>
              <a:bodyPr>
                <a:normAutofit fontScale="85000" lnSpcReduction="10000"/>
              </a:bodyPr>
              <a:lstStyle/>
              <a:p>
                <a:pPr marL="0" indent="0">
                  <a:buNone/>
                </a:pPr>
                <a:r>
                  <a:rPr lang="en-IN" sz="2800" b="1" dirty="0" smtClean="0">
                    <a:solidFill>
                      <a:srgbClr val="C00000"/>
                    </a:solidFill>
                  </a:rPr>
                  <a:t>Proposals:</a:t>
                </a:r>
              </a:p>
              <a:p>
                <a:r>
                  <a:rPr lang="en-IN" sz="2400" dirty="0" err="1" smtClean="0">
                    <a:solidFill>
                      <a:srgbClr val="7030A0"/>
                    </a:solidFill>
                  </a:rPr>
                  <a:t>Peaslee</a:t>
                </a:r>
                <a:r>
                  <a:rPr lang="en-IN" sz="2400" dirty="0" smtClean="0">
                    <a:solidFill>
                      <a:srgbClr val="7030A0"/>
                    </a:solidFill>
                  </a:rPr>
                  <a:t>: </a:t>
                </a:r>
                <a14:m>
                  <m:oMath xmlns:m="http://schemas.openxmlformats.org/officeDocument/2006/math">
                    <m:sSub>
                      <m:sSubPr>
                        <m:ctrlPr>
                          <a:rPr lang="en-IN" sz="2400" b="0" i="1" smtClean="0">
                            <a:solidFill>
                              <a:srgbClr val="7030A0"/>
                            </a:solidFill>
                            <a:latin typeface="Cambria Math"/>
                          </a:rPr>
                        </m:ctrlPr>
                      </m:sSubPr>
                      <m:e>
                        <m:r>
                          <a:rPr lang="en-IN" sz="2400" b="0" i="1" smtClean="0">
                            <a:solidFill>
                              <a:srgbClr val="7030A0"/>
                            </a:solidFill>
                            <a:latin typeface="Cambria Math"/>
                          </a:rPr>
                          <m:t>𝑉</m:t>
                        </m:r>
                      </m:e>
                      <m:sub>
                        <m:r>
                          <a:rPr lang="en-IN" sz="2400" b="0" i="1" smtClean="0">
                            <a:solidFill>
                              <a:srgbClr val="7030A0"/>
                            </a:solidFill>
                            <a:latin typeface="Cambria Math"/>
                          </a:rPr>
                          <m:t>1</m:t>
                        </m:r>
                      </m:sub>
                    </m:sSub>
                  </m:oMath>
                </a14:m>
                <a:r>
                  <a:rPr lang="en-IN" sz="2400" dirty="0" smtClean="0">
                    <a:solidFill>
                      <a:srgbClr val="7030A0"/>
                    </a:solidFill>
                  </a:rPr>
                  <a:t> may have </a:t>
                </a:r>
                <a:r>
                  <a:rPr lang="en-IN" sz="2400" dirty="0" err="1" smtClean="0">
                    <a:solidFill>
                      <a:srgbClr val="7030A0"/>
                    </a:solidFill>
                  </a:rPr>
                  <a:t>isospin</a:t>
                </a:r>
                <a:r>
                  <a:rPr lang="en-IN" sz="2400" dirty="0" smtClean="0">
                    <a:solidFill>
                      <a:srgbClr val="7030A0"/>
                    </a:solidFill>
                  </a:rPr>
                  <a:t> </a:t>
                </a:r>
                <a14:m>
                  <m:oMath xmlns:m="http://schemas.openxmlformats.org/officeDocument/2006/math">
                    <m:f>
                      <m:fPr>
                        <m:ctrlPr>
                          <a:rPr lang="en-IN" sz="2400" b="0" i="1" smtClean="0">
                            <a:solidFill>
                              <a:srgbClr val="7030A0"/>
                            </a:solidFill>
                            <a:latin typeface="Cambria Math"/>
                          </a:rPr>
                        </m:ctrlPr>
                      </m:fPr>
                      <m:num>
                        <m:r>
                          <a:rPr lang="en-IN" sz="2400" b="0" i="1" smtClean="0">
                            <a:solidFill>
                              <a:srgbClr val="7030A0"/>
                            </a:solidFill>
                            <a:latin typeface="Cambria Math"/>
                          </a:rPr>
                          <m:t>5</m:t>
                        </m:r>
                      </m:num>
                      <m:den>
                        <m:r>
                          <a:rPr lang="en-IN" sz="2400" b="0" i="1" smtClean="0">
                            <a:solidFill>
                              <a:srgbClr val="7030A0"/>
                            </a:solidFill>
                            <a:latin typeface="Cambria Math"/>
                          </a:rPr>
                          <m:t>2</m:t>
                        </m:r>
                      </m:den>
                    </m:f>
                    <m:r>
                      <a:rPr lang="en-IN" sz="2400" b="0" i="1" smtClean="0">
                        <a:solidFill>
                          <a:srgbClr val="7030A0"/>
                        </a:solidFill>
                        <a:latin typeface="Cambria Math"/>
                      </a:rPr>
                      <m:t>. </m:t>
                    </m:r>
                  </m:oMath>
                </a14:m>
                <a:endParaRPr lang="en-IN" sz="2400" b="0" dirty="0" smtClean="0">
                  <a:solidFill>
                    <a:srgbClr val="7030A0"/>
                  </a:solidFill>
                </a:endParaRPr>
              </a:p>
              <a:p>
                <a:pPr marL="0" indent="0" algn="r">
                  <a:buNone/>
                </a:pPr>
                <a:r>
                  <a:rPr lang="en-IN" sz="2400" b="0" dirty="0" smtClean="0"/>
                  <a:t>       </a:t>
                </a:r>
                <a14:m>
                  <m:oMath xmlns:m="http://schemas.openxmlformats.org/officeDocument/2006/math">
                    <m:r>
                      <a:rPr lang="en-IN" sz="2400" b="0" i="1" smtClean="0">
                        <a:latin typeface="Cambria Math"/>
                      </a:rPr>
                      <m:t>⇒</m:t>
                    </m:r>
                  </m:oMath>
                </a14:m>
                <a:r>
                  <a:rPr lang="en-IN" sz="2400" dirty="0" smtClean="0"/>
                  <a:t> strong interactions forbid decay to protons/neutrons, but EM  do not !</a:t>
                </a:r>
              </a:p>
              <a:p>
                <a:r>
                  <a:rPr lang="en-IN" sz="2400" dirty="0" err="1" smtClean="0">
                    <a:solidFill>
                      <a:srgbClr val="7030A0"/>
                    </a:solidFill>
                  </a:rPr>
                  <a:t>Pais</a:t>
                </a:r>
                <a:r>
                  <a:rPr lang="en-IN" sz="2400" dirty="0" smtClean="0">
                    <a:solidFill>
                      <a:srgbClr val="7030A0"/>
                    </a:solidFill>
                  </a:rPr>
                  <a:t>: New particles have extra “orbital </a:t>
                </a:r>
                <a:r>
                  <a:rPr lang="en-IN" sz="2400" dirty="0" err="1" smtClean="0">
                    <a:solidFill>
                      <a:srgbClr val="7030A0"/>
                    </a:solidFill>
                  </a:rPr>
                  <a:t>isospin</a:t>
                </a:r>
                <a:r>
                  <a:rPr lang="en-IN" sz="2400" dirty="0" smtClean="0">
                    <a:solidFill>
                      <a:srgbClr val="7030A0"/>
                    </a:solidFill>
                  </a:rPr>
                  <a:t>” and negative isotopic parity</a:t>
                </a:r>
              </a:p>
              <a:p>
                <a:pPr marL="0" indent="0" algn="r">
                  <a:buNone/>
                </a:pPr>
                <a:r>
                  <a:rPr lang="en-IN" sz="2400" b="0" dirty="0" smtClean="0"/>
                  <a:t>           </a:t>
                </a:r>
                <a14:m>
                  <m:oMath xmlns:m="http://schemas.openxmlformats.org/officeDocument/2006/math">
                    <m:r>
                      <a:rPr lang="en-IN" sz="2400" b="0" i="1" smtClean="0">
                        <a:latin typeface="Cambria Math"/>
                      </a:rPr>
                      <m:t>⇒</m:t>
                    </m:r>
                  </m:oMath>
                </a14:m>
                <a:r>
                  <a:rPr lang="en-IN" sz="2400" dirty="0" smtClean="0"/>
                  <a:t> Associated production OK, strong and EM forbidden </a:t>
                </a:r>
              </a:p>
              <a:p>
                <a:endParaRPr lang="en-IN" dirty="0"/>
              </a:p>
              <a:p>
                <a:endParaRPr lang="en-IN"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4437112"/>
                <a:ext cx="8229600" cy="1944215"/>
              </a:xfrm>
              <a:blipFill rotWithShape="1">
                <a:blip r:embed="rId2"/>
                <a:stretch>
                  <a:fillRect l="-1185" t="-4389" r="-1333" b="-3762"/>
                </a:stretch>
              </a:blipFill>
            </p:spPr>
            <p:txBody>
              <a:bodyPr/>
              <a:lstStyle/>
              <a:p>
                <a:r>
                  <a:rPr lang="en-IN">
                    <a:noFill/>
                  </a:rPr>
                  <a:t> </a:t>
                </a:r>
              </a:p>
            </p:txBody>
          </p:sp>
        </mc:Fallback>
      </mc:AlternateContent>
      <p:sp>
        <p:nvSpPr>
          <p:cNvPr id="4" name="Rectangle 3"/>
          <p:cNvSpPr/>
          <p:nvPr/>
        </p:nvSpPr>
        <p:spPr>
          <a:xfrm rot="20169140">
            <a:off x="6320695" y="528941"/>
            <a:ext cx="2580459"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Early 1950’s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273366" y="1556792"/>
            <a:ext cx="6848413" cy="1015663"/>
          </a:xfrm>
          <a:prstGeom prst="rect">
            <a:avLst/>
          </a:prstGeom>
          <a:noFill/>
        </p:spPr>
        <p:txBody>
          <a:bodyPr wrap="none" rtlCol="0">
            <a:spAutoFit/>
          </a:bodyPr>
          <a:lstStyle/>
          <a:p>
            <a:pPr marL="285750" indent="-285750">
              <a:buFont typeface="Arial" pitchFamily="34" charset="0"/>
              <a:buChar char="•"/>
            </a:pPr>
            <a:r>
              <a:rPr lang="en-IN" sz="2000" dirty="0" smtClean="0"/>
              <a:t>Protons – neutrons related by ``</a:t>
            </a:r>
            <a:r>
              <a:rPr lang="en-IN" sz="2000" dirty="0" err="1"/>
              <a:t>isospin</a:t>
            </a:r>
            <a:r>
              <a:rPr lang="en-IN" sz="2000" dirty="0"/>
              <a:t>’’ symmetry</a:t>
            </a:r>
          </a:p>
          <a:p>
            <a:pPr marL="285750" indent="-285750">
              <a:buFont typeface="Arial" pitchFamily="34" charset="0"/>
              <a:buChar char="•"/>
            </a:pPr>
            <a:r>
              <a:rPr lang="en-IN" sz="2000" dirty="0"/>
              <a:t>Charged and neutral </a:t>
            </a:r>
            <a:r>
              <a:rPr lang="en-IN" sz="2000" dirty="0" err="1"/>
              <a:t>pions</a:t>
            </a:r>
            <a:r>
              <a:rPr lang="en-IN" sz="2000" dirty="0"/>
              <a:t> related by </a:t>
            </a:r>
            <a:r>
              <a:rPr lang="en-IN" sz="2000" dirty="0" err="1"/>
              <a:t>isospin</a:t>
            </a:r>
            <a:r>
              <a:rPr lang="en-IN" sz="2000" dirty="0"/>
              <a:t> </a:t>
            </a:r>
            <a:r>
              <a:rPr lang="en-IN" sz="2000" dirty="0" smtClean="0"/>
              <a:t>symmetry</a:t>
            </a:r>
          </a:p>
          <a:p>
            <a:pPr marL="285750" indent="-285750">
              <a:buFont typeface="Arial" pitchFamily="34" charset="0"/>
              <a:buChar char="•"/>
            </a:pPr>
            <a:r>
              <a:rPr lang="en-IN" sz="2000" dirty="0" err="1" smtClean="0"/>
              <a:t>Isospin</a:t>
            </a:r>
            <a:r>
              <a:rPr lang="en-IN" sz="2000" dirty="0" smtClean="0"/>
              <a:t> conserved in ``strong’’ interactions but violated in EM</a:t>
            </a:r>
            <a:endParaRPr lang="en-IN" sz="2000" dirty="0"/>
          </a:p>
        </p:txBody>
      </p:sp>
      <mc:AlternateContent xmlns:mc="http://schemas.openxmlformats.org/markup-compatibility/2006" xmlns:a14="http://schemas.microsoft.com/office/drawing/2010/main">
        <mc:Choice Requires="a14">
          <p:sp>
            <p:nvSpPr>
              <p:cNvPr id="7" name="TextBox 6"/>
              <p:cNvSpPr txBox="1"/>
              <p:nvPr/>
            </p:nvSpPr>
            <p:spPr>
              <a:xfrm>
                <a:off x="1403648" y="2852936"/>
                <a:ext cx="6418552" cy="1328825"/>
              </a:xfrm>
              <a:prstGeom prst="rect">
                <a:avLst/>
              </a:prstGeom>
              <a:noFill/>
            </p:spPr>
            <p:txBody>
              <a:bodyPr wrap="none" rtlCol="0">
                <a:spAutoFit/>
              </a:bodyPr>
              <a:lstStyle/>
              <a:p>
                <a:pPr marL="285750" indent="-285750">
                  <a:buFont typeface="Arial" pitchFamily="34" charset="0"/>
                  <a:buChar char="•"/>
                </a:pPr>
                <a:r>
                  <a:rPr lang="en-IN" sz="2000" dirty="0"/>
                  <a:t>Strange particles found in cosmic rays:</a:t>
                </a:r>
              </a:p>
              <a:p>
                <a:pPr/>
                <a14:m>
                  <m:oMathPara xmlns:m="http://schemas.openxmlformats.org/officeDocument/2006/math">
                    <m:oMathParaPr>
                      <m:jc m:val="centerGroup"/>
                    </m:oMathParaPr>
                    <m:oMath xmlns:m="http://schemas.openxmlformats.org/officeDocument/2006/math">
                      <m:d>
                        <m:dPr>
                          <m:ctrlPr>
                            <a:rPr lang="en-IN" sz="2000" i="1">
                              <a:solidFill>
                                <a:srgbClr val="0070C0"/>
                              </a:solidFill>
                              <a:latin typeface="Cambria Math"/>
                            </a:rPr>
                          </m:ctrlPr>
                        </m:dPr>
                        <m:e>
                          <m:sSubSup>
                            <m:sSubSupPr>
                              <m:ctrlPr>
                                <a:rPr lang="en-IN" sz="2000" i="1">
                                  <a:solidFill>
                                    <a:srgbClr val="0070C0"/>
                                  </a:solidFill>
                                  <a:latin typeface="Cambria Math"/>
                                </a:rPr>
                              </m:ctrlPr>
                            </m:sSubSupPr>
                            <m:e>
                              <m:r>
                                <a:rPr lang="en-IN" sz="2000" i="1">
                                  <a:solidFill>
                                    <a:srgbClr val="0070C0"/>
                                  </a:solidFill>
                                  <a:latin typeface="Cambria Math"/>
                                </a:rPr>
                                <m:t>𝑉</m:t>
                              </m:r>
                            </m:e>
                            <m:sub>
                              <m:r>
                                <a:rPr lang="en-IN" sz="2000" i="1">
                                  <a:solidFill>
                                    <a:srgbClr val="0070C0"/>
                                  </a:solidFill>
                                  <a:latin typeface="Cambria Math"/>
                                </a:rPr>
                                <m:t>1</m:t>
                              </m:r>
                            </m:sub>
                            <m:sup>
                              <m:r>
                                <a:rPr lang="en-IN" sz="2000" i="1">
                                  <a:solidFill>
                                    <a:srgbClr val="0070C0"/>
                                  </a:solidFill>
                                  <a:latin typeface="Cambria Math"/>
                                </a:rPr>
                                <m:t>+</m:t>
                              </m:r>
                            </m:sup>
                          </m:sSubSup>
                          <m:r>
                            <a:rPr lang="en-IN" sz="2000" i="1">
                              <a:solidFill>
                                <a:srgbClr val="0070C0"/>
                              </a:solidFill>
                              <a:latin typeface="Cambria Math"/>
                            </a:rPr>
                            <m:t>, </m:t>
                          </m:r>
                          <m:sSubSup>
                            <m:sSubSupPr>
                              <m:ctrlPr>
                                <a:rPr lang="en-IN" sz="2000" i="1">
                                  <a:solidFill>
                                    <a:srgbClr val="0070C0"/>
                                  </a:solidFill>
                                  <a:latin typeface="Cambria Math"/>
                                </a:rPr>
                              </m:ctrlPr>
                            </m:sSubSupPr>
                            <m:e>
                              <m:r>
                                <a:rPr lang="en-IN" sz="2000" i="1">
                                  <a:solidFill>
                                    <a:srgbClr val="0070C0"/>
                                  </a:solidFill>
                                  <a:latin typeface="Cambria Math"/>
                                </a:rPr>
                                <m:t>𝑉</m:t>
                              </m:r>
                            </m:e>
                            <m:sub>
                              <m:r>
                                <a:rPr lang="en-IN" sz="2000" i="1">
                                  <a:solidFill>
                                    <a:srgbClr val="0070C0"/>
                                  </a:solidFill>
                                  <a:latin typeface="Cambria Math"/>
                                </a:rPr>
                                <m:t>1</m:t>
                              </m:r>
                            </m:sub>
                            <m:sup>
                              <m:r>
                                <a:rPr lang="en-IN" sz="2000" i="1">
                                  <a:solidFill>
                                    <a:srgbClr val="0070C0"/>
                                  </a:solidFill>
                                  <a:latin typeface="Cambria Math"/>
                                </a:rPr>
                                <m:t>−</m:t>
                              </m:r>
                            </m:sup>
                          </m:sSubSup>
                          <m:r>
                            <a:rPr lang="en-IN" sz="2000" i="1">
                              <a:solidFill>
                                <a:srgbClr val="0070C0"/>
                              </a:solidFill>
                              <a:latin typeface="Cambria Math"/>
                            </a:rPr>
                            <m:t>, </m:t>
                          </m:r>
                          <m:sSubSup>
                            <m:sSubSupPr>
                              <m:ctrlPr>
                                <a:rPr lang="en-IN" sz="2000" i="1">
                                  <a:solidFill>
                                    <a:srgbClr val="0070C0"/>
                                  </a:solidFill>
                                  <a:latin typeface="Cambria Math"/>
                                </a:rPr>
                              </m:ctrlPr>
                            </m:sSubSupPr>
                            <m:e>
                              <m:r>
                                <a:rPr lang="en-IN" sz="2000" i="1">
                                  <a:solidFill>
                                    <a:srgbClr val="0070C0"/>
                                  </a:solidFill>
                                  <a:latin typeface="Cambria Math"/>
                                </a:rPr>
                                <m:t>𝑉</m:t>
                              </m:r>
                            </m:e>
                            <m:sub>
                              <m:r>
                                <a:rPr lang="en-IN" sz="2000" i="1">
                                  <a:solidFill>
                                    <a:srgbClr val="0070C0"/>
                                  </a:solidFill>
                                  <a:latin typeface="Cambria Math"/>
                                </a:rPr>
                                <m:t>1</m:t>
                              </m:r>
                            </m:sub>
                            <m:sup>
                              <m:r>
                                <a:rPr lang="en-IN" sz="2000" i="1">
                                  <a:solidFill>
                                    <a:srgbClr val="0070C0"/>
                                  </a:solidFill>
                                  <a:latin typeface="Cambria Math"/>
                                </a:rPr>
                                <m:t>0</m:t>
                              </m:r>
                            </m:sup>
                          </m:sSubSup>
                          <m:r>
                            <a:rPr lang="en-IN" sz="2000" i="1">
                              <a:solidFill>
                                <a:srgbClr val="0070C0"/>
                              </a:solidFill>
                              <a:latin typeface="Cambria Math"/>
                            </a:rPr>
                            <m:t>, </m:t>
                          </m:r>
                          <m:sSub>
                            <m:sSubPr>
                              <m:ctrlPr>
                                <a:rPr lang="en-IN" sz="2000" i="1">
                                  <a:solidFill>
                                    <a:srgbClr val="0070C0"/>
                                  </a:solidFill>
                                  <a:latin typeface="Cambria Math"/>
                                </a:rPr>
                              </m:ctrlPr>
                            </m:sSubPr>
                            <m:e>
                              <m:r>
                                <a:rPr lang="en-IN" sz="2000" i="1">
                                  <a:solidFill>
                                    <a:srgbClr val="0070C0"/>
                                  </a:solidFill>
                                  <a:latin typeface="Cambria Math"/>
                                </a:rPr>
                                <m:t>𝑉</m:t>
                              </m:r>
                            </m:e>
                            <m:sub>
                              <m:r>
                                <a:rPr lang="en-IN" sz="2000" i="1">
                                  <a:solidFill>
                                    <a:srgbClr val="0070C0"/>
                                  </a:solidFill>
                                  <a:latin typeface="Cambria Math"/>
                                </a:rPr>
                                <m:t>4</m:t>
                              </m:r>
                            </m:sub>
                          </m:sSub>
                          <m:r>
                            <a:rPr lang="en-IN" sz="2000" i="1">
                              <a:solidFill>
                                <a:srgbClr val="0070C0"/>
                              </a:solidFill>
                              <a:latin typeface="Cambria Math"/>
                            </a:rPr>
                            <m:t>, </m:t>
                          </m:r>
                          <m:sSup>
                            <m:sSupPr>
                              <m:ctrlPr>
                                <a:rPr lang="en-IN" sz="2000" i="1">
                                  <a:solidFill>
                                    <a:srgbClr val="0070C0"/>
                                  </a:solidFill>
                                  <a:latin typeface="Cambria Math"/>
                                </a:rPr>
                              </m:ctrlPr>
                            </m:sSupPr>
                            <m:e>
                              <m:r>
                                <a:rPr lang="en-IN" sz="2000" i="1">
                                  <a:solidFill>
                                    <a:srgbClr val="0070C0"/>
                                  </a:solidFill>
                                  <a:latin typeface="Cambria Math"/>
                                </a:rPr>
                                <m:t>𝜏</m:t>
                              </m:r>
                            </m:e>
                            <m:sup>
                              <m:r>
                                <a:rPr lang="en-IN" sz="2000" i="1">
                                  <a:solidFill>
                                    <a:srgbClr val="0070C0"/>
                                  </a:solidFill>
                                  <a:latin typeface="Cambria Math"/>
                                </a:rPr>
                                <m:t>+</m:t>
                              </m:r>
                            </m:sup>
                          </m:sSup>
                          <m:r>
                            <a:rPr lang="en-IN" sz="2000" i="1">
                              <a:solidFill>
                                <a:srgbClr val="0070C0"/>
                              </a:solidFill>
                              <a:latin typeface="Cambria Math"/>
                            </a:rPr>
                            <m:t>,</m:t>
                          </m:r>
                          <m:sSup>
                            <m:sSupPr>
                              <m:ctrlPr>
                                <a:rPr lang="en-IN" sz="2000" i="1">
                                  <a:solidFill>
                                    <a:srgbClr val="0070C0"/>
                                  </a:solidFill>
                                  <a:latin typeface="Cambria Math"/>
                                </a:rPr>
                              </m:ctrlPr>
                            </m:sSupPr>
                            <m:e>
                              <m:r>
                                <a:rPr lang="en-IN" sz="2000" i="1">
                                  <a:solidFill>
                                    <a:srgbClr val="0070C0"/>
                                  </a:solidFill>
                                  <a:latin typeface="Cambria Math"/>
                                </a:rPr>
                                <m:t>𝜏</m:t>
                              </m:r>
                            </m:e>
                            <m:sup>
                              <m:r>
                                <a:rPr lang="en-IN" sz="2000" i="1">
                                  <a:solidFill>
                                    <a:srgbClr val="0070C0"/>
                                  </a:solidFill>
                                  <a:latin typeface="Cambria Math"/>
                                </a:rPr>
                                <m:t>−</m:t>
                              </m:r>
                            </m:sup>
                          </m:sSup>
                        </m:e>
                      </m:d>
                      <m:r>
                        <a:rPr lang="en-IN" sz="2000" i="1">
                          <a:solidFill>
                            <a:srgbClr val="0070C0"/>
                          </a:solidFill>
                          <a:latin typeface="Cambria Math"/>
                        </a:rPr>
                        <m:t> ≡(</m:t>
                      </m:r>
                      <m:sSup>
                        <m:sSupPr>
                          <m:ctrlPr>
                            <a:rPr lang="en-IN" sz="2000" i="1">
                              <a:solidFill>
                                <a:srgbClr val="0070C0"/>
                              </a:solidFill>
                              <a:latin typeface="Cambria Math"/>
                            </a:rPr>
                          </m:ctrlPr>
                        </m:sSupPr>
                        <m:e>
                          <m:r>
                            <m:rPr>
                              <m:sty m:val="p"/>
                            </m:rPr>
                            <a:rPr lang="en-IN" sz="2000">
                              <a:solidFill>
                                <a:srgbClr val="0070C0"/>
                              </a:solidFill>
                              <a:latin typeface="Cambria Math"/>
                            </a:rPr>
                            <m:t>Σ</m:t>
                          </m:r>
                        </m:e>
                        <m:sup>
                          <m:r>
                            <a:rPr lang="en-IN" sz="2000" i="1">
                              <a:solidFill>
                                <a:srgbClr val="0070C0"/>
                              </a:solidFill>
                              <a:latin typeface="Cambria Math"/>
                            </a:rPr>
                            <m:t>+</m:t>
                          </m:r>
                        </m:sup>
                      </m:sSup>
                      <m:r>
                        <a:rPr lang="en-IN" sz="2000" i="1">
                          <a:solidFill>
                            <a:srgbClr val="0070C0"/>
                          </a:solidFill>
                          <a:latin typeface="Cambria Math"/>
                        </a:rPr>
                        <m:t>, </m:t>
                      </m:r>
                      <m:sSup>
                        <m:sSupPr>
                          <m:ctrlPr>
                            <a:rPr lang="en-IN" sz="2000" i="1">
                              <a:solidFill>
                                <a:srgbClr val="0070C0"/>
                              </a:solidFill>
                              <a:latin typeface="Cambria Math"/>
                            </a:rPr>
                          </m:ctrlPr>
                        </m:sSupPr>
                        <m:e>
                          <m:r>
                            <m:rPr>
                              <m:sty m:val="p"/>
                            </m:rPr>
                            <a:rPr lang="en-IN" sz="2000">
                              <a:solidFill>
                                <a:srgbClr val="0070C0"/>
                              </a:solidFill>
                              <a:latin typeface="Cambria Math"/>
                            </a:rPr>
                            <m:t>Σ</m:t>
                          </m:r>
                        </m:e>
                        <m:sup>
                          <m:r>
                            <a:rPr lang="en-IN" sz="2000" i="1">
                              <a:solidFill>
                                <a:srgbClr val="0070C0"/>
                              </a:solidFill>
                              <a:latin typeface="Cambria Math"/>
                            </a:rPr>
                            <m:t>−</m:t>
                          </m:r>
                        </m:sup>
                      </m:sSup>
                      <m:r>
                        <a:rPr lang="en-IN" sz="2000" i="1">
                          <a:solidFill>
                            <a:srgbClr val="0070C0"/>
                          </a:solidFill>
                          <a:latin typeface="Cambria Math"/>
                        </a:rPr>
                        <m:t>, </m:t>
                      </m:r>
                      <m:sSup>
                        <m:sSupPr>
                          <m:ctrlPr>
                            <a:rPr lang="en-IN" sz="2000" i="1">
                              <a:solidFill>
                                <a:srgbClr val="0070C0"/>
                              </a:solidFill>
                              <a:latin typeface="Cambria Math"/>
                            </a:rPr>
                          </m:ctrlPr>
                        </m:sSupPr>
                        <m:e>
                          <m:r>
                            <m:rPr>
                              <m:sty m:val="p"/>
                            </m:rPr>
                            <a:rPr lang="en-IN" sz="2000">
                              <a:solidFill>
                                <a:srgbClr val="0070C0"/>
                              </a:solidFill>
                              <a:latin typeface="Cambria Math"/>
                            </a:rPr>
                            <m:t>Σ</m:t>
                          </m:r>
                        </m:e>
                        <m:sup>
                          <m:r>
                            <a:rPr lang="en-IN" sz="2000" i="1">
                              <a:solidFill>
                                <a:srgbClr val="0070C0"/>
                              </a:solidFill>
                              <a:latin typeface="Cambria Math"/>
                            </a:rPr>
                            <m:t>0</m:t>
                          </m:r>
                        </m:sup>
                      </m:sSup>
                      <m:r>
                        <a:rPr lang="en-IN" sz="2000" i="1">
                          <a:solidFill>
                            <a:srgbClr val="0070C0"/>
                          </a:solidFill>
                          <a:latin typeface="Cambria Math"/>
                        </a:rPr>
                        <m:t>, </m:t>
                      </m:r>
                      <m:r>
                        <m:rPr>
                          <m:sty m:val="p"/>
                        </m:rPr>
                        <a:rPr lang="en-IN" sz="2000">
                          <a:solidFill>
                            <a:srgbClr val="0070C0"/>
                          </a:solidFill>
                          <a:latin typeface="Cambria Math"/>
                        </a:rPr>
                        <m:t>Λ</m:t>
                      </m:r>
                      <m:r>
                        <a:rPr lang="en-IN" sz="2000" i="1">
                          <a:solidFill>
                            <a:srgbClr val="0070C0"/>
                          </a:solidFill>
                          <a:latin typeface="Cambria Math"/>
                        </a:rPr>
                        <m:t>, </m:t>
                      </m:r>
                      <m:sSup>
                        <m:sSupPr>
                          <m:ctrlPr>
                            <a:rPr lang="en-IN" sz="2000" i="1">
                              <a:solidFill>
                                <a:srgbClr val="0070C0"/>
                              </a:solidFill>
                              <a:latin typeface="Cambria Math"/>
                            </a:rPr>
                          </m:ctrlPr>
                        </m:sSupPr>
                        <m:e>
                          <m:r>
                            <a:rPr lang="en-IN" sz="2000" i="1">
                              <a:solidFill>
                                <a:srgbClr val="0070C0"/>
                              </a:solidFill>
                              <a:latin typeface="Cambria Math"/>
                            </a:rPr>
                            <m:t>𝐾</m:t>
                          </m:r>
                        </m:e>
                        <m:sup>
                          <m:r>
                            <a:rPr lang="en-IN" sz="2000" i="1">
                              <a:solidFill>
                                <a:srgbClr val="0070C0"/>
                              </a:solidFill>
                              <a:latin typeface="Cambria Math"/>
                            </a:rPr>
                            <m:t>+</m:t>
                          </m:r>
                        </m:sup>
                      </m:sSup>
                      <m:r>
                        <a:rPr lang="en-IN" sz="2000" i="1">
                          <a:solidFill>
                            <a:srgbClr val="0070C0"/>
                          </a:solidFill>
                          <a:latin typeface="Cambria Math"/>
                        </a:rPr>
                        <m:t>, </m:t>
                      </m:r>
                      <m:sSup>
                        <m:sSupPr>
                          <m:ctrlPr>
                            <a:rPr lang="en-IN" sz="2000" i="1">
                              <a:solidFill>
                                <a:srgbClr val="0070C0"/>
                              </a:solidFill>
                              <a:latin typeface="Cambria Math"/>
                            </a:rPr>
                          </m:ctrlPr>
                        </m:sSupPr>
                        <m:e>
                          <m:r>
                            <a:rPr lang="en-IN" sz="2000" i="1">
                              <a:solidFill>
                                <a:srgbClr val="0070C0"/>
                              </a:solidFill>
                              <a:latin typeface="Cambria Math"/>
                            </a:rPr>
                            <m:t>𝐾</m:t>
                          </m:r>
                        </m:e>
                        <m:sup>
                          <m:r>
                            <a:rPr lang="en-IN" sz="2000" i="1">
                              <a:solidFill>
                                <a:srgbClr val="0070C0"/>
                              </a:solidFill>
                              <a:latin typeface="Cambria Math"/>
                            </a:rPr>
                            <m:t>−</m:t>
                          </m:r>
                        </m:sup>
                      </m:sSup>
                      <m:r>
                        <a:rPr lang="en-IN" sz="2000" i="1">
                          <a:solidFill>
                            <a:srgbClr val="0070C0"/>
                          </a:solidFill>
                          <a:latin typeface="Cambria Math"/>
                        </a:rPr>
                        <m:t>)</m:t>
                      </m:r>
                    </m:oMath>
                  </m:oMathPara>
                </a14:m>
                <a:endParaRPr lang="en-IN" sz="2000" dirty="0">
                  <a:solidFill>
                    <a:srgbClr val="0070C0"/>
                  </a:solidFill>
                </a:endParaRPr>
              </a:p>
              <a:p>
                <a:pPr marL="285750" indent="-285750">
                  <a:buFont typeface="Arial" pitchFamily="34" charset="0"/>
                  <a:buChar char="•"/>
                </a:pPr>
                <a:r>
                  <a:rPr lang="en-IN" sz="2000" dirty="0"/>
                  <a:t>Associated </a:t>
                </a:r>
                <a:r>
                  <a:rPr lang="en-IN" sz="2000" dirty="0" smtClean="0"/>
                  <a:t>production, long lifetimes</a:t>
                </a:r>
                <a:endParaRPr lang="en-IN" sz="2000" dirty="0"/>
              </a:p>
              <a:p>
                <a:pPr marL="285750" indent="-285750">
                  <a:buFont typeface="Arial" pitchFamily="34" charset="0"/>
                  <a:buChar char="•"/>
                </a:pPr>
                <a:r>
                  <a:rPr lang="en-IN" sz="2000" dirty="0"/>
                  <a:t>Are these just </a:t>
                </a:r>
                <a:r>
                  <a:rPr lang="en-IN" sz="2000" dirty="0" err="1"/>
                  <a:t>isospin</a:t>
                </a:r>
                <a:r>
                  <a:rPr lang="en-IN" sz="2000" dirty="0"/>
                  <a:t> partners of nucleons and </a:t>
                </a:r>
                <a:r>
                  <a:rPr lang="en-IN" sz="2000" dirty="0" err="1"/>
                  <a:t>pions</a:t>
                </a:r>
                <a:r>
                  <a:rPr lang="en-IN" sz="20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1403648" y="2852936"/>
                <a:ext cx="6418552" cy="1328825"/>
              </a:xfrm>
              <a:prstGeom prst="rect">
                <a:avLst/>
              </a:prstGeom>
              <a:blipFill rotWithShape="1">
                <a:blip r:embed="rId3"/>
                <a:stretch>
                  <a:fillRect l="-760" t="-2294" b="-7339"/>
                </a:stretch>
              </a:blipFill>
            </p:spPr>
            <p:txBody>
              <a:bodyPr/>
              <a:lstStyle/>
              <a:p>
                <a:r>
                  <a:rPr lang="en-IN">
                    <a:noFill/>
                  </a:rPr>
                  <a:t> </a:t>
                </a:r>
              </a:p>
            </p:txBody>
          </p:sp>
        </mc:Fallback>
      </mc:AlternateContent>
    </p:spTree>
    <p:extLst>
      <p:ext uri="{BB962C8B-B14F-4D97-AF65-F5344CB8AC3E}">
        <p14:creationId xmlns:p14="http://schemas.microsoft.com/office/powerpoint/2010/main" val="36047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4440"/>
            <a:ext cx="7272808" cy="1143000"/>
          </a:xfrm>
        </p:spPr>
        <p:txBody>
          <a:bodyPr/>
          <a:lstStyle/>
          <a:p>
            <a:r>
              <a:rPr lang="en-IN" b="1" i="1" dirty="0" smtClean="0">
                <a:solidFill>
                  <a:srgbClr val="C00000"/>
                </a:solidFill>
              </a:rPr>
              <a:t>Decoupling spin and </a:t>
            </a:r>
            <a:r>
              <a:rPr lang="en-IN" b="1" i="1" dirty="0" err="1" smtClean="0">
                <a:solidFill>
                  <a:srgbClr val="C00000"/>
                </a:solidFill>
              </a:rPr>
              <a:t>isospin</a:t>
            </a:r>
            <a:endParaRPr lang="en-IN" b="1" i="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2060848"/>
                <a:ext cx="8229600" cy="2476872"/>
              </a:xfrm>
            </p:spPr>
            <p:txBody>
              <a:bodyPr>
                <a:normAutofit fontScale="70000" lnSpcReduction="20000"/>
              </a:bodyPr>
              <a:lstStyle/>
              <a:p>
                <a:pPr marL="0" indent="0">
                  <a:buNone/>
                </a:pPr>
                <a:r>
                  <a:rPr lang="en-IN" b="1" dirty="0" smtClean="0">
                    <a:solidFill>
                      <a:srgbClr val="C00000"/>
                    </a:solidFill>
                  </a:rPr>
                  <a:t>Gell-Mann proposal:</a:t>
                </a:r>
              </a:p>
              <a:p>
                <a:r>
                  <a:rPr lang="en-IN" dirty="0" smtClean="0"/>
                  <a:t>Fermions </a:t>
                </a:r>
                <a14:m>
                  <m:oMath xmlns:m="http://schemas.openxmlformats.org/officeDocument/2006/math">
                    <m:d>
                      <m:dPr>
                        <m:ctrlPr>
                          <a:rPr lang="en-IN" b="0" i="1" smtClean="0">
                            <a:latin typeface="Cambria Math"/>
                          </a:rPr>
                        </m:ctrlPr>
                      </m:dPr>
                      <m:e>
                        <m:sSub>
                          <m:sSubPr>
                            <m:ctrlPr>
                              <a:rPr lang="en-IN" b="0" i="1" smtClean="0">
                                <a:latin typeface="Cambria Math"/>
                              </a:rPr>
                            </m:ctrlPr>
                          </m:sSubPr>
                          <m:e>
                            <m:r>
                              <a:rPr lang="en-IN" b="0" i="1" smtClean="0">
                                <a:latin typeface="Cambria Math"/>
                              </a:rPr>
                              <m:t>𝑉</m:t>
                            </m:r>
                          </m:e>
                          <m:sub>
                            <m:r>
                              <a:rPr lang="en-IN" b="0" i="1" smtClean="0">
                                <a:latin typeface="Cambria Math"/>
                              </a:rPr>
                              <m:t>1</m:t>
                            </m:r>
                          </m:sub>
                        </m:sSub>
                        <m:r>
                          <a:rPr lang="en-IN" b="0" i="1" smtClean="0">
                            <a:latin typeface="Cambria Math"/>
                          </a:rPr>
                          <m:t>,</m:t>
                        </m:r>
                        <m:sSub>
                          <m:sSubPr>
                            <m:ctrlPr>
                              <a:rPr lang="en-IN" b="0" i="1" smtClean="0">
                                <a:latin typeface="Cambria Math"/>
                              </a:rPr>
                            </m:ctrlPr>
                          </m:sSubPr>
                          <m:e>
                            <m:r>
                              <a:rPr lang="en-IN" b="0" i="1" smtClean="0">
                                <a:latin typeface="Cambria Math"/>
                              </a:rPr>
                              <m:t>𝑉</m:t>
                            </m:r>
                          </m:e>
                          <m:sub>
                            <m:r>
                              <a:rPr lang="en-IN" b="0" i="1" smtClean="0">
                                <a:latin typeface="Cambria Math"/>
                              </a:rPr>
                              <m:t>4</m:t>
                            </m:r>
                          </m:sub>
                        </m:sSub>
                      </m:e>
                    </m:d>
                    <m:r>
                      <a:rPr lang="en-IN" b="0" i="1" smtClean="0">
                        <a:latin typeface="Cambria Math"/>
                      </a:rPr>
                      <m:t> </m:t>
                    </m:r>
                  </m:oMath>
                </a14:m>
                <a:r>
                  <a:rPr lang="en-IN" dirty="0" smtClean="0"/>
                  <a:t>with integral </a:t>
                </a:r>
                <a:r>
                  <a:rPr lang="en-IN" dirty="0" err="1" smtClean="0"/>
                  <a:t>isospin</a:t>
                </a:r>
                <a:r>
                  <a:rPr lang="en-IN" dirty="0" smtClean="0"/>
                  <a:t> and </a:t>
                </a:r>
              </a:p>
              <a:p>
                <a:pPr marL="0" indent="0">
                  <a:buNone/>
                </a:pPr>
                <a:r>
                  <a:rPr lang="en-IN" dirty="0"/>
                  <a:t>	</a:t>
                </a:r>
                <a:r>
                  <a:rPr lang="en-IN" dirty="0" smtClean="0"/>
                  <a:t>bosons </a:t>
                </a:r>
                <a14:m>
                  <m:oMath xmlns:m="http://schemas.openxmlformats.org/officeDocument/2006/math">
                    <m:d>
                      <m:dPr>
                        <m:ctrlPr>
                          <a:rPr lang="en-IN" b="0" i="1" smtClean="0">
                            <a:latin typeface="Cambria Math"/>
                          </a:rPr>
                        </m:ctrlPr>
                      </m:dPr>
                      <m:e>
                        <m:r>
                          <a:rPr lang="en-IN" b="0" i="1" smtClean="0">
                            <a:latin typeface="Cambria Math"/>
                          </a:rPr>
                          <m:t>𝜏</m:t>
                        </m:r>
                      </m:e>
                    </m:d>
                    <m:r>
                      <a:rPr lang="en-IN" b="0" i="1" smtClean="0">
                        <a:latin typeface="Cambria Math"/>
                      </a:rPr>
                      <m:t> </m:t>
                    </m:r>
                  </m:oMath>
                </a14:m>
                <a:r>
                  <a:rPr lang="en-IN" dirty="0" smtClean="0"/>
                  <a:t>with half-integral </a:t>
                </a:r>
                <a:r>
                  <a:rPr lang="en-IN" dirty="0" err="1" smtClean="0"/>
                  <a:t>isospin</a:t>
                </a:r>
                <a:endParaRPr lang="en-IN" dirty="0" smtClean="0"/>
              </a:p>
              <a:p>
                <a:pPr marL="0" indent="0">
                  <a:buNone/>
                </a:pPr>
                <a:r>
                  <a:rPr lang="en-IN" b="0" dirty="0" smtClean="0"/>
                  <a:t>	</a:t>
                </a:r>
                <a14:m>
                  <m:oMath xmlns:m="http://schemas.openxmlformats.org/officeDocument/2006/math">
                    <m:r>
                      <a:rPr lang="en-IN" b="0" i="1" smtClean="0">
                        <a:latin typeface="Cambria Math"/>
                      </a:rPr>
                      <m:t>⇒ </m:t>
                    </m:r>
                  </m:oMath>
                </a14:m>
                <a:r>
                  <a:rPr lang="en-IN" dirty="0" smtClean="0"/>
                  <a:t>Both strong and EM forbidden</a:t>
                </a:r>
              </a:p>
              <a:p>
                <a:pPr marL="0" indent="0">
                  <a:buNone/>
                </a:pPr>
                <a:r>
                  <a:rPr lang="en-IN" b="0" dirty="0" smtClean="0"/>
                  <a:t>	</a:t>
                </a:r>
                <a14:m>
                  <m:oMath xmlns:m="http://schemas.openxmlformats.org/officeDocument/2006/math">
                    <m:r>
                      <a:rPr lang="en-IN" b="0" i="1" smtClean="0">
                        <a:latin typeface="Cambria Math"/>
                      </a:rPr>
                      <m:t>⇒</m:t>
                    </m:r>
                  </m:oMath>
                </a14:m>
                <a:r>
                  <a:rPr lang="en-IN" b="0" dirty="0" smtClean="0"/>
                  <a:t> Associated production also restricted</a:t>
                </a:r>
              </a:p>
              <a:p>
                <a:pPr marL="0" indent="0">
                  <a:buNone/>
                </a:pPr>
                <a:r>
                  <a:rPr lang="en-IN" b="0" dirty="0" smtClean="0"/>
                  <a:t>		i.e. </a:t>
                </a:r>
                <a14:m>
                  <m:oMath xmlns:m="http://schemas.openxmlformats.org/officeDocument/2006/math">
                    <m:r>
                      <a:rPr lang="en-IN" b="0" i="1" smtClean="0">
                        <a:solidFill>
                          <a:srgbClr val="0070C0"/>
                        </a:solidFill>
                        <a:latin typeface="Cambria Math"/>
                      </a:rPr>
                      <m:t>𝑁</m:t>
                    </m:r>
                    <m:r>
                      <a:rPr lang="en-IN" b="0" i="1" smtClean="0">
                        <a:solidFill>
                          <a:srgbClr val="0070C0"/>
                        </a:solidFill>
                        <a:latin typeface="Cambria Math"/>
                      </a:rPr>
                      <m:t>+</m:t>
                    </m:r>
                    <m:r>
                      <a:rPr lang="en-IN" b="0" i="1" smtClean="0">
                        <a:solidFill>
                          <a:srgbClr val="0070C0"/>
                        </a:solidFill>
                        <a:latin typeface="Cambria Math"/>
                      </a:rPr>
                      <m:t>𝑁</m:t>
                    </m:r>
                    <m:r>
                      <a:rPr lang="en-IN" b="0" i="1" smtClean="0">
                        <a:solidFill>
                          <a:srgbClr val="0070C0"/>
                        </a:solidFill>
                        <a:latin typeface="Cambria Math"/>
                      </a:rPr>
                      <m:t>→</m:t>
                    </m:r>
                    <m:r>
                      <a:rPr lang="en-IN" b="0" i="1" smtClean="0">
                        <a:solidFill>
                          <a:srgbClr val="0070C0"/>
                        </a:solidFill>
                        <a:latin typeface="Cambria Math"/>
                      </a:rPr>
                      <m:t>𝑉</m:t>
                    </m:r>
                    <m:r>
                      <a:rPr lang="en-IN" b="0" i="1" smtClean="0">
                        <a:solidFill>
                          <a:srgbClr val="0070C0"/>
                        </a:solidFill>
                        <a:latin typeface="Cambria Math"/>
                      </a:rPr>
                      <m:t>+</m:t>
                    </m:r>
                    <m:r>
                      <a:rPr lang="en-IN" b="0" i="1" smtClean="0">
                        <a:solidFill>
                          <a:srgbClr val="0070C0"/>
                        </a:solidFill>
                        <a:latin typeface="Cambria Math"/>
                      </a:rPr>
                      <m:t>𝑉</m:t>
                    </m:r>
                    <m:r>
                      <a:rPr lang="en-IN" b="0" i="1" smtClean="0">
                        <a:solidFill>
                          <a:srgbClr val="0070C0"/>
                        </a:solidFill>
                        <a:latin typeface="Cambria Math"/>
                      </a:rPr>
                      <m:t> </m:t>
                    </m:r>
                  </m:oMath>
                </a14:m>
                <a:r>
                  <a:rPr lang="en-IN" b="0" dirty="0" smtClean="0"/>
                  <a:t>not possible !</a:t>
                </a:r>
              </a:p>
              <a:p>
                <a:pPr marL="0" indent="0">
                  <a:buNone/>
                </a:pPr>
                <a:r>
                  <a:rPr lang="en-IN" b="0" dirty="0" smtClean="0"/>
                  <a:t>		Confirmed by observations</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2060848"/>
                <a:ext cx="8229600" cy="2476872"/>
              </a:xfrm>
              <a:blipFill rotWithShape="1">
                <a:blip r:embed="rId2"/>
                <a:stretch>
                  <a:fillRect l="-963" t="-3941" b="-985"/>
                </a:stretch>
              </a:blipFill>
            </p:spPr>
            <p:txBody>
              <a:bodyPr/>
              <a:lstStyle/>
              <a:p>
                <a:r>
                  <a:rPr lang="en-IN">
                    <a:noFill/>
                  </a:rPr>
                  <a:t> </a:t>
                </a:r>
              </a:p>
            </p:txBody>
          </p:sp>
        </mc:Fallback>
      </mc:AlternateContent>
      <p:sp>
        <p:nvSpPr>
          <p:cNvPr id="4" name="Rectangle 3"/>
          <p:cNvSpPr/>
          <p:nvPr/>
        </p:nvSpPr>
        <p:spPr>
          <a:xfrm rot="20169140">
            <a:off x="7111388" y="637891"/>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1953</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2918750" y="5157192"/>
            <a:ext cx="59046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smtClean="0"/>
              <a:t>Isotopic </a:t>
            </a:r>
            <a:r>
              <a:rPr lang="en-IN" sz="2400" i="1" dirty="0"/>
              <a:t>spin and new unstable </a:t>
            </a:r>
            <a:r>
              <a:rPr lang="en-IN" sz="2400" i="1" dirty="0" smtClean="0"/>
              <a:t>particles</a:t>
            </a:r>
            <a:r>
              <a:rPr lang="en-IN" sz="2400" dirty="0"/>
              <a:t>,</a:t>
            </a:r>
            <a:r>
              <a:rPr lang="en-IN" sz="2400" dirty="0" smtClean="0"/>
              <a:t> </a:t>
            </a:r>
          </a:p>
          <a:p>
            <a:pPr algn="r"/>
            <a:r>
              <a:rPr lang="en-IN" sz="2400" dirty="0" smtClean="0"/>
              <a:t>Gell-Mann</a:t>
            </a:r>
            <a:r>
              <a:rPr lang="en-IN" sz="2400" dirty="0"/>
              <a:t>, PR 1953</a:t>
            </a:r>
          </a:p>
        </p:txBody>
      </p:sp>
    </p:spTree>
    <p:extLst>
      <p:ext uri="{BB962C8B-B14F-4D97-AF65-F5344CB8AC3E}">
        <p14:creationId xmlns:p14="http://schemas.microsoft.com/office/powerpoint/2010/main" val="2068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7504" y="253092"/>
                <a:ext cx="8014838" cy="879205"/>
              </a:xfrm>
            </p:spPr>
            <p:txBody>
              <a:bodyPr>
                <a:normAutofit/>
              </a:bodyPr>
              <a:lstStyle/>
              <a:p>
                <a:r>
                  <a:rPr lang="en-IN" b="1" i="1" dirty="0" smtClean="0">
                    <a:solidFill>
                      <a:srgbClr val="C00000"/>
                    </a:solidFill>
                  </a:rPr>
                  <a:t>Neutral meson mixing </a:t>
                </a:r>
                <a14:m>
                  <m:oMath xmlns:m="http://schemas.openxmlformats.org/officeDocument/2006/math">
                    <m:r>
                      <a:rPr lang="en-IN" b="1" i="0" smtClean="0">
                        <a:solidFill>
                          <a:srgbClr val="C00000"/>
                        </a:solidFill>
                        <a:latin typeface="Cambria Math"/>
                      </a:rPr>
                      <m:t>(</m:t>
                    </m:r>
                    <m:r>
                      <a:rPr lang="en-IN" b="1" i="0" smtClean="0">
                        <a:solidFill>
                          <a:srgbClr val="C00000"/>
                        </a:solidFill>
                        <a:latin typeface="Cambria Math"/>
                      </a:rPr>
                      <m:t>𝐊</m:t>
                    </m:r>
                    <m:r>
                      <a:rPr lang="en-IN" b="1" i="0" smtClean="0">
                        <a:solidFill>
                          <a:srgbClr val="C00000"/>
                        </a:solidFill>
                        <a:latin typeface="Cambria Math"/>
                      </a:rPr>
                      <m:t>−</m:t>
                    </m:r>
                    <m:bar>
                      <m:barPr>
                        <m:pos m:val="top"/>
                        <m:ctrlPr>
                          <a:rPr lang="en-IN" b="1" i="1" smtClean="0">
                            <a:solidFill>
                              <a:srgbClr val="C00000"/>
                            </a:solidFill>
                            <a:latin typeface="Cambria Math"/>
                          </a:rPr>
                        </m:ctrlPr>
                      </m:barPr>
                      <m:e>
                        <m:r>
                          <a:rPr lang="en-IN" b="1" i="0" smtClean="0">
                            <a:solidFill>
                              <a:srgbClr val="C00000"/>
                            </a:solidFill>
                            <a:latin typeface="Cambria Math"/>
                          </a:rPr>
                          <m:t>𝐊</m:t>
                        </m:r>
                        <m:r>
                          <a:rPr lang="en-IN" b="1" i="0" smtClean="0">
                            <a:solidFill>
                              <a:srgbClr val="C00000"/>
                            </a:solidFill>
                            <a:latin typeface="Cambria Math"/>
                          </a:rPr>
                          <m:t>)</m:t>
                        </m:r>
                      </m:e>
                    </m:bar>
                  </m:oMath>
                </a14:m>
                <a:r>
                  <a:rPr lang="en-IN" b="1" dirty="0" smtClean="0">
                    <a:solidFill>
                      <a:srgbClr val="C00000"/>
                    </a:solidFill>
                  </a:rPr>
                  <a:t> </a:t>
                </a:r>
                <a:endParaRPr lang="en-IN" b="1"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7504" y="253092"/>
                <a:ext cx="8014838" cy="879205"/>
              </a:xfrm>
              <a:blipFill rotWithShape="1">
                <a:blip r:embed="rId2"/>
                <a:stretch>
                  <a:fillRect t="-2083" b="-3194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844824"/>
                <a:ext cx="8229600" cy="3340968"/>
              </a:xfrm>
            </p:spPr>
            <p:txBody>
              <a:bodyPr>
                <a:normAutofit fontScale="85000" lnSpcReduction="20000"/>
              </a:bodyPr>
              <a:lstStyle/>
              <a:p>
                <a:r>
                  <a:rPr lang="en-IN" dirty="0" smtClean="0"/>
                  <a:t>Neutral spin-0  particles </a:t>
                </a:r>
                <a14:m>
                  <m:oMath xmlns:m="http://schemas.openxmlformats.org/officeDocument/2006/math">
                    <m:sSup>
                      <m:sSupPr>
                        <m:ctrlPr>
                          <a:rPr lang="en-IN" b="0" i="1" smtClean="0">
                            <a:latin typeface="Cambria Math"/>
                          </a:rPr>
                        </m:ctrlPr>
                      </m:sSupPr>
                      <m:e>
                        <m:r>
                          <a:rPr lang="en-IN" b="0" i="1" smtClean="0">
                            <a:latin typeface="Cambria Math"/>
                          </a:rPr>
                          <m:t>𝜃</m:t>
                        </m:r>
                      </m:e>
                      <m:sup>
                        <m:r>
                          <a:rPr lang="en-IN" b="0" i="1" smtClean="0">
                            <a:latin typeface="Cambria Math"/>
                          </a:rPr>
                          <m:t>0</m:t>
                        </m:r>
                      </m:sup>
                    </m:sSup>
                    <m:r>
                      <a:rPr lang="en-IN" b="0" i="1" smtClean="0">
                        <a:latin typeface="Cambria Math"/>
                      </a:rPr>
                      <m:t> </m:t>
                    </m:r>
                  </m:oMath>
                </a14:m>
                <a:r>
                  <a:rPr lang="en-IN" b="0" dirty="0" smtClean="0"/>
                  <a:t> also discovered,</a:t>
                </a:r>
              </a:p>
              <a:p>
                <a:pPr marL="0" indent="0">
                  <a:buNone/>
                </a:pPr>
                <a:r>
                  <a:rPr lang="en-IN" b="0" dirty="0" smtClean="0"/>
                  <a:t>		</a:t>
                </a:r>
                <a14:m>
                  <m:oMath xmlns:m="http://schemas.openxmlformats.org/officeDocument/2006/math">
                    <m:sSup>
                      <m:sSupPr>
                        <m:ctrlPr>
                          <a:rPr lang="en-IN" b="0" i="1" smtClean="0">
                            <a:solidFill>
                              <a:srgbClr val="0070C0"/>
                            </a:solidFill>
                            <a:latin typeface="Cambria Math"/>
                          </a:rPr>
                        </m:ctrlPr>
                      </m:sSupPr>
                      <m:e>
                        <m:r>
                          <a:rPr lang="en-IN" b="0" i="1" smtClean="0">
                            <a:solidFill>
                              <a:srgbClr val="0070C0"/>
                            </a:solidFill>
                            <a:latin typeface="Cambria Math"/>
                          </a:rPr>
                          <m:t>𝜃</m:t>
                        </m:r>
                      </m:e>
                      <m:sup>
                        <m:r>
                          <a:rPr lang="en-IN" b="0" i="1" smtClean="0">
                            <a:solidFill>
                              <a:srgbClr val="0070C0"/>
                            </a:solidFill>
                            <a:latin typeface="Cambria Math"/>
                          </a:rPr>
                          <m:t>0</m:t>
                        </m:r>
                      </m:sup>
                    </m:sSup>
                    <m:r>
                      <a:rPr lang="en-IN" b="0" i="1" smtClean="0">
                        <a:solidFill>
                          <a:srgbClr val="0070C0"/>
                        </a:solidFill>
                        <a:latin typeface="Cambria Math"/>
                      </a:rPr>
                      <m:t>→</m:t>
                    </m:r>
                    <m:sSup>
                      <m:sSupPr>
                        <m:ctrlPr>
                          <a:rPr lang="en-IN" b="0" i="1" smtClean="0">
                            <a:solidFill>
                              <a:srgbClr val="0070C0"/>
                            </a:solidFill>
                            <a:latin typeface="Cambria Math"/>
                          </a:rPr>
                        </m:ctrlPr>
                      </m:sSupPr>
                      <m:e>
                        <m:r>
                          <a:rPr lang="en-IN" b="0" i="1" smtClean="0">
                            <a:solidFill>
                              <a:srgbClr val="0070C0"/>
                            </a:solidFill>
                            <a:latin typeface="Cambria Math"/>
                          </a:rPr>
                          <m:t>𝜋</m:t>
                        </m:r>
                      </m:e>
                      <m:sup>
                        <m:r>
                          <a:rPr lang="en-IN" b="0" i="1" smtClean="0">
                            <a:solidFill>
                              <a:srgbClr val="0070C0"/>
                            </a:solidFill>
                            <a:latin typeface="Cambria Math"/>
                          </a:rPr>
                          <m:t>+</m:t>
                        </m:r>
                      </m:sup>
                    </m:sSup>
                    <m:r>
                      <a:rPr lang="en-IN" b="0" i="1" smtClean="0">
                        <a:solidFill>
                          <a:srgbClr val="0070C0"/>
                        </a:solidFill>
                        <a:latin typeface="Cambria Math"/>
                      </a:rPr>
                      <m:t> </m:t>
                    </m:r>
                    <m:sSup>
                      <m:sSupPr>
                        <m:ctrlPr>
                          <a:rPr lang="en-IN" b="0" i="1" smtClean="0">
                            <a:solidFill>
                              <a:srgbClr val="0070C0"/>
                            </a:solidFill>
                            <a:latin typeface="Cambria Math"/>
                          </a:rPr>
                        </m:ctrlPr>
                      </m:sSupPr>
                      <m:e>
                        <m:r>
                          <a:rPr lang="en-IN" b="0" i="1" smtClean="0">
                            <a:solidFill>
                              <a:srgbClr val="0070C0"/>
                            </a:solidFill>
                            <a:latin typeface="Cambria Math"/>
                          </a:rPr>
                          <m:t>𝜋</m:t>
                        </m:r>
                      </m:e>
                      <m:sup>
                        <m:r>
                          <a:rPr lang="en-IN" b="0" i="1" smtClean="0">
                            <a:solidFill>
                              <a:srgbClr val="0070C0"/>
                            </a:solidFill>
                            <a:latin typeface="Cambria Math"/>
                          </a:rPr>
                          <m:t>−</m:t>
                        </m:r>
                      </m:sup>
                    </m:sSup>
                  </m:oMath>
                </a14:m>
                <a:r>
                  <a:rPr lang="en-IN" b="0" dirty="0" smtClean="0">
                    <a:solidFill>
                      <a:srgbClr val="0070C0"/>
                    </a:solidFill>
                  </a:rPr>
                  <a:t>   </a:t>
                </a:r>
                <a:r>
                  <a:rPr lang="en-IN" b="0" dirty="0" smtClean="0"/>
                  <a:t>observed</a:t>
                </a:r>
              </a:p>
              <a:p>
                <a:pPr marL="0" indent="0">
                  <a:buNone/>
                </a:pPr>
                <a:endParaRPr lang="en-IN" b="0" dirty="0" smtClean="0"/>
              </a:p>
              <a:p>
                <a:pPr marL="0" indent="0">
                  <a:buNone/>
                </a:pPr>
                <a:r>
                  <a:rPr lang="en-IN" sz="2800" b="1" dirty="0" smtClean="0">
                    <a:solidFill>
                      <a:srgbClr val="C00000"/>
                    </a:solidFill>
                    <a:sym typeface="Wingdings" pitchFamily="2" charset="2"/>
                  </a:rPr>
                  <a:t>Argument:</a:t>
                </a:r>
              </a:p>
              <a:p>
                <a:r>
                  <a:rPr lang="en-IN" sz="2800" dirty="0" smtClean="0">
                    <a:sym typeface="Wingdings" pitchFamily="2" charset="2"/>
                  </a:rPr>
                  <a:t>There should exist an antiparticle </a:t>
                </a:r>
                <a14:m>
                  <m:oMath xmlns:m="http://schemas.openxmlformats.org/officeDocument/2006/math">
                    <m:sSup>
                      <m:sSupPr>
                        <m:ctrlPr>
                          <a:rPr lang="en-IN" sz="2800" b="0" i="1" smtClean="0">
                            <a:solidFill>
                              <a:srgbClr val="0070C0"/>
                            </a:solidFill>
                            <a:latin typeface="Cambria Math"/>
                            <a:sym typeface="Wingdings" pitchFamily="2" charset="2"/>
                          </a:rPr>
                        </m:ctrlPr>
                      </m:sSupPr>
                      <m:e>
                        <m:bar>
                          <m:barPr>
                            <m:pos m:val="top"/>
                            <m:ctrlPr>
                              <a:rPr lang="en-IN" sz="2800" b="0" i="1" smtClean="0">
                                <a:solidFill>
                                  <a:srgbClr val="0070C0"/>
                                </a:solidFill>
                                <a:latin typeface="Cambria Math"/>
                                <a:sym typeface="Wingdings" pitchFamily="2" charset="2"/>
                              </a:rPr>
                            </m:ctrlPr>
                          </m:barPr>
                          <m:e>
                            <m:r>
                              <a:rPr lang="en-IN" sz="2800" b="0" i="1" smtClean="0">
                                <a:solidFill>
                                  <a:srgbClr val="0070C0"/>
                                </a:solidFill>
                                <a:latin typeface="Cambria Math"/>
                                <a:sym typeface="Wingdings" pitchFamily="2" charset="2"/>
                              </a:rPr>
                              <m:t>𝜃</m:t>
                            </m:r>
                          </m:e>
                        </m:bar>
                      </m:e>
                      <m:sup>
                        <m:r>
                          <a:rPr lang="en-IN" sz="2800" b="0" i="1" smtClean="0">
                            <a:solidFill>
                              <a:srgbClr val="0070C0"/>
                            </a:solidFill>
                            <a:latin typeface="Cambria Math"/>
                            <a:sym typeface="Wingdings" pitchFamily="2" charset="2"/>
                          </a:rPr>
                          <m:t>0</m:t>
                        </m:r>
                      </m:sup>
                    </m:sSup>
                    <m:r>
                      <a:rPr lang="en-IN" sz="2800" b="0" i="1" smtClean="0">
                        <a:solidFill>
                          <a:srgbClr val="0070C0"/>
                        </a:solidFill>
                        <a:latin typeface="Cambria Math"/>
                        <a:sym typeface="Wingdings" pitchFamily="2" charset="2"/>
                      </a:rPr>
                      <m:t>→</m:t>
                    </m:r>
                    <m:sSup>
                      <m:sSupPr>
                        <m:ctrlPr>
                          <a:rPr lang="en-IN" sz="2800" b="0" i="1" smtClean="0">
                            <a:solidFill>
                              <a:srgbClr val="0070C0"/>
                            </a:solidFill>
                            <a:latin typeface="Cambria Math"/>
                            <a:sym typeface="Wingdings" pitchFamily="2" charset="2"/>
                          </a:rPr>
                        </m:ctrlPr>
                      </m:sSupPr>
                      <m:e>
                        <m:r>
                          <a:rPr lang="en-IN" sz="2800" b="0" i="1" smtClean="0">
                            <a:solidFill>
                              <a:srgbClr val="0070C0"/>
                            </a:solidFill>
                            <a:latin typeface="Cambria Math"/>
                            <a:sym typeface="Wingdings" pitchFamily="2" charset="2"/>
                          </a:rPr>
                          <m:t>𝜋</m:t>
                        </m:r>
                      </m:e>
                      <m:sup>
                        <m:r>
                          <a:rPr lang="en-IN" sz="2800" b="0" i="1" smtClean="0">
                            <a:solidFill>
                              <a:srgbClr val="0070C0"/>
                            </a:solidFill>
                            <a:latin typeface="Cambria Math"/>
                            <a:sym typeface="Wingdings" pitchFamily="2" charset="2"/>
                          </a:rPr>
                          <m:t>+</m:t>
                        </m:r>
                      </m:sup>
                    </m:sSup>
                    <m:sSup>
                      <m:sSupPr>
                        <m:ctrlPr>
                          <a:rPr lang="en-IN" sz="2800" b="0" i="1" smtClean="0">
                            <a:solidFill>
                              <a:srgbClr val="0070C0"/>
                            </a:solidFill>
                            <a:latin typeface="Cambria Math"/>
                            <a:sym typeface="Wingdings" pitchFamily="2" charset="2"/>
                          </a:rPr>
                        </m:ctrlPr>
                      </m:sSupPr>
                      <m:e>
                        <m:r>
                          <a:rPr lang="en-IN" sz="2800" b="0" i="1" smtClean="0">
                            <a:solidFill>
                              <a:srgbClr val="0070C0"/>
                            </a:solidFill>
                            <a:latin typeface="Cambria Math"/>
                            <a:sym typeface="Wingdings" pitchFamily="2" charset="2"/>
                          </a:rPr>
                          <m:t>𝜋</m:t>
                        </m:r>
                      </m:e>
                      <m:sup>
                        <m:r>
                          <a:rPr lang="en-IN" sz="2800" b="0" i="1" smtClean="0">
                            <a:solidFill>
                              <a:srgbClr val="0070C0"/>
                            </a:solidFill>
                            <a:latin typeface="Cambria Math"/>
                            <a:sym typeface="Wingdings" pitchFamily="2" charset="2"/>
                          </a:rPr>
                          <m:t>−</m:t>
                        </m:r>
                      </m:sup>
                    </m:sSup>
                  </m:oMath>
                </a14:m>
                <a:endParaRPr lang="en-IN" sz="2800" b="0" dirty="0" smtClean="0">
                  <a:sym typeface="Wingdings" pitchFamily="2" charset="2"/>
                </a:endParaRPr>
              </a:p>
              <a:p>
                <a:r>
                  <a:rPr lang="en-IN" sz="2800" dirty="0" smtClean="0">
                    <a:sym typeface="Wingdings" pitchFamily="2" charset="2"/>
                  </a:rPr>
                  <a:t>Then there should be </a:t>
                </a:r>
                <a14:m>
                  <m:oMath xmlns:m="http://schemas.openxmlformats.org/officeDocument/2006/math">
                    <m:sSup>
                      <m:sSupPr>
                        <m:ctrlPr>
                          <a:rPr lang="en-IN" sz="2800" b="0" i="1" smtClean="0">
                            <a:solidFill>
                              <a:srgbClr val="0070C0"/>
                            </a:solidFill>
                            <a:latin typeface="Cambria Math"/>
                            <a:sym typeface="Wingdings" pitchFamily="2" charset="2"/>
                          </a:rPr>
                        </m:ctrlPr>
                      </m:sSupPr>
                      <m:e>
                        <m:r>
                          <a:rPr lang="en-IN" sz="2800" b="0" i="1" smtClean="0">
                            <a:solidFill>
                              <a:srgbClr val="0070C0"/>
                            </a:solidFill>
                            <a:latin typeface="Cambria Math"/>
                            <a:sym typeface="Wingdings" pitchFamily="2" charset="2"/>
                          </a:rPr>
                          <m:t>𝜃</m:t>
                        </m:r>
                      </m:e>
                      <m:sup>
                        <m:r>
                          <a:rPr lang="en-IN" sz="2800" b="0" i="1" smtClean="0">
                            <a:solidFill>
                              <a:srgbClr val="0070C0"/>
                            </a:solidFill>
                            <a:latin typeface="Cambria Math"/>
                            <a:sym typeface="Wingdings" pitchFamily="2" charset="2"/>
                          </a:rPr>
                          <m:t>0</m:t>
                        </m:r>
                      </m:sup>
                    </m:sSup>
                    <m:r>
                      <a:rPr lang="en-IN" sz="2800" b="0" i="1" smtClean="0">
                        <a:solidFill>
                          <a:srgbClr val="0070C0"/>
                        </a:solidFill>
                        <a:latin typeface="Cambria Math"/>
                        <a:sym typeface="Wingdings" pitchFamily="2" charset="2"/>
                      </a:rPr>
                      <m:t>↔</m:t>
                    </m:r>
                    <m:sSup>
                      <m:sSupPr>
                        <m:ctrlPr>
                          <a:rPr lang="en-IN" sz="2800" b="0" i="1" smtClean="0">
                            <a:solidFill>
                              <a:srgbClr val="0070C0"/>
                            </a:solidFill>
                            <a:latin typeface="Cambria Math"/>
                            <a:sym typeface="Wingdings" pitchFamily="2" charset="2"/>
                          </a:rPr>
                        </m:ctrlPr>
                      </m:sSupPr>
                      <m:e>
                        <m:bar>
                          <m:barPr>
                            <m:pos m:val="top"/>
                            <m:ctrlPr>
                              <a:rPr lang="en-IN" sz="2800" b="0" i="1" smtClean="0">
                                <a:solidFill>
                                  <a:srgbClr val="0070C0"/>
                                </a:solidFill>
                                <a:latin typeface="Cambria Math"/>
                                <a:sym typeface="Wingdings" pitchFamily="2" charset="2"/>
                              </a:rPr>
                            </m:ctrlPr>
                          </m:barPr>
                          <m:e>
                            <m:r>
                              <a:rPr lang="en-IN" sz="2800" b="0" i="1" smtClean="0">
                                <a:solidFill>
                                  <a:srgbClr val="0070C0"/>
                                </a:solidFill>
                                <a:latin typeface="Cambria Math"/>
                                <a:sym typeface="Wingdings" pitchFamily="2" charset="2"/>
                              </a:rPr>
                              <m:t>𝜃</m:t>
                            </m:r>
                          </m:e>
                        </m:bar>
                      </m:e>
                      <m:sup>
                        <m:r>
                          <a:rPr lang="en-IN" sz="2800" b="0" i="1" smtClean="0">
                            <a:solidFill>
                              <a:srgbClr val="0070C0"/>
                            </a:solidFill>
                            <a:latin typeface="Cambria Math"/>
                            <a:sym typeface="Wingdings" pitchFamily="2" charset="2"/>
                          </a:rPr>
                          <m:t>0</m:t>
                        </m:r>
                      </m:sup>
                    </m:sSup>
                  </m:oMath>
                </a14:m>
                <a:r>
                  <a:rPr lang="en-IN" sz="2800" b="0" dirty="0" smtClean="0">
                    <a:solidFill>
                      <a:srgbClr val="0070C0"/>
                    </a:solidFill>
                    <a:sym typeface="Wingdings" pitchFamily="2" charset="2"/>
                  </a:rPr>
                  <a:t>  </a:t>
                </a:r>
                <a:r>
                  <a:rPr lang="en-IN" sz="2800" b="0" dirty="0" smtClean="0">
                    <a:sym typeface="Wingdings" pitchFamily="2" charset="2"/>
                  </a:rPr>
                  <a:t>mixing, since both go to </a:t>
                </a:r>
                <a14:m>
                  <m:oMath xmlns:m="http://schemas.openxmlformats.org/officeDocument/2006/math">
                    <m:sSup>
                      <m:sSupPr>
                        <m:ctrlPr>
                          <a:rPr lang="en-IN" sz="2800" b="0" i="1" smtClean="0">
                            <a:solidFill>
                              <a:srgbClr val="0070C0"/>
                            </a:solidFill>
                            <a:latin typeface="Cambria Math"/>
                            <a:sym typeface="Wingdings" pitchFamily="2" charset="2"/>
                          </a:rPr>
                        </m:ctrlPr>
                      </m:sSupPr>
                      <m:e>
                        <m:r>
                          <a:rPr lang="en-IN" sz="2800" b="0" i="1" smtClean="0">
                            <a:solidFill>
                              <a:srgbClr val="0070C0"/>
                            </a:solidFill>
                            <a:latin typeface="Cambria Math"/>
                            <a:sym typeface="Wingdings" pitchFamily="2" charset="2"/>
                          </a:rPr>
                          <m:t>𝜋</m:t>
                        </m:r>
                      </m:e>
                      <m:sup>
                        <m:r>
                          <a:rPr lang="en-IN" sz="2800" b="0" i="1" smtClean="0">
                            <a:solidFill>
                              <a:srgbClr val="0070C0"/>
                            </a:solidFill>
                            <a:latin typeface="Cambria Math"/>
                            <a:sym typeface="Wingdings" pitchFamily="2" charset="2"/>
                          </a:rPr>
                          <m:t>+</m:t>
                        </m:r>
                      </m:sup>
                    </m:sSup>
                    <m:sSup>
                      <m:sSupPr>
                        <m:ctrlPr>
                          <a:rPr lang="en-IN" sz="2800" b="0" i="1" smtClean="0">
                            <a:solidFill>
                              <a:srgbClr val="0070C0"/>
                            </a:solidFill>
                            <a:latin typeface="Cambria Math"/>
                            <a:sym typeface="Wingdings" pitchFamily="2" charset="2"/>
                          </a:rPr>
                        </m:ctrlPr>
                      </m:sSupPr>
                      <m:e>
                        <m:r>
                          <a:rPr lang="en-IN" sz="2800" b="0" i="1" smtClean="0">
                            <a:solidFill>
                              <a:srgbClr val="0070C0"/>
                            </a:solidFill>
                            <a:latin typeface="Cambria Math"/>
                            <a:sym typeface="Wingdings" pitchFamily="2" charset="2"/>
                          </a:rPr>
                          <m:t>𝜋</m:t>
                        </m:r>
                      </m:e>
                      <m:sup>
                        <m:r>
                          <a:rPr lang="en-IN" sz="2800" b="0" i="1" smtClean="0">
                            <a:solidFill>
                              <a:srgbClr val="0070C0"/>
                            </a:solidFill>
                            <a:latin typeface="Cambria Math"/>
                            <a:sym typeface="Wingdings" pitchFamily="2" charset="2"/>
                          </a:rPr>
                          <m:t>−</m:t>
                        </m:r>
                      </m:sup>
                    </m:sSup>
                  </m:oMath>
                </a14:m>
                <a:endParaRPr lang="en-IN" sz="2800" b="0" dirty="0" smtClean="0">
                  <a:sym typeface="Wingdings" pitchFamily="2" charset="2"/>
                </a:endParaRPr>
              </a:p>
              <a:p>
                <a:r>
                  <a:rPr lang="en-IN" sz="2800" dirty="0" smtClean="0">
                    <a:sym typeface="Wingdings" pitchFamily="2" charset="2"/>
                  </a:rPr>
                  <a:t>The true particles observed should be </a:t>
                </a:r>
                <a14:m>
                  <m:oMath xmlns:m="http://schemas.openxmlformats.org/officeDocument/2006/math">
                    <m:sSubSup>
                      <m:sSubSupPr>
                        <m:ctrlPr>
                          <a:rPr lang="en-IN" sz="2800" b="0" i="1" smtClean="0">
                            <a:solidFill>
                              <a:srgbClr val="0070C0"/>
                            </a:solidFill>
                            <a:latin typeface="Cambria Math"/>
                            <a:sym typeface="Wingdings" pitchFamily="2" charset="2"/>
                          </a:rPr>
                        </m:ctrlPr>
                      </m:sSubSupPr>
                      <m:e>
                        <m:r>
                          <a:rPr lang="en-IN" sz="2800" b="0" i="1" smtClean="0">
                            <a:solidFill>
                              <a:srgbClr val="0070C0"/>
                            </a:solidFill>
                            <a:latin typeface="Cambria Math"/>
                            <a:sym typeface="Wingdings" pitchFamily="2" charset="2"/>
                          </a:rPr>
                          <m:t>𝜃</m:t>
                        </m:r>
                      </m:e>
                      <m:sub>
                        <m:r>
                          <a:rPr lang="en-IN" sz="2800" b="0" i="1" smtClean="0">
                            <a:solidFill>
                              <a:srgbClr val="0070C0"/>
                            </a:solidFill>
                            <a:latin typeface="Cambria Math"/>
                            <a:sym typeface="Wingdings" pitchFamily="2" charset="2"/>
                          </a:rPr>
                          <m:t>1</m:t>
                        </m:r>
                      </m:sub>
                      <m:sup>
                        <m:r>
                          <a:rPr lang="en-IN" sz="2800" b="0" i="1" smtClean="0">
                            <a:solidFill>
                              <a:srgbClr val="0070C0"/>
                            </a:solidFill>
                            <a:latin typeface="Cambria Math"/>
                            <a:sym typeface="Wingdings" pitchFamily="2" charset="2"/>
                          </a:rPr>
                          <m:t>0</m:t>
                        </m:r>
                      </m:sup>
                    </m:sSubSup>
                    <m:r>
                      <a:rPr lang="en-IN" sz="2800" b="0" i="0" smtClean="0">
                        <a:latin typeface="Cambria Math"/>
                        <a:sym typeface="Wingdings" pitchFamily="2" charset="2"/>
                      </a:rPr>
                      <m:t> </m:t>
                    </m:r>
                    <m:r>
                      <m:rPr>
                        <m:sty m:val="p"/>
                      </m:rPr>
                      <a:rPr lang="en-IN" sz="2800" b="0" i="0" smtClean="0">
                        <a:latin typeface="Cambria Math"/>
                        <a:sym typeface="Wingdings" pitchFamily="2" charset="2"/>
                      </a:rPr>
                      <m:t>and</m:t>
                    </m:r>
                    <m:r>
                      <a:rPr lang="en-IN" sz="2800" b="0" i="0" smtClean="0">
                        <a:latin typeface="Cambria Math"/>
                        <a:sym typeface="Wingdings" pitchFamily="2" charset="2"/>
                      </a:rPr>
                      <m:t> </m:t>
                    </m:r>
                  </m:oMath>
                </a14:m>
                <a:r>
                  <a:rPr lang="en-IN" sz="2800" dirty="0" smtClean="0">
                    <a:sym typeface="Wingdings" pitchFamily="2" charset="2"/>
                  </a:rPr>
                  <a:t> </a:t>
                </a:r>
                <a14:m>
                  <m:oMath xmlns:m="http://schemas.openxmlformats.org/officeDocument/2006/math">
                    <m:sSubSup>
                      <m:sSubSupPr>
                        <m:ctrlPr>
                          <a:rPr lang="en-IN" sz="2800" b="0" i="1" smtClean="0">
                            <a:solidFill>
                              <a:srgbClr val="0070C0"/>
                            </a:solidFill>
                            <a:latin typeface="Cambria Math"/>
                            <a:sym typeface="Wingdings" pitchFamily="2" charset="2"/>
                          </a:rPr>
                        </m:ctrlPr>
                      </m:sSubSupPr>
                      <m:e>
                        <m:r>
                          <a:rPr lang="en-IN" sz="2800" b="0" i="1" smtClean="0">
                            <a:solidFill>
                              <a:srgbClr val="0070C0"/>
                            </a:solidFill>
                            <a:latin typeface="Cambria Math"/>
                            <a:sym typeface="Wingdings" pitchFamily="2" charset="2"/>
                          </a:rPr>
                          <m:t>𝜃</m:t>
                        </m:r>
                      </m:e>
                      <m:sub>
                        <m:r>
                          <a:rPr lang="en-IN" sz="2800" b="0" i="1" smtClean="0">
                            <a:solidFill>
                              <a:srgbClr val="0070C0"/>
                            </a:solidFill>
                            <a:latin typeface="Cambria Math"/>
                            <a:sym typeface="Wingdings" pitchFamily="2" charset="2"/>
                          </a:rPr>
                          <m:t>2</m:t>
                        </m:r>
                      </m:sub>
                      <m:sup>
                        <m:r>
                          <a:rPr lang="en-IN" sz="2800" b="0" i="1" smtClean="0">
                            <a:solidFill>
                              <a:srgbClr val="0070C0"/>
                            </a:solidFill>
                            <a:latin typeface="Cambria Math"/>
                            <a:sym typeface="Wingdings" pitchFamily="2" charset="2"/>
                          </a:rPr>
                          <m:t>0</m:t>
                        </m:r>
                      </m:sup>
                    </m:sSubSup>
                  </m:oMath>
                </a14:m>
                <a:endParaRPr lang="en-IN" sz="2800" dirty="0" smtClean="0">
                  <a:sym typeface="Wingdings" pitchFamily="2" charset="2"/>
                </a:endParaRPr>
              </a:p>
              <a:p>
                <a:r>
                  <a:rPr lang="en-IN" sz="2800" dirty="0" smtClean="0">
                    <a:sym typeface="Wingdings" pitchFamily="2" charset="2"/>
                  </a:rPr>
                  <a:t>These particles should have different lifetimes </a:t>
                </a:r>
              </a:p>
              <a:p>
                <a:endParaRPr lang="en-IN" sz="2800" dirty="0">
                  <a:sym typeface="Wingdings"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844824"/>
                <a:ext cx="8229600" cy="3340968"/>
              </a:xfrm>
              <a:blipFill rotWithShape="1">
                <a:blip r:embed="rId3"/>
                <a:stretch>
                  <a:fillRect l="-1259" t="-3650" b="-3650"/>
                </a:stretch>
              </a:blipFill>
            </p:spPr>
            <p:txBody>
              <a:bodyPr/>
              <a:lstStyle/>
              <a:p>
                <a:r>
                  <a:rPr lang="en-IN">
                    <a:noFill/>
                  </a:rPr>
                  <a:t> </a:t>
                </a:r>
              </a:p>
            </p:txBody>
          </p:sp>
        </mc:Fallback>
      </mc:AlternateContent>
      <p:sp>
        <p:nvSpPr>
          <p:cNvPr id="4" name="Rectangle 3"/>
          <p:cNvSpPr/>
          <p:nvPr/>
        </p:nvSpPr>
        <p:spPr>
          <a:xfrm rot="20169140">
            <a:off x="7281467" y="709898"/>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1955</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971600" y="5301208"/>
            <a:ext cx="75608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err="1" smtClean="0">
                <a:sym typeface="Wingdings" pitchFamily="2" charset="2"/>
              </a:rPr>
              <a:t>Behavior</a:t>
            </a:r>
            <a:r>
              <a:rPr lang="en-IN" sz="2400" i="1" dirty="0" smtClean="0">
                <a:sym typeface="Wingdings" pitchFamily="2" charset="2"/>
              </a:rPr>
              <a:t> of </a:t>
            </a:r>
            <a:r>
              <a:rPr lang="en-IN" sz="2400" i="1" dirty="0">
                <a:sym typeface="Wingdings" pitchFamily="2" charset="2"/>
              </a:rPr>
              <a:t>neutral particles under charge </a:t>
            </a:r>
            <a:r>
              <a:rPr lang="en-IN" sz="2400" i="1" dirty="0" smtClean="0">
                <a:sym typeface="Wingdings" pitchFamily="2" charset="2"/>
              </a:rPr>
              <a:t>conjugation,</a:t>
            </a:r>
          </a:p>
          <a:p>
            <a:pPr algn="r"/>
            <a:r>
              <a:rPr lang="en-IN" sz="2400" dirty="0" smtClean="0">
                <a:sym typeface="Wingdings" pitchFamily="2" charset="2"/>
              </a:rPr>
              <a:t>Gell-Mann and </a:t>
            </a:r>
            <a:r>
              <a:rPr lang="en-IN" sz="2400" dirty="0" err="1">
                <a:sym typeface="Wingdings" pitchFamily="2" charset="2"/>
              </a:rPr>
              <a:t>Pais</a:t>
            </a:r>
            <a:r>
              <a:rPr lang="en-IN" sz="2400" dirty="0">
                <a:sym typeface="Wingdings" pitchFamily="2" charset="2"/>
              </a:rPr>
              <a:t>, </a:t>
            </a:r>
            <a:r>
              <a:rPr lang="en-IN" sz="2400" dirty="0" smtClean="0">
                <a:sym typeface="Wingdings" pitchFamily="2" charset="2"/>
              </a:rPr>
              <a:t>PR 1955</a:t>
            </a:r>
            <a:endParaRPr lang="en-IN" sz="2400" dirty="0"/>
          </a:p>
        </p:txBody>
      </p:sp>
    </p:spTree>
    <p:extLst>
      <p:ext uri="{BB962C8B-B14F-4D97-AF65-F5344CB8AC3E}">
        <p14:creationId xmlns:p14="http://schemas.microsoft.com/office/powerpoint/2010/main" val="32758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6995120" cy="1143000"/>
          </a:xfrm>
        </p:spPr>
        <p:txBody>
          <a:bodyPr/>
          <a:lstStyle/>
          <a:p>
            <a:r>
              <a:rPr lang="en-IN" b="1" i="1" dirty="0" smtClean="0">
                <a:solidFill>
                  <a:srgbClr val="C00000"/>
                </a:solidFill>
              </a:rPr>
              <a:t>Nature of weak interactions</a:t>
            </a:r>
            <a:endParaRPr lang="en-IN" b="1" i="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2057" y="3109101"/>
                <a:ext cx="8229600" cy="3432450"/>
              </a:xfrm>
            </p:spPr>
            <p:txBody>
              <a:bodyPr>
                <a:normAutofit/>
              </a:bodyPr>
              <a:lstStyle/>
              <a:p>
                <a:pPr marL="0" indent="0">
                  <a:buNone/>
                </a:pPr>
                <a:r>
                  <a:rPr lang="en-IN" sz="2400" b="1" dirty="0" smtClean="0">
                    <a:solidFill>
                      <a:srgbClr val="C00000"/>
                    </a:solidFill>
                  </a:rPr>
                  <a:t>Sudarshan-Marshak proposal (1957-58):  ``</a:t>
                </a:r>
                <a14:m>
                  <m:oMath xmlns:m="http://schemas.openxmlformats.org/officeDocument/2006/math">
                    <m:r>
                      <a:rPr lang="en-IN" sz="2400" b="1" i="1" smtClean="0">
                        <a:solidFill>
                          <a:srgbClr val="C00000"/>
                        </a:solidFill>
                        <a:latin typeface="Cambria Math"/>
                      </a:rPr>
                      <m:t>𝑽</m:t>
                    </m:r>
                    <m:r>
                      <a:rPr lang="en-IN" sz="2400" b="1" i="1" smtClean="0">
                        <a:solidFill>
                          <a:srgbClr val="C00000"/>
                        </a:solidFill>
                        <a:latin typeface="Cambria Math"/>
                      </a:rPr>
                      <m:t>−</m:t>
                    </m:r>
                    <m:r>
                      <a:rPr lang="en-IN" sz="2400" b="1" i="1" smtClean="0">
                        <a:solidFill>
                          <a:srgbClr val="C00000"/>
                        </a:solidFill>
                        <a:latin typeface="Cambria Math"/>
                      </a:rPr>
                      <m:t>𝑨</m:t>
                    </m:r>
                  </m:oMath>
                </a14:m>
                <a:r>
                  <a:rPr lang="en-IN" sz="2400" b="1" dirty="0" smtClean="0">
                    <a:solidFill>
                      <a:srgbClr val="C00000"/>
                    </a:solidFill>
                  </a:rPr>
                  <a:t>’’ interaction</a:t>
                </a:r>
              </a:p>
              <a:p>
                <a:pPr marL="0" indent="0">
                  <a:buNone/>
                </a:pPr>
                <a:r>
                  <a:rPr lang="en-IN" sz="2000" dirty="0" smtClean="0"/>
                  <a:t>Could explain:</a:t>
                </a:r>
              </a:p>
              <a:p>
                <a:pPr>
                  <a:spcBef>
                    <a:spcPts val="0"/>
                  </a:spcBef>
                </a:pPr>
                <a:r>
                  <a:rPr lang="en-IN" sz="2200" dirty="0" smtClean="0"/>
                  <a:t>Beta decay: neutron, </a:t>
                </a:r>
                <a14:m>
                  <m:oMath xmlns:m="http://schemas.openxmlformats.org/officeDocument/2006/math">
                    <m:sSup>
                      <m:sSupPr>
                        <m:ctrlPr>
                          <a:rPr lang="en-IN" sz="2200" b="0" i="1" smtClean="0">
                            <a:latin typeface="Cambria Math"/>
                          </a:rPr>
                        </m:ctrlPr>
                      </m:sSupPr>
                      <m:e>
                        <m:r>
                          <a:rPr lang="en-IN" sz="2200" b="0" i="1" smtClean="0">
                            <a:latin typeface="Cambria Math"/>
                          </a:rPr>
                          <m:t>𝑂</m:t>
                        </m:r>
                      </m:e>
                      <m:sup>
                        <m:r>
                          <a:rPr lang="en-IN" sz="2200" b="0" i="1" smtClean="0">
                            <a:latin typeface="Cambria Math"/>
                          </a:rPr>
                          <m:t>14</m:t>
                        </m:r>
                      </m:sup>
                    </m:sSup>
                  </m:oMath>
                </a14:m>
                <a:r>
                  <a:rPr lang="en-IN" sz="2200" dirty="0" smtClean="0"/>
                  <a:t>, allowed, forbidden, parity conserving, non-conserving …. </a:t>
                </a:r>
                <a:r>
                  <a:rPr lang="en-IN" sz="2200" dirty="0" smtClean="0">
                    <a:solidFill>
                      <a:srgbClr val="00B0F0"/>
                    </a:solidFill>
                  </a:rPr>
                  <a:t>except </a:t>
                </a:r>
                <a14:m>
                  <m:oMath xmlns:m="http://schemas.openxmlformats.org/officeDocument/2006/math">
                    <m:r>
                      <a:rPr lang="en-IN" sz="2200" b="0" i="1" smtClean="0">
                        <a:solidFill>
                          <a:srgbClr val="00B0F0"/>
                        </a:solidFill>
                        <a:latin typeface="Cambria Math"/>
                      </a:rPr>
                      <m:t>𝑒</m:t>
                    </m:r>
                    <m:r>
                      <a:rPr lang="en-IN" sz="2200" b="0" i="1" smtClean="0">
                        <a:solidFill>
                          <a:srgbClr val="00B0F0"/>
                        </a:solidFill>
                        <a:latin typeface="Cambria Math"/>
                      </a:rPr>
                      <m:t>−</m:t>
                    </m:r>
                    <m:r>
                      <a:rPr lang="en-IN" sz="2200" b="0" i="1" smtClean="0">
                        <a:solidFill>
                          <a:srgbClr val="00B0F0"/>
                        </a:solidFill>
                        <a:latin typeface="Cambria Math"/>
                      </a:rPr>
                      <m:t>𝜈</m:t>
                    </m:r>
                  </m:oMath>
                </a14:m>
                <a:r>
                  <a:rPr lang="en-IN" sz="2200" dirty="0" smtClean="0">
                    <a:solidFill>
                      <a:srgbClr val="00B0F0"/>
                    </a:solidFill>
                  </a:rPr>
                  <a:t> correlation in </a:t>
                </a:r>
                <a14:m>
                  <m:oMath xmlns:m="http://schemas.openxmlformats.org/officeDocument/2006/math">
                    <m:r>
                      <a:rPr lang="en-IN" sz="2200" b="0" i="1" smtClean="0">
                        <a:solidFill>
                          <a:srgbClr val="00B0F0"/>
                        </a:solidFill>
                        <a:latin typeface="Cambria Math"/>
                      </a:rPr>
                      <m:t>𝐻</m:t>
                    </m:r>
                    <m:sSup>
                      <m:sSupPr>
                        <m:ctrlPr>
                          <a:rPr lang="en-IN" sz="2200" b="0" i="1" smtClean="0">
                            <a:solidFill>
                              <a:srgbClr val="00B0F0"/>
                            </a:solidFill>
                            <a:latin typeface="Cambria Math"/>
                          </a:rPr>
                        </m:ctrlPr>
                      </m:sSupPr>
                      <m:e>
                        <m:r>
                          <a:rPr lang="en-IN" sz="2200" b="0" i="1" smtClean="0">
                            <a:solidFill>
                              <a:srgbClr val="00B0F0"/>
                            </a:solidFill>
                            <a:latin typeface="Cambria Math"/>
                          </a:rPr>
                          <m:t>𝑒</m:t>
                        </m:r>
                      </m:e>
                      <m:sup>
                        <m:r>
                          <a:rPr lang="en-IN" sz="2200" b="0" i="1" smtClean="0">
                            <a:solidFill>
                              <a:srgbClr val="00B0F0"/>
                            </a:solidFill>
                            <a:latin typeface="Cambria Math"/>
                          </a:rPr>
                          <m:t>6</m:t>
                        </m:r>
                      </m:sup>
                    </m:sSup>
                  </m:oMath>
                </a14:m>
                <a:r>
                  <a:rPr lang="en-IN" sz="2200" dirty="0" smtClean="0">
                    <a:solidFill>
                      <a:srgbClr val="00B0F0"/>
                    </a:solidFill>
                  </a:rPr>
                  <a:t> decay and</a:t>
                </a:r>
                <a:r>
                  <a:rPr lang="en-IN" sz="2200" dirty="0">
                    <a:solidFill>
                      <a:srgbClr val="00B0F0"/>
                    </a:solidFill>
                  </a:rPr>
                  <a:t> </a:t>
                </a:r>
                <a:r>
                  <a:rPr lang="en-IN" sz="2200" dirty="0" smtClean="0">
                    <a:solidFill>
                      <a:srgbClr val="00B0F0"/>
                    </a:solidFill>
                  </a:rPr>
                  <a:t>electron asymmetry from polarized neutron decay</a:t>
                </a:r>
                <a:endParaRPr lang="en-IN" sz="2200" dirty="0" smtClean="0"/>
              </a:p>
              <a:p>
                <a:pPr>
                  <a:spcBef>
                    <a:spcPts val="0"/>
                  </a:spcBef>
                </a:pPr>
                <a:r>
                  <a:rPr lang="en-IN" sz="2200" dirty="0" smtClean="0"/>
                  <a:t>All </a:t>
                </a:r>
                <a:r>
                  <a:rPr lang="en-IN" sz="2200" dirty="0" err="1" smtClean="0"/>
                  <a:t>muon</a:t>
                </a:r>
                <a:r>
                  <a:rPr lang="en-IN" sz="2200" dirty="0" smtClean="0"/>
                  <a:t> decays </a:t>
                </a:r>
                <a:r>
                  <a:rPr lang="en-IN" sz="2200" dirty="0" smtClean="0">
                    <a:solidFill>
                      <a:srgbClr val="00B0F0"/>
                    </a:solidFill>
                  </a:rPr>
                  <a:t>except one experiment  (Columbia) with </a:t>
                </a:r>
                <a14:m>
                  <m:oMath xmlns:m="http://schemas.openxmlformats.org/officeDocument/2006/math">
                    <m:sSup>
                      <m:sSupPr>
                        <m:ctrlPr>
                          <a:rPr lang="en-IN" sz="2200" b="0" i="1" smtClean="0">
                            <a:solidFill>
                              <a:srgbClr val="00B0F0"/>
                            </a:solidFill>
                            <a:latin typeface="Cambria Math"/>
                          </a:rPr>
                        </m:ctrlPr>
                      </m:sSupPr>
                      <m:e>
                        <m:r>
                          <a:rPr lang="en-IN" sz="2200" b="0" i="1" smtClean="0">
                            <a:solidFill>
                              <a:srgbClr val="00B0F0"/>
                            </a:solidFill>
                            <a:latin typeface="Cambria Math"/>
                          </a:rPr>
                          <m:t>𝑒</m:t>
                        </m:r>
                      </m:e>
                      <m:sup>
                        <m:r>
                          <a:rPr lang="en-IN" sz="2200" b="0" i="1" smtClean="0">
                            <a:solidFill>
                              <a:srgbClr val="00B0F0"/>
                            </a:solidFill>
                            <a:latin typeface="Cambria Math"/>
                          </a:rPr>
                          <m:t>+</m:t>
                        </m:r>
                      </m:sup>
                    </m:sSup>
                    <m:r>
                      <a:rPr lang="en-IN" sz="2200" b="0" i="1" smtClean="0">
                        <a:solidFill>
                          <a:srgbClr val="00B0F0"/>
                        </a:solidFill>
                        <a:latin typeface="Cambria Math"/>
                      </a:rPr>
                      <m:t> </m:t>
                    </m:r>
                  </m:oMath>
                </a14:m>
                <a:r>
                  <a:rPr lang="en-IN" sz="2200" dirty="0" smtClean="0">
                    <a:solidFill>
                      <a:srgbClr val="00B0F0"/>
                    </a:solidFill>
                  </a:rPr>
                  <a:t>polarization from </a:t>
                </a:r>
                <a14:m>
                  <m:oMath xmlns:m="http://schemas.openxmlformats.org/officeDocument/2006/math">
                    <m:sSup>
                      <m:sSupPr>
                        <m:ctrlPr>
                          <a:rPr lang="en-IN" sz="2200" b="0" i="1" smtClean="0">
                            <a:solidFill>
                              <a:srgbClr val="00B0F0"/>
                            </a:solidFill>
                            <a:latin typeface="Cambria Math"/>
                          </a:rPr>
                        </m:ctrlPr>
                      </m:sSupPr>
                      <m:e>
                        <m:r>
                          <a:rPr lang="en-IN" sz="2200" b="0" i="1" smtClean="0">
                            <a:solidFill>
                              <a:srgbClr val="00B0F0"/>
                            </a:solidFill>
                            <a:latin typeface="Cambria Math"/>
                          </a:rPr>
                          <m:t>𝜇</m:t>
                        </m:r>
                      </m:e>
                      <m:sup>
                        <m:r>
                          <a:rPr lang="en-IN" sz="2200" b="0" i="1" smtClean="0">
                            <a:solidFill>
                              <a:srgbClr val="00B0F0"/>
                            </a:solidFill>
                            <a:latin typeface="Cambria Math"/>
                          </a:rPr>
                          <m:t>+</m:t>
                        </m:r>
                      </m:sup>
                    </m:sSup>
                  </m:oMath>
                </a14:m>
                <a:r>
                  <a:rPr lang="en-IN" sz="2200" dirty="0" smtClean="0">
                    <a:solidFill>
                      <a:srgbClr val="00B0F0"/>
                    </a:solidFill>
                  </a:rPr>
                  <a:t> decay </a:t>
                </a:r>
              </a:p>
              <a:p>
                <a:pPr>
                  <a:spcBef>
                    <a:spcPts val="0"/>
                  </a:spcBef>
                </a:pPr>
                <a:r>
                  <a:rPr lang="en-IN" sz="2200" dirty="0" smtClean="0"/>
                  <a:t>Pion decays, </a:t>
                </a:r>
                <a:r>
                  <a:rPr lang="en-IN" sz="2200" dirty="0" smtClean="0">
                    <a:solidFill>
                      <a:srgbClr val="00B0F0"/>
                    </a:solidFill>
                  </a:rPr>
                  <a:t>except for apparent absence of electron mode</a:t>
                </a:r>
              </a:p>
              <a:p>
                <a:pPr>
                  <a:spcBef>
                    <a:spcPts val="0"/>
                  </a:spcBef>
                </a:pPr>
                <a:r>
                  <a:rPr lang="en-IN" sz="2200" dirty="0" smtClean="0"/>
                  <a:t>All strange decays </a:t>
                </a:r>
                <a:r>
                  <a:rPr lang="en-IN" sz="2200" dirty="0" smtClean="0">
                    <a:solidFill>
                      <a:srgbClr val="00B0F0"/>
                    </a:solidFill>
                  </a:rPr>
                  <a:t>except decays of </a:t>
                </a:r>
                <a14:m>
                  <m:oMath xmlns:m="http://schemas.openxmlformats.org/officeDocument/2006/math">
                    <m:r>
                      <m:rPr>
                        <m:sty m:val="p"/>
                      </m:rPr>
                      <a:rPr lang="en-IN" sz="2200" b="0" i="0" smtClean="0">
                        <a:solidFill>
                          <a:srgbClr val="00B0F0"/>
                        </a:solidFill>
                        <a:latin typeface="Cambria Math"/>
                      </a:rPr>
                      <m:t>Ξ</m:t>
                    </m:r>
                  </m:oMath>
                </a14:m>
                <a:endParaRPr lang="en-IN" sz="2200" b="0" dirty="0" smtClean="0">
                  <a:solidFill>
                    <a:srgbClr val="00B0F0"/>
                  </a:solidFill>
                </a:endParaRPr>
              </a:p>
              <a:p>
                <a:pPr>
                  <a:spcBef>
                    <a:spcPts val="0"/>
                  </a:spcBef>
                </a:pPr>
                <a:endParaRPr lang="en-IN" sz="2200"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2057" y="3109101"/>
                <a:ext cx="8229600" cy="3432450"/>
              </a:xfrm>
              <a:blipFill rotWithShape="1">
                <a:blip r:embed="rId2"/>
                <a:stretch>
                  <a:fillRect l="-1185" t="-1421"/>
                </a:stretch>
              </a:blipFill>
            </p:spPr>
            <p:txBody>
              <a:bodyPr/>
              <a:lstStyle/>
              <a:p>
                <a:r>
                  <a:rPr lang="en-IN">
                    <a:noFill/>
                  </a:rPr>
                  <a:t> </a:t>
                </a:r>
              </a:p>
            </p:txBody>
          </p:sp>
        </mc:Fallback>
      </mc:AlternateContent>
      <p:sp>
        <p:nvSpPr>
          <p:cNvPr id="4" name="Rectangle 3"/>
          <p:cNvSpPr/>
          <p:nvPr/>
        </p:nvSpPr>
        <p:spPr>
          <a:xfrm rot="20169140">
            <a:off x="6320695" y="528941"/>
            <a:ext cx="2580459" cy="646331"/>
          </a:xfrm>
          <a:prstGeom prst="rect">
            <a:avLst/>
          </a:prstGeom>
          <a:noFill/>
        </p:spPr>
        <p:txBody>
          <a:bodyPr wrap="squar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Mid-</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1950’s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mc:AlternateContent xmlns:mc="http://schemas.openxmlformats.org/markup-compatibility/2006" xmlns:a14="http://schemas.microsoft.com/office/drawing/2010/main">
        <mc:Choice Requires="a14">
          <p:sp>
            <p:nvSpPr>
              <p:cNvPr id="5" name="TextBox 4"/>
              <p:cNvSpPr txBox="1"/>
              <p:nvPr/>
            </p:nvSpPr>
            <p:spPr>
              <a:xfrm>
                <a:off x="395537" y="1461678"/>
                <a:ext cx="8280920" cy="1631216"/>
              </a:xfrm>
              <a:prstGeom prst="rect">
                <a:avLst/>
              </a:prstGeom>
              <a:noFill/>
            </p:spPr>
            <p:txBody>
              <a:bodyPr wrap="square" rtlCol="0">
                <a:spAutoFit/>
              </a:bodyPr>
              <a:lstStyle/>
              <a:p>
                <a:pPr marL="342900" indent="-342900">
                  <a:buFont typeface="Arial" pitchFamily="34" charset="0"/>
                  <a:buChar char="•"/>
                </a:pPr>
                <a:r>
                  <a:rPr lang="en-IN" sz="2000" dirty="0" smtClean="0"/>
                  <a:t>1956: Lee-Yang propose parity violation in weak interactions</a:t>
                </a:r>
              </a:p>
              <a:p>
                <a:pPr marL="342900" indent="-342900">
                  <a:buFont typeface="Arial" pitchFamily="34" charset="0"/>
                  <a:buChar char="•"/>
                </a:pPr>
                <a:r>
                  <a:rPr lang="en-IN" sz="2000" dirty="0" smtClean="0"/>
                  <a:t>1957: Wu, </a:t>
                </a:r>
                <a:r>
                  <a:rPr lang="en-IN" sz="2000" dirty="0" err="1" smtClean="0"/>
                  <a:t>Garwin</a:t>
                </a:r>
                <a:r>
                  <a:rPr lang="en-IN" sz="2000" dirty="0" smtClean="0"/>
                  <a:t>-Lederman-</a:t>
                </a:r>
                <a:r>
                  <a:rPr lang="en-IN" sz="2000" dirty="0" err="1" smtClean="0"/>
                  <a:t>Weinrich</a:t>
                </a:r>
                <a:r>
                  <a:rPr lang="en-IN" sz="2000" dirty="0" smtClean="0"/>
                  <a:t> </a:t>
                </a:r>
                <a:r>
                  <a:rPr lang="en-IN" sz="2000" i="1" dirty="0" smtClean="0"/>
                  <a:t>et al. </a:t>
                </a:r>
                <a:r>
                  <a:rPr lang="en-IN" sz="2000" dirty="0" smtClean="0"/>
                  <a:t>confirm experimentally</a:t>
                </a:r>
              </a:p>
              <a:p>
                <a:pPr marL="342900" indent="-342900">
                  <a:buFont typeface="Arial" pitchFamily="34" charset="0"/>
                  <a:buChar char="•"/>
                </a:pPr>
                <a:r>
                  <a:rPr lang="en-IN" sz="2000" b="0" dirty="0" smtClean="0"/>
                  <a:t>  	  </a:t>
                </a:r>
                <a14:m>
                  <m:oMath xmlns:m="http://schemas.openxmlformats.org/officeDocument/2006/math">
                    <m:r>
                      <a:rPr lang="en-IN" sz="2000" b="0" i="1" smtClean="0">
                        <a:latin typeface="Cambria Math"/>
                      </a:rPr>
                      <m:t>→</m:t>
                    </m:r>
                  </m:oMath>
                </a14:m>
                <a:r>
                  <a:rPr lang="en-IN" sz="2000" dirty="0"/>
                  <a:t>Search for Lorentz structure of weak interactions that will explain </a:t>
                </a:r>
                <a:r>
                  <a:rPr lang="en-IN" sz="2000" dirty="0" smtClean="0"/>
                  <a:t>		data</a:t>
                </a:r>
                <a:r>
                  <a:rPr lang="en-IN" sz="2000" dirty="0"/>
                  <a:t>, including parity violation</a:t>
                </a:r>
              </a:p>
              <a:p>
                <a:pPr marL="342900" indent="-342900">
                  <a:buFont typeface="Arial" pitchFamily="34" charset="0"/>
                  <a:buChar char="•"/>
                </a:pPr>
                <a:r>
                  <a:rPr lang="en-IN" sz="2000" dirty="0"/>
                  <a:t>Lee-Yang: combination of S and T </a:t>
                </a:r>
                <a:r>
                  <a:rPr lang="en-IN" sz="2000" dirty="0" smtClean="0"/>
                  <a:t>operators</a:t>
                </a:r>
                <a:endParaRPr lang="en-IN"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7" y="1461678"/>
                <a:ext cx="8280920" cy="1631216"/>
              </a:xfrm>
              <a:prstGeom prst="rect">
                <a:avLst/>
              </a:prstGeom>
              <a:blipFill rotWithShape="1">
                <a:blip r:embed="rId3"/>
                <a:stretch>
                  <a:fillRect l="-663" t="-1873" b="-5993"/>
                </a:stretch>
              </a:blipFill>
            </p:spPr>
            <p:txBody>
              <a:bodyPr/>
              <a:lstStyle/>
              <a:p>
                <a:r>
                  <a:rPr lang="en-IN">
                    <a:noFill/>
                  </a:rPr>
                  <a:t> </a:t>
                </a:r>
              </a:p>
            </p:txBody>
          </p:sp>
        </mc:Fallback>
      </mc:AlternateContent>
    </p:spTree>
    <p:extLst>
      <p:ext uri="{BB962C8B-B14F-4D97-AF65-F5344CB8AC3E}">
        <p14:creationId xmlns:p14="http://schemas.microsoft.com/office/powerpoint/2010/main" val="42530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23528" y="245540"/>
                <a:ext cx="5061248" cy="1143000"/>
              </a:xfrm>
            </p:spPr>
            <p:txBody>
              <a:bodyPr>
                <a:normAutofit fontScale="90000"/>
              </a:bodyPr>
              <a:lstStyle/>
              <a:p>
                <a:r>
                  <a:rPr lang="en-IN" b="1" i="1" dirty="0" smtClean="0">
                    <a:solidFill>
                      <a:srgbClr val="C00000"/>
                    </a:solidFill>
                  </a:rPr>
                  <a:t> </a:t>
                </a:r>
                <a14:m>
                  <m:oMath xmlns:m="http://schemas.openxmlformats.org/officeDocument/2006/math">
                    <m:r>
                      <a:rPr lang="en-IN" b="1" i="1" smtClean="0">
                        <a:solidFill>
                          <a:srgbClr val="C00000"/>
                        </a:solidFill>
                        <a:latin typeface="Cambria Math"/>
                      </a:rPr>
                      <m:t>𝑽</m:t>
                    </m:r>
                    <m:r>
                      <a:rPr lang="en-IN" b="1" i="1" smtClean="0">
                        <a:solidFill>
                          <a:srgbClr val="C00000"/>
                        </a:solidFill>
                        <a:latin typeface="Cambria Math"/>
                      </a:rPr>
                      <m:t>−</m:t>
                    </m:r>
                    <m:r>
                      <a:rPr lang="en-IN" b="1" i="1" smtClean="0">
                        <a:solidFill>
                          <a:srgbClr val="C00000"/>
                        </a:solidFill>
                        <a:latin typeface="Cambria Math"/>
                      </a:rPr>
                      <m:t>𝑨</m:t>
                    </m:r>
                    <m:r>
                      <a:rPr lang="en-IN" b="1" i="1" smtClean="0">
                        <a:solidFill>
                          <a:srgbClr val="C00000"/>
                        </a:solidFill>
                        <a:latin typeface="Cambria Math"/>
                      </a:rPr>
                      <m:t> </m:t>
                    </m:r>
                  </m:oMath>
                </a14:m>
                <a:r>
                  <a:rPr lang="en-IN" b="1" i="1" dirty="0" smtClean="0">
                    <a:solidFill>
                      <a:srgbClr val="C00000"/>
                    </a:solidFill>
                  </a:rPr>
                  <a:t>theory works ! </a:t>
                </a:r>
                <a:endParaRPr lang="en-IN" b="1" i="1"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23528" y="245540"/>
                <a:ext cx="5061248" cy="1143000"/>
              </a:xfrm>
              <a:blipFill rotWithShape="1">
                <a:blip r:embed="rId2"/>
                <a:stretch>
                  <a:fillRect r="-3253" b="-372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3845023"/>
              </a:xfrm>
            </p:spPr>
            <p:txBody>
              <a:bodyPr>
                <a:normAutofit fontScale="70000" lnSpcReduction="20000"/>
              </a:bodyPr>
              <a:lstStyle/>
              <a:p>
                <a:r>
                  <a:rPr lang="en-IN" dirty="0" smtClean="0">
                    <a:solidFill>
                      <a:srgbClr val="C00000"/>
                    </a:solidFill>
                    <a:sym typeface="Wingdings" pitchFamily="2" charset="2"/>
                  </a:rPr>
                  <a:t>Some experiments </a:t>
                </a:r>
                <a:r>
                  <a:rPr lang="en-IN" dirty="0">
                    <a:solidFill>
                      <a:srgbClr val="C00000"/>
                    </a:solidFill>
                    <a:sym typeface="Wingdings" pitchFamily="2" charset="2"/>
                  </a:rPr>
                  <a:t>like </a:t>
                </a:r>
                <a14:m>
                  <m:oMath xmlns:m="http://schemas.openxmlformats.org/officeDocument/2006/math">
                    <m:r>
                      <a:rPr lang="en-IN" b="0" i="1" smtClean="0">
                        <a:solidFill>
                          <a:srgbClr val="C00000"/>
                        </a:solidFill>
                        <a:latin typeface="Cambria Math"/>
                        <a:sym typeface="Wingdings" pitchFamily="2" charset="2"/>
                      </a:rPr>
                      <m:t>𝐻</m:t>
                    </m:r>
                    <m:sSup>
                      <m:sSupPr>
                        <m:ctrlPr>
                          <a:rPr lang="en-IN" b="0" i="1" smtClean="0">
                            <a:solidFill>
                              <a:srgbClr val="C00000"/>
                            </a:solidFill>
                            <a:latin typeface="Cambria Math"/>
                            <a:sym typeface="Wingdings" pitchFamily="2" charset="2"/>
                          </a:rPr>
                        </m:ctrlPr>
                      </m:sSupPr>
                      <m:e>
                        <m:r>
                          <a:rPr lang="en-IN" b="0" i="1" smtClean="0">
                            <a:solidFill>
                              <a:srgbClr val="C00000"/>
                            </a:solidFill>
                            <a:latin typeface="Cambria Math"/>
                            <a:sym typeface="Wingdings" pitchFamily="2" charset="2"/>
                          </a:rPr>
                          <m:t>𝑒</m:t>
                        </m:r>
                      </m:e>
                      <m:sup>
                        <m:r>
                          <a:rPr lang="en-IN" b="0" i="1" smtClean="0">
                            <a:solidFill>
                              <a:srgbClr val="C00000"/>
                            </a:solidFill>
                            <a:latin typeface="Cambria Math"/>
                            <a:sym typeface="Wingdings" pitchFamily="2" charset="2"/>
                          </a:rPr>
                          <m:t>6</m:t>
                        </m:r>
                      </m:sup>
                    </m:sSup>
                  </m:oMath>
                </a14:m>
                <a:r>
                  <a:rPr lang="en-IN" dirty="0" smtClean="0">
                    <a:solidFill>
                      <a:srgbClr val="C00000"/>
                    </a:solidFill>
                    <a:sym typeface="Wingdings" pitchFamily="2" charset="2"/>
                  </a:rPr>
                  <a:t> “must </a:t>
                </a:r>
                <a:r>
                  <a:rPr lang="en-IN" dirty="0">
                    <a:solidFill>
                      <a:srgbClr val="C00000"/>
                    </a:solidFill>
                    <a:sym typeface="Wingdings" pitchFamily="2" charset="2"/>
                  </a:rPr>
                  <a:t>be </a:t>
                </a:r>
                <a:r>
                  <a:rPr lang="en-IN" dirty="0" smtClean="0">
                    <a:solidFill>
                      <a:srgbClr val="C00000"/>
                    </a:solidFill>
                    <a:sym typeface="Wingdings" pitchFamily="2" charset="2"/>
                  </a:rPr>
                  <a:t>wrong”, </a:t>
                </a:r>
                <a:r>
                  <a:rPr lang="en-IN" dirty="0">
                    <a:solidFill>
                      <a:srgbClr val="C00000"/>
                    </a:solidFill>
                    <a:sym typeface="Wingdings" pitchFamily="2" charset="2"/>
                  </a:rPr>
                  <a:t>pion to electron decay may have a subtle resolution</a:t>
                </a:r>
                <a:r>
                  <a:rPr lang="en-IN" dirty="0">
                    <a:sym typeface="Wingdings" pitchFamily="2" charset="2"/>
                  </a:rPr>
                  <a:t>.</a:t>
                </a:r>
              </a:p>
              <a:p>
                <a:r>
                  <a:rPr lang="en-IN" dirty="0" smtClean="0"/>
                  <a:t>Parity violation even in processes that do not involve neutrinos</a:t>
                </a:r>
              </a:p>
              <a:p>
                <a:r>
                  <a:rPr lang="en-IN" dirty="0" smtClean="0"/>
                  <a:t>Both, parity violation and neutrino polarization have their origin in weak interactions</a:t>
                </a:r>
              </a:p>
              <a:p>
                <a:r>
                  <a:rPr lang="en-IN" dirty="0" smtClean="0">
                    <a:solidFill>
                      <a:srgbClr val="7030A0"/>
                    </a:solidFill>
                  </a:rPr>
                  <a:t>Test:</a:t>
                </a:r>
                <a:r>
                  <a:rPr lang="en-IN" dirty="0" smtClean="0"/>
                  <a:t> any experiment indicating that electron is not 100% left-polarized as </a:t>
                </a:r>
                <a14:m>
                  <m:oMath xmlns:m="http://schemas.openxmlformats.org/officeDocument/2006/math">
                    <m:r>
                      <a:rPr lang="en-IN" b="0" i="1" smtClean="0">
                        <a:latin typeface="Cambria Math"/>
                      </a:rPr>
                      <m:t>𝑣</m:t>
                    </m:r>
                    <m:r>
                      <a:rPr lang="en-IN" b="0" i="1" smtClean="0">
                        <a:latin typeface="Cambria Math"/>
                      </a:rPr>
                      <m:t>→</m:t>
                    </m:r>
                    <m:r>
                      <a:rPr lang="en-IN" b="0" i="1" smtClean="0">
                        <a:latin typeface="Cambria Math"/>
                      </a:rPr>
                      <m:t>𝑐</m:t>
                    </m:r>
                    <m:r>
                      <a:rPr lang="en-IN" b="0" i="1" smtClean="0">
                        <a:latin typeface="Cambria Math"/>
                      </a:rPr>
                      <m:t> </m:t>
                    </m:r>
                  </m:oMath>
                </a14:m>
                <a:endParaRPr lang="en-IN" b="0" dirty="0" smtClean="0"/>
              </a:p>
              <a:p>
                <a:r>
                  <a:rPr lang="en-IN" dirty="0" smtClean="0">
                    <a:sym typeface="Wingdings" pitchFamily="2" charset="2"/>
                  </a:rPr>
                  <a:t>Distinguishing between </a:t>
                </a:r>
                <a14:m>
                  <m:oMath xmlns:m="http://schemas.openxmlformats.org/officeDocument/2006/math">
                    <m:r>
                      <a:rPr lang="en-IN" b="0" i="1" smtClean="0">
                        <a:latin typeface="Cambria Math"/>
                        <a:sym typeface="Wingdings" pitchFamily="2" charset="2"/>
                      </a:rPr>
                      <m:t>𝑉</m:t>
                    </m:r>
                    <m:r>
                      <a:rPr lang="en-IN" b="0" i="1" smtClean="0">
                        <a:latin typeface="Cambria Math"/>
                        <a:sym typeface="Wingdings" pitchFamily="2" charset="2"/>
                      </a:rPr>
                      <m:t>+</m:t>
                    </m:r>
                    <m:r>
                      <a:rPr lang="en-IN" b="0" i="1" smtClean="0">
                        <a:latin typeface="Cambria Math"/>
                        <a:sym typeface="Wingdings" pitchFamily="2" charset="2"/>
                      </a:rPr>
                      <m:t>𝐴</m:t>
                    </m:r>
                    <m:r>
                      <a:rPr lang="en-IN" b="0" i="1" smtClean="0">
                        <a:latin typeface="Cambria Math"/>
                        <a:sym typeface="Wingdings" pitchFamily="2" charset="2"/>
                      </a:rPr>
                      <m:t> </m:t>
                    </m:r>
                  </m:oMath>
                </a14:m>
                <a:r>
                  <a:rPr lang="en-IN" dirty="0" smtClean="0">
                    <a:sym typeface="Wingdings" pitchFamily="2" charset="2"/>
                  </a:rPr>
                  <a:t> and </a:t>
                </a:r>
                <a14:m>
                  <m:oMath xmlns:m="http://schemas.openxmlformats.org/officeDocument/2006/math">
                    <m:r>
                      <a:rPr lang="en-IN" b="0" i="1" smtClean="0">
                        <a:latin typeface="Cambria Math"/>
                        <a:sym typeface="Wingdings" pitchFamily="2" charset="2"/>
                      </a:rPr>
                      <m:t>𝑉</m:t>
                    </m:r>
                    <m:r>
                      <a:rPr lang="en-IN" b="0" i="1" smtClean="0">
                        <a:latin typeface="Cambria Math"/>
                        <a:sym typeface="Wingdings" pitchFamily="2" charset="2"/>
                      </a:rPr>
                      <m:t>−</m:t>
                    </m:r>
                    <m:r>
                      <a:rPr lang="en-IN" b="0" i="1" smtClean="0">
                        <a:latin typeface="Cambria Math"/>
                        <a:sym typeface="Wingdings" pitchFamily="2" charset="2"/>
                      </a:rPr>
                      <m:t>𝐴</m:t>
                    </m:r>
                    <m:r>
                      <a:rPr lang="en-IN" b="0" i="1" smtClean="0">
                        <a:latin typeface="Cambria Math"/>
                        <a:sym typeface="Wingdings" pitchFamily="2" charset="2"/>
                      </a:rPr>
                      <m:t> </m:t>
                    </m:r>
                  </m:oMath>
                </a14:m>
                <a:r>
                  <a:rPr lang="en-IN" dirty="0" smtClean="0">
                    <a:sym typeface="Wingdings" pitchFamily="2" charset="2"/>
                  </a:rPr>
                  <a:t>: </a:t>
                </a:r>
              </a:p>
              <a:p>
                <a:pPr marL="0" indent="0">
                  <a:buNone/>
                </a:pPr>
                <a:r>
                  <a:rPr lang="en-IN" dirty="0">
                    <a:sym typeface="Wingdings" pitchFamily="2" charset="2"/>
                  </a:rPr>
                  <a:t>	</a:t>
                </a:r>
                <a:r>
                  <a:rPr lang="en-IN" dirty="0" smtClean="0">
                    <a:sym typeface="Wingdings" pitchFamily="2" charset="2"/>
                  </a:rPr>
                  <a:t>polarized neutron decay angular asymmetry </a:t>
                </a:r>
              </a:p>
              <a:p>
                <a:pPr marL="0" indent="0">
                  <a:buNone/>
                </a:pPr>
                <a:r>
                  <a:rPr lang="en-IN" dirty="0">
                    <a:sym typeface="Wingdings" pitchFamily="2" charset="2"/>
                  </a:rPr>
                  <a:t>	</a:t>
                </a:r>
                <a:r>
                  <a:rPr lang="en-IN" dirty="0" smtClean="0">
                    <a:sym typeface="Wingdings" pitchFamily="2" charset="2"/>
                  </a:rPr>
                  <a:t>zero for </a:t>
                </a:r>
                <a14:m>
                  <m:oMath xmlns:m="http://schemas.openxmlformats.org/officeDocument/2006/math">
                    <m:r>
                      <a:rPr lang="en-IN" b="0" i="1" smtClean="0">
                        <a:latin typeface="Cambria Math"/>
                        <a:sym typeface="Wingdings" pitchFamily="2" charset="2"/>
                      </a:rPr>
                      <m:t>𝑉</m:t>
                    </m:r>
                    <m:r>
                      <a:rPr lang="en-IN" b="0" i="1" smtClean="0">
                        <a:latin typeface="Cambria Math"/>
                        <a:sym typeface="Wingdings" pitchFamily="2" charset="2"/>
                      </a:rPr>
                      <m:t>−</m:t>
                    </m:r>
                    <m:r>
                      <a:rPr lang="en-IN" b="0" i="1" smtClean="0">
                        <a:latin typeface="Cambria Math"/>
                        <a:sym typeface="Wingdings" pitchFamily="2" charset="2"/>
                      </a:rPr>
                      <m:t>𝐴</m:t>
                    </m:r>
                    <m:r>
                      <a:rPr lang="en-IN" b="0" i="1" smtClean="0">
                        <a:latin typeface="Cambria Math"/>
                        <a:sym typeface="Wingdings" pitchFamily="2" charset="2"/>
                      </a:rPr>
                      <m:t> </m:t>
                    </m:r>
                  </m:oMath>
                </a14:m>
                <a:r>
                  <a:rPr lang="en-IN" dirty="0" smtClean="0">
                    <a:sym typeface="Wingdings" pitchFamily="2" charset="2"/>
                  </a:rPr>
                  <a:t>, maximal for </a:t>
                </a:r>
                <a14:m>
                  <m:oMath xmlns:m="http://schemas.openxmlformats.org/officeDocument/2006/math">
                    <m:r>
                      <a:rPr lang="en-IN" b="0" i="1" dirty="0" smtClean="0">
                        <a:latin typeface="Cambria Math"/>
                        <a:sym typeface="Wingdings" pitchFamily="2" charset="2"/>
                      </a:rPr>
                      <m:t>𝑉</m:t>
                    </m:r>
                    <m:r>
                      <a:rPr lang="en-IN" b="0" i="1" dirty="0" smtClean="0">
                        <a:latin typeface="Cambria Math"/>
                        <a:sym typeface="Wingdings" pitchFamily="2" charset="2"/>
                      </a:rPr>
                      <m:t>+</m:t>
                    </m:r>
                    <m:r>
                      <a:rPr lang="en-IN" b="0" i="1" dirty="0" smtClean="0">
                        <a:latin typeface="Cambria Math"/>
                        <a:sym typeface="Wingdings" pitchFamily="2" charset="2"/>
                      </a:rPr>
                      <m:t>𝐴</m:t>
                    </m:r>
                  </m:oMath>
                </a14:m>
                <a:endParaRPr lang="en-IN" dirty="0" smtClean="0">
                  <a:sym typeface="Wingdings" pitchFamily="2" charset="2"/>
                </a:endParaRPr>
              </a:p>
              <a:p>
                <a:r>
                  <a:rPr lang="en-IN" dirty="0" smtClean="0">
                    <a:solidFill>
                      <a:srgbClr val="C00000"/>
                    </a:solidFill>
                    <a:sym typeface="Wingdings" pitchFamily="2" charset="2"/>
                  </a:rPr>
                  <a:t>Footnote 5: ``A universal V,A interaction has also been proposed by E.C.G. </a:t>
                </a:r>
                <a:r>
                  <a:rPr lang="en-IN" dirty="0" err="1" smtClean="0">
                    <a:solidFill>
                      <a:srgbClr val="C00000"/>
                    </a:solidFill>
                    <a:sym typeface="Wingdings" pitchFamily="2" charset="2"/>
                  </a:rPr>
                  <a:t>Sudarshan</a:t>
                </a:r>
                <a:r>
                  <a:rPr lang="en-IN" dirty="0" smtClean="0">
                    <a:solidFill>
                      <a:srgbClr val="C00000"/>
                    </a:solidFill>
                    <a:sym typeface="Wingdings" pitchFamily="2" charset="2"/>
                  </a:rPr>
                  <a:t> and R.E. </a:t>
                </a:r>
                <a:r>
                  <a:rPr lang="en-IN" dirty="0" err="1" smtClean="0">
                    <a:solidFill>
                      <a:srgbClr val="C00000"/>
                    </a:solidFill>
                    <a:sym typeface="Wingdings" pitchFamily="2" charset="2"/>
                  </a:rPr>
                  <a:t>Marshak</a:t>
                </a:r>
                <a:r>
                  <a:rPr lang="en-IN" dirty="0" smtClean="0">
                    <a:solidFill>
                      <a:srgbClr val="C00000"/>
                    </a:solidFill>
                    <a:sym typeface="Wingdings" pitchFamily="2" charset="2"/>
                  </a:rPr>
                  <a:t> (to be published)’’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3845023"/>
              </a:xfrm>
              <a:blipFill rotWithShape="1">
                <a:blip r:embed="rId3"/>
                <a:stretch>
                  <a:fillRect l="-815" t="-2540" r="-370" b="-1587"/>
                </a:stretch>
              </a:blipFill>
            </p:spPr>
            <p:txBody>
              <a:bodyPr/>
              <a:lstStyle/>
              <a:p>
                <a:r>
                  <a:rPr lang="en-IN">
                    <a:noFill/>
                  </a:rPr>
                  <a:t> </a:t>
                </a:r>
              </a:p>
            </p:txBody>
          </p:sp>
        </mc:Fallback>
      </mc:AlternateContent>
      <p:sp>
        <p:nvSpPr>
          <p:cNvPr id="4" name="Rectangle 3"/>
          <p:cNvSpPr/>
          <p:nvPr/>
        </p:nvSpPr>
        <p:spPr>
          <a:xfrm rot="20169140">
            <a:off x="6273355" y="413446"/>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1958</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3760731" y="5712984"/>
            <a:ext cx="49349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a:sym typeface="Wingdings" pitchFamily="2" charset="2"/>
              </a:rPr>
              <a:t>Theory of Fermi </a:t>
            </a:r>
            <a:r>
              <a:rPr lang="en-IN" sz="2400" i="1" dirty="0" smtClean="0">
                <a:sym typeface="Wingdings" pitchFamily="2" charset="2"/>
              </a:rPr>
              <a:t>interaction, </a:t>
            </a:r>
          </a:p>
          <a:p>
            <a:pPr algn="r"/>
            <a:r>
              <a:rPr lang="en-IN" sz="2400" dirty="0" smtClean="0">
                <a:sym typeface="Wingdings" pitchFamily="2" charset="2"/>
              </a:rPr>
              <a:t>Feynman  and Gell-Mann</a:t>
            </a:r>
            <a:r>
              <a:rPr lang="en-IN" sz="2400" dirty="0">
                <a:sym typeface="Wingdings" pitchFamily="2" charset="2"/>
              </a:rPr>
              <a:t>, 1958</a:t>
            </a:r>
          </a:p>
        </p:txBody>
      </p:sp>
    </p:spTree>
    <p:extLst>
      <p:ext uri="{BB962C8B-B14F-4D97-AF65-F5344CB8AC3E}">
        <p14:creationId xmlns:p14="http://schemas.microsoft.com/office/powerpoint/2010/main" val="29140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283152" cy="1143000"/>
          </a:xfrm>
        </p:spPr>
        <p:txBody>
          <a:bodyPr/>
          <a:lstStyle/>
          <a:p>
            <a:r>
              <a:rPr lang="en-IN" b="1" i="1" dirty="0" smtClean="0">
                <a:solidFill>
                  <a:srgbClr val="C00000"/>
                </a:solidFill>
              </a:rPr>
              <a:t>Universality of weak coupling</a:t>
            </a:r>
            <a:endParaRPr lang="en-IN" b="1" i="1" dirty="0">
              <a:solidFill>
                <a:srgbClr val="C00000"/>
              </a:solidFill>
            </a:endParaRPr>
          </a:p>
        </p:txBody>
      </p:sp>
      <p:sp>
        <p:nvSpPr>
          <p:cNvPr id="3" name="Content Placeholder 2"/>
          <p:cNvSpPr>
            <a:spLocks noGrp="1"/>
          </p:cNvSpPr>
          <p:nvPr>
            <p:ph idx="1"/>
          </p:nvPr>
        </p:nvSpPr>
        <p:spPr>
          <a:xfrm>
            <a:off x="683568" y="5229200"/>
            <a:ext cx="8229600" cy="525759"/>
          </a:xfrm>
        </p:spPr>
        <p:txBody>
          <a:bodyPr>
            <a:normAutofit/>
          </a:bodyPr>
          <a:lstStyle/>
          <a:p>
            <a:r>
              <a:rPr lang="en-IN" sz="2000" dirty="0" smtClean="0">
                <a:solidFill>
                  <a:srgbClr val="7030A0"/>
                </a:solidFill>
              </a:rPr>
              <a:t>Seeds of </a:t>
            </a:r>
            <a:r>
              <a:rPr lang="en-IN" sz="2000" dirty="0" err="1" smtClean="0">
                <a:solidFill>
                  <a:srgbClr val="7030A0"/>
                </a:solidFill>
              </a:rPr>
              <a:t>Cabibbo</a:t>
            </a:r>
            <a:r>
              <a:rPr lang="en-IN" sz="2000" dirty="0" smtClean="0">
                <a:solidFill>
                  <a:srgbClr val="7030A0"/>
                </a:solidFill>
              </a:rPr>
              <a:t> angle</a:t>
            </a:r>
            <a:r>
              <a:rPr lang="en-IN" sz="2000" dirty="0" smtClean="0"/>
              <a:t>, acknowledged by </a:t>
            </a:r>
            <a:r>
              <a:rPr lang="en-IN" sz="2000" dirty="0" err="1" smtClean="0"/>
              <a:t>Cabibbo</a:t>
            </a:r>
            <a:r>
              <a:rPr lang="en-IN" sz="2000" dirty="0" smtClean="0"/>
              <a:t> in his paper</a:t>
            </a:r>
            <a:endParaRPr lang="en-IN" sz="2000" dirty="0"/>
          </a:p>
        </p:txBody>
      </p:sp>
      <p:sp>
        <p:nvSpPr>
          <p:cNvPr id="4" name="Rectangle 3"/>
          <p:cNvSpPr/>
          <p:nvPr/>
        </p:nvSpPr>
        <p:spPr>
          <a:xfrm rot="20169140">
            <a:off x="7096224" y="709899"/>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1960</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mc:AlternateContent xmlns:mc="http://schemas.openxmlformats.org/markup-compatibility/2006" xmlns:a14="http://schemas.microsoft.com/office/drawing/2010/main">
        <mc:Choice Requires="a14">
          <p:sp>
            <p:nvSpPr>
              <p:cNvPr id="5" name="TextBox 4"/>
              <p:cNvSpPr txBox="1"/>
              <p:nvPr/>
            </p:nvSpPr>
            <p:spPr>
              <a:xfrm>
                <a:off x="412473" y="1628800"/>
                <a:ext cx="8263984" cy="1978298"/>
              </a:xfrm>
              <a:prstGeom prst="rect">
                <a:avLst/>
              </a:prstGeom>
              <a:noFill/>
            </p:spPr>
            <p:txBody>
              <a:bodyPr wrap="square" rtlCol="0">
                <a:spAutoFit/>
              </a:bodyPr>
              <a:lstStyle/>
              <a:p>
                <a:pPr marL="342900" indent="-342900">
                  <a:buFont typeface="Arial" pitchFamily="34" charset="0"/>
                  <a:buChar char="•"/>
                </a:pPr>
                <a:r>
                  <a:rPr lang="en-IN" sz="2000" dirty="0" smtClean="0"/>
                  <a:t>Observation that Fermi constant for </a:t>
                </a:r>
                <a:r>
                  <a:rPr lang="en-IN" sz="2000" dirty="0" err="1"/>
                  <a:t>muon</a:t>
                </a:r>
                <a:r>
                  <a:rPr lang="en-IN" sz="2000" dirty="0"/>
                  <a:t> decay and neutron decay are very </a:t>
                </a:r>
                <a:r>
                  <a:rPr lang="en-IN" sz="2000" dirty="0" smtClean="0"/>
                  <a:t>similar, but not exactly the same</a:t>
                </a:r>
                <a:endParaRPr lang="en-IN" sz="2000" dirty="0"/>
              </a:p>
              <a:p>
                <a:pPr marL="342900" indent="-342900">
                  <a:buFont typeface="Arial" pitchFamily="34" charset="0"/>
                  <a:buChar char="•"/>
                </a:pPr>
                <a:r>
                  <a:rPr lang="en-IN" sz="2000" dirty="0"/>
                  <a:t>If the difference is real, it may be explained by </a:t>
                </a:r>
              </a:p>
              <a:p>
                <a:pPr/>
                <a14:m>
                  <m:oMathPara xmlns:m="http://schemas.openxmlformats.org/officeDocument/2006/math">
                    <m:oMathParaPr>
                      <m:jc m:val="centerGroup"/>
                    </m:oMathParaPr>
                    <m:oMath xmlns:m="http://schemas.openxmlformats.org/officeDocument/2006/math">
                      <m:r>
                        <a:rPr lang="en-IN" sz="2000" b="0" i="1" smtClean="0">
                          <a:solidFill>
                            <a:srgbClr val="0070C0"/>
                          </a:solidFill>
                          <a:latin typeface="Cambria Math"/>
                        </a:rPr>
                        <m:t>𝐺</m:t>
                      </m:r>
                      <m:r>
                        <a:rPr lang="en-IN" sz="2000" b="0" i="1" smtClean="0">
                          <a:solidFill>
                            <a:srgbClr val="0070C0"/>
                          </a:solidFill>
                          <a:latin typeface="Cambria Math"/>
                        </a:rPr>
                        <m:t> </m:t>
                      </m:r>
                      <m:sSubSup>
                        <m:sSubSupPr>
                          <m:ctrlPr>
                            <a:rPr lang="en-IN" sz="2000" b="0" i="1" smtClean="0">
                              <a:solidFill>
                                <a:srgbClr val="0070C0"/>
                              </a:solidFill>
                              <a:latin typeface="Cambria Math"/>
                            </a:rPr>
                          </m:ctrlPr>
                        </m:sSubSupPr>
                        <m:e>
                          <m:r>
                            <a:rPr lang="en-IN" sz="2000" b="0" i="1" smtClean="0">
                              <a:solidFill>
                                <a:srgbClr val="0070C0"/>
                              </a:solidFill>
                              <a:latin typeface="Cambria Math"/>
                            </a:rPr>
                            <m:t>𝑉</m:t>
                          </m:r>
                        </m:e>
                        <m:sub>
                          <m:r>
                            <a:rPr lang="en-IN" sz="2000" b="0" i="1" smtClean="0">
                              <a:solidFill>
                                <a:srgbClr val="0070C0"/>
                              </a:solidFill>
                              <a:latin typeface="Cambria Math"/>
                            </a:rPr>
                            <m:t>𝛼</m:t>
                          </m:r>
                        </m:sub>
                        <m:sup>
                          <m:r>
                            <m:rPr>
                              <m:sty m:val="p"/>
                            </m:rPr>
                            <a:rPr lang="en-IN" sz="2000" b="0" i="0" smtClean="0">
                              <a:solidFill>
                                <a:srgbClr val="0070C0"/>
                              </a:solidFill>
                              <a:latin typeface="Cambria Math"/>
                            </a:rPr>
                            <m:t>Δ</m:t>
                          </m:r>
                          <m:r>
                            <a:rPr lang="en-IN" sz="2000" b="0" i="1" smtClean="0">
                              <a:solidFill>
                                <a:srgbClr val="0070C0"/>
                              </a:solidFill>
                              <a:latin typeface="Cambria Math"/>
                            </a:rPr>
                            <m:t>𝑆</m:t>
                          </m:r>
                          <m:r>
                            <a:rPr lang="en-IN" sz="2000" b="0" i="1" smtClean="0">
                              <a:solidFill>
                                <a:srgbClr val="0070C0"/>
                              </a:solidFill>
                              <a:latin typeface="Cambria Math"/>
                            </a:rPr>
                            <m:t>=0</m:t>
                          </m:r>
                        </m:sup>
                      </m:sSubSup>
                      <m:r>
                        <a:rPr lang="en-IN" sz="2000" b="0" i="1" smtClean="0">
                          <a:solidFill>
                            <a:srgbClr val="0070C0"/>
                          </a:solidFill>
                          <a:latin typeface="Cambria Math"/>
                        </a:rPr>
                        <m:t>+</m:t>
                      </m:r>
                      <m:r>
                        <a:rPr lang="en-IN" sz="2000" b="0" i="1" smtClean="0">
                          <a:solidFill>
                            <a:srgbClr val="0070C0"/>
                          </a:solidFill>
                          <a:latin typeface="Cambria Math"/>
                        </a:rPr>
                        <m:t>𝐺</m:t>
                      </m:r>
                      <m:r>
                        <a:rPr lang="en-IN" sz="2000" b="0" i="1" smtClean="0">
                          <a:solidFill>
                            <a:srgbClr val="0070C0"/>
                          </a:solidFill>
                          <a:latin typeface="Cambria Math"/>
                        </a:rPr>
                        <m:t> </m:t>
                      </m:r>
                      <m:sSubSup>
                        <m:sSubSupPr>
                          <m:ctrlPr>
                            <a:rPr lang="en-IN" sz="2000" b="0" i="1" smtClean="0">
                              <a:solidFill>
                                <a:srgbClr val="0070C0"/>
                              </a:solidFill>
                              <a:latin typeface="Cambria Math"/>
                            </a:rPr>
                          </m:ctrlPr>
                        </m:sSubSupPr>
                        <m:e>
                          <m:r>
                            <a:rPr lang="en-IN" sz="2000" b="0" i="1" smtClean="0">
                              <a:solidFill>
                                <a:srgbClr val="0070C0"/>
                              </a:solidFill>
                              <a:latin typeface="Cambria Math"/>
                            </a:rPr>
                            <m:t>𝑉</m:t>
                          </m:r>
                        </m:e>
                        <m:sub>
                          <m:r>
                            <a:rPr lang="en-IN" sz="2000" b="0" i="1" smtClean="0">
                              <a:solidFill>
                                <a:srgbClr val="0070C0"/>
                              </a:solidFill>
                              <a:latin typeface="Cambria Math"/>
                            </a:rPr>
                            <m:t>𝛼</m:t>
                          </m:r>
                        </m:sub>
                        <m:sup>
                          <m:r>
                            <m:rPr>
                              <m:sty m:val="p"/>
                            </m:rPr>
                            <a:rPr lang="en-IN" sz="2000" b="0" i="0" smtClean="0">
                              <a:solidFill>
                                <a:srgbClr val="0070C0"/>
                              </a:solidFill>
                              <a:latin typeface="Cambria Math"/>
                            </a:rPr>
                            <m:t>Δ</m:t>
                          </m:r>
                          <m:r>
                            <a:rPr lang="en-IN" sz="2000" b="0" i="1" smtClean="0">
                              <a:solidFill>
                                <a:srgbClr val="0070C0"/>
                              </a:solidFill>
                              <a:latin typeface="Cambria Math"/>
                            </a:rPr>
                            <m:t>𝑆</m:t>
                          </m:r>
                          <m:r>
                            <a:rPr lang="en-IN" sz="2000" b="0" i="1" smtClean="0">
                              <a:solidFill>
                                <a:srgbClr val="0070C0"/>
                              </a:solidFill>
                              <a:latin typeface="Cambria Math"/>
                            </a:rPr>
                            <m:t>=1</m:t>
                          </m:r>
                        </m:sup>
                      </m:sSubSup>
                      <m:r>
                        <a:rPr lang="en-IN" sz="2000" b="0" i="1" smtClean="0">
                          <a:solidFill>
                            <a:srgbClr val="0070C0"/>
                          </a:solidFill>
                          <a:latin typeface="Cambria Math"/>
                        </a:rPr>
                        <m:t>=</m:t>
                      </m:r>
                      <m:sSub>
                        <m:sSubPr>
                          <m:ctrlPr>
                            <a:rPr lang="en-IN" sz="2000" b="0" i="1" smtClean="0">
                              <a:solidFill>
                                <a:srgbClr val="0070C0"/>
                              </a:solidFill>
                              <a:latin typeface="Cambria Math"/>
                            </a:rPr>
                          </m:ctrlPr>
                        </m:sSubPr>
                        <m:e>
                          <m:r>
                            <a:rPr lang="en-IN" sz="2000" b="0" i="1" smtClean="0">
                              <a:solidFill>
                                <a:srgbClr val="0070C0"/>
                              </a:solidFill>
                              <a:latin typeface="Cambria Math"/>
                            </a:rPr>
                            <m:t>𝐺</m:t>
                          </m:r>
                        </m:e>
                        <m:sub>
                          <m:r>
                            <a:rPr lang="en-IN" sz="2000" b="0" i="1" smtClean="0">
                              <a:solidFill>
                                <a:srgbClr val="0070C0"/>
                              </a:solidFill>
                              <a:latin typeface="Cambria Math"/>
                            </a:rPr>
                            <m:t>𝜇</m:t>
                          </m:r>
                        </m:sub>
                      </m:sSub>
                      <m:bar>
                        <m:barPr>
                          <m:pos m:val="top"/>
                          <m:ctrlPr>
                            <a:rPr lang="en-IN" sz="2000" b="0" i="1" smtClean="0">
                              <a:solidFill>
                                <a:srgbClr val="0070C0"/>
                              </a:solidFill>
                              <a:latin typeface="Cambria Math"/>
                            </a:rPr>
                          </m:ctrlPr>
                        </m:barPr>
                        <m:e>
                          <m:r>
                            <a:rPr lang="en-IN" sz="2000" b="0" i="1" smtClean="0">
                              <a:solidFill>
                                <a:srgbClr val="0070C0"/>
                              </a:solidFill>
                              <a:latin typeface="Cambria Math"/>
                            </a:rPr>
                            <m:t>𝑝</m:t>
                          </m:r>
                        </m:e>
                      </m:bar>
                      <m:r>
                        <a:rPr lang="en-IN" sz="2000" b="0" i="1" smtClean="0">
                          <a:solidFill>
                            <a:srgbClr val="0070C0"/>
                          </a:solidFill>
                          <a:latin typeface="Cambria Math"/>
                        </a:rPr>
                        <m:t> </m:t>
                      </m:r>
                      <m:sSub>
                        <m:sSubPr>
                          <m:ctrlPr>
                            <a:rPr lang="en-IN" sz="2000" b="0" i="1" smtClean="0">
                              <a:solidFill>
                                <a:srgbClr val="0070C0"/>
                              </a:solidFill>
                              <a:latin typeface="Cambria Math"/>
                            </a:rPr>
                          </m:ctrlPr>
                        </m:sSubPr>
                        <m:e>
                          <m:r>
                            <a:rPr lang="en-IN" sz="2000" b="0" i="1" smtClean="0">
                              <a:solidFill>
                                <a:srgbClr val="0070C0"/>
                              </a:solidFill>
                              <a:latin typeface="Cambria Math"/>
                            </a:rPr>
                            <m:t>𝛾</m:t>
                          </m:r>
                        </m:e>
                        <m:sub>
                          <m:r>
                            <a:rPr lang="en-IN" sz="2000" b="0" i="1" smtClean="0">
                              <a:solidFill>
                                <a:srgbClr val="0070C0"/>
                              </a:solidFill>
                              <a:latin typeface="Cambria Math"/>
                            </a:rPr>
                            <m:t>𝛼</m:t>
                          </m:r>
                        </m:sub>
                      </m:sSub>
                      <m:f>
                        <m:fPr>
                          <m:ctrlPr>
                            <a:rPr lang="en-IN" sz="2000" b="0" i="1" smtClean="0">
                              <a:solidFill>
                                <a:srgbClr val="0070C0"/>
                              </a:solidFill>
                              <a:latin typeface="Cambria Math"/>
                            </a:rPr>
                          </m:ctrlPr>
                        </m:fPr>
                        <m:num>
                          <m:d>
                            <m:dPr>
                              <m:ctrlPr>
                                <a:rPr lang="en-IN" sz="2000" b="0" i="1" smtClean="0">
                                  <a:solidFill>
                                    <a:srgbClr val="0070C0"/>
                                  </a:solidFill>
                                  <a:latin typeface="Cambria Math"/>
                                </a:rPr>
                              </m:ctrlPr>
                            </m:dPr>
                            <m:e>
                              <m:r>
                                <a:rPr lang="en-IN" sz="2000" b="0" i="1" smtClean="0">
                                  <a:solidFill>
                                    <a:srgbClr val="0070C0"/>
                                  </a:solidFill>
                                  <a:latin typeface="Cambria Math"/>
                                </a:rPr>
                                <m:t>𝑛</m:t>
                              </m:r>
                              <m:r>
                                <a:rPr lang="en-IN" sz="2000" b="0" i="1" smtClean="0">
                                  <a:solidFill>
                                    <a:srgbClr val="0070C0"/>
                                  </a:solidFill>
                                  <a:latin typeface="Cambria Math"/>
                                </a:rPr>
                                <m:t>+</m:t>
                              </m:r>
                              <m:r>
                                <a:rPr lang="en-IN" sz="2000" b="0" i="1" smtClean="0">
                                  <a:solidFill>
                                    <a:srgbClr val="0070C0"/>
                                  </a:solidFill>
                                  <a:latin typeface="Cambria Math"/>
                                </a:rPr>
                                <m:t>𝜖</m:t>
                              </m:r>
                              <m:r>
                                <a:rPr lang="en-IN" sz="2000" b="0" i="1" smtClean="0">
                                  <a:solidFill>
                                    <a:srgbClr val="0070C0"/>
                                  </a:solidFill>
                                  <a:latin typeface="Cambria Math"/>
                                </a:rPr>
                                <m:t> </m:t>
                              </m:r>
                              <m:r>
                                <m:rPr>
                                  <m:sty m:val="p"/>
                                </m:rPr>
                                <a:rPr lang="en-IN" sz="2000" b="0" i="0" smtClean="0">
                                  <a:solidFill>
                                    <a:srgbClr val="0070C0"/>
                                  </a:solidFill>
                                  <a:latin typeface="Cambria Math"/>
                                </a:rPr>
                                <m:t>Λ</m:t>
                              </m:r>
                            </m:e>
                          </m:d>
                        </m:num>
                        <m:den>
                          <m:rad>
                            <m:radPr>
                              <m:degHide m:val="on"/>
                              <m:ctrlPr>
                                <a:rPr lang="en-IN" sz="2000" b="0" i="1" smtClean="0">
                                  <a:solidFill>
                                    <a:srgbClr val="0070C0"/>
                                  </a:solidFill>
                                  <a:latin typeface="Cambria Math"/>
                                </a:rPr>
                              </m:ctrlPr>
                            </m:radPr>
                            <m:deg/>
                            <m:e>
                              <m:r>
                                <a:rPr lang="en-IN" sz="2000" b="0" i="1" smtClean="0">
                                  <a:solidFill>
                                    <a:srgbClr val="0070C0"/>
                                  </a:solidFill>
                                  <a:latin typeface="Cambria Math"/>
                                </a:rPr>
                                <m:t>1+</m:t>
                              </m:r>
                              <m:sSup>
                                <m:sSupPr>
                                  <m:ctrlPr>
                                    <a:rPr lang="en-IN" sz="2000" b="0" i="1" smtClean="0">
                                      <a:solidFill>
                                        <a:srgbClr val="0070C0"/>
                                      </a:solidFill>
                                      <a:latin typeface="Cambria Math"/>
                                    </a:rPr>
                                  </m:ctrlPr>
                                </m:sSupPr>
                                <m:e>
                                  <m:r>
                                    <a:rPr lang="en-IN" sz="2000" b="0" i="1" smtClean="0">
                                      <a:solidFill>
                                        <a:srgbClr val="0070C0"/>
                                      </a:solidFill>
                                      <a:latin typeface="Cambria Math"/>
                                    </a:rPr>
                                    <m:t>𝜖</m:t>
                                  </m:r>
                                </m:e>
                                <m:sup>
                                  <m:r>
                                    <a:rPr lang="en-IN" sz="2000" b="0" i="1" smtClean="0">
                                      <a:solidFill>
                                        <a:srgbClr val="0070C0"/>
                                      </a:solidFill>
                                      <a:latin typeface="Cambria Math"/>
                                    </a:rPr>
                                    <m:t>2</m:t>
                                  </m:r>
                                </m:sup>
                              </m:sSup>
                            </m:e>
                          </m:rad>
                        </m:den>
                      </m:f>
                    </m:oMath>
                  </m:oMathPara>
                </a14:m>
                <a:endParaRPr lang="en-IN" sz="2000" b="0" dirty="0" smtClean="0">
                  <a:solidFill>
                    <a:srgbClr val="0070C0"/>
                  </a:solidFill>
                </a:endParaRPr>
              </a:p>
              <a:p>
                <a:pPr algn="r"/>
                <a:r>
                  <a:rPr lang="en-IN" sz="2000" dirty="0" smtClean="0"/>
                  <a:t>(Footnote added in proofs)</a:t>
                </a:r>
                <a:endParaRPr lang="en-IN" sz="2000" b="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412473" y="1628800"/>
                <a:ext cx="8263984" cy="1978298"/>
              </a:xfrm>
              <a:prstGeom prst="rect">
                <a:avLst/>
              </a:prstGeom>
              <a:blipFill rotWithShape="1">
                <a:blip r:embed="rId2"/>
                <a:stretch>
                  <a:fillRect l="-664" t="-1538" r="-812" b="-4308"/>
                </a:stretch>
              </a:blipFill>
            </p:spPr>
            <p:txBody>
              <a:bodyPr/>
              <a:lstStyle/>
              <a:p>
                <a:r>
                  <a:rPr lang="en-IN">
                    <a:noFill/>
                  </a:rPr>
                  <a:t> </a:t>
                </a:r>
              </a:p>
            </p:txBody>
          </p:sp>
        </mc:Fallback>
      </mc:AlternateContent>
      <p:sp>
        <p:nvSpPr>
          <p:cNvPr id="6" name="Rounded Rectangle 5"/>
          <p:cNvSpPr/>
          <p:nvPr/>
        </p:nvSpPr>
        <p:spPr>
          <a:xfrm>
            <a:off x="2771801" y="3861048"/>
            <a:ext cx="59046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a:t>The axial vector current in beta </a:t>
            </a:r>
            <a:r>
              <a:rPr lang="en-IN" sz="2400" i="1" dirty="0" smtClean="0"/>
              <a:t>decay,</a:t>
            </a:r>
          </a:p>
          <a:p>
            <a:pPr algn="r"/>
            <a:r>
              <a:rPr lang="en-IN" sz="2400" dirty="0" smtClean="0"/>
              <a:t>Gell-Mann and Levy, NC </a:t>
            </a:r>
            <a:r>
              <a:rPr lang="en-IN" sz="2400" dirty="0"/>
              <a:t>1960</a:t>
            </a:r>
          </a:p>
        </p:txBody>
      </p:sp>
    </p:spTree>
    <p:extLst>
      <p:ext uri="{BB962C8B-B14F-4D97-AF65-F5344CB8AC3E}">
        <p14:creationId xmlns:p14="http://schemas.microsoft.com/office/powerpoint/2010/main" val="6899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254966"/>
            <a:ext cx="8327776" cy="778098"/>
          </a:xfrm>
        </p:spPr>
        <p:txBody>
          <a:bodyPr>
            <a:normAutofit/>
          </a:bodyPr>
          <a:lstStyle/>
          <a:p>
            <a:r>
              <a:rPr lang="en-IN" b="1" i="1" dirty="0" smtClean="0">
                <a:solidFill>
                  <a:srgbClr val="C00000"/>
                </a:solidFill>
              </a:rPr>
              <a:t>8-fold way, quarks, octet gluons…</a:t>
            </a:r>
            <a:endParaRPr lang="en-IN" b="1" i="1" dirty="0">
              <a:solidFill>
                <a:srgbClr val="C00000"/>
              </a:solidFill>
            </a:endParaRPr>
          </a:p>
        </p:txBody>
      </p:sp>
      <p:sp>
        <p:nvSpPr>
          <p:cNvPr id="3" name="Content Placeholder 2"/>
          <p:cNvSpPr>
            <a:spLocks noGrp="1"/>
          </p:cNvSpPr>
          <p:nvPr>
            <p:ph idx="1"/>
          </p:nvPr>
        </p:nvSpPr>
        <p:spPr>
          <a:xfrm>
            <a:off x="467544" y="1877488"/>
            <a:ext cx="8229600" cy="2692895"/>
          </a:xfrm>
        </p:spPr>
        <p:txBody>
          <a:bodyPr>
            <a:normAutofit/>
          </a:bodyPr>
          <a:lstStyle/>
          <a:p>
            <a:r>
              <a:rPr lang="en-IN" sz="2000" dirty="0" smtClean="0"/>
              <a:t>EM current for the quarks written down (charges 2/3 and -1/3)</a:t>
            </a:r>
          </a:p>
          <a:p>
            <a:r>
              <a:rPr lang="en-IN" sz="2000" i="1" dirty="0" smtClean="0">
                <a:solidFill>
                  <a:srgbClr val="0070C0"/>
                </a:solidFill>
              </a:rPr>
              <a:t>“It is fun to speculate about the way quarks would behave if they were physical particles of finite mass, (instead of purely mathematical entities that they would be in the limit of infinite mass) </a:t>
            </a:r>
          </a:p>
          <a:p>
            <a:r>
              <a:rPr lang="en-IN" sz="2000" dirty="0" smtClean="0"/>
              <a:t>One of the quarks (u or d) absolutely stable, beta decay for the other</a:t>
            </a:r>
          </a:p>
          <a:p>
            <a:r>
              <a:rPr lang="en-IN" sz="2000" i="1" dirty="0" smtClean="0">
                <a:solidFill>
                  <a:srgbClr val="0070C0"/>
                </a:solidFill>
              </a:rPr>
              <a:t>Ordinary matter near the Earth’s surface may be contaminated by stable quarks from cosmic rays</a:t>
            </a:r>
          </a:p>
        </p:txBody>
      </p:sp>
      <p:sp>
        <p:nvSpPr>
          <p:cNvPr id="4" name="Rectangle 3"/>
          <p:cNvSpPr/>
          <p:nvPr/>
        </p:nvSpPr>
        <p:spPr>
          <a:xfrm rot="20169140">
            <a:off x="7096224" y="853914"/>
            <a:ext cx="2002606"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1960’s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ounded Rectangle 4"/>
          <p:cNvSpPr/>
          <p:nvPr/>
        </p:nvSpPr>
        <p:spPr>
          <a:xfrm>
            <a:off x="2699792" y="5013176"/>
            <a:ext cx="61206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i="1" dirty="0"/>
              <a:t>A schematic model of baryons and </a:t>
            </a:r>
            <a:r>
              <a:rPr lang="en-IN" sz="2400" i="1" dirty="0" smtClean="0"/>
              <a:t>mesons,</a:t>
            </a:r>
            <a:endParaRPr lang="en-IN" sz="2400" i="1" dirty="0"/>
          </a:p>
          <a:p>
            <a:pPr algn="r"/>
            <a:r>
              <a:rPr lang="en-IN" sz="2400" dirty="0" smtClean="0"/>
              <a:t> </a:t>
            </a:r>
            <a:r>
              <a:rPr lang="en-IN" sz="2400" dirty="0"/>
              <a:t>Gell-Mann, PL 1964</a:t>
            </a:r>
          </a:p>
        </p:txBody>
      </p:sp>
      <p:sp>
        <p:nvSpPr>
          <p:cNvPr id="6" name="Rectangle 5"/>
          <p:cNvSpPr/>
          <p:nvPr/>
        </p:nvSpPr>
        <p:spPr>
          <a:xfrm rot="20219039">
            <a:off x="269512" y="3113571"/>
            <a:ext cx="8382296" cy="1200329"/>
          </a:xfrm>
          <a:prstGeom prst="rect">
            <a:avLst/>
          </a:prstGeom>
          <a:noFill/>
        </p:spPr>
        <p:txBody>
          <a:bodyPr wrap="none" lIns="91440" tIns="45720" rIns="91440" bIns="45720">
            <a:spAutoFit/>
          </a:bodyPr>
          <a:lstStyle/>
          <a:p>
            <a:pPr algn="ctr"/>
            <a:r>
              <a:rPr lang="en-US" sz="7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Covered by </a:t>
            </a:r>
            <a:r>
              <a:rPr lang="en-US" sz="72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Sourendu</a:t>
            </a:r>
            <a:endParaRPr lang="en-US"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6215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996</Words>
  <Application>Microsoft Office PowerPoint</Application>
  <PresentationFormat>On-screen Show (4:3)</PresentationFormat>
  <Paragraphs>118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Murray Gell-Mann and weak interactions</vt:lpstr>
      <vt:lpstr>Weak interactions around us</vt:lpstr>
      <vt:lpstr>Understanding strange particles</vt:lpstr>
      <vt:lpstr>Decoupling spin and isospin</vt:lpstr>
      <vt:lpstr>Neutral meson mixing (K-¯(K)) </vt:lpstr>
      <vt:lpstr>Nature of weak interactions</vt:lpstr>
      <vt:lpstr> V-A theory works ! </vt:lpstr>
      <vt:lpstr>Universality of weak coupling</vt:lpstr>
      <vt:lpstr>8-fold way, quarks, octet gluons…</vt:lpstr>
      <vt:lpstr>Standard Model of weak interactions</vt:lpstr>
      <vt:lpstr>Weak interactions with 3 generations</vt:lpstr>
      <vt:lpstr>Beyond weak interactions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Murray Gell-Mann and weak interactions</dc:title>
  <dc:creator>Amol Dighe</dc:creator>
  <cp:lastModifiedBy>Amol Dighe</cp:lastModifiedBy>
  <cp:revision>45</cp:revision>
  <dcterms:created xsi:type="dcterms:W3CDTF">2019-07-24T18:21:10Z</dcterms:created>
  <dcterms:modified xsi:type="dcterms:W3CDTF">2019-07-26T06:15:19Z</dcterms:modified>
</cp:coreProperties>
</file>