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
  </p:notesMasterIdLst>
  <p:handoutMasterIdLst>
    <p:handoutMasterId r:id="rId87"/>
  </p:handoutMasterIdLst>
  <p:sldIdLst>
    <p:sldId id="458" r:id="rId3"/>
    <p:sldId id="2116" r:id="rId4"/>
    <p:sldId id="1708" r:id="rId5"/>
    <p:sldId id="1249" r:id="rId7"/>
    <p:sldId id="1969" r:id="rId8"/>
    <p:sldId id="1970" r:id="rId9"/>
    <p:sldId id="1971" r:id="rId10"/>
    <p:sldId id="1972" r:id="rId11"/>
    <p:sldId id="1527" r:id="rId12"/>
    <p:sldId id="1709" r:id="rId13"/>
    <p:sldId id="1973" r:id="rId14"/>
    <p:sldId id="1974" r:id="rId15"/>
    <p:sldId id="1528" r:id="rId16"/>
    <p:sldId id="1255" r:id="rId17"/>
    <p:sldId id="1982" r:id="rId18"/>
    <p:sldId id="1975" r:id="rId19"/>
    <p:sldId id="2198" r:id="rId20"/>
    <p:sldId id="2199" r:id="rId21"/>
    <p:sldId id="1977" r:id="rId22"/>
    <p:sldId id="1983" r:id="rId23"/>
    <p:sldId id="1788" r:id="rId24"/>
    <p:sldId id="1791" r:id="rId25"/>
    <p:sldId id="1711" r:id="rId26"/>
    <p:sldId id="1793" r:id="rId27"/>
    <p:sldId id="1627" r:id="rId28"/>
    <p:sldId id="2057" r:id="rId29"/>
    <p:sldId id="2058" r:id="rId30"/>
    <p:sldId id="2059" r:id="rId31"/>
    <p:sldId id="1278" r:id="rId32"/>
    <p:sldId id="1279" r:id="rId33"/>
    <p:sldId id="1603" r:id="rId34"/>
    <p:sldId id="1604" r:id="rId35"/>
    <p:sldId id="1281" r:id="rId36"/>
    <p:sldId id="1605" r:id="rId37"/>
    <p:sldId id="1282" r:id="rId38"/>
    <p:sldId id="1283" r:id="rId39"/>
    <p:sldId id="1284" r:id="rId40"/>
    <p:sldId id="1285" r:id="rId41"/>
    <p:sldId id="1286" r:id="rId42"/>
    <p:sldId id="1287" r:id="rId43"/>
    <p:sldId id="1288" r:id="rId44"/>
    <p:sldId id="1316" r:id="rId45"/>
    <p:sldId id="1916" r:id="rId46"/>
    <p:sldId id="1918" r:id="rId47"/>
    <p:sldId id="1630" r:id="rId48"/>
    <p:sldId id="1631" r:id="rId49"/>
    <p:sldId id="1289" r:id="rId50"/>
    <p:sldId id="1859" r:id="rId51"/>
    <p:sldId id="1863" r:id="rId52"/>
    <p:sldId id="1864" r:id="rId53"/>
    <p:sldId id="1609" r:id="rId54"/>
    <p:sldId id="1598" r:id="rId55"/>
    <p:sldId id="1610" r:id="rId56"/>
    <p:sldId id="1599" r:id="rId57"/>
    <p:sldId id="1612" r:id="rId58"/>
    <p:sldId id="1798" r:id="rId59"/>
    <p:sldId id="1860" r:id="rId60"/>
    <p:sldId id="1632" r:id="rId61"/>
    <p:sldId id="1633" r:id="rId62"/>
    <p:sldId id="1634" r:id="rId63"/>
    <p:sldId id="1635" r:id="rId64"/>
    <p:sldId id="1637" r:id="rId65"/>
    <p:sldId id="1638" r:id="rId66"/>
    <p:sldId id="1639" r:id="rId67"/>
    <p:sldId id="1640" r:id="rId68"/>
    <p:sldId id="1641" r:id="rId69"/>
    <p:sldId id="1642" r:id="rId70"/>
    <p:sldId id="1648" r:id="rId71"/>
    <p:sldId id="1865" r:id="rId72"/>
    <p:sldId id="1644" r:id="rId73"/>
    <p:sldId id="1645" r:id="rId74"/>
    <p:sldId id="1646" r:id="rId75"/>
    <p:sldId id="1647" r:id="rId76"/>
    <p:sldId id="1649" r:id="rId77"/>
    <p:sldId id="2060" r:id="rId78"/>
    <p:sldId id="1654" r:id="rId79"/>
    <p:sldId id="1697" r:id="rId80"/>
    <p:sldId id="1862" r:id="rId81"/>
    <p:sldId id="1656" r:id="rId82"/>
    <p:sldId id="1664" r:id="rId83"/>
    <p:sldId id="1866" r:id="rId84"/>
    <p:sldId id="2114" r:id="rId85"/>
    <p:sldId id="1707"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2" autoAdjust="0"/>
    <p:restoredTop sz="95897" autoAdjust="0"/>
  </p:normalViewPr>
  <p:slideViewPr>
    <p:cSldViewPr>
      <p:cViewPr>
        <p:scale>
          <a:sx n="67" d="100"/>
          <a:sy n="67" d="100"/>
        </p:scale>
        <p:origin x="3080" y="1080"/>
      </p:cViewPr>
      <p:guideLst>
        <p:guide orient="horz" pos="2196"/>
        <p:guide pos="28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012"/>
    </p:cViewPr>
  </p:sorterViewPr>
  <p:notesViewPr>
    <p:cSldViewPr>
      <p:cViewPr varScale="1">
        <p:scale>
          <a:sx n="48" d="100"/>
          <a:sy n="48" d="100"/>
        </p:scale>
        <p:origin x="2660" y="40"/>
      </p:cViewPr>
      <p:guideLst/>
    </p:cSldViewPr>
  </p:notesViewPr>
  <p:gridSpacing cx="76200" cy="76200"/>
</p:viewPr>
</file>

<file path=ppt/_rels/presentation.xml.rels><?xml version="1.0" encoding="UTF-8" standalone="yes"?>
<Relationships xmlns="http://schemas.openxmlformats.org/package/2006/relationships"><Relationship Id="rId90" Type="http://schemas.openxmlformats.org/officeDocument/2006/relationships/tableStyles" Target="tableStyles.xml"/><Relationship Id="rId9" Type="http://schemas.openxmlformats.org/officeDocument/2006/relationships/slide" Target="slides/slide6.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handoutMaster" Target="handoutMasters/handoutMaster1.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1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714" y="1"/>
            <a:ext cx="3037100" cy="466725"/>
          </a:xfrm>
          <a:prstGeom prst="rect">
            <a:avLst/>
          </a:prstGeom>
        </p:spPr>
        <p:txBody>
          <a:bodyPr vert="horz" lIns="91440" tIns="45720" rIns="91440" bIns="45720" rtlCol="0"/>
          <a:lstStyle>
            <a:lvl1pPr algn="r">
              <a:defRPr sz="1200"/>
            </a:lvl1pPr>
          </a:lstStyle>
          <a:p>
            <a:fld id="{3ED728BD-A243-43D7-8004-9B2493241D14}" type="datetimeFigureOut">
              <a:rPr lang="en-US" smtClean="0"/>
            </a:fld>
            <a:endParaRPr lang="en-US"/>
          </a:p>
        </p:txBody>
      </p:sp>
      <p:sp>
        <p:nvSpPr>
          <p:cNvPr id="4" name="Footer Placeholder 3"/>
          <p:cNvSpPr>
            <a:spLocks noGrp="1"/>
          </p:cNvSpPr>
          <p:nvPr>
            <p:ph type="ftr" sz="quarter" idx="2"/>
          </p:nvPr>
        </p:nvSpPr>
        <p:spPr>
          <a:xfrm>
            <a:off x="0" y="8829676"/>
            <a:ext cx="30371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714" y="8829676"/>
            <a:ext cx="3037100" cy="466725"/>
          </a:xfrm>
          <a:prstGeom prst="rect">
            <a:avLst/>
          </a:prstGeom>
        </p:spPr>
        <p:txBody>
          <a:bodyPr vert="horz" lIns="91440" tIns="45720" rIns="91440" bIns="45720" rtlCol="0" anchor="b"/>
          <a:lstStyle>
            <a:lvl1pPr algn="r">
              <a:defRPr sz="1200"/>
            </a:lvl1pPr>
          </a:lstStyle>
          <a:p>
            <a:fld id="{06A36F42-198E-4F67-B089-F226757EFB2C}"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87" tIns="46594" rIns="93187" bIns="46594"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87" tIns="46594" rIns="93187" bIns="46594" rtlCol="0"/>
          <a:lstStyle>
            <a:lvl1pPr algn="r">
              <a:defRPr sz="1200"/>
            </a:lvl1pPr>
          </a:lstStyle>
          <a:p>
            <a:fld id="{C7FE88A8-A4D0-4C9F-8CEF-FCF9ED6CCB7F}" type="datetimeFigureOut">
              <a:rPr lang="en-US" smtClean="0"/>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87" tIns="46594" rIns="93187" bIns="4659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87" tIns="46594" rIns="93187" bIns="46594"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87" tIns="46594" rIns="93187" bIns="4659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87" tIns="46594" rIns="93187" bIns="46594" rtlCol="0" anchor="b"/>
          <a:lstStyle>
            <a:lvl1pPr algn="r">
              <a:defRPr sz="1200"/>
            </a:lvl1pPr>
          </a:lstStyle>
          <a:p>
            <a:fld id="{9D8FA000-CF4D-4DAF-B7D7-050F0AAEFBE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ln>
        </p:spPr>
      </p:sp>
      <p:sp>
        <p:nvSpPr>
          <p:cNvPr id="108547" name="Notes Placeholder 2"/>
          <p:cNvSpPr>
            <a:spLocks noGrp="1"/>
          </p:cNvSpPr>
          <p:nvPr>
            <p:ph type="body" idx="1"/>
          </p:nvPr>
        </p:nvSpPr>
        <p:spPr bwMode="auto">
          <a:noFill/>
        </p:spPr>
        <p:txBody>
          <a:bodyPr wrap="square" numCol="1" anchor="t" anchorCtr="0" compatLnSpc="1"/>
          <a:lstStyle/>
          <a:p>
            <a:endParaRPr lang="en-US"/>
          </a:p>
        </p:txBody>
      </p:sp>
      <p:sp>
        <p:nvSpPr>
          <p:cNvPr id="4" name="Slide Number Placeholder 3"/>
          <p:cNvSpPr>
            <a:spLocks noGrp="1"/>
          </p:cNvSpPr>
          <p:nvPr>
            <p:ph type="sldNum" sz="quarter" idx="5"/>
          </p:nvPr>
        </p:nvSpPr>
        <p:spPr/>
        <p:txBody>
          <a:bodyPr/>
          <a:lstStyle/>
          <a:p>
            <a:pPr>
              <a:defRPr/>
            </a:pPr>
            <a:fld id="{2E18AD7A-83FB-49BC-9871-A18252AAB49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C1F7A4D-9390-4F07-B183-F20ECFFF87BD}"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9EAF889-0F7E-4257-B14E-7DE17DC60040}"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AD6091D-867E-44BD-8EB5-7D4B31C05496}"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CF785A1-A8DB-47DB-B7E8-D4B0BF4D4979}"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446833-9829-43BD-8270-EE551816616C}"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614F15F-C334-43A9-8D67-0B62A12E9DCC}"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6F04978-08DA-40E8-876E-5F3398D3F082}" type="datetime1">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ACB0C66-562A-488D-B34A-F538F5EA879E}" type="datetime1">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DBB4968-2F93-485F-BC4A-0DCB5711856B}" type="datetime1">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43775-601E-425A-BD41-7CA935F6459C}" type="datetime1">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4601E0D-9C69-4A27-B165-0B7F5F64382D}" type="datetime1">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4E03584-D224-41A1-A29E-5A2F945F0F11}" type="datetime1">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785A1-A8DB-47DB-B7E8-D4B0BF4D4979}"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29.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emf"/></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jpeg"/><Relationship Id="rId1" Type="http://schemas.openxmlformats.org/officeDocument/2006/relationships/image" Target="../media/image35.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image" Target="../media/image39.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41.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jpeg"/><Relationship Id="rId1" Type="http://schemas.openxmlformats.org/officeDocument/2006/relationships/image" Target="../media/image42.jpe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jpeg"/><Relationship Id="rId1" Type="http://schemas.openxmlformats.org/officeDocument/2006/relationships/image" Target="../media/image9.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9.jpeg"/><Relationship Id="rId1" Type="http://schemas.openxmlformats.org/officeDocument/2006/relationships/image" Target="../media/image48.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jpeg"/><Relationship Id="rId1"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jpeg"/><Relationship Id="rId1" Type="http://schemas.openxmlformats.org/officeDocument/2006/relationships/image" Target="../media/image52.jpe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jpeg"/><Relationship Id="rId1" Type="http://schemas.openxmlformats.org/officeDocument/2006/relationships/image" Target="../media/image54.jpe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9.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9.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441"/>
            <a:ext cx="9601200" cy="6954520"/>
          </a:xfrm>
          <a:prstGeom prst="rect">
            <a:avLst/>
          </a:prstGeom>
        </p:spPr>
        <p:txBody>
          <a:bodyPr wrap="square">
            <a:spAutoFit/>
          </a:bodyPr>
          <a:lstStyle/>
          <a:p>
            <a:pPr algn="ctr"/>
            <a:endParaRPr lang="en-US" sz="2800" b="1" dirty="0">
              <a:solidFill>
                <a:srgbClr val="C00000"/>
              </a:solidFill>
            </a:endParaRPr>
          </a:p>
          <a:p>
            <a:pPr algn="ctr"/>
            <a:r>
              <a:rPr lang="en-US" sz="2800" b="1" u="sng" dirty="0">
                <a:solidFill>
                  <a:srgbClr val="C00000"/>
                </a:solidFill>
              </a:rPr>
              <a:t>Scientific Heritage of North-West of India : A Comprehension </a:t>
            </a:r>
            <a:endParaRPr lang="en-IN" sz="2800" b="1" dirty="0">
              <a:latin typeface="Arial" panose="020B0604020202020204" pitchFamily="34" charset="0"/>
              <a:cs typeface="Arial" panose="020B0604020202020204" pitchFamily="34" charset="0"/>
            </a:endParaRPr>
          </a:p>
          <a:p>
            <a:pPr algn="ctr"/>
            <a:endParaRPr lang="en-IN" sz="2800" b="1" dirty="0">
              <a:latin typeface="Arial" panose="020B0604020202020204" pitchFamily="34" charset="0"/>
              <a:cs typeface="Arial" panose="020B0604020202020204" pitchFamily="34" charset="0"/>
            </a:endParaRPr>
          </a:p>
          <a:p>
            <a:pPr algn="ctr"/>
            <a:endParaRPr lang="en-IN" sz="2200" b="1" dirty="0">
              <a:latin typeface="Arial" panose="020B0604020202020204" pitchFamily="34" charset="0"/>
              <a:cs typeface="Arial" panose="020B0604020202020204" pitchFamily="34" charset="0"/>
            </a:endParaRPr>
          </a:p>
          <a:p>
            <a:pPr algn="ctr"/>
            <a:r>
              <a:rPr lang="en-IN" sz="2000" b="1" dirty="0">
                <a:latin typeface="Arial" panose="020B0604020202020204" pitchFamily="34" charset="0"/>
                <a:cs typeface="Arial" panose="020B0604020202020204" pitchFamily="34" charset="0"/>
              </a:rPr>
              <a:t>Arun K</a:t>
            </a:r>
            <a:r>
              <a:rPr lang="en-US" altLang="en-IN" sz="2000" b="1" dirty="0" err="1">
                <a:latin typeface="Arial" panose="020B0604020202020204" pitchFamily="34" charset="0"/>
                <a:cs typeface="Arial" panose="020B0604020202020204" pitchFamily="34" charset="0"/>
              </a:rPr>
              <a:t>umar</a:t>
            </a:r>
            <a:r>
              <a:rPr lang="en-IN" sz="2000" b="1" dirty="0">
                <a:latin typeface="Arial" panose="020B0604020202020204" pitchFamily="34" charset="0"/>
                <a:cs typeface="Arial" panose="020B0604020202020204" pitchFamily="34" charset="0"/>
              </a:rPr>
              <a:t> Grover</a:t>
            </a:r>
            <a:r>
              <a:rPr lang="en-US" altLang="en-IN" sz="2000" b="1" dirty="0">
                <a:latin typeface="Arial" panose="020B0604020202020204" pitchFamily="34" charset="0"/>
                <a:cs typeface="Arial" panose="020B0604020202020204" pitchFamily="34" charset="0"/>
              </a:rPr>
              <a:t>*</a:t>
            </a:r>
            <a:endParaRPr lang="en-US" altLang="en-IN" sz="2000" b="1" dirty="0">
              <a:latin typeface="Arial" panose="020B0604020202020204" pitchFamily="34" charset="0"/>
              <a:cs typeface="Arial" panose="020B0604020202020204" pitchFamily="34" charset="0"/>
            </a:endParaRPr>
          </a:p>
          <a:p>
            <a:pPr algn="ctr"/>
            <a:endParaRPr lang="en-IN" sz="2000" b="1"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Honorary Professor, </a:t>
            </a: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Punjab Engineering College (Deemed to be University), Chandigarh </a:t>
            </a:r>
            <a:endParaRPr lang="en-US" dirty="0">
              <a:solidFill>
                <a:schemeClr val="tx1"/>
              </a:solidFill>
              <a:latin typeface="Arial" panose="020B0604020202020204" pitchFamily="34" charset="0"/>
              <a:cs typeface="Arial" panose="020B0604020202020204" pitchFamily="34" charset="0"/>
            </a:endParaRPr>
          </a:p>
          <a:p>
            <a:pPr algn="ctr"/>
            <a:r>
              <a:rPr lang="en-US" b="1" dirty="0">
                <a:solidFill>
                  <a:srgbClr val="FF0000"/>
                </a:solidFill>
                <a:latin typeface="Arial" panose="020B0604020202020204" pitchFamily="34" charset="0"/>
                <a:cs typeface="Arial" panose="020B0604020202020204" pitchFamily="34" charset="0"/>
              </a:rPr>
              <a:t>  </a:t>
            </a:r>
            <a:endParaRPr lang="en-US" sz="2000" b="1" dirty="0">
              <a:solidFill>
                <a:srgbClr val="C00000"/>
              </a:solidFill>
              <a:latin typeface="Arial" panose="020B0604020202020204" pitchFamily="34" charset="0"/>
              <a:cs typeface="Arial" panose="020B0604020202020204" pitchFamily="34" charset="0"/>
            </a:endParaRPr>
          </a:p>
          <a:p>
            <a:pPr algn="ctr"/>
            <a:endParaRPr lang="en-US" sz="2000" b="1" dirty="0">
              <a:solidFill>
                <a:srgbClr val="C00000"/>
              </a:solidFill>
              <a:latin typeface="Arial" panose="020B0604020202020204" pitchFamily="34" charset="0"/>
              <a:cs typeface="Arial" panose="020B0604020202020204" pitchFamily="34" charset="0"/>
            </a:endParaRPr>
          </a:p>
          <a:p>
            <a:pPr algn="ctr"/>
            <a:r>
              <a:rPr lang="en-US" sz="2000" b="1" dirty="0">
                <a:solidFill>
                  <a:srgbClr val="C00000"/>
                </a:solidFill>
                <a:latin typeface="Arial" panose="020B0604020202020204" pitchFamily="34" charset="0"/>
                <a:cs typeface="Arial" panose="020B0604020202020204" pitchFamily="34" charset="0"/>
              </a:rPr>
              <a:t>ASET Colloquium</a:t>
            </a:r>
            <a:endParaRPr lang="en-US" sz="2000" b="1" dirty="0">
              <a:solidFill>
                <a:srgbClr val="C00000"/>
              </a:solidFill>
              <a:latin typeface="Arial" panose="020B0604020202020204" pitchFamily="34" charset="0"/>
              <a:cs typeface="Arial" panose="020B0604020202020204" pitchFamily="34" charset="0"/>
            </a:endParaRPr>
          </a:p>
          <a:p>
            <a:pPr algn="ctr"/>
            <a:r>
              <a:rPr lang="en-US" sz="2000" b="1" dirty="0">
                <a:solidFill>
                  <a:srgbClr val="C00000"/>
                </a:solidFill>
                <a:latin typeface="Arial" panose="020B0604020202020204" pitchFamily="34" charset="0"/>
                <a:cs typeface="Arial" panose="020B0604020202020204" pitchFamily="34" charset="0"/>
              </a:rPr>
              <a:t>Friday, July 28, 2023</a:t>
            </a:r>
            <a:endParaRPr lang="en-US" sz="2000" b="1" dirty="0">
              <a:solidFill>
                <a:srgbClr val="C00000"/>
              </a:solidFill>
              <a:latin typeface="Arial" panose="020B0604020202020204" pitchFamily="34" charset="0"/>
              <a:cs typeface="Arial" panose="020B0604020202020204" pitchFamily="34" charset="0"/>
            </a:endParaRPr>
          </a:p>
          <a:p>
            <a:pPr algn="ctr"/>
            <a:endParaRPr lang="en-US" sz="2000" b="1" dirty="0">
              <a:solidFill>
                <a:srgbClr val="C00000"/>
              </a:solidFill>
              <a:latin typeface="Arial" panose="020B0604020202020204" pitchFamily="34" charset="0"/>
              <a:cs typeface="Arial" panose="020B0604020202020204" pitchFamily="34" charset="0"/>
            </a:endParaRPr>
          </a:p>
          <a:p>
            <a:pPr algn="ctr"/>
            <a:r>
              <a:rPr lang="en-US" sz="2000" b="1" dirty="0">
                <a:solidFill>
                  <a:schemeClr val="tx1"/>
                </a:solidFill>
                <a:latin typeface="Arial" panose="020B0604020202020204" pitchFamily="34" charset="0"/>
                <a:cs typeface="Arial" panose="020B0604020202020204" pitchFamily="34" charset="0"/>
              </a:rPr>
              <a:t>Host : Tata Institute of Fundamental Research, Mumbai  </a:t>
            </a:r>
            <a:endParaRPr lang="en-US" sz="2000" b="1" dirty="0">
              <a:solidFill>
                <a:schemeClr val="tx1"/>
              </a:solidFill>
              <a:latin typeface="Arial" panose="020B0604020202020204" pitchFamily="34" charset="0"/>
              <a:cs typeface="Arial" panose="020B0604020202020204" pitchFamily="34" charset="0"/>
            </a:endParaRPr>
          </a:p>
          <a:p>
            <a:pPr algn="ctr"/>
            <a:r>
              <a:rPr lang="en-US" sz="2000" b="1" dirty="0">
                <a:solidFill>
                  <a:srgbClr val="C00000"/>
                </a:solidFill>
                <a:latin typeface="Arial" panose="020B0604020202020204" pitchFamily="34" charset="0"/>
                <a:cs typeface="Arial" panose="020B0604020202020204" pitchFamily="34" charset="0"/>
              </a:rPr>
              <a:t> </a:t>
            </a:r>
            <a:endParaRPr lang="en-US" sz="2000" b="1" dirty="0">
              <a:solidFill>
                <a:srgbClr val="C00000"/>
              </a:solidFill>
              <a:latin typeface="Arial" panose="020B0604020202020204" pitchFamily="34" charset="0"/>
              <a:cs typeface="Arial" panose="020B0604020202020204" pitchFamily="34" charset="0"/>
            </a:endParaRPr>
          </a:p>
          <a:p>
            <a:pPr algn="ctr"/>
            <a:r>
              <a:rPr lang="en-US" altLang="en-IN" b="1" dirty="0">
                <a:solidFill>
                  <a:srgbClr val="002060"/>
                </a:solidFill>
                <a:latin typeface="Arial" panose="020B0604020202020204" pitchFamily="34" charset="0"/>
                <a:cs typeface="Arial" panose="020B0604020202020204" pitchFamily="34" charset="0"/>
              </a:rPr>
              <a:t>  </a:t>
            </a:r>
            <a:endParaRPr lang="en-US" altLang="en-IN" b="1" dirty="0">
              <a:solidFill>
                <a:srgbClr val="002060"/>
              </a:solidFill>
              <a:latin typeface="Arial" panose="020B0604020202020204" pitchFamily="34" charset="0"/>
              <a:cs typeface="Arial" panose="020B0604020202020204" pitchFamily="34" charset="0"/>
            </a:endParaRPr>
          </a:p>
          <a:p>
            <a:pPr algn="ctr"/>
            <a:endParaRPr lang="en-US" altLang="en-IN" dirty="0">
              <a:latin typeface="Times New Roman" panose="02020603050405020304" pitchFamily="18" charset="0"/>
              <a:cs typeface="Times New Roman" panose="02020603050405020304" pitchFamily="18" charset="0"/>
              <a:sym typeface="+mn-ea"/>
            </a:endParaRPr>
          </a:p>
          <a:p>
            <a:pPr algn="ctr"/>
            <a:r>
              <a:rPr lang="en-US" altLang="en-IN" dirty="0">
                <a:latin typeface="Times New Roman" panose="02020603050405020304" pitchFamily="18" charset="0"/>
                <a:cs typeface="Times New Roman" panose="02020603050405020304" pitchFamily="18" charset="0"/>
                <a:sym typeface="+mn-ea"/>
              </a:rPr>
              <a:t>*</a:t>
            </a:r>
            <a:r>
              <a:rPr lang="en-IN" dirty="0">
                <a:latin typeface="Times New Roman" panose="02020603050405020304" pitchFamily="18" charset="0"/>
                <a:cs typeface="Times New Roman" panose="02020603050405020304" pitchFamily="18" charset="0"/>
                <a:sym typeface="+mn-ea"/>
              </a:rPr>
              <a:t>S</a:t>
            </a:r>
            <a:r>
              <a:rPr lang="en-US" altLang="en-IN" dirty="0">
                <a:latin typeface="Times New Roman" panose="02020603050405020304" pitchFamily="18" charset="0"/>
                <a:cs typeface="Times New Roman" panose="02020603050405020304" pitchFamily="18" charset="0"/>
                <a:sym typeface="+mn-ea"/>
              </a:rPr>
              <a:t>r.</a:t>
            </a:r>
            <a:r>
              <a:rPr lang="en-IN" dirty="0">
                <a:latin typeface="Times New Roman" panose="02020603050405020304" pitchFamily="18" charset="0"/>
                <a:cs typeface="Times New Roman" panose="02020603050405020304" pitchFamily="18" charset="0"/>
                <a:sym typeface="+mn-ea"/>
              </a:rPr>
              <a:t> Prof. (</a:t>
            </a:r>
            <a:r>
              <a:rPr lang="en-IN" dirty="0" err="1">
                <a:latin typeface="Times New Roman" panose="02020603050405020304" pitchFamily="18" charset="0"/>
                <a:cs typeface="Times New Roman" panose="02020603050405020304" pitchFamily="18" charset="0"/>
                <a:sym typeface="+mn-ea"/>
              </a:rPr>
              <a:t>Retd</a:t>
            </a:r>
            <a:r>
              <a:rPr lang="en-IN" dirty="0" smtClean="0">
                <a:latin typeface="Times New Roman" panose="02020603050405020304" pitchFamily="18" charset="0"/>
                <a:cs typeface="Times New Roman" panose="02020603050405020304" pitchFamily="18" charset="0"/>
                <a:sym typeface="+mn-ea"/>
              </a:rPr>
              <a:t>.), </a:t>
            </a:r>
            <a:r>
              <a:rPr lang="en-US" altLang="en-IN" dirty="0" smtClean="0">
                <a:latin typeface="Times New Roman" panose="02020603050405020304" pitchFamily="18" charset="0"/>
                <a:cs typeface="Times New Roman" panose="02020603050405020304" pitchFamily="18" charset="0"/>
                <a:sym typeface="+mn-ea"/>
              </a:rPr>
              <a:t>Department of Condensed Matter Physics and Materials Science, TIFR</a:t>
            </a:r>
            <a:r>
              <a:rPr lang="en-US" altLang="en-IN" dirty="0">
                <a:latin typeface="Times New Roman" panose="02020603050405020304" pitchFamily="18" charset="0"/>
                <a:cs typeface="Times New Roman" panose="02020603050405020304" pitchFamily="18" charset="0"/>
                <a:sym typeface="+mn-ea"/>
              </a:rPr>
              <a:t> </a:t>
            </a:r>
            <a:endParaRPr lang="en-US" altLang="en-IN" dirty="0">
              <a:latin typeface="Times New Roman" panose="02020603050405020304" pitchFamily="18" charset="0"/>
              <a:cs typeface="Times New Roman" panose="02020603050405020304" pitchFamily="18" charset="0"/>
              <a:sym typeface="+mn-ea"/>
            </a:endParaRPr>
          </a:p>
          <a:p>
            <a:pPr algn="ctr"/>
            <a:r>
              <a:rPr lang="en-US" dirty="0">
                <a:latin typeface="Times New Roman" panose="02020603050405020304" pitchFamily="18" charset="0"/>
                <a:cs typeface="Times New Roman" panose="02020603050405020304" pitchFamily="18" charset="0"/>
                <a:sym typeface="+mn-ea"/>
              </a:rPr>
              <a:t>&amp; ex-Vice Chancellor (2012-18), Panjab University, Chandigarh </a:t>
            </a:r>
            <a:r>
              <a:rPr lang="en-US" dirty="0" smtClean="0">
                <a:latin typeface="Arial" panose="020B0604020202020204" pitchFamily="34" charset="0"/>
                <a:cs typeface="Arial" panose="020B0604020202020204" pitchFamily="34" charset="0"/>
                <a:sym typeface="+mn-ea"/>
              </a:rPr>
              <a:t> </a:t>
            </a:r>
            <a:endParaRPr lang="en-US" dirty="0" smtClean="0">
              <a:latin typeface="Arial" panose="020B0604020202020204" pitchFamily="34" charset="0"/>
              <a:cs typeface="Arial" panose="020B0604020202020204" pitchFamily="34" charset="0"/>
              <a:sym typeface="+mn-ea"/>
            </a:endParaRPr>
          </a:p>
          <a:p>
            <a:pPr algn="ctr"/>
            <a:endParaRPr lang="en-IN" b="1" dirty="0">
              <a:solidFill>
                <a:srgbClr val="002060"/>
              </a:solidFill>
              <a:latin typeface="Arial" panose="020B0604020202020204" pitchFamily="34" charset="0"/>
              <a:cs typeface="Arial" panose="020B0604020202020204" pitchFamily="34" charset="0"/>
            </a:endParaRPr>
          </a:p>
          <a:p>
            <a:pPr algn="ctr"/>
            <a:r>
              <a:rPr lang="en-IN" b="1" dirty="0" err="1">
                <a:solidFill>
                  <a:srgbClr val="C00000"/>
                </a:solidFill>
                <a:latin typeface="Arial" panose="020B0604020202020204" pitchFamily="34" charset="0"/>
                <a:cs typeface="Arial" panose="020B0604020202020204" pitchFamily="34" charset="0"/>
              </a:rPr>
              <a:t>arunkgrover@gmail</a:t>
            </a:r>
            <a:r>
              <a:rPr lang="en-US" altLang="en-IN" b="1" dirty="0" err="1">
                <a:solidFill>
                  <a:srgbClr val="C00000"/>
                </a:solidFill>
                <a:latin typeface="Arial" panose="020B0604020202020204" pitchFamily="34" charset="0"/>
                <a:cs typeface="Arial" panose="020B0604020202020204" pitchFamily="34" charset="0"/>
              </a:rPr>
              <a:t>.com</a:t>
            </a:r>
            <a:endParaRPr lang="en-IN" b="1" dirty="0">
              <a:solidFill>
                <a:srgbClr val="C00000"/>
              </a:solidFill>
              <a:latin typeface="Arial" panose="020B0604020202020204" pitchFamily="34" charset="0"/>
              <a:cs typeface="Arial" panose="020B0604020202020204" pitchFamily="34" charset="0"/>
            </a:endParaRPr>
          </a:p>
          <a:p>
            <a:pPr algn="ctr"/>
            <a:endParaRPr lang="en-IN" b="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 Box 2"/>
          <p:cNvSpPr txBox="1"/>
          <p:nvPr/>
        </p:nvSpPr>
        <p:spPr>
          <a:xfrm>
            <a:off x="260985" y="1044575"/>
            <a:ext cx="4165600" cy="3076575"/>
          </a:xfrm>
          <a:prstGeom prst="rect">
            <a:avLst/>
          </a:prstGeom>
          <a:noFill/>
        </p:spPr>
        <p:txBody>
          <a:bodyPr wrap="square" rtlCol="0">
            <a:spAutoFit/>
          </a:bodyPr>
          <a:p>
            <a:pPr algn="ctr"/>
            <a:r>
              <a:rPr lang="en-US" b="1"/>
              <a:t>Bengal Presidency (9)</a:t>
            </a:r>
            <a:endParaRPr lang="en-US" sz="1600" b="1"/>
          </a:p>
          <a:p>
            <a:pPr algn="ctr"/>
            <a:endParaRPr lang="en-US" sz="1600" b="1"/>
          </a:p>
          <a:p>
            <a:pPr algn="l"/>
            <a:r>
              <a:rPr lang="en-US" sz="1600">
                <a:solidFill>
                  <a:srgbClr val="C00000"/>
                </a:solidFill>
              </a:rPr>
              <a:t>1</a:t>
            </a:r>
            <a:r>
              <a:rPr lang="en-US" sz="1600" b="1">
                <a:solidFill>
                  <a:srgbClr val="C00000"/>
                </a:solidFill>
              </a:rPr>
              <a:t>. J C Bose, FRS  (1858-1937)</a:t>
            </a:r>
            <a:endParaRPr lang="en-US" sz="1600" b="1">
              <a:solidFill>
                <a:srgbClr val="C00000"/>
              </a:solidFill>
            </a:endParaRPr>
          </a:p>
          <a:p>
            <a:pPr algn="l"/>
            <a:r>
              <a:rPr lang="en-US" sz="1600" b="1">
                <a:solidFill>
                  <a:srgbClr val="C00000"/>
                </a:solidFill>
              </a:rPr>
              <a:t>2. P C Ray (1861-1944)</a:t>
            </a:r>
            <a:endParaRPr lang="en-US" sz="1600" b="1">
              <a:solidFill>
                <a:srgbClr val="C00000"/>
              </a:solidFill>
            </a:endParaRPr>
          </a:p>
          <a:p>
            <a:pPr algn="l"/>
            <a:r>
              <a:rPr lang="en-US" sz="1600" b="1">
                <a:solidFill>
                  <a:srgbClr val="C00000"/>
                </a:solidFill>
              </a:rPr>
              <a:t>3. </a:t>
            </a:r>
            <a:r>
              <a:rPr lang="en-US" sz="1600" b="1" u="sng">
                <a:solidFill>
                  <a:srgbClr val="C00000"/>
                </a:solidFill>
              </a:rPr>
              <a:t>C V Raman</a:t>
            </a:r>
            <a:r>
              <a:rPr lang="en-US" sz="1600" b="1">
                <a:solidFill>
                  <a:srgbClr val="C00000"/>
                </a:solidFill>
              </a:rPr>
              <a:t>, Nobel Laureate, FRS (1888-1970)</a:t>
            </a:r>
            <a:endParaRPr lang="en-US" sz="1600" b="1">
              <a:solidFill>
                <a:srgbClr val="C00000"/>
              </a:solidFill>
            </a:endParaRPr>
          </a:p>
          <a:p>
            <a:pPr algn="l"/>
            <a:r>
              <a:rPr lang="en-US" sz="1600" b="1">
                <a:solidFill>
                  <a:srgbClr val="C00000"/>
                </a:solidFill>
              </a:rPr>
              <a:t>4. S K Mitra , FRS (1893-1960)</a:t>
            </a:r>
            <a:endParaRPr lang="en-US" sz="1600" b="1">
              <a:solidFill>
                <a:srgbClr val="C00000"/>
              </a:solidFill>
            </a:endParaRPr>
          </a:p>
          <a:p>
            <a:pPr algn="l"/>
            <a:r>
              <a:rPr lang="en-US" sz="1600" b="1">
                <a:solidFill>
                  <a:srgbClr val="C00000"/>
                </a:solidFill>
              </a:rPr>
              <a:t>5. P C Mahalanobis , FRS (1893-1972)</a:t>
            </a:r>
            <a:endParaRPr lang="en-US" sz="1600" b="1">
              <a:solidFill>
                <a:srgbClr val="C00000"/>
              </a:solidFill>
            </a:endParaRPr>
          </a:p>
          <a:p>
            <a:pPr algn="l"/>
            <a:r>
              <a:rPr lang="en-US" sz="1600" b="1">
                <a:solidFill>
                  <a:srgbClr val="C00000"/>
                </a:solidFill>
              </a:rPr>
              <a:t>6. M N Saha, FRS (1894-1955)</a:t>
            </a:r>
            <a:endParaRPr lang="en-US" sz="1600" b="1">
              <a:solidFill>
                <a:srgbClr val="C00000"/>
              </a:solidFill>
            </a:endParaRPr>
          </a:p>
          <a:p>
            <a:pPr algn="l"/>
            <a:r>
              <a:rPr lang="en-US" sz="1600" b="1">
                <a:solidFill>
                  <a:srgbClr val="C00000"/>
                </a:solidFill>
              </a:rPr>
              <a:t>7. S N Bose, FRS (1894-1974)</a:t>
            </a:r>
            <a:endParaRPr lang="en-US" sz="1600" b="1">
              <a:solidFill>
                <a:srgbClr val="C00000"/>
              </a:solidFill>
            </a:endParaRPr>
          </a:p>
          <a:p>
            <a:pPr algn="l"/>
            <a:r>
              <a:rPr lang="en-US" sz="1600" b="1">
                <a:solidFill>
                  <a:srgbClr val="C00000"/>
                </a:solidFill>
              </a:rPr>
              <a:t>8.</a:t>
            </a:r>
            <a:r>
              <a:rPr lang="en-US" sz="1600" b="1" u="sng">
                <a:solidFill>
                  <a:srgbClr val="C00000"/>
                </a:solidFill>
              </a:rPr>
              <a:t> K S Krishnan</a:t>
            </a:r>
            <a:r>
              <a:rPr lang="en-US" sz="1600" b="1">
                <a:solidFill>
                  <a:srgbClr val="C00000"/>
                </a:solidFill>
              </a:rPr>
              <a:t>, FRS (1898-1961)</a:t>
            </a:r>
            <a:endParaRPr lang="en-US" sz="1600" b="1">
              <a:solidFill>
                <a:srgbClr val="C00000"/>
              </a:solidFill>
            </a:endParaRPr>
          </a:p>
          <a:p>
            <a:pPr algn="l"/>
            <a:r>
              <a:rPr lang="en-US" sz="1600" b="1">
                <a:solidFill>
                  <a:srgbClr val="C00000"/>
                </a:solidFill>
              </a:rPr>
              <a:t>9. A P Mitra , FRS (1927-2007)</a:t>
            </a:r>
            <a:r>
              <a:rPr lang="en-US" sz="1600" b="1"/>
              <a:t> </a:t>
            </a:r>
            <a:endParaRPr lang="en-US" sz="1600" b="1"/>
          </a:p>
          <a:p>
            <a:endParaRPr lang="en-US" sz="1600" b="1"/>
          </a:p>
        </p:txBody>
      </p:sp>
      <p:sp>
        <p:nvSpPr>
          <p:cNvPr id="4" name="Text Box 3"/>
          <p:cNvSpPr txBox="1"/>
          <p:nvPr/>
        </p:nvSpPr>
        <p:spPr>
          <a:xfrm>
            <a:off x="4481513" y="928370"/>
            <a:ext cx="4744085" cy="3384550"/>
          </a:xfrm>
          <a:prstGeom prst="rect">
            <a:avLst/>
          </a:prstGeom>
          <a:noFill/>
        </p:spPr>
        <p:txBody>
          <a:bodyPr wrap="none" rtlCol="0">
            <a:spAutoFit/>
          </a:bodyPr>
          <a:p>
            <a:pPr algn="ctr"/>
            <a:r>
              <a:rPr lang="en-US" b="1"/>
              <a:t>Madras Presidency  (11)</a:t>
            </a:r>
            <a:endParaRPr lang="en-US" b="1"/>
          </a:p>
          <a:p>
            <a:pPr algn="ctr"/>
            <a:endParaRPr lang="en-US" b="1"/>
          </a:p>
          <a:p>
            <a:pPr algn="l"/>
            <a:r>
              <a:rPr lang="en-US" sz="1600" b="1">
                <a:solidFill>
                  <a:srgbClr val="C00000"/>
                </a:solidFill>
              </a:rPr>
              <a:t>1</a:t>
            </a:r>
            <a:r>
              <a:rPr lang="en-US"/>
              <a:t>. </a:t>
            </a:r>
            <a:r>
              <a:rPr lang="en-US" sz="1600" b="1">
                <a:solidFill>
                  <a:srgbClr val="FF0000"/>
                </a:solidFill>
              </a:rPr>
              <a:t>S Ramanujan, FRS (1887-1920)</a:t>
            </a:r>
            <a:endParaRPr lang="en-US" sz="1600" b="1">
              <a:solidFill>
                <a:srgbClr val="FF0000"/>
              </a:solidFill>
            </a:endParaRPr>
          </a:p>
          <a:p>
            <a:pPr algn="l"/>
            <a:r>
              <a:rPr lang="en-US" sz="1600" b="1">
                <a:solidFill>
                  <a:srgbClr val="C00000"/>
                </a:solidFill>
              </a:rPr>
              <a:t>2. </a:t>
            </a:r>
            <a:r>
              <a:rPr lang="en-US" sz="1600" b="1" u="sng">
                <a:solidFill>
                  <a:srgbClr val="C00000"/>
                </a:solidFill>
              </a:rPr>
              <a:t>C V Raman</a:t>
            </a:r>
            <a:r>
              <a:rPr lang="en-US" sz="1600" b="1">
                <a:solidFill>
                  <a:srgbClr val="C00000"/>
                </a:solidFill>
              </a:rPr>
              <a:t>, NL, FRS (1888-1970)</a:t>
            </a:r>
            <a:endParaRPr lang="en-US" sz="1600" b="1">
              <a:solidFill>
                <a:srgbClr val="C00000"/>
              </a:solidFill>
            </a:endParaRPr>
          </a:p>
          <a:p>
            <a:pPr algn="l"/>
            <a:r>
              <a:rPr lang="en-US" sz="1600" b="1">
                <a:solidFill>
                  <a:srgbClr val="C00000"/>
                </a:solidFill>
              </a:rPr>
              <a:t>3. Y Subbarao (1895-1948)</a:t>
            </a:r>
            <a:endParaRPr lang="en-US" sz="1600" b="1">
              <a:solidFill>
                <a:srgbClr val="C00000"/>
              </a:solidFill>
            </a:endParaRPr>
          </a:p>
          <a:p>
            <a:pPr algn="l"/>
            <a:r>
              <a:rPr lang="en-US" sz="1600" b="1">
                <a:solidFill>
                  <a:srgbClr val="C00000"/>
                </a:solidFill>
              </a:rPr>
              <a:t>4. </a:t>
            </a:r>
            <a:r>
              <a:rPr lang="en-US" sz="1600" b="1" u="sng">
                <a:solidFill>
                  <a:srgbClr val="C00000"/>
                </a:solidFill>
              </a:rPr>
              <a:t>K S Krishnan</a:t>
            </a:r>
            <a:r>
              <a:rPr lang="en-US" sz="1600" b="1">
                <a:solidFill>
                  <a:srgbClr val="C00000"/>
                </a:solidFill>
              </a:rPr>
              <a:t>, FRS (1898-1961)</a:t>
            </a:r>
            <a:endParaRPr lang="en-US" sz="1600" b="1">
              <a:solidFill>
                <a:srgbClr val="C00000"/>
              </a:solidFill>
            </a:endParaRPr>
          </a:p>
          <a:p>
            <a:pPr algn="l"/>
            <a:r>
              <a:rPr lang="en-US" sz="1600" b="1">
                <a:solidFill>
                  <a:srgbClr val="C00000"/>
                </a:solidFill>
              </a:rPr>
              <a:t>5. T R Seshadri, FRS (1900-1975)</a:t>
            </a:r>
            <a:endParaRPr lang="en-US" sz="1600" b="1">
              <a:solidFill>
                <a:srgbClr val="C00000"/>
              </a:solidFill>
            </a:endParaRPr>
          </a:p>
          <a:p>
            <a:pPr algn="l"/>
            <a:r>
              <a:rPr lang="en-US" sz="1600" b="1">
                <a:solidFill>
                  <a:srgbClr val="C00000"/>
                </a:solidFill>
              </a:rPr>
              <a:t>6. S Chandrasekhar, Nobel Laureate, FRS (1910-1995)</a:t>
            </a:r>
            <a:endParaRPr lang="en-US" sz="1600" b="1">
              <a:solidFill>
                <a:srgbClr val="C00000"/>
              </a:solidFill>
            </a:endParaRPr>
          </a:p>
          <a:p>
            <a:pPr algn="l"/>
            <a:r>
              <a:rPr lang="en-US" sz="1600" b="1">
                <a:solidFill>
                  <a:srgbClr val="C00000"/>
                </a:solidFill>
              </a:rPr>
              <a:t>7. Ms. Anna Mani (1918-2001)</a:t>
            </a:r>
            <a:endParaRPr lang="en-US" sz="1600" b="1">
              <a:solidFill>
                <a:srgbClr val="C00000"/>
              </a:solidFill>
            </a:endParaRPr>
          </a:p>
          <a:p>
            <a:pPr algn="l"/>
            <a:r>
              <a:rPr lang="en-US" sz="1600" b="1">
                <a:solidFill>
                  <a:srgbClr val="C00000"/>
                </a:solidFill>
              </a:rPr>
              <a:t>8. V. Ramalingaswami , FRS (1921-2001)</a:t>
            </a:r>
            <a:endParaRPr lang="en-US" sz="1600" b="1">
              <a:solidFill>
                <a:srgbClr val="C00000"/>
              </a:solidFill>
            </a:endParaRPr>
          </a:p>
          <a:p>
            <a:pPr algn="l"/>
            <a:r>
              <a:rPr lang="en-US" sz="1600" b="1">
                <a:solidFill>
                  <a:srgbClr val="C00000"/>
                </a:solidFill>
              </a:rPr>
              <a:t>9. G N Ramachandran, FRS (1922-2001)</a:t>
            </a:r>
            <a:endParaRPr lang="en-US" sz="1600" b="1">
              <a:solidFill>
                <a:srgbClr val="C00000"/>
              </a:solidFill>
            </a:endParaRPr>
          </a:p>
          <a:p>
            <a:pPr algn="l"/>
            <a:r>
              <a:rPr lang="en-US" sz="1600" b="1">
                <a:solidFill>
                  <a:srgbClr val="C00000"/>
                </a:solidFill>
              </a:rPr>
              <a:t>10. Shivaramakrishna Chandrasekhar, FRS (1930-2004)</a:t>
            </a:r>
            <a:endParaRPr lang="en-US" sz="1600" b="1">
              <a:solidFill>
                <a:srgbClr val="C00000"/>
              </a:solidFill>
            </a:endParaRPr>
          </a:p>
          <a:p>
            <a:pPr algn="l"/>
            <a:r>
              <a:rPr lang="en-US" sz="1600" b="1">
                <a:solidFill>
                  <a:srgbClr val="C00000"/>
                </a:solidFill>
              </a:rPr>
              <a:t>11. Vainu Bappu (1927-1982)</a:t>
            </a:r>
            <a:endParaRPr lang="en-US" sz="1600" b="1">
              <a:solidFill>
                <a:srgbClr val="C00000"/>
              </a:solidFill>
            </a:endParaRPr>
          </a:p>
        </p:txBody>
      </p:sp>
      <p:sp>
        <p:nvSpPr>
          <p:cNvPr id="5" name="Text Box 4"/>
          <p:cNvSpPr txBox="1"/>
          <p:nvPr/>
        </p:nvSpPr>
        <p:spPr>
          <a:xfrm>
            <a:off x="331470" y="3932555"/>
            <a:ext cx="3363595" cy="2861310"/>
          </a:xfrm>
          <a:prstGeom prst="rect">
            <a:avLst/>
          </a:prstGeom>
          <a:noFill/>
        </p:spPr>
        <p:txBody>
          <a:bodyPr wrap="square" rtlCol="0">
            <a:spAutoFit/>
          </a:bodyPr>
          <a:p>
            <a:pPr algn="ctr"/>
            <a:r>
              <a:rPr lang="en-US" b="1"/>
              <a:t>Bombay Presidency (9)</a:t>
            </a:r>
            <a:endParaRPr lang="en-US" b="1"/>
          </a:p>
          <a:p>
            <a:pPr algn="ctr"/>
            <a:r>
              <a:rPr lang="en-US" b="1"/>
              <a:t> </a:t>
            </a:r>
            <a:endParaRPr lang="en-US" b="1"/>
          </a:p>
          <a:p>
            <a:pPr algn="l"/>
            <a:r>
              <a:rPr lang="en-US" sz="1600" b="1">
                <a:solidFill>
                  <a:srgbClr val="C00000"/>
                </a:solidFill>
              </a:rPr>
              <a:t>1. </a:t>
            </a:r>
            <a:r>
              <a:rPr lang="en-US" sz="1600" b="1">
                <a:solidFill>
                  <a:srgbClr val="FF0000"/>
                </a:solidFill>
              </a:rPr>
              <a:t>A Cursetjee, FRS (1808-1877)</a:t>
            </a:r>
            <a:endParaRPr lang="en-US" sz="1600" b="1">
              <a:solidFill>
                <a:srgbClr val="FF0000"/>
              </a:solidFill>
            </a:endParaRPr>
          </a:p>
          <a:p>
            <a:pPr algn="l"/>
            <a:r>
              <a:rPr lang="en-US" sz="1600" b="1">
                <a:solidFill>
                  <a:srgbClr val="C00000"/>
                </a:solidFill>
              </a:rPr>
              <a:t>2. D N Wadia FRS (1883-1969)</a:t>
            </a:r>
            <a:endParaRPr lang="en-US" sz="1600" b="1">
              <a:solidFill>
                <a:srgbClr val="C00000"/>
              </a:solidFill>
            </a:endParaRPr>
          </a:p>
          <a:p>
            <a:pPr algn="l"/>
            <a:r>
              <a:rPr lang="en-US" sz="1600" b="1">
                <a:solidFill>
                  <a:srgbClr val="C00000"/>
                </a:solidFill>
              </a:rPr>
              <a:t>3. Salim Ali (1896-1987)</a:t>
            </a:r>
            <a:endParaRPr lang="en-US" sz="1600" b="1">
              <a:solidFill>
                <a:srgbClr val="C00000"/>
              </a:solidFill>
            </a:endParaRPr>
          </a:p>
          <a:p>
            <a:pPr algn="l"/>
            <a:r>
              <a:rPr lang="en-US" sz="1600" b="1">
                <a:solidFill>
                  <a:srgbClr val="C00000"/>
                </a:solidFill>
              </a:rPr>
              <a:t>4. V N Shirodkar (1899-1971)</a:t>
            </a:r>
            <a:endParaRPr lang="en-US" sz="1600" b="1">
              <a:solidFill>
                <a:srgbClr val="C00000"/>
              </a:solidFill>
            </a:endParaRPr>
          </a:p>
          <a:p>
            <a:pPr algn="l"/>
            <a:r>
              <a:rPr lang="en-US" sz="1600" b="1">
                <a:solidFill>
                  <a:srgbClr val="C00000"/>
                </a:solidFill>
              </a:rPr>
              <a:t>5. Ms. Iravati Karve (1905-1970)</a:t>
            </a:r>
            <a:endParaRPr lang="en-US" sz="1600" b="1">
              <a:solidFill>
                <a:srgbClr val="C00000"/>
              </a:solidFill>
            </a:endParaRPr>
          </a:p>
          <a:p>
            <a:pPr algn="l"/>
            <a:r>
              <a:rPr lang="en-US" sz="1600" b="1">
                <a:solidFill>
                  <a:srgbClr val="C00000"/>
                </a:solidFill>
              </a:rPr>
              <a:t>6. D D Kosambi, (1907-1966)</a:t>
            </a:r>
            <a:endParaRPr lang="en-US" sz="1600" b="1">
              <a:solidFill>
                <a:srgbClr val="C00000"/>
              </a:solidFill>
            </a:endParaRPr>
          </a:p>
          <a:p>
            <a:pPr algn="l"/>
            <a:r>
              <a:rPr lang="en-US" sz="1600" b="1">
                <a:solidFill>
                  <a:srgbClr val="C00000"/>
                </a:solidFill>
              </a:rPr>
              <a:t>7. Homi Bhabha, FRS (1909-1966)</a:t>
            </a:r>
            <a:endParaRPr lang="en-US" sz="1600" b="1">
              <a:solidFill>
                <a:srgbClr val="C00000"/>
              </a:solidFill>
            </a:endParaRPr>
          </a:p>
          <a:p>
            <a:pPr algn="l"/>
            <a:r>
              <a:rPr lang="en-US" sz="1600" b="1">
                <a:solidFill>
                  <a:srgbClr val="C00000"/>
                </a:solidFill>
              </a:rPr>
              <a:t>8. Vikram Sarabhai (1919-1971)</a:t>
            </a:r>
            <a:endParaRPr lang="en-US" sz="1600" b="1">
              <a:solidFill>
                <a:srgbClr val="C00000"/>
              </a:solidFill>
            </a:endParaRPr>
          </a:p>
          <a:p>
            <a:pPr algn="l"/>
            <a:r>
              <a:rPr lang="en-US" sz="1600" b="1">
                <a:solidFill>
                  <a:srgbClr val="C00000"/>
                </a:solidFill>
              </a:rPr>
              <a:t>9. Ms. Kamala Sohonie (1912-98) </a:t>
            </a:r>
            <a:endParaRPr lang="en-US" sz="1600" b="1">
              <a:solidFill>
                <a:srgbClr val="C00000"/>
              </a:solidFill>
            </a:endParaRPr>
          </a:p>
        </p:txBody>
      </p:sp>
      <p:sp>
        <p:nvSpPr>
          <p:cNvPr id="6" name="Text Box 5"/>
          <p:cNvSpPr txBox="1"/>
          <p:nvPr/>
        </p:nvSpPr>
        <p:spPr>
          <a:xfrm>
            <a:off x="4120198" y="4401820"/>
            <a:ext cx="4199255" cy="2399665"/>
          </a:xfrm>
          <a:prstGeom prst="rect">
            <a:avLst/>
          </a:prstGeom>
          <a:noFill/>
        </p:spPr>
        <p:txBody>
          <a:bodyPr wrap="none" rtlCol="0">
            <a:spAutoFit/>
          </a:bodyPr>
          <a:p>
            <a:pPr algn="ctr"/>
            <a:r>
              <a:rPr lang="en-US" b="1"/>
              <a:t>United Provinces and Central Provinces (8)</a:t>
            </a:r>
            <a:endParaRPr lang="en-US" b="1"/>
          </a:p>
          <a:p>
            <a:pPr algn="ctr"/>
            <a:r>
              <a:rPr lang="en-US" b="1"/>
              <a:t> </a:t>
            </a:r>
            <a:endParaRPr lang="en-US" b="1"/>
          </a:p>
          <a:p>
            <a:pPr algn="l"/>
            <a:r>
              <a:rPr lang="en-US" sz="1600" b="1">
                <a:solidFill>
                  <a:srgbClr val="C00000"/>
                </a:solidFill>
              </a:rPr>
              <a:t>1</a:t>
            </a:r>
            <a:r>
              <a:rPr lang="en-US"/>
              <a:t>. </a:t>
            </a:r>
            <a:r>
              <a:rPr lang="en-US" sz="1600" b="1">
                <a:solidFill>
                  <a:srgbClr val="FF0000"/>
                </a:solidFill>
              </a:rPr>
              <a:t>Nain Singh Rawat, Victoria Cross (1830-1895)</a:t>
            </a:r>
            <a:endParaRPr lang="en-US" sz="1600" b="1">
              <a:solidFill>
                <a:srgbClr val="FF0000"/>
              </a:solidFill>
            </a:endParaRPr>
          </a:p>
          <a:p>
            <a:pPr algn="l"/>
            <a:r>
              <a:rPr lang="en-US" sz="1600" b="1">
                <a:solidFill>
                  <a:srgbClr val="C00000"/>
                </a:solidFill>
              </a:rPr>
              <a:t>2. P Maheshwari, FRS (1904-1966)</a:t>
            </a:r>
            <a:endParaRPr lang="en-US" sz="1600" b="1">
              <a:solidFill>
                <a:srgbClr val="C00000"/>
              </a:solidFill>
            </a:endParaRPr>
          </a:p>
          <a:p>
            <a:pPr algn="l"/>
            <a:r>
              <a:rPr lang="en-US" sz="1600" b="1">
                <a:solidFill>
                  <a:srgbClr val="C00000"/>
                </a:solidFill>
              </a:rPr>
              <a:t>3. </a:t>
            </a:r>
            <a:r>
              <a:rPr lang="en-US" sz="1600" b="1" u="sng">
                <a:solidFill>
                  <a:srgbClr val="C00000"/>
                </a:solidFill>
              </a:rPr>
              <a:t>B P Pal</a:t>
            </a:r>
            <a:r>
              <a:rPr lang="en-US" sz="1600" b="1">
                <a:solidFill>
                  <a:srgbClr val="C00000"/>
                </a:solidFill>
              </a:rPr>
              <a:t>, FRS (1906 - 1989)</a:t>
            </a:r>
            <a:endParaRPr lang="en-US" sz="1600" b="1">
              <a:solidFill>
                <a:srgbClr val="C00000"/>
              </a:solidFill>
            </a:endParaRPr>
          </a:p>
          <a:p>
            <a:pPr algn="l"/>
            <a:r>
              <a:rPr lang="en-US" sz="1600" b="1">
                <a:solidFill>
                  <a:srgbClr val="C00000"/>
                </a:solidFill>
              </a:rPr>
              <a:t>4. Harish Chandra, FRS (1923-1983)</a:t>
            </a:r>
            <a:endParaRPr lang="en-US" sz="1600" b="1">
              <a:solidFill>
                <a:srgbClr val="C00000"/>
              </a:solidFill>
            </a:endParaRPr>
          </a:p>
          <a:p>
            <a:pPr algn="l"/>
            <a:r>
              <a:rPr lang="en-US" sz="1600" b="1">
                <a:solidFill>
                  <a:srgbClr val="C00000"/>
                </a:solidFill>
              </a:rPr>
              <a:t>5. V Ramalingswami, FRS (1921-2001)</a:t>
            </a:r>
            <a:endParaRPr lang="en-US" sz="1600" b="1">
              <a:solidFill>
                <a:srgbClr val="C00000"/>
              </a:solidFill>
            </a:endParaRPr>
          </a:p>
          <a:p>
            <a:pPr algn="l"/>
            <a:r>
              <a:rPr lang="en-US" sz="1600" b="1">
                <a:solidFill>
                  <a:srgbClr val="C00000"/>
                </a:solidFill>
              </a:rPr>
              <a:t>6. </a:t>
            </a:r>
            <a:r>
              <a:rPr lang="en-US" sz="1600" b="1" u="sng">
                <a:solidFill>
                  <a:srgbClr val="C00000"/>
                </a:solidFill>
              </a:rPr>
              <a:t>A S Paintal</a:t>
            </a:r>
            <a:r>
              <a:rPr lang="en-US" sz="1600" b="1">
                <a:solidFill>
                  <a:srgbClr val="C00000"/>
                </a:solidFill>
              </a:rPr>
              <a:t>, FRS (1923-83)</a:t>
            </a:r>
            <a:endParaRPr lang="en-US" sz="1600" b="1">
              <a:solidFill>
                <a:srgbClr val="C00000"/>
              </a:solidFill>
            </a:endParaRPr>
          </a:p>
          <a:p>
            <a:pPr algn="l"/>
            <a:r>
              <a:rPr lang="en-US" sz="1600" b="1">
                <a:solidFill>
                  <a:srgbClr val="C00000"/>
                </a:solidFill>
              </a:rPr>
              <a:t>7. Anil Agrawal (</a:t>
            </a:r>
            <a:r>
              <a:rPr lang="en-US" sz="1600" b="1">
                <a:solidFill>
                  <a:srgbClr val="FF0000"/>
                </a:solidFill>
              </a:rPr>
              <a:t>1947-2002</a:t>
            </a:r>
            <a:r>
              <a:rPr lang="en-US" sz="1600" b="1">
                <a:solidFill>
                  <a:srgbClr val="C00000"/>
                </a:solidFill>
              </a:rPr>
              <a:t>)</a:t>
            </a:r>
            <a:endParaRPr lang="en-US" sz="1600" b="1">
              <a:solidFill>
                <a:srgbClr val="C00000"/>
              </a:solidFill>
            </a:endParaRPr>
          </a:p>
        </p:txBody>
      </p:sp>
      <p:sp>
        <p:nvSpPr>
          <p:cNvPr id="7" name="Text Box 6"/>
          <p:cNvSpPr txBox="1"/>
          <p:nvPr/>
        </p:nvSpPr>
        <p:spPr>
          <a:xfrm>
            <a:off x="1496695" y="0"/>
            <a:ext cx="7501890" cy="860425"/>
          </a:xfrm>
          <a:prstGeom prst="rect">
            <a:avLst/>
          </a:prstGeom>
          <a:noFill/>
        </p:spPr>
        <p:txBody>
          <a:bodyPr wrap="none" rtlCol="0">
            <a:spAutoFit/>
          </a:bodyPr>
          <a:p>
            <a:r>
              <a:rPr lang="en-US" b="1">
                <a:solidFill>
                  <a:srgbClr val="C00000"/>
                </a:solidFill>
              </a:rPr>
              <a:t>Inspring Indian scientists included in the BRIGHT SPARKS  Book</a:t>
            </a:r>
            <a:endParaRPr lang="en-US" b="1">
              <a:solidFill>
                <a:srgbClr val="C00000"/>
              </a:solidFill>
            </a:endParaRPr>
          </a:p>
          <a:p>
            <a:pPr algn="ctr"/>
            <a:r>
              <a:rPr lang="en-US" sz="1600" b="1">
                <a:solidFill>
                  <a:srgbClr val="FF0000"/>
                </a:solidFill>
              </a:rPr>
              <a:t>ZONEWISE DSTRIBUTION : India had 5 Universities headquartered at Calcutta, Madras, </a:t>
            </a:r>
            <a:endParaRPr lang="en-US" sz="1600" b="1">
              <a:solidFill>
                <a:srgbClr val="FF0000"/>
              </a:solidFill>
            </a:endParaRPr>
          </a:p>
          <a:p>
            <a:pPr algn="ctr"/>
            <a:r>
              <a:rPr lang="en-US" sz="1600" b="1">
                <a:solidFill>
                  <a:srgbClr val="FF0000"/>
                </a:solidFill>
              </a:rPr>
              <a:t>Bombay, Lahore and Allahabad in 1904 </a:t>
            </a:r>
            <a:endParaRPr lang="en-US" sz="16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 Box 2"/>
          <p:cNvSpPr txBox="1"/>
          <p:nvPr/>
        </p:nvSpPr>
        <p:spPr>
          <a:xfrm>
            <a:off x="654050" y="91440"/>
            <a:ext cx="8066405" cy="7324090"/>
          </a:xfrm>
          <a:prstGeom prst="rect">
            <a:avLst/>
          </a:prstGeom>
          <a:noFill/>
        </p:spPr>
        <p:txBody>
          <a:bodyPr wrap="square" rtlCol="0">
            <a:spAutoFit/>
          </a:bodyPr>
          <a:p>
            <a:pPr algn="ctr"/>
            <a:r>
              <a:rPr lang="en-US" sz="2400" b="1" dirty="0">
                <a:sym typeface="+mn-ea"/>
              </a:rPr>
              <a:t>Nine out of the 40 Presidents of </a:t>
            </a:r>
            <a:endParaRPr lang="en-US" sz="2400" b="1" dirty="0">
              <a:sym typeface="+mn-ea"/>
            </a:endParaRPr>
          </a:p>
          <a:p>
            <a:pPr algn="ctr"/>
            <a:r>
              <a:rPr lang="en-US" sz="2400" b="1" dirty="0">
                <a:sym typeface="+mn-ea"/>
              </a:rPr>
              <a:t>National Institute of Sciences (NIS)/</a:t>
            </a:r>
            <a:endParaRPr lang="en-US" sz="2400" b="1" dirty="0">
              <a:sym typeface="+mn-ea"/>
            </a:endParaRPr>
          </a:p>
          <a:p>
            <a:pPr algn="ctr"/>
            <a:r>
              <a:rPr lang="en-US" sz="2400" b="1" dirty="0">
                <a:sym typeface="+mn-ea"/>
              </a:rPr>
              <a:t>Indian National Science Academy (INSA) </a:t>
            </a:r>
            <a:endParaRPr lang="en-US" sz="2400" b="1" dirty="0">
              <a:sym typeface="+mn-ea"/>
            </a:endParaRPr>
          </a:p>
          <a:p>
            <a:pPr algn="ctr"/>
            <a:r>
              <a:rPr lang="en-US" sz="2400" b="1" dirty="0">
                <a:sym typeface="+mn-ea"/>
              </a:rPr>
              <a:t>have been scientists of Punjab origin </a:t>
            </a:r>
            <a:endParaRPr lang="en-US" sz="2400" b="1" dirty="0">
              <a:sym typeface="+mn-ea"/>
            </a:endParaRPr>
          </a:p>
          <a:p>
            <a:pPr algn="ctr"/>
            <a:r>
              <a:rPr lang="en-US" sz="2400" b="1" dirty="0">
                <a:sym typeface="+mn-ea"/>
              </a:rPr>
              <a:t>(either born or studied or taught in Punjab) since 1935 :</a:t>
            </a:r>
            <a:endParaRPr lang="en-US" sz="2400" b="1" dirty="0">
              <a:sym typeface="+mn-ea"/>
            </a:endParaRPr>
          </a:p>
          <a:p>
            <a:pPr algn="ctr"/>
            <a:r>
              <a:rPr lang="en-US" sz="2000" b="1" dirty="0">
                <a:solidFill>
                  <a:srgbClr val="C00000"/>
                </a:solidFill>
                <a:sym typeface="+mn-ea"/>
              </a:rPr>
              <a:t>(NIS in India was renamed as INSA in 1970)</a:t>
            </a:r>
            <a:endParaRPr lang="en-US" sz="2000" b="1" dirty="0">
              <a:solidFill>
                <a:srgbClr val="C00000"/>
              </a:solidFill>
              <a:sym typeface="+mn-ea"/>
            </a:endParaRPr>
          </a:p>
          <a:p>
            <a:pPr algn="l">
              <a:lnSpc>
                <a:spcPct val="150000"/>
              </a:lnSpc>
            </a:pPr>
            <a:r>
              <a:rPr lang="en-US" b="1" dirty="0">
                <a:solidFill>
                  <a:srgbClr val="C00000"/>
                </a:solidFill>
                <a:sym typeface="+mn-ea"/>
              </a:rPr>
              <a:t>1.  </a:t>
            </a:r>
            <a:r>
              <a:rPr lang="en-US" sz="2000" b="1" dirty="0">
                <a:solidFill>
                  <a:srgbClr val="C00000"/>
                </a:solidFill>
                <a:sym typeface="+mn-ea"/>
              </a:rPr>
              <a:t>Sir Dr. R N Chopra (1939-40)</a:t>
            </a:r>
            <a:endParaRPr lang="en-US" sz="2000" b="1" dirty="0">
              <a:solidFill>
                <a:srgbClr val="C00000"/>
              </a:solidFill>
              <a:sym typeface="+mn-ea"/>
            </a:endParaRPr>
          </a:p>
          <a:p>
            <a:pPr algn="l">
              <a:lnSpc>
                <a:spcPct val="150000"/>
              </a:lnSpc>
            </a:pPr>
            <a:r>
              <a:rPr lang="en-US" sz="2000" b="1" dirty="0">
                <a:solidFill>
                  <a:srgbClr val="C00000"/>
                </a:solidFill>
                <a:sym typeface="+mn-ea"/>
              </a:rPr>
              <a:t>2. Dr. D N Wadia FRS (1945-46), </a:t>
            </a:r>
            <a:endParaRPr lang="en-US" sz="2000" b="1" dirty="0">
              <a:solidFill>
                <a:srgbClr val="C00000"/>
              </a:solidFill>
              <a:sym typeface="+mn-ea"/>
            </a:endParaRPr>
          </a:p>
          <a:p>
            <a:pPr algn="l">
              <a:lnSpc>
                <a:spcPct val="150000"/>
              </a:lnSpc>
            </a:pPr>
            <a:r>
              <a:rPr lang="en-US" sz="2000" b="1" dirty="0">
                <a:solidFill>
                  <a:srgbClr val="C00000"/>
                </a:solidFill>
                <a:sym typeface="+mn-ea"/>
              </a:rPr>
              <a:t>3. Sir Dr. S S Bhatnagar, FRS (1947-48)</a:t>
            </a:r>
            <a:endParaRPr lang="en-US" sz="2000" b="1" dirty="0">
              <a:solidFill>
                <a:srgbClr val="C00000"/>
              </a:solidFill>
              <a:sym typeface="+mn-ea"/>
            </a:endParaRPr>
          </a:p>
          <a:p>
            <a:pPr algn="l">
              <a:lnSpc>
                <a:spcPct val="150000"/>
              </a:lnSpc>
            </a:pPr>
            <a:r>
              <a:rPr lang="en-US" sz="2000" b="1" dirty="0">
                <a:solidFill>
                  <a:srgbClr val="C00000"/>
                </a:solidFill>
                <a:sym typeface="+mn-ea"/>
              </a:rPr>
              <a:t>4. Dr. S L Hora (1951-52)</a:t>
            </a:r>
            <a:endParaRPr lang="en-US" sz="2000" b="1" dirty="0">
              <a:solidFill>
                <a:srgbClr val="C00000"/>
              </a:solidFill>
              <a:sym typeface="+mn-ea"/>
            </a:endParaRPr>
          </a:p>
          <a:p>
            <a:pPr algn="l">
              <a:lnSpc>
                <a:spcPct val="150000"/>
              </a:lnSpc>
            </a:pPr>
            <a:r>
              <a:rPr lang="en-US" sz="2000" b="1" dirty="0">
                <a:solidFill>
                  <a:srgbClr val="C00000"/>
                </a:solidFill>
                <a:sym typeface="+mn-ea"/>
              </a:rPr>
              <a:t>5. Dr. A N Khosla ( 1961-62) </a:t>
            </a:r>
            <a:endParaRPr lang="en-US" sz="2000" b="1" dirty="0">
              <a:solidFill>
                <a:srgbClr val="C00000"/>
              </a:solidFill>
              <a:sym typeface="+mn-ea"/>
            </a:endParaRPr>
          </a:p>
          <a:p>
            <a:pPr algn="l">
              <a:lnSpc>
                <a:spcPct val="150000"/>
              </a:lnSpc>
            </a:pPr>
            <a:endParaRPr lang="en-US" sz="2000" b="1" dirty="0">
              <a:solidFill>
                <a:srgbClr val="C00000"/>
              </a:solidFill>
              <a:sym typeface="+mn-ea"/>
            </a:endParaRPr>
          </a:p>
          <a:p>
            <a:pPr algn="l">
              <a:lnSpc>
                <a:spcPct val="150000"/>
              </a:lnSpc>
            </a:pPr>
            <a:r>
              <a:rPr lang="en-US" sz="2000" b="1" dirty="0">
                <a:solidFill>
                  <a:srgbClr val="C00000"/>
                </a:solidFill>
                <a:sym typeface="+mn-ea"/>
              </a:rPr>
              <a:t>6.  Dr. B P Pal , FRS (1975-76)</a:t>
            </a:r>
            <a:endParaRPr lang="en-US" sz="2000" b="1" dirty="0">
              <a:solidFill>
                <a:srgbClr val="C00000"/>
              </a:solidFill>
              <a:sym typeface="+mn-ea"/>
            </a:endParaRPr>
          </a:p>
          <a:p>
            <a:pPr algn="l">
              <a:lnSpc>
                <a:spcPct val="150000"/>
              </a:lnSpc>
            </a:pPr>
            <a:r>
              <a:rPr lang="en-US" sz="2000" b="1" dirty="0">
                <a:solidFill>
                  <a:srgbClr val="C00000"/>
                </a:solidFill>
                <a:sym typeface="+mn-ea"/>
              </a:rPr>
              <a:t>7. Dr. A S Paintal, FRS (1987-88)</a:t>
            </a:r>
            <a:endParaRPr lang="en-US" sz="2000" b="1" dirty="0">
              <a:solidFill>
                <a:srgbClr val="C00000"/>
              </a:solidFill>
            </a:endParaRPr>
          </a:p>
          <a:p>
            <a:pPr algn="l">
              <a:lnSpc>
                <a:spcPct val="150000"/>
              </a:lnSpc>
            </a:pPr>
            <a:r>
              <a:rPr lang="en-US" sz="2000" b="1" dirty="0">
                <a:solidFill>
                  <a:srgbClr val="C00000"/>
                </a:solidFill>
                <a:sym typeface="+mn-ea"/>
              </a:rPr>
              <a:t>8. Dr. Krishan Lal (2011-13)</a:t>
            </a:r>
            <a:endParaRPr lang="en-US" sz="2000" b="1" dirty="0">
              <a:solidFill>
                <a:srgbClr val="C00000"/>
              </a:solidFill>
              <a:sym typeface="+mn-ea"/>
            </a:endParaRPr>
          </a:p>
          <a:p>
            <a:pPr algn="l">
              <a:lnSpc>
                <a:spcPct val="150000"/>
              </a:lnSpc>
            </a:pPr>
            <a:r>
              <a:rPr lang="en-US" sz="2000" b="1" dirty="0">
                <a:solidFill>
                  <a:srgbClr val="C00000"/>
                </a:solidFill>
                <a:sym typeface="+mn-ea"/>
              </a:rPr>
              <a:t>9. Dr. A K Sood, FRS (2017-19)</a:t>
            </a:r>
            <a:endParaRPr lang="en-US" sz="2000" b="1" dirty="0">
              <a:solidFill>
                <a:srgbClr val="C00000"/>
              </a:solidFill>
            </a:endParaRPr>
          </a:p>
          <a:p>
            <a:pPr>
              <a:lnSpc>
                <a:spcPct val="150000"/>
              </a:lnSpc>
            </a:pPr>
            <a:endParaRPr lang="en-US" sz="2000" b="1" dirty="0">
              <a:solidFill>
                <a:srgbClr val="C00000"/>
              </a:solidFill>
            </a:endParaRPr>
          </a:p>
        </p:txBody>
      </p:sp>
      <p:sp>
        <p:nvSpPr>
          <p:cNvPr id="4" name="Text Box 3"/>
          <p:cNvSpPr txBox="1"/>
          <p:nvPr/>
        </p:nvSpPr>
        <p:spPr>
          <a:xfrm>
            <a:off x="5648960" y="2667000"/>
            <a:ext cx="153035" cy="1383665"/>
          </a:xfrm>
          <a:prstGeom prst="rect">
            <a:avLst/>
          </a:prstGeom>
          <a:noFill/>
        </p:spPr>
        <p:txBody>
          <a:bodyPr wrap="square" rtlCol="0">
            <a:spAutoFit/>
          </a:bodyPr>
          <a:p>
            <a:r>
              <a:rPr lang="en-US" sz="2800" b="1"/>
              <a:t>NIS</a:t>
            </a:r>
            <a:endParaRPr lang="en-US" sz="2800" b="1"/>
          </a:p>
        </p:txBody>
      </p:sp>
      <p:sp>
        <p:nvSpPr>
          <p:cNvPr id="5" name="Text Box 4"/>
          <p:cNvSpPr txBox="1"/>
          <p:nvPr/>
        </p:nvSpPr>
        <p:spPr>
          <a:xfrm>
            <a:off x="5775960" y="5080000"/>
            <a:ext cx="153035" cy="1814830"/>
          </a:xfrm>
          <a:prstGeom prst="rect">
            <a:avLst/>
          </a:prstGeom>
          <a:noFill/>
        </p:spPr>
        <p:txBody>
          <a:bodyPr wrap="square" rtlCol="0">
            <a:spAutoFit/>
          </a:bodyPr>
          <a:p>
            <a:r>
              <a:rPr lang="en-US" sz="2800" b="1"/>
              <a:t>INS</a:t>
            </a:r>
            <a:endParaRPr lang="en-US" sz="2800" b="1"/>
          </a:p>
          <a:p>
            <a:r>
              <a:rPr lang="en-US" sz="2800" b="1"/>
              <a:t>A</a:t>
            </a:r>
            <a:endParaRPr lang="en-US" sz="2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sz="half" idx="1"/>
          </p:nvPr>
        </p:nvSpPr>
        <p:spPr/>
        <p:txBody>
          <a:bodyPr>
            <a:noAutofit/>
          </a:bodyPr>
          <a:lstStyle/>
          <a:p>
            <a:pPr>
              <a:buNone/>
            </a:pPr>
            <a:endParaRPr lang="en-US" sz="2000" b="1" dirty="0">
              <a:solidFill>
                <a:srgbClr val="C0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8575" y="138430"/>
            <a:ext cx="7845425" cy="645160"/>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Symposium on ‘Post War Organisation of Scientific Research in India’</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Sept. 27-28, 1943  convened by J C Ghosh, President, NIS, Calcutta</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10" name="Content Placeholder 2" descr="Proc. NIS sympoium 1944 (2)"/>
          <p:cNvPicPr>
            <a:picLocks noChangeAspect="1"/>
          </p:cNvPicPr>
          <p:nvPr>
            <p:ph sz="half" idx="2"/>
          </p:nvPr>
        </p:nvPicPr>
        <p:blipFill>
          <a:blip r:embed="rId2"/>
          <a:stretch>
            <a:fillRect/>
          </a:stretch>
        </p:blipFill>
        <p:spPr>
          <a:xfrm>
            <a:off x="184785" y="917575"/>
            <a:ext cx="4410075" cy="5742305"/>
          </a:xfrm>
          <a:prstGeom prst="rect">
            <a:avLst/>
          </a:prstGeom>
        </p:spPr>
      </p:pic>
      <p:sp>
        <p:nvSpPr>
          <p:cNvPr id="11" name="Text Box 10"/>
          <p:cNvSpPr txBox="1"/>
          <p:nvPr/>
        </p:nvSpPr>
        <p:spPr>
          <a:xfrm>
            <a:off x="4458335" y="871220"/>
            <a:ext cx="4885690" cy="5877560"/>
          </a:xfrm>
          <a:prstGeom prst="rect">
            <a:avLst/>
          </a:prstGeom>
          <a:noFill/>
        </p:spPr>
        <p:txBody>
          <a:bodyPr wrap="square" rtlCol="0">
            <a:spAutoFit/>
          </a:bodyPr>
          <a:p>
            <a:pPr marL="285750" indent="-285750">
              <a:buFont typeface="Arial" panose="020B0604020202020204" pitchFamily="34" charset="0"/>
              <a:buChar char="•"/>
            </a:pPr>
            <a:r>
              <a:rPr lang="en-US" b="1">
                <a:solidFill>
                  <a:srgbClr val="C00000"/>
                </a:solidFill>
              </a:rPr>
              <a:t>22 Papers were published in the Proceedings      </a:t>
            </a:r>
            <a:endParaRPr lang="en-US" b="1">
              <a:solidFill>
                <a:srgbClr val="C00000"/>
              </a:solidFill>
            </a:endParaRPr>
          </a:p>
          <a:p>
            <a:pPr indent="0" algn="ctr">
              <a:buFont typeface="Arial" panose="020B0604020202020204" pitchFamily="34" charset="0"/>
              <a:buNone/>
            </a:pPr>
            <a:r>
              <a:rPr lang="en-US" b="1">
                <a:solidFill>
                  <a:schemeClr val="tx1"/>
                </a:solidFill>
              </a:rPr>
              <a:t>4 papers were contributed by Punjabi scientists </a:t>
            </a:r>
            <a:endParaRPr lang="en-US" b="1">
              <a:solidFill>
                <a:schemeClr val="tx1"/>
              </a:solidFill>
            </a:endParaRPr>
          </a:p>
          <a:p>
            <a:pPr marL="285750" indent="-285750">
              <a:buFont typeface="Arial" panose="020B0604020202020204" pitchFamily="34" charset="0"/>
              <a:buChar char="•"/>
            </a:pPr>
            <a:endParaRPr lang="en-US" b="1">
              <a:solidFill>
                <a:schemeClr val="tx1"/>
              </a:solidFill>
            </a:endParaRPr>
          </a:p>
          <a:p>
            <a:pPr marL="342900" indent="-342900">
              <a:buFont typeface="Arial" panose="020B0604020202020204" pitchFamily="34" charset="0"/>
              <a:buAutoNum type="arabicPeriod"/>
            </a:pPr>
            <a:r>
              <a:rPr lang="en-US" b="1">
                <a:solidFill>
                  <a:srgbClr val="C00000"/>
                </a:solidFill>
              </a:rPr>
              <a:t>Post War Organisation of Scientific research </a:t>
            </a:r>
            <a:endParaRPr lang="en-US" b="1">
              <a:solidFill>
                <a:srgbClr val="C00000"/>
              </a:solidFill>
            </a:endParaRPr>
          </a:p>
          <a:p>
            <a:pPr indent="0">
              <a:buFont typeface="Arial" panose="020B0604020202020204" pitchFamily="34" charset="0"/>
              <a:buNone/>
            </a:pPr>
            <a:r>
              <a:rPr lang="en-US" b="1">
                <a:solidFill>
                  <a:srgbClr val="C00000"/>
                </a:solidFill>
              </a:rPr>
              <a:t>       in India by S S Sokhey.</a:t>
            </a:r>
            <a:endParaRPr lang="en-US" b="1">
              <a:solidFill>
                <a:srgbClr val="C00000"/>
              </a:solidFill>
            </a:endParaRPr>
          </a:p>
          <a:p>
            <a:pPr indent="0">
              <a:buFont typeface="Arial" panose="020B0604020202020204" pitchFamily="34" charset="0"/>
              <a:buNone/>
            </a:pPr>
            <a:r>
              <a:rPr lang="en-US" b="1">
                <a:solidFill>
                  <a:srgbClr val="C00000"/>
                </a:solidFill>
              </a:rPr>
              <a:t>2.    Organisation of Scientific and Industrial     research in India by S S Bhatnagar.</a:t>
            </a:r>
            <a:endParaRPr lang="en-US" b="1">
              <a:solidFill>
                <a:srgbClr val="C00000"/>
              </a:solidFill>
            </a:endParaRPr>
          </a:p>
          <a:p>
            <a:pPr indent="0">
              <a:buFont typeface="Arial" panose="020B0604020202020204" pitchFamily="34" charset="0"/>
              <a:buNone/>
            </a:pPr>
            <a:r>
              <a:rPr lang="en-US" b="1">
                <a:solidFill>
                  <a:srgbClr val="C00000"/>
                </a:solidFill>
              </a:rPr>
              <a:t>3.     Zoological Research by </a:t>
            </a:r>
            <a:r>
              <a:rPr lang="en-US" b="1" u="sng">
                <a:solidFill>
                  <a:srgbClr val="C00000"/>
                </a:solidFill>
              </a:rPr>
              <a:t>S L Hora.</a:t>
            </a:r>
            <a:endParaRPr lang="en-US" b="1">
              <a:solidFill>
                <a:srgbClr val="C00000"/>
              </a:solidFill>
            </a:endParaRPr>
          </a:p>
          <a:p>
            <a:pPr indent="0">
              <a:buFont typeface="Arial" panose="020B0604020202020204" pitchFamily="34" charset="0"/>
              <a:buNone/>
            </a:pPr>
            <a:r>
              <a:rPr lang="en-US" b="1">
                <a:solidFill>
                  <a:srgbClr val="C00000"/>
                </a:solidFill>
              </a:rPr>
              <a:t>4.     A plea for the Establishment of a Fishery Research Institute by </a:t>
            </a:r>
            <a:r>
              <a:rPr lang="en-US" b="1" u="sng">
                <a:solidFill>
                  <a:srgbClr val="C00000"/>
                </a:solidFill>
              </a:rPr>
              <a:t>S L Hora</a:t>
            </a:r>
            <a:r>
              <a:rPr lang="en-US" b="1">
                <a:solidFill>
                  <a:srgbClr val="C00000"/>
                </a:solidFill>
              </a:rPr>
              <a:t>.  </a:t>
            </a:r>
            <a:endParaRPr lang="en-US" b="1">
              <a:solidFill>
                <a:srgbClr val="C00000"/>
              </a:solidFill>
            </a:endParaRPr>
          </a:p>
          <a:p>
            <a:pPr marL="342900" indent="-342900">
              <a:buFont typeface="Arial" panose="020B0604020202020204" pitchFamily="34" charset="0"/>
              <a:buAutoNum type="arabicPeriod"/>
            </a:pPr>
            <a:endParaRPr lang="en-US" b="1">
              <a:solidFill>
                <a:srgbClr val="C00000"/>
              </a:solidFill>
            </a:endParaRPr>
          </a:p>
          <a:p>
            <a:pPr indent="0">
              <a:buFont typeface="Arial" panose="020B0604020202020204" pitchFamily="34" charset="0"/>
              <a:buNone/>
            </a:pPr>
            <a:r>
              <a:rPr lang="en-US" b="1">
                <a:solidFill>
                  <a:srgbClr val="C00000"/>
                </a:solidFill>
              </a:rPr>
              <a:t>             </a:t>
            </a:r>
            <a:r>
              <a:rPr lang="en-US" b="1">
                <a:solidFill>
                  <a:schemeClr val="tx1"/>
                </a:solidFill>
              </a:rPr>
              <a:t>List of other contributors </a:t>
            </a:r>
            <a:endParaRPr lang="en-US" b="1">
              <a:solidFill>
                <a:srgbClr val="C00000"/>
              </a:solidFill>
            </a:endParaRPr>
          </a:p>
          <a:p>
            <a:pPr indent="0">
              <a:buFont typeface="Arial" panose="020B0604020202020204" pitchFamily="34" charset="0"/>
              <a:buNone/>
            </a:pPr>
            <a:r>
              <a:rPr lang="en-US" sz="1600" b="1">
                <a:solidFill>
                  <a:srgbClr val="C00000"/>
                </a:solidFill>
              </a:rPr>
              <a:t>M N Saha, K G Naik, </a:t>
            </a:r>
            <a:r>
              <a:rPr lang="en-US" sz="1600" b="1">
                <a:solidFill>
                  <a:srgbClr val="FF0000"/>
                </a:solidFill>
              </a:rPr>
              <a:t>J B Grant,</a:t>
            </a:r>
            <a:r>
              <a:rPr lang="en-US" sz="1600" b="1">
                <a:solidFill>
                  <a:srgbClr val="C00000"/>
                </a:solidFill>
              </a:rPr>
              <a:t> H J Bhabha, B C Guha,</a:t>
            </a:r>
            <a:endParaRPr lang="en-US" sz="1600" b="1">
              <a:solidFill>
                <a:srgbClr val="C00000"/>
              </a:solidFill>
            </a:endParaRPr>
          </a:p>
          <a:p>
            <a:pPr indent="0">
              <a:buFont typeface="Arial" panose="020B0604020202020204" pitchFamily="34" charset="0"/>
              <a:buNone/>
            </a:pPr>
            <a:r>
              <a:rPr lang="en-US" sz="1600" b="1">
                <a:solidFill>
                  <a:srgbClr val="C00000"/>
                </a:solidFill>
              </a:rPr>
              <a:t>J N Mukherjee,  </a:t>
            </a:r>
            <a:r>
              <a:rPr lang="en-US" sz="1600" b="1">
                <a:solidFill>
                  <a:srgbClr val="FF0000"/>
                </a:solidFill>
              </a:rPr>
              <a:t>J De Graff Hunter</a:t>
            </a:r>
            <a:r>
              <a:rPr lang="en-US" sz="1600" b="1">
                <a:solidFill>
                  <a:srgbClr val="C00000"/>
                </a:solidFill>
              </a:rPr>
              <a:t>, J Taylor, </a:t>
            </a:r>
            <a:r>
              <a:rPr lang="en-US" sz="1600" b="1">
                <a:solidFill>
                  <a:srgbClr val="FF0000"/>
                </a:solidFill>
              </a:rPr>
              <a:t>CWB Normand</a:t>
            </a:r>
            <a:r>
              <a:rPr lang="en-US" sz="1600" b="1">
                <a:solidFill>
                  <a:srgbClr val="C00000"/>
                </a:solidFill>
              </a:rPr>
              <a:t>, B Vishwanath, </a:t>
            </a:r>
            <a:r>
              <a:rPr lang="en-US" sz="1600" b="1">
                <a:solidFill>
                  <a:srgbClr val="FF0000"/>
                </a:solidFill>
              </a:rPr>
              <a:t>J A Dunn</a:t>
            </a:r>
            <a:r>
              <a:rPr lang="en-US" sz="1600" b="1">
                <a:solidFill>
                  <a:srgbClr val="C00000"/>
                </a:solidFill>
              </a:rPr>
              <a:t>, C S Fox, P C Mahalanobis, S P Agharkar, V Subrahmanyan, H K Sen, D M Bose, S K Mitra </a:t>
            </a:r>
            <a:endParaRPr lang="en-US" sz="1600" b="1">
              <a:solidFill>
                <a:srgbClr val="C00000"/>
              </a:solidFill>
            </a:endParaRPr>
          </a:p>
          <a:p>
            <a:pPr indent="0">
              <a:buFont typeface="Arial" panose="020B0604020202020204" pitchFamily="34" charset="0"/>
              <a:buNone/>
            </a:pPr>
            <a:endParaRPr lang="en-US" sz="1600" b="1">
              <a:solidFill>
                <a:srgbClr val="C00000"/>
              </a:solidFill>
            </a:endParaRPr>
          </a:p>
          <a:p>
            <a:pPr indent="0">
              <a:buFont typeface="Arial" panose="020B0604020202020204" pitchFamily="34" charset="0"/>
              <a:buNone/>
            </a:pPr>
            <a:r>
              <a:rPr lang="en-US" sz="1600" b="1">
                <a:solidFill>
                  <a:schemeClr val="tx1"/>
                </a:solidFill>
              </a:rPr>
              <a:t>The recommendations of this Symposium were validated by the Nobel Laureate A V Hill in his Report ‘Scientific Research in India’,  which became the </a:t>
            </a:r>
            <a:endParaRPr lang="en-US" sz="1600" b="1">
              <a:solidFill>
                <a:schemeClr val="tx1"/>
              </a:solidFill>
            </a:endParaRPr>
          </a:p>
          <a:p>
            <a:pPr indent="0">
              <a:buFont typeface="Arial" panose="020B0604020202020204" pitchFamily="34" charset="0"/>
              <a:buNone/>
            </a:pPr>
            <a:r>
              <a:rPr lang="en-US" sz="1600" b="1">
                <a:solidFill>
                  <a:schemeClr val="tx1"/>
                </a:solidFill>
              </a:rPr>
              <a:t>agenda for development of India post independence.  </a:t>
            </a:r>
            <a:r>
              <a:rPr lang="en-US" sz="1600" b="1">
                <a:solidFill>
                  <a:srgbClr val="C00000"/>
                </a:solidFill>
              </a:rPr>
              <a:t>  </a:t>
            </a:r>
            <a:endParaRPr lang="en-US" sz="1600" b="1">
              <a:solidFill>
                <a:srgbClr val="C00000"/>
              </a:solidFill>
            </a:endParaRPr>
          </a:p>
        </p:txBody>
      </p:sp>
      <p:sp>
        <p:nvSpPr>
          <p:cNvPr id="12" name="Text Box 11"/>
          <p:cNvSpPr txBox="1"/>
          <p:nvPr/>
        </p:nvSpPr>
        <p:spPr>
          <a:xfrm>
            <a:off x="293370" y="1104900"/>
            <a:ext cx="3946525" cy="368300"/>
          </a:xfrm>
          <a:prstGeom prst="rect">
            <a:avLst/>
          </a:prstGeom>
          <a:noFill/>
        </p:spPr>
        <p:txBody>
          <a:bodyPr wrap="square" rtlCol="0">
            <a:spAutoFit/>
          </a:bodyPr>
          <a:p>
            <a:r>
              <a:rPr lang="en-US" b="1">
                <a:solidFill>
                  <a:srgbClr val="002060"/>
                </a:solidFill>
              </a:rPr>
              <a:t>Proc. NIS, Vol X, No. 1, pp.1-96, 1944</a:t>
            </a:r>
            <a:endParaRPr lang="en-US" b="1">
              <a:solidFill>
                <a:srgbClr val="002060"/>
              </a:solidFill>
            </a:endParaRPr>
          </a:p>
        </p:txBody>
      </p:sp>
      <p:sp>
        <p:nvSpPr>
          <p:cNvPr id="3" name="Text Box 2"/>
          <p:cNvSpPr txBox="1"/>
          <p:nvPr/>
        </p:nvSpPr>
        <p:spPr>
          <a:xfrm>
            <a:off x="207010" y="3117215"/>
            <a:ext cx="3984625" cy="368300"/>
          </a:xfrm>
          <a:prstGeom prst="rect">
            <a:avLst/>
          </a:prstGeom>
          <a:noFill/>
        </p:spPr>
        <p:txBody>
          <a:bodyPr wrap="square" rtlCol="0">
            <a:spAutoFit/>
          </a:bodyPr>
          <a:p>
            <a:r>
              <a:rPr lang="en-US"/>
              <a:t>----------------------------------------------</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5" name="TextBox 4"/>
          <p:cNvSpPr txBox="1"/>
          <p:nvPr/>
        </p:nvSpPr>
        <p:spPr>
          <a:xfrm>
            <a:off x="5638800" y="76200"/>
            <a:ext cx="3444328" cy="6677660"/>
          </a:xfrm>
          <a:prstGeom prst="rect">
            <a:avLst/>
          </a:prstGeom>
          <a:noFill/>
        </p:spPr>
        <p:txBody>
          <a:bodyPr wrap="square" rtlCol="0">
            <a:spAutoFit/>
          </a:bodyPr>
          <a:lstStyle/>
          <a:p>
            <a:r>
              <a:rPr lang="en-IN" sz="2400" b="1" dirty="0">
                <a:solidFill>
                  <a:srgbClr val="C00000"/>
                </a:solidFill>
              </a:rPr>
              <a:t>Published in 2018</a:t>
            </a:r>
            <a:endParaRPr lang="en-IN" sz="2400" b="1" dirty="0">
              <a:solidFill>
                <a:srgbClr val="C00000"/>
              </a:solidFill>
            </a:endParaRPr>
          </a:p>
          <a:p>
            <a:pPr marL="342900" indent="-342900">
              <a:buFont typeface="Arial" panose="020B0604020202020204" pitchFamily="34" charset="0"/>
              <a:buChar char="•"/>
            </a:pPr>
            <a:r>
              <a:rPr lang="en-IN" sz="2400" b="1" dirty="0">
                <a:solidFill>
                  <a:srgbClr val="C00000"/>
                </a:solidFill>
              </a:rPr>
              <a:t>Compiled by S K </a:t>
            </a:r>
            <a:r>
              <a:rPr lang="en-IN" sz="2400" b="1" dirty="0" err="1">
                <a:solidFill>
                  <a:srgbClr val="C00000"/>
                </a:solidFill>
              </a:rPr>
              <a:t>Sahni</a:t>
            </a:r>
            <a:endParaRPr lang="en-IN" sz="2400" b="1" dirty="0">
              <a:solidFill>
                <a:srgbClr val="C00000"/>
              </a:solidFill>
            </a:endParaRPr>
          </a:p>
          <a:p>
            <a:r>
              <a:rPr lang="en-IN" sz="2400" b="1" dirty="0">
                <a:solidFill>
                  <a:srgbClr val="C00000"/>
                </a:solidFill>
              </a:rPr>
              <a:t> Executive Secretary, INSA</a:t>
            </a:r>
            <a:r>
              <a:rPr lang="en-US" altLang="en-IN" sz="2400" b="1" dirty="0">
                <a:solidFill>
                  <a:srgbClr val="C00000"/>
                </a:solidFill>
              </a:rPr>
              <a:t> </a:t>
            </a:r>
            <a:r>
              <a:rPr lang="en-IN" sz="2400" b="1" dirty="0">
                <a:solidFill>
                  <a:srgbClr val="C00000"/>
                </a:solidFill>
              </a:rPr>
              <a:t>&amp; </a:t>
            </a:r>
            <a:r>
              <a:rPr lang="en-IN" sz="2400" b="1" dirty="0" err="1">
                <a:solidFill>
                  <a:srgbClr val="C00000"/>
                </a:solidFill>
              </a:rPr>
              <a:t>Prof.</a:t>
            </a:r>
            <a:r>
              <a:rPr lang="en-IN" sz="2400" b="1" dirty="0">
                <a:solidFill>
                  <a:srgbClr val="C00000"/>
                </a:solidFill>
              </a:rPr>
              <a:t> R K </a:t>
            </a:r>
            <a:r>
              <a:rPr lang="en-IN" sz="2400" b="1" dirty="0" err="1">
                <a:solidFill>
                  <a:srgbClr val="C00000"/>
                </a:solidFill>
              </a:rPr>
              <a:t>Kohli</a:t>
            </a:r>
            <a:r>
              <a:rPr lang="en-IN" sz="2400" b="1" dirty="0">
                <a:solidFill>
                  <a:srgbClr val="C00000"/>
                </a:solidFill>
              </a:rPr>
              <a:t>, </a:t>
            </a:r>
            <a:r>
              <a:rPr lang="en-US" altLang="en-IN" sz="2400" b="1" dirty="0">
                <a:solidFill>
                  <a:srgbClr val="C00000"/>
                </a:solidFill>
              </a:rPr>
              <a:t>ex-</a:t>
            </a:r>
            <a:r>
              <a:rPr lang="en-IN" sz="2400" b="1" dirty="0">
                <a:solidFill>
                  <a:srgbClr val="C00000"/>
                </a:solidFill>
              </a:rPr>
              <a:t>VC, Central University of</a:t>
            </a:r>
            <a:r>
              <a:rPr lang="en-US" altLang="en-IN" sz="2400" b="1" dirty="0">
                <a:solidFill>
                  <a:srgbClr val="C00000"/>
                </a:solidFill>
              </a:rPr>
              <a:t> </a:t>
            </a:r>
            <a:r>
              <a:rPr lang="en-IN" sz="2400" b="1" dirty="0">
                <a:solidFill>
                  <a:srgbClr val="C00000"/>
                </a:solidFill>
              </a:rPr>
              <a:t>Punjab, </a:t>
            </a:r>
            <a:r>
              <a:rPr lang="en-IN" sz="2400" b="1" dirty="0" err="1">
                <a:solidFill>
                  <a:srgbClr val="C00000"/>
                </a:solidFill>
              </a:rPr>
              <a:t>Bathinda</a:t>
            </a:r>
            <a:r>
              <a:rPr lang="en-IN" sz="2400" b="1" dirty="0">
                <a:solidFill>
                  <a:srgbClr val="C00000"/>
                </a:solidFill>
              </a:rPr>
              <a:t>. </a:t>
            </a:r>
            <a:r>
              <a:rPr lang="en-US" altLang="en-IN" sz="2400" b="1" dirty="0">
                <a:solidFill>
                  <a:srgbClr val="C00000"/>
                </a:solidFill>
              </a:rPr>
              <a:t>Currently, VC, Amity University Punjab, Mohali</a:t>
            </a:r>
            <a:endParaRPr lang="en-IN" sz="2400" b="1" dirty="0">
              <a:solidFill>
                <a:srgbClr val="C00000"/>
              </a:solidFill>
            </a:endParaRPr>
          </a:p>
          <a:p>
            <a:endParaRPr lang="en-IN" sz="2400" b="1" dirty="0">
              <a:solidFill>
                <a:srgbClr val="C00000"/>
              </a:solidFill>
            </a:endParaRPr>
          </a:p>
          <a:p>
            <a:pPr marL="342900" indent="-342900">
              <a:buFont typeface="Arial" panose="020B0604020202020204" pitchFamily="34" charset="0"/>
              <a:buChar char="•"/>
            </a:pPr>
            <a:r>
              <a:rPr lang="en-IN" sz="2000" u="sng" dirty="0">
                <a:solidFill>
                  <a:schemeClr val="tx1"/>
                </a:solidFill>
              </a:rPr>
              <a:t>Lists </a:t>
            </a:r>
            <a:r>
              <a:rPr lang="en-US" altLang="en-IN" sz="2000" u="sng" dirty="0">
                <a:solidFill>
                  <a:schemeClr val="tx1"/>
                </a:solidFill>
              </a:rPr>
              <a:t>(one page each) </a:t>
            </a:r>
            <a:r>
              <a:rPr lang="en-IN" sz="2000" u="sng" dirty="0">
                <a:solidFill>
                  <a:schemeClr val="tx1"/>
                </a:solidFill>
              </a:rPr>
              <a:t>contributions of 200</a:t>
            </a:r>
            <a:r>
              <a:rPr lang="en-US" altLang="en-IN" sz="2000" u="sng" dirty="0">
                <a:solidFill>
                  <a:schemeClr val="tx1"/>
                </a:solidFill>
              </a:rPr>
              <a:t> </a:t>
            </a:r>
            <a:r>
              <a:rPr lang="en-IN" sz="2000" u="sng" dirty="0">
                <a:solidFill>
                  <a:schemeClr val="tx1"/>
                </a:solidFill>
              </a:rPr>
              <a:t>Punjabi Scientists sourced</a:t>
            </a:r>
            <a:r>
              <a:rPr lang="en-US" altLang="en-IN" sz="2000" u="sng" dirty="0">
                <a:solidFill>
                  <a:schemeClr val="tx1"/>
                </a:solidFill>
              </a:rPr>
              <a:t> </a:t>
            </a:r>
            <a:r>
              <a:rPr lang="en-IN" sz="2000" u="sng" dirty="0">
                <a:solidFill>
                  <a:schemeClr val="tx1"/>
                </a:solidFill>
              </a:rPr>
              <a:t>out from Academies of </a:t>
            </a:r>
            <a:r>
              <a:rPr lang="en-US" altLang="en-IN" sz="2000" u="sng" dirty="0">
                <a:solidFill>
                  <a:schemeClr val="tx1"/>
                </a:solidFill>
              </a:rPr>
              <a:t> </a:t>
            </a:r>
            <a:r>
              <a:rPr lang="en-IN" sz="2000" u="sng" dirty="0">
                <a:solidFill>
                  <a:schemeClr val="tx1"/>
                </a:solidFill>
              </a:rPr>
              <a:t>Science, Engineering, </a:t>
            </a:r>
            <a:r>
              <a:rPr lang="en-US" altLang="en-IN" sz="2000" u="sng" dirty="0">
                <a:solidFill>
                  <a:schemeClr val="tx1"/>
                </a:solidFill>
              </a:rPr>
              <a:t> </a:t>
            </a:r>
            <a:r>
              <a:rPr lang="en-IN" sz="2000" u="sng" dirty="0">
                <a:solidFill>
                  <a:schemeClr val="tx1"/>
                </a:solidFill>
              </a:rPr>
              <a:t>Medicine and Agriculture.</a:t>
            </a:r>
            <a:endParaRPr lang="en-IN" sz="2000" u="sng" dirty="0">
              <a:solidFill>
                <a:schemeClr val="tx1"/>
              </a:solidFill>
            </a:endParaRPr>
          </a:p>
          <a:p>
            <a:pPr marL="342900" indent="-342900">
              <a:buFont typeface="Arial" panose="020B0604020202020204" pitchFamily="34" charset="0"/>
              <a:buChar char="•"/>
            </a:pPr>
            <a:endParaRPr lang="en-IN" sz="2000" u="sng" dirty="0">
              <a:solidFill>
                <a:schemeClr val="tx1"/>
              </a:solidFill>
            </a:endParaRPr>
          </a:p>
          <a:p>
            <a:pPr marL="342900" indent="-342900">
              <a:buFont typeface="Arial" panose="020B0604020202020204" pitchFamily="34" charset="0"/>
              <a:buChar char="•"/>
            </a:pPr>
            <a:r>
              <a:rPr lang="en-US" sz="2400" b="1" dirty="0">
                <a:solidFill>
                  <a:srgbClr val="C00000"/>
                </a:solidFill>
              </a:rPr>
              <a:t>150 of them were born prior to 1940. </a:t>
            </a:r>
            <a:endParaRPr lang="en-US" sz="2400" b="1" dirty="0">
              <a:solidFill>
                <a:srgbClr val="C00000"/>
              </a:solidFill>
            </a:endParaRPr>
          </a:p>
        </p:txBody>
      </p:sp>
      <p:pic>
        <p:nvPicPr>
          <p:cNvPr id="15362" name="Picture 2" descr="C:\Users\Lenovo\Downloads\WhatsApp Image 2022-12-09 at 3.14.21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21" y="40689"/>
            <a:ext cx="5291138"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1844675"/>
            <a:ext cx="8229600" cy="698500"/>
          </a:xfrm>
        </p:spPr>
        <p:txBody>
          <a:bodyPr rtlCol="0">
            <a:normAutofit fontScale="90000"/>
          </a:bodyPr>
          <a:lstStyle/>
          <a:p>
            <a:pPr eaLnBrk="1" fontAlgn="auto" hangingPunct="1">
              <a:spcAft>
                <a:spcPts val="0"/>
              </a:spcAft>
              <a:defRPr/>
            </a:pPr>
            <a:br>
              <a:rPr lang="en-US" sz="3200" u="sng" dirty="0">
                <a:ea typeface="Times New Roman" panose="02020603050405020304" pitchFamily="18" charset="0"/>
                <a:cs typeface="Arial" panose="020B0604020202020204" pitchFamily="34" charset="0"/>
              </a:rPr>
            </a:br>
            <a:endParaRPr lang="en-US" sz="1600" dirty="0">
              <a:solidFill>
                <a:srgbClr val="C00000"/>
              </a:solidFill>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304800" y="607842"/>
            <a:ext cx="8686800" cy="5945357"/>
          </a:xfrm>
          <a:ln>
            <a:miter lim="800000"/>
          </a:ln>
        </p:spPr>
        <p:txBody>
          <a:bodyPr rtlCol="0">
            <a:noAutofit/>
          </a:bodyPr>
          <a:lstStyle/>
          <a:p>
            <a:pPr eaLnBrk="1" fontAlgn="auto" hangingPunct="1">
              <a:spcBef>
                <a:spcPts val="600"/>
              </a:spcBef>
              <a:spcAft>
                <a:spcPts val="1200"/>
              </a:spcAft>
              <a:buFont typeface="Wingdings" panose="05000000000000000000" pitchFamily="2" charset="2"/>
              <a:buNone/>
              <a:defRPr/>
            </a:pPr>
            <a:endParaRPr lang="en-US" sz="1800" b="1" dirty="0">
              <a:solidFill>
                <a:srgbClr val="C00000"/>
              </a:solidFill>
              <a:latin typeface="Arial" panose="020B0604020202020204" pitchFamily="34" charset="0"/>
              <a:cs typeface="Arial" panose="020B0604020202020204" pitchFamily="34" charset="0"/>
            </a:endParaRPr>
          </a:p>
          <a:p>
            <a:pPr eaLnBrk="1" fontAlgn="auto" hangingPunct="1">
              <a:spcBef>
                <a:spcPts val="600"/>
              </a:spcBef>
              <a:spcAft>
                <a:spcPts val="1200"/>
              </a:spcAft>
              <a:buFont typeface="Wingdings" panose="05000000000000000000" pitchFamily="2" charset="2"/>
              <a:buNone/>
              <a:defRPr/>
            </a:pPr>
            <a:r>
              <a:rPr lang="en-US" sz="1800" b="1" dirty="0">
                <a:solidFill>
                  <a:srgbClr val="C00000"/>
                </a:solidFill>
                <a:latin typeface="Arial" panose="020B0604020202020204" pitchFamily="34" charset="0"/>
                <a:cs typeface="Arial" panose="020B0604020202020204" pitchFamily="34" charset="0"/>
              </a:rPr>
              <a:t>1854 :   President of Board of Control of Education in EIC in UK sent a despatch to Governor General Lord Dalhousie . </a:t>
            </a:r>
            <a:r>
              <a:rPr lang="en-US" sz="1800" b="1" dirty="0">
                <a:solidFill>
                  <a:srgbClr val="002060"/>
                </a:solidFill>
                <a:latin typeface="Arial" panose="020B0604020202020204" pitchFamily="34" charset="0"/>
                <a:cs typeface="Arial" panose="020B0604020202020204" pitchFamily="34" charset="0"/>
              </a:rPr>
              <a:t>The famous Sir Charles Wood Despatch articulated that education from Schools to Universities be looked together as a continuum. </a:t>
            </a:r>
            <a:r>
              <a:rPr lang="en-US" sz="1800" b="1" i="1" dirty="0">
                <a:solidFill>
                  <a:srgbClr val="FF0000"/>
                </a:solidFill>
                <a:latin typeface="Arial" panose="020B0604020202020204" pitchFamily="34" charset="0"/>
                <a:cs typeface="Arial" panose="020B0604020202020204" pitchFamily="34" charset="0"/>
              </a:rPr>
              <a:t>[First Education Policy of India]</a:t>
            </a:r>
            <a:endParaRPr lang="en-US" sz="1800" b="1" i="1" dirty="0">
              <a:solidFill>
                <a:srgbClr val="FF0000"/>
              </a:solidFill>
              <a:latin typeface="Arial" panose="020B0604020202020204" pitchFamily="34" charset="0"/>
              <a:cs typeface="Arial" panose="020B0604020202020204" pitchFamily="34" charset="0"/>
            </a:endParaRPr>
          </a:p>
          <a:p>
            <a:pPr eaLnBrk="1" fontAlgn="auto" hangingPunct="1">
              <a:spcBef>
                <a:spcPts val="600"/>
              </a:spcBef>
              <a:spcAft>
                <a:spcPts val="1200"/>
              </a:spcAft>
              <a:buFont typeface="Wingdings" panose="05000000000000000000" pitchFamily="2" charset="2"/>
              <a:buNone/>
              <a:defRPr/>
            </a:pPr>
            <a:r>
              <a:rPr lang="en-US" sz="1800" b="1" dirty="0">
                <a:solidFill>
                  <a:srgbClr val="C00000"/>
                </a:solidFill>
                <a:latin typeface="Arial" panose="020B0604020202020204" pitchFamily="34" charset="0"/>
                <a:cs typeface="Arial" panose="020B0604020202020204" pitchFamily="34" charset="0"/>
              </a:rPr>
              <a:t>1857 :	Three affiliating Universities were created </a:t>
            </a:r>
            <a:r>
              <a:rPr lang="en-US" sz="1800" b="1" dirty="0">
                <a:solidFill>
                  <a:srgbClr val="C00000"/>
                </a:solidFill>
                <a:latin typeface="Arial" panose="020B0604020202020204" pitchFamily="34" charset="0"/>
                <a:cs typeface="Arial" panose="020B0604020202020204" pitchFamily="34" charset="0"/>
                <a:sym typeface="+mn-ea"/>
              </a:rPr>
              <a:t>in the then three     Presidencies of India at Calcutta, Madras and Bombay </a:t>
            </a:r>
            <a:r>
              <a:rPr lang="en-US" sz="1800" b="1" dirty="0">
                <a:solidFill>
                  <a:srgbClr val="C00000"/>
                </a:solidFill>
                <a:latin typeface="Arial" panose="020B0604020202020204" pitchFamily="34" charset="0"/>
                <a:cs typeface="Arial" panose="020B0604020202020204" pitchFamily="34" charset="0"/>
              </a:rPr>
              <a:t>.  </a:t>
            </a:r>
            <a:endParaRPr lang="en-US" sz="1800" b="1" dirty="0">
              <a:solidFill>
                <a:srgbClr val="C00000"/>
              </a:solidFill>
              <a:latin typeface="Arial" panose="020B0604020202020204" pitchFamily="34" charset="0"/>
              <a:cs typeface="Arial" panose="020B0604020202020204" pitchFamily="34" charset="0"/>
            </a:endParaRPr>
          </a:p>
          <a:p>
            <a:pPr>
              <a:spcBef>
                <a:spcPts val="600"/>
              </a:spcBef>
              <a:spcAft>
                <a:spcPts val="1200"/>
              </a:spcAft>
              <a:defRPr/>
            </a:pPr>
            <a:r>
              <a:rPr lang="en-US" sz="1800" b="1" dirty="0">
                <a:solidFill>
                  <a:srgbClr val="FF0000"/>
                </a:solidFill>
                <a:latin typeface="Arial" panose="020B0604020202020204" pitchFamily="34" charset="0"/>
                <a:cs typeface="Arial" panose="020B0604020202020204" pitchFamily="34" charset="0"/>
              </a:rPr>
              <a:t>Two more Universities were created in 1882 and 1887 at Lahore and Allahabad, respectively by progessive reduction in  the domain of CU. </a:t>
            </a:r>
            <a:endParaRPr lang="en-US" sz="1800" b="1" dirty="0">
              <a:solidFill>
                <a:srgbClr val="FF0000"/>
              </a:solidFill>
              <a:latin typeface="Arial" panose="020B0604020202020204" pitchFamily="34" charset="0"/>
              <a:cs typeface="Arial" panose="020B0604020202020204" pitchFamily="34" charset="0"/>
            </a:endParaRPr>
          </a:p>
          <a:p>
            <a:pPr>
              <a:spcBef>
                <a:spcPts val="600"/>
              </a:spcBef>
              <a:spcAft>
                <a:spcPts val="1200"/>
              </a:spcAft>
              <a:defRPr/>
            </a:pPr>
            <a:r>
              <a:rPr lang="en-US" sz="1600" b="1" i="1" dirty="0">
                <a:solidFill>
                  <a:srgbClr val="002060"/>
                </a:solidFill>
                <a:latin typeface="Arial" panose="020B0604020202020204" pitchFamily="34" charset="0"/>
                <a:cs typeface="Arial" panose="020B0604020202020204" pitchFamily="34" charset="0"/>
              </a:rPr>
              <a:t>College of Civil Engineering had been started at </a:t>
            </a:r>
            <a:r>
              <a:rPr lang="en-US" sz="1600" b="1" i="1" dirty="0" err="1">
                <a:solidFill>
                  <a:srgbClr val="002060"/>
                </a:solidFill>
                <a:latin typeface="Arial" panose="020B0604020202020204" pitchFamily="34" charset="0"/>
                <a:cs typeface="Arial" panose="020B0604020202020204" pitchFamily="34" charset="0"/>
              </a:rPr>
              <a:t>Roorkee</a:t>
            </a:r>
            <a:r>
              <a:rPr lang="en-US" sz="1600" b="1" i="1" dirty="0">
                <a:solidFill>
                  <a:srgbClr val="002060"/>
                </a:solidFill>
                <a:latin typeface="Arial" panose="020B0604020202020204" pitchFamily="34" charset="0"/>
                <a:cs typeface="Arial" panose="020B0604020202020204" pitchFamily="34" charset="0"/>
              </a:rPr>
              <a:t> in 1847 by Lt. Governor of </a:t>
            </a:r>
            <a:r>
              <a:rPr lang="en-US" sz="2000" b="1" i="1" dirty="0">
                <a:solidFill>
                  <a:srgbClr val="FF0000"/>
                </a:solidFill>
                <a:latin typeface="Arial" panose="020B0604020202020204" pitchFamily="34" charset="0"/>
                <a:cs typeface="Arial" panose="020B0604020202020204" pitchFamily="34" charset="0"/>
              </a:rPr>
              <a:t>North West </a:t>
            </a:r>
            <a:r>
              <a:rPr lang="en-US" sz="1600" b="1" i="1" dirty="0">
                <a:solidFill>
                  <a:srgbClr val="002060"/>
                </a:solidFill>
                <a:latin typeface="Arial" panose="020B0604020202020204" pitchFamily="34" charset="0"/>
                <a:cs typeface="Arial" panose="020B0604020202020204" pitchFamily="34" charset="0"/>
              </a:rPr>
              <a:t>prior to the annexation of Punjab. Such a position got discontinued later.</a:t>
            </a:r>
            <a:endParaRPr lang="en-US" sz="1800" b="1" dirty="0">
              <a:solidFill>
                <a:srgbClr val="FF0000"/>
              </a:solidFill>
              <a:latin typeface="Arial" panose="020B0604020202020204" pitchFamily="34" charset="0"/>
              <a:cs typeface="Arial" panose="020B0604020202020204" pitchFamily="34" charset="0"/>
            </a:endParaRPr>
          </a:p>
          <a:p>
            <a:pPr>
              <a:spcBef>
                <a:spcPts val="600"/>
              </a:spcBef>
              <a:spcAft>
                <a:spcPts val="1200"/>
              </a:spcAft>
              <a:defRPr/>
            </a:pPr>
            <a:r>
              <a:rPr lang="en-US" sz="1800" b="1" dirty="0">
                <a:solidFill>
                  <a:schemeClr val="tx1"/>
                </a:solidFill>
                <a:latin typeface="Arial" panose="020B0604020202020204" pitchFamily="34" charset="0"/>
                <a:cs typeface="Arial" panose="020B0604020202020204" pitchFamily="34" charset="0"/>
              </a:rPr>
              <a:t>The five Universities neither constructed campuses, nor created University Departments until the promulgation of Indian Universities Act (1904). </a:t>
            </a:r>
            <a:endParaRPr lang="en-US" sz="1800" b="1" dirty="0">
              <a:solidFill>
                <a:schemeClr val="tx1"/>
              </a:solidFill>
              <a:latin typeface="Arial" panose="020B0604020202020204" pitchFamily="34" charset="0"/>
              <a:cs typeface="Arial" panose="020B0604020202020204" pitchFamily="34" charset="0"/>
            </a:endParaRPr>
          </a:p>
          <a:p>
            <a:pPr>
              <a:spcBef>
                <a:spcPts val="600"/>
              </a:spcBef>
              <a:spcAft>
                <a:spcPts val="1200"/>
              </a:spcAft>
              <a:defRPr/>
            </a:pPr>
            <a:r>
              <a:rPr lang="en-US" sz="1800" b="1" dirty="0">
                <a:solidFill>
                  <a:schemeClr val="tx1"/>
                </a:solidFill>
                <a:latin typeface="Arial" panose="020B0604020202020204" pitchFamily="34" charset="0"/>
                <a:cs typeface="Arial" panose="020B0604020202020204" pitchFamily="34" charset="0"/>
              </a:rPr>
              <a:t>The new  Act had enjoined the Universities to appoint teachers who had potential for research. </a:t>
            </a:r>
            <a:r>
              <a:rPr lang="en-US" sz="1800" b="1" dirty="0">
                <a:solidFill>
                  <a:srgbClr val="FF0000"/>
                </a:solidFill>
                <a:latin typeface="Arial" panose="020B0604020202020204" pitchFamily="34" charset="0"/>
                <a:cs typeface="Arial" panose="020B0604020202020204" pitchFamily="34" charset="0"/>
              </a:rPr>
              <a:t>However, no additional financial support was promised to do so.</a:t>
            </a:r>
            <a:endParaRPr lang="en-US" sz="1800" dirty="0">
              <a:solidFill>
                <a:srgbClr val="FF0000"/>
              </a:solidFill>
              <a:latin typeface="Arial" panose="020B0604020202020204" pitchFamily="34" charset="0"/>
              <a:cs typeface="Arial" panose="020B0604020202020204" pitchFamily="34" charset="0"/>
            </a:endParaRPr>
          </a:p>
          <a:p>
            <a:pPr eaLnBrk="1" fontAlgn="auto" hangingPunct="1">
              <a:spcBef>
                <a:spcPts val="600"/>
              </a:spcBef>
              <a:spcAft>
                <a:spcPts val="1200"/>
              </a:spcAft>
              <a:buFont typeface="Wingdings" panose="05000000000000000000" pitchFamily="2" charset="2"/>
              <a:buNone/>
              <a:defRPr/>
            </a:pPr>
            <a:endParaRPr lang="en-US" sz="1600" dirty="0">
              <a:solidFill>
                <a:srgbClr val="C00000"/>
              </a:solidFill>
              <a:highlight>
                <a:srgbClr val="FFFF00"/>
              </a:highlight>
              <a:latin typeface="Arial" panose="020B0604020202020204" pitchFamily="34" charset="0"/>
              <a:cs typeface="Arial" panose="020B0604020202020204" pitchFamily="34" charset="0"/>
            </a:endParaRPr>
          </a:p>
          <a:p>
            <a:pPr eaLnBrk="1" fontAlgn="auto" hangingPunct="1">
              <a:spcBef>
                <a:spcPts val="600"/>
              </a:spcBef>
              <a:spcAft>
                <a:spcPts val="1200"/>
              </a:spcAft>
              <a:buFont typeface="Wingdings" panose="05000000000000000000" pitchFamily="2" charset="2"/>
              <a:buNone/>
              <a:defRPr/>
            </a:pPr>
            <a:r>
              <a:rPr lang="en-US" sz="1600" dirty="0">
                <a:solidFill>
                  <a:srgbClr val="C00000"/>
                </a:solidFill>
                <a:latin typeface="Arial" panose="020B0604020202020204" pitchFamily="34" charset="0"/>
                <a:cs typeface="Arial" panose="020B0604020202020204" pitchFamily="34" charset="0"/>
              </a:rPr>
              <a:t>		</a:t>
            </a:r>
            <a:endParaRPr lang="en-US" sz="1600" dirty="0">
              <a:solidFill>
                <a:srgbClr val="002060"/>
              </a:solidFill>
              <a:latin typeface="Arial" panose="020B0604020202020204" pitchFamily="34" charset="0"/>
              <a:cs typeface="Arial" panose="020B0604020202020204" pitchFamily="34" charset="0"/>
            </a:endParaRPr>
          </a:p>
          <a:p>
            <a:pPr eaLnBrk="1" fontAlgn="auto" hangingPunct="1">
              <a:spcBef>
                <a:spcPts val="600"/>
              </a:spcBef>
              <a:spcAft>
                <a:spcPts val="1200"/>
              </a:spcAft>
              <a:buFont typeface="Wingdings" panose="05000000000000000000" pitchFamily="2" charset="2"/>
              <a:buNone/>
              <a:defRPr/>
            </a:pPr>
            <a:endParaRPr lang="en-US" sz="1600"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34938" y="115888"/>
            <a:ext cx="8888412" cy="673100"/>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381000" y="225425"/>
            <a:ext cx="8458200" cy="429895"/>
          </a:xfrm>
          <a:prstGeom prst="rect">
            <a:avLst/>
          </a:prstGeom>
          <a:noFill/>
        </p:spPr>
        <p:txBody>
          <a:bodyPr>
            <a:spAutoFit/>
          </a:bodyPr>
          <a:lstStyle/>
          <a:p>
            <a:pPr algn="ctr" fontAlgn="auto">
              <a:spcBef>
                <a:spcPts val="0"/>
              </a:spcBef>
              <a:spcAft>
                <a:spcPts val="0"/>
              </a:spcAft>
              <a:defRPr/>
            </a:pPr>
            <a:r>
              <a:rPr lang="en-IN" sz="2200" b="1" dirty="0">
                <a:solidFill>
                  <a:schemeClr val="bg1"/>
                </a:solidFill>
                <a:effectLst>
                  <a:outerShdw blurRad="38100" dist="38100" dir="2700000" algn="tl">
                    <a:srgbClr val="000000">
                      <a:alpha val="43137"/>
                    </a:srgbClr>
                  </a:outerShdw>
                </a:effectLst>
              </a:rPr>
              <a:t> </a:t>
            </a:r>
            <a:r>
              <a:rPr lang="en-US" altLang="en-IN" sz="2200" b="1" dirty="0">
                <a:solidFill>
                  <a:schemeClr val="bg1"/>
                </a:solidFill>
                <a:effectLst>
                  <a:outerShdw blurRad="38100" dist="38100" dir="2700000" algn="tl">
                    <a:srgbClr val="000000">
                      <a:alpha val="43137"/>
                    </a:srgbClr>
                  </a:outerShdw>
                </a:effectLst>
              </a:rPr>
              <a:t> C</a:t>
            </a:r>
            <a:r>
              <a:rPr lang="en-IN" sz="2200" b="1" dirty="0">
                <a:solidFill>
                  <a:schemeClr val="bg1"/>
                </a:solidFill>
                <a:effectLst>
                  <a:outerShdw blurRad="38100" dist="38100" dir="2700000" algn="tl">
                    <a:srgbClr val="000000">
                      <a:alpha val="43137"/>
                    </a:srgbClr>
                  </a:outerShdw>
                </a:effectLst>
              </a:rPr>
              <a:t>hronology</a:t>
            </a:r>
            <a:r>
              <a:rPr lang="en-US" altLang="en-IN" sz="2200" b="1" dirty="0">
                <a:solidFill>
                  <a:schemeClr val="bg1"/>
                </a:solidFill>
                <a:effectLst>
                  <a:outerShdw blurRad="38100" dist="38100" dir="2700000" algn="tl">
                    <a:srgbClr val="000000">
                      <a:alpha val="43137"/>
                    </a:srgbClr>
                  </a:outerShdw>
                </a:effectLst>
              </a:rPr>
              <a:t> after the annexation of Punjab by EIC in 1849 </a:t>
            </a:r>
            <a:endParaRPr lang="en-US" altLang="en-IN" sz="22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36525" y="773113"/>
            <a:ext cx="8886825" cy="13811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7" name="Picture 2" descr="Image result for pec chandigarh logo"/>
          <p:cNvPicPr>
            <a:picLocks noChangeAspect="1" noChangeArrowheads="1"/>
          </p:cNvPicPr>
          <p:nvPr/>
        </p:nvPicPr>
        <p:blipFill>
          <a:blip r:embed="rId1">
            <a:extLst>
              <a:ext uri="{28A0092B-C50C-407E-A947-70E740481C1C}">
                <a14:useLocalDpi xmlns:a14="http://schemas.microsoft.com/office/drawing/2010/main" val="0"/>
              </a:ext>
            </a:extLst>
          </a:blip>
          <a:srcRect t="22002" b="21999"/>
          <a:stretch>
            <a:fillRect/>
          </a:stretch>
        </p:blipFill>
        <p:spPr bwMode="auto">
          <a:xfrm>
            <a:off x="207963" y="169863"/>
            <a:ext cx="990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228443" y="609600"/>
            <a:ext cx="8841778" cy="5050671"/>
          </a:xfrm>
        </p:spPr>
        <p:txBody>
          <a:bodyPr>
            <a:noAutofit/>
          </a:bodyPr>
          <a:lstStyle/>
          <a:p>
            <a:pPr>
              <a:spcBef>
                <a:spcPts val="1200"/>
              </a:spcBef>
              <a:buNone/>
            </a:pPr>
            <a:endParaRPr lang="en-US" sz="2000" dirty="0">
              <a:solidFill>
                <a:srgbClr val="C00000"/>
              </a:solidFill>
              <a:latin typeface="Arial" panose="020B0604020202020204" pitchFamily="34" charset="0"/>
              <a:cs typeface="Arial" panose="020B0604020202020204" pitchFamily="34" charset="0"/>
            </a:endParaRPr>
          </a:p>
          <a:p>
            <a:pPr>
              <a:spcBef>
                <a:spcPts val="1200"/>
              </a:spcBef>
            </a:pPr>
            <a:endParaRPr lang="en-US" sz="1800" b="1" dirty="0">
              <a:solidFill>
                <a:srgbClr val="C00000"/>
              </a:solidFill>
              <a:latin typeface="Arial" panose="020B0604020202020204" pitchFamily="34" charset="0"/>
              <a:cs typeface="Arial" panose="020B0604020202020204" pitchFamily="34" charset="0"/>
            </a:endParaRPr>
          </a:p>
          <a:p>
            <a:pPr>
              <a:spcBef>
                <a:spcPts val="1200"/>
              </a:spcBef>
            </a:pPr>
            <a:r>
              <a:rPr lang="en-US" sz="1800" b="1" dirty="0">
                <a:solidFill>
                  <a:srgbClr val="002060"/>
                </a:solidFill>
                <a:latin typeface="Arial" panose="020B0604020202020204" pitchFamily="34" charset="0"/>
                <a:cs typeface="Arial" panose="020B0604020202020204" pitchFamily="34" charset="0"/>
                <a:sym typeface="+mn-ea"/>
              </a:rPr>
              <a:t>January 1864: Two Government Colleges started at Lahore (GCL) and Delhi (GCD) simultaneously, the latter folded up in 1877 &amp; merged with GCL.</a:t>
            </a:r>
            <a:r>
              <a:rPr lang="en-US" sz="1800" b="1" dirty="0">
                <a:solidFill>
                  <a:srgbClr val="C00000"/>
                </a:solidFill>
                <a:latin typeface="Arial" panose="020B0604020202020204" pitchFamily="34" charset="0"/>
                <a:cs typeface="Arial" panose="020B0604020202020204" pitchFamily="34" charset="0"/>
                <a:sym typeface="+mn-ea"/>
              </a:rPr>
              <a:t> Both were affiliated to Calcutta University.</a:t>
            </a:r>
            <a:endParaRPr lang="en-US" sz="1800" b="1" dirty="0">
              <a:solidFill>
                <a:srgbClr val="C00000"/>
              </a:solidFill>
              <a:latin typeface="Arial" panose="020B0604020202020204" pitchFamily="34" charset="0"/>
              <a:cs typeface="Arial" panose="020B0604020202020204" pitchFamily="34" charset="0"/>
            </a:endParaRPr>
          </a:p>
          <a:p>
            <a:pPr>
              <a:spcBef>
                <a:spcPts val="1200"/>
              </a:spcBef>
            </a:pPr>
            <a:r>
              <a:rPr lang="en-US" sz="1800" b="1" dirty="0">
                <a:solidFill>
                  <a:srgbClr val="C00000"/>
                </a:solidFill>
                <a:latin typeface="Arial" panose="020B0604020202020204" pitchFamily="34" charset="0"/>
                <a:cs typeface="Arial" panose="020B0604020202020204" pitchFamily="34" charset="0"/>
              </a:rPr>
              <a:t>1875 : Mayo College of Industrial Art initiated, appended to Lahore Museum and College of Oriental Studies, Lahore. </a:t>
            </a:r>
            <a:r>
              <a:rPr lang="en-US" sz="1800" b="1" dirty="0">
                <a:solidFill>
                  <a:srgbClr val="FF0000"/>
                </a:solidFill>
                <a:latin typeface="Arial" panose="020B0604020202020204" pitchFamily="34" charset="0"/>
                <a:cs typeface="Arial" panose="020B0604020202020204" pitchFamily="34" charset="0"/>
              </a:rPr>
              <a:t>Mr. John Lockwood Kipling was the first Curator of the Lahore Museum. His son Rudyard Kipling grew up in Lahore and received the Nobel Prize in Literature in 1907. </a:t>
            </a:r>
            <a:endParaRPr lang="en-US" sz="1800" b="1" dirty="0">
              <a:solidFill>
                <a:srgbClr val="FF0000"/>
              </a:solidFill>
              <a:latin typeface="Arial" panose="020B0604020202020204" pitchFamily="34" charset="0"/>
              <a:cs typeface="Arial" panose="020B0604020202020204" pitchFamily="34" charset="0"/>
            </a:endParaRPr>
          </a:p>
          <a:p>
            <a:pPr>
              <a:spcBef>
                <a:spcPts val="1200"/>
              </a:spcBef>
            </a:pPr>
            <a:r>
              <a:rPr lang="en-US" sz="1800" b="1" dirty="0">
                <a:latin typeface="Arial" panose="020B0604020202020204" pitchFamily="34" charset="0"/>
                <a:cs typeface="Arial" panose="020B0604020202020204" pitchFamily="34" charset="0"/>
              </a:rPr>
              <a:t>Sir Ganga Ram (1851-1927) was deputed (1871) to study Civil Engineering at </a:t>
            </a:r>
            <a:r>
              <a:rPr lang="en-US" sz="1800" b="1" dirty="0" err="1">
                <a:latin typeface="Arial" panose="020B0604020202020204" pitchFamily="34" charset="0"/>
                <a:cs typeface="Arial" panose="020B0604020202020204" pitchFamily="34" charset="0"/>
              </a:rPr>
              <a:t>Roorkee. </a:t>
            </a:r>
            <a:r>
              <a:rPr lang="en-US" sz="1800" b="1" dirty="0">
                <a:latin typeface="Arial" panose="020B0604020202020204" pitchFamily="34" charset="0"/>
                <a:cs typeface="Arial" panose="020B0604020202020204" pitchFamily="34" charset="0"/>
              </a:rPr>
              <a:t> He returned to teach engineering courses at Oriental College and emerged as an entrepreneur, innovator and builder of modern Lahore.</a:t>
            </a:r>
            <a:r>
              <a:rPr lang="en-US" sz="1800" dirty="0">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His contributions are comprable to that of Sir M Visvesarayya (1861-1962). </a:t>
            </a:r>
            <a:r>
              <a:rPr lang="en-US" sz="1800" b="1"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a:spcBef>
                <a:spcPts val="1200"/>
              </a:spcBef>
            </a:pPr>
            <a:r>
              <a:rPr lang="en-US" sz="1800" b="1" dirty="0">
                <a:latin typeface="Arial" panose="020B0604020202020204" pitchFamily="34" charset="0"/>
                <a:cs typeface="Arial" panose="020B0604020202020204" pitchFamily="34" charset="0"/>
                <a:sym typeface="+mn-ea"/>
              </a:rPr>
              <a:t>S. </a:t>
            </a:r>
            <a:r>
              <a:rPr lang="en-US" sz="1800" b="1" dirty="0" err="1">
                <a:latin typeface="Arial" panose="020B0604020202020204" pitchFamily="34" charset="0"/>
                <a:cs typeface="Arial" panose="020B0604020202020204" pitchFamily="34" charset="0"/>
                <a:sym typeface="+mn-ea"/>
              </a:rPr>
              <a:t>Dyal</a:t>
            </a:r>
            <a:r>
              <a:rPr lang="en-US" sz="1800" b="1" dirty="0">
                <a:latin typeface="Arial" panose="020B0604020202020204" pitchFamily="34" charset="0"/>
                <a:cs typeface="Arial" panose="020B0604020202020204" pitchFamily="34" charset="0"/>
                <a:sym typeface="+mn-ea"/>
              </a:rPr>
              <a:t> Singh </a:t>
            </a:r>
            <a:r>
              <a:rPr lang="en-US" sz="1800" b="1" dirty="0" err="1">
                <a:latin typeface="Arial" panose="020B0604020202020204" pitchFamily="34" charset="0"/>
                <a:cs typeface="Arial" panose="020B0604020202020204" pitchFamily="34" charset="0"/>
                <a:sym typeface="+mn-ea"/>
              </a:rPr>
              <a:t>Majithia</a:t>
            </a:r>
            <a:r>
              <a:rPr lang="en-US" sz="1800" b="1" dirty="0">
                <a:latin typeface="Arial" panose="020B0604020202020204" pitchFamily="34" charset="0"/>
                <a:cs typeface="Arial" panose="020B0604020202020204" pitchFamily="34" charset="0"/>
                <a:sym typeface="+mn-ea"/>
              </a:rPr>
              <a:t> (1849-98), a contemporary of Ganga Ram, founded  The Tribune in 1881, and there after had played a crucial role in establishing a University at Lahore on the lines of Universities in Europe. </a:t>
            </a:r>
            <a:r>
              <a:rPr lang="en-US" sz="2000" b="1" dirty="0">
                <a:latin typeface="Arial" panose="020B0604020202020204" pitchFamily="34" charset="0"/>
                <a:cs typeface="Arial" panose="020B0604020202020204" pitchFamily="34" charset="0"/>
                <a:sym typeface="+mn-ea"/>
              </a:rPr>
              <a:t> </a:t>
            </a:r>
            <a:endParaRPr lang="en-US" sz="2000" b="1" dirty="0">
              <a:solidFill>
                <a:srgbClr val="C00000"/>
              </a:solidFill>
              <a:latin typeface="Arial" panose="020B0604020202020204" pitchFamily="34" charset="0"/>
              <a:cs typeface="Arial" panose="020B0604020202020204" pitchFamily="34" charset="0"/>
            </a:endParaRPr>
          </a:p>
          <a:p>
            <a:pPr marL="0" indent="0">
              <a:spcBef>
                <a:spcPts val="1200"/>
              </a:spcBef>
              <a:buNone/>
            </a:pPr>
            <a:endParaRPr lang="en-US" sz="2000"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228600"/>
            <a:ext cx="8458200" cy="430887"/>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College Education in Punjab: 1864-1902</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05262" y="910982"/>
            <a:ext cx="8805115" cy="5018410"/>
          </a:xfrm>
        </p:spPr>
        <p:txBody>
          <a:bodyPr>
            <a:noAutofit/>
          </a:bodyPr>
          <a:lstStyle/>
          <a:p>
            <a:pPr marL="165100" indent="-165100" algn="l">
              <a:lnSpc>
                <a:spcPct val="150000"/>
              </a:lnSpc>
              <a:spcBef>
                <a:spcPts val="1200"/>
              </a:spcBef>
            </a:pPr>
            <a:r>
              <a:rPr lang="en-IN" sz="1800" b="1" dirty="0">
                <a:solidFill>
                  <a:srgbClr val="C00000"/>
                </a:solidFill>
                <a:latin typeface="Arial" panose="020B0604020202020204" pitchFamily="34" charset="0"/>
                <a:cs typeface="Arial" panose="020B0604020202020204" pitchFamily="34" charset="0"/>
              </a:rPr>
              <a:t>Punjab Science Institute</a:t>
            </a:r>
            <a:r>
              <a:rPr lang="en-US" altLang="en-IN" sz="1800" b="1" dirty="0">
                <a:solidFill>
                  <a:srgbClr val="C00000"/>
                </a:solidFill>
                <a:latin typeface="Arial" panose="020B0604020202020204" pitchFamily="34" charset="0"/>
                <a:cs typeface="Arial" panose="020B0604020202020204" pitchFamily="34" charset="0"/>
              </a:rPr>
              <a:t> was </a:t>
            </a:r>
            <a:r>
              <a:rPr lang="en-IN" sz="1800" b="1" dirty="0">
                <a:solidFill>
                  <a:srgbClr val="C00000"/>
                </a:solidFill>
                <a:latin typeface="Arial" panose="020B0604020202020204" pitchFamily="34" charset="0"/>
                <a:cs typeface="Arial" panose="020B0604020202020204" pitchFamily="34" charset="0"/>
              </a:rPr>
              <a:t>set up in 1885  by Prof</a:t>
            </a:r>
            <a:r>
              <a:rPr lang="en-US" altLang="en-IN" sz="1800" b="1" dirty="0">
                <a:solidFill>
                  <a:srgbClr val="C00000"/>
                </a:solidFill>
                <a:latin typeface="Arial" panose="020B0604020202020204" pitchFamily="34" charset="0"/>
                <a:cs typeface="Arial" panose="020B0604020202020204" pitchFamily="34" charset="0"/>
              </a:rPr>
              <a:t>.</a:t>
            </a:r>
            <a:r>
              <a:rPr lang="en-IN" sz="1800" b="1" dirty="0">
                <a:solidFill>
                  <a:srgbClr val="C00000"/>
                </a:solidFill>
                <a:latin typeface="Arial" panose="020B0604020202020204" pitchFamily="34" charset="0"/>
                <a:cs typeface="Arial" panose="020B0604020202020204" pitchFamily="34" charset="0"/>
              </a:rPr>
              <a:t>  J C Oman and </a:t>
            </a:r>
            <a:r>
              <a:rPr lang="en-IN" sz="1800" b="1" dirty="0" err="1">
                <a:solidFill>
                  <a:srgbClr val="C00000"/>
                </a:solidFill>
                <a:latin typeface="Arial" panose="020B0604020202020204" pitchFamily="34" charset="0"/>
                <a:cs typeface="Arial" panose="020B0604020202020204" pitchFamily="34" charset="0"/>
              </a:rPr>
              <a:t>Ruchi</a:t>
            </a:r>
            <a:r>
              <a:rPr lang="en-IN" sz="1800" b="1" dirty="0">
                <a:solidFill>
                  <a:srgbClr val="C00000"/>
                </a:solidFill>
                <a:latin typeface="Arial" panose="020B0604020202020204" pitchFamily="34" charset="0"/>
                <a:cs typeface="Arial" panose="020B0604020202020204" pitchFamily="34" charset="0"/>
              </a:rPr>
              <a:t>  Ram </a:t>
            </a:r>
            <a:r>
              <a:rPr lang="en-IN" sz="1800" b="1" dirty="0" err="1">
                <a:solidFill>
                  <a:srgbClr val="C00000"/>
                </a:solidFill>
                <a:latin typeface="Arial" panose="020B0604020202020204" pitchFamily="34" charset="0"/>
                <a:cs typeface="Arial" panose="020B0604020202020204" pitchFamily="34" charset="0"/>
              </a:rPr>
              <a:t>Sahni</a:t>
            </a:r>
            <a:r>
              <a:rPr lang="en-IN" sz="1800" b="1" dirty="0">
                <a:solidFill>
                  <a:srgbClr val="C00000"/>
                </a:solidFill>
                <a:latin typeface="Arial" panose="020B0604020202020204" pitchFamily="34" charset="0"/>
                <a:cs typeface="Arial" panose="020B0604020202020204" pitchFamily="34" charset="0"/>
              </a:rPr>
              <a:t> on the lines of I</a:t>
            </a:r>
            <a:r>
              <a:rPr lang="en-US" altLang="en-IN" sz="1800" b="1" dirty="0">
                <a:solidFill>
                  <a:srgbClr val="C00000"/>
                </a:solidFill>
                <a:latin typeface="Arial" panose="020B0604020202020204" pitchFamily="34" charset="0"/>
                <a:cs typeface="Arial" panose="020B0604020202020204" pitchFamily="34" charset="0"/>
              </a:rPr>
              <a:t>ndian Association for Cultivation of Science (I</a:t>
            </a:r>
            <a:r>
              <a:rPr lang="en-IN" sz="1800" b="1" dirty="0">
                <a:solidFill>
                  <a:srgbClr val="C00000"/>
                </a:solidFill>
                <a:latin typeface="Arial" panose="020B0604020202020204" pitchFamily="34" charset="0"/>
                <a:cs typeface="Arial" panose="020B0604020202020204" pitchFamily="34" charset="0"/>
              </a:rPr>
              <a:t>ACS</a:t>
            </a:r>
            <a:r>
              <a:rPr lang="en-US" altLang="en-IN" sz="1800" b="1" dirty="0">
                <a:solidFill>
                  <a:srgbClr val="C00000"/>
                </a:solidFill>
                <a:latin typeface="Arial" panose="020B0604020202020204" pitchFamily="34" charset="0"/>
                <a:cs typeface="Arial" panose="020B0604020202020204" pitchFamily="34" charset="0"/>
              </a:rPr>
              <a:t>), Calcutta</a:t>
            </a:r>
            <a:r>
              <a:rPr lang="en-IN" sz="1800" b="1" dirty="0">
                <a:solidFill>
                  <a:srgbClr val="C00000"/>
                </a:solidFill>
                <a:latin typeface="Arial" panose="020B0604020202020204" pitchFamily="34" charset="0"/>
                <a:cs typeface="Arial" panose="020B0604020202020204" pitchFamily="34" charset="0"/>
              </a:rPr>
              <a:t>. However, it  wound up  in 1898.</a:t>
            </a:r>
            <a:endParaRPr lang="en-IN" sz="1800" dirty="0">
              <a:solidFill>
                <a:srgbClr val="C00000"/>
              </a:solidFill>
              <a:latin typeface="Arial" panose="020B0604020202020204" pitchFamily="34" charset="0"/>
              <a:cs typeface="Arial" panose="020B0604020202020204" pitchFamily="34" charset="0"/>
            </a:endParaRPr>
          </a:p>
          <a:p>
            <a:pPr marL="165100" indent="-165100" algn="l">
              <a:lnSpc>
                <a:spcPct val="150000"/>
              </a:lnSpc>
              <a:spcBef>
                <a:spcPts val="1200"/>
              </a:spcBef>
            </a:pPr>
            <a:r>
              <a:rPr lang="en-IN" sz="1800" dirty="0">
                <a:solidFill>
                  <a:srgbClr val="C00000"/>
                </a:solidFill>
                <a:latin typeface="Arial" panose="020B0604020202020204" pitchFamily="34" charset="0"/>
                <a:cs typeface="Arial" panose="020B0604020202020204" pitchFamily="34" charset="0"/>
              </a:rPr>
              <a:t>  </a:t>
            </a:r>
            <a:r>
              <a:rPr lang="en-IN" sz="1800" b="1" dirty="0" err="1">
                <a:solidFill>
                  <a:srgbClr val="C00000"/>
                </a:solidFill>
                <a:latin typeface="Arial" panose="020B0604020202020204" pitchFamily="34" charset="0"/>
                <a:cs typeface="Arial" panose="020B0604020202020204" pitchFamily="34" charset="0"/>
              </a:rPr>
              <a:t>Ruchi</a:t>
            </a:r>
            <a:r>
              <a:rPr lang="en-IN" sz="1800" b="1" dirty="0">
                <a:solidFill>
                  <a:srgbClr val="C00000"/>
                </a:solidFill>
                <a:latin typeface="Arial" panose="020B0604020202020204" pitchFamily="34" charset="0"/>
                <a:cs typeface="Arial" panose="020B0604020202020204" pitchFamily="34" charset="0"/>
              </a:rPr>
              <a:t> Ram </a:t>
            </a:r>
            <a:r>
              <a:rPr lang="en-IN" sz="1800" b="1" dirty="0" err="1">
                <a:solidFill>
                  <a:srgbClr val="C00000"/>
                </a:solidFill>
                <a:latin typeface="Arial" panose="020B0604020202020204" pitchFamily="34" charset="0"/>
                <a:cs typeface="Arial" panose="020B0604020202020204" pitchFamily="34" charset="0"/>
              </a:rPr>
              <a:t>Sahni</a:t>
            </a:r>
            <a:r>
              <a:rPr lang="en-IN" sz="1800" b="1" dirty="0">
                <a:solidFill>
                  <a:srgbClr val="C00000"/>
                </a:solidFill>
                <a:latin typeface="Arial" panose="020B0604020202020204" pitchFamily="34" charset="0"/>
                <a:cs typeface="Arial" panose="020B0604020202020204" pitchFamily="34" charset="0"/>
              </a:rPr>
              <a:t> (1864-1948) was a contemporary of </a:t>
            </a:r>
            <a:r>
              <a:rPr lang="en-IN" sz="1800" b="1" dirty="0" err="1">
                <a:solidFill>
                  <a:srgbClr val="C00000"/>
                </a:solidFill>
                <a:latin typeface="Arial" panose="020B0604020202020204" pitchFamily="34" charset="0"/>
                <a:cs typeface="Arial" panose="020B0604020202020204" pitchFamily="34" charset="0"/>
              </a:rPr>
              <a:t>Asutosh</a:t>
            </a:r>
            <a:r>
              <a:rPr lang="en-IN" sz="1800" b="1" dirty="0">
                <a:solidFill>
                  <a:srgbClr val="C00000"/>
                </a:solidFill>
                <a:latin typeface="Arial" panose="020B0604020202020204" pitchFamily="34" charset="0"/>
                <a:cs typeface="Arial" panose="020B0604020202020204" pitchFamily="34" charset="0"/>
              </a:rPr>
              <a:t> Mukherjee at Presidency College for one year in 1885-86 at Calcutta, </a:t>
            </a:r>
            <a:r>
              <a:rPr lang="en-IN" sz="1800" b="1" u="sng" dirty="0">
                <a:solidFill>
                  <a:srgbClr val="C00000"/>
                </a:solidFill>
                <a:latin typeface="Arial" panose="020B0604020202020204" pitchFamily="34" charset="0"/>
                <a:cs typeface="Arial" panose="020B0604020202020204" pitchFamily="34" charset="0"/>
              </a:rPr>
              <a:t>but there were no equivalents of J C Bose and P C Ray at Government College Lahore</a:t>
            </a:r>
            <a:r>
              <a:rPr lang="en-IN" sz="1800" b="1" dirty="0">
                <a:solidFill>
                  <a:srgbClr val="C00000"/>
                </a:solidFill>
                <a:latin typeface="Arial" panose="020B0604020202020204" pitchFamily="34" charset="0"/>
                <a:cs typeface="Arial" panose="020B0604020202020204" pitchFamily="34" charset="0"/>
              </a:rPr>
              <a:t>. </a:t>
            </a:r>
            <a:r>
              <a:rPr lang="en-IN" sz="1800" b="1" dirty="0">
                <a:solidFill>
                  <a:srgbClr val="002060"/>
                </a:solidFill>
                <a:latin typeface="Arial" panose="020B0604020202020204" pitchFamily="34" charset="0"/>
                <a:cs typeface="Arial" panose="020B0604020202020204" pitchFamily="34" charset="0"/>
              </a:rPr>
              <a:t>There were no research facilities created of any measure at Lahore</a:t>
            </a:r>
            <a:r>
              <a:rPr lang="en-US" altLang="en-IN" sz="1800" b="1" dirty="0">
                <a:solidFill>
                  <a:srgbClr val="002060"/>
                </a:solidFill>
                <a:latin typeface="Arial" panose="020B0604020202020204" pitchFamily="34" charset="0"/>
                <a:cs typeface="Arial" panose="020B0604020202020204" pitchFamily="34" charset="0"/>
              </a:rPr>
              <a:t> till</a:t>
            </a:r>
            <a:r>
              <a:rPr lang="en-IN" sz="1800" b="1" dirty="0">
                <a:solidFill>
                  <a:srgbClr val="002060"/>
                </a:solidFill>
                <a:latin typeface="Arial" panose="020B0604020202020204" pitchFamily="34" charset="0"/>
                <a:cs typeface="Arial" panose="020B0604020202020204" pitchFamily="34" charset="0"/>
              </a:rPr>
              <a:t> the end 19</a:t>
            </a:r>
            <a:r>
              <a:rPr lang="en-IN" sz="1800" b="1" baseline="30000" dirty="0">
                <a:solidFill>
                  <a:srgbClr val="002060"/>
                </a:solidFill>
                <a:latin typeface="Arial" panose="020B0604020202020204" pitchFamily="34" charset="0"/>
                <a:cs typeface="Arial" panose="020B0604020202020204" pitchFamily="34" charset="0"/>
              </a:rPr>
              <a:t>th</a:t>
            </a:r>
            <a:r>
              <a:rPr lang="en-IN" sz="1800" b="1" dirty="0">
                <a:solidFill>
                  <a:srgbClr val="002060"/>
                </a:solidFill>
                <a:latin typeface="Arial" panose="020B0604020202020204" pitchFamily="34" charset="0"/>
                <a:cs typeface="Arial" panose="020B0604020202020204" pitchFamily="34" charset="0"/>
              </a:rPr>
              <a:t> century.  </a:t>
            </a:r>
            <a:endParaRPr lang="en-IN" sz="1800" b="1" dirty="0">
              <a:solidFill>
                <a:srgbClr val="002060"/>
              </a:solidFill>
              <a:latin typeface="Arial" panose="020B0604020202020204" pitchFamily="34" charset="0"/>
              <a:cs typeface="Arial" panose="020B0604020202020204" pitchFamily="34" charset="0"/>
            </a:endParaRPr>
          </a:p>
          <a:p>
            <a:pPr marL="165100" indent="-165100" algn="l">
              <a:lnSpc>
                <a:spcPct val="150000"/>
              </a:lnSpc>
              <a:spcBef>
                <a:spcPts val="1200"/>
              </a:spcBef>
            </a:pPr>
            <a:r>
              <a:rPr lang="en-US" sz="1800" b="1" dirty="0">
                <a:solidFill>
                  <a:srgbClr val="C00000"/>
                </a:solidFill>
                <a:latin typeface="Arial" panose="020B0604020202020204" pitchFamily="34" charset="0"/>
                <a:cs typeface="Arial" panose="020B0604020202020204" pitchFamily="34" charset="0"/>
                <a:sym typeface="+mn-ea"/>
              </a:rPr>
              <a:t>By 1901-02, there were 15 Colleges affiliated to P.U. at Lahore.</a:t>
            </a:r>
            <a:endParaRPr lang="en-IN" sz="1800" b="1" dirty="0">
              <a:solidFill>
                <a:srgbClr val="002060"/>
              </a:solidFill>
              <a:latin typeface="Arial" panose="020B0604020202020204" pitchFamily="34" charset="0"/>
              <a:cs typeface="Arial" panose="020B0604020202020204" pitchFamily="34" charset="0"/>
            </a:endParaRPr>
          </a:p>
          <a:p>
            <a:pPr algn="l">
              <a:lnSpc>
                <a:spcPct val="150000"/>
              </a:lnSpc>
              <a:spcBef>
                <a:spcPts val="1200"/>
              </a:spcBef>
            </a:pPr>
            <a:r>
              <a:rPr lang="en-US" sz="1800" b="1" dirty="0">
                <a:solidFill>
                  <a:srgbClr val="C00000"/>
                </a:solidFill>
                <a:latin typeface="Arial" panose="020B0604020202020204" pitchFamily="34" charset="0"/>
                <a:cs typeface="Arial" panose="020B0604020202020204" pitchFamily="34" charset="0"/>
                <a:sym typeface="+mn-ea"/>
              </a:rPr>
              <a:t>After the introduction of new 1904 Act, teachers in Government Colleges were allowed to seek  ‘Study Leave’ for Higher Studies and Research abroad.</a:t>
            </a:r>
            <a:endParaRPr lang="en-US" sz="1800" b="1" dirty="0">
              <a:solidFill>
                <a:srgbClr val="C00000"/>
              </a:solidFill>
              <a:latin typeface="Arial" panose="020B0604020202020204" pitchFamily="34" charset="0"/>
              <a:cs typeface="Arial" panose="020B0604020202020204" pitchFamily="34" charset="0"/>
            </a:endParaRPr>
          </a:p>
          <a:p>
            <a:pPr algn="l">
              <a:lnSpc>
                <a:spcPct val="150000"/>
              </a:lnSpc>
              <a:spcBef>
                <a:spcPts val="1200"/>
              </a:spcBef>
            </a:pPr>
            <a:endParaRPr lang="en-IN" sz="1800" b="1" u="sng"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76200"/>
            <a:ext cx="8458200" cy="768350"/>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Summary of Science initiatives at  Panjab University,  Lahore </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(1885-1904)</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228600"/>
            <a:ext cx="8458200" cy="429895"/>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Sardar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Dyal</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Singh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Majithia</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(1848-98)</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136902" y="7000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Sardar Dyal Singh Majithia (184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81463"/>
            <a:ext cx="3319915" cy="45003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29058" y="762000"/>
            <a:ext cx="5093538" cy="6462395"/>
          </a:xfrm>
          <a:prstGeom prst="rect">
            <a:avLst/>
          </a:prstGeom>
          <a:noFill/>
        </p:spPr>
        <p:txBody>
          <a:bodyPr wrap="square" rtlCol="0">
            <a:spAutoFit/>
          </a:bodyPr>
          <a:lstStyle/>
          <a:p>
            <a:r>
              <a:rPr lang="en-IN" b="1" dirty="0">
                <a:solidFill>
                  <a:srgbClr val="C00000"/>
                </a:solidFill>
                <a:latin typeface="Arial" panose="020B0604020202020204" pitchFamily="34" charset="0"/>
                <a:cs typeface="Arial" panose="020B0604020202020204" pitchFamily="34" charset="0"/>
              </a:rPr>
              <a:t>Son of  Gen.  </a:t>
            </a:r>
            <a:r>
              <a:rPr lang="en-IN" b="1" dirty="0" err="1">
                <a:solidFill>
                  <a:srgbClr val="C00000"/>
                </a:solidFill>
                <a:latin typeface="Arial" panose="020B0604020202020204" pitchFamily="34" charset="0"/>
                <a:cs typeface="Arial" panose="020B0604020202020204" pitchFamily="34" charset="0"/>
              </a:rPr>
              <a:t>Lehna</a:t>
            </a:r>
            <a:r>
              <a:rPr lang="en-IN" b="1" dirty="0">
                <a:solidFill>
                  <a:srgbClr val="C00000"/>
                </a:solidFill>
                <a:latin typeface="Arial" panose="020B0604020202020204" pitchFamily="34" charset="0"/>
                <a:cs typeface="Arial" panose="020B0604020202020204" pitchFamily="34" charset="0"/>
              </a:rPr>
              <a:t> Singh,  an Innovator &amp; Head of Ordinance, Maharaja </a:t>
            </a:r>
            <a:r>
              <a:rPr lang="en-IN" b="1" dirty="0" err="1">
                <a:solidFill>
                  <a:srgbClr val="C00000"/>
                </a:solidFill>
                <a:latin typeface="Arial" panose="020B0604020202020204" pitchFamily="34" charset="0"/>
                <a:cs typeface="Arial" panose="020B0604020202020204" pitchFamily="34" charset="0"/>
              </a:rPr>
              <a:t>Ranjit</a:t>
            </a:r>
            <a:r>
              <a:rPr lang="en-IN" b="1" dirty="0">
                <a:solidFill>
                  <a:srgbClr val="C00000"/>
                </a:solidFill>
                <a:latin typeface="Arial" panose="020B0604020202020204" pitchFamily="34" charset="0"/>
                <a:cs typeface="Arial" panose="020B0604020202020204" pitchFamily="34" charset="0"/>
              </a:rPr>
              <a:t> Singh</a:t>
            </a:r>
            <a:endParaRPr lang="en-IN" b="1" dirty="0">
              <a:solidFill>
                <a:srgbClr val="C00000"/>
              </a:solidFill>
              <a:latin typeface="Arial" panose="020B0604020202020204" pitchFamily="34" charset="0"/>
              <a:cs typeface="Arial" panose="020B0604020202020204" pitchFamily="34" charset="0"/>
            </a:endParaRPr>
          </a:p>
          <a:p>
            <a:r>
              <a:rPr lang="en-IN" b="1" dirty="0">
                <a:solidFill>
                  <a:srgbClr val="C00000"/>
                </a:solidFill>
                <a:latin typeface="Arial" panose="020B0604020202020204" pitchFamily="34" charset="0"/>
                <a:cs typeface="Arial" panose="020B0604020202020204" pitchFamily="34" charset="0"/>
              </a:rPr>
              <a:t> </a:t>
            </a:r>
            <a:endParaRPr lang="en-IN" b="1" dirty="0">
              <a:solidFill>
                <a:srgbClr val="C00000"/>
              </a:solidFill>
              <a:latin typeface="Arial" panose="020B0604020202020204" pitchFamily="34" charset="0"/>
              <a:cs typeface="Arial" panose="020B0604020202020204" pitchFamily="34" charset="0"/>
            </a:endParaRPr>
          </a:p>
          <a:p>
            <a:r>
              <a:rPr lang="en-IN" b="1" dirty="0">
                <a:solidFill>
                  <a:srgbClr val="C00000"/>
                </a:solidFill>
                <a:latin typeface="Arial" panose="020B0604020202020204" pitchFamily="34" charset="0"/>
                <a:cs typeface="Arial" panose="020B0604020202020204" pitchFamily="34" charset="0"/>
              </a:rPr>
              <a:t>Administrator of  </a:t>
            </a:r>
            <a:r>
              <a:rPr lang="en-IN" b="1" dirty="0" err="1">
                <a:solidFill>
                  <a:srgbClr val="C00000"/>
                </a:solidFill>
                <a:latin typeface="Arial" panose="020B0604020202020204" pitchFamily="34" charset="0"/>
                <a:cs typeface="Arial" panose="020B0604020202020204" pitchFamily="34" charset="0"/>
              </a:rPr>
              <a:t>Harmandir</a:t>
            </a:r>
            <a:r>
              <a:rPr lang="en-IN" b="1" dirty="0">
                <a:solidFill>
                  <a:srgbClr val="C00000"/>
                </a:solidFill>
                <a:latin typeface="Arial" panose="020B0604020202020204" pitchFamily="34" charset="0"/>
                <a:cs typeface="Arial" panose="020B0604020202020204" pitchFamily="34" charset="0"/>
              </a:rPr>
              <a:t> Sahib, Amritsar</a:t>
            </a:r>
            <a:endParaRPr lang="en-IN" b="1" dirty="0">
              <a:solidFill>
                <a:srgbClr val="C00000"/>
              </a:solidFill>
              <a:latin typeface="Arial" panose="020B0604020202020204" pitchFamily="34" charset="0"/>
              <a:cs typeface="Arial" panose="020B0604020202020204" pitchFamily="34" charset="0"/>
            </a:endParaRPr>
          </a:p>
          <a:p>
            <a:endParaRPr lang="en-IN" b="1" dirty="0">
              <a:solidFill>
                <a:srgbClr val="C00000"/>
              </a:solidFill>
              <a:latin typeface="Arial" panose="020B0604020202020204" pitchFamily="34" charset="0"/>
              <a:cs typeface="Arial" panose="020B0604020202020204" pitchFamily="34" charset="0"/>
            </a:endParaRPr>
          </a:p>
          <a:p>
            <a:r>
              <a:rPr lang="en-IN" b="1" dirty="0">
                <a:solidFill>
                  <a:srgbClr val="C00000"/>
                </a:solidFill>
                <a:latin typeface="Arial" panose="020B0604020202020204" pitchFamily="34" charset="0"/>
                <a:cs typeface="Arial" panose="020B0604020202020204" pitchFamily="34" charset="0"/>
              </a:rPr>
              <a:t>Founder, Lahore </a:t>
            </a:r>
            <a:r>
              <a:rPr lang="en-IN" b="1" dirty="0" err="1">
                <a:solidFill>
                  <a:srgbClr val="C00000"/>
                </a:solidFill>
                <a:latin typeface="Arial" panose="020B0604020202020204" pitchFamily="34" charset="0"/>
                <a:cs typeface="Arial" panose="020B0604020202020204" pitchFamily="34" charset="0"/>
              </a:rPr>
              <a:t>Brahmo</a:t>
            </a:r>
            <a:r>
              <a:rPr lang="en-IN" b="1" dirty="0">
                <a:solidFill>
                  <a:srgbClr val="C00000"/>
                </a:solidFill>
                <a:latin typeface="Arial" panose="020B0604020202020204" pitchFamily="34" charset="0"/>
                <a:cs typeface="Arial" panose="020B0604020202020204" pitchFamily="34" charset="0"/>
              </a:rPr>
              <a:t> </a:t>
            </a:r>
            <a:r>
              <a:rPr lang="en-IN" b="1" dirty="0" err="1">
                <a:solidFill>
                  <a:srgbClr val="C00000"/>
                </a:solidFill>
                <a:latin typeface="Arial" panose="020B0604020202020204" pitchFamily="34" charset="0"/>
                <a:cs typeface="Arial" panose="020B0604020202020204" pitchFamily="34" charset="0"/>
              </a:rPr>
              <a:t>Samaj</a:t>
            </a:r>
            <a:endParaRPr lang="en-IN" b="1" dirty="0">
              <a:solidFill>
                <a:srgbClr val="C00000"/>
              </a:solidFill>
              <a:latin typeface="Arial" panose="020B0604020202020204" pitchFamily="34" charset="0"/>
              <a:cs typeface="Arial" panose="020B0604020202020204" pitchFamily="34" charset="0"/>
            </a:endParaRPr>
          </a:p>
          <a:p>
            <a:endParaRPr lang="en-IN" b="1" dirty="0">
              <a:solidFill>
                <a:srgbClr val="C00000"/>
              </a:solidFill>
              <a:latin typeface="Arial" panose="020B0604020202020204" pitchFamily="34" charset="0"/>
              <a:cs typeface="Arial" panose="020B0604020202020204" pitchFamily="34" charset="0"/>
            </a:endParaRPr>
          </a:p>
          <a:p>
            <a:r>
              <a:rPr lang="en-IN" b="1" dirty="0">
                <a:solidFill>
                  <a:srgbClr val="C00000"/>
                </a:solidFill>
                <a:latin typeface="Arial" panose="020B0604020202020204" pitchFamily="34" charset="0"/>
                <a:cs typeface="Arial" panose="020B0604020202020204" pitchFamily="34" charset="0"/>
              </a:rPr>
              <a:t>Founder, The Tribune</a:t>
            </a:r>
            <a:r>
              <a:rPr lang="en-US" altLang="en-IN" b="1" dirty="0">
                <a:solidFill>
                  <a:srgbClr val="C00000"/>
                </a:solidFill>
                <a:latin typeface="Arial" panose="020B0604020202020204" pitchFamily="34" charset="0"/>
                <a:cs typeface="Arial" panose="020B0604020202020204" pitchFamily="34" charset="0"/>
              </a:rPr>
              <a:t> (1881)</a:t>
            </a:r>
            <a:endParaRPr lang="en-IN" b="1" dirty="0">
              <a:solidFill>
                <a:srgbClr val="C00000"/>
              </a:solidFill>
              <a:latin typeface="Arial" panose="020B0604020202020204" pitchFamily="34" charset="0"/>
              <a:cs typeface="Arial" panose="020B0604020202020204" pitchFamily="34" charset="0"/>
            </a:endParaRPr>
          </a:p>
          <a:p>
            <a:endParaRPr lang="en-IN" b="1" dirty="0">
              <a:solidFill>
                <a:srgbClr val="C00000"/>
              </a:solidFill>
              <a:latin typeface="Arial" panose="020B0604020202020204" pitchFamily="34" charset="0"/>
              <a:cs typeface="Arial" panose="020B0604020202020204" pitchFamily="34" charset="0"/>
            </a:endParaRPr>
          </a:p>
          <a:p>
            <a:r>
              <a:rPr lang="en-IN" b="1" dirty="0">
                <a:solidFill>
                  <a:srgbClr val="C00000"/>
                </a:solidFill>
                <a:latin typeface="Arial" panose="020B0604020202020204" pitchFamily="34" charset="0"/>
                <a:cs typeface="Arial" panose="020B0604020202020204" pitchFamily="34" charset="0"/>
              </a:rPr>
              <a:t>First Chairman, Punjab National Bank</a:t>
            </a:r>
            <a:r>
              <a:rPr lang="en-US" altLang="en-IN" b="1" dirty="0">
                <a:solidFill>
                  <a:srgbClr val="C00000"/>
                </a:solidFill>
                <a:latin typeface="Arial" panose="020B0604020202020204" pitchFamily="34" charset="0"/>
                <a:cs typeface="Arial" panose="020B0604020202020204" pitchFamily="34" charset="0"/>
              </a:rPr>
              <a:t> (1894)</a:t>
            </a:r>
            <a:endParaRPr lang="en-IN" b="1" dirty="0">
              <a:solidFill>
                <a:srgbClr val="C00000"/>
              </a:solidFill>
              <a:latin typeface="Arial" panose="020B0604020202020204" pitchFamily="34" charset="0"/>
              <a:cs typeface="Arial" panose="020B0604020202020204" pitchFamily="34" charset="0"/>
            </a:endParaRPr>
          </a:p>
          <a:p>
            <a:endParaRPr lang="en-IN" b="1" dirty="0">
              <a:solidFill>
                <a:srgbClr val="C00000"/>
              </a:solidFill>
              <a:latin typeface="Arial" panose="020B0604020202020204" pitchFamily="34" charset="0"/>
              <a:cs typeface="Arial" panose="020B0604020202020204" pitchFamily="34" charset="0"/>
            </a:endParaRPr>
          </a:p>
          <a:p>
            <a:r>
              <a:rPr lang="en-IN" b="1" dirty="0">
                <a:solidFill>
                  <a:srgbClr val="C00000"/>
                </a:solidFill>
                <a:latin typeface="Arial" panose="020B0604020202020204" pitchFamily="34" charset="0"/>
                <a:cs typeface="Arial" panose="020B0604020202020204" pitchFamily="34" charset="0"/>
              </a:rPr>
              <a:t>Promoter of PU as a Western University </a:t>
            </a:r>
            <a:endParaRPr lang="en-IN" b="1" dirty="0">
              <a:solidFill>
                <a:srgbClr val="C00000"/>
              </a:solidFill>
              <a:latin typeface="Arial" panose="020B0604020202020204" pitchFamily="34" charset="0"/>
              <a:cs typeface="Arial" panose="020B0604020202020204" pitchFamily="34" charset="0"/>
            </a:endParaRPr>
          </a:p>
          <a:p>
            <a:endParaRPr lang="en-IN" b="1" dirty="0">
              <a:solidFill>
                <a:srgbClr val="C00000"/>
              </a:solidFill>
              <a:latin typeface="Arial" panose="020B0604020202020204" pitchFamily="34" charset="0"/>
              <a:cs typeface="Arial" panose="020B0604020202020204" pitchFamily="34" charset="0"/>
            </a:endParaRPr>
          </a:p>
          <a:p>
            <a:r>
              <a:rPr lang="en-US" altLang="en-IN" b="1" dirty="0">
                <a:solidFill>
                  <a:srgbClr val="C00000"/>
                </a:solidFill>
                <a:latin typeface="Arial" panose="020B0604020202020204" pitchFamily="34" charset="0"/>
                <a:cs typeface="Arial" panose="020B0604020202020204" pitchFamily="34" charset="0"/>
              </a:rPr>
              <a:t>Mentor of Ruchi Ram </a:t>
            </a:r>
            <a:r>
              <a:rPr lang="en-US" altLang="en-IN" b="1" dirty="0" err="1">
                <a:solidFill>
                  <a:srgbClr val="C00000"/>
                </a:solidFill>
                <a:latin typeface="Arial" panose="020B0604020202020204" pitchFamily="34" charset="0"/>
                <a:cs typeface="Arial" panose="020B0604020202020204" pitchFamily="34" charset="0"/>
              </a:rPr>
              <a:t>Sahni, a Brahmo</a:t>
            </a:r>
            <a:endParaRPr lang="en-US" altLang="en-IN" b="1" dirty="0">
              <a:solidFill>
                <a:srgbClr val="C00000"/>
              </a:solidFill>
              <a:latin typeface="Arial" panose="020B0604020202020204" pitchFamily="34" charset="0"/>
              <a:cs typeface="Arial" panose="020B0604020202020204" pitchFamily="34" charset="0"/>
            </a:endParaRPr>
          </a:p>
          <a:p>
            <a:endParaRPr lang="en-US" altLang="en-IN" b="1" dirty="0">
              <a:solidFill>
                <a:srgbClr val="C00000"/>
              </a:solidFill>
              <a:latin typeface="Arial" panose="020B0604020202020204" pitchFamily="34" charset="0"/>
              <a:cs typeface="Arial" panose="020B0604020202020204" pitchFamily="34" charset="0"/>
            </a:endParaRPr>
          </a:p>
          <a:p>
            <a:r>
              <a:rPr lang="en-US" altLang="en-IN" b="1" dirty="0">
                <a:solidFill>
                  <a:srgbClr val="C00000"/>
                </a:solidFill>
                <a:latin typeface="Arial" panose="020B0604020202020204" pitchFamily="34" charset="0"/>
                <a:cs typeface="Arial" panose="020B0604020202020204" pitchFamily="34" charset="0"/>
              </a:rPr>
              <a:t>Provider of financial support to start Schools for Brahmos in Lahore and </a:t>
            </a:r>
            <a:r>
              <a:rPr lang="en-US" altLang="en-IN" b="1" dirty="0" err="1">
                <a:solidFill>
                  <a:srgbClr val="C00000"/>
                </a:solidFill>
                <a:latin typeface="Arial" panose="020B0604020202020204" pitchFamily="34" charset="0"/>
                <a:cs typeface="Arial" panose="020B0604020202020204" pitchFamily="34" charset="0"/>
              </a:rPr>
              <a:t>Bhera.</a:t>
            </a:r>
            <a:endParaRPr lang="en-US" altLang="en-IN" b="1" dirty="0">
              <a:solidFill>
                <a:srgbClr val="C00000"/>
              </a:solidFill>
              <a:latin typeface="Arial" panose="020B0604020202020204" pitchFamily="34" charset="0"/>
              <a:cs typeface="Arial" panose="020B0604020202020204" pitchFamily="34" charset="0"/>
            </a:endParaRPr>
          </a:p>
          <a:p>
            <a:endParaRPr lang="en-US" altLang="en-IN" b="1" dirty="0">
              <a:solidFill>
                <a:srgbClr val="C00000"/>
              </a:solidFill>
              <a:latin typeface="Arial" panose="020B0604020202020204" pitchFamily="34" charset="0"/>
              <a:cs typeface="Arial" panose="020B0604020202020204" pitchFamily="34" charset="0"/>
            </a:endParaRPr>
          </a:p>
          <a:p>
            <a:r>
              <a:rPr lang="en-US" altLang="en-IN" b="1" dirty="0">
                <a:solidFill>
                  <a:srgbClr val="C00000"/>
                </a:solidFill>
                <a:latin typeface="Arial" panose="020B0604020202020204" pitchFamily="34" charset="0"/>
                <a:cs typeface="Arial" panose="020B0604020202020204" pitchFamily="34" charset="0"/>
              </a:rPr>
              <a:t>S S </a:t>
            </a:r>
            <a:r>
              <a:rPr lang="en-US" altLang="en-IN" b="1" dirty="0" err="1">
                <a:solidFill>
                  <a:srgbClr val="C00000"/>
                </a:solidFill>
                <a:latin typeface="Arial" panose="020B0604020202020204" pitchFamily="34" charset="0"/>
                <a:cs typeface="Arial" panose="020B0604020202020204" pitchFamily="34" charset="0"/>
              </a:rPr>
              <a:t>Bhatnagar</a:t>
            </a:r>
            <a:r>
              <a:rPr lang="en-US" altLang="en-IN" b="1" dirty="0">
                <a:solidFill>
                  <a:srgbClr val="C00000"/>
                </a:solidFill>
                <a:latin typeface="Arial" panose="020B0604020202020204" pitchFamily="34" charset="0"/>
                <a:cs typeface="Arial" panose="020B0604020202020204" pitchFamily="34" charset="0"/>
              </a:rPr>
              <a:t> received Financial support at the initiative of Ruchi Ram Sahni from Dyal Singh Majithia Trust</a:t>
            </a:r>
            <a:endParaRPr lang="en-IN" b="1" dirty="0">
              <a:solidFill>
                <a:srgbClr val="C00000"/>
              </a:solidFill>
              <a:latin typeface="Arial" panose="020B0604020202020204" pitchFamily="34" charset="0"/>
              <a:cs typeface="Arial" panose="020B0604020202020204" pitchFamily="34" charset="0"/>
            </a:endParaRPr>
          </a:p>
          <a:p>
            <a:endParaRPr lang="en-IN" b="1" dirty="0">
              <a:latin typeface="Arial" panose="020B0604020202020204" pitchFamily="34" charset="0"/>
              <a:cs typeface="Arial" panose="020B0604020202020204" pitchFamily="34" charset="0"/>
            </a:endParaRPr>
          </a:p>
          <a:p>
            <a:pPr algn="ctr"/>
            <a:endParaRPr lang="en-US" b="1" dirty="0">
              <a:solidFill>
                <a:srgbClr val="C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6" name="TextBox 5"/>
          <p:cNvSpPr txBox="1"/>
          <p:nvPr/>
        </p:nvSpPr>
        <p:spPr>
          <a:xfrm>
            <a:off x="-533400" y="6248400"/>
            <a:ext cx="4876800" cy="1233408"/>
          </a:xfrm>
          <a:prstGeom prst="rect">
            <a:avLst/>
          </a:prstGeom>
          <a:noFill/>
        </p:spPr>
        <p:txBody>
          <a:bodyPr wrap="square" rtlCol="0">
            <a:spAutoFit/>
          </a:bodyPr>
          <a:lstStyle/>
          <a:p>
            <a:pPr algn="ctr"/>
            <a:r>
              <a:rPr lang="en-IN" b="1" dirty="0" err="1">
                <a:latin typeface="Arial" panose="020B0604020202020204" pitchFamily="34" charset="0"/>
                <a:cs typeface="Arial" panose="020B0604020202020204" pitchFamily="34" charset="0"/>
              </a:rPr>
              <a:t>Dyal</a:t>
            </a:r>
            <a:r>
              <a:rPr lang="en-IN" b="1" dirty="0">
                <a:latin typeface="Arial" panose="020B0604020202020204" pitchFamily="34" charset="0"/>
                <a:cs typeface="Arial" panose="020B0604020202020204" pitchFamily="34" charset="0"/>
              </a:rPr>
              <a:t> Singh College established in </a:t>
            </a:r>
            <a:endParaRPr lang="en-IN" b="1" dirty="0">
              <a:latin typeface="Arial" panose="020B0604020202020204" pitchFamily="34" charset="0"/>
              <a:cs typeface="Arial" panose="020B0604020202020204" pitchFamily="34" charset="0"/>
            </a:endParaRPr>
          </a:p>
          <a:p>
            <a:pPr algn="ctr"/>
            <a:r>
              <a:rPr lang="en-IN" b="1" dirty="0">
                <a:latin typeface="Arial" panose="020B0604020202020204" pitchFamily="34" charset="0"/>
                <a:cs typeface="Arial" panose="020B0604020202020204" pitchFamily="34" charset="0"/>
              </a:rPr>
              <a:t>Lahore</a:t>
            </a:r>
            <a:r>
              <a:rPr lang="en-US" altLang="en-IN" b="1" dirty="0">
                <a:latin typeface="Arial" panose="020B0604020202020204" pitchFamily="34" charset="0"/>
                <a:cs typeface="Arial" panose="020B0604020202020204" pitchFamily="34" charset="0"/>
              </a:rPr>
              <a:t> </a:t>
            </a:r>
            <a:r>
              <a:rPr lang="en-IN" b="1" dirty="0">
                <a:latin typeface="Arial" panose="020B0604020202020204" pitchFamily="34" charset="0"/>
                <a:cs typeface="Arial" panose="020B0604020202020204" pitchFamily="34" charset="0"/>
              </a:rPr>
              <a:t>in 1910 after his death. </a:t>
            </a:r>
            <a:endParaRPr lang="en-IN" b="1" dirty="0">
              <a:latin typeface="Arial" panose="020B0604020202020204" pitchFamily="34" charset="0"/>
              <a:cs typeface="Arial" panose="020B0604020202020204" pitchFamily="34" charset="0"/>
            </a:endParaRPr>
          </a:p>
          <a:p>
            <a:pPr algn="ctr"/>
            <a:endParaRPr lang="en-US" b="1" dirty="0">
              <a:solidFill>
                <a:srgbClr val="C00000"/>
              </a:solidFill>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228600"/>
            <a:ext cx="8458200" cy="429895"/>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Ruchi Ram </a:t>
            </a:r>
            <a:r>
              <a:rPr lang="en-US"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Sahni</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(1863-1948), a Science Populariser</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6" name="Rectangle 5"/>
          <p:cNvSpPr/>
          <p:nvPr/>
        </p:nvSpPr>
        <p:spPr>
          <a:xfrm>
            <a:off x="0" y="928671"/>
            <a:ext cx="9144000" cy="496996"/>
          </a:xfrm>
          <a:prstGeom prst="rect">
            <a:avLst/>
          </a:prstGeom>
        </p:spPr>
        <p:txBody>
          <a:bodyPr wrap="square">
            <a:spAutoFit/>
          </a:bodyPr>
          <a:lstStyle/>
          <a:p>
            <a:pPr algn="ctr">
              <a:lnSpc>
                <a:spcPct val="150000"/>
              </a:lnSpc>
            </a:pPr>
            <a:r>
              <a:rPr lang="en-US" sz="2000" b="1" dirty="0">
                <a:solidFill>
                  <a:srgbClr val="002060"/>
                </a:solidFill>
                <a:latin typeface="Arial" panose="020B0604020202020204" pitchFamily="34" charset="0"/>
                <a:cs typeface="Arial" panose="020B0604020202020204" pitchFamily="34" charset="0"/>
              </a:rPr>
              <a:t>Mentor of </a:t>
            </a:r>
            <a:r>
              <a:rPr lang="en-US" sz="2000" b="1" dirty="0" err="1">
                <a:solidFill>
                  <a:srgbClr val="002060"/>
                </a:solidFill>
                <a:latin typeface="Arial" panose="020B0604020202020204" pitchFamily="34" charset="0"/>
                <a:cs typeface="Arial" panose="020B0604020202020204" pitchFamily="34" charset="0"/>
              </a:rPr>
              <a:t>Birbal</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Sahni</a:t>
            </a:r>
            <a:r>
              <a:rPr lang="en-US" sz="2000" b="1" dirty="0">
                <a:solidFill>
                  <a:srgbClr val="002060"/>
                </a:solidFill>
                <a:latin typeface="Arial" panose="020B0604020202020204" pitchFamily="34" charset="0"/>
                <a:cs typeface="Arial" panose="020B0604020202020204" pitchFamily="34" charset="0"/>
              </a:rPr>
              <a:t> (his son) and </a:t>
            </a:r>
            <a:r>
              <a:rPr lang="en-US" sz="2000" b="1" dirty="0" err="1">
                <a:solidFill>
                  <a:srgbClr val="002060"/>
                </a:solidFill>
                <a:latin typeface="Arial" panose="020B0604020202020204" pitchFamily="34" charset="0"/>
                <a:cs typeface="Arial" panose="020B0604020202020204" pitchFamily="34" charset="0"/>
              </a:rPr>
              <a:t>Shanti</a:t>
            </a:r>
            <a:r>
              <a:rPr lang="en-US" sz="2000" b="1" dirty="0">
                <a:solidFill>
                  <a:srgbClr val="002060"/>
                </a:solidFill>
                <a:latin typeface="Arial" panose="020B0604020202020204" pitchFamily="34" charset="0"/>
                <a:cs typeface="Arial" panose="020B0604020202020204" pitchFamily="34" charset="0"/>
              </a:rPr>
              <a:t> Swarup </a:t>
            </a:r>
            <a:r>
              <a:rPr lang="en-US" sz="2000" b="1" dirty="0" err="1">
                <a:solidFill>
                  <a:srgbClr val="002060"/>
                </a:solidFill>
                <a:latin typeface="Arial" panose="020B0604020202020204" pitchFamily="34" charset="0"/>
                <a:cs typeface="Arial" panose="020B0604020202020204" pitchFamily="34" charset="0"/>
              </a:rPr>
              <a:t>Bhatnagar</a:t>
            </a:r>
            <a:r>
              <a:rPr lang="en-US" sz="2000" b="1" dirty="0">
                <a:solidFill>
                  <a:srgbClr val="002060"/>
                </a:solidFill>
                <a:latin typeface="Arial" panose="020B0604020202020204" pitchFamily="34" charset="0"/>
                <a:cs typeface="Arial" panose="020B0604020202020204" pitchFamily="34" charset="0"/>
              </a:rPr>
              <a:t> at Lahore   </a:t>
            </a:r>
            <a:endParaRPr lang="en-US" sz="2000" b="1" dirty="0">
              <a:solidFill>
                <a:srgbClr val="002060"/>
              </a:solidFill>
              <a:latin typeface="Arial" panose="020B0604020202020204" pitchFamily="34" charset="0"/>
              <a:cs typeface="Arial" panose="020B0604020202020204" pitchFamily="34" charset="0"/>
            </a:endParaRPr>
          </a:p>
        </p:txBody>
      </p:sp>
      <p:pic>
        <p:nvPicPr>
          <p:cNvPr id="10" name="Picture 3" descr="G:\DSC_2557.jpg"/>
          <p:cNvPicPr>
            <a:picLocks noChangeAspect="1" noChangeArrowheads="1"/>
          </p:cNvPicPr>
          <p:nvPr/>
        </p:nvPicPr>
        <p:blipFill rotWithShape="1">
          <a:blip r:embed="rId2">
            <a:extLst>
              <a:ext uri="{28A0092B-C50C-407E-A947-70E740481C1C}">
                <a14:useLocalDpi xmlns:a14="http://schemas.microsoft.com/office/drawing/2010/main" val="0"/>
              </a:ext>
            </a:extLst>
          </a:blip>
          <a:srcRect l="3846" t="572" b="-1"/>
          <a:stretch>
            <a:fillRect/>
          </a:stretch>
        </p:blipFill>
        <p:spPr bwMode="auto">
          <a:xfrm>
            <a:off x="928370" y="1499870"/>
            <a:ext cx="2115185" cy="293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5250" y="4340225"/>
            <a:ext cx="9095740" cy="2584450"/>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b="1" u="sng" dirty="0">
                <a:solidFill>
                  <a:srgbClr val="002060"/>
                </a:solidFill>
                <a:latin typeface="Arial" panose="020B0604020202020204" pitchFamily="34" charset="0"/>
                <a:cs typeface="Arial" panose="020B0604020202020204" pitchFamily="34" charset="0"/>
              </a:rPr>
              <a:t>Contemporary of </a:t>
            </a:r>
            <a:r>
              <a:rPr lang="en-US" b="1" u="sng" dirty="0" err="1">
                <a:solidFill>
                  <a:srgbClr val="002060"/>
                </a:solidFill>
                <a:latin typeface="Arial" panose="020B0604020202020204" pitchFamily="34" charset="0"/>
                <a:cs typeface="Arial" panose="020B0604020202020204" pitchFamily="34" charset="0"/>
              </a:rPr>
              <a:t>Asutosh</a:t>
            </a:r>
            <a:r>
              <a:rPr lang="en-US" b="1" u="sng" dirty="0">
                <a:solidFill>
                  <a:srgbClr val="002060"/>
                </a:solidFill>
                <a:latin typeface="Arial" panose="020B0604020202020204" pitchFamily="34" charset="0"/>
                <a:cs typeface="Arial" panose="020B0604020202020204" pitchFamily="34" charset="0"/>
              </a:rPr>
              <a:t> Mukherjee at Presidency College, Calcutta (1885).</a:t>
            </a:r>
            <a:endParaRPr lang="en-US" b="1" u="sng" dirty="0">
              <a:solidFill>
                <a:srgbClr val="002060"/>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b="1" dirty="0">
                <a:solidFill>
                  <a:srgbClr val="002060"/>
                </a:solidFill>
                <a:latin typeface="Arial" panose="020B0604020202020204" pitchFamily="34" charset="0"/>
                <a:cs typeface="Arial" panose="020B0604020202020204" pitchFamily="34" charset="0"/>
              </a:rPr>
              <a:t>First native officer in Meteorology Department of Colonial Government . </a:t>
            </a:r>
            <a:endParaRPr lang="en-US" b="1" dirty="0">
              <a:solidFill>
                <a:srgbClr val="002060"/>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b="1" dirty="0">
                <a:solidFill>
                  <a:srgbClr val="002060"/>
                </a:solidFill>
                <a:latin typeface="Arial" panose="020B0604020202020204" pitchFamily="34" charset="0"/>
                <a:cs typeface="Arial" panose="020B0604020202020204" pitchFamily="34" charset="0"/>
              </a:rPr>
              <a:t>First native science teacher in Govt. College Lahore (1887).</a:t>
            </a:r>
            <a:endParaRPr lang="en-US" b="1" dirty="0">
              <a:solidFill>
                <a:srgbClr val="002060"/>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b="1" dirty="0">
                <a:solidFill>
                  <a:srgbClr val="002060"/>
                </a:solidFill>
                <a:latin typeface="Arial" panose="020B0604020202020204" pitchFamily="34" charset="0"/>
                <a:cs typeface="Arial" panose="020B0604020202020204" pitchFamily="34" charset="0"/>
              </a:rPr>
              <a:t> F</a:t>
            </a:r>
            <a:r>
              <a:rPr lang="en-US" b="1" u="sng" dirty="0">
                <a:solidFill>
                  <a:srgbClr val="002060"/>
                </a:solidFill>
                <a:latin typeface="Arial" panose="020B0604020202020204" pitchFamily="34" charset="0"/>
                <a:cs typeface="Arial" panose="020B0604020202020204" pitchFamily="34" charset="0"/>
              </a:rPr>
              <a:t>ounder Secretary of Punjab Science Institute (1885)</a:t>
            </a:r>
            <a:r>
              <a:rPr lang="en-US" b="1" dirty="0">
                <a:solidFill>
                  <a:srgbClr val="002060"/>
                </a:solidFill>
                <a:latin typeface="Arial" panose="020B0604020202020204" pitchFamily="34" charset="0"/>
                <a:cs typeface="Arial" panose="020B0604020202020204" pitchFamily="34" charset="0"/>
              </a:rPr>
              <a:t>, Lahore.  </a:t>
            </a:r>
            <a:endParaRPr lang="en-US" b="1" dirty="0">
              <a:solidFill>
                <a:srgbClr val="002060"/>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b="1" dirty="0">
                <a:solidFill>
                  <a:srgbClr val="002060"/>
                </a:solidFill>
                <a:latin typeface="Arial" panose="020B0604020202020204" pitchFamily="34" charset="0"/>
                <a:cs typeface="Arial" panose="020B0604020202020204" pitchFamily="34" charset="0"/>
              </a:rPr>
              <a:t>First Indian to work in Lord Rutherford’s Laboratory at Manchester (1914-15).</a:t>
            </a:r>
            <a:endParaRPr lang="en-US" b="1" dirty="0">
              <a:solidFill>
                <a:srgbClr val="002060"/>
              </a:solidFill>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r>
              <a:rPr lang="en-US" b="1" dirty="0">
                <a:solidFill>
                  <a:srgbClr val="002060"/>
                </a:solidFill>
                <a:latin typeface="Arial" panose="020B0604020202020204" pitchFamily="34" charset="0"/>
                <a:cs typeface="Arial" panose="020B0604020202020204" pitchFamily="34" charset="0"/>
              </a:rPr>
              <a:t>Also, worked with C V Raman at Calcutta on return from Manchester in 1916. </a:t>
            </a:r>
            <a:endParaRPr lang="en-US" b="1" dirty="0">
              <a:solidFill>
                <a:srgbClr val="002060"/>
              </a:solidFill>
              <a:latin typeface="Arial" panose="020B0604020202020204" pitchFamily="34" charset="0"/>
              <a:cs typeface="Arial" panose="020B0604020202020204" pitchFamily="34" charset="0"/>
            </a:endParaRPr>
          </a:p>
        </p:txBody>
      </p:sp>
      <p:sp>
        <p:nvSpPr>
          <p:cNvPr id="12" name="TextBox 3"/>
          <p:cNvSpPr txBox="1">
            <a:spLocks noChangeArrowheads="1"/>
          </p:cNvSpPr>
          <p:nvPr/>
        </p:nvSpPr>
        <p:spPr bwMode="auto">
          <a:xfrm>
            <a:off x="4000496" y="1676400"/>
            <a:ext cx="487066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l" eaLnBrk="1" hangingPunct="1">
              <a:buFont typeface="Arial" panose="020B0604020202020204" pitchFamily="34" charset="0"/>
              <a:buChar char="•"/>
            </a:pPr>
            <a:r>
              <a:rPr lang="en-US" b="1" dirty="0">
                <a:solidFill>
                  <a:srgbClr val="C00000"/>
                </a:solidFill>
                <a:latin typeface="Arial" panose="020B0604020202020204" pitchFamily="34" charset="0"/>
                <a:cs typeface="Arial" panose="020B0604020202020204" pitchFamily="34" charset="0"/>
              </a:rPr>
              <a:t>Motivated by Dyal Singh Majithia, he came under the influence of Brahmo Samaj as a student.</a:t>
            </a:r>
            <a:endParaRPr lang="en-US" b="1" dirty="0">
              <a:solidFill>
                <a:srgbClr val="C00000"/>
              </a:solidFill>
              <a:latin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endParaRPr lang="en-US" b="1" dirty="0">
              <a:solidFill>
                <a:srgbClr val="C00000"/>
              </a:solidFill>
              <a:latin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endParaRPr lang="en-US" b="1" dirty="0">
              <a:solidFill>
                <a:srgbClr val="C00000"/>
              </a:solidFill>
              <a:latin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endParaRPr lang="en-US" b="1" dirty="0">
              <a:solidFill>
                <a:srgbClr val="C00000"/>
              </a:solidFill>
              <a:latin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r>
              <a:rPr lang="en-US" b="1" dirty="0">
                <a:solidFill>
                  <a:srgbClr val="FF0000"/>
                </a:solidFill>
                <a:latin typeface="Arial" panose="020B0604020202020204" pitchFamily="34" charset="0"/>
                <a:cs typeface="Arial" panose="020B0604020202020204" pitchFamily="34" charset="0"/>
              </a:rPr>
              <a:t>A stamp was released to </a:t>
            </a:r>
            <a:r>
              <a:rPr lang="en-US" b="1" dirty="0" err="1">
                <a:solidFill>
                  <a:srgbClr val="FF0000"/>
                </a:solidFill>
                <a:latin typeface="Arial" panose="020B0604020202020204" pitchFamily="34" charset="0"/>
                <a:cs typeface="Arial" panose="020B0604020202020204" pitchFamily="34" charset="0"/>
              </a:rPr>
              <a:t>honour</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Ruchi</a:t>
            </a:r>
            <a:r>
              <a:rPr lang="en-US" b="1" dirty="0">
                <a:solidFill>
                  <a:srgbClr val="FF0000"/>
                </a:solidFill>
                <a:latin typeface="Arial" panose="020B0604020202020204" pitchFamily="34" charset="0"/>
                <a:cs typeface="Arial" panose="020B0604020202020204" pitchFamily="34" charset="0"/>
              </a:rPr>
              <a:t> Ram </a:t>
            </a:r>
            <a:r>
              <a:rPr lang="en-US" b="1" dirty="0" err="1">
                <a:solidFill>
                  <a:srgbClr val="FF0000"/>
                </a:solidFill>
                <a:latin typeface="Arial" panose="020B0604020202020204" pitchFamily="34" charset="0"/>
                <a:cs typeface="Arial" panose="020B0604020202020204" pitchFamily="34" charset="0"/>
              </a:rPr>
              <a:t>Sahni</a:t>
            </a:r>
            <a:r>
              <a:rPr lang="en-US" b="1" dirty="0">
                <a:solidFill>
                  <a:srgbClr val="FF0000"/>
                </a:solidFill>
                <a:latin typeface="Arial" panose="020B0604020202020204" pitchFamily="34" charset="0"/>
                <a:cs typeface="Arial" panose="020B0604020202020204" pitchFamily="34" charset="0"/>
              </a:rPr>
              <a:t> in his 150</a:t>
            </a:r>
            <a:r>
              <a:rPr lang="en-US" b="1" baseline="30000" dirty="0">
                <a:solidFill>
                  <a:srgbClr val="FF0000"/>
                </a:solidFill>
                <a:latin typeface="Arial" panose="020B0604020202020204" pitchFamily="34" charset="0"/>
                <a:cs typeface="Arial" panose="020B0604020202020204" pitchFamily="34" charset="0"/>
              </a:rPr>
              <a:t>th</a:t>
            </a:r>
            <a:r>
              <a:rPr lang="en-US" b="1" dirty="0">
                <a:solidFill>
                  <a:srgbClr val="FF0000"/>
                </a:solidFill>
                <a:latin typeface="Arial" panose="020B0604020202020204" pitchFamily="34" charset="0"/>
                <a:cs typeface="Arial" panose="020B0604020202020204" pitchFamily="34" charset="0"/>
              </a:rPr>
              <a:t> Birth year on October 24, 2013 at PU campus. </a:t>
            </a:r>
            <a:endParaRPr lang="en-US" b="1"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205262" y="910982"/>
            <a:ext cx="8805115" cy="5018410"/>
          </a:xfrm>
        </p:spPr>
        <p:txBody>
          <a:bodyPr>
            <a:noAutofit/>
          </a:bodyPr>
          <a:lstStyle/>
          <a:p>
            <a:pPr>
              <a:lnSpc>
                <a:spcPct val="100000"/>
              </a:lnSpc>
              <a:spcBef>
                <a:spcPts val="1200"/>
              </a:spcBef>
            </a:pPr>
            <a:r>
              <a:rPr lang="en-US" sz="2000" b="1" dirty="0">
                <a:solidFill>
                  <a:srgbClr val="C00000"/>
                </a:solidFill>
                <a:latin typeface="Arial" panose="020B0604020202020204" pitchFamily="34" charset="0"/>
                <a:cs typeface="Arial" panose="020B0604020202020204" pitchFamily="34" charset="0"/>
                <a:sym typeface="+mn-ea"/>
              </a:rPr>
              <a:t>Small grants were made available to the Universities after 1904  to invite eminent teachers from abroad for extended stay in Indian institutions during ‘Cold Months’ in Europe and America. </a:t>
            </a:r>
            <a:endParaRPr lang="en-US" sz="2000" dirty="0">
              <a:solidFill>
                <a:srgbClr val="C00000"/>
              </a:solidFill>
              <a:latin typeface="Arial" panose="020B0604020202020204" pitchFamily="34" charset="0"/>
              <a:cs typeface="Arial" panose="020B0604020202020204" pitchFamily="34" charset="0"/>
            </a:endParaRPr>
          </a:p>
          <a:p>
            <a:pPr>
              <a:lnSpc>
                <a:spcPct val="100000"/>
              </a:lnSpc>
              <a:spcBef>
                <a:spcPts val="1200"/>
              </a:spcBef>
              <a:buFont typeface="Wingdings" panose="05000000000000000000" pitchFamily="2" charset="2"/>
              <a:buNone/>
            </a:pPr>
            <a:r>
              <a:rPr lang="en-US" sz="2000" b="1" i="1" dirty="0">
                <a:latin typeface="Arial" panose="020B0604020202020204" pitchFamily="34" charset="0"/>
                <a:cs typeface="Arial" panose="020B0604020202020204" pitchFamily="34" charset="0"/>
                <a:sym typeface="+mn-ea"/>
              </a:rPr>
              <a:t>                   (a la GIAN Scheme of MHRD initiated in 2014)</a:t>
            </a:r>
            <a:endParaRPr lang="en-US" sz="2000" dirty="0">
              <a:solidFill>
                <a:srgbClr val="C00000"/>
              </a:solidFill>
              <a:latin typeface="Arial" panose="020B0604020202020204" pitchFamily="34" charset="0"/>
              <a:cs typeface="Arial" panose="020B0604020202020204" pitchFamily="34" charset="0"/>
            </a:endParaRPr>
          </a:p>
          <a:p>
            <a:pPr marL="165100" indent="-165100" algn="just">
              <a:lnSpc>
                <a:spcPct val="100000"/>
              </a:lnSpc>
              <a:spcBef>
                <a:spcPts val="1200"/>
              </a:spcBef>
            </a:pPr>
            <a:r>
              <a:rPr lang="en-IN" sz="2000" b="1" dirty="0">
                <a:solidFill>
                  <a:srgbClr val="C00000"/>
                </a:solidFill>
                <a:latin typeface="Arial" panose="020B0604020202020204" pitchFamily="34" charset="0"/>
                <a:cs typeface="Arial" panose="020B0604020202020204" pitchFamily="34" charset="0"/>
              </a:rPr>
              <a:t>From 1912 onwards,  </a:t>
            </a:r>
            <a:r>
              <a:rPr lang="en-US" altLang="en-IN" sz="2000" b="1" dirty="0">
                <a:solidFill>
                  <a:srgbClr val="C00000"/>
                </a:solidFill>
                <a:latin typeface="Arial" panose="020B0604020202020204" pitchFamily="34" charset="0"/>
                <a:cs typeface="Arial" panose="020B0604020202020204" pitchFamily="34" charset="0"/>
              </a:rPr>
              <a:t>Panjab University started to invite </a:t>
            </a:r>
            <a:r>
              <a:rPr lang="en-IN" sz="2000" b="1" dirty="0">
                <a:solidFill>
                  <a:srgbClr val="C00000"/>
                </a:solidFill>
                <a:latin typeface="Arial" panose="020B0604020202020204" pitchFamily="34" charset="0"/>
                <a:cs typeface="Arial" panose="020B0604020202020204" pitchFamily="34" charset="0"/>
              </a:rPr>
              <a:t>researchers</a:t>
            </a:r>
            <a:r>
              <a:rPr lang="en-US" altLang="en-IN" sz="2000" b="1" dirty="0">
                <a:solidFill>
                  <a:srgbClr val="C00000"/>
                </a:solidFill>
                <a:latin typeface="Arial" panose="020B0604020202020204" pitchFamily="34" charset="0"/>
                <a:cs typeface="Arial" panose="020B0604020202020204" pitchFamily="34" charset="0"/>
              </a:rPr>
              <a:t> from abroad using the</a:t>
            </a:r>
            <a:r>
              <a:rPr lang="en-IN" sz="2000" b="1" dirty="0">
                <a:solidFill>
                  <a:srgbClr val="C00000"/>
                </a:solidFill>
                <a:latin typeface="Arial" panose="020B0604020202020204" pitchFamily="34" charset="0"/>
                <a:cs typeface="Arial" panose="020B0604020202020204" pitchFamily="34" charset="0"/>
              </a:rPr>
              <a:t> </a:t>
            </a:r>
            <a:r>
              <a:rPr lang="en-US" altLang="en-IN" sz="2000" b="1" dirty="0">
                <a:solidFill>
                  <a:srgbClr val="C00000"/>
                </a:solidFill>
                <a:latin typeface="Arial" panose="020B0604020202020204" pitchFamily="34" charset="0"/>
                <a:cs typeface="Arial" panose="020B0604020202020204" pitchFamily="34" charset="0"/>
              </a:rPr>
              <a:t>government </a:t>
            </a:r>
            <a:r>
              <a:rPr lang="en-IN" sz="2000" b="1" dirty="0">
                <a:solidFill>
                  <a:srgbClr val="C00000"/>
                </a:solidFill>
                <a:latin typeface="Arial" panose="020B0604020202020204" pitchFamily="34" charset="0"/>
                <a:cs typeface="Arial" panose="020B0604020202020204" pitchFamily="34" charset="0"/>
              </a:rPr>
              <a:t>grant. </a:t>
            </a:r>
            <a:endParaRPr lang="en-IN" sz="2000" b="1" dirty="0">
              <a:solidFill>
                <a:srgbClr val="C00000"/>
              </a:solidFill>
              <a:latin typeface="Arial" panose="020B0604020202020204" pitchFamily="34" charset="0"/>
              <a:cs typeface="Arial" panose="020B0604020202020204" pitchFamily="34" charset="0"/>
            </a:endParaRPr>
          </a:p>
          <a:p>
            <a:pPr marL="165100" indent="-165100" algn="just">
              <a:lnSpc>
                <a:spcPct val="100000"/>
              </a:lnSpc>
              <a:spcBef>
                <a:spcPts val="1200"/>
              </a:spcBef>
            </a:pPr>
            <a:r>
              <a:rPr lang="en-IN" sz="2000" b="1" dirty="0">
                <a:solidFill>
                  <a:srgbClr val="002060"/>
                </a:solidFill>
                <a:latin typeface="Arial" panose="020B0604020202020204" pitchFamily="34" charset="0"/>
                <a:cs typeface="Arial" panose="020B0604020202020204" pitchFamily="34" charset="0"/>
              </a:rPr>
              <a:t>The first visitor was Mr Daniel Jones, followed by Mr Ramsey Muir, who commenced Inter-Collegiate classes for talented  students </a:t>
            </a:r>
            <a:r>
              <a:rPr lang="en-US" altLang="en-IN" sz="2000" b="1" dirty="0">
                <a:solidFill>
                  <a:srgbClr val="002060"/>
                </a:solidFill>
                <a:latin typeface="Arial" panose="020B0604020202020204" pitchFamily="34" charset="0"/>
                <a:cs typeface="Arial" panose="020B0604020202020204" pitchFamily="34" charset="0"/>
              </a:rPr>
              <a:t>of</a:t>
            </a:r>
            <a:r>
              <a:rPr lang="en-IN" sz="2000" b="1" dirty="0">
                <a:solidFill>
                  <a:srgbClr val="002060"/>
                </a:solidFill>
                <a:latin typeface="Arial" panose="020B0604020202020204" pitchFamily="34" charset="0"/>
                <a:cs typeface="Arial" panose="020B0604020202020204" pitchFamily="34" charset="0"/>
              </a:rPr>
              <a:t> different college</a:t>
            </a:r>
            <a:r>
              <a:rPr lang="en-US" altLang="en-IN" sz="2000" b="1" dirty="0">
                <a:solidFill>
                  <a:srgbClr val="002060"/>
                </a:solidFill>
                <a:latin typeface="Arial" panose="020B0604020202020204" pitchFamily="34" charset="0"/>
                <a:cs typeface="Arial" panose="020B0604020202020204" pitchFamily="34" charset="0"/>
              </a:rPr>
              <a:t>s</a:t>
            </a:r>
            <a:r>
              <a:rPr lang="en-IN" sz="2000" b="1" dirty="0">
                <a:solidFill>
                  <a:srgbClr val="002060"/>
                </a:solidFill>
                <a:latin typeface="Arial" panose="020B0604020202020204" pitchFamily="34" charset="0"/>
                <a:cs typeface="Arial" panose="020B0604020202020204" pitchFamily="34" charset="0"/>
              </a:rPr>
              <a:t>.</a:t>
            </a:r>
            <a:endParaRPr lang="en-IN" sz="2000" b="1" dirty="0">
              <a:solidFill>
                <a:srgbClr val="002060"/>
              </a:solidFill>
              <a:latin typeface="Arial" panose="020B0604020202020204" pitchFamily="34" charset="0"/>
              <a:cs typeface="Arial" panose="020B0604020202020204" pitchFamily="34" charset="0"/>
            </a:endParaRPr>
          </a:p>
          <a:p>
            <a:pPr marL="165100" indent="-165100" algn="just">
              <a:lnSpc>
                <a:spcPct val="100000"/>
              </a:lnSpc>
              <a:spcBef>
                <a:spcPts val="1200"/>
              </a:spcBef>
            </a:pPr>
            <a:r>
              <a:rPr lang="en-US" altLang="en-IN" sz="2000" b="1" dirty="0">
                <a:solidFill>
                  <a:srgbClr val="C00000"/>
                </a:solidFill>
                <a:latin typeface="Arial" panose="020B0604020202020204" pitchFamily="34" charset="0"/>
                <a:cs typeface="Arial" panose="020B0604020202020204" pitchFamily="34" charset="0"/>
                <a:sym typeface="+mn-ea"/>
              </a:rPr>
              <a:t>Another</a:t>
            </a:r>
            <a:r>
              <a:rPr lang="en-IN" sz="2000" b="1" dirty="0">
                <a:solidFill>
                  <a:srgbClr val="C00000"/>
                </a:solidFill>
                <a:latin typeface="Arial" panose="020B0604020202020204" pitchFamily="34" charset="0"/>
                <a:cs typeface="Arial" panose="020B0604020202020204" pitchFamily="34" charset="0"/>
                <a:sym typeface="+mn-ea"/>
              </a:rPr>
              <a:t> visitor </a:t>
            </a:r>
            <a:r>
              <a:rPr lang="en-IN" sz="2000" b="1" u="sng" dirty="0">
                <a:solidFill>
                  <a:srgbClr val="C00000"/>
                </a:solidFill>
                <a:latin typeface="Arial" panose="020B0604020202020204" pitchFamily="34" charset="0"/>
                <a:cs typeface="Arial" panose="020B0604020202020204" pitchFamily="34" charset="0"/>
                <a:sym typeface="+mn-ea"/>
              </a:rPr>
              <a:t>Prof. A </a:t>
            </a:r>
            <a:r>
              <a:rPr lang="en-IN" sz="2000" b="1" u="sng" dirty="0" err="1">
                <a:solidFill>
                  <a:srgbClr val="C00000"/>
                </a:solidFill>
                <a:latin typeface="Arial" panose="020B0604020202020204" pitchFamily="34" charset="0"/>
                <a:cs typeface="Arial" panose="020B0604020202020204" pitchFamily="34" charset="0"/>
                <a:sym typeface="+mn-ea"/>
              </a:rPr>
              <a:t>Smithells</a:t>
            </a:r>
            <a:r>
              <a:rPr lang="en-US" altLang="en-IN" sz="2000" b="1" u="sng" dirty="0" err="1">
                <a:solidFill>
                  <a:srgbClr val="C00000"/>
                </a:solidFill>
                <a:latin typeface="Arial" panose="020B0604020202020204" pitchFamily="34" charset="0"/>
                <a:cs typeface="Arial" panose="020B0604020202020204" pitchFamily="34" charset="0"/>
                <a:sym typeface="+mn-ea"/>
              </a:rPr>
              <a:t>, FRS</a:t>
            </a:r>
            <a:r>
              <a:rPr lang="en-IN" sz="2000" b="1" u="sng" dirty="0">
                <a:solidFill>
                  <a:srgbClr val="C00000"/>
                </a:solidFill>
                <a:latin typeface="Arial" panose="020B0604020202020204" pitchFamily="34" charset="0"/>
                <a:cs typeface="Arial" panose="020B0604020202020204" pitchFamily="34" charset="0"/>
                <a:sym typeface="+mn-ea"/>
              </a:rPr>
              <a:t> in 1913-14 motivated a very young faculty member Mr. B H Willesden of Govt College Lahore to  prepare a scheme for Honours School of Chemistry under the central control of the University</a:t>
            </a:r>
            <a:r>
              <a:rPr lang="en-IN" sz="2000" b="1" dirty="0">
                <a:solidFill>
                  <a:srgbClr val="C00000"/>
                </a:solidFill>
                <a:latin typeface="Arial" panose="020B0604020202020204" pitchFamily="34" charset="0"/>
                <a:cs typeface="Arial" panose="020B0604020202020204" pitchFamily="34" charset="0"/>
                <a:sym typeface="+mn-ea"/>
              </a:rPr>
              <a:t>, </a:t>
            </a:r>
            <a:r>
              <a:rPr lang="en-IN" sz="2000" b="1" dirty="0">
                <a:solidFill>
                  <a:srgbClr val="002060"/>
                </a:solidFill>
                <a:latin typeface="Arial" panose="020B0604020202020204" pitchFamily="34" charset="0"/>
                <a:cs typeface="Arial" panose="020B0604020202020204" pitchFamily="34" charset="0"/>
                <a:sym typeface="+mn-ea"/>
              </a:rPr>
              <a:t>teaching being provided on </a:t>
            </a:r>
            <a:r>
              <a:rPr lang="en-US" altLang="en-IN" sz="2000" b="1" dirty="0">
                <a:solidFill>
                  <a:srgbClr val="002060"/>
                </a:solidFill>
                <a:latin typeface="Arial" panose="020B0604020202020204" pitchFamily="34" charset="0"/>
                <a:cs typeface="Arial" panose="020B0604020202020204" pitchFamily="34" charset="0"/>
                <a:sym typeface="+mn-ea"/>
              </a:rPr>
              <a:t>an </a:t>
            </a:r>
            <a:r>
              <a:rPr lang="en-IN" sz="2000" b="1" dirty="0">
                <a:solidFill>
                  <a:srgbClr val="002060"/>
                </a:solidFill>
                <a:latin typeface="Arial" panose="020B0604020202020204" pitchFamily="34" charset="0"/>
                <a:cs typeface="Arial" panose="020B0604020202020204" pitchFamily="34" charset="0"/>
                <a:sym typeface="+mn-ea"/>
              </a:rPr>
              <a:t>collective basis by all the affiliated colleges in Lahore.</a:t>
            </a:r>
            <a:endParaRPr lang="en-IN" sz="2000" b="1" dirty="0">
              <a:solidFill>
                <a:srgbClr val="002060"/>
              </a:solidFill>
              <a:latin typeface="Arial" panose="020B0604020202020204" pitchFamily="34" charset="0"/>
              <a:cs typeface="Arial" panose="020B0604020202020204" pitchFamily="34" charset="0"/>
            </a:endParaRPr>
          </a:p>
          <a:p>
            <a:pPr marL="165100" indent="-165100" algn="just">
              <a:lnSpc>
                <a:spcPct val="100000"/>
              </a:lnSpc>
              <a:spcBef>
                <a:spcPts val="1200"/>
              </a:spcBef>
            </a:pPr>
            <a:r>
              <a:rPr lang="en-US" altLang="en-IN" sz="2000" b="1" dirty="0">
                <a:solidFill>
                  <a:srgbClr val="C00000"/>
                </a:solidFill>
                <a:latin typeface="Arial" panose="020B0604020202020204" pitchFamily="34" charset="0"/>
                <a:cs typeface="Arial" panose="020B0604020202020204" pitchFamily="34" charset="0"/>
              </a:rPr>
              <a:t>Panjab University invited Prof. A H Compton to visit Lahore in 1926.  </a:t>
            </a:r>
            <a:endParaRPr lang="en-US" altLang="en-IN" sz="2000" b="1" dirty="0">
              <a:solidFill>
                <a:srgbClr val="C00000"/>
              </a:solidFill>
              <a:latin typeface="Arial" panose="020B0604020202020204" pitchFamily="34" charset="0"/>
              <a:cs typeface="Arial" panose="020B0604020202020204" pitchFamily="34" charset="0"/>
            </a:endParaRPr>
          </a:p>
          <a:p>
            <a:pPr marL="0" indent="0" algn="just">
              <a:lnSpc>
                <a:spcPct val="100000"/>
              </a:lnSpc>
              <a:spcBef>
                <a:spcPts val="1200"/>
              </a:spcBef>
              <a:buNone/>
            </a:pPr>
            <a:r>
              <a:rPr lang="en-US" altLang="en-IN" sz="1600" b="1" dirty="0">
                <a:solidFill>
                  <a:srgbClr val="C00000"/>
                </a:solidFill>
                <a:latin typeface="Arial" panose="020B0604020202020204" pitchFamily="34" charset="0"/>
                <a:cs typeface="Arial" panose="020B0604020202020204" pitchFamily="34" charset="0"/>
              </a:rPr>
              <a:t> </a:t>
            </a:r>
            <a:r>
              <a:rPr lang="en-US" altLang="en-IN" sz="1600" b="1" dirty="0">
                <a:gradFill>
                  <a:gsLst>
                    <a:gs pos="0">
                      <a:srgbClr val="012D86"/>
                    </a:gs>
                    <a:gs pos="100000">
                      <a:srgbClr val="0E2557"/>
                    </a:gs>
                  </a:gsLst>
                  <a:lin scaled="0"/>
                </a:gradFill>
                <a:latin typeface="Arial" panose="020B0604020202020204" pitchFamily="34" charset="0"/>
                <a:cs typeface="Arial" panose="020B0604020202020204" pitchFamily="34" charset="0"/>
              </a:rPr>
              <a:t>{Homi Bhabha had listened to  his lecture in Royal Inst. of Science at Bombay in 1926}</a:t>
            </a:r>
            <a:endParaRPr lang="en-US" altLang="en-IN" sz="1600" b="1" dirty="0">
              <a:gradFill>
                <a:gsLst>
                  <a:gs pos="0">
                    <a:srgbClr val="012D86"/>
                  </a:gs>
                  <a:gs pos="100000">
                    <a:srgbClr val="0E2557"/>
                  </a:gs>
                </a:gsLst>
                <a:lin scaled="0"/>
              </a:gradFill>
              <a:latin typeface="Arial" panose="020B0604020202020204" pitchFamily="34" charset="0"/>
              <a:cs typeface="Arial" panose="020B0604020202020204" pitchFamily="34" charset="0"/>
            </a:endParaRPr>
          </a:p>
        </p:txBody>
      </p:sp>
      <p:sp>
        <p:nvSpPr>
          <p:cNvPr id="4" name="Rectangle 3"/>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228600"/>
            <a:ext cx="8458200" cy="429895"/>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Initiatives at   Panjab University,  Lahore (1904 -1914)</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 Box 2"/>
          <p:cNvSpPr txBox="1"/>
          <p:nvPr/>
        </p:nvSpPr>
        <p:spPr>
          <a:xfrm>
            <a:off x="34925" y="829310"/>
            <a:ext cx="9136380" cy="6892925"/>
          </a:xfrm>
          <a:prstGeom prst="rect">
            <a:avLst/>
          </a:prstGeom>
          <a:noFill/>
        </p:spPr>
        <p:txBody>
          <a:bodyPr wrap="square" rtlCol="0" anchor="t">
            <a:spAutoFit/>
          </a:bodyPr>
          <a:p>
            <a:pPr indent="0">
              <a:buFont typeface="Arial" panose="020B0604020202020204" pitchFamily="34" charset="0"/>
              <a:buNone/>
            </a:pPr>
            <a:r>
              <a:rPr lang="en-US" sz="2000" b="1" u="sng">
                <a:solidFill>
                  <a:srgbClr val="C00000"/>
                </a:solidFill>
              </a:rPr>
              <a:t>I.  Ruchi Ram Sahni to Homi Bhabha via Birbal Sahni and Shanti Swarup Bhatnagar: </a:t>
            </a:r>
            <a:endParaRPr lang="en-US" sz="2000" b="1" u="sng">
              <a:solidFill>
                <a:srgbClr val="C00000"/>
              </a:solidFill>
            </a:endParaRPr>
          </a:p>
          <a:p>
            <a:pPr indent="0" algn="ctr">
              <a:buFont typeface="Arial" panose="020B0604020202020204" pitchFamily="34" charset="0"/>
              <a:buNone/>
            </a:pPr>
            <a:r>
              <a:rPr lang="en-US" sz="2000" b="1" u="sng">
                <a:solidFill>
                  <a:srgbClr val="C00000"/>
                </a:solidFill>
              </a:rPr>
              <a:t>A perspective</a:t>
            </a:r>
            <a:endParaRPr lang="en-US" sz="2000" b="1" u="sng">
              <a:solidFill>
                <a:srgbClr val="C00000"/>
              </a:solidFill>
            </a:endParaRPr>
          </a:p>
          <a:p>
            <a:r>
              <a:rPr lang="en-US" b="1"/>
              <a:t>                                      </a:t>
            </a:r>
            <a:endParaRPr lang="en-US" b="1"/>
          </a:p>
          <a:p>
            <a:r>
              <a:rPr lang="en-US"/>
              <a:t>                                          </a:t>
            </a:r>
            <a:r>
              <a:rPr lang="en-US" b="1"/>
              <a:t>Arun Grover (Vice Chancellor, Panjab University, Chandigarh )</a:t>
            </a:r>
            <a:endParaRPr lang="en-US" b="1"/>
          </a:p>
          <a:p>
            <a:r>
              <a:rPr lang="en-US" b="1"/>
              <a:t>                                                           </a:t>
            </a:r>
            <a:r>
              <a:rPr lang="en-US" b="1">
                <a:solidFill>
                  <a:srgbClr val="C00000"/>
                </a:solidFill>
                <a:latin typeface="Arial" panose="020B0604020202020204" pitchFamily="34" charset="0"/>
                <a:cs typeface="Arial" panose="020B0604020202020204" pitchFamily="34" charset="0"/>
              </a:rPr>
              <a:t>ASET Colloquium, Friday, July 12, 2013 </a:t>
            </a:r>
            <a:endParaRPr lang="en-US" b="1">
              <a:solidFill>
                <a:srgbClr val="C00000"/>
              </a:solidFill>
              <a:latin typeface="Arial" panose="020B0604020202020204" pitchFamily="34" charset="0"/>
              <a:cs typeface="Arial" panose="020B0604020202020204" pitchFamily="34" charset="0"/>
            </a:endParaRPr>
          </a:p>
          <a:p>
            <a:endParaRPr lang="en-US" b="1">
              <a:solidFill>
                <a:srgbClr val="C00000"/>
              </a:solidFill>
              <a:latin typeface="Arial" panose="020B0604020202020204" pitchFamily="34" charset="0"/>
              <a:cs typeface="Arial" panose="020B0604020202020204" pitchFamily="34" charset="0"/>
            </a:endParaRPr>
          </a:p>
          <a:p>
            <a:endParaRPr lang="en-US" b="1"/>
          </a:p>
          <a:p>
            <a:pPr indent="0" algn="ctr">
              <a:buFont typeface="Arial" panose="020B0604020202020204" pitchFamily="34" charset="0"/>
              <a:buNone/>
            </a:pPr>
            <a:r>
              <a:rPr lang="en-US" sz="2000" b="1" u="sng" dirty="0">
                <a:solidFill>
                  <a:srgbClr val="C00000"/>
                </a:solidFill>
                <a:latin typeface="+mj-lt"/>
                <a:ea typeface="+mj-ea"/>
                <a:cs typeface="Calibri" panose="020F0502020204030204" charset="0"/>
                <a:sym typeface="+mn-ea"/>
              </a:rPr>
              <a:t>II.  </a:t>
            </a:r>
            <a:r>
              <a:rPr sz="2000" b="1" u="sng" dirty="0">
                <a:solidFill>
                  <a:srgbClr val="C00000"/>
                </a:solidFill>
                <a:latin typeface="+mj-lt"/>
                <a:ea typeface="+mj-ea"/>
                <a:cs typeface="Calibri" panose="020F0502020204030204" charset="0"/>
                <a:sym typeface="+mn-ea"/>
              </a:rPr>
              <a:t>Evolution of Education and Research agenda in pre</a:t>
            </a:r>
            <a:r>
              <a:rPr lang="en-US" sz="2000" b="1" u="sng" dirty="0">
                <a:solidFill>
                  <a:srgbClr val="C00000"/>
                </a:solidFill>
                <a:latin typeface="+mj-lt"/>
                <a:ea typeface="+mj-ea"/>
                <a:cs typeface="Calibri" panose="020F0502020204030204" charset="0"/>
                <a:sym typeface="+mn-ea"/>
              </a:rPr>
              <a:t> </a:t>
            </a:r>
            <a:r>
              <a:rPr sz="2000" b="1" u="sng" dirty="0">
                <a:solidFill>
                  <a:srgbClr val="C00000"/>
                </a:solidFill>
                <a:latin typeface="+mj-lt"/>
                <a:ea typeface="+mj-ea"/>
                <a:cs typeface="Calibri" panose="020F0502020204030204" charset="0"/>
                <a:sym typeface="+mn-ea"/>
              </a:rPr>
              <a:t>and post independent  India : </a:t>
            </a:r>
            <a:r>
              <a:rPr lang="en-US" sz="2000" b="1" u="sng" dirty="0">
                <a:solidFill>
                  <a:srgbClr val="C00000"/>
                </a:solidFill>
                <a:latin typeface="+mj-lt"/>
                <a:ea typeface="+mj-ea"/>
                <a:cs typeface="Calibri" panose="020F0502020204030204" charset="0"/>
                <a:sym typeface="+mn-ea"/>
              </a:rPr>
              <a:t>   </a:t>
            </a:r>
            <a:r>
              <a:rPr sz="2000" b="1" u="sng" dirty="0">
                <a:solidFill>
                  <a:srgbClr val="C00000"/>
                </a:solidFill>
                <a:latin typeface="+mj-lt"/>
                <a:ea typeface="+mj-ea"/>
                <a:cs typeface="Calibri" panose="020F0502020204030204" charset="0"/>
                <a:sym typeface="+mn-ea"/>
              </a:rPr>
              <a:t>  </a:t>
            </a:r>
            <a:r>
              <a:rPr lang="en-US" sz="2000" b="1" u="sng" dirty="0">
                <a:solidFill>
                  <a:srgbClr val="C00000"/>
                </a:solidFill>
                <a:latin typeface="+mj-lt"/>
                <a:ea typeface="+mj-ea"/>
                <a:cs typeface="Calibri" panose="020F0502020204030204" charset="0"/>
                <a:sym typeface="+mn-ea"/>
              </a:rPr>
              <a:t>                 </a:t>
            </a:r>
            <a:r>
              <a:rPr sz="2000" b="1" i="1" u="sng" dirty="0">
                <a:solidFill>
                  <a:srgbClr val="C00000"/>
                </a:solidFill>
                <a:latin typeface="+mj-lt"/>
                <a:ea typeface="+mj-ea"/>
                <a:cs typeface="Calibri" panose="020F0502020204030204" charset="0"/>
                <a:sym typeface="+mn-ea"/>
              </a:rPr>
              <a:t>A personal comprehension</a:t>
            </a:r>
            <a:endParaRPr sz="2000" b="1" i="1" u="sng" dirty="0">
              <a:solidFill>
                <a:srgbClr val="C00000"/>
              </a:solidFill>
              <a:latin typeface="+mj-lt"/>
              <a:ea typeface="+mj-ea"/>
              <a:cs typeface="Calibri" panose="020F0502020204030204" charset="0"/>
              <a:sym typeface="+mn-ea"/>
            </a:endParaRPr>
          </a:p>
          <a:p>
            <a:pPr marL="342900" indent="-342900" algn="ctr">
              <a:buFont typeface="Arial" panose="020B0604020202020204" pitchFamily="34" charset="0"/>
              <a:buChar char="•"/>
            </a:pPr>
            <a:endParaRPr sz="2000" b="1" i="1" u="sng" dirty="0">
              <a:solidFill>
                <a:srgbClr val="C00000"/>
              </a:solidFill>
              <a:latin typeface="+mj-lt"/>
              <a:ea typeface="+mj-ea"/>
              <a:cs typeface="Calibri" panose="020F0502020204030204" charset="0"/>
              <a:sym typeface="+mn-ea"/>
            </a:endParaRPr>
          </a:p>
          <a:p>
            <a:pPr algn="ctr" eaLnBrk="1" hangingPunct="1">
              <a:spcAft>
                <a:spcPct val="0"/>
              </a:spcAft>
              <a:buClrTx/>
              <a:buSzTx/>
            </a:pPr>
            <a:r>
              <a:rPr sz="2000" b="1" dirty="0">
                <a:latin typeface="Times New Roman" panose="02020603050405020304" pitchFamily="18" charset="0"/>
                <a:cs typeface="Times New Roman" panose="02020603050405020304" pitchFamily="18" charset="0"/>
                <a:sym typeface="+mn-ea"/>
              </a:rPr>
              <a:t>Arun  K Grover*</a:t>
            </a:r>
            <a:endParaRPr sz="2000" b="1" dirty="0">
              <a:latin typeface="Times New Roman" panose="02020603050405020304" pitchFamily="18" charset="0"/>
              <a:ea typeface="+mn-ea"/>
              <a:cs typeface="Times New Roman" panose="02020603050405020304" pitchFamily="18" charset="0"/>
            </a:endParaRPr>
          </a:p>
          <a:p>
            <a:pPr algn="ctr" eaLnBrk="1" hangingPunct="1">
              <a:spcAft>
                <a:spcPct val="0"/>
              </a:spcAft>
              <a:buClrTx/>
              <a:buSzTx/>
            </a:pPr>
            <a:r>
              <a:rPr sz="2000" b="1" dirty="0">
                <a:solidFill>
                  <a:srgbClr val="002060"/>
                </a:solidFill>
                <a:latin typeface="Times New Roman" panose="02020603050405020304" pitchFamily="18" charset="0"/>
                <a:cs typeface="Times New Roman" panose="02020603050405020304" pitchFamily="18" charset="0"/>
                <a:sym typeface="+mn-ea"/>
              </a:rPr>
              <a:t>Panjab  University,  Chandigarh  160014</a:t>
            </a:r>
            <a:endParaRPr sz="2000" b="1" dirty="0">
              <a:solidFill>
                <a:srgbClr val="002060"/>
              </a:solidFill>
              <a:latin typeface="Times New Roman" panose="02020603050405020304" pitchFamily="18" charset="0"/>
              <a:cs typeface="Times New Roman" panose="02020603050405020304" pitchFamily="18" charset="0"/>
              <a:sym typeface="+mn-ea"/>
            </a:endParaRPr>
          </a:p>
          <a:p>
            <a:pPr algn="ctr" eaLnBrk="1" hangingPunct="1">
              <a:spcAft>
                <a:spcPct val="0"/>
              </a:spcAft>
              <a:buClrTx/>
              <a:buSzTx/>
            </a:pPr>
            <a:r>
              <a:rPr b="1" dirty="0">
                <a:solidFill>
                  <a:srgbClr val="C00000"/>
                </a:solidFill>
                <a:latin typeface="Arial" panose="020B0604020202020204" pitchFamily="34" charset="0"/>
                <a:ea typeface="SimHei" pitchFamily="49" charset="-122"/>
                <a:sym typeface="+mn-ea"/>
              </a:rPr>
              <a:t>ASET Colloquium</a:t>
            </a:r>
            <a:r>
              <a:rPr lang="en-US" b="1" dirty="0">
                <a:solidFill>
                  <a:srgbClr val="C00000"/>
                </a:solidFill>
                <a:latin typeface="Arial" panose="020B0604020202020204" pitchFamily="34" charset="0"/>
                <a:ea typeface="SimHei" pitchFamily="49" charset="-122"/>
                <a:sym typeface="+mn-ea"/>
              </a:rPr>
              <a:t>, Friday, </a:t>
            </a:r>
            <a:r>
              <a:rPr b="1" dirty="0">
                <a:solidFill>
                  <a:srgbClr val="C00000"/>
                </a:solidFill>
                <a:latin typeface="Arial" panose="020B0604020202020204" pitchFamily="34" charset="0"/>
                <a:ea typeface="SimHei" pitchFamily="49" charset="-122"/>
                <a:sym typeface="+mn-ea"/>
              </a:rPr>
              <a:t>December 29, </a:t>
            </a:r>
            <a:r>
              <a:rPr lang="en-US" b="1" dirty="0">
                <a:solidFill>
                  <a:srgbClr val="C00000"/>
                </a:solidFill>
                <a:latin typeface="Arial" panose="020B0604020202020204" pitchFamily="34" charset="0"/>
                <a:ea typeface="SimHei" pitchFamily="49" charset="-122"/>
                <a:sym typeface="+mn-ea"/>
              </a:rPr>
              <a:t>2016</a:t>
            </a:r>
            <a:endParaRPr lang="en-US" b="1" dirty="0">
              <a:solidFill>
                <a:srgbClr val="C00000"/>
              </a:solidFill>
              <a:latin typeface="Arial" panose="020B0604020202020204" pitchFamily="34" charset="0"/>
              <a:ea typeface="SimHei" pitchFamily="49" charset="-122"/>
              <a:sym typeface="+mn-ea"/>
            </a:endParaRPr>
          </a:p>
          <a:p>
            <a:pPr algn="ctr" eaLnBrk="1" hangingPunct="1">
              <a:spcAft>
                <a:spcPct val="0"/>
              </a:spcAft>
              <a:buClrTx/>
              <a:buSzTx/>
            </a:pPr>
            <a:r>
              <a:rPr lang="en-US" b="1" i="1" dirty="0">
                <a:solidFill>
                  <a:schemeClr val="tx1"/>
                </a:solidFill>
                <a:sym typeface="+mn-ea"/>
              </a:rPr>
              <a:t>*</a:t>
            </a:r>
            <a:r>
              <a:rPr b="1" i="1" dirty="0">
                <a:solidFill>
                  <a:schemeClr val="tx1"/>
                </a:solidFill>
                <a:sym typeface="+mn-ea"/>
              </a:rPr>
              <a:t>On leave of absence from TIFR , Mumba</a:t>
            </a:r>
            <a:endParaRPr lang="en-US" b="1"/>
          </a:p>
          <a:p>
            <a:endParaRPr lang="en-US" b="1"/>
          </a:p>
          <a:p>
            <a:pPr indent="0" algn="ctr">
              <a:buFont typeface="Arial" panose="020B0604020202020204" pitchFamily="34" charset="0"/>
              <a:buNone/>
            </a:pPr>
            <a:r>
              <a:rPr lang="en-US" altLang="en-US" b="1" u="sng" dirty="0">
                <a:solidFill>
                  <a:srgbClr val="C00000"/>
                </a:solidFill>
                <a:latin typeface="Arial" panose="020B0604020202020204" pitchFamily="34" charset="0"/>
                <a:sym typeface="+mn-ea"/>
              </a:rPr>
              <a:t>III.  A V Hill Report to Kasturirangan’s NEP : 75 years of S &amp; T in India</a:t>
            </a:r>
            <a:endParaRPr lang="en-US" altLang="en-US" b="1" u="sng" dirty="0">
              <a:solidFill>
                <a:srgbClr val="C00000"/>
              </a:solidFill>
              <a:latin typeface="Arial" panose="020B0604020202020204" pitchFamily="34" charset="0"/>
              <a:sym typeface="+mn-ea"/>
            </a:endParaRPr>
          </a:p>
          <a:p>
            <a:pPr algn="ctr">
              <a:buFontTx/>
            </a:pPr>
            <a:endParaRPr lang="en-US" altLang="en-US" u="sng" dirty="0">
              <a:solidFill>
                <a:srgbClr val="C00000"/>
              </a:solidFill>
              <a:latin typeface="Arial" panose="020B0604020202020204" pitchFamily="34" charset="0"/>
              <a:sym typeface="+mn-ea"/>
            </a:endParaRPr>
          </a:p>
          <a:p>
            <a:pPr algn="ctr">
              <a:buFontTx/>
            </a:pPr>
            <a:r>
              <a:rPr lang="en-US" altLang="en-US" b="1" dirty="0">
                <a:solidFill>
                  <a:schemeClr val="tx1"/>
                </a:solidFill>
                <a:latin typeface="Arial" panose="020B0604020202020204" pitchFamily="34" charset="0"/>
                <a:sym typeface="+mn-ea"/>
              </a:rPr>
              <a:t>Arun Kumar Grover</a:t>
            </a:r>
            <a:endParaRPr lang="en-US" altLang="en-US" b="1" dirty="0">
              <a:solidFill>
                <a:schemeClr val="tx1"/>
              </a:solidFill>
              <a:latin typeface="Arial" panose="020B0604020202020204" pitchFamily="34" charset="0"/>
              <a:sym typeface="+mn-ea"/>
            </a:endParaRPr>
          </a:p>
          <a:p>
            <a:pPr algn="ctr">
              <a:buFontTx/>
            </a:pPr>
            <a:r>
              <a:rPr lang="en-US" altLang="en-US" sz="1600" b="1" dirty="0">
                <a:solidFill>
                  <a:schemeClr val="tx1"/>
                </a:solidFill>
                <a:latin typeface="Arial" panose="020B0604020202020204" pitchFamily="34" charset="0"/>
                <a:sym typeface="+mn-ea"/>
              </a:rPr>
              <a:t>Emeritus Professor and DAE Raja Ramanna Fellow, </a:t>
            </a:r>
            <a:endParaRPr lang="en-US" altLang="en-US" sz="1600" b="1" dirty="0">
              <a:solidFill>
                <a:schemeClr val="tx1"/>
              </a:solidFill>
              <a:latin typeface="Arial" panose="020B0604020202020204" pitchFamily="34" charset="0"/>
            </a:endParaRPr>
          </a:p>
          <a:p>
            <a:pPr algn="ctr">
              <a:buFontTx/>
            </a:pPr>
            <a:r>
              <a:rPr lang="en-US" altLang="en-US" sz="1600" b="1" dirty="0">
                <a:solidFill>
                  <a:schemeClr val="tx1"/>
                </a:solidFill>
                <a:latin typeface="Arial" panose="020B0604020202020204" pitchFamily="34" charset="0"/>
                <a:sym typeface="+mn-ea"/>
              </a:rPr>
              <a:t>Punjab Engineering College (</a:t>
            </a:r>
            <a:r>
              <a:rPr lang="en-US" altLang="en-US" sz="1600" b="1" i="1" dirty="0">
                <a:solidFill>
                  <a:schemeClr val="tx1"/>
                </a:solidFill>
                <a:latin typeface="Arial" panose="020B0604020202020204" pitchFamily="34" charset="0"/>
                <a:sym typeface="+mn-ea"/>
              </a:rPr>
              <a:t>Deemed to be University</a:t>
            </a:r>
            <a:r>
              <a:rPr lang="en-US" altLang="en-US" sz="1600" b="1" dirty="0">
                <a:solidFill>
                  <a:schemeClr val="tx1"/>
                </a:solidFill>
                <a:latin typeface="Arial" panose="020B0604020202020204" pitchFamily="34" charset="0"/>
                <a:sym typeface="+mn-ea"/>
              </a:rPr>
              <a:t>), Chandigarh 160012</a:t>
            </a:r>
            <a:endParaRPr lang="en-US" altLang="en-US" sz="1600" b="1" dirty="0">
              <a:solidFill>
                <a:schemeClr val="tx1"/>
              </a:solidFill>
              <a:latin typeface="Arial" panose="020B0604020202020204" pitchFamily="34" charset="0"/>
            </a:endParaRPr>
          </a:p>
          <a:p>
            <a:pPr algn="ctr">
              <a:buFontTx/>
            </a:pPr>
            <a:r>
              <a:rPr lang="en-US" altLang="en-US" b="1" dirty="0">
                <a:solidFill>
                  <a:srgbClr val="C00000"/>
                </a:solidFill>
                <a:latin typeface="Arial" panose="020B0604020202020204" pitchFamily="34" charset="0"/>
                <a:sym typeface="+mn-ea"/>
              </a:rPr>
              <a:t>ASET Colloquium, Friday, November 27, 2020 </a:t>
            </a:r>
            <a:endParaRPr lang="en-US" altLang="en-US" b="1" dirty="0">
              <a:solidFill>
                <a:srgbClr val="C00000"/>
              </a:solidFill>
              <a:latin typeface="Arial" panose="020B0604020202020204" pitchFamily="34" charset="0"/>
            </a:endParaRPr>
          </a:p>
          <a:p>
            <a:pPr algn="ctr"/>
            <a:endParaRPr lang="en-US" altLang="en-US" dirty="0">
              <a:solidFill>
                <a:srgbClr val="C00000"/>
              </a:solidFill>
              <a:latin typeface="Arial" panose="020B0604020202020204" pitchFamily="34" charset="0"/>
              <a:ea typeface="Arial" panose="020B0604020202020204" pitchFamily="34" charset="0"/>
            </a:endParaRPr>
          </a:p>
          <a:p>
            <a:endParaRPr lang="en-US" b="1"/>
          </a:p>
          <a:p>
            <a:endParaRPr lang="en-US" b="1"/>
          </a:p>
        </p:txBody>
      </p:sp>
      <p:sp>
        <p:nvSpPr>
          <p:cNvPr id="4" name="Text Box 3"/>
          <p:cNvSpPr txBox="1"/>
          <p:nvPr/>
        </p:nvSpPr>
        <p:spPr>
          <a:xfrm>
            <a:off x="2212340" y="161925"/>
            <a:ext cx="5488940" cy="460375"/>
          </a:xfrm>
          <a:prstGeom prst="rect">
            <a:avLst/>
          </a:prstGeom>
          <a:noFill/>
        </p:spPr>
        <p:txBody>
          <a:bodyPr wrap="square" rtlCol="0">
            <a:spAutoFit/>
          </a:bodyPr>
          <a:p>
            <a:r>
              <a:rPr lang="en-US" sz="2400" b="1" u="sng"/>
              <a:t>THREE ASET COLLOQUIA SINCE July 2012 </a:t>
            </a:r>
            <a:endParaRPr lang="en-US" sz="2400" b="1" u="sng"/>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1844675"/>
            <a:ext cx="8229600" cy="698500"/>
          </a:xfrm>
        </p:spPr>
        <p:txBody>
          <a:bodyPr rtlCol="0">
            <a:normAutofit fontScale="90000"/>
          </a:bodyPr>
          <a:lstStyle/>
          <a:p>
            <a:pPr eaLnBrk="1" fontAlgn="auto" hangingPunct="1">
              <a:spcAft>
                <a:spcPts val="0"/>
              </a:spcAft>
              <a:defRPr/>
            </a:pPr>
            <a:br>
              <a:rPr lang="en-US" sz="3200" u="sng" dirty="0">
                <a:ea typeface="Times New Roman" panose="02020603050405020304" pitchFamily="18" charset="0"/>
                <a:cs typeface="Arial" panose="020B0604020202020204" pitchFamily="34" charset="0"/>
              </a:rPr>
            </a:br>
            <a:endParaRPr lang="en-US" sz="1600" dirty="0">
              <a:solidFill>
                <a:srgbClr val="C00000"/>
              </a:solidFill>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276370" y="1000108"/>
            <a:ext cx="8867630" cy="5715040"/>
          </a:xfrm>
          <a:ln>
            <a:miter lim="800000"/>
          </a:ln>
        </p:spPr>
        <p:txBody>
          <a:bodyPr rtlCol="0">
            <a:noAutofit/>
          </a:bodyPr>
          <a:lstStyle/>
          <a:p>
            <a:pPr eaLnBrk="1" fontAlgn="auto" hangingPunct="1">
              <a:lnSpc>
                <a:spcPct val="115000"/>
              </a:lnSpc>
              <a:spcBef>
                <a:spcPts val="600"/>
              </a:spcBef>
              <a:spcAft>
                <a:spcPts val="600"/>
              </a:spcAft>
              <a:buFont typeface="Wingdings" panose="05000000000000000000" pitchFamily="2" charset="2"/>
              <a:buNone/>
              <a:defRPr/>
            </a:pPr>
            <a:r>
              <a:rPr lang="en-US" sz="1600" b="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Times New Roman" panose="02020603050405020304" pitchFamily="18" charset="0"/>
                <a:cs typeface="Times New Roman" panose="02020603050405020304" pitchFamily="18" charset="0"/>
              </a:rPr>
              <a:t>1919 : </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u="sng" dirty="0">
                <a:solidFill>
                  <a:srgbClr val="002060"/>
                </a:solidFill>
                <a:latin typeface="Times New Roman" panose="02020603050405020304" pitchFamily="18" charset="0"/>
                <a:cs typeface="Times New Roman" panose="02020603050405020304" pitchFamily="18" charset="0"/>
              </a:rPr>
              <a:t>Panjab University Syndicate approved the initiation of a new Integrated </a:t>
            </a:r>
            <a:r>
              <a:rPr lang="en-US" sz="2000" b="1" u="sng" dirty="0" err="1">
                <a:solidFill>
                  <a:srgbClr val="002060"/>
                </a:solidFill>
                <a:latin typeface="Times New Roman" panose="02020603050405020304" pitchFamily="18" charset="0"/>
                <a:cs typeface="Times New Roman" panose="02020603050405020304" pitchFamily="18" charset="0"/>
              </a:rPr>
              <a:t>Honours</a:t>
            </a:r>
            <a:r>
              <a:rPr lang="en-US" sz="2000" b="1" u="sng" dirty="0">
                <a:solidFill>
                  <a:srgbClr val="002060"/>
                </a:solidFill>
                <a:latin typeface="Times New Roman" panose="02020603050405020304" pitchFamily="18" charset="0"/>
                <a:cs typeface="Times New Roman" panose="02020603050405020304" pitchFamily="18" charset="0"/>
              </a:rPr>
              <a:t> School System (3+1), instead of the usual two years of Bachelor’s followed by two years of Master’s degree  in different subjects for bright students of different colleges of Lahore.  </a:t>
            </a:r>
            <a:endParaRPr lang="en-US" sz="2000" b="1" u="sng" dirty="0">
              <a:solidFill>
                <a:srgbClr val="002060"/>
              </a:solidFill>
              <a:latin typeface="Times New Roman" panose="02020603050405020304" pitchFamily="18" charset="0"/>
              <a:cs typeface="Times New Roman" panose="02020603050405020304" pitchFamily="18" charset="0"/>
            </a:endParaRPr>
          </a:p>
          <a:p>
            <a:pPr eaLnBrk="1" fontAlgn="auto" hangingPunct="1">
              <a:lnSpc>
                <a:spcPct val="115000"/>
              </a:lnSpc>
              <a:spcBef>
                <a:spcPts val="600"/>
              </a:spcBef>
              <a:spcAft>
                <a:spcPts val="600"/>
              </a:spcAft>
              <a:defRPr/>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i="1" dirty="0">
                <a:solidFill>
                  <a:srgbClr val="C00000"/>
                </a:solidFill>
                <a:latin typeface="Times New Roman" panose="02020603050405020304" pitchFamily="18" charset="0"/>
                <a:cs typeface="Times New Roman" panose="02020603050405020304" pitchFamily="18" charset="0"/>
              </a:rPr>
              <a:t>A similar scheme had been introduced in few selected colleges by University of Madras in 1911, where a 2-years of Bachelor course and a 2-years of Master course was compressed into a </a:t>
            </a:r>
            <a:r>
              <a:rPr lang="en-US" sz="2000" b="1" i="1" u="sng" dirty="0">
                <a:solidFill>
                  <a:srgbClr val="C00000"/>
                </a:solidFill>
                <a:latin typeface="Times New Roman" panose="02020603050405020304" pitchFamily="18" charset="0"/>
                <a:cs typeface="Times New Roman" panose="02020603050405020304" pitchFamily="18" charset="0"/>
              </a:rPr>
              <a:t>three years of Honours Course</a:t>
            </a:r>
            <a:r>
              <a:rPr lang="en-US" sz="2000" b="1" i="1" dirty="0">
                <a:solidFill>
                  <a:srgbClr val="C00000"/>
                </a:solidFill>
                <a:latin typeface="Times New Roman" panose="02020603050405020304" pitchFamily="18" charset="0"/>
                <a:cs typeface="Times New Roman" panose="02020603050405020304" pitchFamily="18" charset="0"/>
              </a:rPr>
              <a:t> for very bright students. The Honours scheme in University of Madras was discontinued after Indian independence in 1957. The last Honours examination at Madras was conducted in 1960. </a:t>
            </a:r>
            <a:endParaRPr lang="en-US" sz="2000" b="1" i="1" dirty="0">
              <a:solidFill>
                <a:srgbClr val="C00000"/>
              </a:solidFill>
              <a:latin typeface="Times New Roman" panose="02020603050405020304" pitchFamily="18" charset="0"/>
              <a:cs typeface="Times New Roman" panose="02020603050405020304" pitchFamily="18" charset="0"/>
            </a:endParaRPr>
          </a:p>
          <a:p>
            <a:pPr eaLnBrk="1" fontAlgn="auto" hangingPunct="1">
              <a:spcBef>
                <a:spcPts val="600"/>
              </a:spcBef>
              <a:spcAft>
                <a:spcPts val="600"/>
              </a:spcAft>
              <a:defRPr/>
            </a:pPr>
            <a:r>
              <a:rPr lang="en-US" sz="1600" b="1"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However, the Honours school System (3+1) started to bloom in Panjab University’s new Chandigarh campus from 1960 onwards. </a:t>
            </a:r>
            <a:endParaRPr lang="en-US" sz="1800" b="1" dirty="0">
              <a:solidFill>
                <a:schemeClr val="tx1"/>
              </a:solidFill>
              <a:latin typeface="Arial" panose="020B0604020202020204" pitchFamily="34" charset="0"/>
              <a:cs typeface="Arial" panose="020B0604020202020204" pitchFamily="34" charset="0"/>
            </a:endParaRPr>
          </a:p>
          <a:p>
            <a:pPr eaLnBrk="1" fontAlgn="auto" hangingPunct="1">
              <a:spcBef>
                <a:spcPts val="600"/>
              </a:spcBef>
              <a:spcAft>
                <a:spcPts val="600"/>
              </a:spcAft>
              <a:defRPr/>
            </a:pPr>
            <a:r>
              <a:rPr lang="en-US" sz="1800" b="1" i="1" dirty="0">
                <a:solidFill>
                  <a:srgbClr val="FF0000"/>
                </a:solidFill>
                <a:latin typeface="Arial" panose="020B0604020202020204" pitchFamily="34" charset="0"/>
                <a:cs typeface="Arial" panose="020B0604020202020204" pitchFamily="34" charset="0"/>
              </a:rPr>
              <a:t>Interestingly, the (3+1) System was the equivalent of </a:t>
            </a:r>
            <a:r>
              <a:rPr lang="en-US" sz="1800" b="1" i="1" u="sng" dirty="0">
                <a:solidFill>
                  <a:srgbClr val="FF0000"/>
                </a:solidFill>
                <a:latin typeface="Arial" panose="020B0604020202020204" pitchFamily="34" charset="0"/>
                <a:cs typeface="Arial" panose="020B0604020202020204" pitchFamily="34" charset="0"/>
              </a:rPr>
              <a:t>four years Bachelor’s scheme in NEP 2020 ! </a:t>
            </a:r>
            <a:endParaRPr lang="en-US" sz="1800" b="1" i="1" u="sng" dirty="0">
              <a:solidFill>
                <a:srgbClr val="FF0000"/>
              </a:solidFill>
              <a:latin typeface="Arial" panose="020B0604020202020204" pitchFamily="34" charset="0"/>
              <a:cs typeface="Arial" panose="020B0604020202020204" pitchFamily="34" charset="0"/>
            </a:endParaRPr>
          </a:p>
          <a:p>
            <a:pPr eaLnBrk="1" fontAlgn="auto" hangingPunct="1">
              <a:spcBef>
                <a:spcPts val="600"/>
              </a:spcBef>
              <a:spcAft>
                <a:spcPts val="600"/>
              </a:spcAft>
              <a:defRPr/>
            </a:pPr>
            <a:endParaRPr lang="en-US" sz="1800" b="1" i="1" dirty="0">
              <a:solidFill>
                <a:srgbClr val="002060"/>
              </a:solidFill>
              <a:latin typeface="Arial" panose="020B0604020202020204" pitchFamily="34" charset="0"/>
              <a:cs typeface="Arial" panose="020B0604020202020204" pitchFamily="34" charset="0"/>
            </a:endParaRPr>
          </a:p>
          <a:p>
            <a:pPr eaLnBrk="1" fontAlgn="auto" hangingPunct="1">
              <a:spcBef>
                <a:spcPts val="600"/>
              </a:spcBef>
              <a:spcAft>
                <a:spcPts val="600"/>
              </a:spcAft>
              <a:buFont typeface="Arial" panose="020B0604020202020204" pitchFamily="34" charset="0"/>
              <a:buNone/>
              <a:defRPr/>
            </a:pPr>
            <a:endParaRPr lang="en-US" sz="1600" b="1" dirty="0">
              <a:solidFill>
                <a:srgbClr val="C00000"/>
              </a:solidFill>
              <a:latin typeface="Arial" panose="020B0604020202020204" pitchFamily="34" charset="0"/>
              <a:cs typeface="Arial" panose="020B0604020202020204" pitchFamily="34" charset="0"/>
            </a:endParaRPr>
          </a:p>
          <a:p>
            <a:pPr eaLnBrk="1" fontAlgn="auto" hangingPunct="1">
              <a:spcBef>
                <a:spcPts val="600"/>
              </a:spcBef>
              <a:spcAft>
                <a:spcPts val="600"/>
              </a:spcAft>
              <a:buFont typeface="Wingdings" panose="05000000000000000000" pitchFamily="2" charset="2"/>
              <a:buNone/>
              <a:defRPr/>
            </a:pPr>
            <a:endParaRPr lang="en-US" sz="1600" b="1" dirty="0">
              <a:solidFill>
                <a:srgbClr val="C00000"/>
              </a:solidFill>
              <a:latin typeface="Arial" panose="020B0604020202020204" pitchFamily="34" charset="0"/>
              <a:cs typeface="Arial" panose="020B0604020202020204" pitchFamily="34" charset="0"/>
            </a:endParaRPr>
          </a:p>
          <a:p>
            <a:pPr eaLnBrk="1" fontAlgn="auto" hangingPunct="1">
              <a:spcBef>
                <a:spcPts val="600"/>
              </a:spcBef>
              <a:spcAft>
                <a:spcPts val="600"/>
              </a:spcAft>
              <a:buFont typeface="Wingdings" panose="05000000000000000000" pitchFamily="2" charset="2"/>
              <a:buNone/>
              <a:defRPr/>
            </a:pPr>
            <a:endParaRPr lang="en-US" sz="1600" b="1" dirty="0">
              <a:solidFill>
                <a:srgbClr val="C00000"/>
              </a:solidFill>
              <a:latin typeface="Arial" panose="020B0604020202020204" pitchFamily="34" charset="0"/>
              <a:cs typeface="Arial" panose="020B0604020202020204" pitchFamily="34" charset="0"/>
            </a:endParaRPr>
          </a:p>
          <a:p>
            <a:pPr eaLnBrk="1" fontAlgn="auto" hangingPunct="1">
              <a:spcBef>
                <a:spcPts val="600"/>
              </a:spcBef>
              <a:spcAft>
                <a:spcPts val="600"/>
              </a:spcAft>
              <a:buFont typeface="Wingdings" panose="05000000000000000000" pitchFamily="2" charset="2"/>
              <a:buAutoNum type="arabicPlain" startAt="1917"/>
              <a:defRPr/>
            </a:pPr>
            <a:endParaRPr lang="en-US" sz="1600" b="1" dirty="0">
              <a:solidFill>
                <a:srgbClr val="C00000"/>
              </a:solidFill>
              <a:latin typeface="Arial" panose="020B0604020202020204" pitchFamily="34" charset="0"/>
              <a:cs typeface="Arial" panose="020B0604020202020204" pitchFamily="34" charset="0"/>
            </a:endParaRPr>
          </a:p>
          <a:p>
            <a:pPr eaLnBrk="1" fontAlgn="auto" hangingPunct="1">
              <a:spcBef>
                <a:spcPts val="600"/>
              </a:spcBef>
              <a:spcAft>
                <a:spcPts val="600"/>
              </a:spcAft>
              <a:buFont typeface="Wingdings" panose="05000000000000000000" pitchFamily="2" charset="2"/>
              <a:buNone/>
              <a:defRPr/>
            </a:pPr>
            <a:endParaRPr lang="en-US" sz="1600" b="1" dirty="0">
              <a:solidFill>
                <a:srgbClr val="C00000"/>
              </a:solidFill>
              <a:highlight>
                <a:srgbClr val="FFFF00"/>
              </a:highlight>
              <a:latin typeface="Arial" panose="020B0604020202020204" pitchFamily="34" charset="0"/>
              <a:cs typeface="Arial" panose="020B0604020202020204" pitchFamily="34" charset="0"/>
            </a:endParaRPr>
          </a:p>
          <a:p>
            <a:pPr eaLnBrk="1" fontAlgn="auto" hangingPunct="1">
              <a:spcBef>
                <a:spcPts val="600"/>
              </a:spcBef>
              <a:spcAft>
                <a:spcPts val="600"/>
              </a:spcAft>
              <a:buFont typeface="Wingdings" panose="05000000000000000000" pitchFamily="2" charset="2"/>
              <a:buNone/>
              <a:defRPr/>
            </a:pPr>
            <a:r>
              <a:rPr lang="en-US" sz="1600" b="1" dirty="0">
                <a:solidFill>
                  <a:srgbClr val="C00000"/>
                </a:solidFill>
                <a:latin typeface="Arial" panose="020B0604020202020204" pitchFamily="34" charset="0"/>
                <a:cs typeface="Arial" panose="020B0604020202020204" pitchFamily="34" charset="0"/>
              </a:rPr>
              <a:t>		</a:t>
            </a:r>
            <a:endParaRPr lang="en-US" sz="1600" b="1" dirty="0">
              <a:solidFill>
                <a:srgbClr val="002060"/>
              </a:solidFill>
              <a:latin typeface="Arial" panose="020B0604020202020204" pitchFamily="34" charset="0"/>
              <a:cs typeface="Arial" panose="020B0604020202020204" pitchFamily="34" charset="0"/>
            </a:endParaRPr>
          </a:p>
          <a:p>
            <a:pPr eaLnBrk="1" fontAlgn="auto" hangingPunct="1">
              <a:spcBef>
                <a:spcPts val="600"/>
              </a:spcBef>
              <a:spcAft>
                <a:spcPts val="600"/>
              </a:spcAft>
              <a:buFont typeface="Wingdings" panose="05000000000000000000" pitchFamily="2" charset="2"/>
              <a:buNone/>
              <a:defRPr/>
            </a:pPr>
            <a:endParaRPr lang="en-US" sz="1600"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134938" y="115888"/>
            <a:ext cx="8888412" cy="673100"/>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381000" y="225425"/>
            <a:ext cx="8458200" cy="429895"/>
          </a:xfrm>
          <a:prstGeom prst="rect">
            <a:avLst/>
          </a:prstGeom>
          <a:noFill/>
        </p:spPr>
        <p:txBody>
          <a:bodyPr>
            <a:spAutoFit/>
          </a:bodyPr>
          <a:lstStyle/>
          <a:p>
            <a:pPr algn="ctr" fontAlgn="auto">
              <a:spcBef>
                <a:spcPts val="0"/>
              </a:spcBef>
              <a:spcAft>
                <a:spcPts val="0"/>
              </a:spcAft>
              <a:defRPr/>
            </a:pPr>
            <a:r>
              <a:rPr lang="en-US" altLang="en-IN" sz="2200" b="1" dirty="0">
                <a:solidFill>
                  <a:schemeClr val="bg1"/>
                </a:solidFill>
                <a:effectLst>
                  <a:outerShdw blurRad="38100" dist="38100" dir="2700000" algn="tl">
                    <a:srgbClr val="000000">
                      <a:alpha val="43137"/>
                    </a:srgbClr>
                  </a:outerShdw>
                </a:effectLst>
              </a:rPr>
              <a:t>1      1919 : Honours School System introduced at Colleges of Lahore </a:t>
            </a:r>
            <a:endParaRPr lang="en-US" altLang="en-IN" sz="22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36525" y="773113"/>
            <a:ext cx="8886825" cy="13811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295" name="Picture 2" descr="Image result for pec chandigarh logo"/>
          <p:cNvPicPr>
            <a:picLocks noChangeAspect="1" noChangeArrowheads="1"/>
          </p:cNvPicPr>
          <p:nvPr/>
        </p:nvPicPr>
        <p:blipFill>
          <a:blip r:embed="rId1">
            <a:extLst>
              <a:ext uri="{28A0092B-C50C-407E-A947-70E740481C1C}">
                <a14:useLocalDpi xmlns:a14="http://schemas.microsoft.com/office/drawing/2010/main" val="0"/>
              </a:ext>
            </a:extLst>
          </a:blip>
          <a:srcRect t="22002" b="21999"/>
          <a:stretch>
            <a:fillRect/>
          </a:stretch>
        </p:blipFill>
        <p:spPr bwMode="auto">
          <a:xfrm>
            <a:off x="207963" y="169863"/>
            <a:ext cx="990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533400"/>
            <a:ext cx="9072594" cy="5867400"/>
          </a:xfrm>
        </p:spPr>
        <p:txBody>
          <a:bodyPr>
            <a:normAutofit fontScale="25000" lnSpcReduction="20000"/>
          </a:bodyPr>
          <a:lstStyle/>
          <a:p>
            <a:pPr algn="just">
              <a:lnSpc>
                <a:spcPct val="150000"/>
              </a:lnSpc>
              <a:spcBef>
                <a:spcPts val="20"/>
              </a:spcBef>
              <a:spcAft>
                <a:spcPts val="0"/>
              </a:spcAft>
            </a:pPr>
            <a:endParaRPr lang="en-IN" sz="6000" b="1" dirty="0">
              <a:solidFill>
                <a:srgbClr val="00206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r>
              <a:rPr lang="en-IN" sz="7200" b="1" dirty="0">
                <a:solidFill>
                  <a:srgbClr val="002060"/>
                </a:solidFill>
                <a:latin typeface="Arial" panose="020B0604020202020204" pitchFamily="34" charset="0"/>
                <a:cs typeface="Arial" panose="020B0604020202020204" pitchFamily="34" charset="0"/>
              </a:rPr>
              <a:t>Several college teachers who had been given study leave to go abroad returned with exposure to research</a:t>
            </a:r>
            <a:r>
              <a:rPr lang="en-IN" sz="7200" b="1" dirty="0">
                <a:solidFill>
                  <a:srgbClr val="C00000"/>
                </a:solidFill>
                <a:latin typeface="Arial" panose="020B0604020202020204" pitchFamily="34" charset="0"/>
                <a:cs typeface="Arial" panose="020B0604020202020204" pitchFamily="34" charset="0"/>
              </a:rPr>
              <a:t>, </a:t>
            </a:r>
            <a:r>
              <a:rPr lang="en-US" altLang="en-IN" sz="7200" b="1" dirty="0">
                <a:solidFill>
                  <a:srgbClr val="C00000"/>
                </a:solidFill>
                <a:latin typeface="Arial" panose="020B0604020202020204" pitchFamily="34" charset="0"/>
                <a:cs typeface="Arial" panose="020B0604020202020204" pitchFamily="34" charset="0"/>
              </a:rPr>
              <a:t>some</a:t>
            </a:r>
            <a:r>
              <a:rPr lang="en-IN" sz="7200" b="1" dirty="0">
                <a:solidFill>
                  <a:srgbClr val="C00000"/>
                </a:solidFill>
                <a:latin typeface="Arial" panose="020B0604020202020204" pitchFamily="34" charset="0"/>
                <a:cs typeface="Arial" panose="020B0604020202020204" pitchFamily="34" charset="0"/>
              </a:rPr>
              <a:t> of them were appointed as University Professors, Readers and Lecturers in their respective subjects</a:t>
            </a:r>
            <a:r>
              <a:rPr lang="en-US" altLang="en-IN" sz="7200" b="1" dirty="0">
                <a:solidFill>
                  <a:srgbClr val="C00000"/>
                </a:solidFill>
                <a:latin typeface="Arial" panose="020B0604020202020204" pitchFamily="34" charset="0"/>
                <a:cs typeface="Arial" panose="020B0604020202020204" pitchFamily="34" charset="0"/>
              </a:rPr>
              <a:t> in 1919</a:t>
            </a:r>
            <a:r>
              <a:rPr lang="en-IN" sz="7200" b="1" dirty="0">
                <a:solidFill>
                  <a:srgbClr val="C00000"/>
                </a:solidFill>
                <a:latin typeface="Arial" panose="020B0604020202020204" pitchFamily="34" charset="0"/>
                <a:cs typeface="Arial" panose="020B0604020202020204" pitchFamily="34" charset="0"/>
              </a:rPr>
              <a:t>.</a:t>
            </a:r>
            <a:endParaRPr lang="en-IN" sz="7200" b="1" dirty="0">
              <a:solidFill>
                <a:srgbClr val="C0000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endParaRPr lang="en-IN" sz="7200" b="1" dirty="0">
              <a:solidFill>
                <a:srgbClr val="C0000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r>
              <a:rPr lang="en-IN" sz="7200" b="1" u="sng" dirty="0">
                <a:solidFill>
                  <a:srgbClr val="C00000"/>
                </a:solidFill>
                <a:latin typeface="Arial" panose="020B0604020202020204" pitchFamily="34" charset="0"/>
                <a:cs typeface="Arial" panose="020B0604020202020204" pitchFamily="34" charset="0"/>
              </a:rPr>
              <a:t>Shiv Ram </a:t>
            </a:r>
            <a:r>
              <a:rPr lang="en-IN" sz="7200" b="1" u="sng" dirty="0" err="1">
                <a:solidFill>
                  <a:srgbClr val="C00000"/>
                </a:solidFill>
                <a:latin typeface="Arial" panose="020B0604020202020204" pitchFamily="34" charset="0"/>
                <a:cs typeface="Arial" panose="020B0604020202020204" pitchFamily="34" charset="0"/>
              </a:rPr>
              <a:t>Kashyap</a:t>
            </a:r>
            <a:r>
              <a:rPr lang="en-IN" sz="7200" b="1" u="sng" dirty="0">
                <a:solidFill>
                  <a:srgbClr val="C00000"/>
                </a:solidFill>
                <a:latin typeface="Arial" panose="020B0604020202020204" pitchFamily="34" charset="0"/>
                <a:cs typeface="Arial" panose="020B0604020202020204" pitchFamily="34" charset="0"/>
              </a:rPr>
              <a:t> (Botany), Gopal Singh </a:t>
            </a:r>
            <a:r>
              <a:rPr lang="en-IN" sz="7200" b="1" u="sng" dirty="0" err="1">
                <a:solidFill>
                  <a:srgbClr val="C00000"/>
                </a:solidFill>
                <a:latin typeface="Arial" panose="020B0604020202020204" pitchFamily="34" charset="0"/>
                <a:cs typeface="Arial" panose="020B0604020202020204" pitchFamily="34" charset="0"/>
              </a:rPr>
              <a:t>Chowla</a:t>
            </a:r>
            <a:r>
              <a:rPr lang="en-IN" sz="7200" b="1" u="sng" dirty="0">
                <a:solidFill>
                  <a:srgbClr val="C00000"/>
                </a:solidFill>
                <a:latin typeface="Arial" panose="020B0604020202020204" pitchFamily="34" charset="0"/>
                <a:cs typeface="Arial" panose="020B0604020202020204" pitchFamily="34" charset="0"/>
              </a:rPr>
              <a:t> (Mathematics), </a:t>
            </a:r>
            <a:r>
              <a:rPr lang="en-IN" sz="7200" b="1" u="sng" dirty="0" err="1">
                <a:solidFill>
                  <a:srgbClr val="C00000"/>
                </a:solidFill>
                <a:latin typeface="Arial" panose="020B0604020202020204" pitchFamily="34" charset="0"/>
                <a:cs typeface="Arial" panose="020B0604020202020204" pitchFamily="34" charset="0"/>
              </a:rPr>
              <a:t>Bawa</a:t>
            </a:r>
            <a:r>
              <a:rPr lang="en-IN" sz="7200" b="1" u="sng" dirty="0">
                <a:solidFill>
                  <a:srgbClr val="C00000"/>
                </a:solidFill>
                <a:latin typeface="Arial" panose="020B0604020202020204" pitchFamily="34" charset="0"/>
                <a:cs typeface="Arial" panose="020B0604020202020204" pitchFamily="34" charset="0"/>
              </a:rPr>
              <a:t> </a:t>
            </a:r>
            <a:r>
              <a:rPr lang="en-IN" sz="7200" b="1" u="sng" dirty="0" err="1">
                <a:solidFill>
                  <a:srgbClr val="C00000"/>
                </a:solidFill>
                <a:latin typeface="Arial" panose="020B0604020202020204" pitchFamily="34" charset="0"/>
                <a:cs typeface="Arial" panose="020B0604020202020204" pitchFamily="34" charset="0"/>
              </a:rPr>
              <a:t>Kartar</a:t>
            </a:r>
            <a:r>
              <a:rPr lang="en-IN" sz="7200" b="1" u="sng" dirty="0">
                <a:solidFill>
                  <a:srgbClr val="C00000"/>
                </a:solidFill>
                <a:latin typeface="Arial" panose="020B0604020202020204" pitchFamily="34" charset="0"/>
                <a:cs typeface="Arial" panose="020B0604020202020204" pitchFamily="34" charset="0"/>
              </a:rPr>
              <a:t> Singh (Chemistry), </a:t>
            </a:r>
            <a:r>
              <a:rPr lang="en-IN" sz="7200" b="1" u="sng" dirty="0" err="1">
                <a:solidFill>
                  <a:srgbClr val="C00000"/>
                </a:solidFill>
                <a:latin typeface="Arial" panose="020B0604020202020204" pitchFamily="34" charset="0"/>
                <a:cs typeface="Arial" panose="020B0604020202020204" pitchFamily="34" charset="0"/>
              </a:rPr>
              <a:t>Birbal</a:t>
            </a:r>
            <a:r>
              <a:rPr lang="en-IN" sz="7200" b="1" u="sng" dirty="0">
                <a:solidFill>
                  <a:srgbClr val="C00000"/>
                </a:solidFill>
                <a:latin typeface="Arial" panose="020B0604020202020204" pitchFamily="34" charset="0"/>
                <a:cs typeface="Arial" panose="020B0604020202020204" pitchFamily="34" charset="0"/>
              </a:rPr>
              <a:t> </a:t>
            </a:r>
            <a:r>
              <a:rPr lang="en-IN" sz="7200" b="1" u="sng" dirty="0" err="1">
                <a:solidFill>
                  <a:srgbClr val="C00000"/>
                </a:solidFill>
                <a:latin typeface="Arial" panose="020B0604020202020204" pitchFamily="34" charset="0"/>
                <a:cs typeface="Arial" panose="020B0604020202020204" pitchFamily="34" charset="0"/>
              </a:rPr>
              <a:t>Sahni</a:t>
            </a:r>
            <a:r>
              <a:rPr lang="en-IN" sz="7200" b="1" u="sng" dirty="0">
                <a:solidFill>
                  <a:srgbClr val="C00000"/>
                </a:solidFill>
                <a:latin typeface="Arial" panose="020B0604020202020204" pitchFamily="34" charset="0"/>
                <a:cs typeface="Arial" panose="020B0604020202020204" pitchFamily="34" charset="0"/>
              </a:rPr>
              <a:t> (Botany), </a:t>
            </a:r>
            <a:r>
              <a:rPr lang="en-IN" sz="7200" b="1" i="1" u="sng" dirty="0">
                <a:solidFill>
                  <a:srgbClr val="C00000"/>
                </a:solidFill>
                <a:latin typeface="Arial" panose="020B0604020202020204" pitchFamily="34" charset="0"/>
                <a:cs typeface="Arial" panose="020B0604020202020204" pitchFamily="34" charset="0"/>
              </a:rPr>
              <a:t>et al  were </a:t>
            </a:r>
            <a:r>
              <a:rPr lang="en-IN" sz="7200" b="1" u="sng" dirty="0">
                <a:solidFill>
                  <a:srgbClr val="C00000"/>
                </a:solidFill>
                <a:latin typeface="Arial" panose="020B0604020202020204" pitchFamily="34" charset="0"/>
                <a:cs typeface="Arial" panose="020B0604020202020204" pitchFamily="34" charset="0"/>
              </a:rPr>
              <a:t>teachers at Lahore by 1919.</a:t>
            </a:r>
            <a:endParaRPr lang="en-IN" sz="7200" b="1" u="sng" dirty="0">
              <a:solidFill>
                <a:srgbClr val="C0000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endParaRPr lang="en-IN" sz="7200" b="1" u="sng" dirty="0">
              <a:solidFill>
                <a:srgbClr val="C0000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r>
              <a:rPr lang="en-IN" sz="7200" b="1" dirty="0">
                <a:solidFill>
                  <a:srgbClr val="002060"/>
                </a:solidFill>
                <a:latin typeface="Arial" panose="020B0604020202020204" pitchFamily="34" charset="0"/>
                <a:cs typeface="Arial" panose="020B0604020202020204" pitchFamily="34" charset="0"/>
                <a:sym typeface="+mn-ea"/>
              </a:rPr>
              <a:t>The Panjab University </a:t>
            </a:r>
            <a:r>
              <a:rPr lang="en-US" altLang="en-IN" sz="7200" b="1" dirty="0">
                <a:solidFill>
                  <a:srgbClr val="002060"/>
                </a:solidFill>
                <a:latin typeface="Arial" panose="020B0604020202020204" pitchFamily="34" charset="0"/>
                <a:cs typeface="Arial" panose="020B0604020202020204" pitchFamily="34" charset="0"/>
                <a:sym typeface="+mn-ea"/>
              </a:rPr>
              <a:t>had </a:t>
            </a:r>
            <a:r>
              <a:rPr lang="en-IN" sz="7200" b="1" dirty="0">
                <a:solidFill>
                  <a:srgbClr val="002060"/>
                </a:solidFill>
                <a:latin typeface="Arial" panose="020B0604020202020204" pitchFamily="34" charset="0"/>
                <a:cs typeface="Arial" panose="020B0604020202020204" pitchFamily="34" charset="0"/>
                <a:sym typeface="+mn-ea"/>
              </a:rPr>
              <a:t>made only a dozen new appointments for its Honours School System</a:t>
            </a:r>
            <a:r>
              <a:rPr lang="en-US" altLang="en-IN" sz="7200" b="1" dirty="0">
                <a:solidFill>
                  <a:srgbClr val="002060"/>
                </a:solidFill>
                <a:latin typeface="Arial" panose="020B0604020202020204" pitchFamily="34" charset="0"/>
                <a:cs typeface="Arial" panose="020B0604020202020204" pitchFamily="34" charset="0"/>
                <a:sym typeface="+mn-ea"/>
              </a:rPr>
              <a:t> from 1919 onwards.</a:t>
            </a:r>
            <a:endParaRPr lang="en-US" altLang="en-IN" sz="7200" b="1" dirty="0">
              <a:solidFill>
                <a:srgbClr val="002060"/>
              </a:solidFill>
              <a:latin typeface="Arial" panose="020B0604020202020204" pitchFamily="34" charset="0"/>
              <a:cs typeface="Arial" panose="020B0604020202020204" pitchFamily="34" charset="0"/>
              <a:sym typeface="+mn-ea"/>
            </a:endParaRPr>
          </a:p>
          <a:p>
            <a:pPr algn="just">
              <a:lnSpc>
                <a:spcPct val="150000"/>
              </a:lnSpc>
              <a:spcBef>
                <a:spcPts val="20"/>
              </a:spcBef>
              <a:spcAft>
                <a:spcPts val="0"/>
              </a:spcAft>
            </a:pPr>
            <a:endParaRPr lang="en-US" sz="7200" b="1" dirty="0">
              <a:solidFill>
                <a:srgbClr val="C0000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r>
              <a:rPr lang="en-IN" sz="7200" b="1" dirty="0">
                <a:solidFill>
                  <a:srgbClr val="C00000"/>
                </a:solidFill>
                <a:latin typeface="Arial" panose="020B0604020202020204" pitchFamily="34" charset="0"/>
                <a:cs typeface="Arial" panose="020B0604020202020204" pitchFamily="34" charset="0"/>
              </a:rPr>
              <a:t>In 1919 itself, it was proposed to erect </a:t>
            </a:r>
            <a:r>
              <a:rPr lang="en-IN" sz="7200" b="1" dirty="0">
                <a:solidFill>
                  <a:srgbClr val="002060"/>
                </a:solidFill>
                <a:latin typeface="Arial" panose="020B0604020202020204" pitchFamily="34" charset="0"/>
                <a:cs typeface="Arial" panose="020B0604020202020204" pitchFamily="34" charset="0"/>
              </a:rPr>
              <a:t>University Chemical Laboratory (UCL) at a cost of 4.5 lakhs and look for a Professor of Physical Chemistry. A global search for Professor’s position was commissioned in 1924.</a:t>
            </a:r>
            <a:endParaRPr lang="en-IN" sz="7200" b="1" dirty="0">
              <a:solidFill>
                <a:srgbClr val="00206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endParaRPr lang="en-IN" sz="7200" b="1" dirty="0">
              <a:solidFill>
                <a:srgbClr val="002060"/>
              </a:solidFill>
              <a:latin typeface="Arial" panose="020B0604020202020204" pitchFamily="34" charset="0"/>
              <a:cs typeface="Arial" panose="020B0604020202020204" pitchFamily="34" charset="0"/>
            </a:endParaRPr>
          </a:p>
          <a:p>
            <a:pPr marL="0" indent="0" algn="just">
              <a:lnSpc>
                <a:spcPct val="200000"/>
              </a:lnSpc>
              <a:spcBef>
                <a:spcPts val="20"/>
              </a:spcBef>
              <a:spcAft>
                <a:spcPts val="0"/>
              </a:spcAft>
              <a:buNone/>
            </a:pPr>
            <a:r>
              <a:rPr lang="en-IN" sz="7200" b="1" dirty="0">
                <a:solidFill>
                  <a:srgbClr val="C00000"/>
                </a:solidFill>
                <a:latin typeface="Arial" panose="020B0604020202020204" pitchFamily="34" charset="0"/>
                <a:cs typeface="Arial" panose="020B0604020202020204" pitchFamily="34" charset="0"/>
              </a:rPr>
              <a:t> </a:t>
            </a:r>
            <a:endParaRPr lang="en-IN" sz="7200" b="1" dirty="0">
              <a:solidFill>
                <a:srgbClr val="C00000"/>
              </a:solidFill>
              <a:latin typeface="Arial" panose="020B0604020202020204" pitchFamily="34" charset="0"/>
              <a:cs typeface="Arial" panose="020B0604020202020204" pitchFamily="34" charset="0"/>
            </a:endParaRPr>
          </a:p>
          <a:p>
            <a:pPr marL="0" indent="0" algn="just">
              <a:lnSpc>
                <a:spcPct val="200000"/>
              </a:lnSpc>
              <a:spcBef>
                <a:spcPts val="20"/>
              </a:spcBef>
              <a:spcAft>
                <a:spcPts val="0"/>
              </a:spcAft>
              <a:buNone/>
            </a:pPr>
            <a:endParaRPr lang="en-IN" sz="7200" b="1" dirty="0">
              <a:solidFill>
                <a:srgbClr val="C00000"/>
              </a:solidFill>
              <a:latin typeface="Arial" panose="020B0604020202020204" pitchFamily="34" charset="0"/>
              <a:cs typeface="Arial" panose="020B0604020202020204" pitchFamily="34" charset="0"/>
            </a:endParaRPr>
          </a:p>
          <a:p>
            <a:pPr algn="just">
              <a:lnSpc>
                <a:spcPct val="150000"/>
              </a:lnSpc>
              <a:spcBef>
                <a:spcPts val="20"/>
              </a:spcBef>
              <a:spcAft>
                <a:spcPts val="0"/>
              </a:spcAft>
            </a:pPr>
            <a:endParaRPr lang="en-IN" sz="7200" b="1" dirty="0">
              <a:solidFill>
                <a:srgbClr val="C00000"/>
              </a:solidFill>
              <a:latin typeface="Arial" panose="020B0604020202020204" pitchFamily="34" charset="0"/>
              <a:cs typeface="Arial" panose="020B0604020202020204" pitchFamily="34" charset="0"/>
            </a:endParaRPr>
          </a:p>
          <a:p>
            <a:pPr algn="just">
              <a:lnSpc>
                <a:spcPct val="150000"/>
              </a:lnSpc>
            </a:pPr>
            <a:endParaRPr lang="en-IN" sz="6000" dirty="0">
              <a:solidFill>
                <a:srgbClr val="C00000"/>
              </a:solidFill>
              <a:latin typeface="Arial" panose="020B0604020202020204" pitchFamily="34" charset="0"/>
              <a:cs typeface="Arial" panose="020B0604020202020204" pitchFamily="34" charset="0"/>
            </a:endParaRPr>
          </a:p>
          <a:p>
            <a:pPr algn="just">
              <a:lnSpc>
                <a:spcPct val="150000"/>
              </a:lnSpc>
            </a:pPr>
            <a:endParaRPr lang="en-IN" sz="6000" dirty="0">
              <a:solidFill>
                <a:srgbClr val="C00000"/>
              </a:solidFill>
              <a:latin typeface="Arial" panose="020B0604020202020204" pitchFamily="34" charset="0"/>
              <a:cs typeface="Arial" panose="020B0604020202020204" pitchFamily="34" charset="0"/>
            </a:endParaRPr>
          </a:p>
          <a:p>
            <a:pPr algn="just">
              <a:lnSpc>
                <a:spcPct val="150000"/>
              </a:lnSpc>
            </a:pPr>
            <a:endParaRPr lang="en-IN" dirty="0">
              <a:solidFill>
                <a:srgbClr val="C00000"/>
              </a:solidFill>
              <a:latin typeface="Arial" panose="020B0604020202020204" pitchFamily="34" charset="0"/>
              <a:cs typeface="Arial" panose="020B0604020202020204" pitchFamily="34" charset="0"/>
            </a:endParaRPr>
          </a:p>
          <a:p>
            <a:pPr algn="just">
              <a:lnSpc>
                <a:spcPct val="150000"/>
              </a:lnSpc>
            </a:pPr>
            <a:endParaRPr lang="en-IN" dirty="0">
              <a:solidFill>
                <a:srgbClr val="C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95400" y="178713"/>
            <a:ext cx="8158104" cy="39878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Higher Education  Initiatives at Panjab Univ.,  Lahore (&gt;1919 )</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290696" y="234513"/>
            <a:ext cx="7717692" cy="430887"/>
          </a:xfrm>
          <a:prstGeom prst="rect">
            <a:avLst/>
          </a:prstGeom>
          <a:noFill/>
        </p:spPr>
        <p:txBody>
          <a:bodyPr wrap="square" rtlCol="0">
            <a:spAutoFit/>
          </a:bodyPr>
          <a:lstStyle/>
          <a:p>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Happenings  at  Panjab Univ., Lahore (1920 onwards)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angle 9"/>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76200" y="990600"/>
            <a:ext cx="8613138" cy="5541134"/>
          </a:xfrm>
        </p:spPr>
        <p:txBody>
          <a:bodyPr>
            <a:noAutofit/>
          </a:bodyPr>
          <a:lstStyle/>
          <a:p>
            <a:pPr>
              <a:lnSpc>
                <a:spcPct val="115000"/>
              </a:lnSpc>
              <a:spcBef>
                <a:spcPts val="400"/>
              </a:spcBef>
              <a:spcAft>
                <a:spcPts val="0"/>
              </a:spcAft>
            </a:pPr>
            <a:r>
              <a:rPr lang="en-US" sz="1800" dirty="0">
                <a:solidFill>
                  <a:srgbClr val="C00000"/>
                </a:solidFill>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 Dr. S S </a:t>
            </a:r>
            <a:r>
              <a:rPr lang="en-US" sz="1800" b="1" dirty="0" err="1">
                <a:solidFill>
                  <a:srgbClr val="C00000"/>
                </a:solidFill>
                <a:latin typeface="Arial" panose="020B0604020202020204" pitchFamily="34" charset="0"/>
                <a:cs typeface="Arial" panose="020B0604020202020204" pitchFamily="34" charset="0"/>
              </a:rPr>
              <a:t>Bhatnagar</a:t>
            </a:r>
            <a:r>
              <a:rPr lang="en-US" sz="1800" b="1" dirty="0">
                <a:solidFill>
                  <a:srgbClr val="C00000"/>
                </a:solidFill>
                <a:latin typeface="Arial" panose="020B0604020202020204" pitchFamily="34" charset="0"/>
                <a:cs typeface="Arial" panose="020B0604020202020204" pitchFamily="34" charset="0"/>
              </a:rPr>
              <a:t> had assumed charge as Director of University Chemical Laboratories in 1925. </a:t>
            </a:r>
            <a:r>
              <a:rPr lang="en-US" sz="1800" b="1" dirty="0">
                <a:solidFill>
                  <a:schemeClr val="tx1"/>
                </a:solidFill>
                <a:latin typeface="Arial" panose="020B0604020202020204" pitchFamily="34" charset="0"/>
                <a:cs typeface="Arial" panose="020B0604020202020204" pitchFamily="34" charset="0"/>
              </a:rPr>
              <a:t>He was Research Professor at BHU from 1921-24, like, C V Raman at Calcutta University.  He built the world class School for Chemical Sciences at Lahore. </a:t>
            </a:r>
            <a:endParaRPr lang="en-US" sz="1800" b="1" dirty="0">
              <a:solidFill>
                <a:schemeClr val="tx1"/>
              </a:solidFill>
              <a:latin typeface="Arial" panose="020B0604020202020204" pitchFamily="34" charset="0"/>
              <a:cs typeface="Arial" panose="020B0604020202020204" pitchFamily="34" charset="0"/>
            </a:endParaRPr>
          </a:p>
          <a:p>
            <a:pPr>
              <a:lnSpc>
                <a:spcPct val="115000"/>
              </a:lnSpc>
              <a:spcBef>
                <a:spcPts val="400"/>
              </a:spcBef>
              <a:spcAft>
                <a:spcPts val="0"/>
              </a:spcAft>
            </a:pPr>
            <a:r>
              <a:rPr lang="en-US" sz="1800" b="1" dirty="0">
                <a:solidFill>
                  <a:srgbClr val="C00000"/>
                </a:solidFill>
                <a:latin typeface="Arial" panose="020B0604020202020204" pitchFamily="34" charset="0"/>
                <a:cs typeface="Arial" panose="020B0604020202020204" pitchFamily="34" charset="0"/>
                <a:sym typeface="+mn-ea"/>
              </a:rPr>
              <a:t>C V Raman had visited Lahore in 1920 and delivered 15 lectures at Govt. College Lahore. </a:t>
            </a:r>
            <a:r>
              <a:rPr lang="en-US" sz="1800" b="1" dirty="0">
                <a:latin typeface="Arial" panose="020B0604020202020204" pitchFamily="34" charset="0"/>
                <a:cs typeface="Arial" panose="020B0604020202020204" pitchFamily="34" charset="0"/>
                <a:sym typeface="+mn-ea"/>
              </a:rPr>
              <a:t>However, the Physics </a:t>
            </a:r>
            <a:r>
              <a:rPr lang="en-US" sz="1800" b="1" dirty="0" err="1">
                <a:latin typeface="Arial" panose="020B0604020202020204" pitchFamily="34" charset="0"/>
                <a:cs typeface="Arial" panose="020B0604020202020204" pitchFamily="34" charset="0"/>
                <a:sym typeface="+mn-ea"/>
              </a:rPr>
              <a:t>Honours</a:t>
            </a:r>
            <a:r>
              <a:rPr lang="en-US" sz="1800" b="1" dirty="0">
                <a:latin typeface="Arial" panose="020B0604020202020204" pitchFamily="34" charset="0"/>
                <a:cs typeface="Arial" panose="020B0604020202020204" pitchFamily="34" charset="0"/>
                <a:sym typeface="+mn-ea"/>
              </a:rPr>
              <a:t> School was the last to get started in 1934. </a:t>
            </a:r>
            <a:endParaRPr lang="en-US" sz="1800" b="1" dirty="0">
              <a:solidFill>
                <a:schemeClr val="tx1"/>
              </a:solidFill>
              <a:latin typeface="Arial" panose="020B0604020202020204" pitchFamily="34" charset="0"/>
              <a:cs typeface="Arial" panose="020B0604020202020204" pitchFamily="34" charset="0"/>
            </a:endParaRPr>
          </a:p>
          <a:p>
            <a:pPr>
              <a:lnSpc>
                <a:spcPct val="115000"/>
              </a:lnSpc>
              <a:spcBef>
                <a:spcPts val="400"/>
              </a:spcBef>
              <a:spcAft>
                <a:spcPts val="0"/>
              </a:spcAft>
            </a:pPr>
            <a:r>
              <a:rPr lang="en-US" sz="1800" b="1" dirty="0">
                <a:solidFill>
                  <a:srgbClr val="C00000"/>
                </a:solidFill>
                <a:latin typeface="Arial" panose="020B0604020202020204" pitchFamily="34" charset="0"/>
                <a:cs typeface="Arial" panose="020B0604020202020204" pitchFamily="34" charset="0"/>
              </a:rPr>
              <a:t>Dr P K </a:t>
            </a:r>
            <a:r>
              <a:rPr lang="en-US" sz="1800" b="1" dirty="0" err="1">
                <a:solidFill>
                  <a:srgbClr val="C00000"/>
                </a:solidFill>
                <a:latin typeface="Arial" panose="020B0604020202020204" pitchFamily="34" charset="0"/>
                <a:cs typeface="Arial" panose="020B0604020202020204" pitchFamily="34" charset="0"/>
              </a:rPr>
              <a:t>Kichlu</a:t>
            </a:r>
            <a:r>
              <a:rPr lang="en-US" sz="1800" b="1" dirty="0">
                <a:solidFill>
                  <a:srgbClr val="C00000"/>
                </a:solidFill>
                <a:latin typeface="Arial" panose="020B0604020202020204" pitchFamily="34" charset="0"/>
                <a:cs typeface="Arial" panose="020B0604020202020204" pitchFamily="34" charset="0"/>
              </a:rPr>
              <a:t>, a student of Prof. </a:t>
            </a:r>
            <a:r>
              <a:rPr lang="en-US" sz="1800" b="1" dirty="0" err="1">
                <a:solidFill>
                  <a:srgbClr val="C00000"/>
                </a:solidFill>
                <a:latin typeface="Arial" panose="020B0604020202020204" pitchFamily="34" charset="0"/>
                <a:cs typeface="Arial" panose="020B0604020202020204" pitchFamily="34" charset="0"/>
              </a:rPr>
              <a:t>Meghnad</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Saha</a:t>
            </a:r>
            <a:r>
              <a:rPr lang="en-US" sz="1800" b="1" dirty="0">
                <a:solidFill>
                  <a:srgbClr val="C00000"/>
                </a:solidFill>
                <a:latin typeface="Arial" panose="020B0604020202020204" pitchFamily="34" charset="0"/>
                <a:cs typeface="Arial" panose="020B0604020202020204" pitchFamily="34" charset="0"/>
              </a:rPr>
              <a:t> at Allahabad University, joined Govt. College Lahore in 1929. </a:t>
            </a:r>
            <a:r>
              <a:rPr lang="en-US" sz="1800" b="1" dirty="0">
                <a:solidFill>
                  <a:schemeClr val="tx1"/>
                </a:solidFill>
                <a:latin typeface="Arial" panose="020B0604020202020204" pitchFamily="34" charset="0"/>
                <a:cs typeface="Arial" panose="020B0604020202020204" pitchFamily="34" charset="0"/>
              </a:rPr>
              <a:t>He was an integral part of Physics </a:t>
            </a:r>
            <a:r>
              <a:rPr lang="en-US" sz="1800" b="1" dirty="0" err="1">
                <a:solidFill>
                  <a:schemeClr val="tx1"/>
                </a:solidFill>
                <a:latin typeface="Arial" panose="020B0604020202020204" pitchFamily="34" charset="0"/>
                <a:cs typeface="Arial" panose="020B0604020202020204" pitchFamily="34" charset="0"/>
              </a:rPr>
              <a:t>Honours</a:t>
            </a:r>
            <a:r>
              <a:rPr lang="en-US" sz="1800" b="1" dirty="0">
                <a:solidFill>
                  <a:schemeClr val="tx1"/>
                </a:solidFill>
                <a:latin typeface="Arial" panose="020B0604020202020204" pitchFamily="34" charset="0"/>
                <a:cs typeface="Arial" panose="020B0604020202020204" pitchFamily="34" charset="0"/>
              </a:rPr>
              <a:t> School at Lahore from 1934 to 1947. B M </a:t>
            </a:r>
            <a:r>
              <a:rPr lang="en-US" sz="1800" b="1" dirty="0" err="1">
                <a:solidFill>
                  <a:schemeClr val="tx1"/>
                </a:solidFill>
                <a:latin typeface="Arial" panose="020B0604020202020204" pitchFamily="34" charset="0"/>
                <a:cs typeface="Arial" panose="020B0604020202020204" pitchFamily="34" charset="0"/>
              </a:rPr>
              <a:t>Anand</a:t>
            </a:r>
            <a:r>
              <a:rPr lang="en-US" sz="1800" b="1" dirty="0">
                <a:solidFill>
                  <a:schemeClr val="tx1"/>
                </a:solidFill>
                <a:latin typeface="Arial" panose="020B0604020202020204" pitchFamily="34" charset="0"/>
                <a:cs typeface="Arial" panose="020B0604020202020204" pitchFamily="34" charset="0"/>
              </a:rPr>
              <a:t> got inducted as a Lecturer in Physics in 1934.</a:t>
            </a:r>
            <a:endParaRPr lang="en-US" sz="1800" b="1" dirty="0">
              <a:solidFill>
                <a:schemeClr val="tx1"/>
              </a:solidFill>
              <a:latin typeface="Arial" panose="020B0604020202020204" pitchFamily="34" charset="0"/>
              <a:cs typeface="Arial" panose="020B0604020202020204" pitchFamily="34" charset="0"/>
            </a:endParaRPr>
          </a:p>
          <a:p>
            <a:pPr>
              <a:lnSpc>
                <a:spcPct val="115000"/>
              </a:lnSpc>
              <a:spcBef>
                <a:spcPts val="400"/>
              </a:spcBef>
              <a:spcAft>
                <a:spcPts val="0"/>
              </a:spcAft>
            </a:pPr>
            <a:r>
              <a:rPr lang="en-IN" sz="1800" b="1" dirty="0" err="1">
                <a:solidFill>
                  <a:srgbClr val="C00000"/>
                </a:solidFill>
                <a:latin typeface="Arial" panose="020B0604020202020204" pitchFamily="34" charset="0"/>
                <a:cs typeface="Arial" panose="020B0604020202020204" pitchFamily="34" charset="0"/>
              </a:rPr>
              <a:t>Dr.</a:t>
            </a:r>
            <a:r>
              <a:rPr lang="en-IN" sz="1800" b="1" dirty="0">
                <a:solidFill>
                  <a:srgbClr val="C00000"/>
                </a:solidFill>
                <a:latin typeface="Arial" panose="020B0604020202020204" pitchFamily="34" charset="0"/>
                <a:cs typeface="Arial" panose="020B0604020202020204" pitchFamily="34" charset="0"/>
              </a:rPr>
              <a:t> </a:t>
            </a:r>
            <a:r>
              <a:rPr lang="en-IN" sz="1800" b="1" dirty="0" err="1">
                <a:solidFill>
                  <a:srgbClr val="C00000"/>
                </a:solidFill>
                <a:latin typeface="Arial" panose="020B0604020202020204" pitchFamily="34" charset="0"/>
                <a:cs typeface="Arial" panose="020B0604020202020204" pitchFamily="34" charset="0"/>
              </a:rPr>
              <a:t>Sarvadaman</a:t>
            </a:r>
            <a:r>
              <a:rPr lang="en-IN" sz="1800" b="1" dirty="0">
                <a:solidFill>
                  <a:srgbClr val="C00000"/>
                </a:solidFill>
                <a:latin typeface="Arial" panose="020B0604020202020204" pitchFamily="34" charset="0"/>
                <a:cs typeface="Arial" panose="020B0604020202020204" pitchFamily="34" charset="0"/>
              </a:rPr>
              <a:t> </a:t>
            </a:r>
            <a:r>
              <a:rPr lang="en-IN" sz="1800" b="1" dirty="0" err="1">
                <a:solidFill>
                  <a:srgbClr val="C00000"/>
                </a:solidFill>
                <a:latin typeface="Arial" panose="020B0604020202020204" pitchFamily="34" charset="0"/>
                <a:cs typeface="Arial" panose="020B0604020202020204" pitchFamily="34" charset="0"/>
              </a:rPr>
              <a:t>Chowla</a:t>
            </a:r>
            <a:r>
              <a:rPr lang="en-IN" sz="1800" b="1" dirty="0">
                <a:solidFill>
                  <a:srgbClr val="C00000"/>
                </a:solidFill>
                <a:latin typeface="Arial" panose="020B0604020202020204" pitchFamily="34" charset="0"/>
                <a:cs typeface="Arial" panose="020B0604020202020204" pitchFamily="34" charset="0"/>
              </a:rPr>
              <a:t> returned </a:t>
            </a:r>
            <a:r>
              <a:rPr lang="en-US" altLang="en-IN" sz="1800" b="1" dirty="0">
                <a:solidFill>
                  <a:srgbClr val="C00000"/>
                </a:solidFill>
                <a:latin typeface="Arial" panose="020B0604020202020204" pitchFamily="34" charset="0"/>
                <a:cs typeface="Arial" panose="020B0604020202020204" pitchFamily="34" charset="0"/>
              </a:rPr>
              <a:t>to Lahore </a:t>
            </a:r>
            <a:r>
              <a:rPr lang="en-IN" sz="1800" b="1" dirty="0">
                <a:solidFill>
                  <a:srgbClr val="C00000"/>
                </a:solidFill>
                <a:latin typeface="Arial" panose="020B0604020202020204" pitchFamily="34" charset="0"/>
                <a:cs typeface="Arial" panose="020B0604020202020204" pitchFamily="34" charset="0"/>
              </a:rPr>
              <a:t>in 1936 as the Head, Department of Mathematics at G</a:t>
            </a:r>
            <a:r>
              <a:rPr lang="en-US" altLang="en-IN" sz="1800" b="1" dirty="0">
                <a:solidFill>
                  <a:srgbClr val="C00000"/>
                </a:solidFill>
                <a:latin typeface="Arial" panose="020B0604020202020204" pitchFamily="34" charset="0"/>
                <a:cs typeface="Arial" panose="020B0604020202020204" pitchFamily="34" charset="0"/>
              </a:rPr>
              <a:t>ovt. </a:t>
            </a:r>
            <a:r>
              <a:rPr lang="en-IN" sz="1800" b="1" dirty="0">
                <a:solidFill>
                  <a:srgbClr val="C00000"/>
                </a:solidFill>
                <a:latin typeface="Arial" panose="020B0604020202020204" pitchFamily="34" charset="0"/>
                <a:cs typeface="Arial" panose="020B0604020202020204" pitchFamily="34" charset="0"/>
              </a:rPr>
              <a:t>C</a:t>
            </a:r>
            <a:r>
              <a:rPr lang="en-US" altLang="en-IN" sz="1800" b="1" dirty="0">
                <a:solidFill>
                  <a:srgbClr val="C00000"/>
                </a:solidFill>
                <a:latin typeface="Arial" panose="020B0604020202020204" pitchFamily="34" charset="0"/>
                <a:cs typeface="Arial" panose="020B0604020202020204" pitchFamily="34" charset="0"/>
              </a:rPr>
              <a:t>ollege </a:t>
            </a:r>
            <a:r>
              <a:rPr lang="en-IN" sz="1800" b="1" dirty="0">
                <a:solidFill>
                  <a:srgbClr val="C00000"/>
                </a:solidFill>
                <a:latin typeface="Arial" panose="020B0604020202020204" pitchFamily="34" charset="0"/>
                <a:cs typeface="Arial" panose="020B0604020202020204" pitchFamily="34" charset="0"/>
              </a:rPr>
              <a:t>L</a:t>
            </a:r>
            <a:r>
              <a:rPr lang="en-US" altLang="en-IN" sz="1800" b="1" dirty="0">
                <a:solidFill>
                  <a:srgbClr val="C00000"/>
                </a:solidFill>
                <a:latin typeface="Arial" panose="020B0604020202020204" pitchFamily="34" charset="0"/>
                <a:cs typeface="Arial" panose="020B0604020202020204" pitchFamily="34" charset="0"/>
              </a:rPr>
              <a:t>ahore</a:t>
            </a:r>
            <a:r>
              <a:rPr lang="en-IN" sz="1800" b="1" dirty="0">
                <a:solidFill>
                  <a:srgbClr val="C00000"/>
                </a:solidFill>
                <a:latin typeface="Arial" panose="020B0604020202020204" pitchFamily="34" charset="0"/>
                <a:cs typeface="Arial" panose="020B0604020202020204" pitchFamily="34" charset="0"/>
              </a:rPr>
              <a:t> and PU. </a:t>
            </a:r>
            <a:endParaRPr lang="en-IN" sz="1800" b="1" dirty="0">
              <a:solidFill>
                <a:srgbClr val="C00000"/>
              </a:solidFill>
              <a:latin typeface="Arial" panose="020B0604020202020204" pitchFamily="34" charset="0"/>
              <a:cs typeface="Arial" panose="020B0604020202020204" pitchFamily="34" charset="0"/>
            </a:endParaRPr>
          </a:p>
          <a:p>
            <a:pPr marL="0" indent="0">
              <a:lnSpc>
                <a:spcPct val="115000"/>
              </a:lnSpc>
              <a:spcBef>
                <a:spcPts val="400"/>
              </a:spcBef>
              <a:spcAft>
                <a:spcPts val="0"/>
              </a:spcAft>
              <a:buNone/>
            </a:pPr>
            <a:r>
              <a:rPr lang="en-US" altLang="en-IN" sz="1800" b="1" dirty="0">
                <a:solidFill>
                  <a:srgbClr val="002060"/>
                </a:solidFill>
                <a:latin typeface="Arial" panose="020B0604020202020204" pitchFamily="34" charset="0"/>
                <a:cs typeface="Arial" panose="020B0604020202020204" pitchFamily="34" charset="0"/>
              </a:rPr>
              <a:t>      </a:t>
            </a:r>
            <a:r>
              <a:rPr lang="en-IN" sz="1800" b="1" i="1" dirty="0">
                <a:solidFill>
                  <a:srgbClr val="002060"/>
                </a:solidFill>
                <a:latin typeface="Arial" panose="020B0604020202020204" pitchFamily="34" charset="0"/>
                <a:cs typeface="Arial" panose="020B0604020202020204" pitchFamily="34" charset="0"/>
              </a:rPr>
              <a:t>Hari Ram Gupta, F C </a:t>
            </a:r>
            <a:r>
              <a:rPr lang="en-IN" sz="1800" b="1" i="1" dirty="0" err="1">
                <a:solidFill>
                  <a:srgbClr val="002060"/>
                </a:solidFill>
                <a:latin typeface="Arial" panose="020B0604020202020204" pitchFamily="34" charset="0"/>
                <a:cs typeface="Arial" panose="020B0604020202020204" pitchFamily="34" charset="0"/>
              </a:rPr>
              <a:t>Auluck</a:t>
            </a:r>
            <a:r>
              <a:rPr lang="en-IN" sz="1800" b="1" i="1" dirty="0">
                <a:solidFill>
                  <a:srgbClr val="002060"/>
                </a:solidFill>
                <a:latin typeface="Arial" panose="020B0604020202020204" pitchFamily="34" charset="0"/>
                <a:cs typeface="Arial" panose="020B0604020202020204" pitchFamily="34" charset="0"/>
              </a:rPr>
              <a:t>,  R P </a:t>
            </a:r>
            <a:r>
              <a:rPr lang="en-IN" sz="1800" b="1" i="1" dirty="0" err="1">
                <a:solidFill>
                  <a:srgbClr val="002060"/>
                </a:solidFill>
                <a:latin typeface="Arial" panose="020B0604020202020204" pitchFamily="34" charset="0"/>
                <a:cs typeface="Arial" panose="020B0604020202020204" pitchFamily="34" charset="0"/>
              </a:rPr>
              <a:t>Bambah</a:t>
            </a:r>
            <a:r>
              <a:rPr lang="en-IN" sz="1800" b="1" i="1" dirty="0">
                <a:solidFill>
                  <a:srgbClr val="002060"/>
                </a:solidFill>
                <a:latin typeface="Arial" panose="020B0604020202020204" pitchFamily="34" charset="0"/>
                <a:cs typeface="Arial" panose="020B0604020202020204" pitchFamily="34" charset="0"/>
              </a:rPr>
              <a:t>, </a:t>
            </a:r>
            <a:r>
              <a:rPr lang="en-US" altLang="en-IN" sz="1800" b="1" i="1" dirty="0">
                <a:solidFill>
                  <a:srgbClr val="002060"/>
                </a:solidFill>
                <a:latin typeface="Arial" panose="020B0604020202020204" pitchFamily="34" charset="0"/>
                <a:cs typeface="Arial" panose="020B0604020202020204" pitchFamily="34" charset="0"/>
              </a:rPr>
              <a:t>the would be </a:t>
            </a:r>
            <a:r>
              <a:rPr lang="en-IN" sz="1800" b="1" i="1" dirty="0">
                <a:solidFill>
                  <a:srgbClr val="002060"/>
                </a:solidFill>
                <a:latin typeface="Arial" panose="020B0604020202020204" pitchFamily="34" charset="0"/>
                <a:cs typeface="Arial" panose="020B0604020202020204" pitchFamily="34" charset="0"/>
              </a:rPr>
              <a:t>N</a:t>
            </a:r>
            <a:r>
              <a:rPr lang="en-US" altLang="en-IN" sz="1800" b="1" i="1" dirty="0">
                <a:solidFill>
                  <a:srgbClr val="002060"/>
                </a:solidFill>
                <a:latin typeface="Arial" panose="020B0604020202020204" pitchFamily="34" charset="0"/>
                <a:cs typeface="Arial" panose="020B0604020202020204" pitchFamily="34" charset="0"/>
              </a:rPr>
              <a:t>obel </a:t>
            </a:r>
            <a:r>
              <a:rPr lang="en-IN" sz="1800" b="1" i="1" dirty="0">
                <a:solidFill>
                  <a:srgbClr val="002060"/>
                </a:solidFill>
                <a:latin typeface="Arial" panose="020B0604020202020204" pitchFamily="34" charset="0"/>
                <a:cs typeface="Arial" panose="020B0604020202020204" pitchFamily="34" charset="0"/>
              </a:rPr>
              <a:t>L</a:t>
            </a:r>
            <a:r>
              <a:rPr lang="en-US" altLang="en-IN" sz="1800" b="1" i="1" dirty="0">
                <a:solidFill>
                  <a:srgbClr val="002060"/>
                </a:solidFill>
                <a:latin typeface="Arial" panose="020B0604020202020204" pitchFamily="34" charset="0"/>
                <a:cs typeface="Arial" panose="020B0604020202020204" pitchFamily="34" charset="0"/>
              </a:rPr>
              <a:t>aureate</a:t>
            </a:r>
            <a:r>
              <a:rPr lang="en-IN" sz="1800" b="1" i="1" dirty="0">
                <a:solidFill>
                  <a:srgbClr val="002060"/>
                </a:solidFill>
                <a:latin typeface="Arial" panose="020B0604020202020204" pitchFamily="34" charset="0"/>
                <a:cs typeface="Arial" panose="020B0604020202020204" pitchFamily="34" charset="0"/>
              </a:rPr>
              <a:t> </a:t>
            </a:r>
            <a:r>
              <a:rPr lang="en-IN" sz="1800" b="1" i="1" dirty="0" err="1">
                <a:solidFill>
                  <a:srgbClr val="C00000"/>
                </a:solidFill>
                <a:latin typeface="Arial" panose="020B0604020202020204" pitchFamily="34" charset="0"/>
                <a:cs typeface="Arial" panose="020B0604020202020204" pitchFamily="34" charset="0"/>
              </a:rPr>
              <a:t>Abdus</a:t>
            </a:r>
            <a:r>
              <a:rPr lang="en-IN" sz="1800" b="1" i="1" dirty="0">
                <a:solidFill>
                  <a:srgbClr val="C00000"/>
                </a:solidFill>
                <a:latin typeface="Arial" panose="020B0604020202020204" pitchFamily="34" charset="0"/>
                <a:cs typeface="Arial" panose="020B0604020202020204" pitchFamily="34" charset="0"/>
              </a:rPr>
              <a:t> Salam </a:t>
            </a:r>
            <a:r>
              <a:rPr lang="en-IN" sz="1800" b="1" i="1" dirty="0">
                <a:solidFill>
                  <a:srgbClr val="002060"/>
                </a:solidFill>
                <a:latin typeface="Arial" panose="020B0604020202020204" pitchFamily="34" charset="0"/>
                <a:cs typeface="Arial" panose="020B0604020202020204" pitchFamily="34" charset="0"/>
              </a:rPr>
              <a:t>and </a:t>
            </a:r>
            <a:r>
              <a:rPr lang="en-US" altLang="en-IN" sz="1800" b="1" i="1" dirty="0">
                <a:solidFill>
                  <a:srgbClr val="002060"/>
                </a:solidFill>
                <a:latin typeface="Arial" panose="020B0604020202020204" pitchFamily="34" charset="0"/>
                <a:cs typeface="Arial" panose="020B0604020202020204" pitchFamily="34" charset="0"/>
              </a:rPr>
              <a:t>the would be founder of </a:t>
            </a:r>
            <a:r>
              <a:rPr lang="en-IN" sz="1800" b="1" i="1" dirty="0">
                <a:solidFill>
                  <a:srgbClr val="002060"/>
                </a:solidFill>
                <a:latin typeface="Arial" panose="020B0604020202020204" pitchFamily="34" charset="0"/>
                <a:cs typeface="Arial" panose="020B0604020202020204" pitchFamily="34" charset="0"/>
              </a:rPr>
              <a:t>T</a:t>
            </a:r>
            <a:r>
              <a:rPr lang="en-US" altLang="en-IN" sz="1800" b="1" i="1" dirty="0">
                <a:solidFill>
                  <a:srgbClr val="002060"/>
                </a:solidFill>
                <a:latin typeface="Arial" panose="020B0604020202020204" pitchFamily="34" charset="0"/>
                <a:cs typeface="Arial" panose="020B0604020202020204" pitchFamily="34" charset="0"/>
              </a:rPr>
              <a:t>ata Consultancy Services (TCS)</a:t>
            </a:r>
            <a:r>
              <a:rPr lang="en-IN" sz="1800" b="1" i="1" dirty="0">
                <a:solidFill>
                  <a:srgbClr val="002060"/>
                </a:solidFill>
                <a:latin typeface="Arial" panose="020B0604020202020204" pitchFamily="34" charset="0"/>
                <a:cs typeface="Arial" panose="020B0604020202020204" pitchFamily="34" charset="0"/>
              </a:rPr>
              <a:t> </a:t>
            </a:r>
            <a:r>
              <a:rPr lang="en-US" altLang="en-IN" sz="1800" b="1" i="1" dirty="0">
                <a:solidFill>
                  <a:srgbClr val="002060"/>
                </a:solidFill>
                <a:latin typeface="Arial" panose="020B0604020202020204" pitchFamily="34" charset="0"/>
                <a:cs typeface="Arial" panose="020B0604020202020204" pitchFamily="34" charset="0"/>
              </a:rPr>
              <a:t>  </a:t>
            </a:r>
            <a:r>
              <a:rPr lang="en-IN" sz="1800" b="1" i="1" dirty="0">
                <a:solidFill>
                  <a:srgbClr val="C00000"/>
                </a:solidFill>
                <a:latin typeface="Arial" panose="020B0604020202020204" pitchFamily="34" charset="0"/>
                <a:cs typeface="Arial" panose="020B0604020202020204" pitchFamily="34" charset="0"/>
              </a:rPr>
              <a:t>F C </a:t>
            </a:r>
            <a:r>
              <a:rPr lang="en-IN" sz="1800" b="1" i="1" dirty="0" err="1">
                <a:solidFill>
                  <a:srgbClr val="C00000"/>
                </a:solidFill>
                <a:latin typeface="Arial" panose="020B0604020202020204" pitchFamily="34" charset="0"/>
                <a:cs typeface="Arial" panose="020B0604020202020204" pitchFamily="34" charset="0"/>
              </a:rPr>
              <a:t>Kohli</a:t>
            </a:r>
            <a:r>
              <a:rPr lang="en-IN" sz="1800" b="1" i="1" dirty="0">
                <a:solidFill>
                  <a:srgbClr val="C00000"/>
                </a:solidFill>
                <a:latin typeface="Arial" panose="020B0604020202020204" pitchFamily="34" charset="0"/>
                <a:cs typeface="Arial" panose="020B0604020202020204" pitchFamily="34" charset="0"/>
              </a:rPr>
              <a:t> </a:t>
            </a:r>
            <a:r>
              <a:rPr lang="en-IN" sz="1800" b="1" i="1" dirty="0">
                <a:solidFill>
                  <a:srgbClr val="002060"/>
                </a:solidFill>
                <a:latin typeface="Arial" panose="020B0604020202020204" pitchFamily="34" charset="0"/>
                <a:cs typeface="Arial" panose="020B0604020202020204" pitchFamily="34" charset="0"/>
              </a:rPr>
              <a:t>were amongst </a:t>
            </a:r>
            <a:r>
              <a:rPr lang="en-US" altLang="en-IN" sz="1800" b="1" i="1" dirty="0">
                <a:solidFill>
                  <a:srgbClr val="002060"/>
                </a:solidFill>
                <a:latin typeface="Arial" panose="020B0604020202020204" pitchFamily="34" charset="0"/>
                <a:cs typeface="Arial" panose="020B0604020202020204" pitchFamily="34" charset="0"/>
              </a:rPr>
              <a:t>the </a:t>
            </a:r>
            <a:r>
              <a:rPr lang="en-IN" sz="1800" b="1" i="1" dirty="0">
                <a:solidFill>
                  <a:srgbClr val="002060"/>
                </a:solidFill>
                <a:latin typeface="Arial" panose="020B0604020202020204" pitchFamily="34" charset="0"/>
                <a:cs typeface="Arial" panose="020B0604020202020204" pitchFamily="34" charset="0"/>
              </a:rPr>
              <a:t>students </a:t>
            </a:r>
            <a:r>
              <a:rPr lang="en-US" altLang="en-IN" sz="1800" b="1" i="1" dirty="0">
                <a:solidFill>
                  <a:srgbClr val="002060"/>
                </a:solidFill>
                <a:latin typeface="Arial" panose="020B0604020202020204" pitchFamily="34" charset="0"/>
                <a:cs typeface="Arial" panose="020B0604020202020204" pitchFamily="34" charset="0"/>
              </a:rPr>
              <a:t>of Dr. Sarvadaman Chowla </a:t>
            </a:r>
            <a:r>
              <a:rPr lang="en-IN" sz="1800" b="1" i="1" dirty="0">
                <a:solidFill>
                  <a:srgbClr val="002060"/>
                </a:solidFill>
                <a:latin typeface="Arial" panose="020B0604020202020204" pitchFamily="34" charset="0"/>
                <a:cs typeface="Arial" panose="020B0604020202020204" pitchFamily="34" charset="0"/>
              </a:rPr>
              <a:t>at Lahore. </a:t>
            </a:r>
            <a:endParaRPr lang="en-US" sz="1800" b="1" i="1" dirty="0">
              <a:solidFill>
                <a:srgbClr val="002060"/>
              </a:solidFill>
              <a:latin typeface="Arial" panose="020B0604020202020204" pitchFamily="34" charset="0"/>
              <a:cs typeface="Arial" panose="020B0604020202020204" pitchFamily="34" charset="0"/>
            </a:endParaRPr>
          </a:p>
          <a:p>
            <a:pPr lvl="1" algn="just">
              <a:lnSpc>
                <a:spcPct val="115000"/>
              </a:lnSpc>
              <a:spcAft>
                <a:spcPts val="0"/>
              </a:spcAft>
              <a:buFontTx/>
              <a:buNone/>
            </a:pPr>
            <a:r>
              <a:rPr lang="en-US" sz="1800" b="1" dirty="0">
                <a:solidFill>
                  <a:srgbClr val="C00000"/>
                </a:solidFill>
                <a:latin typeface="Arial" panose="020B0604020202020204" pitchFamily="34" charset="0"/>
                <a:cs typeface="Arial" panose="020B0604020202020204" pitchFamily="34" charset="0"/>
              </a:rPr>
              <a:t>           </a:t>
            </a:r>
            <a:endParaRPr lang="en-US" sz="1800" b="1" dirty="0">
              <a:solidFill>
                <a:srgbClr val="C00000"/>
              </a:solidFill>
              <a:latin typeface="Arial" panose="020B0604020202020204" pitchFamily="34" charset="0"/>
              <a:cs typeface="Arial" panose="020B0604020202020204" pitchFamily="34" charset="0"/>
            </a:endParaRPr>
          </a:p>
          <a:p>
            <a:pPr algn="just">
              <a:lnSpc>
                <a:spcPct val="150000"/>
              </a:lnSpc>
            </a:pPr>
            <a:endParaRPr lang="en-US" sz="1800" b="1"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t="32002" r="6178" b="8562"/>
          <a:stretch>
            <a:fillRect/>
          </a:stretch>
        </p:blipFill>
        <p:spPr>
          <a:xfrm>
            <a:off x="3657600" y="381000"/>
            <a:ext cx="5497195" cy="5278120"/>
          </a:xfrm>
          <a:prstGeom prst="rect">
            <a:avLst/>
          </a:prstGeom>
          <a:solidFill>
            <a:schemeClr val="bg2"/>
          </a:solidFill>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0"/>
            <a:ext cx="4102100" cy="6177915"/>
          </a:xfrm>
          <a:prstGeom prst="rect">
            <a:avLst/>
          </a:prstGeom>
        </p:spPr>
      </p:pic>
      <p:sp>
        <p:nvSpPr>
          <p:cNvPr id="3" name="Rounded Rectangle 2"/>
          <p:cNvSpPr/>
          <p:nvPr/>
        </p:nvSpPr>
        <p:spPr>
          <a:xfrm>
            <a:off x="4404360" y="1873250"/>
            <a:ext cx="3696335" cy="869950"/>
          </a:xfrm>
          <a:prstGeom prst="roundRect">
            <a:avLst/>
          </a:prstGeom>
          <a:no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86360"/>
            <a:ext cx="8678545" cy="983615"/>
          </a:xfrm>
          <a:prstGeom prst="rect">
            <a:avLst/>
          </a:prstGeom>
          <a:noFill/>
        </p:spPr>
        <p:txBody>
          <a:bodyPr wrap="square" rtlCol="0">
            <a:spAutoFit/>
          </a:bodyPr>
          <a:lstStyle/>
          <a:p>
            <a:pPr algn="ctr"/>
            <a:r>
              <a:rPr lang="en-IN"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IN"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IN"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Consequence of Introduction of Honours  Schools System</a:t>
            </a:r>
            <a:endParaRPr lang="en-US" altLang="en-IN"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altLang="en-IN"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Colleges of Panjab University at Lahore </a:t>
            </a:r>
            <a:endParaRPr lang="en-US" altLang="en-IN"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152142" y="793353"/>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533400"/>
            <a:ext cx="8458200" cy="7954645"/>
          </a:xfrm>
          <a:prstGeom prst="rect">
            <a:avLst/>
          </a:prstGeom>
          <a:noFill/>
        </p:spPr>
        <p:txBody>
          <a:bodyPr wrap="square" rtlCol="0">
            <a:spAutoFit/>
          </a:bodyPr>
          <a:lstStyle/>
          <a:p>
            <a:pPr indent="0">
              <a:spcBef>
                <a:spcPts val="600"/>
              </a:spcBef>
              <a:spcAft>
                <a:spcPts val="600"/>
              </a:spcAft>
              <a:buFont typeface="Arial" panose="020B0604020202020204" pitchFamily="34" charset="0"/>
              <a:buNone/>
            </a:pPr>
            <a:endParaRPr lang="en-US" altLang="en-IN" sz="2000" dirty="0">
              <a:solidFill>
                <a:srgbClr val="C00000"/>
              </a:solidFill>
              <a:latin typeface="Arial" panose="020B0604020202020204" pitchFamily="34" charset="0"/>
              <a:cs typeface="Arial" panose="020B0604020202020204" pitchFamily="34" charset="0"/>
            </a:endParaRPr>
          </a:p>
          <a:p>
            <a:pPr indent="0" algn="ctr">
              <a:spcBef>
                <a:spcPts val="600"/>
              </a:spcBef>
              <a:spcAft>
                <a:spcPts val="600"/>
              </a:spcAft>
              <a:buFont typeface="Arial" panose="020B0604020202020204" pitchFamily="34" charset="0"/>
              <a:buNone/>
            </a:pPr>
            <a:r>
              <a:rPr lang="en-US" altLang="en-IN" sz="2000" b="1" i="1" dirty="0">
                <a:solidFill>
                  <a:srgbClr val="002060"/>
                </a:solidFill>
                <a:latin typeface="Arial" panose="020B0604020202020204" pitchFamily="34" charset="0"/>
                <a:cs typeface="Arial" panose="020B0604020202020204" pitchFamily="34" charset="0"/>
              </a:rPr>
              <a:t>PU Calendar (1945) : </a:t>
            </a:r>
            <a:endParaRPr lang="en-US" altLang="en-IN" sz="2000" b="1" i="1"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altLang="en-IN" sz="2000" b="1" dirty="0">
                <a:solidFill>
                  <a:srgbClr val="002060"/>
                </a:solidFill>
                <a:latin typeface="Arial" panose="020B0604020202020204" pitchFamily="34" charset="0"/>
                <a:cs typeface="Arial" panose="020B0604020202020204" pitchFamily="34" charset="0"/>
              </a:rPr>
              <a:t>The teaching in Honours School shall consist, so far as is possible, of </a:t>
            </a:r>
            <a:r>
              <a:rPr lang="en-US" altLang="en-IN" sz="2000" b="1" u="sng" dirty="0">
                <a:solidFill>
                  <a:srgbClr val="002060"/>
                </a:solidFill>
                <a:latin typeface="Arial" panose="020B0604020202020204" pitchFamily="34" charset="0"/>
                <a:cs typeface="Arial" panose="020B0604020202020204" pitchFamily="34" charset="0"/>
              </a:rPr>
              <a:t>discussion between teacher and student</a:t>
            </a:r>
            <a:r>
              <a:rPr lang="en-US" altLang="en-IN" sz="2000" b="1" dirty="0">
                <a:solidFill>
                  <a:srgbClr val="002060"/>
                </a:solidFill>
                <a:latin typeface="Arial" panose="020B0604020202020204" pitchFamily="34" charset="0"/>
                <a:cs typeface="Arial" panose="020B0604020202020204" pitchFamily="34" charset="0"/>
              </a:rPr>
              <a:t>, </a:t>
            </a:r>
            <a:r>
              <a:rPr lang="en-US" altLang="en-IN" sz="2000" b="1" u="sng" dirty="0">
                <a:solidFill>
                  <a:srgbClr val="002060"/>
                </a:solidFill>
                <a:latin typeface="Arial" panose="020B0604020202020204" pitchFamily="34" charset="0"/>
                <a:cs typeface="Arial" panose="020B0604020202020204" pitchFamily="34" charset="0"/>
              </a:rPr>
              <a:t>guidance in reading and criticism of written and practical work</a:t>
            </a:r>
            <a:r>
              <a:rPr lang="en-US" altLang="en-IN" sz="2000" b="1" dirty="0">
                <a:solidFill>
                  <a:srgbClr val="002060"/>
                </a:solidFill>
                <a:latin typeface="Arial" panose="020B0604020202020204" pitchFamily="34" charset="0"/>
                <a:cs typeface="Arial" panose="020B0604020202020204" pitchFamily="34" charset="0"/>
              </a:rPr>
              <a:t>, with attention to the particular development of individual student. </a:t>
            </a:r>
            <a:endParaRPr lang="en-US" altLang="en-IN" sz="2000" b="1"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altLang="en-IN" sz="2000" b="1" dirty="0">
                <a:solidFill>
                  <a:srgbClr val="002060"/>
                </a:solidFill>
                <a:latin typeface="Arial" panose="020B0604020202020204" pitchFamily="34" charset="0"/>
                <a:cs typeface="Arial" panose="020B0604020202020204" pitchFamily="34" charset="0"/>
              </a:rPr>
              <a:t>It shall </a:t>
            </a:r>
            <a:r>
              <a:rPr lang="en-US" altLang="en-IN" sz="2000" b="1" dirty="0">
                <a:solidFill>
                  <a:srgbClr val="FF0000"/>
                </a:solidFill>
                <a:latin typeface="Arial" panose="020B0604020202020204" pitchFamily="34" charset="0"/>
                <a:cs typeface="Arial" panose="020B0604020202020204" pitchFamily="34" charset="0"/>
              </a:rPr>
              <a:t>EXCLUDE </a:t>
            </a:r>
            <a:r>
              <a:rPr lang="en-US" altLang="en-IN" sz="2000" b="1" dirty="0">
                <a:solidFill>
                  <a:srgbClr val="002060"/>
                </a:solidFill>
                <a:latin typeface="Arial" panose="020B0604020202020204" pitchFamily="34" charset="0"/>
                <a:cs typeface="Arial" panose="020B0604020202020204" pitchFamily="34" charset="0"/>
              </a:rPr>
              <a:t>the </a:t>
            </a:r>
            <a:r>
              <a:rPr lang="en-US" altLang="en-IN" sz="2000" b="1" u="sng" dirty="0">
                <a:solidFill>
                  <a:srgbClr val="002060"/>
                </a:solidFill>
                <a:latin typeface="Arial" panose="020B0604020202020204" pitchFamily="34" charset="0"/>
                <a:cs typeface="Arial" panose="020B0604020202020204" pitchFamily="34" charset="0"/>
              </a:rPr>
              <a:t>use of text books </a:t>
            </a:r>
            <a:r>
              <a:rPr lang="en-US" altLang="en-IN" sz="2000" b="1" dirty="0">
                <a:solidFill>
                  <a:srgbClr val="002060"/>
                </a:solidFill>
                <a:latin typeface="Arial" panose="020B0604020202020204" pitchFamily="34" charset="0"/>
                <a:cs typeface="Arial" panose="020B0604020202020204" pitchFamily="34" charset="0"/>
              </a:rPr>
              <a:t>and delivery of lectures to be recorded and </a:t>
            </a:r>
            <a:r>
              <a:rPr lang="en-US" altLang="en-IN" sz="2000" b="1" u="sng" dirty="0">
                <a:solidFill>
                  <a:srgbClr val="002060"/>
                </a:solidFill>
                <a:latin typeface="Arial" panose="020B0604020202020204" pitchFamily="34" charset="0"/>
                <a:cs typeface="Arial" panose="020B0604020202020204" pitchFamily="34" charset="0"/>
              </a:rPr>
              <a:t>memorized like text books</a:t>
            </a:r>
            <a:r>
              <a:rPr lang="en-US" altLang="en-IN" sz="2000" b="1" dirty="0">
                <a:solidFill>
                  <a:srgbClr val="002060"/>
                </a:solidFill>
                <a:latin typeface="Arial" panose="020B0604020202020204" pitchFamily="34" charset="0"/>
                <a:cs typeface="Arial" panose="020B0604020202020204" pitchFamily="34" charset="0"/>
              </a:rPr>
              <a:t>.   </a:t>
            </a:r>
            <a:endParaRPr lang="en-US" altLang="en-IN" sz="2000" b="1" i="1"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endParaRPr lang="en-IN" sz="3200" b="1" i="1" u="sng" dirty="0">
              <a:solidFill>
                <a:srgbClr val="FF0000"/>
              </a:solidFill>
              <a:latin typeface="Arial" panose="020B0604020202020204" pitchFamily="34" charset="0"/>
              <a:cs typeface="Arial" panose="020B0604020202020204" pitchFamily="34" charset="0"/>
              <a:sym typeface="+mn-ea"/>
            </a:endParaRPr>
          </a:p>
          <a:p>
            <a:pPr indent="0">
              <a:lnSpc>
                <a:spcPct val="115000"/>
              </a:lnSpc>
              <a:spcBef>
                <a:spcPts val="600"/>
              </a:spcBef>
              <a:spcAft>
                <a:spcPts val="600"/>
              </a:spcAft>
              <a:buFont typeface="Arial" panose="020B0604020202020204" pitchFamily="34" charset="0"/>
              <a:buNone/>
            </a:pPr>
            <a:r>
              <a:rPr lang="en-IN" sz="2800" b="1" i="1" u="sng" dirty="0">
                <a:solidFill>
                  <a:srgbClr val="FF0000"/>
                </a:solidFill>
                <a:latin typeface="Arial" panose="020B0604020202020204" pitchFamily="34" charset="0"/>
                <a:cs typeface="Arial" panose="020B0604020202020204" pitchFamily="34" charset="0"/>
                <a:sym typeface="+mn-ea"/>
              </a:rPr>
              <a:t>One can </a:t>
            </a:r>
            <a:r>
              <a:rPr lang="en-US" altLang="en-IN" sz="2800" b="1" i="1" u="sng" dirty="0">
                <a:solidFill>
                  <a:srgbClr val="FF0000"/>
                </a:solidFill>
                <a:latin typeface="Arial" panose="020B0604020202020204" pitchFamily="34" charset="0"/>
                <a:cs typeface="Arial" panose="020B0604020202020204" pitchFamily="34" charset="0"/>
                <a:sym typeface="+mn-ea"/>
              </a:rPr>
              <a:t>therefore </a:t>
            </a:r>
            <a:r>
              <a:rPr lang="en-IN" sz="2800" b="1" i="1" u="sng" dirty="0">
                <a:solidFill>
                  <a:srgbClr val="FF0000"/>
                </a:solidFill>
                <a:latin typeface="Arial" panose="020B0604020202020204" pitchFamily="34" charset="0"/>
                <a:cs typeface="Arial" panose="020B0604020202020204" pitchFamily="34" charset="0"/>
                <a:sym typeface="+mn-ea"/>
              </a:rPr>
              <a:t>enumerate </a:t>
            </a:r>
            <a:r>
              <a:rPr lang="en-US" altLang="en-IN" sz="2800" b="1" i="1" u="sng" dirty="0">
                <a:solidFill>
                  <a:srgbClr val="FF0000"/>
                </a:solidFill>
                <a:latin typeface="Arial" panose="020B0604020202020204" pitchFamily="34" charset="0"/>
                <a:cs typeface="Arial" panose="020B0604020202020204" pitchFamily="34" charset="0"/>
                <a:sym typeface="+mn-ea"/>
              </a:rPr>
              <a:t>today </a:t>
            </a:r>
            <a:r>
              <a:rPr lang="en-IN" sz="2800" b="1" i="1" u="sng" dirty="0">
                <a:solidFill>
                  <a:srgbClr val="FF0000"/>
                </a:solidFill>
                <a:latin typeface="Arial" panose="020B0604020202020204" pitchFamily="34" charset="0"/>
                <a:cs typeface="Arial" panose="020B0604020202020204" pitchFamily="34" charset="0"/>
                <a:sym typeface="+mn-ea"/>
              </a:rPr>
              <a:t>numerous inspiring examples of outstanding contributions in different areas </a:t>
            </a:r>
            <a:r>
              <a:rPr lang="en-US" altLang="en-IN" sz="2800" b="1" i="1" u="sng" dirty="0">
                <a:solidFill>
                  <a:srgbClr val="FF0000"/>
                </a:solidFill>
                <a:latin typeface="Arial" panose="020B0604020202020204" pitchFamily="34" charset="0"/>
                <a:cs typeface="Arial" panose="020B0604020202020204" pitchFamily="34" charset="0"/>
                <a:sym typeface="+mn-ea"/>
              </a:rPr>
              <a:t>of science </a:t>
            </a:r>
            <a:r>
              <a:rPr lang="en-IN" sz="2800" b="1" i="1" u="sng" dirty="0">
                <a:solidFill>
                  <a:srgbClr val="FF0000"/>
                </a:solidFill>
                <a:latin typeface="Arial" panose="020B0604020202020204" pitchFamily="34" charset="0"/>
                <a:cs typeface="Arial" panose="020B0604020202020204" pitchFamily="34" charset="0"/>
                <a:sym typeface="+mn-ea"/>
              </a:rPr>
              <a:t>by</a:t>
            </a:r>
            <a:r>
              <a:rPr lang="en-US" altLang="en-IN" sz="2800" b="1" i="1" u="sng" dirty="0">
                <a:solidFill>
                  <a:srgbClr val="FF0000"/>
                </a:solidFill>
                <a:latin typeface="Arial" panose="020B0604020202020204" pitchFamily="34" charset="0"/>
                <a:cs typeface="Arial" panose="020B0604020202020204" pitchFamily="34" charset="0"/>
                <a:sym typeface="+mn-ea"/>
              </a:rPr>
              <a:t> the  teachers and students who hailed from</a:t>
            </a:r>
            <a:r>
              <a:rPr lang="en-IN" sz="2800" b="1" i="1" u="sng" dirty="0">
                <a:solidFill>
                  <a:srgbClr val="FF0000"/>
                </a:solidFill>
                <a:latin typeface="Arial" panose="020B0604020202020204" pitchFamily="34" charset="0"/>
                <a:cs typeface="Arial" panose="020B0604020202020204" pitchFamily="34" charset="0"/>
                <a:sym typeface="+mn-ea"/>
              </a:rPr>
              <a:t> erstwhile Punjab</a:t>
            </a:r>
            <a:r>
              <a:rPr lang="en-US" altLang="en-IN" sz="2800" b="1" i="1" u="sng" dirty="0">
                <a:solidFill>
                  <a:srgbClr val="FF0000"/>
                </a:solidFill>
                <a:latin typeface="Arial" panose="020B0604020202020204" pitchFamily="34" charset="0"/>
                <a:cs typeface="Arial" panose="020B0604020202020204" pitchFamily="34" charset="0"/>
                <a:sym typeface="+mn-ea"/>
              </a:rPr>
              <a:t>,</a:t>
            </a:r>
            <a:r>
              <a:rPr lang="en-IN" sz="2800" b="1" i="1" u="sng" dirty="0">
                <a:solidFill>
                  <a:srgbClr val="FF0000"/>
                </a:solidFill>
                <a:latin typeface="Arial" panose="020B0604020202020204" pitchFamily="34" charset="0"/>
                <a:cs typeface="Arial" panose="020B0604020202020204" pitchFamily="34" charset="0"/>
                <a:sym typeface="+mn-ea"/>
              </a:rPr>
              <a:t> before and after </a:t>
            </a:r>
            <a:r>
              <a:rPr lang="en-US" altLang="en-IN" sz="2800" b="1" i="1" u="sng" dirty="0">
                <a:solidFill>
                  <a:srgbClr val="FF0000"/>
                </a:solidFill>
                <a:latin typeface="Arial" panose="020B0604020202020204" pitchFamily="34" charset="0"/>
                <a:cs typeface="Arial" panose="020B0604020202020204" pitchFamily="34" charset="0"/>
                <a:sym typeface="+mn-ea"/>
              </a:rPr>
              <a:t>the I</a:t>
            </a:r>
            <a:r>
              <a:rPr lang="en-IN" sz="2800" b="1" i="1" u="sng" dirty="0">
                <a:solidFill>
                  <a:srgbClr val="FF0000"/>
                </a:solidFill>
                <a:latin typeface="Arial" panose="020B0604020202020204" pitchFamily="34" charset="0"/>
                <a:cs typeface="Arial" panose="020B0604020202020204" pitchFamily="34" charset="0"/>
                <a:sym typeface="+mn-ea"/>
              </a:rPr>
              <a:t>ndian independence.</a:t>
            </a:r>
            <a:endParaRPr lang="en-IN" sz="2800" b="1" i="1" u="sng" dirty="0">
              <a:solidFill>
                <a:srgbClr val="FF0000"/>
              </a:solidFill>
              <a:latin typeface="Arial" panose="020B0604020202020204" pitchFamily="34" charset="0"/>
              <a:cs typeface="Arial" panose="020B0604020202020204" pitchFamily="34" charset="0"/>
            </a:endParaRPr>
          </a:p>
          <a:p>
            <a:pPr marL="285750" indent="-285750">
              <a:lnSpc>
                <a:spcPct val="115000"/>
              </a:lnSpc>
              <a:spcBef>
                <a:spcPts val="600"/>
              </a:spcBef>
              <a:spcAft>
                <a:spcPts val="600"/>
              </a:spcAft>
              <a:buFont typeface="Arial" panose="020B0604020202020204" pitchFamily="34" charset="0"/>
              <a:buChar char="•"/>
            </a:pPr>
            <a:endParaRPr lang="en-IN" sz="3200" dirty="0">
              <a:solidFill>
                <a:srgbClr val="C00000"/>
              </a:solidFill>
              <a:latin typeface="Arial" panose="020B0604020202020204" pitchFamily="34" charset="0"/>
              <a:cs typeface="Arial" panose="020B0604020202020204" pitchFamily="34" charset="0"/>
            </a:endParaRPr>
          </a:p>
          <a:p>
            <a:pPr marL="285750" indent="-285750">
              <a:lnSpc>
                <a:spcPct val="115000"/>
              </a:lnSpc>
              <a:spcBef>
                <a:spcPts val="600"/>
              </a:spcBef>
              <a:spcAft>
                <a:spcPts val="600"/>
              </a:spcAft>
              <a:buFont typeface="Arial" panose="020B0604020202020204" pitchFamily="34" charset="0"/>
              <a:buChar char="•"/>
            </a:pPr>
            <a:endParaRPr lang="en-IN" dirty="0">
              <a:solidFill>
                <a:srgbClr val="C00000"/>
              </a:solidFill>
              <a:latin typeface="Arial" panose="020B0604020202020204" pitchFamily="34" charset="0"/>
              <a:cs typeface="Arial" panose="020B0604020202020204" pitchFamily="34" charset="0"/>
            </a:endParaRPr>
          </a:p>
          <a:p>
            <a:pPr marL="285750" indent="-285750">
              <a:lnSpc>
                <a:spcPct val="115000"/>
              </a:lnSpc>
              <a:spcBef>
                <a:spcPts val="600"/>
              </a:spcBef>
              <a:spcAft>
                <a:spcPts val="600"/>
              </a:spcAft>
              <a:buFont typeface="Arial" panose="020B0604020202020204" pitchFamily="34" charset="0"/>
              <a:buChar char="•"/>
            </a:pPr>
            <a:endParaRPr lang="en-US" b="1" dirty="0">
              <a:solidFill>
                <a:srgbClr val="C00000"/>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152400" y="-334645"/>
            <a:ext cx="9223375" cy="1309370"/>
          </a:xfrm>
        </p:spPr>
        <p:txBody>
          <a:bodyPr>
            <a:normAutofit/>
          </a:bodyPr>
          <a:p>
            <a:r>
              <a:rPr lang="en-US" sz="2400" b="1" u="sng"/>
              <a:t>Some of the early Science Teachers at Govt. College and PU at Lahore </a:t>
            </a:r>
            <a:endParaRPr lang="en-US" sz="2400" b="1" u="sng"/>
          </a:p>
        </p:txBody>
      </p:sp>
      <p:sp>
        <p:nvSpPr>
          <p:cNvPr id="6" name="Content Placeholder 5"/>
          <p:cNvSpPr>
            <a:spLocks noGrp="1"/>
          </p:cNvSpPr>
          <p:nvPr>
            <p:ph idx="1"/>
          </p:nvPr>
        </p:nvSpPr>
        <p:spPr>
          <a:xfrm>
            <a:off x="212725" y="473710"/>
            <a:ext cx="8996680" cy="6348730"/>
          </a:xfrm>
        </p:spPr>
        <p:txBody>
          <a:bodyPr>
            <a:noAutofit/>
          </a:bodyPr>
          <a:p>
            <a:pPr marL="0" indent="0" algn="l">
              <a:buNone/>
            </a:pPr>
            <a:r>
              <a:rPr lang="en-US" sz="1600" b="1" u="sng">
                <a:solidFill>
                  <a:srgbClr val="002060"/>
                </a:solidFill>
              </a:rPr>
              <a:t>Physics and Chemistry </a:t>
            </a:r>
            <a:endParaRPr lang="en-US" sz="1600" b="1" u="sng">
              <a:solidFill>
                <a:srgbClr val="002060"/>
              </a:solidFill>
            </a:endParaRPr>
          </a:p>
          <a:p>
            <a:pPr marL="0" indent="0" algn="l">
              <a:buNone/>
            </a:pPr>
            <a:r>
              <a:rPr lang="en-US" sz="1200" b="1">
                <a:solidFill>
                  <a:srgbClr val="C00000"/>
                </a:solidFill>
              </a:rPr>
              <a:t>J C  Oman (1877-98) : Physics , Chemistry and General Science</a:t>
            </a:r>
            <a:endParaRPr lang="en-US" sz="1200" b="1">
              <a:solidFill>
                <a:srgbClr val="C00000"/>
              </a:solidFill>
            </a:endParaRPr>
          </a:p>
          <a:p>
            <a:pPr marL="0" indent="0" algn="l">
              <a:buNone/>
            </a:pPr>
            <a:r>
              <a:rPr lang="en-US" sz="1200" b="1">
                <a:solidFill>
                  <a:srgbClr val="C00000"/>
                </a:solidFill>
              </a:rPr>
              <a:t>Ruchi Ram Sahni (1887-1917) : Chemistry and Physics  </a:t>
            </a:r>
            <a:endParaRPr lang="en-US" sz="1200" b="1">
              <a:solidFill>
                <a:srgbClr val="C00000"/>
              </a:solidFill>
            </a:endParaRPr>
          </a:p>
          <a:p>
            <a:pPr marL="0" indent="0" algn="l">
              <a:buNone/>
            </a:pPr>
            <a:r>
              <a:rPr lang="en-US" sz="1200" b="1">
                <a:solidFill>
                  <a:srgbClr val="C00000"/>
                </a:solidFill>
              </a:rPr>
              <a:t>A S Hemmy (1898-1906) : Physics</a:t>
            </a:r>
            <a:endParaRPr lang="en-US" sz="1200" b="1">
              <a:solidFill>
                <a:srgbClr val="C00000"/>
              </a:solidFill>
            </a:endParaRPr>
          </a:p>
          <a:p>
            <a:pPr marL="0" indent="0" algn="l">
              <a:buNone/>
            </a:pPr>
            <a:r>
              <a:rPr lang="en-US" sz="1200" b="1">
                <a:solidFill>
                  <a:srgbClr val="C00000"/>
                </a:solidFill>
              </a:rPr>
              <a:t>B M Jones (1906-12) : Chemistry</a:t>
            </a:r>
            <a:endParaRPr lang="en-US" sz="1200" b="1">
              <a:solidFill>
                <a:srgbClr val="C00000"/>
              </a:solidFill>
            </a:endParaRPr>
          </a:p>
          <a:p>
            <a:pPr marL="0" indent="0" algn="l">
              <a:buNone/>
            </a:pPr>
            <a:r>
              <a:rPr lang="en-US" sz="1200" b="1">
                <a:solidFill>
                  <a:srgbClr val="C00000"/>
                </a:solidFill>
                <a:sym typeface="+mn-ea"/>
              </a:rPr>
              <a:t>Chetan Anand ( 1906-1928) : Physics</a:t>
            </a:r>
            <a:endParaRPr lang="en-US" sz="1200" b="1">
              <a:solidFill>
                <a:srgbClr val="C00000"/>
              </a:solidFill>
            </a:endParaRPr>
          </a:p>
          <a:p>
            <a:pPr marL="0" indent="0" algn="l">
              <a:buNone/>
            </a:pPr>
            <a:r>
              <a:rPr lang="en-US" sz="1200" b="1">
                <a:solidFill>
                  <a:srgbClr val="C00000"/>
                </a:solidFill>
              </a:rPr>
              <a:t>B S Willesden (1912- ) :  Chemistry</a:t>
            </a:r>
            <a:endParaRPr lang="en-US" sz="1200" b="1">
              <a:solidFill>
                <a:srgbClr val="C00000"/>
              </a:solidFill>
            </a:endParaRPr>
          </a:p>
          <a:p>
            <a:pPr marL="0" indent="0" algn="l">
              <a:buNone/>
            </a:pPr>
            <a:r>
              <a:rPr lang="en-US" sz="1200" b="1" u="sng">
                <a:solidFill>
                  <a:srgbClr val="C00000"/>
                </a:solidFill>
              </a:rPr>
              <a:t>H B Dunnicliff (1917-47) : Chemistry</a:t>
            </a:r>
            <a:endParaRPr lang="en-US" sz="1200" b="1" u="sng">
              <a:solidFill>
                <a:srgbClr val="C00000"/>
              </a:solidFill>
            </a:endParaRPr>
          </a:p>
          <a:p>
            <a:pPr marL="0" indent="0" algn="l">
              <a:buNone/>
            </a:pPr>
            <a:r>
              <a:rPr lang="en-US" sz="1200" b="1" u="sng">
                <a:solidFill>
                  <a:srgbClr val="C00000"/>
                </a:solidFill>
              </a:rPr>
              <a:t>Kartar Singh Bawa (1918-1921) : Chemistry</a:t>
            </a:r>
            <a:endParaRPr lang="en-US" sz="1200" b="1" u="sng">
              <a:solidFill>
                <a:srgbClr val="C00000"/>
              </a:solidFill>
            </a:endParaRPr>
          </a:p>
          <a:p>
            <a:pPr marL="0" indent="0" algn="l">
              <a:buNone/>
            </a:pPr>
            <a:r>
              <a:rPr lang="en-US" sz="1200" b="1" u="sng">
                <a:solidFill>
                  <a:srgbClr val="C00000"/>
                </a:solidFill>
              </a:rPr>
              <a:t>N A Yajnik (1919- ?)  : Chemistry</a:t>
            </a:r>
            <a:endParaRPr lang="en-US" sz="1200" b="1" u="sng">
              <a:solidFill>
                <a:srgbClr val="C00000"/>
              </a:solidFill>
            </a:endParaRPr>
          </a:p>
          <a:p>
            <a:pPr marL="0" indent="0" algn="l">
              <a:buNone/>
            </a:pPr>
            <a:r>
              <a:rPr lang="en-US" sz="1200" b="1" u="sng">
                <a:solidFill>
                  <a:srgbClr val="C00000"/>
                </a:solidFill>
              </a:rPr>
              <a:t>S S Bhatnagar (1925-40) : Chemistry</a:t>
            </a:r>
            <a:endParaRPr lang="en-US" sz="1200" b="1" u="sng">
              <a:solidFill>
                <a:srgbClr val="C00000"/>
              </a:solidFill>
            </a:endParaRPr>
          </a:p>
          <a:p>
            <a:pPr marL="0" indent="0" algn="l">
              <a:buNone/>
            </a:pPr>
            <a:r>
              <a:rPr lang="en-US" sz="1200" b="1" u="sng" dirty="0">
                <a:solidFill>
                  <a:srgbClr val="C00000"/>
                </a:solidFill>
                <a:sym typeface="+mn-ea"/>
              </a:rPr>
              <a:t>J B Seth (1925-45)  : Physics  </a:t>
            </a:r>
            <a:endParaRPr lang="en-US" sz="1200" b="1" u="sng" dirty="0">
              <a:solidFill>
                <a:srgbClr val="C00000"/>
              </a:solidFill>
              <a:sym typeface="+mn-ea"/>
            </a:endParaRPr>
          </a:p>
          <a:p>
            <a:pPr marL="0" indent="0" algn="l">
              <a:buNone/>
            </a:pPr>
            <a:r>
              <a:rPr lang="en-US" sz="1200" b="1" u="sng" dirty="0">
                <a:solidFill>
                  <a:srgbClr val="C00000"/>
                </a:solidFill>
                <a:sym typeface="+mn-ea"/>
              </a:rPr>
              <a:t>Dr. P K </a:t>
            </a:r>
            <a:r>
              <a:rPr lang="en-US" sz="1200" b="1" u="sng" dirty="0" err="1">
                <a:solidFill>
                  <a:srgbClr val="C00000"/>
                </a:solidFill>
                <a:sym typeface="+mn-ea"/>
              </a:rPr>
              <a:t>Kichlu (1929-46) :  </a:t>
            </a:r>
            <a:r>
              <a:rPr lang="en-US" sz="1200" b="1" u="sng" dirty="0">
                <a:solidFill>
                  <a:srgbClr val="C00000"/>
                </a:solidFill>
                <a:sym typeface="+mn-ea"/>
              </a:rPr>
              <a:t>Physics</a:t>
            </a:r>
            <a:endParaRPr lang="en-US" sz="1200" b="1" u="sng" dirty="0">
              <a:solidFill>
                <a:srgbClr val="C00000"/>
              </a:solidFill>
              <a:sym typeface="+mn-ea"/>
            </a:endParaRPr>
          </a:p>
          <a:p>
            <a:pPr marL="0" indent="0" algn="l">
              <a:buNone/>
            </a:pPr>
            <a:r>
              <a:rPr lang="en-US" sz="1200" b="1" u="sng" dirty="0">
                <a:solidFill>
                  <a:srgbClr val="C00000"/>
                </a:solidFill>
                <a:sym typeface="+mn-ea"/>
              </a:rPr>
              <a:t>B M </a:t>
            </a:r>
            <a:r>
              <a:rPr lang="en-US" sz="1200" b="1" u="sng" dirty="0" err="1">
                <a:solidFill>
                  <a:srgbClr val="C00000"/>
                </a:solidFill>
                <a:sym typeface="+mn-ea"/>
              </a:rPr>
              <a:t>Anand</a:t>
            </a:r>
            <a:r>
              <a:rPr lang="en-US" sz="1200" b="1" u="sng" dirty="0">
                <a:solidFill>
                  <a:srgbClr val="C00000"/>
                </a:solidFill>
                <a:sym typeface="+mn-ea"/>
              </a:rPr>
              <a:t>  (&gt; 1934) : Physics</a:t>
            </a:r>
            <a:endParaRPr lang="en-US" sz="1200" b="1" u="sng" dirty="0">
              <a:solidFill>
                <a:srgbClr val="C00000"/>
              </a:solidFill>
              <a:sym typeface="+mn-ea"/>
            </a:endParaRPr>
          </a:p>
          <a:p>
            <a:pPr marL="0" indent="0" algn="l">
              <a:buNone/>
            </a:pPr>
            <a:r>
              <a:rPr lang="en-US" sz="1200" b="1" u="sng" dirty="0">
                <a:solidFill>
                  <a:srgbClr val="C00000"/>
                </a:solidFill>
                <a:sym typeface="+mn-ea"/>
              </a:rPr>
              <a:t>H R Sarna (&gt; 1934) : Physics </a:t>
            </a:r>
            <a:endParaRPr lang="en-US" sz="1200" b="1" u="sng" dirty="0">
              <a:solidFill>
                <a:srgbClr val="C00000"/>
              </a:solidFill>
              <a:sym typeface="+mn-ea"/>
            </a:endParaRPr>
          </a:p>
          <a:p>
            <a:pPr marL="0" indent="0" algn="l">
              <a:buNone/>
            </a:pPr>
            <a:r>
              <a:rPr lang="en-US" sz="1200" b="1" u="sng" dirty="0">
                <a:solidFill>
                  <a:srgbClr val="C00000"/>
                </a:solidFill>
                <a:sym typeface="+mn-ea"/>
              </a:rPr>
              <a:t>Mahan Singh (&gt;1934) : Chemistry </a:t>
            </a:r>
            <a:endParaRPr lang="en-US" sz="1200" b="1" u="sng" dirty="0">
              <a:solidFill>
                <a:srgbClr val="C00000"/>
              </a:solidFill>
              <a:sym typeface="+mn-ea"/>
            </a:endParaRPr>
          </a:p>
          <a:p>
            <a:pPr marL="0" indent="0" algn="l">
              <a:buNone/>
            </a:pPr>
            <a:r>
              <a:rPr lang="en-US" sz="1200" b="1" u="sng">
                <a:solidFill>
                  <a:schemeClr val="tx1"/>
                </a:solidFill>
              </a:rPr>
              <a:t>Biology </a:t>
            </a:r>
            <a:endParaRPr lang="en-US" sz="1200" b="1" u="sng">
              <a:solidFill>
                <a:schemeClr val="tx1"/>
              </a:solidFill>
            </a:endParaRPr>
          </a:p>
          <a:p>
            <a:pPr marL="0" indent="0" algn="l">
              <a:buNone/>
            </a:pPr>
            <a:r>
              <a:rPr lang="en-US" sz="1200" b="1">
                <a:gradFill>
                  <a:gsLst>
                    <a:gs pos="0">
                      <a:srgbClr val="012D86"/>
                    </a:gs>
                    <a:gs pos="100000">
                      <a:srgbClr val="0E2557"/>
                    </a:gs>
                  </a:gsLst>
                  <a:lin scaled="0"/>
                </a:gradFill>
              </a:rPr>
              <a:t>H M Chhibber (1902-1906) : Biology</a:t>
            </a:r>
            <a:endParaRPr lang="en-US" sz="1200" b="1">
              <a:gradFill>
                <a:gsLst>
                  <a:gs pos="0">
                    <a:srgbClr val="012D86"/>
                  </a:gs>
                  <a:gs pos="100000">
                    <a:srgbClr val="0E2557"/>
                  </a:gs>
                </a:gsLst>
                <a:lin scaled="0"/>
              </a:gradFill>
            </a:endParaRPr>
          </a:p>
          <a:p>
            <a:pPr marL="0" indent="0" algn="l">
              <a:buNone/>
            </a:pPr>
            <a:r>
              <a:rPr lang="en-US" sz="1200" b="1" u="sng">
                <a:gradFill>
                  <a:gsLst>
                    <a:gs pos="0">
                      <a:srgbClr val="012D86"/>
                    </a:gs>
                    <a:gs pos="100000">
                      <a:srgbClr val="0E2557"/>
                    </a:gs>
                  </a:gsLst>
                  <a:lin scaled="0"/>
                </a:gradFill>
              </a:rPr>
              <a:t>Shiv Ram Kashyap (1906-34) : Botany </a:t>
            </a:r>
            <a:endParaRPr lang="en-US" sz="1200" b="1" u="sng">
              <a:gradFill>
                <a:gsLst>
                  <a:gs pos="0">
                    <a:srgbClr val="012D86"/>
                  </a:gs>
                  <a:gs pos="100000">
                    <a:srgbClr val="0E2557"/>
                  </a:gs>
                </a:gsLst>
                <a:lin scaled="0"/>
              </a:gradFill>
            </a:endParaRPr>
          </a:p>
          <a:p>
            <a:pPr marL="0" indent="0" algn="l">
              <a:buNone/>
            </a:pPr>
            <a:r>
              <a:rPr lang="en-US" sz="1200" b="1">
                <a:gradFill>
                  <a:gsLst>
                    <a:gs pos="0">
                      <a:srgbClr val="012D86"/>
                    </a:gs>
                    <a:gs pos="100000">
                      <a:srgbClr val="0E2557"/>
                    </a:gs>
                  </a:gsLst>
                  <a:lin scaled="0"/>
                </a:gradFill>
              </a:rPr>
              <a:t>J Stephensen (1906-1912) : Zoology</a:t>
            </a:r>
            <a:endParaRPr lang="en-US" sz="1200" b="1">
              <a:gradFill>
                <a:gsLst>
                  <a:gs pos="0">
                    <a:srgbClr val="012D86"/>
                  </a:gs>
                  <a:gs pos="100000">
                    <a:srgbClr val="0E2557"/>
                  </a:gs>
                </a:gsLst>
                <a:lin scaled="0"/>
              </a:gradFill>
            </a:endParaRPr>
          </a:p>
          <a:p>
            <a:pPr marL="0" indent="0" algn="l">
              <a:buNone/>
            </a:pPr>
            <a:r>
              <a:rPr lang="en-US" sz="1200" b="1">
                <a:gradFill>
                  <a:gsLst>
                    <a:gs pos="0">
                      <a:srgbClr val="012D86"/>
                    </a:gs>
                    <a:gs pos="100000">
                      <a:srgbClr val="0E2557"/>
                    </a:gs>
                  </a:gsLst>
                  <a:lin scaled="0"/>
                </a:gradFill>
              </a:rPr>
              <a:t>R H Whitehouse (1913-1918) : Zoology</a:t>
            </a:r>
            <a:endParaRPr lang="en-US" sz="1200" b="1">
              <a:gradFill>
                <a:gsLst>
                  <a:gs pos="0">
                    <a:srgbClr val="012D86"/>
                  </a:gs>
                  <a:gs pos="100000">
                    <a:srgbClr val="0E2557"/>
                  </a:gs>
                </a:gsLst>
                <a:lin scaled="0"/>
              </a:gradFill>
            </a:endParaRPr>
          </a:p>
          <a:p>
            <a:pPr marL="0" indent="0" algn="l">
              <a:buNone/>
            </a:pPr>
            <a:r>
              <a:rPr lang="en-US" sz="1200" b="1" u="sng">
                <a:gradFill>
                  <a:gsLst>
                    <a:gs pos="0">
                      <a:srgbClr val="012D86"/>
                    </a:gs>
                    <a:gs pos="100000">
                      <a:srgbClr val="0E2557"/>
                    </a:gs>
                  </a:gsLst>
                  <a:lin scaled="0"/>
                </a:gradFill>
              </a:rPr>
              <a:t>Behari Lal Bhatia (1909-26) : Zoology</a:t>
            </a:r>
            <a:endParaRPr lang="en-US" sz="1200" b="1" u="sng">
              <a:gradFill>
                <a:gsLst>
                  <a:gs pos="0">
                    <a:srgbClr val="012D86"/>
                  </a:gs>
                  <a:gs pos="100000">
                    <a:srgbClr val="0E2557"/>
                  </a:gs>
                </a:gsLst>
                <a:lin scaled="0"/>
              </a:gradFill>
            </a:endParaRPr>
          </a:p>
          <a:p>
            <a:pPr marL="0" indent="0" algn="l">
              <a:buNone/>
            </a:pPr>
            <a:r>
              <a:rPr lang="en-US" sz="1200" b="1" u="sng">
                <a:gradFill>
                  <a:gsLst>
                    <a:gs pos="0">
                      <a:srgbClr val="012D86"/>
                    </a:gs>
                    <a:gs pos="100000">
                      <a:srgbClr val="0E2557"/>
                    </a:gs>
                  </a:gsLst>
                  <a:lin scaled="0"/>
                </a:gradFill>
              </a:rPr>
              <a:t>George Mathhai (1918-1942) : Zoology</a:t>
            </a:r>
            <a:endParaRPr lang="en-US" sz="1200" b="1" u="sng">
              <a:gradFill>
                <a:gsLst>
                  <a:gs pos="0">
                    <a:srgbClr val="012D86"/>
                  </a:gs>
                  <a:gs pos="100000">
                    <a:srgbClr val="0E2557"/>
                  </a:gs>
                </a:gsLst>
                <a:lin scaled="0"/>
              </a:gradFill>
            </a:endParaRPr>
          </a:p>
          <a:p>
            <a:pPr marL="0" indent="0" algn="l">
              <a:buNone/>
            </a:pPr>
            <a:r>
              <a:rPr lang="en-US" sz="1200" b="1" u="sng">
                <a:gradFill>
                  <a:gsLst>
                    <a:gs pos="0">
                      <a:srgbClr val="012D86"/>
                    </a:gs>
                    <a:gs pos="100000">
                      <a:srgbClr val="0E2557"/>
                    </a:gs>
                  </a:gsLst>
                  <a:lin scaled="0"/>
                </a:gradFill>
              </a:rPr>
              <a:t>S L Ghose (1935-45) : Botany </a:t>
            </a:r>
            <a:endParaRPr lang="en-US" sz="1200" b="1" u="sng">
              <a:gradFill>
                <a:gsLst>
                  <a:gs pos="0">
                    <a:srgbClr val="012D86"/>
                  </a:gs>
                  <a:gs pos="100000">
                    <a:srgbClr val="0E2557"/>
                  </a:gs>
                </a:gsLst>
                <a:lin scaled="0"/>
              </a:gradFill>
            </a:endParaRPr>
          </a:p>
          <a:p>
            <a:pPr marL="0" indent="0" algn="l">
              <a:buNone/>
            </a:pPr>
            <a:r>
              <a:rPr lang="en-US" sz="1200" b="1" u="sng">
                <a:gradFill>
                  <a:gsLst>
                    <a:gs pos="0">
                      <a:srgbClr val="012D86"/>
                    </a:gs>
                    <a:gs pos="100000">
                      <a:srgbClr val="0E2557"/>
                    </a:gs>
                  </a:gsLst>
                  <a:lin scaled="0"/>
                </a:gradFill>
              </a:rPr>
              <a:t>H Chaudhuri (1935-45) : Botany </a:t>
            </a:r>
            <a:endParaRPr lang="en-US" sz="1200" b="1" u="sng">
              <a:gradFill>
                <a:gsLst>
                  <a:gs pos="0">
                    <a:srgbClr val="012D86"/>
                  </a:gs>
                  <a:gs pos="100000">
                    <a:srgbClr val="0E2557"/>
                  </a:gs>
                </a:gsLst>
                <a:lin scaled="0"/>
              </a:gradFill>
            </a:endParaRPr>
          </a:p>
          <a:p>
            <a:pPr marL="0" indent="0" algn="l">
              <a:buNone/>
            </a:pPr>
            <a:r>
              <a:rPr lang="en-US" sz="1200" b="1" u="sng">
                <a:gradFill>
                  <a:gsLst>
                    <a:gs pos="0">
                      <a:srgbClr val="012D86"/>
                    </a:gs>
                    <a:gs pos="100000">
                      <a:srgbClr val="0E2557"/>
                    </a:gs>
                  </a:gsLst>
                  <a:lin scaled="0"/>
                </a:gradFill>
              </a:rPr>
              <a:t>Vishwa Nath (1945-1947) : Zoology</a:t>
            </a:r>
            <a:endParaRPr lang="en-US" sz="1200" b="1" u="sng">
              <a:gradFill>
                <a:gsLst>
                  <a:gs pos="0">
                    <a:srgbClr val="012D86"/>
                  </a:gs>
                  <a:gs pos="100000">
                    <a:srgbClr val="0E2557"/>
                  </a:gs>
                </a:gsLst>
                <a:lin scaled="0"/>
              </a:gradFill>
            </a:endParaRPr>
          </a:p>
          <a:p>
            <a:pPr marL="0" indent="0" algn="l">
              <a:buNone/>
            </a:pPr>
            <a:r>
              <a:rPr lang="en-US" sz="1200" b="1" u="sng">
                <a:gradFill>
                  <a:gsLst>
                    <a:gs pos="0">
                      <a:srgbClr val="012D86"/>
                    </a:gs>
                    <a:gs pos="100000">
                      <a:srgbClr val="0E2557"/>
                    </a:gs>
                  </a:gsLst>
                  <a:lin scaled="0"/>
                </a:gradFill>
                <a:sym typeface="+mn-ea"/>
              </a:rPr>
              <a:t>P N Mehra ( 1935-47) : Botany</a:t>
            </a:r>
            <a:endParaRPr lang="en-US" sz="1200" b="1" u="sng">
              <a:gradFill>
                <a:gsLst>
                  <a:gs pos="0">
                    <a:srgbClr val="012D86"/>
                  </a:gs>
                  <a:gs pos="100000">
                    <a:srgbClr val="0E2557"/>
                  </a:gs>
                </a:gsLst>
                <a:lin scaled="0"/>
              </a:gradFill>
            </a:endParaRPr>
          </a:p>
          <a:p>
            <a:pPr marL="0" indent="0" algn="l">
              <a:lnSpc>
                <a:spcPct val="100000"/>
              </a:lnSpc>
              <a:buNone/>
            </a:pPr>
            <a:r>
              <a:rPr lang="en-US" sz="1200" b="1">
                <a:solidFill>
                  <a:srgbClr val="FF0000"/>
                </a:solidFill>
              </a:rPr>
              <a:t>Dewan Anand Kumar (1920 - 47)  : Zoology (VC, PU, Cdg)</a:t>
            </a:r>
            <a:endParaRPr lang="en-US" sz="1200" b="1">
              <a:solidFill>
                <a:srgbClr val="FF0000"/>
              </a:solidFill>
            </a:endParaRPr>
          </a:p>
          <a:p>
            <a:pPr marL="0" indent="0" algn="l">
              <a:lnSpc>
                <a:spcPct val="100000"/>
              </a:lnSpc>
              <a:buNone/>
            </a:pPr>
            <a:endParaRPr lang="en-US" sz="1200" b="1" u="sng">
              <a:solidFill>
                <a:srgbClr val="FF0000"/>
              </a:solidFill>
            </a:endParaRPr>
          </a:p>
          <a:p>
            <a:pPr marL="0" indent="0" algn="l">
              <a:lnSpc>
                <a:spcPct val="100000"/>
              </a:lnSpc>
              <a:buNone/>
            </a:pPr>
            <a:endParaRPr lang="en-US" sz="1200" b="1" u="sng">
              <a:gradFill>
                <a:gsLst>
                  <a:gs pos="0">
                    <a:srgbClr val="012D86"/>
                  </a:gs>
                  <a:gs pos="100000">
                    <a:srgbClr val="0E2557"/>
                  </a:gs>
                </a:gsLst>
                <a:lin scaled="0"/>
              </a:gradFill>
            </a:endParaRPr>
          </a:p>
          <a:p>
            <a:pPr marL="0" indent="0" algn="l">
              <a:buNone/>
            </a:pPr>
            <a:endParaRPr lang="en-US" sz="1100" b="1" u="sng">
              <a:gradFill>
                <a:gsLst>
                  <a:gs pos="0">
                    <a:srgbClr val="012D86"/>
                  </a:gs>
                  <a:gs pos="100000">
                    <a:srgbClr val="0E2557"/>
                  </a:gs>
                </a:gsLst>
                <a:lin scaled="0"/>
              </a:gradFill>
            </a:endParaRPr>
          </a:p>
          <a:p>
            <a:pPr marL="0" indent="0" algn="l">
              <a:buNone/>
            </a:pPr>
            <a:endParaRPr lang="en-US" sz="1100" b="1">
              <a:gradFill>
                <a:gsLst>
                  <a:gs pos="0">
                    <a:srgbClr val="012D86"/>
                  </a:gs>
                  <a:gs pos="100000">
                    <a:srgbClr val="0E2557"/>
                  </a:gs>
                </a:gsLst>
                <a:lin scaled="0"/>
              </a:gradFill>
            </a:endParaRPr>
          </a:p>
          <a:p>
            <a:pPr marL="0" indent="0" algn="l">
              <a:buNone/>
            </a:pPr>
            <a:endParaRPr lang="en-US" sz="500" b="1">
              <a:gradFill>
                <a:gsLst>
                  <a:gs pos="0">
                    <a:srgbClr val="012D86"/>
                  </a:gs>
                  <a:gs pos="100000">
                    <a:srgbClr val="0E2557"/>
                  </a:gs>
                </a:gsLst>
                <a:lin scaled="0"/>
              </a:gradFill>
            </a:endParaRPr>
          </a:p>
        </p:txBody>
      </p:sp>
      <p:sp>
        <p:nvSpPr>
          <p:cNvPr id="4" name="Slide Number Placeholder 3"/>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8" name="Text Box 7"/>
          <p:cNvSpPr txBox="1"/>
          <p:nvPr/>
        </p:nvSpPr>
        <p:spPr>
          <a:xfrm>
            <a:off x="4855210" y="645795"/>
            <a:ext cx="3819525" cy="6185535"/>
          </a:xfrm>
          <a:prstGeom prst="rect">
            <a:avLst/>
          </a:prstGeom>
          <a:noFill/>
        </p:spPr>
        <p:txBody>
          <a:bodyPr wrap="none" rtlCol="0">
            <a:spAutoFit/>
          </a:bodyPr>
          <a:p>
            <a:r>
              <a:rPr lang="en-US" b="1"/>
              <a:t>                </a:t>
            </a:r>
            <a:r>
              <a:rPr lang="en-US" b="1" u="sng"/>
              <a:t>Mathematics</a:t>
            </a:r>
            <a:endParaRPr lang="en-US" b="1" u="sng"/>
          </a:p>
          <a:p>
            <a:endParaRPr lang="en-US" b="1"/>
          </a:p>
          <a:p>
            <a:r>
              <a:rPr lang="en-US" b="1">
                <a:solidFill>
                  <a:srgbClr val="C00000"/>
                </a:solidFill>
              </a:rPr>
              <a:t>W H Crank (1865-1869) </a:t>
            </a:r>
            <a:endParaRPr lang="en-US" b="1">
              <a:solidFill>
                <a:srgbClr val="C00000"/>
              </a:solidFill>
            </a:endParaRPr>
          </a:p>
          <a:p>
            <a:r>
              <a:rPr lang="en-US" b="1">
                <a:solidFill>
                  <a:srgbClr val="C00000"/>
                </a:solidFill>
              </a:rPr>
              <a:t>T W Lindsay (1869-1877)</a:t>
            </a:r>
            <a:endParaRPr lang="en-US" b="1">
              <a:solidFill>
                <a:srgbClr val="C00000"/>
              </a:solidFill>
            </a:endParaRPr>
          </a:p>
          <a:p>
            <a:r>
              <a:rPr lang="en-US" b="1">
                <a:solidFill>
                  <a:srgbClr val="C00000"/>
                </a:solidFill>
              </a:rPr>
              <a:t>J Sime (1877-1881)</a:t>
            </a:r>
            <a:endParaRPr lang="en-US" b="1">
              <a:solidFill>
                <a:srgbClr val="C00000"/>
              </a:solidFill>
            </a:endParaRPr>
          </a:p>
          <a:p>
            <a:r>
              <a:rPr lang="en-US" b="1">
                <a:solidFill>
                  <a:srgbClr val="C00000"/>
                </a:solidFill>
              </a:rPr>
              <a:t>S B Mukherjee (1881-1898)</a:t>
            </a:r>
            <a:endParaRPr lang="en-US" b="1">
              <a:solidFill>
                <a:srgbClr val="C00000"/>
              </a:solidFill>
            </a:endParaRPr>
          </a:p>
          <a:p>
            <a:r>
              <a:rPr lang="en-US" b="1">
                <a:solidFill>
                  <a:srgbClr val="C00000"/>
                </a:solidFill>
              </a:rPr>
              <a:t>Golak Nath Chatterjee (1898-1909)</a:t>
            </a:r>
            <a:endParaRPr lang="en-US" b="1">
              <a:solidFill>
                <a:srgbClr val="C00000"/>
              </a:solidFill>
            </a:endParaRPr>
          </a:p>
          <a:p>
            <a:r>
              <a:rPr lang="en-US" b="1">
                <a:solidFill>
                  <a:srgbClr val="C00000"/>
                </a:solidFill>
              </a:rPr>
              <a:t>Maulavi Abdul Aziz (1898- ?)</a:t>
            </a:r>
            <a:endParaRPr lang="en-US" b="1">
              <a:solidFill>
                <a:srgbClr val="C00000"/>
              </a:solidFill>
            </a:endParaRPr>
          </a:p>
          <a:p>
            <a:r>
              <a:rPr lang="en-US" b="1" u="sng">
                <a:solidFill>
                  <a:srgbClr val="C00000"/>
                </a:solidFill>
              </a:rPr>
              <a:t>Gopal Singh Chowla (1902-28)</a:t>
            </a:r>
            <a:endParaRPr lang="en-US" b="1" u="sng">
              <a:solidFill>
                <a:srgbClr val="C00000"/>
              </a:solidFill>
            </a:endParaRPr>
          </a:p>
          <a:p>
            <a:r>
              <a:rPr lang="en-US" b="1">
                <a:solidFill>
                  <a:srgbClr val="C00000"/>
                </a:solidFill>
              </a:rPr>
              <a:t>Kishen Kapur (1918 - ?)</a:t>
            </a:r>
            <a:endParaRPr lang="en-US" b="1">
              <a:solidFill>
                <a:srgbClr val="C00000"/>
              </a:solidFill>
            </a:endParaRPr>
          </a:p>
          <a:p>
            <a:r>
              <a:rPr lang="en-US" b="1" u="sng">
                <a:solidFill>
                  <a:srgbClr val="C00000"/>
                </a:solidFill>
              </a:rPr>
              <a:t>A M Mian (1934- ?)</a:t>
            </a:r>
            <a:endParaRPr lang="en-US" b="1" u="sng">
              <a:solidFill>
                <a:srgbClr val="C00000"/>
              </a:solidFill>
            </a:endParaRPr>
          </a:p>
          <a:p>
            <a:r>
              <a:rPr lang="en-US" b="1" u="sng">
                <a:solidFill>
                  <a:srgbClr val="C00000"/>
                </a:solidFill>
              </a:rPr>
              <a:t>Sarvadaman S Chowla (1936-47)</a:t>
            </a:r>
            <a:endParaRPr lang="en-US" b="1" u="sng">
              <a:solidFill>
                <a:srgbClr val="C00000"/>
              </a:solidFill>
            </a:endParaRPr>
          </a:p>
          <a:p>
            <a:r>
              <a:rPr lang="en-US" b="1" u="sng">
                <a:solidFill>
                  <a:srgbClr val="C00000"/>
                </a:solidFill>
              </a:rPr>
              <a:t>F C Auluck (1938-?) </a:t>
            </a:r>
            <a:endParaRPr lang="en-US" b="1" u="sng">
              <a:solidFill>
                <a:srgbClr val="C00000"/>
              </a:solidFill>
            </a:endParaRPr>
          </a:p>
          <a:p>
            <a:r>
              <a:rPr lang="en-US" b="1" u="sng">
                <a:solidFill>
                  <a:srgbClr val="C00000"/>
                </a:solidFill>
              </a:rPr>
              <a:t>R P Bambah (1945-46)</a:t>
            </a:r>
            <a:endParaRPr lang="en-US" b="1" u="sng">
              <a:solidFill>
                <a:srgbClr val="C00000"/>
              </a:solidFill>
            </a:endParaRPr>
          </a:p>
          <a:p>
            <a:endParaRPr lang="en-US" b="1" u="sng">
              <a:solidFill>
                <a:srgbClr val="C00000"/>
              </a:solidFill>
            </a:endParaRPr>
          </a:p>
          <a:p>
            <a:endParaRPr lang="en-US" b="1" u="sng">
              <a:solidFill>
                <a:srgbClr val="C00000"/>
              </a:solidFill>
            </a:endParaRPr>
          </a:p>
          <a:p>
            <a:endParaRPr lang="en-US" b="1" u="sng">
              <a:solidFill>
                <a:srgbClr val="C00000"/>
              </a:solidFill>
            </a:endParaRPr>
          </a:p>
          <a:p>
            <a:r>
              <a:rPr lang="en-US" b="1" u="sng">
                <a:solidFill>
                  <a:schemeClr val="tx1"/>
                </a:solidFill>
              </a:rPr>
              <a:t>The researchers in each area </a:t>
            </a:r>
            <a:endParaRPr lang="en-US" b="1" u="sng">
              <a:solidFill>
                <a:schemeClr val="tx1"/>
              </a:solidFill>
            </a:endParaRPr>
          </a:p>
          <a:p>
            <a:r>
              <a:rPr lang="en-US" b="1" u="sng">
                <a:solidFill>
                  <a:schemeClr val="tx1"/>
                </a:solidFill>
              </a:rPr>
              <a:t>were indeed small in number</a:t>
            </a:r>
            <a:endParaRPr lang="en-US" b="1" u="sng">
              <a:solidFill>
                <a:schemeClr val="tx1"/>
              </a:solidFill>
            </a:endParaRPr>
          </a:p>
          <a:p>
            <a:r>
              <a:rPr lang="en-US" b="1" u="sng">
                <a:solidFill>
                  <a:schemeClr val="tx1"/>
                </a:solidFill>
              </a:rPr>
              <a:t>at Lahore, however, the </a:t>
            </a:r>
            <a:endParaRPr lang="en-US" b="1" u="sng">
              <a:solidFill>
                <a:schemeClr val="tx1"/>
              </a:solidFill>
            </a:endParaRPr>
          </a:p>
          <a:p>
            <a:r>
              <a:rPr lang="en-US" b="1" u="sng">
                <a:solidFill>
                  <a:schemeClr val="tx1"/>
                </a:solidFill>
              </a:rPr>
              <a:t>quality of their work was World Class. </a:t>
            </a:r>
            <a:endParaRPr lang="en-US" b="1" u="sng">
              <a:solidFill>
                <a:schemeClr val="tx1"/>
              </a:solidFill>
            </a:endParaRPr>
          </a:p>
          <a:p>
            <a:r>
              <a:rPr lang="en-US" b="1">
                <a:solidFill>
                  <a:schemeClr val="tx1"/>
                </a:solidFill>
              </a:rPr>
              <a:t>  </a:t>
            </a:r>
            <a:endParaRPr lang="en-US" b="1">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Box 2"/>
          <p:cNvSpPr txBox="1"/>
          <p:nvPr/>
        </p:nvSpPr>
        <p:spPr>
          <a:xfrm>
            <a:off x="76200" y="52070"/>
            <a:ext cx="9023985" cy="13818235"/>
          </a:xfrm>
          <a:prstGeom prst="rect">
            <a:avLst/>
          </a:prstGeom>
          <a:noFill/>
        </p:spPr>
        <p:txBody>
          <a:bodyPr wrap="square" rtlCol="0">
            <a:spAutoFit/>
          </a:bodyPr>
          <a:lstStyle/>
          <a:p>
            <a:pPr algn="ctr"/>
            <a:r>
              <a:rPr lang="en-US" sz="2400" b="1" u="sng" dirty="0"/>
              <a:t>Physics Researchers at Lahore (1925 onwards)</a:t>
            </a:r>
            <a:endParaRPr lang="en-US" u="sng" dirty="0"/>
          </a:p>
          <a:p>
            <a:pPr marL="285750" indent="-285750">
              <a:lnSpc>
                <a:spcPct val="200000"/>
              </a:lnSpc>
              <a:buFont typeface="Arial" panose="020B0604020202020204" pitchFamily="34" charset="0"/>
              <a:buChar char="•"/>
            </a:pPr>
            <a:r>
              <a:rPr lang="en-US" sz="2000" b="1" dirty="0">
                <a:solidFill>
                  <a:srgbClr val="C00000"/>
                </a:solidFill>
                <a:sym typeface="+mn-ea"/>
              </a:rPr>
              <a:t>Prof. D J Fleming,  Forman Christian (F C) College Lahore ( &gt;1907)</a:t>
            </a:r>
            <a:endParaRPr lang="en-US" sz="2000" b="1" dirty="0">
              <a:solidFill>
                <a:srgbClr val="C00000"/>
              </a:solidFill>
            </a:endParaRPr>
          </a:p>
          <a:p>
            <a:pPr marL="285750" indent="-285750">
              <a:lnSpc>
                <a:spcPct val="200000"/>
              </a:lnSpc>
              <a:buFont typeface="Arial" panose="020B0604020202020204" pitchFamily="34" charset="0"/>
              <a:buChar char="•"/>
            </a:pPr>
            <a:r>
              <a:rPr lang="en-US" sz="2000" b="1" dirty="0">
                <a:solidFill>
                  <a:srgbClr val="C00000"/>
                </a:solidFill>
                <a:sym typeface="+mn-ea"/>
              </a:rPr>
              <a:t>Dr. J M </a:t>
            </a:r>
            <a:r>
              <a:rPr lang="en-US" sz="2000" b="1" dirty="0" err="1">
                <a:solidFill>
                  <a:srgbClr val="C00000"/>
                </a:solidFill>
                <a:sym typeface="+mn-ea"/>
              </a:rPr>
              <a:t>Benade</a:t>
            </a:r>
            <a:r>
              <a:rPr lang="en-US" sz="2000" b="1" dirty="0">
                <a:solidFill>
                  <a:srgbClr val="C00000"/>
                </a:solidFill>
                <a:sym typeface="+mn-ea"/>
              </a:rPr>
              <a:t>, F C College  (1912-57)   </a:t>
            </a:r>
            <a:r>
              <a:rPr lang="en-US" sz="2000" b="1" i="1" dirty="0">
                <a:sym typeface="+mn-ea"/>
              </a:rPr>
              <a:t>[had worked with K H Compton]</a:t>
            </a:r>
            <a:endParaRPr lang="en-US" sz="2000" b="1" dirty="0">
              <a:solidFill>
                <a:srgbClr val="C00000"/>
              </a:solidFill>
            </a:endParaRPr>
          </a:p>
          <a:p>
            <a:pPr marL="285750" indent="-285750">
              <a:lnSpc>
                <a:spcPct val="200000"/>
              </a:lnSpc>
              <a:buFont typeface="Arial" panose="020B0604020202020204" pitchFamily="34" charset="0"/>
              <a:buChar char="•"/>
            </a:pPr>
            <a:r>
              <a:rPr lang="en-US" sz="2000" b="1" dirty="0">
                <a:solidFill>
                  <a:srgbClr val="C00000"/>
                </a:solidFill>
              </a:rPr>
              <a:t>J B Seth, M. A. (</a:t>
            </a:r>
            <a:r>
              <a:rPr lang="en-US" sz="2000" b="1" dirty="0" err="1">
                <a:solidFill>
                  <a:srgbClr val="C00000"/>
                </a:solidFill>
              </a:rPr>
              <a:t>Canteb</a:t>
            </a:r>
            <a:r>
              <a:rPr lang="en-US" sz="2000" b="1" dirty="0">
                <a:solidFill>
                  <a:srgbClr val="C00000"/>
                </a:solidFill>
              </a:rPr>
              <a:t>.), Professor and Head of Physics (1926-45), GCL  </a:t>
            </a:r>
            <a:endParaRPr lang="en-US" sz="2000" b="1" dirty="0">
              <a:solidFill>
                <a:srgbClr val="C00000"/>
              </a:solidFill>
            </a:endParaRPr>
          </a:p>
          <a:p>
            <a:pPr marL="285750" indent="-285750">
              <a:lnSpc>
                <a:spcPct val="200000"/>
              </a:lnSpc>
              <a:buFont typeface="Arial" panose="020B0604020202020204" pitchFamily="34" charset="0"/>
              <a:buChar char="•"/>
            </a:pPr>
            <a:r>
              <a:rPr lang="en-US" sz="2000" b="1" dirty="0">
                <a:solidFill>
                  <a:srgbClr val="C00000"/>
                </a:solidFill>
              </a:rPr>
              <a:t>Dr. P K </a:t>
            </a:r>
            <a:r>
              <a:rPr lang="en-US" sz="2000" b="1" dirty="0" err="1">
                <a:solidFill>
                  <a:srgbClr val="C00000"/>
                </a:solidFill>
              </a:rPr>
              <a:t>Kichlu</a:t>
            </a:r>
            <a:r>
              <a:rPr lang="en-US" sz="2000" b="1" dirty="0">
                <a:solidFill>
                  <a:srgbClr val="C00000"/>
                </a:solidFill>
              </a:rPr>
              <a:t>, Lecturer in Physics (1929-46), GCL </a:t>
            </a:r>
            <a:r>
              <a:rPr lang="en-US" sz="2000" b="1" i="1" dirty="0">
                <a:sym typeface="+mn-ea"/>
              </a:rPr>
              <a:t>[had worked with M N Saha]</a:t>
            </a:r>
            <a:endParaRPr lang="en-US" sz="2000" b="1" dirty="0">
              <a:solidFill>
                <a:srgbClr val="C00000"/>
              </a:solidFill>
            </a:endParaRPr>
          </a:p>
          <a:p>
            <a:pPr marL="285750" indent="-285750">
              <a:lnSpc>
                <a:spcPct val="200000"/>
              </a:lnSpc>
              <a:buFont typeface="Arial" panose="020B0604020202020204" pitchFamily="34" charset="0"/>
              <a:buChar char="•"/>
            </a:pPr>
            <a:r>
              <a:rPr lang="en-US" sz="2000" b="1" dirty="0">
                <a:solidFill>
                  <a:srgbClr val="C00000"/>
                </a:solidFill>
              </a:rPr>
              <a:t>B M </a:t>
            </a:r>
            <a:r>
              <a:rPr lang="en-US" sz="2000" b="1" dirty="0" err="1">
                <a:solidFill>
                  <a:srgbClr val="C00000"/>
                </a:solidFill>
              </a:rPr>
              <a:t>Anand</a:t>
            </a:r>
            <a:r>
              <a:rPr lang="en-US" sz="2000" b="1" dirty="0">
                <a:solidFill>
                  <a:srgbClr val="C00000"/>
                </a:solidFill>
              </a:rPr>
              <a:t> , Lecturer in Experimental Physics, Panjab University (&gt;1934) </a:t>
            </a:r>
            <a:endParaRPr lang="en-US" sz="2000" b="1" dirty="0">
              <a:solidFill>
                <a:srgbClr val="C00000"/>
              </a:solidFill>
            </a:endParaRPr>
          </a:p>
          <a:p>
            <a:pPr marL="285750" indent="-285750">
              <a:lnSpc>
                <a:spcPct val="200000"/>
              </a:lnSpc>
              <a:buFont typeface="Arial" panose="020B0604020202020204" pitchFamily="34" charset="0"/>
              <a:buChar char="•"/>
            </a:pPr>
            <a:r>
              <a:rPr lang="en-US" sz="2000" b="1" dirty="0">
                <a:solidFill>
                  <a:srgbClr val="C00000"/>
                </a:solidFill>
              </a:rPr>
              <a:t>Dr. A M </a:t>
            </a:r>
            <a:r>
              <a:rPr lang="en-US" sz="2000" b="1" dirty="0" err="1">
                <a:solidFill>
                  <a:srgbClr val="C00000"/>
                </a:solidFill>
              </a:rPr>
              <a:t>Mian</a:t>
            </a:r>
            <a:r>
              <a:rPr lang="en-US" sz="2000" b="1" dirty="0">
                <a:solidFill>
                  <a:srgbClr val="C00000"/>
                </a:solidFill>
              </a:rPr>
              <a:t>, Lecturer in Physics/Mathematics, Panjab University (&gt;1934) </a:t>
            </a:r>
            <a:endParaRPr lang="en-US" sz="2000" b="1" dirty="0">
              <a:solidFill>
                <a:srgbClr val="C00000"/>
              </a:solidFill>
            </a:endParaRPr>
          </a:p>
          <a:p>
            <a:pPr marL="285750" indent="-285750">
              <a:lnSpc>
                <a:spcPct val="200000"/>
              </a:lnSpc>
              <a:buFont typeface="Arial" panose="020B0604020202020204" pitchFamily="34" charset="0"/>
              <a:buChar char="•"/>
            </a:pPr>
            <a:r>
              <a:rPr lang="en-US" sz="2000" b="1" dirty="0">
                <a:solidFill>
                  <a:srgbClr val="C00000"/>
                </a:solidFill>
              </a:rPr>
              <a:t>Dr. H R </a:t>
            </a:r>
            <a:r>
              <a:rPr lang="en-US" sz="2000" b="1" dirty="0" err="1">
                <a:solidFill>
                  <a:srgbClr val="C00000"/>
                </a:solidFill>
              </a:rPr>
              <a:t>Sarna</a:t>
            </a:r>
            <a:r>
              <a:rPr lang="en-US" sz="2000" b="1" dirty="0">
                <a:solidFill>
                  <a:srgbClr val="C00000"/>
                </a:solidFill>
              </a:rPr>
              <a:t>, Lecturer in Physics, GCL (&gt;1934)</a:t>
            </a:r>
            <a:endParaRPr lang="en-US" sz="2000" b="1" dirty="0">
              <a:solidFill>
                <a:srgbClr val="C00000"/>
              </a:solidFill>
            </a:endParaRPr>
          </a:p>
          <a:p>
            <a:pPr marL="285750" indent="-285750">
              <a:lnSpc>
                <a:spcPct val="200000"/>
              </a:lnSpc>
              <a:buFont typeface="Arial" panose="020B0604020202020204" pitchFamily="34" charset="0"/>
              <a:buChar char="•"/>
            </a:pPr>
            <a:r>
              <a:rPr lang="en-US" sz="2000" b="1" u="sng" dirty="0">
                <a:solidFill>
                  <a:srgbClr val="C00000"/>
                </a:solidFill>
              </a:rPr>
              <a:t>Dr. R M </a:t>
            </a:r>
            <a:r>
              <a:rPr lang="en-US" sz="2000" b="1" u="sng" dirty="0" err="1">
                <a:solidFill>
                  <a:srgbClr val="C00000"/>
                </a:solidFill>
              </a:rPr>
              <a:t>Chaudhury</a:t>
            </a:r>
            <a:r>
              <a:rPr lang="en-US" sz="2000" b="1" dirty="0">
                <a:solidFill>
                  <a:srgbClr val="C00000"/>
                </a:solidFill>
              </a:rPr>
              <a:t>, </a:t>
            </a:r>
            <a:r>
              <a:rPr lang="en-US" sz="2000" b="1" dirty="0" err="1">
                <a:solidFill>
                  <a:srgbClr val="C00000"/>
                </a:solidFill>
              </a:rPr>
              <a:t>Islamia</a:t>
            </a:r>
            <a:r>
              <a:rPr lang="en-US" sz="2000" b="1" dirty="0">
                <a:solidFill>
                  <a:srgbClr val="C00000"/>
                </a:solidFill>
              </a:rPr>
              <a:t> College (1933-38) </a:t>
            </a:r>
            <a:r>
              <a:rPr lang="en-US" sz="2000" b="1" i="1" dirty="0">
                <a:solidFill>
                  <a:schemeClr val="tx1"/>
                </a:solidFill>
              </a:rPr>
              <a:t>[had worked with Mark Oliphant]</a:t>
            </a:r>
            <a:endParaRPr lang="en-US" sz="2000" b="1" i="1" dirty="0">
              <a:solidFill>
                <a:schemeClr val="tx1"/>
              </a:solidFill>
            </a:endParaRPr>
          </a:p>
          <a:p>
            <a:pPr marL="285750" indent="-285750">
              <a:lnSpc>
                <a:spcPct val="200000"/>
              </a:lnSpc>
              <a:buFont typeface="Arial" panose="020B0604020202020204" pitchFamily="34" charset="0"/>
              <a:buChar char="•"/>
            </a:pPr>
            <a:r>
              <a:rPr lang="en-US" sz="2000" b="1" u="sng" dirty="0">
                <a:solidFill>
                  <a:srgbClr val="C00000"/>
                </a:solidFill>
              </a:rPr>
              <a:t>Dr. </a:t>
            </a:r>
            <a:r>
              <a:rPr lang="en-US" sz="2000" b="1" u="sng" dirty="0" err="1">
                <a:solidFill>
                  <a:srgbClr val="C00000"/>
                </a:solidFill>
              </a:rPr>
              <a:t>Piara</a:t>
            </a:r>
            <a:r>
              <a:rPr lang="en-US" sz="2000" b="1" u="sng" dirty="0">
                <a:solidFill>
                  <a:srgbClr val="C00000"/>
                </a:solidFill>
              </a:rPr>
              <a:t> Singh Gill</a:t>
            </a:r>
            <a:r>
              <a:rPr lang="en-US" sz="2000" b="1" dirty="0">
                <a:solidFill>
                  <a:srgbClr val="C00000"/>
                </a:solidFill>
              </a:rPr>
              <a:t>, F C College (1940-47)       </a:t>
            </a:r>
            <a:r>
              <a:rPr lang="en-US" sz="2000" b="1" i="1" dirty="0">
                <a:solidFill>
                  <a:schemeClr val="tx1"/>
                </a:solidFill>
              </a:rPr>
              <a:t>[had worked with A H Compton]</a:t>
            </a:r>
            <a:endParaRPr lang="en-US" sz="2000" b="1" i="1" dirty="0">
              <a:solidFill>
                <a:schemeClr val="tx1"/>
              </a:solidFill>
            </a:endParaRPr>
          </a:p>
          <a:p>
            <a:pPr marL="285750" indent="-285750">
              <a:lnSpc>
                <a:spcPct val="200000"/>
              </a:lnSpc>
              <a:buFont typeface="Arial" panose="020B0604020202020204" pitchFamily="34" charset="0"/>
              <a:buChar char="•"/>
            </a:pPr>
            <a:r>
              <a:rPr lang="en-US" sz="2000" b="1" u="sng" dirty="0">
                <a:solidFill>
                  <a:srgbClr val="C00000"/>
                </a:solidFill>
              </a:rPr>
              <a:t>Dr. G L </a:t>
            </a:r>
            <a:r>
              <a:rPr lang="en-US" sz="2000" b="1" u="sng" dirty="0" err="1">
                <a:solidFill>
                  <a:srgbClr val="C00000"/>
                </a:solidFill>
              </a:rPr>
              <a:t>Datta</a:t>
            </a:r>
            <a:r>
              <a:rPr lang="en-US" sz="2000" b="1" dirty="0">
                <a:solidFill>
                  <a:srgbClr val="C00000"/>
                </a:solidFill>
              </a:rPr>
              <a:t>, DAV College Lahore (~1930-47)  </a:t>
            </a:r>
            <a:r>
              <a:rPr lang="en-US" sz="2000" b="1" i="1" dirty="0">
                <a:sym typeface="+mn-ea"/>
              </a:rPr>
              <a:t>[had worked with C V Raman]</a:t>
            </a:r>
            <a:endParaRPr lang="en-US" sz="2000" b="1" i="1" dirty="0">
              <a:solidFill>
                <a:schemeClr val="tx1"/>
              </a:solidFill>
            </a:endParaRPr>
          </a:p>
          <a:p>
            <a:pPr marL="285750" indent="-285750">
              <a:lnSpc>
                <a:spcPct val="200000"/>
              </a:lnSpc>
              <a:buFont typeface="Arial" panose="020B0604020202020204" pitchFamily="34" charset="0"/>
              <a:buChar char="•"/>
            </a:pPr>
            <a:endParaRPr lang="en-US" sz="2000" b="1" dirty="0"/>
          </a:p>
          <a:p>
            <a:pPr>
              <a:lnSpc>
                <a:spcPct val="150000"/>
              </a:lnSpc>
            </a:pPr>
            <a:endParaRPr lang="en-US" sz="2000" b="1" dirty="0"/>
          </a:p>
          <a:p>
            <a:endParaRPr lang="en-US" sz="2000" b="1" dirty="0"/>
          </a:p>
          <a:p>
            <a:endParaRPr lang="en-US"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Box 2"/>
          <p:cNvSpPr txBox="1"/>
          <p:nvPr/>
        </p:nvSpPr>
        <p:spPr>
          <a:xfrm>
            <a:off x="0" y="0"/>
            <a:ext cx="9144000" cy="11633200"/>
          </a:xfrm>
          <a:prstGeom prst="rect">
            <a:avLst/>
          </a:prstGeom>
          <a:noFill/>
        </p:spPr>
        <p:txBody>
          <a:bodyPr wrap="square" rtlCol="0">
            <a:spAutoFit/>
          </a:bodyPr>
          <a:lstStyle/>
          <a:p>
            <a:pPr algn="ctr"/>
            <a:r>
              <a:rPr lang="en-US" sz="2400" b="1" dirty="0"/>
              <a:t>Inter-collegiate Faculty of </a:t>
            </a:r>
            <a:r>
              <a:rPr lang="en-US" sz="2400" b="1" dirty="0" err="1"/>
              <a:t>Honours</a:t>
            </a:r>
            <a:r>
              <a:rPr lang="en-US" sz="2400" b="1" dirty="0"/>
              <a:t> School in Physics, PU, Lahore</a:t>
            </a:r>
            <a:endParaRPr lang="en-US" sz="2400" b="1" dirty="0"/>
          </a:p>
          <a:p>
            <a:pPr algn="ctr"/>
            <a:r>
              <a:rPr lang="en-US" sz="2400" b="1" dirty="0"/>
              <a:t>(1938)</a:t>
            </a:r>
            <a:endParaRPr lang="en-US" sz="2400" b="1" dirty="0"/>
          </a:p>
          <a:p>
            <a:pPr>
              <a:lnSpc>
                <a:spcPct val="150000"/>
              </a:lnSpc>
            </a:pPr>
            <a:r>
              <a:rPr lang="en-US" sz="2400" b="1" dirty="0">
                <a:solidFill>
                  <a:srgbClr val="C00000"/>
                </a:solidFill>
              </a:rPr>
              <a:t>1. J B Seth, MA (</a:t>
            </a:r>
            <a:r>
              <a:rPr lang="en-US" sz="2400" b="1" dirty="0" err="1">
                <a:solidFill>
                  <a:srgbClr val="C00000"/>
                </a:solidFill>
              </a:rPr>
              <a:t>Cantab.</a:t>
            </a:r>
            <a:r>
              <a:rPr lang="en-US" sz="2400" b="1" dirty="0">
                <a:solidFill>
                  <a:srgbClr val="C00000"/>
                </a:solidFill>
              </a:rPr>
              <a:t>), Prof. and  Head, Physics Dept., GCL and PU</a:t>
            </a:r>
            <a:endParaRPr lang="en-US" sz="2400" b="1" dirty="0">
              <a:solidFill>
                <a:srgbClr val="C00000"/>
              </a:solidFill>
            </a:endParaRPr>
          </a:p>
          <a:p>
            <a:pPr>
              <a:lnSpc>
                <a:spcPct val="150000"/>
              </a:lnSpc>
            </a:pPr>
            <a:r>
              <a:rPr lang="en-US" sz="2400" b="1" dirty="0">
                <a:solidFill>
                  <a:srgbClr val="C00000"/>
                </a:solidFill>
              </a:rPr>
              <a:t>2. Abdul Hamid Beg, MSc., Lecturer, GCL</a:t>
            </a:r>
            <a:endParaRPr lang="en-US" sz="2400" b="1" dirty="0">
              <a:solidFill>
                <a:srgbClr val="C00000"/>
              </a:solidFill>
            </a:endParaRPr>
          </a:p>
          <a:p>
            <a:pPr>
              <a:lnSpc>
                <a:spcPct val="150000"/>
              </a:lnSpc>
            </a:pPr>
            <a:r>
              <a:rPr lang="en-US" sz="2400" b="1" dirty="0">
                <a:solidFill>
                  <a:srgbClr val="C00000"/>
                </a:solidFill>
              </a:rPr>
              <a:t>3. B D </a:t>
            </a:r>
            <a:r>
              <a:rPr lang="en-US" sz="2400" b="1" dirty="0" err="1">
                <a:solidFill>
                  <a:srgbClr val="C00000"/>
                </a:solidFill>
              </a:rPr>
              <a:t>Chabra</a:t>
            </a:r>
            <a:r>
              <a:rPr lang="en-US" sz="2400" b="1" dirty="0">
                <a:solidFill>
                  <a:srgbClr val="C00000"/>
                </a:solidFill>
              </a:rPr>
              <a:t>, MSc., Lecturer, GCL </a:t>
            </a:r>
            <a:endParaRPr lang="en-US" sz="2400" b="1" dirty="0">
              <a:solidFill>
                <a:srgbClr val="C00000"/>
              </a:solidFill>
            </a:endParaRPr>
          </a:p>
          <a:p>
            <a:pPr>
              <a:lnSpc>
                <a:spcPct val="150000"/>
              </a:lnSpc>
            </a:pPr>
            <a:r>
              <a:rPr lang="en-US" sz="2400" b="1" dirty="0">
                <a:solidFill>
                  <a:srgbClr val="C00000"/>
                </a:solidFill>
              </a:rPr>
              <a:t>4. P K </a:t>
            </a:r>
            <a:r>
              <a:rPr lang="en-US" sz="2400" b="1" dirty="0" err="1">
                <a:solidFill>
                  <a:srgbClr val="C00000"/>
                </a:solidFill>
              </a:rPr>
              <a:t>Kichlu</a:t>
            </a:r>
            <a:r>
              <a:rPr lang="en-US" sz="2400" b="1" dirty="0">
                <a:solidFill>
                  <a:srgbClr val="C00000"/>
                </a:solidFill>
              </a:rPr>
              <a:t>, MSc. (PU),  DSc. (Allahabad </a:t>
            </a:r>
            <a:r>
              <a:rPr lang="en-US" sz="2400" b="1" dirty="0" err="1">
                <a:solidFill>
                  <a:srgbClr val="C00000"/>
                </a:solidFill>
              </a:rPr>
              <a:t>Univ</a:t>
            </a:r>
            <a:r>
              <a:rPr lang="en-US" sz="2400" b="1" dirty="0">
                <a:solidFill>
                  <a:srgbClr val="C00000"/>
                </a:solidFill>
              </a:rPr>
              <a:t>), Lecturer, GCL</a:t>
            </a:r>
            <a:endParaRPr lang="en-US" sz="2400" b="1" dirty="0">
              <a:solidFill>
                <a:srgbClr val="C00000"/>
              </a:solidFill>
            </a:endParaRPr>
          </a:p>
          <a:p>
            <a:pPr>
              <a:lnSpc>
                <a:spcPct val="150000"/>
              </a:lnSpc>
            </a:pPr>
            <a:r>
              <a:rPr lang="en-US" sz="2400" b="1" dirty="0">
                <a:solidFill>
                  <a:srgbClr val="C00000"/>
                </a:solidFill>
              </a:rPr>
              <a:t>5. </a:t>
            </a:r>
            <a:r>
              <a:rPr lang="en-US" sz="2400" b="1" dirty="0" err="1">
                <a:solidFill>
                  <a:srgbClr val="C00000"/>
                </a:solidFill>
              </a:rPr>
              <a:t>Mela</a:t>
            </a:r>
            <a:r>
              <a:rPr lang="en-US" sz="2400" b="1" dirty="0">
                <a:solidFill>
                  <a:srgbClr val="C00000"/>
                </a:solidFill>
              </a:rPr>
              <a:t> Ram, MSc., Ph.D., Lecturer, Forman Christian College, Lahore</a:t>
            </a:r>
            <a:endParaRPr lang="en-US" sz="2400" b="1" dirty="0">
              <a:solidFill>
                <a:srgbClr val="C00000"/>
              </a:solidFill>
            </a:endParaRPr>
          </a:p>
          <a:p>
            <a:pPr>
              <a:lnSpc>
                <a:spcPct val="150000"/>
              </a:lnSpc>
            </a:pPr>
            <a:r>
              <a:rPr lang="en-US" sz="2400" b="1" dirty="0">
                <a:solidFill>
                  <a:srgbClr val="C00000"/>
                </a:solidFill>
              </a:rPr>
              <a:t>6. B M </a:t>
            </a:r>
            <a:r>
              <a:rPr lang="en-US" sz="2400" b="1" dirty="0" err="1">
                <a:solidFill>
                  <a:srgbClr val="C00000"/>
                </a:solidFill>
              </a:rPr>
              <a:t>Anand</a:t>
            </a:r>
            <a:r>
              <a:rPr lang="en-US" sz="2400" b="1" dirty="0">
                <a:solidFill>
                  <a:srgbClr val="C00000"/>
                </a:solidFill>
              </a:rPr>
              <a:t>, MSc.,  Lecturer in Physics, PU</a:t>
            </a:r>
            <a:endParaRPr lang="en-US" sz="2400" b="1" dirty="0">
              <a:solidFill>
                <a:srgbClr val="C00000"/>
              </a:solidFill>
            </a:endParaRPr>
          </a:p>
          <a:p>
            <a:pPr>
              <a:lnSpc>
                <a:spcPct val="150000"/>
              </a:lnSpc>
            </a:pPr>
            <a:r>
              <a:rPr lang="en-US" sz="2400" b="1" dirty="0">
                <a:solidFill>
                  <a:srgbClr val="C00000"/>
                </a:solidFill>
              </a:rPr>
              <a:t>7. A M </a:t>
            </a:r>
            <a:r>
              <a:rPr lang="en-US" sz="2400" b="1" dirty="0" err="1">
                <a:solidFill>
                  <a:srgbClr val="C00000"/>
                </a:solidFill>
              </a:rPr>
              <a:t>Mian</a:t>
            </a:r>
            <a:r>
              <a:rPr lang="en-US" sz="2400" b="1" dirty="0">
                <a:solidFill>
                  <a:srgbClr val="C00000"/>
                </a:solidFill>
              </a:rPr>
              <a:t>, MA, PhD, Lecturer, PU</a:t>
            </a:r>
            <a:endParaRPr lang="en-US" sz="2400" b="1" dirty="0">
              <a:solidFill>
                <a:srgbClr val="C00000"/>
              </a:solidFill>
            </a:endParaRPr>
          </a:p>
          <a:p>
            <a:pPr>
              <a:lnSpc>
                <a:spcPct val="150000"/>
              </a:lnSpc>
            </a:pPr>
            <a:r>
              <a:rPr lang="en-US" sz="2400" b="1" dirty="0">
                <a:solidFill>
                  <a:srgbClr val="C00000"/>
                </a:solidFill>
              </a:rPr>
              <a:t>8. P N </a:t>
            </a:r>
            <a:r>
              <a:rPr lang="en-US" sz="2400" b="1" dirty="0" err="1">
                <a:solidFill>
                  <a:srgbClr val="C00000"/>
                </a:solidFill>
              </a:rPr>
              <a:t>Kalia</a:t>
            </a:r>
            <a:r>
              <a:rPr lang="en-US" sz="2400" b="1" dirty="0">
                <a:solidFill>
                  <a:srgbClr val="C00000"/>
                </a:solidFill>
              </a:rPr>
              <a:t>, MSc. PhD, Lecturer, </a:t>
            </a:r>
            <a:r>
              <a:rPr lang="en-US" sz="2400" b="1" dirty="0" err="1">
                <a:solidFill>
                  <a:srgbClr val="C00000"/>
                </a:solidFill>
              </a:rPr>
              <a:t>Dyal</a:t>
            </a:r>
            <a:r>
              <a:rPr lang="en-US" sz="2400" b="1" dirty="0">
                <a:solidFill>
                  <a:srgbClr val="C00000"/>
                </a:solidFill>
              </a:rPr>
              <a:t> Singh College, Lahore</a:t>
            </a:r>
            <a:endParaRPr lang="en-US" sz="2400" b="1" dirty="0">
              <a:solidFill>
                <a:srgbClr val="C00000"/>
              </a:solidFill>
            </a:endParaRPr>
          </a:p>
          <a:p>
            <a:pPr>
              <a:lnSpc>
                <a:spcPct val="150000"/>
              </a:lnSpc>
            </a:pPr>
            <a:r>
              <a:rPr lang="en-US" sz="2400" b="1" dirty="0">
                <a:solidFill>
                  <a:srgbClr val="C00000"/>
                </a:solidFill>
              </a:rPr>
              <a:t>9. H R </a:t>
            </a:r>
            <a:r>
              <a:rPr lang="en-US" sz="2400" b="1" dirty="0" err="1">
                <a:solidFill>
                  <a:srgbClr val="C00000"/>
                </a:solidFill>
              </a:rPr>
              <a:t>Sarna</a:t>
            </a:r>
            <a:r>
              <a:rPr lang="en-US" sz="2400" b="1" dirty="0">
                <a:solidFill>
                  <a:srgbClr val="C00000"/>
                </a:solidFill>
              </a:rPr>
              <a:t>, MSc. PhD., Lecturer, GCL</a:t>
            </a:r>
            <a:endParaRPr lang="en-US" sz="2400" b="1" dirty="0">
              <a:solidFill>
                <a:srgbClr val="C00000"/>
              </a:solidFill>
            </a:endParaRPr>
          </a:p>
          <a:p>
            <a:pPr>
              <a:lnSpc>
                <a:spcPct val="150000"/>
              </a:lnSpc>
            </a:pPr>
            <a:r>
              <a:rPr lang="en-US" sz="2400" b="1" dirty="0">
                <a:solidFill>
                  <a:srgbClr val="C00000"/>
                </a:solidFill>
              </a:rPr>
              <a:t>10. </a:t>
            </a:r>
            <a:r>
              <a:rPr lang="en-US" sz="2400" b="1" dirty="0" err="1">
                <a:solidFill>
                  <a:srgbClr val="C00000"/>
                </a:solidFill>
              </a:rPr>
              <a:t>Jatindra</a:t>
            </a:r>
            <a:r>
              <a:rPr lang="en-US" sz="2400" b="1" dirty="0">
                <a:solidFill>
                  <a:srgbClr val="C00000"/>
                </a:solidFill>
              </a:rPr>
              <a:t> </a:t>
            </a:r>
            <a:r>
              <a:rPr lang="en-US" sz="2400" b="1" dirty="0" err="1">
                <a:solidFill>
                  <a:srgbClr val="C00000"/>
                </a:solidFill>
              </a:rPr>
              <a:t>Nath</a:t>
            </a:r>
            <a:r>
              <a:rPr lang="en-US" sz="2400" b="1" dirty="0">
                <a:solidFill>
                  <a:srgbClr val="C00000"/>
                </a:solidFill>
              </a:rPr>
              <a:t>, Demonstrator, PU   </a:t>
            </a:r>
            <a:endParaRPr lang="en-US" sz="2400" b="1" dirty="0">
              <a:solidFill>
                <a:srgbClr val="C00000"/>
              </a:solidFill>
            </a:endParaRPr>
          </a:p>
          <a:p>
            <a:pPr algn="ctr">
              <a:lnSpc>
                <a:spcPct val="150000"/>
              </a:lnSpc>
            </a:pP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endParaRPr lang="en-US" sz="2400" b="1" dirty="0"/>
          </a:p>
          <a:p>
            <a:endParaRPr lang="en-US" sz="2400" b="1" dirty="0"/>
          </a:p>
          <a:p>
            <a:endParaRPr lang="en-US" sz="2400" b="1" dirty="0"/>
          </a:p>
          <a:p>
            <a:endParaRPr lang="en-US" sz="2400" b="1"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Box 2"/>
          <p:cNvSpPr txBox="1"/>
          <p:nvPr/>
        </p:nvSpPr>
        <p:spPr>
          <a:xfrm>
            <a:off x="0" y="0"/>
            <a:ext cx="9144000" cy="12186920"/>
          </a:xfrm>
          <a:prstGeom prst="rect">
            <a:avLst/>
          </a:prstGeom>
          <a:noFill/>
        </p:spPr>
        <p:txBody>
          <a:bodyPr wrap="square" rtlCol="0">
            <a:spAutoFit/>
          </a:bodyPr>
          <a:lstStyle/>
          <a:p>
            <a:pPr algn="ctr"/>
            <a:r>
              <a:rPr lang="en-US" sz="2400" b="1" dirty="0"/>
              <a:t>Board of Control of </a:t>
            </a:r>
            <a:r>
              <a:rPr lang="en-US" sz="2400" b="1" dirty="0" err="1"/>
              <a:t>Honours</a:t>
            </a:r>
            <a:r>
              <a:rPr lang="en-US" sz="2400" b="1" dirty="0"/>
              <a:t> School in Physics, PU, Lahore</a:t>
            </a:r>
            <a:endParaRPr lang="en-US" sz="2400" b="1" dirty="0"/>
          </a:p>
          <a:p>
            <a:pPr algn="ctr"/>
            <a:r>
              <a:rPr lang="en-US" sz="2400" b="1" dirty="0"/>
              <a:t>(1938)</a:t>
            </a:r>
            <a:endParaRPr lang="en-US" sz="2400" b="1" dirty="0"/>
          </a:p>
          <a:p>
            <a:pPr>
              <a:lnSpc>
                <a:spcPct val="150000"/>
              </a:lnSpc>
            </a:pPr>
            <a:r>
              <a:rPr lang="en-US" sz="2400" b="1" dirty="0">
                <a:solidFill>
                  <a:srgbClr val="C00000"/>
                </a:solidFill>
              </a:rPr>
              <a:t>1. </a:t>
            </a:r>
            <a:r>
              <a:rPr lang="en-US" sz="2400" b="1" u="sng" dirty="0">
                <a:solidFill>
                  <a:srgbClr val="C00000"/>
                </a:solidFill>
              </a:rPr>
              <a:t>J B Seth</a:t>
            </a:r>
            <a:r>
              <a:rPr lang="en-US" sz="2400" b="1" dirty="0">
                <a:solidFill>
                  <a:srgbClr val="C00000"/>
                </a:solidFill>
              </a:rPr>
              <a:t>, MA (</a:t>
            </a:r>
            <a:r>
              <a:rPr lang="en-US" sz="2400" b="1" dirty="0" err="1">
                <a:solidFill>
                  <a:srgbClr val="C00000"/>
                </a:solidFill>
              </a:rPr>
              <a:t>Cantab.</a:t>
            </a:r>
            <a:r>
              <a:rPr lang="en-US" sz="2400" b="1" dirty="0">
                <a:solidFill>
                  <a:srgbClr val="C00000"/>
                </a:solidFill>
              </a:rPr>
              <a:t>), Prof. and  Head, Physics Dept., GCL and PU</a:t>
            </a:r>
            <a:endParaRPr lang="en-US" sz="2400" b="1" dirty="0">
              <a:solidFill>
                <a:srgbClr val="C00000"/>
              </a:solidFill>
            </a:endParaRPr>
          </a:p>
          <a:p>
            <a:pPr>
              <a:lnSpc>
                <a:spcPct val="150000"/>
              </a:lnSpc>
            </a:pPr>
            <a:r>
              <a:rPr lang="en-US" sz="2400" b="1" dirty="0">
                <a:solidFill>
                  <a:srgbClr val="C00000"/>
                </a:solidFill>
              </a:rPr>
              <a:t>2. G L </a:t>
            </a:r>
            <a:r>
              <a:rPr lang="en-US" sz="2400" b="1" dirty="0" err="1">
                <a:solidFill>
                  <a:srgbClr val="C00000"/>
                </a:solidFill>
              </a:rPr>
              <a:t>Datta</a:t>
            </a:r>
            <a:r>
              <a:rPr lang="en-US" sz="2400" b="1" dirty="0">
                <a:solidFill>
                  <a:srgbClr val="C00000"/>
                </a:solidFill>
              </a:rPr>
              <a:t>, MSc., PhD ( Calcutta), Lecturer, D A V College, Lahore</a:t>
            </a:r>
            <a:endParaRPr lang="en-US" sz="2400" b="1" dirty="0">
              <a:solidFill>
                <a:srgbClr val="C00000"/>
              </a:solidFill>
            </a:endParaRPr>
          </a:p>
          <a:p>
            <a:pPr>
              <a:lnSpc>
                <a:spcPct val="150000"/>
              </a:lnSpc>
            </a:pPr>
            <a:r>
              <a:rPr lang="en-US" sz="2400" b="1" dirty="0">
                <a:solidFill>
                  <a:srgbClr val="C00000"/>
                </a:solidFill>
              </a:rPr>
              <a:t>3. </a:t>
            </a:r>
            <a:r>
              <a:rPr lang="en-US" sz="2400" b="1" u="sng" dirty="0">
                <a:solidFill>
                  <a:srgbClr val="C00000"/>
                </a:solidFill>
              </a:rPr>
              <a:t>B D </a:t>
            </a:r>
            <a:r>
              <a:rPr lang="en-US" sz="2400" b="1" u="sng" dirty="0" err="1">
                <a:solidFill>
                  <a:srgbClr val="C00000"/>
                </a:solidFill>
              </a:rPr>
              <a:t>Chabra</a:t>
            </a:r>
            <a:r>
              <a:rPr lang="en-US" sz="2400" b="1" dirty="0">
                <a:solidFill>
                  <a:srgbClr val="C00000"/>
                </a:solidFill>
              </a:rPr>
              <a:t>, MSc., Lecturer, GCL </a:t>
            </a:r>
            <a:endParaRPr lang="en-US" sz="2400" b="1" dirty="0">
              <a:solidFill>
                <a:srgbClr val="C00000"/>
              </a:solidFill>
            </a:endParaRPr>
          </a:p>
          <a:p>
            <a:pPr>
              <a:lnSpc>
                <a:spcPct val="150000"/>
              </a:lnSpc>
            </a:pPr>
            <a:r>
              <a:rPr lang="en-US" sz="2400" b="1" dirty="0">
                <a:solidFill>
                  <a:srgbClr val="C00000"/>
                </a:solidFill>
              </a:rPr>
              <a:t>4. </a:t>
            </a:r>
            <a:r>
              <a:rPr lang="en-US" sz="2400" b="1" u="sng" dirty="0">
                <a:solidFill>
                  <a:srgbClr val="C00000"/>
                </a:solidFill>
              </a:rPr>
              <a:t>P K </a:t>
            </a:r>
            <a:r>
              <a:rPr lang="en-US" sz="2400" b="1" u="sng" dirty="0" err="1">
                <a:solidFill>
                  <a:srgbClr val="C00000"/>
                </a:solidFill>
              </a:rPr>
              <a:t>Kichlu</a:t>
            </a:r>
            <a:r>
              <a:rPr lang="en-US" sz="2400" b="1" dirty="0">
                <a:solidFill>
                  <a:srgbClr val="C00000"/>
                </a:solidFill>
              </a:rPr>
              <a:t>, MSc. (PU),  DSc. (Allahabad </a:t>
            </a:r>
            <a:r>
              <a:rPr lang="en-US" sz="2400" b="1" dirty="0" err="1">
                <a:solidFill>
                  <a:srgbClr val="C00000"/>
                </a:solidFill>
              </a:rPr>
              <a:t>Univ</a:t>
            </a:r>
            <a:r>
              <a:rPr lang="en-US" sz="2400" b="1" dirty="0">
                <a:solidFill>
                  <a:srgbClr val="C00000"/>
                </a:solidFill>
              </a:rPr>
              <a:t>), Lecturer, GCL</a:t>
            </a:r>
            <a:endParaRPr lang="en-US" sz="2400" b="1" dirty="0">
              <a:solidFill>
                <a:srgbClr val="C00000"/>
              </a:solidFill>
            </a:endParaRPr>
          </a:p>
          <a:p>
            <a:pPr>
              <a:lnSpc>
                <a:spcPct val="150000"/>
              </a:lnSpc>
            </a:pPr>
            <a:r>
              <a:rPr lang="en-US" sz="2400" b="1" dirty="0">
                <a:solidFill>
                  <a:srgbClr val="C00000"/>
                </a:solidFill>
              </a:rPr>
              <a:t>5. Rafi Muhammed Chaudhuri, MSc., PhD , Professor, AMU</a:t>
            </a:r>
            <a:endParaRPr lang="en-US" sz="2400" b="1" dirty="0">
              <a:solidFill>
                <a:srgbClr val="C00000"/>
              </a:solidFill>
            </a:endParaRPr>
          </a:p>
          <a:p>
            <a:pPr>
              <a:lnSpc>
                <a:spcPct val="150000"/>
              </a:lnSpc>
            </a:pPr>
            <a:r>
              <a:rPr lang="en-US" sz="2400" b="1" dirty="0">
                <a:solidFill>
                  <a:srgbClr val="C00000"/>
                </a:solidFill>
              </a:rPr>
              <a:t>6. </a:t>
            </a:r>
            <a:r>
              <a:rPr lang="en-US" sz="2400" b="1" u="sng" dirty="0" err="1">
                <a:solidFill>
                  <a:srgbClr val="C00000"/>
                </a:solidFill>
              </a:rPr>
              <a:t>Mela</a:t>
            </a:r>
            <a:r>
              <a:rPr lang="en-US" sz="2400" b="1" u="sng" dirty="0">
                <a:solidFill>
                  <a:srgbClr val="C00000"/>
                </a:solidFill>
              </a:rPr>
              <a:t> Ram</a:t>
            </a:r>
            <a:r>
              <a:rPr lang="en-US" sz="2400" b="1" dirty="0">
                <a:solidFill>
                  <a:srgbClr val="C00000"/>
                </a:solidFill>
              </a:rPr>
              <a:t>, MSc., Ph.D., Lecturer, Forman Christian College, Lahore</a:t>
            </a:r>
            <a:endParaRPr lang="en-US" sz="2400" b="1" dirty="0">
              <a:solidFill>
                <a:srgbClr val="C00000"/>
              </a:solidFill>
            </a:endParaRPr>
          </a:p>
          <a:p>
            <a:pPr>
              <a:lnSpc>
                <a:spcPct val="150000"/>
              </a:lnSpc>
            </a:pPr>
            <a:r>
              <a:rPr lang="en-US" sz="2400" b="1" dirty="0">
                <a:solidFill>
                  <a:srgbClr val="C00000"/>
                </a:solidFill>
              </a:rPr>
              <a:t>7. </a:t>
            </a:r>
            <a:r>
              <a:rPr lang="en-US" sz="2400" b="1" u="sng" dirty="0">
                <a:solidFill>
                  <a:srgbClr val="C00000"/>
                </a:solidFill>
              </a:rPr>
              <a:t>B M </a:t>
            </a:r>
            <a:r>
              <a:rPr lang="en-US" sz="2400" b="1" u="sng" dirty="0" err="1">
                <a:solidFill>
                  <a:srgbClr val="C00000"/>
                </a:solidFill>
              </a:rPr>
              <a:t>Anand</a:t>
            </a:r>
            <a:r>
              <a:rPr lang="en-US" sz="2400" b="1" dirty="0">
                <a:solidFill>
                  <a:srgbClr val="C00000"/>
                </a:solidFill>
              </a:rPr>
              <a:t>, MSc.,  Lecturer in Physics, PU</a:t>
            </a:r>
            <a:endParaRPr lang="en-US" sz="2400" b="1" dirty="0">
              <a:solidFill>
                <a:srgbClr val="C00000"/>
              </a:solidFill>
            </a:endParaRPr>
          </a:p>
          <a:p>
            <a:pPr>
              <a:lnSpc>
                <a:spcPct val="150000"/>
              </a:lnSpc>
            </a:pPr>
            <a:r>
              <a:rPr lang="en-US" sz="2400" b="1" dirty="0">
                <a:solidFill>
                  <a:srgbClr val="C00000"/>
                </a:solidFill>
              </a:rPr>
              <a:t>8. J M </a:t>
            </a:r>
            <a:r>
              <a:rPr lang="en-US" sz="2400" b="1" dirty="0" err="1">
                <a:solidFill>
                  <a:srgbClr val="C00000"/>
                </a:solidFill>
              </a:rPr>
              <a:t>Benade</a:t>
            </a:r>
            <a:r>
              <a:rPr lang="en-US" sz="2400" b="1" dirty="0">
                <a:solidFill>
                  <a:srgbClr val="C00000"/>
                </a:solidFill>
              </a:rPr>
              <a:t>, MSc., PhD (Princeton), Professor, F C College, Lahore</a:t>
            </a:r>
            <a:endParaRPr lang="en-US" sz="2400" b="1" dirty="0">
              <a:solidFill>
                <a:srgbClr val="C00000"/>
              </a:solidFill>
            </a:endParaRPr>
          </a:p>
          <a:p>
            <a:pPr>
              <a:lnSpc>
                <a:spcPct val="150000"/>
              </a:lnSpc>
            </a:pPr>
            <a:r>
              <a:rPr lang="en-US" sz="2400" b="1" dirty="0">
                <a:solidFill>
                  <a:srgbClr val="C00000"/>
                </a:solidFill>
              </a:rPr>
              <a:t>9.  </a:t>
            </a:r>
            <a:r>
              <a:rPr lang="en-US" sz="2400" b="1" dirty="0" err="1">
                <a:solidFill>
                  <a:srgbClr val="C00000"/>
                </a:solidFill>
              </a:rPr>
              <a:t>Faqir</a:t>
            </a:r>
            <a:r>
              <a:rPr lang="en-US" sz="2400" b="1" dirty="0">
                <a:solidFill>
                  <a:srgbClr val="C00000"/>
                </a:solidFill>
              </a:rPr>
              <a:t> Chand </a:t>
            </a:r>
            <a:r>
              <a:rPr lang="en-US" sz="2400" b="1" dirty="0" err="1">
                <a:solidFill>
                  <a:srgbClr val="C00000"/>
                </a:solidFill>
              </a:rPr>
              <a:t>Auluck</a:t>
            </a:r>
            <a:r>
              <a:rPr lang="en-US" sz="2400" b="1" dirty="0">
                <a:solidFill>
                  <a:srgbClr val="C00000"/>
                </a:solidFill>
              </a:rPr>
              <a:t>, M.A., Lecturer, PU (Temporary) </a:t>
            </a:r>
            <a:endParaRPr lang="en-US" sz="2400" b="1" dirty="0">
              <a:solidFill>
                <a:srgbClr val="C00000"/>
              </a:solidFill>
            </a:endParaRPr>
          </a:p>
          <a:p>
            <a:pPr algn="ctr">
              <a:lnSpc>
                <a:spcPct val="150000"/>
              </a:lnSpc>
            </a:pPr>
            <a:r>
              <a:rPr lang="en-US" sz="2400" i="1" dirty="0">
                <a:solidFill>
                  <a:srgbClr val="002060"/>
                </a:solidFill>
              </a:rPr>
              <a:t>The underlined were teaching the Honours School students. </a:t>
            </a:r>
            <a:endParaRPr lang="en-US" sz="2400" i="1" dirty="0">
              <a:solidFill>
                <a:srgbClr val="002060"/>
              </a:solidFill>
            </a:endParaRPr>
          </a:p>
          <a:p>
            <a:pPr>
              <a:lnSpc>
                <a:spcPct val="150000"/>
              </a:lnSpc>
            </a:pPr>
            <a:endParaRPr lang="en-US" sz="2400" b="1" dirty="0">
              <a:solidFill>
                <a:srgbClr val="002060"/>
              </a:solidFill>
            </a:endParaRPr>
          </a:p>
          <a:p>
            <a:pPr algn="ctr">
              <a:lnSpc>
                <a:spcPct val="150000"/>
              </a:lnSpc>
            </a:pP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endParaRPr lang="en-US" sz="2400" b="1" dirty="0"/>
          </a:p>
          <a:p>
            <a:endParaRPr lang="en-US" sz="2400" b="1" dirty="0"/>
          </a:p>
          <a:p>
            <a:endParaRPr lang="en-US" sz="2400" b="1" dirty="0"/>
          </a:p>
          <a:p>
            <a:endParaRPr lang="en-US" sz="2400" b="1"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1026" name="Picture 2" descr="C:\Users\arunk\Desktop\Shiv Ram Kashyap-Potrait-Botany Dept.jpg"/>
          <p:cNvPicPr>
            <a:picLocks noGrp="1" noChangeAspect="1" noChangeArrowheads="1"/>
          </p:cNvPicPr>
          <p:nvPr>
            <p:ph idx="1"/>
          </p:nvPr>
        </p:nvPicPr>
        <p:blipFill>
          <a:blip r:embed="rId1"/>
          <a:srcRect/>
          <a:stretch>
            <a:fillRect/>
          </a:stretch>
        </p:blipFill>
        <p:spPr bwMode="auto">
          <a:xfrm>
            <a:off x="1" y="1"/>
            <a:ext cx="9144000" cy="6858000"/>
          </a:xfrm>
          <a:prstGeom prst="rect">
            <a:avLst/>
          </a:prstGeom>
          <a:noFill/>
        </p:spPr>
      </p:pic>
      <p:sp>
        <p:nvSpPr>
          <p:cNvPr id="5" name="TextBox 4"/>
          <p:cNvSpPr txBox="1"/>
          <p:nvPr/>
        </p:nvSpPr>
        <p:spPr>
          <a:xfrm>
            <a:off x="638033" y="47604"/>
            <a:ext cx="7886065" cy="1198880"/>
          </a:xfrm>
          <a:prstGeom prst="rect">
            <a:avLst/>
          </a:prstGeom>
          <a:noFill/>
        </p:spPr>
        <p:txBody>
          <a:bodyPr wrap="none" rtlCol="0">
            <a:spAutoFit/>
          </a:bodyPr>
          <a:lstStyle/>
          <a:p>
            <a:pPr algn="ctr"/>
            <a:r>
              <a:rPr lang="en-IN" sz="2400" b="1" u="sng" dirty="0">
                <a:solidFill>
                  <a:schemeClr val="bg1"/>
                </a:solidFill>
              </a:rPr>
              <a:t>First Research Scientist </a:t>
            </a:r>
            <a:r>
              <a:rPr lang="en-US" altLang="en-IN" sz="2400" b="1" u="sng" dirty="0">
                <a:solidFill>
                  <a:schemeClr val="bg1"/>
                </a:solidFill>
              </a:rPr>
              <a:t>of PU</a:t>
            </a:r>
            <a:r>
              <a:rPr lang="en-IN" sz="2400" b="1" u="sng" dirty="0">
                <a:solidFill>
                  <a:schemeClr val="bg1"/>
                </a:solidFill>
              </a:rPr>
              <a:t> at </a:t>
            </a:r>
            <a:r>
              <a:rPr lang="en-US" altLang="en-IN" sz="2400" b="1" u="sng" dirty="0">
                <a:solidFill>
                  <a:schemeClr val="bg1"/>
                </a:solidFill>
              </a:rPr>
              <a:t>Government College, Lahore </a:t>
            </a:r>
            <a:endParaRPr lang="en-IN" sz="2400" b="1" u="sng" dirty="0">
              <a:solidFill>
                <a:schemeClr val="bg1"/>
              </a:solidFill>
            </a:endParaRPr>
          </a:p>
          <a:p>
            <a:pPr algn="ctr"/>
            <a:r>
              <a:rPr lang="en-US" altLang="en-IN" sz="2400" b="1" u="sng" dirty="0">
                <a:solidFill>
                  <a:schemeClr val="bg1"/>
                </a:solidFill>
              </a:rPr>
              <a:t>Shiv Ram Kashyap</a:t>
            </a:r>
            <a:r>
              <a:rPr lang="en-IN" sz="2400" b="1" u="sng" dirty="0">
                <a:solidFill>
                  <a:schemeClr val="bg1"/>
                </a:solidFill>
              </a:rPr>
              <a:t> </a:t>
            </a:r>
            <a:r>
              <a:rPr lang="en-US" altLang="en-IN" sz="2400" b="1" u="sng" dirty="0">
                <a:solidFill>
                  <a:schemeClr val="bg1"/>
                </a:solidFill>
              </a:rPr>
              <a:t>(1882-1934)</a:t>
            </a:r>
            <a:endParaRPr lang="en-US" altLang="en-IN" sz="2400" b="1" u="sng" dirty="0">
              <a:solidFill>
                <a:schemeClr val="bg1"/>
              </a:solidFill>
            </a:endParaRPr>
          </a:p>
          <a:p>
            <a:pPr algn="ctr"/>
            <a:r>
              <a:rPr lang="en-US" altLang="en-IN" sz="2400" b="1" dirty="0">
                <a:solidFill>
                  <a:schemeClr val="bg1"/>
                </a:solidFill>
              </a:rPr>
              <a:t>Botany Department of PU Chandigarh is called Kashyap Hall </a:t>
            </a:r>
            <a:endParaRPr lang="en-US" altLang="en-IN" sz="2400" b="1" dirty="0">
              <a:solidFill>
                <a:schemeClr val="bg1"/>
              </a:solidFill>
            </a:endParaRPr>
          </a:p>
        </p:txBody>
      </p:sp>
      <p:sp>
        <p:nvSpPr>
          <p:cNvPr id="3" name="Text Box 2"/>
          <p:cNvSpPr txBox="1"/>
          <p:nvPr/>
        </p:nvSpPr>
        <p:spPr>
          <a:xfrm>
            <a:off x="252095" y="5733415"/>
            <a:ext cx="8723630" cy="829945"/>
          </a:xfrm>
          <a:prstGeom prst="rect">
            <a:avLst/>
          </a:prstGeom>
          <a:noFill/>
        </p:spPr>
        <p:txBody>
          <a:bodyPr wrap="none" rtlCol="0">
            <a:spAutoFit/>
          </a:bodyPr>
          <a:lstStyle/>
          <a:p>
            <a:pPr algn="ctr"/>
            <a:r>
              <a:rPr lang="en-US" sz="2400" b="1">
                <a:solidFill>
                  <a:schemeClr val="bg1"/>
                </a:solidFill>
              </a:rPr>
              <a:t>J C Bose and Shiv Ram Kashyap were awarded DSc. (</a:t>
            </a:r>
            <a:r>
              <a:rPr lang="en-US" sz="2400" b="1" i="1">
                <a:solidFill>
                  <a:schemeClr val="bg1"/>
                </a:solidFill>
              </a:rPr>
              <a:t>Honoris Causa) </a:t>
            </a:r>
            <a:endParaRPr lang="en-US" sz="2400" b="1" i="1">
              <a:solidFill>
                <a:schemeClr val="bg1"/>
              </a:solidFill>
            </a:endParaRPr>
          </a:p>
          <a:p>
            <a:pPr algn="ctr"/>
            <a:r>
              <a:rPr lang="en-US" sz="2400" b="1" i="1">
                <a:solidFill>
                  <a:schemeClr val="bg1"/>
                </a:solidFill>
              </a:rPr>
              <a:t>by Panjab University at its Golden Jubilee Convocation in 1933</a:t>
            </a:r>
            <a:r>
              <a:rPr lang="en-US" sz="2400" b="1">
                <a:solidFill>
                  <a:schemeClr val="bg1"/>
                </a:solidFill>
              </a:rPr>
              <a:t> </a:t>
            </a:r>
            <a:r>
              <a:rPr lang="en-US" sz="2400" b="1"/>
              <a:t> </a:t>
            </a:r>
            <a:endParaRPr lang="en-US" sz="2400" b="1"/>
          </a:p>
        </p:txBody>
      </p:sp>
      <p:sp>
        <p:nvSpPr>
          <p:cNvPr id="6" name="Text Box 5"/>
          <p:cNvSpPr txBox="1"/>
          <p:nvPr/>
        </p:nvSpPr>
        <p:spPr>
          <a:xfrm>
            <a:off x="4269105" y="4632960"/>
            <a:ext cx="4615815" cy="368300"/>
          </a:xfrm>
          <a:prstGeom prst="rect">
            <a:avLst/>
          </a:prstGeom>
          <a:noFill/>
        </p:spPr>
        <p:txBody>
          <a:bodyPr wrap="square" rtlCol="0">
            <a:spAutoFit/>
          </a:bodyPr>
          <a:lstStyle/>
          <a:p>
            <a:r>
              <a:rPr lang="en-US"/>
              <a:t>-</a:t>
            </a:r>
            <a:r>
              <a:rPr lang="en-US">
                <a:solidFill>
                  <a:schemeClr val="bg1"/>
                </a:solidFill>
              </a:rPr>
              <a:t>-------------------------------------------------------------</a:t>
            </a:r>
            <a:endParaRPr lang="en-US">
              <a:solidFill>
                <a:schemeClr val="bg1"/>
              </a:solidFill>
            </a:endParaRPr>
          </a:p>
        </p:txBody>
      </p:sp>
      <p:sp>
        <p:nvSpPr>
          <p:cNvPr id="7" name="Text Box 6"/>
          <p:cNvSpPr txBox="1"/>
          <p:nvPr/>
        </p:nvSpPr>
        <p:spPr>
          <a:xfrm>
            <a:off x="3078480" y="6492240"/>
            <a:ext cx="3949700" cy="368300"/>
          </a:xfrm>
          <a:prstGeom prst="rect">
            <a:avLst/>
          </a:prstGeom>
          <a:noFill/>
        </p:spPr>
        <p:txBody>
          <a:bodyPr wrap="none" rtlCol="0">
            <a:spAutoFit/>
          </a:bodyPr>
          <a:p>
            <a:r>
              <a:rPr lang="en-US" b="1">
                <a:solidFill>
                  <a:schemeClr val="bg1"/>
                </a:solidFill>
              </a:rPr>
              <a:t> (The above  Plaque was put up in 2014)</a:t>
            </a:r>
            <a:endParaRPr lang="en-US"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14605"/>
            <a:ext cx="9161780" cy="4740275"/>
          </a:xfrm>
        </p:spPr>
        <p:txBody>
          <a:bodyPr>
            <a:noAutofit/>
          </a:bodyPr>
          <a:p>
            <a:pPr marL="0" indent="0" algn="ctr">
              <a:lnSpc>
                <a:spcPct val="115000"/>
              </a:lnSpc>
              <a:spcBef>
                <a:spcPts val="20"/>
              </a:spcBef>
              <a:spcAft>
                <a:spcPts val="0"/>
              </a:spcAft>
              <a:buNone/>
            </a:pPr>
            <a:r>
              <a:rPr lang="en-US" sz="2800" b="1" u="sng">
                <a:solidFill>
                  <a:schemeClr val="tx1"/>
                </a:solidFill>
              </a:rPr>
              <a:t>Premise of Today’s Colloquium (IV)</a:t>
            </a:r>
            <a:endParaRPr lang="en-US" sz="1900" b="1" u="sng">
              <a:solidFill>
                <a:srgbClr val="C00000"/>
              </a:solidFill>
            </a:endParaRPr>
          </a:p>
          <a:p>
            <a:pPr marL="0" indent="0" algn="ctr">
              <a:lnSpc>
                <a:spcPct val="115000"/>
              </a:lnSpc>
              <a:spcBef>
                <a:spcPts val="20"/>
              </a:spcBef>
              <a:spcAft>
                <a:spcPts val="0"/>
              </a:spcAft>
              <a:buNone/>
            </a:pPr>
            <a:r>
              <a:rPr lang="en-US" sz="1900" b="1">
                <a:solidFill>
                  <a:srgbClr val="C00000"/>
                </a:solidFill>
                <a:sym typeface="+mn-ea"/>
              </a:rPr>
              <a:t>           </a:t>
            </a:r>
            <a:r>
              <a:rPr lang="en-US" sz="2400" b="1">
                <a:solidFill>
                  <a:srgbClr val="C00000"/>
                </a:solidFill>
                <a:sym typeface="+mn-ea"/>
              </a:rPr>
              <a:t> “...</a:t>
            </a:r>
            <a:r>
              <a:rPr lang="en-US" sz="2400" b="1">
                <a:solidFill>
                  <a:srgbClr val="C00000"/>
                </a:solidFill>
                <a:sym typeface="+mn-ea"/>
              </a:rPr>
              <a:t>Punjab has produced so many top scientists and that's a well-kept secret probably known primarily to Dr. Grover and very few others, that needs to be publicized a lot. </a:t>
            </a:r>
            <a:r>
              <a:rPr lang="en-US" sz="2400" b="1">
                <a:solidFill>
                  <a:srgbClr val="C00000"/>
                </a:solidFill>
                <a:sym typeface="+mn-ea"/>
              </a:rPr>
              <a:t>”, </a:t>
            </a:r>
            <a:endParaRPr lang="en-US" sz="2400" b="1">
              <a:solidFill>
                <a:srgbClr val="C00000"/>
              </a:solidFill>
              <a:sym typeface="+mn-ea"/>
            </a:endParaRPr>
          </a:p>
          <a:p>
            <a:pPr marL="0" indent="0" algn="ctr">
              <a:lnSpc>
                <a:spcPct val="115000"/>
              </a:lnSpc>
              <a:spcBef>
                <a:spcPts val="20"/>
              </a:spcBef>
              <a:spcAft>
                <a:spcPts val="0"/>
              </a:spcAft>
              <a:buNone/>
            </a:pPr>
            <a:r>
              <a:rPr lang="en-US" sz="1900" b="1" i="1">
                <a:solidFill>
                  <a:srgbClr val="002060"/>
                </a:solidFill>
                <a:sym typeface="+mn-ea"/>
              </a:rPr>
              <a:t>Surmised by  Prof. K Vijayaraghavan, FRS during an Online Event organised by Punjab State Council for Science &amp; Technology on Feb. 25,  2022. </a:t>
            </a:r>
            <a:endParaRPr lang="en-US" sz="1900" b="1">
              <a:solidFill>
                <a:srgbClr val="002060"/>
              </a:solidFill>
            </a:endParaRPr>
          </a:p>
          <a:p>
            <a:pPr marL="0" indent="0" algn="ctr">
              <a:lnSpc>
                <a:spcPct val="115000"/>
              </a:lnSpc>
              <a:spcBef>
                <a:spcPts val="20"/>
              </a:spcBef>
              <a:spcAft>
                <a:spcPts val="0"/>
              </a:spcAft>
              <a:buNone/>
            </a:pPr>
            <a:r>
              <a:rPr lang="en-US" sz="2800" b="1">
                <a:solidFill>
                  <a:schemeClr val="tx1"/>
                </a:solidFill>
              </a:rPr>
              <a:t> Today’s Presentation </a:t>
            </a:r>
            <a:endParaRPr lang="en-US" sz="2800" b="1">
              <a:solidFill>
                <a:schemeClr val="tx1"/>
              </a:solidFill>
            </a:endParaRPr>
          </a:p>
          <a:p>
            <a:pPr marL="0" indent="0">
              <a:lnSpc>
                <a:spcPct val="115000"/>
              </a:lnSpc>
              <a:spcBef>
                <a:spcPts val="20"/>
              </a:spcBef>
              <a:spcAft>
                <a:spcPts val="0"/>
              </a:spcAft>
              <a:buNone/>
            </a:pPr>
            <a:r>
              <a:rPr lang="en-US" sz="2000" b="1">
                <a:solidFill>
                  <a:srgbClr val="C00000"/>
                </a:solidFill>
              </a:rPr>
              <a:t>        </a:t>
            </a:r>
            <a:r>
              <a:rPr lang="en-US" sz="1800" b="1">
                <a:solidFill>
                  <a:srgbClr val="C00000"/>
                </a:solidFill>
              </a:rPr>
              <a:t>Prologue : The annexation of Punjab by East India Company (EIC), the enunciation of first Education Policy, the establishment of three affiliating Universities and the take over of control of India from EIC by the British Government happened in quick succession from 1849-1858.</a:t>
            </a:r>
            <a:endParaRPr lang="en-US" sz="1800" b="1">
              <a:solidFill>
                <a:srgbClr val="C00000"/>
              </a:solidFill>
            </a:endParaRPr>
          </a:p>
          <a:p>
            <a:pPr marL="0" indent="0">
              <a:lnSpc>
                <a:spcPct val="115000"/>
              </a:lnSpc>
              <a:spcBef>
                <a:spcPts val="20"/>
              </a:spcBef>
              <a:spcAft>
                <a:spcPts val="0"/>
              </a:spcAft>
              <a:buNone/>
            </a:pPr>
            <a:endParaRPr lang="en-US" sz="1800" b="1">
              <a:solidFill>
                <a:srgbClr val="C00000"/>
              </a:solidFill>
            </a:endParaRPr>
          </a:p>
          <a:p>
            <a:pPr>
              <a:lnSpc>
                <a:spcPct val="115000"/>
              </a:lnSpc>
              <a:spcBef>
                <a:spcPts val="20"/>
              </a:spcBef>
              <a:spcAft>
                <a:spcPts val="0"/>
              </a:spcAft>
            </a:pPr>
            <a:r>
              <a:rPr lang="en-US" sz="2000" b="1">
                <a:solidFill>
                  <a:schemeClr val="tx1"/>
                </a:solidFill>
              </a:rPr>
              <a:t>I shall provide a glimpse into contributions of selection of scientists from </a:t>
            </a:r>
            <a:r>
              <a:rPr lang="en-US" sz="2000" b="1" u="sng">
                <a:solidFill>
                  <a:schemeClr val="tx1"/>
                </a:solidFill>
              </a:rPr>
              <a:t>North West</a:t>
            </a:r>
            <a:r>
              <a:rPr lang="en-US" sz="2000" b="1">
                <a:solidFill>
                  <a:schemeClr val="tx1"/>
                </a:solidFill>
              </a:rPr>
              <a:t>, which include : </a:t>
            </a:r>
            <a:r>
              <a:rPr lang="en-US" sz="2000" b="1">
                <a:solidFill>
                  <a:srgbClr val="FF0000"/>
                </a:solidFill>
              </a:rPr>
              <a:t>A science poularizer, Botanists, Zoologists, Geologists, an Archeologist, Mathematicians, Chemists, Pharma-scientists, Drug developers,  Medical Scientists, Physicists, Technologists, Agriculture Scientists, Food providers,  Innovators and Enrepreneurs, Atomic Energy and Space Scientists.</a:t>
            </a:r>
            <a:endParaRPr lang="en-US" sz="2000" b="1">
              <a:solidFill>
                <a:srgbClr val="FF0000"/>
              </a:solidFill>
            </a:endParaRPr>
          </a:p>
          <a:p>
            <a:pPr>
              <a:lnSpc>
                <a:spcPct val="115000"/>
              </a:lnSpc>
              <a:spcBef>
                <a:spcPts val="20"/>
              </a:spcBef>
              <a:spcAft>
                <a:spcPts val="0"/>
              </a:spcAft>
            </a:pPr>
            <a:endParaRPr lang="en-US" sz="2000" b="1">
              <a:solidFill>
                <a:schemeClr val="tx1"/>
              </a:solidFill>
            </a:endParaRPr>
          </a:p>
          <a:p>
            <a:pPr>
              <a:lnSpc>
                <a:spcPct val="115000"/>
              </a:lnSpc>
              <a:spcBef>
                <a:spcPts val="20"/>
              </a:spcBef>
              <a:spcAft>
                <a:spcPts val="0"/>
              </a:spcAft>
            </a:pPr>
            <a:r>
              <a:rPr lang="en-US" sz="2000" b="1">
                <a:solidFill>
                  <a:schemeClr val="tx1"/>
                </a:solidFill>
              </a:rPr>
              <a:t>I shall include only examples of those born well before the independence of India. </a:t>
            </a:r>
            <a:endParaRPr lang="en-US" sz="2000" b="1">
              <a:solidFill>
                <a:schemeClr val="tx1"/>
              </a:solidFill>
            </a:endParaRPr>
          </a:p>
          <a:p>
            <a:pPr marL="0" indent="0" algn="ctr">
              <a:lnSpc>
                <a:spcPct val="115000"/>
              </a:lnSpc>
              <a:spcBef>
                <a:spcPts val="20"/>
              </a:spcBef>
              <a:spcAft>
                <a:spcPts val="0"/>
              </a:spcAft>
              <a:buNone/>
            </a:pPr>
            <a:endParaRPr lang="en-US" sz="2000" b="1">
              <a:solidFill>
                <a:schemeClr val="tx1"/>
              </a:solidFill>
            </a:endParaRPr>
          </a:p>
        </p:txBody>
      </p:sp>
      <p:sp>
        <p:nvSpPr>
          <p:cNvPr id="4" name="Slide Number Placeholder 3"/>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79687"/>
            <a:ext cx="8610600" cy="5107940"/>
          </a:xfrm>
          <a:prstGeom prst="rect">
            <a:avLst/>
          </a:prstGeom>
        </p:spPr>
        <p:txBody>
          <a:bodyPr wrap="square">
            <a:spAutoFit/>
          </a:bodyPr>
          <a:lstStyle/>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Prof.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was born on 14 November, 1891,at </a:t>
            </a:r>
            <a:r>
              <a:rPr lang="en-US" sz="1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Bhera</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Shahpur</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Punjab (Pakistan); received early education at Government College University, Lahore (where his father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Ruchi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Ram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worked) and Punjab University, Lahore (Punjab) (1911). </a:t>
            </a:r>
            <a:r>
              <a:rPr lang="en-US" sz="12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 learnt Botany under great botanist Prof. S.R. </a:t>
            </a:r>
            <a:r>
              <a:rPr lang="en-US" sz="1200"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Kashyap</a:t>
            </a:r>
            <a:r>
              <a:rPr lang="en-US"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He graduated from Emmanuel College, Cambridge in 1914 and did his doctorate work (D.Sc.) from University of London (1919) and another D.Sc. (1929) from University of Cambridge, UK. Briefly, he worked in Munich, Germany and returned to India in 1919 and was Professor of Botany, Banaras Hindu University, Varanasi and Punjab University, Lahore for about a year. In 1921 he was appointed as First Professor and Head, Department of Botany, University 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Lucknow</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and served till 1949.</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 founded the </a:t>
            </a:r>
            <a:r>
              <a:rPr lang="en-US" sz="1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Paleobotanical</a:t>
            </a:r>
            <a:r>
              <a:rPr lang="en-US"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Society and established the Institute of </a:t>
            </a:r>
            <a:r>
              <a:rPr lang="en-US" sz="1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Paleobotany</a:t>
            </a:r>
            <a:r>
              <a:rPr lang="en-US"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on 10 September, 1946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which initially functioned from the Botany Department 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Lucknow</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University. On 3 April, 1949, Pt. Jawaharlal Nehru, Prime Minister of India laid the foundation stone of the new building of the Institute. A week later, on 10 April, 1949 Prof.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succumbed to a heart attack. Now the Institute is named as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Birbal</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Institute 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Palaeobotany</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He was member of Editorial Board 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Chron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Bot.</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Prof.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was deeply interested in botany,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palaeobotany</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and geology. He made extensive contributions to the structure and affinities of certain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zygopterid</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ferns. His studies on Indian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Gondwana</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plants, describe a number of entirely new fossil plants and involve revising several old species and their geological ranges. He also investigated the structure and affinities of various Indian fossil plants from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Palaeozoic</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to the Quaternary beds.</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 was a Fellow, of the Royal Society, London</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and Asiatic Society; Foundation Fellow, Indian National Science Academy (Vice President,1935-36) ,Indian Academy of Sciences, and National Academy of Sciences (India)(President ,1943-44); Honorary Foreign Member, American Academy of Arts and Sciences. He was President, Botany Section (1921, 1938), Geology section (1926) of Indian Science Congress and Vice-President,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Palaeobotany</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Section(1935) International Botanical Congress and General President (1940), Indian Science Congress.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Prof.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received numerous awards,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notableare</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Barclay Medal by Asiatic Society (1936); Sir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Cattamanchi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Ramlinga</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Reddy National Prize; and Nelson-Write Medal of Numismatic Society (1944).</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ea typeface="Times New Roman" panose="02020603050405020304" pitchFamily="18" charset="0"/>
                <a:cs typeface="Times New Roman" panose="02020603050405020304" pitchFamily="18" charset="0"/>
              </a:rPr>
              <a:t>Prof. </a:t>
            </a:r>
            <a:r>
              <a:rPr lang="en-US" sz="1200"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 died on 10 April, 1949.</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descr="https://encrypted-tbn0.gstatic.com/images?q=tbn:ANd9GcRQr63LjbJPfFzyW105agbmWhThHbJ0XB3eGuJuMy9i_0jjvncWI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71620" y="0"/>
            <a:ext cx="1076960" cy="1180465"/>
          </a:xfrm>
          <a:prstGeom prst="rect">
            <a:avLst/>
          </a:prstGeom>
          <a:noFill/>
          <a:ln>
            <a:noFill/>
          </a:ln>
        </p:spPr>
      </p:pic>
      <p:sp>
        <p:nvSpPr>
          <p:cNvPr id="8" name="TextBox 7"/>
          <p:cNvSpPr txBox="1"/>
          <p:nvPr/>
        </p:nvSpPr>
        <p:spPr>
          <a:xfrm>
            <a:off x="0" y="405566"/>
            <a:ext cx="3810000" cy="369332"/>
          </a:xfrm>
          <a:prstGeom prst="rect">
            <a:avLst/>
          </a:prstGeom>
          <a:noFill/>
        </p:spPr>
        <p:txBody>
          <a:bodyPr wrap="square" rtlCol="0">
            <a:spAutoFit/>
          </a:bodyPr>
          <a:lstStyle/>
          <a:p>
            <a:r>
              <a:rPr lang="en-I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First Botanist from  </a:t>
            </a:r>
            <a:r>
              <a:rPr lang="en-IN"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India </a:t>
            </a:r>
            <a:r>
              <a:rPr lang="en-IN"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to </a:t>
            </a:r>
            <a:r>
              <a:rPr lang="en-IN"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 FRS</a:t>
            </a:r>
            <a:endParaRPr lang="en-IN"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2971800" y="1180465"/>
            <a:ext cx="3162300" cy="586105"/>
          </a:xfrm>
          <a:prstGeom prst="rect">
            <a:avLst/>
          </a:prstGeom>
        </p:spPr>
        <p:txBody>
          <a:bodyPr wrap="square">
            <a:spAutoFit/>
          </a:bodyPr>
          <a:lstStyle/>
          <a:p>
            <a:pPr algn="ctr">
              <a:lnSpc>
                <a:spcPct val="115000"/>
              </a:lnSpc>
              <a:spcAft>
                <a:spcPts val="0"/>
              </a:spcAft>
            </a:pPr>
            <a:r>
              <a:rPr lang="en-IN" sz="1400" b="1" dirty="0">
                <a:latin typeface="Times New Roman" panose="02020603050405020304" pitchFamily="18" charset="0"/>
                <a:ea typeface="Times New Roman" panose="02020603050405020304" pitchFamily="18" charset="0"/>
                <a:cs typeface="Times New Roman" panose="02020603050405020304" pitchFamily="18" charset="0"/>
              </a:rPr>
              <a:t>Professor </a:t>
            </a:r>
            <a:r>
              <a:rPr lang="en-IN" sz="1400" b="1" dirty="0" err="1">
                <a:latin typeface="Times New Roman" panose="02020603050405020304" pitchFamily="18" charset="0"/>
                <a:ea typeface="Times New Roman" panose="02020603050405020304" pitchFamily="18" charset="0"/>
                <a:cs typeface="Times New Roman" panose="02020603050405020304" pitchFamily="18" charset="0"/>
              </a:rPr>
              <a:t>Birbal</a:t>
            </a:r>
            <a:r>
              <a:rPr lang="en-IN"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IN" sz="1400" b="1" dirty="0" err="1">
                <a:latin typeface="Times New Roman" panose="02020603050405020304" pitchFamily="18" charset="0"/>
                <a:ea typeface="Times New Roman" panose="02020603050405020304" pitchFamily="18" charset="0"/>
                <a:cs typeface="Times New Roman" panose="02020603050405020304" pitchFamily="18" charset="0"/>
              </a:rPr>
              <a:t>Sahni</a:t>
            </a:r>
            <a:r>
              <a:rPr lang="en-US" altLang="en-IN" sz="1400" b="1" dirty="0" err="1">
                <a:latin typeface="Times New Roman" panose="02020603050405020304" pitchFamily="18" charset="0"/>
                <a:ea typeface="Times New Roman" panose="02020603050405020304" pitchFamily="18" charset="0"/>
                <a:cs typeface="Times New Roman" panose="02020603050405020304" pitchFamily="18" charset="0"/>
              </a:rPr>
              <a:t>, FRS</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IN" sz="1400" b="1" dirty="0">
                <a:latin typeface="Times New Roman" panose="02020603050405020304" pitchFamily="18" charset="0"/>
                <a:ea typeface="Times New Roman" panose="02020603050405020304" pitchFamily="18" charset="0"/>
                <a:cs typeface="Times New Roman" panose="02020603050405020304" pitchFamily="18" charset="0"/>
              </a:rPr>
              <a:t>(1891-1949)</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
          <p:cNvSpPr txBox="1"/>
          <p:nvPr/>
        </p:nvSpPr>
        <p:spPr>
          <a:xfrm>
            <a:off x="5224780" y="149225"/>
            <a:ext cx="3886200" cy="829945"/>
          </a:xfrm>
          <a:prstGeom prst="rect">
            <a:avLst/>
          </a:prstGeom>
          <a:noFill/>
        </p:spPr>
        <p:txBody>
          <a:bodyPr wrap="none" rtlCol="0">
            <a:spAutoFit/>
          </a:bodyPr>
          <a:p>
            <a:r>
              <a:rPr lang="en-US" sz="1600" b="1">
                <a:solidFill>
                  <a:srgbClr val="FF0000"/>
                </a:solidFill>
              </a:rPr>
              <a:t>Extracted from ‘Sparkling Punjabi Scientists’</a:t>
            </a:r>
            <a:endParaRPr lang="en-US" sz="1600" b="1">
              <a:solidFill>
                <a:srgbClr val="FF0000"/>
              </a:solidFill>
            </a:endParaRPr>
          </a:p>
          <a:p>
            <a:r>
              <a:rPr lang="en-US" sz="1600" b="1">
                <a:solidFill>
                  <a:srgbClr val="FF0000"/>
                </a:solidFill>
              </a:rPr>
              <a:t>Compiled by S K Sahni and R K Kohli,</a:t>
            </a:r>
            <a:endParaRPr lang="en-US" sz="1600" b="1">
              <a:solidFill>
                <a:srgbClr val="FF0000"/>
              </a:solidFill>
            </a:endParaRPr>
          </a:p>
          <a:p>
            <a:r>
              <a:rPr lang="en-US" sz="1600" b="1">
                <a:solidFill>
                  <a:srgbClr val="FF0000"/>
                </a:solidFill>
              </a:rPr>
              <a:t> SLM Publishers, Patiala, 2018 </a:t>
            </a:r>
            <a:endParaRPr lang="en-US" sz="1600" b="1">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Box 2"/>
          <p:cNvSpPr txBox="1"/>
          <p:nvPr/>
        </p:nvSpPr>
        <p:spPr>
          <a:xfrm>
            <a:off x="457200" y="1828800"/>
            <a:ext cx="7911465" cy="4461510"/>
          </a:xfrm>
          <a:prstGeom prst="rect">
            <a:avLst/>
          </a:prstGeom>
          <a:noFill/>
        </p:spPr>
        <p:txBody>
          <a:bodyPr wrap="square" rtlCol="0">
            <a:spAutoFit/>
          </a:bodyPr>
          <a:lstStyle/>
          <a:p>
            <a:pPr marL="342900" indent="-342900" algn="just">
              <a:buFont typeface="Arial" panose="020B0604020202020204" pitchFamily="34" charset="0"/>
              <a:buChar char="•"/>
            </a:pPr>
            <a:r>
              <a:rPr lang="en-IN" sz="2000" b="1" dirty="0" err="1">
                <a:solidFill>
                  <a:srgbClr val="C00000"/>
                </a:solidFill>
              </a:rPr>
              <a:t>Birbal</a:t>
            </a:r>
            <a:r>
              <a:rPr lang="en-IN" sz="2000" b="1" dirty="0">
                <a:solidFill>
                  <a:srgbClr val="C00000"/>
                </a:solidFill>
              </a:rPr>
              <a:t> </a:t>
            </a:r>
            <a:r>
              <a:rPr lang="en-IN" sz="2000" b="1" dirty="0" err="1">
                <a:solidFill>
                  <a:srgbClr val="C00000"/>
                </a:solidFill>
              </a:rPr>
              <a:t>Sahni</a:t>
            </a:r>
            <a:r>
              <a:rPr lang="en-IN" sz="2000" b="1" dirty="0">
                <a:solidFill>
                  <a:srgbClr val="C00000"/>
                </a:solidFill>
              </a:rPr>
              <a:t> </a:t>
            </a:r>
            <a:r>
              <a:rPr lang="en-US" altLang="en-IN" sz="2000" b="1" dirty="0">
                <a:solidFill>
                  <a:srgbClr val="C00000"/>
                </a:solidFill>
              </a:rPr>
              <a:t>was </a:t>
            </a:r>
            <a:r>
              <a:rPr lang="en-IN" sz="2000" b="1" dirty="0">
                <a:solidFill>
                  <a:srgbClr val="C00000"/>
                </a:solidFill>
              </a:rPr>
              <a:t>mentored by </a:t>
            </a:r>
            <a:r>
              <a:rPr lang="en-IN" sz="2000" b="1" dirty="0" err="1">
                <a:solidFill>
                  <a:srgbClr val="C00000"/>
                </a:solidFill>
              </a:rPr>
              <a:t>Ruchi</a:t>
            </a:r>
            <a:r>
              <a:rPr lang="en-IN" sz="2000" b="1" dirty="0">
                <a:solidFill>
                  <a:srgbClr val="C00000"/>
                </a:solidFill>
              </a:rPr>
              <a:t> Ram </a:t>
            </a:r>
            <a:r>
              <a:rPr lang="en-IN" sz="2000" b="1" dirty="0" err="1">
                <a:solidFill>
                  <a:srgbClr val="C00000"/>
                </a:solidFill>
              </a:rPr>
              <a:t>Sahni</a:t>
            </a:r>
            <a:r>
              <a:rPr lang="en-IN" sz="2000" b="1" dirty="0">
                <a:solidFill>
                  <a:srgbClr val="C00000"/>
                </a:solidFill>
              </a:rPr>
              <a:t> and Shiv Ram </a:t>
            </a:r>
            <a:r>
              <a:rPr lang="en-IN" sz="2000" b="1" dirty="0" err="1">
                <a:solidFill>
                  <a:srgbClr val="C00000"/>
                </a:solidFill>
              </a:rPr>
              <a:t>Kashyap</a:t>
            </a:r>
            <a:r>
              <a:rPr lang="en-IN" sz="2000" b="1" dirty="0">
                <a:solidFill>
                  <a:srgbClr val="C00000"/>
                </a:solidFill>
              </a:rPr>
              <a:t> at Lahore</a:t>
            </a:r>
            <a:r>
              <a:rPr lang="en-US" altLang="en-IN" sz="2000" b="1" dirty="0">
                <a:solidFill>
                  <a:srgbClr val="C00000"/>
                </a:solidFill>
              </a:rPr>
              <a:t>.</a:t>
            </a:r>
            <a:endParaRPr lang="en-US" altLang="en-IN" sz="2000" b="1" dirty="0">
              <a:solidFill>
                <a:srgbClr val="C00000"/>
              </a:solidFill>
            </a:endParaRPr>
          </a:p>
          <a:p>
            <a:pPr marL="342900" indent="-342900" algn="just">
              <a:buFont typeface="Arial" panose="020B0604020202020204" pitchFamily="34" charset="0"/>
              <a:buChar char="•"/>
            </a:pPr>
            <a:endParaRPr lang="en-US" altLang="en-IN" sz="2000" b="1" dirty="0">
              <a:solidFill>
                <a:srgbClr val="C00000"/>
              </a:solidFill>
            </a:endParaRPr>
          </a:p>
          <a:p>
            <a:pPr marL="342900" indent="-342900" algn="just">
              <a:buFont typeface="Arial" panose="020B0604020202020204" pitchFamily="34" charset="0"/>
              <a:buChar char="•"/>
            </a:pPr>
            <a:r>
              <a:rPr lang="en-US" altLang="en-IN" sz="2000" b="1" dirty="0">
                <a:solidFill>
                  <a:srgbClr val="C00000"/>
                </a:solidFill>
              </a:rPr>
              <a:t>He collated evidence </a:t>
            </a:r>
            <a:r>
              <a:rPr lang="en-US" altLang="en-IN" sz="2000" b="1" dirty="0">
                <a:solidFill>
                  <a:srgbClr val="C00000"/>
                </a:solidFill>
                <a:sym typeface="+mn-ea"/>
              </a:rPr>
              <a:t>in fossil samples from Himalayas </a:t>
            </a:r>
            <a:r>
              <a:rPr lang="en-US" altLang="en-IN" sz="2000" b="1" dirty="0">
                <a:solidFill>
                  <a:srgbClr val="C00000"/>
                </a:solidFill>
              </a:rPr>
              <a:t>for the proposition of Continental Drift.  Himalaya range is a consequence of it.   </a:t>
            </a:r>
            <a:endParaRPr lang="en-IN" sz="2000" b="1" dirty="0">
              <a:solidFill>
                <a:srgbClr val="C00000"/>
              </a:solidFill>
            </a:endParaRPr>
          </a:p>
          <a:p>
            <a:pPr algn="just"/>
            <a:endParaRPr lang="en-IN" sz="2000" b="1" dirty="0">
              <a:solidFill>
                <a:srgbClr val="C00000"/>
              </a:solidFill>
            </a:endParaRPr>
          </a:p>
          <a:p>
            <a:pPr marL="342900" indent="-342900" algn="just">
              <a:buFont typeface="Arial" panose="020B0604020202020204" pitchFamily="34" charset="0"/>
              <a:buChar char="•"/>
            </a:pPr>
            <a:r>
              <a:rPr lang="en-IN" sz="2000" b="1" dirty="0">
                <a:solidFill>
                  <a:srgbClr val="C00000"/>
                </a:solidFill>
              </a:rPr>
              <a:t>He set up </a:t>
            </a:r>
            <a:r>
              <a:rPr lang="en-IN" sz="2000" b="1" dirty="0" err="1">
                <a:solidFill>
                  <a:srgbClr val="C00000"/>
                </a:solidFill>
              </a:rPr>
              <a:t>Birbal</a:t>
            </a:r>
            <a:r>
              <a:rPr lang="en-IN" sz="2000" b="1" dirty="0">
                <a:solidFill>
                  <a:srgbClr val="C00000"/>
                </a:solidFill>
              </a:rPr>
              <a:t> </a:t>
            </a:r>
            <a:r>
              <a:rPr lang="en-IN" sz="2000" b="1" dirty="0" err="1">
                <a:solidFill>
                  <a:srgbClr val="C00000"/>
                </a:solidFill>
              </a:rPr>
              <a:t>Sahni</a:t>
            </a:r>
            <a:r>
              <a:rPr lang="en-IN" sz="2000" b="1" dirty="0">
                <a:solidFill>
                  <a:srgbClr val="C00000"/>
                </a:solidFill>
              </a:rPr>
              <a:t> Institute of </a:t>
            </a:r>
            <a:r>
              <a:rPr lang="en-IN" sz="2000" b="1" dirty="0" err="1">
                <a:solidFill>
                  <a:srgbClr val="C00000"/>
                </a:solidFill>
              </a:rPr>
              <a:t>Palaeosciences</a:t>
            </a:r>
            <a:r>
              <a:rPr lang="en-IN" sz="2000" b="1" dirty="0">
                <a:solidFill>
                  <a:srgbClr val="C00000"/>
                </a:solidFill>
              </a:rPr>
              <a:t> (BSIP)</a:t>
            </a:r>
            <a:r>
              <a:rPr lang="en-US" altLang="en-IN" sz="2000" b="1" dirty="0">
                <a:solidFill>
                  <a:srgbClr val="C00000"/>
                </a:solidFill>
              </a:rPr>
              <a:t> </a:t>
            </a:r>
            <a:r>
              <a:rPr lang="en-IN" sz="2000" b="1" dirty="0">
                <a:solidFill>
                  <a:srgbClr val="C00000"/>
                </a:solidFill>
              </a:rPr>
              <a:t>in 1946 </a:t>
            </a:r>
            <a:r>
              <a:rPr lang="en-US" altLang="en-IN" sz="2000" b="1" dirty="0">
                <a:solidFill>
                  <a:srgbClr val="C00000"/>
                </a:solidFill>
              </a:rPr>
              <a:t>at Lucknow, an </a:t>
            </a:r>
            <a:r>
              <a:rPr lang="en-IN" sz="2000" b="1" dirty="0">
                <a:solidFill>
                  <a:srgbClr val="C00000"/>
                </a:solidFill>
              </a:rPr>
              <a:t>autonomous institute under DST today</a:t>
            </a:r>
            <a:r>
              <a:rPr lang="en-US" altLang="en-IN" sz="2000" b="1" dirty="0">
                <a:solidFill>
                  <a:srgbClr val="C00000"/>
                </a:solidFill>
              </a:rPr>
              <a:t>.</a:t>
            </a:r>
            <a:endParaRPr lang="en-US" altLang="en-IN" sz="2000" b="1" dirty="0">
              <a:solidFill>
                <a:srgbClr val="C00000"/>
              </a:solidFill>
            </a:endParaRPr>
          </a:p>
          <a:p>
            <a:pPr marL="342900" indent="-342900" algn="just">
              <a:buFont typeface="Arial" panose="020B0604020202020204" pitchFamily="34" charset="0"/>
              <a:buChar char="•"/>
            </a:pPr>
            <a:endParaRPr lang="en-US" altLang="en-IN" sz="2000" b="1" dirty="0">
              <a:solidFill>
                <a:srgbClr val="C00000"/>
              </a:solidFill>
            </a:endParaRPr>
          </a:p>
          <a:p>
            <a:pPr marL="342900" indent="-342900" algn="just">
              <a:buFont typeface="Arial" panose="020B0604020202020204" pitchFamily="34" charset="0"/>
              <a:buChar char="•"/>
            </a:pPr>
            <a:r>
              <a:rPr lang="en-US" altLang="en-IN" sz="2000" b="1" dirty="0">
                <a:solidFill>
                  <a:srgbClr val="C00000"/>
                </a:solidFill>
              </a:rPr>
              <a:t>National Council for Science and Technology Council (NCSTC) had  commissioned a 5-part serial </a:t>
            </a:r>
            <a:r>
              <a:rPr lang="en-US" altLang="en-IN" sz="2000" b="1" dirty="0">
                <a:solidFill>
                  <a:srgbClr val="C00000"/>
                </a:solidFill>
                <a:sym typeface="+mn-ea"/>
              </a:rPr>
              <a:t>titled “Fossil Memoirs” by filmmaker Nandan Kudhiyadi </a:t>
            </a:r>
            <a:r>
              <a:rPr lang="en-US" altLang="en-IN" sz="2000" b="1" dirty="0">
                <a:solidFill>
                  <a:srgbClr val="C00000"/>
                </a:solidFill>
              </a:rPr>
              <a:t>to commemorate Birth Centenary of Birbal Sahni in </a:t>
            </a:r>
            <a:r>
              <a:rPr lang="en-US" altLang="en-IN" sz="2000" b="1" dirty="0" smtClean="0">
                <a:solidFill>
                  <a:srgbClr val="C00000"/>
                </a:solidFill>
              </a:rPr>
              <a:t>1991</a:t>
            </a:r>
            <a:r>
              <a:rPr lang="en-US" altLang="en-IN" sz="2400" b="1" dirty="0" smtClean="0">
                <a:solidFill>
                  <a:srgbClr val="C00000"/>
                </a:solidFill>
              </a:rPr>
              <a:t>. </a:t>
            </a:r>
            <a:endParaRPr lang="en-US" sz="2400" b="1" dirty="0">
              <a:solidFill>
                <a:srgbClr val="C00000"/>
              </a:solidFill>
            </a:endParaRPr>
          </a:p>
        </p:txBody>
      </p:sp>
      <p:sp>
        <p:nvSpPr>
          <p:cNvPr id="4" name="TextBox 3"/>
          <p:cNvSpPr txBox="1"/>
          <p:nvPr/>
        </p:nvSpPr>
        <p:spPr>
          <a:xfrm>
            <a:off x="1784032" y="704414"/>
            <a:ext cx="5257800" cy="1383665"/>
          </a:xfrm>
          <a:prstGeom prst="rect">
            <a:avLst/>
          </a:prstGeom>
          <a:noFill/>
        </p:spPr>
        <p:txBody>
          <a:bodyPr wrap="square" rtlCol="0">
            <a:spAutoFit/>
          </a:bodyPr>
          <a:lstStyle/>
          <a:p>
            <a:pPr algn="ctr"/>
            <a:r>
              <a:rPr lang="en-US" altLang="en-IN" sz="2800" b="1" dirty="0">
                <a:solidFill>
                  <a:schemeClr val="tx1"/>
                </a:solidFill>
              </a:rPr>
              <a:t>Birbal Sahni (1891-1948)</a:t>
            </a:r>
            <a:endParaRPr lang="en-IN" sz="2800" b="1" dirty="0">
              <a:solidFill>
                <a:schemeClr val="tx1"/>
              </a:solidFill>
            </a:endParaRPr>
          </a:p>
          <a:p>
            <a:pPr algn="ctr"/>
            <a:r>
              <a:rPr lang="en-IN" sz="2800" b="1" dirty="0">
                <a:solidFill>
                  <a:schemeClr val="tx1"/>
                </a:solidFill>
              </a:rPr>
              <a:t>First Botanist from India to be FRS</a:t>
            </a:r>
            <a:endParaRPr lang="en-IN" sz="2800" b="1" dirty="0">
              <a:solidFill>
                <a:schemeClr val="tx1"/>
              </a:solidFill>
            </a:endParaRPr>
          </a:p>
          <a:p>
            <a:pPr algn="ctr"/>
            <a:endParaRPr lang="en-IN" sz="2800"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228600" y="1663025"/>
            <a:ext cx="8686800" cy="5189113"/>
          </a:xfrm>
          <a:prstGeom prst="rect">
            <a:avLst/>
          </a:prstGeom>
        </p:spPr>
        <p:txBody>
          <a:bodyPr wrap="square">
            <a:spAutoFit/>
          </a:bodyPr>
          <a:lstStyle/>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Randhawa was born on 2 February, 1909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Zira</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Punjab; received B.Sc.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Hons</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and M.Sc.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Hons</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in 1930; D.Sc. (1955) from Punjab University, Lahore. He joined  Indian Civil Services in 1934 and served in various capacities in Uttar Pradesh till 1945. He was Secretary, Imperial Council of Agricultural Research, New Delhi (1945-46); Additional Director-General, Rehabilitation and Director-General, Rehabilitation, Punjab (1949-51); Commissioner,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Ambala</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Division (1951-53); Development Commissioner, Rehabilitation and Custodian, Evacuee Property (1953-55), Punjab; Vice President, Indian Council of Agricultural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Reserch</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(ICAR) and  Secretary to the Government of India, Ministry of Food and Agriculture (1955-60); Natural Resources, Planning Commission (1961-64); Special Secretary, Ministry of Food and Agriculture (1964-66); Chief Commissioner, Union Territory, Chandigarh (1966-68); and Vice-Chancellor, Punjab Agricultural University, Ludhiana (1968-76).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Randhawa was specialist in phycology, floriculture and agriculture. He did extensive work on morphology, taxonomy, distribution and ecology of algae. He co-authored books Evolution of Life (CSIR, 1968),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Zygnemaceae</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(ICAR, 1959) and Flowering Trees in India (ICAR, 1961). He served on numerous governing bodies/committees of ICAR, CSIR, ISI (now BIS), and other bodies. As an all-round personality, he contributed to the India’s development in general, and rural uplift in particular. He made huge contributions for growth and development of ICAR which was responsible for the Green Revolution in India. He was Chief Editor of ICAR publications and of CSIR’s (Publication and Information Directorate) monographs on Botany series.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Randhawa received many honours and awards, notable are: Punjab University Robe of Honour for Services to Punjabi Literature (1968); Grant Gold Medal by Royal Agro-Horticultural Society of India (1971); Padma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Bhushan</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(1972); D. Sc.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h.C</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by the University of Udaipur (1974).  Innovator in Agriculture Honour by the President of India (1976); and Silver Jubilee Commemoration Medal by INSA (1979). He was a Fellow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ofthe</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Indian Academy of Sciences, Bangalore;, National Academy of Sciences (India), Allahabad, Indian National Science Academy (Vice President 1979-80); Vice President, Indian Society of Agricultural Statistics;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President,Phycological</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Society of India and Patron, Northern Indian Science Association.</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Dr.Randhawa</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died on 3 March, 1983.</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https://encrypted-tbn0.gstatic.com/images?q=tbn:ANd9GcTpB7Iyn8KRgjbIqVoFIFS-q2gUyT4VlRxpe_QVUO2n5R5yzrkQ"/>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61957" y="5862"/>
            <a:ext cx="934085" cy="1180465"/>
          </a:xfrm>
          <a:prstGeom prst="rect">
            <a:avLst/>
          </a:prstGeom>
          <a:noFill/>
          <a:ln>
            <a:noFill/>
          </a:ln>
        </p:spPr>
      </p:pic>
      <p:sp>
        <p:nvSpPr>
          <p:cNvPr id="6" name="Rectangle 5"/>
          <p:cNvSpPr/>
          <p:nvPr/>
        </p:nvSpPr>
        <p:spPr>
          <a:xfrm>
            <a:off x="1142999" y="1186327"/>
            <a:ext cx="4572000" cy="408940"/>
          </a:xfrm>
          <a:prstGeom prst="rect">
            <a:avLst/>
          </a:prstGeom>
        </p:spPr>
        <p:txBody>
          <a:bodyPr>
            <a:spAutoFit/>
          </a:bodyPr>
          <a:lstStyle/>
          <a:p>
            <a:pPr algn="ctr">
              <a:lnSpc>
                <a:spcPct val="115000"/>
              </a:lnSpc>
              <a:spcAft>
                <a:spcPts val="0"/>
              </a:spcAft>
            </a:pPr>
            <a:r>
              <a:rPr lang="en-IN" b="1"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b="1" dirty="0">
                <a:latin typeface="Times New Roman" panose="02020603050405020304" pitchFamily="18" charset="0"/>
                <a:ea typeface="Times New Roman" panose="02020603050405020304" pitchFamily="18" charset="0"/>
                <a:cs typeface="Times New Roman" panose="02020603050405020304" pitchFamily="18" charset="0"/>
              </a:rPr>
              <a:t> </a:t>
            </a:r>
            <a:r>
              <a:rPr lang="en-IN" b="1" dirty="0" err="1">
                <a:latin typeface="Times New Roman" panose="02020603050405020304" pitchFamily="18" charset="0"/>
                <a:ea typeface="Times New Roman" panose="02020603050405020304" pitchFamily="18" charset="0"/>
                <a:cs typeface="Times New Roman" panose="02020603050405020304" pitchFamily="18" charset="0"/>
              </a:rPr>
              <a:t>Mohinder</a:t>
            </a:r>
            <a:r>
              <a:rPr lang="en-IN" b="1" dirty="0">
                <a:latin typeface="Times New Roman" panose="02020603050405020304" pitchFamily="18" charset="0"/>
                <a:ea typeface="Times New Roman" panose="02020603050405020304" pitchFamily="18" charset="0"/>
                <a:cs typeface="Times New Roman" panose="02020603050405020304" pitchFamily="18" charset="0"/>
              </a:rPr>
              <a:t> Singh Randhawa</a:t>
            </a:r>
            <a:r>
              <a:rPr lang="en-US" altLang="en-IN" b="1" dirty="0">
                <a:latin typeface="Times New Roman" panose="02020603050405020304" pitchFamily="18" charset="0"/>
                <a:ea typeface="Times New Roman" panose="02020603050405020304" pitchFamily="18" charset="0"/>
                <a:cs typeface="Times New Roman" panose="02020603050405020304" pitchFamily="18" charset="0"/>
              </a:rPr>
              <a:t> </a:t>
            </a:r>
            <a:r>
              <a:rPr lang="en-IN" b="1" dirty="0">
                <a:latin typeface="Times New Roman" panose="02020603050405020304" pitchFamily="18" charset="0"/>
                <a:ea typeface="Times New Roman" panose="02020603050405020304" pitchFamily="18" charset="0"/>
                <a:cs typeface="Times New Roman" panose="02020603050405020304" pitchFamily="18" charset="0"/>
              </a:rPr>
              <a:t>(1909-1986)</a:t>
            </a:r>
            <a:endParaRPr lang="en-GB"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3"/>
          <p:cNvSpPr txBox="1"/>
          <p:nvPr/>
        </p:nvSpPr>
        <p:spPr>
          <a:xfrm>
            <a:off x="3891915" y="493395"/>
            <a:ext cx="5177790" cy="398780"/>
          </a:xfrm>
          <a:prstGeom prst="rect">
            <a:avLst/>
          </a:prstGeom>
          <a:noFill/>
        </p:spPr>
        <p:txBody>
          <a:bodyPr wrap="none" rtlCol="0">
            <a:spAutoFit/>
          </a:bodyPr>
          <a:p>
            <a:r>
              <a:rPr lang="en-US" sz="2000" b="1">
                <a:solidFill>
                  <a:srgbClr val="C00000"/>
                </a:solidFill>
              </a:rPr>
              <a:t>A contemprary of Dr. Homi Bhabha (1909-1966)</a:t>
            </a:r>
            <a:endParaRPr lang="en-US" sz="2000" b="1">
              <a:solidFill>
                <a:srgbClr val="C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260" y="1555750"/>
            <a:ext cx="9095105" cy="5262245"/>
          </a:xfrm>
          <a:prstGeom prst="rect">
            <a:avLst/>
          </a:prstGeom>
          <a:noFill/>
        </p:spPr>
        <p:txBody>
          <a:bodyPr wrap="square" rtlCol="0">
            <a:spAutoFit/>
          </a:bodyPr>
          <a:lstStyle/>
          <a:p>
            <a:pPr marL="342900" indent="-342900">
              <a:buFont typeface="Arial" panose="020B0604020202020204" pitchFamily="34" charset="0"/>
              <a:buChar char="•"/>
            </a:pPr>
            <a:r>
              <a:rPr lang="en-IN" sz="2400" b="1" dirty="0">
                <a:solidFill>
                  <a:srgbClr val="C00000"/>
                </a:solidFill>
              </a:rPr>
              <a:t>M S </a:t>
            </a:r>
            <a:r>
              <a:rPr lang="en-IN" sz="2400" b="1" dirty="0" err="1">
                <a:solidFill>
                  <a:srgbClr val="C00000"/>
                </a:solidFill>
              </a:rPr>
              <a:t>Randhawa</a:t>
            </a:r>
            <a:r>
              <a:rPr lang="en-IN" sz="2400" b="1" dirty="0">
                <a:solidFill>
                  <a:srgbClr val="C00000"/>
                </a:solidFill>
              </a:rPr>
              <a:t>,  was a student of Prof. Shiv Ram </a:t>
            </a:r>
            <a:r>
              <a:rPr lang="en-IN" sz="2400" b="1" dirty="0" err="1">
                <a:solidFill>
                  <a:srgbClr val="C00000"/>
                </a:solidFill>
              </a:rPr>
              <a:t>Kashyap</a:t>
            </a:r>
            <a:r>
              <a:rPr lang="en-IN" sz="2400" b="1" dirty="0">
                <a:solidFill>
                  <a:srgbClr val="C00000"/>
                </a:solidFill>
              </a:rPr>
              <a:t> at Lahore. </a:t>
            </a:r>
            <a:endParaRPr lang="en-IN" sz="2400" b="1" dirty="0">
              <a:solidFill>
                <a:srgbClr val="C00000"/>
              </a:solidFill>
            </a:endParaRPr>
          </a:p>
          <a:p>
            <a:endParaRPr lang="en-IN" sz="2400" b="1" dirty="0">
              <a:solidFill>
                <a:srgbClr val="C00000"/>
              </a:solidFill>
            </a:endParaRPr>
          </a:p>
          <a:p>
            <a:pPr marL="342900" indent="-342900">
              <a:buFont typeface="Arial" panose="020B0604020202020204" pitchFamily="34" charset="0"/>
              <a:buChar char="•"/>
            </a:pPr>
            <a:r>
              <a:rPr lang="en-US" altLang="en-IN" sz="2400" b="1" dirty="0">
                <a:solidFill>
                  <a:schemeClr val="tx1"/>
                </a:solidFill>
              </a:rPr>
              <a:t>He qualified for ICS in 1934.</a:t>
            </a:r>
            <a:endParaRPr lang="en-US" altLang="en-IN" sz="2400" b="1" dirty="0">
              <a:solidFill>
                <a:schemeClr val="tx1"/>
              </a:solidFill>
            </a:endParaRPr>
          </a:p>
          <a:p>
            <a:pPr marL="342900" indent="-342900">
              <a:buFont typeface="Arial" panose="020B0604020202020204" pitchFamily="34" charset="0"/>
              <a:buChar char="•"/>
            </a:pPr>
            <a:endParaRPr lang="en-US" altLang="en-IN" sz="2400" b="1" dirty="0">
              <a:solidFill>
                <a:schemeClr val="tx1"/>
              </a:solidFill>
            </a:endParaRPr>
          </a:p>
          <a:p>
            <a:pPr marL="342900" indent="-342900">
              <a:buFont typeface="Arial" panose="020B0604020202020204" pitchFamily="34" charset="0"/>
              <a:buChar char="•"/>
            </a:pPr>
            <a:r>
              <a:rPr lang="en-US" altLang="en-IN" sz="2400" b="1" dirty="0">
                <a:solidFill>
                  <a:schemeClr val="tx1"/>
                </a:solidFill>
              </a:rPr>
              <a:t>He served as First Chief Commisioner of UT Chandigarh (1966-68).</a:t>
            </a:r>
            <a:endParaRPr lang="en-IN" sz="2400" b="1" dirty="0">
              <a:solidFill>
                <a:schemeClr val="tx1"/>
              </a:solidFill>
            </a:endParaRPr>
          </a:p>
          <a:p>
            <a:endParaRPr lang="en-IN" sz="2400" b="1" dirty="0">
              <a:solidFill>
                <a:srgbClr val="C00000"/>
              </a:solidFill>
            </a:endParaRPr>
          </a:p>
          <a:p>
            <a:pPr marL="342900" indent="-342900">
              <a:buFont typeface="Arial" panose="020B0604020202020204" pitchFamily="34" charset="0"/>
              <a:buChar char="•"/>
            </a:pPr>
            <a:r>
              <a:rPr lang="en-IN" sz="2400" b="1" dirty="0">
                <a:solidFill>
                  <a:srgbClr val="C00000"/>
                </a:solidFill>
              </a:rPr>
              <a:t>Vice Chancellor, P</a:t>
            </a:r>
            <a:r>
              <a:rPr lang="en-US" altLang="en-IN" sz="2400" b="1" dirty="0">
                <a:solidFill>
                  <a:srgbClr val="C00000"/>
                </a:solidFill>
              </a:rPr>
              <a:t>unjab </a:t>
            </a:r>
            <a:r>
              <a:rPr lang="en-IN" sz="2400" b="1" dirty="0">
                <a:solidFill>
                  <a:srgbClr val="C00000"/>
                </a:solidFill>
              </a:rPr>
              <a:t>A</a:t>
            </a:r>
            <a:r>
              <a:rPr lang="en-US" altLang="en-IN" sz="2400" b="1" dirty="0">
                <a:solidFill>
                  <a:srgbClr val="C00000"/>
                </a:solidFill>
              </a:rPr>
              <a:t>griculture </a:t>
            </a:r>
            <a:r>
              <a:rPr lang="en-IN" sz="2400" b="1" dirty="0">
                <a:solidFill>
                  <a:srgbClr val="C00000"/>
                </a:solidFill>
              </a:rPr>
              <a:t>U</a:t>
            </a:r>
            <a:r>
              <a:rPr lang="en-US" altLang="en-IN" sz="2400" b="1" dirty="0">
                <a:solidFill>
                  <a:srgbClr val="C00000"/>
                </a:solidFill>
              </a:rPr>
              <a:t>niversity</a:t>
            </a:r>
            <a:r>
              <a:rPr lang="en-IN" sz="2400" b="1" dirty="0">
                <a:solidFill>
                  <a:srgbClr val="C00000"/>
                </a:solidFill>
              </a:rPr>
              <a:t>, Ludhiana (1968-76)</a:t>
            </a:r>
            <a:endParaRPr lang="en-IN" sz="2400" b="1" dirty="0">
              <a:solidFill>
                <a:srgbClr val="C00000"/>
              </a:solidFill>
            </a:endParaRPr>
          </a:p>
          <a:p>
            <a:endParaRPr lang="en-IN" sz="2400" b="1" dirty="0">
              <a:solidFill>
                <a:srgbClr val="C00000"/>
              </a:solidFill>
            </a:endParaRPr>
          </a:p>
          <a:p>
            <a:pPr marL="342900" indent="-342900">
              <a:buFont typeface="Arial" panose="020B0604020202020204" pitchFamily="34" charset="0"/>
              <a:buChar char="•"/>
            </a:pPr>
            <a:r>
              <a:rPr lang="en-IN" sz="2400" b="1" dirty="0" err="1">
                <a:solidFill>
                  <a:srgbClr val="C00000"/>
                </a:solidFill>
              </a:rPr>
              <a:t>Dr.</a:t>
            </a:r>
            <a:r>
              <a:rPr lang="en-IN" sz="2400" b="1" dirty="0">
                <a:solidFill>
                  <a:srgbClr val="C00000"/>
                </a:solidFill>
              </a:rPr>
              <a:t> M S Randhawa was honoured with Innovator in Agriculture </a:t>
            </a:r>
            <a:r>
              <a:rPr lang="en-US" altLang="en-IN" sz="2400" b="1" dirty="0">
                <a:solidFill>
                  <a:srgbClr val="C00000"/>
                </a:solidFill>
              </a:rPr>
              <a:t>A</a:t>
            </a:r>
            <a:r>
              <a:rPr lang="en-IN" sz="2400" b="1" dirty="0">
                <a:solidFill>
                  <a:srgbClr val="C00000"/>
                </a:solidFill>
              </a:rPr>
              <a:t>ward by </a:t>
            </a:r>
            <a:r>
              <a:rPr lang="en-US" altLang="en-IN" sz="2400" b="1" dirty="0">
                <a:solidFill>
                  <a:srgbClr val="C00000"/>
                </a:solidFill>
              </a:rPr>
              <a:t>the </a:t>
            </a:r>
            <a:r>
              <a:rPr lang="en-IN" sz="2400" b="1" dirty="0">
                <a:solidFill>
                  <a:srgbClr val="C00000"/>
                </a:solidFill>
              </a:rPr>
              <a:t>President of India in 1974</a:t>
            </a:r>
            <a:r>
              <a:rPr lang="en-US" altLang="en-IN" sz="2400" b="1" dirty="0">
                <a:solidFill>
                  <a:srgbClr val="C00000"/>
                </a:solidFill>
              </a:rPr>
              <a:t>. </a:t>
            </a:r>
            <a:endParaRPr lang="en-US" altLang="en-IN" sz="2400" b="1" dirty="0">
              <a:solidFill>
                <a:srgbClr val="C00000"/>
              </a:solidFill>
            </a:endParaRPr>
          </a:p>
          <a:p>
            <a:pPr marL="342900" indent="-342900">
              <a:buFont typeface="Arial" panose="020B0604020202020204" pitchFamily="34" charset="0"/>
              <a:buChar char="•"/>
            </a:pPr>
            <a:endParaRPr lang="en-US" altLang="en-IN" sz="2400" b="1" dirty="0">
              <a:solidFill>
                <a:srgbClr val="C00000"/>
              </a:solidFill>
            </a:endParaRPr>
          </a:p>
          <a:p>
            <a:pPr marL="342900" indent="-342900">
              <a:buFont typeface="Arial" panose="020B0604020202020204" pitchFamily="34" charset="0"/>
              <a:buChar char="•"/>
            </a:pPr>
            <a:r>
              <a:rPr lang="en-US" altLang="en-IN" sz="2400" b="1" dirty="0">
                <a:solidFill>
                  <a:srgbClr val="C00000"/>
                </a:solidFill>
              </a:rPr>
              <a:t>He was also</a:t>
            </a:r>
            <a:r>
              <a:rPr lang="en-IN" sz="2400" b="1" dirty="0">
                <a:solidFill>
                  <a:srgbClr val="C00000"/>
                </a:solidFill>
              </a:rPr>
              <a:t> </a:t>
            </a:r>
            <a:r>
              <a:rPr lang="en-US" altLang="en-IN" sz="2400" b="1" dirty="0">
                <a:solidFill>
                  <a:srgbClr val="C00000"/>
                </a:solidFill>
              </a:rPr>
              <a:t>chosen for</a:t>
            </a:r>
            <a:r>
              <a:rPr lang="en-IN" sz="2400" b="1" dirty="0">
                <a:solidFill>
                  <a:srgbClr val="C00000"/>
                </a:solidFill>
              </a:rPr>
              <a:t> </a:t>
            </a:r>
            <a:r>
              <a:rPr lang="en-US" altLang="en-IN" sz="2400" b="1" dirty="0">
                <a:solidFill>
                  <a:srgbClr val="C00000"/>
                </a:solidFill>
              </a:rPr>
              <a:t>‘</a:t>
            </a:r>
            <a:r>
              <a:rPr lang="en-IN" sz="2400" b="1" i="1" dirty="0">
                <a:solidFill>
                  <a:srgbClr val="C00000"/>
                </a:solidFill>
              </a:rPr>
              <a:t>Robe de </a:t>
            </a:r>
            <a:r>
              <a:rPr lang="en-US" altLang="en-IN" sz="2400" b="1" i="1" dirty="0">
                <a:solidFill>
                  <a:srgbClr val="C00000"/>
                </a:solidFill>
              </a:rPr>
              <a:t>H</a:t>
            </a:r>
            <a:r>
              <a:rPr lang="en-IN" sz="2400" b="1" i="1" dirty="0">
                <a:solidFill>
                  <a:srgbClr val="C00000"/>
                </a:solidFill>
              </a:rPr>
              <a:t>onour</a:t>
            </a:r>
            <a:r>
              <a:rPr lang="en-US" altLang="en-IN" sz="2400" b="1" i="1" dirty="0">
                <a:solidFill>
                  <a:srgbClr val="C00000"/>
                </a:solidFill>
              </a:rPr>
              <a:t>’</a:t>
            </a:r>
            <a:r>
              <a:rPr lang="en-IN" sz="2400" b="1" i="1" dirty="0">
                <a:solidFill>
                  <a:srgbClr val="C00000"/>
                </a:solidFill>
              </a:rPr>
              <a:t> </a:t>
            </a:r>
            <a:r>
              <a:rPr lang="en-IN" sz="2400" b="1" dirty="0">
                <a:solidFill>
                  <a:srgbClr val="C00000"/>
                </a:solidFill>
              </a:rPr>
              <a:t>of Panjab University for Punjabi Literature in 1968. </a:t>
            </a:r>
            <a:endParaRPr lang="en-IN" sz="2400" b="1" dirty="0">
              <a:solidFill>
                <a:srgbClr val="C00000"/>
              </a:solidFill>
            </a:endParaRPr>
          </a:p>
          <a:p>
            <a:endParaRPr lang="en-IN" sz="2400" b="1" dirty="0">
              <a:solidFill>
                <a:srgbClr val="C00000"/>
              </a:solidFill>
            </a:endParaRPr>
          </a:p>
        </p:txBody>
      </p:sp>
      <p:sp>
        <p:nvSpPr>
          <p:cNvPr id="6" name="Rectangle 5"/>
          <p:cNvSpPr/>
          <p:nvPr/>
        </p:nvSpPr>
        <p:spPr>
          <a:xfrm>
            <a:off x="1066800" y="723900"/>
            <a:ext cx="6767195" cy="515620"/>
          </a:xfrm>
          <a:prstGeom prst="rect">
            <a:avLst/>
          </a:prstGeom>
        </p:spPr>
        <p:txBody>
          <a:bodyPr wrap="square">
            <a:spAutoFit/>
          </a:bodyPr>
          <a:p>
            <a:pPr algn="ctr">
              <a:lnSpc>
                <a:spcPct val="115000"/>
              </a:lnSpc>
              <a:spcAft>
                <a:spcPts val="0"/>
              </a:spcAft>
            </a:pPr>
            <a:r>
              <a:rPr lang="en-IN" sz="2400" b="1"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err="1">
                <a:latin typeface="Times New Roman" panose="02020603050405020304" pitchFamily="18" charset="0"/>
                <a:ea typeface="Times New Roman" panose="02020603050405020304" pitchFamily="18" charset="0"/>
                <a:cs typeface="Times New Roman" panose="02020603050405020304" pitchFamily="18" charset="0"/>
              </a:rPr>
              <a:t>Mohinder</a:t>
            </a: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 Singh Randhawa</a:t>
            </a:r>
            <a:r>
              <a:rPr lang="en-US" altLang="en-IN"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ea typeface="Times New Roman" panose="02020603050405020304" pitchFamily="18" charset="0"/>
                <a:cs typeface="Times New Roman" panose="02020603050405020304" pitchFamily="18" charset="0"/>
              </a:rPr>
              <a:t>(1909-1986)</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738554" y="1774531"/>
            <a:ext cx="7924800" cy="4760595"/>
          </a:xfrm>
          <a:prstGeom prst="rect">
            <a:avLst/>
          </a:prstGeom>
        </p:spPr>
        <p:txBody>
          <a:bodyPr wrap="square">
            <a:spAutoFit/>
          </a:bodyPr>
          <a:lstStyle/>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Prof. Joshi was born on 18 September, 1908;</a:t>
            </a:r>
            <a:r>
              <a:rPr lang="en-US" altLang="en-IN"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Bahadurpur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Hoshiarpur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(Punjab);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obtained D.Sc. degree (1937) from Panjab University, Lahore.</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 was  Professor of Botany, Government College, Lahore</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Director, Botany Laboratory, Punjab University (Lahore)</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Professor of Botany, Government College,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Hoshiarpur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(1947); Principal, Government Training College for Teachers,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Julandhar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(1951); Director, Public Instruction and Secretary, Government Punjab (1953-57);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Honorary Vice-Chancellor, </a:t>
            </a:r>
            <a:r>
              <a:rPr lang="en-IN" sz="1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Kurukshetra</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University (1956-59); Vice Chancellor, Panjab University, Chandigarh (1957-65)</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Educational Adviser, Planning Commission, New Delhi (1965); and Vice Chancellor, Banaras Hindu University, Varanasi.</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Prof. Joshi did significant work on the anatomy and embryology of flowering plants, morphology of flower, cytology and systematics. His work on the classical carpel and anomalous secondary growth is notable. </a:t>
            </a:r>
            <a:endParaRPr lang="en-GB"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He was a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Member,University</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Grants Commission (1960-1965); Central Advisory Board of Education; Advisory Board of ICAR; National Council of Science Education; National Planning Council, etc. Prof Joshi’s contributions to the improvement of school science education deserve special mention. He was largely responsible for organizing All India Council of Secondary Education; Indian delegate to UNESCO Conference (Bangkok, 1956) to consider problems of science teaching in South-East Asian countries; Chairman, Science Committee, World Confederation of Organizations of Teaching Professors (1963-64). A prolific writer on educational and cultural subjects and was Editor of a number of scientific and educational periodicals.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Prof. Joshi was a Fellow, of the National Academy of Sciences (India),Indian National Science Academy (Vice President 1963-64); President, Indian Botanical Society (1948, 1956).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 was President, Indian Science Congress (1969).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Prof.Joshi</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died on 14 February, 1971.</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Amar Chand  Joshi"/>
          <p:cNvPicPr/>
          <p:nvPr/>
        </p:nvPicPr>
        <p:blipFill>
          <a:blip r:embed="rId1">
            <a:extLst>
              <a:ext uri="{28A0092B-C50C-407E-A947-70E740481C1C}">
                <a14:useLocalDpi xmlns:a14="http://schemas.microsoft.com/office/drawing/2010/main" val="0"/>
              </a:ext>
            </a:extLst>
          </a:blip>
          <a:srcRect/>
          <a:stretch>
            <a:fillRect/>
          </a:stretch>
        </p:blipFill>
        <p:spPr bwMode="auto">
          <a:xfrm>
            <a:off x="4183111" y="76200"/>
            <a:ext cx="1035685" cy="1180465"/>
          </a:xfrm>
          <a:prstGeom prst="rect">
            <a:avLst/>
          </a:prstGeom>
          <a:noFill/>
          <a:ln>
            <a:noFill/>
          </a:ln>
        </p:spPr>
      </p:pic>
      <p:sp>
        <p:nvSpPr>
          <p:cNvPr id="5" name="Rectangle 4"/>
          <p:cNvSpPr/>
          <p:nvPr/>
        </p:nvSpPr>
        <p:spPr>
          <a:xfrm>
            <a:off x="2414953" y="1256665"/>
            <a:ext cx="4572000" cy="408940"/>
          </a:xfrm>
          <a:prstGeom prst="rect">
            <a:avLst/>
          </a:prstGeom>
        </p:spPr>
        <p:txBody>
          <a:bodyPr>
            <a:spAutoFit/>
          </a:bodyPr>
          <a:lstStyle/>
          <a:p>
            <a:pPr algn="ctr">
              <a:lnSpc>
                <a:spcPct val="115000"/>
              </a:lnSpc>
              <a:spcAft>
                <a:spcPts val="0"/>
              </a:spcAft>
            </a:pPr>
            <a:r>
              <a:rPr lang="en-IN" b="1" dirty="0">
                <a:latin typeface="Times New Roman" panose="02020603050405020304" pitchFamily="18" charset="0"/>
                <a:ea typeface="Times New Roman" panose="02020603050405020304" pitchFamily="18" charset="0"/>
                <a:cs typeface="Times New Roman" panose="02020603050405020304" pitchFamily="18" charset="0"/>
              </a:rPr>
              <a:t>Professor Amar Chand Joshi</a:t>
            </a:r>
            <a:r>
              <a:rPr lang="en-US" altLang="en-IN" b="1" dirty="0">
                <a:latin typeface="Times New Roman" panose="02020603050405020304" pitchFamily="18" charset="0"/>
                <a:ea typeface="Times New Roman" panose="02020603050405020304" pitchFamily="18" charset="0"/>
                <a:cs typeface="Times New Roman" panose="02020603050405020304" pitchFamily="18" charset="0"/>
              </a:rPr>
              <a:t> </a:t>
            </a:r>
            <a:r>
              <a:rPr lang="en-IN" b="1" dirty="0">
                <a:latin typeface="Times New Roman" panose="02020603050405020304" pitchFamily="18" charset="0"/>
                <a:ea typeface="Times New Roman" panose="02020603050405020304" pitchFamily="18" charset="0"/>
                <a:cs typeface="Times New Roman" panose="02020603050405020304" pitchFamily="18" charset="0"/>
              </a:rPr>
              <a:t>(1908-1971)</a:t>
            </a:r>
            <a:endParaRPr lang="en-GB"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 Box 5"/>
          <p:cNvSpPr txBox="1"/>
          <p:nvPr/>
        </p:nvSpPr>
        <p:spPr>
          <a:xfrm>
            <a:off x="5786120" y="572770"/>
            <a:ext cx="3148965" cy="398780"/>
          </a:xfrm>
          <a:prstGeom prst="rect">
            <a:avLst/>
          </a:prstGeom>
          <a:noFill/>
        </p:spPr>
        <p:txBody>
          <a:bodyPr wrap="none" rtlCol="0">
            <a:spAutoFit/>
          </a:bodyPr>
          <a:p>
            <a:pPr algn="l"/>
            <a:r>
              <a:rPr lang="en-US" altLang="en-IN" sz="2000" b="1" dirty="0">
                <a:solidFill>
                  <a:srgbClr val="C00000"/>
                </a:solidFill>
                <a:sym typeface="+mn-ea"/>
              </a:rPr>
              <a:t>Classmate of M S Randhawa</a:t>
            </a:r>
            <a:endParaRPr lang="en-US" altLang="en-IN" sz="2000" b="1" dirty="0">
              <a:solidFill>
                <a:srgbClr val="C00000"/>
              </a:solidFill>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4" name="TextBox 3"/>
          <p:cNvSpPr txBox="1"/>
          <p:nvPr/>
        </p:nvSpPr>
        <p:spPr>
          <a:xfrm>
            <a:off x="0" y="149860"/>
            <a:ext cx="9211310" cy="7047230"/>
          </a:xfrm>
          <a:prstGeom prst="rect">
            <a:avLst/>
          </a:prstGeom>
          <a:noFill/>
        </p:spPr>
        <p:txBody>
          <a:bodyPr wrap="square" rtlCol="0">
            <a:spAutoFit/>
          </a:bodyPr>
          <a:lstStyle/>
          <a:p>
            <a:pPr algn="ctr"/>
            <a:r>
              <a:rPr lang="en-US" altLang="en-IN" sz="2400" b="1" dirty="0">
                <a:solidFill>
                  <a:schemeClr val="tx1"/>
                </a:solidFill>
              </a:rPr>
              <a:t>Botanist Amar Chand Joshi (1908-1971), classmate of M S Randhawa</a:t>
            </a:r>
            <a:endParaRPr lang="en-US" altLang="en-IN" sz="2400" b="1" dirty="0">
              <a:solidFill>
                <a:schemeClr val="tx1"/>
              </a:solidFill>
            </a:endParaRPr>
          </a:p>
          <a:p>
            <a:pPr algn="ctr"/>
            <a:endParaRPr lang="en-IN" sz="2400" b="1" dirty="0">
              <a:solidFill>
                <a:schemeClr val="tx1"/>
              </a:solidFill>
            </a:endParaRPr>
          </a:p>
          <a:p>
            <a:pPr algn="just"/>
            <a:r>
              <a:rPr lang="en-IN" b="1" dirty="0">
                <a:solidFill>
                  <a:srgbClr val="C00000"/>
                </a:solidFill>
              </a:rPr>
              <a:t>A C Joshi co-authored his first book ‘Flora of Lahore’ while serving as a Teaching Assistant at PU, Lahore in 1930-31, when Shiv Ram </a:t>
            </a:r>
            <a:r>
              <a:rPr lang="en-IN" b="1" dirty="0" err="1">
                <a:solidFill>
                  <a:srgbClr val="C00000"/>
                </a:solidFill>
              </a:rPr>
              <a:t>Kashyap</a:t>
            </a:r>
            <a:r>
              <a:rPr lang="en-IN" b="1" dirty="0">
                <a:solidFill>
                  <a:srgbClr val="C00000"/>
                </a:solidFill>
              </a:rPr>
              <a:t> was the Director of Botany Laboratory.</a:t>
            </a:r>
            <a:endParaRPr lang="en-IN" b="1" dirty="0">
              <a:solidFill>
                <a:srgbClr val="C00000"/>
              </a:solidFill>
            </a:endParaRPr>
          </a:p>
          <a:p>
            <a:pPr algn="just"/>
            <a:endParaRPr lang="en-IN" b="1" dirty="0">
              <a:solidFill>
                <a:srgbClr val="C00000"/>
              </a:solidFill>
            </a:endParaRPr>
          </a:p>
          <a:p>
            <a:pPr algn="just"/>
            <a:r>
              <a:rPr lang="en-IN" b="1" dirty="0">
                <a:solidFill>
                  <a:srgbClr val="C00000"/>
                </a:solidFill>
              </a:rPr>
              <a:t>He moved to BHU as an Assistant Professor  in 1931.</a:t>
            </a:r>
            <a:endParaRPr lang="en-IN" b="1" dirty="0">
              <a:solidFill>
                <a:srgbClr val="C00000"/>
              </a:solidFill>
            </a:endParaRPr>
          </a:p>
          <a:p>
            <a:pPr algn="just"/>
            <a:endParaRPr lang="en-IN" b="1" dirty="0">
              <a:solidFill>
                <a:srgbClr val="C00000"/>
              </a:solidFill>
            </a:endParaRPr>
          </a:p>
          <a:p>
            <a:pPr algn="just"/>
            <a:r>
              <a:rPr lang="en-IN" b="1" dirty="0">
                <a:solidFill>
                  <a:srgbClr val="C00000"/>
                </a:solidFill>
              </a:rPr>
              <a:t>A C Joshi obtained his PhD from BHU.</a:t>
            </a:r>
            <a:endParaRPr lang="en-IN" b="1" dirty="0">
              <a:solidFill>
                <a:srgbClr val="C00000"/>
              </a:solidFill>
            </a:endParaRPr>
          </a:p>
          <a:p>
            <a:pPr algn="just"/>
            <a:r>
              <a:rPr lang="en-IN" b="1" dirty="0" err="1">
                <a:solidFill>
                  <a:srgbClr val="C00000"/>
                </a:solidFill>
              </a:rPr>
              <a:t>Dr.</a:t>
            </a:r>
            <a:r>
              <a:rPr lang="en-IN" b="1" dirty="0">
                <a:solidFill>
                  <a:srgbClr val="C00000"/>
                </a:solidFill>
              </a:rPr>
              <a:t> A C Joshi received his DSc. </a:t>
            </a:r>
            <a:r>
              <a:rPr lang="en-US" altLang="en-IN" b="1" dirty="0">
                <a:solidFill>
                  <a:srgbClr val="C00000"/>
                </a:solidFill>
              </a:rPr>
              <a:t>f</a:t>
            </a:r>
            <a:r>
              <a:rPr lang="en-IN" b="1" dirty="0">
                <a:solidFill>
                  <a:srgbClr val="C00000"/>
                </a:solidFill>
              </a:rPr>
              <a:t>rom PU in 1937.</a:t>
            </a:r>
            <a:endParaRPr lang="en-IN" b="1" dirty="0">
              <a:solidFill>
                <a:srgbClr val="C00000"/>
              </a:solidFill>
            </a:endParaRPr>
          </a:p>
          <a:p>
            <a:pPr algn="just"/>
            <a:endParaRPr lang="en-IN" b="1" dirty="0">
              <a:solidFill>
                <a:srgbClr val="C00000"/>
              </a:solidFill>
            </a:endParaRPr>
          </a:p>
          <a:p>
            <a:pPr algn="just"/>
            <a:r>
              <a:rPr lang="en-IN" sz="2400" b="1" dirty="0" err="1">
                <a:solidFill>
                  <a:srgbClr val="C00000"/>
                </a:solidFill>
              </a:rPr>
              <a:t>Prof.</a:t>
            </a:r>
            <a:r>
              <a:rPr lang="en-US" altLang="en-IN" sz="2400" b="1" dirty="0" err="1">
                <a:solidFill>
                  <a:srgbClr val="C00000"/>
                </a:solidFill>
              </a:rPr>
              <a:t> </a:t>
            </a:r>
            <a:r>
              <a:rPr lang="en-IN" sz="2400" b="1" dirty="0">
                <a:solidFill>
                  <a:srgbClr val="C00000"/>
                </a:solidFill>
              </a:rPr>
              <a:t>Joshi served as the Director of Botany Laboratories at Lahore from 1945-47.</a:t>
            </a:r>
            <a:endParaRPr lang="en-IN" sz="2000" b="1" dirty="0">
              <a:solidFill>
                <a:srgbClr val="C00000"/>
              </a:solidFill>
            </a:endParaRPr>
          </a:p>
          <a:p>
            <a:pPr algn="just"/>
            <a:r>
              <a:rPr lang="en-IN" sz="2000" b="1" dirty="0">
                <a:solidFill>
                  <a:srgbClr val="C00000"/>
                </a:solidFill>
              </a:rPr>
              <a:t> </a:t>
            </a:r>
            <a:endParaRPr lang="en-IN" sz="2000" b="1" dirty="0">
              <a:solidFill>
                <a:srgbClr val="C00000"/>
              </a:solidFill>
            </a:endParaRPr>
          </a:p>
          <a:p>
            <a:pPr algn="just"/>
            <a:r>
              <a:rPr lang="en-IN" sz="2400" b="1" dirty="0" err="1">
                <a:solidFill>
                  <a:srgbClr val="FF0000"/>
                </a:solidFill>
              </a:rPr>
              <a:t>Dr.</a:t>
            </a:r>
            <a:r>
              <a:rPr lang="en-IN" sz="2400" b="1" dirty="0">
                <a:solidFill>
                  <a:srgbClr val="FF0000"/>
                </a:solidFill>
              </a:rPr>
              <a:t> A C Joshi  (VC, PU from 1957-65) had got built  the present PU campus and sourced out the  talented  faculty from all across India and abroad.</a:t>
            </a:r>
            <a:endParaRPr lang="en-IN" sz="2400" b="1" dirty="0">
              <a:solidFill>
                <a:srgbClr val="FF0000"/>
              </a:solidFill>
            </a:endParaRPr>
          </a:p>
          <a:p>
            <a:pPr algn="just"/>
            <a:endParaRPr lang="en-IN" sz="2400" b="1" dirty="0">
              <a:solidFill>
                <a:srgbClr val="FF0000"/>
              </a:solidFill>
            </a:endParaRPr>
          </a:p>
          <a:p>
            <a:pPr algn="just"/>
            <a:r>
              <a:rPr lang="en-US" altLang="en-IN" sz="2400" b="1" dirty="0">
                <a:solidFill>
                  <a:srgbClr val="FF0000"/>
                </a:solidFill>
              </a:rPr>
              <a:t>PU Library is named as A C Joshi Library.</a:t>
            </a:r>
            <a:endParaRPr lang="en-IN" sz="2400" b="1" dirty="0">
              <a:solidFill>
                <a:srgbClr val="FF0000"/>
              </a:solidFill>
            </a:endParaRPr>
          </a:p>
          <a:p>
            <a:pPr algn="just"/>
            <a:endParaRPr lang="en-IN" sz="2400" b="1" dirty="0">
              <a:solidFill>
                <a:srgbClr val="FF0000"/>
              </a:solidFill>
            </a:endParaRPr>
          </a:p>
          <a:p>
            <a:pPr algn="just"/>
            <a:r>
              <a:rPr lang="en-IN" sz="2400" b="1" dirty="0">
                <a:solidFill>
                  <a:schemeClr val="tx1"/>
                </a:solidFill>
              </a:rPr>
              <a:t>He also served as V</a:t>
            </a:r>
            <a:r>
              <a:rPr lang="en-US" altLang="en-IN" sz="2400" b="1" dirty="0">
                <a:solidFill>
                  <a:schemeClr val="tx1"/>
                </a:solidFill>
              </a:rPr>
              <a:t>ice </a:t>
            </a:r>
            <a:r>
              <a:rPr lang="en-IN" sz="2400" b="1" dirty="0">
                <a:solidFill>
                  <a:schemeClr val="tx1"/>
                </a:solidFill>
              </a:rPr>
              <a:t>C</a:t>
            </a:r>
            <a:r>
              <a:rPr lang="en-US" altLang="en-IN" sz="2400" b="1" dirty="0">
                <a:solidFill>
                  <a:schemeClr val="tx1"/>
                </a:solidFill>
              </a:rPr>
              <a:t>hancellor </a:t>
            </a:r>
            <a:r>
              <a:rPr lang="en-IN" sz="2400" b="1" dirty="0">
                <a:solidFill>
                  <a:schemeClr val="tx1"/>
                </a:solidFill>
              </a:rPr>
              <a:t> of BHU from 1967-69.</a:t>
            </a:r>
            <a:endParaRPr lang="en-IN" sz="2400" b="1" dirty="0">
              <a:solidFill>
                <a:schemeClr val="tx1"/>
              </a:solidFill>
            </a:endParaRPr>
          </a:p>
          <a:p>
            <a:endParaRPr lang="en-IN" sz="2400" b="1"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Box 2"/>
          <p:cNvSpPr txBox="1"/>
          <p:nvPr/>
        </p:nvSpPr>
        <p:spPr>
          <a:xfrm>
            <a:off x="436910" y="0"/>
            <a:ext cx="8778560" cy="7262495"/>
          </a:xfrm>
          <a:prstGeom prst="rect">
            <a:avLst/>
          </a:prstGeom>
          <a:noFill/>
        </p:spPr>
        <p:txBody>
          <a:bodyPr wrap="square" rtlCol="0">
            <a:spAutoFit/>
          </a:bodyPr>
          <a:lstStyle/>
          <a:p>
            <a:pPr algn="ctr"/>
            <a:r>
              <a:rPr lang="en-IN" sz="2400" b="1" dirty="0"/>
              <a:t>Professor </a:t>
            </a:r>
            <a:r>
              <a:rPr lang="en-IN" sz="2400" b="1" dirty="0" err="1"/>
              <a:t>Shiv</a:t>
            </a:r>
            <a:r>
              <a:rPr lang="en-IN" sz="2400" b="1" dirty="0"/>
              <a:t> Ram </a:t>
            </a:r>
            <a:r>
              <a:rPr lang="en-IN" sz="2400" b="1" dirty="0" err="1"/>
              <a:t>Kashyap</a:t>
            </a:r>
            <a:r>
              <a:rPr lang="en-IN" sz="2400" b="1" dirty="0"/>
              <a:t> Oration</a:t>
            </a:r>
            <a:r>
              <a:rPr lang="en-US" altLang="en-IN" sz="2400" b="1" dirty="0"/>
              <a:t> </a:t>
            </a:r>
            <a:r>
              <a:rPr lang="en-IN" sz="2400" b="1" dirty="0"/>
              <a:t>Lectures</a:t>
            </a:r>
            <a:endParaRPr lang="en-IN" sz="2400" b="1" dirty="0"/>
          </a:p>
          <a:p>
            <a:pPr algn="ctr"/>
            <a:r>
              <a:rPr lang="en-IN" sz="2400" b="1" dirty="0"/>
              <a:t>(2014-22)</a:t>
            </a:r>
            <a:endParaRPr lang="en-US" sz="2400" dirty="0"/>
          </a:p>
          <a:p>
            <a:pPr marL="342900" indent="-342900">
              <a:buAutoNum type="arabicPeriod"/>
            </a:pPr>
            <a:r>
              <a:rPr lang="en-GB" sz="2000" b="1" dirty="0">
                <a:solidFill>
                  <a:srgbClr val="C00000"/>
                </a:solidFill>
              </a:rPr>
              <a:t>Prof. Deepak </a:t>
            </a:r>
            <a:r>
              <a:rPr lang="en-GB" sz="2000" b="1" dirty="0" err="1">
                <a:solidFill>
                  <a:srgbClr val="C00000"/>
                </a:solidFill>
              </a:rPr>
              <a:t>Pental</a:t>
            </a:r>
            <a:r>
              <a:rPr lang="en-GB" sz="2000" b="1" dirty="0">
                <a:solidFill>
                  <a:srgbClr val="C00000"/>
                </a:solidFill>
              </a:rPr>
              <a:t>*, FNA</a:t>
            </a:r>
            <a:r>
              <a:rPr lang="en-US" sz="2000" b="1" dirty="0">
                <a:solidFill>
                  <a:srgbClr val="C00000"/>
                </a:solidFill>
              </a:rPr>
              <a:t>  (former VC, DU):  </a:t>
            </a:r>
            <a:endParaRPr lang="en-US" sz="2000" b="1" dirty="0">
              <a:solidFill>
                <a:srgbClr val="C00000"/>
              </a:solidFill>
            </a:endParaRPr>
          </a:p>
          <a:p>
            <a:pPr marL="342900" indent="-342900"/>
            <a:r>
              <a:rPr lang="en-IN" sz="2000" b="1" dirty="0">
                <a:solidFill>
                  <a:srgbClr val="C00000"/>
                </a:solidFill>
              </a:rPr>
              <a:t>       </a:t>
            </a:r>
            <a:r>
              <a:rPr lang="en-IN" sz="2000" b="1" dirty="0">
                <a:solidFill>
                  <a:srgbClr val="002060"/>
                </a:solidFill>
              </a:rPr>
              <a:t>Transgenic Crops: Opportunities and Fears  (28.4.2014)</a:t>
            </a:r>
            <a:endParaRPr lang="en-US" sz="2000" b="1" dirty="0">
              <a:solidFill>
                <a:srgbClr val="002060"/>
              </a:solidFill>
            </a:endParaRPr>
          </a:p>
          <a:p>
            <a:r>
              <a:rPr lang="en-GB" sz="2000" b="1" dirty="0">
                <a:solidFill>
                  <a:srgbClr val="C00000"/>
                </a:solidFill>
              </a:rPr>
              <a:t>2.    Prof. M.S. </a:t>
            </a:r>
            <a:r>
              <a:rPr lang="en-GB" sz="2000" b="1" dirty="0" err="1">
                <a:solidFill>
                  <a:srgbClr val="C00000"/>
                </a:solidFill>
              </a:rPr>
              <a:t>Swaminathan</a:t>
            </a:r>
            <a:r>
              <a:rPr lang="en-US" sz="2000" b="1" dirty="0">
                <a:solidFill>
                  <a:srgbClr val="C00000"/>
                </a:solidFill>
              </a:rPr>
              <a:t> , FRS : </a:t>
            </a:r>
            <a:endParaRPr lang="en-US" sz="2000" b="1" dirty="0">
              <a:solidFill>
                <a:srgbClr val="C00000"/>
              </a:solidFill>
            </a:endParaRPr>
          </a:p>
          <a:p>
            <a:r>
              <a:rPr lang="en-US" sz="2000" b="1" dirty="0">
                <a:solidFill>
                  <a:srgbClr val="C00000"/>
                </a:solidFill>
              </a:rPr>
              <a:t>       </a:t>
            </a:r>
            <a:r>
              <a:rPr lang="en-IN" sz="2000" b="1" dirty="0">
                <a:solidFill>
                  <a:srgbClr val="002060"/>
                </a:solidFill>
              </a:rPr>
              <a:t>Next Generation Genomics and Zero Hunger Challenge (13.3.2015)  </a:t>
            </a:r>
            <a:endParaRPr lang="en-US" sz="2000" b="1" dirty="0">
              <a:solidFill>
                <a:srgbClr val="002060"/>
              </a:solidFill>
            </a:endParaRPr>
          </a:p>
          <a:p>
            <a:r>
              <a:rPr lang="en-GB" sz="2000" b="1" dirty="0">
                <a:solidFill>
                  <a:srgbClr val="C00000"/>
                </a:solidFill>
              </a:rPr>
              <a:t>3.    Prof. K.S. </a:t>
            </a:r>
            <a:r>
              <a:rPr lang="en-GB" sz="2000" b="1" dirty="0" err="1">
                <a:solidFill>
                  <a:srgbClr val="C00000"/>
                </a:solidFill>
              </a:rPr>
              <a:t>Bawa</a:t>
            </a:r>
            <a:r>
              <a:rPr lang="en-GB" sz="2000" b="1" dirty="0">
                <a:solidFill>
                  <a:srgbClr val="C00000"/>
                </a:solidFill>
              </a:rPr>
              <a:t>*, FRS: </a:t>
            </a:r>
            <a:r>
              <a:rPr lang="en-US" sz="2000" b="1" dirty="0">
                <a:solidFill>
                  <a:srgbClr val="C00000"/>
                </a:solidFill>
              </a:rPr>
              <a:t> </a:t>
            </a:r>
            <a:endParaRPr lang="en-US" sz="2000" b="1" dirty="0">
              <a:solidFill>
                <a:srgbClr val="C00000"/>
              </a:solidFill>
            </a:endParaRPr>
          </a:p>
          <a:p>
            <a:r>
              <a:rPr lang="en-IN" sz="2000" b="1" dirty="0">
                <a:solidFill>
                  <a:srgbClr val="C00000"/>
                </a:solidFill>
              </a:rPr>
              <a:t>       </a:t>
            </a:r>
            <a:r>
              <a:rPr lang="en-IN" sz="2000" b="1" dirty="0">
                <a:solidFill>
                  <a:srgbClr val="002060"/>
                </a:solidFill>
              </a:rPr>
              <a:t>Reconnecting with Nature to Secure our Future (06.2.2016)  </a:t>
            </a:r>
            <a:endParaRPr lang="en-US" sz="2000" b="1" dirty="0">
              <a:solidFill>
                <a:srgbClr val="C00000"/>
              </a:solidFill>
            </a:endParaRPr>
          </a:p>
          <a:p>
            <a:r>
              <a:rPr lang="en-GB" sz="2000" b="1" dirty="0">
                <a:solidFill>
                  <a:srgbClr val="C00000"/>
                </a:solidFill>
              </a:rPr>
              <a:t>4.    Prof. </a:t>
            </a:r>
            <a:r>
              <a:rPr lang="en-GB" sz="2000" b="1" dirty="0" err="1">
                <a:solidFill>
                  <a:srgbClr val="C00000"/>
                </a:solidFill>
              </a:rPr>
              <a:t>Gurdev</a:t>
            </a:r>
            <a:r>
              <a:rPr lang="en-GB" sz="2000" b="1" dirty="0">
                <a:solidFill>
                  <a:srgbClr val="C00000"/>
                </a:solidFill>
              </a:rPr>
              <a:t> S. </a:t>
            </a:r>
            <a:r>
              <a:rPr lang="en-GB" sz="2000" b="1" dirty="0" err="1">
                <a:solidFill>
                  <a:srgbClr val="C00000"/>
                </a:solidFill>
              </a:rPr>
              <a:t>Khush</a:t>
            </a:r>
            <a:r>
              <a:rPr lang="en-GB" sz="2000" b="1" dirty="0">
                <a:solidFill>
                  <a:srgbClr val="C00000"/>
                </a:solidFill>
              </a:rPr>
              <a:t>*, FRS :</a:t>
            </a:r>
            <a:endParaRPr lang="en-GB" sz="2000" b="1" dirty="0">
              <a:solidFill>
                <a:srgbClr val="C00000"/>
              </a:solidFill>
            </a:endParaRPr>
          </a:p>
          <a:p>
            <a:r>
              <a:rPr lang="en-GB" sz="2000" b="1" dirty="0">
                <a:solidFill>
                  <a:srgbClr val="C00000"/>
                </a:solidFill>
              </a:rPr>
              <a:t>       </a:t>
            </a:r>
            <a:r>
              <a:rPr lang="en-IN" sz="2000" b="1" dirty="0">
                <a:solidFill>
                  <a:srgbClr val="002060"/>
                </a:solidFill>
              </a:rPr>
              <a:t>Biotechnology for Food Safety</a:t>
            </a:r>
            <a:r>
              <a:rPr lang="en-US" sz="2000" b="1" dirty="0">
                <a:solidFill>
                  <a:srgbClr val="002060"/>
                </a:solidFill>
              </a:rPr>
              <a:t> </a:t>
            </a:r>
            <a:r>
              <a:rPr lang="en-IN" sz="2000" b="1" dirty="0">
                <a:solidFill>
                  <a:srgbClr val="002060"/>
                </a:solidFill>
              </a:rPr>
              <a:t>(24.3.2017) </a:t>
            </a:r>
            <a:endParaRPr lang="en-US" sz="2000" b="1" dirty="0">
              <a:solidFill>
                <a:srgbClr val="C00000"/>
              </a:solidFill>
            </a:endParaRPr>
          </a:p>
          <a:p>
            <a:r>
              <a:rPr lang="en-GB" sz="2000" b="1" dirty="0">
                <a:solidFill>
                  <a:srgbClr val="C00000"/>
                </a:solidFill>
              </a:rPr>
              <a:t>5.    Prof. </a:t>
            </a:r>
            <a:r>
              <a:rPr lang="en-GB" sz="2000" b="1" dirty="0" err="1">
                <a:solidFill>
                  <a:srgbClr val="C00000"/>
                </a:solidFill>
              </a:rPr>
              <a:t>Imran</a:t>
            </a:r>
            <a:r>
              <a:rPr lang="en-GB" sz="2000" b="1" dirty="0">
                <a:solidFill>
                  <a:srgbClr val="C00000"/>
                </a:solidFill>
              </a:rPr>
              <a:t> </a:t>
            </a:r>
            <a:r>
              <a:rPr lang="en-GB" sz="2000" b="1" dirty="0" err="1">
                <a:solidFill>
                  <a:srgbClr val="C00000"/>
                </a:solidFill>
              </a:rPr>
              <a:t>Siddiqi</a:t>
            </a:r>
            <a:r>
              <a:rPr lang="en-GB" sz="2000" b="1" dirty="0">
                <a:solidFill>
                  <a:srgbClr val="C00000"/>
                </a:solidFill>
              </a:rPr>
              <a:t>, FNA ( Infosys Prize  Winner)</a:t>
            </a:r>
            <a:r>
              <a:rPr lang="en-US" sz="2000" b="1" dirty="0">
                <a:solidFill>
                  <a:srgbClr val="C00000"/>
                </a:solidFill>
              </a:rPr>
              <a:t> : </a:t>
            </a:r>
            <a:endParaRPr lang="en-US" sz="2000" b="1" dirty="0">
              <a:solidFill>
                <a:srgbClr val="C00000"/>
              </a:solidFill>
            </a:endParaRPr>
          </a:p>
          <a:p>
            <a:r>
              <a:rPr lang="en-US" sz="2000" b="1" dirty="0">
                <a:solidFill>
                  <a:srgbClr val="C00000"/>
                </a:solidFill>
              </a:rPr>
              <a:t>       </a:t>
            </a:r>
            <a:r>
              <a:rPr lang="en-IN" sz="2000" b="1" dirty="0">
                <a:solidFill>
                  <a:srgbClr val="002060"/>
                </a:solidFill>
              </a:rPr>
              <a:t>GM Crops in the Indian Context: Will the Past Inform the Future (24.4.2019) </a:t>
            </a:r>
            <a:endParaRPr lang="en-US" sz="2000" b="1" dirty="0">
              <a:solidFill>
                <a:srgbClr val="C00000"/>
              </a:solidFill>
            </a:endParaRPr>
          </a:p>
          <a:p>
            <a:r>
              <a:rPr lang="en-GB" sz="2000" b="1" dirty="0">
                <a:solidFill>
                  <a:srgbClr val="C00000"/>
                </a:solidFill>
              </a:rPr>
              <a:t>6.    Prof. </a:t>
            </a:r>
            <a:r>
              <a:rPr lang="en-GB" sz="2000" b="1" dirty="0" err="1">
                <a:solidFill>
                  <a:srgbClr val="C00000"/>
                </a:solidFill>
              </a:rPr>
              <a:t>Sudhir</a:t>
            </a:r>
            <a:r>
              <a:rPr lang="en-GB" sz="2000" b="1" dirty="0">
                <a:solidFill>
                  <a:srgbClr val="C00000"/>
                </a:solidFill>
              </a:rPr>
              <a:t> K. </a:t>
            </a:r>
            <a:r>
              <a:rPr lang="en-GB" sz="2000" b="1" dirty="0" err="1">
                <a:solidFill>
                  <a:srgbClr val="C00000"/>
                </a:solidFill>
              </a:rPr>
              <a:t>Sopory</a:t>
            </a:r>
            <a:r>
              <a:rPr lang="en-GB" sz="2000" b="1" dirty="0">
                <a:solidFill>
                  <a:srgbClr val="C00000"/>
                </a:solidFill>
              </a:rPr>
              <a:t>, FNA ( ex- VC, JNU, New Delhi)</a:t>
            </a:r>
            <a:r>
              <a:rPr lang="en-US" sz="2000" b="1" dirty="0">
                <a:solidFill>
                  <a:srgbClr val="C00000"/>
                </a:solidFill>
              </a:rPr>
              <a:t> : </a:t>
            </a:r>
            <a:endParaRPr lang="en-US" sz="2000" b="1" dirty="0">
              <a:solidFill>
                <a:srgbClr val="C00000"/>
              </a:solidFill>
            </a:endParaRPr>
          </a:p>
          <a:p>
            <a:r>
              <a:rPr lang="en-US" sz="2000" b="1" dirty="0">
                <a:solidFill>
                  <a:srgbClr val="C00000"/>
                </a:solidFill>
              </a:rPr>
              <a:t>       </a:t>
            </a:r>
            <a:r>
              <a:rPr lang="en-IN" sz="2000" b="1" dirty="0">
                <a:solidFill>
                  <a:srgbClr val="002060"/>
                </a:solidFill>
              </a:rPr>
              <a:t>Strategies towards developing plant tolerance under abiotic stress (24.4.19)</a:t>
            </a:r>
            <a:endParaRPr lang="en-IN" sz="2000" b="1" dirty="0">
              <a:solidFill>
                <a:srgbClr val="002060"/>
              </a:solidFill>
            </a:endParaRPr>
          </a:p>
          <a:p>
            <a:pPr marL="457200" indent="-457200">
              <a:buAutoNum type="arabicPeriod" startAt="7"/>
            </a:pPr>
            <a:r>
              <a:rPr lang="en-IN" sz="2000" b="1" dirty="0" err="1">
                <a:solidFill>
                  <a:srgbClr val="C00000"/>
                </a:solidFill>
              </a:rPr>
              <a:t>Prof.</a:t>
            </a:r>
            <a:r>
              <a:rPr lang="en-IN" sz="2000" b="1" dirty="0">
                <a:solidFill>
                  <a:srgbClr val="C00000"/>
                </a:solidFill>
              </a:rPr>
              <a:t> Satish Chandra </a:t>
            </a:r>
            <a:r>
              <a:rPr lang="en-IN" sz="2000" b="1" dirty="0" err="1">
                <a:solidFill>
                  <a:srgbClr val="C00000"/>
                </a:solidFill>
              </a:rPr>
              <a:t>Verma</a:t>
            </a:r>
            <a:r>
              <a:rPr lang="en-IN" sz="2000" b="1" dirty="0">
                <a:solidFill>
                  <a:srgbClr val="C00000"/>
                </a:solidFill>
              </a:rPr>
              <a:t>*, Emeritus </a:t>
            </a:r>
            <a:r>
              <a:rPr lang="en-IN" sz="2000" b="1" dirty="0" err="1">
                <a:solidFill>
                  <a:srgbClr val="C00000"/>
                </a:solidFill>
              </a:rPr>
              <a:t>Prof.</a:t>
            </a:r>
            <a:r>
              <a:rPr lang="en-IN" sz="2000" b="1" dirty="0">
                <a:solidFill>
                  <a:srgbClr val="C00000"/>
                </a:solidFill>
              </a:rPr>
              <a:t>,  </a:t>
            </a:r>
            <a:r>
              <a:rPr lang="en-IN" sz="2000" b="1" dirty="0" err="1">
                <a:solidFill>
                  <a:srgbClr val="C00000"/>
                </a:solidFill>
              </a:rPr>
              <a:t>Dept</a:t>
            </a:r>
            <a:r>
              <a:rPr lang="en-IN" sz="2000" b="1" dirty="0">
                <a:solidFill>
                  <a:srgbClr val="C00000"/>
                </a:solidFill>
              </a:rPr>
              <a:t> of Botany, PU : </a:t>
            </a:r>
            <a:endParaRPr lang="en-IN" sz="2000" b="1" dirty="0">
              <a:solidFill>
                <a:srgbClr val="C00000"/>
              </a:solidFill>
            </a:endParaRPr>
          </a:p>
          <a:p>
            <a:r>
              <a:rPr lang="en-IN" sz="2000" b="1" dirty="0">
                <a:solidFill>
                  <a:srgbClr val="C00000"/>
                </a:solidFill>
              </a:rPr>
              <a:t>        </a:t>
            </a:r>
            <a:r>
              <a:rPr lang="en-IN" sz="2000" b="1" dirty="0"/>
              <a:t>Breeding System in Fern </a:t>
            </a:r>
            <a:r>
              <a:rPr lang="en-US" altLang="en-IN" sz="2000" b="1" dirty="0"/>
              <a:t>[ 2020]</a:t>
            </a:r>
            <a:endParaRPr lang="en-IN" sz="2000" b="1" dirty="0"/>
          </a:p>
          <a:p>
            <a:pPr marL="457200" indent="-457200">
              <a:buAutoNum type="arabicPeriod" startAt="8"/>
            </a:pPr>
            <a:r>
              <a:rPr lang="en-IN" sz="2000" b="1" dirty="0" err="1">
                <a:solidFill>
                  <a:srgbClr val="C00000"/>
                </a:solidFill>
              </a:rPr>
              <a:t>Prof.</a:t>
            </a:r>
            <a:r>
              <a:rPr lang="en-IN" sz="2000" b="1" dirty="0">
                <a:solidFill>
                  <a:srgbClr val="C00000"/>
                </a:solidFill>
              </a:rPr>
              <a:t> A N </a:t>
            </a:r>
            <a:r>
              <a:rPr lang="en-IN" sz="2000" b="1" dirty="0" err="1">
                <a:solidFill>
                  <a:srgbClr val="C00000"/>
                </a:solidFill>
              </a:rPr>
              <a:t>Purohit</a:t>
            </a:r>
            <a:r>
              <a:rPr lang="en-IN" sz="2000" b="1" dirty="0">
                <a:solidFill>
                  <a:srgbClr val="C00000"/>
                </a:solidFill>
              </a:rPr>
              <a:t>, Ex-VC, HNB </a:t>
            </a:r>
            <a:r>
              <a:rPr lang="en-IN" sz="2000" b="1" dirty="0" err="1">
                <a:solidFill>
                  <a:srgbClr val="C00000"/>
                </a:solidFill>
              </a:rPr>
              <a:t>Garhwal</a:t>
            </a:r>
            <a:r>
              <a:rPr lang="en-IN" sz="2000" b="1" dirty="0">
                <a:solidFill>
                  <a:srgbClr val="C00000"/>
                </a:solidFill>
              </a:rPr>
              <a:t> University, Srinagar (</a:t>
            </a:r>
            <a:r>
              <a:rPr lang="en-IN" sz="2000" b="1" dirty="0" err="1">
                <a:solidFill>
                  <a:srgbClr val="C00000"/>
                </a:solidFill>
              </a:rPr>
              <a:t>Uttrakhand</a:t>
            </a:r>
            <a:r>
              <a:rPr lang="en-IN" sz="2000" b="1" dirty="0">
                <a:solidFill>
                  <a:srgbClr val="C00000"/>
                </a:solidFill>
              </a:rPr>
              <a:t>) :</a:t>
            </a:r>
            <a:endParaRPr lang="en-IN" sz="2000" b="1" dirty="0">
              <a:solidFill>
                <a:srgbClr val="C00000"/>
              </a:solidFill>
            </a:endParaRPr>
          </a:p>
          <a:p>
            <a:r>
              <a:rPr lang="en-IN" sz="2000" b="1" dirty="0"/>
              <a:t>        </a:t>
            </a:r>
            <a:r>
              <a:rPr lang="en-IN" b="1" dirty="0"/>
              <a:t>Climate Change and importance of research on plant Biology</a:t>
            </a:r>
            <a:r>
              <a:rPr lang="en-US" altLang="en-IN" b="1" dirty="0"/>
              <a:t>. [2021] </a:t>
            </a:r>
            <a:endParaRPr lang="en-IN" b="1" dirty="0"/>
          </a:p>
          <a:p>
            <a:r>
              <a:rPr lang="en-IN" b="1" dirty="0">
                <a:solidFill>
                  <a:srgbClr val="C00000"/>
                </a:solidFill>
              </a:rPr>
              <a:t>9</a:t>
            </a:r>
            <a:r>
              <a:rPr lang="en-IN" sz="2000" b="1" dirty="0">
                <a:solidFill>
                  <a:srgbClr val="C00000"/>
                </a:solidFill>
              </a:rPr>
              <a:t>.     </a:t>
            </a:r>
            <a:r>
              <a:rPr lang="en-IN" sz="2000" b="1" dirty="0" err="1">
                <a:solidFill>
                  <a:srgbClr val="C00000"/>
                </a:solidFill>
              </a:rPr>
              <a:t>Dr.</a:t>
            </a:r>
            <a:r>
              <a:rPr lang="en-IN" sz="2000" b="1" dirty="0">
                <a:solidFill>
                  <a:srgbClr val="C00000"/>
                </a:solidFill>
              </a:rPr>
              <a:t> P K Khosla*, Chancellor, </a:t>
            </a:r>
            <a:r>
              <a:rPr lang="en-IN" sz="2000" b="1" dirty="0" err="1">
                <a:solidFill>
                  <a:srgbClr val="C00000"/>
                </a:solidFill>
              </a:rPr>
              <a:t>Shoolni</a:t>
            </a:r>
            <a:r>
              <a:rPr lang="en-IN" sz="2000" b="1" dirty="0">
                <a:solidFill>
                  <a:srgbClr val="C00000"/>
                </a:solidFill>
              </a:rPr>
              <a:t> University, </a:t>
            </a:r>
            <a:r>
              <a:rPr lang="en-IN" sz="2000" b="1" dirty="0" err="1">
                <a:solidFill>
                  <a:srgbClr val="C00000"/>
                </a:solidFill>
              </a:rPr>
              <a:t>Solan</a:t>
            </a:r>
            <a:r>
              <a:rPr lang="en-IN" sz="2000" b="1" dirty="0">
                <a:solidFill>
                  <a:srgbClr val="C00000"/>
                </a:solidFill>
              </a:rPr>
              <a:t>, HP :</a:t>
            </a:r>
            <a:endParaRPr lang="en-IN" sz="2000" b="1" dirty="0">
              <a:solidFill>
                <a:srgbClr val="C00000"/>
              </a:solidFill>
            </a:endParaRPr>
          </a:p>
          <a:p>
            <a:r>
              <a:rPr lang="en-IN" b="1" dirty="0"/>
              <a:t>        Himalayan Biodiversity : An Overview </a:t>
            </a:r>
            <a:r>
              <a:rPr lang="en-US" altLang="en-IN" b="1" dirty="0"/>
              <a:t>[2022]</a:t>
            </a:r>
            <a:endParaRPr lang="en-IN" b="1" dirty="0"/>
          </a:p>
          <a:p>
            <a:endParaRPr lang="en-IN" sz="2000" b="1" dirty="0">
              <a:solidFill>
                <a:srgbClr val="002060"/>
              </a:solidFill>
            </a:endParaRPr>
          </a:p>
          <a:p>
            <a:r>
              <a:rPr lang="en-IN" sz="2000" b="1" dirty="0">
                <a:solidFill>
                  <a:srgbClr val="C00000"/>
                </a:solidFill>
              </a:rPr>
              <a:t>                        * PU ALUMN</a:t>
            </a:r>
            <a:r>
              <a:rPr lang="en-US" altLang="en-IN" sz="2000" b="1" dirty="0">
                <a:solidFill>
                  <a:srgbClr val="C00000"/>
                </a:solidFill>
              </a:rPr>
              <a:t>US</a:t>
            </a:r>
            <a:r>
              <a:rPr lang="en-IN" sz="2000" b="1" dirty="0">
                <a:solidFill>
                  <a:srgbClr val="C00000"/>
                </a:solidFill>
              </a:rPr>
              <a:t> </a:t>
            </a:r>
            <a:r>
              <a:rPr lang="en-US" altLang="en-IN" sz="2000" b="1" dirty="0">
                <a:solidFill>
                  <a:srgbClr val="C00000"/>
                </a:solidFill>
              </a:rPr>
              <a:t> (5 lectures delivered by them)</a:t>
            </a:r>
            <a:r>
              <a:rPr lang="en-IN" sz="2000" b="1" dirty="0">
                <a:solidFill>
                  <a:srgbClr val="C00000"/>
                </a:solidFill>
              </a:rPr>
              <a:t> </a:t>
            </a:r>
            <a:endParaRPr lang="en-US" sz="2000" b="1" dirty="0">
              <a:solidFill>
                <a:srgbClr val="C00000"/>
              </a:solidFill>
            </a:endParaRPr>
          </a:p>
          <a:p>
            <a:endParaRPr lang="en-US" sz="2000" b="1"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AutoShape 2" descr="Biography – Khush Foundation"/>
          <p:cNvSpPr>
            <a:spLocks noChangeAspect="1" noChangeArrowheads="1"/>
          </p:cNvSpPr>
          <p:nvPr/>
        </p:nvSpPr>
        <p:spPr bwMode="auto">
          <a:xfrm>
            <a:off x="2514600" y="-838200"/>
            <a:ext cx="1571625" cy="3565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 name="AutoShape 4" descr="Biography – Khush Foundation"/>
          <p:cNvSpPr>
            <a:spLocks noChangeAspect="1" noChangeArrowheads="1"/>
          </p:cNvSpPr>
          <p:nvPr/>
        </p:nvSpPr>
        <p:spPr bwMode="auto">
          <a:xfrm>
            <a:off x="155575" y="-822325"/>
            <a:ext cx="15716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52800" y="1143000"/>
            <a:ext cx="2607310" cy="2844800"/>
          </a:xfrm>
          <a:prstGeom prst="rect">
            <a:avLst/>
          </a:prstGeom>
        </p:spPr>
      </p:pic>
      <p:sp>
        <p:nvSpPr>
          <p:cNvPr id="6" name="TextBox 5"/>
          <p:cNvSpPr txBox="1"/>
          <p:nvPr/>
        </p:nvSpPr>
        <p:spPr>
          <a:xfrm>
            <a:off x="1676400" y="0"/>
            <a:ext cx="6130068" cy="1106805"/>
          </a:xfrm>
          <a:prstGeom prst="rect">
            <a:avLst/>
          </a:prstGeom>
          <a:noFill/>
        </p:spPr>
        <p:txBody>
          <a:bodyPr wrap="square" rtlCol="0">
            <a:spAutoFit/>
          </a:bodyPr>
          <a:lstStyle/>
          <a:p>
            <a:pPr algn="ctr">
              <a:spcAft>
                <a:spcPts val="0"/>
              </a:spcAft>
            </a:pPr>
            <a:r>
              <a:rPr lang="en-US" b="1" dirty="0">
                <a:solidFill>
                  <a:srgbClr val="C00000"/>
                </a:solidFill>
                <a:ea typeface="Times New Roman" panose="02020603050405020304" pitchFamily="18" charset="0"/>
              </a:rPr>
              <a:t> </a:t>
            </a:r>
            <a:r>
              <a:rPr lang="en-US" sz="2400" b="1" dirty="0">
                <a:solidFill>
                  <a:srgbClr val="C00000"/>
                </a:solidFill>
                <a:ea typeface="Times New Roman" panose="02020603050405020304" pitchFamily="18" charset="0"/>
              </a:rPr>
              <a:t>Dr. </a:t>
            </a:r>
            <a:r>
              <a:rPr lang="en-US" sz="2400" b="1" dirty="0" err="1">
                <a:solidFill>
                  <a:srgbClr val="C00000"/>
                </a:solidFill>
                <a:ea typeface="Times New Roman" panose="02020603050405020304" pitchFamily="18" charset="0"/>
              </a:rPr>
              <a:t>Gurdev</a:t>
            </a:r>
            <a:r>
              <a:rPr lang="en-US" sz="2400" b="1" dirty="0">
                <a:solidFill>
                  <a:srgbClr val="C00000"/>
                </a:solidFill>
                <a:ea typeface="Times New Roman" panose="02020603050405020304" pitchFamily="18" charset="0"/>
              </a:rPr>
              <a:t> Singh </a:t>
            </a:r>
            <a:r>
              <a:rPr lang="en-US" sz="2400" b="1" dirty="0" err="1">
                <a:solidFill>
                  <a:srgbClr val="C00000"/>
                </a:solidFill>
                <a:ea typeface="Times New Roman" panose="02020603050405020304" pitchFamily="18" charset="0"/>
              </a:rPr>
              <a:t>Khush</a:t>
            </a:r>
            <a:r>
              <a:rPr lang="en-US" sz="2400" b="1" dirty="0">
                <a:solidFill>
                  <a:srgbClr val="C00000"/>
                </a:solidFill>
                <a:ea typeface="Times New Roman" panose="02020603050405020304" pitchFamily="18" charset="0"/>
              </a:rPr>
              <a:t>, FRS (b: 1935)</a:t>
            </a:r>
            <a:endParaRPr lang="en-US" sz="2400" b="1" dirty="0">
              <a:solidFill>
                <a:srgbClr val="C00000"/>
              </a:solidFill>
              <a:ea typeface="Times New Roman" panose="02020603050405020304" pitchFamily="18" charset="0"/>
            </a:endParaRPr>
          </a:p>
          <a:p>
            <a:pPr algn="ctr">
              <a:spcAft>
                <a:spcPts val="0"/>
              </a:spcAft>
            </a:pPr>
            <a:r>
              <a:rPr lang="en-US" sz="2400" b="1" dirty="0">
                <a:ea typeface="Times New Roman" panose="02020603050405020304" pitchFamily="18" charset="0"/>
              </a:rPr>
              <a:t>Winner of World Food Prize (1996)</a:t>
            </a:r>
            <a:endParaRPr lang="en-US" sz="2400" b="1" dirty="0">
              <a:ea typeface="Times New Roman" panose="02020603050405020304" pitchFamily="18" charset="0"/>
            </a:endParaRPr>
          </a:p>
          <a:p>
            <a:pPr algn="ctr">
              <a:spcAft>
                <a:spcPts val="0"/>
              </a:spcAft>
            </a:pPr>
            <a:r>
              <a:rPr lang="en-US" b="1" dirty="0">
                <a:solidFill>
                  <a:srgbClr val="C00000"/>
                </a:solidFill>
                <a:ea typeface="Times New Roman" panose="02020603050405020304" pitchFamily="18" charset="0"/>
              </a:rPr>
              <a:t>PU </a:t>
            </a:r>
            <a:r>
              <a:rPr lang="en-US" b="1" dirty="0" err="1">
                <a:solidFill>
                  <a:srgbClr val="C00000"/>
                </a:solidFill>
                <a:ea typeface="Times New Roman" panose="02020603050405020304" pitchFamily="18" charset="0"/>
              </a:rPr>
              <a:t>Vigyan</a:t>
            </a:r>
            <a:r>
              <a:rPr lang="en-US" b="1" dirty="0">
                <a:solidFill>
                  <a:srgbClr val="C00000"/>
                </a:solidFill>
                <a:ea typeface="Times New Roman" panose="02020603050405020304" pitchFamily="18" charset="0"/>
              </a:rPr>
              <a:t> </a:t>
            </a:r>
            <a:r>
              <a:rPr lang="en-US" b="1" dirty="0" err="1">
                <a:solidFill>
                  <a:srgbClr val="C00000"/>
                </a:solidFill>
                <a:ea typeface="Times New Roman" panose="02020603050405020304" pitchFamily="18" charset="0"/>
              </a:rPr>
              <a:t>Ratna</a:t>
            </a:r>
            <a:r>
              <a:rPr lang="en-US" b="1" dirty="0">
                <a:solidFill>
                  <a:srgbClr val="C00000"/>
                </a:solidFill>
                <a:ea typeface="Times New Roman" panose="02020603050405020304" pitchFamily="18" charset="0"/>
              </a:rPr>
              <a:t> (2008) and  DSc </a:t>
            </a:r>
            <a:r>
              <a:rPr lang="en-US" b="1" i="1" dirty="0">
                <a:solidFill>
                  <a:srgbClr val="C00000"/>
                </a:solidFill>
                <a:ea typeface="Times New Roman" panose="02020603050405020304" pitchFamily="18" charset="0"/>
              </a:rPr>
              <a:t>(Honoris Causa) of PU (2016)</a:t>
            </a:r>
            <a:endParaRPr lang="en-US" dirty="0"/>
          </a:p>
        </p:txBody>
      </p:sp>
      <p:sp>
        <p:nvSpPr>
          <p:cNvPr id="7" name="TextBox 6"/>
          <p:cNvSpPr txBox="1"/>
          <p:nvPr/>
        </p:nvSpPr>
        <p:spPr>
          <a:xfrm>
            <a:off x="152400" y="4064675"/>
            <a:ext cx="8991600" cy="2768600"/>
          </a:xfrm>
          <a:prstGeom prst="rect">
            <a:avLst/>
          </a:prstGeom>
          <a:noFill/>
        </p:spPr>
        <p:txBody>
          <a:bodyPr wrap="square" rtlCol="0">
            <a:spAutoFit/>
          </a:bodyPr>
          <a:lstStyle/>
          <a:p>
            <a:pPr algn="ctr"/>
            <a:r>
              <a:rPr lang="en-US" b="1" dirty="0"/>
              <a:t>Seven other India Educated Winners of World Food Prize since 1987 :</a:t>
            </a:r>
            <a:endParaRPr lang="en-US" b="1" dirty="0"/>
          </a:p>
          <a:p>
            <a:pPr marL="342900" indent="-342900">
              <a:buAutoNum type="arabicPeriod"/>
            </a:pPr>
            <a:r>
              <a:rPr lang="en-US" b="1" dirty="0"/>
              <a:t>Prof. M S </a:t>
            </a:r>
            <a:r>
              <a:rPr lang="en-US" b="1" dirty="0" err="1"/>
              <a:t>Swaminathan</a:t>
            </a:r>
            <a:r>
              <a:rPr lang="en-US" b="1" dirty="0"/>
              <a:t> (1987)    2. Dr. V </a:t>
            </a:r>
            <a:r>
              <a:rPr lang="en-US" b="1" dirty="0" err="1"/>
              <a:t>Kurien</a:t>
            </a:r>
            <a:r>
              <a:rPr lang="en-US" b="1" dirty="0"/>
              <a:t> (1989)             3. Dr. B R </a:t>
            </a:r>
            <a:r>
              <a:rPr lang="en-US" b="1" dirty="0" err="1"/>
              <a:t>Barwale</a:t>
            </a:r>
            <a:r>
              <a:rPr lang="en-US" b="1" dirty="0"/>
              <a:t> (1998)</a:t>
            </a:r>
            <a:endParaRPr lang="en-US" b="1" dirty="0"/>
          </a:p>
          <a:p>
            <a:pPr marL="342900" indent="-342900">
              <a:buAutoNum type="arabicPeriod" startAt="4"/>
            </a:pPr>
            <a:r>
              <a:rPr lang="en-US" b="1" dirty="0"/>
              <a:t>Dr. </a:t>
            </a:r>
            <a:r>
              <a:rPr lang="en-US" b="1" dirty="0" err="1"/>
              <a:t>Surinder</a:t>
            </a:r>
            <a:r>
              <a:rPr lang="en-US" b="1" dirty="0"/>
              <a:t> K </a:t>
            </a:r>
            <a:r>
              <a:rPr lang="en-US" b="1" dirty="0" err="1"/>
              <a:t>Vasal</a:t>
            </a:r>
            <a:r>
              <a:rPr lang="en-US" b="1" dirty="0"/>
              <a:t> * (1998)        5.  Dr. M Vijay Gupta (2005)  6. Dr. Surya </a:t>
            </a:r>
            <a:r>
              <a:rPr lang="en-US" b="1" dirty="0" err="1"/>
              <a:t>Rajaram</a:t>
            </a:r>
            <a:r>
              <a:rPr lang="en-US" b="1" dirty="0"/>
              <a:t> (2014)</a:t>
            </a:r>
            <a:endParaRPr lang="en-US" b="1" dirty="0"/>
          </a:p>
          <a:p>
            <a:r>
              <a:rPr lang="en-US" b="1" dirty="0"/>
              <a:t>7.    Dr. Rattan Lal </a:t>
            </a:r>
            <a:r>
              <a:rPr lang="en-US" b="1" dirty="0">
                <a:solidFill>
                  <a:srgbClr val="FF0000"/>
                </a:solidFill>
              </a:rPr>
              <a:t>*</a:t>
            </a:r>
            <a:r>
              <a:rPr lang="en-US" b="1" dirty="0"/>
              <a:t> (2020)    </a:t>
            </a:r>
            <a:endParaRPr lang="en-US" b="1" dirty="0"/>
          </a:p>
          <a:p>
            <a:pPr marL="342900" indent="-342900">
              <a:buAutoNum type="arabicPeriod" startAt="4"/>
            </a:pPr>
            <a:endParaRPr lang="en-US" b="1" dirty="0"/>
          </a:p>
          <a:p>
            <a:pPr marL="285750" indent="-285750">
              <a:buFont typeface="Arial" panose="020B0604020202020204" pitchFamily="34" charset="0"/>
              <a:buChar char="•"/>
            </a:pPr>
            <a:r>
              <a:rPr lang="en-US" b="1" dirty="0"/>
              <a:t>Born in Amritsar           </a:t>
            </a:r>
            <a:r>
              <a:rPr lang="en-US" b="1" dirty="0">
                <a:solidFill>
                  <a:srgbClr val="FF0000"/>
                </a:solidFill>
              </a:rPr>
              <a:t>* Born in </a:t>
            </a:r>
            <a:r>
              <a:rPr lang="en-US" b="1" dirty="0" err="1">
                <a:solidFill>
                  <a:srgbClr val="FF0000"/>
                </a:solidFill>
              </a:rPr>
              <a:t>Karyal</a:t>
            </a:r>
            <a:r>
              <a:rPr lang="en-US" b="1" dirty="0">
                <a:solidFill>
                  <a:srgbClr val="FF0000"/>
                </a:solidFill>
              </a:rPr>
              <a:t>, Gujranwala (now in Pakistan)</a:t>
            </a:r>
            <a:endParaRPr lang="en-US" b="1" dirty="0">
              <a:solidFill>
                <a:srgbClr val="FF0000"/>
              </a:solidFill>
            </a:endParaRPr>
          </a:p>
          <a:p>
            <a:pPr marL="285750" indent="-285750">
              <a:buFont typeface="Arial" panose="020B0604020202020204" pitchFamily="34" charset="0"/>
              <a:buChar char="•"/>
            </a:pPr>
            <a:endParaRPr lang="en-US" b="1" dirty="0">
              <a:solidFill>
                <a:srgbClr val="FF0000"/>
              </a:solidFill>
            </a:endParaRPr>
          </a:p>
          <a:p>
            <a:pPr algn="ctr"/>
            <a:r>
              <a:rPr lang="en-US" sz="2400" b="1" dirty="0">
                <a:solidFill>
                  <a:srgbClr val="C00000"/>
                </a:solidFill>
              </a:rPr>
              <a:t>Three Punjab born (and educated in PAU Ludhiana) Agricultural Scientists have won World Food Prize in 1996, 1998 and 2020. </a:t>
            </a:r>
            <a:endParaRPr lang="en-US" sz="2400" b="1"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TextBox 2"/>
          <p:cNvSpPr txBox="1"/>
          <p:nvPr/>
        </p:nvSpPr>
        <p:spPr>
          <a:xfrm>
            <a:off x="0" y="-24"/>
            <a:ext cx="9144000" cy="9693910"/>
          </a:xfrm>
          <a:prstGeom prst="rect">
            <a:avLst/>
          </a:prstGeom>
          <a:noFill/>
        </p:spPr>
        <p:txBody>
          <a:bodyPr wrap="square" rtlCol="0">
            <a:spAutoFit/>
          </a:bodyPr>
          <a:lstStyle/>
          <a:p>
            <a:pPr algn="ctr"/>
            <a:r>
              <a:rPr lang="en-IN" sz="2400" b="1" dirty="0" err="1"/>
              <a:t>Vigyan</a:t>
            </a:r>
            <a:r>
              <a:rPr lang="en-IN" sz="2400" b="1" dirty="0"/>
              <a:t> </a:t>
            </a:r>
            <a:r>
              <a:rPr lang="en-IN" sz="2400" b="1" dirty="0" err="1"/>
              <a:t>Ratna</a:t>
            </a:r>
            <a:r>
              <a:rPr lang="en-IN" sz="2400" b="1" dirty="0"/>
              <a:t> Awards at P</a:t>
            </a:r>
            <a:r>
              <a:rPr lang="en-US" altLang="en-IN" sz="2400" b="1" dirty="0"/>
              <a:t>a</a:t>
            </a:r>
            <a:r>
              <a:rPr lang="en-IN" sz="2400" b="1" dirty="0"/>
              <a:t>njab University, Chandigarh</a:t>
            </a:r>
            <a:endParaRPr lang="en-IN" sz="2400" b="1" dirty="0"/>
          </a:p>
          <a:p>
            <a:pPr algn="ctr"/>
            <a:endParaRPr lang="en-IN" sz="2400" b="1" dirty="0"/>
          </a:p>
          <a:p>
            <a:pPr algn="just"/>
            <a:r>
              <a:rPr lang="en-IN" sz="2400" b="1" dirty="0"/>
              <a:t>      </a:t>
            </a:r>
            <a:r>
              <a:rPr lang="en-IN" sz="2400" b="1" dirty="0">
                <a:solidFill>
                  <a:srgbClr val="C00000"/>
                </a:solidFill>
              </a:rPr>
              <a:t>1.   Dr. G S </a:t>
            </a:r>
            <a:r>
              <a:rPr lang="en-IN" sz="2400" b="1" dirty="0" err="1">
                <a:solidFill>
                  <a:srgbClr val="C00000"/>
                </a:solidFill>
              </a:rPr>
              <a:t>Khush</a:t>
            </a:r>
            <a:r>
              <a:rPr lang="en-IN" sz="2400" b="1" dirty="0">
                <a:solidFill>
                  <a:srgbClr val="C00000"/>
                </a:solidFill>
              </a:rPr>
              <a:t>, FRS (2008): Agricultural Scientist</a:t>
            </a:r>
            <a:endParaRPr lang="en-IN" sz="2400" b="1" dirty="0">
              <a:solidFill>
                <a:srgbClr val="C00000"/>
              </a:solidFill>
            </a:endParaRPr>
          </a:p>
          <a:p>
            <a:pPr algn="just"/>
            <a:r>
              <a:rPr lang="en-IN" sz="2400" b="1" dirty="0">
                <a:solidFill>
                  <a:srgbClr val="C00000"/>
                </a:solidFill>
              </a:rPr>
              <a:t>      2.   Dr. </a:t>
            </a:r>
            <a:r>
              <a:rPr lang="en-IN" sz="2400" b="1" dirty="0" err="1">
                <a:solidFill>
                  <a:srgbClr val="C00000"/>
                </a:solidFill>
              </a:rPr>
              <a:t>Yash</a:t>
            </a:r>
            <a:r>
              <a:rPr lang="en-IN" sz="2400" b="1" dirty="0">
                <a:solidFill>
                  <a:srgbClr val="C00000"/>
                </a:solidFill>
              </a:rPr>
              <a:t> Pal, ex-Chairperson, UGC, (2010) : Physicist</a:t>
            </a:r>
            <a:endParaRPr lang="en-IN" sz="2400" b="1" dirty="0">
              <a:solidFill>
                <a:srgbClr val="C00000"/>
              </a:solidFill>
            </a:endParaRPr>
          </a:p>
          <a:p>
            <a:pPr algn="just"/>
            <a:r>
              <a:rPr lang="en-IN" sz="2400" b="1" dirty="0">
                <a:solidFill>
                  <a:srgbClr val="C00000"/>
                </a:solidFill>
              </a:rPr>
              <a:t>      3.   Dr. Ajay </a:t>
            </a:r>
            <a:r>
              <a:rPr lang="en-IN" sz="2400" b="1" dirty="0" err="1">
                <a:solidFill>
                  <a:srgbClr val="C00000"/>
                </a:solidFill>
              </a:rPr>
              <a:t>Sood</a:t>
            </a:r>
            <a:r>
              <a:rPr lang="en-IN" sz="2400" b="1" dirty="0">
                <a:solidFill>
                  <a:srgbClr val="C00000"/>
                </a:solidFill>
              </a:rPr>
              <a:t>, FRS, President, INSA</a:t>
            </a:r>
            <a:r>
              <a:rPr lang="en-US" altLang="en-IN" sz="2400" b="1" dirty="0">
                <a:solidFill>
                  <a:srgbClr val="C00000"/>
                </a:solidFill>
              </a:rPr>
              <a:t>,</a:t>
            </a:r>
            <a:r>
              <a:rPr lang="en-IN" sz="2400" b="1" dirty="0">
                <a:solidFill>
                  <a:srgbClr val="C00000"/>
                </a:solidFill>
              </a:rPr>
              <a:t> (2011) : Physicist</a:t>
            </a:r>
            <a:endParaRPr lang="en-IN" sz="2400" b="1" dirty="0">
              <a:solidFill>
                <a:srgbClr val="C00000"/>
              </a:solidFill>
            </a:endParaRPr>
          </a:p>
          <a:p>
            <a:pPr algn="just"/>
            <a:r>
              <a:rPr lang="en-IN" sz="2400" b="1" dirty="0">
                <a:solidFill>
                  <a:srgbClr val="C00000"/>
                </a:solidFill>
              </a:rPr>
              <a:t>      4.   Dr V P </a:t>
            </a:r>
            <a:r>
              <a:rPr lang="en-IN" sz="2400" b="1" dirty="0" err="1">
                <a:solidFill>
                  <a:srgbClr val="C00000"/>
                </a:solidFill>
              </a:rPr>
              <a:t>Kamboj</a:t>
            </a:r>
            <a:r>
              <a:rPr lang="en-IN" sz="2400" b="1" dirty="0">
                <a:solidFill>
                  <a:srgbClr val="C00000"/>
                </a:solidFill>
              </a:rPr>
              <a:t>, ex-President, NASI</a:t>
            </a:r>
            <a:r>
              <a:rPr lang="en-US" altLang="en-IN" sz="2400" b="1" dirty="0">
                <a:solidFill>
                  <a:srgbClr val="C00000"/>
                </a:solidFill>
              </a:rPr>
              <a:t>,</a:t>
            </a:r>
            <a:r>
              <a:rPr lang="en-IN" sz="2400" b="1" dirty="0">
                <a:solidFill>
                  <a:srgbClr val="C00000"/>
                </a:solidFill>
              </a:rPr>
              <a:t> (2012) : Drug discovery</a:t>
            </a:r>
            <a:endParaRPr lang="en-IN" sz="2400" b="1" dirty="0">
              <a:solidFill>
                <a:srgbClr val="C00000"/>
              </a:solidFill>
            </a:endParaRPr>
          </a:p>
          <a:p>
            <a:pPr algn="just"/>
            <a:r>
              <a:rPr lang="en-IN" sz="2400" b="1" dirty="0">
                <a:solidFill>
                  <a:srgbClr val="C00000"/>
                </a:solidFill>
              </a:rPr>
              <a:t>      5.  Dr. </a:t>
            </a:r>
            <a:r>
              <a:rPr lang="en-IN" sz="2400" b="1" dirty="0" err="1">
                <a:solidFill>
                  <a:srgbClr val="C00000"/>
                </a:solidFill>
              </a:rPr>
              <a:t>Amod</a:t>
            </a:r>
            <a:r>
              <a:rPr lang="en-IN" sz="2400" b="1" dirty="0">
                <a:solidFill>
                  <a:srgbClr val="C00000"/>
                </a:solidFill>
              </a:rPr>
              <a:t> Gupta, Founder, Advanced Eye Centre,  PGIMER (2013)</a:t>
            </a:r>
            <a:endParaRPr lang="en-IN" sz="2400" b="1" dirty="0">
              <a:solidFill>
                <a:srgbClr val="C00000"/>
              </a:solidFill>
            </a:endParaRPr>
          </a:p>
          <a:p>
            <a:pPr algn="just"/>
            <a:r>
              <a:rPr lang="en-IN" sz="2400" b="1" dirty="0">
                <a:solidFill>
                  <a:srgbClr val="C00000"/>
                </a:solidFill>
              </a:rPr>
              <a:t>      6.   Dr. </a:t>
            </a:r>
            <a:r>
              <a:rPr lang="en-IN" sz="2400" b="1" dirty="0" err="1">
                <a:solidFill>
                  <a:srgbClr val="C00000"/>
                </a:solidFill>
              </a:rPr>
              <a:t>Nitya</a:t>
            </a:r>
            <a:r>
              <a:rPr lang="en-IN" sz="2400" b="1" dirty="0">
                <a:solidFill>
                  <a:srgbClr val="C00000"/>
                </a:solidFill>
              </a:rPr>
              <a:t> </a:t>
            </a:r>
            <a:r>
              <a:rPr lang="en-IN" sz="2400" b="1" dirty="0" err="1">
                <a:solidFill>
                  <a:srgbClr val="C00000"/>
                </a:solidFill>
              </a:rPr>
              <a:t>Anand</a:t>
            </a:r>
            <a:r>
              <a:rPr lang="en-IN" sz="2400" b="1" dirty="0">
                <a:solidFill>
                  <a:srgbClr val="C00000"/>
                </a:solidFill>
              </a:rPr>
              <a:t>, ex-Director, CDRL</a:t>
            </a:r>
            <a:r>
              <a:rPr lang="en-US" altLang="en-IN" sz="2400" b="1" dirty="0">
                <a:solidFill>
                  <a:srgbClr val="C00000"/>
                </a:solidFill>
              </a:rPr>
              <a:t>,</a:t>
            </a:r>
            <a:r>
              <a:rPr lang="en-IN" sz="2400" b="1" dirty="0">
                <a:solidFill>
                  <a:srgbClr val="C00000"/>
                </a:solidFill>
              </a:rPr>
              <a:t> (2014) : Drug Chemistry  </a:t>
            </a:r>
            <a:endParaRPr lang="en-IN" sz="2400" b="1" dirty="0">
              <a:solidFill>
                <a:srgbClr val="C00000"/>
              </a:solidFill>
            </a:endParaRPr>
          </a:p>
          <a:p>
            <a:pPr algn="just"/>
            <a:r>
              <a:rPr lang="en-IN" sz="2400" b="1" dirty="0">
                <a:solidFill>
                  <a:srgbClr val="C00000"/>
                </a:solidFill>
              </a:rPr>
              <a:t>      7.  Dr. </a:t>
            </a:r>
            <a:r>
              <a:rPr lang="en-IN" sz="2400" b="1" dirty="0" err="1">
                <a:solidFill>
                  <a:srgbClr val="C00000"/>
                </a:solidFill>
              </a:rPr>
              <a:t>Girish</a:t>
            </a:r>
            <a:r>
              <a:rPr lang="en-IN" sz="2400" b="1" dirty="0">
                <a:solidFill>
                  <a:srgbClr val="C00000"/>
                </a:solidFill>
              </a:rPr>
              <a:t> </a:t>
            </a:r>
            <a:r>
              <a:rPr lang="en-IN" sz="2400" b="1" dirty="0" err="1">
                <a:solidFill>
                  <a:srgbClr val="C00000"/>
                </a:solidFill>
              </a:rPr>
              <a:t>Sahni</a:t>
            </a:r>
            <a:r>
              <a:rPr lang="en-IN" sz="2400" b="1" dirty="0">
                <a:solidFill>
                  <a:srgbClr val="C00000"/>
                </a:solidFill>
              </a:rPr>
              <a:t>, ex-DG, CSIR (2015) : Biotechnologist</a:t>
            </a:r>
            <a:endParaRPr lang="en-IN" sz="2400" b="1" dirty="0">
              <a:solidFill>
                <a:srgbClr val="C00000"/>
              </a:solidFill>
            </a:endParaRPr>
          </a:p>
          <a:p>
            <a:pPr algn="just"/>
            <a:r>
              <a:rPr lang="en-IN" sz="2400" b="1" dirty="0">
                <a:solidFill>
                  <a:srgbClr val="C00000"/>
                </a:solidFill>
              </a:rPr>
              <a:t>      8.  Dr. P D Gupta, ex-VC, HBNI</a:t>
            </a:r>
            <a:r>
              <a:rPr lang="en-US" altLang="en-IN" sz="2400" b="1" dirty="0">
                <a:solidFill>
                  <a:srgbClr val="C00000"/>
                </a:solidFill>
              </a:rPr>
              <a:t>,</a:t>
            </a:r>
            <a:r>
              <a:rPr lang="en-IN" sz="2400" b="1" dirty="0">
                <a:solidFill>
                  <a:srgbClr val="C00000"/>
                </a:solidFill>
              </a:rPr>
              <a:t> (2017) : Laser Technologist</a:t>
            </a:r>
            <a:endParaRPr lang="en-IN" sz="2400" b="1" dirty="0">
              <a:solidFill>
                <a:srgbClr val="C00000"/>
              </a:solidFill>
            </a:endParaRPr>
          </a:p>
          <a:p>
            <a:pPr algn="just"/>
            <a:r>
              <a:rPr lang="en-US" altLang="en-IN" sz="2400" b="1" dirty="0">
                <a:solidFill>
                  <a:srgbClr val="C00000"/>
                </a:solidFill>
              </a:rPr>
              <a:t>      9. Dr. Veena Tandon, ex-Professor, NEHU,(2023),  Zoologist</a:t>
            </a:r>
            <a:endParaRPr lang="en-IN" sz="2400" b="1" dirty="0">
              <a:solidFill>
                <a:srgbClr val="C00000"/>
              </a:solidFill>
            </a:endParaRPr>
          </a:p>
          <a:p>
            <a:pPr algn="just"/>
            <a:endParaRPr lang="en-IN" sz="2400" b="1" dirty="0"/>
          </a:p>
          <a:p>
            <a:pPr algn="just"/>
            <a:r>
              <a:rPr lang="en-IN" sz="2400" b="1" dirty="0"/>
              <a:t>                    </a:t>
            </a:r>
            <a:r>
              <a:rPr lang="en-IN" sz="2400" b="1" dirty="0" err="1"/>
              <a:t>Udyog</a:t>
            </a:r>
            <a:r>
              <a:rPr lang="en-IN" sz="2400" b="1" dirty="0"/>
              <a:t> </a:t>
            </a:r>
            <a:r>
              <a:rPr lang="en-IN" sz="2400" b="1" dirty="0" err="1"/>
              <a:t>Ratna</a:t>
            </a:r>
            <a:r>
              <a:rPr lang="en-IN" sz="2400" b="1" dirty="0"/>
              <a:t> Award of PU for Entrepreneurship </a:t>
            </a:r>
            <a:endParaRPr lang="en-IN" sz="2400" b="1" dirty="0"/>
          </a:p>
          <a:p>
            <a:pPr algn="just"/>
            <a:endParaRPr lang="en-IN" sz="2400" b="1" dirty="0"/>
          </a:p>
          <a:p>
            <a:pPr algn="just"/>
            <a:r>
              <a:rPr lang="en-IN" sz="2400" b="1" dirty="0"/>
              <a:t>           </a:t>
            </a:r>
            <a:r>
              <a:rPr lang="en-IN" sz="2400" b="1" dirty="0">
                <a:solidFill>
                  <a:srgbClr val="FF0000"/>
                </a:solidFill>
              </a:rPr>
              <a:t>Dr. </a:t>
            </a:r>
            <a:r>
              <a:rPr lang="en-IN" sz="2400" b="1" dirty="0" err="1">
                <a:solidFill>
                  <a:srgbClr val="FF0000"/>
                </a:solidFill>
              </a:rPr>
              <a:t>Sukh</a:t>
            </a:r>
            <a:r>
              <a:rPr lang="en-US" altLang="en-IN" sz="2400" b="1" dirty="0" err="1">
                <a:solidFill>
                  <a:srgbClr val="FF0000"/>
                </a:solidFill>
              </a:rPr>
              <a:t> D</a:t>
            </a:r>
            <a:r>
              <a:rPr lang="en-IN" sz="2400" b="1" dirty="0" err="1">
                <a:solidFill>
                  <a:srgbClr val="FF0000"/>
                </a:solidFill>
              </a:rPr>
              <a:t>ev</a:t>
            </a:r>
            <a:r>
              <a:rPr lang="en-IN" sz="2400" b="1" dirty="0">
                <a:solidFill>
                  <a:srgbClr val="FF0000"/>
                </a:solidFill>
              </a:rPr>
              <a:t> (2014)</a:t>
            </a:r>
            <a:endParaRPr lang="en-IN" sz="2400" b="1" dirty="0">
              <a:solidFill>
                <a:srgbClr val="FF0000"/>
              </a:solidFill>
            </a:endParaRPr>
          </a:p>
          <a:p>
            <a:pPr algn="just"/>
            <a:r>
              <a:rPr lang="en-IN" sz="2400" b="1" dirty="0">
                <a:solidFill>
                  <a:srgbClr val="FF0000"/>
                </a:solidFill>
              </a:rPr>
              <a:t>           Dr. F C </a:t>
            </a:r>
            <a:r>
              <a:rPr lang="en-IN" sz="2400" b="1" dirty="0" err="1">
                <a:solidFill>
                  <a:srgbClr val="FF0000"/>
                </a:solidFill>
              </a:rPr>
              <a:t>Kohli</a:t>
            </a:r>
            <a:r>
              <a:rPr lang="en-IN" sz="2400" b="1" dirty="0">
                <a:solidFill>
                  <a:srgbClr val="FF0000"/>
                </a:solidFill>
              </a:rPr>
              <a:t>  (2015)</a:t>
            </a:r>
            <a:endParaRPr lang="en-IN" sz="2400" b="1" dirty="0">
              <a:solidFill>
                <a:srgbClr val="FF0000"/>
              </a:solidFill>
            </a:endParaRPr>
          </a:p>
          <a:p>
            <a:pPr algn="just"/>
            <a:r>
              <a:rPr lang="en-IN" sz="2400" b="1" dirty="0">
                <a:solidFill>
                  <a:srgbClr val="FF0000"/>
                </a:solidFill>
              </a:rPr>
              <a:t>           Mr. S K </a:t>
            </a:r>
            <a:r>
              <a:rPr lang="en-IN" sz="2400" b="1" dirty="0" err="1">
                <a:solidFill>
                  <a:srgbClr val="FF0000"/>
                </a:solidFill>
              </a:rPr>
              <a:t>Munjal</a:t>
            </a:r>
            <a:r>
              <a:rPr lang="en-IN" sz="2400" b="1" dirty="0">
                <a:solidFill>
                  <a:srgbClr val="FF0000"/>
                </a:solidFill>
              </a:rPr>
              <a:t> (2017)</a:t>
            </a:r>
            <a:endParaRPr lang="en-IN" sz="2400" b="1" dirty="0">
              <a:solidFill>
                <a:srgbClr val="FF0000"/>
              </a:solidFill>
            </a:endParaRPr>
          </a:p>
          <a:p>
            <a:pPr algn="just"/>
            <a:r>
              <a:rPr lang="en-IN" sz="2400" b="1" dirty="0">
                <a:solidFill>
                  <a:srgbClr val="FF0000"/>
                </a:solidFill>
              </a:rPr>
              <a:t> </a:t>
            </a:r>
            <a:r>
              <a:rPr lang="en-US" altLang="en-IN" sz="2400" b="1" dirty="0">
                <a:solidFill>
                  <a:srgbClr val="FF0000"/>
                </a:solidFill>
              </a:rPr>
              <a:t>          Mr. Ashok Bharti Mittal (2023)</a:t>
            </a:r>
            <a:endParaRPr lang="en-IN" sz="2400" b="1" dirty="0">
              <a:solidFill>
                <a:srgbClr val="FF0000"/>
              </a:solidFill>
            </a:endParaRPr>
          </a:p>
          <a:p>
            <a:pPr algn="just"/>
            <a:endParaRPr lang="en-IN" sz="2400" b="1" dirty="0"/>
          </a:p>
          <a:p>
            <a:pPr algn="just"/>
            <a:r>
              <a:rPr lang="en-IN" sz="2400" b="1" dirty="0"/>
              <a:t>      </a:t>
            </a:r>
            <a:endParaRPr lang="en-IN" sz="2400" b="1" dirty="0"/>
          </a:p>
          <a:p>
            <a:pPr algn="ctr"/>
            <a:endParaRPr lang="en-IN" sz="2400" b="1" dirty="0"/>
          </a:p>
          <a:p>
            <a:endParaRPr lang="en-IN" sz="2400" b="1" dirty="0"/>
          </a:p>
          <a:p>
            <a:endParaRPr lang="en-IN" sz="2400" b="1" dirty="0"/>
          </a:p>
          <a:p>
            <a:endParaRPr lang="en-IN" sz="2400" b="1" dirty="0"/>
          </a:p>
          <a:p>
            <a:endParaRPr lang="en-IN" sz="2400" b="1" dirty="0"/>
          </a:p>
          <a:p>
            <a:endParaRPr lang="en-IN" sz="2400" b="1" dirty="0"/>
          </a:p>
        </p:txBody>
      </p:sp>
      <p:sp>
        <p:nvSpPr>
          <p:cNvPr id="4" name="Text Box 3"/>
          <p:cNvSpPr txBox="1"/>
          <p:nvPr/>
        </p:nvSpPr>
        <p:spPr>
          <a:xfrm>
            <a:off x="-748665" y="3748405"/>
            <a:ext cx="309880" cy="368300"/>
          </a:xfrm>
          <a:prstGeom prst="rect">
            <a:avLst/>
          </a:prstGeom>
          <a:noFill/>
        </p:spPr>
        <p:txBody>
          <a:bodyPr wrap="none" rtlCol="0">
            <a:spAutoFit/>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350" y="4819433"/>
            <a:ext cx="6559550" cy="399791"/>
          </a:xfrm>
        </p:spPr>
        <p:txBody>
          <a:bodyPr>
            <a:noAutofit/>
          </a:bodyPr>
          <a:lstStyle/>
          <a:p>
            <a:r>
              <a:rPr lang="en-IN" sz="1800" b="1" dirty="0" err="1">
                <a:solidFill>
                  <a:schemeClr val="tx1"/>
                </a:solidFill>
              </a:rPr>
              <a:t>Dr.</a:t>
            </a:r>
            <a:r>
              <a:rPr lang="en-IN" sz="1800" b="1" dirty="0">
                <a:solidFill>
                  <a:schemeClr val="tx1"/>
                </a:solidFill>
              </a:rPr>
              <a:t> R. P. </a:t>
            </a:r>
            <a:r>
              <a:rPr lang="en-IN" sz="1800" b="1" dirty="0" err="1">
                <a:solidFill>
                  <a:schemeClr val="tx1"/>
                </a:solidFill>
              </a:rPr>
              <a:t>Bambah</a:t>
            </a:r>
            <a:r>
              <a:rPr lang="en-IN" sz="1800" b="1" dirty="0">
                <a:solidFill>
                  <a:schemeClr val="tx1"/>
                </a:solidFill>
              </a:rPr>
              <a:t> (b:</a:t>
            </a:r>
            <a:r>
              <a:rPr lang="en-US" altLang="en-IN" sz="1800" b="1" dirty="0">
                <a:solidFill>
                  <a:schemeClr val="tx1"/>
                </a:solidFill>
              </a:rPr>
              <a:t> </a:t>
            </a:r>
            <a:r>
              <a:rPr lang="en-IN" sz="1800" b="1" dirty="0">
                <a:solidFill>
                  <a:schemeClr val="tx1"/>
                </a:solidFill>
              </a:rPr>
              <a:t>1925), </a:t>
            </a:r>
            <a:r>
              <a:rPr lang="en-IN" sz="1800" b="1" dirty="0" err="1">
                <a:solidFill>
                  <a:schemeClr val="tx1"/>
                </a:solidFill>
              </a:rPr>
              <a:t>Dr.</a:t>
            </a:r>
            <a:r>
              <a:rPr lang="en-IN" sz="1800" b="1" dirty="0">
                <a:solidFill>
                  <a:schemeClr val="tx1"/>
                </a:solidFill>
              </a:rPr>
              <a:t> </a:t>
            </a:r>
            <a:r>
              <a:rPr lang="en-IN" sz="1800" b="1" dirty="0" err="1">
                <a:solidFill>
                  <a:schemeClr val="tx1"/>
                </a:solidFill>
              </a:rPr>
              <a:t>Nitya</a:t>
            </a:r>
            <a:r>
              <a:rPr lang="en-IN" sz="1800" b="1" dirty="0">
                <a:solidFill>
                  <a:schemeClr val="tx1"/>
                </a:solidFill>
              </a:rPr>
              <a:t> </a:t>
            </a:r>
            <a:r>
              <a:rPr lang="en-IN" sz="1800" b="1" dirty="0" err="1">
                <a:solidFill>
                  <a:schemeClr val="tx1"/>
                </a:solidFill>
              </a:rPr>
              <a:t>Anand</a:t>
            </a:r>
            <a:r>
              <a:rPr lang="en-IN" sz="1800" b="1" dirty="0">
                <a:solidFill>
                  <a:schemeClr val="tx1"/>
                </a:solidFill>
              </a:rPr>
              <a:t> (b:1925), </a:t>
            </a:r>
            <a:endParaRPr lang="en-IN" sz="1800" b="1" dirty="0">
              <a:solidFill>
                <a:schemeClr val="tx1"/>
              </a:solidFill>
            </a:endParaRPr>
          </a:p>
          <a:p>
            <a:r>
              <a:rPr lang="en-IN" sz="1800" b="1" dirty="0" err="1">
                <a:solidFill>
                  <a:schemeClr val="tx1"/>
                </a:solidFill>
              </a:rPr>
              <a:t>Dr.</a:t>
            </a:r>
            <a:r>
              <a:rPr lang="en-IN" sz="1800" b="1" dirty="0">
                <a:solidFill>
                  <a:schemeClr val="tx1"/>
                </a:solidFill>
              </a:rPr>
              <a:t> </a:t>
            </a:r>
            <a:r>
              <a:rPr lang="en-IN" sz="1800" b="1" dirty="0" err="1">
                <a:solidFill>
                  <a:schemeClr val="tx1"/>
                </a:solidFill>
              </a:rPr>
              <a:t>Sukh</a:t>
            </a:r>
            <a:r>
              <a:rPr lang="en-IN" sz="1800" b="1" dirty="0">
                <a:solidFill>
                  <a:schemeClr val="tx1"/>
                </a:solidFill>
              </a:rPr>
              <a:t> Dev (b: 1923) and </a:t>
            </a:r>
            <a:r>
              <a:rPr lang="en-IN" sz="1800" b="1" dirty="0" err="1">
                <a:solidFill>
                  <a:schemeClr val="tx1"/>
                </a:solidFill>
              </a:rPr>
              <a:t>Dr.</a:t>
            </a:r>
            <a:r>
              <a:rPr lang="en-IN" sz="1800" b="1" dirty="0">
                <a:solidFill>
                  <a:schemeClr val="tx1"/>
                </a:solidFill>
              </a:rPr>
              <a:t> F. C. </a:t>
            </a:r>
            <a:r>
              <a:rPr lang="en-IN" sz="1800" b="1" dirty="0" err="1">
                <a:solidFill>
                  <a:schemeClr val="tx1"/>
                </a:solidFill>
              </a:rPr>
              <a:t>Kohli</a:t>
            </a:r>
            <a:r>
              <a:rPr lang="en-IN" sz="1800" b="1" dirty="0">
                <a:solidFill>
                  <a:schemeClr val="tx1"/>
                </a:solidFill>
              </a:rPr>
              <a:t> (1924 - 2020). </a:t>
            </a:r>
            <a:endParaRPr lang="en-IN" sz="1800" b="1" dirty="0">
              <a:solidFill>
                <a:schemeClr val="tx1"/>
              </a:solidFill>
            </a:endParaRPr>
          </a:p>
          <a:p>
            <a:endParaRPr lang="en-IN" sz="1800" b="1" dirty="0">
              <a:solidFill>
                <a:schemeClr val="tx1"/>
              </a:solidFill>
            </a:endParaRPr>
          </a:p>
          <a:p>
            <a:r>
              <a:rPr lang="en-IN" sz="1800" b="1" dirty="0">
                <a:solidFill>
                  <a:srgbClr val="C00000"/>
                </a:solidFill>
              </a:rPr>
              <a:t>All students at Lahore</a:t>
            </a:r>
            <a:r>
              <a:rPr lang="en-US" altLang="en-IN" sz="1800" b="1" dirty="0">
                <a:solidFill>
                  <a:srgbClr val="C00000"/>
                </a:solidFill>
              </a:rPr>
              <a:t> together with the would be </a:t>
            </a:r>
            <a:endParaRPr lang="en-US" altLang="en-IN" sz="1800" b="1" dirty="0">
              <a:solidFill>
                <a:srgbClr val="C00000"/>
              </a:solidFill>
            </a:endParaRPr>
          </a:p>
          <a:p>
            <a:r>
              <a:rPr lang="en-US" altLang="en-IN" sz="1800" b="1" dirty="0">
                <a:solidFill>
                  <a:srgbClr val="C00000"/>
                </a:solidFill>
              </a:rPr>
              <a:t>Nobel Laureates Har </a:t>
            </a:r>
            <a:r>
              <a:rPr lang="en-US" altLang="en-IN" sz="1800" b="1" dirty="0" err="1">
                <a:solidFill>
                  <a:srgbClr val="C00000"/>
                </a:solidFill>
              </a:rPr>
              <a:t>Gobind</a:t>
            </a:r>
            <a:r>
              <a:rPr lang="en-US" altLang="en-IN" sz="1800" b="1" dirty="0">
                <a:solidFill>
                  <a:srgbClr val="C00000"/>
                </a:solidFill>
              </a:rPr>
              <a:t> Khorana and </a:t>
            </a:r>
            <a:r>
              <a:rPr lang="en-US" altLang="en-IN" sz="1800" b="1" dirty="0" err="1">
                <a:solidFill>
                  <a:srgbClr val="C00000"/>
                </a:solidFill>
              </a:rPr>
              <a:t>Abdus</a:t>
            </a:r>
            <a:r>
              <a:rPr lang="en-US" altLang="en-IN" sz="1800" b="1" dirty="0">
                <a:solidFill>
                  <a:srgbClr val="C00000"/>
                </a:solidFill>
              </a:rPr>
              <a:t> Salam .</a:t>
            </a:r>
            <a:endParaRPr lang="en-US" altLang="en-IN" sz="1800" b="1" dirty="0">
              <a:solidFill>
                <a:srgbClr val="C00000"/>
              </a:solidFill>
            </a:endParaRPr>
          </a:p>
          <a:p>
            <a:endParaRPr lang="en-US" altLang="en-IN" sz="1800" b="1" dirty="0">
              <a:solidFill>
                <a:srgbClr val="C00000"/>
              </a:solidFill>
            </a:endParaRPr>
          </a:p>
        </p:txBody>
      </p:sp>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303" t="50994" r="17912" b="5731"/>
          <a:stretch>
            <a:fillRect/>
          </a:stretch>
        </p:blipFill>
        <p:spPr>
          <a:xfrm>
            <a:off x="1447800" y="609600"/>
            <a:ext cx="5894070" cy="400621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 Box 1"/>
          <p:cNvSpPr txBox="1"/>
          <p:nvPr/>
        </p:nvSpPr>
        <p:spPr>
          <a:xfrm>
            <a:off x="1400810" y="152400"/>
            <a:ext cx="6146800" cy="706755"/>
          </a:xfrm>
          <a:prstGeom prst="rect">
            <a:avLst/>
          </a:prstGeom>
          <a:noFill/>
        </p:spPr>
        <p:txBody>
          <a:bodyPr wrap="square" rtlCol="0">
            <a:spAutoFit/>
          </a:bodyPr>
          <a:lstStyle/>
          <a:p>
            <a:r>
              <a:rPr lang="en-US" altLang="en-IN" sz="2000" b="1" dirty="0">
                <a:solidFill>
                  <a:srgbClr val="C00000"/>
                </a:solidFill>
                <a:sym typeface="+mn-ea"/>
              </a:rPr>
              <a:t>Photograph taken</a:t>
            </a:r>
            <a:r>
              <a:rPr lang="en-IN" sz="2000" b="1" dirty="0">
                <a:solidFill>
                  <a:srgbClr val="C00000"/>
                </a:solidFill>
                <a:sym typeface="+mn-ea"/>
              </a:rPr>
              <a:t> at the PU Guest House in March 2014</a:t>
            </a:r>
            <a:endParaRPr lang="en-IN" sz="2000" b="1" dirty="0">
              <a:solidFill>
                <a:srgbClr val="C00000"/>
              </a:solidFill>
            </a:endParaRPr>
          </a:p>
          <a:p>
            <a:endParaRPr lang="en-IN" sz="20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90800"/>
            <a:ext cx="2590800" cy="381000"/>
          </a:xfrm>
        </p:spPr>
        <p:txBody>
          <a:bodyPr>
            <a:normAutofit fontScale="90000"/>
          </a:bodyPr>
          <a:lstStyle/>
          <a:p>
            <a:pPr>
              <a:defRPr/>
            </a:pPr>
            <a:r>
              <a:rPr lang="en-IN" sz="2800" dirty="0"/>
              <a:t>Pre Partition </a:t>
            </a:r>
            <a:r>
              <a:rPr lang="en-IN" sz="2700" b="1" dirty="0"/>
              <a:t>Punjab (1849)</a:t>
            </a:r>
            <a:endParaRPr lang="en-IN" sz="2700" b="1" dirty="0"/>
          </a:p>
        </p:txBody>
      </p:sp>
      <p:pic>
        <p:nvPicPr>
          <p:cNvPr id="16388" name="Picture 2" descr="Image result for undivided punjab before 1800"/>
          <p:cNvPicPr>
            <a:picLocks noGrp="1" noChangeAspect="1" noChangeArrowheads="1"/>
          </p:cNvPicPr>
          <p:nvPr>
            <p:ph sz="half" idx="1"/>
          </p:nvPr>
        </p:nvPicPr>
        <p:blipFill>
          <a:blip r:embed="rId1"/>
          <a:srcRect/>
          <a:stretch>
            <a:fillRect/>
          </a:stretch>
        </p:blipFill>
        <p:spPr>
          <a:xfrm>
            <a:off x="39688" y="0"/>
            <a:ext cx="3617912" cy="2847976"/>
          </a:xfrm>
        </p:spPr>
      </p:pic>
      <p:pic>
        <p:nvPicPr>
          <p:cNvPr id="16389" name="Picture 2"/>
          <p:cNvPicPr>
            <a:picLocks noChangeAspect="1" noChangeArrowheads="1"/>
          </p:cNvPicPr>
          <p:nvPr/>
        </p:nvPicPr>
        <p:blipFill>
          <a:blip r:embed="rId2"/>
          <a:srcRect/>
          <a:stretch>
            <a:fillRect/>
          </a:stretch>
        </p:blipFill>
        <p:spPr bwMode="auto">
          <a:xfrm>
            <a:off x="4191000" y="853440"/>
            <a:ext cx="4038600" cy="2423160"/>
          </a:xfrm>
          <a:prstGeom prst="rect">
            <a:avLst/>
          </a:prstGeom>
          <a:noFill/>
          <a:ln w="9525">
            <a:noFill/>
            <a:miter lim="800000"/>
            <a:headEnd/>
            <a:tailEnd/>
          </a:ln>
        </p:spPr>
      </p:pic>
      <p:sp>
        <p:nvSpPr>
          <p:cNvPr id="10" name="Title 4"/>
          <p:cNvSpPr txBox="1"/>
          <p:nvPr/>
        </p:nvSpPr>
        <p:spPr>
          <a:xfrm>
            <a:off x="3491230" y="3393440"/>
            <a:ext cx="5499735" cy="461645"/>
          </a:xfrm>
          <a:prstGeom prst="rect">
            <a:avLst/>
          </a:prstGeom>
        </p:spPr>
        <p:txBody>
          <a:bodyPr lIns="0" rIns="0" bIns="0" anchor="b">
            <a:noAutofit/>
          </a:bodyPr>
          <a:lstStyle/>
          <a:p>
            <a:pPr eaLnBrk="1" fontAlgn="auto" hangingPunct="1">
              <a:spcAft>
                <a:spcPts val="0"/>
              </a:spcAft>
              <a:defRPr/>
            </a:pPr>
            <a:r>
              <a:rPr lang="en-US" altLang="en-IN" sz="1500" b="1" dirty="0">
                <a:solidFill>
                  <a:srgbClr val="C00000"/>
                </a:solidFill>
                <a:latin typeface="+mj-lt"/>
                <a:ea typeface="+mj-ea"/>
                <a:cs typeface="+mj-cs"/>
              </a:rPr>
              <a:t>                                                1</a:t>
            </a:r>
            <a:r>
              <a:rPr lang="en-IN" sz="1500" b="1" dirty="0">
                <a:solidFill>
                  <a:srgbClr val="C00000"/>
                </a:solidFill>
                <a:latin typeface="+mj-lt"/>
                <a:ea typeface="+mj-ea"/>
                <a:cs typeface="+mj-cs"/>
              </a:rPr>
              <a:t>947:  Punjab</a:t>
            </a:r>
            <a:r>
              <a:rPr lang="en-US" altLang="en-IN" sz="1500" b="1" dirty="0">
                <a:solidFill>
                  <a:srgbClr val="C00000"/>
                </a:solidFill>
                <a:latin typeface="+mj-lt"/>
                <a:ea typeface="+mj-ea"/>
                <a:cs typeface="+mj-cs"/>
              </a:rPr>
              <a:t> partitioned </a:t>
            </a:r>
            <a:endParaRPr lang="en-US" altLang="en-IN" sz="1500" b="1" dirty="0">
              <a:solidFill>
                <a:srgbClr val="C00000"/>
              </a:solidFill>
              <a:latin typeface="+mj-lt"/>
              <a:ea typeface="+mj-ea"/>
              <a:cs typeface="+mj-cs"/>
            </a:endParaRPr>
          </a:p>
          <a:p>
            <a:pPr eaLnBrk="1" fontAlgn="auto" hangingPunct="1">
              <a:spcAft>
                <a:spcPts val="0"/>
              </a:spcAft>
              <a:defRPr/>
            </a:pPr>
            <a:r>
              <a:rPr lang="en-US" altLang="en-IN" sz="1500" b="1" dirty="0">
                <a:solidFill>
                  <a:srgbClr val="C00000"/>
                </a:solidFill>
                <a:latin typeface="+mj-lt"/>
                <a:ea typeface="+mj-ea"/>
                <a:cs typeface="+mj-cs"/>
              </a:rPr>
              <a:t>       Reorganised  again in 1966 : </a:t>
            </a:r>
            <a:r>
              <a:rPr lang="en-IN" sz="1500" b="1" dirty="0">
                <a:solidFill>
                  <a:srgbClr val="C00000"/>
                </a:solidFill>
                <a:latin typeface="+mj-lt"/>
                <a:ea typeface="+mj-ea"/>
                <a:cs typeface="+mj-cs"/>
              </a:rPr>
              <a:t>170 colleges </a:t>
            </a:r>
            <a:r>
              <a:rPr lang="en-US" altLang="en-IN" sz="1500" b="1" dirty="0">
                <a:solidFill>
                  <a:srgbClr val="C00000"/>
                </a:solidFill>
                <a:latin typeface="+mj-lt"/>
                <a:ea typeface="+mj-ea"/>
                <a:cs typeface="+mj-cs"/>
              </a:rPr>
              <a:t>left </a:t>
            </a:r>
            <a:r>
              <a:rPr lang="en-IN" sz="1500" b="1" dirty="0">
                <a:solidFill>
                  <a:srgbClr val="C00000"/>
                </a:solidFill>
                <a:latin typeface="+mj-lt"/>
                <a:ea typeface="+mj-ea"/>
                <a:cs typeface="+mj-cs"/>
              </a:rPr>
              <a:t>in</a:t>
            </a:r>
            <a:r>
              <a:rPr lang="en-US" altLang="en-IN" sz="1500" b="1" dirty="0">
                <a:solidFill>
                  <a:srgbClr val="C00000"/>
                </a:solidFill>
                <a:latin typeface="+mj-lt"/>
                <a:ea typeface="+mj-ea"/>
                <a:cs typeface="+mj-cs"/>
              </a:rPr>
              <a:t> PU</a:t>
            </a:r>
            <a:r>
              <a:rPr lang="en-IN" sz="1500" b="1" dirty="0">
                <a:solidFill>
                  <a:srgbClr val="C00000"/>
                </a:solidFill>
                <a:latin typeface="+mj-lt"/>
                <a:ea typeface="+mj-ea"/>
                <a:cs typeface="+mj-cs"/>
              </a:rPr>
              <a:t> </a:t>
            </a:r>
            <a:endParaRPr lang="en-IN" sz="1500" b="1" dirty="0">
              <a:solidFill>
                <a:srgbClr val="C00000"/>
              </a:solidFill>
              <a:latin typeface="+mj-lt"/>
              <a:ea typeface="+mj-ea"/>
              <a:cs typeface="+mj-cs"/>
            </a:endParaRPr>
          </a:p>
        </p:txBody>
      </p:sp>
      <p:sp>
        <p:nvSpPr>
          <p:cNvPr id="11" name="Title 4"/>
          <p:cNvSpPr txBox="1"/>
          <p:nvPr/>
        </p:nvSpPr>
        <p:spPr>
          <a:xfrm>
            <a:off x="4943508" y="6357958"/>
            <a:ext cx="4129086" cy="378122"/>
          </a:xfrm>
          <a:prstGeom prst="rect">
            <a:avLst/>
          </a:prstGeom>
        </p:spPr>
        <p:txBody>
          <a:bodyPr lIns="0" rIns="0" bIns="0" anchor="b">
            <a:normAutofit fontScale="90000"/>
          </a:bodyPr>
          <a:lstStyle/>
          <a:p>
            <a:pPr eaLnBrk="1" fontAlgn="auto" hangingPunct="1">
              <a:spcAft>
                <a:spcPts val="0"/>
              </a:spcAft>
              <a:defRPr/>
            </a:pPr>
            <a:r>
              <a:rPr lang="en-IN" sz="1400" b="1" dirty="0">
                <a:solidFill>
                  <a:srgbClr val="002060"/>
                </a:solidFill>
                <a:latin typeface="+mj-lt"/>
                <a:ea typeface="+mj-ea"/>
                <a:cs typeface="+mj-cs"/>
              </a:rPr>
              <a:t>Truncated  domain of  P.U. as in 1975 (194 colleges  now)</a:t>
            </a:r>
            <a:endParaRPr lang="en-IN" sz="1400" b="1" dirty="0">
              <a:solidFill>
                <a:srgbClr val="002060"/>
              </a:solidFill>
              <a:latin typeface="+mj-lt"/>
              <a:ea typeface="+mj-ea"/>
              <a:cs typeface="+mj-cs"/>
            </a:endParaRPr>
          </a:p>
        </p:txBody>
      </p:sp>
      <p:pic>
        <p:nvPicPr>
          <p:cNvPr id="16392" name="Picture 3" descr="C:\Users\pulkit sharma.admin-HP.000\Desktop\map.PNG"/>
          <p:cNvPicPr>
            <a:picLocks noChangeAspect="1" noChangeArrowheads="1"/>
          </p:cNvPicPr>
          <p:nvPr/>
        </p:nvPicPr>
        <p:blipFill>
          <a:blip r:embed="rId3"/>
          <a:srcRect/>
          <a:stretch>
            <a:fillRect/>
          </a:stretch>
        </p:blipFill>
        <p:spPr bwMode="auto">
          <a:xfrm>
            <a:off x="4811714" y="3977640"/>
            <a:ext cx="4256087" cy="2468880"/>
          </a:xfrm>
          <a:prstGeom prst="rect">
            <a:avLst/>
          </a:prstGeom>
          <a:noFill/>
          <a:ln w="9525">
            <a:noFill/>
            <a:miter lim="800000"/>
            <a:headEnd/>
            <a:tailEnd/>
          </a:ln>
        </p:spPr>
      </p:pic>
      <p:sp>
        <p:nvSpPr>
          <p:cNvPr id="13" name="Content Placeholder 6"/>
          <p:cNvSpPr txBox="1"/>
          <p:nvPr/>
        </p:nvSpPr>
        <p:spPr>
          <a:xfrm>
            <a:off x="-152400" y="3810000"/>
            <a:ext cx="5181600" cy="457200"/>
          </a:xfrm>
          <a:prstGeom prst="rect">
            <a:avLst/>
          </a:prstGeom>
        </p:spPr>
        <p:txBody>
          <a:bodyPr/>
          <a:lstStyle/>
          <a:p>
            <a:pPr marL="274320" indent="-274320" eaLnBrk="1" fontAlgn="auto" hangingPunct="1">
              <a:spcBef>
                <a:spcPct val="20000"/>
              </a:spcBef>
              <a:spcAft>
                <a:spcPts val="0"/>
              </a:spcAft>
              <a:buClr>
                <a:schemeClr val="accent3"/>
              </a:buClr>
              <a:buSzPct val="95000"/>
              <a:buFont typeface="Wingdings 2" panose="05020102010507070707"/>
              <a:buNone/>
              <a:defRPr/>
            </a:pPr>
            <a:r>
              <a:rPr lang="en-IN" sz="2400" dirty="0">
                <a:latin typeface="+mn-lt"/>
                <a:cs typeface="+mn-cs"/>
              </a:rPr>
              <a:t>		</a:t>
            </a:r>
            <a:endParaRPr lang="en-IN" sz="2400" b="1" dirty="0">
              <a:latin typeface="+mn-lt"/>
              <a:cs typeface="+mn-cs"/>
            </a:endParaRPr>
          </a:p>
          <a:p>
            <a:pPr indent="0" algn="ctr" eaLnBrk="1" fontAlgn="auto" hangingPunct="1">
              <a:spcBef>
                <a:spcPct val="20000"/>
              </a:spcBef>
              <a:spcAft>
                <a:spcPts val="0"/>
              </a:spcAft>
              <a:buClr>
                <a:schemeClr val="accent3"/>
              </a:buClr>
              <a:buSzPct val="95000"/>
              <a:buFont typeface="Arial" panose="020B0604020202020204" pitchFamily="34" charset="0"/>
              <a:buNone/>
              <a:defRPr/>
            </a:pPr>
            <a:r>
              <a:rPr lang="en-US" altLang="en-IN" sz="2000" b="1" dirty="0">
                <a:solidFill>
                  <a:srgbClr val="C00000"/>
                </a:solidFill>
              </a:rPr>
              <a:t>    </a:t>
            </a:r>
            <a:r>
              <a:rPr lang="en-IN" b="1" dirty="0">
                <a:solidFill>
                  <a:srgbClr val="C00000"/>
                </a:solidFill>
              </a:rPr>
              <a:t>Reduction in  geographic footprint of Panjab </a:t>
            </a:r>
            <a:r>
              <a:rPr lang="en-US" altLang="en-IN" b="1" dirty="0">
                <a:solidFill>
                  <a:srgbClr val="C00000"/>
                </a:solidFill>
              </a:rPr>
              <a:t>     </a:t>
            </a:r>
            <a:r>
              <a:rPr lang="en-IN" b="1" dirty="0">
                <a:solidFill>
                  <a:srgbClr val="C00000"/>
                </a:solidFill>
              </a:rPr>
              <a:t>University, Chandigarh on partitioning of  Punjab </a:t>
            </a:r>
            <a:endParaRPr lang="en-IN" b="1" dirty="0">
              <a:solidFill>
                <a:srgbClr val="C00000"/>
              </a:solidFill>
            </a:endParaRPr>
          </a:p>
          <a:p>
            <a:pPr indent="0" algn="ctr" eaLnBrk="1" fontAlgn="auto" hangingPunct="1">
              <a:spcBef>
                <a:spcPct val="20000"/>
              </a:spcBef>
              <a:spcAft>
                <a:spcPts val="0"/>
              </a:spcAft>
              <a:buClr>
                <a:schemeClr val="accent3"/>
              </a:buClr>
              <a:buSzPct val="95000"/>
              <a:buFont typeface="Arial" panose="020B0604020202020204" pitchFamily="34" charset="0"/>
              <a:buNone/>
              <a:defRPr/>
            </a:pPr>
            <a:r>
              <a:rPr lang="en-IN" b="1" dirty="0">
                <a:solidFill>
                  <a:srgbClr val="C00000"/>
                </a:solidFill>
              </a:rPr>
              <a:t>in 1947 and 1966.</a:t>
            </a:r>
            <a:endParaRPr lang="en-IN" b="1" dirty="0">
              <a:solidFill>
                <a:srgbClr val="C00000"/>
              </a:solidFill>
            </a:endParaRPr>
          </a:p>
          <a:p>
            <a:pPr marL="342900" indent="-342900" eaLnBrk="1" fontAlgn="auto" hangingPunct="1">
              <a:spcBef>
                <a:spcPct val="20000"/>
              </a:spcBef>
              <a:spcAft>
                <a:spcPts val="0"/>
              </a:spcAft>
              <a:buClr>
                <a:schemeClr val="accent3"/>
              </a:buClr>
              <a:buSzPct val="95000"/>
              <a:buFont typeface="Arial" panose="020B0604020202020204" pitchFamily="34" charset="0"/>
              <a:buChar char="•"/>
              <a:defRPr/>
            </a:pPr>
            <a:endParaRPr lang="en-IN" b="1" dirty="0">
              <a:solidFill>
                <a:srgbClr val="C00000"/>
              </a:solidFill>
            </a:endParaRPr>
          </a:p>
          <a:p>
            <a:pPr indent="0" algn="ctr" eaLnBrk="1" fontAlgn="auto" hangingPunct="1">
              <a:spcBef>
                <a:spcPct val="20000"/>
              </a:spcBef>
              <a:spcAft>
                <a:spcPts val="0"/>
              </a:spcAft>
              <a:buClr>
                <a:schemeClr val="accent3"/>
              </a:buClr>
              <a:buSzPct val="95000"/>
              <a:buFont typeface="Arial" panose="020B0604020202020204" pitchFamily="34" charset="0"/>
              <a:buNone/>
              <a:defRPr/>
            </a:pPr>
            <a:r>
              <a:rPr lang="en-IN" sz="2000" b="1" dirty="0"/>
              <a:t>There are three affiliating Universities in truncated Punjab at present </a:t>
            </a:r>
            <a:r>
              <a:rPr lang="en-IN" sz="2000" b="1" dirty="0">
                <a:solidFill>
                  <a:srgbClr val="FF0000"/>
                </a:solidFill>
              </a:rPr>
              <a:t>(</a:t>
            </a:r>
            <a:r>
              <a:rPr lang="en-IN" sz="2000" b="1" dirty="0" err="1">
                <a:solidFill>
                  <a:srgbClr val="FF0000"/>
                </a:solidFill>
              </a:rPr>
              <a:t>PU,Chandigarh</a:t>
            </a:r>
            <a:r>
              <a:rPr lang="en-IN" sz="2000" b="1" dirty="0">
                <a:solidFill>
                  <a:srgbClr val="FF0000"/>
                </a:solidFill>
              </a:rPr>
              <a:t>, Punjabi Univ., Patiala and GNDU, Amritsar)</a:t>
            </a:r>
            <a:r>
              <a:rPr lang="en-US" altLang="en-IN" sz="2000" b="1" dirty="0">
                <a:solidFill>
                  <a:schemeClr val="tx1"/>
                </a:solidFill>
              </a:rPr>
              <a:t>,</a:t>
            </a:r>
            <a:r>
              <a:rPr lang="en-IN" sz="2000" b="1" dirty="0">
                <a:solidFill>
                  <a:srgbClr val="FF0000"/>
                </a:solidFill>
              </a:rPr>
              <a:t> </a:t>
            </a:r>
            <a:r>
              <a:rPr lang="en-US" altLang="en-IN" sz="2000" b="1" dirty="0"/>
              <a:t>sharing the same heritage.</a:t>
            </a:r>
            <a:endParaRPr lang="en-IN" sz="2000" b="1" dirty="0">
              <a:latin typeface="+mn-lt"/>
              <a:cs typeface="+mn-cs"/>
            </a:endParaRPr>
          </a:p>
          <a:p>
            <a:pPr marL="342900" indent="-342900" algn="r" eaLnBrk="1" fontAlgn="auto" hangingPunct="1">
              <a:spcBef>
                <a:spcPct val="20000"/>
              </a:spcBef>
              <a:spcAft>
                <a:spcPts val="0"/>
              </a:spcAft>
              <a:buClr>
                <a:schemeClr val="accent3"/>
              </a:buClr>
              <a:buSzPct val="95000"/>
              <a:buFont typeface="Wingdings 2" panose="05020102010507070707"/>
              <a:buNone/>
              <a:defRPr/>
            </a:pPr>
            <a:r>
              <a:rPr lang="en-IN" sz="2000" dirty="0">
                <a:latin typeface="+mn-lt"/>
                <a:cs typeface="+mn-cs"/>
              </a:rPr>
              <a:t> </a:t>
            </a:r>
            <a:endParaRPr lang="en-IN" sz="2000" dirty="0">
              <a:latin typeface="+mn-lt"/>
              <a:cs typeface="+mn-cs"/>
            </a:endParaRPr>
          </a:p>
          <a:p>
            <a:pPr marL="274320" indent="-274320" eaLnBrk="1" fontAlgn="auto" hangingPunct="1">
              <a:spcBef>
                <a:spcPct val="20000"/>
              </a:spcBef>
              <a:spcAft>
                <a:spcPts val="0"/>
              </a:spcAft>
              <a:buClr>
                <a:schemeClr val="accent3"/>
              </a:buClr>
              <a:buSzPct val="95000"/>
              <a:buFont typeface="Wingdings 2" panose="05020102010507070707"/>
              <a:buNone/>
              <a:defRPr/>
            </a:pPr>
            <a:r>
              <a:rPr lang="en-IN" sz="2000" dirty="0">
                <a:latin typeface="+mn-lt"/>
                <a:cs typeface="+mn-cs"/>
              </a:rPr>
              <a:t>    </a:t>
            </a:r>
            <a:endParaRPr lang="en-IN" sz="2000" dirty="0">
              <a:latin typeface="+mn-lt"/>
              <a:cs typeface="+mn-cs"/>
            </a:endParaRPr>
          </a:p>
        </p:txBody>
      </p:sp>
      <p:sp>
        <p:nvSpPr>
          <p:cNvPr id="16395" name="TextBox 13"/>
          <p:cNvSpPr txBox="1">
            <a:spLocks noChangeArrowheads="1"/>
          </p:cNvSpPr>
          <p:nvPr/>
        </p:nvSpPr>
        <p:spPr bwMode="auto">
          <a:xfrm>
            <a:off x="8458200" y="5269468"/>
            <a:ext cx="914400" cy="369332"/>
          </a:xfrm>
          <a:prstGeom prst="rect">
            <a:avLst/>
          </a:prstGeom>
          <a:noFill/>
          <a:ln w="9525">
            <a:noFill/>
            <a:miter lim="800000"/>
          </a:ln>
        </p:spPr>
        <p:txBody>
          <a:bodyPr wrap="square">
            <a:spAutoFit/>
          </a:bodyPr>
          <a:lstStyle/>
          <a:p>
            <a:r>
              <a:rPr lang="en-US" b="1" dirty="0" err="1">
                <a:solidFill>
                  <a:srgbClr val="C00000"/>
                </a:solidFill>
              </a:rPr>
              <a:t>Chd</a:t>
            </a:r>
            <a:endParaRPr lang="en-US" b="1" dirty="0">
              <a:solidFill>
                <a:srgbClr val="C00000"/>
              </a:solidFill>
            </a:endParaRPr>
          </a:p>
        </p:txBody>
      </p:sp>
      <p:sp>
        <p:nvSpPr>
          <p:cNvPr id="12" name="TextBox 11"/>
          <p:cNvSpPr txBox="1"/>
          <p:nvPr/>
        </p:nvSpPr>
        <p:spPr>
          <a:xfrm>
            <a:off x="5715008" y="2223307"/>
            <a:ext cx="492955" cy="276999"/>
          </a:xfrm>
          <a:prstGeom prst="rect">
            <a:avLst/>
          </a:prstGeom>
          <a:noFill/>
        </p:spPr>
        <p:txBody>
          <a:bodyPr wrap="none" rtlCol="0">
            <a:spAutoFit/>
          </a:bodyPr>
          <a:lstStyle/>
          <a:p>
            <a:r>
              <a:rPr lang="en-IN" sz="1200" dirty="0"/>
              <a:t>EAST</a:t>
            </a:r>
            <a:endParaRPr lang="en-US" sz="1200" dirty="0"/>
          </a:p>
        </p:txBody>
      </p:sp>
      <p:sp>
        <p:nvSpPr>
          <p:cNvPr id="2" name="Text Box 1"/>
          <p:cNvSpPr txBox="1"/>
          <p:nvPr/>
        </p:nvSpPr>
        <p:spPr>
          <a:xfrm>
            <a:off x="3658235" y="41275"/>
            <a:ext cx="5511800" cy="706755"/>
          </a:xfrm>
          <a:prstGeom prst="rect">
            <a:avLst/>
          </a:prstGeom>
          <a:noFill/>
        </p:spPr>
        <p:txBody>
          <a:bodyPr wrap="square" rtlCol="0">
            <a:spAutoFit/>
          </a:bodyPr>
          <a:lstStyle/>
          <a:p>
            <a:r>
              <a:rPr lang="en-US" sz="2000" b="1" dirty="0">
                <a:solidFill>
                  <a:srgbClr val="002060"/>
                </a:solidFill>
              </a:rPr>
              <a:t>University of Panjab at Lahore was created in 1882 for the </a:t>
            </a:r>
            <a:r>
              <a:rPr lang="en-US" sz="2000" b="1" u="sng" dirty="0">
                <a:solidFill>
                  <a:srgbClr val="002060"/>
                </a:solidFill>
              </a:rPr>
              <a:t>North-West</a:t>
            </a:r>
            <a:r>
              <a:rPr lang="en-US" sz="2000" b="1" dirty="0">
                <a:solidFill>
                  <a:srgbClr val="002060"/>
                </a:solidFill>
              </a:rPr>
              <a:t> : </a:t>
            </a:r>
            <a:r>
              <a:rPr lang="en-US" sz="2000" b="1" dirty="0">
                <a:solidFill>
                  <a:srgbClr val="C00000"/>
                </a:solidFill>
              </a:rPr>
              <a:t>Punjab, </a:t>
            </a:r>
            <a:r>
              <a:rPr lang="en-US" sz="2000" b="1" dirty="0" err="1">
                <a:solidFill>
                  <a:srgbClr val="C00000"/>
                </a:solidFill>
              </a:rPr>
              <a:t>Rajputana</a:t>
            </a:r>
            <a:r>
              <a:rPr lang="en-US" sz="2000" b="1" dirty="0">
                <a:solidFill>
                  <a:srgbClr val="C00000"/>
                </a:solidFill>
              </a:rPr>
              <a:t> &amp; Kashmir</a:t>
            </a:r>
            <a:endParaRPr lang="en-US" sz="2000" b="1" dirty="0">
              <a:solidFill>
                <a:srgbClr val="C00000"/>
              </a:solidFill>
            </a:endParaRPr>
          </a:p>
        </p:txBody>
      </p:sp>
      <p:sp>
        <p:nvSpPr>
          <p:cNvPr id="4" name="Text Box 3"/>
          <p:cNvSpPr txBox="1"/>
          <p:nvPr/>
        </p:nvSpPr>
        <p:spPr>
          <a:xfrm>
            <a:off x="5516245" y="2723515"/>
            <a:ext cx="988695" cy="368300"/>
          </a:xfrm>
          <a:prstGeom prst="rect">
            <a:avLst/>
          </a:prstGeom>
          <a:noFill/>
        </p:spPr>
        <p:txBody>
          <a:bodyPr wrap="none" rtlCol="0">
            <a:spAutoFit/>
          </a:bodyPr>
          <a:lstStyle/>
          <a:p>
            <a:pPr algn="l"/>
            <a:r>
              <a:rPr lang="en-US" sz="1400" b="1" dirty="0" err="1">
                <a:solidFill>
                  <a:srgbClr val="002060"/>
                </a:solidFill>
                <a:sym typeface="+mn-ea"/>
              </a:rPr>
              <a:t>Rajputana</a:t>
            </a:r>
            <a:r>
              <a:rPr lang="en-US" b="1" dirty="0">
                <a:solidFill>
                  <a:srgbClr val="002060"/>
                </a:solidFill>
                <a:sym typeface="+mn-ea"/>
              </a:rPr>
              <a:t> </a:t>
            </a:r>
            <a:endParaRPr lang="en-US"/>
          </a:p>
        </p:txBody>
      </p:sp>
      <p:sp>
        <p:nvSpPr>
          <p:cNvPr id="6" name="Text Box 5"/>
          <p:cNvSpPr txBox="1"/>
          <p:nvPr/>
        </p:nvSpPr>
        <p:spPr>
          <a:xfrm>
            <a:off x="6100445" y="793115"/>
            <a:ext cx="875030" cy="368300"/>
          </a:xfrm>
          <a:prstGeom prst="rect">
            <a:avLst/>
          </a:prstGeom>
          <a:noFill/>
        </p:spPr>
        <p:txBody>
          <a:bodyPr wrap="none" rtlCol="0">
            <a:spAutoFit/>
          </a:bodyPr>
          <a:lstStyle/>
          <a:p>
            <a:pPr algn="l"/>
            <a:r>
              <a:rPr lang="en-US" sz="1400" b="1" dirty="0" err="1">
                <a:solidFill>
                  <a:srgbClr val="002060"/>
                </a:solidFill>
                <a:sym typeface="+mn-ea"/>
              </a:rPr>
              <a:t>Kashmir </a:t>
            </a:r>
            <a:r>
              <a:rPr lang="en-US" b="1" dirty="0">
                <a:solidFill>
                  <a:srgbClr val="002060"/>
                </a:solidFill>
                <a:sym typeface="+mn-ea"/>
              </a:rPr>
              <a:t> </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44" y="428604"/>
            <a:ext cx="8968154" cy="5908040"/>
          </a:xfrm>
          <a:prstGeom prst="rect">
            <a:avLst/>
          </a:prstGeom>
        </p:spPr>
        <p:txBody>
          <a:bodyPr wrap="square">
            <a:spAutoFit/>
          </a:bodyPr>
          <a:lstStyle/>
          <a:p>
            <a:pPr algn="just">
              <a:spcAft>
                <a:spcPts val="0"/>
              </a:spcAft>
            </a:pPr>
            <a:r>
              <a:rPr lang="en-US" b="1" dirty="0">
                <a:solidFill>
                  <a:srgbClr val="00B050"/>
                </a:solidFill>
                <a:latin typeface="Lucida Calligraphy" panose="03010101010101010101" pitchFamily="66" charset="0"/>
                <a:ea typeface="Times New Roman" panose="02020603050405020304" pitchFamily="18" charset="0"/>
              </a:rPr>
              <a:t>Dr. </a:t>
            </a:r>
            <a:r>
              <a:rPr lang="en-US" b="1" dirty="0" err="1">
                <a:solidFill>
                  <a:srgbClr val="00B050"/>
                </a:solidFill>
                <a:latin typeface="Lucida Calligraphy" panose="03010101010101010101" pitchFamily="66" charset="0"/>
                <a:ea typeface="Times New Roman" panose="02020603050405020304" pitchFamily="18" charset="0"/>
              </a:rPr>
              <a:t>Nityanand</a:t>
            </a:r>
            <a:r>
              <a:rPr lang="en-US" dirty="0">
                <a:latin typeface="Lucida Calligraphy" panose="03010101010101010101" pitchFamily="66" charset="0"/>
                <a:ea typeface="Times New Roman" panose="02020603050405020304" pitchFamily="18" charset="0"/>
              </a:rPr>
              <a:t> graduated from the University of Punjab at Lahore and obtained his Doctorate degrees, the first from the University Department of Chemical Technology, Bombay and the second from the Cambridge University in U.K. Dr. Nitya Anand was a </a:t>
            </a:r>
            <a:r>
              <a:rPr lang="en-US" dirty="0" err="1">
                <a:latin typeface="Lucida Calligraphy" panose="03010101010101010101" pitchFamily="66" charset="0"/>
                <a:ea typeface="Times New Roman" panose="02020603050405020304" pitchFamily="18" charset="0"/>
              </a:rPr>
              <a:t>Rockfeller</a:t>
            </a:r>
            <a:r>
              <a:rPr lang="en-US" dirty="0">
                <a:latin typeface="Lucida Calligraphy" panose="03010101010101010101" pitchFamily="66" charset="0"/>
                <a:ea typeface="Times New Roman" panose="02020603050405020304" pitchFamily="18" charset="0"/>
              </a:rPr>
              <a:t> Foundation    Fellow   (1959)   at    the    Department  of  Bacteriology &amp; Immunology, Harvard Medical School, Boston (USA). He joined the Central Drug Research Institute (CDRI), Lucknow in 1951.  He  superannuated from the CDRI in 1984, after having served as its Director from 1974.   Dr. Nitya Anand was INSA Senior Scientist during 1985-87. </a:t>
            </a:r>
            <a:r>
              <a:rPr lang="en-US" b="1" dirty="0">
                <a:solidFill>
                  <a:srgbClr val="FF0000"/>
                </a:solidFill>
                <a:latin typeface="Lucida Calligraphy" panose="03010101010101010101" pitchFamily="66" charset="0"/>
                <a:ea typeface="Times New Roman" panose="02020603050405020304" pitchFamily="18" charset="0"/>
              </a:rPr>
              <a:t>He built an active School of Research in Medicinal Chemistry at CDRI, which contributed significantly to the design, discovery and development of new drugs.</a:t>
            </a:r>
            <a:r>
              <a:rPr lang="en-US" dirty="0">
                <a:latin typeface="Lucida Calligraphy" panose="03010101010101010101" pitchFamily="66" charset="0"/>
                <a:ea typeface="Times New Roman" panose="02020603050405020304" pitchFamily="18" charset="0"/>
              </a:rPr>
              <a:t>  He published over four hundred research papers and guided numerous students for </a:t>
            </a:r>
            <a:r>
              <a:rPr lang="en-US" dirty="0" err="1">
                <a:latin typeface="Lucida Calligraphy" panose="03010101010101010101" pitchFamily="66" charset="0"/>
                <a:ea typeface="Times New Roman" panose="02020603050405020304" pitchFamily="18" charset="0"/>
              </a:rPr>
              <a:t>Ph.d.</a:t>
            </a:r>
            <a:r>
              <a:rPr lang="en-US" dirty="0">
                <a:latin typeface="Lucida Calligraphy" panose="03010101010101010101" pitchFamily="66" charset="0"/>
                <a:ea typeface="Times New Roman" panose="02020603050405020304" pitchFamily="18" charset="0"/>
              </a:rPr>
              <a:t> degree. </a:t>
            </a:r>
            <a:r>
              <a:rPr lang="en-US" b="1" dirty="0">
                <a:solidFill>
                  <a:srgbClr val="FF0000"/>
                </a:solidFill>
                <a:latin typeface="Lucida Calligraphy" panose="03010101010101010101" pitchFamily="66" charset="0"/>
                <a:ea typeface="Times New Roman" panose="02020603050405020304" pitchFamily="18" charset="0"/>
              </a:rPr>
              <a:t>He has to his credit nearly one hundred and thirty national and international patents. </a:t>
            </a:r>
            <a:r>
              <a:rPr lang="en-US" dirty="0">
                <a:latin typeface="Lucida Calligraphy" panose="03010101010101010101" pitchFamily="66" charset="0"/>
                <a:ea typeface="Times New Roman" panose="02020603050405020304" pitchFamily="18" charset="0"/>
              </a:rPr>
              <a:t>He remained associated with formulation of drug policy by different bodies of Government of India for over four decades.  Dr. Nitya Anand was a Council Member of Indian National Science Academy (INSA) from 1974 – 76 and was named a recipient of its Vishwakarma Medal in 1982. He is also a Fellow of the National Academy of Sciences of India, Allahabad and the Indian Academy of Sciences, Bangalore.</a:t>
            </a:r>
            <a:endParaRPr lang="en-IN" sz="160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71406" y="-24"/>
            <a:ext cx="9227783" cy="461665"/>
          </a:xfrm>
          <a:prstGeom prst="rect">
            <a:avLst/>
          </a:prstGeom>
          <a:noFill/>
        </p:spPr>
        <p:txBody>
          <a:bodyPr wrap="none" rtlCol="0">
            <a:spAutoFit/>
          </a:bodyPr>
          <a:lstStyle/>
          <a:p>
            <a:r>
              <a:rPr lang="en-IN" sz="2400" b="1" dirty="0">
                <a:solidFill>
                  <a:srgbClr val="C00000"/>
                </a:solidFill>
              </a:rPr>
              <a:t>Citation of Dr. </a:t>
            </a:r>
            <a:r>
              <a:rPr lang="en-IN" sz="2400" b="1" dirty="0" err="1">
                <a:solidFill>
                  <a:srgbClr val="C00000"/>
                </a:solidFill>
              </a:rPr>
              <a:t>Nityanand</a:t>
            </a:r>
            <a:r>
              <a:rPr lang="en-IN" sz="2400" b="1" dirty="0">
                <a:solidFill>
                  <a:srgbClr val="C00000"/>
                </a:solidFill>
              </a:rPr>
              <a:t> (b: 1925), PU </a:t>
            </a:r>
            <a:r>
              <a:rPr lang="en-IN" sz="2400" b="1" dirty="0" err="1">
                <a:solidFill>
                  <a:srgbClr val="C00000"/>
                </a:solidFill>
              </a:rPr>
              <a:t>Vigyan</a:t>
            </a:r>
            <a:r>
              <a:rPr lang="en-IN" sz="2400" b="1" dirty="0">
                <a:solidFill>
                  <a:srgbClr val="C00000"/>
                </a:solidFill>
              </a:rPr>
              <a:t> </a:t>
            </a:r>
            <a:r>
              <a:rPr lang="en-IN" sz="2400" b="1" dirty="0" err="1">
                <a:solidFill>
                  <a:srgbClr val="C00000"/>
                </a:solidFill>
              </a:rPr>
              <a:t>Ratna</a:t>
            </a:r>
            <a:r>
              <a:rPr lang="en-IN" sz="2400" b="1" dirty="0">
                <a:solidFill>
                  <a:srgbClr val="C00000"/>
                </a:solidFill>
              </a:rPr>
              <a:t> </a:t>
            </a:r>
            <a:r>
              <a:rPr lang="en-IN" sz="2400" b="1" dirty="0" err="1">
                <a:solidFill>
                  <a:srgbClr val="C00000"/>
                </a:solidFill>
              </a:rPr>
              <a:t>Awardee</a:t>
            </a:r>
            <a:r>
              <a:rPr lang="en-IN" sz="2400" b="1" dirty="0">
                <a:solidFill>
                  <a:srgbClr val="C00000"/>
                </a:solidFill>
              </a:rPr>
              <a:t> (1914) </a:t>
            </a:r>
            <a:endParaRPr lang="en-US" sz="2400" b="1" dirty="0">
              <a:solidFill>
                <a:srgbClr val="C00000"/>
              </a:solidFill>
            </a:endParaRPr>
          </a:p>
        </p:txBody>
      </p:sp>
      <p:sp>
        <p:nvSpPr>
          <p:cNvPr id="4" name="TextBox 3"/>
          <p:cNvSpPr txBox="1"/>
          <p:nvPr/>
        </p:nvSpPr>
        <p:spPr>
          <a:xfrm>
            <a:off x="71406" y="6215082"/>
            <a:ext cx="9072594" cy="706755"/>
          </a:xfrm>
          <a:prstGeom prst="rect">
            <a:avLst/>
          </a:prstGeom>
          <a:noFill/>
        </p:spPr>
        <p:txBody>
          <a:bodyPr wrap="square" rtlCol="0">
            <a:spAutoFit/>
          </a:bodyPr>
          <a:lstStyle/>
          <a:p>
            <a:pPr algn="ctr"/>
            <a:r>
              <a:rPr lang="en-IN" sz="2000" b="1" dirty="0" err="1">
                <a:solidFill>
                  <a:srgbClr val="C00000"/>
                </a:solidFill>
              </a:rPr>
              <a:t>Har</a:t>
            </a:r>
            <a:r>
              <a:rPr lang="en-US" altLang="en-IN" sz="2000" b="1" dirty="0" err="1">
                <a:solidFill>
                  <a:srgbClr val="C00000"/>
                </a:solidFill>
              </a:rPr>
              <a:t> G</a:t>
            </a:r>
            <a:r>
              <a:rPr lang="en-IN" sz="2000" b="1" dirty="0" err="1">
                <a:solidFill>
                  <a:srgbClr val="C00000"/>
                </a:solidFill>
              </a:rPr>
              <a:t>obind</a:t>
            </a:r>
            <a:r>
              <a:rPr lang="en-IN" sz="2000" b="1" dirty="0">
                <a:solidFill>
                  <a:srgbClr val="C00000"/>
                </a:solidFill>
              </a:rPr>
              <a:t> Khorana, </a:t>
            </a:r>
            <a:r>
              <a:rPr lang="en-IN" sz="2000" b="1" dirty="0" err="1">
                <a:solidFill>
                  <a:srgbClr val="C00000"/>
                </a:solidFill>
              </a:rPr>
              <a:t>Sukh</a:t>
            </a:r>
            <a:r>
              <a:rPr lang="en-IN" sz="2000" b="1" dirty="0">
                <a:solidFill>
                  <a:srgbClr val="C00000"/>
                </a:solidFill>
              </a:rPr>
              <a:t> Dev, </a:t>
            </a:r>
            <a:r>
              <a:rPr lang="en-IN" sz="2000" b="1" dirty="0" err="1">
                <a:solidFill>
                  <a:srgbClr val="C00000"/>
                </a:solidFill>
              </a:rPr>
              <a:t>Nityanand</a:t>
            </a:r>
            <a:r>
              <a:rPr lang="en-IN" sz="2000" b="1" dirty="0">
                <a:solidFill>
                  <a:srgbClr val="C00000"/>
                </a:solidFill>
              </a:rPr>
              <a:t>, R P </a:t>
            </a:r>
            <a:r>
              <a:rPr lang="en-IN" sz="2000" b="1" dirty="0" err="1">
                <a:solidFill>
                  <a:srgbClr val="C00000"/>
                </a:solidFill>
              </a:rPr>
              <a:t>Bambah</a:t>
            </a:r>
            <a:r>
              <a:rPr lang="en-IN" sz="2000" b="1" dirty="0">
                <a:solidFill>
                  <a:srgbClr val="C00000"/>
                </a:solidFill>
              </a:rPr>
              <a:t>, F C </a:t>
            </a:r>
            <a:r>
              <a:rPr lang="en-IN" sz="2000" b="1" dirty="0" err="1">
                <a:solidFill>
                  <a:srgbClr val="C00000"/>
                </a:solidFill>
              </a:rPr>
              <a:t>Kohli</a:t>
            </a:r>
            <a:r>
              <a:rPr lang="en-IN" sz="2000" b="1" dirty="0">
                <a:solidFill>
                  <a:srgbClr val="C00000"/>
                </a:solidFill>
              </a:rPr>
              <a:t> and </a:t>
            </a:r>
            <a:r>
              <a:rPr lang="en-IN" sz="2000" b="1" dirty="0" err="1">
                <a:solidFill>
                  <a:srgbClr val="C00000"/>
                </a:solidFill>
              </a:rPr>
              <a:t>Abdus</a:t>
            </a:r>
            <a:r>
              <a:rPr lang="en-IN" sz="2000" b="1" dirty="0">
                <a:solidFill>
                  <a:srgbClr val="C00000"/>
                </a:solidFill>
              </a:rPr>
              <a:t> Salam were contemporaries at Lahore  </a:t>
            </a:r>
            <a:endParaRPr lang="en-US" sz="2000" b="1" dirty="0">
              <a:solidFill>
                <a:srgbClr val="C00000"/>
              </a:solidFill>
            </a:endParaRPr>
          </a:p>
        </p:txBody>
      </p:sp>
      <p:sp>
        <p:nvSpPr>
          <p:cNvPr id="5" name="Text Box 4"/>
          <p:cNvSpPr txBox="1"/>
          <p:nvPr/>
        </p:nvSpPr>
        <p:spPr>
          <a:xfrm>
            <a:off x="-569595" y="5196205"/>
            <a:ext cx="309880" cy="368300"/>
          </a:xfrm>
          <a:prstGeom prst="rect">
            <a:avLst/>
          </a:prstGeom>
          <a:noFill/>
        </p:spPr>
        <p:txBody>
          <a:bodyPr wrap="none" rtlCol="0">
            <a:spAutoFit/>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735" y="494263"/>
            <a:ext cx="8994531" cy="6456045"/>
          </a:xfrm>
          <a:prstGeom prst="rect">
            <a:avLst/>
          </a:prstGeom>
        </p:spPr>
        <p:txBody>
          <a:bodyPr wrap="square">
            <a:spAutoFit/>
          </a:bodyPr>
          <a:lstStyle/>
          <a:p>
            <a:pPr marL="457200" algn="just">
              <a:lnSpc>
                <a:spcPct val="115000"/>
              </a:lnSpc>
              <a:spcAft>
                <a:spcPts val="0"/>
              </a:spcAft>
            </a:pPr>
            <a:r>
              <a:rPr lang="en-US" sz="1600" dirty="0">
                <a:latin typeface="Lucida Calligraphy" panose="03010101010101010101" pitchFamily="66" charset="0"/>
                <a:ea typeface="Times New Roman" panose="02020603050405020304" pitchFamily="18" charset="0"/>
                <a:cs typeface="Times New Roman" panose="02020603050405020304" pitchFamily="18" charset="0"/>
              </a:rPr>
              <a:t>An iconic alumnus of the University of Punjab at Lahore and the Indian Institute of Science, Bangalore, </a:t>
            </a:r>
            <a:r>
              <a:rPr lang="en-US" sz="1600" b="1" dirty="0">
                <a:solidFill>
                  <a:srgbClr val="FF0000"/>
                </a:solidFill>
                <a:latin typeface="Lucida Calligraphy" panose="03010101010101010101" pitchFamily="66" charset="0"/>
                <a:ea typeface="Times New Roman" panose="02020603050405020304" pitchFamily="18" charset="0"/>
                <a:cs typeface="Times New Roman" panose="02020603050405020304" pitchFamily="18" charset="0"/>
              </a:rPr>
              <a:t>Prof. </a:t>
            </a:r>
            <a:r>
              <a:rPr lang="en-US" sz="1600" b="1" dirty="0" err="1">
                <a:solidFill>
                  <a:srgbClr val="FF0000"/>
                </a:solidFill>
                <a:latin typeface="Lucida Calligraphy" panose="03010101010101010101" pitchFamily="66" charset="0"/>
                <a:ea typeface="Times New Roman" panose="02020603050405020304" pitchFamily="18" charset="0"/>
                <a:cs typeface="Times New Roman" panose="02020603050405020304" pitchFamily="18" charset="0"/>
              </a:rPr>
              <a:t>Sukh</a:t>
            </a:r>
            <a:r>
              <a:rPr lang="en-US" sz="1600" b="1" dirty="0">
                <a:solidFill>
                  <a:srgbClr val="FF0000"/>
                </a:solidFill>
                <a:latin typeface="Lucida Calligraphy" panose="03010101010101010101" pitchFamily="66" charset="0"/>
                <a:ea typeface="Times New Roman" panose="02020603050405020304" pitchFamily="18" charset="0"/>
                <a:cs typeface="Times New Roman" panose="02020603050405020304" pitchFamily="18" charset="0"/>
              </a:rPr>
              <a:t> Dev is acknowledged amongst the rare category of scientists who themselves proceed towards technology development and production that brings economic benefits to the society.</a:t>
            </a:r>
            <a:r>
              <a:rPr lang="en-US" sz="1600" dirty="0">
                <a:latin typeface="Lucida Calligraphy" panose="03010101010101010101" pitchFamily="66" charset="0"/>
                <a:ea typeface="Times New Roman" panose="02020603050405020304" pitchFamily="18" charset="0"/>
                <a:cs typeface="Times New Roman" panose="02020603050405020304" pitchFamily="18" charset="0"/>
              </a:rPr>
              <a:t> He has had plethora of distinctions to his credit, which merit the conferment of Udyog Rattan Award to him.</a:t>
            </a:r>
            <a:endParaRPr lang="en-US" sz="1600" dirty="0">
              <a:latin typeface="Lucida Calligraphy" panose="03010101010101010101" pitchFamily="66"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1400" dirty="0">
                <a:latin typeface="Lucida Calligraphy" panose="03010101010101010101" pitchFamily="66" charset="0"/>
                <a:ea typeface="Times New Roman" panose="02020603050405020304" pitchFamily="18" charset="0"/>
              </a:rPr>
              <a:t>After serving as the Head of Organic Chemistry (Natural Products) at NCL from Pune (1960-74), he moved to the newly created </a:t>
            </a:r>
            <a:r>
              <a:rPr lang="en-US" sz="1400" dirty="0" err="1">
                <a:latin typeface="Lucida Calligraphy" panose="03010101010101010101" pitchFamily="66" charset="0"/>
                <a:ea typeface="Times New Roman" panose="02020603050405020304" pitchFamily="18" charset="0"/>
              </a:rPr>
              <a:t>Malti-Chem</a:t>
            </a:r>
            <a:r>
              <a:rPr lang="en-US" sz="1400" dirty="0">
                <a:latin typeface="Lucida Calligraphy" panose="03010101010101010101" pitchFamily="66" charset="0"/>
                <a:ea typeface="Times New Roman" panose="02020603050405020304" pitchFamily="18" charset="0"/>
              </a:rPr>
              <a:t> Research Centre, near Vadodara, to serve as its Research Director till 1998 and to develop technologies, based on his original research. As he moved from institution to institution, the thrust of his contributions underwent shifts, in consonance with the mandate of the institutions, ranging from curiosity-driven to market- driven technology oriented processes. He worked on the Indian economic raw materials, such as lac, Indian turpentine oil, </a:t>
            </a:r>
            <a:r>
              <a:rPr lang="en-US" sz="1400" i="1" dirty="0" err="1">
                <a:latin typeface="Lucida Calligraphy" panose="03010101010101010101" pitchFamily="66" charset="0"/>
                <a:ea typeface="Times New Roman" panose="02020603050405020304" pitchFamily="18" charset="0"/>
              </a:rPr>
              <a:t>devadaaru</a:t>
            </a:r>
            <a:r>
              <a:rPr lang="en-US" sz="1400" dirty="0">
                <a:latin typeface="Lucida Calligraphy" panose="03010101010101010101" pitchFamily="66" charset="0"/>
                <a:ea typeface="Times New Roman" panose="02020603050405020304" pitchFamily="18" charset="0"/>
              </a:rPr>
              <a:t>, and Indian medicinal plants. Longifolene, a typical component of Indian turpentine was converted into useful aroma compounds, which are being manufactured not only in India, but also abroad. </a:t>
            </a:r>
            <a:r>
              <a:rPr lang="en-US" sz="1400" dirty="0" err="1">
                <a:latin typeface="Lucida Calligraphy" panose="03010101010101010101" pitchFamily="66" charset="0"/>
                <a:ea typeface="Times New Roman" panose="02020603050405020304" pitchFamily="18" charset="0"/>
              </a:rPr>
              <a:t>Carene</a:t>
            </a:r>
            <a:r>
              <a:rPr lang="en-US" sz="1400" dirty="0">
                <a:latin typeface="Lucida Calligraphy" panose="03010101010101010101" pitchFamily="66" charset="0"/>
                <a:ea typeface="Times New Roman" panose="02020603050405020304" pitchFamily="18" charset="0"/>
              </a:rPr>
              <a:t>, another characteristic constituent of this oil, was fashioned into several commercially important molecules. </a:t>
            </a:r>
            <a:r>
              <a:rPr lang="en-US" sz="1400" dirty="0" err="1">
                <a:latin typeface="Lucida Calligraphy" panose="03010101010101010101" pitchFamily="66" charset="0"/>
                <a:ea typeface="Times New Roman" panose="02020603050405020304" pitchFamily="18" charset="0"/>
              </a:rPr>
              <a:t>Himachalenes</a:t>
            </a:r>
            <a:r>
              <a:rPr lang="en-US" sz="1400" dirty="0">
                <a:latin typeface="Lucida Calligraphy" panose="03010101010101010101" pitchFamily="66" charset="0"/>
                <a:ea typeface="Times New Roman" panose="02020603050405020304" pitchFamily="18" charset="0"/>
              </a:rPr>
              <a:t>, hydrocarbons from </a:t>
            </a:r>
            <a:r>
              <a:rPr lang="en-US" sz="1400" i="1" dirty="0" err="1">
                <a:latin typeface="Lucida Calligraphy" panose="03010101010101010101" pitchFamily="66" charset="0"/>
                <a:ea typeface="Times New Roman" panose="02020603050405020304" pitchFamily="18" charset="0"/>
              </a:rPr>
              <a:t>devadaaru</a:t>
            </a:r>
            <a:r>
              <a:rPr lang="en-US" sz="1400" dirty="0">
                <a:latin typeface="Lucida Calligraphy" panose="03010101010101010101" pitchFamily="66" charset="0"/>
                <a:ea typeface="Times New Roman" panose="02020603050405020304" pitchFamily="18" charset="0"/>
              </a:rPr>
              <a:t>, were </a:t>
            </a:r>
            <a:r>
              <a:rPr lang="en-US" sz="1400" dirty="0" err="1">
                <a:latin typeface="Lucida Calligraphy" panose="03010101010101010101" pitchFamily="66" charset="0"/>
                <a:ea typeface="Times New Roman" panose="02020603050405020304" pitchFamily="18" charset="0"/>
              </a:rPr>
              <a:t>recognised</a:t>
            </a:r>
            <a:r>
              <a:rPr lang="en-US" sz="1400" dirty="0">
                <a:latin typeface="Lucida Calligraphy" panose="03010101010101010101" pitchFamily="66" charset="0"/>
                <a:ea typeface="Times New Roman" panose="02020603050405020304" pitchFamily="18" charset="0"/>
              </a:rPr>
              <a:t> as effective against ectoparasites and have been </a:t>
            </a:r>
            <a:r>
              <a:rPr lang="en-US" sz="1400" dirty="0" err="1">
                <a:latin typeface="Lucida Calligraphy" panose="03010101010101010101" pitchFamily="66" charset="0"/>
                <a:ea typeface="Times New Roman" panose="02020603050405020304" pitchFamily="18" charset="0"/>
              </a:rPr>
              <a:t>commercialised</a:t>
            </a:r>
            <a:r>
              <a:rPr lang="en-US" sz="1400" dirty="0">
                <a:latin typeface="Lucida Calligraphy" panose="03010101010101010101" pitchFamily="66" charset="0"/>
                <a:ea typeface="Times New Roman" panose="02020603050405020304" pitchFamily="18" charset="0"/>
              </a:rPr>
              <a:t> as a veterinary drug.   He has been a recipient of numerous </a:t>
            </a:r>
            <a:r>
              <a:rPr lang="en-US" sz="1400" dirty="0" err="1">
                <a:latin typeface="Lucida Calligraphy" panose="03010101010101010101" pitchFamily="66" charset="0"/>
                <a:ea typeface="Times New Roman" panose="02020603050405020304" pitchFamily="18" charset="0"/>
              </a:rPr>
              <a:t>honours</a:t>
            </a:r>
            <a:r>
              <a:rPr lang="en-US" sz="1400" dirty="0">
                <a:latin typeface="Lucida Calligraphy" panose="03010101010101010101" pitchFamily="66" charset="0"/>
                <a:ea typeface="Times New Roman" panose="02020603050405020304" pitchFamily="18" charset="0"/>
              </a:rPr>
              <a:t>, which include Distinguished Alumnus Award by IISc (1980), VASVIK Award (1980), FICCI Award (1980), Fellowships of all the Science Academies in India and the World Academy of Sciences (ICTP, Italy), Padma Bhushan (2008), etc. </a:t>
            </a:r>
            <a:endParaRPr lang="en-IN" sz="1400" dirty="0">
              <a:latin typeface="Times New Roman" panose="02020603050405020304" pitchFamily="18" charset="0"/>
              <a:ea typeface="Times New Roman" panose="02020603050405020304" pitchFamily="18" charset="0"/>
            </a:endParaRPr>
          </a:p>
          <a:p>
            <a:pPr algn="ctr">
              <a:spcAft>
                <a:spcPts val="0"/>
              </a:spcAft>
            </a:pPr>
            <a:r>
              <a:rPr lang="en-US" sz="1400" dirty="0">
                <a:latin typeface="Lucida Calligraphy" panose="03010101010101010101" pitchFamily="66" charset="0"/>
                <a:ea typeface="Times New Roman" panose="02020603050405020304" pitchFamily="18" charset="0"/>
              </a:rPr>
              <a:t> </a:t>
            </a:r>
            <a:endParaRPr lang="en-IN" sz="1600" b="1" dirty="0">
              <a:solidFill>
                <a:srgbClr val="C00000"/>
              </a:solidFill>
              <a:latin typeface="Times New Roman" panose="02020603050405020304" pitchFamily="18" charset="0"/>
              <a:ea typeface="Times New Roman" panose="02020603050405020304" pitchFamily="18" charset="0"/>
            </a:endParaRPr>
          </a:p>
          <a:p>
            <a:pPr algn="ctr"/>
            <a:r>
              <a:rPr lang="en-US" sz="1600" b="1" dirty="0">
                <a:solidFill>
                  <a:srgbClr val="C00000"/>
                </a:solidFill>
                <a:latin typeface="Lucida Calligraphy" panose="03010101010101010101" pitchFamily="66" charset="0"/>
                <a:ea typeface="Times New Roman" panose="02020603050405020304" pitchFamily="18" charset="0"/>
                <a:cs typeface="Times New Roman" panose="02020603050405020304" pitchFamily="18" charset="0"/>
              </a:rPr>
              <a:t>	His expertise in matching the progress in science to manufacturing and economic gains has few parallels in India.</a:t>
            </a:r>
            <a:endParaRPr lang="en-IN" sz="1600" b="1" dirty="0">
              <a:solidFill>
                <a:srgbClr val="C00000"/>
              </a:solidFill>
            </a:endParaRPr>
          </a:p>
        </p:txBody>
      </p:sp>
      <p:sp>
        <p:nvSpPr>
          <p:cNvPr id="3" name="TextBox 2"/>
          <p:cNvSpPr txBox="1"/>
          <p:nvPr/>
        </p:nvSpPr>
        <p:spPr>
          <a:xfrm>
            <a:off x="228600" y="-24"/>
            <a:ext cx="9073475" cy="400110"/>
          </a:xfrm>
          <a:prstGeom prst="rect">
            <a:avLst/>
          </a:prstGeom>
          <a:noFill/>
        </p:spPr>
        <p:txBody>
          <a:bodyPr wrap="square" rtlCol="0">
            <a:spAutoFit/>
          </a:bodyPr>
          <a:lstStyle/>
          <a:p>
            <a:r>
              <a:rPr lang="en-IN" sz="2000" b="1" dirty="0">
                <a:solidFill>
                  <a:srgbClr val="C00000"/>
                </a:solidFill>
              </a:rPr>
              <a:t>Citation of Padma </a:t>
            </a:r>
            <a:r>
              <a:rPr lang="en-IN" sz="2000" b="1" dirty="0" err="1">
                <a:solidFill>
                  <a:srgbClr val="C00000"/>
                </a:solidFill>
              </a:rPr>
              <a:t>Bhushan</a:t>
            </a:r>
            <a:r>
              <a:rPr lang="en-IN" sz="2000" b="1" dirty="0">
                <a:solidFill>
                  <a:srgbClr val="C00000"/>
                </a:solidFill>
              </a:rPr>
              <a:t> </a:t>
            </a:r>
            <a:r>
              <a:rPr lang="en-IN" sz="2000" b="1" dirty="0" err="1">
                <a:solidFill>
                  <a:srgbClr val="C00000"/>
                </a:solidFill>
              </a:rPr>
              <a:t>Prof.</a:t>
            </a:r>
            <a:r>
              <a:rPr lang="en-IN" sz="2000" b="1" dirty="0">
                <a:solidFill>
                  <a:srgbClr val="C00000"/>
                </a:solidFill>
              </a:rPr>
              <a:t> </a:t>
            </a:r>
            <a:r>
              <a:rPr lang="en-IN" sz="2000" b="1" dirty="0" err="1">
                <a:solidFill>
                  <a:srgbClr val="C00000"/>
                </a:solidFill>
              </a:rPr>
              <a:t>Sukh</a:t>
            </a:r>
            <a:r>
              <a:rPr lang="en-IN" sz="2000" b="1" dirty="0">
                <a:solidFill>
                  <a:srgbClr val="C00000"/>
                </a:solidFill>
              </a:rPr>
              <a:t> Dev (b: 1924), </a:t>
            </a:r>
            <a:r>
              <a:rPr lang="en-IN" sz="2000" b="1" dirty="0" err="1">
                <a:solidFill>
                  <a:srgbClr val="C00000"/>
                </a:solidFill>
              </a:rPr>
              <a:t>Udyog</a:t>
            </a:r>
            <a:r>
              <a:rPr lang="en-IN" sz="2000" b="1" dirty="0">
                <a:solidFill>
                  <a:srgbClr val="C00000"/>
                </a:solidFill>
              </a:rPr>
              <a:t> </a:t>
            </a:r>
            <a:r>
              <a:rPr lang="en-IN" sz="2000" b="1" dirty="0" err="1">
                <a:solidFill>
                  <a:srgbClr val="C00000"/>
                </a:solidFill>
              </a:rPr>
              <a:t>Ratna</a:t>
            </a:r>
            <a:r>
              <a:rPr lang="en-IN" sz="2000" b="1" dirty="0">
                <a:solidFill>
                  <a:srgbClr val="C00000"/>
                </a:solidFill>
              </a:rPr>
              <a:t> Awardee (2014)  </a:t>
            </a:r>
            <a:endParaRPr lang="en-US" sz="2000" b="1" dirty="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14815" b="14074"/>
          <a:stretch>
            <a:fillRect/>
          </a:stretch>
        </p:blipFill>
        <p:spPr>
          <a:xfrm>
            <a:off x="107156" y="0"/>
            <a:ext cx="8929688" cy="6350000"/>
          </a:xfrm>
          <a:prstGeom prst="rect">
            <a:avLst/>
          </a:prstGeom>
        </p:spPr>
      </p:pic>
      <p:sp>
        <p:nvSpPr>
          <p:cNvPr id="4" name="TextBox 3"/>
          <p:cNvSpPr txBox="1"/>
          <p:nvPr/>
        </p:nvSpPr>
        <p:spPr>
          <a:xfrm>
            <a:off x="-104173" y="6188654"/>
            <a:ext cx="9145270" cy="706755"/>
          </a:xfrm>
          <a:prstGeom prst="rect">
            <a:avLst/>
          </a:prstGeom>
          <a:noFill/>
        </p:spPr>
        <p:txBody>
          <a:bodyPr wrap="none" rtlCol="0">
            <a:spAutoFit/>
          </a:bodyPr>
          <a:lstStyle/>
          <a:p>
            <a:pPr algn="ctr"/>
            <a:r>
              <a:rPr lang="en-IN" sz="2000" b="1" dirty="0">
                <a:solidFill>
                  <a:srgbClr val="C00000"/>
                </a:solidFill>
              </a:rPr>
              <a:t>London born s/o Professor G S </a:t>
            </a:r>
            <a:r>
              <a:rPr lang="en-IN" sz="2000" b="1" dirty="0" err="1">
                <a:solidFill>
                  <a:srgbClr val="C00000"/>
                </a:solidFill>
              </a:rPr>
              <a:t>Chowla</a:t>
            </a:r>
            <a:r>
              <a:rPr lang="en-US" altLang="en-IN" sz="2000" b="1" dirty="0" err="1">
                <a:solidFill>
                  <a:srgbClr val="C00000"/>
                </a:solidFill>
              </a:rPr>
              <a:t>,</a:t>
            </a:r>
            <a:r>
              <a:rPr lang="en-IN" sz="2000" b="1" dirty="0">
                <a:solidFill>
                  <a:srgbClr val="C00000"/>
                </a:solidFill>
              </a:rPr>
              <a:t> described as </a:t>
            </a:r>
            <a:r>
              <a:rPr lang="en-US" altLang="en-IN" sz="2000" b="1" dirty="0">
                <a:solidFill>
                  <a:srgbClr val="C00000"/>
                </a:solidFill>
              </a:rPr>
              <a:t>the </a:t>
            </a:r>
            <a:r>
              <a:rPr lang="en-IN" sz="2000" b="1" dirty="0">
                <a:solidFill>
                  <a:srgbClr val="C00000"/>
                </a:solidFill>
              </a:rPr>
              <a:t>British born American</a:t>
            </a:r>
            <a:endParaRPr lang="en-IN" sz="2000" b="1" dirty="0">
              <a:solidFill>
                <a:srgbClr val="C00000"/>
              </a:solidFill>
            </a:endParaRPr>
          </a:p>
          <a:p>
            <a:pPr algn="ctr"/>
            <a:r>
              <a:rPr lang="en-IN" sz="2000" b="1" dirty="0">
                <a:solidFill>
                  <a:srgbClr val="C00000"/>
                </a:solidFill>
              </a:rPr>
              <a:t> Mathematician of Indian origin</a:t>
            </a:r>
            <a:r>
              <a:rPr lang="en-US" altLang="en-IN" sz="2000" b="1" dirty="0">
                <a:solidFill>
                  <a:srgbClr val="C00000"/>
                </a:solidFill>
              </a:rPr>
              <a:t>, established the School of Number Theory at Lahore</a:t>
            </a:r>
            <a:r>
              <a:rPr lang="en-IN" sz="2000" b="1" dirty="0">
                <a:solidFill>
                  <a:srgbClr val="C00000"/>
                </a:solidFill>
              </a:rPr>
              <a:t>  </a:t>
            </a:r>
            <a:endParaRPr lang="en-US" sz="2000" b="1" dirty="0">
              <a:solidFill>
                <a:srgbClr val="C00000"/>
              </a:solidFill>
            </a:endParaRPr>
          </a:p>
        </p:txBody>
      </p:sp>
      <p:sp>
        <p:nvSpPr>
          <p:cNvPr id="5" name="TextBox 4"/>
          <p:cNvSpPr txBox="1"/>
          <p:nvPr/>
        </p:nvSpPr>
        <p:spPr>
          <a:xfrm>
            <a:off x="609568" y="-71462"/>
            <a:ext cx="7812405" cy="460375"/>
          </a:xfrm>
          <a:prstGeom prst="rect">
            <a:avLst/>
          </a:prstGeom>
          <a:noFill/>
        </p:spPr>
        <p:txBody>
          <a:bodyPr wrap="none" rtlCol="0">
            <a:spAutoFit/>
          </a:bodyPr>
          <a:lstStyle/>
          <a:p>
            <a:r>
              <a:rPr lang="en-IN" sz="2400" b="1" dirty="0">
                <a:solidFill>
                  <a:schemeClr val="bg1"/>
                </a:solidFill>
              </a:rPr>
              <a:t>International Guest House at PU campus is named after him </a:t>
            </a:r>
            <a:endParaRPr lang="en-US" sz="2400" b="1" dirty="0">
              <a:solidFill>
                <a:schemeClr val="bg1"/>
              </a:solidFill>
            </a:endParaRPr>
          </a:p>
        </p:txBody>
      </p:sp>
      <p:sp>
        <p:nvSpPr>
          <p:cNvPr id="2" name="Rectangles 1"/>
          <p:cNvSpPr/>
          <p:nvPr/>
        </p:nvSpPr>
        <p:spPr>
          <a:xfrm>
            <a:off x="3168015" y="1430020"/>
            <a:ext cx="5893435" cy="376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K:\22-09-2013\scan file\2013-09 (Sep)\scan0001.jpg"/>
          <p:cNvPicPr>
            <a:picLocks noChangeAspect="1" noChangeArrowheads="1"/>
          </p:cNvPicPr>
          <p:nvPr/>
        </p:nvPicPr>
        <p:blipFill>
          <a:blip r:embed="rId1"/>
          <a:srcRect/>
          <a:stretch>
            <a:fillRect/>
          </a:stretch>
        </p:blipFill>
        <p:spPr bwMode="auto">
          <a:xfrm>
            <a:off x="233045" y="1243965"/>
            <a:ext cx="3449320" cy="4679315"/>
          </a:xfrm>
          <a:prstGeom prst="rect">
            <a:avLst/>
          </a:prstGeom>
          <a:noFill/>
          <a:ln w="9525">
            <a:noFill/>
            <a:miter lim="800000"/>
            <a:headEnd/>
            <a:tailEnd/>
          </a:ln>
        </p:spPr>
      </p:pic>
      <p:sp>
        <p:nvSpPr>
          <p:cNvPr id="93187" name="TextBox 2"/>
          <p:cNvSpPr txBox="1">
            <a:spLocks noChangeArrowheads="1"/>
          </p:cNvSpPr>
          <p:nvPr/>
        </p:nvSpPr>
        <p:spPr bwMode="auto">
          <a:xfrm>
            <a:off x="304800" y="228600"/>
            <a:ext cx="8568055" cy="1753235"/>
          </a:xfrm>
          <a:prstGeom prst="rect">
            <a:avLst/>
          </a:prstGeom>
          <a:noFill/>
          <a:ln w="9525">
            <a:noFill/>
            <a:miter lim="800000"/>
          </a:ln>
        </p:spPr>
        <p:txBody>
          <a:bodyPr wrap="square">
            <a:spAutoFit/>
          </a:bodyPr>
          <a:lstStyle/>
          <a:p>
            <a:pPr algn="ctr"/>
            <a:r>
              <a:rPr lang="en-US" sz="2800" b="1">
                <a:solidFill>
                  <a:srgbClr val="C00000"/>
                </a:solidFill>
              </a:rPr>
              <a:t>Nobel Laureate in Physics (1979) Prof. Abdus Salam, FRS  </a:t>
            </a:r>
            <a:endParaRPr lang="en-US" sz="2000" b="1">
              <a:solidFill>
                <a:srgbClr val="C00000"/>
              </a:solidFill>
            </a:endParaRPr>
          </a:p>
          <a:p>
            <a:pPr algn="ctr"/>
            <a:r>
              <a:rPr lang="en-US" sz="2000" b="1">
                <a:solidFill>
                  <a:schemeClr val="tx1"/>
                </a:solidFill>
              </a:rPr>
              <a:t>Student at Dept. of Mathematics of Government College at Lahore (1940-46)</a:t>
            </a:r>
            <a:endParaRPr lang="en-US" sz="2000" b="1">
              <a:solidFill>
                <a:schemeClr val="tx1"/>
              </a:solidFill>
            </a:endParaRPr>
          </a:p>
          <a:p>
            <a:pPr algn="ctr"/>
            <a:endParaRPr lang="en-US" sz="2000" b="1">
              <a:solidFill>
                <a:schemeClr val="tx1"/>
              </a:solidFill>
            </a:endParaRPr>
          </a:p>
          <a:p>
            <a:endParaRPr lang="en-US" sz="2000" b="1">
              <a:solidFill>
                <a:srgbClr val="C00000"/>
              </a:solidFill>
            </a:endParaRPr>
          </a:p>
          <a:p>
            <a:endParaRPr lang="en-US" sz="2000" b="1">
              <a:solidFill>
                <a:srgbClr val="C00000"/>
              </a:solidFill>
            </a:endParaRPr>
          </a:p>
        </p:txBody>
      </p:sp>
      <p:sp>
        <p:nvSpPr>
          <p:cNvPr id="93188" name="TextBox 3"/>
          <p:cNvSpPr txBox="1">
            <a:spLocks noChangeArrowheads="1"/>
          </p:cNvSpPr>
          <p:nvPr/>
        </p:nvSpPr>
        <p:spPr bwMode="auto">
          <a:xfrm>
            <a:off x="304800" y="5410200"/>
            <a:ext cx="3668713" cy="369888"/>
          </a:xfrm>
          <a:prstGeom prst="rect">
            <a:avLst/>
          </a:prstGeom>
          <a:noFill/>
          <a:ln w="9525">
            <a:noFill/>
            <a:miter lim="800000"/>
          </a:ln>
        </p:spPr>
        <p:txBody>
          <a:bodyPr wrap="none">
            <a:spAutoFit/>
          </a:bodyPr>
          <a:lstStyle/>
          <a:p>
            <a:r>
              <a:rPr lang="en-US" b="1">
                <a:solidFill>
                  <a:srgbClr val="FF0000"/>
                </a:solidFill>
              </a:rPr>
              <a:t>VC  of Univ. of Punjab at Lahore</a:t>
            </a:r>
            <a:endParaRPr lang="en-US" b="1">
              <a:solidFill>
                <a:srgbClr val="FF0000"/>
              </a:solidFill>
            </a:endParaRPr>
          </a:p>
        </p:txBody>
      </p:sp>
      <p:sp>
        <p:nvSpPr>
          <p:cNvPr id="2" name="Text Box 1"/>
          <p:cNvSpPr txBox="1"/>
          <p:nvPr/>
        </p:nvSpPr>
        <p:spPr>
          <a:xfrm>
            <a:off x="3581400" y="1219200"/>
            <a:ext cx="5398770" cy="5908040"/>
          </a:xfrm>
          <a:prstGeom prst="rect">
            <a:avLst/>
          </a:prstGeom>
          <a:noFill/>
        </p:spPr>
        <p:txBody>
          <a:bodyPr wrap="square" rtlCol="0">
            <a:spAutoFit/>
          </a:bodyPr>
          <a:p>
            <a:pPr marL="285750" indent="-285750" algn="just">
              <a:lnSpc>
                <a:spcPct val="150000"/>
              </a:lnSpc>
              <a:buFont typeface="Arial" panose="020B0604020202020204" pitchFamily="34" charset="0"/>
              <a:buChar char="•"/>
            </a:pPr>
            <a:r>
              <a:rPr lang="en-US" b="1">
                <a:solidFill>
                  <a:srgbClr val="FF0000"/>
                </a:solidFill>
                <a:sym typeface="+mn-ea"/>
              </a:rPr>
              <a:t>One of the problems posed by Dr. Chowla  concerned four simultaneous equations in four variables – this was a problem due to Ramanujan.</a:t>
            </a:r>
            <a:endParaRPr lang="en-US" b="1">
              <a:solidFill>
                <a:srgbClr val="FF0000"/>
              </a:solidFill>
              <a:sym typeface="+mn-ea"/>
            </a:endParaRPr>
          </a:p>
          <a:p>
            <a:pPr marL="285750" indent="-285750" algn="just">
              <a:lnSpc>
                <a:spcPct val="150000"/>
              </a:lnSpc>
              <a:buFont typeface="Arial" panose="020B0604020202020204" pitchFamily="34" charset="0"/>
              <a:buChar char="•"/>
            </a:pPr>
            <a:endParaRPr lang="en-US" b="1">
              <a:solidFill>
                <a:srgbClr val="FF0000"/>
              </a:solidFill>
            </a:endParaRPr>
          </a:p>
          <a:p>
            <a:pPr marL="285750" indent="-285750" algn="just">
              <a:lnSpc>
                <a:spcPct val="150000"/>
              </a:lnSpc>
              <a:buFont typeface="Arial" panose="020B0604020202020204" pitchFamily="34" charset="0"/>
              <a:buChar char="•"/>
            </a:pPr>
            <a:r>
              <a:rPr lang="en-US" b="1">
                <a:solidFill>
                  <a:srgbClr val="FF0000"/>
                </a:solidFill>
                <a:sym typeface="+mn-ea"/>
              </a:rPr>
              <a:t> </a:t>
            </a:r>
            <a:r>
              <a:rPr lang="en-US" b="1" u="sng">
                <a:solidFill>
                  <a:srgbClr val="FF0000"/>
                </a:solidFill>
                <a:sym typeface="+mn-ea"/>
              </a:rPr>
              <a:t>Salam’s solution was sent by Dr. Chowla to a magazine.  Thus, in the year 1943, Salam’s first mathematical research paper titled “On a Problem of Ramanujan” was published in the March – July 1943 </a:t>
            </a:r>
            <a:r>
              <a:rPr lang="en-US" b="1" i="1" u="sng">
                <a:solidFill>
                  <a:srgbClr val="FF0000"/>
                </a:solidFill>
                <a:sym typeface="+mn-ea"/>
              </a:rPr>
              <a:t>issue of Maths. Student</a:t>
            </a:r>
            <a:r>
              <a:rPr lang="en-US" b="1" u="sng">
                <a:solidFill>
                  <a:srgbClr val="FF0000"/>
                </a:solidFill>
                <a:sym typeface="+mn-ea"/>
              </a:rPr>
              <a:t> (volumes XI, Nos 1-2). </a:t>
            </a:r>
            <a:endParaRPr lang="en-US" b="1" u="sng">
              <a:solidFill>
                <a:srgbClr val="FF0000"/>
              </a:solidFill>
              <a:sym typeface="+mn-ea"/>
            </a:endParaRPr>
          </a:p>
          <a:p>
            <a:pPr marL="285750" indent="-285750" algn="just">
              <a:lnSpc>
                <a:spcPct val="150000"/>
              </a:lnSpc>
              <a:buFont typeface="Arial" panose="020B0604020202020204" pitchFamily="34" charset="0"/>
              <a:buChar char="•"/>
            </a:pPr>
            <a:endParaRPr lang="en-US" b="1" u="sng">
              <a:solidFill>
                <a:srgbClr val="FF0000"/>
              </a:solidFill>
              <a:sym typeface="+mn-ea"/>
            </a:endParaRPr>
          </a:p>
          <a:p>
            <a:pPr marL="285750" indent="-285750" algn="just">
              <a:lnSpc>
                <a:spcPct val="150000"/>
              </a:lnSpc>
              <a:buFont typeface="Arial" panose="020B0604020202020204" pitchFamily="34" charset="0"/>
              <a:buChar char="•"/>
            </a:pPr>
            <a:r>
              <a:rPr lang="en-US" b="1">
                <a:solidFill>
                  <a:srgbClr val="C00000"/>
                </a:solidFill>
                <a:sym typeface="+mn-ea"/>
              </a:rPr>
              <a:t>R P Bambah, his contemporary at Lahore, had motivated Abdus Salam to move over to Physics as he went to Cambridge for higher studies.. </a:t>
            </a:r>
            <a:endParaRPr lang="en-US" b="1">
              <a:solidFill>
                <a:srgbClr val="C00000"/>
              </a:solidFill>
            </a:endParaRPr>
          </a:p>
          <a:p>
            <a:pPr>
              <a:lnSpc>
                <a:spcPct val="150000"/>
              </a:lnSpc>
            </a:pPr>
            <a:endParaRPr lang="en-US" b="1">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cstate="print">
            <a:extLst>
              <a:ext uri="{28A0092B-C50C-407E-A947-70E740481C1C}">
                <a14:useLocalDpi xmlns:a14="http://schemas.microsoft.com/office/drawing/2010/main" val="0"/>
              </a:ext>
            </a:extLst>
          </a:blip>
          <a:srcRect l="555" t="2593" r="10278" b="9629"/>
          <a:stretch>
            <a:fillRect/>
          </a:stretch>
        </p:blipFill>
        <p:spPr>
          <a:xfrm rot="5400000">
            <a:off x="-1136015" y="1468120"/>
            <a:ext cx="6261100" cy="3467100"/>
          </a:xfrm>
          <a:prstGeom prst="rect">
            <a:avLst/>
          </a:prstGeom>
        </p:spPr>
      </p:pic>
      <p:sp>
        <p:nvSpPr>
          <p:cNvPr id="4" name="TextBox 3"/>
          <p:cNvSpPr txBox="1"/>
          <p:nvPr/>
        </p:nvSpPr>
        <p:spPr>
          <a:xfrm>
            <a:off x="3714744" y="47604"/>
            <a:ext cx="5470114" cy="12648565"/>
          </a:xfrm>
          <a:prstGeom prst="rect">
            <a:avLst/>
          </a:prstGeom>
          <a:noFill/>
        </p:spPr>
        <p:txBody>
          <a:bodyPr wrap="square" rtlCol="0">
            <a:spAutoFit/>
          </a:bodyPr>
          <a:lstStyle/>
          <a:p>
            <a:pPr algn="ctr"/>
            <a:r>
              <a:rPr lang="en-IN" sz="2400" b="1" dirty="0"/>
              <a:t>Extract from S Chandrasekhar’s Letter to </a:t>
            </a:r>
            <a:r>
              <a:rPr lang="en-IN" sz="2400" b="1" dirty="0" err="1"/>
              <a:t>Sarvadaman</a:t>
            </a:r>
            <a:r>
              <a:rPr lang="en-IN" sz="2400" b="1" dirty="0"/>
              <a:t> </a:t>
            </a:r>
            <a:r>
              <a:rPr lang="en-IN" sz="2400" b="1" dirty="0" err="1"/>
              <a:t>Chowla</a:t>
            </a:r>
            <a:r>
              <a:rPr lang="en-IN" sz="2400" b="1" dirty="0"/>
              <a:t> in 1933 :</a:t>
            </a:r>
            <a:endParaRPr lang="en-IN" sz="2400" b="1" dirty="0"/>
          </a:p>
          <a:p>
            <a:endParaRPr lang="en-IN" sz="2000" b="1" dirty="0">
              <a:solidFill>
                <a:srgbClr val="C00000"/>
              </a:solidFill>
            </a:endParaRPr>
          </a:p>
          <a:p>
            <a:r>
              <a:rPr lang="en-IN" sz="2400" b="1" dirty="0">
                <a:solidFill>
                  <a:srgbClr val="C00000"/>
                </a:solidFill>
              </a:rPr>
              <a:t>...I feel sure that you will always go forward in spite of ‘mathematically uneventful world” which you say is Andhra University </a:t>
            </a:r>
            <a:r>
              <a:rPr lang="en-IN" sz="2400" b="1" i="1" dirty="0">
                <a:solidFill>
                  <a:srgbClr val="002060"/>
                </a:solidFill>
              </a:rPr>
              <a:t>(whose VC at that time was the legendary Dr. S </a:t>
            </a:r>
            <a:r>
              <a:rPr lang="en-IN" sz="2400" b="1" i="1" dirty="0" err="1">
                <a:solidFill>
                  <a:srgbClr val="002060"/>
                </a:solidFill>
              </a:rPr>
              <a:t>Radhakrishnan</a:t>
            </a:r>
            <a:r>
              <a:rPr lang="en-IN" sz="2400" b="1" i="1" dirty="0">
                <a:solidFill>
                  <a:srgbClr val="002060"/>
                </a:solidFill>
              </a:rPr>
              <a:t>).</a:t>
            </a:r>
            <a:endParaRPr lang="en-IN" sz="2400" b="1" i="1" dirty="0">
              <a:solidFill>
                <a:srgbClr val="002060"/>
              </a:solidFill>
            </a:endParaRPr>
          </a:p>
          <a:p>
            <a:endParaRPr lang="en-IN" sz="2400" b="1" dirty="0">
              <a:solidFill>
                <a:srgbClr val="C00000"/>
              </a:solidFill>
            </a:endParaRPr>
          </a:p>
          <a:p>
            <a:r>
              <a:rPr lang="en-IN" sz="2400" b="1" dirty="0">
                <a:solidFill>
                  <a:srgbClr val="C00000"/>
                </a:solidFill>
              </a:rPr>
              <a:t>I do not subscribe to your description of </a:t>
            </a:r>
            <a:r>
              <a:rPr lang="en-IN" sz="2400" b="1" u="sng" dirty="0">
                <a:solidFill>
                  <a:srgbClr val="C00000"/>
                </a:solidFill>
              </a:rPr>
              <a:t>Andhra University</a:t>
            </a:r>
            <a:r>
              <a:rPr lang="en-IN" sz="2400" b="1" dirty="0">
                <a:solidFill>
                  <a:srgbClr val="C00000"/>
                </a:solidFill>
              </a:rPr>
              <a:t>, because </a:t>
            </a:r>
            <a:r>
              <a:rPr lang="en-IN" sz="2400" b="1" u="sng" dirty="0" err="1">
                <a:solidFill>
                  <a:srgbClr val="C00000"/>
                </a:solidFill>
              </a:rPr>
              <a:t>Chowla</a:t>
            </a:r>
            <a:r>
              <a:rPr lang="en-IN" sz="2400" b="1" dirty="0">
                <a:solidFill>
                  <a:srgbClr val="C00000"/>
                </a:solidFill>
              </a:rPr>
              <a:t> is there and who has </a:t>
            </a:r>
            <a:r>
              <a:rPr lang="en-IN" sz="2400" b="1" u="sng" dirty="0">
                <a:solidFill>
                  <a:srgbClr val="C00000"/>
                </a:solidFill>
              </a:rPr>
              <a:t>proved without any hypothesis a deep result due to </a:t>
            </a:r>
            <a:r>
              <a:rPr lang="en-IN" sz="2400" b="1" u="sng" dirty="0" err="1">
                <a:solidFill>
                  <a:srgbClr val="C00000"/>
                </a:solidFill>
              </a:rPr>
              <a:t>Littlewood</a:t>
            </a:r>
            <a:r>
              <a:rPr lang="en-IN" sz="2400" b="1" u="sng" dirty="0">
                <a:solidFill>
                  <a:srgbClr val="C00000"/>
                </a:solidFill>
              </a:rPr>
              <a:t> ...  </a:t>
            </a:r>
            <a:endParaRPr lang="en-IN" sz="2400" b="1" u="sng" dirty="0">
              <a:solidFill>
                <a:srgbClr val="C00000"/>
              </a:solidFill>
            </a:endParaRPr>
          </a:p>
          <a:p>
            <a:endParaRPr lang="en-IN" sz="2400" b="1" dirty="0">
              <a:solidFill>
                <a:srgbClr val="C00000"/>
              </a:solidFill>
            </a:endParaRPr>
          </a:p>
          <a:p>
            <a:r>
              <a:rPr lang="en-IN" sz="2000" b="1" dirty="0" err="1">
                <a:solidFill>
                  <a:srgbClr val="FF0000"/>
                </a:solidFill>
              </a:rPr>
              <a:t>Ramanujan</a:t>
            </a:r>
            <a:r>
              <a:rPr lang="en-IN" sz="2000" b="1" dirty="0">
                <a:solidFill>
                  <a:srgbClr val="FF0000"/>
                </a:solidFill>
              </a:rPr>
              <a:t> had worked with </a:t>
            </a:r>
            <a:r>
              <a:rPr lang="en-IN" sz="2000" b="1" dirty="0" err="1">
                <a:solidFill>
                  <a:srgbClr val="FF0000"/>
                </a:solidFill>
              </a:rPr>
              <a:t>Littlewood</a:t>
            </a:r>
            <a:r>
              <a:rPr lang="en-IN" sz="2000" b="1" dirty="0">
                <a:solidFill>
                  <a:srgbClr val="FF0000"/>
                </a:solidFill>
              </a:rPr>
              <a:t> and Hardy in Cambridge</a:t>
            </a:r>
            <a:endParaRPr lang="en-IN" sz="2000" b="1" dirty="0">
              <a:solidFill>
                <a:srgbClr val="FF0000"/>
              </a:solidFill>
            </a:endParaRPr>
          </a:p>
          <a:p>
            <a:endParaRPr lang="en-IN" sz="2000" b="1" dirty="0">
              <a:solidFill>
                <a:srgbClr val="FF0000"/>
              </a:solidFill>
            </a:endParaRPr>
          </a:p>
          <a:p>
            <a:r>
              <a:rPr lang="en-IN" sz="2000" b="1" dirty="0">
                <a:solidFill>
                  <a:srgbClr val="FF0000"/>
                </a:solidFill>
              </a:rPr>
              <a:t> </a:t>
            </a:r>
            <a:endParaRPr lang="en-IN" sz="2000" b="1" dirty="0">
              <a:solidFill>
                <a:srgbClr val="FF0000"/>
              </a:solidFill>
            </a:endParaRPr>
          </a:p>
          <a:p>
            <a:endParaRPr lang="en-IN" sz="2000" b="1" dirty="0">
              <a:solidFill>
                <a:srgbClr val="FF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endParaRPr lang="en-IN" sz="2000" b="1" dirty="0">
              <a:solidFill>
                <a:srgbClr val="C00000"/>
              </a:solidFill>
            </a:endParaRPr>
          </a:p>
          <a:p>
            <a:r>
              <a:rPr lang="en-IN" sz="2000" b="1" dirty="0">
                <a:solidFill>
                  <a:srgbClr val="C00000"/>
                </a:solidFill>
              </a:rPr>
              <a:t> </a:t>
            </a:r>
            <a:endParaRPr lang="en-US" sz="2000" b="1" dirty="0">
              <a:solidFill>
                <a:srgbClr val="C00000"/>
              </a:solidFill>
            </a:endParaRPr>
          </a:p>
        </p:txBody>
      </p:sp>
      <p:sp>
        <p:nvSpPr>
          <p:cNvPr id="2" name="Text Box 1"/>
          <p:cNvSpPr txBox="1"/>
          <p:nvPr/>
        </p:nvSpPr>
        <p:spPr>
          <a:xfrm>
            <a:off x="1386205" y="6427470"/>
            <a:ext cx="7295515" cy="460375"/>
          </a:xfrm>
          <a:prstGeom prst="rect">
            <a:avLst/>
          </a:prstGeom>
          <a:noFill/>
        </p:spPr>
        <p:txBody>
          <a:bodyPr wrap="none" rtlCol="0">
            <a:spAutoFit/>
          </a:bodyPr>
          <a:p>
            <a:pPr algn="l"/>
            <a:r>
              <a:rPr lang="en-IN" sz="2400" b="1" dirty="0">
                <a:solidFill>
                  <a:schemeClr val="tx1"/>
                </a:solidFill>
                <a:sym typeface="+mn-ea"/>
              </a:rPr>
              <a:t>S Chandrasekhar received Nobel Prize in </a:t>
            </a:r>
            <a:r>
              <a:rPr lang="en-US" altLang="en-IN" sz="2400" b="1" dirty="0">
                <a:solidFill>
                  <a:schemeClr val="tx1"/>
                </a:solidFill>
                <a:sym typeface="+mn-ea"/>
              </a:rPr>
              <a:t>Physics in </a:t>
            </a:r>
            <a:r>
              <a:rPr lang="en-IN" sz="2400" b="1" dirty="0">
                <a:solidFill>
                  <a:schemeClr val="tx1"/>
                </a:solidFill>
                <a:sym typeface="+mn-ea"/>
              </a:rPr>
              <a:t>1982 </a:t>
            </a:r>
            <a:endParaRPr lang="en-IN" sz="2400" b="1" dirty="0">
              <a:solidFill>
                <a:schemeClr val="tx1"/>
              </a:solidFill>
              <a:sym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228600" y="1957094"/>
            <a:ext cx="8763000" cy="4831080"/>
          </a:xfrm>
          <a:prstGeom prst="rect">
            <a:avLst/>
          </a:prstGeom>
        </p:spPr>
        <p:txBody>
          <a:bodyPr wrap="square">
            <a:spAutoFit/>
          </a:bodyPr>
          <a:lstStyle/>
          <a:p>
            <a:pPr algn="just">
              <a:lnSpc>
                <a:spcPct val="115000"/>
              </a:lnSpc>
              <a:spcAft>
                <a:spcPts val="0"/>
              </a:spcAft>
            </a:pP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Prof. Hans Raj was born on 9 October, 1902, at Rawalpindi (Pakistan);</a:t>
            </a:r>
            <a:r>
              <a:rPr lang="en-US" alt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obtained M.A. in Mathematics, in first position (1925) from Punjab University, Lahore</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became Lecturer at the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Sadiq</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Egerton College, Bahawalpur (1926-28), Lecturer, Government College,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Hoshiarpur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did his Ph.D. in Mathematics from Punjab University, Lahore in 1936.</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After the partition in 1947, Government College,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Hoshiarpur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was taken over by the Panjab University and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 1954 he was appointed as Professor and Head of the Department of Mathematics, Panjab University, </a:t>
            </a:r>
            <a:r>
              <a:rPr lang="en-IN" sz="1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Hoshiarpur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For a short duration he was Principal, Government College, Chandigarh but returned back as Professor of Mathematics, Department of Mathematics which in 1962 shifted to Chandigarh.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 retired as Director of Centre of Advanced Studies in Mathematics, Panjab University, Chandigarh in 1966</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He was Honorary Professor of Mathematics, Panjab University, visiting Professor, University of Colorado and Arizona , USA , University of Alberta, Canada (1969).</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Prof. Gupta’s main contributions were in the area of theory of numbers and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combinatorics</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He was well-known for his work on perpetual calendar.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He published many monographs in the field of number theory and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combinatorics</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200" i="1" dirty="0">
                <a:latin typeface="Times New Roman" panose="02020603050405020304" pitchFamily="18" charset="0"/>
                <a:ea typeface="Times New Roman" panose="02020603050405020304" pitchFamily="18" charset="0"/>
                <a:cs typeface="Times New Roman" panose="02020603050405020304" pitchFamily="18" charset="0"/>
              </a:rPr>
              <a:t>Table of Partitions</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(Royal Society of London) and </a:t>
            </a:r>
            <a:r>
              <a:rPr lang="en-IN" sz="1200" i="1" dirty="0">
                <a:latin typeface="Times New Roman" panose="02020603050405020304" pitchFamily="18" charset="0"/>
                <a:ea typeface="Times New Roman" panose="02020603050405020304" pitchFamily="18" charset="0"/>
                <a:cs typeface="Times New Roman" panose="02020603050405020304" pitchFamily="18" charset="0"/>
              </a:rPr>
              <a:t>Representations of Primes by Quadratic Forms</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He was a member of the Editorial Board of Indian Journal of Pure and Applied Mathematics.</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He was a Fellow, of the Indian National Science Academy (1950) and National Academy of Sciences (India), Member of Indian Mathematical Society (President, 1963), Edinburgh Mathematical Society and American Mathematical Society.</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Prof. Gupta received Medal and Certificate of Merit of British Empire Exhibition (1924)</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He was President, Mathematics Section of  Indian Science Congress (1964) and  recipient of Mathematical Association of India Award (1979).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Prof.Gupta</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died on 23</a:t>
            </a:r>
            <a:r>
              <a:rPr lang="en-IN" sz="1200" baseline="30000" dirty="0">
                <a:latin typeface="Times New Roman" panose="02020603050405020304" pitchFamily="18" charset="0"/>
                <a:ea typeface="Times New Roman" panose="02020603050405020304" pitchFamily="18" charset="0"/>
                <a:cs typeface="Times New Roman" panose="02020603050405020304" pitchFamily="18" charset="0"/>
              </a:rPr>
              <a:t>rd</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November, 1988.</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http://www.indianmathsociety.org.in/20-HansrajGupta.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51630" y="76200"/>
            <a:ext cx="916940" cy="1180465"/>
          </a:xfrm>
          <a:prstGeom prst="rect">
            <a:avLst/>
          </a:prstGeom>
          <a:noFill/>
          <a:ln>
            <a:noFill/>
          </a:ln>
        </p:spPr>
      </p:pic>
      <p:sp>
        <p:nvSpPr>
          <p:cNvPr id="5" name="Rectangle 4"/>
          <p:cNvSpPr/>
          <p:nvPr/>
        </p:nvSpPr>
        <p:spPr>
          <a:xfrm>
            <a:off x="2209800" y="1265611"/>
            <a:ext cx="4572000" cy="729430"/>
          </a:xfrm>
          <a:prstGeom prst="rect">
            <a:avLst/>
          </a:prstGeom>
        </p:spPr>
        <p:txBody>
          <a:bodyPr>
            <a:spAutoFit/>
          </a:bodyPr>
          <a:lstStyle/>
          <a:p>
            <a:pPr algn="ctr">
              <a:lnSpc>
                <a:spcPct val="115000"/>
              </a:lnSpc>
              <a:spcAft>
                <a:spcPts val="0"/>
              </a:spcAft>
            </a:pPr>
            <a:r>
              <a:rPr lang="en-IN" b="1" dirty="0">
                <a:latin typeface="Arial" panose="020B0604020202020204" pitchFamily="34" charset="0"/>
                <a:ea typeface="Calibri" panose="020F0502020204030204" charset="0"/>
                <a:cs typeface="Times New Roman" panose="02020603050405020304" pitchFamily="18" charset="0"/>
              </a:rPr>
              <a:t>Professor Hans Raj Gupta</a:t>
            </a:r>
            <a:endParaRPr lang="en-GB" sz="1600" dirty="0">
              <a:latin typeface="Calibri" panose="020F0502020204030204" charset="0"/>
              <a:ea typeface="Calibri" panose="020F0502020204030204" charset="0"/>
              <a:cs typeface="Times New Roman" panose="02020603050405020304" pitchFamily="18" charset="0"/>
            </a:endParaRPr>
          </a:p>
          <a:p>
            <a:pPr algn="ctr">
              <a:lnSpc>
                <a:spcPct val="115000"/>
              </a:lnSpc>
              <a:spcAft>
                <a:spcPts val="0"/>
              </a:spcAft>
            </a:pPr>
            <a:r>
              <a:rPr lang="en-IN" b="1" dirty="0">
                <a:latin typeface="Arial" panose="020B0604020202020204" pitchFamily="34" charset="0"/>
                <a:ea typeface="Calibri" panose="020F0502020204030204" charset="0"/>
                <a:cs typeface="Times New Roman" panose="02020603050405020304" pitchFamily="18" charset="0"/>
              </a:rPr>
              <a:t>(1902-1988)</a:t>
            </a:r>
            <a:endParaRPr lang="en-GB" sz="1600" dirty="0">
              <a:effectLst/>
              <a:latin typeface="Calibri" panose="020F0502020204030204" charset="0"/>
              <a:ea typeface="Calibri" panose="020F050202020403020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7" name="TextBox 6"/>
          <p:cNvSpPr txBox="1"/>
          <p:nvPr/>
        </p:nvSpPr>
        <p:spPr>
          <a:xfrm>
            <a:off x="228600" y="762000"/>
            <a:ext cx="8610600" cy="5384800"/>
          </a:xfrm>
          <a:prstGeom prst="rect">
            <a:avLst/>
          </a:prstGeom>
          <a:noFill/>
        </p:spPr>
        <p:txBody>
          <a:bodyPr wrap="square" rtlCol="0">
            <a:spAutoFit/>
          </a:bodyPr>
          <a:lstStyle/>
          <a:p>
            <a:pPr algn="ctr"/>
            <a:r>
              <a:rPr lang="en-US" sz="2400" b="1" dirty="0">
                <a:solidFill>
                  <a:srgbClr val="C00000"/>
                </a:solidFill>
              </a:rPr>
              <a:t>       </a:t>
            </a:r>
            <a:r>
              <a:rPr lang="en-US" sz="2800" b="1" dirty="0">
                <a:solidFill>
                  <a:srgbClr val="C00000"/>
                </a:solidFill>
              </a:rPr>
              <a:t>Prof. Hans Raj Gupta</a:t>
            </a:r>
            <a:endParaRPr lang="en-US" sz="2800" b="1" dirty="0">
              <a:solidFill>
                <a:srgbClr val="C00000"/>
              </a:solidFill>
            </a:endParaRPr>
          </a:p>
          <a:p>
            <a:pPr algn="ctr"/>
            <a:r>
              <a:rPr lang="en-US" sz="2800" b="1" dirty="0">
                <a:solidFill>
                  <a:srgbClr val="C00000"/>
                </a:solidFill>
              </a:rPr>
              <a:t>(1902-88)</a:t>
            </a:r>
            <a:endParaRPr lang="en-US" sz="2800" b="1" dirty="0">
              <a:solidFill>
                <a:srgbClr val="C00000"/>
              </a:solidFill>
            </a:endParaRPr>
          </a:p>
          <a:p>
            <a:pPr algn="ctr"/>
            <a:endParaRPr lang="en-US" sz="2800" b="1" dirty="0">
              <a:solidFill>
                <a:srgbClr val="C00000"/>
              </a:solidFill>
            </a:endParaRPr>
          </a:p>
          <a:p>
            <a:pPr algn="ctr"/>
            <a:r>
              <a:rPr lang="en-US" sz="2800" b="1" dirty="0">
                <a:solidFill>
                  <a:srgbClr val="FF0000"/>
                </a:solidFill>
              </a:rPr>
              <a:t>Mathematics Block in PU Campus is named after him</a:t>
            </a:r>
            <a:endParaRPr lang="en-US" sz="2800" b="1" dirty="0">
              <a:solidFill>
                <a:srgbClr val="FF0000"/>
              </a:solidFill>
            </a:endParaRPr>
          </a:p>
          <a:p>
            <a:pPr algn="ctr"/>
            <a:endParaRPr lang="en-US" sz="2000" b="1" dirty="0">
              <a:solidFill>
                <a:srgbClr val="FF0000"/>
              </a:solidFill>
            </a:endParaRPr>
          </a:p>
          <a:p>
            <a:pPr marL="342900" indent="-342900">
              <a:buFont typeface="Arial" panose="020B0604020202020204" pitchFamily="34" charset="0"/>
              <a:buChar char="•"/>
            </a:pPr>
            <a:r>
              <a:rPr lang="en-US" sz="2000" b="1" dirty="0">
                <a:solidFill>
                  <a:srgbClr val="002060"/>
                </a:solidFill>
              </a:rPr>
              <a:t>He was also taught by G S </a:t>
            </a:r>
            <a:r>
              <a:rPr lang="en-US" sz="2000" b="1" dirty="0" err="1">
                <a:solidFill>
                  <a:srgbClr val="002060"/>
                </a:solidFill>
              </a:rPr>
              <a:t>Chowla</a:t>
            </a:r>
            <a:r>
              <a:rPr lang="en-US" sz="2000" b="1" dirty="0">
                <a:solidFill>
                  <a:srgbClr val="002060"/>
                </a:solidFill>
              </a:rPr>
              <a:t>, father of </a:t>
            </a:r>
            <a:r>
              <a:rPr lang="en-US" sz="2000" b="1" dirty="0" err="1">
                <a:solidFill>
                  <a:srgbClr val="002060"/>
                </a:solidFill>
              </a:rPr>
              <a:t>Sarvadaman</a:t>
            </a:r>
            <a:r>
              <a:rPr lang="en-US" sz="2000" b="1" dirty="0">
                <a:solidFill>
                  <a:srgbClr val="002060"/>
                </a:solidFill>
              </a:rPr>
              <a:t> </a:t>
            </a:r>
            <a:r>
              <a:rPr lang="en-US" sz="2000" b="1" dirty="0" err="1">
                <a:solidFill>
                  <a:srgbClr val="002060"/>
                </a:solidFill>
              </a:rPr>
              <a:t>Chowla</a:t>
            </a:r>
            <a:r>
              <a:rPr lang="en-US" sz="2000" b="1" dirty="0">
                <a:solidFill>
                  <a:srgbClr val="002060"/>
                </a:solidFill>
              </a:rPr>
              <a:t>, during  MA in Math (1925) at Lahore. He received first PhD in </a:t>
            </a:r>
            <a:r>
              <a:rPr lang="en-US" sz="2000" b="1" dirty="0" err="1">
                <a:solidFill>
                  <a:srgbClr val="002060"/>
                </a:solidFill>
              </a:rPr>
              <a:t>Maths</a:t>
            </a:r>
            <a:r>
              <a:rPr lang="en-US" sz="2000" b="1" dirty="0">
                <a:solidFill>
                  <a:srgbClr val="002060"/>
                </a:solidFill>
              </a:rPr>
              <a:t> of PU in 1936. </a:t>
            </a:r>
            <a:endParaRPr lang="en-US" sz="2000" b="1" dirty="0">
              <a:solidFill>
                <a:srgbClr val="002060"/>
              </a:solidFill>
            </a:endParaRPr>
          </a:p>
          <a:p>
            <a:pPr marL="342900" indent="-342900" algn="ctr">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000" b="1" dirty="0">
                <a:solidFill>
                  <a:srgbClr val="002060"/>
                </a:solidFill>
              </a:rPr>
              <a:t>He had to be content teaching  at </a:t>
            </a:r>
            <a:r>
              <a:rPr lang="en-US" sz="2000" b="1" u="sng" dirty="0" err="1">
                <a:solidFill>
                  <a:srgbClr val="002060"/>
                </a:solidFill>
              </a:rPr>
              <a:t>Govt</a:t>
            </a:r>
            <a:r>
              <a:rPr lang="en-US" sz="2000" b="1" u="sng" dirty="0">
                <a:solidFill>
                  <a:srgbClr val="002060"/>
                </a:solidFill>
              </a:rPr>
              <a:t> Intermediate College Hoshiarpur </a:t>
            </a:r>
            <a:r>
              <a:rPr lang="en-US" sz="2000" b="1" dirty="0">
                <a:solidFill>
                  <a:srgbClr val="002060"/>
                </a:solidFill>
              </a:rPr>
              <a:t>from 1928-47. Later the same college became nucleus of Dept. of Mathematics of PU in independent india.</a:t>
            </a:r>
            <a:endParaRPr lang="en-US" sz="2000" b="1" dirty="0">
              <a:solidFill>
                <a:srgbClr val="002060"/>
              </a:solidFill>
            </a:endParaRPr>
          </a:p>
          <a:p>
            <a:pPr marL="342900" indent="-342900">
              <a:buFont typeface="Arial" panose="020B0604020202020204" pitchFamily="34" charset="0"/>
              <a:buChar char="•"/>
            </a:pPr>
            <a:endParaRPr lang="en-US" sz="2000" b="1" dirty="0">
              <a:solidFill>
                <a:srgbClr val="002060"/>
              </a:solidFill>
            </a:endParaRPr>
          </a:p>
          <a:p>
            <a:pPr marL="342900" indent="-342900">
              <a:buFont typeface="Arial" panose="020B0604020202020204" pitchFamily="34" charset="0"/>
              <a:buChar char="•"/>
            </a:pPr>
            <a:r>
              <a:rPr lang="en-US" sz="2400" b="1" dirty="0">
                <a:solidFill>
                  <a:srgbClr val="FF0000"/>
                </a:solidFill>
              </a:rPr>
              <a:t>R P </a:t>
            </a:r>
            <a:r>
              <a:rPr lang="en-US" sz="2400" b="1" dirty="0" err="1">
                <a:solidFill>
                  <a:srgbClr val="FF0000"/>
                </a:solidFill>
              </a:rPr>
              <a:t>Bambah</a:t>
            </a:r>
            <a:r>
              <a:rPr lang="en-US" sz="2400" b="1" dirty="0">
                <a:solidFill>
                  <a:srgbClr val="FF0000"/>
                </a:solidFill>
              </a:rPr>
              <a:t> had returned from Cambridge to join him at Hoshiarpur.  School of </a:t>
            </a:r>
            <a:r>
              <a:rPr lang="en-US" sz="2400" b="1" dirty="0" err="1">
                <a:solidFill>
                  <a:srgbClr val="FF0000"/>
                </a:solidFill>
              </a:rPr>
              <a:t>Maths</a:t>
            </a:r>
            <a:r>
              <a:rPr lang="en-US" sz="2400" b="1" dirty="0">
                <a:solidFill>
                  <a:srgbClr val="FF0000"/>
                </a:solidFill>
              </a:rPr>
              <a:t> of PU continued to flourish thereafter in Independent India. </a:t>
            </a:r>
            <a:endParaRPr lang="en-US" sz="2400" b="1"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144000" cy="4799965"/>
          </a:xfrm>
          <a:prstGeom prst="rect">
            <a:avLst/>
          </a:prstGeom>
        </p:spPr>
        <p:txBody>
          <a:bodyPr wrap="square">
            <a:spAutoFit/>
          </a:bodyPr>
          <a:lstStyle/>
          <a:p>
            <a:pPr algn="just">
              <a:spcAft>
                <a:spcPts val="0"/>
              </a:spcAft>
            </a:pPr>
            <a:r>
              <a:rPr lang="en-US" b="1" dirty="0">
                <a:solidFill>
                  <a:srgbClr val="002060"/>
                </a:solidFill>
                <a:latin typeface="Lucida Calligraphy" panose="03010101010101010101" pitchFamily="66" charset="0"/>
                <a:ea typeface="Times New Roman" panose="02020603050405020304" pitchFamily="18" charset="0"/>
              </a:rPr>
              <a:t>Dr. F.C. Kohli </a:t>
            </a:r>
            <a:r>
              <a:rPr lang="en-US" dirty="0">
                <a:latin typeface="Lucida Calligraphy" panose="03010101010101010101" pitchFamily="66" charset="0"/>
                <a:ea typeface="Times New Roman" panose="02020603050405020304" pitchFamily="18" charset="0"/>
              </a:rPr>
              <a:t>is the </a:t>
            </a:r>
            <a:r>
              <a:rPr lang="en-US" b="1" dirty="0">
                <a:solidFill>
                  <a:srgbClr val="002060"/>
                </a:solidFill>
                <a:latin typeface="Lucida Calligraphy" panose="03010101010101010101" pitchFamily="66" charset="0"/>
                <a:ea typeface="Times New Roman" panose="02020603050405020304" pitchFamily="18" charset="0"/>
              </a:rPr>
              <a:t>Emeritus Chairperson of Tata Consultancy Services </a:t>
            </a:r>
            <a:r>
              <a:rPr lang="en-US" dirty="0">
                <a:latin typeface="Lucida Calligraphy" panose="03010101010101010101" pitchFamily="66" charset="0"/>
                <a:ea typeface="Times New Roman" panose="02020603050405020304" pitchFamily="18" charset="0"/>
              </a:rPr>
              <a:t>(TCS). A visionary and pioneer by nature, he is acknowledged as the ‘Father of the Indian Software Industry’. Dr. F.C. Kohli is an alumnus of the University of Punjab at Lahore and the </a:t>
            </a:r>
            <a:r>
              <a:rPr lang="en-US" i="1" dirty="0">
                <a:latin typeface="Lucida Calligraphy" panose="03010101010101010101" pitchFamily="66" charset="0"/>
                <a:ea typeface="Times New Roman" panose="02020603050405020304" pitchFamily="18" charset="0"/>
              </a:rPr>
              <a:t>Massachusetts Institute of Technology</a:t>
            </a:r>
            <a:r>
              <a:rPr lang="en-US" dirty="0">
                <a:latin typeface="Lucida Calligraphy" panose="03010101010101010101" pitchFamily="66" charset="0"/>
                <a:ea typeface="Times New Roman" panose="02020603050405020304" pitchFamily="18" charset="0"/>
              </a:rPr>
              <a:t> (</a:t>
            </a:r>
            <a:r>
              <a:rPr lang="en-US" i="1" dirty="0">
                <a:latin typeface="Lucida Calligraphy" panose="03010101010101010101" pitchFamily="66" charset="0"/>
                <a:ea typeface="Times New Roman" panose="02020603050405020304" pitchFamily="18" charset="0"/>
              </a:rPr>
              <a:t>MIT</a:t>
            </a:r>
            <a:r>
              <a:rPr lang="en-US" dirty="0">
                <a:latin typeface="Lucida Calligraphy" panose="03010101010101010101" pitchFamily="66" charset="0"/>
                <a:ea typeface="Times New Roman" panose="02020603050405020304" pitchFamily="18" charset="0"/>
              </a:rPr>
              <a:t>), USA. </a:t>
            </a:r>
            <a:r>
              <a:rPr lang="en-US" b="1" dirty="0">
                <a:solidFill>
                  <a:srgbClr val="FF0000"/>
                </a:solidFill>
                <a:latin typeface="Lucida Calligraphy" panose="03010101010101010101" pitchFamily="66" charset="0"/>
                <a:ea typeface="Times New Roman" panose="02020603050405020304" pitchFamily="18" charset="0"/>
              </a:rPr>
              <a:t>Dr. Kohli had joined the Tata Electric Companies and helped to set up the Load </a:t>
            </a:r>
            <a:r>
              <a:rPr lang="en-US" b="1" dirty="0" err="1">
                <a:solidFill>
                  <a:srgbClr val="FF0000"/>
                </a:solidFill>
                <a:latin typeface="Lucida Calligraphy" panose="03010101010101010101" pitchFamily="66" charset="0"/>
                <a:ea typeface="Times New Roman" panose="02020603050405020304" pitchFamily="18" charset="0"/>
              </a:rPr>
              <a:t>Despatching</a:t>
            </a:r>
            <a:r>
              <a:rPr lang="en-US" b="1" dirty="0">
                <a:solidFill>
                  <a:srgbClr val="FF0000"/>
                </a:solidFill>
                <a:latin typeface="Lucida Calligraphy" panose="03010101010101010101" pitchFamily="66" charset="0"/>
                <a:ea typeface="Times New Roman" panose="02020603050405020304" pitchFamily="18" charset="0"/>
              </a:rPr>
              <a:t> System to manage the system operations.</a:t>
            </a:r>
            <a:r>
              <a:rPr lang="en-US" dirty="0">
                <a:latin typeface="Lucida Calligraphy" panose="03010101010101010101" pitchFamily="66" charset="0"/>
                <a:ea typeface="Times New Roman" panose="02020603050405020304" pitchFamily="18" charset="0"/>
              </a:rPr>
              <a:t> He then became the General Superintendent in 1963, and Deputy General Manager in 1967. Simultaneously, he worked as a consultant to Tata Consulting Engineers.  </a:t>
            </a:r>
            <a:r>
              <a:rPr lang="en-US" b="1" dirty="0">
                <a:solidFill>
                  <a:srgbClr val="FF0000"/>
                </a:solidFill>
                <a:latin typeface="Lucida Calligraphy" panose="03010101010101010101" pitchFamily="66" charset="0"/>
                <a:ea typeface="Times New Roman" panose="02020603050405020304" pitchFamily="18" charset="0"/>
              </a:rPr>
              <a:t>In September 1969, he moved to Tata Consultancy Services as its first General Manager.</a:t>
            </a:r>
            <a:r>
              <a:rPr lang="en-US" dirty="0">
                <a:latin typeface="Lucida Calligraphy" panose="03010101010101010101" pitchFamily="66" charset="0"/>
                <a:ea typeface="Times New Roman" panose="02020603050405020304" pitchFamily="18" charset="0"/>
              </a:rPr>
              <a:t>  </a:t>
            </a:r>
            <a:r>
              <a:rPr lang="en-US" b="1" dirty="0">
                <a:solidFill>
                  <a:srgbClr val="FF0000"/>
                </a:solidFill>
                <a:latin typeface="Lucida Calligraphy" panose="03010101010101010101" pitchFamily="66" charset="0"/>
                <a:ea typeface="Times New Roman" panose="02020603050405020304" pitchFamily="18" charset="0"/>
              </a:rPr>
              <a:t>In 1974, he was made the Director-in-Charge and in 1994 its Deputy Chairman under the overall Chairmanship of the legendary Mr. J.R.D Tata, a recipient of </a:t>
            </a:r>
            <a:r>
              <a:rPr lang="en-US" b="1" dirty="0" err="1">
                <a:solidFill>
                  <a:srgbClr val="FF0000"/>
                </a:solidFill>
                <a:latin typeface="Lucida Calligraphy" panose="03010101010101010101" pitchFamily="66" charset="0"/>
                <a:ea typeface="Times New Roman" panose="02020603050405020304" pitchFamily="18" charset="0"/>
              </a:rPr>
              <a:t>honour</a:t>
            </a:r>
            <a:r>
              <a:rPr lang="en-US" b="1" dirty="0">
                <a:solidFill>
                  <a:srgbClr val="FF0000"/>
                </a:solidFill>
                <a:latin typeface="Lucida Calligraphy" panose="03010101010101010101" pitchFamily="66" charset="0"/>
                <a:ea typeface="Times New Roman" panose="02020603050405020304" pitchFamily="18" charset="0"/>
              </a:rPr>
              <a:t> of Bharat Ratna.</a:t>
            </a:r>
            <a:r>
              <a:rPr lang="en-US" dirty="0">
                <a:latin typeface="Lucida Calligraphy" panose="03010101010101010101" pitchFamily="66" charset="0"/>
                <a:ea typeface="Times New Roman" panose="02020603050405020304" pitchFamily="18" charset="0"/>
              </a:rPr>
              <a:t>  Dr. Kohli has received innumerable awards, which also include the very prestigious </a:t>
            </a:r>
            <a:r>
              <a:rPr lang="en-US" dirty="0" err="1">
                <a:latin typeface="Lucida Calligraphy" panose="03010101010101010101" pitchFamily="66" charset="0"/>
                <a:ea typeface="Times New Roman" panose="02020603050405020304" pitchFamily="18" charset="0"/>
              </a:rPr>
              <a:t>Dadabhai</a:t>
            </a:r>
            <a:r>
              <a:rPr lang="en-US" dirty="0">
                <a:latin typeface="Lucida Calligraphy" panose="03010101010101010101" pitchFamily="66" charset="0"/>
                <a:ea typeface="Times New Roman" panose="02020603050405020304" pitchFamily="18" charset="0"/>
              </a:rPr>
              <a:t> </a:t>
            </a:r>
            <a:r>
              <a:rPr lang="en-US" dirty="0" err="1">
                <a:latin typeface="Lucida Calligraphy" panose="03010101010101010101" pitchFamily="66" charset="0"/>
                <a:ea typeface="Times New Roman" panose="02020603050405020304" pitchFamily="18" charset="0"/>
              </a:rPr>
              <a:t>Naoroji</a:t>
            </a:r>
            <a:r>
              <a:rPr lang="en-US" dirty="0">
                <a:latin typeface="Lucida Calligraphy" panose="03010101010101010101" pitchFamily="66" charset="0"/>
                <a:ea typeface="Times New Roman" panose="02020603050405020304" pitchFamily="18" charset="0"/>
              </a:rPr>
              <a:t> Memorial Award in 2001. He was </a:t>
            </a:r>
            <a:r>
              <a:rPr lang="en-US" dirty="0" err="1">
                <a:latin typeface="Lucida Calligraphy" panose="03010101010101010101" pitchFamily="66" charset="0"/>
                <a:ea typeface="Times New Roman" panose="02020603050405020304" pitchFamily="18" charset="0"/>
              </a:rPr>
              <a:t>honoured</a:t>
            </a:r>
            <a:r>
              <a:rPr lang="en-US" dirty="0">
                <a:latin typeface="Lucida Calligraphy" panose="03010101010101010101" pitchFamily="66" charset="0"/>
                <a:ea typeface="Times New Roman" panose="02020603050405020304" pitchFamily="18" charset="0"/>
              </a:rPr>
              <a:t> with Padma Bhushan in the year 2002.  Numerous Universities in India and abroad have </a:t>
            </a:r>
            <a:r>
              <a:rPr lang="en-US" dirty="0" err="1">
                <a:latin typeface="Lucida Calligraphy" panose="03010101010101010101" pitchFamily="66" charset="0"/>
                <a:ea typeface="Times New Roman" panose="02020603050405020304" pitchFamily="18" charset="0"/>
              </a:rPr>
              <a:t>honoured</a:t>
            </a:r>
            <a:r>
              <a:rPr lang="en-US" dirty="0">
                <a:latin typeface="Lucida Calligraphy" panose="03010101010101010101" pitchFamily="66" charset="0"/>
                <a:ea typeface="Times New Roman" panose="02020603050405020304" pitchFamily="18" charset="0"/>
              </a:rPr>
              <a:t> him with Honoris Causa doctorate degrees.</a:t>
            </a:r>
            <a:endParaRPr lang="en-IN" sz="1600"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304800" y="603409"/>
            <a:ext cx="6088448" cy="2584450"/>
          </a:xfrm>
          <a:prstGeom prst="rect">
            <a:avLst/>
          </a:prstGeom>
          <a:noFill/>
        </p:spPr>
        <p:txBody>
          <a:bodyPr wrap="square" rtlCol="0">
            <a:spAutoFit/>
          </a:bodyPr>
          <a:lstStyle/>
          <a:p>
            <a:pPr algn="ctr"/>
            <a:r>
              <a:rPr lang="en-IN" sz="2400" b="1" dirty="0">
                <a:solidFill>
                  <a:srgbClr val="C00000"/>
                </a:solidFill>
              </a:rPr>
              <a:t>Citation of Dr. </a:t>
            </a:r>
            <a:r>
              <a:rPr lang="en-IN" sz="2400" b="1" dirty="0" err="1">
                <a:solidFill>
                  <a:srgbClr val="C00000"/>
                </a:solidFill>
              </a:rPr>
              <a:t>Faqir</a:t>
            </a:r>
            <a:r>
              <a:rPr lang="en-IN" sz="2400" b="1" dirty="0">
                <a:solidFill>
                  <a:srgbClr val="C00000"/>
                </a:solidFill>
              </a:rPr>
              <a:t> Chand  </a:t>
            </a:r>
            <a:r>
              <a:rPr lang="en-IN" sz="2400" b="1" dirty="0" err="1">
                <a:solidFill>
                  <a:srgbClr val="C00000"/>
                </a:solidFill>
              </a:rPr>
              <a:t>Kohli</a:t>
            </a:r>
            <a:r>
              <a:rPr lang="en-IN" sz="2400" b="1" dirty="0">
                <a:solidFill>
                  <a:srgbClr val="C00000"/>
                </a:solidFill>
              </a:rPr>
              <a:t> (1924-2020)</a:t>
            </a:r>
            <a:endParaRPr lang="en-IN" sz="2400" b="1" dirty="0">
              <a:solidFill>
                <a:srgbClr val="C00000"/>
              </a:solidFill>
            </a:endParaRPr>
          </a:p>
          <a:p>
            <a:pPr algn="ctr"/>
            <a:endParaRPr lang="en-IN" sz="2400" b="1" dirty="0">
              <a:solidFill>
                <a:srgbClr val="C00000"/>
              </a:solidFill>
            </a:endParaRPr>
          </a:p>
          <a:p>
            <a:pPr algn="ctr"/>
            <a:r>
              <a:rPr lang="en-IN" sz="2400" b="1" dirty="0" err="1">
                <a:solidFill>
                  <a:srgbClr val="FF0000"/>
                </a:solidFill>
              </a:rPr>
              <a:t>Udyog</a:t>
            </a:r>
            <a:r>
              <a:rPr lang="en-IN" sz="2400" b="1" dirty="0">
                <a:solidFill>
                  <a:srgbClr val="FF0000"/>
                </a:solidFill>
              </a:rPr>
              <a:t> </a:t>
            </a:r>
            <a:r>
              <a:rPr lang="en-IN" sz="2400" b="1" dirty="0" err="1">
                <a:solidFill>
                  <a:srgbClr val="FF0000"/>
                </a:solidFill>
              </a:rPr>
              <a:t>Ratna</a:t>
            </a:r>
            <a:r>
              <a:rPr lang="en-IN" sz="2400" b="1" dirty="0">
                <a:solidFill>
                  <a:srgbClr val="FF0000"/>
                </a:solidFill>
              </a:rPr>
              <a:t> Awardee of PU (2015)  </a:t>
            </a:r>
            <a:endParaRPr lang="en-IN" sz="2400" b="1" dirty="0">
              <a:solidFill>
                <a:srgbClr val="FF0000"/>
              </a:solidFill>
            </a:endParaRPr>
          </a:p>
          <a:p>
            <a:endParaRPr lang="en-IN" sz="2400" b="1" dirty="0">
              <a:solidFill>
                <a:srgbClr val="C00000"/>
              </a:solidFill>
            </a:endParaRPr>
          </a:p>
          <a:p>
            <a:endParaRPr lang="en-IN" sz="2400" b="1" dirty="0">
              <a:solidFill>
                <a:srgbClr val="C00000"/>
              </a:solidFill>
            </a:endParaRPr>
          </a:p>
          <a:p>
            <a:endParaRPr lang="en-US" sz="2400" b="1" dirty="0">
              <a:solidFill>
                <a:srgbClr val="C00000"/>
              </a:solidFill>
            </a:endParaRPr>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76999" y="0"/>
            <a:ext cx="1447801" cy="202607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71600" y="427038"/>
            <a:ext cx="8229600" cy="1143000"/>
          </a:xfrm>
        </p:spPr>
        <p:txBody>
          <a:bodyPr>
            <a:normAutofit fontScale="90000"/>
          </a:bodyPr>
          <a:p>
            <a:r>
              <a:rPr lang="en-US" sz="3110" b="1">
                <a:sym typeface="+mn-ea"/>
              </a:rPr>
              <a:t>Professor M. Afzal Hussain (1889 - 1970)</a:t>
            </a:r>
            <a:br>
              <a:rPr lang="en-US" sz="3110" b="1">
                <a:sym typeface="+mn-ea"/>
              </a:rPr>
            </a:br>
            <a:r>
              <a:rPr lang="en-US" sz="3110" b="1">
                <a:sym typeface="+mn-ea"/>
              </a:rPr>
              <a:t>Entomologist</a:t>
            </a:r>
            <a:r>
              <a:rPr lang="en-US" sz="2665" b="1">
                <a:sym typeface="+mn-ea"/>
              </a:rPr>
              <a:t> and Agriculture Scientist </a:t>
            </a:r>
            <a:br>
              <a:rPr lang="en-US" sz="2665" b="1">
                <a:sym typeface="+mn-ea"/>
              </a:rPr>
            </a:br>
            <a:r>
              <a:rPr lang="en-US" sz="2665" b="1" i="1">
                <a:solidFill>
                  <a:srgbClr val="FF0000"/>
                </a:solidFill>
                <a:sym typeface="+mn-ea"/>
              </a:rPr>
              <a:t>First Full time VC, PU@Lahore (1938 - 44)</a:t>
            </a:r>
            <a:br>
              <a:rPr lang="en-US" sz="2665" b="1" i="1">
                <a:solidFill>
                  <a:srgbClr val="FF0000"/>
                </a:solidFill>
              </a:rPr>
            </a:br>
            <a:br>
              <a:rPr lang="en-US" sz="3110" b="1"/>
            </a:br>
            <a:endParaRPr lang="en-US" sz="3110" b="1"/>
          </a:p>
        </p:txBody>
      </p:sp>
      <p:sp>
        <p:nvSpPr>
          <p:cNvPr id="3" name="Content Placeholder 2"/>
          <p:cNvSpPr>
            <a:spLocks noGrp="1"/>
          </p:cNvSpPr>
          <p:nvPr>
            <p:ph sz="half" idx="1"/>
          </p:nvPr>
        </p:nvSpPr>
        <p:spPr>
          <a:xfrm>
            <a:off x="457200" y="1112520"/>
            <a:ext cx="8319770" cy="4480560"/>
          </a:xfrm>
        </p:spPr>
        <p:txBody>
          <a:bodyPr>
            <a:normAutofit fontScale="25000"/>
          </a:bodyPr>
          <a:p>
            <a:r>
              <a:rPr lang="en-US" sz="5600" b="1"/>
              <a:t>Prof. Hussain was born in  1889; at </a:t>
            </a:r>
            <a:r>
              <a:rPr lang="en-US" sz="6400" b="1">
                <a:solidFill>
                  <a:srgbClr val="C00000"/>
                </a:solidFill>
              </a:rPr>
              <a:t>Batala, Punjab</a:t>
            </a:r>
            <a:r>
              <a:rPr lang="en-US" sz="5600" b="1"/>
              <a:t> ; obtained B.Sc. (1911) and </a:t>
            </a:r>
            <a:r>
              <a:rPr lang="en-US" sz="6400" b="1">
                <a:solidFill>
                  <a:srgbClr val="C00000"/>
                </a:solidFill>
              </a:rPr>
              <a:t>M.Sc. (Zoology)</a:t>
            </a:r>
            <a:r>
              <a:rPr lang="en-US" sz="5600" b="1"/>
              <a:t> from University of  Punjab (1913); Foundation Scholar and Bachelor Scholar, Christ’s College, Cambridge, London (1914); Natural Science Tripos, Cambridge University (1916); Carried out Research Work in Cambridge, London and Manchester (1916-19).</a:t>
            </a:r>
            <a:endParaRPr lang="en-US" sz="5600" b="1"/>
          </a:p>
          <a:p>
            <a:r>
              <a:rPr lang="en-US" sz="5600" b="1"/>
              <a:t>He made significant contributions to the biology, ecology and food preferences of the desert Locust. </a:t>
            </a:r>
            <a:r>
              <a:rPr lang="en-US" sz="6400" b="1">
                <a:solidFill>
                  <a:srgbClr val="C00000"/>
                </a:solidFill>
              </a:rPr>
              <a:t>His contribution to agricultural education and research both in pre-partition India and later in Pakistan were note worthy. </a:t>
            </a:r>
            <a:endParaRPr lang="en-US" sz="6400" b="1">
              <a:solidFill>
                <a:srgbClr val="C00000"/>
              </a:solidFill>
            </a:endParaRPr>
          </a:p>
          <a:p>
            <a:r>
              <a:rPr lang="en-US" sz="5600" b="1"/>
              <a:t>He was Chairman, Pakistan Agricultural Council (1965-69); Pakistan Public Service Commission (1948-53); Member and Chairman, Punjab and NWFP Public Service Commission, India/Pakistan (1945-48); </a:t>
            </a:r>
            <a:r>
              <a:rPr lang="en-US" sz="5600" b="1">
                <a:solidFill>
                  <a:srgbClr val="C00000"/>
                </a:solidFill>
              </a:rPr>
              <a:t>Vice Chancellor, University of the Punjab, Lahore,  (1938-44); Principal, Punjab Agricultural College, Lyallpur (1933-38)</a:t>
            </a:r>
            <a:r>
              <a:rPr lang="en-US" sz="5600" b="1"/>
              <a:t>; </a:t>
            </a:r>
            <a:r>
              <a:rPr lang="en-US" sz="5600" b="1">
                <a:solidFill>
                  <a:srgbClr val="FF0000"/>
                </a:solidFill>
                <a:sym typeface="+mn-ea"/>
              </a:rPr>
              <a:t>Imperial Entomologist, Imperial Agricultural Research Institute (1930-33)</a:t>
            </a:r>
            <a:r>
              <a:rPr lang="en-US" sz="5600" b="1"/>
              <a:t>; Entomologist, Punjab Government and Professor of Entomology, Punjab Agricultural College, Lyallpur (1919-30); </a:t>
            </a:r>
            <a:r>
              <a:rPr lang="en-US" sz="5600" b="1">
                <a:solidFill>
                  <a:srgbClr val="C00000"/>
                </a:solidFill>
              </a:rPr>
              <a:t>Entomologist, Imperial Agricultural Research Institute, Pusa, Bihar (1919)</a:t>
            </a:r>
            <a:r>
              <a:rPr lang="en-US" sz="5600" b="1"/>
              <a:t>; Demonstrator in Zoology, Cambridge University, England.</a:t>
            </a:r>
            <a:endParaRPr lang="en-US" sz="5600" b="1"/>
          </a:p>
          <a:p>
            <a:r>
              <a:rPr lang="en-US" sz="5600" b="1"/>
              <a:t>Prof. Hussain was a  Fellow, of the  National Academy of Sciences ( India); Foundation Fellow, Entomological Society, India; </a:t>
            </a:r>
            <a:r>
              <a:rPr lang="en-US" sz="5600" b="1">
                <a:solidFill>
                  <a:srgbClr val="C00000"/>
                </a:solidFill>
              </a:rPr>
              <a:t>Foundation Fellow, Indian National Science Academy</a:t>
            </a:r>
            <a:r>
              <a:rPr lang="en-US" sz="5600" b="1"/>
              <a:t>; President, Philosophical Society, Lahore (1943-44); General President, Pakistan Association for the Advancement of Science (1949); </a:t>
            </a:r>
            <a:r>
              <a:rPr lang="en-US" sz="5600" b="1">
                <a:solidFill>
                  <a:srgbClr val="C00000"/>
                </a:solidFill>
              </a:rPr>
              <a:t>President, Pakistan Academy of Sciences (1953)</a:t>
            </a:r>
            <a:r>
              <a:rPr lang="en-US" sz="5600" b="1"/>
              <a:t>. Member, Pakistan Government Economy Appraisal and Development Committee (1952-53); General President, Indian Science Congress (1946); Member, Indian National War Memorial Committee (1945); Member, Famine Enquiry Commission, Government of Bengal, India (1944-45); Member, Advisory Board, Imperial Council of Agricultural Research; Member, Central Advisory Board of Education, Government of India.</a:t>
            </a:r>
            <a:endParaRPr lang="en-US" sz="5600" b="1"/>
          </a:p>
          <a:p>
            <a:r>
              <a:rPr lang="en-US" sz="5600" b="1"/>
              <a:t>He received many honours and awards, notably are :</a:t>
            </a:r>
            <a:r>
              <a:rPr lang="en-US" sz="5600" b="1">
                <a:solidFill>
                  <a:srgbClr val="C00000"/>
                </a:solidFill>
              </a:rPr>
              <a:t> Charles Darwin Prize of Christ’s College, Cambridge; Frank Smart Prize for Zoology of Cambridge University. </a:t>
            </a:r>
            <a:endParaRPr lang="en-US" sz="5600" b="1">
              <a:solidFill>
                <a:srgbClr val="C00000"/>
              </a:solidFill>
            </a:endParaRPr>
          </a:p>
          <a:p>
            <a:pPr marL="0" indent="0">
              <a:buNone/>
            </a:pPr>
            <a:r>
              <a:rPr lang="en-US" sz="5600" b="1"/>
              <a:t>                                                              Prof. Hussain died on 1 November, 1970.</a:t>
            </a:r>
            <a:endParaRPr lang="en-US" sz="5600" b="1"/>
          </a:p>
        </p:txBody>
      </p:sp>
      <p:sp>
        <p:nvSpPr>
          <p:cNvPr id="5" name="Slide Number Placeholder 4"/>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172" name="Picture 79" descr="Mian Muhammad Afzal  Husain"/>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1210945" y="41910"/>
            <a:ext cx="839470" cy="101409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a:xfrm>
            <a:off x="381000" y="228283"/>
            <a:ext cx="8229600" cy="1143000"/>
          </a:xfrm>
        </p:spPr>
        <p:txBody>
          <a:bodyPr>
            <a:normAutofit fontScale="90000"/>
          </a:bodyPr>
          <a:p>
            <a:r>
              <a:rPr lang="en-US" sz="3110" b="1">
                <a:solidFill>
                  <a:srgbClr val="C00000"/>
                </a:solidFill>
                <a:sym typeface="+mn-ea"/>
              </a:rPr>
              <a:t>            </a:t>
            </a:r>
            <a:r>
              <a:rPr lang="en-US" sz="3110" b="1">
                <a:solidFill>
                  <a:schemeClr val="tx1"/>
                </a:solidFill>
                <a:sym typeface="+mn-ea"/>
              </a:rPr>
              <a:t>Prof. Hem Singh Pruthi (1897-1969)</a:t>
            </a:r>
            <a:br>
              <a:rPr lang="en-US" sz="3110" b="1">
                <a:solidFill>
                  <a:schemeClr val="tx1"/>
                </a:solidFill>
                <a:sym typeface="+mn-ea"/>
              </a:rPr>
            </a:br>
            <a:r>
              <a:rPr lang="en-US" sz="3110" b="1">
                <a:solidFill>
                  <a:srgbClr val="C00000"/>
                </a:solidFill>
                <a:sym typeface="+mn-ea"/>
              </a:rPr>
              <a:t>          </a:t>
            </a:r>
            <a:r>
              <a:rPr lang="en-US" sz="2220" b="1" u="sng">
                <a:solidFill>
                  <a:srgbClr val="C00000"/>
                </a:solidFill>
                <a:sym typeface="+mn-ea"/>
              </a:rPr>
              <a:t>Another Entomologist and Agriculture Scientist  </a:t>
            </a:r>
            <a:br>
              <a:rPr lang="en-US" sz="2220" b="1" u="sng">
                <a:solidFill>
                  <a:srgbClr val="C00000"/>
                </a:solidFill>
              </a:rPr>
            </a:br>
            <a:r>
              <a:rPr lang="en-US" sz="2220" b="1">
                <a:solidFill>
                  <a:srgbClr val="C00000"/>
                </a:solidFill>
              </a:rPr>
              <a:t>              </a:t>
            </a:r>
            <a:r>
              <a:rPr lang="en-US" sz="2220" b="1">
                <a:solidFill>
                  <a:srgbClr val="FF0000"/>
                </a:solidFill>
              </a:rPr>
              <a:t>Contemporary of Dr. S S Bhatnagar (1894-1955)</a:t>
            </a:r>
            <a:br>
              <a:rPr lang="en-US" sz="2220" b="1">
                <a:solidFill>
                  <a:srgbClr val="FF0000"/>
                </a:solidFill>
              </a:rPr>
            </a:br>
            <a:r>
              <a:rPr lang="en-US" sz="2220" b="1">
                <a:solidFill>
                  <a:srgbClr val="FF0000"/>
                </a:solidFill>
              </a:rPr>
              <a:t>               </a:t>
            </a:r>
            <a:r>
              <a:rPr lang="en-US" sz="2220" b="1">
                <a:solidFill>
                  <a:schemeClr val="tx1"/>
                </a:solidFill>
              </a:rPr>
              <a:t> </a:t>
            </a:r>
            <a:r>
              <a:rPr lang="en-US" sz="2220" b="1" u="sng">
                <a:solidFill>
                  <a:schemeClr val="tx1"/>
                </a:solidFill>
              </a:rPr>
              <a:t>Second Indian as Director IARI, New Delhi (1944-45)</a:t>
            </a:r>
            <a:endParaRPr lang="en-US" sz="2220" b="1" u="sng">
              <a:solidFill>
                <a:schemeClr val="tx1"/>
              </a:solidFill>
            </a:endParaRPr>
          </a:p>
        </p:txBody>
      </p:sp>
      <p:sp>
        <p:nvSpPr>
          <p:cNvPr id="3" name="Content Placeholder 2"/>
          <p:cNvSpPr>
            <a:spLocks noGrp="1"/>
          </p:cNvSpPr>
          <p:nvPr>
            <p:ph sz="half" idx="1"/>
          </p:nvPr>
        </p:nvSpPr>
        <p:spPr>
          <a:xfrm>
            <a:off x="457200" y="1519555"/>
            <a:ext cx="8427720" cy="4606925"/>
          </a:xfrm>
        </p:spPr>
        <p:txBody>
          <a:bodyPr>
            <a:normAutofit fontScale="25000"/>
          </a:bodyPr>
          <a:p>
            <a:pPr marL="0" indent="0">
              <a:buNone/>
            </a:pPr>
            <a:r>
              <a:rPr lang="en-US"/>
              <a:t> </a:t>
            </a:r>
            <a:endParaRPr lang="en-US"/>
          </a:p>
          <a:p>
            <a:r>
              <a:rPr lang="en-US" sz="5600" b="1">
                <a:solidFill>
                  <a:srgbClr val="C00000"/>
                </a:solidFill>
              </a:rPr>
              <a:t>Prof. Pruthi was born on 23 February, 1897,at Deska, Sialkot (Pakistan); obtained  Ph.D. (1925) and D.Sc. (h.c.) from University of Cambridge, UK. He was Assistant Professor, Agriculture College, Lyallpur; Officer-in-Charge, Entomology Division, Indian Museum, Calcutta (1925-34); </a:t>
            </a:r>
            <a:r>
              <a:rPr lang="en-US" sz="5600" b="1">
                <a:solidFill>
                  <a:schemeClr val="tx1"/>
                </a:solidFill>
              </a:rPr>
              <a:t>Imperial Entomolgist, Indian Agricultural Research Institute (IARI), Bihar and New Delhi (1934 and 1936-43)</a:t>
            </a:r>
            <a:r>
              <a:rPr lang="en-US" sz="5600" b="1">
                <a:solidFill>
                  <a:srgbClr val="C00000"/>
                </a:solidFill>
              </a:rPr>
              <a:t> and Director, IARI, New Delhi (1944-45); Plant Protection Adviser, Government of India (1945), Ex-officio Director, Plant Protection and Quarantine Organization (now the Directorate of Plant Protection), Director, Locust Control (1946-53); and Professor of Entomology, Punjab University, Hoshiarpur (1954-69).</a:t>
            </a:r>
            <a:endParaRPr lang="en-US" sz="5600" b="1">
              <a:solidFill>
                <a:srgbClr val="C00000"/>
              </a:solidFill>
            </a:endParaRPr>
          </a:p>
          <a:p>
            <a:r>
              <a:rPr lang="en-US" sz="5600" b="1">
                <a:solidFill>
                  <a:srgbClr val="C00000"/>
                </a:solidFill>
              </a:rPr>
              <a:t>Prof. Pruthi’s researches encompassed : (i) economic entomology, (ii) biological control of insect pests, (iii) termite research and control, (iv) pests of wheat, (v) damage potential of insects in sugarcane, (vi) pests of fruits and fruit trees, (vii) pests of oilseeds (cotton), (viii)taxonomic studies on homopterous group of insects, (ix) storage pests, (x) desert locust control. He pointed out the thrust areas of entomological problems of India and abroad. Prof. Pruthi’s major contribution for Indian Agriculture and farmer’s was his sincere fight against desert locust. In 1950, he published The Desert Locust Cycle of 1940-46 in India, its Progress and Control(A monumental work which included several new information on locust ecology and swarm migration to India in relation to meteorology). He also authored ‘Textbook of Agricultural Entomology’ published by ICAR. He was Chief Editor of the Indian Journal of Entomology.</a:t>
            </a:r>
            <a:endParaRPr lang="en-US" sz="5600" b="1">
              <a:solidFill>
                <a:srgbClr val="C00000"/>
              </a:solidFill>
            </a:endParaRPr>
          </a:p>
          <a:p>
            <a:r>
              <a:rPr lang="en-US" sz="5600" b="1">
                <a:solidFill>
                  <a:srgbClr val="C00000"/>
                </a:solidFill>
              </a:rPr>
              <a:t>Prof. Pruthi was awarded, Order of the British Empire.</a:t>
            </a:r>
            <a:endParaRPr lang="en-US" sz="5600" b="1">
              <a:solidFill>
                <a:srgbClr val="C00000"/>
              </a:solidFill>
            </a:endParaRPr>
          </a:p>
          <a:p>
            <a:r>
              <a:rPr lang="en-US" sz="5600" b="1">
                <a:solidFill>
                  <a:srgbClr val="C00000"/>
                </a:solidFill>
              </a:rPr>
              <a:t>He was a Fellow, of Entomological Society of India (President, 1940, 1948-50); President, Zoology Section, Indian Science Congress (1940) and a</a:t>
            </a:r>
            <a:r>
              <a:rPr lang="en-US" sz="6400" b="1">
                <a:solidFill>
                  <a:srgbClr val="C00000"/>
                </a:solidFill>
              </a:rPr>
              <a:t> </a:t>
            </a:r>
            <a:r>
              <a:rPr lang="en-US" sz="6400" b="1">
                <a:solidFill>
                  <a:schemeClr val="tx1"/>
                </a:solidFill>
              </a:rPr>
              <a:t>Foundation Fellow, of the  Indian National Science Academy </a:t>
            </a:r>
            <a:r>
              <a:rPr lang="en-US" sz="5600" b="1">
                <a:solidFill>
                  <a:srgbClr val="C00000"/>
                </a:solidFill>
              </a:rPr>
              <a:t>( Secretary ,1947-52).</a:t>
            </a:r>
            <a:endParaRPr lang="en-US" sz="5600" b="1">
              <a:solidFill>
                <a:srgbClr val="C00000"/>
              </a:solidFill>
            </a:endParaRPr>
          </a:p>
          <a:p>
            <a:endParaRPr lang="en-US" sz="5600" b="1">
              <a:solidFill>
                <a:srgbClr val="C00000"/>
              </a:solidFill>
            </a:endParaRPr>
          </a:p>
          <a:p>
            <a:pPr marL="0" indent="0">
              <a:buNone/>
            </a:pPr>
            <a:r>
              <a:rPr lang="en-US" sz="5600"/>
              <a:t>                                                          Prof.Pruthi died on 23 December, 1969.</a:t>
            </a:r>
            <a:endParaRPr lang="en-US" sz="5600"/>
          </a:p>
        </p:txBody>
      </p:sp>
      <p:sp>
        <p:nvSpPr>
          <p:cNvPr id="5" name="Slide Number Placeholder 4"/>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307" name="Picture 22" descr="File:HSPruthi.jpg"/>
          <p:cNvPicPr>
            <a:picLocks noChangeAspect="1" noChangeArrowheads="1"/>
          </p:cNvPicPr>
          <p:nvPr>
            <p:ph sz="half" idx="2"/>
          </p:nvPr>
        </p:nvPicPr>
        <p:blipFill>
          <a:blip r:embed="rId1" cstate="print">
            <a:extLst>
              <a:ext uri="{28A0092B-C50C-407E-A947-70E740481C1C}">
                <a14:useLocalDpi xmlns:a14="http://schemas.microsoft.com/office/drawing/2010/main" val="0"/>
              </a:ext>
            </a:extLst>
          </a:blip>
          <a:srcRect/>
          <a:stretch>
            <a:fillRect/>
          </a:stretch>
        </p:blipFill>
        <p:spPr>
          <a:xfrm>
            <a:off x="381000" y="60960"/>
            <a:ext cx="1320800" cy="15163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33800" y="304800"/>
            <a:ext cx="4883785" cy="6320155"/>
          </a:xfrm>
          <a:prstGeom prst="rect">
            <a:avLst/>
          </a:prstGeom>
        </p:spPr>
      </p:pic>
      <p:sp>
        <p:nvSpPr>
          <p:cNvPr id="3" name="Text Box 2"/>
          <p:cNvSpPr txBox="1"/>
          <p:nvPr/>
        </p:nvSpPr>
        <p:spPr>
          <a:xfrm>
            <a:off x="87630" y="1585595"/>
            <a:ext cx="3722370" cy="4225925"/>
          </a:xfrm>
          <a:prstGeom prst="rect">
            <a:avLst/>
          </a:prstGeom>
          <a:noFill/>
        </p:spPr>
        <p:txBody>
          <a:bodyPr wrap="square" rtlCol="0">
            <a:spAutoFit/>
          </a:bodyPr>
          <a:lstStyle/>
          <a:p>
            <a:pPr>
              <a:lnSpc>
                <a:spcPct val="140000"/>
              </a:lnSpc>
            </a:pPr>
            <a:r>
              <a:rPr lang="en-US" sz="2400" b="1" u="sng">
                <a:solidFill>
                  <a:srgbClr val="C00000"/>
                </a:solidFill>
              </a:rPr>
              <a:t>A Book released Online on </a:t>
            </a:r>
            <a:endParaRPr lang="en-US" sz="2400" b="1" u="sng">
              <a:solidFill>
                <a:srgbClr val="C00000"/>
              </a:solidFill>
            </a:endParaRPr>
          </a:p>
          <a:p>
            <a:pPr>
              <a:lnSpc>
                <a:spcPct val="140000"/>
              </a:lnSpc>
            </a:pPr>
            <a:r>
              <a:rPr lang="en-US" sz="2400" b="1" u="sng">
                <a:solidFill>
                  <a:srgbClr val="C00000"/>
                </a:solidFill>
              </a:rPr>
              <a:t>March 31, 2021 on the</a:t>
            </a:r>
            <a:endParaRPr lang="en-US" sz="2400" b="1" u="sng">
              <a:solidFill>
                <a:srgbClr val="C00000"/>
              </a:solidFill>
            </a:endParaRPr>
          </a:p>
          <a:p>
            <a:pPr>
              <a:lnSpc>
                <a:spcPct val="140000"/>
              </a:lnSpc>
            </a:pPr>
            <a:r>
              <a:rPr lang="en-US" sz="2400" b="1" u="sng">
                <a:solidFill>
                  <a:srgbClr val="C00000"/>
                </a:solidFill>
              </a:rPr>
              <a:t>platform of  Indian Academy of Sciences,</a:t>
            </a:r>
            <a:endParaRPr lang="en-US" sz="2400" b="1" u="sng">
              <a:solidFill>
                <a:srgbClr val="C00000"/>
              </a:solidFill>
            </a:endParaRPr>
          </a:p>
          <a:p>
            <a:pPr>
              <a:lnSpc>
                <a:spcPct val="140000"/>
              </a:lnSpc>
            </a:pPr>
            <a:r>
              <a:rPr lang="en-US" sz="2400" b="1" u="sng">
                <a:solidFill>
                  <a:srgbClr val="C00000"/>
                </a:solidFill>
              </a:rPr>
              <a:t>Bengaluru  to commence the </a:t>
            </a:r>
            <a:r>
              <a:rPr lang="en-US" sz="2400" b="1" i="1" u="sng">
                <a:solidFill>
                  <a:srgbClr val="C00000"/>
                </a:solidFill>
              </a:rPr>
              <a:t>‘Aazadi ka Amrut Mahotsava’ </a:t>
            </a:r>
            <a:r>
              <a:rPr lang="en-US" sz="2400" b="1" u="sng">
                <a:solidFill>
                  <a:srgbClr val="C00000"/>
                </a:solidFill>
              </a:rPr>
              <a:t>by the Academy.  </a:t>
            </a:r>
            <a:endParaRPr lang="en-US" sz="2400" b="1" u="sng">
              <a:solidFill>
                <a:srgbClr val="C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060575"/>
            <a:ext cx="8229600" cy="698500"/>
          </a:xfrm>
        </p:spPr>
        <p:txBody>
          <a:bodyPr rtlCol="0">
            <a:normAutofit fontScale="90000"/>
          </a:bodyPr>
          <a:lstStyle/>
          <a:p>
            <a:pPr eaLnBrk="1" fontAlgn="auto" hangingPunct="1">
              <a:spcAft>
                <a:spcPts val="0"/>
              </a:spcAft>
              <a:defRPr/>
            </a:pPr>
            <a:br>
              <a:rPr lang="en-US" sz="3200" u="sng" dirty="0">
                <a:ea typeface="Times New Roman" panose="02020603050405020304" pitchFamily="18" charset="0"/>
                <a:cs typeface="Arial" panose="020B0604020202020204" pitchFamily="34" charset="0"/>
              </a:rPr>
            </a:br>
            <a:endParaRPr lang="en-US" sz="1600" dirty="0">
              <a:solidFill>
                <a:srgbClr val="C00000"/>
              </a:solidFill>
              <a:ea typeface="Times New Roman" panose="02020603050405020304" pitchFamily="18" charset="0"/>
              <a:cs typeface="Arial" panose="020B0604020202020204" pitchFamily="34" charset="0"/>
            </a:endParaRPr>
          </a:p>
        </p:txBody>
      </p:sp>
      <p:sp>
        <p:nvSpPr>
          <p:cNvPr id="55299" name="Content Placeholder 2"/>
          <p:cNvSpPr>
            <a:spLocks noGrp="1"/>
          </p:cNvSpPr>
          <p:nvPr>
            <p:ph idx="1"/>
          </p:nvPr>
        </p:nvSpPr>
        <p:spPr>
          <a:xfrm>
            <a:off x="635" y="3837940"/>
            <a:ext cx="9139555" cy="4423410"/>
          </a:xfrm>
        </p:spPr>
        <p:txBody>
          <a:bodyPr>
            <a:normAutofit/>
          </a:bodyPr>
          <a:lstStyle/>
          <a:p>
            <a:pPr algn="l">
              <a:lnSpc>
                <a:spcPct val="80000"/>
              </a:lnSpc>
              <a:spcBef>
                <a:spcPts val="1200"/>
              </a:spcBef>
              <a:spcAft>
                <a:spcPts val="0"/>
              </a:spcAft>
            </a:pPr>
            <a:r>
              <a:rPr lang="en-US" altLang="en-US" sz="2400" b="1" dirty="0">
                <a:solidFill>
                  <a:srgbClr val="C00000"/>
                </a:solidFill>
                <a:cs typeface="Arial" panose="020B0604020202020204" pitchFamily="34" charset="0"/>
              </a:rPr>
              <a:t>Dr. B P Pal shaped the course of Indian Agricultural Research for over three decades and designed instruments for achieving interdisciplinary and inter-institutional cooperation in basic and applied sciences.  </a:t>
            </a:r>
            <a:endParaRPr lang="en-US" altLang="en-US" sz="2400" b="1" dirty="0">
              <a:solidFill>
                <a:srgbClr val="C00000"/>
              </a:solidFill>
              <a:cs typeface="Arial" panose="020B0604020202020204" pitchFamily="34" charset="0"/>
            </a:endParaRPr>
          </a:p>
          <a:p>
            <a:pPr algn="just">
              <a:lnSpc>
                <a:spcPct val="80000"/>
              </a:lnSpc>
              <a:spcBef>
                <a:spcPts val="1200"/>
              </a:spcBef>
              <a:spcAft>
                <a:spcPts val="0"/>
              </a:spcAft>
            </a:pPr>
            <a:r>
              <a:rPr lang="en-IN" altLang="en-US" sz="2400" b="1" dirty="0">
                <a:solidFill>
                  <a:srgbClr val="FF0000"/>
                </a:solidFill>
                <a:cs typeface="Arial" panose="020B0604020202020204" pitchFamily="34" charset="0"/>
              </a:rPr>
              <a:t>He ranks amongst the most eminent </a:t>
            </a:r>
            <a:r>
              <a:rPr lang="en-US" altLang="en-IN" sz="2400" b="1" dirty="0">
                <a:solidFill>
                  <a:srgbClr val="FF0000"/>
                </a:solidFill>
                <a:cs typeface="Arial" panose="020B0604020202020204" pitchFamily="34" charset="0"/>
              </a:rPr>
              <a:t>B</a:t>
            </a:r>
            <a:r>
              <a:rPr lang="en-IN" altLang="en-US" sz="2400" b="1" dirty="0">
                <a:solidFill>
                  <a:srgbClr val="FF0000"/>
                </a:solidFill>
                <a:cs typeface="Arial" panose="020B0604020202020204" pitchFamily="34" charset="0"/>
              </a:rPr>
              <a:t>iological </a:t>
            </a:r>
            <a:r>
              <a:rPr lang="en-US" altLang="en-IN" sz="2400" b="1" dirty="0">
                <a:solidFill>
                  <a:srgbClr val="FF0000"/>
                </a:solidFill>
                <a:cs typeface="Arial" panose="020B0604020202020204" pitchFamily="34" charset="0"/>
              </a:rPr>
              <a:t>S</a:t>
            </a:r>
            <a:r>
              <a:rPr lang="en-IN" altLang="en-US" sz="2400" b="1" dirty="0">
                <a:solidFill>
                  <a:srgbClr val="FF0000"/>
                </a:solidFill>
                <a:cs typeface="Arial" panose="020B0604020202020204" pitchFamily="34" charset="0"/>
              </a:rPr>
              <a:t>cientists India has produced.</a:t>
            </a:r>
            <a:endParaRPr lang="en-IN" altLang="en-US" sz="2400" b="1" dirty="0">
              <a:solidFill>
                <a:srgbClr val="FF0000"/>
              </a:solidFill>
              <a:cs typeface="Arial" panose="020B0604020202020204" pitchFamily="34" charset="0"/>
            </a:endParaRPr>
          </a:p>
          <a:p>
            <a:pPr algn="just">
              <a:spcBef>
                <a:spcPts val="1200"/>
              </a:spcBef>
            </a:pPr>
            <a:endParaRPr lang="en-IN" altLang="en-US" sz="2400" b="1" dirty="0">
              <a:solidFill>
                <a:srgbClr val="FF0000"/>
              </a:solidFill>
              <a:cs typeface="Arial" panose="020B0604020202020204" pitchFamily="34" charset="0"/>
            </a:endParaRPr>
          </a:p>
          <a:p>
            <a:pPr algn="just">
              <a:spcBef>
                <a:spcPts val="1200"/>
              </a:spcBef>
            </a:pPr>
            <a:endParaRPr lang="en-IN" altLang="en-US" sz="2400" b="1" dirty="0">
              <a:solidFill>
                <a:srgbClr val="FF0000"/>
              </a:solidFill>
              <a:cs typeface="Arial" panose="020B0604020202020204" pitchFamily="34" charset="0"/>
            </a:endParaRPr>
          </a:p>
          <a:p>
            <a:pPr algn="just">
              <a:spcBef>
                <a:spcPts val="1200"/>
              </a:spcBef>
            </a:pPr>
            <a:endParaRPr lang="en-IN" altLang="en-US" sz="2400" b="1" dirty="0">
              <a:solidFill>
                <a:srgbClr val="FF0000"/>
              </a:solidFill>
              <a:cs typeface="Arial" panose="020B0604020202020204" pitchFamily="34" charset="0"/>
            </a:endParaRPr>
          </a:p>
        </p:txBody>
      </p:sp>
      <p:sp>
        <p:nvSpPr>
          <p:cNvPr id="5" name="TextBox 4"/>
          <p:cNvSpPr txBox="1"/>
          <p:nvPr/>
        </p:nvSpPr>
        <p:spPr>
          <a:xfrm>
            <a:off x="207963" y="-1488996"/>
            <a:ext cx="8478837" cy="5662295"/>
          </a:xfrm>
          <a:prstGeom prst="rect">
            <a:avLst/>
          </a:prstGeom>
          <a:noFill/>
        </p:spPr>
        <p:txBody>
          <a:bodyPr>
            <a:spAutoFit/>
          </a:bodyPr>
          <a:lstStyle/>
          <a:p>
            <a:pPr algn="ctr" eaLnBrk="1" fontAlgn="auto" hangingPunct="1">
              <a:spcBef>
                <a:spcPts val="0"/>
              </a:spcBef>
              <a:spcAft>
                <a:spcPts val="0"/>
              </a:spcAft>
              <a:defRPr/>
            </a:pPr>
            <a:endParaRPr lang="en-IN" sz="2200" b="1" dirty="0">
              <a:solidFill>
                <a:srgbClr val="002060"/>
              </a:solidFill>
              <a:effectLst>
                <a:outerShdw blurRad="38100" dist="38100" dir="2700000" algn="tl">
                  <a:srgbClr val="000000">
                    <a:alpha val="43137"/>
                  </a:srgbClr>
                </a:outerShdw>
              </a:effectLst>
            </a:endParaRPr>
          </a:p>
          <a:p>
            <a:pPr algn="just">
              <a:spcBef>
                <a:spcPts val="1200"/>
              </a:spcBef>
            </a:pPr>
            <a:endParaRPr lang="en-US" sz="2200" b="1" i="1" dirty="0">
              <a:sym typeface="+mn-ea"/>
            </a:endParaRPr>
          </a:p>
          <a:p>
            <a:pPr algn="just">
              <a:spcBef>
                <a:spcPts val="1200"/>
              </a:spcBef>
            </a:pPr>
            <a:endParaRPr lang="en-US" sz="2200" b="1" i="1" dirty="0">
              <a:sym typeface="+mn-ea"/>
            </a:endParaRPr>
          </a:p>
          <a:p>
            <a:pPr algn="just">
              <a:spcBef>
                <a:spcPts val="1200"/>
              </a:spcBef>
            </a:pPr>
            <a:endParaRPr lang="en-US" sz="2200" b="1" i="1" dirty="0">
              <a:sym typeface="+mn-ea"/>
            </a:endParaRPr>
          </a:p>
          <a:p>
            <a:pPr algn="just">
              <a:spcBef>
                <a:spcPts val="1200"/>
              </a:spcBef>
            </a:pPr>
            <a:endParaRPr lang="en-US" sz="2200" b="1" i="1" dirty="0">
              <a:sym typeface="+mn-ea"/>
            </a:endParaRPr>
          </a:p>
          <a:p>
            <a:pPr algn="just">
              <a:spcBef>
                <a:spcPts val="1200"/>
              </a:spcBef>
            </a:pPr>
            <a:endParaRPr lang="en-US" sz="2200" dirty="0"/>
          </a:p>
          <a:p>
            <a:pPr algn="just">
              <a:spcBef>
                <a:spcPts val="1200"/>
              </a:spcBef>
            </a:pPr>
            <a:endParaRPr lang="en-IN" altLang="en-US" sz="2200" b="1" dirty="0">
              <a:solidFill>
                <a:srgbClr val="FF0000"/>
              </a:solidFill>
              <a:cs typeface="Arial" panose="020B0604020202020204" pitchFamily="34" charset="0"/>
            </a:endParaRPr>
          </a:p>
          <a:p>
            <a:pPr algn="ctr" eaLnBrk="1" fontAlgn="auto" hangingPunct="1">
              <a:spcBef>
                <a:spcPts val="0"/>
              </a:spcBef>
              <a:spcAft>
                <a:spcPts val="0"/>
              </a:spcAft>
              <a:defRPr/>
            </a:pPr>
            <a:endParaRPr lang="en-IN" sz="2200" b="1" dirty="0">
              <a:solidFill>
                <a:srgbClr val="00206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endParaRPr lang="en-IN" sz="2200" b="1" dirty="0">
              <a:solidFill>
                <a:srgbClr val="00206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endParaRPr lang="en-IN" sz="2200" b="1" dirty="0">
              <a:solidFill>
                <a:srgbClr val="00206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endParaRPr lang="en-IN" sz="2200" b="1" dirty="0">
              <a:solidFill>
                <a:srgbClr val="00206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endParaRPr lang="en-IN" sz="2000" b="1" dirty="0">
              <a:solidFill>
                <a:srgbClr val="C0000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IN" sz="2000" b="1" dirty="0">
                <a:solidFill>
                  <a:schemeClr val="tx1"/>
                </a:solidFill>
                <a:effectLst>
                  <a:outerShdw blurRad="38100" dist="38100" dir="2700000" algn="tl">
                    <a:srgbClr val="000000">
                      <a:alpha val="43137"/>
                    </a:srgbClr>
                  </a:outerShdw>
                </a:effectLst>
              </a:rPr>
              <a:t>Extracts from  write up on B P Pal, FRS </a:t>
            </a:r>
            <a:r>
              <a:rPr lang="en-US" altLang="en-IN" sz="2000" b="1" dirty="0">
                <a:solidFill>
                  <a:schemeClr val="tx1"/>
                </a:solidFill>
                <a:effectLst>
                  <a:outerShdw blurRad="38100" dist="38100" dir="2700000" algn="tl">
                    <a:srgbClr val="000000">
                      <a:alpha val="43137"/>
                    </a:srgbClr>
                  </a:outerShdw>
                </a:effectLst>
              </a:rPr>
              <a:t>by MS Swaminathan, FRS</a:t>
            </a:r>
            <a:endParaRPr lang="en-IN" sz="2000" b="1" dirty="0">
              <a:solidFill>
                <a:schemeClr val="tx1"/>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endParaRPr lang="en-IN" sz="2000" b="1" dirty="0">
              <a:solidFill>
                <a:schemeClr val="tx1"/>
              </a:solidFill>
              <a:effectLst>
                <a:outerShdw blurRad="38100" dist="38100" dir="2700000" algn="tl">
                  <a:srgbClr val="000000">
                    <a:alpha val="43137"/>
                  </a:srgbClr>
                </a:outerShdw>
              </a:effectLst>
            </a:endParaRPr>
          </a:p>
        </p:txBody>
      </p:sp>
      <p:sp>
        <p:nvSpPr>
          <p:cNvPr id="5530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fld id="{A90B85D7-8875-4715-A194-B3C4692CB937}" type="slidenum">
              <a:rPr lang="en-US" altLang="en-US" sz="1200" smtClean="0">
                <a:solidFill>
                  <a:srgbClr val="898989"/>
                </a:solidFill>
              </a:rPr>
            </a:fld>
            <a:endParaRPr lang="en-US" altLang="en-US" sz="1200">
              <a:solidFill>
                <a:srgbClr val="898989"/>
              </a:solidFill>
            </a:endParaRPr>
          </a:p>
        </p:txBody>
      </p:sp>
      <p:pic>
        <p:nvPicPr>
          <p:cNvPr id="55302" name="Picture 2" descr="http://www.thehindubusinessline.com/multimedia/dynamic/00560/2006052600301301_560466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220470"/>
            <a:ext cx="1508125" cy="162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34938" y="115888"/>
            <a:ext cx="8888412" cy="673100"/>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panose="020B0604020202020204" pitchFamily="34" charset="0"/>
            </a:endParaRPr>
          </a:p>
        </p:txBody>
      </p:sp>
      <p:sp>
        <p:nvSpPr>
          <p:cNvPr id="11" name="TextBox 10"/>
          <p:cNvSpPr txBox="1"/>
          <p:nvPr/>
        </p:nvSpPr>
        <p:spPr>
          <a:xfrm>
            <a:off x="1041400" y="233680"/>
            <a:ext cx="8098155" cy="398780"/>
          </a:xfrm>
          <a:prstGeom prst="rect">
            <a:avLst/>
          </a:prstGeom>
          <a:noFill/>
        </p:spPr>
        <p:txBody>
          <a:bodyPr wrap="square">
            <a:spAutoFit/>
          </a:bodyPr>
          <a:lstStyle/>
          <a:p>
            <a:pPr algn="ctr" eaLnBrk="1" fontAlgn="auto" hangingPunct="1">
              <a:spcBef>
                <a:spcPts val="0"/>
              </a:spcBef>
              <a:spcAft>
                <a:spcPts val="0"/>
              </a:spcAft>
              <a:defRPr/>
            </a:pPr>
            <a:r>
              <a:rPr lang="en-US" sz="2000" b="1" dirty="0">
                <a:solidFill>
                  <a:schemeClr val="bg1"/>
                </a:solidFill>
                <a:effectLst>
                  <a:outerShdw blurRad="38100" dist="38100" dir="2700000" algn="tl">
                    <a:srgbClr val="000000">
                      <a:alpha val="43137"/>
                    </a:srgbClr>
                  </a:outerShdw>
                </a:effectLst>
              </a:rPr>
              <a:t>Dr. </a:t>
            </a:r>
            <a:r>
              <a:rPr lang="en-US" sz="2000" b="1" dirty="0">
                <a:solidFill>
                  <a:schemeClr val="bg1"/>
                </a:solidFill>
                <a:effectLst>
                  <a:outerShdw blurRad="38100" dist="38100" dir="2700000" algn="tl">
                    <a:srgbClr val="000000">
                      <a:alpha val="43137"/>
                    </a:srgbClr>
                  </a:outerShdw>
                </a:effectLst>
              </a:rPr>
              <a:t>Benjamin  Peary  PAL (1906-1989), Director IARI/ICAR (1950-65)</a:t>
            </a:r>
            <a:endParaRPr lang="en-IN" sz="2000" b="1" dirty="0">
              <a:solidFill>
                <a:schemeClr val="bg1"/>
              </a:solidFill>
              <a:effectLst>
                <a:outerShdw blurRad="38100" dist="38100" dir="2700000" algn="tl">
                  <a:srgbClr val="000000">
                    <a:alpha val="43137"/>
                  </a:srgbClr>
                </a:outerShdw>
              </a:effectLst>
            </a:endParaRPr>
          </a:p>
        </p:txBody>
      </p:sp>
      <p:sp>
        <p:nvSpPr>
          <p:cNvPr id="12" name="Rectangle 11"/>
          <p:cNvSpPr/>
          <p:nvPr/>
        </p:nvSpPr>
        <p:spPr>
          <a:xfrm>
            <a:off x="136525" y="773113"/>
            <a:ext cx="8886825" cy="13811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panose="020B0604020202020204" pitchFamily="34" charset="0"/>
            </a:endParaRPr>
          </a:p>
        </p:txBody>
      </p:sp>
      <p:pic>
        <p:nvPicPr>
          <p:cNvPr id="55306" name="Picture 2" descr="Image result for pec chandigarh logo"/>
          <p:cNvPicPr>
            <a:picLocks noChangeAspect="1" noChangeArrowheads="1"/>
          </p:cNvPicPr>
          <p:nvPr/>
        </p:nvPicPr>
        <p:blipFill>
          <a:blip r:embed="rId2">
            <a:extLst>
              <a:ext uri="{28A0092B-C50C-407E-A947-70E740481C1C}">
                <a14:useLocalDpi xmlns:a14="http://schemas.microsoft.com/office/drawing/2010/main" val="0"/>
              </a:ext>
            </a:extLst>
          </a:blip>
          <a:srcRect t="22002" b="21999"/>
          <a:stretch>
            <a:fillRect/>
          </a:stretch>
        </p:blipFill>
        <p:spPr bwMode="auto">
          <a:xfrm>
            <a:off x="207963" y="169863"/>
            <a:ext cx="990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Rectangle 5"/>
          <p:cNvSpPr>
            <a:spLocks noChangeArrowheads="1"/>
          </p:cNvSpPr>
          <p:nvPr/>
        </p:nvSpPr>
        <p:spPr bwMode="auto">
          <a:xfrm>
            <a:off x="0" y="5672455"/>
            <a:ext cx="9152255"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marL="0" indent="0" algn="ctr" eaLnBrk="1" hangingPunct="1">
              <a:spcBef>
                <a:spcPts val="1200"/>
              </a:spcBef>
              <a:buNone/>
              <a:defRPr/>
            </a:pPr>
            <a:r>
              <a:rPr lang="en-US" altLang="en-IN" sz="2400" b="1" i="1" dirty="0">
                <a:solidFill>
                  <a:srgbClr val="002060"/>
                </a:solidFill>
                <a:latin typeface="Arial" panose="020B0604020202020204" pitchFamily="34" charset="0"/>
              </a:rPr>
              <a:t>Often referred to as </a:t>
            </a:r>
            <a:r>
              <a:rPr lang="en-US" altLang="en-IN" sz="2400" b="1" i="1" u="sng" dirty="0">
                <a:solidFill>
                  <a:srgbClr val="002060"/>
                </a:solidFill>
                <a:latin typeface="Arial" panose="020B0604020202020204" pitchFamily="34" charset="0"/>
              </a:rPr>
              <a:t>‘Homi Bhabha of Agricultural Research’ </a:t>
            </a:r>
            <a:endParaRPr lang="en-IN" altLang="en-US" sz="2400" b="1" i="1" dirty="0">
              <a:solidFill>
                <a:srgbClr val="002060"/>
              </a:solidFill>
              <a:latin typeface="Arial" panose="020B0604020202020204" pitchFamily="34" charset="0"/>
            </a:endParaRPr>
          </a:p>
          <a:p>
            <a:pPr marL="0" indent="0" algn="ctr" eaLnBrk="1" hangingPunct="1">
              <a:spcBef>
                <a:spcPts val="1200"/>
              </a:spcBef>
              <a:buFont typeface="Arial" panose="020B0604020202020204" pitchFamily="34" charset="0"/>
              <a:buNone/>
              <a:defRPr/>
            </a:pPr>
            <a:r>
              <a:rPr lang="en-IN" altLang="en-US" sz="2000" b="1" dirty="0">
                <a:latin typeface="Arial" panose="020B0604020202020204" pitchFamily="34" charset="0"/>
              </a:rPr>
              <a:t>He used to emphasise that what India needs is not just </a:t>
            </a:r>
            <a:r>
              <a:rPr lang="en-US" altLang="en-IN" sz="2000" b="1" dirty="0">
                <a:latin typeface="Arial" panose="020B0604020202020204" pitchFamily="34" charset="0"/>
              </a:rPr>
              <a:t>A</a:t>
            </a:r>
            <a:r>
              <a:rPr lang="en-IN" altLang="en-US" sz="2000" b="1" dirty="0">
                <a:latin typeface="Arial" panose="020B0604020202020204" pitchFamily="34" charset="0"/>
              </a:rPr>
              <a:t>gricultural </a:t>
            </a:r>
            <a:r>
              <a:rPr lang="en-US" altLang="en-IN" sz="2000" b="1" dirty="0">
                <a:latin typeface="Arial" panose="020B0604020202020204" pitchFamily="34" charset="0"/>
              </a:rPr>
              <a:t>E</a:t>
            </a:r>
            <a:r>
              <a:rPr lang="en-IN" altLang="en-US" sz="2000" b="1" dirty="0">
                <a:latin typeface="Arial" panose="020B0604020202020204" pitchFamily="34" charset="0"/>
              </a:rPr>
              <a:t>ducation</a:t>
            </a:r>
            <a:r>
              <a:rPr lang="en-US" altLang="en-IN" sz="2000" b="1" dirty="0">
                <a:latin typeface="Arial" panose="020B0604020202020204" pitchFamily="34" charset="0"/>
              </a:rPr>
              <a:t>,</a:t>
            </a:r>
            <a:r>
              <a:rPr lang="en-IN" altLang="en-US" sz="2000" b="1" dirty="0">
                <a:latin typeface="Arial" panose="020B0604020202020204" pitchFamily="34" charset="0"/>
              </a:rPr>
              <a:t> but</a:t>
            </a:r>
            <a:r>
              <a:rPr lang="en-US" altLang="en-IN" sz="2000" b="1" dirty="0">
                <a:latin typeface="Arial" panose="020B0604020202020204" pitchFamily="34" charset="0"/>
              </a:rPr>
              <a:t>,</a:t>
            </a:r>
            <a:r>
              <a:rPr lang="en-IN" altLang="en-US" sz="2000" b="1" dirty="0">
                <a:latin typeface="Arial" panose="020B0604020202020204" pitchFamily="34" charset="0"/>
              </a:rPr>
              <a:t> </a:t>
            </a:r>
            <a:r>
              <a:rPr lang="en-US" altLang="en-IN" sz="2000" b="1" dirty="0">
                <a:latin typeface="Arial" panose="020B0604020202020204" pitchFamily="34" charset="0"/>
              </a:rPr>
              <a:t>E</a:t>
            </a:r>
            <a:r>
              <a:rPr lang="en-IN" altLang="en-US" sz="2000" b="1" dirty="0">
                <a:latin typeface="Arial" panose="020B0604020202020204" pitchFamily="34" charset="0"/>
              </a:rPr>
              <a:t>ducation for </a:t>
            </a:r>
            <a:r>
              <a:rPr lang="en-US" altLang="en-IN" sz="2000" b="1" dirty="0">
                <a:latin typeface="Arial" panose="020B0604020202020204" pitchFamily="34" charset="0"/>
              </a:rPr>
              <a:t>A</a:t>
            </a:r>
            <a:r>
              <a:rPr lang="en-IN" altLang="en-US" sz="2000" b="1" dirty="0">
                <a:latin typeface="Arial" panose="020B0604020202020204" pitchFamily="34" charset="0"/>
              </a:rPr>
              <a:t>griculture.</a:t>
            </a:r>
            <a:endParaRPr lang="en-IN" altLang="en-US" sz="2000" b="1" dirty="0">
              <a:latin typeface="Arial" panose="020B0604020202020204" pitchFamily="34" charset="0"/>
            </a:endParaRPr>
          </a:p>
          <a:p>
            <a:pPr marL="0" indent="0" algn="ctr" eaLnBrk="1" hangingPunct="1">
              <a:spcBef>
                <a:spcPts val="1200"/>
              </a:spcBef>
              <a:buFont typeface="Arial" panose="020B0604020202020204" pitchFamily="34" charset="0"/>
              <a:buNone/>
              <a:defRPr/>
            </a:pPr>
            <a:endParaRPr lang="en-US" altLang="en-US" sz="2000" b="1" dirty="0">
              <a:latin typeface="Arial" panose="020B0604020202020204" pitchFamily="34" charset="0"/>
            </a:endParaRPr>
          </a:p>
        </p:txBody>
      </p:sp>
      <p:sp>
        <p:nvSpPr>
          <p:cNvPr id="4" name="Text Box 3"/>
          <p:cNvSpPr txBox="1"/>
          <p:nvPr/>
        </p:nvSpPr>
        <p:spPr>
          <a:xfrm>
            <a:off x="2076450" y="838200"/>
            <a:ext cx="6734810" cy="3169285"/>
          </a:xfrm>
          <a:prstGeom prst="rect">
            <a:avLst/>
          </a:prstGeom>
          <a:noFill/>
        </p:spPr>
        <p:txBody>
          <a:bodyPr wrap="square" rtlCol="0">
            <a:spAutoFit/>
          </a:bodyPr>
          <a:p>
            <a:pPr algn="just">
              <a:spcBef>
                <a:spcPts val="1200"/>
              </a:spcBef>
            </a:pPr>
            <a:r>
              <a:rPr lang="en-US" sz="2000" b="1" i="1" dirty="0">
                <a:sym typeface="+mn-ea"/>
              </a:rPr>
              <a:t>‘It was during Dr. B P Pal’s leadership that the agronomic research equaled the best in the world. He was truly the architect of India’s Green Revolution’ –   Dr. Norman Borlaug, Nobel Laureate</a:t>
            </a:r>
            <a:endParaRPr lang="en-US" sz="2000" dirty="0"/>
          </a:p>
          <a:p>
            <a:pPr algn="just">
              <a:spcBef>
                <a:spcPts val="1200"/>
              </a:spcBef>
            </a:pPr>
            <a:r>
              <a:rPr lang="en-US" altLang="en-IN" b="1" dirty="0">
                <a:solidFill>
                  <a:srgbClr val="FF0000"/>
                </a:solidFill>
                <a:cs typeface="Arial" panose="020B0604020202020204" pitchFamily="34" charset="0"/>
              </a:rPr>
              <a:t>First Director General Indian Councuil of Agricultural Research (ICAR)</a:t>
            </a:r>
            <a:endParaRPr lang="en-US" altLang="en-IN" b="1" dirty="0">
              <a:solidFill>
                <a:srgbClr val="FF0000"/>
              </a:solidFill>
              <a:cs typeface="Arial" panose="020B0604020202020204" pitchFamily="34" charset="0"/>
            </a:endParaRPr>
          </a:p>
          <a:p>
            <a:pPr algn="just">
              <a:spcBef>
                <a:spcPts val="1200"/>
              </a:spcBef>
            </a:pPr>
            <a:r>
              <a:rPr lang="en-IN" b="1" dirty="0">
                <a:solidFill>
                  <a:srgbClr val="FF0000"/>
                </a:solidFill>
                <a:effectLst>
                  <a:outerShdw blurRad="38100" dist="38100" dir="2700000" algn="tl">
                    <a:srgbClr val="000000">
                      <a:alpha val="43137"/>
                    </a:srgbClr>
                  </a:outerShdw>
                </a:effectLst>
                <a:sym typeface="+mn-ea"/>
              </a:rPr>
              <a:t>( Born in Jullundur </a:t>
            </a:r>
            <a:r>
              <a:rPr lang="en-IN" b="1" dirty="0" err="1">
                <a:solidFill>
                  <a:srgbClr val="FF0000"/>
                </a:solidFill>
                <a:effectLst>
                  <a:outerShdw blurRad="38100" dist="38100" dir="2700000" algn="tl">
                    <a:srgbClr val="000000">
                      <a:alpha val="43137"/>
                    </a:srgbClr>
                  </a:outerShdw>
                </a:effectLst>
                <a:sym typeface="+mn-ea"/>
              </a:rPr>
              <a:t>Distt</a:t>
            </a:r>
            <a:r>
              <a:rPr lang="en-IN" b="1" dirty="0">
                <a:solidFill>
                  <a:srgbClr val="FF0000"/>
                </a:solidFill>
                <a:effectLst>
                  <a:outerShdw blurRad="38100" dist="38100" dir="2700000" algn="tl">
                    <a:srgbClr val="000000">
                      <a:alpha val="43137"/>
                    </a:srgbClr>
                  </a:outerShdw>
                </a:effectLst>
                <a:sym typeface="+mn-ea"/>
              </a:rPr>
              <a:t>., Punjab, named </a:t>
            </a:r>
            <a:r>
              <a:rPr lang="en-IN" b="1" dirty="0" err="1">
                <a:solidFill>
                  <a:srgbClr val="FF0000"/>
                </a:solidFill>
                <a:effectLst>
                  <a:outerShdw blurRad="38100" dist="38100" dir="2700000" algn="tl">
                    <a:srgbClr val="000000">
                      <a:alpha val="43137"/>
                    </a:srgbClr>
                  </a:outerShdw>
                </a:effectLst>
                <a:sym typeface="+mn-ea"/>
              </a:rPr>
              <a:t>Brahm</a:t>
            </a:r>
            <a:r>
              <a:rPr lang="en-IN" b="1" dirty="0">
                <a:solidFill>
                  <a:srgbClr val="FF0000"/>
                </a:solidFill>
                <a:effectLst>
                  <a:outerShdw blurRad="38100" dist="38100" dir="2700000" algn="tl">
                    <a:srgbClr val="000000">
                      <a:alpha val="43137"/>
                    </a:srgbClr>
                  </a:outerShdw>
                </a:effectLst>
                <a:sym typeface="+mn-ea"/>
              </a:rPr>
              <a:t> Das</a:t>
            </a:r>
            <a:r>
              <a:rPr lang="en-US" altLang="en-IN" b="1" dirty="0">
                <a:solidFill>
                  <a:srgbClr val="FF0000"/>
                </a:solidFill>
                <a:effectLst>
                  <a:outerShdw blurRad="38100" dist="38100" dir="2700000" algn="tl">
                    <a:srgbClr val="000000">
                      <a:alpha val="43137"/>
                    </a:srgbClr>
                  </a:outerShdw>
                </a:effectLst>
                <a:sym typeface="+mn-ea"/>
              </a:rPr>
              <a:t> at birth by his father Dr. Ralla Ram Pal )</a:t>
            </a:r>
            <a:endParaRPr lang="en-IN" b="1" dirty="0">
              <a:solidFill>
                <a:srgbClr val="FF0000"/>
              </a:solidFill>
              <a:effectLst>
                <a:outerShdw blurRad="38100" dist="38100" dir="2700000" algn="tl">
                  <a:srgbClr val="000000">
                    <a:alpha val="43137"/>
                  </a:srgbClr>
                </a:outerShdw>
              </a:effectLst>
            </a:endParaRPr>
          </a:p>
          <a:p>
            <a:pPr algn="just">
              <a:spcBef>
                <a:spcPts val="1200"/>
              </a:spcBef>
            </a:pPr>
            <a:endParaRPr lang="en-IN" altLang="en-US" b="1" dirty="0">
              <a:solidFill>
                <a:srgbClr val="FF0000"/>
              </a:solidFill>
              <a:cs typeface="Arial" panose="020B0604020202020204" pitchFamily="34" charset="0"/>
            </a:endParaRP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304800" y="2272757"/>
            <a:ext cx="8382000" cy="4687570"/>
          </a:xfrm>
          <a:prstGeom prst="rect">
            <a:avLst/>
          </a:prstGeom>
        </p:spPr>
        <p:txBody>
          <a:bodyPr wrap="square">
            <a:spAutoFit/>
          </a:bodyPr>
          <a:lstStyle/>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Prof.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Bahl</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was born on 14 February, 1891;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D.Sc., Punjab (1920)</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D.Phil. Oxon (1921);</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Reader and Head, Department of Zoology,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Lucknow</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University (1921-22); Professor and Head (1923-51) and Vice-Chancellor, Patna University (1951-52).</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Prof.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Bahl</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entire career was spent in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unraveling</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the complicated nature, both anatomical and physiological, of the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Nephridia</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of Earthworms from various parts of the world. </a:t>
            </a:r>
            <a:r>
              <a:rPr lang="en-I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Besides his successful research career he was pioneer in editing a series of monograph called the Indian Zoological Memoirs on Indian Animals.</a:t>
            </a:r>
            <a:endParaRPr lang="en-GB"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He was a Foundation Fellow, of the Indian National Science Academy (Vice President 1951-53); National Academy of Sciences( India)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(President 1933-35</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Fellow, Asiatic Society of Bengal; Honorary Fellow, Zoological Society of India (Editor 1948-52),Vice President (1950-52), President (1953-54);President,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Vigyan</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Parishad</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Allahabad (1936-38);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Member, University Education Commission, Government of India (1948-49).</a:t>
            </a:r>
            <a:endParaRPr lang="en-GB"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Prof.Bahl</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was a recipient of Joy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Gobind</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Law Memorial Gold Medal (1942); President, Zoology Section, Indian Science Congress Association (1924).</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Prof.Bahl</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died on 21 April, 1954.</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https://encrypted-tbn1.gstatic.com/images?q=tbn:ANd9GcSZigYnm1OeWkHA4DOTOcG_VlngAdx7goi4BU552sd3psyF3Z2hng"/>
          <p:cNvPicPr/>
          <p:nvPr/>
        </p:nvPicPr>
        <p:blipFill>
          <a:blip r:embed="rId1">
            <a:extLst>
              <a:ext uri="{28A0092B-C50C-407E-A947-70E740481C1C}">
                <a14:useLocalDpi xmlns:a14="http://schemas.microsoft.com/office/drawing/2010/main" val="0"/>
              </a:ext>
            </a:extLst>
          </a:blip>
          <a:srcRect/>
          <a:stretch>
            <a:fillRect/>
          </a:stretch>
        </p:blipFill>
        <p:spPr bwMode="auto">
          <a:xfrm>
            <a:off x="3924300" y="102870"/>
            <a:ext cx="1107440" cy="1332230"/>
          </a:xfrm>
          <a:prstGeom prst="rect">
            <a:avLst/>
          </a:prstGeom>
          <a:noFill/>
          <a:ln>
            <a:noFill/>
          </a:ln>
        </p:spPr>
      </p:pic>
      <p:sp>
        <p:nvSpPr>
          <p:cNvPr id="5" name="Rectangle 4"/>
          <p:cNvSpPr/>
          <p:nvPr/>
        </p:nvSpPr>
        <p:spPr>
          <a:xfrm>
            <a:off x="1388745" y="1435100"/>
            <a:ext cx="6583680" cy="1010285"/>
          </a:xfrm>
          <a:prstGeom prst="rect">
            <a:avLst/>
          </a:prstGeom>
        </p:spPr>
        <p:txBody>
          <a:bodyPr wrap="square">
            <a:spAutoFit/>
          </a:bodyPr>
          <a:lstStyle/>
          <a:p>
            <a:pPr algn="ctr">
              <a:lnSpc>
                <a:spcPct val="115000"/>
              </a:lnSpc>
              <a:spcAft>
                <a:spcPts val="0"/>
              </a:spcAft>
            </a:pPr>
            <a:r>
              <a:rPr lang="en-US" altLang="en-IN" b="1">
                <a:latin typeface="Arial" panose="020B0604020202020204" pitchFamily="34" charset="0"/>
                <a:ea typeface="Calibri" panose="020F0502020204030204" charset="0"/>
                <a:cs typeface="Times New Roman" panose="02020603050405020304" pitchFamily="18" charset="0"/>
              </a:rPr>
              <a:t> </a:t>
            </a:r>
            <a:r>
              <a:rPr lang="en-IN" b="1">
                <a:solidFill>
                  <a:srgbClr val="C00000"/>
                </a:solidFill>
                <a:latin typeface="Arial" panose="020B0604020202020204" pitchFamily="34" charset="0"/>
                <a:ea typeface="Calibri" panose="020F0502020204030204" charset="0"/>
                <a:cs typeface="Times New Roman" panose="02020603050405020304" pitchFamily="18" charset="0"/>
              </a:rPr>
              <a:t>Professor </a:t>
            </a:r>
            <a:r>
              <a:rPr lang="en-IN" b="1" dirty="0" err="1">
                <a:solidFill>
                  <a:srgbClr val="C00000"/>
                </a:solidFill>
                <a:latin typeface="Arial" panose="020B0604020202020204" pitchFamily="34" charset="0"/>
                <a:ea typeface="Calibri" panose="020F0502020204030204" charset="0"/>
                <a:cs typeface="Times New Roman" panose="02020603050405020304" pitchFamily="18" charset="0"/>
              </a:rPr>
              <a:t>Karam</a:t>
            </a:r>
            <a:r>
              <a:rPr lang="en-IN" b="1" dirty="0">
                <a:solidFill>
                  <a:srgbClr val="C00000"/>
                </a:solidFill>
                <a:latin typeface="Arial" panose="020B0604020202020204" pitchFamily="34" charset="0"/>
                <a:ea typeface="Calibri" panose="020F0502020204030204" charset="0"/>
                <a:cs typeface="Times New Roman" panose="02020603050405020304" pitchFamily="18" charset="0"/>
              </a:rPr>
              <a:t> Narayan </a:t>
            </a:r>
            <a:r>
              <a:rPr lang="en-IN" b="1" dirty="0" err="1">
                <a:solidFill>
                  <a:srgbClr val="C00000"/>
                </a:solidFill>
                <a:latin typeface="Arial" panose="020B0604020202020204" pitchFamily="34" charset="0"/>
                <a:ea typeface="Calibri" panose="020F0502020204030204" charset="0"/>
                <a:cs typeface="Times New Roman" panose="02020603050405020304" pitchFamily="18" charset="0"/>
              </a:rPr>
              <a:t>Bahl</a:t>
            </a:r>
            <a:r>
              <a:rPr lang="en-US" altLang="en-IN" b="1" dirty="0" err="1">
                <a:solidFill>
                  <a:srgbClr val="C00000"/>
                </a:solidFill>
                <a:latin typeface="Arial" panose="020B0604020202020204" pitchFamily="34" charset="0"/>
                <a:ea typeface="Calibri" panose="020F0502020204030204" charset="0"/>
                <a:cs typeface="Times New Roman" panose="02020603050405020304" pitchFamily="18" charset="0"/>
              </a:rPr>
              <a:t> </a:t>
            </a:r>
            <a:r>
              <a:rPr lang="en-IN" b="1" dirty="0">
                <a:solidFill>
                  <a:srgbClr val="C00000"/>
                </a:solidFill>
                <a:latin typeface="Arial" panose="020B0604020202020204" pitchFamily="34" charset="0"/>
                <a:ea typeface="Calibri" panose="020F0502020204030204" charset="0"/>
                <a:cs typeface="Times New Roman" panose="02020603050405020304" pitchFamily="18" charset="0"/>
                <a:sym typeface="+mn-ea"/>
              </a:rPr>
              <a:t>(1891-1954)</a:t>
            </a:r>
            <a:endParaRPr lang="en-IN" b="1" dirty="0">
              <a:solidFill>
                <a:srgbClr val="C00000"/>
              </a:solidFill>
              <a:effectLst/>
              <a:latin typeface="Arial" panose="020B0604020202020204" pitchFamily="34" charset="0"/>
              <a:ea typeface="Calibri" panose="020F0502020204030204" charset="0"/>
              <a:cs typeface="Times New Roman" panose="02020603050405020304" pitchFamily="18" charset="0"/>
            </a:endParaRPr>
          </a:p>
          <a:p>
            <a:pPr algn="ctr">
              <a:lnSpc>
                <a:spcPct val="115000"/>
              </a:lnSpc>
              <a:spcAft>
                <a:spcPts val="0"/>
              </a:spcAft>
            </a:pPr>
            <a:r>
              <a:rPr lang="en-US" altLang="en-IN" b="1" u="sng" dirty="0" err="1">
                <a:solidFill>
                  <a:srgbClr val="C00000"/>
                </a:solidFill>
                <a:latin typeface="Arial" panose="020B0604020202020204" pitchFamily="34" charset="0"/>
                <a:ea typeface="Calibri" panose="020F0502020204030204" charset="0"/>
                <a:cs typeface="Times New Roman" panose="02020603050405020304" pitchFamily="18" charset="0"/>
              </a:rPr>
              <a:t>A </a:t>
            </a:r>
            <a:r>
              <a:rPr lang="en-US" altLang="en-IN" sz="1600" b="1" u="sng">
                <a:solidFill>
                  <a:srgbClr val="C00000"/>
                </a:solidFill>
                <a:latin typeface="Arial" panose="020B0604020202020204" pitchFamily="34" charset="0"/>
                <a:ea typeface="Calibri" panose="020F0502020204030204" charset="0"/>
                <a:cs typeface="Times New Roman" panose="02020603050405020304" pitchFamily="18" charset="0"/>
                <a:sym typeface="+mn-ea"/>
              </a:rPr>
              <a:t>Zoology pioneer from PU</a:t>
            </a:r>
            <a:endParaRPr lang="en-GB" sz="1600" u="sng" dirty="0">
              <a:solidFill>
                <a:srgbClr val="C00000"/>
              </a:solidFill>
              <a:latin typeface="Calibri" panose="020F0502020204030204" charset="0"/>
              <a:ea typeface="Calibri" panose="020F0502020204030204" charset="0"/>
              <a:cs typeface="Times New Roman" panose="02020603050405020304" pitchFamily="18" charset="0"/>
            </a:endParaRPr>
          </a:p>
          <a:p>
            <a:pPr algn="ctr">
              <a:lnSpc>
                <a:spcPct val="115000"/>
              </a:lnSpc>
              <a:spcAft>
                <a:spcPts val="0"/>
              </a:spcAft>
            </a:pPr>
            <a:endParaRPr lang="en-IN" sz="1600" b="1" u="sng" dirty="0">
              <a:solidFill>
                <a:srgbClr val="C00000"/>
              </a:solidFill>
              <a:effectLst/>
              <a:latin typeface="Arial" panose="020B0604020202020204" pitchFamily="34" charset="0"/>
              <a:ea typeface="Calibri" panose="020F0502020204030204" charset="0"/>
              <a:cs typeface="Times New Roman" panose="02020603050405020304" pitchFamily="18" charset="0"/>
            </a:endParaRPr>
          </a:p>
        </p:txBody>
      </p:sp>
      <p:sp>
        <p:nvSpPr>
          <p:cNvPr id="6" name="Text Box 5"/>
          <p:cNvSpPr txBox="1"/>
          <p:nvPr/>
        </p:nvSpPr>
        <p:spPr>
          <a:xfrm>
            <a:off x="5224780" y="149225"/>
            <a:ext cx="3886200" cy="829945"/>
          </a:xfrm>
          <a:prstGeom prst="rect">
            <a:avLst/>
          </a:prstGeom>
          <a:noFill/>
        </p:spPr>
        <p:txBody>
          <a:bodyPr wrap="none" rtlCol="0">
            <a:spAutoFit/>
          </a:bodyPr>
          <a:p>
            <a:r>
              <a:rPr lang="en-US" sz="1600" b="1">
                <a:solidFill>
                  <a:srgbClr val="FF0000"/>
                </a:solidFill>
              </a:rPr>
              <a:t>Extracted from ‘Sparkling Punjabi Scientists’</a:t>
            </a:r>
            <a:endParaRPr lang="en-US" sz="1600" b="1">
              <a:solidFill>
                <a:srgbClr val="FF0000"/>
              </a:solidFill>
            </a:endParaRPr>
          </a:p>
          <a:p>
            <a:r>
              <a:rPr lang="en-US" sz="1600" b="1">
                <a:solidFill>
                  <a:srgbClr val="FF0000"/>
                </a:solidFill>
              </a:rPr>
              <a:t>Compiled by S K Sahni and R K Kohli,</a:t>
            </a:r>
            <a:endParaRPr lang="en-US" sz="1600" b="1">
              <a:solidFill>
                <a:srgbClr val="FF0000"/>
              </a:solidFill>
            </a:endParaRPr>
          </a:p>
          <a:p>
            <a:r>
              <a:rPr lang="en-US" sz="1600" b="1">
                <a:solidFill>
                  <a:srgbClr val="FF0000"/>
                </a:solidFill>
              </a:rPr>
              <a:t> SLM Publishers, Patiala, 2018 </a:t>
            </a:r>
            <a:endParaRPr lang="en-US" sz="1600" b="1">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7" name="Text Box 6"/>
          <p:cNvSpPr txBox="1"/>
          <p:nvPr/>
        </p:nvSpPr>
        <p:spPr>
          <a:xfrm>
            <a:off x="1219200" y="0"/>
            <a:ext cx="6360795" cy="1353185"/>
          </a:xfrm>
          <a:prstGeom prst="rect">
            <a:avLst/>
          </a:prstGeom>
          <a:noFill/>
        </p:spPr>
        <p:txBody>
          <a:bodyPr wrap="none" rtlCol="0">
            <a:spAutoFit/>
          </a:bodyPr>
          <a:lstStyle/>
          <a:p>
            <a:pPr algn="ctr"/>
            <a:r>
              <a:rPr lang="en-US" sz="2400" b="1" u="sng" dirty="0">
                <a:solidFill>
                  <a:srgbClr val="C00000"/>
                </a:solidFill>
              </a:rPr>
              <a:t>Prof. </a:t>
            </a:r>
            <a:r>
              <a:rPr lang="en-US" sz="2400" b="1" u="sng" dirty="0" err="1">
                <a:solidFill>
                  <a:srgbClr val="C00000"/>
                </a:solidFill>
              </a:rPr>
              <a:t>Karam</a:t>
            </a:r>
            <a:r>
              <a:rPr lang="en-US" sz="2400" b="1" u="sng" dirty="0">
                <a:solidFill>
                  <a:srgbClr val="C00000"/>
                </a:solidFill>
              </a:rPr>
              <a:t> Narayan </a:t>
            </a:r>
            <a:r>
              <a:rPr lang="en-US" sz="2400" b="1" u="sng" dirty="0" err="1">
                <a:solidFill>
                  <a:srgbClr val="C00000"/>
                </a:solidFill>
              </a:rPr>
              <a:t>Bahl</a:t>
            </a:r>
            <a:r>
              <a:rPr lang="en-US" sz="2400" b="1" u="sng" dirty="0">
                <a:solidFill>
                  <a:srgbClr val="C00000"/>
                </a:solidFill>
              </a:rPr>
              <a:t> (1891-1954), Zoologist </a:t>
            </a:r>
            <a:endParaRPr lang="en-US" sz="2400" b="1" u="sng" dirty="0">
              <a:solidFill>
                <a:srgbClr val="C00000"/>
              </a:solidFill>
            </a:endParaRPr>
          </a:p>
          <a:p>
            <a:pPr algn="ctr"/>
            <a:r>
              <a:rPr lang="en-US" sz="2000" b="1" dirty="0">
                <a:solidFill>
                  <a:srgbClr val="C00000"/>
                </a:solidFill>
              </a:rPr>
              <a:t>DSc. (1920, PU), D. Phil (1921, Oxford) </a:t>
            </a:r>
            <a:endParaRPr lang="en-US" sz="2000" b="1" dirty="0">
              <a:solidFill>
                <a:srgbClr val="C00000"/>
              </a:solidFill>
            </a:endParaRPr>
          </a:p>
          <a:p>
            <a:pPr algn="ctr"/>
            <a:r>
              <a:rPr lang="en-US" sz="2000" b="1" dirty="0">
                <a:solidFill>
                  <a:srgbClr val="C00000"/>
                </a:solidFill>
              </a:rPr>
              <a:t>Vice Chancellor, Patna University (1951-52)  </a:t>
            </a:r>
            <a:endParaRPr lang="en-US" sz="2000" b="1" dirty="0">
              <a:solidFill>
                <a:srgbClr val="C00000"/>
              </a:solidFill>
            </a:endParaRPr>
          </a:p>
          <a:p>
            <a:r>
              <a:rPr lang="en-US" dirty="0">
                <a:solidFill>
                  <a:srgbClr val="C00000"/>
                </a:solidFill>
              </a:rPr>
              <a:t> </a:t>
            </a:r>
            <a:endParaRPr lang="en-US" dirty="0">
              <a:solidFill>
                <a:srgbClr val="C00000"/>
              </a:solidFill>
            </a:endParaRPr>
          </a:p>
        </p:txBody>
      </p:sp>
      <p:sp>
        <p:nvSpPr>
          <p:cNvPr id="9" name="Text Box 8"/>
          <p:cNvSpPr txBox="1"/>
          <p:nvPr/>
        </p:nvSpPr>
        <p:spPr>
          <a:xfrm>
            <a:off x="329247" y="1354773"/>
            <a:ext cx="8140700" cy="3415030"/>
          </a:xfrm>
          <a:prstGeom prst="rect">
            <a:avLst/>
          </a:prstGeom>
          <a:noFill/>
        </p:spPr>
        <p:txBody>
          <a:bodyPr wrap="square" rtlCol="0">
            <a:spAutoFit/>
          </a:bodyPr>
          <a:lstStyle/>
          <a:p>
            <a:pPr marL="285750" indent="-285750" algn="just">
              <a:buFont typeface="Arial" panose="020B0604020202020204" pitchFamily="34" charset="0"/>
              <a:buChar char="•"/>
            </a:pP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Senior to Shanti </a:t>
            </a:r>
            <a:r>
              <a:rPr lang="en-US" sz="2400" b="1" u="sng"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Swarup</a:t>
            </a: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Bhatnagar</a:t>
            </a:r>
            <a:r>
              <a:rPr lang="en-US" sz="2400" b="1" u="sng"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Govt. </a:t>
            </a:r>
            <a:r>
              <a:rPr lang="en-US" sz="2400" b="1" u="sng"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College</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Lahore</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Edited Series on ‘Indian </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Zoological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Memoirs on </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Indian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Animals’.</a:t>
            </a:r>
            <a:endPar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Head, </a:t>
            </a:r>
            <a:r>
              <a:rPr lang="en-US" sz="2400"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Dept</a:t>
            </a: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of Zoology, </a:t>
            </a:r>
            <a:r>
              <a:rPr lang="en-US" sz="2400" b="1" u="sng"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Lucknow</a:t>
            </a:r>
            <a:r>
              <a:rPr lang="en-US" sz="2400" b="1" u="sng"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University (1921-51).</a:t>
            </a:r>
            <a:endPar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Member, Univ. Education </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Commission</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Chaired by </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S </a:t>
            </a:r>
            <a:r>
              <a:rPr lang="en-US" sz="2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Radhakrishnan</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1948.</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Foundation Fellow, INSA.</a:t>
            </a:r>
            <a:endPar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President, NASI(1933-35).</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
          <p:cNvSpPr txBox="1"/>
          <p:nvPr/>
        </p:nvSpPr>
        <p:spPr>
          <a:xfrm>
            <a:off x="1791970" y="5086350"/>
            <a:ext cx="6357620" cy="1630045"/>
          </a:xfrm>
          <a:prstGeom prst="rect">
            <a:avLst/>
          </a:prstGeom>
          <a:noFill/>
        </p:spPr>
        <p:txBody>
          <a:bodyPr wrap="square" rtlCol="0">
            <a:spAutoFit/>
          </a:bodyPr>
          <a:p>
            <a:pPr algn="l"/>
            <a:r>
              <a:rPr lang="en-US" sz="2000" b="1">
                <a:solidFill>
                  <a:schemeClr val="tx1"/>
                </a:solidFill>
                <a:sym typeface="+mn-ea"/>
              </a:rPr>
              <a:t>Prof. G S Thapar, Dept of Zoology, Lucknow Univ., </a:t>
            </a:r>
            <a:endParaRPr lang="en-US" sz="2000" b="1">
              <a:solidFill>
                <a:schemeClr val="tx1"/>
              </a:solidFill>
              <a:sym typeface="+mn-ea"/>
            </a:endParaRPr>
          </a:p>
          <a:p>
            <a:pPr algn="l"/>
            <a:r>
              <a:rPr lang="en-US" sz="2000" b="1">
                <a:solidFill>
                  <a:schemeClr val="tx1"/>
                </a:solidFill>
                <a:sym typeface="+mn-ea"/>
              </a:rPr>
              <a:t>Prof. H R Mehra, Head, Dept. of Zoology, Allahabad Univ., Dr. Baini Prasad, Director, Zoological Survey of India </a:t>
            </a:r>
            <a:r>
              <a:rPr lang="en-US" sz="2000" b="1" i="1">
                <a:solidFill>
                  <a:schemeClr val="tx1"/>
                </a:solidFill>
                <a:sym typeface="+mn-ea"/>
              </a:rPr>
              <a:t>et al.</a:t>
            </a:r>
            <a:r>
              <a:rPr lang="en-US" sz="2000" b="1">
                <a:solidFill>
                  <a:schemeClr val="tx1"/>
                </a:solidFill>
                <a:sym typeface="+mn-ea"/>
              </a:rPr>
              <a:t> had also studied at Lahore. </a:t>
            </a:r>
            <a:endParaRPr lang="en-US" sz="2000" b="1">
              <a:solidFill>
                <a:schemeClr val="tx1"/>
              </a:solidFill>
            </a:endParaRPr>
          </a:p>
          <a:p>
            <a:endParaRPr lang="en-US" sz="2000" b="1">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304799" y="1269686"/>
            <a:ext cx="8534400" cy="6245225"/>
          </a:xfrm>
          <a:prstGeom prst="rect">
            <a:avLst/>
          </a:prstGeom>
        </p:spPr>
        <p:txBody>
          <a:bodyPr wrap="square">
            <a:spAutoFit/>
          </a:bodyPr>
          <a:lstStyle/>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Hora was born on 2 May, 1896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Hafizabad</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Punjab (Pakistan); </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obtained M.Sc. (Zoology) from  University of Punjab, Lahore (standing first in all science subjects and was awarded </a:t>
            </a:r>
            <a:r>
              <a:rPr lang="en-IN" sz="1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Maclagan</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Medal). </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He joined Zoological Survey of India in 1919 as research scholar and became Assistant Superintendent in 1921.  He was awarded Ph.D. by  Punjab University, in 1921 and second Ph.D. by Edinburgh University in 1928.</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Hora’s research spanned a wide range of zoological topics-physiology, systematics, bionomics, ecology, evolution, zoogeography and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palaeogeography</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besides history of zoology, always with fish as the motif.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His main contribution was to taxonomy of fish. He studied the systematics of fish of India, Afghanistan, Burma, Malaya, Thailand, China, Indonesia and Iraq</a:t>
            </a:r>
            <a:r>
              <a:rPr lang="en-IN" sz="1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He discovered a large number of new species, several new genera and revised numerous families. He put forth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Satpura</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Hypothesis’ (in 1937) where he explained that the similarity between the Malayan fauna and the fauna of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Paninsualr</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India without an apparent connecting link (a well-known fact of zoography known since the last century) was due to migration from eastern regions to the western via the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Satpura</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Range of mountains in central India. This hypothesis was mainly based on evidence from freshwater fish. Later on, he elaborated it to include diverse group of animals. He published about 400 original papers in Indian and Foreign journals.</a:t>
            </a:r>
            <a:endParaRPr lang="en-IN"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He was a Fellow, of the Royal Society of Edinburgh, Senior Fellow, of the Asiatic Society, Foundation Fellow, of the Indian National Science Academy (President 1951-52); Fellow, of the National Geographical Society of India, Zoological Society of India, Natural History Society, President of Indian Science Congress (1954), Honorary Secretary General of the Indian Board of Wild Life, Member, International Association of Oceanography and Central Board of Geophysics, Member of Editorial Board of Evolution (USA), Current Science and Science &amp; Culture. </a:t>
            </a:r>
            <a:r>
              <a:rPr lang="en-IN" sz="16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mn-ea"/>
              </a:rPr>
              <a:t>He was Honorary Director, Central Inland Fisheries Station, Calcutta (1936-39) and Director of Fisheries of Bengal (1942-47). </a:t>
            </a:r>
            <a:endParaRPr lang="en-GB" sz="16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Dr Hora was awarded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Maclagan</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Medal (1919); Joy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Gobind</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Lal</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Medal of Asiatic Society,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Jawahar</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Lal</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Nehru Medal of National Geographical Society, Sir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Dorab</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Tata Memorial Medal of Zoological Society of India and many honorary titles and medals from Scientific bodies in India and  abroad.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The Indian National Science Academy has instituted a ‘Sunder </a:t>
            </a:r>
            <a:r>
              <a:rPr lang="en-IN" sz="1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mn-ea"/>
              </a:rPr>
              <a:t>Lal</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Hora Medal’ in his honour.</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alt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Dr.</a:t>
            </a:r>
            <a:r>
              <a:rPr lang="en-US" alt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Hora</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died on 8 December, 1955.</a:t>
            </a:r>
            <a:r>
              <a:rPr lang="en-GB" sz="1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https://encrypted-tbn3.gstatic.com/images?q=tbn:ANd9GcQb1LRW3-GQvTR-rZsx5YJ80iDd_r7sfy2BdljyOBjyPKpojIn1"/>
          <p:cNvPicPr/>
          <p:nvPr/>
        </p:nvPicPr>
        <p:blipFill>
          <a:blip r:embed="rId1">
            <a:extLst>
              <a:ext uri="{28A0092B-C50C-407E-A947-70E740481C1C}">
                <a14:useLocalDpi xmlns:a14="http://schemas.microsoft.com/office/drawing/2010/main" val="0"/>
              </a:ext>
            </a:extLst>
          </a:blip>
          <a:srcRect/>
          <a:stretch>
            <a:fillRect/>
          </a:stretch>
        </p:blipFill>
        <p:spPr bwMode="auto">
          <a:xfrm>
            <a:off x="514032" y="171450"/>
            <a:ext cx="1105535" cy="1180465"/>
          </a:xfrm>
          <a:prstGeom prst="rect">
            <a:avLst/>
          </a:prstGeom>
          <a:noFill/>
          <a:ln>
            <a:noFill/>
          </a:ln>
        </p:spPr>
      </p:pic>
      <p:sp>
        <p:nvSpPr>
          <p:cNvPr id="5" name="Rectangle 4"/>
          <p:cNvSpPr/>
          <p:nvPr/>
        </p:nvSpPr>
        <p:spPr>
          <a:xfrm>
            <a:off x="1273810" y="254635"/>
            <a:ext cx="6861175" cy="798830"/>
          </a:xfrm>
          <a:prstGeom prst="rect">
            <a:avLst/>
          </a:prstGeom>
        </p:spPr>
        <p:txBody>
          <a:bodyPr wrap="square">
            <a:spAutoFit/>
          </a:bodyPr>
          <a:lstStyle/>
          <a:p>
            <a:pPr algn="ctr">
              <a:lnSpc>
                <a:spcPct val="115000"/>
              </a:lnSpc>
              <a:spcAft>
                <a:spcPts val="0"/>
              </a:spcAft>
            </a:pPr>
            <a:r>
              <a:rPr lang="en-IN" sz="2000" b="1" dirty="0" err="1">
                <a:solidFill>
                  <a:srgbClr val="C00000"/>
                </a:solidFill>
                <a:latin typeface="Arial" panose="020B0604020202020204" pitchFamily="34" charset="0"/>
                <a:ea typeface="Calibri" panose="020F0502020204030204" charset="0"/>
                <a:cs typeface="Times New Roman" panose="02020603050405020304" pitchFamily="18" charset="0"/>
              </a:rPr>
              <a:t>Dr.</a:t>
            </a:r>
            <a:r>
              <a:rPr lang="en-IN" sz="2000" b="1" dirty="0">
                <a:solidFill>
                  <a:srgbClr val="C00000"/>
                </a:solidFill>
                <a:latin typeface="Arial" panose="020B0604020202020204" pitchFamily="34" charset="0"/>
                <a:ea typeface="Calibri" panose="020F0502020204030204" charset="0"/>
                <a:cs typeface="Times New Roman" panose="02020603050405020304" pitchFamily="18" charset="0"/>
              </a:rPr>
              <a:t> Sunder </a:t>
            </a:r>
            <a:r>
              <a:rPr lang="en-IN" sz="2000" b="1" dirty="0" err="1">
                <a:solidFill>
                  <a:srgbClr val="C00000"/>
                </a:solidFill>
                <a:latin typeface="Arial" panose="020B0604020202020204" pitchFamily="34" charset="0"/>
                <a:ea typeface="Calibri" panose="020F0502020204030204" charset="0"/>
                <a:cs typeface="Times New Roman" panose="02020603050405020304" pitchFamily="18" charset="0"/>
              </a:rPr>
              <a:t>Lal</a:t>
            </a:r>
            <a:r>
              <a:rPr lang="en-IN" sz="2000" b="1" dirty="0">
                <a:solidFill>
                  <a:srgbClr val="C00000"/>
                </a:solidFill>
                <a:latin typeface="Arial" panose="020B0604020202020204" pitchFamily="34" charset="0"/>
                <a:ea typeface="Calibri" panose="020F0502020204030204" charset="0"/>
                <a:cs typeface="Times New Roman" panose="02020603050405020304" pitchFamily="18" charset="0"/>
              </a:rPr>
              <a:t> Hora</a:t>
            </a:r>
            <a:r>
              <a:rPr lang="en-US" altLang="en-IN" sz="2000" b="1" dirty="0">
                <a:solidFill>
                  <a:srgbClr val="C00000"/>
                </a:solidFill>
                <a:latin typeface="Arial" panose="020B0604020202020204" pitchFamily="34" charset="0"/>
                <a:ea typeface="Calibri" panose="020F0502020204030204" charset="0"/>
                <a:cs typeface="Times New Roman" panose="02020603050405020304" pitchFamily="18" charset="0"/>
              </a:rPr>
              <a:t> </a:t>
            </a:r>
            <a:r>
              <a:rPr lang="en-IN" sz="2000" b="1" dirty="0">
                <a:solidFill>
                  <a:srgbClr val="C00000"/>
                </a:solidFill>
                <a:latin typeface="Arial" panose="020B0604020202020204" pitchFamily="34" charset="0"/>
                <a:ea typeface="Calibri" panose="020F0502020204030204" charset="0"/>
                <a:cs typeface="Times New Roman" panose="02020603050405020304" pitchFamily="18" charset="0"/>
                <a:sym typeface="+mn-ea"/>
              </a:rPr>
              <a:t>(1896-1955)</a:t>
            </a:r>
            <a:r>
              <a:rPr lang="en-US" altLang="en-IN" sz="2000" b="1" dirty="0">
                <a:solidFill>
                  <a:srgbClr val="C00000"/>
                </a:solidFill>
                <a:latin typeface="Arial" panose="020B0604020202020204" pitchFamily="34" charset="0"/>
                <a:ea typeface="Calibri" panose="020F0502020204030204" charset="0"/>
                <a:cs typeface="Times New Roman" panose="02020603050405020304" pitchFamily="18" charset="0"/>
                <a:sym typeface="+mn-ea"/>
              </a:rPr>
              <a:t>, another Zoologist </a:t>
            </a:r>
            <a:endParaRPr lang="en-IN" sz="2000" b="1" dirty="0">
              <a:solidFill>
                <a:srgbClr val="C00000"/>
              </a:solidFill>
              <a:effectLst/>
              <a:latin typeface="Arial" panose="020B0604020202020204" pitchFamily="34" charset="0"/>
              <a:ea typeface="Calibri" panose="020F0502020204030204" charset="0"/>
              <a:cs typeface="Times New Roman" panose="02020603050405020304" pitchFamily="18" charset="0"/>
            </a:endParaRPr>
          </a:p>
          <a:p>
            <a:pPr algn="ctr">
              <a:lnSpc>
                <a:spcPct val="115000"/>
              </a:lnSpc>
              <a:spcAft>
                <a:spcPts val="0"/>
              </a:spcAft>
            </a:pPr>
            <a:endParaRPr lang="en-IN" sz="2000" b="1" dirty="0">
              <a:solidFill>
                <a:srgbClr val="C00000"/>
              </a:solidFill>
              <a:effectLst/>
              <a:latin typeface="Arial" panose="020B0604020202020204" pitchFamily="34" charset="0"/>
              <a:ea typeface="Calibri" panose="020F0502020204030204" charset="0"/>
              <a:cs typeface="Times New Roman" panose="02020603050405020304" pitchFamily="18" charset="0"/>
            </a:endParaRPr>
          </a:p>
        </p:txBody>
      </p:sp>
      <p:sp>
        <p:nvSpPr>
          <p:cNvPr id="6" name="Text Box 5"/>
          <p:cNvSpPr txBox="1"/>
          <p:nvPr/>
        </p:nvSpPr>
        <p:spPr>
          <a:xfrm>
            <a:off x="1616075" y="704850"/>
            <a:ext cx="6463030" cy="706755"/>
          </a:xfrm>
          <a:prstGeom prst="rect">
            <a:avLst/>
          </a:prstGeom>
          <a:noFill/>
        </p:spPr>
        <p:txBody>
          <a:bodyPr wrap="square" rtlCol="0">
            <a:spAutoFit/>
          </a:bodyPr>
          <a:p>
            <a:pPr algn="l"/>
            <a:r>
              <a:rPr lang="en-US" sz="2000" b="1" dirty="0">
                <a:solidFill>
                  <a:srgbClr val="002060"/>
                </a:solidFill>
                <a:sym typeface="+mn-ea"/>
              </a:rPr>
              <a:t>(A contemporary of Dr. S </a:t>
            </a:r>
            <a:r>
              <a:rPr lang="en-US" sz="2000" b="1" dirty="0" err="1">
                <a:solidFill>
                  <a:srgbClr val="002060"/>
                </a:solidFill>
                <a:sym typeface="+mn-ea"/>
              </a:rPr>
              <a:t>S Bhatnagar (1894-55</a:t>
            </a:r>
            <a:r>
              <a:rPr lang="en-US" sz="2000" b="1" dirty="0">
                <a:solidFill>
                  <a:srgbClr val="002060"/>
                </a:solidFill>
                <a:sym typeface="+mn-ea"/>
              </a:rPr>
              <a:t>) at Lahore)</a:t>
            </a:r>
            <a:endParaRPr lang="en-US" sz="2000" b="1" dirty="0">
              <a:solidFill>
                <a:srgbClr val="002060"/>
              </a:solidFill>
            </a:endParaRPr>
          </a:p>
          <a:p>
            <a:endParaRPr lang="en-US"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5" name="TextBox 4"/>
          <p:cNvSpPr txBox="1"/>
          <p:nvPr/>
        </p:nvSpPr>
        <p:spPr>
          <a:xfrm>
            <a:off x="1143000" y="0"/>
            <a:ext cx="6913880" cy="2368550"/>
          </a:xfrm>
          <a:prstGeom prst="rect">
            <a:avLst/>
          </a:prstGeom>
          <a:noFill/>
        </p:spPr>
        <p:txBody>
          <a:bodyPr wrap="square" rtlCol="0">
            <a:spAutoFit/>
          </a:bodyPr>
          <a:lstStyle/>
          <a:p>
            <a:pPr algn="ctr"/>
            <a:r>
              <a:rPr lang="en-US" b="1" dirty="0">
                <a:solidFill>
                  <a:srgbClr val="C00000"/>
                </a:solidFill>
              </a:rPr>
              <a:t> </a:t>
            </a:r>
            <a:r>
              <a:rPr lang="en-US" sz="2400" b="1" u="sng" dirty="0">
                <a:solidFill>
                  <a:srgbClr val="C00000"/>
                </a:solidFill>
              </a:rPr>
              <a:t>Dr. S L Hora (1896 -1955)</a:t>
            </a:r>
            <a:endParaRPr lang="en-US" sz="2400" b="1" u="sng" dirty="0">
              <a:solidFill>
                <a:srgbClr val="C00000"/>
              </a:solidFill>
            </a:endParaRPr>
          </a:p>
          <a:p>
            <a:pPr algn="ctr"/>
            <a:endParaRPr lang="en-US" sz="2400" b="1" u="sng" dirty="0">
              <a:solidFill>
                <a:srgbClr val="C00000"/>
              </a:solidFill>
            </a:endParaRPr>
          </a:p>
          <a:p>
            <a:pPr algn="ctr"/>
            <a:r>
              <a:rPr lang="en-US" sz="2000" b="1" dirty="0">
                <a:solidFill>
                  <a:srgbClr val="C00000"/>
                </a:solidFill>
              </a:rPr>
              <a:t>MSc. (Zoology) in 1919, awarded Maclagan Medal for standing First in all science subjects at Lahore.</a:t>
            </a:r>
            <a:endParaRPr lang="en-US" sz="2000" b="1" dirty="0">
              <a:solidFill>
                <a:srgbClr val="C00000"/>
              </a:solidFill>
            </a:endParaRPr>
          </a:p>
          <a:p>
            <a:pPr algn="ctr"/>
            <a:endParaRPr lang="en-US" sz="2000" b="1" dirty="0">
              <a:solidFill>
                <a:srgbClr val="002060"/>
              </a:solidFill>
            </a:endParaRPr>
          </a:p>
          <a:p>
            <a:pPr algn="ctr"/>
            <a:r>
              <a:rPr lang="en-US" sz="2000" b="1" dirty="0">
                <a:solidFill>
                  <a:srgbClr val="002060"/>
                </a:solidFill>
              </a:rPr>
              <a:t>PhD from PU Lahore (1921)</a:t>
            </a:r>
            <a:endParaRPr lang="en-US" sz="2000" b="1" dirty="0">
              <a:solidFill>
                <a:srgbClr val="C00000"/>
              </a:solidFill>
            </a:endParaRPr>
          </a:p>
          <a:p>
            <a:pPr algn="ctr"/>
            <a:endParaRPr lang="en-US" sz="2000" b="1" dirty="0">
              <a:solidFill>
                <a:srgbClr val="002060"/>
              </a:solidFill>
            </a:endParaRPr>
          </a:p>
        </p:txBody>
      </p:sp>
      <p:sp>
        <p:nvSpPr>
          <p:cNvPr id="6" name="TextBox 5"/>
          <p:cNvSpPr txBox="1"/>
          <p:nvPr/>
        </p:nvSpPr>
        <p:spPr>
          <a:xfrm>
            <a:off x="2057275" y="2743180"/>
            <a:ext cx="5085330" cy="3291840"/>
          </a:xfrm>
          <a:prstGeom prst="rect">
            <a:avLst/>
          </a:prstGeom>
          <a:noFill/>
        </p:spPr>
        <p:txBody>
          <a:bodyPr wrap="square" rtlCol="0">
            <a:spAutoFit/>
          </a:bodyPr>
          <a:lstStyle/>
          <a:p>
            <a:pPr algn="ctr"/>
            <a:r>
              <a:rPr lang="en-US" sz="20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Taxonomy of Fish was his expertise.</a:t>
            </a:r>
            <a:endParaRPr lang="en-US" sz="20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mn-ea"/>
              </a:rPr>
              <a:t>Published 400 research papers.</a:t>
            </a:r>
            <a:endParaRPr lang="en-US" sz="20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Director of Fisheries of Bengal (1942-47). </a:t>
            </a:r>
            <a:endPar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Fellow Royal Soc. Edinburgh (FRSE)</a:t>
            </a:r>
            <a:endPar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4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INSA President (1951-52)</a:t>
            </a:r>
            <a:endParaRPr lang="en-US" sz="24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INSA instituted a medal in his </a:t>
            </a:r>
            <a:r>
              <a:rPr lang="en-US" sz="2000"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honour</a:t>
            </a:r>
            <a:r>
              <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304800" y="1885973"/>
            <a:ext cx="8610600" cy="5470525"/>
          </a:xfrm>
          <a:prstGeom prst="rect">
            <a:avLst/>
          </a:prstGeom>
        </p:spPr>
        <p:txBody>
          <a:bodyPr wrap="square">
            <a:spAutoFit/>
          </a:bodyPr>
          <a:lstStyle/>
          <a:p>
            <a:pPr algn="just">
              <a:lnSpc>
                <a:spcPct val="115000"/>
              </a:lnSpc>
              <a:spcAft>
                <a:spcPts val="0"/>
              </a:spcAft>
            </a:pP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Chopra was born on 24 September, 1898 at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Akalgarh</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(Pakistan); obtained his D.Sc. from Punjab University, Lahore in zoology and fisheries. He was Assistant Superintendent (1923-44) and </a:t>
            </a:r>
            <a:r>
              <a:rPr lang="en-I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Director (1944-47), Zoological Survey of India, Indian Museum, Calcutta</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Deputy Fisheries Development Adviser and </a:t>
            </a:r>
            <a:r>
              <a:rPr lang="en-I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Fisheries Development Adviser, Government of India (1947-till retirement).</a:t>
            </a:r>
            <a:endParaRPr lang="en-GB"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He had varied interests in systematics. At  Zoological Survey of India,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he was responsible for extensive field surveys in different parts of the British Empire including Burma and Ceylon besides undivided India,</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and one of his earliest surveys of a fairly long duration covered the Shan States and the </a:t>
            </a: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Indawggyi</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Lake in Upper Burma.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0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Dr.</a:t>
            </a:r>
            <a:r>
              <a:rPr lang="en-IN" sz="2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Chopra contributed greatly to the development of Inland and Marine </a:t>
            </a:r>
            <a:r>
              <a:rPr lang="en-US" altLang="en-IN" sz="2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IN" sz="2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isheries of India. </a:t>
            </a:r>
            <a:endParaRPr lang="en-GB" sz="2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err="1">
                <a:latin typeface="Times New Roman" panose="02020603050405020304" pitchFamily="18" charset="0"/>
                <a:ea typeface="Times New Roman" panose="02020603050405020304" pitchFamily="18" charset="0"/>
                <a:cs typeface="Times New Roman" panose="02020603050405020304" pitchFamily="18" charset="0"/>
              </a:rPr>
              <a:t>Dr.</a:t>
            </a:r>
            <a:r>
              <a:rPr lang="en-IN" sz="1400" dirty="0">
                <a:latin typeface="Times New Roman" panose="02020603050405020304" pitchFamily="18" charset="0"/>
                <a:ea typeface="Times New Roman" panose="02020603050405020304" pitchFamily="18" charset="0"/>
                <a:cs typeface="Times New Roman" panose="02020603050405020304" pitchFamily="18" charset="0"/>
              </a:rPr>
              <a:t> Chopra was President, Zoology and Entomology Section of Indian Science Congress (1943). He was a Founder Fellow, of the Zoological Society of India and Indian National Science Academy.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The Indian National Science Academy has instituted ‘</a:t>
            </a:r>
            <a:r>
              <a:rPr lang="en-IN"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Bashambhar</a:t>
            </a:r>
            <a:r>
              <a:rPr lang="en-IN"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Nath</a:t>
            </a:r>
            <a:r>
              <a:rPr lang="en-IN"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Chopra Memorial Lecture’ in his honour.</a:t>
            </a:r>
            <a:endParaRPr lang="en-GB"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Bashambhar Nath Chopra"/>
          <p:cNvPicPr/>
          <p:nvPr/>
        </p:nvPicPr>
        <p:blipFill>
          <a:blip r:embed="rId1">
            <a:extLst>
              <a:ext uri="{28A0092B-C50C-407E-A947-70E740481C1C}">
                <a14:useLocalDpi xmlns:a14="http://schemas.microsoft.com/office/drawing/2010/main" val="0"/>
              </a:ext>
            </a:extLst>
          </a:blip>
          <a:srcRect/>
          <a:stretch>
            <a:fillRect/>
          </a:stretch>
        </p:blipFill>
        <p:spPr bwMode="auto">
          <a:xfrm>
            <a:off x="3276600" y="38100"/>
            <a:ext cx="1142365" cy="1180465"/>
          </a:xfrm>
          <a:prstGeom prst="rect">
            <a:avLst/>
          </a:prstGeom>
          <a:noFill/>
          <a:ln>
            <a:noFill/>
          </a:ln>
        </p:spPr>
      </p:pic>
      <p:sp>
        <p:nvSpPr>
          <p:cNvPr id="5" name="Rectangle 4"/>
          <p:cNvSpPr/>
          <p:nvPr/>
        </p:nvSpPr>
        <p:spPr>
          <a:xfrm>
            <a:off x="1866265" y="1158240"/>
            <a:ext cx="6111875" cy="1610995"/>
          </a:xfrm>
          <a:prstGeom prst="rect">
            <a:avLst/>
          </a:prstGeom>
        </p:spPr>
        <p:txBody>
          <a:bodyPr wrap="square">
            <a:spAutoFit/>
          </a:bodyPr>
          <a:lstStyle/>
          <a:p>
            <a:pPr algn="ctr">
              <a:lnSpc>
                <a:spcPct val="115000"/>
              </a:lnSpc>
              <a:spcAft>
                <a:spcPts val="0"/>
              </a:spcAft>
            </a:pPr>
            <a:r>
              <a:rPr lang="en-IN" b="1" dirty="0" err="1">
                <a:solidFill>
                  <a:srgbClr val="C00000"/>
                </a:solidFill>
                <a:latin typeface="Arial" panose="020B0604020202020204" pitchFamily="34" charset="0"/>
                <a:ea typeface="Calibri" panose="020F0502020204030204" charset="0"/>
                <a:cs typeface="Times New Roman" panose="02020603050405020304" pitchFamily="18" charset="0"/>
              </a:rPr>
              <a:t>Dr.</a:t>
            </a:r>
            <a:r>
              <a:rPr lang="en-IN" b="1" dirty="0">
                <a:solidFill>
                  <a:srgbClr val="C00000"/>
                </a:solidFill>
                <a:latin typeface="Arial" panose="020B0604020202020204" pitchFamily="34" charset="0"/>
                <a:ea typeface="Calibri" panose="020F0502020204030204" charset="0"/>
                <a:cs typeface="Times New Roman" panose="02020603050405020304" pitchFamily="18" charset="0"/>
              </a:rPr>
              <a:t> </a:t>
            </a:r>
            <a:r>
              <a:rPr lang="en-IN" b="1" dirty="0" err="1">
                <a:solidFill>
                  <a:srgbClr val="C00000"/>
                </a:solidFill>
                <a:latin typeface="Arial" panose="020B0604020202020204" pitchFamily="34" charset="0"/>
                <a:ea typeface="Calibri" panose="020F0502020204030204" charset="0"/>
                <a:cs typeface="Times New Roman" panose="02020603050405020304" pitchFamily="18" charset="0"/>
              </a:rPr>
              <a:t>Bashambher</a:t>
            </a:r>
            <a:r>
              <a:rPr lang="en-IN" b="1" dirty="0">
                <a:solidFill>
                  <a:srgbClr val="C00000"/>
                </a:solidFill>
                <a:latin typeface="Arial" panose="020B0604020202020204" pitchFamily="34" charset="0"/>
                <a:ea typeface="Calibri" panose="020F0502020204030204" charset="0"/>
                <a:cs typeface="Times New Roman" panose="02020603050405020304" pitchFamily="18" charset="0"/>
              </a:rPr>
              <a:t> </a:t>
            </a:r>
            <a:r>
              <a:rPr lang="en-IN" b="1" dirty="0" err="1">
                <a:solidFill>
                  <a:srgbClr val="C00000"/>
                </a:solidFill>
                <a:latin typeface="Arial" panose="020B0604020202020204" pitchFamily="34" charset="0"/>
                <a:ea typeface="Calibri" panose="020F0502020204030204" charset="0"/>
                <a:cs typeface="Times New Roman" panose="02020603050405020304" pitchFamily="18" charset="0"/>
              </a:rPr>
              <a:t>Nath</a:t>
            </a:r>
            <a:r>
              <a:rPr lang="en-IN" b="1" dirty="0">
                <a:solidFill>
                  <a:srgbClr val="C00000"/>
                </a:solidFill>
                <a:latin typeface="Arial" panose="020B0604020202020204" pitchFamily="34" charset="0"/>
                <a:ea typeface="Calibri" panose="020F0502020204030204" charset="0"/>
                <a:cs typeface="Times New Roman" panose="02020603050405020304" pitchFamily="18" charset="0"/>
              </a:rPr>
              <a:t> Chopra</a:t>
            </a:r>
            <a:r>
              <a:rPr lang="en-US" altLang="en-IN" b="1" dirty="0">
                <a:solidFill>
                  <a:srgbClr val="C00000"/>
                </a:solidFill>
                <a:latin typeface="Arial" panose="020B0604020202020204" pitchFamily="34" charset="0"/>
                <a:ea typeface="Calibri" panose="020F0502020204030204" charset="0"/>
                <a:cs typeface="Times New Roman" panose="02020603050405020304" pitchFamily="18" charset="0"/>
              </a:rPr>
              <a:t> (1898-1966), a Zoologist </a:t>
            </a:r>
            <a:endParaRPr lang="en-IN" b="1" dirty="0">
              <a:solidFill>
                <a:srgbClr val="C00000"/>
              </a:solidFill>
              <a:latin typeface="Arial" panose="020B0604020202020204" pitchFamily="34" charset="0"/>
              <a:ea typeface="Calibri" panose="020F0502020204030204" charset="0"/>
              <a:cs typeface="Times New Roman" panose="02020603050405020304" pitchFamily="18" charset="0"/>
            </a:endParaRPr>
          </a:p>
          <a:p>
            <a:pPr algn="ctr">
              <a:lnSpc>
                <a:spcPct val="115000"/>
              </a:lnSpc>
              <a:spcAft>
                <a:spcPts val="0"/>
              </a:spcAft>
            </a:pPr>
            <a:r>
              <a:rPr lang="en-US" b="1">
                <a:solidFill>
                  <a:srgbClr val="C00000"/>
                </a:solidFill>
                <a:sym typeface="+mn-ea"/>
              </a:rPr>
              <a:t>DSc. in Zoology and Fisheries from PU </a:t>
            </a:r>
            <a:endParaRPr lang="en-US" b="1">
              <a:solidFill>
                <a:srgbClr val="C00000"/>
              </a:solidFill>
            </a:endParaRPr>
          </a:p>
          <a:p>
            <a:pPr algn="ctr">
              <a:lnSpc>
                <a:spcPct val="115000"/>
              </a:lnSpc>
              <a:spcAft>
                <a:spcPts val="0"/>
              </a:spcAft>
            </a:pPr>
            <a:endParaRPr lang="en-IN" b="1" dirty="0">
              <a:solidFill>
                <a:srgbClr val="C00000"/>
              </a:solidFill>
              <a:latin typeface="Arial" panose="020B0604020202020204" pitchFamily="34" charset="0"/>
              <a:ea typeface="Calibri" panose="020F0502020204030204" charset="0"/>
              <a:cs typeface="Times New Roman" panose="02020603050405020304" pitchFamily="18" charset="0"/>
            </a:endParaRPr>
          </a:p>
          <a:p>
            <a:pPr algn="ctr">
              <a:lnSpc>
                <a:spcPct val="115000"/>
              </a:lnSpc>
              <a:spcAft>
                <a:spcPts val="0"/>
              </a:spcAft>
            </a:pPr>
            <a:r>
              <a:rPr lang="en-US" sz="1600" b="1" u="sng">
                <a:solidFill>
                  <a:srgbClr val="C00000"/>
                </a:solidFill>
                <a:sym typeface="+mn-ea"/>
              </a:rPr>
              <a:t> </a:t>
            </a:r>
            <a:endParaRPr lang="en-US" sz="1600" b="1" u="sng">
              <a:solidFill>
                <a:srgbClr val="C00000"/>
              </a:solidFill>
            </a:endParaRPr>
          </a:p>
          <a:p>
            <a:pPr algn="ctr">
              <a:lnSpc>
                <a:spcPct val="115000"/>
              </a:lnSpc>
              <a:spcAft>
                <a:spcPts val="0"/>
              </a:spcAft>
            </a:pPr>
            <a:endParaRPr lang="en-IN" sz="1600" b="1" dirty="0">
              <a:solidFill>
                <a:srgbClr val="C00000"/>
              </a:solidFill>
              <a:effectLst/>
              <a:latin typeface="Arial" panose="020B0604020202020204" pitchFamily="34" charset="0"/>
              <a:ea typeface="Calibri" panose="020F0502020204030204" charset="0"/>
              <a:cs typeface="Times New Roman" panose="02020603050405020304" pitchFamily="18" charset="0"/>
            </a:endParaRPr>
          </a:p>
        </p:txBody>
      </p:sp>
      <p:sp>
        <p:nvSpPr>
          <p:cNvPr id="6" name="Text Box 5"/>
          <p:cNvSpPr txBox="1"/>
          <p:nvPr/>
        </p:nvSpPr>
        <p:spPr>
          <a:xfrm>
            <a:off x="4460240" y="209550"/>
            <a:ext cx="4442460" cy="706755"/>
          </a:xfrm>
          <a:prstGeom prst="rect">
            <a:avLst/>
          </a:prstGeom>
          <a:noFill/>
        </p:spPr>
        <p:txBody>
          <a:bodyPr wrap="none" rtlCol="0">
            <a:spAutoFit/>
          </a:bodyPr>
          <a:p>
            <a:pPr algn="l"/>
            <a:r>
              <a:rPr lang="en-US" sz="2000" b="1">
                <a:solidFill>
                  <a:srgbClr val="002060"/>
                </a:solidFill>
                <a:sym typeface="+mn-ea"/>
              </a:rPr>
              <a:t>A contemporary of S L Hora (1896-1955) </a:t>
            </a:r>
            <a:endParaRPr lang="en-US" sz="2000" b="1">
              <a:solidFill>
                <a:srgbClr val="002060"/>
              </a:solidFill>
              <a:sym typeface="+mn-ea"/>
            </a:endParaRPr>
          </a:p>
          <a:p>
            <a:pPr algn="l"/>
            <a:r>
              <a:rPr lang="en-US" sz="2000" b="1">
                <a:solidFill>
                  <a:srgbClr val="002060"/>
                </a:solidFill>
                <a:sym typeface="+mn-ea"/>
              </a:rPr>
              <a:t>and S S Bhatnagar (1894-1955)</a:t>
            </a:r>
            <a:endParaRPr lang="en-US"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2090420" y="274955"/>
            <a:ext cx="7205980" cy="1260475"/>
          </a:xfrm>
        </p:spPr>
        <p:txBody>
          <a:bodyPr>
            <a:normAutofit fontScale="90000"/>
          </a:bodyPr>
          <a:p>
            <a:br>
              <a:rPr lang="en-US" sz="3110" b="1">
                <a:solidFill>
                  <a:srgbClr val="C00000"/>
                </a:solidFill>
                <a:sym typeface="+mn-ea"/>
              </a:rPr>
            </a:br>
            <a:r>
              <a:rPr lang="en-US" sz="3110" b="1">
                <a:solidFill>
                  <a:srgbClr val="C00000"/>
                </a:solidFill>
                <a:sym typeface="+mn-ea"/>
              </a:rPr>
              <a:t>Professor Vishwa Nath (1897-1976)</a:t>
            </a:r>
            <a:br>
              <a:rPr lang="en-US" sz="3110" b="1">
                <a:solidFill>
                  <a:srgbClr val="C00000"/>
                </a:solidFill>
                <a:sym typeface="+mn-ea"/>
              </a:rPr>
            </a:br>
            <a:r>
              <a:rPr lang="en-US" sz="2665" b="1">
                <a:solidFill>
                  <a:srgbClr val="FF0000"/>
                </a:solidFill>
                <a:sym typeface="+mn-ea"/>
              </a:rPr>
              <a:t>Yet, annother contemporary of S S Bhatnagar</a:t>
            </a:r>
            <a:br>
              <a:rPr lang="en-US" sz="2665" b="1">
                <a:solidFill>
                  <a:srgbClr val="FF0000"/>
                </a:solidFill>
                <a:sym typeface="+mn-ea"/>
              </a:rPr>
            </a:br>
            <a:r>
              <a:rPr lang="en-US" sz="2665" b="1">
                <a:solidFill>
                  <a:srgbClr val="FF0000"/>
                </a:solidFill>
                <a:sym typeface="+mn-ea"/>
              </a:rPr>
              <a:t> </a:t>
            </a:r>
            <a:r>
              <a:rPr lang="en-US" sz="2665" b="1">
                <a:solidFill>
                  <a:schemeClr val="tx1"/>
                </a:solidFill>
                <a:sym typeface="+mn-ea"/>
              </a:rPr>
              <a:t>A Zoologist and a Cricketer</a:t>
            </a:r>
            <a:br>
              <a:rPr lang="en-US" sz="2665" b="1">
                <a:solidFill>
                  <a:schemeClr val="tx1"/>
                </a:solidFill>
                <a:sym typeface="+mn-ea"/>
              </a:rPr>
            </a:br>
            <a:r>
              <a:rPr lang="en-US" sz="1780" b="1">
                <a:solidFill>
                  <a:srgbClr val="C00000"/>
                </a:solidFill>
                <a:sym typeface="+mn-ea"/>
              </a:rPr>
              <a:t>(Maharaja of Patiala gave him his first job due to his talent in Cricket)</a:t>
            </a:r>
            <a:r>
              <a:rPr lang="en-US" sz="1780" b="1">
                <a:solidFill>
                  <a:srgbClr val="FF0000"/>
                </a:solidFill>
                <a:sym typeface="+mn-ea"/>
              </a:rPr>
              <a:t>  </a:t>
            </a:r>
            <a:br>
              <a:rPr lang="en-US" sz="1780" b="1">
                <a:solidFill>
                  <a:srgbClr val="FF0000"/>
                </a:solidFill>
              </a:rPr>
            </a:br>
            <a:br>
              <a:rPr lang="en-US" sz="1780">
                <a:solidFill>
                  <a:srgbClr val="FF0000"/>
                </a:solidFill>
              </a:rPr>
            </a:br>
            <a:endParaRPr lang="en-US" sz="1780">
              <a:solidFill>
                <a:srgbClr val="FF0000"/>
              </a:solidFill>
            </a:endParaRPr>
          </a:p>
        </p:txBody>
      </p:sp>
      <p:sp>
        <p:nvSpPr>
          <p:cNvPr id="3" name="Content Placeholder 2"/>
          <p:cNvSpPr>
            <a:spLocks noGrp="1"/>
          </p:cNvSpPr>
          <p:nvPr>
            <p:ph sz="half" idx="1"/>
          </p:nvPr>
        </p:nvSpPr>
        <p:spPr>
          <a:xfrm>
            <a:off x="457200" y="1477010"/>
            <a:ext cx="8080375" cy="4497070"/>
          </a:xfrm>
        </p:spPr>
        <p:txBody>
          <a:bodyPr>
            <a:normAutofit fontScale="25000"/>
          </a:bodyPr>
          <a:p>
            <a:endParaRPr lang="en-US"/>
          </a:p>
          <a:p>
            <a:endParaRPr lang="en-US"/>
          </a:p>
          <a:p>
            <a:r>
              <a:rPr lang="en-US" sz="6000" b="1"/>
              <a:t>Prof. Vishwa Nath was born on 9 July, 1897, at Amritsar); Ph.D.( 1925), D.Sc. Cambridge (1957). Professor of Zoology, Mahindra College, Patiala (1920, 23, 25 and 27); Professor of Zoology, Government College, Lahore (1942-47); Principal, Government College, Dharamsala (1947); Principal, Government College, Hoshiarpur (1948-52); Professor of Zoology, Punjab University (1952-59) and University of Jodhpur (1963-65).</a:t>
            </a:r>
            <a:endParaRPr lang="en-US" sz="6000" b="1"/>
          </a:p>
          <a:p>
            <a:r>
              <a:rPr lang="en-US" sz="6000" b="1">
                <a:solidFill>
                  <a:srgbClr val="C00000"/>
                </a:solidFill>
              </a:rPr>
              <a:t>Prof. Vishwa Nath was a renowned Cytologist who worked on the reproductive organs of scorpions and mosquitoes.</a:t>
            </a:r>
            <a:r>
              <a:rPr lang="en-US" sz="6000" b="1"/>
              <a:t> He studied in great detail cell biology and protozoology. He was well known, particularly for his work on the spermatid and the sperm of the crab-Paratelphusa spinigera. He authored books on Zoology for Intermediate Students, The Decapod Sperm, A Text book of Zoology, Animal Gametes (Male), Animal Gametes (Females) and Cell Biology.</a:t>
            </a:r>
            <a:endParaRPr lang="en-US" sz="6000" b="1"/>
          </a:p>
          <a:p>
            <a:r>
              <a:rPr lang="en-US" sz="6000" b="1"/>
              <a:t>He received Joy Gobinda Law Memorial Gold Medal (1968) of Asiatic Society. He was President, Zoology Section, Indian Science Congress Association (1944). He was a Fellow ofthe Indian National Science Academy  and Royal Microscopical Society, London. </a:t>
            </a:r>
            <a:endParaRPr lang="en-US" sz="6000" b="1"/>
          </a:p>
          <a:p>
            <a:r>
              <a:rPr lang="en-US" sz="6000" b="1"/>
              <a:t> </a:t>
            </a:r>
            <a:r>
              <a:rPr lang="en-US" sz="7200" b="1">
                <a:solidFill>
                  <a:srgbClr val="C00000"/>
                </a:solidFill>
              </a:rPr>
              <a:t>Indian National Science Academy has instituted ‘Vishwa Nath Memorial Lecture’</a:t>
            </a:r>
            <a:r>
              <a:rPr lang="en-US" sz="7200" b="1"/>
              <a:t> </a:t>
            </a:r>
            <a:r>
              <a:rPr lang="en-US" sz="7200" b="1">
                <a:solidFill>
                  <a:srgbClr val="C00000"/>
                </a:solidFill>
              </a:rPr>
              <a:t>in his honour and Panjab University, Chandigarh has named a Hall in his memory.</a:t>
            </a:r>
            <a:endParaRPr lang="en-US" sz="7200" b="1">
              <a:solidFill>
                <a:srgbClr val="C00000"/>
              </a:solidFill>
            </a:endParaRPr>
          </a:p>
          <a:p>
            <a:endParaRPr lang="en-US" sz="6000" b="1"/>
          </a:p>
          <a:p>
            <a:r>
              <a:rPr lang="en-US" sz="6000" b="1"/>
              <a:t>Prof. Vishwa Nath died on 19 December, 1976.</a:t>
            </a:r>
            <a:endParaRPr lang="en-US" sz="6000" b="1"/>
          </a:p>
        </p:txBody>
      </p:sp>
      <p:sp>
        <p:nvSpPr>
          <p:cNvPr id="4" name="Slide Number Placeholder 3"/>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73" name="Picture 119"/>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1294765" y="152400"/>
            <a:ext cx="1064260" cy="1516380"/>
          </a:xfrm>
          <a:prstGeom prst="rect">
            <a:avLst/>
          </a:prstGeom>
          <a:noFill/>
          <a:ln>
            <a:noFill/>
          </a:ln>
        </p:spPr>
      </p:pic>
      <p:sp>
        <p:nvSpPr>
          <p:cNvPr id="6" name="Text Box 5"/>
          <p:cNvSpPr txBox="1"/>
          <p:nvPr/>
        </p:nvSpPr>
        <p:spPr>
          <a:xfrm>
            <a:off x="5198110" y="5730240"/>
            <a:ext cx="3884295" cy="829945"/>
          </a:xfrm>
          <a:prstGeom prst="rect">
            <a:avLst/>
          </a:prstGeom>
          <a:noFill/>
        </p:spPr>
        <p:txBody>
          <a:bodyPr wrap="none" rtlCol="0">
            <a:spAutoFit/>
          </a:bodyPr>
          <a:p>
            <a:r>
              <a:rPr lang="en-US" sz="2400" b="1" u="sng">
                <a:solidFill>
                  <a:srgbClr val="FF0000"/>
                </a:solidFill>
              </a:rPr>
              <a:t>Zoology Department of PU is </a:t>
            </a:r>
            <a:endParaRPr lang="en-US" sz="2400" b="1" u="sng">
              <a:solidFill>
                <a:srgbClr val="FF0000"/>
              </a:solidFill>
            </a:endParaRPr>
          </a:p>
          <a:p>
            <a:r>
              <a:rPr lang="en-US" sz="2400" b="1" u="sng">
                <a:solidFill>
                  <a:srgbClr val="FF0000"/>
                </a:solidFill>
              </a:rPr>
              <a:t>named as Vishwa Nath Hall </a:t>
            </a:r>
            <a:endParaRPr lang="en-US" sz="2400" b="1" u="sng">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101" name="Text Box 100"/>
          <p:cNvSpPr txBox="1"/>
          <p:nvPr/>
        </p:nvSpPr>
        <p:spPr>
          <a:xfrm>
            <a:off x="152400" y="1954530"/>
            <a:ext cx="9056370" cy="5262245"/>
          </a:xfrm>
          <a:prstGeom prst="rect">
            <a:avLst/>
          </a:prstGeom>
          <a:noFill/>
          <a:ln w="9525">
            <a:noFill/>
          </a:ln>
        </p:spPr>
        <p:txBody>
          <a:bodyPr wrap="square">
            <a:spAutoFit/>
          </a:bodyPr>
          <a:p>
            <a:pPr indent="0" algn="l"/>
            <a:r>
              <a:rPr lang="en-US" sz="1600" b="1">
                <a:solidFill>
                  <a:srgbClr val="C00000"/>
                </a:solidFill>
                <a:latin typeface="Arial" panose="020B0604020202020204" pitchFamily="34" charset="0"/>
                <a:cs typeface="Calibri" panose="020F0502020204030204" charset="0"/>
              </a:rPr>
              <a:t>Shri Daya Ram Sahni was born on 16 December, 1879 at Bhera, Shahpur, (Pakistan</a:t>
            </a:r>
            <a:r>
              <a:rPr lang="en-US" sz="1600" b="0">
                <a:latin typeface="Arial" panose="020B0604020202020204" pitchFamily="34" charset="0"/>
                <a:cs typeface="Calibri" panose="020F0502020204030204" charset="0"/>
              </a:rPr>
              <a:t>); obtained B.A. in Sanskrit as major  (Gold Medal); </a:t>
            </a:r>
            <a:r>
              <a:rPr lang="en-US" sz="1600" b="1">
                <a:solidFill>
                  <a:srgbClr val="C00000"/>
                </a:solidFill>
                <a:latin typeface="Arial" panose="020B0604020202020204" pitchFamily="34" charset="0"/>
                <a:cs typeface="Calibri" panose="020F0502020204030204" charset="0"/>
              </a:rPr>
              <a:t>M.A. (1903) from Oriental College, Punjab University, Lahore</a:t>
            </a:r>
            <a:r>
              <a:rPr lang="en-US" sz="1600" b="0">
                <a:latin typeface="Arial" panose="020B0604020202020204" pitchFamily="34" charset="0"/>
                <a:cs typeface="Calibri" panose="020F0502020204030204" charset="0"/>
              </a:rPr>
              <a:t>. </a:t>
            </a:r>
            <a:r>
              <a:rPr lang="en-US" sz="1600" b="1" u="sng">
                <a:solidFill>
                  <a:srgbClr val="C00000"/>
                </a:solidFill>
                <a:latin typeface="Arial" panose="020B0604020202020204" pitchFamily="34" charset="0"/>
                <a:cs typeface="Calibri" panose="020F0502020204030204" charset="0"/>
              </a:rPr>
              <a:t>His Sanskrit studies were sponsored by the Archeological Survey as such he was recruited by the Survey.</a:t>
            </a:r>
            <a:r>
              <a:rPr lang="en-US" sz="1600" b="0">
                <a:latin typeface="Arial" panose="020B0604020202020204" pitchFamily="34" charset="0"/>
                <a:cs typeface="Calibri" panose="020F0502020204030204" charset="0"/>
              </a:rPr>
              <a:t> He joined Archeological Survey in 1903 and was posted at the Punjab and United Provinces Circles. He was involved in the excavation of Kasia in (1905) Rajgir (Bihar) (1906) Stupa at Rampurya in Champaran District. He was Curator of Lucknow Museum (1911-12). He was Assistant Superintendent incharge of United Provinces and Punjab posted at Lahore during 1917. </a:t>
            </a:r>
            <a:endParaRPr lang="en-US" sz="1600" b="0">
              <a:latin typeface="Arial" panose="020B0604020202020204" pitchFamily="34" charset="0"/>
              <a:cs typeface="Calibri" panose="020F0502020204030204" charset="0"/>
            </a:endParaRPr>
          </a:p>
          <a:p>
            <a:pPr indent="0" algn="l"/>
            <a:endParaRPr lang="en-US" sz="1600" b="0">
              <a:latin typeface="Arial" panose="020B0604020202020204" pitchFamily="34" charset="0"/>
              <a:cs typeface="Calibri" panose="020F0502020204030204" charset="0"/>
            </a:endParaRPr>
          </a:p>
          <a:p>
            <a:pPr indent="0" algn="l"/>
            <a:r>
              <a:rPr lang="en-US" b="1" u="sng">
                <a:solidFill>
                  <a:srgbClr val="C00000"/>
                </a:solidFill>
                <a:latin typeface="Arial" panose="020B0604020202020204" pitchFamily="34" charset="0"/>
                <a:cs typeface="Calibri" panose="020F0502020204030204" charset="0"/>
              </a:rPr>
              <a:t>He was the first person to initiate excavation of Indus Valley site at Harappa</a:t>
            </a:r>
            <a:r>
              <a:rPr lang="en-US" b="0" u="sng">
                <a:latin typeface="Arial" panose="020B0604020202020204" pitchFamily="34" charset="0"/>
                <a:cs typeface="Calibri" panose="020F0502020204030204" charset="0"/>
              </a:rPr>
              <a:t>. </a:t>
            </a:r>
            <a:endParaRPr lang="en-US" b="0" u="sng">
              <a:latin typeface="Arial" panose="020B0604020202020204" pitchFamily="34" charset="0"/>
              <a:cs typeface="Calibri" panose="020F0502020204030204" charset="0"/>
            </a:endParaRPr>
          </a:p>
          <a:p>
            <a:pPr indent="0" algn="l"/>
            <a:endParaRPr lang="en-US" b="0">
              <a:latin typeface="Arial" panose="020B0604020202020204" pitchFamily="34" charset="0"/>
              <a:cs typeface="Calibri" panose="020F0502020204030204" charset="0"/>
            </a:endParaRPr>
          </a:p>
          <a:p>
            <a:pPr indent="0" algn="l"/>
            <a:r>
              <a:rPr lang="en-US" sz="1600" b="0">
                <a:latin typeface="Arial" panose="020B0604020202020204" pitchFamily="34" charset="0"/>
                <a:cs typeface="Calibri" panose="020F0502020204030204" charset="0"/>
              </a:rPr>
              <a:t>Shri Sahni was transferred to Delhi in 1925 as Deputy Director General and in July 1931 became Director General ASI - a first indian to be appointed to the post. He retired in 1935. After retirement, Shri Sahni  continued his interest and unearthed almost untapped and rich archeological field in the State of Jairpur and excavation at Birat, unearthed one of the earliest Budhist Stupa in Rajputana. He did some work on ancient site of Naliasar – Sambhar and Rain.  He published numerous articles particularly on Epigraphical subject in Scientific Journal and two volumes on Sarnath. </a:t>
            </a:r>
            <a:r>
              <a:rPr lang="en-US" sz="1600" b="1">
                <a:solidFill>
                  <a:srgbClr val="C00000"/>
                </a:solidFill>
                <a:latin typeface="Arial" panose="020B0604020202020204" pitchFamily="34" charset="0"/>
                <a:cs typeface="Calibri" panose="020F0502020204030204" charset="0"/>
              </a:rPr>
              <a:t>He was a Fellow of Indian Academy of Sciences.                                 </a:t>
            </a:r>
            <a:r>
              <a:rPr lang="en-US" sz="1600">
                <a:solidFill>
                  <a:schemeClr val="tx1"/>
                </a:solidFill>
                <a:latin typeface="Arial" panose="020B0604020202020204" pitchFamily="34" charset="0"/>
                <a:cs typeface="Calibri" panose="020F0502020204030204" charset="0"/>
              </a:rPr>
              <a:t>Shri Sahni died on 7 March, 1939 at Jaipur.</a:t>
            </a:r>
            <a:endParaRPr lang="en-US" sz="1600" b="1">
              <a:solidFill>
                <a:srgbClr val="C00000"/>
              </a:solidFill>
              <a:latin typeface="Arial" panose="020B0604020202020204" pitchFamily="34" charset="0"/>
              <a:cs typeface="Calibri" panose="020F0502020204030204" charset="0"/>
            </a:endParaRPr>
          </a:p>
          <a:p>
            <a:pPr indent="0" algn="l"/>
            <a:r>
              <a:rPr lang="en-US" sz="1600" b="1">
                <a:latin typeface="Arial" panose="020B0604020202020204" pitchFamily="34" charset="0"/>
                <a:cs typeface="Calibri" panose="020F0502020204030204" charset="0"/>
              </a:rPr>
              <a:t> </a:t>
            </a:r>
            <a:endParaRPr lang="en-US" sz="1600" b="0">
              <a:latin typeface="Arial" panose="020B0604020202020204" pitchFamily="34" charset="0"/>
              <a:cs typeface="Calibri" panose="020F0502020204030204" charset="0"/>
            </a:endParaRPr>
          </a:p>
          <a:p>
            <a:pPr indent="0" algn="l"/>
            <a:r>
              <a:rPr lang="en-US" sz="1200" b="0">
                <a:latin typeface="Arial" panose="020B0604020202020204" pitchFamily="34" charset="0"/>
                <a:cs typeface="Calibri" panose="020F0502020204030204" charset="0"/>
              </a:rPr>
              <a:t> </a:t>
            </a:r>
            <a:endParaRPr lang="en-US"/>
          </a:p>
        </p:txBody>
      </p:sp>
      <p:sp>
        <p:nvSpPr>
          <p:cNvPr id="3" name="Text Box 2"/>
          <p:cNvSpPr txBox="1"/>
          <p:nvPr/>
        </p:nvSpPr>
        <p:spPr>
          <a:xfrm>
            <a:off x="3014980" y="244475"/>
            <a:ext cx="5934710" cy="1599565"/>
          </a:xfrm>
          <a:prstGeom prst="rect">
            <a:avLst/>
          </a:prstGeom>
          <a:noFill/>
        </p:spPr>
        <p:txBody>
          <a:bodyPr wrap="square" rtlCol="0">
            <a:spAutoFit/>
          </a:bodyPr>
          <a:p>
            <a:pPr algn="ctr"/>
            <a:r>
              <a:rPr lang="en-US" sz="2000" b="1">
                <a:solidFill>
                  <a:schemeClr val="tx1"/>
                </a:solidFill>
                <a:latin typeface="Arial" panose="020B0604020202020204" pitchFamily="34" charset="0"/>
                <a:cs typeface="Calibri" panose="020F0502020204030204" charset="0"/>
                <a:sym typeface="+mn-ea"/>
              </a:rPr>
              <a:t>Shri Daya Ram Sahni (1879-1939)</a:t>
            </a:r>
            <a:endParaRPr lang="en-US" sz="2000" b="1">
              <a:solidFill>
                <a:schemeClr val="tx1"/>
              </a:solidFill>
              <a:latin typeface="Arial" panose="020B0604020202020204" pitchFamily="34" charset="0"/>
              <a:cs typeface="Calibri" panose="020F0502020204030204" charset="0"/>
              <a:sym typeface="+mn-ea"/>
            </a:endParaRPr>
          </a:p>
          <a:p>
            <a:pPr algn="l"/>
            <a:endParaRPr lang="en-US" b="1">
              <a:solidFill>
                <a:srgbClr val="C00000"/>
              </a:solidFill>
              <a:latin typeface="Arial" panose="020B0604020202020204" pitchFamily="34" charset="0"/>
              <a:cs typeface="Calibri" panose="020F0502020204030204" charset="0"/>
              <a:sym typeface="+mn-ea"/>
            </a:endParaRPr>
          </a:p>
          <a:p>
            <a:pPr algn="l"/>
            <a:r>
              <a:rPr lang="en-US" b="1">
                <a:solidFill>
                  <a:srgbClr val="C00000"/>
                </a:solidFill>
                <a:latin typeface="Arial" panose="020B0604020202020204" pitchFamily="34" charset="0"/>
                <a:cs typeface="Calibri" panose="020F0502020204030204" charset="0"/>
                <a:sym typeface="+mn-ea"/>
              </a:rPr>
              <a:t>Another scholar born in Bhera, and , also,</a:t>
            </a:r>
            <a:endParaRPr lang="en-US" b="1">
              <a:solidFill>
                <a:srgbClr val="C00000"/>
              </a:solidFill>
              <a:latin typeface="Arial" panose="020B0604020202020204" pitchFamily="34" charset="0"/>
              <a:cs typeface="Calibri" panose="020F0502020204030204" charset="0"/>
              <a:sym typeface="+mn-ea"/>
            </a:endParaRPr>
          </a:p>
          <a:p>
            <a:pPr algn="l"/>
            <a:r>
              <a:rPr lang="en-US" b="1">
                <a:solidFill>
                  <a:srgbClr val="C00000"/>
                </a:solidFill>
                <a:latin typeface="Arial" panose="020B0604020202020204" pitchFamily="34" charset="0"/>
                <a:cs typeface="Calibri" panose="020F0502020204030204" charset="0"/>
                <a:sym typeface="+mn-ea"/>
              </a:rPr>
              <a:t>a contemporary of Shiv Ram Kashyap (1882-1934)</a:t>
            </a:r>
            <a:endParaRPr lang="en-US">
              <a:solidFill>
                <a:srgbClr val="C00000"/>
              </a:solidFill>
              <a:latin typeface="Arial" panose="020B0604020202020204" pitchFamily="34" charset="0"/>
              <a:cs typeface="Calibri" panose="020F0502020204030204" charset="0"/>
              <a:sym typeface="+mn-ea"/>
            </a:endParaRPr>
          </a:p>
          <a:p>
            <a:pPr algn="ctr"/>
            <a:r>
              <a:rPr lang="en-US" sz="2400" b="1" u="sng">
                <a:solidFill>
                  <a:schemeClr val="tx1"/>
                </a:solidFill>
                <a:latin typeface="Arial" panose="020B0604020202020204" pitchFamily="34" charset="0"/>
                <a:cs typeface="Calibri" panose="020F0502020204030204" charset="0"/>
                <a:sym typeface="+mn-ea"/>
              </a:rPr>
              <a:t>Archeologist </a:t>
            </a:r>
            <a:endParaRPr lang="en-US" sz="2400" b="1" u="sng">
              <a:solidFill>
                <a:schemeClr val="tx1"/>
              </a:solidFill>
              <a:latin typeface="Arial" panose="020B0604020202020204" pitchFamily="34" charset="0"/>
              <a:cs typeface="Calibri" panose="020F0502020204030204" charset="0"/>
              <a:sym typeface="+mn-ea"/>
            </a:endParaRPr>
          </a:p>
        </p:txBody>
      </p:sp>
      <p:pic>
        <p:nvPicPr>
          <p:cNvPr id="17" name="Picture 102" descr="https://encrypted-tbn0.gstatic.com/images?q=tbn:ANd9GcRRnybKO_1rRtiCddT56IfyxKjDgNYqT5Qh68Y48WGkltsUmqj-DQ"/>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021715" y="46355"/>
            <a:ext cx="1565275" cy="183261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5" name="TextBox 4"/>
          <p:cNvSpPr txBox="1"/>
          <p:nvPr/>
        </p:nvSpPr>
        <p:spPr>
          <a:xfrm>
            <a:off x="4724400" y="-15240"/>
            <a:ext cx="4556760" cy="7477760"/>
          </a:xfrm>
          <a:prstGeom prst="rect">
            <a:avLst/>
          </a:prstGeom>
          <a:noFill/>
        </p:spPr>
        <p:txBody>
          <a:bodyPr wrap="square" rtlCol="0">
            <a:spAutoFit/>
          </a:bodyPr>
          <a:lstStyle/>
          <a:p>
            <a:pPr algn="ctr"/>
            <a:r>
              <a:rPr lang="en-US" sz="2000" b="1" u="sng" dirty="0">
                <a:solidFill>
                  <a:srgbClr val="002060"/>
                </a:solidFill>
              </a:rPr>
              <a:t>Sir Dr. Ram </a:t>
            </a:r>
            <a:r>
              <a:rPr lang="en-US" sz="2000" b="1" u="sng" dirty="0" err="1">
                <a:solidFill>
                  <a:srgbClr val="002060"/>
                </a:solidFill>
              </a:rPr>
              <a:t>Nath</a:t>
            </a:r>
            <a:r>
              <a:rPr lang="en-US" sz="2000" b="1" u="sng" dirty="0">
                <a:solidFill>
                  <a:srgbClr val="002060"/>
                </a:solidFill>
              </a:rPr>
              <a:t> Chopra, </a:t>
            </a:r>
            <a:endParaRPr lang="en-US" sz="2000" b="1" u="sng" dirty="0">
              <a:solidFill>
                <a:srgbClr val="002060"/>
              </a:solidFill>
            </a:endParaRPr>
          </a:p>
          <a:p>
            <a:pPr algn="ctr"/>
            <a:r>
              <a:rPr lang="en-US" b="1" u="sng" dirty="0">
                <a:solidFill>
                  <a:srgbClr val="002060"/>
                </a:solidFill>
              </a:rPr>
              <a:t>MD, FRCP, FRCS </a:t>
            </a:r>
            <a:r>
              <a:rPr lang="en-US" b="1" u="sng" dirty="0">
                <a:solidFill>
                  <a:srgbClr val="002060"/>
                </a:solidFill>
              </a:rPr>
              <a:t>(1882-1973)</a:t>
            </a:r>
            <a:endParaRPr lang="en-US" b="1" dirty="0">
              <a:solidFill>
                <a:srgbClr val="C00000"/>
              </a:solidFill>
            </a:endParaRPr>
          </a:p>
          <a:p>
            <a:pPr marL="285750" indent="-285750">
              <a:buFont typeface="Arial" panose="020B0604020202020204" pitchFamily="34" charset="0"/>
              <a:buChar char="•"/>
            </a:pPr>
            <a:r>
              <a:rPr lang="en-US" sz="2400" b="1" dirty="0">
                <a:solidFill>
                  <a:srgbClr val="C00000"/>
                </a:solidFill>
              </a:rPr>
              <a:t>Also, a contemporary of Shiv Ram </a:t>
            </a:r>
            <a:r>
              <a:rPr lang="en-US" sz="2400" b="1" dirty="0" err="1">
                <a:solidFill>
                  <a:srgbClr val="C00000"/>
                </a:solidFill>
              </a:rPr>
              <a:t>Kashyap (1882-1934)</a:t>
            </a:r>
            <a:r>
              <a:rPr lang="en-US" sz="2400" b="1" dirty="0">
                <a:solidFill>
                  <a:srgbClr val="C00000"/>
                </a:solidFill>
              </a:rPr>
              <a:t>.</a:t>
            </a:r>
            <a:endParaRPr lang="en-US" sz="2400" b="1" dirty="0">
              <a:solidFill>
                <a:srgbClr val="C00000"/>
              </a:solidFill>
            </a:endParaRPr>
          </a:p>
          <a:p>
            <a:endParaRPr lang="en-US" b="1" dirty="0">
              <a:solidFill>
                <a:srgbClr val="C00000"/>
              </a:solidFill>
            </a:endParaRPr>
          </a:p>
          <a:p>
            <a:pPr marL="342900" indent="-342900">
              <a:buFont typeface="Arial" panose="020B0604020202020204" pitchFamily="34" charset="0"/>
              <a:buChar char="•"/>
            </a:pPr>
            <a:r>
              <a:rPr lang="en-US" sz="2400" b="1" u="sng" dirty="0">
                <a:solidFill>
                  <a:srgbClr val="C00000"/>
                </a:solidFill>
              </a:rPr>
              <a:t>Father of Indian Pharmacology </a:t>
            </a:r>
            <a:endParaRPr lang="en-US" sz="2400" b="1" u="sng" dirty="0">
              <a:solidFill>
                <a:srgbClr val="C00000"/>
              </a:solidFill>
            </a:endParaRPr>
          </a:p>
          <a:p>
            <a:pPr marL="285750" indent="-285750">
              <a:buFont typeface="Arial" panose="020B0604020202020204" pitchFamily="34" charset="0"/>
              <a:buChar char="•"/>
            </a:pPr>
            <a:endParaRPr lang="en-US" sz="1600" b="1" dirty="0">
              <a:solidFill>
                <a:srgbClr val="C00000"/>
              </a:solidFill>
            </a:endParaRPr>
          </a:p>
          <a:p>
            <a:pPr marL="285750" indent="-285750">
              <a:buFont typeface="Arial" panose="020B0604020202020204" pitchFamily="34" charset="0"/>
              <a:buChar char="•"/>
            </a:pPr>
            <a:r>
              <a:rPr lang="en-US" b="1" dirty="0">
                <a:solidFill>
                  <a:srgbClr val="C00000"/>
                </a:solidFill>
              </a:rPr>
              <a:t>Director of School of Tropical Medicine Calcutta</a:t>
            </a:r>
            <a:endParaRPr lang="en-US" b="1" dirty="0">
              <a:solidFill>
                <a:srgbClr val="C00000"/>
              </a:solidFill>
            </a:endParaRPr>
          </a:p>
          <a:p>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Knighted in 1941</a:t>
            </a:r>
            <a:endParaRPr lang="en-US" b="1" dirty="0">
              <a:solidFill>
                <a:srgbClr val="C00000"/>
              </a:solidFill>
            </a:endParaRPr>
          </a:p>
          <a:p>
            <a:endParaRPr lang="en-US" b="1" dirty="0">
              <a:solidFill>
                <a:srgbClr val="C00000"/>
              </a:solidFill>
              <a:sym typeface="+mn-ea"/>
            </a:endParaRPr>
          </a:p>
          <a:p>
            <a:pPr marL="285750" indent="-285750">
              <a:buFont typeface="Arial" panose="020B0604020202020204" pitchFamily="34" charset="0"/>
              <a:buChar char="•"/>
            </a:pPr>
            <a:r>
              <a:rPr lang="en-US" b="1" dirty="0">
                <a:solidFill>
                  <a:srgbClr val="C00000"/>
                </a:solidFill>
                <a:sym typeface="+mn-ea"/>
              </a:rPr>
              <a:t>First Chairman of the Editorial Board of Jour. of Research In Indian Medicine.</a:t>
            </a:r>
            <a:endParaRPr lang="en-US" b="1" dirty="0">
              <a:solidFill>
                <a:srgbClr val="C00000"/>
              </a:solidFill>
            </a:endParaRPr>
          </a:p>
          <a:p>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Chairman Drug Inquiry Committee</a:t>
            </a:r>
            <a:endParaRPr lang="en-US" b="1" dirty="0">
              <a:solidFill>
                <a:srgbClr val="C00000"/>
              </a:solidFill>
            </a:endParaRPr>
          </a:p>
          <a:p>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Helped establish CDRI, Lucknow and </a:t>
            </a:r>
            <a:endParaRPr lang="en-US" b="1" dirty="0">
              <a:solidFill>
                <a:srgbClr val="C00000"/>
              </a:solidFill>
            </a:endParaRPr>
          </a:p>
          <a:p>
            <a:r>
              <a:rPr lang="en-US" b="1" dirty="0">
                <a:solidFill>
                  <a:srgbClr val="C00000"/>
                </a:solidFill>
              </a:rPr>
              <a:t>      RRL, Jammu</a:t>
            </a:r>
            <a:endParaRPr lang="en-US" b="1" dirty="0">
              <a:solidFill>
                <a:srgbClr val="C00000"/>
              </a:solidFill>
            </a:endParaRPr>
          </a:p>
          <a:p>
            <a:pPr marL="285750" indent="-285750">
              <a:buFont typeface="Arial" panose="020B0604020202020204" pitchFamily="34" charset="0"/>
              <a:buChar char="•"/>
            </a:pPr>
            <a:r>
              <a:rPr lang="en-US" sz="2400" b="1" u="sng" dirty="0">
                <a:solidFill>
                  <a:srgbClr val="C00000"/>
                </a:solidFill>
              </a:rPr>
              <a:t>President, INSA (1939-40)</a:t>
            </a:r>
            <a:endParaRPr lang="en-US" sz="2400" b="1" u="sng" dirty="0">
              <a:solidFill>
                <a:srgbClr val="C00000"/>
              </a:solidFill>
            </a:endParaRPr>
          </a:p>
          <a:p>
            <a:pPr marL="285750" indent="-285750">
              <a:buFont typeface="Arial" panose="020B0604020202020204" pitchFamily="34" charset="0"/>
              <a:buChar char="•"/>
            </a:pPr>
            <a:endParaRPr lang="en-US" sz="1600" b="1" u="sng" dirty="0">
              <a:solidFill>
                <a:srgbClr val="C00000"/>
              </a:solidFill>
            </a:endParaRPr>
          </a:p>
          <a:p>
            <a:pPr algn="ctr"/>
            <a:r>
              <a:rPr lang="en-US" sz="2000" b="1" dirty="0">
                <a:solidFill>
                  <a:srgbClr val="C00000"/>
                </a:solidFill>
              </a:rPr>
              <a:t>  </a:t>
            </a:r>
            <a:r>
              <a:rPr lang="en-US" sz="2000" b="1" dirty="0">
                <a:solidFill>
                  <a:schemeClr val="tx1"/>
                </a:solidFill>
              </a:rPr>
              <a:t> </a:t>
            </a:r>
            <a:r>
              <a:rPr lang="en-US" sz="2000" b="1" u="sng" dirty="0">
                <a:solidFill>
                  <a:schemeClr val="tx1"/>
                </a:solidFill>
              </a:rPr>
              <a:t>A Postal Stamp was released on his Birth Centenary in 1983.</a:t>
            </a:r>
            <a:endParaRPr lang="en-US" sz="2000" b="1" u="sng" dirty="0">
              <a:solidFill>
                <a:schemeClr val="tx1"/>
              </a:solidFill>
            </a:endParaRPr>
          </a:p>
          <a:p>
            <a:pPr algn="ctr"/>
            <a:r>
              <a:rPr lang="en-US" sz="2000" b="1" dirty="0">
                <a:solidFill>
                  <a:schemeClr val="tx1"/>
                </a:solidFill>
              </a:rPr>
              <a:t> </a:t>
            </a:r>
            <a:endParaRPr lang="en-US" sz="2000" b="1" dirty="0">
              <a:solidFill>
                <a:schemeClr val="tx1"/>
              </a:solidFill>
            </a:endParaRPr>
          </a:p>
          <a:p>
            <a:endParaRPr lang="en-US" sz="2000" b="1" dirty="0">
              <a:solidFill>
                <a:schemeClr val="tx1"/>
              </a:solidFill>
            </a:endParaRPr>
          </a:p>
        </p:txBody>
      </p:sp>
      <p:pic>
        <p:nvPicPr>
          <p:cNvPr id="1026" name="Picture 2" descr="C:\Users\Lenovo\Downloads\WhatsApp Image 2022-12-09 at 2.10.53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446" y="304800"/>
            <a:ext cx="4777154" cy="679486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3" descr="Sir Colonel Ram Nath Chopr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811973" y="171768"/>
            <a:ext cx="948055" cy="118046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1" y="47822"/>
            <a:ext cx="4191000" cy="7232015"/>
          </a:xfrm>
          <a:prstGeom prst="rect">
            <a:avLst/>
          </a:prstGeom>
          <a:noFill/>
        </p:spPr>
        <p:txBody>
          <a:bodyPr wrap="square" rtlCol="0">
            <a:spAutoFit/>
          </a:bodyPr>
          <a:lstStyle/>
          <a:p>
            <a:r>
              <a:rPr lang="en-IN" sz="2000" b="1" u="sng" dirty="0">
                <a:solidFill>
                  <a:srgbClr val="FF0000"/>
                </a:solidFill>
              </a:rPr>
              <a:t>Prof. </a:t>
            </a:r>
            <a:r>
              <a:rPr lang="en-IN" sz="2000" b="1" u="sng" dirty="0" err="1">
                <a:solidFill>
                  <a:srgbClr val="FF0000"/>
                </a:solidFill>
              </a:rPr>
              <a:t>Kartar</a:t>
            </a:r>
            <a:r>
              <a:rPr lang="en-IN" sz="2000" b="1" u="sng" dirty="0">
                <a:solidFill>
                  <a:srgbClr val="FF0000"/>
                </a:solidFill>
              </a:rPr>
              <a:t> Singh </a:t>
            </a:r>
            <a:r>
              <a:rPr lang="en-IN" sz="2000" b="1" u="sng" dirty="0" err="1">
                <a:solidFill>
                  <a:srgbClr val="FF0000"/>
                </a:solidFill>
              </a:rPr>
              <a:t>Bawa</a:t>
            </a:r>
            <a:r>
              <a:rPr lang="en-IN" sz="2000" b="1" u="sng" dirty="0">
                <a:solidFill>
                  <a:srgbClr val="FF0000"/>
                </a:solidFill>
              </a:rPr>
              <a:t> (1886-1960)</a:t>
            </a:r>
            <a:endParaRPr lang="en-IN" sz="2000" b="1" u="sng" dirty="0">
              <a:solidFill>
                <a:srgbClr val="FF0000"/>
              </a:solidFill>
            </a:endParaRPr>
          </a:p>
          <a:p>
            <a:r>
              <a:rPr lang="en-IN" dirty="0">
                <a:solidFill>
                  <a:srgbClr val="C00000"/>
                </a:solidFill>
              </a:rPr>
              <a:t> </a:t>
            </a:r>
            <a:r>
              <a:rPr lang="en-IN" sz="2000" b="1" dirty="0">
                <a:solidFill>
                  <a:srgbClr val="C00000"/>
                </a:solidFill>
              </a:rPr>
              <a:t>A</a:t>
            </a:r>
            <a:r>
              <a:rPr lang="en-US" altLang="en-IN" sz="2000" b="1" dirty="0">
                <a:solidFill>
                  <a:srgbClr val="C00000"/>
                </a:solidFill>
              </a:rPr>
              <a:t>nother</a:t>
            </a:r>
            <a:r>
              <a:rPr lang="en-IN" sz="2000" b="1" dirty="0">
                <a:solidFill>
                  <a:srgbClr val="C00000"/>
                </a:solidFill>
              </a:rPr>
              <a:t> contemporary of </a:t>
            </a:r>
            <a:endParaRPr lang="en-IN" sz="2000" b="1" dirty="0" err="1">
              <a:solidFill>
                <a:srgbClr val="C00000"/>
              </a:solidFill>
            </a:endParaRPr>
          </a:p>
          <a:p>
            <a:r>
              <a:rPr lang="en-IN" sz="2000" b="1" dirty="0">
                <a:solidFill>
                  <a:srgbClr val="C00000"/>
                </a:solidFill>
              </a:rPr>
              <a:t> S</a:t>
            </a:r>
            <a:r>
              <a:rPr lang="en-US" altLang="en-IN" sz="2000" b="1" dirty="0">
                <a:solidFill>
                  <a:srgbClr val="C00000"/>
                </a:solidFill>
              </a:rPr>
              <a:t>hiv </a:t>
            </a:r>
            <a:r>
              <a:rPr lang="en-IN" sz="2000" b="1" dirty="0">
                <a:solidFill>
                  <a:srgbClr val="C00000"/>
                </a:solidFill>
              </a:rPr>
              <a:t>R</a:t>
            </a:r>
            <a:r>
              <a:rPr lang="en-US" altLang="en-IN" sz="2000" b="1" dirty="0">
                <a:solidFill>
                  <a:srgbClr val="C00000"/>
                </a:solidFill>
              </a:rPr>
              <a:t>am </a:t>
            </a:r>
            <a:r>
              <a:rPr lang="en-IN" sz="2000" b="1" dirty="0" err="1">
                <a:solidFill>
                  <a:srgbClr val="C00000"/>
                </a:solidFill>
              </a:rPr>
              <a:t>Kashyap</a:t>
            </a:r>
            <a:r>
              <a:rPr lang="en-US" altLang="en-IN" sz="2000" b="1" dirty="0" err="1">
                <a:solidFill>
                  <a:srgbClr val="C00000"/>
                </a:solidFill>
              </a:rPr>
              <a:t> (1882-1934)</a:t>
            </a:r>
            <a:endParaRPr lang="en-IN" sz="2000" b="1" dirty="0">
              <a:solidFill>
                <a:srgbClr val="C00000"/>
              </a:solidFill>
            </a:endParaRPr>
          </a:p>
          <a:p>
            <a:endParaRPr lang="en-IN" b="1" dirty="0">
              <a:solidFill>
                <a:srgbClr val="C00000"/>
              </a:solidFill>
            </a:endParaRPr>
          </a:p>
          <a:p>
            <a:r>
              <a:rPr lang="en-IN" sz="2400" b="1" dirty="0">
                <a:solidFill>
                  <a:srgbClr val="C00000"/>
                </a:solidFill>
              </a:rPr>
              <a:t>Head, Dept. of Chemistry, G</a:t>
            </a:r>
            <a:r>
              <a:rPr lang="en-US" altLang="en-IN" sz="2400" b="1" dirty="0">
                <a:solidFill>
                  <a:srgbClr val="C00000"/>
                </a:solidFill>
              </a:rPr>
              <a:t>ovt. </a:t>
            </a:r>
            <a:r>
              <a:rPr lang="en-IN" sz="2400" b="1" dirty="0">
                <a:solidFill>
                  <a:srgbClr val="C00000"/>
                </a:solidFill>
              </a:rPr>
              <a:t>C</a:t>
            </a:r>
            <a:r>
              <a:rPr lang="en-US" altLang="en-IN" sz="2400" b="1" dirty="0">
                <a:solidFill>
                  <a:srgbClr val="C00000"/>
                </a:solidFill>
              </a:rPr>
              <a:t>ollege </a:t>
            </a:r>
            <a:r>
              <a:rPr lang="en-IN" sz="2400" b="1" dirty="0">
                <a:solidFill>
                  <a:srgbClr val="C00000"/>
                </a:solidFill>
              </a:rPr>
              <a:t>L</a:t>
            </a:r>
            <a:r>
              <a:rPr lang="en-US" altLang="en-IN" sz="2400" b="1" dirty="0">
                <a:solidFill>
                  <a:srgbClr val="C00000"/>
                </a:solidFill>
              </a:rPr>
              <a:t>ahore</a:t>
            </a:r>
            <a:r>
              <a:rPr lang="en-IN" sz="2400" b="1" dirty="0">
                <a:solidFill>
                  <a:srgbClr val="C00000"/>
                </a:solidFill>
              </a:rPr>
              <a:t> (1918-21)</a:t>
            </a:r>
            <a:r>
              <a:rPr lang="en-US" altLang="en-IN" sz="2400" b="1" dirty="0">
                <a:solidFill>
                  <a:srgbClr val="C00000"/>
                </a:solidFill>
              </a:rPr>
              <a:t>.</a:t>
            </a:r>
            <a:endParaRPr lang="en-IN" sz="2400" b="1" dirty="0">
              <a:solidFill>
                <a:srgbClr val="C00000"/>
              </a:solidFill>
            </a:endParaRPr>
          </a:p>
          <a:p>
            <a:endParaRPr lang="en-IN" sz="2400" b="1" dirty="0">
              <a:solidFill>
                <a:srgbClr val="C00000"/>
              </a:solidFill>
            </a:endParaRPr>
          </a:p>
          <a:p>
            <a:r>
              <a:rPr lang="en-IN" b="1" dirty="0">
                <a:solidFill>
                  <a:srgbClr val="C00000"/>
                </a:solidFill>
              </a:rPr>
              <a:t>Taught at Patna, Cuttack, Allahabad and BHU</a:t>
            </a:r>
            <a:r>
              <a:rPr lang="en-US" altLang="en-IN" b="1" dirty="0">
                <a:solidFill>
                  <a:srgbClr val="C00000"/>
                </a:solidFill>
              </a:rPr>
              <a:t> later.</a:t>
            </a:r>
            <a:endParaRPr lang="en-IN" b="1" dirty="0">
              <a:solidFill>
                <a:srgbClr val="C00000"/>
              </a:solidFill>
            </a:endParaRPr>
          </a:p>
          <a:p>
            <a:endParaRPr lang="en-IN" b="1" dirty="0">
              <a:solidFill>
                <a:srgbClr val="C00000"/>
              </a:solidFill>
            </a:endParaRPr>
          </a:p>
          <a:p>
            <a:r>
              <a:rPr lang="en-IN" b="1" u="sng" dirty="0">
                <a:solidFill>
                  <a:schemeClr val="tx1"/>
                </a:solidFill>
              </a:rPr>
              <a:t>CV Raman had invited him to be his first</a:t>
            </a:r>
            <a:endParaRPr lang="en-IN" b="1" u="sng" dirty="0">
              <a:solidFill>
                <a:schemeClr val="tx1"/>
              </a:solidFill>
            </a:endParaRPr>
          </a:p>
          <a:p>
            <a:r>
              <a:rPr lang="en-IN" b="1" u="sng" dirty="0">
                <a:solidFill>
                  <a:schemeClr val="tx1"/>
                </a:solidFill>
              </a:rPr>
              <a:t> Vice</a:t>
            </a:r>
            <a:r>
              <a:rPr lang="en-US" altLang="en-IN" b="1" u="sng" dirty="0">
                <a:solidFill>
                  <a:schemeClr val="tx1"/>
                </a:solidFill>
              </a:rPr>
              <a:t>-</a:t>
            </a:r>
            <a:r>
              <a:rPr lang="en-IN" b="1" u="sng" dirty="0">
                <a:solidFill>
                  <a:schemeClr val="tx1"/>
                </a:solidFill>
              </a:rPr>
              <a:t>President of </a:t>
            </a:r>
            <a:r>
              <a:rPr lang="en-IN" b="1" u="sng" dirty="0" err="1">
                <a:solidFill>
                  <a:schemeClr val="tx1"/>
                </a:solidFill>
              </a:rPr>
              <a:t>IASc</a:t>
            </a:r>
            <a:r>
              <a:rPr lang="en-IN" b="1" u="sng" dirty="0">
                <a:solidFill>
                  <a:schemeClr val="tx1"/>
                </a:solidFill>
              </a:rPr>
              <a:t>,</a:t>
            </a:r>
            <a:r>
              <a:rPr lang="en-US" altLang="en-IN" b="1" u="sng" dirty="0">
                <a:solidFill>
                  <a:schemeClr val="tx1"/>
                </a:solidFill>
              </a:rPr>
              <a:t> </a:t>
            </a:r>
            <a:r>
              <a:rPr lang="en-IN" b="1" u="sng" dirty="0">
                <a:solidFill>
                  <a:schemeClr val="tx1"/>
                </a:solidFill>
              </a:rPr>
              <a:t>Bangalore in 1934.</a:t>
            </a:r>
            <a:r>
              <a:rPr lang="en-IN" b="1" dirty="0">
                <a:solidFill>
                  <a:schemeClr val="tx1"/>
                </a:solidFill>
              </a:rPr>
              <a:t> </a:t>
            </a:r>
            <a:endParaRPr lang="en-IN" b="1" dirty="0">
              <a:solidFill>
                <a:schemeClr val="tx1"/>
              </a:solidFill>
            </a:endParaRPr>
          </a:p>
          <a:p>
            <a:endParaRPr lang="en-IN" b="1" dirty="0">
              <a:solidFill>
                <a:schemeClr val="tx1"/>
              </a:solidFill>
            </a:endParaRPr>
          </a:p>
          <a:p>
            <a:r>
              <a:rPr lang="en-IN" b="1" dirty="0">
                <a:solidFill>
                  <a:schemeClr val="tx1"/>
                </a:solidFill>
              </a:rPr>
              <a:t>He was also the Vice</a:t>
            </a:r>
            <a:r>
              <a:rPr lang="en-US" altLang="en-IN" b="1" dirty="0">
                <a:solidFill>
                  <a:schemeClr val="tx1"/>
                </a:solidFill>
              </a:rPr>
              <a:t> </a:t>
            </a:r>
            <a:r>
              <a:rPr lang="en-IN" b="1" dirty="0">
                <a:solidFill>
                  <a:schemeClr val="tx1"/>
                </a:solidFill>
              </a:rPr>
              <a:t>President of </a:t>
            </a:r>
            <a:endParaRPr lang="en-IN" b="1" dirty="0">
              <a:solidFill>
                <a:schemeClr val="tx1"/>
              </a:solidFill>
            </a:endParaRPr>
          </a:p>
          <a:p>
            <a:r>
              <a:rPr lang="en-IN" b="1" dirty="0">
                <a:solidFill>
                  <a:schemeClr val="tx1"/>
                </a:solidFill>
              </a:rPr>
              <a:t>National Institute of Sciences as it</a:t>
            </a:r>
            <a:endParaRPr lang="en-IN" b="1" dirty="0">
              <a:solidFill>
                <a:schemeClr val="tx1"/>
              </a:solidFill>
            </a:endParaRPr>
          </a:p>
          <a:p>
            <a:r>
              <a:rPr lang="en-IN" b="1" dirty="0">
                <a:solidFill>
                  <a:schemeClr val="tx1"/>
                </a:solidFill>
              </a:rPr>
              <a:t>was established in 1934</a:t>
            </a:r>
            <a:r>
              <a:rPr lang="en-US" altLang="en-IN" b="1" dirty="0">
                <a:solidFill>
                  <a:schemeClr val="tx1"/>
                </a:solidFill>
              </a:rPr>
              <a:t> </a:t>
            </a:r>
            <a:r>
              <a:rPr lang="en-IN" b="1" dirty="0">
                <a:solidFill>
                  <a:schemeClr val="tx1"/>
                </a:solidFill>
              </a:rPr>
              <a:t>at Calcutta</a:t>
            </a:r>
            <a:r>
              <a:rPr lang="en-US" altLang="en-IN" b="1" dirty="0">
                <a:solidFill>
                  <a:schemeClr val="tx1"/>
                </a:solidFill>
              </a:rPr>
              <a:t>.</a:t>
            </a:r>
            <a:r>
              <a:rPr lang="en-IN" b="1" dirty="0">
                <a:solidFill>
                  <a:srgbClr val="C00000"/>
                </a:solidFill>
              </a:rPr>
              <a:t> </a:t>
            </a:r>
            <a:endParaRPr lang="en-IN" b="1" dirty="0">
              <a:solidFill>
                <a:srgbClr val="C00000"/>
              </a:solidFill>
            </a:endParaRPr>
          </a:p>
          <a:p>
            <a:endParaRPr lang="en-IN" b="1" dirty="0">
              <a:solidFill>
                <a:srgbClr val="C00000"/>
              </a:solidFill>
            </a:endParaRPr>
          </a:p>
          <a:p>
            <a:r>
              <a:rPr lang="en-IN" sz="2000" b="1" dirty="0">
                <a:solidFill>
                  <a:srgbClr val="FF0000"/>
                </a:solidFill>
              </a:rPr>
              <a:t>Dr.  </a:t>
            </a:r>
            <a:r>
              <a:rPr lang="en-IN" sz="2000" b="1" dirty="0" err="1">
                <a:solidFill>
                  <a:srgbClr val="FF0000"/>
                </a:solidFill>
              </a:rPr>
              <a:t>Homi</a:t>
            </a:r>
            <a:r>
              <a:rPr lang="en-IN" sz="2000" b="1" dirty="0">
                <a:solidFill>
                  <a:srgbClr val="FF0000"/>
                </a:solidFill>
              </a:rPr>
              <a:t>  </a:t>
            </a:r>
            <a:r>
              <a:rPr lang="en-IN" sz="2000" b="1" dirty="0" err="1">
                <a:solidFill>
                  <a:srgbClr val="FF0000"/>
                </a:solidFill>
              </a:rPr>
              <a:t>Bhabha</a:t>
            </a:r>
            <a:r>
              <a:rPr lang="en-IN" sz="2000" b="1" dirty="0">
                <a:solidFill>
                  <a:srgbClr val="FF0000"/>
                </a:solidFill>
              </a:rPr>
              <a:t>, FRS  gave</a:t>
            </a:r>
            <a:endParaRPr lang="en-IN" sz="2000" b="1" dirty="0">
              <a:solidFill>
                <a:srgbClr val="FF0000"/>
              </a:solidFill>
            </a:endParaRPr>
          </a:p>
          <a:p>
            <a:r>
              <a:rPr lang="en-IN" sz="2000" b="1" dirty="0">
                <a:solidFill>
                  <a:srgbClr val="FF0000"/>
                </a:solidFill>
              </a:rPr>
              <a:t>the first </a:t>
            </a:r>
            <a:r>
              <a:rPr lang="en-IN" sz="2000" b="1" dirty="0" err="1">
                <a:solidFill>
                  <a:srgbClr val="FF0000"/>
                </a:solidFill>
              </a:rPr>
              <a:t>Bawa</a:t>
            </a:r>
            <a:r>
              <a:rPr lang="en-IN" sz="2000" b="1" dirty="0">
                <a:solidFill>
                  <a:srgbClr val="FF0000"/>
                </a:solidFill>
              </a:rPr>
              <a:t> </a:t>
            </a:r>
            <a:r>
              <a:rPr lang="en-IN" sz="2000" b="1" dirty="0" err="1">
                <a:solidFill>
                  <a:srgbClr val="FF0000"/>
                </a:solidFill>
              </a:rPr>
              <a:t>Kartar</a:t>
            </a:r>
            <a:r>
              <a:rPr lang="en-IN" sz="2000" b="1" dirty="0">
                <a:solidFill>
                  <a:srgbClr val="FF0000"/>
                </a:solidFill>
              </a:rPr>
              <a:t> Singh </a:t>
            </a:r>
            <a:endParaRPr lang="en-IN" sz="2000" b="1" dirty="0">
              <a:solidFill>
                <a:srgbClr val="FF0000"/>
              </a:solidFill>
            </a:endParaRPr>
          </a:p>
          <a:p>
            <a:r>
              <a:rPr lang="en-IN" sz="2000" b="1" dirty="0">
                <a:solidFill>
                  <a:srgbClr val="FF0000"/>
                </a:solidFill>
              </a:rPr>
              <a:t>Oration  at PU in 1963. </a:t>
            </a:r>
            <a:endParaRPr lang="en-IN" sz="2000" b="1" dirty="0">
              <a:solidFill>
                <a:srgbClr val="FF0000"/>
              </a:solidFill>
            </a:endParaRPr>
          </a:p>
          <a:p>
            <a:endParaRPr lang="en-IN" sz="2000" b="1" dirty="0">
              <a:solidFill>
                <a:srgbClr val="FF0000"/>
              </a:solidFill>
            </a:endParaRPr>
          </a:p>
          <a:p>
            <a:pPr algn="ctr"/>
            <a:r>
              <a:rPr lang="en-IN" b="1" dirty="0">
                <a:solidFill>
                  <a:schemeClr val="tx1"/>
                </a:solidFill>
              </a:rPr>
              <a:t>3</a:t>
            </a:r>
            <a:r>
              <a:rPr lang="en-US" altLang="en-IN" b="1" dirty="0">
                <a:solidFill>
                  <a:schemeClr val="tx1"/>
                </a:solidFill>
              </a:rPr>
              <a:t>8</a:t>
            </a:r>
            <a:r>
              <a:rPr lang="en-IN" b="1" dirty="0">
                <a:solidFill>
                  <a:schemeClr val="tx1"/>
                </a:solidFill>
              </a:rPr>
              <a:t> such Orations have been </a:t>
            </a:r>
            <a:endParaRPr lang="en-IN" b="1" dirty="0">
              <a:solidFill>
                <a:schemeClr val="tx1"/>
              </a:solidFill>
            </a:endParaRPr>
          </a:p>
          <a:p>
            <a:pPr algn="ctr"/>
            <a:r>
              <a:rPr lang="en-IN" b="1" dirty="0">
                <a:solidFill>
                  <a:schemeClr val="tx1"/>
                </a:solidFill>
              </a:rPr>
              <a:t>delivered at PU so far.</a:t>
            </a:r>
            <a:endParaRPr lang="en-IN" b="1" dirty="0">
              <a:solidFill>
                <a:schemeClr val="tx1"/>
              </a:solidFill>
            </a:endParaRPr>
          </a:p>
          <a:p>
            <a:endParaRPr lang="en-IN" b="1" dirty="0">
              <a:solidFill>
                <a:schemeClr val="tx1"/>
              </a:solidFill>
            </a:endParaRPr>
          </a:p>
        </p:txBody>
      </p:sp>
      <p:pic>
        <p:nvPicPr>
          <p:cNvPr id="2050" name="Picture 2" descr="C:\Users\Lenovo\Downloads\WhatsApp Image 2022-12-09 at 2.11.18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40923" y="285728"/>
            <a:ext cx="5095056" cy="6572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aio\Desktop\IMG_1624.jpg"/>
          <p:cNvPicPr>
            <a:picLocks noChangeAspect="1" noChangeArrowheads="1"/>
          </p:cNvPicPr>
          <p:nvPr/>
        </p:nvPicPr>
        <p:blipFill>
          <a:blip r:embed="rId2"/>
          <a:srcRect/>
          <a:stretch>
            <a:fillRect/>
          </a:stretch>
        </p:blipFill>
        <p:spPr bwMode="auto">
          <a:xfrm>
            <a:off x="6079955" y="285728"/>
            <a:ext cx="1016991" cy="1219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t="9662" b="39130"/>
          <a:stretch>
            <a:fillRect/>
          </a:stretch>
        </p:blipFill>
        <p:spPr>
          <a:xfrm>
            <a:off x="-76200" y="-19050"/>
            <a:ext cx="10099040" cy="6896735"/>
          </a:xfrm>
          <a:prstGeom prst="rect">
            <a:avLst/>
          </a:prstGeom>
        </p:spPr>
      </p:pic>
      <p:sp>
        <p:nvSpPr>
          <p:cNvPr id="3" name="Text Box 2"/>
          <p:cNvSpPr txBox="1"/>
          <p:nvPr/>
        </p:nvSpPr>
        <p:spPr>
          <a:xfrm>
            <a:off x="1581785" y="5885180"/>
            <a:ext cx="5763895" cy="829945"/>
          </a:xfrm>
          <a:prstGeom prst="rect">
            <a:avLst/>
          </a:prstGeom>
          <a:noFill/>
        </p:spPr>
        <p:txBody>
          <a:bodyPr wrap="none" rtlCol="0">
            <a:spAutoFit/>
          </a:bodyPr>
          <a:lstStyle/>
          <a:p>
            <a:r>
              <a:rPr lang="en-US" sz="2400" b="1" u="sng">
                <a:solidFill>
                  <a:srgbClr val="C00000"/>
                </a:solidFill>
              </a:rPr>
              <a:t>Practise of Modern Science in India </a:t>
            </a:r>
            <a:endParaRPr lang="en-US" sz="2400" b="1" u="sng">
              <a:solidFill>
                <a:srgbClr val="C00000"/>
              </a:solidFill>
            </a:endParaRPr>
          </a:p>
          <a:p>
            <a:r>
              <a:rPr lang="en-US" sz="2400" b="1" u="sng">
                <a:solidFill>
                  <a:srgbClr val="C00000"/>
                </a:solidFill>
              </a:rPr>
              <a:t>commenced in the 19th Century : C N R Rao </a:t>
            </a:r>
            <a:endParaRPr lang="en-US" sz="2400" b="1" u="sng">
              <a:solidFill>
                <a:srgbClr val="C00000"/>
              </a:solidFill>
            </a:endParaRPr>
          </a:p>
        </p:txBody>
      </p:sp>
      <p:sp>
        <p:nvSpPr>
          <p:cNvPr id="4" name="Text Box 3"/>
          <p:cNvSpPr txBox="1"/>
          <p:nvPr/>
        </p:nvSpPr>
        <p:spPr>
          <a:xfrm>
            <a:off x="525145" y="2374900"/>
            <a:ext cx="5135880" cy="368300"/>
          </a:xfrm>
          <a:prstGeom prst="rect">
            <a:avLst/>
          </a:prstGeom>
          <a:noFill/>
        </p:spPr>
        <p:txBody>
          <a:bodyPr wrap="none" rtlCol="0">
            <a:spAutoFit/>
          </a:bodyPr>
          <a:lstStyle/>
          <a:p>
            <a:r>
              <a:rPr lang="en-US" b="1">
                <a:solidFill>
                  <a:srgbClr val="FF0000"/>
                </a:solidFill>
              </a:rPr>
              <a:t>-----------------------------------------------------------------</a:t>
            </a:r>
            <a:endParaRPr lang="en-US" b="1">
              <a:solidFill>
                <a:srgbClr val="FF0000"/>
              </a:solidFill>
            </a:endParaRPr>
          </a:p>
        </p:txBody>
      </p:sp>
      <p:sp>
        <p:nvSpPr>
          <p:cNvPr id="5" name="Text Box 4"/>
          <p:cNvSpPr txBox="1"/>
          <p:nvPr/>
        </p:nvSpPr>
        <p:spPr>
          <a:xfrm>
            <a:off x="4843145" y="2044700"/>
            <a:ext cx="4297680" cy="368300"/>
          </a:xfrm>
          <a:prstGeom prst="rect">
            <a:avLst/>
          </a:prstGeom>
          <a:noFill/>
        </p:spPr>
        <p:txBody>
          <a:bodyPr wrap="none" rtlCol="0">
            <a:spAutoFit/>
          </a:bodyPr>
          <a:lstStyle/>
          <a:p>
            <a:r>
              <a:rPr lang="en-US" b="1">
                <a:solidFill>
                  <a:srgbClr val="FF0000"/>
                </a:solidFill>
              </a:rPr>
              <a:t>------------------------------------------------------</a:t>
            </a:r>
            <a:endParaRPr lang="en-US" b="1">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4" name="TextBox 2"/>
          <p:cNvSpPr txBox="1"/>
          <p:nvPr/>
        </p:nvSpPr>
        <p:spPr>
          <a:xfrm>
            <a:off x="5701030" y="118745"/>
            <a:ext cx="3443605" cy="7847330"/>
          </a:xfrm>
          <a:prstGeom prst="rect">
            <a:avLst/>
          </a:prstGeom>
          <a:noFill/>
        </p:spPr>
        <p:txBody>
          <a:bodyPr wrap="square" rtlCol="0">
            <a:spAutoFit/>
          </a:bodyPr>
          <a:lstStyle/>
          <a:p>
            <a:pPr algn="ctr"/>
            <a:r>
              <a:rPr lang="en-IN" sz="2400" b="1" u="sng" dirty="0">
                <a:solidFill>
                  <a:schemeClr val="tx1"/>
                </a:solidFill>
              </a:rPr>
              <a:t>Sir Dr. Sahib Singh </a:t>
            </a:r>
            <a:r>
              <a:rPr lang="en-IN" sz="2400" b="1" u="sng" dirty="0" err="1">
                <a:solidFill>
                  <a:schemeClr val="tx1"/>
                </a:solidFill>
              </a:rPr>
              <a:t>Sokhey</a:t>
            </a:r>
            <a:r>
              <a:rPr lang="en-IN" sz="2400" b="1" u="sng" dirty="0">
                <a:solidFill>
                  <a:schemeClr val="tx1"/>
                </a:solidFill>
              </a:rPr>
              <a:t> (1887-1971)</a:t>
            </a:r>
            <a:r>
              <a:rPr lang="en-IN" sz="2400" b="1" dirty="0">
                <a:solidFill>
                  <a:schemeClr val="tx1"/>
                </a:solidFill>
              </a:rPr>
              <a:t> </a:t>
            </a:r>
            <a:endParaRPr lang="en-IN" sz="2400" b="1" dirty="0">
              <a:solidFill>
                <a:schemeClr val="tx1"/>
              </a:solidFill>
            </a:endParaRPr>
          </a:p>
          <a:p>
            <a:endParaRPr lang="en-US" altLang="en-IN" sz="2400" b="1" dirty="0">
              <a:solidFill>
                <a:schemeClr val="tx1"/>
              </a:solidFill>
            </a:endParaRPr>
          </a:p>
          <a:p>
            <a:pPr marL="342900" indent="-342900">
              <a:buFont typeface="Arial" panose="020B0604020202020204" pitchFamily="34" charset="0"/>
              <a:buChar char="•"/>
            </a:pPr>
            <a:r>
              <a:rPr lang="en-US" altLang="en-IN" sz="2000" b="1" dirty="0">
                <a:solidFill>
                  <a:srgbClr val="C00000"/>
                </a:solidFill>
              </a:rPr>
              <a:t>Yet,</a:t>
            </a:r>
            <a:r>
              <a:rPr lang="en-IN" sz="2000" b="1" dirty="0">
                <a:solidFill>
                  <a:srgbClr val="C00000"/>
                </a:solidFill>
              </a:rPr>
              <a:t> </a:t>
            </a:r>
            <a:r>
              <a:rPr lang="en-US" altLang="en-IN" sz="2000" b="1" dirty="0">
                <a:solidFill>
                  <a:srgbClr val="C00000"/>
                </a:solidFill>
              </a:rPr>
              <a:t>another </a:t>
            </a:r>
            <a:r>
              <a:rPr lang="en-IN" sz="2000" b="1" dirty="0">
                <a:solidFill>
                  <a:srgbClr val="C00000"/>
                </a:solidFill>
              </a:rPr>
              <a:t>contemporary of Dr. </a:t>
            </a:r>
            <a:r>
              <a:rPr lang="en-IN" sz="2000" b="1" dirty="0" err="1">
                <a:solidFill>
                  <a:srgbClr val="C00000"/>
                </a:solidFill>
              </a:rPr>
              <a:t>Shiv</a:t>
            </a:r>
            <a:r>
              <a:rPr lang="en-IN" sz="2000" b="1" dirty="0">
                <a:solidFill>
                  <a:srgbClr val="C00000"/>
                </a:solidFill>
              </a:rPr>
              <a:t> Ram </a:t>
            </a:r>
            <a:r>
              <a:rPr lang="en-IN" sz="2000" b="1" dirty="0" err="1">
                <a:solidFill>
                  <a:srgbClr val="C00000"/>
                </a:solidFill>
              </a:rPr>
              <a:t>Kashyap</a:t>
            </a:r>
            <a:r>
              <a:rPr lang="en-IN" sz="2000" b="1" dirty="0">
                <a:solidFill>
                  <a:srgbClr val="C00000"/>
                </a:solidFill>
              </a:rPr>
              <a:t> (1882-1934)</a:t>
            </a:r>
            <a:r>
              <a:rPr lang="en-US" altLang="en-IN" sz="2000" b="1" dirty="0">
                <a:solidFill>
                  <a:srgbClr val="C00000"/>
                </a:solidFill>
              </a:rPr>
              <a:t>.</a:t>
            </a:r>
            <a:endParaRPr lang="en-IN" sz="2000" b="1" dirty="0">
              <a:solidFill>
                <a:srgbClr val="C00000"/>
              </a:solidFill>
            </a:endParaRPr>
          </a:p>
          <a:p>
            <a:pPr marL="342900" indent="-342900">
              <a:buFont typeface="Arial" panose="020B0604020202020204" pitchFamily="34" charset="0"/>
              <a:buChar char="•"/>
            </a:pPr>
            <a:endParaRPr lang="en-IN" sz="2000" b="1" dirty="0">
              <a:solidFill>
                <a:srgbClr val="C00000"/>
              </a:solidFill>
            </a:endParaRPr>
          </a:p>
          <a:p>
            <a:pPr marL="342900" indent="-342900">
              <a:buFont typeface="Arial" panose="020B0604020202020204" pitchFamily="34" charset="0"/>
              <a:buChar char="•"/>
            </a:pPr>
            <a:r>
              <a:rPr lang="en-US" altLang="en-IN" sz="2000" b="1" dirty="0">
                <a:solidFill>
                  <a:srgbClr val="C00000"/>
                </a:solidFill>
              </a:rPr>
              <a:t>He</a:t>
            </a:r>
            <a:r>
              <a:rPr lang="en-IN" sz="2000" b="1" dirty="0">
                <a:solidFill>
                  <a:srgbClr val="C00000"/>
                </a:solidFill>
              </a:rPr>
              <a:t> made outstanding</a:t>
            </a:r>
            <a:r>
              <a:rPr lang="en-US" altLang="en-IN" sz="2000" b="1" dirty="0">
                <a:solidFill>
                  <a:srgbClr val="C00000"/>
                </a:solidFill>
              </a:rPr>
              <a:t> </a:t>
            </a:r>
            <a:r>
              <a:rPr lang="en-IN" sz="2000" b="1" dirty="0">
                <a:solidFill>
                  <a:srgbClr val="C00000"/>
                </a:solidFill>
              </a:rPr>
              <a:t>contributions to prolong and save human lives by pioneering essential antibiotics and other drug manufacturing in India.  </a:t>
            </a:r>
            <a:endParaRPr lang="en-IN" sz="2000" b="1" dirty="0">
              <a:solidFill>
                <a:srgbClr val="C00000"/>
              </a:solidFill>
            </a:endParaRPr>
          </a:p>
          <a:p>
            <a:endParaRPr lang="en-IN" sz="2000" b="1" dirty="0">
              <a:solidFill>
                <a:srgbClr val="C00000"/>
              </a:solidFill>
            </a:endParaRPr>
          </a:p>
          <a:p>
            <a:pPr marL="342900" indent="-342900">
              <a:buFont typeface="Arial" panose="020B0604020202020204" pitchFamily="34" charset="0"/>
              <a:buChar char="•"/>
            </a:pPr>
            <a:r>
              <a:rPr lang="en-US" altLang="en-IN" sz="2000" b="1" dirty="0">
                <a:solidFill>
                  <a:srgbClr val="C00000"/>
                </a:solidFill>
              </a:rPr>
              <a:t>Vice Pres., INSA (1948-49)</a:t>
            </a:r>
            <a:endParaRPr lang="en-US" altLang="en-IN" sz="2000" b="1" dirty="0">
              <a:solidFill>
                <a:srgbClr val="C00000"/>
              </a:solidFill>
            </a:endParaRPr>
          </a:p>
          <a:p>
            <a:endParaRPr lang="en-US" altLang="en-IN" sz="2000" b="1" dirty="0">
              <a:solidFill>
                <a:srgbClr val="C00000"/>
              </a:solidFill>
            </a:endParaRPr>
          </a:p>
          <a:p>
            <a:pPr marL="342900" indent="-342900">
              <a:buFont typeface="Arial" panose="020B0604020202020204" pitchFamily="34" charset="0"/>
              <a:buChar char="•"/>
            </a:pPr>
            <a:r>
              <a:rPr lang="en-US" altLang="en-IN" sz="2000" b="1" u="sng" dirty="0">
                <a:solidFill>
                  <a:srgbClr val="002060"/>
                </a:solidFill>
              </a:rPr>
              <a:t>Nominated Member of first Rajya Sabha (1952-56), when M N Saha was an elected member of first Lok Sabha.  </a:t>
            </a:r>
            <a:r>
              <a:rPr lang="en-IN" sz="2000" b="1" u="sng" dirty="0">
                <a:solidFill>
                  <a:srgbClr val="002060"/>
                </a:solidFill>
              </a:rPr>
              <a:t>  </a:t>
            </a:r>
            <a:endParaRPr lang="en-IN" sz="2000" b="1" u="sng" dirty="0">
              <a:solidFill>
                <a:srgbClr val="002060"/>
              </a:solidFill>
            </a:endParaRPr>
          </a:p>
          <a:p>
            <a:endParaRPr lang="en-IN" sz="2400" b="1" dirty="0">
              <a:solidFill>
                <a:srgbClr val="002060"/>
              </a:solidFill>
            </a:endParaRPr>
          </a:p>
          <a:p>
            <a:endParaRPr lang="en-IN" sz="2400" b="1" dirty="0">
              <a:solidFill>
                <a:srgbClr val="002060"/>
              </a:solidFill>
            </a:endParaRPr>
          </a:p>
          <a:p>
            <a:endParaRPr lang="en-IN" sz="2400" b="1" dirty="0">
              <a:solidFill>
                <a:srgbClr val="002060"/>
              </a:solidFill>
            </a:endParaRPr>
          </a:p>
        </p:txBody>
      </p:sp>
      <p:pic>
        <p:nvPicPr>
          <p:cNvPr id="3074" name="Picture 2" descr="C:\Users\Lenovo\Downloads\WhatsApp Image 2022-12-09 at 2.12.26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722950"/>
            <a:ext cx="5486400" cy="62982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C:\Users\ABC\Desktop\sparking punjabi\Dr Sahib Singh Sokh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052638" y="230188"/>
            <a:ext cx="1381125" cy="18256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760" y="1323340"/>
            <a:ext cx="8532495" cy="5397500"/>
          </a:xfrm>
        </p:spPr>
        <p:txBody>
          <a:bodyPr>
            <a:normAutofit fontScale="90000"/>
          </a:bodyPr>
          <a:lstStyle/>
          <a:p>
            <a:pPr>
              <a:buNone/>
            </a:pPr>
            <a:endParaRPr lang="en-IN" sz="2000" b="1" dirty="0">
              <a:solidFill>
                <a:srgbClr val="C00000"/>
              </a:solidFill>
              <a:latin typeface="Arial" panose="020B0604020202020204" pitchFamily="34" charset="0"/>
              <a:cs typeface="Arial" panose="020B0604020202020204" pitchFamily="34" charset="0"/>
            </a:endParaRPr>
          </a:p>
          <a:p>
            <a:pPr>
              <a:buNone/>
            </a:pPr>
            <a:r>
              <a:rPr lang="en-IN" sz="2000" b="1" dirty="0">
                <a:latin typeface="Arial" panose="020B0604020202020204" pitchFamily="34" charset="0"/>
                <a:cs typeface="Arial" panose="020B0604020202020204" pitchFamily="34" charset="0"/>
              </a:rPr>
              <a:t>     </a:t>
            </a:r>
            <a:r>
              <a:rPr lang="en-IN" sz="2220" b="1" dirty="0">
                <a:latin typeface="Arial" panose="020B0604020202020204" pitchFamily="34" charset="0"/>
                <a:cs typeface="Arial" panose="020B0604020202020204" pitchFamily="34" charset="0"/>
              </a:rPr>
              <a:t> </a:t>
            </a:r>
            <a:r>
              <a:rPr lang="en-US" altLang="en-IN" sz="2220" b="1" dirty="0">
                <a:latin typeface="Arial" panose="020B0604020202020204" pitchFamily="34" charset="0"/>
                <a:cs typeface="Arial" panose="020B0604020202020204" pitchFamily="34" charset="0"/>
              </a:rPr>
              <a:t>          </a:t>
            </a:r>
            <a:r>
              <a:rPr lang="en-IN" sz="2220" b="1" dirty="0">
                <a:latin typeface="Arial" panose="020B0604020202020204" pitchFamily="34" charset="0"/>
                <a:cs typeface="Arial" panose="020B0604020202020204" pitchFamily="34" charset="0"/>
              </a:rPr>
              <a:t>Nobel Laureate Lord Rutherford in 1937:</a:t>
            </a:r>
            <a:endParaRPr lang="en-IN" sz="2220" b="1" dirty="0">
              <a:latin typeface="Arial" panose="020B0604020202020204" pitchFamily="34" charset="0"/>
              <a:cs typeface="Arial" panose="020B0604020202020204" pitchFamily="34" charset="0"/>
            </a:endParaRPr>
          </a:p>
          <a:p>
            <a:pPr>
              <a:buNone/>
            </a:pPr>
            <a:endParaRPr lang="en-IN" sz="2000" b="1" dirty="0">
              <a:latin typeface="Arial" panose="020B0604020202020204" pitchFamily="34" charset="0"/>
              <a:cs typeface="Arial" panose="020B0604020202020204" pitchFamily="34" charset="0"/>
            </a:endParaRPr>
          </a:p>
          <a:p>
            <a:r>
              <a:rPr lang="en-IN" sz="2000" b="1" dirty="0">
                <a:solidFill>
                  <a:srgbClr val="C00000"/>
                </a:solidFill>
                <a:latin typeface="Arial" panose="020B0604020202020204" pitchFamily="34" charset="0"/>
                <a:cs typeface="Arial" panose="020B0604020202020204" pitchFamily="34" charset="0"/>
              </a:rPr>
              <a:t>We have here (at PU) a flourishing Honours School of Technical Chemistry</a:t>
            </a:r>
            <a:r>
              <a:rPr lang="en-US" altLang="en-IN" sz="2000" b="1" dirty="0">
                <a:solidFill>
                  <a:srgbClr val="C00000"/>
                </a:solidFill>
                <a:latin typeface="Arial" panose="020B0604020202020204" pitchFamily="34" charset="0"/>
                <a:cs typeface="Arial" panose="020B0604020202020204" pitchFamily="34" charset="0"/>
              </a:rPr>
              <a:t> : </a:t>
            </a:r>
            <a:r>
              <a:rPr lang="en-IN" sz="2000" b="1" dirty="0">
                <a:solidFill>
                  <a:srgbClr val="C00000"/>
                </a:solidFill>
                <a:latin typeface="Arial" panose="020B0604020202020204" pitchFamily="34" charset="0"/>
                <a:cs typeface="Arial" panose="020B0604020202020204" pitchFamily="34" charset="0"/>
              </a:rPr>
              <a:t> </a:t>
            </a:r>
            <a:endParaRPr lang="en-IN" sz="2000" b="1" dirty="0">
              <a:solidFill>
                <a:srgbClr val="C00000"/>
              </a:solidFill>
              <a:latin typeface="Arial" panose="020B0604020202020204" pitchFamily="34" charset="0"/>
              <a:cs typeface="Arial" panose="020B0604020202020204" pitchFamily="34" charset="0"/>
            </a:endParaRPr>
          </a:p>
          <a:p>
            <a:pPr marL="0" indent="0">
              <a:buNone/>
            </a:pPr>
            <a:r>
              <a:rPr lang="en-US" altLang="en-IN" sz="2000" b="1" u="sng" dirty="0">
                <a:solidFill>
                  <a:srgbClr val="C00000"/>
                </a:solidFill>
                <a:latin typeface="Arial" panose="020B0604020202020204" pitchFamily="34" charset="0"/>
                <a:cs typeface="Arial" panose="020B0604020202020204" pitchFamily="34" charset="0"/>
              </a:rPr>
              <a:t>   </a:t>
            </a:r>
            <a:r>
              <a:rPr lang="en-IN" sz="2000" b="1" u="sng" dirty="0">
                <a:solidFill>
                  <a:srgbClr val="C00000"/>
                </a:solidFill>
                <a:latin typeface="Arial" panose="020B0604020202020204" pitchFamily="34" charset="0"/>
                <a:cs typeface="Arial" panose="020B0604020202020204" pitchFamily="34" charset="0"/>
              </a:rPr>
              <a:t>…the genius of Professor </a:t>
            </a:r>
            <a:r>
              <a:rPr lang="en-IN" sz="2000" b="1" u="sng" dirty="0" err="1">
                <a:solidFill>
                  <a:srgbClr val="C00000"/>
                </a:solidFill>
                <a:latin typeface="Arial" panose="020B0604020202020204" pitchFamily="34" charset="0"/>
                <a:cs typeface="Arial" panose="020B0604020202020204" pitchFamily="34" charset="0"/>
              </a:rPr>
              <a:t>Bhatnagar</a:t>
            </a:r>
            <a:r>
              <a:rPr lang="en-IN" sz="2000" b="1" u="sng" dirty="0">
                <a:solidFill>
                  <a:srgbClr val="C00000"/>
                </a:solidFill>
                <a:latin typeface="Arial" panose="020B0604020202020204" pitchFamily="34" charset="0"/>
                <a:cs typeface="Arial" panose="020B0604020202020204" pitchFamily="34" charset="0"/>
              </a:rPr>
              <a:t> has provided a bridge of communication between scientists and industrialists. </a:t>
            </a:r>
            <a:endParaRPr lang="en-IN" sz="2000" b="1" u="sng" dirty="0">
              <a:solidFill>
                <a:srgbClr val="C00000"/>
              </a:solidFill>
              <a:latin typeface="Arial" panose="020B0604020202020204" pitchFamily="34" charset="0"/>
              <a:cs typeface="Arial" panose="020B0604020202020204" pitchFamily="34" charset="0"/>
            </a:endParaRPr>
          </a:p>
          <a:p>
            <a:endParaRPr lang="en-IN" sz="2000" b="1" u="sng" dirty="0">
              <a:solidFill>
                <a:srgbClr val="C00000"/>
              </a:solidFill>
              <a:latin typeface="Arial" panose="020B0604020202020204" pitchFamily="34" charset="0"/>
              <a:cs typeface="Arial" panose="020B0604020202020204" pitchFamily="34" charset="0"/>
            </a:endParaRPr>
          </a:p>
          <a:p>
            <a:endParaRPr lang="en-IN" sz="2000" b="1" u="sng" dirty="0">
              <a:solidFill>
                <a:srgbClr val="C00000"/>
              </a:solidFill>
              <a:latin typeface="Arial" panose="020B0604020202020204" pitchFamily="34" charset="0"/>
              <a:cs typeface="Arial" panose="020B0604020202020204" pitchFamily="34" charset="0"/>
            </a:endParaRPr>
          </a:p>
          <a:p>
            <a:pPr marL="0" indent="0">
              <a:buNone/>
            </a:pPr>
            <a:r>
              <a:rPr lang="en-US" sz="222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          </a:t>
            </a:r>
            <a:endParaRPr lang="en-US" sz="222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endParaRPr>
          </a:p>
          <a:p>
            <a:pPr marL="0" indent="0">
              <a:buNone/>
            </a:pPr>
            <a:r>
              <a:rPr lang="en-US" sz="222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                 </a:t>
            </a:r>
            <a:r>
              <a:rPr lang="en-US" sz="222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H.E. Sir Henry </a:t>
            </a:r>
            <a:r>
              <a:rPr lang="en-US" sz="222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Craik</a:t>
            </a:r>
            <a:r>
              <a:rPr lang="en-US" sz="222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 Governor of Punjab, 1939:</a:t>
            </a:r>
            <a:endParaRPr lang="en-US" sz="222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2000" b="1" dirty="0">
              <a:solidFill>
                <a:schemeClr val="tx1"/>
              </a:solidFill>
              <a:latin typeface="Arial" panose="020B0604020202020204" pitchFamily="34" charset="0"/>
              <a:cs typeface="Arial" panose="020B0604020202020204" pitchFamily="34" charset="0"/>
            </a:endParaRPr>
          </a:p>
          <a:p>
            <a:pPr>
              <a:buNone/>
            </a:pPr>
            <a:r>
              <a:rPr lang="en-IN" sz="2000" b="1" dirty="0">
                <a:solidFill>
                  <a:srgbClr val="C00000"/>
                </a:solidFill>
                <a:latin typeface="Arial" panose="020B0604020202020204" pitchFamily="34" charset="0"/>
                <a:cs typeface="Arial" panose="020B0604020202020204" pitchFamily="34" charset="0"/>
                <a:sym typeface="+mn-ea"/>
              </a:rPr>
              <a:t>     There has also been a much greater output of written works, notably in Physics and Chemistry, whole Chemistry department under the distinguished direction of Prof. </a:t>
            </a:r>
            <a:r>
              <a:rPr lang="en-IN" sz="2000" b="1" dirty="0" err="1">
                <a:solidFill>
                  <a:srgbClr val="C00000"/>
                </a:solidFill>
                <a:latin typeface="Arial" panose="020B0604020202020204" pitchFamily="34" charset="0"/>
                <a:cs typeface="Arial" panose="020B0604020202020204" pitchFamily="34" charset="0"/>
                <a:sym typeface="+mn-ea"/>
              </a:rPr>
              <a:t>Bhatnagar</a:t>
            </a:r>
            <a:r>
              <a:rPr lang="en-US" altLang="en-IN" sz="2000" b="1" dirty="0" err="1">
                <a:solidFill>
                  <a:srgbClr val="C00000"/>
                </a:solidFill>
                <a:latin typeface="Arial" panose="020B0604020202020204" pitchFamily="34" charset="0"/>
                <a:cs typeface="Arial" panose="020B0604020202020204" pitchFamily="34" charset="0"/>
                <a:sym typeface="+mn-ea"/>
              </a:rPr>
              <a:t> </a:t>
            </a:r>
            <a:r>
              <a:rPr lang="en-IN" sz="2000" b="1" u="sng" dirty="0">
                <a:solidFill>
                  <a:srgbClr val="C00000"/>
                </a:solidFill>
                <a:latin typeface="Arial" panose="020B0604020202020204" pitchFamily="34" charset="0"/>
                <a:cs typeface="Arial" panose="020B0604020202020204" pitchFamily="34" charset="0"/>
                <a:sym typeface="+mn-ea"/>
              </a:rPr>
              <a:t>has attracted students from all parts of India, and its achievements have won recognition in Europe also. </a:t>
            </a:r>
            <a:endParaRPr lang="en-IN" sz="2000" b="1" u="sng" dirty="0">
              <a:solidFill>
                <a:srgbClr val="C00000"/>
              </a:solidFill>
              <a:latin typeface="Arial" panose="020B0604020202020204" pitchFamily="34" charset="0"/>
              <a:cs typeface="Arial" panose="020B0604020202020204" pitchFamily="34" charset="0"/>
            </a:endParaRPr>
          </a:p>
          <a:p>
            <a:endParaRPr lang="en-IN" sz="2000" b="1" u="sng" dirty="0">
              <a:solidFill>
                <a:srgbClr val="C00000"/>
              </a:solidFill>
              <a:latin typeface="Arial" panose="020B0604020202020204" pitchFamily="34" charset="0"/>
              <a:cs typeface="Arial" panose="020B0604020202020204" pitchFamily="34" charset="0"/>
            </a:endParaRPr>
          </a:p>
          <a:p>
            <a:endParaRPr lang="en-IN" sz="2000" b="1" dirty="0">
              <a:solidFill>
                <a:srgbClr val="C00000"/>
              </a:solidFill>
              <a:latin typeface="Arial" panose="020B0604020202020204" pitchFamily="34" charset="0"/>
              <a:cs typeface="Arial" panose="020B0604020202020204" pitchFamily="34" charset="0"/>
            </a:endParaRPr>
          </a:p>
          <a:p>
            <a:endParaRPr lang="en-IN" sz="2000" dirty="0">
              <a:solidFill>
                <a:srgbClr val="C00000"/>
              </a:solidFill>
              <a:latin typeface="Arial" panose="020B0604020202020204" pitchFamily="34" charset="0"/>
              <a:cs typeface="Arial" panose="020B0604020202020204" pitchFamily="34" charset="0"/>
            </a:endParaRPr>
          </a:p>
          <a:p>
            <a:pPr algn="ctr">
              <a:buNone/>
            </a:pPr>
            <a:endParaRPr lang="en-US" sz="1800" dirty="0">
              <a:latin typeface="Arial" panose="020B0604020202020204" pitchFamily="34" charset="0"/>
              <a:cs typeface="Arial" panose="020B0604020202020204" pitchFamily="34" charset="0"/>
            </a:endParaRPr>
          </a:p>
        </p:txBody>
      </p:sp>
      <p:sp>
        <p:nvSpPr>
          <p:cNvPr id="4" name="Rectangle 3"/>
          <p:cNvSpPr/>
          <p:nvPr/>
        </p:nvSpPr>
        <p:spPr>
          <a:xfrm>
            <a:off x="76200" y="714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      </a:t>
            </a:r>
            <a:r>
              <a:rPr lang="en-US" altLang="en-IN" sz="2400" b="1" dirty="0">
                <a:solidFill>
                  <a:schemeClr val="bg1"/>
                </a:solidFill>
              </a:rPr>
              <a:t>    </a:t>
            </a:r>
            <a:r>
              <a:rPr lang="en-IN" sz="2400" b="1" dirty="0">
                <a:solidFill>
                  <a:schemeClr val="bg1"/>
                </a:solidFill>
              </a:rPr>
              <a:t>Assessment of  Dr. S </a:t>
            </a:r>
            <a:r>
              <a:rPr lang="en-IN" sz="2400" b="1" dirty="0" err="1">
                <a:solidFill>
                  <a:schemeClr val="bg1"/>
                </a:solidFill>
              </a:rPr>
              <a:t>S</a:t>
            </a:r>
            <a:r>
              <a:rPr lang="en-IN" sz="2400" b="1" dirty="0">
                <a:solidFill>
                  <a:schemeClr val="bg1"/>
                </a:solidFill>
              </a:rPr>
              <a:t> </a:t>
            </a:r>
            <a:r>
              <a:rPr lang="en-IN" sz="2400" b="1" dirty="0" err="1">
                <a:solidFill>
                  <a:schemeClr val="bg1"/>
                </a:solidFill>
              </a:rPr>
              <a:t>Bhatnagar</a:t>
            </a:r>
            <a:r>
              <a:rPr lang="en-IN" sz="2400" b="1" dirty="0">
                <a:solidFill>
                  <a:schemeClr val="bg1"/>
                </a:solidFill>
              </a:rPr>
              <a:t> </a:t>
            </a:r>
            <a:r>
              <a:rPr lang="en-US" altLang="en-IN" sz="2400" b="1" dirty="0">
                <a:solidFill>
                  <a:schemeClr val="bg1"/>
                </a:solidFill>
              </a:rPr>
              <a:t>(1894-1955) </a:t>
            </a:r>
            <a:r>
              <a:rPr lang="en-IN" sz="2400" b="1" dirty="0">
                <a:solidFill>
                  <a:schemeClr val="bg1"/>
                </a:solidFill>
              </a:rPr>
              <a:t>as a Scientist </a:t>
            </a:r>
            <a:endParaRPr lang="en-US" sz="2400" b="1" dirty="0">
              <a:solidFill>
                <a:schemeClr val="bg1"/>
              </a:solidFill>
            </a:endParaRPr>
          </a:p>
        </p:txBody>
      </p:sp>
      <p:sp>
        <p:nvSpPr>
          <p:cNvPr id="6" name="Rectangle 5"/>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75889" y="18898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334" y="891952"/>
            <a:ext cx="8631866" cy="590804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As the World War-II began, </a:t>
            </a:r>
            <a:r>
              <a:rPr lang="en-US" b="1" dirty="0">
                <a:solidFill>
                  <a:srgbClr val="C00000"/>
                </a:solidFill>
                <a:latin typeface="Arial" panose="020B0604020202020204" pitchFamily="34" charset="0"/>
                <a:cs typeface="Arial" panose="020B0604020202020204" pitchFamily="34" charset="0"/>
              </a:rPr>
              <a:t>SSB was persuaded </a:t>
            </a:r>
            <a:r>
              <a:rPr lang="en-US" b="1" dirty="0">
                <a:solidFill>
                  <a:prstClr val="black"/>
                </a:solidFill>
                <a:latin typeface="Arial" panose="020B0604020202020204" pitchFamily="34" charset="0"/>
                <a:cs typeface="Arial" panose="020B0604020202020204" pitchFamily="34" charset="0"/>
              </a:rPr>
              <a:t>by Sir </a:t>
            </a:r>
            <a:r>
              <a:rPr lang="en-US" b="1" dirty="0" err="1">
                <a:solidFill>
                  <a:prstClr val="black"/>
                </a:solidFill>
                <a:latin typeface="Arial" panose="020B0604020202020204" pitchFamily="34" charset="0"/>
                <a:cs typeface="Arial" panose="020B0604020202020204" pitchFamily="34" charset="0"/>
              </a:rPr>
              <a:t>Arcot</a:t>
            </a:r>
            <a:r>
              <a:rPr lang="en-US" b="1" dirty="0">
                <a:solidFill>
                  <a:prstClr val="black"/>
                </a:solidFill>
                <a:latin typeface="Arial" panose="020B0604020202020204" pitchFamily="34" charset="0"/>
                <a:cs typeface="Arial" panose="020B0604020202020204" pitchFamily="34" charset="0"/>
              </a:rPr>
              <a:t> Ramaswamy </a:t>
            </a:r>
            <a:r>
              <a:rPr lang="en-US" b="1" dirty="0" err="1">
                <a:solidFill>
                  <a:prstClr val="black"/>
                </a:solidFill>
                <a:latin typeface="Arial" panose="020B0604020202020204" pitchFamily="34" charset="0"/>
                <a:cs typeface="Arial" panose="020B0604020202020204" pitchFamily="34" charset="0"/>
              </a:rPr>
              <a:t>Mudaliar </a:t>
            </a:r>
            <a:r>
              <a:rPr lang="en-US" b="1" dirty="0">
                <a:solidFill>
                  <a:prstClr val="black"/>
                </a:solidFill>
                <a:latin typeface="Arial" panose="020B0604020202020204" pitchFamily="34" charset="0"/>
                <a:cs typeface="Arial" panose="020B0604020202020204" pitchFamily="34" charset="0"/>
              </a:rPr>
              <a:t>to  move from </a:t>
            </a:r>
            <a:r>
              <a:rPr lang="en-US" b="1" dirty="0">
                <a:solidFill>
                  <a:srgbClr val="C00000"/>
                </a:solidFill>
                <a:latin typeface="Arial" panose="020B0604020202020204" pitchFamily="34" charset="0"/>
                <a:cs typeface="Arial" panose="020B0604020202020204" pitchFamily="34" charset="0"/>
              </a:rPr>
              <a:t>Lahore to Calcutta </a:t>
            </a:r>
            <a:r>
              <a:rPr lang="en-US" b="1" dirty="0">
                <a:solidFill>
                  <a:prstClr val="black"/>
                </a:solidFill>
                <a:latin typeface="Arial" panose="020B0604020202020204" pitchFamily="34" charset="0"/>
                <a:cs typeface="Arial" panose="020B0604020202020204" pitchFamily="34" charset="0"/>
              </a:rPr>
              <a:t>to head war time Science effort of British India. </a:t>
            </a:r>
            <a:endParaRPr lang="en-US" b="1" dirty="0">
              <a:solidFill>
                <a:srgbClr val="C0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IN" b="1" dirty="0">
                <a:solidFill>
                  <a:prstClr val="black"/>
                </a:solidFill>
                <a:latin typeface="Arial" panose="020B0604020202020204" pitchFamily="34" charset="0"/>
                <a:cs typeface="Arial" panose="020B0604020202020204" pitchFamily="34" charset="0"/>
              </a:rPr>
              <a:t>An advisory body named as </a:t>
            </a:r>
            <a:r>
              <a:rPr lang="en-IN" b="1" dirty="0">
                <a:solidFill>
                  <a:srgbClr val="C00000"/>
                </a:solidFill>
                <a:latin typeface="Arial" panose="020B0604020202020204" pitchFamily="34" charset="0"/>
                <a:cs typeface="Arial" panose="020B0604020202020204" pitchFamily="34" charset="0"/>
              </a:rPr>
              <a:t>Board of Scientific and Industrial Research </a:t>
            </a:r>
            <a:r>
              <a:rPr lang="en-IN" b="1" dirty="0">
                <a:solidFill>
                  <a:prstClr val="black"/>
                </a:solidFill>
                <a:latin typeface="Arial" panose="020B0604020202020204" pitchFamily="34" charset="0"/>
                <a:cs typeface="Arial" panose="020B0604020202020204" pitchFamily="34" charset="0"/>
              </a:rPr>
              <a:t>(BSIR) with Sir </a:t>
            </a:r>
            <a:r>
              <a:rPr lang="en-IN" b="1" dirty="0" err="1">
                <a:solidFill>
                  <a:prstClr val="black"/>
                </a:solidFill>
                <a:latin typeface="Arial" panose="020B0604020202020204" pitchFamily="34" charset="0"/>
                <a:cs typeface="Arial" panose="020B0604020202020204" pitchFamily="34" charset="0"/>
              </a:rPr>
              <a:t>Mudaliar</a:t>
            </a:r>
            <a:r>
              <a:rPr lang="en-IN" b="1" dirty="0">
                <a:solidFill>
                  <a:prstClr val="black"/>
                </a:solidFill>
                <a:latin typeface="Arial" panose="020B0604020202020204" pitchFamily="34" charset="0"/>
                <a:cs typeface="Arial" panose="020B0604020202020204" pitchFamily="34" charset="0"/>
              </a:rPr>
              <a:t> as Chairman was created on April 1, 1940.</a:t>
            </a:r>
            <a:endParaRPr lang="en-IN" b="1" dirty="0">
              <a:solidFill>
                <a:prstClr val="black"/>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IN" b="1" dirty="0">
              <a:solidFill>
                <a:prstClr val="black"/>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IN" b="1" dirty="0">
                <a:solidFill>
                  <a:prstClr val="black"/>
                </a:solidFill>
                <a:latin typeface="Arial" panose="020B0604020202020204" pitchFamily="34" charset="0"/>
                <a:cs typeface="Arial" panose="020B0604020202020204" pitchFamily="34" charset="0"/>
              </a:rPr>
              <a:t> Rs. 10 </a:t>
            </a:r>
            <a:r>
              <a:rPr lang="en-IN" b="1" dirty="0" err="1">
                <a:solidFill>
                  <a:prstClr val="black"/>
                </a:solidFill>
                <a:latin typeface="Arial" panose="020B0604020202020204" pitchFamily="34" charset="0"/>
                <a:cs typeface="Arial" panose="020B0604020202020204" pitchFamily="34" charset="0"/>
              </a:rPr>
              <a:t>Lakhs</a:t>
            </a:r>
            <a:r>
              <a:rPr lang="en-IN" b="1" dirty="0">
                <a:solidFill>
                  <a:prstClr val="black"/>
                </a:solidFill>
                <a:latin typeface="Arial" panose="020B0604020202020204" pitchFamily="34" charset="0"/>
                <a:cs typeface="Arial" panose="020B0604020202020204" pitchFamily="34" charset="0"/>
              </a:rPr>
              <a:t> for five years were given to BSIR in November, 1941. The  CSIR was registered as a Society in March, 1942.</a:t>
            </a:r>
            <a:endParaRPr lang="en-IN" b="1" dirty="0">
              <a:solidFill>
                <a:prstClr val="black"/>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IN" b="1" dirty="0">
              <a:solidFill>
                <a:prstClr val="black"/>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b="1" dirty="0">
                <a:solidFill>
                  <a:prstClr val="black"/>
                </a:solidFill>
                <a:latin typeface="Arial" panose="020B0604020202020204" pitchFamily="34" charset="0"/>
                <a:cs typeface="Arial" panose="020B0604020202020204" pitchFamily="34" charset="0"/>
              </a:rPr>
              <a:t>On </a:t>
            </a:r>
            <a:r>
              <a:rPr lang="en-US" b="1" dirty="0">
                <a:solidFill>
                  <a:srgbClr val="C00000"/>
                </a:solidFill>
                <a:latin typeface="Arial" panose="020B0604020202020204" pitchFamily="34" charset="0"/>
                <a:cs typeface="Arial" panose="020B0604020202020204" pitchFamily="34" charset="0"/>
              </a:rPr>
              <a:t>September 26, 1942</a:t>
            </a:r>
            <a:r>
              <a:rPr lang="en-US" b="1" dirty="0">
                <a:solidFill>
                  <a:prstClr val="black"/>
                </a:solidFill>
                <a:latin typeface="Arial" panose="020B0604020202020204" pitchFamily="34" charset="0"/>
                <a:cs typeface="Arial" panose="020B0604020202020204" pitchFamily="34" charset="0"/>
              </a:rPr>
              <a:t>, the control of the fund was transferred to CSIR and </a:t>
            </a:r>
            <a:r>
              <a:rPr lang="en-US" b="1" dirty="0">
                <a:solidFill>
                  <a:srgbClr val="C00000"/>
                </a:solidFill>
                <a:latin typeface="Arial" panose="020B0604020202020204" pitchFamily="34" charset="0"/>
                <a:cs typeface="Arial" panose="020B0604020202020204" pitchFamily="34" charset="0"/>
              </a:rPr>
              <a:t>Dr. S </a:t>
            </a:r>
            <a:r>
              <a:rPr lang="en-US" b="1" dirty="0" err="1">
                <a:solidFill>
                  <a:srgbClr val="C00000"/>
                </a:solidFill>
                <a:latin typeface="Arial" panose="020B0604020202020204" pitchFamily="34" charset="0"/>
                <a:cs typeface="Arial" panose="020B0604020202020204" pitchFamily="34" charset="0"/>
              </a:rPr>
              <a:t>S</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Bhatnagar</a:t>
            </a:r>
            <a:r>
              <a:rPr lang="en-US" b="1" dirty="0">
                <a:solidFill>
                  <a:srgbClr val="C00000"/>
                </a:solidFill>
                <a:latin typeface="Arial" panose="020B0604020202020204" pitchFamily="34" charset="0"/>
                <a:cs typeface="Arial" panose="020B0604020202020204" pitchFamily="34" charset="0"/>
              </a:rPr>
              <a:t> was designated as  first Director, CSIR.</a:t>
            </a:r>
            <a:endParaRPr lang="en-US" b="1" dirty="0">
              <a:solidFill>
                <a:srgbClr val="C0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b="1" dirty="0">
              <a:solidFill>
                <a:srgbClr val="C00000"/>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IN" b="1" u="sng" dirty="0">
                <a:solidFill>
                  <a:srgbClr val="FF0000"/>
                </a:solidFill>
                <a:latin typeface="Arial" panose="020B0604020202020204" pitchFamily="34" charset="0"/>
                <a:cs typeface="Arial" panose="020B0604020202020204" pitchFamily="34" charset="0"/>
              </a:rPr>
              <a:t>On Feb.29, 1944, a sum of one Crore was sanctioned to create 5 National Laboratories under CSIR. </a:t>
            </a:r>
            <a:endParaRPr lang="en-US" b="1" u="sng" dirty="0">
              <a:latin typeface="Arial" panose="020B0604020202020204" pitchFamily="34" charset="0"/>
              <a:cs typeface="Arial" panose="020B0604020202020204" pitchFamily="34" charset="0"/>
            </a:endParaRPr>
          </a:p>
        </p:txBody>
      </p:sp>
      <p:sp>
        <p:nvSpPr>
          <p:cNvPr id="3" name="Rectangle 2"/>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28600"/>
            <a:ext cx="8458200" cy="430887"/>
          </a:xfrm>
          <a:prstGeom prst="rect">
            <a:avLst/>
          </a:prstGeom>
          <a:noFill/>
        </p:spPr>
        <p:txBody>
          <a:bodyPr wrap="square" rtlCol="0">
            <a:spAutoFit/>
          </a:bodyPr>
          <a:lstStyle/>
          <a:p>
            <a:pPr algn="ct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 Shanti Swarup Bhatnagar as Director, CSIR </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37439" y="1051530"/>
            <a:ext cx="8469122" cy="4434870"/>
          </a:xfrm>
        </p:spPr>
        <p:txBody>
          <a:bodyPr>
            <a:noAutofit/>
          </a:bodyPr>
          <a:lstStyle/>
          <a:p>
            <a:r>
              <a:rPr lang="en-US" sz="2000" dirty="0">
                <a:latin typeface="Arial" panose="020B0604020202020204" pitchFamily="34" charset="0"/>
                <a:cs typeface="Arial" panose="020B0604020202020204" pitchFamily="34" charset="0"/>
              </a:rPr>
              <a:t>SSB was a member of </a:t>
            </a:r>
            <a:r>
              <a:rPr lang="en-US" sz="2000" b="1" dirty="0">
                <a:solidFill>
                  <a:srgbClr val="C00000"/>
                </a:solidFill>
                <a:latin typeface="Arial" panose="020B0604020202020204" pitchFamily="34" charset="0"/>
                <a:cs typeface="Arial" panose="020B0604020202020204" pitchFamily="34" charset="0"/>
              </a:rPr>
              <a:t>Sarkar Committee </a:t>
            </a:r>
            <a:r>
              <a:rPr lang="en-US" sz="2000" dirty="0">
                <a:latin typeface="Arial" panose="020B0604020202020204" pitchFamily="34" charset="0"/>
                <a:cs typeface="Arial" panose="020B0604020202020204" pitchFamily="34" charset="0"/>
              </a:rPr>
              <a:t>(1945) which gave a framework for setting up  MIT (USA) like institutions in post second world war India. Four IITs were proposed. </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SSB also served as member of the </a:t>
            </a:r>
            <a:r>
              <a:rPr lang="en-US" sz="2000" b="1" dirty="0">
                <a:solidFill>
                  <a:srgbClr val="C00000"/>
                </a:solidFill>
                <a:latin typeface="Arial" panose="020B0604020202020204" pitchFamily="34" charset="0"/>
                <a:cs typeface="Arial" panose="020B0604020202020204" pitchFamily="34" charset="0"/>
              </a:rPr>
              <a:t>Sargent Committee</a:t>
            </a:r>
            <a:r>
              <a:rPr lang="en-US" sz="2000" b="1" dirty="0">
                <a:latin typeface="Arial" panose="020B0604020202020204" pitchFamily="34" charset="0"/>
                <a:cs typeface="Arial" panose="020B0604020202020204" pitchFamily="34" charset="0"/>
              </a:rPr>
              <a:t> (1944) which gave a report on the restructuring of education in post war India. </a:t>
            </a:r>
            <a:endParaRPr lang="en-US" sz="2000" b="1" dirty="0">
              <a:latin typeface="Arial" panose="020B0604020202020204" pitchFamily="34" charset="0"/>
              <a:cs typeface="Arial" panose="020B0604020202020204" pitchFamily="34" charset="0"/>
            </a:endParaRPr>
          </a:p>
          <a:p>
            <a:endParaRPr lang="en-IN" sz="2000" b="1" dirty="0">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He became </a:t>
            </a:r>
            <a:r>
              <a:rPr lang="en-IN" sz="2000" dirty="0">
                <a:solidFill>
                  <a:srgbClr val="C00000"/>
                </a:solidFill>
                <a:latin typeface="Arial" panose="020B0604020202020204" pitchFamily="34" charset="0"/>
                <a:cs typeface="Arial" panose="020B0604020202020204" pitchFamily="34" charset="0"/>
              </a:rPr>
              <a:t>Secretary, Higher Education </a:t>
            </a:r>
            <a:r>
              <a:rPr lang="en-IN" sz="2000" dirty="0">
                <a:latin typeface="Arial" panose="020B0604020202020204" pitchFamily="34" charset="0"/>
                <a:cs typeface="Arial" panose="020B0604020202020204" pitchFamily="34" charset="0"/>
              </a:rPr>
              <a:t>in independent India in 1947, succeeding Sir John Sargent.</a:t>
            </a:r>
            <a:endParaRPr lang="en-US" sz="2000" dirty="0">
              <a:latin typeface="Arial" panose="020B0604020202020204" pitchFamily="34" charset="0"/>
              <a:cs typeface="Arial" panose="020B0604020202020204" pitchFamily="34" charset="0"/>
            </a:endParaRPr>
          </a:p>
          <a:p>
            <a:pPr>
              <a:buFont typeface="Wingdings" panose="05000000000000000000" pitchFamily="2" charset="2"/>
              <a:buNone/>
            </a:pPr>
            <a:r>
              <a:rPr 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He was appointed </a:t>
            </a:r>
            <a:r>
              <a:rPr lang="en-US" sz="2000" b="1" dirty="0">
                <a:solidFill>
                  <a:srgbClr val="C00000"/>
                </a:solidFill>
                <a:latin typeface="Arial" panose="020B0604020202020204" pitchFamily="34" charset="0"/>
                <a:cs typeface="Arial" panose="020B0604020202020204" pitchFamily="34" charset="0"/>
              </a:rPr>
              <a:t>first Chairman of UGC </a:t>
            </a:r>
            <a:r>
              <a:rPr lang="en-US" sz="2000" dirty="0" err="1">
                <a:latin typeface="Arial" panose="020B0604020202020204" pitchFamily="34" charset="0"/>
                <a:cs typeface="Arial" panose="020B0604020202020204" pitchFamily="34" charset="0"/>
              </a:rPr>
              <a:t>w.e.f</a:t>
            </a:r>
            <a:r>
              <a:rPr lang="en-US" sz="2000" dirty="0">
                <a:latin typeface="Arial" panose="020B0604020202020204" pitchFamily="34" charset="0"/>
                <a:cs typeface="Arial" panose="020B0604020202020204" pitchFamily="34" charset="0"/>
              </a:rPr>
              <a:t>. 16.11.1953.</a:t>
            </a:r>
            <a:endParaRPr lang="en-US" sz="2000" dirty="0">
              <a:latin typeface="Arial" panose="020B0604020202020204" pitchFamily="34" charset="0"/>
              <a:cs typeface="Arial" panose="020B0604020202020204" pitchFamily="34" charset="0"/>
            </a:endParaRPr>
          </a:p>
          <a:p>
            <a:pPr>
              <a:buNone/>
            </a:pPr>
            <a:endParaRPr lang="en-US" sz="2000" dirty="0">
              <a:latin typeface="Arial" panose="020B0604020202020204" pitchFamily="34" charset="0"/>
              <a:cs typeface="Arial" panose="020B0604020202020204" pitchFamily="34" charset="0"/>
            </a:endParaRPr>
          </a:p>
          <a:p>
            <a:pPr>
              <a:buNone/>
            </a:pPr>
            <a:r>
              <a:rPr lang="en-US" sz="2000" b="1" dirty="0">
                <a:solidFill>
                  <a:srgbClr val="C00000"/>
                </a:solidFill>
                <a:latin typeface="Arial" panose="020B0604020202020204" pitchFamily="34" charset="0"/>
                <a:cs typeface="Arial" panose="020B0604020202020204" pitchFamily="34" charset="0"/>
              </a:rPr>
              <a:t>     </a:t>
            </a:r>
            <a:r>
              <a:rPr lang="en-US" sz="2000" b="1" u="sng" dirty="0">
                <a:solidFill>
                  <a:srgbClr val="C00000"/>
                </a:solidFill>
                <a:latin typeface="Arial" panose="020B0604020202020204" pitchFamily="34" charset="0"/>
                <a:cs typeface="Arial" panose="020B0604020202020204" pitchFamily="34" charset="0"/>
              </a:rPr>
              <a:t>The first act of Dr. </a:t>
            </a:r>
            <a:r>
              <a:rPr lang="en-US" sz="2000" b="1" u="sng" dirty="0" err="1">
                <a:solidFill>
                  <a:srgbClr val="C00000"/>
                </a:solidFill>
                <a:latin typeface="Arial" panose="020B0604020202020204" pitchFamily="34" charset="0"/>
                <a:cs typeface="Arial" panose="020B0604020202020204" pitchFamily="34" charset="0"/>
              </a:rPr>
              <a:t>Bhatnagar</a:t>
            </a:r>
            <a:r>
              <a:rPr lang="en-US" sz="2000" b="1" u="sng" dirty="0">
                <a:solidFill>
                  <a:srgbClr val="C00000"/>
                </a:solidFill>
                <a:latin typeface="Arial" panose="020B0604020202020204" pitchFamily="34" charset="0"/>
                <a:cs typeface="Arial" panose="020B0604020202020204" pitchFamily="34" charset="0"/>
              </a:rPr>
              <a:t> as Chairman, UGC was to announce increase in salary of all College and University teachers in India by twenty percent, to bring their salaries at par with the Salary grades of Teachers of Panjab University at Lahore.</a:t>
            </a:r>
            <a:endParaRPr lang="en-US" sz="2000" b="1" u="sng" dirty="0">
              <a:solidFill>
                <a:srgbClr val="C00000"/>
              </a:solidFill>
              <a:latin typeface="Arial" panose="020B0604020202020204" pitchFamily="34" charset="0"/>
              <a:cs typeface="Arial" panose="020B0604020202020204" pitchFamily="34" charset="0"/>
            </a:endParaRPr>
          </a:p>
          <a:p>
            <a:pPr>
              <a:buNone/>
            </a:pPr>
            <a:endParaRPr lang="en-US" sz="2000" b="1" dirty="0">
              <a:solidFill>
                <a:srgbClr val="C0000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8376" y="228600"/>
            <a:ext cx="7378080" cy="430887"/>
          </a:xfrm>
          <a:prstGeom prst="rect">
            <a:avLst/>
          </a:prstGeom>
          <a:noFill/>
        </p:spPr>
        <p:txBody>
          <a:bodyPr wrap="square" rtlCol="0">
            <a:spAutoFit/>
          </a:bodyPr>
          <a:lstStyle/>
          <a:p>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 Bhatnagar as Secretary, HE and Chairman, UGC</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F:\Dr SS Bhanagr's pics\IMG_0024.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197934" y="1128792"/>
            <a:ext cx="7165975" cy="4953000"/>
          </a:xfrm>
        </p:spPr>
      </p:pic>
      <p:sp>
        <p:nvSpPr>
          <p:cNvPr id="4" name="Rectangle 3"/>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298376" y="228600"/>
            <a:ext cx="7522096"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Dr. Birbal </a:t>
            </a:r>
            <a:r>
              <a:rPr kumimoji="0" lang="en-US" sz="2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Sahni</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FRS (1936) &amp; Dr. S S Bhatnagar, FRS (1943) </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Image result for pec chandigarh logo"/>
          <p:cNvPicPr>
            <a:picLocks noChangeAspect="1" noChangeArrowheads="1"/>
          </p:cNvPicPr>
          <p:nvPr/>
        </p:nvPicPr>
        <p:blipFill rotWithShape="1">
          <a:blip r:embed="rId2">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07821D7-9142-4BC5-A691-EB7C5D2642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00600" y="52705"/>
            <a:ext cx="4396740" cy="6739255"/>
          </a:xfrm>
          <a:prstGeom prst="rect">
            <a:avLst/>
          </a:prstGeom>
          <a:noFill/>
        </p:spPr>
        <p:txBody>
          <a:bodyPr wrap="square" rtlCol="0">
            <a:spAutoFit/>
          </a:bodyPr>
          <a:lstStyle/>
          <a:p>
            <a:pPr marL="285750" indent="-285750" algn="l">
              <a:buFont typeface="Arial" panose="020B0604020202020204" pitchFamily="34" charset="0"/>
              <a:buChar char="•"/>
            </a:pPr>
            <a:r>
              <a:rPr lang="en-IN" b="1" u="sng" dirty="0">
                <a:solidFill>
                  <a:schemeClr val="tx1"/>
                </a:solidFill>
              </a:rPr>
              <a:t>He did PhD under SSB at PU, Lahore</a:t>
            </a:r>
            <a:r>
              <a:rPr lang="en-IN" b="1" dirty="0">
                <a:solidFill>
                  <a:srgbClr val="C00000"/>
                </a:solidFill>
              </a:rPr>
              <a:t>, </a:t>
            </a:r>
            <a:endParaRPr lang="en-IN" b="1" dirty="0">
              <a:solidFill>
                <a:srgbClr val="C00000"/>
              </a:solidFill>
            </a:endParaRPr>
          </a:p>
          <a:p>
            <a:pPr algn="l"/>
            <a:r>
              <a:rPr lang="en-IN" b="1" dirty="0">
                <a:solidFill>
                  <a:srgbClr val="C00000"/>
                </a:solidFill>
              </a:rPr>
              <a:t>went abroad to MIT in USA on a</a:t>
            </a:r>
            <a:r>
              <a:rPr lang="en-US" altLang="en-IN" b="1" dirty="0">
                <a:solidFill>
                  <a:srgbClr val="C00000"/>
                </a:solidFill>
              </a:rPr>
              <a:t>n</a:t>
            </a:r>
            <a:r>
              <a:rPr lang="en-IN" b="1" dirty="0">
                <a:solidFill>
                  <a:srgbClr val="C00000"/>
                </a:solidFill>
              </a:rPr>
              <a:t> Overseas Fellowship scheme</a:t>
            </a:r>
            <a:r>
              <a:rPr lang="en-US" altLang="en-IN" b="1" dirty="0">
                <a:solidFill>
                  <a:srgbClr val="C00000"/>
                </a:solidFill>
              </a:rPr>
              <a:t>.</a:t>
            </a:r>
            <a:r>
              <a:rPr lang="en-IN" b="1" dirty="0">
                <a:solidFill>
                  <a:srgbClr val="C00000"/>
                </a:solidFill>
              </a:rPr>
              <a:t> </a:t>
            </a:r>
            <a:endParaRPr lang="en-IN" b="1" dirty="0">
              <a:solidFill>
                <a:srgbClr val="C00000"/>
              </a:solidFill>
            </a:endParaRPr>
          </a:p>
          <a:p>
            <a:pPr marL="285750" indent="-285750">
              <a:buFont typeface="Arial" panose="020B0604020202020204" pitchFamily="34" charset="0"/>
              <a:buChar char="•"/>
            </a:pPr>
            <a:r>
              <a:rPr lang="en-IN" b="1" dirty="0">
                <a:solidFill>
                  <a:schemeClr val="tx1"/>
                </a:solidFill>
              </a:rPr>
              <a:t>Was inducted by </a:t>
            </a:r>
            <a:r>
              <a:rPr lang="en-IN" b="1" dirty="0" err="1">
                <a:solidFill>
                  <a:schemeClr val="tx1"/>
                </a:solidFill>
              </a:rPr>
              <a:t>Homi</a:t>
            </a:r>
            <a:r>
              <a:rPr lang="en-IN" b="1" dirty="0">
                <a:solidFill>
                  <a:schemeClr val="tx1"/>
                </a:solidFill>
              </a:rPr>
              <a:t> </a:t>
            </a:r>
            <a:r>
              <a:rPr lang="en-IN" b="1" dirty="0" err="1">
                <a:solidFill>
                  <a:schemeClr val="tx1"/>
                </a:solidFill>
              </a:rPr>
              <a:t>Bhabha</a:t>
            </a:r>
            <a:r>
              <a:rPr lang="en-IN" b="1" dirty="0">
                <a:solidFill>
                  <a:schemeClr val="tx1"/>
                </a:solidFill>
              </a:rPr>
              <a:t> as a Metallurgist for </a:t>
            </a:r>
            <a:r>
              <a:rPr lang="en-US" altLang="en-IN" b="1" dirty="0">
                <a:solidFill>
                  <a:schemeClr val="tx1"/>
                </a:solidFill>
              </a:rPr>
              <a:t>DAE</a:t>
            </a:r>
            <a:r>
              <a:rPr lang="en-IN" b="1" dirty="0">
                <a:solidFill>
                  <a:srgbClr val="C00000"/>
                </a:solidFill>
              </a:rPr>
              <a:t> and stationed </a:t>
            </a:r>
            <a:r>
              <a:rPr lang="en-US" altLang="en-IN" b="1" dirty="0">
                <a:solidFill>
                  <a:srgbClr val="C00000"/>
                </a:solidFill>
              </a:rPr>
              <a:t>as Faculty</a:t>
            </a:r>
            <a:r>
              <a:rPr lang="en-IN" b="1" dirty="0">
                <a:solidFill>
                  <a:srgbClr val="C00000"/>
                </a:solidFill>
              </a:rPr>
              <a:t> at </a:t>
            </a:r>
            <a:r>
              <a:rPr lang="en-IN" b="1" dirty="0" err="1">
                <a:solidFill>
                  <a:srgbClr val="C00000"/>
                </a:solidFill>
              </a:rPr>
              <a:t>IISc</a:t>
            </a:r>
            <a:r>
              <a:rPr lang="en-IN" b="1" dirty="0">
                <a:solidFill>
                  <a:srgbClr val="C00000"/>
                </a:solidFill>
              </a:rPr>
              <a:t>. Bangalore (1951-57).  </a:t>
            </a:r>
            <a:endParaRPr lang="en-IN" b="1" dirty="0">
              <a:solidFill>
                <a:srgbClr val="C00000"/>
              </a:solidFill>
            </a:endParaRPr>
          </a:p>
          <a:p>
            <a:pPr marL="285750" indent="-285750">
              <a:buFont typeface="Arial" panose="020B0604020202020204" pitchFamily="34" charset="0"/>
              <a:buChar char="•"/>
            </a:pPr>
            <a:r>
              <a:rPr lang="en-IN" b="1" dirty="0">
                <a:solidFill>
                  <a:srgbClr val="C00000"/>
                </a:solidFill>
              </a:rPr>
              <a:t>He is credited with the </a:t>
            </a:r>
            <a:r>
              <a:rPr lang="en-IN" b="1" dirty="0" err="1">
                <a:solidFill>
                  <a:srgbClr val="C00000"/>
                </a:solidFill>
              </a:rPr>
              <a:t>indegenious</a:t>
            </a:r>
            <a:r>
              <a:rPr lang="en-IN" b="1" dirty="0">
                <a:solidFill>
                  <a:srgbClr val="C00000"/>
                </a:solidFill>
              </a:rPr>
              <a:t>  Atomic Fuel development Programme.</a:t>
            </a:r>
            <a:endParaRPr lang="en-IN" b="1" dirty="0">
              <a:solidFill>
                <a:srgbClr val="C00000"/>
              </a:solidFill>
            </a:endParaRPr>
          </a:p>
          <a:p>
            <a:pPr marL="285750" indent="-285750">
              <a:buFont typeface="Arial" panose="020B0604020202020204" pitchFamily="34" charset="0"/>
              <a:buChar char="•"/>
            </a:pPr>
            <a:r>
              <a:rPr lang="en-US" altLang="en-IN" b="1" dirty="0">
                <a:solidFill>
                  <a:srgbClr val="C00000"/>
                </a:solidFill>
              </a:rPr>
              <a:t>After the sudden passing away of Dr. Vikram Sarabhai in 1971, he was sent to TERLS to look after Space programme. </a:t>
            </a:r>
            <a:endParaRPr lang="en-US" altLang="en-IN" b="1" dirty="0">
              <a:solidFill>
                <a:srgbClr val="C00000"/>
              </a:solidFill>
            </a:endParaRPr>
          </a:p>
          <a:p>
            <a:pPr marL="285750" indent="-285750">
              <a:buFont typeface="Arial" panose="020B0604020202020204" pitchFamily="34" charset="0"/>
              <a:buChar char="•"/>
            </a:pPr>
            <a:r>
              <a:rPr lang="en-US" altLang="en-IN" b="1" dirty="0">
                <a:solidFill>
                  <a:schemeClr val="tx1"/>
                </a:solidFill>
              </a:rPr>
              <a:t>As per MGK Menon</a:t>
            </a:r>
            <a:r>
              <a:rPr lang="en-US" altLang="en-IN" b="1" dirty="0">
                <a:solidFill>
                  <a:srgbClr val="C00000"/>
                </a:solidFill>
              </a:rPr>
              <a:t> : It was Dr. Brahm Prakash who brought success to VSSC (ex-TERLS) , weilding all the amorphous entitities, of which it was composed and nutured it to a dynamic structure. </a:t>
            </a:r>
            <a:endParaRPr lang="en-IN" b="1" dirty="0">
              <a:solidFill>
                <a:srgbClr val="C00000"/>
              </a:solidFill>
            </a:endParaRPr>
          </a:p>
          <a:p>
            <a:pPr marL="285750" indent="-285750">
              <a:buFont typeface="Arial" panose="020B0604020202020204" pitchFamily="34" charset="0"/>
              <a:buChar char="•"/>
            </a:pPr>
            <a:r>
              <a:rPr lang="en-IN" b="1" dirty="0" err="1">
                <a:solidFill>
                  <a:schemeClr val="tx1"/>
                </a:solidFill>
              </a:rPr>
              <a:t>Dr.</a:t>
            </a:r>
            <a:r>
              <a:rPr lang="en-IN" b="1" dirty="0">
                <a:solidFill>
                  <a:schemeClr val="tx1"/>
                </a:solidFill>
              </a:rPr>
              <a:t> Satish </a:t>
            </a:r>
            <a:r>
              <a:rPr lang="en-IN" b="1" dirty="0" err="1">
                <a:solidFill>
                  <a:schemeClr val="tx1"/>
                </a:solidFill>
              </a:rPr>
              <a:t>Dhawan</a:t>
            </a:r>
            <a:r>
              <a:rPr lang="en-IN" b="1" dirty="0">
                <a:solidFill>
                  <a:schemeClr val="tx1"/>
                </a:solidFill>
              </a:rPr>
              <a:t> </a:t>
            </a:r>
            <a:r>
              <a:rPr lang="en-US" altLang="en-IN" b="1" dirty="0">
                <a:solidFill>
                  <a:schemeClr val="tx1"/>
                </a:solidFill>
              </a:rPr>
              <a:t>was inducted as first Chairperson of Space Commission (1972). </a:t>
            </a:r>
            <a:r>
              <a:rPr lang="en-IN" b="1" dirty="0">
                <a:solidFill>
                  <a:schemeClr val="tx1"/>
                </a:solidFill>
              </a:rPr>
              <a:t> </a:t>
            </a:r>
            <a:endParaRPr lang="en-IN" b="1" dirty="0">
              <a:solidFill>
                <a:schemeClr val="tx1"/>
              </a:solidFill>
            </a:endParaRPr>
          </a:p>
          <a:p>
            <a:pPr marL="285750" indent="-285750">
              <a:buFont typeface="Arial" panose="020B0604020202020204" pitchFamily="34" charset="0"/>
              <a:buChar char="•"/>
            </a:pPr>
            <a:r>
              <a:rPr lang="en-US" altLang="en-IN" b="1" dirty="0">
                <a:solidFill>
                  <a:srgbClr val="C00000"/>
                </a:solidFill>
              </a:rPr>
              <a:t>Brahm Prakash and Satish Dawan </a:t>
            </a:r>
            <a:r>
              <a:rPr lang="en-IN" b="1" dirty="0">
                <a:solidFill>
                  <a:srgbClr val="C00000"/>
                </a:solidFill>
              </a:rPr>
              <a:t>had travelled together to </a:t>
            </a:r>
            <a:r>
              <a:rPr lang="en-US" altLang="en-IN" b="1" dirty="0">
                <a:solidFill>
                  <a:srgbClr val="C00000"/>
                </a:solidFill>
              </a:rPr>
              <a:t>study in </a:t>
            </a:r>
            <a:r>
              <a:rPr lang="en-IN" b="1" dirty="0">
                <a:solidFill>
                  <a:srgbClr val="C00000"/>
                </a:solidFill>
              </a:rPr>
              <a:t>USA </a:t>
            </a:r>
            <a:r>
              <a:rPr lang="en-US" altLang="en-IN" b="1" dirty="0">
                <a:solidFill>
                  <a:srgbClr val="C00000"/>
                </a:solidFill>
              </a:rPr>
              <a:t>in 1945. </a:t>
            </a:r>
            <a:endParaRPr lang="en-US" altLang="en-IN" b="1" dirty="0">
              <a:solidFill>
                <a:srgbClr val="C00000"/>
              </a:solidFill>
            </a:endParaRPr>
          </a:p>
          <a:p>
            <a:pPr marL="285750" indent="-285750">
              <a:buFont typeface="Arial" panose="020B0604020202020204" pitchFamily="34" charset="0"/>
              <a:buChar char="•"/>
            </a:pPr>
            <a:r>
              <a:rPr lang="en-US" altLang="en-IN" b="1" u="sng" dirty="0">
                <a:solidFill>
                  <a:srgbClr val="C00000"/>
                </a:solidFill>
              </a:rPr>
              <a:t>The two together set an example of team work for the Space Programme  </a:t>
            </a:r>
            <a:endParaRPr lang="en-IN" b="1" dirty="0">
              <a:solidFill>
                <a:srgbClr val="C00000"/>
              </a:solidFill>
            </a:endParaRPr>
          </a:p>
          <a:p>
            <a:pPr marL="285750" indent="-285750">
              <a:buFont typeface="Arial" panose="020B0604020202020204" pitchFamily="34" charset="0"/>
              <a:buChar char="•"/>
            </a:pPr>
            <a:r>
              <a:rPr lang="en-IN" b="1" u="sng" dirty="0">
                <a:solidFill>
                  <a:schemeClr val="tx1"/>
                </a:solidFill>
              </a:rPr>
              <a:t>He mentored APJ </a:t>
            </a:r>
            <a:r>
              <a:rPr lang="en-IN" b="1" u="sng" dirty="0" err="1">
                <a:solidFill>
                  <a:schemeClr val="tx1"/>
                </a:solidFill>
              </a:rPr>
              <a:t>Kalam</a:t>
            </a:r>
            <a:r>
              <a:rPr lang="en-IN" b="1" u="sng" dirty="0">
                <a:solidFill>
                  <a:schemeClr val="tx1"/>
                </a:solidFill>
              </a:rPr>
              <a:t> a</a:t>
            </a:r>
            <a:r>
              <a:rPr lang="en-US" altLang="en-IN" b="1" u="sng" dirty="0">
                <a:solidFill>
                  <a:schemeClr val="tx1"/>
                </a:solidFill>
              </a:rPr>
              <a:t>t ISRO</a:t>
            </a:r>
            <a:r>
              <a:rPr lang="en-IN" b="1" u="sng" dirty="0">
                <a:solidFill>
                  <a:schemeClr val="tx1"/>
                </a:solidFill>
              </a:rPr>
              <a:t>.</a:t>
            </a:r>
            <a:r>
              <a:rPr lang="en-IN" b="1" u="sng" dirty="0">
                <a:solidFill>
                  <a:srgbClr val="C00000"/>
                </a:solidFill>
              </a:rPr>
              <a:t>  </a:t>
            </a:r>
            <a:endParaRPr lang="en-US" b="1" u="sng" dirty="0">
              <a:solidFill>
                <a:srgbClr val="C00000"/>
              </a:solidFill>
            </a:endParaRPr>
          </a:p>
        </p:txBody>
      </p:sp>
      <p:pic>
        <p:nvPicPr>
          <p:cNvPr id="6146" name="Picture 2" descr="C:\Users\Lenovo\Downloads\WhatsApp Image 2022-12-09 at 2.13.34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41" y="36094"/>
            <a:ext cx="5100493" cy="6821905"/>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6" descr="Prakash Bra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96110" y="57785"/>
            <a:ext cx="1357630" cy="1294765"/>
          </a:xfrm>
          <a:prstGeom prst="rect">
            <a:avLst/>
          </a:prstGeom>
          <a:noFill/>
          <a:ln>
            <a:noFill/>
          </a:ln>
        </p:spPr>
      </p:pic>
      <p:sp>
        <p:nvSpPr>
          <p:cNvPr id="2" name="Text Box 1"/>
          <p:cNvSpPr txBox="1"/>
          <p:nvPr/>
        </p:nvSpPr>
        <p:spPr>
          <a:xfrm>
            <a:off x="-278447" y="340360"/>
            <a:ext cx="2732405" cy="1229995"/>
          </a:xfrm>
          <a:prstGeom prst="rect">
            <a:avLst/>
          </a:prstGeom>
          <a:noFill/>
        </p:spPr>
        <p:txBody>
          <a:bodyPr wrap="none" rtlCol="0">
            <a:spAutoFit/>
          </a:bodyPr>
          <a:p>
            <a:pPr algn="ctr"/>
            <a:r>
              <a:rPr lang="en-IN" sz="2000" b="1" u="sng" dirty="0">
                <a:solidFill>
                  <a:srgbClr val="C00000"/>
                </a:solidFill>
                <a:sym typeface="+mn-ea"/>
              </a:rPr>
              <a:t>Dr. </a:t>
            </a:r>
            <a:r>
              <a:rPr lang="en-IN" sz="2000" b="1" u="sng" dirty="0" err="1">
                <a:solidFill>
                  <a:srgbClr val="C00000"/>
                </a:solidFill>
                <a:sym typeface="+mn-ea"/>
              </a:rPr>
              <a:t>Brahm</a:t>
            </a:r>
            <a:r>
              <a:rPr lang="en-IN" sz="2000" b="1" u="sng" dirty="0">
                <a:solidFill>
                  <a:srgbClr val="C00000"/>
                </a:solidFill>
                <a:sym typeface="+mn-ea"/>
              </a:rPr>
              <a:t> </a:t>
            </a:r>
            <a:r>
              <a:rPr lang="en-IN" sz="2000" b="1" u="sng" dirty="0" err="1">
                <a:solidFill>
                  <a:srgbClr val="C00000"/>
                </a:solidFill>
                <a:sym typeface="+mn-ea"/>
              </a:rPr>
              <a:t>Prakash</a:t>
            </a:r>
            <a:r>
              <a:rPr lang="en-IN" sz="2000" b="1" u="sng" dirty="0">
                <a:solidFill>
                  <a:srgbClr val="C00000"/>
                </a:solidFill>
                <a:sym typeface="+mn-ea"/>
              </a:rPr>
              <a:t> </a:t>
            </a:r>
            <a:endParaRPr lang="en-IN" b="1" u="sng" dirty="0">
              <a:solidFill>
                <a:srgbClr val="C00000"/>
              </a:solidFill>
              <a:sym typeface="+mn-ea"/>
            </a:endParaRPr>
          </a:p>
          <a:p>
            <a:pPr algn="ctr"/>
            <a:r>
              <a:rPr lang="en-IN" b="1" u="sng" dirty="0">
                <a:solidFill>
                  <a:srgbClr val="C00000"/>
                </a:solidFill>
                <a:sym typeface="+mn-ea"/>
              </a:rPr>
              <a:t>(1912-84)</a:t>
            </a:r>
            <a:endParaRPr lang="en-IN" b="1" u="sng" dirty="0">
              <a:solidFill>
                <a:srgbClr val="C00000"/>
              </a:solidFill>
              <a:sym typeface="+mn-ea"/>
            </a:endParaRPr>
          </a:p>
          <a:p>
            <a:pPr algn="ctr"/>
            <a:r>
              <a:rPr lang="en-US" altLang="en-IN" b="1" u="sng" dirty="0">
                <a:solidFill>
                  <a:srgbClr val="002060"/>
                </a:solidFill>
                <a:sym typeface="+mn-ea"/>
              </a:rPr>
              <a:t>(Student of SSB @Lahore)</a:t>
            </a:r>
            <a:endParaRPr lang="en-IN" b="1" u="sng" dirty="0">
              <a:solidFill>
                <a:srgbClr val="002060"/>
              </a:solidFill>
            </a:endParaRPr>
          </a:p>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31715" y="883920"/>
            <a:ext cx="4276725" cy="5908040"/>
          </a:xfrm>
          <a:prstGeom prst="rect">
            <a:avLst/>
          </a:prstGeom>
          <a:noFill/>
        </p:spPr>
        <p:txBody>
          <a:bodyPr wrap="square" rtlCol="0">
            <a:spAutoFit/>
          </a:bodyPr>
          <a:lstStyle/>
          <a:p>
            <a:pPr marL="285750" indent="-285750">
              <a:buFont typeface="Arial" panose="020B0604020202020204" pitchFamily="34" charset="0"/>
              <a:buChar char="•"/>
            </a:pPr>
            <a:r>
              <a:rPr lang="en-IN" b="1" dirty="0">
                <a:solidFill>
                  <a:srgbClr val="C00000"/>
                </a:solidFill>
              </a:rPr>
              <a:t>Dr. </a:t>
            </a:r>
            <a:r>
              <a:rPr lang="en-IN" b="1" dirty="0" err="1">
                <a:solidFill>
                  <a:srgbClr val="C00000"/>
                </a:solidFill>
              </a:rPr>
              <a:t>Satish</a:t>
            </a:r>
            <a:r>
              <a:rPr lang="en-IN" b="1" dirty="0">
                <a:solidFill>
                  <a:srgbClr val="C00000"/>
                </a:solidFill>
              </a:rPr>
              <a:t> </a:t>
            </a:r>
            <a:r>
              <a:rPr lang="en-IN" b="1" dirty="0" err="1">
                <a:solidFill>
                  <a:srgbClr val="C00000"/>
                </a:solidFill>
              </a:rPr>
              <a:t>Dhawan</a:t>
            </a:r>
            <a:r>
              <a:rPr lang="en-IN" b="1" dirty="0">
                <a:solidFill>
                  <a:srgbClr val="C00000"/>
                </a:solidFill>
              </a:rPr>
              <a:t>, Physics</a:t>
            </a:r>
            <a:r>
              <a:rPr lang="en-US" altLang="en-IN" b="1" dirty="0">
                <a:solidFill>
                  <a:srgbClr val="C00000"/>
                </a:solidFill>
              </a:rPr>
              <a:t>,</a:t>
            </a:r>
            <a:r>
              <a:rPr lang="en-IN" b="1" dirty="0">
                <a:solidFill>
                  <a:srgbClr val="C00000"/>
                </a:solidFill>
              </a:rPr>
              <a:t> Mathematics</a:t>
            </a:r>
            <a:r>
              <a:rPr lang="en-US" altLang="en-IN" b="1" dirty="0">
                <a:solidFill>
                  <a:srgbClr val="C00000"/>
                </a:solidFill>
              </a:rPr>
              <a:t> and Mechanical Engineering Degrees</a:t>
            </a:r>
            <a:r>
              <a:rPr lang="en-IN" b="1" dirty="0">
                <a:solidFill>
                  <a:srgbClr val="C00000"/>
                </a:solidFill>
              </a:rPr>
              <a:t> </a:t>
            </a:r>
            <a:r>
              <a:rPr lang="en-US" altLang="en-IN" b="1" dirty="0">
                <a:solidFill>
                  <a:srgbClr val="C00000"/>
                </a:solidFill>
              </a:rPr>
              <a:t>holder</a:t>
            </a:r>
            <a:r>
              <a:rPr lang="en-IN" b="1" dirty="0">
                <a:solidFill>
                  <a:srgbClr val="C00000"/>
                </a:solidFill>
              </a:rPr>
              <a:t> from PU </a:t>
            </a:r>
            <a:r>
              <a:rPr lang="en-US" altLang="en-IN" b="1" dirty="0">
                <a:solidFill>
                  <a:srgbClr val="C00000"/>
                </a:solidFill>
              </a:rPr>
              <a:t>at Lahore, </a:t>
            </a:r>
            <a:r>
              <a:rPr lang="en-IN" b="1" dirty="0">
                <a:solidFill>
                  <a:srgbClr val="C00000"/>
                </a:solidFill>
              </a:rPr>
              <a:t>was the first Chairman of Space Commission (1972-84). </a:t>
            </a:r>
            <a:endParaRPr lang="en-IN" b="1" dirty="0">
              <a:solidFill>
                <a:srgbClr val="C00000"/>
              </a:solidFill>
            </a:endParaRPr>
          </a:p>
          <a:p>
            <a:pPr marL="285750" indent="-285750">
              <a:buFont typeface="Arial" panose="020B0604020202020204" pitchFamily="34" charset="0"/>
              <a:buChar char="•"/>
            </a:pPr>
            <a:endParaRPr lang="en-IN" b="1" dirty="0">
              <a:solidFill>
                <a:srgbClr val="C00000"/>
              </a:solidFill>
            </a:endParaRPr>
          </a:p>
          <a:p>
            <a:pPr marL="285750" indent="-285750">
              <a:buFont typeface="Arial" panose="020B0604020202020204" pitchFamily="34" charset="0"/>
              <a:buChar char="•"/>
            </a:pPr>
            <a:r>
              <a:rPr lang="en-IN" b="1" dirty="0">
                <a:solidFill>
                  <a:srgbClr val="C00000"/>
                </a:solidFill>
              </a:rPr>
              <a:t>He had succeeded Dr </a:t>
            </a:r>
            <a:r>
              <a:rPr lang="en-IN" b="1" dirty="0" err="1">
                <a:solidFill>
                  <a:srgbClr val="C00000"/>
                </a:solidFill>
              </a:rPr>
              <a:t>Vikram</a:t>
            </a:r>
            <a:r>
              <a:rPr lang="en-IN" b="1" dirty="0">
                <a:solidFill>
                  <a:srgbClr val="C00000"/>
                </a:solidFill>
              </a:rPr>
              <a:t> Sarabhai</a:t>
            </a:r>
            <a:r>
              <a:rPr lang="en-US" altLang="en-IN" b="1" dirty="0">
                <a:solidFill>
                  <a:srgbClr val="C00000"/>
                </a:solidFill>
              </a:rPr>
              <a:t>.</a:t>
            </a:r>
            <a:r>
              <a:rPr lang="en-IN" b="1" dirty="0">
                <a:solidFill>
                  <a:srgbClr val="C00000"/>
                </a:solidFill>
              </a:rPr>
              <a:t> </a:t>
            </a:r>
            <a:endParaRPr lang="en-IN" b="1" dirty="0">
              <a:solidFill>
                <a:srgbClr val="C00000"/>
              </a:solidFill>
            </a:endParaRPr>
          </a:p>
          <a:p>
            <a:pPr marL="285750" indent="-285750">
              <a:buFont typeface="Arial" panose="020B0604020202020204" pitchFamily="34" charset="0"/>
              <a:buChar char="•"/>
            </a:pPr>
            <a:r>
              <a:rPr lang="en-IN" b="1" dirty="0">
                <a:solidFill>
                  <a:srgbClr val="C00000"/>
                </a:solidFill>
              </a:rPr>
              <a:t>He was the Director, </a:t>
            </a:r>
            <a:r>
              <a:rPr lang="en-IN" b="1" dirty="0" err="1">
                <a:solidFill>
                  <a:srgbClr val="C00000"/>
                </a:solidFill>
              </a:rPr>
              <a:t>IISc</a:t>
            </a:r>
            <a:r>
              <a:rPr lang="en-IN" b="1" dirty="0">
                <a:solidFill>
                  <a:srgbClr val="C00000"/>
                </a:solidFill>
              </a:rPr>
              <a:t> , Bangalore</a:t>
            </a:r>
            <a:r>
              <a:rPr lang="en-US" altLang="en-IN" b="1" dirty="0">
                <a:solidFill>
                  <a:srgbClr val="C00000"/>
                </a:solidFill>
              </a:rPr>
              <a:t> (1962-81)</a:t>
            </a:r>
            <a:r>
              <a:rPr lang="en-IN" b="1" dirty="0">
                <a:solidFill>
                  <a:srgbClr val="C00000"/>
                </a:solidFill>
              </a:rPr>
              <a:t>.</a:t>
            </a:r>
            <a:endParaRPr lang="en-IN" b="1" dirty="0">
              <a:solidFill>
                <a:srgbClr val="C00000"/>
              </a:solidFill>
            </a:endParaRPr>
          </a:p>
          <a:p>
            <a:pPr marL="285750" indent="-285750">
              <a:buFont typeface="Arial" panose="020B0604020202020204" pitchFamily="34" charset="0"/>
              <a:buChar char="•"/>
            </a:pPr>
            <a:r>
              <a:rPr lang="en-IN" b="1" dirty="0">
                <a:solidFill>
                  <a:srgbClr val="C00000"/>
                </a:solidFill>
              </a:rPr>
              <a:t>He also served as President, Indian</a:t>
            </a:r>
            <a:endParaRPr lang="en-IN" b="1" dirty="0">
              <a:solidFill>
                <a:srgbClr val="C00000"/>
              </a:solidFill>
            </a:endParaRPr>
          </a:p>
          <a:p>
            <a:r>
              <a:rPr lang="en-IN" b="1" dirty="0">
                <a:solidFill>
                  <a:srgbClr val="C00000"/>
                </a:solidFill>
              </a:rPr>
              <a:t>Academy of Sciences.</a:t>
            </a:r>
            <a:endParaRPr lang="en-IN" b="1" dirty="0">
              <a:solidFill>
                <a:srgbClr val="C00000"/>
              </a:solidFill>
            </a:endParaRPr>
          </a:p>
          <a:p>
            <a:endParaRPr lang="en-IN" b="1" dirty="0">
              <a:solidFill>
                <a:srgbClr val="C00000"/>
              </a:solidFill>
            </a:endParaRPr>
          </a:p>
          <a:p>
            <a:pPr marL="285750" indent="-285750">
              <a:buFont typeface="Arial" panose="020B0604020202020204" pitchFamily="34" charset="0"/>
              <a:buChar char="•"/>
            </a:pPr>
            <a:r>
              <a:rPr lang="en-IN" b="1" dirty="0">
                <a:solidFill>
                  <a:srgbClr val="C00000"/>
                </a:solidFill>
              </a:rPr>
              <a:t>He was honoured with </a:t>
            </a:r>
            <a:r>
              <a:rPr lang="en-IN" b="1" dirty="0" err="1">
                <a:solidFill>
                  <a:srgbClr val="C00000"/>
                </a:solidFill>
              </a:rPr>
              <a:t>Padma</a:t>
            </a:r>
            <a:r>
              <a:rPr lang="en-IN" b="1" dirty="0">
                <a:solidFill>
                  <a:srgbClr val="C00000"/>
                </a:solidFill>
              </a:rPr>
              <a:t> </a:t>
            </a:r>
            <a:r>
              <a:rPr lang="en-IN" b="1" dirty="0" err="1">
                <a:solidFill>
                  <a:srgbClr val="C00000"/>
                </a:solidFill>
              </a:rPr>
              <a:t>Vibhushan</a:t>
            </a:r>
            <a:r>
              <a:rPr lang="en-IN" b="1" dirty="0">
                <a:solidFill>
                  <a:srgbClr val="C00000"/>
                </a:solidFill>
              </a:rPr>
              <a:t>.</a:t>
            </a:r>
            <a:endParaRPr lang="en-IN" b="1" dirty="0">
              <a:solidFill>
                <a:srgbClr val="C00000"/>
              </a:solidFill>
            </a:endParaRPr>
          </a:p>
          <a:p>
            <a:endParaRPr lang="en-IN" b="1" dirty="0">
              <a:solidFill>
                <a:srgbClr val="C00000"/>
              </a:solidFill>
            </a:endParaRPr>
          </a:p>
          <a:p>
            <a:pPr marL="285750" indent="-285750">
              <a:buFont typeface="Arial" panose="020B0604020202020204" pitchFamily="34" charset="0"/>
              <a:buChar char="•"/>
            </a:pPr>
            <a:r>
              <a:rPr lang="en-IN" b="1" dirty="0">
                <a:solidFill>
                  <a:srgbClr val="C00000"/>
                </a:solidFill>
              </a:rPr>
              <a:t>Dr. A P J </a:t>
            </a:r>
            <a:r>
              <a:rPr lang="en-IN" b="1" dirty="0" err="1">
                <a:solidFill>
                  <a:srgbClr val="C00000"/>
                </a:solidFill>
              </a:rPr>
              <a:t>Kalam</a:t>
            </a:r>
            <a:r>
              <a:rPr lang="en-IN" b="1" dirty="0">
                <a:solidFill>
                  <a:srgbClr val="C00000"/>
                </a:solidFill>
              </a:rPr>
              <a:t> acknowledged him as one his two Mentors in his book ‘Wings of Fire’. The other mentor is named as Dr. </a:t>
            </a:r>
            <a:r>
              <a:rPr lang="en-IN" b="1" dirty="0" err="1">
                <a:solidFill>
                  <a:srgbClr val="C00000"/>
                </a:solidFill>
              </a:rPr>
              <a:t>Brahm</a:t>
            </a:r>
            <a:r>
              <a:rPr lang="en-IN" b="1" dirty="0">
                <a:solidFill>
                  <a:srgbClr val="C00000"/>
                </a:solidFill>
              </a:rPr>
              <a:t> </a:t>
            </a:r>
            <a:r>
              <a:rPr lang="en-IN" b="1" dirty="0" err="1">
                <a:solidFill>
                  <a:srgbClr val="C00000"/>
                </a:solidFill>
              </a:rPr>
              <a:t>Prakash</a:t>
            </a:r>
            <a:r>
              <a:rPr lang="en-IN" b="1" dirty="0">
                <a:solidFill>
                  <a:srgbClr val="C00000"/>
                </a:solidFill>
              </a:rPr>
              <a:t>, another PU alumnus.</a:t>
            </a:r>
            <a:endParaRPr lang="en-IN" b="1" dirty="0">
              <a:solidFill>
                <a:srgbClr val="C00000"/>
              </a:solidFill>
            </a:endParaRPr>
          </a:p>
          <a:p>
            <a:endParaRPr lang="en-IN" b="1" dirty="0">
              <a:solidFill>
                <a:srgbClr val="C00000"/>
              </a:solidFill>
            </a:endParaRPr>
          </a:p>
          <a:p>
            <a:endParaRPr lang="en-US" b="1" dirty="0">
              <a:solidFill>
                <a:srgbClr val="C00000"/>
              </a:solidFill>
            </a:endParaRPr>
          </a:p>
        </p:txBody>
      </p:sp>
      <p:sp>
        <p:nvSpPr>
          <p:cNvPr id="5" name="Rectangle 4"/>
          <p:cNvSpPr/>
          <p:nvPr/>
        </p:nvSpPr>
        <p:spPr>
          <a:xfrm>
            <a:off x="135612" y="116632"/>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9656" y="225118"/>
            <a:ext cx="7569544" cy="429895"/>
          </a:xfrm>
          <a:prstGeom prst="rect">
            <a:avLst/>
          </a:prstGeom>
          <a:noFill/>
        </p:spPr>
        <p:txBody>
          <a:bodyPr wrap="square" rtlCol="0">
            <a:spAutoFit/>
          </a:bodyPr>
          <a:lstStyle/>
          <a:p>
            <a:pPr algn="ctr"/>
            <a:r>
              <a:rPr lang="en-IN"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a:t>
            </a:r>
            <a:r>
              <a:rPr lang="en-IN"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IN"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Satish</a:t>
            </a:r>
            <a:r>
              <a:rPr lang="en-IN"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IN" sz="2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Dhawan</a:t>
            </a:r>
            <a:r>
              <a:rPr lang="en-IN"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(1920-2002)</a:t>
            </a:r>
            <a:endParaRPr lang="en-IN"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p:cNvSpPr/>
          <p:nvPr/>
        </p:nvSpPr>
        <p:spPr>
          <a:xfrm>
            <a:off x="136902" y="772726"/>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0263"/>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6553200" y="6356350"/>
            <a:ext cx="2133600" cy="365125"/>
          </a:xfrm>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14" t="9566" r="2714" b="7315"/>
          <a:stretch>
            <a:fillRect/>
          </a:stretch>
        </p:blipFill>
        <p:spPr>
          <a:xfrm>
            <a:off x="135612" y="969014"/>
            <a:ext cx="4724400" cy="5700346"/>
          </a:xfrm>
          <a:prstGeom prst="rect">
            <a:avLst/>
          </a:prstGeom>
        </p:spPr>
      </p:pic>
      <p:sp>
        <p:nvSpPr>
          <p:cNvPr id="10" name="TextBox 9"/>
          <p:cNvSpPr txBox="1"/>
          <p:nvPr/>
        </p:nvSpPr>
        <p:spPr>
          <a:xfrm>
            <a:off x="4969494" y="6333219"/>
            <a:ext cx="3802691" cy="521970"/>
          </a:xfrm>
          <a:prstGeom prst="rect">
            <a:avLst/>
          </a:prstGeom>
          <a:noFill/>
        </p:spPr>
        <p:txBody>
          <a:bodyPr wrap="square" rtlCol="0">
            <a:spAutoFit/>
          </a:bodyPr>
          <a:lstStyle/>
          <a:p>
            <a:pPr algn="ctr"/>
            <a:r>
              <a:rPr lang="en-US" altLang="en-IN" sz="1400" dirty="0"/>
              <a:t>Extracted </a:t>
            </a:r>
            <a:r>
              <a:rPr lang="en-IN" sz="1400" dirty="0"/>
              <a:t>from “Sparkling Punjabi Scientists” by</a:t>
            </a:r>
            <a:endParaRPr lang="en-IN" sz="1400" dirty="0"/>
          </a:p>
          <a:p>
            <a:pPr algn="ctr"/>
            <a:r>
              <a:rPr lang="en-IN" sz="1400" dirty="0"/>
              <a:t> S. K. </a:t>
            </a:r>
            <a:r>
              <a:rPr lang="en-IN" sz="1400" dirty="0" err="1"/>
              <a:t>Sahni</a:t>
            </a:r>
            <a:r>
              <a:rPr lang="en-IN" sz="1400" dirty="0"/>
              <a:t> and R. K. </a:t>
            </a:r>
            <a:r>
              <a:rPr lang="en-IN" sz="1400" dirty="0" err="1"/>
              <a:t>Kohli</a:t>
            </a:r>
            <a:endParaRPr lang="en-IN" sz="1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D and BP with UR Rao and Kalam at VSSC"/>
          <p:cNvPicPr>
            <a:picLocks noGrp="1" noChangeAspect="1"/>
          </p:cNvPicPr>
          <p:nvPr>
            <p:ph idx="1"/>
          </p:nvPr>
        </p:nvPicPr>
        <p:blipFill>
          <a:blip r:embed="rId1"/>
          <a:stretch>
            <a:fillRect/>
          </a:stretch>
        </p:blipFill>
        <p:spPr>
          <a:xfrm>
            <a:off x="1927225" y="651510"/>
            <a:ext cx="5439410" cy="4256405"/>
          </a:xfrm>
          <a:prstGeom prst="rect">
            <a:avLst/>
          </a:prstGeom>
        </p:spPr>
      </p:pic>
      <p:sp>
        <p:nvSpPr>
          <p:cNvPr id="6" name="Text Box 5"/>
          <p:cNvSpPr txBox="1"/>
          <p:nvPr/>
        </p:nvSpPr>
        <p:spPr>
          <a:xfrm>
            <a:off x="1494790" y="5335270"/>
            <a:ext cx="6655435" cy="706755"/>
          </a:xfrm>
          <a:prstGeom prst="rect">
            <a:avLst/>
          </a:prstGeom>
          <a:noFill/>
        </p:spPr>
        <p:txBody>
          <a:bodyPr wrap="square" rtlCol="0">
            <a:spAutoFit/>
          </a:bodyPr>
          <a:lstStyle/>
          <a:p>
            <a:r>
              <a:rPr lang="en-US" sz="2000" b="1" u="sng">
                <a:solidFill>
                  <a:srgbClr val="C00000"/>
                </a:solidFill>
              </a:rPr>
              <a:t>U R Rao, Satish Dhawan, A P J Kalam and Brahm Prakash at Vikram Sarabhai Space Centre (VSSC ), Thiruvanathapram .</a:t>
            </a:r>
            <a:endParaRPr lang="en-US" sz="2000" b="1" u="sng">
              <a:solidFill>
                <a:srgbClr val="C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81000" y="119050"/>
            <a:ext cx="8763000" cy="1524000"/>
          </a:xfrm>
        </p:spPr>
        <p:txBody>
          <a:bodyPr>
            <a:normAutofit fontScale="90000"/>
          </a:bodyPr>
          <a:lstStyle/>
          <a:p>
            <a:r>
              <a:rPr lang="en-US" sz="3200" dirty="0">
                <a:solidFill>
                  <a:srgbClr val="C00000"/>
                </a:solidFill>
              </a:rPr>
              <a:t>Professor </a:t>
            </a:r>
            <a:r>
              <a:rPr lang="en-US" sz="3200" dirty="0" err="1">
                <a:solidFill>
                  <a:srgbClr val="C00000"/>
                </a:solidFill>
              </a:rPr>
              <a:t>Har</a:t>
            </a:r>
            <a:r>
              <a:rPr lang="en-US" sz="3200" dirty="0">
                <a:solidFill>
                  <a:srgbClr val="C00000"/>
                </a:solidFill>
              </a:rPr>
              <a:t> </a:t>
            </a:r>
            <a:r>
              <a:rPr lang="en-US" sz="3200" dirty="0" err="1">
                <a:solidFill>
                  <a:srgbClr val="C00000"/>
                </a:solidFill>
              </a:rPr>
              <a:t>Gobind</a:t>
            </a:r>
            <a:r>
              <a:rPr lang="en-US" sz="3200" dirty="0">
                <a:solidFill>
                  <a:srgbClr val="C00000"/>
                </a:solidFill>
              </a:rPr>
              <a:t>  Khorana (1922-2011) </a:t>
            </a:r>
            <a:br>
              <a:rPr lang="en-US" sz="3200" dirty="0">
                <a:solidFill>
                  <a:srgbClr val="C00000"/>
                </a:solidFill>
              </a:rPr>
            </a:br>
            <a:r>
              <a:rPr lang="en-US" sz="2700" b="1" dirty="0"/>
              <a:t>An extract from ‘A Life in Science’</a:t>
            </a:r>
            <a:br>
              <a:rPr lang="en-US" sz="2700" b="1" dirty="0"/>
            </a:br>
            <a:r>
              <a:rPr lang="en-US" sz="2800" dirty="0"/>
              <a:t>( </a:t>
            </a:r>
            <a:r>
              <a:rPr lang="en-US" sz="2800" i="1" dirty="0"/>
              <a:t>Science 280, 810,2000</a:t>
            </a:r>
            <a:r>
              <a:rPr lang="en-US" sz="2800" dirty="0"/>
              <a:t>)</a:t>
            </a:r>
            <a:br>
              <a:rPr lang="en-US" sz="2800" dirty="0"/>
            </a:br>
            <a:endParaRPr lang="en-US" sz="2700" b="1" dirty="0"/>
          </a:p>
        </p:txBody>
      </p:sp>
      <p:sp>
        <p:nvSpPr>
          <p:cNvPr id="92163" name="Content Placeholder 2"/>
          <p:cNvSpPr>
            <a:spLocks noGrp="1"/>
          </p:cNvSpPr>
          <p:nvPr>
            <p:ph idx="1"/>
          </p:nvPr>
        </p:nvSpPr>
        <p:spPr>
          <a:xfrm>
            <a:off x="0" y="1384320"/>
            <a:ext cx="9144000" cy="5245080"/>
          </a:xfrm>
        </p:spPr>
        <p:txBody>
          <a:bodyPr>
            <a:normAutofit fontScale="85000" lnSpcReduction="10000"/>
          </a:bodyPr>
          <a:lstStyle/>
          <a:p>
            <a:pPr algn="just"/>
            <a:r>
              <a:rPr lang="en-US" sz="2600" b="1" dirty="0">
                <a:latin typeface="Times New Roman" panose="02020603050405020304" pitchFamily="18" charset="0"/>
                <a:cs typeface="Times New Roman" panose="02020603050405020304" pitchFamily="18" charset="0"/>
              </a:rPr>
              <a:t>    At age 18, when I sought admission to the Punjab University in Lahore, </a:t>
            </a:r>
            <a:r>
              <a:rPr lang="en-US" sz="2600" b="1" dirty="0">
                <a:solidFill>
                  <a:srgbClr val="FF0000"/>
                </a:solidFill>
                <a:latin typeface="Times New Roman" panose="02020603050405020304" pitchFamily="18" charset="0"/>
                <a:cs typeface="Times New Roman" panose="02020603050405020304" pitchFamily="18" charset="0"/>
              </a:rPr>
              <a:t>I applied to two departments,</a:t>
            </a:r>
            <a:r>
              <a:rPr lang="en-US" sz="2600" b="1" dirty="0">
                <a:latin typeface="Times New Roman" panose="02020603050405020304" pitchFamily="18" charset="0"/>
                <a:cs typeface="Times New Roman" panose="02020603050405020304" pitchFamily="18" charset="0"/>
              </a:rPr>
              <a:t> </a:t>
            </a:r>
            <a:r>
              <a:rPr lang="en-US" sz="2600" b="1" dirty="0">
                <a:solidFill>
                  <a:srgbClr val="FF0000"/>
                </a:solidFill>
                <a:latin typeface="Times New Roman" panose="02020603050405020304" pitchFamily="18" charset="0"/>
                <a:cs typeface="Times New Roman" panose="02020603050405020304" pitchFamily="18" charset="0"/>
              </a:rPr>
              <a:t>English Literature and the Honours Course in Chemistry.</a:t>
            </a:r>
            <a:r>
              <a:rPr lang="en-US" sz="2600" b="1" dirty="0">
                <a:latin typeface="Times New Roman" panose="02020603050405020304" pitchFamily="18" charset="0"/>
                <a:cs typeface="Times New Roman" panose="02020603050405020304" pitchFamily="18" charset="0"/>
              </a:rPr>
              <a:t> Admission into the latter was restricted and required an interview. My shyness kept me from the interview, but, they saved a place for me anyway, and thus I became a Chemist. </a:t>
            </a:r>
            <a:endParaRPr lang="en-US" sz="2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IN" sz="2600" b="1" dirty="0">
              <a:latin typeface="Times New Roman" panose="02020603050405020304" pitchFamily="18" charset="0"/>
              <a:cs typeface="Times New Roman" panose="02020603050405020304" pitchFamily="18" charset="0"/>
            </a:endParaRPr>
          </a:p>
          <a:p>
            <a:pPr algn="just"/>
            <a:r>
              <a:rPr lang="en-IN" sz="2600" b="1" i="1" dirty="0" err="1">
                <a:solidFill>
                  <a:srgbClr val="002060"/>
                </a:solidFill>
                <a:latin typeface="Times New Roman" panose="02020603050405020304" pitchFamily="18" charset="0"/>
                <a:cs typeface="Times New Roman" panose="02020603050405020304" pitchFamily="18" charset="0"/>
              </a:rPr>
              <a:t>Har</a:t>
            </a:r>
            <a:r>
              <a:rPr lang="en-IN" sz="2600" b="1" i="1" dirty="0">
                <a:solidFill>
                  <a:srgbClr val="002060"/>
                </a:solidFill>
                <a:latin typeface="Times New Roman" panose="02020603050405020304" pitchFamily="18" charset="0"/>
                <a:cs typeface="Times New Roman" panose="02020603050405020304" pitchFamily="18" charset="0"/>
              </a:rPr>
              <a:t> </a:t>
            </a:r>
            <a:r>
              <a:rPr lang="en-IN" sz="2600" b="1" i="1" dirty="0" err="1">
                <a:solidFill>
                  <a:srgbClr val="002060"/>
                </a:solidFill>
                <a:latin typeface="Times New Roman" panose="02020603050405020304" pitchFamily="18" charset="0"/>
                <a:cs typeface="Times New Roman" panose="02020603050405020304" pitchFamily="18" charset="0"/>
              </a:rPr>
              <a:t>Gobind</a:t>
            </a:r>
            <a:r>
              <a:rPr lang="en-IN" sz="2600" b="1" i="1" dirty="0">
                <a:solidFill>
                  <a:srgbClr val="002060"/>
                </a:solidFill>
                <a:latin typeface="Times New Roman" panose="02020603050405020304" pitchFamily="18" charset="0"/>
                <a:cs typeface="Times New Roman" panose="02020603050405020304" pitchFamily="18" charset="0"/>
              </a:rPr>
              <a:t> Khorana and </a:t>
            </a:r>
            <a:r>
              <a:rPr lang="en-IN" sz="2600" b="1" i="1" dirty="0" err="1">
                <a:solidFill>
                  <a:srgbClr val="002060"/>
                </a:solidFill>
                <a:latin typeface="Times New Roman" panose="02020603050405020304" pitchFamily="18" charset="0"/>
                <a:cs typeface="Times New Roman" panose="02020603050405020304" pitchFamily="18" charset="0"/>
              </a:rPr>
              <a:t>Gurbaksh</a:t>
            </a:r>
            <a:r>
              <a:rPr lang="en-IN" sz="2600" b="1" i="1" dirty="0">
                <a:solidFill>
                  <a:srgbClr val="002060"/>
                </a:solidFill>
                <a:latin typeface="Times New Roman" panose="02020603050405020304" pitchFamily="18" charset="0"/>
                <a:cs typeface="Times New Roman" panose="02020603050405020304" pitchFamily="18" charset="0"/>
              </a:rPr>
              <a:t> Singh (first VC, University of Hyderabad) co-authored research papers on synthesis of Organic compounds with their teacher Mahan Singh at GCL, Lahore in 1945-46. </a:t>
            </a:r>
            <a:endParaRPr lang="en-IN" sz="2600" b="1" i="1"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IN" sz="2600" b="1" i="1" dirty="0">
              <a:solidFill>
                <a:srgbClr val="002060"/>
              </a:solidFill>
              <a:latin typeface="Times New Roman" panose="02020603050405020304" pitchFamily="18" charset="0"/>
              <a:cs typeface="Times New Roman" panose="02020603050405020304" pitchFamily="18" charset="0"/>
            </a:endParaRPr>
          </a:p>
          <a:p>
            <a:pPr algn="just"/>
            <a:r>
              <a:rPr lang="en-IN" sz="2600" b="1" i="1" dirty="0">
                <a:solidFill>
                  <a:srgbClr val="FF0000"/>
                </a:solidFill>
                <a:latin typeface="Times New Roman" panose="02020603050405020304" pitchFamily="18" charset="0"/>
                <a:cs typeface="Times New Roman" panose="02020603050405020304" pitchFamily="18" charset="0"/>
              </a:rPr>
              <a:t>Khorana travelled to UK and </a:t>
            </a:r>
            <a:r>
              <a:rPr lang="en-IN" sz="2600" b="1" i="1" dirty="0" err="1">
                <a:solidFill>
                  <a:srgbClr val="FF0000"/>
                </a:solidFill>
                <a:latin typeface="Times New Roman" panose="02020603050405020304" pitchFamily="18" charset="0"/>
                <a:cs typeface="Times New Roman" panose="02020603050405020304" pitchFamily="18" charset="0"/>
              </a:rPr>
              <a:t>Gurbaksh</a:t>
            </a:r>
            <a:r>
              <a:rPr lang="en-IN" sz="2600" b="1" i="1" dirty="0">
                <a:solidFill>
                  <a:srgbClr val="FF0000"/>
                </a:solidFill>
                <a:latin typeface="Times New Roman" panose="02020603050405020304" pitchFamily="18" charset="0"/>
                <a:cs typeface="Times New Roman" panose="02020603050405020304" pitchFamily="18" charset="0"/>
              </a:rPr>
              <a:t> Singh to USA after the second World War on Overseas Fellowship scheme proposed by A V Hill.</a:t>
            </a:r>
            <a:endParaRPr lang="en-IN" sz="2600" b="1" i="1" dirty="0">
              <a:solidFill>
                <a:srgbClr val="FF0000"/>
              </a:solidFill>
              <a:latin typeface="Times New Roman" panose="02020603050405020304" pitchFamily="18" charset="0"/>
              <a:cs typeface="Times New Roman" panose="02020603050405020304" pitchFamily="18" charset="0"/>
            </a:endParaRPr>
          </a:p>
          <a:p>
            <a:pPr algn="just"/>
            <a:endParaRPr lang="en-IN" sz="2600" b="1" i="1" dirty="0">
              <a:solidFill>
                <a:srgbClr val="FF0000"/>
              </a:solidFill>
              <a:latin typeface="Times New Roman" panose="02020603050405020304" pitchFamily="18" charset="0"/>
              <a:cs typeface="Times New Roman" panose="02020603050405020304" pitchFamily="18" charset="0"/>
            </a:endParaRPr>
          </a:p>
          <a:p>
            <a:pPr algn="just"/>
            <a:r>
              <a:rPr lang="en-IN" sz="2600" b="1" i="1" dirty="0">
                <a:solidFill>
                  <a:srgbClr val="002060"/>
                </a:solidFill>
                <a:latin typeface="Times New Roman" panose="02020603050405020304" pitchFamily="18" charset="0"/>
                <a:cs typeface="Times New Roman" panose="02020603050405020304" pitchFamily="18" charset="0"/>
              </a:rPr>
              <a:t>He was a contemporary of R P </a:t>
            </a:r>
            <a:r>
              <a:rPr lang="en-IN" sz="2600" b="1" i="1" dirty="0" err="1">
                <a:solidFill>
                  <a:srgbClr val="002060"/>
                </a:solidFill>
                <a:latin typeface="Times New Roman" panose="02020603050405020304" pitchFamily="18" charset="0"/>
                <a:cs typeface="Times New Roman" panose="02020603050405020304" pitchFamily="18" charset="0"/>
              </a:rPr>
              <a:t>Bambah</a:t>
            </a:r>
            <a:r>
              <a:rPr lang="en-IN" sz="2600" b="1" i="1" dirty="0">
                <a:solidFill>
                  <a:srgbClr val="002060"/>
                </a:solidFill>
                <a:latin typeface="Times New Roman" panose="02020603050405020304" pitchFamily="18" charset="0"/>
                <a:cs typeface="Times New Roman" panose="02020603050405020304" pitchFamily="18" charset="0"/>
              </a:rPr>
              <a:t> , </a:t>
            </a:r>
            <a:r>
              <a:rPr lang="en-IN" sz="2600" b="1" i="1" dirty="0" err="1">
                <a:solidFill>
                  <a:srgbClr val="002060"/>
                </a:solidFill>
                <a:latin typeface="Times New Roman" panose="02020603050405020304" pitchFamily="18" charset="0"/>
                <a:cs typeface="Times New Roman" panose="02020603050405020304" pitchFamily="18" charset="0"/>
              </a:rPr>
              <a:t>Nityanand</a:t>
            </a:r>
            <a:r>
              <a:rPr lang="en-IN" sz="2600" b="1" i="1" dirty="0">
                <a:solidFill>
                  <a:srgbClr val="002060"/>
                </a:solidFill>
                <a:latin typeface="Times New Roman" panose="02020603050405020304" pitchFamily="18" charset="0"/>
                <a:cs typeface="Times New Roman" panose="02020603050405020304" pitchFamily="18" charset="0"/>
              </a:rPr>
              <a:t> and </a:t>
            </a:r>
            <a:r>
              <a:rPr lang="en-IN" sz="2600" b="1" i="1" dirty="0" err="1">
                <a:solidFill>
                  <a:srgbClr val="002060"/>
                </a:solidFill>
                <a:latin typeface="Times New Roman" panose="02020603050405020304" pitchFamily="18" charset="0"/>
                <a:cs typeface="Times New Roman" panose="02020603050405020304" pitchFamily="18" charset="0"/>
              </a:rPr>
              <a:t>Abdus</a:t>
            </a:r>
            <a:r>
              <a:rPr lang="en-IN" sz="2600" b="1" i="1" dirty="0">
                <a:solidFill>
                  <a:srgbClr val="002060"/>
                </a:solidFill>
                <a:latin typeface="Times New Roman" panose="02020603050405020304" pitchFamily="18" charset="0"/>
                <a:cs typeface="Times New Roman" panose="02020603050405020304" pitchFamily="18" charset="0"/>
              </a:rPr>
              <a:t> Salam at both Lahore and UK.  </a:t>
            </a:r>
            <a:endParaRPr lang="en-IN" sz="2600" b="1" i="1" dirty="0">
              <a:solidFill>
                <a:srgbClr val="002060"/>
              </a:solidFill>
              <a:latin typeface="Times New Roman" panose="02020603050405020304" pitchFamily="18" charset="0"/>
              <a:cs typeface="Times New Roman" panose="02020603050405020304" pitchFamily="18" charset="0"/>
            </a:endParaRPr>
          </a:p>
          <a:p>
            <a:pPr algn="just"/>
            <a:endParaRPr lang="en-IN" sz="2600" b="1" i="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sz="2600" b="1" i="1"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IN"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7145" y="1826895"/>
            <a:ext cx="8977630" cy="4680585"/>
          </a:xfrm>
        </p:spPr>
        <p:txBody>
          <a:bodyPr>
            <a:noAutofit/>
          </a:bodyPr>
          <a:p>
            <a:r>
              <a:rPr lang="en-US" sz="1400" b="1">
                <a:solidFill>
                  <a:srgbClr val="C00000"/>
                </a:solidFill>
              </a:rPr>
              <a:t>Dr. Sahni was born on 1 March, 1899,at Behra (Pakistan)</a:t>
            </a:r>
            <a:r>
              <a:rPr lang="en-US" sz="1300" b="1">
                <a:solidFill>
                  <a:srgbClr val="C00000"/>
                </a:solidFill>
              </a:rPr>
              <a:t>; obtained M.A. (Cantab), DIC, Ph.D., DSc from University of London, UK. </a:t>
            </a:r>
            <a:r>
              <a:rPr lang="en-US" sz="1600" b="1">
                <a:solidFill>
                  <a:srgbClr val="C00000"/>
                </a:solidFill>
              </a:rPr>
              <a:t>He was Superintending Geologist and Palaeontologist, Deputy Director and Acting Director, Geological Survey of India.</a:t>
            </a:r>
            <a:endParaRPr lang="en-US" sz="1600" b="1">
              <a:solidFill>
                <a:srgbClr val="C00000"/>
              </a:solidFill>
            </a:endParaRPr>
          </a:p>
          <a:p>
            <a:endParaRPr lang="en-US" sz="1300" b="1">
              <a:solidFill>
                <a:srgbClr val="C00000"/>
              </a:solidFill>
            </a:endParaRPr>
          </a:p>
          <a:p>
            <a:r>
              <a:rPr lang="en-US" sz="1300" b="1">
                <a:solidFill>
                  <a:srgbClr val="C00000"/>
                </a:solidFill>
              </a:rPr>
              <a:t>Dr. Sahni made extensive contributions to palaeontology and stratingraphy, carried out field work in the Shan State of Burma and discovered highly fossiliferous Lower Triassic beds. This discovery brought him recognition as one of the foremost palaecontologists of India. In 1964, he discovered graptolites from Kashmir. His other researches related to : morophology and zonal distribution of British Chalk Terebratulids, and brachial apparatus of British Chalk Terebratulids, evolutionary studies on Jurassic and Cretaceous Terebratulids, Mesozoic brachiopods sof Baluchistan, discovery of Eurydesma and Conularia from Eastern Himalayas; Argentine and Australian affinities of Lower Permian faunas from Central India, discovery of Cretaceous nautiloid mandible from South India and first record of Orbitolina from the Indian subcontinent. He authored the monograph Terebratulidae of The British Chalk (Palaeontological Society of London, 1929).</a:t>
            </a:r>
            <a:endParaRPr lang="en-US" sz="1300" b="1">
              <a:solidFill>
                <a:srgbClr val="C00000"/>
              </a:solidFill>
            </a:endParaRPr>
          </a:p>
          <a:p>
            <a:endParaRPr lang="en-US" sz="1300" b="1">
              <a:solidFill>
                <a:srgbClr val="C00000"/>
              </a:solidFill>
            </a:endParaRPr>
          </a:p>
          <a:p>
            <a:r>
              <a:rPr lang="en-US" sz="1300" b="1">
                <a:solidFill>
                  <a:srgbClr val="C00000"/>
                </a:solidFill>
              </a:rPr>
              <a:t>He was President, International Palaeontological Union, International Geological Congress (1968) and Vice-President, Geological, Mining and Metallurgical Institute of India; Member, Board of Research in Nuclear Science, Atomic Energy Commission, Government of India and UNESCO Committee on Arid zone, Founder President, Paleontological Society of India,  President, Geology Section of the Indian Science Congress (1941). Honorary Member, Palaeontological Society of USSR and Deutsche Geologiche Gessellochaft, Germany and Foreign Representative, Palaeontologists Association, London. He was a Fellow, of the Indian National Science Academy and  Indian Academy of Sciences.</a:t>
            </a:r>
            <a:endParaRPr lang="en-US" sz="1300" b="1">
              <a:solidFill>
                <a:srgbClr val="C00000"/>
              </a:solidFill>
            </a:endParaRPr>
          </a:p>
          <a:p>
            <a:endParaRPr lang="en-US" sz="1300" b="1">
              <a:solidFill>
                <a:srgbClr val="C00000"/>
              </a:solidFill>
            </a:endParaRPr>
          </a:p>
          <a:p>
            <a:r>
              <a:rPr lang="en-US" sz="1300" b="1">
                <a:solidFill>
                  <a:srgbClr val="C00000"/>
                </a:solidFill>
              </a:rPr>
              <a:t>Dr. Sahni received Tata Memorial Gold Medal of Palaeontological Society of India. </a:t>
            </a:r>
            <a:endParaRPr lang="en-US" sz="1300" b="1">
              <a:solidFill>
                <a:srgbClr val="C00000"/>
              </a:solidFill>
            </a:endParaRPr>
          </a:p>
          <a:p>
            <a:endParaRPr lang="en-US" sz="1300" b="1">
              <a:solidFill>
                <a:srgbClr val="C00000"/>
              </a:solidFill>
            </a:endParaRPr>
          </a:p>
          <a:p>
            <a:pPr marL="0" indent="0">
              <a:buNone/>
            </a:pPr>
            <a:r>
              <a:rPr lang="en-US" sz="1300" b="1">
                <a:solidFill>
                  <a:srgbClr val="C00000"/>
                </a:solidFill>
              </a:rPr>
              <a:t>                                                                    Dr. Sahni died on 13 January, 1983.</a:t>
            </a:r>
            <a:endParaRPr lang="en-US" sz="1300" b="1">
              <a:solidFill>
                <a:srgbClr val="C00000"/>
              </a:solidFill>
            </a:endParaRPr>
          </a:p>
        </p:txBody>
      </p:sp>
      <p:sp>
        <p:nvSpPr>
          <p:cNvPr id="4" name="Slide Number Placeholder 3"/>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24" name="Picture 50"/>
          <p:cNvPicPr>
            <a:picLocks noChangeAspect="1" noChangeArrowheads="1"/>
          </p:cNvPicPr>
          <p:nvPr>
            <p:ph sz="half" idx="2"/>
          </p:nvPr>
        </p:nvPicPr>
        <p:blipFill>
          <a:blip r:embed="rId1">
            <a:lum bright="10000" contrast="10000"/>
            <a:extLst>
              <a:ext uri="{28A0092B-C50C-407E-A947-70E740481C1C}">
                <a14:useLocalDpi xmlns:a14="http://schemas.microsoft.com/office/drawing/2010/main" val="0"/>
              </a:ext>
            </a:extLst>
          </a:blip>
          <a:srcRect l="6796"/>
          <a:stretch>
            <a:fillRect/>
          </a:stretch>
        </p:blipFill>
        <p:spPr>
          <a:xfrm>
            <a:off x="228600" y="107950"/>
            <a:ext cx="1071880" cy="1393190"/>
          </a:xfrm>
          <a:prstGeom prst="rect">
            <a:avLst/>
          </a:prstGeom>
          <a:noFill/>
          <a:ln>
            <a:noFill/>
          </a:ln>
        </p:spPr>
      </p:pic>
      <p:sp>
        <p:nvSpPr>
          <p:cNvPr id="6" name="Title 5"/>
          <p:cNvSpPr/>
          <p:nvPr>
            <p:ph type="title"/>
          </p:nvPr>
        </p:nvSpPr>
        <p:spPr/>
        <p:txBody>
          <a:bodyPr>
            <a:normAutofit fontScale="90000"/>
          </a:bodyPr>
          <a:p>
            <a:r>
              <a:rPr lang="en-US" sz="2800" b="1"/>
              <a:t>Dr. Mulk Raj Sahni (1899-1983), a Geologist </a:t>
            </a:r>
            <a:br>
              <a:rPr lang="en-US" sz="2800" b="1"/>
            </a:br>
            <a:r>
              <a:rPr lang="en-US" sz="2400" b="1">
                <a:solidFill>
                  <a:srgbClr val="C00000"/>
                </a:solidFill>
              </a:rPr>
              <a:t>Brother of Dr. Birbal Sahni &amp; father of Dr. Ashok Sahni </a:t>
            </a:r>
            <a:br>
              <a:rPr lang="en-US" sz="2400" b="1">
                <a:solidFill>
                  <a:srgbClr val="C00000"/>
                </a:solidFill>
              </a:rPr>
            </a:br>
            <a:r>
              <a:rPr lang="en-US" sz="2400" b="1">
                <a:solidFill>
                  <a:srgbClr val="C00000"/>
                </a:solidFill>
              </a:rPr>
              <a:t>        </a:t>
            </a:r>
            <a:r>
              <a:rPr lang="en-US" sz="2400" b="1">
                <a:solidFill>
                  <a:srgbClr val="002060"/>
                </a:solidFill>
              </a:rPr>
              <a:t>Founder Head of Dept. of Geology, PU Chandigarh in 1958</a:t>
            </a:r>
            <a:endParaRPr lang="en-US" sz="2400" b="1">
              <a:solidFill>
                <a:srgbClr val="002060"/>
              </a:solidFill>
            </a:endParaRPr>
          </a:p>
        </p:txBody>
      </p:sp>
      <p:sp>
        <p:nvSpPr>
          <p:cNvPr id="7" name="Text Box 6"/>
          <p:cNvSpPr txBox="1"/>
          <p:nvPr/>
        </p:nvSpPr>
        <p:spPr>
          <a:xfrm>
            <a:off x="1563370" y="1387475"/>
            <a:ext cx="6536055" cy="460375"/>
          </a:xfrm>
          <a:prstGeom prst="rect">
            <a:avLst/>
          </a:prstGeom>
          <a:noFill/>
        </p:spPr>
        <p:txBody>
          <a:bodyPr wrap="none" rtlCol="0">
            <a:spAutoFit/>
          </a:bodyPr>
          <a:p>
            <a:r>
              <a:rPr lang="en-US" sz="2400" b="1" u="sng">
                <a:solidFill>
                  <a:srgbClr val="FF0000"/>
                </a:solidFill>
              </a:rPr>
              <a:t>Geology Dept Building is named as M R Sahni Hall </a:t>
            </a:r>
            <a:endParaRPr lang="en-US" sz="2400" b="1" u="sng">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cstate="print">
            <a:extLst>
              <a:ext uri="{28A0092B-C50C-407E-A947-70E740481C1C}">
                <a14:useLocalDpi xmlns:a14="http://schemas.microsoft.com/office/drawing/2010/main" val="0"/>
              </a:ext>
            </a:extLst>
          </a:blip>
          <a:srcRect t="18551" b="6280"/>
          <a:stretch>
            <a:fillRect/>
          </a:stretch>
        </p:blipFill>
        <p:spPr>
          <a:xfrm>
            <a:off x="1206500" y="9525"/>
            <a:ext cx="6830060" cy="6845300"/>
          </a:xfrm>
          <a:prstGeom prst="rect">
            <a:avLst/>
          </a:prstGeom>
        </p:spPr>
      </p:pic>
      <p:sp>
        <p:nvSpPr>
          <p:cNvPr id="3" name="Text Box 2"/>
          <p:cNvSpPr txBox="1"/>
          <p:nvPr/>
        </p:nvSpPr>
        <p:spPr>
          <a:xfrm>
            <a:off x="1518285" y="251460"/>
            <a:ext cx="6380480" cy="1014730"/>
          </a:xfrm>
          <a:prstGeom prst="rect">
            <a:avLst/>
          </a:prstGeom>
          <a:noFill/>
        </p:spPr>
        <p:txBody>
          <a:bodyPr wrap="square" rtlCol="0">
            <a:spAutoFit/>
          </a:bodyPr>
          <a:lstStyle/>
          <a:p>
            <a:pPr algn="ctr">
              <a:lnSpc>
                <a:spcPct val="150000"/>
              </a:lnSpc>
            </a:pPr>
            <a:r>
              <a:rPr lang="en-US" sz="2000" b="1">
                <a:solidFill>
                  <a:srgbClr val="C00000"/>
                </a:solidFill>
              </a:rPr>
              <a:t>Sixteen scientists selected , sub-divided in four categories,</a:t>
            </a:r>
            <a:endParaRPr lang="en-US" sz="2000" b="1">
              <a:solidFill>
                <a:srgbClr val="C00000"/>
              </a:solidFill>
            </a:endParaRPr>
          </a:p>
          <a:p>
            <a:pPr algn="ctr">
              <a:lnSpc>
                <a:spcPct val="150000"/>
              </a:lnSpc>
            </a:pPr>
            <a:r>
              <a:rPr lang="en-US" sz="2000" b="1">
                <a:solidFill>
                  <a:srgbClr val="C00000"/>
                </a:solidFill>
              </a:rPr>
              <a:t>three of them are from North West of India </a:t>
            </a:r>
            <a:endParaRPr lang="en-US" sz="2000" b="1">
              <a:solidFill>
                <a:srgbClr val="C00000"/>
              </a:solidFill>
            </a:endParaRPr>
          </a:p>
        </p:txBody>
      </p:sp>
      <p:sp>
        <p:nvSpPr>
          <p:cNvPr id="5" name="Text Box 4"/>
          <p:cNvSpPr txBox="1"/>
          <p:nvPr/>
        </p:nvSpPr>
        <p:spPr>
          <a:xfrm>
            <a:off x="4724400" y="3810000"/>
            <a:ext cx="1430020" cy="368300"/>
          </a:xfrm>
          <a:prstGeom prst="rect">
            <a:avLst/>
          </a:prstGeom>
          <a:noFill/>
        </p:spPr>
        <p:txBody>
          <a:bodyPr wrap="none" rtlCol="0">
            <a:spAutoFit/>
          </a:bodyPr>
          <a:lstStyle/>
          <a:p>
            <a:r>
              <a:rPr lang="en-US">
                <a:solidFill>
                  <a:srgbClr val="C00000"/>
                </a:solidFill>
              </a:rPr>
              <a:t>[PU@Lahore}</a:t>
            </a:r>
            <a:endParaRPr lang="en-US"/>
          </a:p>
        </p:txBody>
      </p:sp>
      <p:sp>
        <p:nvSpPr>
          <p:cNvPr id="4" name="Text Box 3"/>
          <p:cNvSpPr txBox="1"/>
          <p:nvPr/>
        </p:nvSpPr>
        <p:spPr>
          <a:xfrm>
            <a:off x="3527425" y="1677035"/>
            <a:ext cx="1073150" cy="337185"/>
          </a:xfrm>
          <a:prstGeom prst="rect">
            <a:avLst/>
          </a:prstGeom>
          <a:noFill/>
        </p:spPr>
        <p:txBody>
          <a:bodyPr wrap="none" rtlCol="0">
            <a:spAutoFit/>
          </a:bodyPr>
          <a:p>
            <a:r>
              <a:rPr lang="en-US" sz="1600" b="1">
                <a:solidFill>
                  <a:srgbClr val="C00000"/>
                </a:solidFill>
              </a:rPr>
              <a:t>[FRS 1920]</a:t>
            </a:r>
            <a:endParaRPr lang="en-US" sz="1600" b="1">
              <a:solidFill>
                <a:srgbClr val="C00000"/>
              </a:solidFill>
            </a:endParaRPr>
          </a:p>
        </p:txBody>
      </p:sp>
      <p:sp>
        <p:nvSpPr>
          <p:cNvPr id="6" name="Text Box 5"/>
          <p:cNvSpPr txBox="1"/>
          <p:nvPr/>
        </p:nvSpPr>
        <p:spPr>
          <a:xfrm>
            <a:off x="4340225" y="2185035"/>
            <a:ext cx="1073150" cy="337185"/>
          </a:xfrm>
          <a:prstGeom prst="rect">
            <a:avLst/>
          </a:prstGeom>
          <a:noFill/>
        </p:spPr>
        <p:txBody>
          <a:bodyPr wrap="none" rtlCol="0">
            <a:spAutoFit/>
          </a:bodyPr>
          <a:p>
            <a:r>
              <a:rPr lang="en-US" sz="1600" b="1">
                <a:solidFill>
                  <a:srgbClr val="C00000"/>
                </a:solidFill>
              </a:rPr>
              <a:t>[FRS 1917]</a:t>
            </a:r>
            <a:endParaRPr lang="en-US" sz="1600" b="1">
              <a:solidFill>
                <a:srgbClr val="C00000"/>
              </a:solidFill>
            </a:endParaRPr>
          </a:p>
        </p:txBody>
      </p:sp>
      <p:sp>
        <p:nvSpPr>
          <p:cNvPr id="7" name="Text Box 6"/>
          <p:cNvSpPr txBox="1"/>
          <p:nvPr/>
        </p:nvSpPr>
        <p:spPr>
          <a:xfrm>
            <a:off x="3705225" y="2769235"/>
            <a:ext cx="1073150" cy="337185"/>
          </a:xfrm>
          <a:prstGeom prst="rect">
            <a:avLst/>
          </a:prstGeom>
          <a:noFill/>
        </p:spPr>
        <p:txBody>
          <a:bodyPr wrap="none" rtlCol="0">
            <a:spAutoFit/>
          </a:bodyPr>
          <a:p>
            <a:r>
              <a:rPr lang="en-US" sz="1600" b="1">
                <a:solidFill>
                  <a:srgbClr val="C00000"/>
                </a:solidFill>
              </a:rPr>
              <a:t>[FRS 1924]</a:t>
            </a:r>
            <a:endParaRPr lang="en-US" sz="1600" b="1">
              <a:solidFill>
                <a:srgbClr val="C00000"/>
              </a:solidFill>
            </a:endParaRPr>
          </a:p>
        </p:txBody>
      </p:sp>
      <p:sp>
        <p:nvSpPr>
          <p:cNvPr id="8" name="Text Box 7"/>
          <p:cNvSpPr txBox="1"/>
          <p:nvPr/>
        </p:nvSpPr>
        <p:spPr>
          <a:xfrm>
            <a:off x="3705225" y="3836035"/>
            <a:ext cx="1073150" cy="337185"/>
          </a:xfrm>
          <a:prstGeom prst="rect">
            <a:avLst/>
          </a:prstGeom>
          <a:noFill/>
        </p:spPr>
        <p:txBody>
          <a:bodyPr wrap="none" rtlCol="0">
            <a:spAutoFit/>
          </a:bodyPr>
          <a:p>
            <a:r>
              <a:rPr lang="en-US" sz="1600" b="1">
                <a:solidFill>
                  <a:srgbClr val="C00000"/>
                </a:solidFill>
              </a:rPr>
              <a:t>[FRS 1943]</a:t>
            </a:r>
            <a:endParaRPr lang="en-US" sz="1600" b="1">
              <a:solidFill>
                <a:srgbClr val="C00000"/>
              </a:solidFill>
            </a:endParaRPr>
          </a:p>
        </p:txBody>
      </p:sp>
      <p:sp>
        <p:nvSpPr>
          <p:cNvPr id="9" name="Text Box 8"/>
          <p:cNvSpPr txBox="1"/>
          <p:nvPr/>
        </p:nvSpPr>
        <p:spPr>
          <a:xfrm>
            <a:off x="3679825" y="4420235"/>
            <a:ext cx="1073150" cy="337185"/>
          </a:xfrm>
          <a:prstGeom prst="rect">
            <a:avLst/>
          </a:prstGeom>
          <a:noFill/>
        </p:spPr>
        <p:txBody>
          <a:bodyPr wrap="none" rtlCol="0">
            <a:spAutoFit/>
          </a:bodyPr>
          <a:p>
            <a:r>
              <a:rPr lang="en-US" sz="1600" b="1">
                <a:solidFill>
                  <a:srgbClr val="C00000"/>
                </a:solidFill>
              </a:rPr>
              <a:t>[FRS 1927]</a:t>
            </a:r>
            <a:endParaRPr lang="en-US" sz="1600" b="1">
              <a:solidFill>
                <a:srgbClr val="C00000"/>
              </a:solidFill>
            </a:endParaRPr>
          </a:p>
        </p:txBody>
      </p:sp>
      <p:sp>
        <p:nvSpPr>
          <p:cNvPr id="10" name="Text Box 9"/>
          <p:cNvSpPr txBox="1"/>
          <p:nvPr/>
        </p:nvSpPr>
        <p:spPr>
          <a:xfrm>
            <a:off x="3730625" y="4928235"/>
            <a:ext cx="1073150" cy="337185"/>
          </a:xfrm>
          <a:prstGeom prst="rect">
            <a:avLst/>
          </a:prstGeom>
          <a:noFill/>
        </p:spPr>
        <p:txBody>
          <a:bodyPr wrap="none" rtlCol="0">
            <a:spAutoFit/>
          </a:bodyPr>
          <a:p>
            <a:r>
              <a:rPr lang="en-US" sz="1600" b="1">
                <a:solidFill>
                  <a:srgbClr val="C00000"/>
                </a:solidFill>
              </a:rPr>
              <a:t>[FRS 1958]</a:t>
            </a:r>
            <a:endParaRPr lang="en-US" sz="1600" b="1">
              <a:solidFill>
                <a:srgbClr val="C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6400"/>
            <a:ext cx="9144000" cy="5262245"/>
          </a:xfrm>
          <a:prstGeom prst="rect">
            <a:avLst/>
          </a:prstGeom>
        </p:spPr>
        <p:txBody>
          <a:bodyPr wrap="square">
            <a:spAutoFit/>
          </a:bodyPr>
          <a:lstStyle/>
          <a:p>
            <a:pPr algn="just">
              <a:spcAft>
                <a:spcPts val="0"/>
              </a:spcAft>
            </a:pPr>
            <a:r>
              <a:rPr lang="en-US" sz="1400" dirty="0">
                <a:latin typeface="Book Antiqua" panose="02040602050305030304" pitchFamily="18" charset="0"/>
                <a:ea typeface="Times New Roman" panose="02020603050405020304" pitchFamily="18" charset="0"/>
                <a:cs typeface="Calibri" panose="020F0502020204030204" charset="0"/>
              </a:rPr>
              <a:t>An iconic alumnus and an Emeritus Professor of Panjab University, </a:t>
            </a:r>
            <a:r>
              <a:rPr lang="en-US" sz="1400" b="1" dirty="0">
                <a:solidFill>
                  <a:srgbClr val="00B050"/>
                </a:solidFill>
                <a:latin typeface="Lucida Calligraphy" panose="03010101010101010101" pitchFamily="66" charset="0"/>
                <a:ea typeface="Times New Roman" panose="02020603050405020304" pitchFamily="18" charset="0"/>
              </a:rPr>
              <a:t>Professor </a:t>
            </a:r>
            <a:r>
              <a:rPr lang="en-US" sz="1400" b="1" dirty="0" err="1">
                <a:solidFill>
                  <a:srgbClr val="00B050"/>
                </a:solidFill>
                <a:latin typeface="Lucida Calligraphy" panose="03010101010101010101" pitchFamily="66" charset="0"/>
                <a:ea typeface="Times New Roman" panose="02020603050405020304" pitchFamily="18" charset="0"/>
              </a:rPr>
              <a:t>Harkishan</a:t>
            </a:r>
            <a:r>
              <a:rPr lang="en-US" sz="1400" b="1" dirty="0">
                <a:solidFill>
                  <a:srgbClr val="00B050"/>
                </a:solidFill>
                <a:latin typeface="Lucida Calligraphy" panose="03010101010101010101" pitchFamily="66" charset="0"/>
                <a:ea typeface="Times New Roman" panose="02020603050405020304" pitchFamily="18" charset="0"/>
              </a:rPr>
              <a:t> Singh</a:t>
            </a:r>
            <a:r>
              <a:rPr lang="en-US" sz="1400" dirty="0">
                <a:latin typeface="Book Antiqua" panose="02040602050305030304" pitchFamily="18" charset="0"/>
                <a:ea typeface="Times New Roman" panose="02020603050405020304" pitchFamily="18" charset="0"/>
                <a:cs typeface="Calibri" panose="020F0502020204030204" charset="0"/>
              </a:rPr>
              <a:t> </a:t>
            </a:r>
            <a:r>
              <a:rPr lang="en-US" sz="1600" b="1" dirty="0">
                <a:solidFill>
                  <a:srgbClr val="C00000"/>
                </a:solidFill>
                <a:latin typeface="Book Antiqua" panose="02040602050305030304" pitchFamily="18" charset="0"/>
                <a:ea typeface="Times New Roman" panose="02020603050405020304" pitchFamily="18" charset="0"/>
                <a:cs typeface="Calibri" panose="020F0502020204030204" charset="0"/>
              </a:rPr>
              <a:t>was born on 25</a:t>
            </a:r>
            <a:r>
              <a:rPr lang="en-US" sz="1600" b="1" baseline="30000" dirty="0">
                <a:solidFill>
                  <a:srgbClr val="C00000"/>
                </a:solidFill>
                <a:latin typeface="Book Antiqua" panose="02040602050305030304" pitchFamily="18" charset="0"/>
                <a:ea typeface="Times New Roman" panose="02020603050405020304" pitchFamily="18" charset="0"/>
                <a:cs typeface="Calibri" panose="020F0502020204030204" charset="0"/>
              </a:rPr>
              <a:t>th</a:t>
            </a:r>
            <a:r>
              <a:rPr lang="en-US" sz="1600" b="1" dirty="0">
                <a:solidFill>
                  <a:srgbClr val="C00000"/>
                </a:solidFill>
                <a:latin typeface="Book Antiqua" panose="02040602050305030304" pitchFamily="18" charset="0"/>
                <a:ea typeface="Times New Roman" panose="02020603050405020304" pitchFamily="18" charset="0"/>
                <a:cs typeface="Calibri" panose="020F0502020204030204" charset="0"/>
              </a:rPr>
              <a:t> November 1928 in Lyallpur district.</a:t>
            </a:r>
            <a:r>
              <a:rPr lang="en-US" sz="1400" dirty="0">
                <a:latin typeface="Book Antiqua" panose="02040602050305030304" pitchFamily="18" charset="0"/>
                <a:ea typeface="Times New Roman" panose="02020603050405020304" pitchFamily="18" charset="0"/>
                <a:cs typeface="Calibri" panose="020F0502020204030204" charset="0"/>
              </a:rPr>
              <a:t> He obtained his B. Pharmacy from Panjab University in 1950, ranked first; and M. Pharm. and Ph.D. degrees, from Banaras Hindu University, in 1952 and 1956, respectively. After a brief stint in pharmaceutical industry, he started as faculty at BHU, and then moved to University of </a:t>
            </a:r>
            <a:r>
              <a:rPr lang="en-US" sz="1400" dirty="0" err="1">
                <a:latin typeface="Book Antiqua" panose="02040602050305030304" pitchFamily="18" charset="0"/>
                <a:ea typeface="Times New Roman" panose="02020603050405020304" pitchFamily="18" charset="0"/>
                <a:cs typeface="Calibri" panose="020F0502020204030204" charset="0"/>
              </a:rPr>
              <a:t>Saugar</a:t>
            </a:r>
            <a:r>
              <a:rPr lang="en-US" sz="1400" dirty="0">
                <a:latin typeface="Book Antiqua" panose="02040602050305030304" pitchFamily="18" charset="0"/>
                <a:ea typeface="Times New Roman" panose="02020603050405020304" pitchFamily="18" charset="0"/>
                <a:cs typeface="Calibri" panose="020F0502020204030204" charset="0"/>
              </a:rPr>
              <a:t>, before arriving back at Panjab University in 1964. He also served as Head, Department of Pharmaceutical Sciences (1976-81), Founder Dean, Faculty of Pharmaceutical Sciences (1981-85).</a:t>
            </a:r>
            <a:endParaRPr lang="en-IN" sz="1400" dirty="0">
              <a:latin typeface="Times New Roman" panose="02020603050405020304" pitchFamily="18" charset="0"/>
              <a:ea typeface="Times New Roman" panose="02020603050405020304" pitchFamily="18" charset="0"/>
            </a:endParaRPr>
          </a:p>
          <a:p>
            <a:pPr algn="just">
              <a:spcAft>
                <a:spcPts val="600"/>
              </a:spcAft>
            </a:pPr>
            <a:r>
              <a:rPr lang="en-US" sz="1400" dirty="0">
                <a:latin typeface="Book Antiqua" panose="02040602050305030304" pitchFamily="18" charset="0"/>
                <a:ea typeface="Times New Roman" panose="02020603050405020304" pitchFamily="18" charset="0"/>
                <a:cs typeface="Calibri" panose="020F0502020204030204" charset="0"/>
              </a:rPr>
              <a:t>His scientific research has been focused on Organic Chemistry, Medicinal Chemistry and Natural Products. Over 350 publications, 18 books and 14 patents are testimony to his outstanding research credentials. One of the rarest accomplishments to the credit of Professor Singh and of </a:t>
            </a:r>
            <a:r>
              <a:rPr lang="en-US" sz="1400" i="1" dirty="0">
                <a:latin typeface="Book Antiqua" panose="02040602050305030304" pitchFamily="18" charset="0"/>
                <a:ea typeface="Times New Roman" panose="02020603050405020304" pitchFamily="18" charset="0"/>
                <a:cs typeface="Calibri" panose="020F0502020204030204" charset="0"/>
              </a:rPr>
              <a:t>PU</a:t>
            </a:r>
            <a:r>
              <a:rPr lang="en-US" sz="1400" dirty="0">
                <a:latin typeface="Book Antiqua" panose="02040602050305030304" pitchFamily="18" charset="0"/>
                <a:ea typeface="Times New Roman" panose="02020603050405020304" pitchFamily="18" charset="0"/>
                <a:cs typeface="Calibri" panose="020F0502020204030204" charset="0"/>
              </a:rPr>
              <a:t>, </a:t>
            </a:r>
            <a:r>
              <a:rPr lang="en-US" sz="1400" i="1" dirty="0">
                <a:latin typeface="Book Antiqua" panose="02040602050305030304" pitchFamily="18" charset="0"/>
                <a:ea typeface="Times New Roman" panose="02020603050405020304" pitchFamily="18" charset="0"/>
                <a:cs typeface="Calibri" panose="020F0502020204030204" charset="0"/>
              </a:rPr>
              <a:t>per se</a:t>
            </a:r>
            <a:r>
              <a:rPr lang="en-US" sz="1400" dirty="0">
                <a:latin typeface="Book Antiqua" panose="02040602050305030304" pitchFamily="18" charset="0"/>
                <a:ea typeface="Times New Roman" panose="02020603050405020304" pitchFamily="18" charset="0"/>
                <a:cs typeface="Calibri" panose="020F0502020204030204" charset="0"/>
              </a:rPr>
              <a:t>, is the discovery of a clinically useful drug, </a:t>
            </a:r>
            <a:r>
              <a:rPr lang="en-US" sz="1400" dirty="0" err="1">
                <a:latin typeface="Book Antiqua" panose="02040602050305030304" pitchFamily="18" charset="0"/>
                <a:ea typeface="Times New Roman" panose="02020603050405020304" pitchFamily="18" charset="0"/>
                <a:cs typeface="Calibri" panose="020F0502020204030204" charset="0"/>
              </a:rPr>
              <a:t>Chandonium</a:t>
            </a:r>
            <a:r>
              <a:rPr lang="en-US" sz="1400" dirty="0">
                <a:latin typeface="Book Antiqua" panose="02040602050305030304" pitchFamily="18" charset="0"/>
                <a:ea typeface="Times New Roman" panose="02020603050405020304" pitchFamily="18" charset="0"/>
                <a:cs typeface="Calibri" panose="020F0502020204030204" charset="0"/>
              </a:rPr>
              <a:t> Iodide (named after Chandigarh) or HS-310, later named as </a:t>
            </a:r>
            <a:r>
              <a:rPr lang="en-US" sz="1400" dirty="0" err="1">
                <a:latin typeface="Book Antiqua" panose="02040602050305030304" pitchFamily="18" charset="0"/>
                <a:ea typeface="Times New Roman" panose="02020603050405020304" pitchFamily="18" charset="0"/>
                <a:cs typeface="Calibri" panose="020F0502020204030204" charset="0"/>
              </a:rPr>
              <a:t>Candocuronium</a:t>
            </a:r>
            <a:r>
              <a:rPr lang="en-US" sz="1400" dirty="0">
                <a:latin typeface="Book Antiqua" panose="02040602050305030304" pitchFamily="18" charset="0"/>
                <a:ea typeface="Times New Roman" panose="02020603050405020304" pitchFamily="18" charset="0"/>
                <a:cs typeface="Calibri" panose="020F0502020204030204" charset="0"/>
              </a:rPr>
              <a:t> Iodide. This is the only drug discovered from any Indian University till date. He has also been instrumental in envisioning and establishing NIPER.</a:t>
            </a:r>
            <a:endParaRPr lang="en-IN" sz="1400" dirty="0">
              <a:latin typeface="Times New Roman" panose="02020603050405020304" pitchFamily="18" charset="0"/>
              <a:ea typeface="Times New Roman" panose="02020603050405020304" pitchFamily="18" charset="0"/>
              <a:cs typeface="Calibri" panose="020F0502020204030204" charset="0"/>
            </a:endParaRPr>
          </a:p>
          <a:p>
            <a:pPr algn="just">
              <a:spcAft>
                <a:spcPts val="600"/>
              </a:spcAft>
            </a:pPr>
            <a:r>
              <a:rPr lang="en-US" sz="1400" dirty="0">
                <a:latin typeface="Book Antiqua" panose="02040602050305030304" pitchFamily="18" charset="0"/>
                <a:ea typeface="Times New Roman" panose="02020603050405020304" pitchFamily="18" charset="0"/>
                <a:cs typeface="Calibri" panose="020F0502020204030204" charset="0"/>
              </a:rPr>
              <a:t>He has been General President of Indian Pharmaceutical Congress. He has been decorated with rare achievements and </a:t>
            </a:r>
            <a:r>
              <a:rPr lang="en-US" sz="1400" dirty="0" err="1">
                <a:latin typeface="Book Antiqua" panose="02040602050305030304" pitchFamily="18" charset="0"/>
                <a:ea typeface="Times New Roman" panose="02020603050405020304" pitchFamily="18" charset="0"/>
                <a:cs typeface="Calibri" panose="020F0502020204030204" charset="0"/>
              </a:rPr>
              <a:t>honours</a:t>
            </a:r>
            <a:r>
              <a:rPr lang="en-US" sz="1400" dirty="0">
                <a:latin typeface="Book Antiqua" panose="02040602050305030304" pitchFamily="18" charset="0"/>
                <a:ea typeface="Times New Roman" panose="02020603050405020304" pitchFamily="18" charset="0"/>
                <a:cs typeface="Calibri" panose="020F0502020204030204" charset="0"/>
              </a:rPr>
              <a:t>, including Amrut </a:t>
            </a:r>
            <a:r>
              <a:rPr lang="en-US" sz="1400" dirty="0" err="1">
                <a:latin typeface="Book Antiqua" panose="02040602050305030304" pitchFamily="18" charset="0"/>
                <a:ea typeface="Times New Roman" panose="02020603050405020304" pitchFamily="18" charset="0"/>
                <a:cs typeface="Calibri" panose="020F0502020204030204" charset="0"/>
              </a:rPr>
              <a:t>Mody</a:t>
            </a:r>
            <a:r>
              <a:rPr lang="en-US" sz="1400" dirty="0">
                <a:latin typeface="Book Antiqua" panose="02040602050305030304" pitchFamily="18" charset="0"/>
                <a:ea typeface="Times New Roman" panose="02020603050405020304" pitchFamily="18" charset="0"/>
                <a:cs typeface="Calibri" panose="020F0502020204030204" charset="0"/>
              </a:rPr>
              <a:t> Award (1975), APTI Srivastava Memorial Award (1983), Ranbaxy Research Award (1987), </a:t>
            </a:r>
            <a:r>
              <a:rPr lang="en-US" sz="1400" dirty="0" err="1">
                <a:latin typeface="Book Antiqua" panose="02040602050305030304" pitchFamily="18" charset="0"/>
                <a:ea typeface="Times New Roman" panose="02020603050405020304" pitchFamily="18" charset="0"/>
                <a:cs typeface="Calibri" panose="020F0502020204030204" charset="0"/>
              </a:rPr>
              <a:t>Schroff</a:t>
            </a:r>
            <a:r>
              <a:rPr lang="en-US" sz="1400" dirty="0">
                <a:latin typeface="Book Antiqua" panose="02040602050305030304" pitchFamily="18" charset="0"/>
                <a:ea typeface="Times New Roman" panose="02020603050405020304" pitchFamily="18" charset="0"/>
                <a:cs typeface="Calibri" panose="020F0502020204030204" charset="0"/>
              </a:rPr>
              <a:t> Memorial Award (1988), and IPA Eminent Pharmacist Award (1999). Lifetime achievement awards have been conferred on him by several bodies. He has been a member of American Institute of History of Pharmacy, IUPAC, and British Society for History of Pharmacy.  Professor Singh's standing as a historian has been recognized through his election to </a:t>
            </a:r>
            <a:r>
              <a:rPr lang="en-US" sz="1400" i="1" dirty="0" err="1">
                <a:latin typeface="Book Antiqua" panose="02040602050305030304" pitchFamily="18" charset="0"/>
                <a:ea typeface="Times New Roman" panose="02020603050405020304" pitchFamily="18" charset="0"/>
                <a:cs typeface="Calibri" panose="020F0502020204030204" charset="0"/>
              </a:rPr>
              <a:t>Academie</a:t>
            </a:r>
            <a:r>
              <a:rPr lang="en-US" sz="1400" i="1" dirty="0">
                <a:latin typeface="Book Antiqua" panose="02040602050305030304" pitchFamily="18" charset="0"/>
                <a:ea typeface="Times New Roman" panose="02020603050405020304" pitchFamily="18" charset="0"/>
                <a:cs typeface="Calibri" panose="020F0502020204030204" charset="0"/>
              </a:rPr>
              <a:t> </a:t>
            </a:r>
            <a:r>
              <a:rPr lang="en-US" sz="1400" i="1" dirty="0" err="1">
                <a:latin typeface="Book Antiqua" panose="02040602050305030304" pitchFamily="18" charset="0"/>
                <a:ea typeface="Times New Roman" panose="02020603050405020304" pitchFamily="18" charset="0"/>
                <a:cs typeface="Calibri" panose="020F0502020204030204" charset="0"/>
              </a:rPr>
              <a:t>Internationale</a:t>
            </a:r>
            <a:r>
              <a:rPr lang="en-US" sz="1400" i="1" dirty="0">
                <a:latin typeface="Book Antiqua" panose="02040602050305030304" pitchFamily="18" charset="0"/>
                <a:ea typeface="Times New Roman" panose="02020603050405020304" pitchFamily="18" charset="0"/>
                <a:cs typeface="Calibri" panose="020F0502020204030204" charset="0"/>
              </a:rPr>
              <a:t> </a:t>
            </a:r>
            <a:r>
              <a:rPr lang="en-US" sz="1400" i="1" dirty="0" err="1">
                <a:latin typeface="Book Antiqua" panose="02040602050305030304" pitchFamily="18" charset="0"/>
                <a:ea typeface="Times New Roman" panose="02020603050405020304" pitchFamily="18" charset="0"/>
                <a:cs typeface="Calibri" panose="020F0502020204030204" charset="0"/>
              </a:rPr>
              <a:t>d'Histoire</a:t>
            </a:r>
            <a:r>
              <a:rPr lang="en-US" sz="1400" i="1" dirty="0">
                <a:latin typeface="Book Antiqua" panose="02040602050305030304" pitchFamily="18" charset="0"/>
                <a:ea typeface="Times New Roman" panose="02020603050405020304" pitchFamily="18" charset="0"/>
                <a:cs typeface="Calibri" panose="020F0502020204030204" charset="0"/>
              </a:rPr>
              <a:t> de la </a:t>
            </a:r>
            <a:r>
              <a:rPr lang="en-US" sz="1400" i="1" dirty="0" err="1">
                <a:latin typeface="Book Antiqua" panose="02040602050305030304" pitchFamily="18" charset="0"/>
                <a:ea typeface="Times New Roman" panose="02020603050405020304" pitchFamily="18" charset="0"/>
                <a:cs typeface="Calibri" panose="020F0502020204030204" charset="0"/>
              </a:rPr>
              <a:t>Pharmacie</a:t>
            </a:r>
            <a:r>
              <a:rPr lang="en-US" sz="1400" dirty="0">
                <a:latin typeface="Book Antiqua" panose="02040602050305030304" pitchFamily="18" charset="0"/>
                <a:ea typeface="Times New Roman" panose="02020603050405020304" pitchFamily="18" charset="0"/>
                <a:cs typeface="Calibri" panose="020F0502020204030204" charset="0"/>
              </a:rPr>
              <a:t>.  University of Sciences in Philadelphia recently conferred upon him the degree of Doctor of Science (Honoris Causa) in recognition of his stellar contributions to scientific and historical research.</a:t>
            </a:r>
            <a:endParaRPr lang="en-IN" sz="1400" dirty="0">
              <a:latin typeface="Times New Roman" panose="02020603050405020304" pitchFamily="18" charset="0"/>
              <a:ea typeface="Times New Roman" panose="02020603050405020304" pitchFamily="18" charset="0"/>
            </a:endParaRPr>
          </a:p>
          <a:p>
            <a:pPr algn="just">
              <a:spcAft>
                <a:spcPts val="600"/>
              </a:spcAft>
            </a:pPr>
            <a:r>
              <a:rPr lang="en-US" sz="1400" dirty="0">
                <a:latin typeface="Book Antiqua" panose="02040602050305030304" pitchFamily="18" charset="0"/>
                <a:ea typeface="Times New Roman" panose="02020603050405020304" pitchFamily="18" charset="0"/>
                <a:cs typeface="Calibri" panose="020F0502020204030204" charset="0"/>
              </a:rPr>
              <a:t>In recognition of his outstanding scientific and professional accomplishments, and life-long commitment to human welfare, the Senate and Syndicate of PU recommend that </a:t>
            </a:r>
            <a:r>
              <a:rPr lang="en-US" sz="1400" b="1" dirty="0">
                <a:solidFill>
                  <a:srgbClr val="C00000"/>
                </a:solidFill>
                <a:latin typeface="Book Antiqua" panose="02040602050305030304" pitchFamily="18" charset="0"/>
                <a:ea typeface="Times New Roman" panose="02020603050405020304" pitchFamily="18" charset="0"/>
                <a:cs typeface="Calibri" panose="020F0502020204030204" charset="0"/>
              </a:rPr>
              <a:t>Professor Singh be admitted to the Degree of Doctor of Science (Honoris Causa).</a:t>
            </a:r>
            <a:endParaRPr lang="en-US" sz="1400" b="1" dirty="0">
              <a:solidFill>
                <a:srgbClr val="C00000"/>
              </a:solidFill>
              <a:latin typeface="Book Antiqua" panose="02040602050305030304" pitchFamily="18" charset="0"/>
              <a:ea typeface="Times New Roman" panose="02020603050405020304" pitchFamily="18" charset="0"/>
              <a:cs typeface="Calibri" panose="020F0502020204030204" charset="0"/>
            </a:endParaRPr>
          </a:p>
        </p:txBody>
      </p:sp>
      <p:sp>
        <p:nvSpPr>
          <p:cNvPr id="3" name="TextBox 2"/>
          <p:cNvSpPr txBox="1"/>
          <p:nvPr/>
        </p:nvSpPr>
        <p:spPr>
          <a:xfrm>
            <a:off x="381000" y="57090"/>
            <a:ext cx="8648788" cy="398780"/>
          </a:xfrm>
          <a:prstGeom prst="rect">
            <a:avLst/>
          </a:prstGeom>
          <a:noFill/>
        </p:spPr>
        <p:txBody>
          <a:bodyPr wrap="square" rtlCol="0">
            <a:spAutoFit/>
          </a:bodyPr>
          <a:lstStyle/>
          <a:p>
            <a:r>
              <a:rPr lang="en-IN" sz="2000" b="1" u="sng" dirty="0">
                <a:solidFill>
                  <a:srgbClr val="C00000"/>
                </a:solidFill>
              </a:rPr>
              <a:t>DSc. </a:t>
            </a:r>
            <a:r>
              <a:rPr lang="en-IN" sz="2000" b="1" i="1" u="sng" dirty="0">
                <a:solidFill>
                  <a:srgbClr val="C00000"/>
                </a:solidFill>
              </a:rPr>
              <a:t>(Honoris Causa</a:t>
            </a:r>
            <a:r>
              <a:rPr lang="en-IN" sz="2000" b="1" u="sng" dirty="0">
                <a:solidFill>
                  <a:srgbClr val="C00000"/>
                </a:solidFill>
              </a:rPr>
              <a:t>) citation of Padma Shri </a:t>
            </a:r>
            <a:r>
              <a:rPr lang="en-IN" sz="2000" b="1" u="sng" dirty="0" err="1">
                <a:solidFill>
                  <a:srgbClr val="C00000"/>
                </a:solidFill>
              </a:rPr>
              <a:t>Prof.</a:t>
            </a:r>
            <a:r>
              <a:rPr lang="en-IN" sz="2000" b="1" u="sng" dirty="0">
                <a:solidFill>
                  <a:srgbClr val="C00000"/>
                </a:solidFill>
              </a:rPr>
              <a:t> Harkrishan Singh (1928-2020)</a:t>
            </a:r>
            <a:endParaRPr lang="en-US" sz="2000" b="1" u="sng" dirty="0">
              <a:solidFill>
                <a:srgbClr val="C00000"/>
              </a:solidFill>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000" y="381000"/>
            <a:ext cx="1240895" cy="1328385"/>
          </a:xfrm>
          <a:prstGeom prst="rect">
            <a:avLst/>
          </a:prstGeom>
        </p:spPr>
      </p:pic>
      <p:sp>
        <p:nvSpPr>
          <p:cNvPr id="5" name="Text Box 4"/>
          <p:cNvSpPr txBox="1"/>
          <p:nvPr/>
        </p:nvSpPr>
        <p:spPr>
          <a:xfrm>
            <a:off x="2402205" y="916305"/>
            <a:ext cx="6590030" cy="398780"/>
          </a:xfrm>
          <a:prstGeom prst="rect">
            <a:avLst/>
          </a:prstGeom>
          <a:noFill/>
        </p:spPr>
        <p:txBody>
          <a:bodyPr wrap="square" rtlCol="0">
            <a:spAutoFit/>
          </a:bodyPr>
          <a:p>
            <a:r>
              <a:rPr lang="en-US" sz="2000" b="1">
                <a:solidFill>
                  <a:srgbClr val="C00000"/>
                </a:solidFill>
              </a:rPr>
              <a:t>First Professor of Pharmacy  to be honoured with Padma Shri </a:t>
            </a:r>
            <a:endParaRPr lang="en-US" sz="2000" b="1">
              <a:solidFill>
                <a:srgbClr val="C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276761"/>
            <a:ext cx="6248400" cy="706755"/>
          </a:xfrm>
          <a:prstGeom prst="rect">
            <a:avLst/>
          </a:prstGeom>
          <a:noFill/>
        </p:spPr>
        <p:txBody>
          <a:bodyPr wrap="square" rtlCol="0">
            <a:spAutoFit/>
          </a:bodyPr>
          <a:lstStyle/>
          <a:p>
            <a:pPr algn="ctr"/>
            <a:r>
              <a:rPr lang="en-IN" dirty="0"/>
              <a:t>       </a:t>
            </a:r>
            <a:r>
              <a:rPr lang="en-IN" sz="2000" b="1" u="sng" dirty="0" err="1">
                <a:solidFill>
                  <a:srgbClr val="C00000"/>
                </a:solidFill>
              </a:rPr>
              <a:t>Prof.</a:t>
            </a:r>
            <a:r>
              <a:rPr lang="en-IN" sz="2000" b="1" u="sng" dirty="0">
                <a:solidFill>
                  <a:srgbClr val="C00000"/>
                </a:solidFill>
              </a:rPr>
              <a:t> S V </a:t>
            </a:r>
            <a:r>
              <a:rPr lang="en-IN" sz="2000" b="1" u="sng" dirty="0" err="1">
                <a:solidFill>
                  <a:srgbClr val="C00000"/>
                </a:solidFill>
              </a:rPr>
              <a:t>Kessar</a:t>
            </a:r>
            <a:r>
              <a:rPr lang="en-IN" sz="2000" b="1" u="sng" dirty="0">
                <a:solidFill>
                  <a:srgbClr val="C00000"/>
                </a:solidFill>
              </a:rPr>
              <a:t> (b: 1933)</a:t>
            </a:r>
            <a:endParaRPr lang="en-IN" sz="2000" b="1" u="sng" dirty="0">
              <a:solidFill>
                <a:srgbClr val="C00000"/>
              </a:solidFill>
            </a:endParaRPr>
          </a:p>
          <a:p>
            <a:pPr algn="ctr"/>
            <a:r>
              <a:rPr lang="en-IN" sz="2000" b="1" dirty="0">
                <a:solidFill>
                  <a:srgbClr val="C00000"/>
                </a:solidFill>
              </a:rPr>
              <a:t>Awarded S S  </a:t>
            </a:r>
            <a:r>
              <a:rPr lang="en-IN" sz="2000" b="1" dirty="0" err="1">
                <a:solidFill>
                  <a:srgbClr val="C00000"/>
                </a:solidFill>
              </a:rPr>
              <a:t>Bhatnagar</a:t>
            </a:r>
            <a:r>
              <a:rPr lang="en-IN" sz="2000" b="1" dirty="0">
                <a:solidFill>
                  <a:srgbClr val="C00000"/>
                </a:solidFill>
              </a:rPr>
              <a:t> Prize in Chemistry (1972)</a:t>
            </a:r>
            <a:endParaRPr lang="en-US" sz="2000" b="1" dirty="0">
              <a:solidFill>
                <a:srgbClr val="C00000"/>
              </a:solidFill>
            </a:endParaRPr>
          </a:p>
        </p:txBody>
      </p:sp>
      <p:pic>
        <p:nvPicPr>
          <p:cNvPr id="8194" name="Picture 2" descr="C:\Users\Lenovo\Downloads\WhatsApp Image 2022-12-09 at 2.14.17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47800" y="999656"/>
            <a:ext cx="6629400" cy="5671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atinder Vir Kessar"/>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069340"/>
            <a:ext cx="1490345" cy="152209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248653"/>
            <a:ext cx="3365147" cy="4584700"/>
          </a:xfrm>
          <a:prstGeom prst="rect">
            <a:avLst/>
          </a:prstGeom>
          <a:noFill/>
        </p:spPr>
        <p:txBody>
          <a:bodyPr wrap="square" rtlCol="0">
            <a:spAutoFit/>
          </a:bodyPr>
          <a:lstStyle/>
          <a:p>
            <a:r>
              <a:rPr lang="en-IN" sz="2000" b="1" u="sng" dirty="0">
                <a:solidFill>
                  <a:srgbClr val="002060"/>
                </a:solidFill>
              </a:rPr>
              <a:t>Prof. S K </a:t>
            </a:r>
            <a:r>
              <a:rPr lang="en-IN" sz="2000" b="1" u="sng" dirty="0" err="1">
                <a:solidFill>
                  <a:srgbClr val="002060"/>
                </a:solidFill>
              </a:rPr>
              <a:t>Trehan</a:t>
            </a:r>
            <a:r>
              <a:rPr lang="en-IN" sz="2000" b="1" u="sng" dirty="0">
                <a:solidFill>
                  <a:srgbClr val="002060"/>
                </a:solidFill>
              </a:rPr>
              <a:t> (1931-2004) </a:t>
            </a:r>
            <a:endParaRPr lang="en-IN" sz="2000" b="1" u="sng" dirty="0">
              <a:solidFill>
                <a:srgbClr val="002060"/>
              </a:solidFill>
            </a:endParaRPr>
          </a:p>
          <a:p>
            <a:endParaRPr lang="en-IN" sz="2000" b="1" u="sng" dirty="0">
              <a:solidFill>
                <a:srgbClr val="002060"/>
              </a:solidFill>
            </a:endParaRPr>
          </a:p>
          <a:p>
            <a:pPr marL="342900" indent="-342900">
              <a:buFont typeface="Arial" panose="020B0604020202020204" pitchFamily="34" charset="0"/>
              <a:buChar char="•"/>
            </a:pPr>
            <a:r>
              <a:rPr lang="en-IN" sz="2000" b="1" dirty="0" err="1">
                <a:solidFill>
                  <a:srgbClr val="C00000"/>
                </a:solidFill>
              </a:rPr>
              <a:t>Ph.D</a:t>
            </a:r>
            <a:r>
              <a:rPr lang="en-IN" sz="2000" b="1" dirty="0">
                <a:solidFill>
                  <a:srgbClr val="C00000"/>
                </a:solidFill>
              </a:rPr>
              <a:t> student of Nobel Laureate S Chandrasekhar at University of Chicago</a:t>
            </a:r>
            <a:r>
              <a:rPr lang="en-US" altLang="en-IN" sz="2000" b="1" dirty="0">
                <a:solidFill>
                  <a:srgbClr val="C00000"/>
                </a:solidFill>
              </a:rPr>
              <a:t>.</a:t>
            </a:r>
            <a:endParaRPr lang="en-US" altLang="en-IN" sz="2000" b="1" dirty="0">
              <a:solidFill>
                <a:srgbClr val="C00000"/>
              </a:solidFill>
            </a:endParaRPr>
          </a:p>
          <a:p>
            <a:r>
              <a:rPr lang="en-IN" sz="2000" b="1" dirty="0">
                <a:solidFill>
                  <a:srgbClr val="C00000"/>
                </a:solidFill>
              </a:rPr>
              <a:t> </a:t>
            </a:r>
            <a:endParaRPr lang="en-IN" sz="2000" b="1" dirty="0">
              <a:solidFill>
                <a:srgbClr val="C00000"/>
              </a:solidFill>
            </a:endParaRPr>
          </a:p>
          <a:p>
            <a:pPr marL="342900" indent="-342900">
              <a:buFont typeface="Arial" panose="020B0604020202020204" pitchFamily="34" charset="0"/>
              <a:buChar char="•"/>
            </a:pPr>
            <a:r>
              <a:rPr lang="en-US" altLang="en-IN" sz="2000" b="1" dirty="0">
                <a:solidFill>
                  <a:srgbClr val="C00000"/>
                </a:solidFill>
              </a:rPr>
              <a:t>J</a:t>
            </a:r>
            <a:r>
              <a:rPr lang="en-IN" sz="2000" b="1" dirty="0">
                <a:solidFill>
                  <a:srgbClr val="C00000"/>
                </a:solidFill>
              </a:rPr>
              <a:t>oined PU as Faculty in 1960. </a:t>
            </a:r>
            <a:endParaRPr lang="en-IN" sz="2000" b="1" dirty="0">
              <a:solidFill>
                <a:srgbClr val="C00000"/>
              </a:solidFill>
            </a:endParaRPr>
          </a:p>
          <a:p>
            <a:endParaRPr lang="en-IN" sz="2000" b="1" dirty="0">
              <a:solidFill>
                <a:srgbClr val="C00000"/>
              </a:solidFill>
            </a:endParaRPr>
          </a:p>
          <a:p>
            <a:pPr marL="342900" indent="-342900">
              <a:buFont typeface="Arial" panose="020B0604020202020204" pitchFamily="34" charset="0"/>
              <a:buChar char="•"/>
            </a:pPr>
            <a:r>
              <a:rPr lang="en-IN" sz="2000" b="1" dirty="0">
                <a:solidFill>
                  <a:srgbClr val="C00000"/>
                </a:solidFill>
              </a:rPr>
              <a:t>Awarded S </a:t>
            </a:r>
            <a:r>
              <a:rPr lang="en-IN" sz="2000" b="1" dirty="0" err="1">
                <a:solidFill>
                  <a:srgbClr val="C00000"/>
                </a:solidFill>
              </a:rPr>
              <a:t>S</a:t>
            </a:r>
            <a:r>
              <a:rPr lang="en-IN" sz="2000" b="1" dirty="0">
                <a:solidFill>
                  <a:srgbClr val="C00000"/>
                </a:solidFill>
              </a:rPr>
              <a:t> </a:t>
            </a:r>
            <a:r>
              <a:rPr lang="en-IN" sz="2000" b="1" dirty="0" err="1">
                <a:solidFill>
                  <a:srgbClr val="C00000"/>
                </a:solidFill>
              </a:rPr>
              <a:t>Bhatnagar</a:t>
            </a:r>
            <a:endParaRPr lang="en-IN" sz="2000" b="1" dirty="0">
              <a:solidFill>
                <a:srgbClr val="C00000"/>
              </a:solidFill>
            </a:endParaRPr>
          </a:p>
          <a:p>
            <a:r>
              <a:rPr lang="en-IN" sz="2000" b="1" dirty="0">
                <a:solidFill>
                  <a:srgbClr val="C00000"/>
                </a:solidFill>
              </a:rPr>
              <a:t>Prize in Mathematics in  1976.  </a:t>
            </a:r>
            <a:endParaRPr lang="en-IN" sz="2000" b="1" dirty="0">
              <a:solidFill>
                <a:srgbClr val="C00000"/>
              </a:solidFill>
            </a:endParaRPr>
          </a:p>
          <a:p>
            <a:endParaRPr lang="en-IN" dirty="0"/>
          </a:p>
          <a:p>
            <a:endParaRPr lang="en-IN" dirty="0"/>
          </a:p>
          <a:p>
            <a:endParaRPr lang="en-IN" dirty="0"/>
          </a:p>
          <a:p>
            <a:endParaRPr lang="en-US" dirty="0"/>
          </a:p>
        </p:txBody>
      </p:sp>
      <p:pic>
        <p:nvPicPr>
          <p:cNvPr id="9218" name="Picture 2" descr="C:\Users\Lenovo\Downloads\WhatsApp Image 2022-12-09 at 2.14.44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28600"/>
            <a:ext cx="5024735"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C:\Users\ABC\Desktop\sparking punjabi\Prof Surinder kumar tre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29155" y="31750"/>
            <a:ext cx="1273810" cy="159512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4650" y="267335"/>
            <a:ext cx="3665855" cy="3415030"/>
          </a:xfrm>
          <a:prstGeom prst="rect">
            <a:avLst/>
          </a:prstGeom>
          <a:noFill/>
        </p:spPr>
        <p:txBody>
          <a:bodyPr wrap="square" rtlCol="0">
            <a:spAutoFit/>
          </a:bodyPr>
          <a:lstStyle/>
          <a:p>
            <a:pPr algn="ctr"/>
            <a:r>
              <a:rPr lang="en-US" altLang="en-IN" sz="2400" b="1" u="sng" dirty="0">
                <a:solidFill>
                  <a:srgbClr val="002060"/>
                </a:solidFill>
              </a:rPr>
              <a:t>Prof. </a:t>
            </a:r>
            <a:r>
              <a:rPr lang="en-IN" sz="2400" b="1" u="sng" dirty="0">
                <a:solidFill>
                  <a:srgbClr val="002060"/>
                </a:solidFill>
              </a:rPr>
              <a:t>I B S </a:t>
            </a:r>
            <a:r>
              <a:rPr lang="en-IN" sz="2400" b="1" u="sng" dirty="0" err="1">
                <a:solidFill>
                  <a:srgbClr val="002060"/>
                </a:solidFill>
              </a:rPr>
              <a:t>Passi</a:t>
            </a:r>
            <a:r>
              <a:rPr lang="en-IN" sz="2400" b="1" u="sng" dirty="0">
                <a:solidFill>
                  <a:srgbClr val="002060"/>
                </a:solidFill>
              </a:rPr>
              <a:t> </a:t>
            </a:r>
            <a:r>
              <a:rPr lang="en-US" altLang="en-IN" sz="2400" b="1" u="sng" dirty="0">
                <a:solidFill>
                  <a:srgbClr val="002060"/>
                </a:solidFill>
              </a:rPr>
              <a:t>(1939-2021)</a:t>
            </a:r>
            <a:endParaRPr lang="en-US" altLang="en-IN" sz="2400" b="1" u="sng" dirty="0">
              <a:solidFill>
                <a:srgbClr val="002060"/>
              </a:solidFill>
            </a:endParaRPr>
          </a:p>
          <a:p>
            <a:pPr algn="ctr"/>
            <a:endParaRPr lang="en-US" altLang="en-IN" sz="2400" b="1" u="sng" dirty="0">
              <a:solidFill>
                <a:srgbClr val="002060"/>
              </a:solidFill>
            </a:endParaRPr>
          </a:p>
          <a:p>
            <a:pPr marL="342900" indent="-342900" algn="ctr">
              <a:buFont typeface="Arial" panose="020B0604020202020204" pitchFamily="34" charset="0"/>
              <a:buChar char="•"/>
            </a:pPr>
            <a:r>
              <a:rPr lang="en-IN" sz="2400" b="1" dirty="0">
                <a:solidFill>
                  <a:srgbClr val="C00000"/>
                </a:solidFill>
              </a:rPr>
              <a:t>Emeritus Professor</a:t>
            </a:r>
            <a:endParaRPr lang="en-IN" sz="2400" b="1" dirty="0">
              <a:solidFill>
                <a:srgbClr val="C00000"/>
              </a:solidFill>
            </a:endParaRPr>
          </a:p>
          <a:p>
            <a:pPr indent="0" algn="ctr">
              <a:buFont typeface="Arial" panose="020B0604020202020204" pitchFamily="34" charset="0"/>
              <a:buNone/>
            </a:pPr>
            <a:r>
              <a:rPr lang="en-IN" sz="2400" b="1" dirty="0">
                <a:solidFill>
                  <a:srgbClr val="C00000"/>
                </a:solidFill>
              </a:rPr>
              <a:t>Dept</a:t>
            </a:r>
            <a:r>
              <a:rPr lang="en-US" altLang="en-IN" sz="2400" b="1" dirty="0">
                <a:solidFill>
                  <a:srgbClr val="C00000"/>
                </a:solidFill>
              </a:rPr>
              <a:t>.</a:t>
            </a:r>
            <a:r>
              <a:rPr lang="en-IN" sz="2400" b="1" dirty="0">
                <a:solidFill>
                  <a:srgbClr val="C00000"/>
                </a:solidFill>
              </a:rPr>
              <a:t> o</a:t>
            </a:r>
            <a:r>
              <a:rPr lang="en-US" altLang="en-IN" sz="2400" b="1" dirty="0">
                <a:solidFill>
                  <a:srgbClr val="C00000"/>
                </a:solidFill>
              </a:rPr>
              <a:t>f </a:t>
            </a:r>
            <a:r>
              <a:rPr lang="en-IN" sz="2400" b="1" dirty="0">
                <a:solidFill>
                  <a:srgbClr val="C00000"/>
                </a:solidFill>
              </a:rPr>
              <a:t>Mathematics, </a:t>
            </a:r>
            <a:endParaRPr lang="en-IN" sz="2400" b="1" dirty="0">
              <a:solidFill>
                <a:srgbClr val="C00000"/>
              </a:solidFill>
            </a:endParaRPr>
          </a:p>
          <a:p>
            <a:pPr indent="0" algn="ctr">
              <a:buFont typeface="Arial" panose="020B0604020202020204" pitchFamily="34" charset="0"/>
              <a:buNone/>
            </a:pPr>
            <a:r>
              <a:rPr lang="en-IN" sz="2400" b="1" dirty="0">
                <a:solidFill>
                  <a:srgbClr val="C00000"/>
                </a:solidFill>
              </a:rPr>
              <a:t>P</a:t>
            </a:r>
            <a:r>
              <a:rPr lang="en-US" altLang="en-IN" sz="2400" b="1" dirty="0">
                <a:solidFill>
                  <a:srgbClr val="C00000"/>
                </a:solidFill>
              </a:rPr>
              <a:t>anjab </a:t>
            </a:r>
            <a:r>
              <a:rPr lang="en-IN" sz="2400" b="1" dirty="0">
                <a:solidFill>
                  <a:srgbClr val="C00000"/>
                </a:solidFill>
              </a:rPr>
              <a:t>U</a:t>
            </a:r>
            <a:r>
              <a:rPr lang="en-US" altLang="en-IN" sz="2400" b="1" dirty="0">
                <a:solidFill>
                  <a:srgbClr val="C00000"/>
                </a:solidFill>
              </a:rPr>
              <a:t>niversity, Chandigarh</a:t>
            </a:r>
            <a:endParaRPr lang="en-IN" sz="2400" b="1" dirty="0">
              <a:solidFill>
                <a:srgbClr val="C00000"/>
              </a:solidFill>
            </a:endParaRPr>
          </a:p>
          <a:p>
            <a:pPr marL="342900" indent="-342900" algn="ctr">
              <a:buFont typeface="Arial" panose="020B0604020202020204" pitchFamily="34" charset="0"/>
              <a:buChar char="•"/>
            </a:pPr>
            <a:endParaRPr lang="en-IN" sz="2400" b="1" dirty="0">
              <a:solidFill>
                <a:srgbClr val="C00000"/>
              </a:solidFill>
            </a:endParaRPr>
          </a:p>
          <a:p>
            <a:pPr marL="342900" indent="-342900">
              <a:buFont typeface="Arial" panose="020B0604020202020204" pitchFamily="34" charset="0"/>
              <a:buChar char="•"/>
            </a:pPr>
            <a:r>
              <a:rPr lang="en-IN" sz="2400" b="1" dirty="0">
                <a:solidFill>
                  <a:srgbClr val="C00000"/>
                </a:solidFill>
              </a:rPr>
              <a:t>SS </a:t>
            </a:r>
            <a:r>
              <a:rPr lang="en-IN" sz="2400" b="1" dirty="0" err="1">
                <a:solidFill>
                  <a:srgbClr val="C00000"/>
                </a:solidFill>
              </a:rPr>
              <a:t>Bhatnagar</a:t>
            </a:r>
            <a:r>
              <a:rPr lang="en-IN" sz="2400" b="1" dirty="0">
                <a:solidFill>
                  <a:srgbClr val="C00000"/>
                </a:solidFill>
              </a:rPr>
              <a:t> Prize in </a:t>
            </a:r>
            <a:endParaRPr lang="en-IN" sz="2400" b="1" dirty="0">
              <a:solidFill>
                <a:srgbClr val="C00000"/>
              </a:solidFill>
            </a:endParaRPr>
          </a:p>
          <a:p>
            <a:pPr algn="ctr"/>
            <a:r>
              <a:rPr lang="en-IN" sz="2400" b="1" dirty="0">
                <a:solidFill>
                  <a:srgbClr val="C00000"/>
                </a:solidFill>
              </a:rPr>
              <a:t>Mathematics (1983)</a:t>
            </a:r>
            <a:endParaRPr lang="en-US" sz="2400" b="1" dirty="0">
              <a:solidFill>
                <a:srgbClr val="C00000"/>
              </a:solidFill>
            </a:endParaRPr>
          </a:p>
        </p:txBody>
      </p:sp>
      <p:pic>
        <p:nvPicPr>
          <p:cNvPr id="10242" name="Picture 2" descr="C:\Users\Lenovo\Downloads\WhatsApp Image 2022-12-09 at 2.15.02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228600"/>
            <a:ext cx="514975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 B S pass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775" y="180340"/>
            <a:ext cx="1550670" cy="136652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2045" y="428604"/>
            <a:ext cx="3350260" cy="4831080"/>
          </a:xfrm>
          <a:prstGeom prst="rect">
            <a:avLst/>
          </a:prstGeom>
          <a:noFill/>
        </p:spPr>
        <p:txBody>
          <a:bodyPr wrap="none" rtlCol="0">
            <a:spAutoFit/>
          </a:bodyPr>
          <a:lstStyle/>
          <a:p>
            <a:r>
              <a:rPr lang="en-IN" sz="2000" b="1" dirty="0">
                <a:solidFill>
                  <a:srgbClr val="C00000"/>
                </a:solidFill>
              </a:rPr>
              <a:t>    </a:t>
            </a:r>
            <a:r>
              <a:rPr lang="en-IN" sz="2400" b="1" u="sng" dirty="0">
                <a:solidFill>
                  <a:srgbClr val="002060"/>
                </a:solidFill>
              </a:rPr>
              <a:t>Prof. Ms. R J Hans-Gill</a:t>
            </a:r>
            <a:endParaRPr lang="en-IN" sz="2400" b="1" dirty="0">
              <a:solidFill>
                <a:srgbClr val="002060"/>
              </a:solidFill>
            </a:endParaRPr>
          </a:p>
          <a:p>
            <a:r>
              <a:rPr lang="en-IN" sz="2400" b="1" dirty="0">
                <a:solidFill>
                  <a:srgbClr val="002060"/>
                </a:solidFill>
              </a:rPr>
              <a:t>             (b: 1943) </a:t>
            </a:r>
            <a:r>
              <a:rPr lang="en-IN" sz="2400" b="1" dirty="0">
                <a:solidFill>
                  <a:srgbClr val="C00000"/>
                </a:solidFill>
              </a:rPr>
              <a:t>    </a:t>
            </a:r>
            <a:endParaRPr lang="en-IN" sz="2400" b="1" dirty="0">
              <a:solidFill>
                <a:srgbClr val="C00000"/>
              </a:solidFill>
            </a:endParaRPr>
          </a:p>
          <a:p>
            <a:endParaRPr lang="en-IN" sz="2000" b="1" dirty="0">
              <a:solidFill>
                <a:srgbClr val="C00000"/>
              </a:solidFill>
            </a:endParaRPr>
          </a:p>
          <a:p>
            <a:pPr marL="342900" indent="-342900">
              <a:buFont typeface="Arial" panose="020B0604020202020204" pitchFamily="34" charset="0"/>
              <a:buChar char="•"/>
            </a:pPr>
            <a:r>
              <a:rPr lang="en-IN" sz="2400" b="1" dirty="0">
                <a:solidFill>
                  <a:srgbClr val="C00000"/>
                </a:solidFill>
              </a:rPr>
              <a:t>An eminent woman</a:t>
            </a:r>
            <a:endParaRPr lang="en-IN" sz="2400" b="1" dirty="0">
              <a:solidFill>
                <a:srgbClr val="C00000"/>
              </a:solidFill>
            </a:endParaRPr>
          </a:p>
          <a:p>
            <a:r>
              <a:rPr lang="en-IN" sz="2400" b="1" dirty="0">
                <a:solidFill>
                  <a:srgbClr val="C00000"/>
                </a:solidFill>
              </a:rPr>
              <a:t>Mathematician of India, </a:t>
            </a:r>
            <a:endParaRPr lang="en-IN" sz="2400" b="1" dirty="0">
              <a:solidFill>
                <a:srgbClr val="C00000"/>
              </a:solidFill>
            </a:endParaRPr>
          </a:p>
          <a:p>
            <a:r>
              <a:rPr lang="en-IN" sz="2400" b="1" dirty="0">
                <a:solidFill>
                  <a:srgbClr val="C00000"/>
                </a:solidFill>
              </a:rPr>
              <a:t>Fellow</a:t>
            </a:r>
            <a:r>
              <a:rPr lang="en-US" altLang="en-IN" sz="2400" b="1" dirty="0">
                <a:solidFill>
                  <a:srgbClr val="C00000"/>
                </a:solidFill>
              </a:rPr>
              <a:t> :</a:t>
            </a:r>
            <a:r>
              <a:rPr lang="en-IN" sz="2400" b="1" dirty="0">
                <a:solidFill>
                  <a:srgbClr val="C00000"/>
                </a:solidFill>
              </a:rPr>
              <a:t> TWAS, </a:t>
            </a:r>
            <a:r>
              <a:rPr lang="en-US" altLang="en-IN" sz="2400" b="1" dirty="0">
                <a:solidFill>
                  <a:srgbClr val="C00000"/>
                </a:solidFill>
              </a:rPr>
              <a:t>I</a:t>
            </a:r>
            <a:r>
              <a:rPr lang="en-IN" sz="2400" b="1" dirty="0">
                <a:solidFill>
                  <a:srgbClr val="C00000"/>
                </a:solidFill>
              </a:rPr>
              <a:t>N</a:t>
            </a:r>
            <a:r>
              <a:rPr lang="en-US" altLang="en-IN" sz="2400" b="1" dirty="0">
                <a:solidFill>
                  <a:srgbClr val="C00000"/>
                </a:solidFill>
              </a:rPr>
              <a:t>S</a:t>
            </a:r>
            <a:r>
              <a:rPr lang="en-IN" sz="2400" b="1" dirty="0">
                <a:solidFill>
                  <a:srgbClr val="C00000"/>
                </a:solidFill>
              </a:rPr>
              <a:t>A,</a:t>
            </a:r>
            <a:endParaRPr lang="en-IN" sz="2400" b="1" dirty="0">
              <a:solidFill>
                <a:srgbClr val="C00000"/>
              </a:solidFill>
            </a:endParaRPr>
          </a:p>
          <a:p>
            <a:r>
              <a:rPr lang="en-IN" sz="2400" b="1" dirty="0" err="1">
                <a:solidFill>
                  <a:srgbClr val="C00000"/>
                </a:solidFill>
              </a:rPr>
              <a:t>NAS</a:t>
            </a:r>
            <a:r>
              <a:rPr lang="en-US" altLang="en-IN" sz="2400" b="1" dirty="0" err="1">
                <a:solidFill>
                  <a:srgbClr val="C00000"/>
                </a:solidFill>
              </a:rPr>
              <a:t>I</a:t>
            </a:r>
            <a:r>
              <a:rPr lang="en-IN" sz="2400" b="1" dirty="0">
                <a:solidFill>
                  <a:srgbClr val="C00000"/>
                </a:solidFill>
              </a:rPr>
              <a:t>.</a:t>
            </a:r>
            <a:endParaRPr lang="en-IN" sz="2400" b="1" dirty="0">
              <a:solidFill>
                <a:srgbClr val="C00000"/>
              </a:solidFill>
            </a:endParaRPr>
          </a:p>
          <a:p>
            <a:endParaRPr lang="en-IN" sz="2400" b="1" dirty="0">
              <a:solidFill>
                <a:srgbClr val="C00000"/>
              </a:solidFill>
            </a:endParaRPr>
          </a:p>
          <a:p>
            <a:pPr marL="342900" indent="-342900">
              <a:buFont typeface="Arial" panose="020B0604020202020204" pitchFamily="34" charset="0"/>
              <a:buChar char="•"/>
            </a:pPr>
            <a:r>
              <a:rPr lang="en-IN" sz="2400" b="1" dirty="0">
                <a:solidFill>
                  <a:srgbClr val="C00000"/>
                </a:solidFill>
              </a:rPr>
              <a:t>Emeritus Prof.,</a:t>
            </a:r>
            <a:endParaRPr lang="en-IN" sz="2400" b="1" dirty="0">
              <a:solidFill>
                <a:srgbClr val="C00000"/>
              </a:solidFill>
            </a:endParaRPr>
          </a:p>
          <a:p>
            <a:r>
              <a:rPr lang="en-US" altLang="en-IN" sz="2400" b="1" dirty="0">
                <a:solidFill>
                  <a:srgbClr val="C00000"/>
                </a:solidFill>
              </a:rPr>
              <a:t>Dept. of Mathematics, </a:t>
            </a:r>
            <a:endParaRPr lang="en-US" altLang="en-IN" sz="2400" b="1" dirty="0">
              <a:solidFill>
                <a:srgbClr val="C00000"/>
              </a:solidFill>
            </a:endParaRPr>
          </a:p>
          <a:p>
            <a:r>
              <a:rPr lang="en-US" altLang="en-IN" sz="2400" b="1" dirty="0">
                <a:solidFill>
                  <a:srgbClr val="C00000"/>
                </a:solidFill>
              </a:rPr>
              <a:t>&amp; </a:t>
            </a:r>
            <a:r>
              <a:rPr lang="en-IN" sz="2400" b="1" dirty="0">
                <a:solidFill>
                  <a:srgbClr val="C00000"/>
                </a:solidFill>
              </a:rPr>
              <a:t> ex-Dean University </a:t>
            </a:r>
            <a:endParaRPr lang="en-IN" sz="2400" b="1" dirty="0">
              <a:solidFill>
                <a:srgbClr val="C00000"/>
              </a:solidFill>
            </a:endParaRPr>
          </a:p>
          <a:p>
            <a:r>
              <a:rPr lang="en-IN" sz="2400" b="1" dirty="0">
                <a:solidFill>
                  <a:srgbClr val="C00000"/>
                </a:solidFill>
              </a:rPr>
              <a:t>Instruction</a:t>
            </a:r>
            <a:r>
              <a:rPr lang="en-US" altLang="en-IN" sz="2400" b="1" dirty="0">
                <a:solidFill>
                  <a:srgbClr val="C00000"/>
                </a:solidFill>
              </a:rPr>
              <a:t>s</a:t>
            </a:r>
            <a:r>
              <a:rPr lang="en-IN" sz="2400" b="1" dirty="0">
                <a:solidFill>
                  <a:srgbClr val="C00000"/>
                </a:solidFill>
              </a:rPr>
              <a:t>, </a:t>
            </a:r>
            <a:endParaRPr lang="en-IN" sz="2400" b="1" dirty="0">
              <a:solidFill>
                <a:srgbClr val="C00000"/>
              </a:solidFill>
            </a:endParaRPr>
          </a:p>
          <a:p>
            <a:r>
              <a:rPr lang="en-IN" sz="2400" b="1" dirty="0">
                <a:solidFill>
                  <a:srgbClr val="C00000"/>
                </a:solidFill>
              </a:rPr>
              <a:t>P</a:t>
            </a:r>
            <a:r>
              <a:rPr lang="en-US" altLang="en-IN" sz="2400" b="1" dirty="0">
                <a:solidFill>
                  <a:srgbClr val="C00000"/>
                </a:solidFill>
              </a:rPr>
              <a:t>anjab </a:t>
            </a:r>
            <a:r>
              <a:rPr lang="en-IN" sz="2400" b="1" dirty="0">
                <a:solidFill>
                  <a:srgbClr val="C00000"/>
                </a:solidFill>
              </a:rPr>
              <a:t>U</a:t>
            </a:r>
            <a:r>
              <a:rPr lang="en-US" altLang="en-IN" sz="2400" b="1" dirty="0">
                <a:solidFill>
                  <a:srgbClr val="C00000"/>
                </a:solidFill>
              </a:rPr>
              <a:t>niv., Chandigarh</a:t>
            </a:r>
            <a:endParaRPr lang="en-US" altLang="en-IN" sz="2400" b="1" dirty="0">
              <a:solidFill>
                <a:srgbClr val="C00000"/>
              </a:solidFill>
            </a:endParaRPr>
          </a:p>
        </p:txBody>
      </p:sp>
      <p:pic>
        <p:nvPicPr>
          <p:cNvPr id="13314" name="Picture 2" descr="C:\Users\Lenovo\Downloads\WhatsApp Image 2022-12-09 at 2.16.13 PM.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464699"/>
            <a:ext cx="5501260" cy="6012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BC\Desktop\sparking punjabi\Prof Rajinder jeeet Hans G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26005" y="276225"/>
            <a:ext cx="1291590" cy="18859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100" name="Text Box 99"/>
          <p:cNvSpPr txBox="1"/>
          <p:nvPr/>
        </p:nvSpPr>
        <p:spPr>
          <a:xfrm>
            <a:off x="135255" y="477520"/>
            <a:ext cx="5013960" cy="3784600"/>
          </a:xfrm>
          <a:prstGeom prst="rect">
            <a:avLst/>
          </a:prstGeom>
          <a:noFill/>
          <a:ln w="9525">
            <a:noFill/>
          </a:ln>
        </p:spPr>
        <p:txBody>
          <a:bodyPr wrap="square">
            <a:spAutoFit/>
          </a:bodyPr>
          <a:p>
            <a:pPr indent="0"/>
            <a:r>
              <a:rPr lang="en-US" sz="1200" b="0">
                <a:latin typeface="Arial" panose="020B0604020202020204" pitchFamily="34" charset="0"/>
                <a:cs typeface="Calibri" panose="020F0502020204030204" charset="0"/>
              </a:rPr>
              <a:t>Prof. Gill was born on 28 October, 1911,at Chela, Punjab; obtained his Ph.D. from the University of Chicago , USA  (1940). He was Lecturer in Physics, FC College, Lahore (1940-47); Professor of Physics, Tata Institute of Fundamental Research, Bombay (1947-48); Officer on Special Duty, Atomic Energy Commission (1948-49); Professor and Head, Department of Physics (1949-63), Dean, Faculty of Science (1950-53, 1956-58); Aligarh Muslim University, Aligarh; Director, Gulmarg Research Observatory (1951-71); Director, Central Scientific Instruments Organization, Chandigarh (1963-71); Visiting Professor, Washington State University, USA; Visiting Scientist, National Centre for Atmospheric Research (USA); Adjunct Professor of Physics, Georgia Institute of Technology, USA and Visiting Scientist, National Bureau of Standards (USA). Prof. Gill established the Gulmarg Research Observatory jointly by the Aligarh Muslim University and Kashmir University. He was also responsible to build CSIR-Central Scientific Instruments Organization, Chandigarh. He made outstanding contribution in the field of Cosmic Rays Physics such as (i) burst frequency of cosmic rays vs. size, which helped determine spin of </a:t>
            </a:r>
            <a:endParaRPr lang="en-US"/>
          </a:p>
        </p:txBody>
      </p:sp>
      <p:sp>
        <p:nvSpPr>
          <p:cNvPr id="101" name="Text Box 100"/>
          <p:cNvSpPr txBox="1"/>
          <p:nvPr/>
        </p:nvSpPr>
        <p:spPr>
          <a:xfrm>
            <a:off x="116840" y="4162425"/>
            <a:ext cx="5376545" cy="2676525"/>
          </a:xfrm>
          <a:prstGeom prst="rect">
            <a:avLst/>
          </a:prstGeom>
          <a:noFill/>
          <a:ln w="9525">
            <a:noFill/>
          </a:ln>
        </p:spPr>
        <p:txBody>
          <a:bodyPr wrap="square">
            <a:spAutoFit/>
          </a:bodyPr>
          <a:p>
            <a:pPr indent="0"/>
            <a:r>
              <a:rPr lang="en-US" sz="1200" b="0">
                <a:latin typeface="Arial" panose="020B0604020202020204" pitchFamily="34" charset="0"/>
                <a:ea typeface="SimSun" panose="02010600030101010101" pitchFamily="2" charset="-122"/>
              </a:rPr>
              <a:t>mesons; and (ii) azimuthal variations on cosmic ray intensity in Lahore, Gulmarg and Srinagar. He studied the latitude effect on cosmic ray at sea level and at 33,000 ft. Prof.Gill was a member of Editorial Board of International Journal of Comprehensive Med;  Member, Panel of Consultants in Technological Sciences and Applied Research to Director-General of UNESCO (1967) and  Chairman, Development Council for Instruments Industry, Government of India. He was a Fellow, of the Indian National Science Academy (Foreign Secretary,1961-64); National Academy of Sciences, India  and American Physical Society. He was a President, Physics Section of Indian Science Congress (1954), President, Optical Society of India (1970). Prof.Gill died on 23 March, 2002. </a:t>
            </a:r>
            <a:endParaRPr lang="en-US"/>
          </a:p>
        </p:txBody>
      </p:sp>
      <p:sp>
        <p:nvSpPr>
          <p:cNvPr id="5" name="Text Box 4"/>
          <p:cNvSpPr txBox="1"/>
          <p:nvPr/>
        </p:nvSpPr>
        <p:spPr>
          <a:xfrm>
            <a:off x="1153160" y="50800"/>
            <a:ext cx="3430905" cy="398780"/>
          </a:xfrm>
          <a:prstGeom prst="rect">
            <a:avLst/>
          </a:prstGeom>
          <a:noFill/>
        </p:spPr>
        <p:txBody>
          <a:bodyPr wrap="none" rtlCol="0">
            <a:spAutoFit/>
          </a:bodyPr>
          <a:p>
            <a:r>
              <a:rPr lang="en-US" sz="2000" b="1">
                <a:solidFill>
                  <a:srgbClr val="C00000"/>
                </a:solidFill>
              </a:rPr>
              <a:t>Dr. Piara Singh Gill (1911-2002)</a:t>
            </a:r>
            <a:endParaRPr lang="en-US" sz="2000" b="1">
              <a:solidFill>
                <a:srgbClr val="C00000"/>
              </a:solidFill>
            </a:endParaRPr>
          </a:p>
        </p:txBody>
      </p:sp>
      <p:sp>
        <p:nvSpPr>
          <p:cNvPr id="6" name="TextBox 4"/>
          <p:cNvSpPr txBox="1"/>
          <p:nvPr/>
        </p:nvSpPr>
        <p:spPr>
          <a:xfrm>
            <a:off x="5190490" y="1511300"/>
            <a:ext cx="3974465" cy="6770370"/>
          </a:xfrm>
          <a:prstGeom prst="rect">
            <a:avLst/>
          </a:prstGeom>
          <a:noFill/>
        </p:spPr>
        <p:txBody>
          <a:bodyPr wrap="square" rtlCol="0">
            <a:spAutoFit/>
          </a:bodyPr>
          <a:p>
            <a:r>
              <a:rPr lang="en-US" altLang="en-IN" sz="2000" b="1" dirty="0">
                <a:solidFill>
                  <a:srgbClr val="C00000"/>
                </a:solidFill>
              </a:rPr>
              <a:t>         </a:t>
            </a:r>
            <a:r>
              <a:rPr lang="en-US" altLang="en-IN" sz="2000" b="1" dirty="0">
                <a:solidFill>
                  <a:schemeClr val="tx1"/>
                </a:solidFill>
              </a:rPr>
              <a:t> </a:t>
            </a:r>
            <a:endParaRPr lang="en-IN" sz="2000" b="1" dirty="0">
              <a:solidFill>
                <a:schemeClr val="tx1"/>
              </a:solidFill>
            </a:endParaRPr>
          </a:p>
          <a:p>
            <a:pPr marL="342900" indent="-342900">
              <a:buFont typeface="Arial" panose="020B0604020202020204" pitchFamily="34" charset="0"/>
              <a:buChar char="•"/>
            </a:pPr>
            <a:r>
              <a:rPr lang="en-IN" b="1" dirty="0">
                <a:solidFill>
                  <a:srgbClr val="C00000"/>
                </a:solidFill>
              </a:rPr>
              <a:t>A contemporary of Dr. </a:t>
            </a:r>
            <a:r>
              <a:rPr lang="en-IN" b="1" dirty="0" err="1">
                <a:solidFill>
                  <a:srgbClr val="C00000"/>
                </a:solidFill>
              </a:rPr>
              <a:t>Homi</a:t>
            </a:r>
            <a:r>
              <a:rPr lang="en-IN" b="1" dirty="0">
                <a:solidFill>
                  <a:srgbClr val="C00000"/>
                </a:solidFill>
              </a:rPr>
              <a:t> </a:t>
            </a:r>
            <a:r>
              <a:rPr lang="en-IN" b="1" dirty="0" err="1">
                <a:solidFill>
                  <a:srgbClr val="C00000"/>
                </a:solidFill>
              </a:rPr>
              <a:t>Bhabha</a:t>
            </a:r>
            <a:r>
              <a:rPr lang="en-IN" b="1" dirty="0">
                <a:solidFill>
                  <a:srgbClr val="C00000"/>
                </a:solidFill>
              </a:rPr>
              <a:t>,</a:t>
            </a:r>
            <a:r>
              <a:rPr lang="en-US" altLang="en-IN" b="1" dirty="0">
                <a:solidFill>
                  <a:srgbClr val="C00000"/>
                </a:solidFill>
              </a:rPr>
              <a:t> </a:t>
            </a:r>
            <a:r>
              <a:rPr lang="en-IN" b="1" dirty="0">
                <a:solidFill>
                  <a:srgbClr val="C00000"/>
                </a:solidFill>
              </a:rPr>
              <a:t>he obtained his PhD at University of</a:t>
            </a:r>
            <a:r>
              <a:rPr lang="en-US" altLang="en-IN" b="1" dirty="0">
                <a:solidFill>
                  <a:srgbClr val="C00000"/>
                </a:solidFill>
              </a:rPr>
              <a:t> </a:t>
            </a:r>
            <a:r>
              <a:rPr lang="en-IN" b="1" dirty="0">
                <a:solidFill>
                  <a:srgbClr val="C00000"/>
                </a:solidFill>
              </a:rPr>
              <a:t>Chicago, working in the group of Nobel Laureate A H Compton in 1940.</a:t>
            </a:r>
            <a:endParaRPr lang="en-IN" b="1" dirty="0">
              <a:solidFill>
                <a:srgbClr val="C00000"/>
              </a:solidFill>
            </a:endParaRPr>
          </a:p>
          <a:p>
            <a:pPr marL="342900" indent="-342900">
              <a:buFont typeface="Arial" panose="020B0604020202020204" pitchFamily="34" charset="0"/>
              <a:buChar char="•"/>
            </a:pPr>
            <a:r>
              <a:rPr lang="en-US" altLang="en-IN" b="1" dirty="0">
                <a:solidFill>
                  <a:srgbClr val="C00000"/>
                </a:solidFill>
              </a:rPr>
              <a:t>Faculty, F C College Lahore (1940-47).</a:t>
            </a:r>
            <a:endParaRPr lang="en-IN" b="1" dirty="0">
              <a:solidFill>
                <a:srgbClr val="C00000"/>
              </a:solidFill>
            </a:endParaRPr>
          </a:p>
          <a:p>
            <a:endParaRPr lang="en-IN" b="1" dirty="0">
              <a:solidFill>
                <a:srgbClr val="C00000"/>
              </a:solidFill>
            </a:endParaRPr>
          </a:p>
          <a:p>
            <a:pPr marL="342900" indent="-342900">
              <a:buFont typeface="Arial" panose="020B0604020202020204" pitchFamily="34" charset="0"/>
              <a:buChar char="•"/>
            </a:pPr>
            <a:r>
              <a:rPr lang="en-US" altLang="en-IN" b="1" u="sng" dirty="0">
                <a:solidFill>
                  <a:srgbClr val="C00000"/>
                </a:solidFill>
              </a:rPr>
              <a:t>Appointed  by Homi Bhabha as the Professor of Experimental Physics at TIFR (1947-49).</a:t>
            </a:r>
            <a:endParaRPr lang="en-IN" b="1" u="sng" dirty="0">
              <a:solidFill>
                <a:srgbClr val="C00000"/>
              </a:solidFill>
            </a:endParaRPr>
          </a:p>
          <a:p>
            <a:pPr marL="342900" indent="-342900">
              <a:buFont typeface="Arial" panose="020B0604020202020204" pitchFamily="34" charset="0"/>
              <a:buChar char="•"/>
            </a:pPr>
            <a:endParaRPr lang="en-IN" b="1" u="sng" dirty="0">
              <a:solidFill>
                <a:srgbClr val="C00000"/>
              </a:solidFill>
            </a:endParaRPr>
          </a:p>
          <a:p>
            <a:pPr marL="342900" indent="-342900">
              <a:buFont typeface="Arial" panose="020B0604020202020204" pitchFamily="34" charset="0"/>
              <a:buChar char="•"/>
            </a:pPr>
            <a:r>
              <a:rPr lang="en-US" altLang="en-IN" b="1" u="sng" dirty="0">
                <a:solidFill>
                  <a:srgbClr val="C00000"/>
                </a:solidFill>
              </a:rPr>
              <a:t>First Head of Physics Dept. at </a:t>
            </a:r>
            <a:r>
              <a:rPr lang="en-IN" b="1" u="sng" dirty="0">
                <a:solidFill>
                  <a:srgbClr val="C00000"/>
                </a:solidFill>
              </a:rPr>
              <a:t>AMU</a:t>
            </a:r>
            <a:r>
              <a:rPr lang="en-US" altLang="en-IN" b="1" u="sng" dirty="0">
                <a:solidFill>
                  <a:srgbClr val="C00000"/>
                </a:solidFill>
              </a:rPr>
              <a:t> </a:t>
            </a:r>
            <a:endParaRPr lang="en-IN" b="1" u="sng" dirty="0">
              <a:solidFill>
                <a:srgbClr val="C00000"/>
              </a:solidFill>
            </a:endParaRPr>
          </a:p>
          <a:p>
            <a:endParaRPr lang="en-IN" b="1" u="sng" dirty="0">
              <a:solidFill>
                <a:srgbClr val="C00000"/>
              </a:solidFill>
            </a:endParaRPr>
          </a:p>
          <a:p>
            <a:pPr marL="342900" indent="-342900">
              <a:buFont typeface="Arial" panose="020B0604020202020204" pitchFamily="34" charset="0"/>
              <a:buChar char="•"/>
            </a:pPr>
            <a:r>
              <a:rPr lang="en-IN" b="1" dirty="0">
                <a:solidFill>
                  <a:srgbClr val="C00000"/>
                </a:solidFill>
              </a:rPr>
              <a:t>Nurtured H S Hans, S P </a:t>
            </a:r>
            <a:r>
              <a:rPr lang="en-IN" b="1" dirty="0" err="1">
                <a:solidFill>
                  <a:srgbClr val="C00000"/>
                </a:solidFill>
              </a:rPr>
              <a:t>Puri</a:t>
            </a:r>
            <a:r>
              <a:rPr lang="en-IN" b="1" dirty="0">
                <a:solidFill>
                  <a:srgbClr val="C00000"/>
                </a:solidFill>
              </a:rPr>
              <a:t> et al at </a:t>
            </a:r>
            <a:r>
              <a:rPr lang="en-US" altLang="en-IN" b="1" dirty="0">
                <a:solidFill>
                  <a:srgbClr val="C00000"/>
                </a:solidFill>
              </a:rPr>
              <a:t> </a:t>
            </a:r>
            <a:r>
              <a:rPr lang="en-IN" b="1" dirty="0">
                <a:solidFill>
                  <a:srgbClr val="C00000"/>
                </a:solidFill>
              </a:rPr>
              <a:t>AMU.</a:t>
            </a:r>
            <a:endParaRPr lang="en-IN" b="1" dirty="0">
              <a:solidFill>
                <a:srgbClr val="C00000"/>
              </a:solidFill>
            </a:endParaRPr>
          </a:p>
          <a:p>
            <a:pPr marL="342900" indent="-342900">
              <a:buFont typeface="Arial" panose="020B0604020202020204" pitchFamily="34" charset="0"/>
              <a:buChar char="•"/>
            </a:pPr>
            <a:endParaRPr lang="en-IN" b="1" dirty="0">
              <a:solidFill>
                <a:srgbClr val="C00000"/>
              </a:solidFill>
            </a:endParaRPr>
          </a:p>
          <a:p>
            <a:pPr marL="342900" indent="-342900">
              <a:buFont typeface="Arial" panose="020B0604020202020204" pitchFamily="34" charset="0"/>
              <a:buChar char="•"/>
            </a:pPr>
            <a:r>
              <a:rPr lang="en-US" altLang="en-IN" b="1" dirty="0">
                <a:solidFill>
                  <a:srgbClr val="C00000"/>
                </a:solidFill>
                <a:sym typeface="+mn-ea"/>
              </a:rPr>
              <a:t>F</a:t>
            </a:r>
            <a:r>
              <a:rPr lang="en-IN" b="1" dirty="0">
                <a:solidFill>
                  <a:srgbClr val="C00000"/>
                </a:solidFill>
                <a:sym typeface="+mn-ea"/>
              </a:rPr>
              <a:t>irst Director of CSIO,</a:t>
            </a:r>
            <a:r>
              <a:rPr lang="en-US" altLang="en-IN" b="1" dirty="0">
                <a:solidFill>
                  <a:srgbClr val="C00000"/>
                </a:solidFill>
                <a:sym typeface="+mn-ea"/>
              </a:rPr>
              <a:t> </a:t>
            </a:r>
            <a:r>
              <a:rPr lang="en-IN" b="1" dirty="0">
                <a:solidFill>
                  <a:srgbClr val="C00000"/>
                </a:solidFill>
                <a:sym typeface="+mn-ea"/>
              </a:rPr>
              <a:t>Chandigarh.</a:t>
            </a:r>
            <a:endParaRPr lang="en-IN" b="1" dirty="0">
              <a:solidFill>
                <a:srgbClr val="C00000"/>
              </a:solidFill>
            </a:endParaRPr>
          </a:p>
          <a:p>
            <a:endParaRPr lang="en-IN" b="1" dirty="0">
              <a:solidFill>
                <a:srgbClr val="C00000"/>
              </a:solidFill>
            </a:endParaRPr>
          </a:p>
          <a:p>
            <a:endParaRPr lang="en-IN" b="1" dirty="0">
              <a:solidFill>
                <a:srgbClr val="C00000"/>
              </a:solidFill>
            </a:endParaRPr>
          </a:p>
          <a:p>
            <a:endParaRPr lang="en-IN" dirty="0"/>
          </a:p>
          <a:p>
            <a:endParaRPr lang="en-IN" dirty="0"/>
          </a:p>
          <a:p>
            <a:endParaRPr lang="en-IN" dirty="0"/>
          </a:p>
          <a:p>
            <a:endParaRPr lang="en-US" dirty="0"/>
          </a:p>
        </p:txBody>
      </p:sp>
      <p:pic>
        <p:nvPicPr>
          <p:cNvPr id="137" name="Picture 75" descr="P.S.GILL.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6489065" y="-56515"/>
            <a:ext cx="1492250" cy="178943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sp>
        <p:nvSpPr>
          <p:cNvPr id="5" name="TextBox 4"/>
          <p:cNvSpPr txBox="1"/>
          <p:nvPr/>
        </p:nvSpPr>
        <p:spPr>
          <a:xfrm>
            <a:off x="914400" y="0"/>
            <a:ext cx="8152765" cy="1691640"/>
          </a:xfrm>
          <a:prstGeom prst="rect">
            <a:avLst/>
          </a:prstGeom>
          <a:noFill/>
        </p:spPr>
        <p:txBody>
          <a:bodyPr wrap="square" rtlCol="0">
            <a:spAutoFit/>
          </a:bodyPr>
          <a:lstStyle/>
          <a:p>
            <a:pPr algn="ctr"/>
            <a:r>
              <a:rPr lang="en-US" altLang="en-IN" sz="2400" b="1" dirty="0"/>
              <a:t>Prof. Yash Pal (1926-2017)</a:t>
            </a:r>
            <a:r>
              <a:rPr lang="en-IN" sz="2400" b="1" dirty="0"/>
              <a:t> </a:t>
            </a:r>
            <a:endParaRPr lang="en-IN" sz="2400" b="1" dirty="0"/>
          </a:p>
          <a:p>
            <a:pPr algn="ctr"/>
            <a:endParaRPr lang="en-IN" sz="2000" b="1" dirty="0">
              <a:solidFill>
                <a:srgbClr val="C00000"/>
              </a:solidFill>
            </a:endParaRPr>
          </a:p>
          <a:p>
            <a:pPr algn="ctr"/>
            <a:r>
              <a:rPr lang="en-IN" sz="2000" b="1" dirty="0">
                <a:solidFill>
                  <a:srgbClr val="C00000"/>
                </a:solidFill>
              </a:rPr>
              <a:t>A </a:t>
            </a:r>
            <a:r>
              <a:rPr lang="en-US" altLang="en-IN" sz="2000" b="1" dirty="0">
                <a:solidFill>
                  <a:srgbClr val="C00000"/>
                </a:solidFill>
              </a:rPr>
              <a:t>L</a:t>
            </a:r>
            <a:r>
              <a:rPr lang="en-IN" sz="2000" b="1" dirty="0">
                <a:solidFill>
                  <a:srgbClr val="C00000"/>
                </a:solidFill>
              </a:rPr>
              <a:t>egendary scientist </a:t>
            </a:r>
            <a:r>
              <a:rPr lang="en-US" altLang="en-IN" sz="2000" b="1" dirty="0">
                <a:solidFill>
                  <a:srgbClr val="C00000"/>
                </a:solidFill>
              </a:rPr>
              <a:t>, h</a:t>
            </a:r>
            <a:r>
              <a:rPr lang="en-US" altLang="en-IN" sz="2000" b="1" dirty="0" smtClean="0">
                <a:solidFill>
                  <a:srgbClr val="C00000"/>
                </a:solidFill>
              </a:rPr>
              <a:t>e </a:t>
            </a:r>
            <a:r>
              <a:rPr lang="en-US" altLang="en-IN" sz="2000" b="1" dirty="0">
                <a:solidFill>
                  <a:srgbClr val="C00000"/>
                </a:solidFill>
              </a:rPr>
              <a:t>had been taught</a:t>
            </a:r>
            <a:endParaRPr lang="en-US" altLang="en-IN" sz="2000" b="1" dirty="0">
              <a:solidFill>
                <a:srgbClr val="C00000"/>
              </a:solidFill>
            </a:endParaRPr>
          </a:p>
          <a:p>
            <a:pPr algn="ctr"/>
            <a:r>
              <a:rPr lang="en-US" altLang="en-IN" sz="2000" b="1" dirty="0">
                <a:solidFill>
                  <a:srgbClr val="C00000"/>
                </a:solidFill>
              </a:rPr>
              <a:t> by </a:t>
            </a:r>
            <a:r>
              <a:rPr lang="en-US" altLang="en-IN" sz="2000" b="1" dirty="0" smtClean="0">
                <a:solidFill>
                  <a:srgbClr val="C00000"/>
                </a:solidFill>
              </a:rPr>
              <a:t>P </a:t>
            </a:r>
            <a:r>
              <a:rPr lang="en-US" altLang="en-IN" sz="2000" b="1" dirty="0">
                <a:solidFill>
                  <a:srgbClr val="C00000"/>
                </a:solidFill>
              </a:rPr>
              <a:t>K Kichlu, J B Seth and B M Anand at Lahore</a:t>
            </a:r>
            <a:endParaRPr lang="en-IN" sz="2000" b="1" dirty="0">
              <a:solidFill>
                <a:srgbClr val="C00000"/>
              </a:solidFill>
            </a:endParaRPr>
          </a:p>
          <a:p>
            <a:r>
              <a:rPr lang="en-IN" sz="2000" b="1" dirty="0">
                <a:solidFill>
                  <a:srgbClr val="C00000"/>
                </a:solidFill>
              </a:rPr>
              <a:t>  </a:t>
            </a:r>
            <a:r>
              <a:rPr lang="en-IN" sz="2000" dirty="0">
                <a:solidFill>
                  <a:srgbClr val="C00000"/>
                </a:solidFill>
              </a:rPr>
              <a:t>                           </a:t>
            </a:r>
            <a:endParaRPr lang="en-US" sz="2000" dirty="0">
              <a:solidFill>
                <a:srgbClr val="C00000"/>
              </a:solidFill>
            </a:endParaRPr>
          </a:p>
        </p:txBody>
      </p:sp>
      <p:sp>
        <p:nvSpPr>
          <p:cNvPr id="3" name="Rectangle 2"/>
          <p:cNvSpPr/>
          <p:nvPr/>
        </p:nvSpPr>
        <p:spPr>
          <a:xfrm>
            <a:off x="13335" y="2062480"/>
            <a:ext cx="9130665" cy="4901565"/>
          </a:xfrm>
          <a:prstGeom prst="rect">
            <a:avLst/>
          </a:prstGeom>
        </p:spPr>
        <p:txBody>
          <a:bodyPr wrap="square">
            <a:spAutoFit/>
          </a:bodyPr>
          <a:lstStyle/>
          <a:p>
            <a:pPr algn="just">
              <a:lnSpc>
                <a:spcPct val="115000"/>
              </a:lnSpc>
              <a:spcAft>
                <a:spcPts val="0"/>
              </a:spcAft>
            </a:pP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Prof. </a:t>
            </a:r>
            <a:r>
              <a:rPr lang="en-IN" sz="1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Yash</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Pal was born on 26 November, 1926, at </a:t>
            </a:r>
            <a:r>
              <a:rPr lang="en-IN" sz="1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Jhang</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(Pakistan); obtained B.Sc. </a:t>
            </a:r>
            <a:r>
              <a:rPr lang="en-IN" sz="1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Hons</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.(1948),M.Sc.(1949) from Punjab University,</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Ph.D. (1958) from Massachusetts Institute of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TechnologyU.S.A</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specializing in high-energy physics. He was </a:t>
            </a:r>
            <a:r>
              <a:rPr 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Professor, Tata Institute of Fundamental Research, Mumbai;</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Director, Space Applications Centre, Ahmedabad (1973-81); Chief Consultant, Planning Commission (1983-84); Secretary, Department of Science and Technology (1984-86) and Chairman, University Grants Commission (1986-91), New Delhi.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rPr>
              <a:t>Prof.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rPr>
              <a:t>Yash</a:t>
            </a:r>
            <a:r>
              <a:rPr lang="en-IN" sz="1200" dirty="0">
                <a:latin typeface="Times New Roman" panose="02020603050405020304" pitchFamily="18" charset="0"/>
                <a:ea typeface="Times New Roman" panose="02020603050405020304" pitchFamily="18" charset="0"/>
                <a:cs typeface="Times New Roman" panose="02020603050405020304" pitchFamily="18" charset="0"/>
              </a:rPr>
              <a:t> Pal has made significant contributions to the study of cosmic rays, high-energy physics, astrophysics, science education, communication and development.</a:t>
            </a:r>
            <a:endParaRPr lang="en-IN"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a:latin typeface="Times New Roman" panose="02020603050405020304" pitchFamily="18" charset="0"/>
                <a:ea typeface="Times New Roman" panose="02020603050405020304" pitchFamily="18" charset="0"/>
                <a:cs typeface="Times New Roman" panose="02020603050405020304" pitchFamily="18" charset="0"/>
                <a:sym typeface="+mn-ea"/>
              </a:rPr>
              <a:t>He was a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Member,of</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UN Advisory Committee on Science and Technology for Development; Scientific Council, International Centre for Theoretical Physics, Trieste and Executive Committee, United Nations University; Vice President, IUPAP. He has done extensive work in theory and practice of communication for development. He proposed ways of using modern technology, space technology in particular, in ways appropriate for developing countries.  Prof.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Yash</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Pal was known for his regular appearances on the science programme ‘Turning Point’ telecasted on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Doordarshan</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and for his knack of explaining scientific concepts in layman’s language. He has been on the advisory boards for several TV Science programmes like Bharat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ki</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chaap</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He was President, Indian Physics Association and a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Fellow,of</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the Indian National Science Academy, Indian Academy of Sciences, National Academy of Sciences (India),  Gujarat Science Academy, and Indian Astronomical Society. He was a National Fellow, National Institute of Education.</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He has received,  Marconi International Fellowship Award (1980), GP Chatterjee Memorial Award of Indian Science Congress Association (1987), Association of Space Explorer Award (1989), Padma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Bhushan</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(1976); Indira Gandhi Prize for Popularization of Science (2000),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Meghnad</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Saha</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Medal (2006) and </a:t>
            </a:r>
            <a:r>
              <a:rPr lang="en-IN" sz="1200" dirty="0" err="1">
                <a:latin typeface="Times New Roman" panose="02020603050405020304" pitchFamily="18" charset="0"/>
                <a:ea typeface="Times New Roman" panose="02020603050405020304" pitchFamily="18" charset="0"/>
                <a:cs typeface="Times New Roman" panose="02020603050405020304" pitchFamily="18" charset="0"/>
                <a:sym typeface="+mn-ea"/>
              </a:rPr>
              <a:t>Daulat</a:t>
            </a:r>
            <a:r>
              <a:rPr lang="en-IN" sz="1200" dirty="0">
                <a:latin typeface="Times New Roman" panose="02020603050405020304" pitchFamily="18" charset="0"/>
                <a:ea typeface="Times New Roman" panose="02020603050405020304" pitchFamily="18" charset="0"/>
                <a:cs typeface="Times New Roman" panose="02020603050405020304" pitchFamily="18" charset="0"/>
                <a:sym typeface="+mn-ea"/>
              </a:rPr>
              <a:t> Singh Kothari Memorial Lecture (2008) all of INSA. </a:t>
            </a:r>
            <a:endParaRPr lang="en-US"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alt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 K G Vohra (1925-85) and Dr. M S Chadha (b:1928) at BARC were other contemporaries of Yash Pal from Lahore   </a:t>
            </a:r>
            <a:endParaRPr lang="en-US" altLang="en-IN" sz="1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descr="Yash Pal"/>
          <p:cNvPicPr/>
          <p:nvPr/>
        </p:nvPicPr>
        <p:blipFill>
          <a:blip r:embed="rId1">
            <a:extLst>
              <a:ext uri="{28A0092B-C50C-407E-A947-70E740481C1C}">
                <a14:useLocalDpi xmlns:a14="http://schemas.microsoft.com/office/drawing/2010/main" val="0"/>
              </a:ext>
            </a:extLst>
          </a:blip>
          <a:srcRect/>
          <a:stretch>
            <a:fillRect/>
          </a:stretch>
        </p:blipFill>
        <p:spPr bwMode="auto">
          <a:xfrm>
            <a:off x="365125" y="71755"/>
            <a:ext cx="1675765" cy="1990725"/>
          </a:xfrm>
          <a:prstGeom prst="rect">
            <a:avLst/>
          </a:prstGeom>
          <a:noFill/>
          <a:ln>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0"/>
            <a:ext cx="4538980" cy="6529705"/>
          </a:xfrm>
          <a:prstGeom prst="rect">
            <a:avLst/>
          </a:prstGeom>
        </p:spPr>
        <p:txBody>
          <a:bodyPr wrap="square">
            <a:spAutoFit/>
          </a:bodyPr>
          <a:lstStyle/>
          <a:p>
            <a:pPr algn="ctr"/>
            <a:r>
              <a:rPr lang="en-US" sz="2400" b="1" dirty="0">
                <a:solidFill>
                  <a:srgbClr val="C00000"/>
                </a:solidFill>
              </a:rPr>
              <a:t>Dr. K.G. </a:t>
            </a:r>
            <a:r>
              <a:rPr lang="en-US" sz="2400" b="1" dirty="0" smtClean="0">
                <a:solidFill>
                  <a:srgbClr val="C00000"/>
                </a:solidFill>
              </a:rPr>
              <a:t>VOHRA</a:t>
            </a:r>
            <a:endParaRPr lang="en-US" sz="2400" b="1" dirty="0" smtClean="0">
              <a:solidFill>
                <a:srgbClr val="C00000"/>
              </a:solidFill>
            </a:endParaRPr>
          </a:p>
          <a:p>
            <a:pPr algn="ctr"/>
            <a:r>
              <a:rPr lang="en-US" sz="2400" b="1" dirty="0" smtClean="0">
                <a:solidFill>
                  <a:srgbClr val="C00000"/>
                </a:solidFill>
              </a:rPr>
              <a:t>(1925-1985)</a:t>
            </a:r>
            <a:endParaRPr lang="en-US" sz="2400" b="1" dirty="0" smtClean="0">
              <a:solidFill>
                <a:srgbClr val="C00000"/>
              </a:solidFill>
            </a:endParaRPr>
          </a:p>
          <a:p>
            <a:pPr algn="ctr"/>
            <a:r>
              <a:rPr lang="en-US" sz="2400" b="1" dirty="0" smtClean="0">
                <a:solidFill>
                  <a:schemeClr val="tx1"/>
                </a:solidFill>
              </a:rPr>
              <a:t>A contemporary of Prof. Yash Pal </a:t>
            </a:r>
            <a:endParaRPr lang="en-US" sz="2400" b="1" dirty="0" smtClean="0">
              <a:solidFill>
                <a:schemeClr val="tx1"/>
              </a:solidFill>
            </a:endParaRPr>
          </a:p>
          <a:p>
            <a:pPr marL="285750" indent="-285750" algn="just">
              <a:lnSpc>
                <a:spcPct val="115000"/>
              </a:lnSpc>
              <a:spcBef>
                <a:spcPts val="0"/>
              </a:spcBef>
              <a:spcAft>
                <a:spcPts val="0"/>
              </a:spcAft>
              <a:buFont typeface="Arial" panose="020B0604020202020204" pitchFamily="34" charset="0"/>
              <a:buChar char="•"/>
            </a:pPr>
            <a:r>
              <a:rPr lang="en-US" sz="165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a:t>
            </a: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Krishan</a:t>
            </a: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Gopal Vohra, Ex Head, Division of Radiological Protection (DRP), </a:t>
            </a:r>
            <a:r>
              <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BhabhaAtomic</a:t>
            </a: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Research Centre is recognized of his outstanding contributions in the field </a:t>
            </a:r>
            <a:r>
              <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of atmospheric</a:t>
            </a: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radioactivity, fallout, environmental sciences, aerosols, radiation protection </a:t>
            </a:r>
            <a:r>
              <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and risk</a:t>
            </a: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evaluation. He passed away on February 27, 1985 while on an IAEA assignment </a:t>
            </a:r>
            <a:r>
              <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Vienna. </a:t>
            </a:r>
            <a:endPar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0"/>
              </a:spcBef>
              <a:spcAft>
                <a:spcPts val="0"/>
              </a:spcAft>
            </a:pPr>
            <a:endPar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spcBef>
                <a:spcPts val="0"/>
              </a:spcBef>
              <a:spcAft>
                <a:spcPts val="0"/>
              </a:spcAft>
              <a:buFont typeface="Arial" panose="020B0604020202020204" pitchFamily="34" charset="0"/>
              <a:buChar char="•"/>
            </a:pPr>
            <a:r>
              <a:rPr lang="en-US" b="1" dirty="0" err="1">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rPr>
              <a:t>Dr</a:t>
            </a:r>
            <a:r>
              <a:rPr lang="en-US"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rPr>
              <a:t>. Vohra was President of Indian Association for Radiation Protection (IARP).</a:t>
            </a:r>
            <a:endParaRPr lang="en-US"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0"/>
              </a:spcBef>
              <a:spcAft>
                <a:spcPts val="0"/>
              </a:spcAft>
            </a:pPr>
            <a:endParaRPr lang="en-US" sz="1650" b="1" dirty="0">
              <a:gradFill>
                <a:gsLst>
                  <a:gs pos="0">
                    <a:srgbClr val="012D86"/>
                  </a:gs>
                  <a:gs pos="100000">
                    <a:srgbClr val="0E2557"/>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spcBef>
                <a:spcPts val="0"/>
              </a:spcBef>
              <a:spcAft>
                <a:spcPts val="0"/>
              </a:spcAft>
              <a:buFont typeface="Arial" panose="020B0604020202020204" pitchFamily="34" charset="0"/>
              <a:buChar char="•"/>
            </a:pP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IARP </a:t>
            </a:r>
            <a:r>
              <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has instituted</a:t>
            </a: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an oration award in the year 1987 in his memory. The award is bestowed </a:t>
            </a:r>
            <a:r>
              <a:rPr lang="en-US" sz="165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onpersons</a:t>
            </a:r>
            <a:r>
              <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of eminence for excellence in any of the above fields.</a:t>
            </a:r>
            <a:endParaRPr lang="en-US" sz="165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52841" y="250"/>
            <a:ext cx="3729217" cy="4757738"/>
          </a:xfrm>
          <a:prstGeom prst="rect">
            <a:avLst/>
          </a:prstGeom>
        </p:spPr>
      </p:pic>
      <p:sp>
        <p:nvSpPr>
          <p:cNvPr id="3" name="Text Box 2"/>
          <p:cNvSpPr txBox="1"/>
          <p:nvPr/>
        </p:nvSpPr>
        <p:spPr>
          <a:xfrm>
            <a:off x="5074285" y="6088380"/>
            <a:ext cx="3794760" cy="829945"/>
          </a:xfrm>
          <a:prstGeom prst="rect">
            <a:avLst/>
          </a:prstGeom>
          <a:noFill/>
        </p:spPr>
        <p:txBody>
          <a:bodyPr wrap="none" rtlCol="0">
            <a:spAutoFit/>
          </a:bodyPr>
          <a:p>
            <a:r>
              <a:rPr lang="en-US" sz="1600" b="1" i="1">
                <a:solidFill>
                  <a:srgbClr val="FF0000"/>
                </a:solidFill>
              </a:rPr>
              <a:t>Courtesy Dr. Dinesh K Aswal,</a:t>
            </a:r>
            <a:endParaRPr lang="en-US" sz="1600" b="1" i="1">
              <a:solidFill>
                <a:srgbClr val="FF0000"/>
              </a:solidFill>
            </a:endParaRPr>
          </a:p>
          <a:p>
            <a:r>
              <a:rPr lang="en-US" sz="1600" b="1" i="1">
                <a:solidFill>
                  <a:srgbClr val="FF0000"/>
                </a:solidFill>
              </a:rPr>
              <a:t>Head, Health, Safety &amp; Environment Group</a:t>
            </a:r>
            <a:endParaRPr lang="en-US" sz="1600" b="1" i="1">
              <a:solidFill>
                <a:srgbClr val="FF0000"/>
              </a:solidFill>
            </a:endParaRPr>
          </a:p>
          <a:p>
            <a:r>
              <a:rPr lang="en-US" sz="1600" b="1" i="1">
                <a:solidFill>
                  <a:srgbClr val="FF0000"/>
                </a:solidFill>
              </a:rPr>
              <a:t>BARC, Mumbai  </a:t>
            </a:r>
            <a:r>
              <a:rPr lang="en-US" sz="1600" i="1"/>
              <a:t> </a:t>
            </a:r>
            <a:endParaRPr lang="en-US" sz="1600" i="1"/>
          </a:p>
        </p:txBody>
      </p:sp>
      <p:sp>
        <p:nvSpPr>
          <p:cNvPr id="4" name="Text Box 3"/>
          <p:cNvSpPr txBox="1"/>
          <p:nvPr/>
        </p:nvSpPr>
        <p:spPr>
          <a:xfrm>
            <a:off x="4827270" y="4753610"/>
            <a:ext cx="4352290" cy="1322070"/>
          </a:xfrm>
          <a:prstGeom prst="rect">
            <a:avLst/>
          </a:prstGeom>
          <a:noFill/>
        </p:spPr>
        <p:txBody>
          <a:bodyPr wrap="square" rtlCol="0">
            <a:spAutoFit/>
          </a:bodyPr>
          <a:p>
            <a:pPr algn="l"/>
            <a:r>
              <a:rPr lang="en-US" sz="1600" b="1"/>
              <a:t>The idea of introducing Thermo Luminescence Dosimeters (TLD) to replace the then prevalent film dosimeter for personnel monitoring in India was mooted and successfully implemented by Dr. K G Vohra in 1960s.</a:t>
            </a:r>
            <a:endParaRPr lang="en-US" sz="1600" b="1"/>
          </a:p>
        </p:txBody>
      </p:sp>
      <p:sp>
        <p:nvSpPr>
          <p:cNvPr id="6" name="Text Box 5"/>
          <p:cNvSpPr txBox="1"/>
          <p:nvPr/>
        </p:nvSpPr>
        <p:spPr>
          <a:xfrm>
            <a:off x="6023610" y="636905"/>
            <a:ext cx="2992120" cy="368300"/>
          </a:xfrm>
          <a:prstGeom prst="rect">
            <a:avLst/>
          </a:prstGeom>
          <a:noFill/>
        </p:spPr>
        <p:txBody>
          <a:bodyPr wrap="none" rtlCol="0">
            <a:spAutoFit/>
          </a:bodyPr>
          <a:p>
            <a:pPr algn="l"/>
            <a:r>
              <a:rPr lang="en-US" b="1">
                <a:solidFill>
                  <a:srgbClr val="C00000"/>
                </a:solidFill>
              </a:rPr>
              <a:t>BSc. (Physics) from PU </a:t>
            </a:r>
            <a:r>
              <a:rPr lang="en-US" b="1">
                <a:solidFill>
                  <a:srgbClr val="C00000"/>
                </a:solidFill>
                <a:sym typeface="+mn-ea"/>
              </a:rPr>
              <a:t> (1946)</a:t>
            </a:r>
            <a:endParaRPr lang="en-US" b="1">
              <a:solidFill>
                <a:srgbClr val="C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ctrTitle"/>
          </p:nvPr>
        </p:nvSpPr>
        <p:spPr>
          <a:xfrm>
            <a:off x="914400" y="-231775"/>
            <a:ext cx="7772400" cy="1470025"/>
          </a:xfrm>
        </p:spPr>
        <p:txBody>
          <a:bodyPr/>
          <a:p>
            <a:r>
              <a:rPr lang="en-US" sz="2800" b="1"/>
              <a:t>Dr. G P Talwar (b: 1926)</a:t>
            </a:r>
            <a:br>
              <a:rPr lang="en-US" sz="2800" b="1"/>
            </a:br>
            <a:r>
              <a:rPr lang="en-US" sz="1800" b="1">
                <a:solidFill>
                  <a:srgbClr val="C00000"/>
                </a:solidFill>
              </a:rPr>
              <a:t>Founder Director, National Institute of Immunuology (NII), New Delhi </a:t>
            </a:r>
            <a:br>
              <a:rPr lang="en-US" sz="1800" b="1">
                <a:solidFill>
                  <a:srgbClr val="C00000"/>
                </a:solidFill>
              </a:rPr>
            </a:br>
            <a:r>
              <a:rPr lang="en-US" sz="1800" b="1">
                <a:solidFill>
                  <a:srgbClr val="C00000"/>
                </a:solidFill>
              </a:rPr>
              <a:t>      </a:t>
            </a:r>
            <a:r>
              <a:rPr lang="en-US" sz="1800" b="1">
                <a:solidFill>
                  <a:srgbClr val="FF0000"/>
                </a:solidFill>
              </a:rPr>
              <a:t>An</a:t>
            </a:r>
            <a:r>
              <a:rPr lang="en-US" sz="1600" b="1">
                <a:solidFill>
                  <a:srgbClr val="FF0000"/>
                </a:solidFill>
              </a:rPr>
              <a:t>other</a:t>
            </a:r>
            <a:r>
              <a:rPr lang="en-US" sz="1600" b="1">
                <a:solidFill>
                  <a:srgbClr val="C00000"/>
                </a:solidFill>
              </a:rPr>
              <a:t> c</a:t>
            </a:r>
            <a:r>
              <a:rPr lang="en-US" sz="1600" b="1">
                <a:solidFill>
                  <a:srgbClr val="FF0000"/>
                </a:solidFill>
              </a:rPr>
              <a:t>ontemporary of Dr. Yash Pal at Lahore who made the transition across 1947</a:t>
            </a:r>
            <a:endParaRPr lang="en-US" sz="1600" b="1">
              <a:solidFill>
                <a:srgbClr val="FF0000"/>
              </a:solidFill>
            </a:endParaRPr>
          </a:p>
        </p:txBody>
      </p:sp>
      <p:sp>
        <p:nvSpPr>
          <p:cNvPr id="6" name="Subtitle 5"/>
          <p:cNvSpPr>
            <a:spLocks noGrp="1"/>
          </p:cNvSpPr>
          <p:nvPr>
            <p:ph type="subTitle" idx="1"/>
          </p:nvPr>
        </p:nvSpPr>
        <p:spPr>
          <a:xfrm>
            <a:off x="87630" y="1238885"/>
            <a:ext cx="8984615" cy="6014720"/>
          </a:xfrm>
        </p:spPr>
        <p:txBody>
          <a:bodyPr>
            <a:normAutofit fontScale="25000"/>
          </a:bodyPr>
          <a:p>
            <a:pPr marL="171450" indent="-171450" algn="l">
              <a:buFont typeface="Arial" panose="020B0604020202020204" pitchFamily="34" charset="0"/>
              <a:buChar char="•"/>
            </a:pPr>
            <a:r>
              <a:rPr lang="en-US" sz="4800">
                <a:solidFill>
                  <a:schemeClr val="tx1"/>
                </a:solidFill>
              </a:rPr>
              <a:t>Prof. Talwar was born on 2 October, 1926,at Hissar, (Now in Haryana); </a:t>
            </a:r>
            <a:r>
              <a:rPr lang="en-US" sz="4800" b="1">
                <a:solidFill>
                  <a:srgbClr val="C00000"/>
                </a:solidFill>
              </a:rPr>
              <a:t>obtained B.Sc. (Hons.) and M.Sc. (Tech.)  from the University of Punjab</a:t>
            </a:r>
            <a:r>
              <a:rPr lang="en-US" sz="4800">
                <a:solidFill>
                  <a:schemeClr val="tx1"/>
                </a:solidFill>
              </a:rPr>
              <a:t>, D.Sc from Institut Pasteur, Paris and DSc (hc) from Bundhelkhand University (2004), Alexander von Humboldt Postdoctoral Fellow at Tubingen, Stuttgart and Munchen. He joined as Associate Professor of Biochemistry (1956), All India Institute of Medical Sciences (AIIMS), New Delhi and became Professor and Head till 1983. He was Head, ICMR-WHO Research and Training Centre in Immunology for India and South East Asia (1972-91). </a:t>
            </a:r>
            <a:r>
              <a:rPr lang="en-US" sz="4800" b="1">
                <a:solidFill>
                  <a:srgbClr val="C00000"/>
                </a:solidFill>
              </a:rPr>
              <a:t>He founded and was the first Director of the National Institute of Immunology (NII) (1983-91</a:t>
            </a:r>
            <a:r>
              <a:rPr lang="en-US" sz="4800">
                <a:solidFill>
                  <a:schemeClr val="tx1"/>
                </a:solidFill>
              </a:rPr>
              <a:t>) and continued as Professor of Eminence till 1994.He was Professor of Eminence and Senior Consultant, International Centre for Genetic Engineering and Biotechnology (ICGEB), New Delhi (1994-99) and Director Research, Talwar Research Foundation, New Delhi and Visiting Professor, Institute of Bioinformatics and Biotechnology, University of Pune (2005-10). </a:t>
            </a:r>
            <a:endParaRPr lang="en-US" sz="4800">
              <a:solidFill>
                <a:schemeClr val="tx1"/>
              </a:solidFill>
            </a:endParaRPr>
          </a:p>
          <a:p>
            <a:pPr marL="171450" indent="-171450" algn="l">
              <a:buFont typeface="Arial" panose="020B0604020202020204" pitchFamily="34" charset="0"/>
              <a:buChar char="•"/>
            </a:pPr>
            <a:r>
              <a:rPr lang="en-US" sz="4800">
                <a:solidFill>
                  <a:schemeClr val="tx1"/>
                </a:solidFill>
              </a:rPr>
              <a:t>Dr. Talwar’s notable contributions include the </a:t>
            </a:r>
            <a:r>
              <a:rPr lang="en-US" sz="4800" b="1">
                <a:solidFill>
                  <a:srgbClr val="C00000"/>
                </a:solidFill>
              </a:rPr>
              <a:t>development of an immunotherapeutic vaccine for leprosy. He also pioneered research on immunological approaches to contraception and invented the first birth control vaccine in the world</a:t>
            </a:r>
            <a:r>
              <a:rPr lang="en-US" sz="4800">
                <a:solidFill>
                  <a:schemeClr val="tx1"/>
                </a:solidFill>
              </a:rPr>
              <a:t> whose safety and efficacy has been tested. He has published over 500 publications in reputed journals and authored/edited ten books and monographs.</a:t>
            </a:r>
            <a:endParaRPr lang="en-US" sz="4800">
              <a:solidFill>
                <a:schemeClr val="tx1"/>
              </a:solidFill>
            </a:endParaRPr>
          </a:p>
          <a:p>
            <a:pPr marL="171450" indent="-171450" algn="l">
              <a:buFont typeface="Arial" panose="020B0604020202020204" pitchFamily="34" charset="0"/>
              <a:buChar char="•"/>
            </a:pPr>
            <a:r>
              <a:rPr lang="en-US" sz="4800">
                <a:solidFill>
                  <a:schemeClr val="tx1"/>
                </a:solidFill>
              </a:rPr>
              <a:t>He was Project Leader and Member Executive, International Committee on Contraception Research and Population Council, New York (1975-94), and Member, WHO Task Force on Birth Control Vaccines (1984-90), Executive Committee Member of International Network for Molecular and Cell Biology, UNESCO, and Lifetime Managing trustee of the Immunology Foundation.</a:t>
            </a:r>
            <a:endParaRPr lang="en-US" sz="4800">
              <a:solidFill>
                <a:schemeClr val="tx1"/>
              </a:solidFill>
            </a:endParaRPr>
          </a:p>
          <a:p>
            <a:pPr marL="171450" indent="-171450" algn="l">
              <a:buFont typeface="Arial" panose="020B0604020202020204" pitchFamily="34" charset="0"/>
              <a:buChar char="•"/>
            </a:pPr>
            <a:r>
              <a:rPr lang="en-US" sz="4800">
                <a:solidFill>
                  <a:schemeClr val="tx1"/>
                </a:solidFill>
              </a:rPr>
              <a:t>He is a Fellow, of the  Indian National Science Academy, National Academy of Medical Sciences , National Academy of Sciences (India), Allahabad, Indian Academy of Sciences, Bangalore, Royal College of Obstetricians and Gynaecologists, London, World Academy of Art and Science and many other such bodies. He was President,   International Society for Immunology of Reproduction (1995-98), Federation of Immunological Societies of Asia-Oceania (1992-95), Indian Academy of Vaccinology and Immunology (1994-98), Indian Immunology Society (1973-77), Endocrine Society of India (1978), Indian College of Allergy and Applied Immunology (1979), Association of Clinical Biochemists of India (1982), 10th International Congress of Immunology (1998), and Vice President of the World Institute of Sciences, Paris (1991).</a:t>
            </a:r>
            <a:endParaRPr lang="en-US" sz="4800">
              <a:solidFill>
                <a:schemeClr val="tx1"/>
              </a:solidFill>
            </a:endParaRPr>
          </a:p>
          <a:p>
            <a:pPr marL="171450" indent="-171450" algn="l">
              <a:buFont typeface="Arial" panose="020B0604020202020204" pitchFamily="34" charset="0"/>
              <a:buChar char="•"/>
            </a:pPr>
            <a:r>
              <a:rPr lang="en-US" sz="4800">
                <a:solidFill>
                  <a:schemeClr val="tx1"/>
                </a:solidFill>
              </a:rPr>
              <a:t>Prof. Talwar has received numerous awards, notable are: National Award in Bio-Medicine of Ministry of Health and Family Planning (1969), Basanti Devi Amir Chand Senior Prize of ICMR (1972), National Lecturership of UGC (1975), FICCI Cash Award (1977), Sunder Lal Hora Medal of INSA (1978), JC Bose Award in Life Sciences of Hari Om Ashram Trust and UGC, Jalma Trust Prize in Leprosy of ICMR (1979), Jawaharlal Nehru Fellowship (1979-81), Rameshwardas Birla Smarak Kosh National Award for Outstanding Research in Medical and Related Fields (1982), Ranbaxy Research Award for Biomedical Sciences (1990), Officer de la Legion d’Honneur, France (1991), Padma Bhushan (1992), Nils Lagelof Memorial Award (1992), Indira Gandhi Priyadarshini Award (1994), Life Time Achievement Award of Indian Immunology Society (1998), Mastroianni-Segal Award of World Academy of Art and Science (1999), Silver Jubilee Award of International Academy of Human Reproduction (1999), Acharya JC Ghosh Memorial Award (2003), DP Burma Memorial Award of Society of Biological Chemists of India (2007), Golden Jubilee Commemoration Medal in Biological Sciences of INSA (2007), and many oration awards. </a:t>
            </a:r>
            <a:endParaRPr lang="en-US" sz="4800">
              <a:solidFill>
                <a:schemeClr val="tx1"/>
              </a:solidFill>
            </a:endParaRPr>
          </a:p>
        </p:txBody>
      </p:sp>
      <p:sp>
        <p:nvSpPr>
          <p:cNvPr id="4" name="Slide Number Placeholder 3"/>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45" name="Picture 57" descr="http://www.ilbs.in/images/gp_talwar.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75908" y="19368"/>
            <a:ext cx="972185" cy="118046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3" name="Picture 3" descr="https://asiindia.org/wp-content/uploads/Dr-Santokh-Singh-Anan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33375" y="103505"/>
            <a:ext cx="1009650" cy="1469390"/>
          </a:xfrm>
          <a:prstGeom prst="rect">
            <a:avLst/>
          </a:prstGeom>
          <a:noFill/>
          <a:ln>
            <a:noFill/>
          </a:ln>
        </p:spPr>
      </p:pic>
      <p:sp>
        <p:nvSpPr>
          <p:cNvPr id="5" name="Text Box 4"/>
          <p:cNvSpPr txBox="1"/>
          <p:nvPr/>
        </p:nvSpPr>
        <p:spPr>
          <a:xfrm>
            <a:off x="142240" y="1599565"/>
            <a:ext cx="9009380" cy="5384800"/>
          </a:xfrm>
          <a:prstGeom prst="rect">
            <a:avLst/>
          </a:prstGeom>
          <a:noFill/>
        </p:spPr>
        <p:txBody>
          <a:bodyPr wrap="square" rtlCol="0" anchor="t">
            <a:spAutoFit/>
          </a:bodyPr>
          <a:lstStyle/>
          <a:p>
            <a:r>
              <a:rPr lang="en-US" sz="1600" b="1">
                <a:solidFill>
                  <a:srgbClr val="C00000"/>
                </a:solidFill>
              </a:rPr>
              <a:t>Dr Santokh Singh Anand was born on 9th November 1909 at Sibi in Baluchistan</a:t>
            </a:r>
            <a:r>
              <a:rPr lang="en-US" sz="1600" b="1"/>
              <a:t>, in the present Pakistan. He graduated in Medicine in 1932, took Fellowship of the Royal College of Surgeons of England in 1939. He was honoured with FACS(1951), FCCP(1951) and FAMS(1960).</a:t>
            </a:r>
            <a:endParaRPr lang="en-US" sz="1600" b="1"/>
          </a:p>
          <a:p>
            <a:endParaRPr lang="en-US" sz="1600" b="1"/>
          </a:p>
          <a:p>
            <a:r>
              <a:rPr lang="en-US" sz="1600" b="1"/>
              <a:t>From 1943-1947, he worked as Assistant Professor of Surgery at the King Edward Medical College, Lahore. With India becoming independent, he moved into Amritsar, Punjab and held the position of Professor and Head of the Department of Medical College, Amritsar, Punjab from 1947 to 1962. He also had the administrative responsibility as the Principal of the College from 1958-1962. </a:t>
            </a:r>
            <a:endParaRPr lang="en-US" sz="1600" b="1"/>
          </a:p>
          <a:p>
            <a:endParaRPr lang="en-US" sz="1600" b="1">
              <a:solidFill>
                <a:srgbClr val="C00000"/>
              </a:solidFill>
            </a:endParaRPr>
          </a:p>
          <a:p>
            <a:r>
              <a:rPr lang="en-US" sz="2000" b="1">
                <a:solidFill>
                  <a:srgbClr val="C00000"/>
                </a:solidFill>
              </a:rPr>
              <a:t>Dr Santokh Singh Anand was invited to the Postgraduate Institute of Medical Sciences at Chandigarh in 1962 on its inception, where he worked as the Director and Professor of Surgery till 1969. </a:t>
            </a:r>
            <a:endParaRPr lang="en-US" sz="2000" b="1">
              <a:solidFill>
                <a:srgbClr val="C00000"/>
              </a:solidFill>
            </a:endParaRPr>
          </a:p>
          <a:p>
            <a:endParaRPr lang="en-US" sz="2000" b="1"/>
          </a:p>
          <a:p>
            <a:pPr algn="ctr"/>
            <a:r>
              <a:rPr lang="en-US" sz="1600"/>
              <a:t> </a:t>
            </a:r>
            <a:r>
              <a:rPr lang="en-US" sz="2000" b="1">
                <a:solidFill>
                  <a:schemeClr val="tx1"/>
                </a:solidFill>
              </a:rPr>
              <a:t>“</a:t>
            </a:r>
            <a:r>
              <a:rPr lang="en-US" sz="2000" b="1" u="sng">
                <a:solidFill>
                  <a:schemeClr val="tx1"/>
                </a:solidFill>
              </a:rPr>
              <a:t>The fragrance of his teaching, the moral guidelines laid down by the great man of the yesteryears and his personality still pervades the atmosphere and shall continue to do so as long as the students are around. Great teachers leave this world and ascend to those immortal mansions above, whence all goodness emanates. They live always in the hearts, nay in the minds of those they taught.” </a:t>
            </a:r>
            <a:r>
              <a:rPr lang="en-US" sz="2000" b="1" i="1" u="sng">
                <a:solidFill>
                  <a:srgbClr val="FF0000"/>
                </a:solidFill>
              </a:rPr>
              <a:t>Wrote a student of Dr Anand.</a:t>
            </a:r>
            <a:endParaRPr lang="en-US" sz="2000" b="1" i="1" u="sng">
              <a:solidFill>
                <a:srgbClr val="FF0000"/>
              </a:solidFill>
            </a:endParaRPr>
          </a:p>
        </p:txBody>
      </p:sp>
      <p:sp>
        <p:nvSpPr>
          <p:cNvPr id="6" name="Text Box 5"/>
          <p:cNvSpPr txBox="1"/>
          <p:nvPr/>
        </p:nvSpPr>
        <p:spPr>
          <a:xfrm>
            <a:off x="1828800" y="304800"/>
            <a:ext cx="5904230" cy="1076325"/>
          </a:xfrm>
          <a:prstGeom prst="rect">
            <a:avLst/>
          </a:prstGeom>
          <a:noFill/>
        </p:spPr>
        <p:txBody>
          <a:bodyPr wrap="none" rtlCol="0">
            <a:spAutoFit/>
          </a:bodyPr>
          <a:lstStyle/>
          <a:p>
            <a:pPr algn="l"/>
            <a:r>
              <a:rPr lang="en-US" sz="2400" b="1">
                <a:solidFill>
                  <a:srgbClr val="C00000"/>
                </a:solidFill>
              </a:rPr>
              <a:t>Prof. Dr. Santokh Singh Anand (1902-96)</a:t>
            </a:r>
            <a:r>
              <a:rPr lang="en-US"/>
              <a:t> </a:t>
            </a:r>
            <a:endParaRPr lang="en-US"/>
          </a:p>
          <a:p>
            <a:pPr algn="l"/>
            <a:r>
              <a:rPr lang="en-US"/>
              <a:t> </a:t>
            </a:r>
            <a:r>
              <a:rPr lang="en-US" sz="2000" b="1" u="sng">
                <a:solidFill>
                  <a:srgbClr val="C00000"/>
                </a:solidFill>
              </a:rPr>
              <a:t>Director, Post Graduate Institute of Medical Education</a:t>
            </a:r>
            <a:endParaRPr lang="en-US" sz="2000" b="1" u="sng">
              <a:solidFill>
                <a:srgbClr val="C00000"/>
              </a:solidFill>
            </a:endParaRPr>
          </a:p>
          <a:p>
            <a:pPr algn="l"/>
            <a:r>
              <a:rPr lang="en-US" sz="2000" b="1" u="sng">
                <a:solidFill>
                  <a:srgbClr val="C00000"/>
                </a:solidFill>
              </a:rPr>
              <a:t> and Research  (PGIMER), Chandigarh  (1963-69</a:t>
            </a:r>
            <a:r>
              <a:rPr lang="en-US" sz="2000" u="sng">
                <a:solidFill>
                  <a:srgbClr val="C00000"/>
                </a:solidFill>
              </a:rPr>
              <a:t>)</a:t>
            </a:r>
            <a:endParaRPr lang="en-US" sz="2000" u="sng">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cstate="print">
            <a:extLst>
              <a:ext uri="{28A0092B-C50C-407E-A947-70E740481C1C}">
                <a14:useLocalDpi xmlns:a14="http://schemas.microsoft.com/office/drawing/2010/main" val="0"/>
              </a:ext>
            </a:extLst>
          </a:blip>
          <a:srcRect t="5024" b="19420"/>
          <a:stretch>
            <a:fillRect/>
          </a:stretch>
        </p:blipFill>
        <p:spPr>
          <a:xfrm>
            <a:off x="1326515" y="0"/>
            <a:ext cx="6867525" cy="6924040"/>
          </a:xfrm>
          <a:prstGeom prst="rect">
            <a:avLst/>
          </a:prstGeom>
        </p:spPr>
      </p:pic>
      <p:sp>
        <p:nvSpPr>
          <p:cNvPr id="5" name="Text Box 4"/>
          <p:cNvSpPr txBox="1"/>
          <p:nvPr/>
        </p:nvSpPr>
        <p:spPr>
          <a:xfrm>
            <a:off x="5029200" y="3276600"/>
            <a:ext cx="1530985" cy="368300"/>
          </a:xfrm>
          <a:prstGeom prst="rect">
            <a:avLst/>
          </a:prstGeom>
          <a:noFill/>
        </p:spPr>
        <p:txBody>
          <a:bodyPr wrap="none" rtlCol="0">
            <a:spAutoFit/>
          </a:bodyPr>
          <a:lstStyle/>
          <a:p>
            <a:r>
              <a:rPr lang="en-US">
                <a:solidFill>
                  <a:srgbClr val="C00000"/>
                </a:solidFill>
              </a:rPr>
              <a:t>[PU @Lahore]</a:t>
            </a:r>
            <a:r>
              <a:rPr lang="en-US"/>
              <a:t> </a:t>
            </a:r>
            <a:endParaRPr lang="en-US"/>
          </a:p>
        </p:txBody>
      </p:sp>
      <p:sp>
        <p:nvSpPr>
          <p:cNvPr id="4" name="Text Box 3"/>
          <p:cNvSpPr txBox="1"/>
          <p:nvPr/>
        </p:nvSpPr>
        <p:spPr>
          <a:xfrm>
            <a:off x="4927600" y="5461000"/>
            <a:ext cx="3372485" cy="368300"/>
          </a:xfrm>
          <a:prstGeom prst="rect">
            <a:avLst/>
          </a:prstGeom>
          <a:noFill/>
        </p:spPr>
        <p:txBody>
          <a:bodyPr wrap="none" rtlCol="0">
            <a:spAutoFit/>
          </a:bodyPr>
          <a:lstStyle/>
          <a:p>
            <a:r>
              <a:rPr lang="en-US">
                <a:solidFill>
                  <a:srgbClr val="C00000"/>
                </a:solidFill>
              </a:rPr>
              <a:t>{Prince of Wales College, Jammu} </a:t>
            </a:r>
            <a:r>
              <a:rPr lang="en-US"/>
              <a:t> </a:t>
            </a:r>
            <a:endParaRPr lang="en-US"/>
          </a:p>
        </p:txBody>
      </p:sp>
      <p:sp>
        <p:nvSpPr>
          <p:cNvPr id="9" name="Text Box 8"/>
          <p:cNvSpPr txBox="1"/>
          <p:nvPr/>
        </p:nvSpPr>
        <p:spPr>
          <a:xfrm>
            <a:off x="4518025" y="534035"/>
            <a:ext cx="1073150" cy="337185"/>
          </a:xfrm>
          <a:prstGeom prst="rect">
            <a:avLst/>
          </a:prstGeom>
          <a:noFill/>
        </p:spPr>
        <p:txBody>
          <a:bodyPr wrap="none" rtlCol="0">
            <a:spAutoFit/>
          </a:bodyPr>
          <a:p>
            <a:r>
              <a:rPr lang="en-US" sz="1600" b="1">
                <a:solidFill>
                  <a:srgbClr val="C00000"/>
                </a:solidFill>
              </a:rPr>
              <a:t>[FRS 1986]</a:t>
            </a:r>
            <a:endParaRPr lang="en-US" sz="1600" b="1">
              <a:solidFill>
                <a:srgbClr val="C00000"/>
              </a:solidFill>
            </a:endParaRPr>
          </a:p>
        </p:txBody>
      </p:sp>
      <p:sp>
        <p:nvSpPr>
          <p:cNvPr id="3" name="Text Box 2"/>
          <p:cNvSpPr txBox="1"/>
          <p:nvPr/>
        </p:nvSpPr>
        <p:spPr>
          <a:xfrm>
            <a:off x="4746625" y="1143635"/>
            <a:ext cx="1073150" cy="337185"/>
          </a:xfrm>
          <a:prstGeom prst="rect">
            <a:avLst/>
          </a:prstGeom>
          <a:noFill/>
        </p:spPr>
        <p:txBody>
          <a:bodyPr wrap="none" rtlCol="0">
            <a:spAutoFit/>
          </a:bodyPr>
          <a:p>
            <a:r>
              <a:rPr lang="en-US" sz="1600" b="1">
                <a:solidFill>
                  <a:srgbClr val="C00000"/>
                </a:solidFill>
              </a:rPr>
              <a:t>[FRS 1977]</a:t>
            </a:r>
            <a:endParaRPr lang="en-US" sz="1600" b="1">
              <a:solidFill>
                <a:srgbClr val="C00000"/>
              </a:solidFill>
            </a:endParaRPr>
          </a:p>
        </p:txBody>
      </p:sp>
      <p:sp>
        <p:nvSpPr>
          <p:cNvPr id="6" name="Text Box 5"/>
          <p:cNvSpPr txBox="1"/>
          <p:nvPr/>
        </p:nvSpPr>
        <p:spPr>
          <a:xfrm>
            <a:off x="4670425" y="2743835"/>
            <a:ext cx="1073150" cy="337185"/>
          </a:xfrm>
          <a:prstGeom prst="rect">
            <a:avLst/>
          </a:prstGeom>
          <a:noFill/>
        </p:spPr>
        <p:txBody>
          <a:bodyPr wrap="none" rtlCol="0">
            <a:spAutoFit/>
          </a:bodyPr>
          <a:p>
            <a:r>
              <a:rPr lang="en-US" sz="1600" b="1">
                <a:solidFill>
                  <a:srgbClr val="C00000"/>
                </a:solidFill>
              </a:rPr>
              <a:t>[FRS 1945]</a:t>
            </a:r>
            <a:endParaRPr lang="en-US" sz="1600" b="1">
              <a:solidFill>
                <a:srgbClr val="C00000"/>
              </a:solidFill>
            </a:endParaRPr>
          </a:p>
        </p:txBody>
      </p:sp>
      <p:sp>
        <p:nvSpPr>
          <p:cNvPr id="7" name="Text Box 6"/>
          <p:cNvSpPr txBox="1"/>
          <p:nvPr/>
        </p:nvSpPr>
        <p:spPr>
          <a:xfrm>
            <a:off x="4060825" y="3277235"/>
            <a:ext cx="1073150" cy="337185"/>
          </a:xfrm>
          <a:prstGeom prst="rect">
            <a:avLst/>
          </a:prstGeom>
          <a:noFill/>
        </p:spPr>
        <p:txBody>
          <a:bodyPr wrap="none" rtlCol="0">
            <a:spAutoFit/>
          </a:bodyPr>
          <a:p>
            <a:r>
              <a:rPr lang="en-US" sz="1600" b="1">
                <a:solidFill>
                  <a:srgbClr val="C00000"/>
                </a:solidFill>
              </a:rPr>
              <a:t>[FRS 1943]</a:t>
            </a:r>
            <a:endParaRPr lang="en-US" sz="1600" b="1">
              <a:solidFill>
                <a:srgbClr val="C00000"/>
              </a:solidFill>
            </a:endParaRPr>
          </a:p>
        </p:txBody>
      </p:sp>
      <p:sp>
        <p:nvSpPr>
          <p:cNvPr id="8" name="Text Box 7"/>
          <p:cNvSpPr txBox="1"/>
          <p:nvPr/>
        </p:nvSpPr>
        <p:spPr>
          <a:xfrm>
            <a:off x="3984625" y="3810635"/>
            <a:ext cx="1073150" cy="337185"/>
          </a:xfrm>
          <a:prstGeom prst="rect">
            <a:avLst/>
          </a:prstGeom>
          <a:noFill/>
        </p:spPr>
        <p:txBody>
          <a:bodyPr wrap="none" rtlCol="0">
            <a:spAutoFit/>
          </a:bodyPr>
          <a:p>
            <a:r>
              <a:rPr lang="en-US" sz="1600" b="1">
                <a:solidFill>
                  <a:srgbClr val="C00000"/>
                </a:solidFill>
              </a:rPr>
              <a:t>[FRS 1941]</a:t>
            </a:r>
            <a:endParaRPr lang="en-US" sz="1600" b="1">
              <a:solidFill>
                <a:srgbClr val="C00000"/>
              </a:solidFill>
            </a:endParaRPr>
          </a:p>
        </p:txBody>
      </p:sp>
      <p:sp>
        <p:nvSpPr>
          <p:cNvPr id="10" name="Text Box 9"/>
          <p:cNvSpPr txBox="1"/>
          <p:nvPr/>
        </p:nvSpPr>
        <p:spPr>
          <a:xfrm>
            <a:off x="3984625" y="5487035"/>
            <a:ext cx="1073150" cy="337185"/>
          </a:xfrm>
          <a:prstGeom prst="rect">
            <a:avLst/>
          </a:prstGeom>
          <a:noFill/>
        </p:spPr>
        <p:txBody>
          <a:bodyPr wrap="none" rtlCol="0">
            <a:spAutoFit/>
          </a:bodyPr>
          <a:p>
            <a:r>
              <a:rPr lang="en-US" sz="1600" b="1">
                <a:solidFill>
                  <a:srgbClr val="C00000"/>
                </a:solidFill>
              </a:rPr>
              <a:t>[FRS 1957]</a:t>
            </a:r>
            <a:endParaRPr lang="en-US" sz="1600" b="1">
              <a:solidFill>
                <a:srgbClr val="C00000"/>
              </a:solidFill>
            </a:endParaRPr>
          </a:p>
        </p:txBody>
      </p:sp>
      <p:sp>
        <p:nvSpPr>
          <p:cNvPr id="11" name="Text Box 10"/>
          <p:cNvSpPr txBox="1"/>
          <p:nvPr/>
        </p:nvSpPr>
        <p:spPr>
          <a:xfrm>
            <a:off x="4137025" y="6020435"/>
            <a:ext cx="1073150" cy="337185"/>
          </a:xfrm>
          <a:prstGeom prst="rect">
            <a:avLst/>
          </a:prstGeom>
          <a:noFill/>
        </p:spPr>
        <p:txBody>
          <a:bodyPr wrap="none" rtlCol="0">
            <a:spAutoFit/>
          </a:bodyPr>
          <a:p>
            <a:r>
              <a:rPr lang="en-US" sz="1600" b="1">
                <a:solidFill>
                  <a:srgbClr val="C00000"/>
                </a:solidFill>
              </a:rPr>
              <a:t>[FRS 1965]</a:t>
            </a:r>
            <a:endParaRPr lang="en-US" sz="1600" b="1">
              <a:solidFill>
                <a:srgbClr val="C0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br>
              <a:rPr lang="en-US" sz="3200" u="sng" dirty="0">
                <a:ea typeface="Times New Roman" panose="02020603050405020304" pitchFamily="18" charset="0"/>
                <a:cs typeface="Arial" panose="020B0604020202020204" pitchFamily="34" charset="0"/>
              </a:rPr>
            </a:br>
            <a:endParaRPr lang="en-US" sz="1600" dirty="0">
              <a:solidFill>
                <a:srgbClr val="C00000"/>
              </a:solidFill>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dirty="0">
              <a:solidFill>
                <a:prstClr val="black">
                  <a:tint val="75000"/>
                </a:prstClr>
              </a:solidFill>
            </a:endParaRPr>
          </a:p>
        </p:txBody>
      </p:sp>
      <p:sp>
        <p:nvSpPr>
          <p:cNvPr id="9" name="Rectangle 8"/>
          <p:cNvSpPr/>
          <p:nvPr/>
        </p:nvSpPr>
        <p:spPr>
          <a:xfrm>
            <a:off x="135612" y="120114"/>
            <a:ext cx="8886984" cy="672882"/>
          </a:xfrm>
          <a:prstGeom prst="rect">
            <a:avLst/>
          </a:prstGeom>
          <a:solidFill>
            <a:srgbClr val="2B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6902" y="776208"/>
            <a:ext cx="8886984" cy="138192"/>
          </a:xfrm>
          <a:prstGeom prst="rect">
            <a:avLst/>
          </a:prstGeom>
          <a:solidFill>
            <a:srgbClr val="96B5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Image result for pec chandigarh logo"/>
          <p:cNvPicPr>
            <a:picLocks noChangeAspect="1" noChangeArrowheads="1"/>
          </p:cNvPicPr>
          <p:nvPr/>
        </p:nvPicPr>
        <p:blipFill rotWithShape="1">
          <a:blip r:embed="rId1">
            <a:extLst>
              <a:ext uri="{28A0092B-C50C-407E-A947-70E740481C1C}">
                <a14:useLocalDpi xmlns:a14="http://schemas.microsoft.com/office/drawing/2010/main" val="0"/>
              </a:ext>
            </a:extLst>
          </a:blip>
          <a:srcRect t="22001" b="21999"/>
          <a:stretch>
            <a:fillRect/>
          </a:stretch>
        </p:blipFill>
        <p:spPr bwMode="auto">
          <a:xfrm>
            <a:off x="207334" y="173745"/>
            <a:ext cx="990600" cy="5547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49220" y="274780"/>
            <a:ext cx="7589980" cy="368300"/>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Founder Director, PEC at Chandigarh as well as that of  IIT Delhi    </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Rectangle 14"/>
          <p:cNvSpPr/>
          <p:nvPr/>
        </p:nvSpPr>
        <p:spPr>
          <a:xfrm>
            <a:off x="0" y="643914"/>
            <a:ext cx="9144000" cy="7070090"/>
          </a:xfrm>
          <a:prstGeom prst="rect">
            <a:avLst/>
          </a:prstGeom>
        </p:spPr>
        <p:txBody>
          <a:bodyPr wrap="square">
            <a:spAutoFit/>
          </a:bodyPr>
          <a:lstStyle/>
          <a:p>
            <a:pPr algn="ctr"/>
            <a:endParaRPr lang="en-IN" sz="2400" b="1" u="sng" dirty="0" smtClean="0">
              <a:solidFill>
                <a:srgbClr val="C00000"/>
              </a:solidFill>
            </a:endParaRPr>
          </a:p>
          <a:p>
            <a:pPr algn="ctr"/>
            <a:r>
              <a:rPr lang="en-IN" sz="2400" b="1" u="sng" dirty="0" smtClean="0">
                <a:solidFill>
                  <a:srgbClr val="C00000"/>
                </a:solidFill>
              </a:rPr>
              <a:t>Mr. </a:t>
            </a:r>
            <a:r>
              <a:rPr lang="en-IN" sz="2400" b="1" u="sng" dirty="0" err="1" smtClean="0">
                <a:solidFill>
                  <a:srgbClr val="C00000"/>
                </a:solidFill>
              </a:rPr>
              <a:t>Rajinder</a:t>
            </a:r>
            <a:r>
              <a:rPr lang="en-IN" sz="2400" b="1" u="sng" dirty="0" smtClean="0">
                <a:solidFill>
                  <a:srgbClr val="C00000"/>
                </a:solidFill>
              </a:rPr>
              <a:t> </a:t>
            </a:r>
            <a:r>
              <a:rPr lang="en-IN" sz="2400" b="1" u="sng" dirty="0" err="1" smtClean="0">
                <a:solidFill>
                  <a:srgbClr val="C00000"/>
                </a:solidFill>
              </a:rPr>
              <a:t>Nath</a:t>
            </a:r>
            <a:r>
              <a:rPr lang="en-IN" sz="2400" b="1" u="sng" dirty="0" smtClean="0">
                <a:solidFill>
                  <a:srgbClr val="C00000"/>
                </a:solidFill>
              </a:rPr>
              <a:t> </a:t>
            </a:r>
            <a:r>
              <a:rPr lang="en-IN" sz="2400" b="1" u="sng" dirty="0" err="1" smtClean="0">
                <a:solidFill>
                  <a:srgbClr val="C00000"/>
                </a:solidFill>
              </a:rPr>
              <a:t>Dogra</a:t>
            </a:r>
            <a:r>
              <a:rPr lang="en-IN" sz="2400" b="1" u="sng" dirty="0" smtClean="0">
                <a:solidFill>
                  <a:srgbClr val="C00000"/>
                </a:solidFill>
              </a:rPr>
              <a:t> (1908-99)</a:t>
            </a:r>
            <a:endParaRPr lang="en-IN" sz="2400" b="1" u="sng" dirty="0" smtClean="0">
              <a:solidFill>
                <a:srgbClr val="C00000"/>
              </a:solidFill>
            </a:endParaRPr>
          </a:p>
          <a:p>
            <a:pPr algn="ctr"/>
            <a:endParaRPr lang="en-IN" sz="2400" b="1" u="sng" dirty="0" smtClean="0">
              <a:solidFill>
                <a:srgbClr val="C00000"/>
              </a:solidFill>
            </a:endParaRPr>
          </a:p>
          <a:p>
            <a:pPr algn="ctr"/>
            <a:r>
              <a:rPr lang="en-US" altLang="en-IN" sz="2000" b="1" u="sng" dirty="0" smtClean="0">
                <a:solidFill>
                  <a:srgbClr val="FF0000"/>
                </a:solidFill>
              </a:rPr>
              <a:t>( Another contemporary of Homi Bhabha )</a:t>
            </a:r>
            <a:endParaRPr lang="en-IN" sz="2400" b="1" u="sng" dirty="0" smtClean="0">
              <a:solidFill>
                <a:srgbClr val="C00000"/>
              </a:solidFill>
            </a:endParaRPr>
          </a:p>
          <a:p>
            <a:endParaRPr lang="en-IN" b="1" dirty="0" smtClean="0">
              <a:solidFill>
                <a:srgbClr val="C00000"/>
              </a:solidFill>
            </a:endParaRPr>
          </a:p>
          <a:p>
            <a:pPr>
              <a:lnSpc>
                <a:spcPct val="115000"/>
              </a:lnSpc>
              <a:spcBef>
                <a:spcPts val="0"/>
              </a:spcBef>
              <a:spcAft>
                <a:spcPts val="0"/>
              </a:spcAft>
              <a:buFont typeface="Arial" panose="020B0604020202020204" pitchFamily="34" charset="0"/>
              <a:buChar char="•"/>
            </a:pPr>
            <a:r>
              <a:rPr lang="en-IN" sz="2200" b="1" dirty="0" smtClean="0">
                <a:solidFill>
                  <a:srgbClr val="C00000"/>
                </a:solidFill>
              </a:rPr>
              <a:t>  A visionary Civil Engineer in the service of Government of Punjab.</a:t>
            </a:r>
            <a:endParaRPr lang="en-IN" sz="2200" b="1" dirty="0" smtClean="0">
              <a:solidFill>
                <a:srgbClr val="C00000"/>
              </a:solidFill>
            </a:endParaRPr>
          </a:p>
          <a:p>
            <a:pPr>
              <a:lnSpc>
                <a:spcPct val="115000"/>
              </a:lnSpc>
              <a:spcBef>
                <a:spcPts val="0"/>
              </a:spcBef>
              <a:spcAft>
                <a:spcPts val="0"/>
              </a:spcAft>
              <a:buFont typeface="Arial" panose="020B0604020202020204" pitchFamily="34" charset="0"/>
              <a:buChar char="•"/>
            </a:pPr>
            <a:r>
              <a:rPr lang="en-IN" sz="2200" b="1" dirty="0" smtClean="0">
                <a:solidFill>
                  <a:srgbClr val="C00000"/>
                </a:solidFill>
              </a:rPr>
              <a:t> Associated with </a:t>
            </a:r>
            <a:r>
              <a:rPr lang="en-IN" sz="2200" b="1" dirty="0" err="1" smtClean="0">
                <a:solidFill>
                  <a:srgbClr val="C00000"/>
                </a:solidFill>
              </a:rPr>
              <a:t>Bhakra</a:t>
            </a:r>
            <a:r>
              <a:rPr lang="en-IN" sz="2200" b="1" dirty="0" smtClean="0">
                <a:solidFill>
                  <a:srgbClr val="C00000"/>
                </a:solidFill>
              </a:rPr>
              <a:t> </a:t>
            </a:r>
            <a:r>
              <a:rPr lang="en-IN" sz="2200" b="1" dirty="0" err="1" smtClean="0">
                <a:solidFill>
                  <a:srgbClr val="C00000"/>
                </a:solidFill>
              </a:rPr>
              <a:t>Nangal</a:t>
            </a:r>
            <a:r>
              <a:rPr lang="en-IN" sz="2200" b="1" dirty="0" smtClean="0">
                <a:solidFill>
                  <a:srgbClr val="C00000"/>
                </a:solidFill>
              </a:rPr>
              <a:t> Project and Capital Project Chandigarh.    </a:t>
            </a:r>
            <a:endParaRPr lang="en-IN" sz="2200" b="1" dirty="0" smtClean="0">
              <a:solidFill>
                <a:srgbClr val="C00000"/>
              </a:solidFill>
            </a:endParaRPr>
          </a:p>
          <a:p>
            <a:pPr>
              <a:lnSpc>
                <a:spcPct val="115000"/>
              </a:lnSpc>
              <a:spcBef>
                <a:spcPts val="0"/>
              </a:spcBef>
              <a:spcAft>
                <a:spcPts val="0"/>
              </a:spcAft>
              <a:buFont typeface="Arial" panose="020B0604020202020204" pitchFamily="34" charset="0"/>
              <a:buChar char="•"/>
            </a:pPr>
            <a:r>
              <a:rPr lang="en-IN" sz="2200" b="1" dirty="0" smtClean="0">
                <a:solidFill>
                  <a:srgbClr val="C00000"/>
                </a:solidFill>
              </a:rPr>
              <a:t> He was asked  to look after East Punjab Engineering College at </a:t>
            </a:r>
            <a:r>
              <a:rPr lang="en-IN" sz="2200" b="1" dirty="0" err="1" smtClean="0">
                <a:solidFill>
                  <a:srgbClr val="C00000"/>
                </a:solidFill>
              </a:rPr>
              <a:t>Roorkee</a:t>
            </a:r>
            <a:r>
              <a:rPr lang="en-IN" sz="2200" b="1" dirty="0" smtClean="0">
                <a:solidFill>
                  <a:srgbClr val="C00000"/>
                </a:solidFill>
              </a:rPr>
              <a:t>  from 1947, and thereafter, establish PEC at Chandigarh from 1953 onwards.</a:t>
            </a:r>
            <a:endParaRPr lang="en-IN" sz="2200" b="1" dirty="0" smtClean="0">
              <a:solidFill>
                <a:srgbClr val="C00000"/>
              </a:solidFill>
            </a:endParaRPr>
          </a:p>
          <a:p>
            <a:pPr>
              <a:lnSpc>
                <a:spcPct val="115000"/>
              </a:lnSpc>
              <a:spcBef>
                <a:spcPts val="0"/>
              </a:spcBef>
              <a:spcAft>
                <a:spcPts val="0"/>
              </a:spcAft>
              <a:buFont typeface="Arial" panose="020B0604020202020204" pitchFamily="34" charset="0"/>
              <a:buChar char="•"/>
            </a:pPr>
            <a:r>
              <a:rPr lang="en-IN" sz="2200" b="1" dirty="0" smtClean="0">
                <a:solidFill>
                  <a:srgbClr val="C00000"/>
                </a:solidFill>
              </a:rPr>
              <a:t> He persuaded Mr. M S Thacker, Member, Planning Commission  to recommend establishment of an IIT in Delhi .</a:t>
            </a:r>
            <a:endParaRPr lang="en-IN" sz="2200" b="1" dirty="0" smtClean="0">
              <a:solidFill>
                <a:srgbClr val="C00000"/>
              </a:solidFill>
            </a:endParaRPr>
          </a:p>
          <a:p>
            <a:pPr>
              <a:lnSpc>
                <a:spcPct val="115000"/>
              </a:lnSpc>
              <a:spcBef>
                <a:spcPts val="0"/>
              </a:spcBef>
              <a:spcAft>
                <a:spcPts val="0"/>
              </a:spcAft>
              <a:buFont typeface="Arial" panose="020B0604020202020204" pitchFamily="34" charset="0"/>
              <a:buChar char="•"/>
            </a:pPr>
            <a:r>
              <a:rPr lang="en-IN" sz="2200" b="1" dirty="0" smtClean="0">
                <a:solidFill>
                  <a:srgbClr val="C00000"/>
                </a:solidFill>
              </a:rPr>
              <a:t> The foundation stone of IIT Delhi was laid in 1960 and the first batch of students joined on August 16, 1961 on the campus of Delhi College of Engineering. IITD was initially registered as a Society in 1960. </a:t>
            </a:r>
            <a:endParaRPr lang="en-IN" sz="2200" b="1" dirty="0" smtClean="0">
              <a:solidFill>
                <a:srgbClr val="C00000"/>
              </a:solidFill>
            </a:endParaRPr>
          </a:p>
          <a:p>
            <a:pPr>
              <a:lnSpc>
                <a:spcPct val="115000"/>
              </a:lnSpc>
              <a:spcBef>
                <a:spcPts val="0"/>
              </a:spcBef>
              <a:spcAft>
                <a:spcPts val="0"/>
              </a:spcAft>
              <a:buFont typeface="Arial" panose="020B0604020202020204" pitchFamily="34" charset="0"/>
              <a:buChar char="•"/>
            </a:pPr>
            <a:r>
              <a:rPr lang="en-IN" sz="2200" b="1" dirty="0" smtClean="0">
                <a:solidFill>
                  <a:srgbClr val="C00000"/>
                </a:solidFill>
              </a:rPr>
              <a:t> Mr R N </a:t>
            </a:r>
            <a:r>
              <a:rPr lang="en-IN" sz="2200" b="1" dirty="0" err="1" smtClean="0">
                <a:solidFill>
                  <a:srgbClr val="C00000"/>
                </a:solidFill>
              </a:rPr>
              <a:t>Dogra</a:t>
            </a:r>
            <a:r>
              <a:rPr lang="en-IN" sz="2200" b="1" dirty="0" smtClean="0">
                <a:solidFill>
                  <a:srgbClr val="C00000"/>
                </a:solidFill>
              </a:rPr>
              <a:t> served as founder Principal/Director of IIT Delhi.</a:t>
            </a:r>
            <a:endParaRPr lang="en-IN" sz="2200" b="1" dirty="0" smtClean="0">
              <a:solidFill>
                <a:srgbClr val="C00000"/>
              </a:solidFill>
            </a:endParaRPr>
          </a:p>
          <a:p>
            <a:pPr indent="0" algn="ctr">
              <a:lnSpc>
                <a:spcPct val="115000"/>
              </a:lnSpc>
              <a:spcBef>
                <a:spcPts val="0"/>
              </a:spcBef>
              <a:spcAft>
                <a:spcPts val="0"/>
              </a:spcAft>
              <a:buFont typeface="Arial" panose="020B0604020202020204" pitchFamily="34" charset="0"/>
              <a:buNone/>
            </a:pPr>
            <a:r>
              <a:rPr lang="en-IN" sz="2200" b="1" u="sng" dirty="0" smtClean="0">
                <a:solidFill>
                  <a:srgbClr val="002060"/>
                </a:solidFill>
              </a:rPr>
              <a:t>The main auditorium of IIT Delhi is named after Mr R N </a:t>
            </a:r>
            <a:r>
              <a:rPr lang="en-IN" sz="2200" b="1" u="sng" dirty="0" err="1" smtClean="0">
                <a:solidFill>
                  <a:srgbClr val="002060"/>
                </a:solidFill>
              </a:rPr>
              <a:t>Dogra</a:t>
            </a:r>
            <a:r>
              <a:rPr lang="en-IN" sz="2200" b="1" u="sng" dirty="0" smtClean="0">
                <a:solidFill>
                  <a:srgbClr val="002060"/>
                </a:solidFill>
              </a:rPr>
              <a:t>.</a:t>
            </a:r>
            <a:endParaRPr lang="en-IN" sz="2200" b="1" u="sng" dirty="0" smtClean="0">
              <a:solidFill>
                <a:srgbClr val="002060"/>
              </a:solidFill>
            </a:endParaRPr>
          </a:p>
          <a:p>
            <a:pPr>
              <a:lnSpc>
                <a:spcPct val="115000"/>
              </a:lnSpc>
              <a:spcBef>
                <a:spcPts val="0"/>
              </a:spcBef>
              <a:spcAft>
                <a:spcPts val="0"/>
              </a:spcAft>
            </a:pPr>
            <a:endParaRPr lang="en-IN" sz="2200" b="1" dirty="0" smtClean="0">
              <a:solidFill>
                <a:srgbClr val="C00000"/>
              </a:solidFill>
            </a:endParaRPr>
          </a:p>
          <a:p>
            <a:pPr>
              <a:buFont typeface="Arial" panose="020B0604020202020204" pitchFamily="34" charset="0"/>
              <a:buChar char="•"/>
            </a:pPr>
            <a:endParaRPr lang="en-IN" sz="2000" b="1" dirty="0" smtClean="0">
              <a:solidFill>
                <a:srgbClr val="C00000"/>
              </a:solidFill>
            </a:endParaRPr>
          </a:p>
          <a:p>
            <a:r>
              <a:rPr lang="en-IN" sz="2000" b="1" dirty="0" smtClean="0">
                <a:solidFill>
                  <a:srgbClr val="C00000"/>
                </a:solidFill>
              </a:rPr>
              <a:t> </a:t>
            </a:r>
            <a:endParaRPr lang="en-US" sz="2000" dirty="0"/>
          </a:p>
        </p:txBody>
      </p:sp>
      <p:pic>
        <p:nvPicPr>
          <p:cNvPr id="3" name="Content Placeholder 2"/>
          <p:cNvPicPr>
            <a:picLocks noChangeAspect="1"/>
          </p:cNvPicPr>
          <p:nvPr>
            <p:ph idx="1"/>
          </p:nvPr>
        </p:nvPicPr>
        <p:blipFill>
          <a:blip r:embed="rId2"/>
          <a:stretch>
            <a:fillRect/>
          </a:stretch>
        </p:blipFill>
        <p:spPr>
          <a:xfrm>
            <a:off x="7481570" y="824230"/>
            <a:ext cx="1190625" cy="135255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14605"/>
            <a:ext cx="9161780" cy="4740275"/>
          </a:xfrm>
        </p:spPr>
        <p:txBody>
          <a:bodyPr>
            <a:noAutofit/>
          </a:bodyPr>
          <a:p>
            <a:pPr marL="0" indent="0" algn="ctr">
              <a:lnSpc>
                <a:spcPct val="115000"/>
              </a:lnSpc>
              <a:spcBef>
                <a:spcPts val="20"/>
              </a:spcBef>
              <a:spcAft>
                <a:spcPts val="0"/>
              </a:spcAft>
              <a:buNone/>
            </a:pPr>
            <a:r>
              <a:rPr lang="en-US" sz="2800" b="1">
                <a:solidFill>
                  <a:schemeClr val="tx1"/>
                </a:solidFill>
              </a:rPr>
              <a:t>Attempted to validate the Premise </a:t>
            </a:r>
            <a:endParaRPr lang="en-US" sz="1900" b="1">
              <a:solidFill>
                <a:srgbClr val="C00000"/>
              </a:solidFill>
            </a:endParaRPr>
          </a:p>
          <a:p>
            <a:pPr marL="0" indent="0" algn="ctr">
              <a:lnSpc>
                <a:spcPct val="115000"/>
              </a:lnSpc>
              <a:spcBef>
                <a:spcPts val="20"/>
              </a:spcBef>
              <a:spcAft>
                <a:spcPts val="0"/>
              </a:spcAft>
              <a:buNone/>
            </a:pPr>
            <a:r>
              <a:rPr lang="en-US" sz="1900" b="1">
                <a:solidFill>
                  <a:srgbClr val="C00000"/>
                </a:solidFill>
                <a:sym typeface="+mn-ea"/>
              </a:rPr>
              <a:t>           </a:t>
            </a:r>
            <a:r>
              <a:rPr lang="en-US" sz="2400" b="1">
                <a:solidFill>
                  <a:srgbClr val="C00000"/>
                </a:solidFill>
                <a:sym typeface="+mn-ea"/>
              </a:rPr>
              <a:t> “Scientific Heritage of North West is indeed rich, and needs to be made known and recorded for posterity”, </a:t>
            </a:r>
            <a:endParaRPr lang="en-US" sz="2400" b="1">
              <a:solidFill>
                <a:srgbClr val="C00000"/>
              </a:solidFill>
              <a:sym typeface="+mn-ea"/>
            </a:endParaRPr>
          </a:p>
          <a:p>
            <a:pPr marL="0" indent="0" algn="ctr">
              <a:lnSpc>
                <a:spcPct val="115000"/>
              </a:lnSpc>
              <a:spcBef>
                <a:spcPts val="20"/>
              </a:spcBef>
              <a:spcAft>
                <a:spcPts val="0"/>
              </a:spcAft>
              <a:buNone/>
            </a:pPr>
            <a:r>
              <a:rPr lang="en-US" sz="1900" b="1" i="1">
                <a:solidFill>
                  <a:srgbClr val="FF0000"/>
                </a:solidFill>
                <a:sym typeface="+mn-ea"/>
              </a:rPr>
              <a:t> </a:t>
            </a:r>
            <a:endParaRPr lang="en-US" sz="1900" b="1">
              <a:solidFill>
                <a:srgbClr val="C00000"/>
              </a:solidFill>
            </a:endParaRPr>
          </a:p>
          <a:p>
            <a:pPr marL="0" indent="0" algn="ctr">
              <a:lnSpc>
                <a:spcPct val="115000"/>
              </a:lnSpc>
              <a:spcBef>
                <a:spcPts val="20"/>
              </a:spcBef>
              <a:spcAft>
                <a:spcPts val="0"/>
              </a:spcAft>
              <a:buNone/>
            </a:pPr>
            <a:r>
              <a:rPr lang="en-US" sz="2800" b="1" u="sng">
                <a:solidFill>
                  <a:schemeClr val="tx1"/>
                </a:solidFill>
              </a:rPr>
              <a:t> Summary of Presentation </a:t>
            </a:r>
            <a:endParaRPr lang="en-US" sz="2800" b="1">
              <a:solidFill>
                <a:schemeClr val="tx1"/>
              </a:solidFill>
            </a:endParaRPr>
          </a:p>
          <a:p>
            <a:pPr marL="0" indent="0">
              <a:lnSpc>
                <a:spcPct val="115000"/>
              </a:lnSpc>
              <a:spcBef>
                <a:spcPts val="20"/>
              </a:spcBef>
              <a:spcAft>
                <a:spcPts val="0"/>
              </a:spcAft>
              <a:buNone/>
            </a:pPr>
            <a:r>
              <a:rPr lang="en-US" sz="2000" b="1">
                <a:solidFill>
                  <a:srgbClr val="C00000"/>
                </a:solidFill>
              </a:rPr>
              <a:t> </a:t>
            </a:r>
            <a:endParaRPr lang="en-US" sz="2000" b="1">
              <a:solidFill>
                <a:srgbClr val="C00000"/>
              </a:solidFill>
            </a:endParaRPr>
          </a:p>
          <a:p>
            <a:pPr>
              <a:lnSpc>
                <a:spcPct val="115000"/>
              </a:lnSpc>
              <a:spcBef>
                <a:spcPts val="20"/>
              </a:spcBef>
              <a:spcAft>
                <a:spcPts val="0"/>
              </a:spcAft>
            </a:pPr>
            <a:r>
              <a:rPr lang="en-US" sz="2400" b="1">
                <a:solidFill>
                  <a:srgbClr val="C00000"/>
                </a:solidFill>
              </a:rPr>
              <a:t>Provided you a glimpse into contributions of selection of scientists from North West. </a:t>
            </a:r>
            <a:endParaRPr lang="en-US" sz="2400" b="1">
              <a:solidFill>
                <a:srgbClr val="C00000"/>
              </a:solidFill>
            </a:endParaRPr>
          </a:p>
          <a:p>
            <a:pPr>
              <a:lnSpc>
                <a:spcPct val="115000"/>
              </a:lnSpc>
              <a:spcBef>
                <a:spcPts val="20"/>
              </a:spcBef>
              <a:spcAft>
                <a:spcPts val="0"/>
              </a:spcAft>
            </a:pPr>
            <a:r>
              <a:rPr lang="en-US" sz="2400" b="1">
                <a:solidFill>
                  <a:srgbClr val="C00000"/>
                </a:solidFill>
              </a:rPr>
              <a:t>Could  include only examples of those born well before the independence of India. </a:t>
            </a:r>
            <a:endParaRPr lang="en-US" sz="2400" b="1">
              <a:solidFill>
                <a:srgbClr val="C00000"/>
              </a:solidFill>
            </a:endParaRPr>
          </a:p>
          <a:p>
            <a:pPr>
              <a:lnSpc>
                <a:spcPct val="115000"/>
              </a:lnSpc>
              <a:spcBef>
                <a:spcPts val="20"/>
              </a:spcBef>
              <a:spcAft>
                <a:spcPts val="0"/>
              </a:spcAft>
            </a:pPr>
            <a:r>
              <a:rPr lang="en-US" sz="2400" b="1">
                <a:solidFill>
                  <a:srgbClr val="C00000"/>
                </a:solidFill>
              </a:rPr>
              <a:t>Highlighted contemporaries of Shiv Ram Kashyap (1882-1935), S S Bhatnagar (1894-1955), Homi Bhabha (1909-1966), Har Gobind Khorana (1922-2011)  </a:t>
            </a:r>
            <a:endParaRPr lang="en-US" sz="2400" b="1">
              <a:solidFill>
                <a:srgbClr val="C00000"/>
              </a:solidFill>
            </a:endParaRPr>
          </a:p>
          <a:p>
            <a:pPr>
              <a:lnSpc>
                <a:spcPct val="115000"/>
              </a:lnSpc>
              <a:spcBef>
                <a:spcPts val="20"/>
              </a:spcBef>
              <a:spcAft>
                <a:spcPts val="0"/>
              </a:spcAft>
            </a:pPr>
            <a:r>
              <a:rPr lang="en-US" sz="2400" b="1">
                <a:solidFill>
                  <a:srgbClr val="FF0000"/>
                </a:solidFill>
              </a:rPr>
              <a:t>Have not been able cover all the outstanding scientists, many other inspiring examples have got left out.</a:t>
            </a:r>
            <a:r>
              <a:rPr lang="en-US" sz="2400" b="1">
                <a:solidFill>
                  <a:srgbClr val="C00000"/>
                </a:solidFill>
              </a:rPr>
              <a:t> </a:t>
            </a:r>
            <a:r>
              <a:rPr lang="en-US" sz="2400" b="1">
                <a:solidFill>
                  <a:srgbClr val="FF0000"/>
                </a:solidFill>
              </a:rPr>
              <a:t>You can find them in the book edited by Dr. S K Sahni and Prof. R K Kohli. </a:t>
            </a:r>
            <a:endParaRPr lang="en-US" sz="2400" b="1">
              <a:solidFill>
                <a:srgbClr val="FF0000"/>
              </a:solidFill>
            </a:endParaRPr>
          </a:p>
          <a:p>
            <a:pPr marL="0" indent="0" algn="ctr">
              <a:lnSpc>
                <a:spcPct val="115000"/>
              </a:lnSpc>
              <a:spcBef>
                <a:spcPts val="20"/>
              </a:spcBef>
              <a:spcAft>
                <a:spcPts val="0"/>
              </a:spcAft>
              <a:buNone/>
            </a:pPr>
            <a:endParaRPr lang="en-US" sz="2400" b="1">
              <a:solidFill>
                <a:srgbClr val="FF0000"/>
              </a:solidFill>
            </a:endParaRPr>
          </a:p>
        </p:txBody>
      </p:sp>
      <p:sp>
        <p:nvSpPr>
          <p:cNvPr id="4" name="Slide Number Placeholder 3"/>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231140"/>
            <a:ext cx="9196705" cy="1247775"/>
          </a:xfrm>
        </p:spPr>
        <p:txBody>
          <a:bodyPr>
            <a:normAutofit fontScale="90000"/>
          </a:bodyPr>
          <a:p>
            <a:r>
              <a:rPr lang="en-US" sz="2665" b="1"/>
              <a:t>Prof. Yash Pal delivered the First B M Anand (1905-1998) Memorial Lecture and unveiled the Potrait of BMA in the Physics Auditorium named after him at the PU campus, Chandigarh</a:t>
            </a:r>
            <a:endParaRPr lang="en-US" sz="2665" b="1"/>
          </a:p>
        </p:txBody>
      </p:sp>
      <p:sp>
        <p:nvSpPr>
          <p:cNvPr id="4" name="Slide Number Placeholder 3"/>
          <p:cNvSpPr>
            <a:spLocks noGrp="1"/>
          </p:cNvSpPr>
          <p:nvPr>
            <p:ph type="sldNum" sz="quarter" idx="12"/>
          </p:nvPr>
        </p:nvSpPr>
        <p:spPr/>
        <p:txBody>
          <a:bodyPr/>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5" name="Content Placeholder 4"/>
          <p:cNvPicPr>
            <a:picLocks noChangeAspect="1"/>
          </p:cNvPicPr>
          <p:nvPr>
            <p:ph idx="1"/>
          </p:nvPr>
        </p:nvPicPr>
        <p:blipFill>
          <a:blip r:embed="rId1"/>
          <a:stretch>
            <a:fillRect/>
          </a:stretch>
        </p:blipFill>
        <p:spPr>
          <a:xfrm>
            <a:off x="1554480" y="1600200"/>
            <a:ext cx="6034405" cy="4526280"/>
          </a:xfrm>
          <a:prstGeom prst="rect">
            <a:avLst/>
          </a:prstGeom>
        </p:spPr>
      </p:pic>
      <p:sp>
        <p:nvSpPr>
          <p:cNvPr id="6" name="Text Box 5"/>
          <p:cNvSpPr txBox="1"/>
          <p:nvPr/>
        </p:nvSpPr>
        <p:spPr>
          <a:xfrm>
            <a:off x="310198" y="6202680"/>
            <a:ext cx="8631555" cy="645160"/>
          </a:xfrm>
          <a:prstGeom prst="rect">
            <a:avLst/>
          </a:prstGeom>
          <a:noFill/>
        </p:spPr>
        <p:txBody>
          <a:bodyPr wrap="none" rtlCol="0">
            <a:spAutoFit/>
          </a:bodyPr>
          <a:p>
            <a:pPr algn="ctr"/>
            <a:r>
              <a:rPr lang="en-US" b="1" i="1">
                <a:solidFill>
                  <a:srgbClr val="C00000"/>
                </a:solidFill>
              </a:rPr>
              <a:t>Extracted from “ Bal Mokand Anand : His Life and Science Across the Partition of India”</a:t>
            </a:r>
            <a:endParaRPr lang="en-US" b="1" i="1">
              <a:solidFill>
                <a:srgbClr val="C00000"/>
              </a:solidFill>
            </a:endParaRPr>
          </a:p>
          <a:p>
            <a:pPr algn="ctr"/>
            <a:r>
              <a:rPr lang="en-US" b="1" i="1">
                <a:solidFill>
                  <a:srgbClr val="C00000"/>
                </a:solidFill>
              </a:rPr>
              <a:t>by Rajinder Singh, a book released  on the occasion of 7</a:t>
            </a:r>
            <a:r>
              <a:rPr lang="en-US" b="1" i="1" baseline="30000">
                <a:solidFill>
                  <a:srgbClr val="C00000"/>
                </a:solidFill>
              </a:rPr>
              <a:t>th </a:t>
            </a:r>
            <a:r>
              <a:rPr lang="en-US" b="1" i="1">
                <a:solidFill>
                  <a:srgbClr val="C00000"/>
                </a:solidFill>
              </a:rPr>
              <a:t>BMA Lecture </a:t>
            </a:r>
            <a:r>
              <a:rPr lang="en-US" b="1" i="1">
                <a:solidFill>
                  <a:srgbClr val="C00000"/>
                </a:solidFill>
                <a:sym typeface="+mn-ea"/>
              </a:rPr>
              <a:t>on July 21, 2023</a:t>
            </a:r>
            <a:r>
              <a:rPr lang="en-US" b="1" i="1">
                <a:solidFill>
                  <a:srgbClr val="C00000"/>
                </a:solidFill>
              </a:rPr>
              <a:t>.    </a:t>
            </a:r>
            <a:endParaRPr lang="en-US" b="1" i="1">
              <a:solidFill>
                <a:srgbClr val="C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0"/>
            <a:ext cx="8419542" cy="8893810"/>
          </a:xfrm>
          <a:prstGeom prst="rect">
            <a:avLst/>
          </a:prstGeom>
          <a:noFill/>
        </p:spPr>
        <p:txBody>
          <a:bodyPr wrap="square" rtlCol="0">
            <a:spAutoFit/>
          </a:bodyPr>
          <a:lstStyle/>
          <a:p>
            <a:pPr algn="ctr"/>
            <a:endParaRPr lang="en-US" sz="4800" b="1" i="1" dirty="0">
              <a:solidFill>
                <a:srgbClr val="C00000"/>
              </a:solidFill>
            </a:endParaRPr>
          </a:p>
          <a:p>
            <a:pPr algn="ctr"/>
            <a:endParaRPr lang="en-US" sz="4800" b="1" i="1" dirty="0">
              <a:solidFill>
                <a:srgbClr val="C00000"/>
              </a:solidFill>
            </a:endParaRPr>
          </a:p>
          <a:p>
            <a:pPr algn="ctr"/>
            <a:endParaRPr lang="en-US" sz="4800" b="1" i="1" dirty="0">
              <a:solidFill>
                <a:srgbClr val="C00000"/>
              </a:solidFill>
            </a:endParaRPr>
          </a:p>
          <a:p>
            <a:pPr algn="ctr"/>
            <a:r>
              <a:rPr lang="en-US" sz="4800" b="1" i="1" dirty="0">
                <a:solidFill>
                  <a:srgbClr val="C00000"/>
                </a:solidFill>
              </a:rPr>
              <a:t>Thanks for your patience</a:t>
            </a:r>
            <a:r>
              <a:rPr lang="en-US" sz="4800" b="1" dirty="0">
                <a:solidFill>
                  <a:srgbClr val="C00000"/>
                </a:solidFill>
              </a:rPr>
              <a:t>!</a:t>
            </a:r>
            <a:endParaRPr lang="en-US" sz="4800" b="1" dirty="0">
              <a:solidFill>
                <a:srgbClr val="C00000"/>
              </a:solidFill>
            </a:endParaRPr>
          </a:p>
          <a:p>
            <a:pPr algn="ctr"/>
            <a:endParaRPr lang="en-US" sz="4800" b="1" dirty="0">
              <a:solidFill>
                <a:srgbClr val="C00000"/>
              </a:solidFill>
            </a:endParaRPr>
          </a:p>
          <a:p>
            <a:pPr algn="ctr"/>
            <a:endParaRPr lang="en-US" sz="4800" b="1" dirty="0">
              <a:solidFill>
                <a:srgbClr val="C00000"/>
              </a:solidFill>
            </a:endParaRPr>
          </a:p>
          <a:p>
            <a:pPr algn="ctr"/>
            <a:endParaRPr lang="en-US" sz="4800" b="1" dirty="0">
              <a:solidFill>
                <a:srgbClr val="C00000"/>
              </a:solidFill>
            </a:endParaRPr>
          </a:p>
          <a:p>
            <a:pPr algn="ctr"/>
            <a:r>
              <a:rPr lang="en-US" sz="2000" b="1" i="1" dirty="0"/>
              <a:t>Acknowledgements : </a:t>
            </a:r>
            <a:endParaRPr lang="en-US" sz="2000" b="1" i="1" dirty="0"/>
          </a:p>
          <a:p>
            <a:pPr algn="ctr"/>
            <a:r>
              <a:rPr lang="en-US" sz="2000" b="1" i="1" dirty="0"/>
              <a:t> </a:t>
            </a:r>
            <a:endParaRPr lang="en-US" sz="2000" b="1" i="1" dirty="0"/>
          </a:p>
          <a:p>
            <a:pPr algn="ctr"/>
            <a:r>
              <a:rPr lang="en-US" sz="2000" b="1" i="1" dirty="0"/>
              <a:t>Prof. R K Kohli, VC, Amity University Punjab, Mohali for soft copy of his book.</a:t>
            </a:r>
            <a:endParaRPr lang="en-US" sz="2000" b="1" i="1" dirty="0"/>
          </a:p>
          <a:p>
            <a:pPr algn="ctr"/>
            <a:endParaRPr lang="en-US" sz="2000" b="1" i="1" dirty="0">
              <a:sym typeface="+mn-ea"/>
            </a:endParaRPr>
          </a:p>
          <a:p>
            <a:pPr algn="ctr"/>
            <a:r>
              <a:rPr lang="en-US" sz="2000" b="1" i="1" dirty="0">
                <a:sym typeface="+mn-ea"/>
              </a:rPr>
              <a:t>Dr. </a:t>
            </a:r>
            <a:r>
              <a:rPr lang="en-US" sz="2000" b="1" i="1" dirty="0" err="1">
                <a:sym typeface="+mn-ea"/>
              </a:rPr>
              <a:t>Aseem</a:t>
            </a:r>
            <a:r>
              <a:rPr lang="en-US" sz="2000" b="1" i="1" dirty="0">
                <a:sym typeface="+mn-ea"/>
              </a:rPr>
              <a:t> </a:t>
            </a:r>
            <a:r>
              <a:rPr lang="en-US" sz="2000" b="1" i="1" dirty="0" err="1">
                <a:sym typeface="+mn-ea"/>
              </a:rPr>
              <a:t>Vasisht</a:t>
            </a:r>
            <a:r>
              <a:rPr lang="en-US" sz="2000" b="1" i="1" dirty="0">
                <a:sym typeface="+mn-ea"/>
              </a:rPr>
              <a:t>, PSCST, for his help in compiling the presentation.</a:t>
            </a:r>
            <a:endParaRPr lang="en-US" sz="2000" b="1" i="1" dirty="0"/>
          </a:p>
          <a:p>
            <a:pPr algn="ctr"/>
            <a:endParaRPr lang="en-US" sz="2000" b="1" i="1" dirty="0"/>
          </a:p>
          <a:p>
            <a:pPr algn="ctr"/>
            <a:r>
              <a:rPr lang="en-US" sz="2000" b="1" i="1" dirty="0"/>
              <a:t>                   </a:t>
            </a:r>
            <a:endParaRPr lang="en-US" sz="2000" b="1" i="1" dirty="0"/>
          </a:p>
          <a:p>
            <a:pPr algn="ctr"/>
            <a:r>
              <a:rPr lang="en-US" sz="4800" b="1" i="1" dirty="0">
                <a:solidFill>
                  <a:srgbClr val="C00000"/>
                </a:solidFill>
              </a:rPr>
              <a:t> </a:t>
            </a:r>
            <a:endParaRPr lang="en-US" sz="4800" b="1" i="1" dirty="0">
              <a:solidFill>
                <a:srgbClr val="C00000"/>
              </a:solidFill>
            </a:endParaRPr>
          </a:p>
          <a:p>
            <a:pPr algn="ctr"/>
            <a:endParaRPr lang="en-US" sz="4800" b="1" i="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7821D7-9142-4BC5-A691-EB7C5D2642CC}" type="slidenum">
              <a:rPr lang="en-US" smtClean="0">
                <a:solidFill>
                  <a:prstClr val="black">
                    <a:tint val="75000"/>
                  </a:prstClr>
                </a:solidFill>
              </a:rPr>
            </a:fld>
            <a:endParaRPr lang="en-US">
              <a:solidFill>
                <a:prstClr val="black">
                  <a:tint val="75000"/>
                </a:prstClr>
              </a:solidFill>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585" y="0"/>
            <a:ext cx="8932829" cy="6858000"/>
          </a:xfrm>
          <a:prstGeom prst="rect">
            <a:avLst/>
          </a:prstGeom>
        </p:spPr>
      </p:pic>
      <p:sp>
        <p:nvSpPr>
          <p:cNvPr id="5" name="TextBox 4"/>
          <p:cNvSpPr txBox="1"/>
          <p:nvPr/>
        </p:nvSpPr>
        <p:spPr>
          <a:xfrm>
            <a:off x="334302" y="137517"/>
            <a:ext cx="4885633" cy="1538883"/>
          </a:xfrm>
          <a:prstGeom prst="rect">
            <a:avLst/>
          </a:prstGeom>
          <a:noFill/>
        </p:spPr>
        <p:txBody>
          <a:bodyPr wrap="none" rtlCol="0">
            <a:spAutoFit/>
          </a:bodyPr>
          <a:lstStyle/>
          <a:p>
            <a:pPr algn="ctr"/>
            <a:r>
              <a:rPr lang="en-IN" sz="2000" b="1" dirty="0">
                <a:solidFill>
                  <a:srgbClr val="C00000"/>
                </a:solidFill>
              </a:rPr>
              <a:t>Published in 2009, the 75</a:t>
            </a:r>
            <a:r>
              <a:rPr lang="en-IN" sz="2000" b="1" baseline="30000" dirty="0">
                <a:solidFill>
                  <a:srgbClr val="C00000"/>
                </a:solidFill>
              </a:rPr>
              <a:t>th</a:t>
            </a:r>
            <a:r>
              <a:rPr lang="en-IN" sz="2000" b="1" dirty="0">
                <a:solidFill>
                  <a:srgbClr val="C00000"/>
                </a:solidFill>
              </a:rPr>
              <a:t> year of INSA  </a:t>
            </a:r>
            <a:endParaRPr lang="en-IN" sz="2000" b="1" dirty="0">
              <a:solidFill>
                <a:srgbClr val="C00000"/>
              </a:solidFill>
            </a:endParaRPr>
          </a:p>
          <a:p>
            <a:pPr algn="ctr"/>
            <a:endParaRPr lang="en-IN" sz="2000" b="1" dirty="0">
              <a:solidFill>
                <a:srgbClr val="C00000"/>
              </a:solidFill>
            </a:endParaRPr>
          </a:p>
          <a:p>
            <a:endParaRPr lang="en-IN" dirty="0"/>
          </a:p>
          <a:p>
            <a:endParaRPr lang="en-IN" dirty="0"/>
          </a:p>
          <a:p>
            <a:endParaRPr lang="en-US" dirty="0"/>
          </a:p>
        </p:txBody>
      </p:sp>
      <p:sp>
        <p:nvSpPr>
          <p:cNvPr id="6" name="TextBox 5"/>
          <p:cNvSpPr txBox="1"/>
          <p:nvPr/>
        </p:nvSpPr>
        <p:spPr>
          <a:xfrm>
            <a:off x="0" y="1447800"/>
            <a:ext cx="5178425" cy="4799965"/>
          </a:xfrm>
          <a:prstGeom prst="rect">
            <a:avLst/>
          </a:prstGeom>
          <a:noFill/>
        </p:spPr>
        <p:txBody>
          <a:bodyPr wrap="none" rtlCol="0">
            <a:spAutoFit/>
          </a:bodyPr>
          <a:lstStyle/>
          <a:p>
            <a:pPr indent="0">
              <a:buFont typeface="Arial" panose="020B0604020202020204" pitchFamily="34" charset="0"/>
              <a:buNone/>
            </a:pPr>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Scientific Research Heritage of India as  projected </a:t>
            </a:r>
            <a:endParaRPr lang="en-US" b="1" dirty="0">
              <a:solidFill>
                <a:srgbClr val="C00000"/>
              </a:solidFill>
            </a:endParaRPr>
          </a:p>
          <a:p>
            <a:pPr indent="0">
              <a:buFont typeface="Arial" panose="020B0604020202020204" pitchFamily="34" charset="0"/>
              <a:buNone/>
            </a:pPr>
            <a:r>
              <a:rPr lang="en-US" b="1" dirty="0">
                <a:solidFill>
                  <a:srgbClr val="C00000"/>
                </a:solidFill>
              </a:rPr>
              <a:t>via biographies of 40 scientists from all across India. </a:t>
            </a:r>
            <a:endParaRPr lang="en-US" b="1" dirty="0">
              <a:solidFill>
                <a:srgbClr val="C00000"/>
              </a:solidFill>
            </a:endParaRPr>
          </a:p>
          <a:p>
            <a:pPr marL="285750" indent="-285750">
              <a:buFont typeface="Arial" panose="020B0604020202020204" pitchFamily="34" charset="0"/>
              <a:buChar char="•"/>
            </a:pPr>
            <a:endParaRPr lang="en-US" b="1" dirty="0">
              <a:solidFill>
                <a:srgbClr val="C00000"/>
              </a:solidFill>
            </a:endParaRPr>
          </a:p>
          <a:p>
            <a:pPr marL="285750" indent="-285750">
              <a:buFont typeface="Arial" panose="020B0604020202020204" pitchFamily="34" charset="0"/>
              <a:buChar char="•"/>
            </a:pPr>
            <a:r>
              <a:rPr lang="en-US" b="1" dirty="0">
                <a:solidFill>
                  <a:srgbClr val="FF0000"/>
                </a:solidFill>
              </a:rPr>
              <a:t>Shortlisting of names done by </a:t>
            </a:r>
            <a:r>
              <a:rPr lang="en-US" b="1" u="sng" dirty="0">
                <a:solidFill>
                  <a:srgbClr val="FF0000"/>
                </a:solidFill>
              </a:rPr>
              <a:t>Prof. J V Narlikar, </a:t>
            </a:r>
            <a:endParaRPr lang="en-US" b="1" u="sng" dirty="0">
              <a:solidFill>
                <a:srgbClr val="FF0000"/>
              </a:solidFill>
            </a:endParaRPr>
          </a:p>
          <a:p>
            <a:pPr indent="0">
              <a:buFont typeface="Arial" panose="020B0604020202020204" pitchFamily="34" charset="0"/>
              <a:buNone/>
            </a:pPr>
            <a:r>
              <a:rPr lang="en-US" b="1" u="sng" dirty="0">
                <a:solidFill>
                  <a:srgbClr val="FF0000"/>
                </a:solidFill>
              </a:rPr>
              <a:t>Prof. Madhav Gadgil and Prof. T Padmanabhan </a:t>
            </a:r>
            <a:endParaRPr lang="en-US" b="1" u="sng" dirty="0">
              <a:solidFill>
                <a:srgbClr val="FF0000"/>
              </a:solidFill>
            </a:endParaRPr>
          </a:p>
          <a:p>
            <a:pPr indent="0">
              <a:buFont typeface="Arial" panose="020B0604020202020204" pitchFamily="34" charset="0"/>
              <a:buNone/>
            </a:pPr>
            <a:endParaRPr lang="en-US" b="1" u="sng" dirty="0">
              <a:solidFill>
                <a:srgbClr val="FF0000"/>
              </a:solidFill>
            </a:endParaRPr>
          </a:p>
          <a:p>
            <a:pPr indent="0">
              <a:buFont typeface="Arial" panose="020B0604020202020204" pitchFamily="34" charset="0"/>
              <a:buNone/>
            </a:pPr>
            <a:endParaRPr lang="en-US" b="1" dirty="0">
              <a:solidFill>
                <a:srgbClr val="C00000"/>
              </a:solidFill>
            </a:endParaRPr>
          </a:p>
          <a:p>
            <a:pPr indent="0">
              <a:buFont typeface="Arial" panose="020B0604020202020204" pitchFamily="34" charset="0"/>
              <a:buNone/>
            </a:pPr>
            <a:endParaRPr lang="en-US" b="1" dirty="0">
              <a:solidFill>
                <a:srgbClr val="C00000"/>
              </a:solidFill>
            </a:endParaRPr>
          </a:p>
          <a:p>
            <a:pPr indent="0">
              <a:buFont typeface="Arial" panose="020B0604020202020204" pitchFamily="34" charset="0"/>
              <a:buNone/>
            </a:pPr>
            <a:endParaRPr lang="en-US" b="1" dirty="0">
              <a:solidFill>
                <a:srgbClr val="C00000"/>
              </a:solidFill>
            </a:endParaRPr>
          </a:p>
          <a:p>
            <a:pPr marL="285750" indent="-285750">
              <a:buFont typeface="Arial" panose="020B0604020202020204" pitchFamily="34" charset="0"/>
              <a:buChar char="•"/>
            </a:pPr>
            <a:r>
              <a:rPr lang="en-US" b="1" dirty="0">
                <a:solidFill>
                  <a:srgbClr val="C00000"/>
                </a:solidFill>
              </a:rPr>
              <a:t>Seven of them were from North West. </a:t>
            </a:r>
            <a:endParaRPr lang="en-US" b="1" dirty="0">
              <a:solidFill>
                <a:srgbClr val="C00000"/>
              </a:solidFill>
            </a:endParaRPr>
          </a:p>
          <a:p>
            <a:pPr marL="285750" indent="-285750">
              <a:buFont typeface="Arial" panose="020B0604020202020204" pitchFamily="34" charset="0"/>
              <a:buChar char="•"/>
            </a:pPr>
            <a:r>
              <a:rPr lang="en-US" b="1" dirty="0">
                <a:solidFill>
                  <a:srgbClr val="FF0000"/>
                </a:solidFill>
              </a:rPr>
              <a:t>Four</a:t>
            </a:r>
            <a:r>
              <a:rPr lang="en-US" b="1" dirty="0">
                <a:solidFill>
                  <a:srgbClr val="C00000"/>
                </a:solidFill>
              </a:rPr>
              <a:t> out of </a:t>
            </a:r>
            <a:r>
              <a:rPr lang="en-US" b="1" dirty="0">
                <a:solidFill>
                  <a:srgbClr val="FF0000"/>
                </a:solidFill>
              </a:rPr>
              <a:t>Seven</a:t>
            </a:r>
            <a:r>
              <a:rPr lang="en-US" b="1" dirty="0">
                <a:solidFill>
                  <a:srgbClr val="C00000"/>
                </a:solidFill>
              </a:rPr>
              <a:t> had studied at Lahore.  </a:t>
            </a:r>
            <a:endParaRPr lang="en-US" b="1" dirty="0">
              <a:solidFill>
                <a:srgbClr val="C00000"/>
              </a:solidFill>
            </a:endParaRPr>
          </a:p>
          <a:p>
            <a:endParaRPr lang="en-US" dirty="0"/>
          </a:p>
          <a:p>
            <a:endParaRPr lang="en-US" dirty="0"/>
          </a:p>
          <a:p>
            <a:endParaRPr lang="en-US" dirty="0"/>
          </a:p>
          <a:p>
            <a:endParaRPr lang="en-US" dirty="0"/>
          </a:p>
          <a:p>
            <a:endParaRPr lang="en-US" dirty="0"/>
          </a:p>
        </p:txBody>
      </p:sp>
      <p:sp>
        <p:nvSpPr>
          <p:cNvPr id="7" name="TextBox 6"/>
          <p:cNvSpPr txBox="1"/>
          <p:nvPr/>
        </p:nvSpPr>
        <p:spPr>
          <a:xfrm>
            <a:off x="0" y="6172200"/>
            <a:ext cx="9144000" cy="645160"/>
          </a:xfrm>
          <a:prstGeom prst="rect">
            <a:avLst/>
          </a:prstGeom>
          <a:noFill/>
        </p:spPr>
        <p:txBody>
          <a:bodyPr wrap="square" rtlCol="0">
            <a:spAutoFit/>
          </a:bodyPr>
          <a:lstStyle/>
          <a:p>
            <a:r>
              <a:rPr lang="en-US" b="1" dirty="0">
                <a:solidFill>
                  <a:srgbClr val="002060"/>
                </a:solidFill>
              </a:rPr>
              <a:t>Indian Academy of Sciences also published in 2009 one page sketch of all  its Fellows since  its establishment  by C V Raman  in 1934. </a:t>
            </a:r>
            <a:r>
              <a:rPr lang="en-US" b="1" dirty="0">
                <a:solidFill>
                  <a:srgbClr val="FF0000"/>
                </a:solidFill>
              </a:rPr>
              <a:t>Seventy Five (~8%)</a:t>
            </a:r>
            <a:r>
              <a:rPr lang="en-US" b="1" dirty="0">
                <a:solidFill>
                  <a:srgbClr val="002060"/>
                </a:solidFill>
              </a:rPr>
              <a:t> of them had  Punjab background.</a:t>
            </a:r>
            <a:endParaRPr lang="en-US" b="1" dirty="0">
              <a:solidFill>
                <a:srgbClr val="002060"/>
              </a:solidFill>
            </a:endParaRPr>
          </a:p>
        </p:txBody>
      </p:sp>
      <p:sp>
        <p:nvSpPr>
          <p:cNvPr id="8" name="TextBox 7"/>
          <p:cNvSpPr txBox="1"/>
          <p:nvPr/>
        </p:nvSpPr>
        <p:spPr>
          <a:xfrm>
            <a:off x="6934200" y="228600"/>
            <a:ext cx="2330659" cy="5663089"/>
          </a:xfrm>
          <a:prstGeom prst="rect">
            <a:avLst/>
          </a:prstGeom>
          <a:noFill/>
        </p:spPr>
        <p:txBody>
          <a:bodyPr wrap="square" rtlCol="0">
            <a:spAutoFit/>
          </a:bodyPr>
          <a:lstStyle/>
          <a:p>
            <a:r>
              <a:rPr lang="en-US" sz="2000" b="1" dirty="0">
                <a:solidFill>
                  <a:srgbClr val="C00000"/>
                </a:solidFill>
              </a:rPr>
              <a:t>1</a:t>
            </a:r>
            <a:r>
              <a:rPr lang="en-US" b="1" dirty="0">
                <a:solidFill>
                  <a:srgbClr val="C00000"/>
                </a:solidFill>
              </a:rPr>
              <a:t>. </a:t>
            </a:r>
            <a:r>
              <a:rPr lang="en-US" b="1" dirty="0" err="1">
                <a:solidFill>
                  <a:srgbClr val="C00000"/>
                </a:solidFill>
              </a:rPr>
              <a:t>Ruchi</a:t>
            </a:r>
            <a:r>
              <a:rPr lang="en-US" b="1" dirty="0">
                <a:solidFill>
                  <a:srgbClr val="C00000"/>
                </a:solidFill>
              </a:rPr>
              <a:t> Ram </a:t>
            </a:r>
            <a:r>
              <a:rPr lang="en-US" b="1" dirty="0" err="1">
                <a:solidFill>
                  <a:srgbClr val="C00000"/>
                </a:solidFill>
              </a:rPr>
              <a:t>Sahni</a:t>
            </a:r>
            <a:r>
              <a:rPr lang="en-US" b="1" dirty="0">
                <a:solidFill>
                  <a:srgbClr val="C00000"/>
                </a:solidFill>
              </a:rPr>
              <a:t>*</a:t>
            </a:r>
            <a:endParaRPr lang="en-US" b="1" dirty="0">
              <a:solidFill>
                <a:srgbClr val="C00000"/>
              </a:solidFill>
            </a:endParaRPr>
          </a:p>
          <a:p>
            <a:r>
              <a:rPr lang="en-US" b="1" dirty="0">
                <a:solidFill>
                  <a:srgbClr val="C00000"/>
                </a:solidFill>
              </a:rPr>
              <a:t>      (1863-1948)</a:t>
            </a:r>
            <a:endParaRPr lang="en-US" b="1" dirty="0">
              <a:solidFill>
                <a:srgbClr val="C00000"/>
              </a:solidFill>
            </a:endParaRPr>
          </a:p>
          <a:p>
            <a:endParaRPr lang="en-US" b="1" dirty="0">
              <a:solidFill>
                <a:srgbClr val="C00000"/>
              </a:solidFill>
            </a:endParaRPr>
          </a:p>
          <a:p>
            <a:r>
              <a:rPr lang="en-US" b="1" dirty="0">
                <a:solidFill>
                  <a:srgbClr val="C00000"/>
                </a:solidFill>
              </a:rPr>
              <a:t>2. D N </a:t>
            </a:r>
            <a:r>
              <a:rPr lang="en-US" b="1" dirty="0" err="1">
                <a:solidFill>
                  <a:srgbClr val="C00000"/>
                </a:solidFill>
              </a:rPr>
              <a:t>Wadia</a:t>
            </a:r>
            <a:r>
              <a:rPr lang="en-US" b="1" dirty="0">
                <a:solidFill>
                  <a:srgbClr val="C00000"/>
                </a:solidFill>
              </a:rPr>
              <a:t>, FRS</a:t>
            </a:r>
            <a:endParaRPr lang="en-US" b="1" dirty="0">
              <a:solidFill>
                <a:srgbClr val="C00000"/>
              </a:solidFill>
            </a:endParaRPr>
          </a:p>
          <a:p>
            <a:r>
              <a:rPr lang="en-US" b="1" dirty="0">
                <a:solidFill>
                  <a:srgbClr val="C00000"/>
                </a:solidFill>
              </a:rPr>
              <a:t>    (1883-1969)</a:t>
            </a:r>
            <a:endParaRPr lang="en-US" b="1" dirty="0">
              <a:solidFill>
                <a:srgbClr val="C00000"/>
              </a:solidFill>
            </a:endParaRPr>
          </a:p>
          <a:p>
            <a:endParaRPr lang="en-US" b="1" dirty="0">
              <a:solidFill>
                <a:srgbClr val="C00000"/>
              </a:solidFill>
            </a:endParaRPr>
          </a:p>
          <a:p>
            <a:r>
              <a:rPr lang="en-US" b="1" dirty="0">
                <a:solidFill>
                  <a:srgbClr val="C00000"/>
                </a:solidFill>
              </a:rPr>
              <a:t>3. </a:t>
            </a:r>
            <a:r>
              <a:rPr lang="en-US" b="1" dirty="0" err="1">
                <a:solidFill>
                  <a:srgbClr val="C00000"/>
                </a:solidFill>
              </a:rPr>
              <a:t>Birbal</a:t>
            </a:r>
            <a:r>
              <a:rPr lang="en-US" b="1" dirty="0">
                <a:solidFill>
                  <a:srgbClr val="C00000"/>
                </a:solidFill>
              </a:rPr>
              <a:t> </a:t>
            </a:r>
            <a:r>
              <a:rPr lang="en-US" b="1" dirty="0" err="1">
                <a:solidFill>
                  <a:srgbClr val="C00000"/>
                </a:solidFill>
              </a:rPr>
              <a:t>Sahni</a:t>
            </a:r>
            <a:r>
              <a:rPr lang="en-US" b="1" dirty="0">
                <a:solidFill>
                  <a:srgbClr val="C00000"/>
                </a:solidFill>
              </a:rPr>
              <a:t>, FRS*</a:t>
            </a:r>
            <a:endParaRPr lang="en-US" b="1" dirty="0">
              <a:solidFill>
                <a:srgbClr val="C00000"/>
              </a:solidFill>
            </a:endParaRPr>
          </a:p>
          <a:p>
            <a:r>
              <a:rPr lang="en-US" b="1" dirty="0">
                <a:solidFill>
                  <a:srgbClr val="C00000"/>
                </a:solidFill>
              </a:rPr>
              <a:t>      (1891-1949)</a:t>
            </a:r>
            <a:endParaRPr lang="en-US" b="1" dirty="0">
              <a:solidFill>
                <a:srgbClr val="C00000"/>
              </a:solidFill>
            </a:endParaRPr>
          </a:p>
          <a:p>
            <a:pPr marL="342900" indent="-342900">
              <a:buAutoNum type="arabicPeriod"/>
            </a:pPr>
            <a:endParaRPr lang="en-US" b="1" dirty="0">
              <a:solidFill>
                <a:srgbClr val="C00000"/>
              </a:solidFill>
            </a:endParaRPr>
          </a:p>
          <a:p>
            <a:r>
              <a:rPr lang="en-US" b="1" dirty="0">
                <a:solidFill>
                  <a:srgbClr val="C00000"/>
                </a:solidFill>
              </a:rPr>
              <a:t>4. S </a:t>
            </a:r>
            <a:r>
              <a:rPr lang="en-US" b="1" dirty="0" err="1">
                <a:solidFill>
                  <a:srgbClr val="C00000"/>
                </a:solidFill>
              </a:rPr>
              <a:t>S</a:t>
            </a:r>
            <a:r>
              <a:rPr lang="en-US" b="1" dirty="0">
                <a:solidFill>
                  <a:srgbClr val="C00000"/>
                </a:solidFill>
              </a:rPr>
              <a:t> </a:t>
            </a:r>
            <a:r>
              <a:rPr lang="en-US" b="1" dirty="0" err="1">
                <a:solidFill>
                  <a:srgbClr val="C00000"/>
                </a:solidFill>
              </a:rPr>
              <a:t>Bhatnagar</a:t>
            </a:r>
            <a:r>
              <a:rPr lang="en-US" b="1" dirty="0">
                <a:solidFill>
                  <a:srgbClr val="C00000"/>
                </a:solidFill>
              </a:rPr>
              <a:t>, FRS*</a:t>
            </a:r>
            <a:endParaRPr lang="en-US" b="1" dirty="0">
              <a:solidFill>
                <a:srgbClr val="C00000"/>
              </a:solidFill>
            </a:endParaRPr>
          </a:p>
          <a:p>
            <a:r>
              <a:rPr lang="en-US" b="1" dirty="0">
                <a:solidFill>
                  <a:srgbClr val="C00000"/>
                </a:solidFill>
              </a:rPr>
              <a:t>       (1894-1955)</a:t>
            </a:r>
            <a:endParaRPr lang="en-US" b="1" dirty="0">
              <a:solidFill>
                <a:srgbClr val="C00000"/>
              </a:solidFill>
            </a:endParaRPr>
          </a:p>
          <a:p>
            <a:endParaRPr lang="en-US" b="1" dirty="0">
              <a:solidFill>
                <a:srgbClr val="C00000"/>
              </a:solidFill>
            </a:endParaRPr>
          </a:p>
          <a:p>
            <a:r>
              <a:rPr lang="en-US" b="1" dirty="0">
                <a:solidFill>
                  <a:srgbClr val="C00000"/>
                </a:solidFill>
              </a:rPr>
              <a:t>5. B P Pal, FRS</a:t>
            </a:r>
            <a:endParaRPr lang="en-US" b="1" dirty="0">
              <a:solidFill>
                <a:srgbClr val="C00000"/>
              </a:solidFill>
            </a:endParaRPr>
          </a:p>
          <a:p>
            <a:r>
              <a:rPr lang="en-US" b="1" dirty="0">
                <a:solidFill>
                  <a:srgbClr val="C00000"/>
                </a:solidFill>
              </a:rPr>
              <a:t>     (1906-1989)</a:t>
            </a:r>
            <a:endParaRPr lang="en-US" b="1" dirty="0">
              <a:solidFill>
                <a:srgbClr val="C00000"/>
              </a:solidFill>
            </a:endParaRPr>
          </a:p>
          <a:p>
            <a:endParaRPr lang="en-US" b="1" dirty="0">
              <a:solidFill>
                <a:srgbClr val="C00000"/>
              </a:solidFill>
            </a:endParaRPr>
          </a:p>
          <a:p>
            <a:r>
              <a:rPr lang="en-US" b="1" dirty="0">
                <a:solidFill>
                  <a:srgbClr val="C00000"/>
                </a:solidFill>
              </a:rPr>
              <a:t>6. A S </a:t>
            </a:r>
            <a:r>
              <a:rPr lang="en-US" b="1" dirty="0" err="1">
                <a:solidFill>
                  <a:srgbClr val="C00000"/>
                </a:solidFill>
              </a:rPr>
              <a:t>Paintal</a:t>
            </a:r>
            <a:r>
              <a:rPr lang="en-US" b="1" dirty="0">
                <a:solidFill>
                  <a:srgbClr val="C00000"/>
                </a:solidFill>
              </a:rPr>
              <a:t> , FRS*</a:t>
            </a:r>
            <a:endParaRPr lang="en-US" b="1" dirty="0">
              <a:solidFill>
                <a:srgbClr val="C00000"/>
              </a:solidFill>
            </a:endParaRPr>
          </a:p>
          <a:p>
            <a:r>
              <a:rPr lang="en-US" b="1" dirty="0">
                <a:solidFill>
                  <a:srgbClr val="C00000"/>
                </a:solidFill>
              </a:rPr>
              <a:t>      (1925-2004)</a:t>
            </a:r>
            <a:endParaRPr lang="en-US" b="1" dirty="0">
              <a:solidFill>
                <a:srgbClr val="C00000"/>
              </a:solidFill>
            </a:endParaRPr>
          </a:p>
          <a:p>
            <a:pPr marL="342900" indent="-342900">
              <a:buAutoNum type="arabicPeriod"/>
            </a:pPr>
            <a:endParaRPr lang="en-US" b="1" dirty="0">
              <a:solidFill>
                <a:srgbClr val="C00000"/>
              </a:solidFill>
            </a:endParaRPr>
          </a:p>
          <a:p>
            <a:r>
              <a:rPr lang="en-US" b="1" dirty="0">
                <a:solidFill>
                  <a:srgbClr val="C00000"/>
                </a:solidFill>
              </a:rPr>
              <a:t>7. P K </a:t>
            </a:r>
            <a:r>
              <a:rPr lang="en-US" b="1" dirty="0" err="1">
                <a:solidFill>
                  <a:srgbClr val="C00000"/>
                </a:solidFill>
              </a:rPr>
              <a:t>Sethi</a:t>
            </a:r>
            <a:endParaRPr lang="en-US" b="1" dirty="0">
              <a:solidFill>
                <a:srgbClr val="C00000"/>
              </a:solidFill>
            </a:endParaRPr>
          </a:p>
          <a:p>
            <a:r>
              <a:rPr lang="en-US" b="1" dirty="0">
                <a:solidFill>
                  <a:srgbClr val="C00000"/>
                </a:solidFill>
              </a:rPr>
              <a:t>      (1927-2008)</a:t>
            </a:r>
            <a:endParaRPr lang="en-US" b="1" dirty="0">
              <a:solidFill>
                <a:srgbClr val="C00000"/>
              </a:solidFill>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80261</Words>
  <Application>WPS Presentation</Application>
  <PresentationFormat>On-screen Show (4:3)</PresentationFormat>
  <Paragraphs>1479</Paragraphs>
  <Slides>83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83</vt:i4>
      </vt:variant>
    </vt:vector>
  </HeadingPairs>
  <TitlesOfParts>
    <vt:vector size="96" baseType="lpstr">
      <vt:lpstr>Arial</vt:lpstr>
      <vt:lpstr>SimSun</vt:lpstr>
      <vt:lpstr>Wingdings</vt:lpstr>
      <vt:lpstr>Times New Roman</vt:lpstr>
      <vt:lpstr>Calibri</vt:lpstr>
      <vt:lpstr>SimHei</vt:lpstr>
      <vt:lpstr>Wingdings 2</vt:lpstr>
      <vt:lpstr>Microsoft YaHei</vt:lpstr>
      <vt:lpstr>Arial Unicode MS</vt:lpstr>
      <vt:lpstr>Lucida Calligraphy</vt:lpstr>
      <vt:lpstr>Calibri</vt:lpstr>
      <vt:lpstr>Book Antiqua</vt:lpstr>
      <vt:lpstr>1_Office Theme</vt:lpstr>
      <vt:lpstr>PowerPoint 演示文稿</vt:lpstr>
      <vt:lpstr>PowerPoint 演示文稿</vt:lpstr>
      <vt:lpstr>PowerPoint 演示文稿</vt:lpstr>
      <vt:lpstr>Pre Partition Punjab (1849)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Some of the early Science Teachers at Govt. College and PU at Lahore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Professor M. Afzal Hussain (1889 - 1970) Entomologist and Agriculture Scientist  First Full time VC, PU@Lahore (1938 - 44)  </vt:lpstr>
      <vt:lpstr>            Prof. Hem Singh Pruthi (1897-1969)           Another Entomologist and Agriculture Scientist                 Contemporary of Dr. S S Bhatnagar (1894-1955)                 Second Indian as Director IARI, New Delhi (1944-45)</vt:lpstr>
      <vt:lpstr> </vt:lpstr>
      <vt:lpstr>PowerPoint 演示文稿</vt:lpstr>
      <vt:lpstr>PowerPoint 演示文稿</vt:lpstr>
      <vt:lpstr>PowerPoint 演示文稿</vt:lpstr>
      <vt:lpstr>PowerPoint 演示文稿</vt:lpstr>
      <vt:lpstr>PowerPoint 演示文稿</vt:lpstr>
      <vt:lpstr> Professor Vishwa Nath (1897-1976) Another contemporary of S S Bhatnagar at Lahore  A Zoologist and a Cricketer (Maharaja of Patiala gave him his first job due to his talent in Cricket)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Professor Har Gobind  Khorana (1922-2011)  An extract from ‘A Life in Science’ ( Science 280, 810,2000) </vt:lpstr>
      <vt:lpstr>Dr. Mulk Raj Sahni (1899-1983), a Geologist  Brother of Dr. Birbal Sahni &amp; father of Dr. Ashok Sahni          Founder Head of Dept. of Geology, PU Chandigarh in 1958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Dr. G P Talwar (b: 1926) Founder Director, National Institute of Immunuology (NII), New Delhi        Another contemporary of Dr. Yash Pal at Lahore who made the transition across 1947</vt:lpstr>
      <vt:lpstr>PowerPoint 演示文稿</vt:lpstr>
      <vt:lpstr> </vt:lpstr>
      <vt:lpstr>PowerPoint 演示文稿</vt:lpstr>
      <vt:lpstr>Prof. Yash Pal delivered the First B M Anand (1905-1998) Memorial Lecture and unveiled the Potrait of BMA in the Physics Auditorium named after him at the PU campus, Chandigarh</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dc:creator>
  <cp:lastModifiedBy>Arun Grover</cp:lastModifiedBy>
  <cp:revision>1410</cp:revision>
  <cp:lastPrinted>2023-05-02T05:44:00Z</cp:lastPrinted>
  <dcterms:created xsi:type="dcterms:W3CDTF">2018-11-09T17:09:00Z</dcterms:created>
  <dcterms:modified xsi:type="dcterms:W3CDTF">2023-07-28T10:22:27Z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8711098</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ICV">
    <vt:lpwstr>2477C564F6D14C149828C90B960A9647</vt:lpwstr>
  </property>
  <property fmtid="{D5CDD505-2E9C-101B-9397-08002B2CF9AE}" pid="6" name="KSOProductBuildVer">
    <vt:lpwstr>1033-11.2.0.11417</vt:lpwstr>
  </property>
</Properties>
</file>