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00" r:id="rId2"/>
  </p:sldMasterIdLst>
  <p:notesMasterIdLst>
    <p:notesMasterId r:id="rId33"/>
  </p:notesMasterIdLst>
  <p:sldIdLst>
    <p:sldId id="316" r:id="rId3"/>
    <p:sldId id="314" r:id="rId4"/>
    <p:sldId id="301" r:id="rId5"/>
    <p:sldId id="295" r:id="rId6"/>
    <p:sldId id="297" r:id="rId7"/>
    <p:sldId id="298" r:id="rId8"/>
    <p:sldId id="305" r:id="rId9"/>
    <p:sldId id="306" r:id="rId10"/>
    <p:sldId id="307" r:id="rId11"/>
    <p:sldId id="308" r:id="rId12"/>
    <p:sldId id="300" r:id="rId13"/>
    <p:sldId id="303" r:id="rId14"/>
    <p:sldId id="292" r:id="rId15"/>
    <p:sldId id="304" r:id="rId16"/>
    <p:sldId id="310" r:id="rId17"/>
    <p:sldId id="261" r:id="rId18"/>
    <p:sldId id="315" r:id="rId19"/>
    <p:sldId id="262" r:id="rId20"/>
    <p:sldId id="263" r:id="rId21"/>
    <p:sldId id="266" r:id="rId22"/>
    <p:sldId id="267" r:id="rId23"/>
    <p:sldId id="268" r:id="rId24"/>
    <p:sldId id="299" r:id="rId25"/>
    <p:sldId id="270" r:id="rId26"/>
    <p:sldId id="313" r:id="rId27"/>
    <p:sldId id="271" r:id="rId28"/>
    <p:sldId id="275" r:id="rId29"/>
    <p:sldId id="276" r:id="rId30"/>
    <p:sldId id="277" r:id="rId31"/>
    <p:sldId id="317" r:id="rId32"/>
  </p:sldIdLst>
  <p:sldSz cx="10077450" cy="75628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0504D"/>
    <a:srgbClr val="FFFFCC"/>
    <a:srgbClr val="2A1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39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64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2E614E-B2AB-4E22-B5CD-B8E64DC422B2}" type="slidenum">
              <a:rPr lang="en-US"/>
              <a:pPr/>
              <a:t>2</a:t>
            </a:fld>
            <a:endParaRPr lang="en-US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55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"/>
          <p:cNvSpPr txBox="1">
            <a:spLocks noChangeArrowheads="1"/>
          </p:cNvSpPr>
          <p:nvPr/>
        </p:nvSpPr>
        <p:spPr bwMode="auto">
          <a:xfrm>
            <a:off x="1349375" y="965200"/>
            <a:ext cx="5072063" cy="34813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5734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201738" y="4784725"/>
            <a:ext cx="5348287" cy="3840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666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1349375" y="965200"/>
            <a:ext cx="5072063" cy="34813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body"/>
          </p:nvPr>
        </p:nvSpPr>
        <p:spPr>
          <a:xfrm>
            <a:off x="1201738" y="4784725"/>
            <a:ext cx="5348287" cy="3840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876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88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87900"/>
            <a:ext cx="5407025" cy="3827463"/>
          </a:xfrm>
          <a:noFill/>
          <a:ln/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161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1349375" y="965200"/>
            <a:ext cx="5049838" cy="34591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7065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201738" y="4784725"/>
            <a:ext cx="5348287" cy="3840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49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7052F4-16A5-4489-9DC2-4F4FA923938F}" type="slidenum">
              <a:rPr lang="en-US"/>
              <a:pPr/>
              <a:t>17</a:t>
            </a:fld>
            <a:endParaRPr lang="en-US"/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47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body"/>
          </p:nvPr>
        </p:nvSpPr>
        <p:spPr>
          <a:xfrm>
            <a:off x="777960" y="4778280"/>
            <a:ext cx="6216120" cy="452556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0" name="TextShape 2"/>
          <p:cNvSpPr txBox="1"/>
          <p:nvPr/>
        </p:nvSpPr>
        <p:spPr>
          <a:xfrm>
            <a:off x="4402080" y="9553680"/>
            <a:ext cx="3368160" cy="5029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7F16952-0A8C-44A2-995E-D0A6F8D38B69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27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3280" y="300960"/>
            <a:ext cx="90684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3280" y="1768680"/>
            <a:ext cx="88668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3280" y="4059720"/>
            <a:ext cx="88668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3280" y="300960"/>
            <a:ext cx="90684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3280" y="1768680"/>
            <a:ext cx="432684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6840" y="1768680"/>
            <a:ext cx="432684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6840" y="4059720"/>
            <a:ext cx="432684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3280" y="4059720"/>
            <a:ext cx="432684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3280" y="300960"/>
            <a:ext cx="90684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3280" y="1768680"/>
            <a:ext cx="886680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3280" y="1768680"/>
            <a:ext cx="886680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Picture 33"/>
          <p:cNvPicPr/>
          <p:nvPr/>
        </p:nvPicPr>
        <p:blipFill>
          <a:blip r:embed="rId2"/>
          <a:stretch/>
        </p:blipFill>
        <p:spPr>
          <a:xfrm>
            <a:off x="2188080" y="176832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/>
          <p:nvPr/>
        </p:nvPicPr>
        <p:blipFill>
          <a:blip r:embed="rId2"/>
          <a:stretch/>
        </p:blipFill>
        <p:spPr>
          <a:xfrm>
            <a:off x="2188080" y="1768320"/>
            <a:ext cx="5496840" cy="4385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626" y="237150"/>
            <a:ext cx="8578094" cy="19824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6096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3280" y="300960"/>
            <a:ext cx="90684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subTitle"/>
          </p:nvPr>
        </p:nvSpPr>
        <p:spPr>
          <a:xfrm>
            <a:off x="503280" y="1768680"/>
            <a:ext cx="8866800" cy="4385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3280" y="300960"/>
            <a:ext cx="90684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503280" y="1768680"/>
            <a:ext cx="886680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3280" y="300960"/>
            <a:ext cx="90684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503280" y="1768680"/>
            <a:ext cx="432684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5046840" y="1768680"/>
            <a:ext cx="432684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03280" y="300960"/>
            <a:ext cx="90684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subTitle"/>
          </p:nvPr>
        </p:nvSpPr>
        <p:spPr>
          <a:xfrm>
            <a:off x="503280" y="300960"/>
            <a:ext cx="906840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3280" y="300960"/>
            <a:ext cx="90684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3280" y="1768680"/>
            <a:ext cx="8866800" cy="4385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3280" y="300960"/>
            <a:ext cx="90684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503280" y="1768680"/>
            <a:ext cx="432684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503280" y="4059720"/>
            <a:ext cx="432684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5046840" y="1768680"/>
            <a:ext cx="432684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503280" y="300960"/>
            <a:ext cx="90684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503280" y="1768680"/>
            <a:ext cx="432684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5046840" y="1768680"/>
            <a:ext cx="432684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5046840" y="4059720"/>
            <a:ext cx="432684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503280" y="300960"/>
            <a:ext cx="90684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503280" y="1768680"/>
            <a:ext cx="432684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5046840" y="1768680"/>
            <a:ext cx="432684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503280" y="4059720"/>
            <a:ext cx="88668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3280" y="300960"/>
            <a:ext cx="90684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503280" y="1768680"/>
            <a:ext cx="88668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03280" y="4059720"/>
            <a:ext cx="88668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03280" y="300960"/>
            <a:ext cx="90684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503280" y="1768680"/>
            <a:ext cx="432684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5046840" y="1768680"/>
            <a:ext cx="432684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5046840" y="4059720"/>
            <a:ext cx="432684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 type="body"/>
          </p:nvPr>
        </p:nvSpPr>
        <p:spPr>
          <a:xfrm>
            <a:off x="503280" y="4059720"/>
            <a:ext cx="432684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503280" y="300960"/>
            <a:ext cx="90684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503280" y="1768680"/>
            <a:ext cx="886680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503280" y="1768680"/>
            <a:ext cx="886680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7" name="Picture 206"/>
          <p:cNvPicPr/>
          <p:nvPr/>
        </p:nvPicPr>
        <p:blipFill>
          <a:blip r:embed="rId2"/>
          <a:stretch/>
        </p:blipFill>
        <p:spPr>
          <a:xfrm>
            <a:off x="2188080" y="176832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208" name="Picture 207"/>
          <p:cNvPicPr/>
          <p:nvPr/>
        </p:nvPicPr>
        <p:blipFill>
          <a:blip r:embed="rId2"/>
          <a:stretch/>
        </p:blipFill>
        <p:spPr>
          <a:xfrm>
            <a:off x="2188080" y="1768320"/>
            <a:ext cx="5496840" cy="4385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3280" y="300960"/>
            <a:ext cx="90684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3280" y="1768680"/>
            <a:ext cx="886680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3280" y="300960"/>
            <a:ext cx="90684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3280" y="1768680"/>
            <a:ext cx="432684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046840" y="1768680"/>
            <a:ext cx="432684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3280" y="300960"/>
            <a:ext cx="90684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3280" y="300960"/>
            <a:ext cx="906840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3280" y="300960"/>
            <a:ext cx="90684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3280" y="1768680"/>
            <a:ext cx="432684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3280" y="4059720"/>
            <a:ext cx="432684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6840" y="1768680"/>
            <a:ext cx="432684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3280" y="300960"/>
            <a:ext cx="90684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3280" y="1768680"/>
            <a:ext cx="432684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046840" y="1768680"/>
            <a:ext cx="432684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046840" y="4059720"/>
            <a:ext cx="432684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3280" y="300960"/>
            <a:ext cx="90684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3280" y="1768680"/>
            <a:ext cx="432684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046840" y="1768680"/>
            <a:ext cx="432684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3280" y="4059720"/>
            <a:ext cx="88668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3280" y="300960"/>
            <a:ext cx="90684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3280" y="1768680"/>
            <a:ext cx="8866800" cy="43858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 hidden="1"/>
          <p:cNvSpPr/>
          <p:nvPr/>
        </p:nvSpPr>
        <p:spPr>
          <a:xfrm>
            <a:off x="0" y="7391520"/>
            <a:ext cx="10080360" cy="1677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CustomShape 2" hidden="1"/>
          <p:cNvSpPr/>
          <p:nvPr/>
        </p:nvSpPr>
        <p:spPr>
          <a:xfrm>
            <a:off x="0" y="0"/>
            <a:ext cx="10080360" cy="15354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CustomShape 3" hidden="1"/>
          <p:cNvSpPr/>
          <p:nvPr/>
        </p:nvSpPr>
        <p:spPr>
          <a:xfrm>
            <a:off x="0" y="0"/>
            <a:ext cx="167760" cy="75592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CustomShape 4" hidden="1"/>
          <p:cNvSpPr/>
          <p:nvPr/>
        </p:nvSpPr>
        <p:spPr>
          <a:xfrm>
            <a:off x="9912600" y="0"/>
            <a:ext cx="167760" cy="75592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CustomShape 5" hidden="1"/>
          <p:cNvSpPr/>
          <p:nvPr/>
        </p:nvSpPr>
        <p:spPr>
          <a:xfrm>
            <a:off x="164520" y="7041960"/>
            <a:ext cx="9737640" cy="340920"/>
          </a:xfrm>
          <a:prstGeom prst="rect">
            <a:avLst/>
          </a:prstGeom>
          <a:solidFill>
            <a:srgbClr val="6BB1C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6" hidden="1"/>
          <p:cNvSpPr/>
          <p:nvPr/>
        </p:nvSpPr>
        <p:spPr>
          <a:xfrm>
            <a:off x="168120" y="171360"/>
            <a:ext cx="9737640" cy="7216560"/>
          </a:xfrm>
          <a:prstGeom prst="rect">
            <a:avLst/>
          </a:prstGeom>
          <a:noFill/>
          <a:ln w="9360">
            <a:solidFill>
              <a:srgbClr val="5E9C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" name="Line 7"/>
          <p:cNvSpPr/>
          <p:nvPr/>
        </p:nvSpPr>
        <p:spPr>
          <a:xfrm>
            <a:off x="167760" y="1407240"/>
            <a:ext cx="9738000" cy="360"/>
          </a:xfrm>
          <a:prstGeom prst="line">
            <a:avLst/>
          </a:prstGeom>
          <a:ln w="9360">
            <a:solidFill>
              <a:srgbClr val="5E9CB1"/>
            </a:solidFill>
            <a:custDash>
              <a:ds d="4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2" name="CustomShape 8" hidden="1"/>
          <p:cNvSpPr/>
          <p:nvPr/>
        </p:nvSpPr>
        <p:spPr>
          <a:xfrm>
            <a:off x="4704120" y="1053720"/>
            <a:ext cx="671760" cy="67176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CustomShape 9" hidden="1"/>
          <p:cNvSpPr/>
          <p:nvPr/>
        </p:nvSpPr>
        <p:spPr>
          <a:xfrm>
            <a:off x="4808520" y="1158120"/>
            <a:ext cx="463320" cy="463320"/>
          </a:xfrm>
          <a:prstGeom prst="ellipse">
            <a:avLst/>
          </a:prstGeom>
          <a:solidFill>
            <a:srgbClr val="FFFFFF"/>
          </a:solidFill>
          <a:ln w="50760">
            <a:solidFill>
              <a:srgbClr val="5E9CB1"/>
            </a:solidFill>
            <a:round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10"/>
          <p:cNvSpPr/>
          <p:nvPr/>
        </p:nvSpPr>
        <p:spPr>
          <a:xfrm>
            <a:off x="0" y="7391520"/>
            <a:ext cx="10080360" cy="1677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11"/>
          <p:cNvSpPr/>
          <p:nvPr/>
        </p:nvSpPr>
        <p:spPr>
          <a:xfrm>
            <a:off x="0" y="0"/>
            <a:ext cx="10080360" cy="1710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12"/>
          <p:cNvSpPr/>
          <p:nvPr/>
        </p:nvSpPr>
        <p:spPr>
          <a:xfrm>
            <a:off x="9912600" y="0"/>
            <a:ext cx="167760" cy="75592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CustomShape 13"/>
          <p:cNvSpPr/>
          <p:nvPr/>
        </p:nvSpPr>
        <p:spPr>
          <a:xfrm>
            <a:off x="0" y="0"/>
            <a:ext cx="167760" cy="75592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CustomShape 14"/>
          <p:cNvSpPr/>
          <p:nvPr/>
        </p:nvSpPr>
        <p:spPr>
          <a:xfrm>
            <a:off x="161280" y="7045560"/>
            <a:ext cx="9737640" cy="340920"/>
          </a:xfrm>
          <a:prstGeom prst="rect">
            <a:avLst/>
          </a:prstGeom>
          <a:solidFill>
            <a:srgbClr val="6BB1C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CustomShape 15"/>
          <p:cNvSpPr/>
          <p:nvPr/>
        </p:nvSpPr>
        <p:spPr>
          <a:xfrm>
            <a:off x="168120" y="174600"/>
            <a:ext cx="9737640" cy="7216560"/>
          </a:xfrm>
          <a:prstGeom prst="rect">
            <a:avLst/>
          </a:prstGeom>
          <a:noFill/>
          <a:ln w="9360">
            <a:solidFill>
              <a:srgbClr val="5E9C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PlaceHolder 16"/>
          <p:cNvSpPr>
            <a:spLocks noGrp="1"/>
          </p:cNvSpPr>
          <p:nvPr>
            <p:ph type="dt"/>
          </p:nvPr>
        </p:nvSpPr>
        <p:spPr>
          <a:xfrm>
            <a:off x="6384240" y="7060320"/>
            <a:ext cx="3356640" cy="402840"/>
          </a:xfrm>
          <a:prstGeom prst="rect">
            <a:avLst/>
          </a:prstGeom>
        </p:spPr>
        <p:txBody>
          <a:bodyPr lIns="100800" tIns="50400" rIns="100800" bIns="50400"/>
          <a:lstStyle/>
          <a:p>
            <a:pPr algn="r">
              <a:lnSpc>
                <a:spcPct val="100000"/>
              </a:lnSpc>
            </a:pPr>
            <a:fld id="{0FFE84EE-0A41-4981-9722-89C1C9AD904A}" type="datetime">
              <a:rPr lang="en-US" sz="15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11/3/2019</a:t>
            </a:fld>
            <a:endParaRPr lang="en-US" sz="15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1" name="PlaceHolder 17"/>
          <p:cNvSpPr>
            <a:spLocks noGrp="1"/>
          </p:cNvSpPr>
          <p:nvPr>
            <p:ph type="ftr"/>
          </p:nvPr>
        </p:nvSpPr>
        <p:spPr>
          <a:xfrm>
            <a:off x="335880" y="7066800"/>
            <a:ext cx="3947760" cy="402840"/>
          </a:xfrm>
          <a:prstGeom prst="rect">
            <a:avLst/>
          </a:prstGeom>
        </p:spPr>
        <p:txBody>
          <a:bodyPr lIns="100800" tIns="50400" rIns="100800" bIns="5040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2" name="PlaceHolder 18"/>
          <p:cNvSpPr>
            <a:spLocks noGrp="1"/>
          </p:cNvSpPr>
          <p:nvPr>
            <p:ph type="sldNum"/>
          </p:nvPr>
        </p:nvSpPr>
        <p:spPr>
          <a:xfrm>
            <a:off x="4704120" y="6971760"/>
            <a:ext cx="671760" cy="486000"/>
          </a:xfrm>
          <a:prstGeom prst="rect">
            <a:avLst/>
          </a:prstGeom>
        </p:spPr>
        <p:txBody>
          <a:bodyPr lIns="50400" tIns="50400" rIns="50400" bIns="50400" anchor="ctr"/>
          <a:lstStyle/>
          <a:p>
            <a:pPr algn="ctr">
              <a:lnSpc>
                <a:spcPct val="100000"/>
              </a:lnSpc>
            </a:pPr>
            <a:fld id="{27E5CA18-6153-4DF2-A2E5-A89179D926C0}" type="slidenum">
              <a:rPr lang="en-US" sz="1800" b="0" strike="noStrike" spc="-1">
                <a:solidFill>
                  <a:srgbClr val="E1E1E1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‹#›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3" name="PlaceHolder 19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Click to edit the title text format</a:t>
            </a:r>
          </a:p>
        </p:txBody>
      </p:sp>
      <p:sp>
        <p:nvSpPr>
          <p:cNvPr id="174" name="PlaceHolder 20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>
                <a:solidFill>
                  <a:srgbClr val="69676D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3.w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jpe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30" y="1065680"/>
            <a:ext cx="4598959" cy="6131944"/>
          </a:xfrm>
          <a:prstGeom prst="rect">
            <a:avLst/>
          </a:prstGeom>
        </p:spPr>
      </p:pic>
      <p:sp>
        <p:nvSpPr>
          <p:cNvPr id="4" name="TextShape 1"/>
          <p:cNvSpPr txBox="1"/>
          <p:nvPr/>
        </p:nvSpPr>
        <p:spPr>
          <a:xfrm>
            <a:off x="49160" y="581801"/>
            <a:ext cx="9829882" cy="8947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6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“Major Atmospheric Cherenkov Experiment”   </a:t>
            </a:r>
          </a:p>
          <a:p>
            <a:r>
              <a:rPr lang="en-US" sz="3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                                                       </a:t>
            </a:r>
            <a:endParaRPr lang="en-US" sz="36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TextShape 2"/>
          <p:cNvSpPr txBox="1"/>
          <p:nvPr/>
        </p:nvSpPr>
        <p:spPr>
          <a:xfrm>
            <a:off x="5038725" y="4259472"/>
            <a:ext cx="4840317" cy="155484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000" b="1" i="1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 K </a:t>
            </a:r>
            <a:r>
              <a:rPr lang="en-US" sz="2000" b="1" i="1" strike="noStrike" spc="-1" dirty="0" err="1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Dhar</a:t>
            </a:r>
            <a:endParaRPr lang="en-US" sz="2000" b="0" strike="noStrike" spc="-1" dirty="0">
              <a:solidFill>
                <a:schemeClr val="tx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000" b="1" i="1" strike="noStrike" spc="-1" dirty="0" err="1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Bhabha</a:t>
            </a:r>
            <a:r>
              <a:rPr lang="en-US" sz="2000" b="1" i="1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Atomic Research Centre, Mumbai</a:t>
            </a:r>
          </a:p>
          <a:p>
            <a:pPr algn="ctr"/>
            <a:r>
              <a:rPr lang="en-US" sz="2000" b="1" i="1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(On behalf of </a:t>
            </a:r>
            <a:r>
              <a:rPr lang="en-US" sz="2000" b="1" i="1" spc="-1" dirty="0" err="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HiGRO</a:t>
            </a:r>
            <a:r>
              <a:rPr lang="en-US" sz="2000" b="1" i="1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collaboration)</a:t>
            </a:r>
            <a:endParaRPr lang="en-US" sz="2000" b="0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0915A8-FE1C-446C-9774-DC8037B83A91}"/>
              </a:ext>
            </a:extLst>
          </p:cNvPr>
          <p:cNvCxnSpPr>
            <a:cxnSpLocks/>
          </p:cNvCxnSpPr>
          <p:nvPr/>
        </p:nvCxnSpPr>
        <p:spPr>
          <a:xfrm flipH="1">
            <a:off x="3883743" y="4473677"/>
            <a:ext cx="1573160" cy="0"/>
          </a:xfrm>
          <a:prstGeom prst="straightConnector1">
            <a:avLst/>
          </a:prstGeom>
          <a:ln>
            <a:solidFill>
              <a:srgbClr val="C0504D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3047469-26C0-472F-A0B6-1E354C26E0A5}"/>
              </a:ext>
            </a:extLst>
          </p:cNvPr>
          <p:cNvSpPr txBox="1"/>
          <p:nvPr/>
        </p:nvSpPr>
        <p:spPr>
          <a:xfrm>
            <a:off x="6090454" y="3158041"/>
            <a:ext cx="293561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2800" i="1" dirty="0"/>
              <a:t>MACE Telescope</a:t>
            </a:r>
          </a:p>
        </p:txBody>
      </p:sp>
    </p:spTree>
    <p:extLst>
      <p:ext uri="{BB962C8B-B14F-4D97-AF65-F5344CB8AC3E}">
        <p14:creationId xmlns:p14="http://schemas.microsoft.com/office/powerpoint/2010/main" val="1204352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" y="48177"/>
            <a:ext cx="9962881" cy="7428948"/>
          </a:xfrm>
          <a:prstGeom prst="rect">
            <a:avLst/>
          </a:prstGeom>
        </p:spPr>
      </p:pic>
      <p:grpSp>
        <p:nvGrpSpPr>
          <p:cNvPr id="15362" name="Group 7"/>
          <p:cNvGrpSpPr>
            <a:grpSpLocks/>
          </p:cNvGrpSpPr>
          <p:nvPr/>
        </p:nvGrpSpPr>
        <p:grpSpPr bwMode="auto">
          <a:xfrm>
            <a:off x="498675" y="1657350"/>
            <a:ext cx="8401793" cy="4458206"/>
            <a:chOff x="427" y="1355"/>
            <a:chExt cx="5341" cy="2941"/>
          </a:xfrm>
        </p:grpSpPr>
        <p:pic>
          <p:nvPicPr>
            <p:cNvPr id="15366" name="Picture 8" descr="Fig2_b_in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" y="1355"/>
              <a:ext cx="3439" cy="2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7" name="Text Box 9"/>
            <p:cNvSpPr txBox="1">
              <a:spLocks noChangeArrowheads="1"/>
            </p:cNvSpPr>
            <p:nvPr/>
          </p:nvSpPr>
          <p:spPr bwMode="auto">
            <a:xfrm>
              <a:off x="4736" y="3198"/>
              <a:ext cx="354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9pPr>
            </a:lstStyle>
            <a:p>
              <a:pPr eaLnBrk="1"/>
              <a:r>
                <a:rPr lang="en-US" altLang="en-US" sz="1659" b="1">
                  <a:solidFill>
                    <a:srgbClr val="66CCFF"/>
                  </a:solidFill>
                </a:rPr>
                <a:t>TeV </a:t>
              </a:r>
            </a:p>
            <a:p>
              <a:pPr eaLnBrk="1"/>
              <a:r>
                <a:rPr lang="en-US" altLang="en-US" sz="1659" b="1">
                  <a:solidFill>
                    <a:srgbClr val="66CCFF"/>
                  </a:solidFill>
                </a:rPr>
                <a:t>size</a:t>
              </a:r>
            </a:p>
          </p:txBody>
        </p:sp>
        <p:sp>
          <p:nvSpPr>
            <p:cNvPr id="15368" name="Text Box 10"/>
            <p:cNvSpPr txBox="1">
              <a:spLocks noChangeArrowheads="1"/>
            </p:cNvSpPr>
            <p:nvPr/>
          </p:nvSpPr>
          <p:spPr bwMode="auto">
            <a:xfrm>
              <a:off x="427" y="1408"/>
              <a:ext cx="162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9pPr>
            </a:lstStyle>
            <a:p>
              <a:pPr eaLnBrk="1"/>
              <a:r>
                <a:rPr lang="en-US" altLang="en-US" sz="1451" dirty="0">
                  <a:solidFill>
                    <a:srgbClr val="FF0000"/>
                  </a:solidFill>
                </a:rPr>
                <a:t>S. Funk et al., </a:t>
              </a:r>
              <a:r>
                <a:rPr lang="en-US" altLang="en-US" sz="1451" dirty="0" err="1">
                  <a:solidFill>
                    <a:srgbClr val="FF0000"/>
                  </a:solidFill>
                </a:rPr>
                <a:t>astro-ph</a:t>
              </a:r>
              <a:r>
                <a:rPr lang="en-US" altLang="en-US" sz="1451" dirty="0">
                  <a:solidFill>
                    <a:srgbClr val="FF0000"/>
                  </a:solidFill>
                </a:rPr>
                <a:t>/0611646</a:t>
              </a:r>
            </a:p>
          </p:txBody>
        </p:sp>
        <p:sp>
          <p:nvSpPr>
            <p:cNvPr id="15369" name="Text Box 11"/>
            <p:cNvSpPr txBox="1">
              <a:spLocks noChangeArrowheads="1"/>
            </p:cNvSpPr>
            <p:nvPr/>
          </p:nvSpPr>
          <p:spPr bwMode="auto">
            <a:xfrm>
              <a:off x="4749" y="1589"/>
              <a:ext cx="460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9pPr>
            </a:lstStyle>
            <a:p>
              <a:pPr eaLnBrk="1"/>
              <a:r>
                <a:rPr lang="en-US" altLang="en-US" sz="2073" b="1">
                  <a:solidFill>
                    <a:srgbClr val="FFFFFF"/>
                  </a:solidFill>
                </a:rPr>
                <a:t>XMM</a:t>
              </a:r>
            </a:p>
          </p:txBody>
        </p:sp>
        <p:sp>
          <p:nvSpPr>
            <p:cNvPr id="15370" name="Arc 12"/>
            <p:cNvSpPr>
              <a:spLocks/>
            </p:cNvSpPr>
            <p:nvPr/>
          </p:nvSpPr>
          <p:spPr bwMode="auto">
            <a:xfrm flipV="1">
              <a:off x="2828" y="1954"/>
              <a:ext cx="1954" cy="1984"/>
            </a:xfrm>
            <a:custGeom>
              <a:avLst/>
              <a:gdLst>
                <a:gd name="T0" fmla="*/ 0 w 36434"/>
                <a:gd name="T1" fmla="*/ 0 h 39020"/>
                <a:gd name="T2" fmla="*/ 0 w 36434"/>
                <a:gd name="T3" fmla="*/ 0 h 39020"/>
                <a:gd name="T4" fmla="*/ 0 w 36434"/>
                <a:gd name="T5" fmla="*/ 0 h 39020"/>
                <a:gd name="T6" fmla="*/ 0 60000 65536"/>
                <a:gd name="T7" fmla="*/ 0 60000 65536"/>
                <a:gd name="T8" fmla="*/ 0 60000 65536"/>
                <a:gd name="T9" fmla="*/ 0 w 36434"/>
                <a:gd name="T10" fmla="*/ 0 h 39020"/>
                <a:gd name="T11" fmla="*/ 36434 w 36434"/>
                <a:gd name="T12" fmla="*/ 39020 h 390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434" h="39020" fill="none" extrusionOk="0">
                  <a:moveTo>
                    <a:pt x="27605" y="-1"/>
                  </a:moveTo>
                  <a:cubicBezTo>
                    <a:pt x="33154" y="4068"/>
                    <a:pt x="36434" y="10538"/>
                    <a:pt x="36434" y="17420"/>
                  </a:cubicBezTo>
                  <a:cubicBezTo>
                    <a:pt x="36434" y="29349"/>
                    <a:pt x="26763" y="39020"/>
                    <a:pt x="14834" y="39020"/>
                  </a:cubicBezTo>
                  <a:cubicBezTo>
                    <a:pt x="9317" y="39020"/>
                    <a:pt x="4009" y="36909"/>
                    <a:pt x="-1" y="33120"/>
                  </a:cubicBezTo>
                </a:path>
                <a:path w="36434" h="39020" stroke="0" extrusionOk="0">
                  <a:moveTo>
                    <a:pt x="27605" y="-1"/>
                  </a:moveTo>
                  <a:cubicBezTo>
                    <a:pt x="33154" y="4068"/>
                    <a:pt x="36434" y="10538"/>
                    <a:pt x="36434" y="17420"/>
                  </a:cubicBezTo>
                  <a:cubicBezTo>
                    <a:pt x="36434" y="29349"/>
                    <a:pt x="26763" y="39020"/>
                    <a:pt x="14834" y="39020"/>
                  </a:cubicBezTo>
                  <a:cubicBezTo>
                    <a:pt x="9317" y="39020"/>
                    <a:pt x="4009" y="36909"/>
                    <a:pt x="-1" y="33120"/>
                  </a:cubicBezTo>
                  <a:lnTo>
                    <a:pt x="14834" y="17420"/>
                  </a:lnTo>
                  <a:close/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9pPr>
            </a:lstStyle>
            <a:p>
              <a:pPr eaLnBrk="1"/>
              <a:endParaRPr lang="en-US" altLang="en-US" sz="1866"/>
            </a:p>
          </p:txBody>
        </p:sp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6897" y="716881"/>
            <a:ext cx="9103115" cy="633646"/>
          </a:xfrm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r>
              <a:rPr lang="en-US" altLang="ja-JP" sz="3200" dirty="0">
                <a:solidFill>
                  <a:srgbClr val="FFFF00"/>
                </a:solidFill>
                <a:ea typeface="ＭＳ Ｐゴシック" pitchFamily="80" charset="-128"/>
              </a:rPr>
              <a:t>Not all remain dark: HESS J1813-178</a:t>
            </a:r>
            <a:br>
              <a:rPr lang="en-US" altLang="ja-JP" dirty="0">
                <a:ea typeface="ＭＳ Ｐゴシック" pitchFamily="80" charset="-128"/>
              </a:rPr>
            </a:br>
            <a:r>
              <a:rPr lang="en-US" altLang="ja-JP" sz="2073" dirty="0">
                <a:solidFill>
                  <a:srgbClr val="0070C0"/>
                </a:solidFill>
                <a:ea typeface="ＭＳ Ｐゴシック" pitchFamily="80" charset="-128"/>
              </a:rPr>
              <a:t>promoted from unidentified source to SNR / PWN</a:t>
            </a:r>
            <a:endParaRPr lang="de-DE" sz="2073" dirty="0">
              <a:solidFill>
                <a:srgbClr val="0070C0"/>
              </a:solidFill>
              <a:ea typeface="ＭＳ Ｐゴシック" pitchFamily="80" charset="-128"/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947810" y="4186882"/>
            <a:ext cx="2417733" cy="130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eaLnBrk="1"/>
            <a:r>
              <a:rPr lang="en-US" altLang="en-US" sz="2073" b="1" dirty="0">
                <a:solidFill>
                  <a:srgbClr val="C00000"/>
                </a:solidFill>
              </a:rPr>
              <a:t>Radio </a:t>
            </a:r>
          </a:p>
          <a:p>
            <a:pPr eaLnBrk="1"/>
            <a:r>
              <a:rPr lang="en-US" altLang="en-US" sz="2073" b="1" dirty="0">
                <a:solidFill>
                  <a:srgbClr val="C00000"/>
                </a:solidFill>
              </a:rPr>
              <a:t>Supernova shell</a:t>
            </a:r>
          </a:p>
          <a:p>
            <a:pPr eaLnBrk="1"/>
            <a:r>
              <a:rPr lang="en-US" altLang="en-US" sz="1244" b="1" dirty="0">
                <a:solidFill>
                  <a:srgbClr val="C00000"/>
                </a:solidFill>
              </a:rPr>
              <a:t>D.J. </a:t>
            </a:r>
            <a:r>
              <a:rPr lang="en-US" altLang="en-US" sz="1244" b="1" dirty="0" err="1">
                <a:solidFill>
                  <a:srgbClr val="C00000"/>
                </a:solidFill>
              </a:rPr>
              <a:t>Helfand</a:t>
            </a:r>
            <a:r>
              <a:rPr lang="en-US" altLang="en-US" sz="1244" b="1" dirty="0">
                <a:solidFill>
                  <a:srgbClr val="C00000"/>
                </a:solidFill>
              </a:rPr>
              <a:t> et al., </a:t>
            </a:r>
          </a:p>
          <a:p>
            <a:pPr eaLnBrk="1"/>
            <a:r>
              <a:rPr lang="en-US" altLang="en-US" sz="1244" b="1" dirty="0" err="1">
                <a:solidFill>
                  <a:srgbClr val="C00000"/>
                </a:solidFill>
              </a:rPr>
              <a:t>astro-ph</a:t>
            </a:r>
            <a:r>
              <a:rPr lang="en-US" altLang="en-US" sz="1244" b="1" dirty="0">
                <a:solidFill>
                  <a:srgbClr val="C00000"/>
                </a:solidFill>
              </a:rPr>
              <a:t>/0505392 </a:t>
            </a:r>
          </a:p>
          <a:p>
            <a:pPr eaLnBrk="1"/>
            <a:endParaRPr lang="en-US" altLang="en-US" sz="1244" b="1" dirty="0">
              <a:solidFill>
                <a:schemeClr val="tx1"/>
              </a:solidFill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 flipV="1">
            <a:off x="2765004" y="5368012"/>
            <a:ext cx="2465461" cy="125083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buFont typeface="Wingdings" charset="2"/>
              <a:buNone/>
              <a:defRPr/>
            </a:pPr>
            <a:endParaRPr lang="en-US" sz="1866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141790" y="6691302"/>
            <a:ext cx="6666569" cy="41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eaLnBrk="1"/>
            <a:r>
              <a:rPr lang="en-US" altLang="en-US" sz="2073" dirty="0"/>
              <a:t>…</a:t>
            </a:r>
            <a:r>
              <a:rPr lang="en-US" altLang="en-US" sz="2073" dirty="0">
                <a:solidFill>
                  <a:schemeClr val="tx1"/>
                </a:solidFill>
              </a:rPr>
              <a:t> </a:t>
            </a:r>
            <a:r>
              <a:rPr lang="en-US" altLang="en-US" sz="2073" dirty="0">
                <a:solidFill>
                  <a:srgbClr val="FFFF00"/>
                </a:solidFill>
              </a:rPr>
              <a:t>Huge potential for sensitive telescopes like MACE..</a:t>
            </a:r>
          </a:p>
        </p:txBody>
      </p:sp>
    </p:spTree>
    <p:extLst>
      <p:ext uri="{BB962C8B-B14F-4D97-AF65-F5344CB8AC3E}">
        <p14:creationId xmlns:p14="http://schemas.microsoft.com/office/powerpoint/2010/main" val="1739446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0" y="261610"/>
            <a:ext cx="9807563" cy="73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29050" y="161925"/>
            <a:ext cx="2622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solidFill>
                  <a:srgbClr val="FF0000"/>
                </a:solidFill>
              </a:rPr>
              <a:t>The technique</a:t>
            </a:r>
          </a:p>
        </p:txBody>
      </p:sp>
    </p:spTree>
    <p:extLst>
      <p:ext uri="{BB962C8B-B14F-4D97-AF65-F5344CB8AC3E}">
        <p14:creationId xmlns:p14="http://schemas.microsoft.com/office/powerpoint/2010/main" val="896021368"/>
      </p:ext>
    </p:extLst>
  </p:cSld>
  <p:clrMapOvr>
    <a:masterClrMapping/>
  </p:clrMapOvr>
  <p:transition advTm="59255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731274" y="288850"/>
            <a:ext cx="8801100" cy="550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GB" sz="3200" i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“</a:t>
            </a:r>
            <a:r>
              <a:rPr lang="en-GB" sz="3200" i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Imaging</a:t>
            </a:r>
            <a:r>
              <a:rPr lang="en-GB" sz="3200" i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”</a:t>
            </a:r>
            <a:r>
              <a:rPr lang="en-GB" sz="320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Atmospheric Cherenkov technique</a:t>
            </a:r>
            <a:endParaRPr lang="en-US" sz="320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8" name="Picture 3"/>
          <p:cNvPicPr/>
          <p:nvPr/>
        </p:nvPicPr>
        <p:blipFill>
          <a:blip r:embed="rId2"/>
          <a:stretch/>
        </p:blipFill>
        <p:spPr>
          <a:xfrm>
            <a:off x="167730" y="1328580"/>
            <a:ext cx="6033240" cy="5713560"/>
          </a:xfrm>
          <a:prstGeom prst="rect">
            <a:avLst/>
          </a:prstGeom>
          <a:ln>
            <a:noFill/>
          </a:ln>
        </p:spPr>
      </p:pic>
      <p:pic>
        <p:nvPicPr>
          <p:cNvPr id="219" name="Picture 4"/>
          <p:cNvPicPr/>
          <p:nvPr/>
        </p:nvPicPr>
        <p:blipFill>
          <a:blip r:embed="rId3"/>
          <a:stretch/>
        </p:blipFill>
        <p:spPr>
          <a:xfrm>
            <a:off x="6562080" y="1119702"/>
            <a:ext cx="3347640" cy="1833120"/>
          </a:xfrm>
          <a:prstGeom prst="rect">
            <a:avLst/>
          </a:prstGeom>
          <a:ln>
            <a:noFill/>
          </a:ln>
        </p:spPr>
      </p:pic>
      <p:pic>
        <p:nvPicPr>
          <p:cNvPr id="220" name="Picture 5"/>
          <p:cNvPicPr/>
          <p:nvPr/>
        </p:nvPicPr>
        <p:blipFill>
          <a:blip r:embed="rId4"/>
          <a:stretch/>
        </p:blipFill>
        <p:spPr>
          <a:xfrm>
            <a:off x="6562080" y="2963206"/>
            <a:ext cx="3347640" cy="1962756"/>
          </a:xfrm>
          <a:prstGeom prst="rect">
            <a:avLst/>
          </a:prstGeom>
          <a:ln>
            <a:noFill/>
          </a:ln>
        </p:spPr>
      </p:pic>
      <p:sp>
        <p:nvSpPr>
          <p:cNvPr id="221" name="CustomShape 2"/>
          <p:cNvSpPr/>
          <p:nvPr/>
        </p:nvSpPr>
        <p:spPr>
          <a:xfrm>
            <a:off x="167730" y="4227345"/>
            <a:ext cx="4624560" cy="965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marL="215640" indent="-215640"/>
            <a:r>
              <a:rPr lang="en-US" b="0" strike="noStrike" spc="-1" dirty="0">
                <a:solidFill>
                  <a:srgbClr val="3333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Cherenkov pulse width ~5 ns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640" indent="-215640"/>
            <a:r>
              <a:rPr lang="en-US" b="0" strike="noStrike" spc="-1" dirty="0">
                <a:solidFill>
                  <a:srgbClr val="3333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Large collection area ~ 10</a:t>
            </a:r>
            <a:r>
              <a:rPr lang="en-US" b="0" strike="noStrike" spc="-1" baseline="30000" dirty="0">
                <a:solidFill>
                  <a:srgbClr val="3333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r>
              <a:rPr lang="en-US" b="0" strike="noStrike" spc="-1" dirty="0">
                <a:solidFill>
                  <a:srgbClr val="3333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</a:t>
            </a:r>
            <a:r>
              <a:rPr lang="en-US" b="0" strike="noStrike" spc="-1" baseline="30000" dirty="0">
                <a:solidFill>
                  <a:srgbClr val="3333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640" indent="-215640"/>
            <a:r>
              <a:rPr lang="en-US" b="0" strike="noStrike" spc="-1" dirty="0">
                <a:solidFill>
                  <a:srgbClr val="3333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Effective gamma/hadron separation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3328920" y="6437520"/>
            <a:ext cx="1529640" cy="416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5640" indent="-215640"/>
            <a:r>
              <a:rPr lang="en-US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Figure from Knapp’s</a:t>
            </a:r>
          </a:p>
          <a:p>
            <a:pPr marL="215640" indent="-215640"/>
            <a:r>
              <a:rPr lang="en-US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slides (TeVPA 2012)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79064E-3913-4C4C-A718-DE051FEBE46F}"/>
              </a:ext>
            </a:extLst>
          </p:cNvPr>
          <p:cNvSpPr txBox="1"/>
          <p:nvPr/>
        </p:nvSpPr>
        <p:spPr>
          <a:xfrm>
            <a:off x="6529333" y="5558371"/>
            <a:ext cx="2832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Segregation </a:t>
            </a:r>
            <a:r>
              <a:rPr lang="el-GR" sz="2400" b="1" dirty="0">
                <a:solidFill>
                  <a:srgbClr val="C00000"/>
                </a:solidFill>
              </a:rPr>
              <a:t>γ</a:t>
            </a:r>
            <a:r>
              <a:rPr lang="en-IN" sz="2400" b="1" dirty="0">
                <a:solidFill>
                  <a:srgbClr val="C00000"/>
                </a:solidFill>
              </a:rPr>
              <a:t>/p</a:t>
            </a:r>
            <a:endParaRPr lang="en-US" sz="24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b="1" dirty="0">
                <a:solidFill>
                  <a:srgbClr val="C00000"/>
                </a:solidFill>
              </a:rPr>
              <a:t>Arrival direction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91F226-235F-4FF4-8602-21B54F4A6E6E}"/>
              </a:ext>
            </a:extLst>
          </p:cNvPr>
          <p:cNvSpPr txBox="1"/>
          <p:nvPr/>
        </p:nvSpPr>
        <p:spPr>
          <a:xfrm>
            <a:off x="6562080" y="5057500"/>
            <a:ext cx="2305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i="1" dirty="0">
                <a:solidFill>
                  <a:srgbClr val="FF0000"/>
                </a:solidFill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25504704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2" y="1096"/>
            <a:ext cx="9905827" cy="7456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324" y="2322479"/>
            <a:ext cx="2538412" cy="3487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6062" y="129571"/>
            <a:ext cx="477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>
                <a:solidFill>
                  <a:srgbClr val="FFC000"/>
                </a:solidFill>
              </a:rPr>
              <a:t>Indian Gamma Ray Telescopes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9872" y="591236"/>
            <a:ext cx="4248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b="1" dirty="0" err="1">
                <a:solidFill>
                  <a:srgbClr val="FFFF00"/>
                </a:solidFill>
              </a:rPr>
              <a:t>Gulmarg</a:t>
            </a:r>
            <a:r>
              <a:rPr lang="en-IN" sz="1600" b="1" dirty="0">
                <a:solidFill>
                  <a:srgbClr val="FFFF00"/>
                </a:solidFill>
              </a:rPr>
              <a:t> Gamma ray telescope (BARC)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b="1" dirty="0" err="1">
                <a:solidFill>
                  <a:srgbClr val="FFFF00"/>
                </a:solidFill>
              </a:rPr>
              <a:t>Pachmari</a:t>
            </a:r>
            <a:r>
              <a:rPr lang="en-IN" sz="1600" b="1" dirty="0">
                <a:solidFill>
                  <a:srgbClr val="FFFF00"/>
                </a:solidFill>
              </a:rPr>
              <a:t> array    (TIFR)</a:t>
            </a:r>
          </a:p>
          <a:p>
            <a:r>
              <a:rPr lang="en-IN" sz="16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0" y="1250559"/>
            <a:ext cx="2949178" cy="200011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43" y="3222187"/>
            <a:ext cx="2531486" cy="1938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098" y="5440703"/>
            <a:ext cx="9125185" cy="1954395"/>
          </a:xfrm>
        </p:spPr>
        <p:txBody>
          <a:bodyPr/>
          <a:lstStyle/>
          <a:p>
            <a:pPr>
              <a:buFont typeface="Wingdings" charset="2"/>
              <a:buNone/>
              <a:defRPr/>
            </a:pPr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baseline="30000" dirty="0">
                <a:solidFill>
                  <a:srgbClr val="FF0000"/>
                </a:solidFill>
              </a:rPr>
              <a:t>st</a:t>
            </a:r>
            <a:r>
              <a:rPr lang="en-US" sz="2400" b="1" dirty="0">
                <a:solidFill>
                  <a:srgbClr val="FF0000"/>
                </a:solidFill>
              </a:rPr>
              <a:t> IMAGING telescope in Asia setup by BARC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US, GERMANY, Australia/Japan had imaging telescopes.</a:t>
            </a:r>
            <a:b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since 1998, first ever detection of </a:t>
            </a:r>
            <a:r>
              <a:rPr lang="en-US" sz="1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Mrk</a:t>
            </a: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501 along with  </a:t>
            </a:r>
            <a:b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Whipple, </a:t>
            </a:r>
            <a:r>
              <a:rPr lang="en-US" sz="1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Hegra</a:t>
            </a: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CANGAROO telescopes.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63655" y="2596599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err="1">
                <a:solidFill>
                  <a:srgbClr val="FFFF00"/>
                </a:solidFill>
              </a:rPr>
              <a:t>Gulmarg</a:t>
            </a:r>
            <a:r>
              <a:rPr lang="en-IN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21779" y="4640669"/>
            <a:ext cx="101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FFFF00"/>
                </a:solidFill>
              </a:rPr>
              <a:t>TACTIC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06177" y="445600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err="1">
                <a:solidFill>
                  <a:srgbClr val="FFFF00"/>
                </a:solidFill>
              </a:rPr>
              <a:t>Pachmari</a:t>
            </a:r>
            <a:endParaRPr lang="en-IN" b="1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/>
          <p:cNvCxnSpPr>
            <a:stCxn id="9" idx="2"/>
          </p:cNvCxnSpPr>
          <p:nvPr/>
        </p:nvCxnSpPr>
        <p:spPr>
          <a:xfrm flipH="1">
            <a:off x="5695950" y="5010001"/>
            <a:ext cx="632795" cy="8002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6256779" y="500900"/>
            <a:ext cx="3538504" cy="1947025"/>
          </a:xfrm>
          <a:prstGeom prst="rect">
            <a:avLst/>
          </a:prstGeom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6043422" y="500900"/>
            <a:ext cx="3751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rgbClr val="FF0000"/>
                </a:solidFill>
              </a:rPr>
              <a:t>TACTIC Gamma ray telescope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rgbClr val="FF0000"/>
                </a:solidFill>
              </a:rPr>
              <a:t>HAGAR array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86543" y="2232947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FFFF00"/>
                </a:solidFill>
              </a:rPr>
              <a:t>HAGAR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86397" y="5148315"/>
            <a:ext cx="78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FFFF00"/>
                </a:solidFill>
              </a:rPr>
              <a:t>PAST</a:t>
            </a:r>
          </a:p>
        </p:txBody>
      </p:sp>
    </p:spTree>
    <p:extLst>
      <p:ext uri="{BB962C8B-B14F-4D97-AF65-F5344CB8AC3E}">
        <p14:creationId xmlns:p14="http://schemas.microsoft.com/office/powerpoint/2010/main" val="1322868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7" y="58779"/>
            <a:ext cx="9902510" cy="7418345"/>
          </a:xfrm>
          <a:prstGeom prst="rect">
            <a:avLst/>
          </a:prstGeom>
        </p:spPr>
      </p:pic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36343" y="308775"/>
            <a:ext cx="8583032" cy="674793"/>
          </a:xfrm>
        </p:spPr>
        <p:txBody>
          <a:bodyPr/>
          <a:lstStyle/>
          <a:p>
            <a:pPr>
              <a:tabLst>
                <a:tab pos="0" algn="l"/>
                <a:tab pos="473979" algn="l"/>
                <a:tab pos="947958" algn="l"/>
                <a:tab pos="1421938" algn="l"/>
                <a:tab pos="1895917" algn="l"/>
                <a:tab pos="2369896" algn="l"/>
                <a:tab pos="2843875" algn="l"/>
                <a:tab pos="3317855" algn="l"/>
                <a:tab pos="3791834" algn="l"/>
                <a:tab pos="4265813" algn="l"/>
                <a:tab pos="4739792" algn="l"/>
                <a:tab pos="5213772" algn="l"/>
                <a:tab pos="5687751" algn="l"/>
                <a:tab pos="6161730" algn="l"/>
                <a:tab pos="6635709" algn="l"/>
                <a:tab pos="7109689" algn="l"/>
                <a:tab pos="7583668" algn="l"/>
                <a:tab pos="8057647" algn="l"/>
                <a:tab pos="8531626" algn="l"/>
                <a:tab pos="9005606" algn="l"/>
                <a:tab pos="9479585" algn="l"/>
              </a:tabLst>
              <a:defRPr/>
            </a:pPr>
            <a:r>
              <a:rPr lang="en-GB" sz="3600" dirty="0">
                <a:solidFill>
                  <a:srgbClr val="FFFF00"/>
                </a:solidFill>
              </a:rPr>
              <a:t>The TACTIC telescope</a:t>
            </a: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62939" y="983506"/>
            <a:ext cx="1728127" cy="47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307" tIns="46654" rIns="93307" bIns="46654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42950" indent="-28575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eaLnBrk="1"/>
            <a:r>
              <a:rPr lang="en-GB" altLang="en-US" sz="2695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Features:</a:t>
            </a:r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1859795" y="1036173"/>
            <a:ext cx="3638943" cy="10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307" tIns="46654" rIns="93307" bIns="46654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42950" indent="-28575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eaLnBrk="1"/>
            <a:r>
              <a:rPr lang="en-GB" altLang="en-US" sz="2073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Located at Mt Abu, India </a:t>
            </a:r>
          </a:p>
          <a:p>
            <a:pPr eaLnBrk="1"/>
            <a:r>
              <a:rPr lang="en-GB" altLang="en-US" sz="2073" b="1" i="1" dirty="0">
                <a:solidFill>
                  <a:srgbClr val="008000"/>
                </a:solidFill>
              </a:rPr>
              <a:t>   </a:t>
            </a:r>
            <a:r>
              <a:rPr lang="en-GB" altLang="en-US" sz="1659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Latitude    </a:t>
            </a:r>
            <a:r>
              <a:rPr lang="en-GB" altLang="en-US" sz="1659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:24.5 N  </a:t>
            </a:r>
          </a:p>
          <a:p>
            <a:pPr eaLnBrk="1"/>
            <a:r>
              <a:rPr lang="en-GB" altLang="en-US" sz="1659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Longitude </a:t>
            </a:r>
            <a:r>
              <a:rPr lang="en-GB" altLang="en-US" sz="1659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:72.7 E, </a:t>
            </a:r>
          </a:p>
          <a:p>
            <a:pPr eaLnBrk="1"/>
            <a:r>
              <a:rPr lang="en-GB" altLang="en-US" sz="1659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Altitude     </a:t>
            </a:r>
            <a:r>
              <a:rPr lang="en-GB" altLang="en-US" sz="1659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:1300 m (</a:t>
            </a:r>
            <a:r>
              <a:rPr lang="en-GB" altLang="en-US" sz="1659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asl</a:t>
            </a:r>
            <a:r>
              <a:rPr lang="en-GB" altLang="en-US" sz="1659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 </a:t>
            </a:r>
          </a:p>
        </p:txBody>
      </p:sp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612" y="1185943"/>
            <a:ext cx="4524401" cy="32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153" y="4240614"/>
            <a:ext cx="4554026" cy="28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6" name="Text Box 7"/>
          <p:cNvSpPr txBox="1">
            <a:spLocks noChangeArrowheads="1"/>
          </p:cNvSpPr>
          <p:nvPr/>
        </p:nvSpPr>
        <p:spPr bwMode="auto">
          <a:xfrm>
            <a:off x="275266" y="3786541"/>
            <a:ext cx="4977007" cy="330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307" tIns="46654" rIns="93307" bIns="46654"/>
          <a:lstStyle>
            <a:lvl1pPr marL="342900" indent="-342900" eaLnBrk="0">
              <a:tabLst>
                <a:tab pos="725488" algn="l"/>
                <a:tab pos="1182688" algn="l"/>
                <a:tab pos="1639888" algn="l"/>
                <a:tab pos="2097088" algn="l"/>
                <a:tab pos="2554288" algn="l"/>
                <a:tab pos="3011488" algn="l"/>
                <a:tab pos="3468688" algn="l"/>
                <a:tab pos="3925888" algn="l"/>
                <a:tab pos="4383088" algn="l"/>
                <a:tab pos="4840288" algn="l"/>
                <a:tab pos="5297488" algn="l"/>
                <a:tab pos="5754688" algn="l"/>
                <a:tab pos="6211888" algn="l"/>
                <a:tab pos="6669088" algn="l"/>
                <a:tab pos="7126288" algn="l"/>
                <a:tab pos="7583488" algn="l"/>
                <a:tab pos="8040688" algn="l"/>
                <a:tab pos="8497888" algn="l"/>
                <a:tab pos="8955088" algn="l"/>
                <a:tab pos="9412288" algn="l"/>
                <a:tab pos="98694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25488" indent="-268288" eaLnBrk="0">
              <a:tabLst>
                <a:tab pos="725488" algn="l"/>
                <a:tab pos="1182688" algn="l"/>
                <a:tab pos="1639888" algn="l"/>
                <a:tab pos="2097088" algn="l"/>
                <a:tab pos="2554288" algn="l"/>
                <a:tab pos="3011488" algn="l"/>
                <a:tab pos="3468688" algn="l"/>
                <a:tab pos="3925888" algn="l"/>
                <a:tab pos="4383088" algn="l"/>
                <a:tab pos="4840288" algn="l"/>
                <a:tab pos="5297488" algn="l"/>
                <a:tab pos="5754688" algn="l"/>
                <a:tab pos="6211888" algn="l"/>
                <a:tab pos="6669088" algn="l"/>
                <a:tab pos="7126288" algn="l"/>
                <a:tab pos="7583488" algn="l"/>
                <a:tab pos="8040688" algn="l"/>
                <a:tab pos="8497888" algn="l"/>
                <a:tab pos="8955088" algn="l"/>
                <a:tab pos="9412288" algn="l"/>
                <a:tab pos="98694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 eaLnBrk="0">
              <a:tabLst>
                <a:tab pos="725488" algn="l"/>
                <a:tab pos="1182688" algn="l"/>
                <a:tab pos="1639888" algn="l"/>
                <a:tab pos="2097088" algn="l"/>
                <a:tab pos="2554288" algn="l"/>
                <a:tab pos="3011488" algn="l"/>
                <a:tab pos="3468688" algn="l"/>
                <a:tab pos="3925888" algn="l"/>
                <a:tab pos="4383088" algn="l"/>
                <a:tab pos="4840288" algn="l"/>
                <a:tab pos="5297488" algn="l"/>
                <a:tab pos="5754688" algn="l"/>
                <a:tab pos="6211888" algn="l"/>
                <a:tab pos="6669088" algn="l"/>
                <a:tab pos="7126288" algn="l"/>
                <a:tab pos="7583488" algn="l"/>
                <a:tab pos="8040688" algn="l"/>
                <a:tab pos="8497888" algn="l"/>
                <a:tab pos="8955088" algn="l"/>
                <a:tab pos="9412288" algn="l"/>
                <a:tab pos="98694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 eaLnBrk="0">
              <a:tabLst>
                <a:tab pos="725488" algn="l"/>
                <a:tab pos="1182688" algn="l"/>
                <a:tab pos="1639888" algn="l"/>
                <a:tab pos="2097088" algn="l"/>
                <a:tab pos="2554288" algn="l"/>
                <a:tab pos="3011488" algn="l"/>
                <a:tab pos="3468688" algn="l"/>
                <a:tab pos="3925888" algn="l"/>
                <a:tab pos="4383088" algn="l"/>
                <a:tab pos="4840288" algn="l"/>
                <a:tab pos="5297488" algn="l"/>
                <a:tab pos="5754688" algn="l"/>
                <a:tab pos="6211888" algn="l"/>
                <a:tab pos="6669088" algn="l"/>
                <a:tab pos="7126288" algn="l"/>
                <a:tab pos="7583488" algn="l"/>
                <a:tab pos="8040688" algn="l"/>
                <a:tab pos="8497888" algn="l"/>
                <a:tab pos="8955088" algn="l"/>
                <a:tab pos="9412288" algn="l"/>
                <a:tab pos="98694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 eaLnBrk="0">
              <a:tabLst>
                <a:tab pos="725488" algn="l"/>
                <a:tab pos="1182688" algn="l"/>
                <a:tab pos="1639888" algn="l"/>
                <a:tab pos="2097088" algn="l"/>
                <a:tab pos="2554288" algn="l"/>
                <a:tab pos="3011488" algn="l"/>
                <a:tab pos="3468688" algn="l"/>
                <a:tab pos="3925888" algn="l"/>
                <a:tab pos="4383088" algn="l"/>
                <a:tab pos="4840288" algn="l"/>
                <a:tab pos="5297488" algn="l"/>
                <a:tab pos="5754688" algn="l"/>
                <a:tab pos="6211888" algn="l"/>
                <a:tab pos="6669088" algn="l"/>
                <a:tab pos="7126288" algn="l"/>
                <a:tab pos="7583488" algn="l"/>
                <a:tab pos="8040688" algn="l"/>
                <a:tab pos="8497888" algn="l"/>
                <a:tab pos="8955088" algn="l"/>
                <a:tab pos="9412288" algn="l"/>
                <a:tab pos="98694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5488" algn="l"/>
                <a:tab pos="1182688" algn="l"/>
                <a:tab pos="1639888" algn="l"/>
                <a:tab pos="2097088" algn="l"/>
                <a:tab pos="2554288" algn="l"/>
                <a:tab pos="3011488" algn="l"/>
                <a:tab pos="3468688" algn="l"/>
                <a:tab pos="3925888" algn="l"/>
                <a:tab pos="4383088" algn="l"/>
                <a:tab pos="4840288" algn="l"/>
                <a:tab pos="5297488" algn="l"/>
                <a:tab pos="5754688" algn="l"/>
                <a:tab pos="6211888" algn="l"/>
                <a:tab pos="6669088" algn="l"/>
                <a:tab pos="7126288" algn="l"/>
                <a:tab pos="7583488" algn="l"/>
                <a:tab pos="8040688" algn="l"/>
                <a:tab pos="8497888" algn="l"/>
                <a:tab pos="8955088" algn="l"/>
                <a:tab pos="9412288" algn="l"/>
                <a:tab pos="98694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5488" algn="l"/>
                <a:tab pos="1182688" algn="l"/>
                <a:tab pos="1639888" algn="l"/>
                <a:tab pos="2097088" algn="l"/>
                <a:tab pos="2554288" algn="l"/>
                <a:tab pos="3011488" algn="l"/>
                <a:tab pos="3468688" algn="l"/>
                <a:tab pos="3925888" algn="l"/>
                <a:tab pos="4383088" algn="l"/>
                <a:tab pos="4840288" algn="l"/>
                <a:tab pos="5297488" algn="l"/>
                <a:tab pos="5754688" algn="l"/>
                <a:tab pos="6211888" algn="l"/>
                <a:tab pos="6669088" algn="l"/>
                <a:tab pos="7126288" algn="l"/>
                <a:tab pos="7583488" algn="l"/>
                <a:tab pos="8040688" algn="l"/>
                <a:tab pos="8497888" algn="l"/>
                <a:tab pos="8955088" algn="l"/>
                <a:tab pos="9412288" algn="l"/>
                <a:tab pos="98694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5488" algn="l"/>
                <a:tab pos="1182688" algn="l"/>
                <a:tab pos="1639888" algn="l"/>
                <a:tab pos="2097088" algn="l"/>
                <a:tab pos="2554288" algn="l"/>
                <a:tab pos="3011488" algn="l"/>
                <a:tab pos="3468688" algn="l"/>
                <a:tab pos="3925888" algn="l"/>
                <a:tab pos="4383088" algn="l"/>
                <a:tab pos="4840288" algn="l"/>
                <a:tab pos="5297488" algn="l"/>
                <a:tab pos="5754688" algn="l"/>
                <a:tab pos="6211888" algn="l"/>
                <a:tab pos="6669088" algn="l"/>
                <a:tab pos="7126288" algn="l"/>
                <a:tab pos="7583488" algn="l"/>
                <a:tab pos="8040688" algn="l"/>
                <a:tab pos="8497888" algn="l"/>
                <a:tab pos="8955088" algn="l"/>
                <a:tab pos="9412288" algn="l"/>
                <a:tab pos="98694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5488" algn="l"/>
                <a:tab pos="1182688" algn="l"/>
                <a:tab pos="1639888" algn="l"/>
                <a:tab pos="2097088" algn="l"/>
                <a:tab pos="2554288" algn="l"/>
                <a:tab pos="3011488" algn="l"/>
                <a:tab pos="3468688" algn="l"/>
                <a:tab pos="3925888" algn="l"/>
                <a:tab pos="4383088" algn="l"/>
                <a:tab pos="4840288" algn="l"/>
                <a:tab pos="5297488" algn="l"/>
                <a:tab pos="5754688" algn="l"/>
                <a:tab pos="6211888" algn="l"/>
                <a:tab pos="6669088" algn="l"/>
                <a:tab pos="7126288" algn="l"/>
                <a:tab pos="7583488" algn="l"/>
                <a:tab pos="8040688" algn="l"/>
                <a:tab pos="8497888" algn="l"/>
                <a:tab pos="8955088" algn="l"/>
                <a:tab pos="9412288" algn="l"/>
                <a:tab pos="98694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lvl="1" eaLnBrk="1">
              <a:lnSpc>
                <a:spcPct val="90000"/>
              </a:lnSpc>
              <a:spcBef>
                <a:spcPts val="726"/>
              </a:spcBef>
              <a:buSzPct val="100000"/>
            </a:pPr>
            <a:r>
              <a:rPr lang="en-GB" altLang="en-US" dirty="0">
                <a:solidFill>
                  <a:srgbClr val="92D050"/>
                </a:solidFill>
                <a:latin typeface="Comic Sans MS" panose="030F0702030302020204" pitchFamily="66" charset="0"/>
              </a:rPr>
              <a:t># Camera </a:t>
            </a:r>
            <a:r>
              <a:rPr lang="en-GB" altLang="en-US" dirty="0" err="1">
                <a:solidFill>
                  <a:srgbClr val="92D050"/>
                </a:solidFill>
                <a:latin typeface="Comic Sans MS" panose="030F0702030302020204" pitchFamily="66" charset="0"/>
              </a:rPr>
              <a:t>FoV</a:t>
            </a:r>
            <a:r>
              <a:rPr lang="en-GB" altLang="en-US" dirty="0">
                <a:solidFill>
                  <a:srgbClr val="92D050"/>
                </a:solidFill>
                <a:latin typeface="Comic Sans MS" panose="030F0702030302020204" pitchFamily="66" charset="0"/>
              </a:rPr>
              <a:t>  : 5.9d x 5.9d </a:t>
            </a:r>
          </a:p>
          <a:p>
            <a:pPr lvl="1" eaLnBrk="1">
              <a:lnSpc>
                <a:spcPct val="90000"/>
              </a:lnSpc>
              <a:spcBef>
                <a:spcPts val="726"/>
              </a:spcBef>
              <a:buSzPct val="100000"/>
            </a:pPr>
            <a:r>
              <a:rPr lang="en-GB" altLang="en-US" dirty="0">
                <a:solidFill>
                  <a:srgbClr val="92D050"/>
                </a:solidFill>
                <a:latin typeface="Comic Sans MS" panose="030F0702030302020204" pitchFamily="66" charset="0"/>
              </a:rPr>
              <a:t>            (349 pixels)</a:t>
            </a:r>
            <a:r>
              <a:rPr lang="ar-SA" altLang="en-US" dirty="0">
                <a:solidFill>
                  <a:srgbClr val="92D050"/>
                </a:solidFill>
                <a:latin typeface="Comic Sans MS" panose="030F0702030302020204" pitchFamily="66" charset="0"/>
              </a:rPr>
              <a:t>‏</a:t>
            </a:r>
            <a:endParaRPr lang="en-GB" altLang="en-US" dirty="0">
              <a:solidFill>
                <a:srgbClr val="92D050"/>
              </a:solidFill>
              <a:latin typeface="Comic Sans MS" panose="030F0702030302020204" pitchFamily="66" charset="0"/>
            </a:endParaRPr>
          </a:p>
          <a:p>
            <a:pPr lvl="1" eaLnBrk="1">
              <a:lnSpc>
                <a:spcPct val="90000"/>
              </a:lnSpc>
              <a:spcBef>
                <a:spcPts val="726"/>
              </a:spcBef>
              <a:buSzPct val="100000"/>
            </a:pPr>
            <a:r>
              <a:rPr lang="en-GB" altLang="en-US" dirty="0">
                <a:solidFill>
                  <a:srgbClr val="92D050"/>
                </a:solidFill>
                <a:latin typeface="Comic Sans MS" panose="030F0702030302020204" pitchFamily="66" charset="0"/>
              </a:rPr>
              <a:t># Trigger </a:t>
            </a:r>
            <a:r>
              <a:rPr lang="en-GB" altLang="en-US" dirty="0" err="1">
                <a:solidFill>
                  <a:srgbClr val="92D050"/>
                </a:solidFill>
                <a:latin typeface="Comic Sans MS" panose="030F0702030302020204" pitchFamily="66" charset="0"/>
              </a:rPr>
              <a:t>FoV</a:t>
            </a:r>
            <a:r>
              <a:rPr lang="en-GB" altLang="en-US" dirty="0">
                <a:solidFill>
                  <a:srgbClr val="92D050"/>
                </a:solidFill>
                <a:latin typeface="Comic Sans MS" panose="030F0702030302020204" pitchFamily="66" charset="0"/>
              </a:rPr>
              <a:t>    : 3.4d x 3.4d</a:t>
            </a:r>
          </a:p>
          <a:p>
            <a:pPr lvl="1" eaLnBrk="1">
              <a:lnSpc>
                <a:spcPct val="90000"/>
              </a:lnSpc>
              <a:spcBef>
                <a:spcPts val="726"/>
              </a:spcBef>
              <a:buSzPct val="100000"/>
            </a:pPr>
            <a:r>
              <a:rPr lang="en-GB" altLang="en-US" dirty="0">
                <a:solidFill>
                  <a:srgbClr val="92D050"/>
                </a:solidFill>
                <a:latin typeface="Comic Sans MS" panose="030F0702030302020204" pitchFamily="66" charset="0"/>
              </a:rPr>
              <a:t># Trigger Criteria : 3NCT, NNP       </a:t>
            </a:r>
          </a:p>
          <a:p>
            <a:pPr lvl="1" eaLnBrk="1">
              <a:lnSpc>
                <a:spcPct val="90000"/>
              </a:lnSpc>
              <a:spcBef>
                <a:spcPts val="726"/>
              </a:spcBef>
              <a:buSzPct val="100000"/>
            </a:pPr>
            <a:r>
              <a:rPr lang="en-GB" altLang="en-US" dirty="0">
                <a:solidFill>
                  <a:srgbClr val="92D050"/>
                </a:solidFill>
                <a:latin typeface="Comic Sans MS" panose="030F0702030302020204" pitchFamily="66" charset="0"/>
              </a:rPr>
              <a:t># SPE threshold     : 14pe</a:t>
            </a:r>
          </a:p>
          <a:p>
            <a:pPr lvl="1" eaLnBrk="1">
              <a:lnSpc>
                <a:spcPct val="90000"/>
              </a:lnSpc>
              <a:spcBef>
                <a:spcPts val="726"/>
              </a:spcBef>
              <a:buSzPct val="100000"/>
            </a:pPr>
            <a:r>
              <a:rPr lang="en-GB" altLang="en-US" dirty="0">
                <a:solidFill>
                  <a:srgbClr val="92D050"/>
                </a:solidFill>
                <a:latin typeface="Comic Sans MS" panose="030F0702030302020204" pitchFamily="66" charset="0"/>
              </a:rPr>
              <a:t># </a:t>
            </a:r>
            <a:r>
              <a:rPr lang="en-GB" altLang="en-US" b="1" dirty="0">
                <a:solidFill>
                  <a:srgbClr val="92D050"/>
                </a:solidFill>
                <a:latin typeface="Comic Sans MS" panose="030F0702030302020204" pitchFamily="66" charset="0"/>
              </a:rPr>
              <a:t>Energy threshold : ~870 GeV</a:t>
            </a:r>
          </a:p>
          <a:p>
            <a:pPr lvl="1" eaLnBrk="1">
              <a:lnSpc>
                <a:spcPct val="90000"/>
              </a:lnSpc>
              <a:spcBef>
                <a:spcPts val="726"/>
              </a:spcBef>
              <a:buSzPct val="100000"/>
            </a:pPr>
            <a:r>
              <a:rPr lang="en-GB" altLang="en-US" dirty="0">
                <a:solidFill>
                  <a:srgbClr val="92D050"/>
                </a:solidFill>
                <a:latin typeface="Comic Sans MS" panose="030F0702030302020204" pitchFamily="66" charset="0"/>
              </a:rPr>
              <a:t># Drive Control    : SM based </a:t>
            </a:r>
          </a:p>
          <a:p>
            <a:pPr lvl="1" eaLnBrk="1">
              <a:lnSpc>
                <a:spcPct val="90000"/>
              </a:lnSpc>
              <a:spcBef>
                <a:spcPts val="726"/>
              </a:spcBef>
              <a:buSzPct val="100000"/>
            </a:pPr>
            <a:r>
              <a:rPr lang="en-GB" altLang="en-US" dirty="0">
                <a:solidFill>
                  <a:srgbClr val="92D050"/>
                </a:solidFill>
                <a:latin typeface="Comic Sans MS" panose="030F0702030302020204" pitchFamily="66" charset="0"/>
              </a:rPr>
              <a:t>            (120Ncm)</a:t>
            </a:r>
            <a:r>
              <a:rPr lang="ar-SA" altLang="en-US" dirty="0">
                <a:solidFill>
                  <a:srgbClr val="92D050"/>
                </a:solidFill>
                <a:latin typeface="Comic Sans MS" panose="030F0702030302020204" pitchFamily="66" charset="0"/>
              </a:rPr>
              <a:t>‏</a:t>
            </a:r>
            <a:endParaRPr lang="en-GB" altLang="en-US" dirty="0">
              <a:solidFill>
                <a:srgbClr val="92D050"/>
              </a:solidFill>
              <a:latin typeface="Comic Sans MS" panose="030F0702030302020204" pitchFamily="66" charset="0"/>
            </a:endParaRPr>
          </a:p>
          <a:p>
            <a:pPr lvl="1" eaLnBrk="1">
              <a:lnSpc>
                <a:spcPct val="90000"/>
              </a:lnSpc>
              <a:spcBef>
                <a:spcPts val="726"/>
              </a:spcBef>
              <a:buSzPct val="100000"/>
            </a:pPr>
            <a:r>
              <a:rPr lang="en-GB" altLang="en-US" dirty="0">
                <a:solidFill>
                  <a:srgbClr val="92D050"/>
                </a:solidFill>
                <a:latin typeface="Comic Sans MS" panose="030F0702030302020204" pitchFamily="66" charset="0"/>
              </a:rPr>
              <a:t># NIM &amp; CAMAC</a:t>
            </a:r>
          </a:p>
        </p:txBody>
      </p:sp>
      <p:sp>
        <p:nvSpPr>
          <p:cNvPr id="17417" name="Text Box 8"/>
          <p:cNvSpPr txBox="1">
            <a:spLocks noChangeArrowheads="1"/>
          </p:cNvSpPr>
          <p:nvPr/>
        </p:nvSpPr>
        <p:spPr bwMode="auto">
          <a:xfrm>
            <a:off x="232763" y="2279822"/>
            <a:ext cx="4468443" cy="141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307" tIns="46654" rIns="93307" bIns="46654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42950" indent="-28575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eaLnBrk="1"/>
            <a:r>
              <a:rPr lang="en-GB" altLang="en-US" sz="1866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Operational since 1998</a:t>
            </a:r>
          </a:p>
          <a:p>
            <a:pPr eaLnBrk="1"/>
            <a:r>
              <a:rPr lang="en-GB" altLang="en-US" sz="1866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Light collector : 3.5 m (diameter)</a:t>
            </a:r>
            <a:r>
              <a:rPr lang="ar-SA" altLang="en-US" sz="1866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‏</a:t>
            </a:r>
            <a:endParaRPr lang="en-GB" altLang="en-US" sz="1866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eaLnBrk="1"/>
            <a:r>
              <a:rPr lang="en-GB" altLang="en-US" sz="1866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Focal Length : 4.0 m</a:t>
            </a:r>
          </a:p>
          <a:p>
            <a:pPr eaLnBrk="1"/>
            <a:r>
              <a:rPr lang="en-GB" altLang="en-US" sz="1866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(34 front face Al-coated glass mirrors)</a:t>
            </a:r>
            <a:r>
              <a:rPr lang="ar-SA" altLang="en-US" sz="1866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‏</a:t>
            </a:r>
            <a:endParaRPr lang="en-GB" altLang="en-US" sz="1866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8360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9" y="94336"/>
            <a:ext cx="9907991" cy="7392313"/>
          </a:xfrm>
          <a:prstGeom prst="rect">
            <a:avLst/>
          </a:prstGeom>
        </p:spPr>
      </p:pic>
      <p:sp>
        <p:nvSpPr>
          <p:cNvPr id="102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55809" y="1010126"/>
            <a:ext cx="8565833" cy="1259681"/>
          </a:xfrm>
        </p:spPr>
        <p:txBody>
          <a:bodyPr/>
          <a:lstStyle/>
          <a:p>
            <a:pPr eaLnBrk="1" hangingPunct="1"/>
            <a:endParaRPr lang="en-US" altLang="en-US" sz="3086">
              <a:solidFill>
                <a:srgbClr val="9933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026" name="Object 1028"/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2116750247"/>
              </p:ext>
            </p:extLst>
          </p:nvPr>
        </p:nvGraphicFramePr>
        <p:xfrm>
          <a:off x="377904" y="573711"/>
          <a:ext cx="9321641" cy="5673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SPW 7.1 Graph" r:id="rId4" imgW="8993880" imgH="6198480" progId="SigmaPlotGraphicObject.6">
                  <p:embed/>
                </p:oleObj>
              </mc:Choice>
              <mc:Fallback>
                <p:oleObj name="SPW 7.1 Graph" r:id="rId4" imgW="8993880" imgH="6198480" progId="SigmaPlotGraphicObject.6">
                  <p:embed/>
                  <p:pic>
                    <p:nvPicPr>
                      <p:cNvPr id="1026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04" y="573711"/>
                        <a:ext cx="9321641" cy="56738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930" y="5197791"/>
            <a:ext cx="3719559" cy="209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670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7200"/>
            <a:ext cx="9847980" cy="7447680"/>
          </a:xfrm>
          <a:prstGeom prst="rect">
            <a:avLst/>
          </a:prstGeom>
        </p:spPr>
      </p:pic>
      <p:sp>
        <p:nvSpPr>
          <p:cNvPr id="245" name="TextShape 1"/>
          <p:cNvSpPr txBox="1"/>
          <p:nvPr/>
        </p:nvSpPr>
        <p:spPr>
          <a:xfrm>
            <a:off x="467280" y="97200"/>
            <a:ext cx="9068400" cy="1134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2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</a:t>
            </a:r>
            <a:r>
              <a:rPr lang="en-US" sz="32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malayan </a:t>
            </a:r>
            <a:r>
              <a:rPr lang="en-US" sz="32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</a:t>
            </a:r>
            <a:r>
              <a:rPr lang="en-US" sz="32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amma </a:t>
            </a:r>
            <a:r>
              <a:rPr lang="en-US" sz="32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</a:t>
            </a:r>
            <a:r>
              <a:rPr lang="en-US" sz="32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ay </a:t>
            </a:r>
            <a:r>
              <a:rPr lang="en-US" sz="32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</a:t>
            </a:r>
            <a:r>
              <a:rPr lang="en-US" sz="32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bservatory</a:t>
            </a:r>
            <a:br>
              <a:rPr sz="3200" dirty="0">
                <a:solidFill>
                  <a:srgbClr val="FFFF00"/>
                </a:solidFill>
              </a:rPr>
            </a:br>
            <a:r>
              <a:rPr lang="en-US" sz="32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en-US" sz="3200" b="1" strike="noStrike" spc="-1" dirty="0" err="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HiGRO</a:t>
            </a:r>
            <a:r>
              <a:rPr lang="en-US" sz="32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en-US" sz="32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TextShape 2"/>
          <p:cNvSpPr txBox="1"/>
          <p:nvPr/>
        </p:nvSpPr>
        <p:spPr>
          <a:xfrm>
            <a:off x="215279" y="1300680"/>
            <a:ext cx="6233247" cy="6244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Collaboration of </a:t>
            </a:r>
            <a:r>
              <a:rPr lang="en-US" sz="2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dirty="0">
                <a:solidFill>
                  <a:schemeClr val="accent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BARC, TIFR </a:t>
            </a:r>
            <a:r>
              <a:rPr lang="en-US" sz="2400" b="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</a:t>
            </a:r>
            <a:r>
              <a:rPr lang="en-US" sz="2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dirty="0">
                <a:solidFill>
                  <a:schemeClr val="accent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IIA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chemeClr val="accent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Manufacturing &amp; installation done by ECIL </a:t>
            </a:r>
            <a:r>
              <a:rPr lang="en-US" sz="2400" b="0" strike="noStrike" spc="-1" dirty="0">
                <a:solidFill>
                  <a:schemeClr val="accent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2-m</a:t>
            </a:r>
            <a:r>
              <a:rPr lang="en-US" sz="2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dirty="0">
                <a:solidFill>
                  <a:schemeClr val="accent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Himalayan Chandra Telescope 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chemeClr val="accent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HAGAR</a:t>
            </a:r>
            <a:r>
              <a:rPr lang="en-US" sz="2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 elements wave-front sampling array is operational 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Stereo</a:t>
            </a:r>
            <a:r>
              <a:rPr lang="en-US" sz="2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1" strike="noStrike" spc="-1" dirty="0">
                <a:solidFill>
                  <a:schemeClr val="accent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MACE</a:t>
            </a:r>
            <a:r>
              <a:rPr lang="en-US" sz="2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2400" b="1" strike="noStrike" spc="-1" dirty="0">
                <a:solidFill>
                  <a:schemeClr val="accent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</a:t>
            </a:r>
            <a:r>
              <a:rPr lang="en-US" sz="24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ajor</a:t>
            </a:r>
            <a:r>
              <a:rPr lang="en-US" sz="24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1" strike="noStrike" spc="-1" dirty="0">
                <a:solidFill>
                  <a:schemeClr val="accent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</a:t>
            </a:r>
            <a:r>
              <a:rPr lang="en-US" sz="24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tmospheric </a:t>
            </a:r>
            <a:r>
              <a:rPr lang="en-US" sz="2400" b="1" strike="noStrike" spc="-1" dirty="0">
                <a:solidFill>
                  <a:schemeClr val="accent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</a:t>
            </a:r>
            <a:r>
              <a:rPr lang="en-US" sz="24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herenkov</a:t>
            </a:r>
            <a:r>
              <a:rPr lang="en-US" sz="24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1" strike="noStrike" spc="-1" dirty="0">
                <a:solidFill>
                  <a:schemeClr val="accent2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lang="en-US" sz="24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xperiment</a:t>
            </a:r>
            <a:r>
              <a:rPr lang="en-US" sz="2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Installation of </a:t>
            </a:r>
            <a:r>
              <a:rPr lang="en-US" sz="24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MACE</a:t>
            </a:r>
            <a:r>
              <a:rPr lang="en-US" sz="2400" b="0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is in advance stage (commissioning end of 2019), </a:t>
            </a:r>
          </a:p>
        </p:txBody>
      </p:sp>
      <p:pic>
        <p:nvPicPr>
          <p:cNvPr id="247" name="Picture 24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416369" y="2567212"/>
            <a:ext cx="3538504" cy="1433287"/>
          </a:xfrm>
          <a:prstGeom prst="rect">
            <a:avLst/>
          </a:prstGeom>
          <a:ln>
            <a:noFill/>
          </a:ln>
        </p:spPr>
      </p:pic>
      <p:pic>
        <p:nvPicPr>
          <p:cNvPr id="248" name="Picture 247"/>
          <p:cNvPicPr>
            <a:picLocks/>
          </p:cNvPicPr>
          <p:nvPr/>
        </p:nvPicPr>
        <p:blipFill>
          <a:blip r:embed="rId4"/>
          <a:stretch/>
        </p:blipFill>
        <p:spPr>
          <a:xfrm>
            <a:off x="7096126" y="733425"/>
            <a:ext cx="2335620" cy="1833788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5"/>
          <a:stretch/>
        </p:blipFill>
        <p:spPr>
          <a:xfrm>
            <a:off x="6943725" y="4043533"/>
            <a:ext cx="2753927" cy="350134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356214" y="180591"/>
            <a:ext cx="9402127" cy="587851"/>
          </a:xfrm>
          <a:solidFill>
            <a:srgbClr val="CCFFCC"/>
          </a:solidFill>
          <a:ln w="60325">
            <a:solidFill>
              <a:srgbClr val="003366"/>
            </a:solidFill>
            <a:round/>
            <a:headEnd/>
            <a:tailEnd/>
          </a:ln>
        </p:spPr>
        <p:txBody>
          <a:bodyPr/>
          <a:lstStyle/>
          <a:p>
            <a:r>
              <a:rPr lang="en-US" sz="2645" dirty="0">
                <a:solidFill>
                  <a:srgbClr val="FF3300"/>
                </a:solidFill>
              </a:rPr>
              <a:t> Observatory site </a:t>
            </a:r>
            <a:r>
              <a:rPr lang="en-US" sz="2645" dirty="0" err="1">
                <a:solidFill>
                  <a:srgbClr val="FF3300"/>
                </a:solidFill>
              </a:rPr>
              <a:t>Hanle</a:t>
            </a:r>
            <a:r>
              <a:rPr lang="en-US" sz="2645" dirty="0">
                <a:solidFill>
                  <a:srgbClr val="FF3300"/>
                </a:solidFill>
              </a:rPr>
              <a:t>  (J&amp;K) </a:t>
            </a:r>
            <a:r>
              <a:rPr lang="en-US" alt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(32.7d N, 79d E, 4200m </a:t>
            </a:r>
            <a:r>
              <a:rPr lang="en-US" alt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asl</a:t>
            </a:r>
            <a:r>
              <a:rPr lang="en-US" alt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US" sz="2645" dirty="0">
                <a:solidFill>
                  <a:srgbClr val="FF3300"/>
                </a:solidFill>
              </a:rPr>
              <a:t>                                      </a:t>
            </a: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936" y="842169"/>
            <a:ext cx="9573578" cy="6718300"/>
          </a:xfrm>
          <a:solidFill>
            <a:srgbClr val="CCFFCC"/>
          </a:solidFill>
          <a:ln w="60325">
            <a:solidFill>
              <a:srgbClr val="003366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882" b="1" dirty="0">
                <a:solidFill>
                  <a:srgbClr val="000099"/>
                </a:solidFill>
                <a:latin typeface="Tahoma" panose="020B0604030504040204" pitchFamily="34" charset="0"/>
              </a:rPr>
              <a:t>                                                 </a:t>
            </a:r>
          </a:p>
        </p:txBody>
      </p:sp>
      <p:pic>
        <p:nvPicPr>
          <p:cNvPr id="302084" name="Picture 4" descr="DSCN1198 Hanle 2m at 6pm eastview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1" b="6750"/>
          <a:stretch>
            <a:fillRect/>
          </a:stretch>
        </p:blipFill>
        <p:spPr bwMode="auto">
          <a:xfrm>
            <a:off x="419894" y="4414766"/>
            <a:ext cx="3023235" cy="2435384"/>
          </a:xfrm>
          <a:prstGeom prst="rect">
            <a:avLst/>
          </a:prstGeom>
          <a:noFill/>
          <a:ln w="34925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85" name="Picture 5" descr="HAN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" y="926147"/>
            <a:ext cx="6046470" cy="3381895"/>
          </a:xfrm>
          <a:prstGeom prst="rect">
            <a:avLst/>
          </a:prstGeom>
          <a:solidFill>
            <a:srgbClr val="006600"/>
          </a:solidFill>
          <a:ln w="34925">
            <a:solidFill>
              <a:srgbClr val="003300"/>
            </a:solidFill>
            <a:miter lim="800000"/>
            <a:headEnd/>
            <a:tailEnd/>
          </a:ln>
        </p:spPr>
      </p:pic>
      <p:pic>
        <p:nvPicPr>
          <p:cNvPr id="302086" name="Picture 6" descr="hag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650" y="4414766"/>
            <a:ext cx="2771299" cy="2435384"/>
          </a:xfrm>
          <a:prstGeom prst="rect">
            <a:avLst/>
          </a:prstGeom>
          <a:noFill/>
          <a:ln w="34925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2087" name="Group 7"/>
          <p:cNvGraphicFramePr>
            <a:graphicFrameLocks noGrp="1"/>
          </p:cNvGraphicFramePr>
          <p:nvPr/>
        </p:nvGraphicFramePr>
        <p:xfrm>
          <a:off x="6550342" y="1430020"/>
          <a:ext cx="3107214" cy="2309416"/>
        </p:xfrm>
        <a:graphic>
          <a:graphicData uri="http://schemas.openxmlformats.org/drawingml/2006/table">
            <a:tbl>
              <a:tblPr/>
              <a:tblGrid>
                <a:gridCol w="1595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9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</a:rPr>
                        <a:t>Lat.   And     Long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32.7 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 N,  78.9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0 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E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9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</a:rPr>
                        <a:t>Altitude  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4200   m  asl 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9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</a:rPr>
                        <a:t>Nearest town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Leh   (~260  Km)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9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</a:rPr>
                        <a:t>Med.    Temp.    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   -2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 C  (at night)             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</a:rPr>
                        <a:t>Min.   Temp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 -24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 C  (at night)  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6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</a:rPr>
                        <a:t>Med. Rel. Humidity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30%     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1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</a:rPr>
                        <a:t> Med.   Wind  speed             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10  </a:t>
                      </a: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kmph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02116" name="Group 36"/>
          <p:cNvGraphicFramePr>
            <a:graphicFrameLocks noGrp="1"/>
          </p:cNvGraphicFramePr>
          <p:nvPr/>
        </p:nvGraphicFramePr>
        <p:xfrm>
          <a:off x="6550342" y="1010126"/>
          <a:ext cx="3107214" cy="419894"/>
        </p:xfrm>
        <a:graphic>
          <a:graphicData uri="http://schemas.openxmlformats.org/drawingml/2006/table">
            <a:tbl>
              <a:tblPr/>
              <a:tblGrid>
                <a:gridCol w="3107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98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Site    Characteristics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2122" name="Group 42"/>
          <p:cNvGraphicFramePr>
            <a:graphicFrameLocks noGrp="1"/>
          </p:cNvGraphicFramePr>
          <p:nvPr/>
        </p:nvGraphicFramePr>
        <p:xfrm>
          <a:off x="1595596" y="4705191"/>
          <a:ext cx="1091724" cy="375094"/>
        </p:xfrm>
        <a:graphic>
          <a:graphicData uri="http://schemas.openxmlformats.org/drawingml/2006/table">
            <a:tbl>
              <a:tblPr/>
              <a:tblGrid>
                <a:gridCol w="1091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95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2m  HCT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  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2134" name="Group 54"/>
          <p:cNvGraphicFramePr>
            <a:graphicFrameLocks noGrp="1"/>
          </p:cNvGraphicFramePr>
          <p:nvPr/>
        </p:nvGraphicFramePr>
        <p:xfrm>
          <a:off x="4702810" y="4621213"/>
          <a:ext cx="1595596" cy="335915"/>
        </p:xfrm>
        <a:graphic>
          <a:graphicData uri="http://schemas.openxmlformats.org/drawingml/2006/table">
            <a:tbl>
              <a:tblPr/>
              <a:tblGrid>
                <a:gridCol w="1595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9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HAGAR  (1/7)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2140" name="Group 60"/>
          <p:cNvGraphicFramePr>
            <a:graphicFrameLocks noGrp="1"/>
          </p:cNvGraphicFramePr>
          <p:nvPr/>
        </p:nvGraphicFramePr>
        <p:xfrm>
          <a:off x="6550342" y="4306785"/>
          <a:ext cx="3107214" cy="419894"/>
        </p:xfrm>
        <a:graphic>
          <a:graphicData uri="http://schemas.openxmlformats.org/drawingml/2006/table">
            <a:tbl>
              <a:tblPr/>
              <a:tblGrid>
                <a:gridCol w="3107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98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Site   specific  Challenges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2146" name="Group 66"/>
          <p:cNvGraphicFramePr>
            <a:graphicFrameLocks noGrp="1"/>
          </p:cNvGraphicFramePr>
          <p:nvPr/>
        </p:nvGraphicFramePr>
        <p:xfrm>
          <a:off x="6550343" y="4775502"/>
          <a:ext cx="3023235" cy="2183448"/>
        </p:xfrm>
        <a:graphic>
          <a:graphicData uri="http://schemas.openxmlformats.org/drawingml/2006/table">
            <a:tbl>
              <a:tblPr/>
              <a:tblGrid>
                <a:gridCol w="3023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9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</a:rPr>
                        <a:t>High altitude  related difficulties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9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</a:rPr>
                        <a:t>Limited   time  for out-door work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8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</a:rPr>
                        <a:t>Road  transportation  of equipment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</a:rPr>
                        <a:t>  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9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</a:rPr>
                        <a:t>Leh-Hanle</a:t>
                      </a: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</a:rPr>
                        <a:t>   travel time   (~7 </a:t>
                      </a:r>
                      <a:r>
                        <a:rPr kumimoji="0" lang="en-US" sz="1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</a:rPr>
                        <a:t>hr</a:t>
                      </a: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</a:rPr>
                        <a:t>)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9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</a:rPr>
                        <a:t>Low      temperature 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9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ahoma" panose="020B0604030504040204" pitchFamily="34" charset="0"/>
                        </a:rPr>
                        <a:t>Power    shortage     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9" y="1490161"/>
            <a:ext cx="1641850" cy="2189133"/>
          </a:xfrm>
          <a:prstGeom prst="rect">
            <a:avLst/>
          </a:prstGeom>
        </p:spPr>
      </p:pic>
      <p:graphicFrame>
        <p:nvGraphicFramePr>
          <p:cNvPr id="302128" name="Group 48"/>
          <p:cNvGraphicFramePr>
            <a:graphicFrameLocks noGrp="1"/>
          </p:cNvGraphicFramePr>
          <p:nvPr/>
        </p:nvGraphicFramePr>
        <p:xfrm>
          <a:off x="3695065" y="3697446"/>
          <a:ext cx="2519363" cy="335915"/>
        </p:xfrm>
        <a:graphic>
          <a:graphicData uri="http://schemas.openxmlformats.org/drawingml/2006/table">
            <a:tbl>
              <a:tblPr/>
              <a:tblGrid>
                <a:gridCol w="251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9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MACE  Telescope  site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Group 60"/>
          <p:cNvGraphicFramePr>
            <a:graphicFrameLocks noGrp="1"/>
          </p:cNvGraphicFramePr>
          <p:nvPr/>
        </p:nvGraphicFramePr>
        <p:xfrm>
          <a:off x="373022" y="7059571"/>
          <a:ext cx="9368513" cy="375094"/>
        </p:xfrm>
        <a:graphic>
          <a:graphicData uri="http://schemas.openxmlformats.org/drawingml/2006/table">
            <a:tbl>
              <a:tblPr/>
              <a:tblGrid>
                <a:gridCol w="9368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95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HANLE  - Advantage    of    extending    the    longitudinal    coverage   of  IACTS </a:t>
                      </a:r>
                    </a:p>
                  </a:txBody>
                  <a:tcPr marL="100775" marR="100775" marT="50387" marB="503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9986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50423" y="21021"/>
            <a:ext cx="8777354" cy="5851139"/>
          </a:xfrm>
          <a:prstGeom prst="rect">
            <a:avLst/>
          </a:prstGeom>
          <a:ln>
            <a:noFill/>
          </a:ln>
        </p:spPr>
      </p:pic>
      <p:sp>
        <p:nvSpPr>
          <p:cNvPr id="250" name="TextShape 1"/>
          <p:cNvSpPr txBox="1"/>
          <p:nvPr/>
        </p:nvSpPr>
        <p:spPr>
          <a:xfrm>
            <a:off x="503280" y="38204"/>
            <a:ext cx="9068400" cy="704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Key features of MACE</a:t>
            </a:r>
            <a:endParaRPr lang="en-US" sz="40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TextShape 2"/>
          <p:cNvSpPr txBox="1"/>
          <p:nvPr/>
        </p:nvSpPr>
        <p:spPr>
          <a:xfrm>
            <a:off x="503280" y="5889343"/>
            <a:ext cx="9564670" cy="163530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ts val="258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  <a:ea typeface="VBPOTP+NimbusSanL-Regu"/>
              </a:rPr>
              <a:t> Second largest </a:t>
            </a:r>
            <a:r>
              <a:rPr lang="en-US" sz="24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ea typeface="VBPOTP+NimbusSanL-Regu"/>
              </a:rPr>
              <a:t>(</a:t>
            </a:r>
            <a:r>
              <a:rPr lang="en-US" sz="2400" b="1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ea typeface="VBPOTP+NimbusSanL-Regu"/>
              </a:rPr>
              <a:t>dia</a:t>
            </a:r>
            <a:r>
              <a:rPr lang="en-US" sz="24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ea typeface="VBPOTP+NimbusSanL-Regu"/>
              </a:rPr>
              <a:t>=21m, A=356</a:t>
            </a:r>
            <a:r>
              <a:rPr lang="en-US" sz="24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ea typeface="VNQNKF+NimbusSanL-ReguItal"/>
              </a:rPr>
              <a:t>m</a:t>
            </a:r>
            <a:r>
              <a:rPr lang="en-US" sz="2400" b="1" spc="-1" baseline="33000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ea typeface="VBPOTP+NimbusSanL-Regu"/>
              </a:rPr>
              <a:t>2</a:t>
            </a:r>
            <a:r>
              <a:rPr lang="en-US" sz="24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ea typeface="VBPOTP+NimbusSanL-Regu"/>
              </a:rPr>
              <a:t>) </a:t>
            </a:r>
            <a:r>
              <a:rPr lang="en-US" sz="2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  <a:ea typeface="VBPOTP+NimbusSanL-Regu"/>
              </a:rPr>
              <a:t>gamma-ray telescope in </a:t>
            </a:r>
            <a:r>
              <a:rPr lang="en-US" sz="24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  <a:ea typeface="VBPOTP+NimbusSanL-Regu"/>
              </a:rPr>
              <a:t>the </a:t>
            </a:r>
          </a:p>
          <a:p>
            <a:pPr>
              <a:lnSpc>
                <a:spcPts val="2580"/>
              </a:lnSpc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  <a:ea typeface="VBPOTP+NimbusSanL-Regu"/>
              </a:rPr>
              <a:t>   Northern hemisphere</a:t>
            </a:r>
            <a:r>
              <a:rPr lang="en-US" sz="2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  <a:ea typeface="VBPOTP+NimbusSanL-Regu"/>
              </a:rPr>
              <a:t> at </a:t>
            </a:r>
            <a:r>
              <a:rPr lang="en-US" sz="24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VBPOTP+NimbusSanL-Regu"/>
              </a:rPr>
              <a:t>Hanle</a:t>
            </a:r>
            <a:r>
              <a:rPr lang="en-US" sz="24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VBPOTP+NimbusSanL-Regu"/>
              </a:rPr>
              <a:t>, 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+mj-lt"/>
                <a:ea typeface="VBPOTP+NimbusSanL-Regu"/>
              </a:rPr>
              <a:t>Ladakh</a:t>
            </a:r>
            <a:r>
              <a:rPr lang="en-US" sz="24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VBPOTP+NimbusSanL-Regu"/>
              </a:rPr>
              <a:t> @ 4270m </a:t>
            </a:r>
            <a:r>
              <a:rPr lang="en-US" sz="2400" b="0" strike="noStrike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  <a:ea typeface="VBPOTP+NimbusSanL-Regu"/>
              </a:rPr>
              <a:t>asl</a:t>
            </a:r>
            <a:r>
              <a:rPr lang="en-US" sz="2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  <a:ea typeface="VBPOTP+NimbusSanL-Regu"/>
              </a:rPr>
              <a:t>.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>
              <a:lnSpc>
                <a:spcPts val="258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  <a:ea typeface="VBPOTP+NimbusSanL-Regu"/>
              </a:rPr>
              <a:t> L</a:t>
            </a:r>
            <a:r>
              <a:rPr lang="en-US" sz="2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  <a:ea typeface="VBPOTP+NimbusSanL-Regu"/>
              </a:rPr>
              <a:t>owest energy threshold ( </a:t>
            </a:r>
            <a:r>
              <a:rPr lang="en-US" sz="24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VBPOTP+NimbusSanL-Regu"/>
              </a:rPr>
              <a:t>~20 GeV</a:t>
            </a:r>
            <a:r>
              <a:rPr lang="en-US" sz="2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  <a:ea typeface="VBPOTP+NimbusSanL-Regu"/>
              </a:rPr>
              <a:t>) in the northern hemisphere.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>
              <a:lnSpc>
                <a:spcPts val="258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  <a:ea typeface="VBPOTP+NimbusSanL-Regu"/>
              </a:rPr>
              <a:t> </a:t>
            </a:r>
            <a:r>
              <a:rPr lang="en-US" sz="2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  <a:ea typeface="VBPOTP+NimbusSanL-Regu"/>
              </a:rPr>
              <a:t>100% indigenous efforts.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503280" y="156960"/>
            <a:ext cx="9068400" cy="66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20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MACE @ </a:t>
            </a:r>
            <a:r>
              <a:rPr lang="en-US" sz="320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Hanle</a:t>
            </a:r>
            <a:endParaRPr lang="en-US" sz="320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4" name="Picture 253"/>
          <p:cNvPicPr/>
          <p:nvPr/>
        </p:nvPicPr>
        <p:blipFill>
          <a:blip r:embed="rId2"/>
          <a:stretch/>
        </p:blipFill>
        <p:spPr>
          <a:xfrm>
            <a:off x="129600" y="2864160"/>
            <a:ext cx="5027400" cy="4449600"/>
          </a:xfrm>
          <a:prstGeom prst="rect">
            <a:avLst/>
          </a:prstGeom>
          <a:ln>
            <a:noFill/>
          </a:ln>
        </p:spPr>
      </p:pic>
      <p:sp>
        <p:nvSpPr>
          <p:cNvPr id="256" name="TextShape 2"/>
          <p:cNvSpPr txBox="1"/>
          <p:nvPr/>
        </p:nvSpPr>
        <p:spPr>
          <a:xfrm>
            <a:off x="228960" y="871920"/>
            <a:ext cx="9367920" cy="1726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No. of spectroscopic nights ~ 260/yr (few clouds)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No. of photometric nights ~190/yr (no clouds)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Hanle (32</a:t>
            </a:r>
            <a:r>
              <a:rPr lang="en-US" sz="3200" b="0" strike="noStrike" spc="-1" baseline="3300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</a:t>
            </a:r>
            <a:r>
              <a:rPr lang="en-US" sz="3200" b="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46</a:t>
            </a:r>
            <a:r>
              <a:rPr lang="en-US" sz="3200" b="0" strike="noStrike" spc="-1" baseline="3300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’</a:t>
            </a:r>
            <a:r>
              <a:rPr lang="en-US" sz="3200" b="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46</a:t>
            </a:r>
            <a:r>
              <a:rPr lang="en-US" sz="3200" b="0" strike="noStrike" spc="-1" baseline="3300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’’</a:t>
            </a:r>
            <a:r>
              <a:rPr lang="en-US" sz="3200" b="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N, </a:t>
            </a:r>
            <a:r>
              <a:rPr lang="en-US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78</a:t>
            </a:r>
            <a:r>
              <a:rPr lang="en-US" sz="3200" b="0" strike="noStrike" spc="-1" baseline="3300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</a:t>
            </a:r>
            <a:r>
              <a:rPr lang="en-US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58</a:t>
            </a:r>
            <a:r>
              <a:rPr lang="en-US" sz="3200" b="0" strike="noStrike" spc="-1" baseline="3300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’</a:t>
            </a:r>
            <a:r>
              <a:rPr lang="en-US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35</a:t>
            </a:r>
            <a:r>
              <a:rPr lang="en-US" sz="3200" b="0" strike="noStrike" spc="-1" baseline="3300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’’</a:t>
            </a:r>
            <a:r>
              <a:rPr lang="en-US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lang="en-US" sz="3200" b="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4270m</a:t>
            </a:r>
            <a:r>
              <a:rPr lang="en-US" sz="3200" b="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asl) 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TextShape 3"/>
          <p:cNvSpPr txBox="1"/>
          <p:nvPr/>
        </p:nvSpPr>
        <p:spPr>
          <a:xfrm>
            <a:off x="5783040" y="2984400"/>
            <a:ext cx="3551760" cy="770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400" b="1" u="sng" strike="noStrike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Unique </a:t>
            </a:r>
            <a:r>
              <a:rPr lang="en-US" sz="2400" b="1" u="sng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</a:t>
            </a:r>
            <a:r>
              <a:rPr lang="en-US" sz="2400" b="1" u="sng" strike="noStrike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dvantage</a:t>
            </a:r>
          </a:p>
          <a:p>
            <a:pPr algn="ctr"/>
            <a:r>
              <a:rPr lang="en-US" sz="2400" b="1" u="sng" strike="noStrike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1" u="sng" strike="noStrike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altitude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sp>
        <p:nvSpPr>
          <p:cNvPr id="7" name="TextShape 4">
            <a:extLst>
              <a:ext uri="{FF2B5EF4-FFF2-40B4-BE49-F238E27FC236}">
                <a16:creationId xmlns:a16="http://schemas.microsoft.com/office/drawing/2014/main" id="{C06F29FE-1104-4AFE-B7E5-082F3956EDE5}"/>
              </a:ext>
            </a:extLst>
          </p:cNvPr>
          <p:cNvSpPr txBox="1"/>
          <p:nvPr/>
        </p:nvSpPr>
        <p:spPr>
          <a:xfrm>
            <a:off x="4953600" y="4260780"/>
            <a:ext cx="4994250" cy="1656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Higher Cherenkov photon density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 large light collector results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lowering the energy threshold</a:t>
            </a:r>
          </a:p>
          <a:p>
            <a:pPr algn="ctr"/>
            <a:r>
              <a:rPr lang="en-US" sz="24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~</a:t>
            </a:r>
            <a:r>
              <a:rPr lang="en-US" sz="24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 GeV</a:t>
            </a:r>
            <a:endParaRPr lang="en-US" sz="2400" b="1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0E9FC9-E72E-42F1-9173-A64F93C2A465}"/>
              </a:ext>
            </a:extLst>
          </p:cNvPr>
          <p:cNvSpPr txBox="1"/>
          <p:nvPr/>
        </p:nvSpPr>
        <p:spPr>
          <a:xfrm>
            <a:off x="5255171" y="6127531"/>
            <a:ext cx="4529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Special targets for MACE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Pulsars and distant AGN</a:t>
            </a:r>
            <a:endParaRPr lang="en-IN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1950" y="389097"/>
            <a:ext cx="9489599" cy="6346393"/>
          </a:xfrm>
          <a:solidFill>
            <a:schemeClr val="bg1"/>
          </a:solidFill>
          <a:ln w="60325">
            <a:solidFill>
              <a:srgbClr val="003366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sz="1984" b="1" dirty="0">
                <a:solidFill>
                  <a:srgbClr val="0000FF"/>
                </a:solidFill>
              </a:rPr>
              <a:t>             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984" b="1" dirty="0">
                <a:solidFill>
                  <a:srgbClr val="003300"/>
                </a:solidFill>
              </a:rPr>
              <a:t>            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984" b="1" dirty="0">
                <a:solidFill>
                  <a:srgbClr val="003300"/>
                </a:solidFill>
              </a:rPr>
              <a:t>                    Atmospheric  Imaging  </a:t>
            </a:r>
            <a:r>
              <a:rPr lang="en-US" sz="1984" b="1" dirty="0" err="1">
                <a:solidFill>
                  <a:srgbClr val="003300"/>
                </a:solidFill>
              </a:rPr>
              <a:t>Cherekov</a:t>
            </a:r>
            <a:r>
              <a:rPr lang="en-US" sz="1984" b="1" dirty="0">
                <a:solidFill>
                  <a:srgbClr val="003300"/>
                </a:solidFill>
              </a:rPr>
              <a:t> telescope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984" b="1" dirty="0">
                <a:solidFill>
                  <a:srgbClr val="003300"/>
                </a:solidFill>
              </a:rPr>
              <a:t>                    </a:t>
            </a:r>
            <a:r>
              <a:rPr lang="en-US" sz="1984" b="1" dirty="0">
                <a:solidFill>
                  <a:srgbClr val="FF0000"/>
                </a:solidFill>
              </a:rPr>
              <a:t>MACE   ( Major   Atmospheric  Cherenkov Experiment )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984" b="1" dirty="0">
                <a:solidFill>
                  <a:srgbClr val="003300"/>
                </a:solidFill>
              </a:rPr>
              <a:t>                     installed  at  </a:t>
            </a:r>
            <a:r>
              <a:rPr lang="en-US" sz="1984" b="1" dirty="0" err="1">
                <a:solidFill>
                  <a:srgbClr val="003300"/>
                </a:solidFill>
              </a:rPr>
              <a:t>Hanle</a:t>
            </a:r>
            <a:r>
              <a:rPr lang="en-US" sz="1984" b="1" dirty="0">
                <a:solidFill>
                  <a:srgbClr val="003300"/>
                </a:solidFill>
              </a:rPr>
              <a:t> (Ladakh)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984" b="1" dirty="0">
                <a:solidFill>
                  <a:srgbClr val="003300"/>
                </a:solidFill>
              </a:rPr>
              <a:t>                    Collaborators        ---   </a:t>
            </a:r>
            <a:r>
              <a:rPr lang="en-US" sz="1984" b="1" dirty="0">
                <a:solidFill>
                  <a:srgbClr val="FF00FF"/>
                </a:solidFill>
              </a:rPr>
              <a:t> BARC,  TIFR   &amp;  IIA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984" b="1" dirty="0">
                <a:solidFill>
                  <a:srgbClr val="003300"/>
                </a:solidFill>
              </a:rPr>
              <a:t>                    Guidance  regarding  measurements with TS  </a:t>
            </a:r>
            <a:r>
              <a:rPr lang="en-US" sz="1984" b="1" dirty="0">
                <a:solidFill>
                  <a:srgbClr val="D60093"/>
                </a:solidFill>
              </a:rPr>
              <a:t>----</a:t>
            </a:r>
            <a:r>
              <a:rPr lang="en-US" sz="1984" b="1" dirty="0">
                <a:solidFill>
                  <a:srgbClr val="003300"/>
                </a:solidFill>
              </a:rPr>
              <a:t>   </a:t>
            </a:r>
            <a:r>
              <a:rPr lang="en-US" sz="1984" b="1" dirty="0">
                <a:solidFill>
                  <a:srgbClr val="FF00FF"/>
                </a:solidFill>
              </a:rPr>
              <a:t>RRCAT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984" b="1" dirty="0">
                <a:solidFill>
                  <a:srgbClr val="FF00FF"/>
                </a:solidFill>
              </a:rPr>
              <a:t>                    </a:t>
            </a:r>
            <a:r>
              <a:rPr lang="en-US" sz="1984" b="1" dirty="0">
                <a:solidFill>
                  <a:srgbClr val="003300"/>
                </a:solidFill>
              </a:rPr>
              <a:t>Industry  Partner   ---    </a:t>
            </a:r>
            <a:r>
              <a:rPr lang="en-US" sz="1984" b="1" dirty="0">
                <a:solidFill>
                  <a:srgbClr val="FF00FF"/>
                </a:solidFill>
              </a:rPr>
              <a:t>ECIL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984" b="1" dirty="0">
                <a:solidFill>
                  <a:srgbClr val="003300"/>
                </a:solidFill>
              </a:rPr>
              <a:t>                    Collaborating    Divisions   from    BARC </a:t>
            </a:r>
          </a:p>
          <a:p>
            <a:pPr>
              <a:lnSpc>
                <a:spcPct val="80000"/>
              </a:lnSpc>
            </a:pPr>
            <a:endParaRPr lang="en-US" sz="1984" b="1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endParaRPr lang="en-US" sz="1984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en-US" sz="1984" b="1" dirty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1984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en-US" sz="1984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en-US" sz="1984" b="1" dirty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984" b="1" dirty="0">
                <a:solidFill>
                  <a:srgbClr val="FF0000"/>
                </a:solidFill>
              </a:rPr>
              <a:t>         </a:t>
            </a:r>
            <a:endParaRPr lang="en-US" sz="1984" b="1" dirty="0">
              <a:solidFill>
                <a:srgbClr val="00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984" b="1" dirty="0">
                <a:solidFill>
                  <a:srgbClr val="000000"/>
                </a:solidFill>
              </a:rPr>
              <a:t>                               </a:t>
            </a:r>
          </a:p>
          <a:p>
            <a:pPr>
              <a:lnSpc>
                <a:spcPct val="80000"/>
              </a:lnSpc>
            </a:pPr>
            <a:endParaRPr lang="en-US" sz="1984" b="1" dirty="0">
              <a:solidFill>
                <a:srgbClr val="00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2645" b="1" dirty="0">
                <a:solidFill>
                  <a:schemeClr val="accent2"/>
                </a:solidFill>
              </a:rPr>
              <a:t>           </a:t>
            </a:r>
            <a:r>
              <a:rPr lang="en-US" sz="2425" b="1" dirty="0">
                <a:solidFill>
                  <a:srgbClr val="003300"/>
                </a:solidFill>
                <a:latin typeface="Tahoma" panose="020B0604030504040204" pitchFamily="34" charset="0"/>
              </a:rPr>
              <a:t>                </a:t>
            </a:r>
            <a:r>
              <a:rPr lang="en-US" sz="3968" dirty="0">
                <a:solidFill>
                  <a:schemeClr val="accent2"/>
                </a:solidFill>
                <a:latin typeface="Comic Sans MS" panose="030F0702030302020204" pitchFamily="66" charset="0"/>
              </a:rPr>
              <a:t>     </a:t>
            </a:r>
          </a:p>
        </p:txBody>
      </p:sp>
      <p:sp>
        <p:nvSpPr>
          <p:cNvPr id="88079" name="AutoShape 15"/>
          <p:cNvSpPr>
            <a:spLocks noChangeArrowheads="1"/>
          </p:cNvSpPr>
          <p:nvPr/>
        </p:nvSpPr>
        <p:spPr bwMode="auto">
          <a:xfrm>
            <a:off x="915984" y="2255919"/>
            <a:ext cx="503873" cy="2519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984"/>
          </a:p>
        </p:txBody>
      </p:sp>
      <p:sp>
        <p:nvSpPr>
          <p:cNvPr id="88082" name="AutoShape 18"/>
          <p:cNvSpPr>
            <a:spLocks noChangeArrowheads="1"/>
          </p:cNvSpPr>
          <p:nvPr/>
        </p:nvSpPr>
        <p:spPr bwMode="auto">
          <a:xfrm>
            <a:off x="915986" y="1177890"/>
            <a:ext cx="503873" cy="2290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984"/>
          </a:p>
        </p:txBody>
      </p:sp>
      <p:sp>
        <p:nvSpPr>
          <p:cNvPr id="9" name="AutoShape 2"/>
          <p:cNvSpPr txBox="1">
            <a:spLocks noChangeArrowheads="1"/>
          </p:cNvSpPr>
          <p:nvPr/>
        </p:nvSpPr>
        <p:spPr bwMode="auto">
          <a:xfrm>
            <a:off x="2324683" y="338299"/>
            <a:ext cx="5581067" cy="707816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60325">
            <a:solidFill>
              <a:srgbClr val="0033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75" tIns="50387" rIns="100775" bIns="50387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2645" dirty="0"/>
              <a:t> </a:t>
            </a:r>
            <a:r>
              <a:rPr lang="en-US" sz="2645" dirty="0">
                <a:solidFill>
                  <a:srgbClr val="FF0000"/>
                </a:solidFill>
              </a:rPr>
              <a:t>MACE  Gamma-Ray telescope  </a:t>
            </a:r>
            <a:endParaRPr lang="en-US" sz="2645" dirty="0"/>
          </a:p>
        </p:txBody>
      </p:sp>
      <p:sp>
        <p:nvSpPr>
          <p:cNvPr id="10" name="Rectangle 44"/>
          <p:cNvSpPr>
            <a:spLocks noChangeArrowheads="1"/>
          </p:cNvSpPr>
          <p:nvPr/>
        </p:nvSpPr>
        <p:spPr bwMode="auto">
          <a:xfrm>
            <a:off x="395901" y="6444368"/>
            <a:ext cx="9285648" cy="68383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992" dirty="0">
                <a:solidFill>
                  <a:srgbClr val="FF0000"/>
                </a:solidFill>
              </a:rPr>
              <a:t> </a:t>
            </a:r>
            <a:r>
              <a:rPr lang="en-US" sz="1984" dirty="0">
                <a:solidFill>
                  <a:srgbClr val="FF0000"/>
                </a:solidFill>
              </a:rPr>
              <a:t>Aim </a:t>
            </a:r>
            <a:r>
              <a:rPr lang="en-US" sz="1984" dirty="0">
                <a:solidFill>
                  <a:srgbClr val="FF4C1B"/>
                </a:solidFill>
              </a:rPr>
              <a:t> :  </a:t>
            </a:r>
            <a:r>
              <a:rPr lang="en-US" sz="1984" dirty="0">
                <a:solidFill>
                  <a:srgbClr val="000000"/>
                </a:solidFill>
              </a:rPr>
              <a:t>Study  the universe in the</a:t>
            </a:r>
            <a:r>
              <a:rPr lang="en-US" sz="1984" dirty="0">
                <a:solidFill>
                  <a:srgbClr val="FF4C1B"/>
                </a:solidFill>
              </a:rPr>
              <a:t>  </a:t>
            </a:r>
            <a:r>
              <a:rPr lang="en-US" sz="1984" dirty="0">
                <a:solidFill>
                  <a:srgbClr val="000000"/>
                </a:solidFill>
              </a:rPr>
              <a:t>energy range  </a:t>
            </a:r>
            <a:r>
              <a:rPr lang="en-US" sz="1984" dirty="0">
                <a:solidFill>
                  <a:srgbClr val="FF00FF"/>
                </a:solidFill>
              </a:rPr>
              <a:t>E</a:t>
            </a:r>
            <a:r>
              <a:rPr lang="el-GR" sz="1984" baseline="-12000" dirty="0">
                <a:solidFill>
                  <a:srgbClr val="FF00FF"/>
                </a:solidFill>
                <a:cs typeface="Arial" panose="020B0604020202020204" pitchFamily="34" charset="0"/>
              </a:rPr>
              <a:t>γ</a:t>
            </a:r>
            <a:r>
              <a:rPr lang="en-US" sz="1984" dirty="0">
                <a:solidFill>
                  <a:srgbClr val="FF00FF"/>
                </a:solidFill>
              </a:rPr>
              <a:t>  &gt; 20  GeV (VHE domain)</a:t>
            </a:r>
            <a:r>
              <a:rPr lang="en-US" sz="1984" dirty="0">
                <a:solidFill>
                  <a:srgbClr val="000000"/>
                </a:solidFill>
              </a:rPr>
              <a:t>     </a:t>
            </a:r>
            <a:endParaRPr lang="en-US" sz="1984" dirty="0">
              <a:solidFill>
                <a:srgbClr val="FF0000"/>
              </a:solidFill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1888964" y="3874600"/>
            <a:ext cx="6670313" cy="221605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543" dirty="0">
                <a:solidFill>
                  <a:srgbClr val="0000CC"/>
                </a:solidFill>
              </a:rPr>
              <a:t>Architecture &amp; Civil Engineering Division,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543" dirty="0">
                <a:solidFill>
                  <a:srgbClr val="0000CC"/>
                </a:solidFill>
              </a:rPr>
              <a:t>Atomic &amp; Molecular Physics Division,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543" dirty="0">
                <a:solidFill>
                  <a:srgbClr val="0000CC"/>
                </a:solidFill>
              </a:rPr>
              <a:t>Centre for Design &amp; Manufacture,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543" dirty="0">
                <a:solidFill>
                  <a:srgbClr val="0000CC"/>
                </a:solidFill>
              </a:rPr>
              <a:t>Computer Division,  Control  Instrumentation  Division,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543" dirty="0">
                <a:solidFill>
                  <a:srgbClr val="0000CC"/>
                </a:solidFill>
              </a:rPr>
              <a:t>Division of Remote Handling and Robotics,  Electronics Division,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543" dirty="0">
                <a:solidFill>
                  <a:srgbClr val="0000CC"/>
                </a:solidFill>
              </a:rPr>
              <a:t>Reactor Control Division,  Reactor Safety Division,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543" dirty="0">
                <a:solidFill>
                  <a:srgbClr val="0000CC"/>
                </a:solidFill>
              </a:rPr>
              <a:t>Technical Services Division.</a:t>
            </a:r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921854" y="2997275"/>
            <a:ext cx="503873" cy="2519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984"/>
          </a:p>
        </p:txBody>
      </p:sp>
    </p:spTree>
    <p:extLst>
      <p:ext uri="{BB962C8B-B14F-4D97-AF65-F5344CB8AC3E}">
        <p14:creationId xmlns:p14="http://schemas.microsoft.com/office/powerpoint/2010/main" val="3406590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2"/>
          <p:cNvSpPr/>
          <p:nvPr/>
        </p:nvSpPr>
        <p:spPr>
          <a:xfrm>
            <a:off x="6848640" y="2936160"/>
            <a:ext cx="2256480" cy="238392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4400" tIns="59400" rIns="104400" bIns="59400"/>
          <a:lstStyle/>
          <a:p>
            <a:pPr algn="ctr"/>
            <a:r>
              <a:rPr lang="en-US" sz="18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Control Room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3" name="Picture 272"/>
          <p:cNvPicPr/>
          <p:nvPr/>
        </p:nvPicPr>
        <p:blipFill>
          <a:blip r:embed="rId2"/>
          <a:stretch/>
        </p:blipFill>
        <p:spPr>
          <a:xfrm>
            <a:off x="3358080" y="1352160"/>
            <a:ext cx="3017520" cy="4279680"/>
          </a:xfrm>
          <a:prstGeom prst="rect">
            <a:avLst/>
          </a:prstGeom>
          <a:ln>
            <a:noFill/>
          </a:ln>
        </p:spPr>
      </p:pic>
      <p:sp>
        <p:nvSpPr>
          <p:cNvPr id="274" name="CustomShape 3"/>
          <p:cNvSpPr/>
          <p:nvPr/>
        </p:nvSpPr>
        <p:spPr>
          <a:xfrm>
            <a:off x="692640" y="1352160"/>
            <a:ext cx="2011680" cy="548640"/>
          </a:xfrm>
          <a:prstGeom prst="rect">
            <a:avLst/>
          </a:prstGeom>
          <a:noFill/>
          <a:ln w="19080">
            <a:solidFill>
              <a:srgbClr val="0066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360" tIns="54360" rIns="99360" bIns="54360" anchor="ctr"/>
          <a:lstStyle/>
          <a:p>
            <a:pPr algn="ctr"/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Camera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Electronics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CustomShape 4"/>
          <p:cNvSpPr/>
          <p:nvPr/>
        </p:nvSpPr>
        <p:spPr>
          <a:xfrm>
            <a:off x="692640" y="2900160"/>
            <a:ext cx="2011680" cy="548640"/>
          </a:xfrm>
          <a:prstGeom prst="rect">
            <a:avLst/>
          </a:prstGeom>
          <a:noFill/>
          <a:ln w="19080">
            <a:solidFill>
              <a:srgbClr val="0066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360" tIns="54360" rIns="99360" bIns="54360" anchor="ctr"/>
          <a:lstStyle/>
          <a:p>
            <a:pPr algn="ctr"/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Mirror Alignment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System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CustomShape 5"/>
          <p:cNvSpPr/>
          <p:nvPr/>
        </p:nvSpPr>
        <p:spPr>
          <a:xfrm>
            <a:off x="692640" y="2108160"/>
            <a:ext cx="2011680" cy="548640"/>
          </a:xfrm>
          <a:prstGeom prst="rect">
            <a:avLst/>
          </a:prstGeom>
          <a:noFill/>
          <a:ln w="19080">
            <a:solidFill>
              <a:srgbClr val="0066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360" tIns="54360" rIns="99360" bIns="54360" anchor="ctr"/>
          <a:lstStyle/>
          <a:p>
            <a:pPr algn="ctr"/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Sky Monitoring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System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CustomShape 6"/>
          <p:cNvSpPr/>
          <p:nvPr/>
        </p:nvSpPr>
        <p:spPr>
          <a:xfrm>
            <a:off x="6848640" y="1352160"/>
            <a:ext cx="2011680" cy="548640"/>
          </a:xfrm>
          <a:prstGeom prst="rect">
            <a:avLst/>
          </a:prstGeom>
          <a:noFill/>
          <a:ln w="19080">
            <a:solidFill>
              <a:srgbClr val="0066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360" tIns="54360" rIns="99360" bIns="54360" anchor="ctr"/>
          <a:lstStyle/>
          <a:p>
            <a:pPr algn="ctr"/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Weather Station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CustomShape 7"/>
          <p:cNvSpPr/>
          <p:nvPr/>
        </p:nvSpPr>
        <p:spPr>
          <a:xfrm>
            <a:off x="6848640" y="2108160"/>
            <a:ext cx="2011680" cy="548640"/>
          </a:xfrm>
          <a:prstGeom prst="rect">
            <a:avLst/>
          </a:prstGeom>
          <a:noFill/>
          <a:ln w="19080">
            <a:solidFill>
              <a:srgbClr val="0066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360" tIns="54360" rIns="99360" bIns="54360" anchor="ctr"/>
          <a:lstStyle/>
          <a:p>
            <a:pPr algn="ctr"/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LED Calibration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System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CustomShape 8"/>
          <p:cNvSpPr/>
          <p:nvPr/>
        </p:nvSpPr>
        <p:spPr>
          <a:xfrm>
            <a:off x="692640" y="3908160"/>
            <a:ext cx="2011680" cy="548640"/>
          </a:xfrm>
          <a:prstGeom prst="rect">
            <a:avLst/>
          </a:prstGeom>
          <a:noFill/>
          <a:ln w="19080">
            <a:solidFill>
              <a:srgbClr val="0066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360" tIns="54360" rIns="99360" bIns="54360" anchor="ctr"/>
          <a:lstStyle/>
          <a:p>
            <a:pPr algn="ctr"/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Telescope Control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Unit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CustomShape 9"/>
          <p:cNvSpPr/>
          <p:nvPr/>
        </p:nvSpPr>
        <p:spPr>
          <a:xfrm>
            <a:off x="6920640" y="3332160"/>
            <a:ext cx="2011680" cy="548640"/>
          </a:xfrm>
          <a:prstGeom prst="rect">
            <a:avLst/>
          </a:prstGeom>
          <a:noFill/>
          <a:ln w="19080">
            <a:solidFill>
              <a:srgbClr val="0066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360" tIns="54360" rIns="99360" bIns="54360" anchor="ctr"/>
          <a:lstStyle/>
          <a:p>
            <a:pPr algn="ctr"/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Time Serve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CustomShape 10"/>
          <p:cNvSpPr/>
          <p:nvPr/>
        </p:nvSpPr>
        <p:spPr>
          <a:xfrm>
            <a:off x="6920640" y="3980160"/>
            <a:ext cx="2011680" cy="548640"/>
          </a:xfrm>
          <a:prstGeom prst="rect">
            <a:avLst/>
          </a:prstGeom>
          <a:noFill/>
          <a:ln w="19080">
            <a:solidFill>
              <a:srgbClr val="0066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360" tIns="54360" rIns="99360" bIns="54360" anchor="ctr"/>
          <a:lstStyle/>
          <a:p>
            <a:pPr algn="ctr"/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MACE console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CustomShape 11"/>
          <p:cNvSpPr/>
          <p:nvPr/>
        </p:nvSpPr>
        <p:spPr>
          <a:xfrm>
            <a:off x="6920640" y="4628160"/>
            <a:ext cx="2011680" cy="548640"/>
          </a:xfrm>
          <a:prstGeom prst="rect">
            <a:avLst/>
          </a:prstGeom>
          <a:noFill/>
          <a:ln w="19080">
            <a:solidFill>
              <a:srgbClr val="0066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360" tIns="54360" rIns="99360" bIns="54360" anchor="ctr"/>
          <a:lstStyle/>
          <a:p>
            <a:pPr algn="ctr"/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 Archive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System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Line 12"/>
          <p:cNvSpPr/>
          <p:nvPr/>
        </p:nvSpPr>
        <p:spPr>
          <a:xfrm flipV="1">
            <a:off x="2704320" y="1443600"/>
            <a:ext cx="2103120" cy="182880"/>
          </a:xfrm>
          <a:prstGeom prst="line">
            <a:avLst/>
          </a:prstGeom>
          <a:ln w="19080">
            <a:solidFill>
              <a:srgbClr val="FF333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Line 13"/>
          <p:cNvSpPr/>
          <p:nvPr/>
        </p:nvSpPr>
        <p:spPr>
          <a:xfrm>
            <a:off x="2704320" y="4278240"/>
            <a:ext cx="2560320" cy="365760"/>
          </a:xfrm>
          <a:prstGeom prst="line">
            <a:avLst/>
          </a:prstGeom>
          <a:ln w="19080">
            <a:solidFill>
              <a:srgbClr val="FF333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Line 14"/>
          <p:cNvSpPr/>
          <p:nvPr/>
        </p:nvSpPr>
        <p:spPr>
          <a:xfrm>
            <a:off x="2690640" y="2502000"/>
            <a:ext cx="1058400" cy="1097280"/>
          </a:xfrm>
          <a:prstGeom prst="line">
            <a:avLst/>
          </a:prstGeom>
          <a:ln w="19080">
            <a:solidFill>
              <a:srgbClr val="FF333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Line 15"/>
          <p:cNvSpPr/>
          <p:nvPr/>
        </p:nvSpPr>
        <p:spPr>
          <a:xfrm>
            <a:off x="2651760" y="3416400"/>
            <a:ext cx="1645920" cy="365760"/>
          </a:xfrm>
          <a:prstGeom prst="line">
            <a:avLst/>
          </a:prstGeom>
          <a:ln w="19080">
            <a:solidFill>
              <a:srgbClr val="FF333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Line 16"/>
          <p:cNvSpPr/>
          <p:nvPr/>
        </p:nvSpPr>
        <p:spPr>
          <a:xfrm flipH="1">
            <a:off x="5173200" y="2632320"/>
            <a:ext cx="1766880" cy="1097280"/>
          </a:xfrm>
          <a:prstGeom prst="line">
            <a:avLst/>
          </a:prstGeom>
          <a:ln w="19080">
            <a:solidFill>
              <a:srgbClr val="FF333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TextShape 17"/>
          <p:cNvSpPr txBox="1"/>
          <p:nvPr/>
        </p:nvSpPr>
        <p:spPr>
          <a:xfrm>
            <a:off x="3525149" y="1005660"/>
            <a:ext cx="2823062" cy="554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800" b="1" strike="noStrike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MACE Telescope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CustomShape 18"/>
          <p:cNvSpPr/>
          <p:nvPr/>
        </p:nvSpPr>
        <p:spPr>
          <a:xfrm>
            <a:off x="6920640" y="3980160"/>
            <a:ext cx="2011680" cy="480960"/>
          </a:xfrm>
          <a:prstGeom prst="ellipse">
            <a:avLst/>
          </a:prstGeom>
          <a:noFill/>
          <a:ln w="2916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TextShape 19"/>
          <p:cNvSpPr txBox="1"/>
          <p:nvPr/>
        </p:nvSpPr>
        <p:spPr>
          <a:xfrm>
            <a:off x="91440" y="5945040"/>
            <a:ext cx="10036440" cy="1350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800" b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Mechanical Structure, Sky Monitoring system, Mirror Alignment system, Telescope Control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800" b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Unit, Weather Station, LED Calibration system, Console software, Data Archive System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400" b="1" u="sng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Installed and tested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776F55-3576-4C62-938A-077A6AA6C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60" y="-279284"/>
            <a:ext cx="9068400" cy="1262160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MACE Sub-systems</a:t>
            </a:r>
            <a:endParaRPr lang="en-IN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503280" y="300960"/>
            <a:ext cx="9068400" cy="704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Mechanical Assembly… completed</a:t>
            </a:r>
            <a:endParaRPr lang="en-US" sz="36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" name="TextShape 2"/>
          <p:cNvSpPr txBox="1"/>
          <p:nvPr/>
        </p:nvSpPr>
        <p:spPr>
          <a:xfrm>
            <a:off x="46080" y="1892160"/>
            <a:ext cx="3520080" cy="4965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27 m diameter track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 wheels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Bull gear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Central trusses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Adelade</a:t>
            </a:r>
            <a:r>
              <a:rPr lang="en-US" sz="20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structure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Stiffening ring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Mirror basket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Quadruple booms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Camera housing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pic>
        <p:nvPicPr>
          <p:cNvPr id="293" name="Picture 292"/>
          <p:cNvPicPr/>
          <p:nvPr/>
        </p:nvPicPr>
        <p:blipFill>
          <a:blip r:embed="rId2"/>
          <a:stretch/>
        </p:blipFill>
        <p:spPr>
          <a:xfrm>
            <a:off x="3032685" y="2175120"/>
            <a:ext cx="6858360" cy="457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Shape 1"/>
          <p:cNvSpPr txBox="1"/>
          <p:nvPr/>
        </p:nvSpPr>
        <p:spPr>
          <a:xfrm>
            <a:off x="630870" y="150439"/>
            <a:ext cx="9068400" cy="625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Light Collector of MACE</a:t>
            </a:r>
            <a:endParaRPr lang="en-US" sz="36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TextShape 2"/>
          <p:cNvSpPr txBox="1"/>
          <p:nvPr/>
        </p:nvSpPr>
        <p:spPr>
          <a:xfrm>
            <a:off x="4328146" y="5455942"/>
            <a:ext cx="5471542" cy="7482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en-US" sz="20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1564 mirror (½  X ½ )m diamond turned metallic facets fabricated</a:t>
            </a:r>
          </a:p>
          <a:p>
            <a:pPr algn="ctr"/>
            <a:endParaRPr lang="en-US" sz="2000" b="1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6" name="Picture 295"/>
          <p:cNvPicPr/>
          <p:nvPr/>
        </p:nvPicPr>
        <p:blipFill>
          <a:blip r:embed="rId3"/>
          <a:stretch/>
        </p:blipFill>
        <p:spPr>
          <a:xfrm>
            <a:off x="477731" y="872755"/>
            <a:ext cx="3158404" cy="2809514"/>
          </a:xfrm>
          <a:prstGeom prst="rect">
            <a:avLst/>
          </a:prstGeom>
          <a:ln>
            <a:noFill/>
          </a:ln>
        </p:spPr>
      </p:pic>
      <p:graphicFrame>
        <p:nvGraphicFramePr>
          <p:cNvPr id="298" name="Table 3"/>
          <p:cNvGraphicFramePr/>
          <p:nvPr>
            <p:extLst>
              <p:ext uri="{D42A27DB-BD31-4B8C-83A1-F6EECF244321}">
                <p14:modId xmlns:p14="http://schemas.microsoft.com/office/powerpoint/2010/main" val="4230104093"/>
              </p:ext>
            </p:extLst>
          </p:nvPr>
        </p:nvGraphicFramePr>
        <p:xfrm>
          <a:off x="4269153" y="1365711"/>
          <a:ext cx="5553501" cy="3810000"/>
        </p:xfrm>
        <a:graphic>
          <a:graphicData uri="http://schemas.openxmlformats.org/drawingml/2006/table">
            <a:tbl>
              <a:tblPr/>
              <a:tblGrid>
                <a:gridCol w="265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0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8343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FF33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Number    </a:t>
                      </a:r>
                      <a:r>
                        <a:rPr lang="en-US" sz="1600" b="1" strike="noStrike" spc="-1" dirty="0">
                          <a:solidFill>
                            <a:srgbClr val="FF33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                                               </a:t>
                      </a:r>
                      <a:r>
                        <a:rPr lang="en-US" sz="2400" b="1" strike="noStrike" spc="-1" dirty="0">
                          <a:solidFill>
                            <a:srgbClr val="FF33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1564</a:t>
                      </a:r>
                      <a:endParaRPr lang="en-US" sz="24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0033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Reflector Geometry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strike="noStrike" spc="-1">
                          <a:solidFill>
                            <a:srgbClr val="0033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Parabolic Segmented</a:t>
                      </a:r>
                      <a:endParaRPr lang="en-US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0033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Mirror Profile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strike="noStrike" spc="-1" dirty="0">
                          <a:solidFill>
                            <a:srgbClr val="0033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Spherical Facets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5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33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Surface Accuracy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strike="noStrike" spc="-1" dirty="0">
                          <a:solidFill>
                            <a:srgbClr val="FF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DT</a:t>
                      </a:r>
                      <a:r>
                        <a:rPr lang="en-US" sz="1600" b="1" strike="noStrike" spc="-1" dirty="0">
                          <a:solidFill>
                            <a:srgbClr val="0033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; Reflecting surface of  λ /4 quality 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0033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Facet Material 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strike="noStrike" spc="-1" dirty="0">
                          <a:solidFill>
                            <a:srgbClr val="0033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         Al MgSi0.5       Al alloy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5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00004D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Spot Size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strike="noStrike" spc="-1" dirty="0">
                          <a:solidFill>
                            <a:srgbClr val="8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80 % of light in about 6mm circle  (ROC)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FF33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Mirror Reflectivity 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strike="noStrike" spc="-1">
                          <a:solidFill>
                            <a:srgbClr val="FF33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80 % or higher</a:t>
                      </a:r>
                      <a:endParaRPr lang="en-US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33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Surface Finish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strike="noStrike" spc="-1">
                          <a:solidFill>
                            <a:srgbClr val="0033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20nm RMS or better</a:t>
                      </a:r>
                      <a:endParaRPr lang="en-US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0033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Protection Coating (SiO</a:t>
                      </a:r>
                      <a:r>
                        <a:rPr lang="en-US" sz="1800" b="1" strike="noStrike" spc="-1" baseline="-25000">
                          <a:solidFill>
                            <a:srgbClr val="0033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</a:t>
                      </a:r>
                      <a:r>
                        <a:rPr lang="en-US" sz="1800" b="1" strike="noStrike" spc="-1">
                          <a:solidFill>
                            <a:srgbClr val="0033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)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strike="noStrike" spc="-1" dirty="0">
                          <a:solidFill>
                            <a:srgbClr val="0033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100 -150nm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" name="Object 1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9703998"/>
              </p:ext>
            </p:extLst>
          </p:nvPr>
        </p:nvGraphicFramePr>
        <p:xfrm>
          <a:off x="156245" y="3945044"/>
          <a:ext cx="4064880" cy="3405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SPW 7.1 Graph" r:id="rId4" imgW="7310520" imgH="6194880" progId="SigmaPlotGraphicObject.6">
                  <p:embed/>
                </p:oleObj>
              </mc:Choice>
              <mc:Fallback>
                <p:oleObj name="SPW 7.1 Graph" r:id="rId4" imgW="7310520" imgH="6194880" progId="SigmaPlotGraphicObject.6">
                  <p:embed/>
                  <p:pic>
                    <p:nvPicPr>
                      <p:cNvPr id="8" name="Object 1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245" y="3945044"/>
                        <a:ext cx="4064880" cy="3405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0870" y="3621878"/>
            <a:ext cx="2852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356 m</a:t>
            </a:r>
            <a:r>
              <a:rPr lang="en-IN" b="1" baseline="30000" dirty="0">
                <a:solidFill>
                  <a:srgbClr val="FF0000"/>
                </a:solidFill>
              </a:rPr>
              <a:t>2 </a:t>
            </a:r>
            <a:r>
              <a:rPr lang="en-IN" b="1" dirty="0">
                <a:solidFill>
                  <a:srgbClr val="FF0000"/>
                </a:solidFill>
              </a:rPr>
              <a:t>collection area</a:t>
            </a:r>
          </a:p>
          <a:p>
            <a:r>
              <a:rPr lang="en-IN" b="1" dirty="0">
                <a:solidFill>
                  <a:srgbClr val="FF0000"/>
                </a:solidFill>
              </a:rPr>
              <a:t>21m diameter (11 zones)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241EC3-70BF-4312-B536-34BB7BD5CDD2}"/>
              </a:ext>
            </a:extLst>
          </p:cNvPr>
          <p:cNvSpPr txBox="1"/>
          <p:nvPr/>
        </p:nvSpPr>
        <p:spPr>
          <a:xfrm>
            <a:off x="5083277" y="65679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AEF9E8-C6A1-40B7-9FBD-01872BA82743}"/>
              </a:ext>
            </a:extLst>
          </p:cNvPr>
          <p:cNvSpPr txBox="1"/>
          <p:nvPr/>
        </p:nvSpPr>
        <p:spPr>
          <a:xfrm>
            <a:off x="5083277" y="6115054"/>
            <a:ext cx="3946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i="1" dirty="0">
                <a:solidFill>
                  <a:srgbClr val="FF0000"/>
                </a:solidFill>
              </a:rPr>
              <a:t>A first for the country!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498" y="871869"/>
            <a:ext cx="4251644" cy="3511261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98" y="4782177"/>
            <a:ext cx="2209418" cy="23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1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1843234"/>
              </p:ext>
            </p:extLst>
          </p:nvPr>
        </p:nvGraphicFramePr>
        <p:xfrm>
          <a:off x="2906829" y="3968643"/>
          <a:ext cx="3007531" cy="3168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SPW 7.1 Graph" r:id="rId5" imgW="5121360" imgH="6858000" progId="SigmaPlotGraphicObject.6">
                  <p:embed/>
                </p:oleObj>
              </mc:Choice>
              <mc:Fallback>
                <p:oleObj name="SPW 7.1 Graph" r:id="rId5" imgW="5121360" imgH="6858000" progId="SigmaPlotGraphicObject.6">
                  <p:embed/>
                  <p:pic>
                    <p:nvPicPr>
                      <p:cNvPr id="1028" name="Object 1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6829" y="3968643"/>
                        <a:ext cx="3007531" cy="31685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739" y="809055"/>
            <a:ext cx="2665413" cy="36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0782" y="225538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Diamond turning machine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41139" y="350465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Assembled panel alignment (1mX1m)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7411" y="7007491"/>
            <a:ext cx="132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Test setup</a:t>
            </a:r>
          </a:p>
        </p:txBody>
      </p:sp>
      <p:sp>
        <p:nvSpPr>
          <p:cNvPr id="17" name="TextBox 16"/>
          <p:cNvSpPr txBox="1"/>
          <p:nvPr/>
        </p:nvSpPr>
        <p:spPr>
          <a:xfrm rot="-5400000">
            <a:off x="5580462" y="5772883"/>
            <a:ext cx="1106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>
                <a:solidFill>
                  <a:srgbClr val="FF0000"/>
                </a:solidFill>
              </a:rPr>
              <a:t>% Reflectivity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193464" y="3960301"/>
            <a:ext cx="3217236" cy="3144426"/>
            <a:chOff x="6193465" y="4632092"/>
            <a:chExt cx="2931873" cy="264364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3465" y="4632092"/>
              <a:ext cx="2931873" cy="2643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751674" y="4782177"/>
              <a:ext cx="21626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165163" y="7137234"/>
            <a:ext cx="988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>
                <a:solidFill>
                  <a:srgbClr val="FF0000"/>
                </a:solidFill>
              </a:rPr>
              <a:t>Wavelength</a:t>
            </a:r>
          </a:p>
        </p:txBody>
      </p:sp>
    </p:spTree>
    <p:extLst>
      <p:ext uri="{BB962C8B-B14F-4D97-AF65-F5344CB8AC3E}">
        <p14:creationId xmlns:p14="http://schemas.microsoft.com/office/powerpoint/2010/main" val="1404957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Shape 1"/>
          <p:cNvSpPr txBox="1"/>
          <p:nvPr/>
        </p:nvSpPr>
        <p:spPr>
          <a:xfrm>
            <a:off x="103230" y="205710"/>
            <a:ext cx="4196311" cy="613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20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MACE Camera</a:t>
            </a:r>
          </a:p>
        </p:txBody>
      </p:sp>
      <p:sp>
        <p:nvSpPr>
          <p:cNvPr id="312" name="TextShape 2"/>
          <p:cNvSpPr txBox="1"/>
          <p:nvPr/>
        </p:nvSpPr>
        <p:spPr>
          <a:xfrm>
            <a:off x="600039" y="724722"/>
            <a:ext cx="6306480" cy="40039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>
              <a:lnSpc>
                <a:spcPts val="232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</a:pPr>
            <a:br>
              <a:rPr lang="en-US" sz="2400" b="1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</a:br>
            <a:r>
              <a:rPr lang="en-US" sz="2400" b="1" strike="noStrike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Key features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216000" indent="-216000">
              <a:lnSpc>
                <a:spcPts val="232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Detector : </a:t>
            </a:r>
            <a:r>
              <a:rPr lang="en-US" sz="20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1088-pixel</a:t>
            </a:r>
            <a:r>
              <a:rPr lang="en-US" sz="20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PMT Camera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216000" indent="-216000">
              <a:lnSpc>
                <a:spcPts val="232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Camera Integrated Module (CIM) </a:t>
            </a:r>
            <a:r>
              <a:rPr lang="en-US" sz="20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: 68</a:t>
            </a:r>
          </a:p>
          <a:p>
            <a:pPr marL="216000" indent="-216000">
              <a:lnSpc>
                <a:spcPts val="232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</a:rPr>
              <a:t>Dual gain channel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16000" indent="-216000">
              <a:lnSpc>
                <a:spcPts val="232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Fast data acquisition </a:t>
            </a:r>
            <a:r>
              <a:rPr lang="en-US" sz="20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(~5 ns </a:t>
            </a:r>
            <a:r>
              <a:rPr lang="en-US" sz="20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pulses are digitized)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216000" indent="-216000">
              <a:lnSpc>
                <a:spcPts val="232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1 GSPS, Domino Ring Sampler (DRS)</a:t>
            </a:r>
          </a:p>
          <a:p>
            <a:pPr marL="216000" indent="-216000">
              <a:lnSpc>
                <a:spcPts val="232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</a:rPr>
              <a:t>Pulse profile –  31 ns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16000" indent="-216000">
              <a:lnSpc>
                <a:spcPts val="232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High event rates – </a:t>
            </a:r>
            <a:r>
              <a:rPr lang="en-US" sz="20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1 kHz</a:t>
            </a:r>
          </a:p>
          <a:p>
            <a:pPr marL="216000" indent="-216000">
              <a:lnSpc>
                <a:spcPts val="232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en-US" sz="20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Camera : temperature controlled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313" name="Picture 2"/>
          <p:cNvPicPr/>
          <p:nvPr/>
        </p:nvPicPr>
        <p:blipFill>
          <a:blip r:embed="rId2"/>
          <a:stretch/>
        </p:blipFill>
        <p:spPr>
          <a:xfrm>
            <a:off x="7131160" y="50311"/>
            <a:ext cx="2895120" cy="2021760"/>
          </a:xfrm>
          <a:prstGeom prst="rect">
            <a:avLst/>
          </a:prstGeom>
          <a:ln>
            <a:noFill/>
          </a:ln>
        </p:spPr>
      </p:pic>
      <p:pic>
        <p:nvPicPr>
          <p:cNvPr id="315" name="Content Placeholder 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7160874" y="4940931"/>
            <a:ext cx="2874536" cy="2542740"/>
          </a:xfrm>
          <a:prstGeom prst="rect">
            <a:avLst/>
          </a:prstGeom>
          <a:ln>
            <a:noFill/>
          </a:ln>
        </p:spPr>
      </p:pic>
      <p:pic>
        <p:nvPicPr>
          <p:cNvPr id="316" name="Content Placeholder 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7150011" y="2145641"/>
            <a:ext cx="2878437" cy="2727848"/>
          </a:xfrm>
          <a:prstGeom prst="rect">
            <a:avLst/>
          </a:prstGeom>
          <a:ln>
            <a:noFill/>
          </a:ln>
        </p:spPr>
      </p:pic>
      <p:sp>
        <p:nvSpPr>
          <p:cNvPr id="317" name="TextShape 3"/>
          <p:cNvSpPr txBox="1"/>
          <p:nvPr/>
        </p:nvSpPr>
        <p:spPr>
          <a:xfrm>
            <a:off x="600039" y="4659022"/>
            <a:ext cx="6401075" cy="285617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ts val="2280"/>
              </a:lnSpc>
              <a:spcBef>
                <a:spcPts val="283"/>
              </a:spcBef>
              <a:spcAft>
                <a:spcPts val="283"/>
              </a:spcAft>
            </a:pPr>
            <a:r>
              <a:rPr lang="en-US" sz="2400" b="1" strike="noStrike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 Sharp"/>
              </a:rPr>
              <a:t>Camera Status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buClr>
                <a:srgbClr val="000000"/>
              </a:buClr>
              <a:buFont typeface="Symbol" charset="2"/>
              <a:buChar char=""/>
            </a:pPr>
            <a:r>
              <a:rPr lang="en-US" sz="20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Zen Hei Sharp"/>
              </a:rPr>
              <a:t>68 CIMs have been fully tested. </a:t>
            </a:r>
          </a:p>
          <a:p>
            <a:pPr marL="285840" indent="-285480">
              <a:buClr>
                <a:srgbClr val="000000"/>
              </a:buClr>
              <a:buFont typeface="Symbol" charset="2"/>
              <a:buChar char=""/>
            </a:pPr>
            <a:r>
              <a:rPr lang="en-US" sz="20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Zen Hei Sharp"/>
              </a:rPr>
              <a:t>64 are installed in MACE Camera.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</a:endParaRPr>
          </a:p>
          <a:p>
            <a:pPr marL="285840" indent="-285480">
              <a:buClr>
                <a:srgbClr val="000000"/>
              </a:buClr>
              <a:buFont typeface="Symbol" charset="2"/>
              <a:buChar char=""/>
            </a:pPr>
            <a:r>
              <a:rPr lang="en-US" sz="20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Zen Hei Sharp"/>
              </a:rPr>
              <a:t>Console and all subsystem software functionally tested.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</a:endParaRPr>
          </a:p>
          <a:p>
            <a:pPr marL="285840" indent="-285480">
              <a:buClr>
                <a:srgbClr val="000000"/>
              </a:buClr>
              <a:buFont typeface="Symbol" charset="2"/>
              <a:buChar char=""/>
            </a:pPr>
            <a:r>
              <a:rPr lang="en-US" sz="20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Zen Hei Sharp"/>
              </a:rPr>
              <a:t>Remote operation of MACE Camera tested from BARC, Mumbai.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2"/>
          <p:cNvSpPr>
            <a:spLocks noGrp="1"/>
          </p:cNvSpPr>
          <p:nvPr>
            <p:ph type="title"/>
          </p:nvPr>
        </p:nvSpPr>
        <p:spPr>
          <a:xfrm>
            <a:off x="365285" y="216703"/>
            <a:ext cx="5140166" cy="755809"/>
          </a:xfrm>
        </p:spPr>
        <p:txBody>
          <a:bodyPr/>
          <a:lstStyle/>
          <a:p>
            <a:r>
              <a:rPr lang="en-IN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 Component Details</a:t>
            </a:r>
          </a:p>
        </p:txBody>
      </p:sp>
      <p:pic>
        <p:nvPicPr>
          <p:cNvPr id="48131" name="Content Placeholder 3" descr="cage_sa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873" y="1597978"/>
            <a:ext cx="2942755" cy="2024238"/>
          </a:xfrm>
        </p:spPr>
      </p:pic>
      <p:pic>
        <p:nvPicPr>
          <p:cNvPr id="48132" name="Content Placeholder 3" descr="P11800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086" y="1781288"/>
            <a:ext cx="2603341" cy="195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958" y="4117340"/>
            <a:ext cx="3983743" cy="269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Content Placeholder 3" descr="P118096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100" y="4351780"/>
            <a:ext cx="2967249" cy="22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279" y="2404834"/>
            <a:ext cx="1511691" cy="130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461" y="4201319"/>
            <a:ext cx="2374149" cy="23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22134" y="203200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CPC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4569" y="1364324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Camera Frame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5EA6A28-1238-4655-9B8D-4CB1EAE783EC}"/>
              </a:ext>
            </a:extLst>
          </p:cNvPr>
          <p:cNvCxnSpPr/>
          <p:nvPr/>
        </p:nvCxnSpPr>
        <p:spPr>
          <a:xfrm>
            <a:off x="3611086" y="3883742"/>
            <a:ext cx="260334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99828D-972A-4688-8DDA-A735AC422EB1}"/>
              </a:ext>
            </a:extLst>
          </p:cNvPr>
          <p:cNvCxnSpPr/>
          <p:nvPr/>
        </p:nvCxnSpPr>
        <p:spPr>
          <a:xfrm>
            <a:off x="3362632" y="1781288"/>
            <a:ext cx="0" cy="200013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621C44A-9119-469F-816F-DA1EB6043DAF}"/>
              </a:ext>
            </a:extLst>
          </p:cNvPr>
          <p:cNvSpPr txBox="1"/>
          <p:nvPr/>
        </p:nvSpPr>
        <p:spPr>
          <a:xfrm>
            <a:off x="4592142" y="3910501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</a:rPr>
              <a:t>2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F648B4-BC1F-4538-B925-83A415CDEE7B}"/>
              </a:ext>
            </a:extLst>
          </p:cNvPr>
          <p:cNvSpPr txBox="1"/>
          <p:nvPr/>
        </p:nvSpPr>
        <p:spPr>
          <a:xfrm>
            <a:off x="2694039" y="2610097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</a:rPr>
              <a:t>2 m</a:t>
            </a:r>
          </a:p>
        </p:txBody>
      </p:sp>
    </p:spTree>
    <p:extLst>
      <p:ext uri="{BB962C8B-B14F-4D97-AF65-F5344CB8AC3E}">
        <p14:creationId xmlns:p14="http://schemas.microsoft.com/office/powerpoint/2010/main" val="3740204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317"/>
          <p:cNvPicPr/>
          <p:nvPr/>
        </p:nvPicPr>
        <p:blipFill>
          <a:blip r:embed="rId2"/>
          <a:stretch/>
        </p:blipFill>
        <p:spPr>
          <a:xfrm>
            <a:off x="1404720" y="914400"/>
            <a:ext cx="3740040" cy="3740040"/>
          </a:xfrm>
          <a:prstGeom prst="rect">
            <a:avLst/>
          </a:prstGeom>
          <a:ln>
            <a:noFill/>
          </a:ln>
        </p:spPr>
      </p:pic>
      <p:pic>
        <p:nvPicPr>
          <p:cNvPr id="319" name="Picture 318"/>
          <p:cNvPicPr/>
          <p:nvPr/>
        </p:nvPicPr>
        <p:blipFill>
          <a:blip r:embed="rId3"/>
          <a:stretch/>
        </p:blipFill>
        <p:spPr>
          <a:xfrm>
            <a:off x="2011680" y="4716720"/>
            <a:ext cx="6400800" cy="2689920"/>
          </a:xfrm>
          <a:prstGeom prst="rect">
            <a:avLst/>
          </a:prstGeom>
          <a:ln>
            <a:noFill/>
          </a:ln>
        </p:spPr>
      </p:pic>
      <p:sp>
        <p:nvSpPr>
          <p:cNvPr id="320" name="TextShape 1"/>
          <p:cNvSpPr txBox="1"/>
          <p:nvPr/>
        </p:nvSpPr>
        <p:spPr>
          <a:xfrm>
            <a:off x="504000" y="301320"/>
            <a:ext cx="9072000" cy="704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20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Simulation study of MACE</a:t>
            </a:r>
            <a:endParaRPr lang="en-US" sz="320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  <p:pic>
        <p:nvPicPr>
          <p:cNvPr id="321" name="Picture 320"/>
          <p:cNvPicPr/>
          <p:nvPr/>
        </p:nvPicPr>
        <p:blipFill>
          <a:blip r:embed="rId4"/>
          <a:stretch/>
        </p:blipFill>
        <p:spPr>
          <a:xfrm>
            <a:off x="5572080" y="1280160"/>
            <a:ext cx="3301920" cy="3197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Picture 1"/>
          <p:cNvPicPr/>
          <p:nvPr/>
        </p:nvPicPr>
        <p:blipFill>
          <a:blip r:embed="rId3"/>
          <a:srcRect l="6376" t="7468" r="49803" b="17870"/>
          <a:stretch/>
        </p:blipFill>
        <p:spPr>
          <a:xfrm>
            <a:off x="5236172" y="2016890"/>
            <a:ext cx="4190760" cy="4571640"/>
          </a:xfrm>
          <a:prstGeom prst="rect">
            <a:avLst/>
          </a:prstGeom>
          <a:ln w="1908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  <p:pic>
        <p:nvPicPr>
          <p:cNvPr id="341" name="Picture 2"/>
          <p:cNvPicPr/>
          <p:nvPr/>
        </p:nvPicPr>
        <p:blipFill>
          <a:blip r:embed="rId3"/>
          <a:srcRect l="50696" t="1245" r="1983" b="5424"/>
          <a:stretch/>
        </p:blipFill>
        <p:spPr>
          <a:xfrm>
            <a:off x="316080" y="1573530"/>
            <a:ext cx="4525200" cy="5714640"/>
          </a:xfrm>
          <a:prstGeom prst="rect">
            <a:avLst/>
          </a:prstGeom>
          <a:ln w="1908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  <p:sp>
        <p:nvSpPr>
          <p:cNvPr id="342" name="CustomShape 1"/>
          <p:cNvSpPr/>
          <p:nvPr/>
        </p:nvSpPr>
        <p:spPr>
          <a:xfrm>
            <a:off x="316080" y="364791"/>
            <a:ext cx="9408240" cy="6386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800" tIns="50400" rIns="100800" bIns="50400" anchor="ctr"/>
          <a:lstStyle/>
          <a:p>
            <a:pPr algn="ctr">
              <a:lnSpc>
                <a:spcPct val="100000"/>
              </a:lnSpc>
            </a:pPr>
            <a:r>
              <a:rPr lang="en-US" sz="320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MACE Data Analysis</a:t>
            </a:r>
            <a:endParaRPr lang="en-US" sz="320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E1990E-CDDE-47E8-BBCF-08E3D5F82E52}"/>
              </a:ext>
            </a:extLst>
          </p:cNvPr>
          <p:cNvSpPr txBox="1"/>
          <p:nvPr/>
        </p:nvSpPr>
        <p:spPr>
          <a:xfrm flipH="1">
            <a:off x="1629107" y="1003447"/>
            <a:ext cx="703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Up to 500 GB data will be recorded per night</a:t>
            </a:r>
            <a:endParaRPr lang="en-IN" sz="24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342"/>
          <p:cNvPicPr/>
          <p:nvPr/>
        </p:nvPicPr>
        <p:blipFill>
          <a:blip r:embed="rId2"/>
          <a:stretch/>
        </p:blipFill>
        <p:spPr>
          <a:xfrm>
            <a:off x="941233" y="2016359"/>
            <a:ext cx="8340480" cy="3816881"/>
          </a:xfrm>
          <a:prstGeom prst="rect">
            <a:avLst/>
          </a:prstGeom>
          <a:ln>
            <a:noFill/>
          </a:ln>
        </p:spPr>
      </p:pic>
      <p:sp>
        <p:nvSpPr>
          <p:cNvPr id="344" name="TextShape 1"/>
          <p:cNvSpPr txBox="1"/>
          <p:nvPr/>
        </p:nvSpPr>
        <p:spPr>
          <a:xfrm>
            <a:off x="504000" y="343353"/>
            <a:ext cx="9072000" cy="7812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Analysis of test run data</a:t>
            </a:r>
            <a:endParaRPr lang="en-US" sz="360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  <p:sp>
        <p:nvSpPr>
          <p:cNvPr id="345" name="TextShape 2"/>
          <p:cNvSpPr txBox="1"/>
          <p:nvPr/>
        </p:nvSpPr>
        <p:spPr>
          <a:xfrm>
            <a:off x="740159" y="6170030"/>
            <a:ext cx="8614047" cy="126179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4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Signature of Cherenkov images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400" b="1" strike="noStrike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Validates the MACE instrumentation and analysis chain 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2966EA-57CA-4516-BA56-5EAA8850E865}"/>
              </a:ext>
            </a:extLst>
          </p:cNvPr>
          <p:cNvSpPr txBox="1"/>
          <p:nvPr/>
        </p:nvSpPr>
        <p:spPr>
          <a:xfrm>
            <a:off x="1202616" y="1283212"/>
            <a:ext cx="8151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50 m</a:t>
            </a:r>
            <a:r>
              <a:rPr lang="en-US" sz="2400" b="1" baseline="30000" dirty="0">
                <a:solidFill>
                  <a:srgbClr val="0000CC"/>
                </a:solidFill>
              </a:rPr>
              <a:t>2</a:t>
            </a:r>
            <a:r>
              <a:rPr lang="en-US" sz="2400" b="1" dirty="0">
                <a:solidFill>
                  <a:srgbClr val="0000CC"/>
                </a:solidFill>
              </a:rPr>
              <a:t> mirror area, 64 CIMs without light concentrators</a:t>
            </a:r>
            <a:endParaRPr lang="en-IN" sz="24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Shape 2"/>
          <p:cNvSpPr txBox="1"/>
          <p:nvPr/>
        </p:nvSpPr>
        <p:spPr>
          <a:xfrm>
            <a:off x="503280" y="300960"/>
            <a:ext cx="9068400" cy="704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Summary</a:t>
            </a:r>
            <a:endParaRPr lang="en-US" sz="36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8" name="TextShape 3"/>
          <p:cNvSpPr txBox="1"/>
          <p:nvPr/>
        </p:nvSpPr>
        <p:spPr>
          <a:xfrm>
            <a:off x="503281" y="1187668"/>
            <a:ext cx="9482398" cy="522364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 the sub-systems of the telescope are installed.</a:t>
            </a:r>
            <a:endParaRPr lang="en-US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Light collector 356 m</a:t>
            </a:r>
            <a:r>
              <a:rPr lang="en-US" sz="2800" strike="noStrike" spc="-1" baseline="30000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lang="en-US" sz="280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installed.</a:t>
            </a:r>
            <a:endParaRPr lang="en-US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Camera: Test runs conducted with 64 CIMs.</a:t>
            </a:r>
            <a:endParaRPr lang="en-US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Simulation study up to 40</a:t>
            </a:r>
            <a:r>
              <a:rPr lang="en-US" sz="2800" strike="noStrike" spc="-1" baseline="30000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</a:t>
            </a:r>
            <a:r>
              <a:rPr lang="en-US" sz="280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zenith angle completed.</a:t>
            </a:r>
            <a:endParaRPr lang="en-US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Development of Data Analysis Software completed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spc="-1" dirty="0">
              <a:solidFill>
                <a:schemeClr val="accent2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trike="noStrike" spc="-1" dirty="0">
                <a:solidFill>
                  <a:schemeClr val="accent2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Commissioning of MACE by year end (2019).</a:t>
            </a:r>
            <a:endParaRPr lang="en-US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28576"/>
            <a:ext cx="9859811" cy="7486650"/>
          </a:xfrm>
          <a:prstGeom prst="rect">
            <a:avLst/>
          </a:prstGeom>
        </p:spPr>
      </p:pic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0693" y="140837"/>
            <a:ext cx="8606074" cy="773563"/>
          </a:xfrm>
        </p:spPr>
        <p:txBody>
          <a:bodyPr/>
          <a:lstStyle/>
          <a:p>
            <a:pPr>
              <a:tabLst>
                <a:tab pos="0" algn="l"/>
                <a:tab pos="473979" algn="l"/>
                <a:tab pos="947958" algn="l"/>
                <a:tab pos="1421938" algn="l"/>
                <a:tab pos="1895917" algn="l"/>
                <a:tab pos="2369896" algn="l"/>
                <a:tab pos="2843875" algn="l"/>
                <a:tab pos="3317855" algn="l"/>
                <a:tab pos="3791834" algn="l"/>
                <a:tab pos="4265813" algn="l"/>
                <a:tab pos="4739792" algn="l"/>
                <a:tab pos="5213772" algn="l"/>
                <a:tab pos="5687751" algn="l"/>
                <a:tab pos="6161730" algn="l"/>
                <a:tab pos="6635709" algn="l"/>
                <a:tab pos="7109689" algn="l"/>
                <a:tab pos="7583668" algn="l"/>
                <a:tab pos="8057647" algn="l"/>
                <a:tab pos="8531626" algn="l"/>
                <a:tab pos="9005606" algn="l"/>
                <a:tab pos="9479585" algn="l"/>
              </a:tabLst>
              <a:defRPr/>
            </a:pPr>
            <a:r>
              <a:rPr lang="en-GB" sz="3600" dirty="0">
                <a:solidFill>
                  <a:srgbClr val="FFFF00"/>
                </a:solidFill>
              </a:rPr>
              <a:t>Very High Energy (VHE) Gamma-rays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77264" y="1217161"/>
            <a:ext cx="9243011" cy="5451007"/>
          </a:xfrm>
        </p:spPr>
        <p:txBody>
          <a:bodyPr/>
          <a:lstStyle/>
          <a:p>
            <a:pPr>
              <a:tabLst>
                <a:tab pos="470688" algn="l"/>
                <a:tab pos="944667" algn="l"/>
                <a:tab pos="1418646" algn="l"/>
                <a:tab pos="1892625" algn="l"/>
                <a:tab pos="2366605" algn="l"/>
                <a:tab pos="2840584" algn="l"/>
                <a:tab pos="3314563" algn="l"/>
                <a:tab pos="3788542" algn="l"/>
                <a:tab pos="4262522" algn="l"/>
                <a:tab pos="4736501" algn="l"/>
                <a:tab pos="5210480" algn="l"/>
                <a:tab pos="5684459" algn="l"/>
                <a:tab pos="6158439" algn="l"/>
                <a:tab pos="6632418" algn="l"/>
                <a:tab pos="7106397" algn="l"/>
                <a:tab pos="7580376" algn="l"/>
                <a:tab pos="8054356" algn="l"/>
                <a:tab pos="8528335" algn="l"/>
                <a:tab pos="9002314" algn="l"/>
                <a:tab pos="9476293" algn="l"/>
              </a:tabLst>
            </a:pPr>
            <a:r>
              <a:rPr lang="en-GB" altLang="en-US" sz="2400" b="1" i="1" dirty="0">
                <a:solidFill>
                  <a:srgbClr val="FFC000"/>
                </a:solidFill>
              </a:rPr>
              <a:t>Energy Range</a:t>
            </a:r>
            <a:r>
              <a:rPr lang="en-GB" altLang="en-US" sz="2400" dirty="0">
                <a:solidFill>
                  <a:srgbClr val="FFC000"/>
                </a:solidFill>
              </a:rPr>
              <a:t> </a:t>
            </a:r>
            <a:r>
              <a:rPr lang="en-GB" altLang="en-US" sz="2400" b="1" i="1" dirty="0">
                <a:solidFill>
                  <a:srgbClr val="FFC000"/>
                </a:solidFill>
              </a:rPr>
              <a:t>: 20 GeV- 30 </a:t>
            </a:r>
            <a:r>
              <a:rPr lang="en-GB" altLang="en-US" sz="2400" b="1" i="1" dirty="0" err="1">
                <a:solidFill>
                  <a:srgbClr val="FFC000"/>
                </a:solidFill>
              </a:rPr>
              <a:t>TeV</a:t>
            </a:r>
            <a:r>
              <a:rPr lang="en-GB" altLang="en-US" sz="2400" dirty="0">
                <a:solidFill>
                  <a:srgbClr val="FFC000"/>
                </a:solidFill>
              </a:rPr>
              <a:t> </a:t>
            </a:r>
          </a:p>
          <a:p>
            <a:pPr>
              <a:tabLst>
                <a:tab pos="470688" algn="l"/>
                <a:tab pos="944667" algn="l"/>
                <a:tab pos="1418646" algn="l"/>
                <a:tab pos="1892625" algn="l"/>
                <a:tab pos="2366605" algn="l"/>
                <a:tab pos="2840584" algn="l"/>
                <a:tab pos="3314563" algn="l"/>
                <a:tab pos="3788542" algn="l"/>
                <a:tab pos="4262522" algn="l"/>
                <a:tab pos="4736501" algn="l"/>
                <a:tab pos="5210480" algn="l"/>
                <a:tab pos="5684459" algn="l"/>
                <a:tab pos="6158439" algn="l"/>
                <a:tab pos="6632418" algn="l"/>
                <a:tab pos="7106397" algn="l"/>
                <a:tab pos="7580376" algn="l"/>
                <a:tab pos="8054356" algn="l"/>
                <a:tab pos="8528335" algn="l"/>
                <a:tab pos="9002314" algn="l"/>
                <a:tab pos="9476293" algn="l"/>
              </a:tabLst>
            </a:pPr>
            <a:r>
              <a:rPr lang="en-GB" altLang="en-US" sz="24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Constitute a viable discipline in its own right: </a:t>
            </a:r>
            <a:r>
              <a:rPr lang="en-GB" altLang="en-US" sz="2400" b="1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TeV</a:t>
            </a:r>
            <a:r>
              <a:rPr lang="en-GB" altLang="en-US" sz="24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Gamma-ray Astronomy</a:t>
            </a:r>
          </a:p>
          <a:p>
            <a:pPr>
              <a:tabLst>
                <a:tab pos="470688" algn="l"/>
                <a:tab pos="944667" algn="l"/>
                <a:tab pos="1418646" algn="l"/>
                <a:tab pos="1892625" algn="l"/>
                <a:tab pos="2366605" algn="l"/>
                <a:tab pos="2840584" algn="l"/>
                <a:tab pos="3314563" algn="l"/>
                <a:tab pos="3788542" algn="l"/>
                <a:tab pos="4262522" algn="l"/>
                <a:tab pos="4736501" algn="l"/>
                <a:tab pos="5210480" algn="l"/>
                <a:tab pos="5684459" algn="l"/>
                <a:tab pos="6158439" algn="l"/>
                <a:tab pos="6632418" algn="l"/>
                <a:tab pos="7106397" algn="l"/>
                <a:tab pos="7580376" algn="l"/>
                <a:tab pos="8054356" algn="l"/>
                <a:tab pos="8528335" algn="l"/>
                <a:tab pos="9002314" algn="l"/>
                <a:tab pos="9476293" algn="l"/>
              </a:tabLst>
            </a:pPr>
            <a:r>
              <a:rPr lang="en-GB" altLang="en-US" sz="2400" b="1" i="1" dirty="0">
                <a:solidFill>
                  <a:srgbClr val="92D050"/>
                </a:solidFill>
              </a:rPr>
              <a:t>A most recent window of electromagnetic spectrum to be explored in Astrophysics</a:t>
            </a:r>
          </a:p>
        </p:txBody>
      </p:sp>
      <p:pic>
        <p:nvPicPr>
          <p:cNvPr id="6" name="Picture 4" descr="D:\lynncwin\epo\emspe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4" b="3920"/>
          <a:stretch>
            <a:fillRect/>
          </a:stretch>
        </p:blipFill>
        <p:spPr bwMode="auto">
          <a:xfrm>
            <a:off x="1471982" y="3286867"/>
            <a:ext cx="7163495" cy="39167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D6111D21-67F3-4FB3-9185-0D8EEEC73262}"/>
              </a:ext>
            </a:extLst>
          </p:cNvPr>
          <p:cNvSpPr/>
          <p:nvPr/>
        </p:nvSpPr>
        <p:spPr>
          <a:xfrm>
            <a:off x="5132438" y="3987722"/>
            <a:ext cx="176981" cy="83991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74506-C431-4A1F-B919-000B5D0AA93B}"/>
              </a:ext>
            </a:extLst>
          </p:cNvPr>
          <p:cNvSpPr txBox="1"/>
          <p:nvPr/>
        </p:nvSpPr>
        <p:spPr>
          <a:xfrm>
            <a:off x="5220928" y="4614089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OPTICAL</a:t>
            </a:r>
          </a:p>
        </p:txBody>
      </p:sp>
    </p:spTree>
    <p:extLst>
      <p:ext uri="{BB962C8B-B14F-4D97-AF65-F5344CB8AC3E}">
        <p14:creationId xmlns:p14="http://schemas.microsoft.com/office/powerpoint/2010/main" val="591852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89771"/>
            <a:ext cx="9705975" cy="7279483"/>
          </a:xfrm>
          <a:prstGeom prst="rect">
            <a:avLst/>
          </a:prstGeom>
        </p:spPr>
      </p:pic>
      <p:sp>
        <p:nvSpPr>
          <p:cNvPr id="4" name="TextShape 1"/>
          <p:cNvSpPr txBox="1"/>
          <p:nvPr/>
        </p:nvSpPr>
        <p:spPr>
          <a:xfrm>
            <a:off x="2951797" y="6587490"/>
            <a:ext cx="4532139" cy="855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4400" i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Thank You !</a:t>
            </a:r>
            <a:endParaRPr lang="en-US" sz="440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5652" y="323248"/>
            <a:ext cx="5256567" cy="15279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en-US" sz="1866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MACE @ </a:t>
            </a:r>
            <a:r>
              <a:rPr lang="en-US" sz="1866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Hanle</a:t>
            </a:r>
            <a:r>
              <a:rPr lang="en-US" sz="1866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: </a:t>
            </a:r>
            <a:r>
              <a:rPr lang="en-US" sz="1866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Ladakh</a:t>
            </a:r>
            <a:endParaRPr lang="en-US" sz="1866" b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  <a:p>
            <a:pPr>
              <a:buFont typeface="Wingdings" charset="2"/>
              <a:buNone/>
              <a:defRPr/>
            </a:pPr>
            <a:r>
              <a:rPr lang="en-US" sz="1866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World class gamma-ray facility. </a:t>
            </a:r>
          </a:p>
          <a:p>
            <a:pPr>
              <a:buFont typeface="Wingdings" charset="2"/>
              <a:buNone/>
              <a:defRPr/>
            </a:pPr>
            <a:r>
              <a:rPr lang="en-US" sz="1866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2</a:t>
            </a:r>
            <a:r>
              <a:rPr lang="en-US" sz="1866" b="1" baseline="300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nd</a:t>
            </a:r>
            <a:r>
              <a:rPr lang="en-US" sz="1866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largest in the world</a:t>
            </a:r>
          </a:p>
          <a:p>
            <a:pPr>
              <a:buFont typeface="Wingdings" charset="2"/>
              <a:buNone/>
              <a:defRPr/>
            </a:pPr>
            <a:r>
              <a:rPr lang="en-US" sz="1866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Largest in the northern hemisphere.</a:t>
            </a:r>
          </a:p>
          <a:p>
            <a:pPr>
              <a:buFont typeface="Wingdings" charset="2"/>
              <a:buNone/>
              <a:defRPr/>
            </a:pPr>
            <a:r>
              <a:rPr lang="en-US" sz="1866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All subsystems manufactured indigenously</a:t>
            </a:r>
          </a:p>
        </p:txBody>
      </p:sp>
    </p:spTree>
    <p:extLst>
      <p:ext uri="{BB962C8B-B14F-4D97-AF65-F5344CB8AC3E}">
        <p14:creationId xmlns:p14="http://schemas.microsoft.com/office/powerpoint/2010/main" val="2008702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89" y="496525"/>
            <a:ext cx="6624261" cy="3694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8125" y="127193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Universe Optical view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170" y="5313141"/>
            <a:ext cx="4057521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b="1" i="1" dirty="0">
                <a:solidFill>
                  <a:srgbClr val="2A1CE4"/>
                </a:solidFill>
              </a:rPr>
              <a:t>Gamma ray sky shows us the most</a:t>
            </a:r>
          </a:p>
          <a:p>
            <a:pPr>
              <a:lnSpc>
                <a:spcPct val="90000"/>
              </a:lnSpc>
            </a:pPr>
            <a:r>
              <a:rPr lang="en-US" altLang="en-US" b="1" i="1" dirty="0">
                <a:solidFill>
                  <a:srgbClr val="2A1CE4"/>
                </a:solidFill>
              </a:rPr>
              <a:t>exotic and extreme creatures in the</a:t>
            </a:r>
          </a:p>
          <a:p>
            <a:pPr>
              <a:lnSpc>
                <a:spcPct val="90000"/>
              </a:lnSpc>
            </a:pPr>
            <a:r>
              <a:rPr lang="en-US" altLang="en-US" b="1" i="1" dirty="0">
                <a:solidFill>
                  <a:srgbClr val="2A1CE4"/>
                </a:solidFill>
              </a:rPr>
              <a:t>cosmic zoo.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62750" y="1242374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i="1" dirty="0">
                <a:solidFill>
                  <a:srgbClr val="2A1CE4"/>
                </a:solidFill>
              </a:rPr>
              <a:t>Universe seen from eye</a:t>
            </a:r>
          </a:p>
          <a:p>
            <a:r>
              <a:rPr lang="en-IN" b="1" i="1" dirty="0">
                <a:solidFill>
                  <a:srgbClr val="2A1CE4"/>
                </a:solidFill>
              </a:rPr>
              <a:t>so calm n peaceful…..</a:t>
            </a:r>
          </a:p>
        </p:txBody>
      </p:sp>
      <p:pic>
        <p:nvPicPr>
          <p:cNvPr id="15" name="Picture 4" descr="allsky00.gif                                                   000025F3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372" y="4019550"/>
            <a:ext cx="5791200" cy="3427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161224" y="3650218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Gamma-ray view</a:t>
            </a:r>
          </a:p>
        </p:txBody>
      </p:sp>
    </p:spTree>
    <p:extLst>
      <p:ext uri="{BB962C8B-B14F-4D97-AF65-F5344CB8AC3E}">
        <p14:creationId xmlns:p14="http://schemas.microsoft.com/office/powerpoint/2010/main" val="228180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" y="32636"/>
            <a:ext cx="9814489" cy="74540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8025" y="127193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FFFF00"/>
                </a:solidFill>
              </a:rPr>
              <a:t>Why study Gamma Rays—what different</a:t>
            </a:r>
          </a:p>
        </p:txBody>
      </p:sp>
      <p:pic>
        <p:nvPicPr>
          <p:cNvPr id="4" name="Picture 6" descr="C:\lynncwin\SN1987A_Ring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7333" r="4271" b="17999"/>
          <a:stretch>
            <a:fillRect/>
          </a:stretch>
        </p:blipFill>
        <p:spPr bwMode="auto">
          <a:xfrm>
            <a:off x="304801" y="429077"/>
            <a:ext cx="2228849" cy="22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33650" y="1832812"/>
            <a:ext cx="7277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rgbClr val="FFC000"/>
                </a:solidFill>
              </a:rPr>
              <a:t>At the end of a star’s life, if it is large enough, it will end with a BANG..    (not a whimper!)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3650" y="914732"/>
            <a:ext cx="68675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IN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Exploding stars (</a:t>
            </a:r>
            <a:r>
              <a:rPr lang="en-US" alt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anose="020B0604030504040204" pitchFamily="34" charset="0"/>
              </a:rPr>
              <a:t>Supernova 1987A in Large </a:t>
            </a:r>
            <a:r>
              <a:rPr lang="en-US" altLang="en-US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anose="020B0604030504040204" pitchFamily="34" charset="0"/>
              </a:rPr>
              <a:t>Magellanic</a:t>
            </a:r>
            <a:r>
              <a:rPr lang="en-US" alt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anose="020B0604030504040204" pitchFamily="34" charset="0"/>
              </a:rPr>
              <a:t> Cloud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anose="020B0604030504040204" pitchFamily="34" charset="0"/>
              </a:rPr>
              <a:t>HST/WFPC2</a:t>
            </a:r>
            <a:r>
              <a:rPr lang="en-IN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)</a:t>
            </a:r>
          </a:p>
        </p:txBody>
      </p:sp>
      <p:pic>
        <p:nvPicPr>
          <p:cNvPr id="7" name="Picture 6" descr="C:\lynncwin\vela_regio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25"/>
          <a:stretch>
            <a:fillRect/>
          </a:stretch>
        </p:blipFill>
        <p:spPr bwMode="auto">
          <a:xfrm>
            <a:off x="85725" y="2657926"/>
            <a:ext cx="2667000" cy="240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533650" y="2889791"/>
            <a:ext cx="4457700" cy="855538"/>
          </a:xfrm>
        </p:spPr>
        <p:txBody>
          <a:bodyPr/>
          <a:lstStyle/>
          <a:p>
            <a:r>
              <a:rPr lang="en-US" altLang="en-US" sz="1800" b="1" dirty="0">
                <a:solidFill>
                  <a:srgbClr val="0000CC"/>
                </a:solidFill>
              </a:rPr>
              <a:t>      </a:t>
            </a:r>
            <a:r>
              <a:rPr lang="en-US" altLang="en-US" sz="1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Supernova Remnants (</a:t>
            </a:r>
            <a:r>
              <a:rPr lang="en-US" altLang="en-US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anose="020B0604030504040204" pitchFamily="34" charset="0"/>
              </a:rPr>
              <a:t>Vela Region)</a:t>
            </a:r>
            <a:r>
              <a:rPr lang="en-US" altLang="en-US" sz="1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934776" y="3498441"/>
            <a:ext cx="7142674" cy="6889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Radioactive decay of chem. elements created by Supernova     explosion</a:t>
            </a:r>
          </a:p>
        </p:txBody>
      </p:sp>
      <p:pic>
        <p:nvPicPr>
          <p:cNvPr id="11" name="Picture 6" descr="C:\lynncwin\seven_pulsar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1" y="5212956"/>
            <a:ext cx="2838449" cy="193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143250" y="5375736"/>
            <a:ext cx="2586038" cy="377375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Pulsars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048000" y="5895690"/>
            <a:ext cx="6934200" cy="914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Stellar corpses - size of a city, mass of the Sun BUT spinning up to 1000 times per second….</a:t>
            </a:r>
          </a:p>
        </p:txBody>
      </p:sp>
    </p:spTree>
    <p:extLst>
      <p:ext uri="{BB962C8B-B14F-4D97-AF65-F5344CB8AC3E}">
        <p14:creationId xmlns:p14="http://schemas.microsoft.com/office/powerpoint/2010/main" val="949346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1" y="39458"/>
            <a:ext cx="9987128" cy="7470017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2560" y="124130"/>
            <a:ext cx="6332537" cy="569914"/>
          </a:xfrm>
        </p:spPr>
        <p:txBody>
          <a:bodyPr/>
          <a:lstStyle/>
          <a:p>
            <a:r>
              <a:rPr lang="en-US" altLang="en-US" sz="1800" b="1" dirty="0">
                <a:solidFill>
                  <a:srgbClr val="FFFF00"/>
                </a:solidFill>
              </a:rPr>
              <a:t>Gamma-ray Bursts (once a day…somewhere in universe)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97459" y="728718"/>
            <a:ext cx="5147134" cy="5764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Discovered in 1967 while looking for nuclear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test explosions</a:t>
            </a:r>
          </a:p>
        </p:txBody>
      </p:sp>
      <p:pic>
        <p:nvPicPr>
          <p:cNvPr id="6" name="Picture 6" descr="C:\lynncwin\hypernova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2" y="2538043"/>
            <a:ext cx="2197200" cy="193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333962" y="2929668"/>
            <a:ext cx="1466513" cy="359052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800" b="1" dirty="0" err="1">
                <a:solidFill>
                  <a:srgbClr val="FFFF00"/>
                </a:solidFill>
              </a:rPr>
              <a:t>Hypernova</a:t>
            </a:r>
            <a:endParaRPr lang="en-US" altLang="en-US" sz="1800" b="1" dirty="0">
              <a:solidFill>
                <a:srgbClr val="FFFF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322" y="4521044"/>
            <a:ext cx="3130833" cy="1251310"/>
            <a:chOff x="196569" y="4343400"/>
            <a:chExt cx="3130833" cy="1251310"/>
          </a:xfrm>
        </p:grpSpPr>
        <p:pic>
          <p:nvPicPr>
            <p:cNvPr id="9" name="Picture 1028" descr="C:\lynncwin\ns_left_merger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69" y="4343400"/>
              <a:ext cx="1593180" cy="125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29" descr="C:\lynncwin\ns_right_merger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749" y="4343400"/>
              <a:ext cx="1537653" cy="1236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267682" y="4682253"/>
            <a:ext cx="3675062" cy="569914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800" b="1" dirty="0">
                <a:solidFill>
                  <a:srgbClr val="FFFF00"/>
                </a:solidFill>
              </a:rPr>
              <a:t>Catastrophic Mergers</a:t>
            </a:r>
          </a:p>
        </p:txBody>
      </p:sp>
      <p:sp>
        <p:nvSpPr>
          <p:cNvPr id="12" name="Rectangle 1027"/>
          <p:cNvSpPr txBox="1">
            <a:spLocks noChangeArrowheads="1"/>
          </p:cNvSpPr>
          <p:nvPr/>
        </p:nvSpPr>
        <p:spPr>
          <a:xfrm>
            <a:off x="3222654" y="5096385"/>
            <a:ext cx="4913346" cy="4955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Death spiral of 2 neutron stars or black holes</a:t>
            </a:r>
            <a:endParaRPr lang="en-US" altLang="en-US" dirty="0">
              <a:solidFill>
                <a:srgbClr val="FFC000"/>
              </a:solidFill>
            </a:endParaRPr>
          </a:p>
        </p:txBody>
      </p:sp>
      <p:pic>
        <p:nvPicPr>
          <p:cNvPr id="13" name="Picture 4" descr="C:\lynncwin\disk_bh_je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1" y="267856"/>
            <a:ext cx="2358571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lynncwin\grb_of_doom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849" y="973815"/>
            <a:ext cx="2215610" cy="170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697459" y="1372756"/>
            <a:ext cx="4643668" cy="3390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Burst ..or the death of life on Earth?</a:t>
            </a:r>
          </a:p>
        </p:txBody>
      </p:sp>
      <p:pic>
        <p:nvPicPr>
          <p:cNvPr id="17" name="Picture 1028" descr="C:\lynncwin\classes\A350\lectures\BlackHole.L6\NGC4261C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3"/>
          <a:stretch>
            <a:fillRect/>
          </a:stretch>
        </p:blipFill>
        <p:spPr bwMode="auto">
          <a:xfrm>
            <a:off x="136762" y="5802001"/>
            <a:ext cx="1728432" cy="170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026"/>
          <p:cNvSpPr txBox="1">
            <a:spLocks noChangeArrowheads="1"/>
          </p:cNvSpPr>
          <p:nvPr/>
        </p:nvSpPr>
        <p:spPr>
          <a:xfrm>
            <a:off x="1911568" y="5887024"/>
            <a:ext cx="2640131" cy="58798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800" b="1" dirty="0">
                <a:solidFill>
                  <a:srgbClr val="FFFF00"/>
                </a:solidFill>
              </a:rPr>
              <a:t>Monstrous black holes</a:t>
            </a:r>
          </a:p>
        </p:txBody>
      </p:sp>
      <p:sp>
        <p:nvSpPr>
          <p:cNvPr id="19" name="Rectangle 1027"/>
          <p:cNvSpPr txBox="1">
            <a:spLocks noChangeArrowheads="1"/>
          </p:cNvSpPr>
          <p:nvPr/>
        </p:nvSpPr>
        <p:spPr>
          <a:xfrm>
            <a:off x="1911568" y="6451996"/>
            <a:ext cx="7933025" cy="631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At the heart of every galaxy lies a black hole, millions to billions times mass of Sun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9492" y="3253527"/>
            <a:ext cx="7558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rgbClr val="FFC000"/>
                </a:solidFill>
                <a:latin typeface="Tahoma" panose="020B0604030504040204" pitchFamily="34" charset="0"/>
              </a:rPr>
              <a:t>The end of life of a star (100 times the mass of our Sun), collapses to form </a:t>
            </a:r>
            <a:r>
              <a:rPr lang="en-US" altLang="en-US" b="1" dirty="0">
                <a:solidFill>
                  <a:srgbClr val="FFC000"/>
                </a:solidFill>
                <a:latin typeface="Tahoma" panose="020B0604030504040204" pitchFamily="34" charset="0"/>
              </a:rPr>
              <a:t>rotating black holes </a:t>
            </a:r>
            <a:r>
              <a:rPr lang="en-US" altLang="en-US" dirty="0">
                <a:solidFill>
                  <a:srgbClr val="FFC000"/>
                </a:solidFill>
                <a:latin typeface="Tahoma" panose="020B0604030504040204" pitchFamily="34" charset="0"/>
              </a:rPr>
              <a:t>(emitting twin energetic jets) </a:t>
            </a:r>
          </a:p>
          <a:p>
            <a:r>
              <a:rPr lang="en-IN" altLang="en-US" dirty="0">
                <a:solidFill>
                  <a:srgbClr val="FFC000"/>
                </a:solidFill>
              </a:rPr>
              <a:t>Conclusive evidence for this </a:t>
            </a:r>
            <a:r>
              <a:rPr lang="en-IN" altLang="en-US" b="1" dirty="0" err="1">
                <a:solidFill>
                  <a:srgbClr val="FFC000"/>
                </a:solidFill>
              </a:rPr>
              <a:t>hypernova</a:t>
            </a:r>
            <a:r>
              <a:rPr lang="en-IN" altLang="en-US" b="1" dirty="0">
                <a:solidFill>
                  <a:srgbClr val="FFC000"/>
                </a:solidFill>
              </a:rPr>
              <a:t>-GRB</a:t>
            </a:r>
            <a:r>
              <a:rPr lang="en-IN" altLang="en-US" dirty="0">
                <a:solidFill>
                  <a:srgbClr val="FFC000"/>
                </a:solidFill>
              </a:rPr>
              <a:t> connection was obtained recently (</a:t>
            </a:r>
            <a:r>
              <a:rPr lang="en-IN" altLang="en-US" b="1" dirty="0">
                <a:solidFill>
                  <a:srgbClr val="FFC000"/>
                </a:solidFill>
              </a:rPr>
              <a:t>SN1998bw</a:t>
            </a:r>
            <a:r>
              <a:rPr lang="en-IN" altLang="en-US" dirty="0">
                <a:solidFill>
                  <a:srgbClr val="FFC000"/>
                </a:solidFill>
              </a:rPr>
              <a:t>)</a:t>
            </a:r>
            <a:endParaRPr lang="en-US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92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0124" y="51641"/>
            <a:ext cx="6936627" cy="673146"/>
          </a:xfrm>
        </p:spPr>
        <p:txBody>
          <a:bodyPr/>
          <a:lstStyle/>
          <a:p>
            <a:pPr>
              <a:tabLst>
                <a:tab pos="0" algn="l"/>
                <a:tab pos="473979" algn="l"/>
                <a:tab pos="947958" algn="l"/>
                <a:tab pos="1421938" algn="l"/>
                <a:tab pos="1895917" algn="l"/>
                <a:tab pos="2369896" algn="l"/>
                <a:tab pos="2843875" algn="l"/>
                <a:tab pos="3317855" algn="l"/>
                <a:tab pos="3791834" algn="l"/>
                <a:tab pos="4265813" algn="l"/>
                <a:tab pos="4739792" algn="l"/>
                <a:tab pos="5213772" algn="l"/>
                <a:tab pos="5687751" algn="l"/>
                <a:tab pos="6161730" algn="l"/>
                <a:tab pos="6635709" algn="l"/>
                <a:tab pos="7109689" algn="l"/>
                <a:tab pos="7583668" algn="l"/>
                <a:tab pos="8057647" algn="l"/>
                <a:tab pos="8531626" algn="l"/>
                <a:tab pos="9005606" algn="l"/>
                <a:tab pos="9479585" algn="l"/>
              </a:tabLst>
              <a:defRPr/>
            </a:pPr>
            <a:r>
              <a:rPr lang="en-GB" sz="2800" dirty="0">
                <a:solidFill>
                  <a:srgbClr val="C00000"/>
                </a:solidFill>
              </a:rPr>
              <a:t>VHE Gamma-ray Sky &amp; Science objectives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51" y="1261652"/>
            <a:ext cx="6260449" cy="354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863" y="1261652"/>
            <a:ext cx="2768925" cy="354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43" y="5017448"/>
            <a:ext cx="9772970" cy="201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Shape 2"/>
          <p:cNvSpPr txBox="1"/>
          <p:nvPr/>
        </p:nvSpPr>
        <p:spPr>
          <a:xfrm>
            <a:off x="2704624" y="724787"/>
            <a:ext cx="4206240" cy="495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400" strike="noStrike" spc="-1" dirty="0">
                <a:solidFill>
                  <a:srgbClr val="2A1CE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~VHE catalog :250 sources</a:t>
            </a:r>
          </a:p>
        </p:txBody>
      </p:sp>
    </p:spTree>
    <p:extLst>
      <p:ext uri="{BB962C8B-B14F-4D97-AF65-F5344CB8AC3E}">
        <p14:creationId xmlns:p14="http://schemas.microsoft.com/office/powerpoint/2010/main" val="2891619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26384"/>
            <a:ext cx="9922565" cy="7460266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32864" y="964871"/>
            <a:ext cx="6616258" cy="75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eaLnBrk="1"/>
            <a:r>
              <a:rPr lang="en-US" altLang="en-US" sz="2073" dirty="0">
                <a:solidFill>
                  <a:srgbClr val="FFC000"/>
                </a:solidFill>
                <a:sym typeface="Wingdings" panose="05000000000000000000" pitchFamily="2" charset="2"/>
              </a:rPr>
              <a:t> </a:t>
            </a:r>
            <a:r>
              <a:rPr lang="en-US" altLang="en-US" sz="2073" dirty="0">
                <a:solidFill>
                  <a:srgbClr val="FFC000"/>
                </a:solidFill>
              </a:rPr>
              <a:t>Cosmic particle accelerators imaged </a:t>
            </a:r>
          </a:p>
          <a:p>
            <a:pPr eaLnBrk="1"/>
            <a:r>
              <a:rPr lang="en-US" altLang="en-US" sz="2073" dirty="0">
                <a:solidFill>
                  <a:srgbClr val="FFC000"/>
                </a:solidFill>
              </a:rPr>
              <a:t>     using (secondary) gamma rays</a:t>
            </a:r>
            <a:endParaRPr lang="de-DE" altLang="en-US" sz="2073" dirty="0">
              <a:solidFill>
                <a:srgbClr val="FFC000"/>
              </a:solidFill>
            </a:endParaRPr>
          </a:p>
        </p:txBody>
      </p:sp>
      <p:sp>
        <p:nvSpPr>
          <p:cNvPr id="12" name="Rectangle 8"/>
          <p:cNvSpPr>
            <a:spLocks noGrp="1" noChangeArrowheads="1"/>
          </p:cNvSpPr>
          <p:nvPr>
            <p:ph type="title"/>
          </p:nvPr>
        </p:nvSpPr>
        <p:spPr>
          <a:xfrm>
            <a:off x="332864" y="151668"/>
            <a:ext cx="9399709" cy="711001"/>
          </a:xfrm>
        </p:spPr>
        <p:txBody>
          <a:bodyPr/>
          <a:lstStyle/>
          <a:p>
            <a:pPr algn="l" eaLnBrk="1" hangingPunct="1">
              <a:buFont typeface="Wingdings" charset="2"/>
              <a:buNone/>
              <a:defRPr/>
            </a:pPr>
            <a:r>
              <a:rPr lang="en-US" sz="3732" dirty="0">
                <a:solidFill>
                  <a:srgbClr val="C000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100 </a:t>
            </a:r>
            <a:r>
              <a:rPr lang="en-US" sz="3200" dirty="0" err="1">
                <a:solidFill>
                  <a:srgbClr val="FFFF00"/>
                </a:solidFill>
              </a:rPr>
              <a:t>yr</a:t>
            </a:r>
            <a:r>
              <a:rPr lang="en-US" sz="3200" dirty="0">
                <a:solidFill>
                  <a:srgbClr val="FFFF00"/>
                </a:solidFill>
              </a:rPr>
              <a:t> old puzzle- The origin of cosmic rays </a:t>
            </a:r>
            <a:endParaRPr lang="de-DE" sz="3200" dirty="0">
              <a:solidFill>
                <a:srgbClr val="FFFF00"/>
              </a:solidFill>
            </a:endParaRPr>
          </a:p>
        </p:txBody>
      </p:sp>
      <p:grpSp>
        <p:nvGrpSpPr>
          <p:cNvPr id="10245" name="Group 2"/>
          <p:cNvGrpSpPr>
            <a:grpSpLocks/>
          </p:cNvGrpSpPr>
          <p:nvPr/>
        </p:nvGrpSpPr>
        <p:grpSpPr bwMode="auto">
          <a:xfrm>
            <a:off x="332864" y="1824238"/>
            <a:ext cx="5237284" cy="3407461"/>
            <a:chOff x="61" y="2137"/>
            <a:chExt cx="3114" cy="1833"/>
          </a:xfrm>
        </p:grpSpPr>
        <p:pic>
          <p:nvPicPr>
            <p:cNvPr id="1024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" y="2137"/>
              <a:ext cx="3115" cy="1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247" name="Text Box 4"/>
            <p:cNvSpPr txBox="1">
              <a:spLocks noChangeArrowheads="1"/>
            </p:cNvSpPr>
            <p:nvPr/>
          </p:nvSpPr>
          <p:spPr bwMode="auto">
            <a:xfrm>
              <a:off x="61" y="2137"/>
              <a:ext cx="3115" cy="1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msmincho" charset="0"/>
                </a:defRPr>
              </a:lvl9pPr>
            </a:lstStyle>
            <a:p>
              <a:pPr eaLnBrk="1"/>
              <a:endParaRPr lang="en-US" altLang="en-US" sz="1866"/>
            </a:p>
          </p:txBody>
        </p:sp>
      </p:grp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3" y="4543425"/>
            <a:ext cx="495935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70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" y="48177"/>
            <a:ext cx="9962881" cy="742894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466849" y="145776"/>
            <a:ext cx="7920557" cy="633646"/>
          </a:xfrm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r>
              <a:rPr lang="en-US" sz="3732" dirty="0">
                <a:solidFill>
                  <a:srgbClr val="FFFF00"/>
                </a:solidFill>
              </a:rPr>
              <a:t>Study of the dark sources ?</a:t>
            </a: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1974824" y="2410974"/>
            <a:ext cx="4582006" cy="403229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eaLnBrk="1"/>
            <a:endParaRPr lang="en-US" altLang="en-US" sz="1866"/>
          </a:p>
        </p:txBody>
      </p:sp>
      <p:pic>
        <p:nvPicPr>
          <p:cNvPr id="13316" name="Picture 5" descr="beaver_searching_for_danger_hg_bl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0000">
            <a:off x="4697310" y="4975625"/>
            <a:ext cx="1216272" cy="121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3797755" y="2523503"/>
            <a:ext cx="317716" cy="3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eaLnBrk="1"/>
            <a:r>
              <a:rPr lang="en-US" altLang="en-US" sz="1866" dirty="0"/>
              <a:t>?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636969" y="3015309"/>
            <a:ext cx="317716" cy="3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eaLnBrk="1"/>
            <a:r>
              <a:rPr lang="en-US" altLang="en-US" sz="1866" dirty="0"/>
              <a:t>?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485192" y="3768585"/>
            <a:ext cx="317716" cy="3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eaLnBrk="1"/>
            <a:r>
              <a:rPr lang="en-US" altLang="en-US" sz="1866" dirty="0"/>
              <a:t>?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257937" y="2598271"/>
            <a:ext cx="317716" cy="3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eaLnBrk="1"/>
            <a:r>
              <a:rPr lang="en-US" altLang="en-US" sz="1866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51742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2167</TotalTime>
  <Words>1340</Words>
  <Application>Microsoft Office PowerPoint</Application>
  <PresentationFormat>Custom</PresentationFormat>
  <Paragraphs>288</Paragraphs>
  <Slides>30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Comic Sans MS</vt:lpstr>
      <vt:lpstr>Georgia</vt:lpstr>
      <vt:lpstr>Symbol</vt:lpstr>
      <vt:lpstr>Tahoma</vt:lpstr>
      <vt:lpstr>Times New Roman</vt:lpstr>
      <vt:lpstr>Wingdings</vt:lpstr>
      <vt:lpstr>Office Theme</vt:lpstr>
      <vt:lpstr>Office Theme</vt:lpstr>
      <vt:lpstr>SPW 7.1 Graph</vt:lpstr>
      <vt:lpstr>PowerPoint Presentation</vt:lpstr>
      <vt:lpstr>PowerPoint Presentation</vt:lpstr>
      <vt:lpstr>Very High Energy (VHE) Gamma-rays</vt:lpstr>
      <vt:lpstr>PowerPoint Presentation</vt:lpstr>
      <vt:lpstr>      Supernova Remnants (Vela Region) </vt:lpstr>
      <vt:lpstr>Gamma-ray Bursts (once a day…somewhere in universe)</vt:lpstr>
      <vt:lpstr>VHE Gamma-ray Sky &amp; Science objectives</vt:lpstr>
      <vt:lpstr> 100 yr old puzzle- The origin of cosmic rays </vt:lpstr>
      <vt:lpstr>Study of the dark sources ?</vt:lpstr>
      <vt:lpstr>Not all remain dark: HESS J1813-178 promoted from unidentified source to SNR / PWN</vt:lpstr>
      <vt:lpstr>PowerPoint Presentation</vt:lpstr>
      <vt:lpstr>PowerPoint Presentation</vt:lpstr>
      <vt:lpstr>1st IMAGING telescope in Asia setup by BARC  US, GERMANY, Australia/Japan had imaging telescopes. Operational since 1998, first ever detection of Mrk 501 along with   Whipple, Hegra and CANGAROO telescopes.</vt:lpstr>
      <vt:lpstr>The TACTIC telescope</vt:lpstr>
      <vt:lpstr>PowerPoint Presentation</vt:lpstr>
      <vt:lpstr>PowerPoint Presentation</vt:lpstr>
      <vt:lpstr> Observatory site Hanle  (J&amp;K) (32.7d N, 79d E, 4200m asl)                                      </vt:lpstr>
      <vt:lpstr>PowerPoint Presentation</vt:lpstr>
      <vt:lpstr>PowerPoint Presentation</vt:lpstr>
      <vt:lpstr>MACE Sub-systems</vt:lpstr>
      <vt:lpstr>PowerPoint Presentation</vt:lpstr>
      <vt:lpstr>PowerPoint Presentation</vt:lpstr>
      <vt:lpstr>PowerPoint Presentation</vt:lpstr>
      <vt:lpstr>PowerPoint Presentation</vt:lpstr>
      <vt:lpstr>Camera Component Details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Srishti</dc:creator>
  <dc:description/>
  <cp:lastModifiedBy>Sarthak</cp:lastModifiedBy>
  <cp:revision>323</cp:revision>
  <dcterms:modified xsi:type="dcterms:W3CDTF">2019-11-03T06:19:03Z</dcterms:modified>
  <dc:language>en-US</dc:language>
</cp:coreProperties>
</file>