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6" r:id="rId4"/>
    <p:sldId id="257" r:id="rId5"/>
    <p:sldId id="259" r:id="rId6"/>
    <p:sldId id="261" r:id="rId7"/>
    <p:sldId id="264" r:id="rId8"/>
    <p:sldId id="286" r:id="rId9"/>
    <p:sldId id="266" r:id="rId10"/>
    <p:sldId id="263" r:id="rId11"/>
    <p:sldId id="268" r:id="rId12"/>
    <p:sldId id="269" r:id="rId13"/>
    <p:sldId id="270" r:id="rId14"/>
    <p:sldId id="272" r:id="rId15"/>
    <p:sldId id="273" r:id="rId16"/>
    <p:sldId id="274" r:id="rId17"/>
    <p:sldId id="292" r:id="rId18"/>
    <p:sldId id="271" r:id="rId19"/>
    <p:sldId id="267" r:id="rId20"/>
    <p:sldId id="275" r:id="rId21"/>
    <p:sldId id="262" r:id="rId22"/>
    <p:sldId id="280" r:id="rId23"/>
    <p:sldId id="279" r:id="rId24"/>
    <p:sldId id="278" r:id="rId25"/>
    <p:sldId id="289" r:id="rId26"/>
    <p:sldId id="291" r:id="rId27"/>
    <p:sldId id="277" r:id="rId28"/>
    <p:sldId id="281" r:id="rId29"/>
    <p:sldId id="282" r:id="rId30"/>
    <p:sldId id="283" r:id="rId31"/>
    <p:sldId id="276"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E4CDAD-BE87-4A78-AEA4-05DAD43B4A78}" type="datetimeFigureOut">
              <a:rPr lang="en-US" smtClean="0"/>
              <a:t>10-02-2020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307436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4CDAD-BE87-4A78-AEA4-05DAD43B4A78}" type="datetimeFigureOut">
              <a:rPr lang="en-US" smtClean="0"/>
              <a:t>10-02-2020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50622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4CDAD-BE87-4A78-AEA4-05DAD43B4A78}" type="datetimeFigureOut">
              <a:rPr lang="en-US" smtClean="0"/>
              <a:t>10-02-2020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807291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4CDAD-BE87-4A78-AEA4-05DAD43B4A78}" type="datetimeFigureOut">
              <a:rPr lang="en-US" smtClean="0"/>
              <a:t>10-02-2020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144747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E4CDAD-BE87-4A78-AEA4-05DAD43B4A78}" type="datetimeFigureOut">
              <a:rPr lang="en-US" smtClean="0"/>
              <a:t>10-02-2020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366154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E4CDAD-BE87-4A78-AEA4-05DAD43B4A78}" type="datetimeFigureOut">
              <a:rPr lang="en-US" smtClean="0"/>
              <a:t>10-02-2020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4131108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E4CDAD-BE87-4A78-AEA4-05DAD43B4A78}" type="datetimeFigureOut">
              <a:rPr lang="en-US" smtClean="0"/>
              <a:t>10-02-2020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15188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E4CDAD-BE87-4A78-AEA4-05DAD43B4A78}" type="datetimeFigureOut">
              <a:rPr lang="en-US" smtClean="0"/>
              <a:t>10-02-2020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25965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4CDAD-BE87-4A78-AEA4-05DAD43B4A78}" type="datetimeFigureOut">
              <a:rPr lang="en-US" smtClean="0"/>
              <a:t>10-02-2020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349606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E4CDAD-BE87-4A78-AEA4-05DAD43B4A78}" type="datetimeFigureOut">
              <a:rPr lang="en-US" smtClean="0"/>
              <a:t>10-02-2020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243257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E4CDAD-BE87-4A78-AEA4-05DAD43B4A78}" type="datetimeFigureOut">
              <a:rPr lang="en-US" smtClean="0"/>
              <a:t>10-02-2020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A5261-CFB9-4B31-B507-E8113BD73A98}" type="slidenum">
              <a:rPr lang="en-US" smtClean="0"/>
              <a:t>‹#›</a:t>
            </a:fld>
            <a:endParaRPr lang="en-US"/>
          </a:p>
        </p:txBody>
      </p:sp>
    </p:spTree>
    <p:extLst>
      <p:ext uri="{BB962C8B-B14F-4D97-AF65-F5344CB8AC3E}">
        <p14:creationId xmlns:p14="http://schemas.microsoft.com/office/powerpoint/2010/main" val="365752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4CDAD-BE87-4A78-AEA4-05DAD43B4A78}" type="datetimeFigureOut">
              <a:rPr lang="en-US" smtClean="0"/>
              <a:t>10-02-2020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A5261-CFB9-4B31-B507-E8113BD73A98}" type="slidenum">
              <a:rPr lang="en-US" smtClean="0"/>
              <a:t>‹#›</a:t>
            </a:fld>
            <a:endParaRPr lang="en-US"/>
          </a:p>
        </p:txBody>
      </p:sp>
    </p:spTree>
    <p:extLst>
      <p:ext uri="{BB962C8B-B14F-4D97-AF65-F5344CB8AC3E}">
        <p14:creationId xmlns:p14="http://schemas.microsoft.com/office/powerpoint/2010/main" val="243197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source=images&amp;cd=&amp;ved=2ahUKEwiszu6G0u7mAhXsyzgGHQoHAFMQjRx6BAgBEAQ&amp;url=https://en.wikipedia.org/wiki/C._V._Raman&amp;psig=AOvVaw3z42IHjUwBoOTs_JgypLSg&amp;ust=1578388646564664" TargetMode="External"/><Relationship Id="rId2" Type="http://schemas.openxmlformats.org/officeDocument/2006/relationships/image" Target="../media/image10.emf"/><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s://en.wikipedia.org/wiki/File:Marietta_Blau.jpg"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m/url?sa=i&amp;source=images&amp;cd=&amp;ved=2ahUKEwionuKb7PrmAhVk4zgGHSw_AyIQjRx6BAgBEAQ&amp;url=https://en.wikipedia.org/wiki/Hideki_Yukawa&amp;psig=AOvVaw0IhWdMFWQzLMBfQZkgkcQu&amp;ust=1578807987046120" TargetMode="Externa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s://www.google.com/url?sa=i&amp;source=images&amp;cd=&amp;ved=2ahUKEwi1t-PxoufmAhUFzTgGHbTsC18QjRx6BAgBEAQ&amp;url=https://en.wikipedia.org/wiki/Homi_J._Bhabha&amp;psig=AOvVaw3gfbyLq-ifnHx5FALaIZnu&amp;ust=157813546734426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url?sa=i&amp;source=images&amp;cd=&amp;ved=2ahUKEwjR4IPBpeHmAhWDoOkKHUkbDBcQjRx6BAgBEAQ&amp;url=https://www.aip.org/history-programs/niels-bohr-library/oral-histories/4508&amp;psig=AOvVaw1lGsg-XRT9r0dNEkqmwiTx&amp;ust=1577929901561315" TargetMode="External"/><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com/url?sa=i&amp;source=images&amp;cd=&amp;ved=2ahUKEwjszszJ3qjnAhX6yDgGHYO2B-8QjRx6BAgBEAQ&amp;url=https://en.wikipedia.org/wiki/Homi_J._Bhabha&amp;psig=AOvVaw2SYV0PDUJg1dES1W7FRLUJ&amp;ust=158038477604810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url?sa=i&amp;source=images&amp;cd=&amp;ved=2ahUKEwi1t-PxoufmAhUFzTgGHbTsC18QjRx6BAgBEAQ&amp;url=https://en.wikipedia.org/wiki/Homi_J._Bhabha&amp;psig=AOvVaw3gfbyLq-ifnHx5FALaIZnu&amp;ust=157813546734426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en.wikipedia.org/wiki/File:P_R_L.JP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source=images&amp;cd=&amp;ved=2ahUKEwjp1JWG8arnAhWVIbcAHZJ0AaYQjRx6BAgBEAQ&amp;url=https://www.outlookindia.com/magazine/story/books-the-verdict-why-women-count-in-2019-elections/301283&amp;psig=AOvVaw2W-vDDXxc0ir6qE18XU9w2&amp;ust=1580458521043181"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6376" y="332568"/>
            <a:ext cx="7031865" cy="523220"/>
          </a:xfrm>
          <a:prstGeom prst="rect">
            <a:avLst/>
          </a:prstGeom>
          <a:noFill/>
        </p:spPr>
        <p:txBody>
          <a:bodyPr wrap="square" rtlCol="0">
            <a:spAutoFit/>
          </a:bodyPr>
          <a:lstStyle/>
          <a:p>
            <a:pPr algn="ctr"/>
            <a:r>
              <a:rPr lang="en-US" sz="2800" dirty="0" smtClean="0">
                <a:solidFill>
                  <a:srgbClr val="FF0000"/>
                </a:solidFill>
              </a:rPr>
              <a:t>Science and Culture: </a:t>
            </a:r>
            <a:r>
              <a:rPr lang="en-US" sz="2800" dirty="0" err="1" smtClean="0">
                <a:solidFill>
                  <a:srgbClr val="FF0000"/>
                </a:solidFill>
              </a:rPr>
              <a:t>Meghnad</a:t>
            </a:r>
            <a:r>
              <a:rPr lang="en-US" sz="2800" dirty="0" smtClean="0">
                <a:solidFill>
                  <a:srgbClr val="FF0000"/>
                </a:solidFill>
              </a:rPr>
              <a:t> </a:t>
            </a:r>
            <a:r>
              <a:rPr lang="en-US" sz="2800" dirty="0" err="1" smtClean="0">
                <a:solidFill>
                  <a:srgbClr val="FF0000"/>
                </a:solidFill>
              </a:rPr>
              <a:t>Saha’s</a:t>
            </a:r>
            <a:r>
              <a:rPr lang="en-US" sz="2800" dirty="0" smtClean="0">
                <a:solidFill>
                  <a:srgbClr val="FF0000"/>
                </a:solidFill>
              </a:rPr>
              <a:t> Creation</a:t>
            </a:r>
            <a:endParaRPr lang="en-US" sz="2800" dirty="0">
              <a:solidFill>
                <a:srgbClr val="FF0000"/>
              </a:solidFill>
            </a:endParaRP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15" y="955968"/>
            <a:ext cx="2857321" cy="3881029"/>
          </a:xfrm>
          <a:prstGeom prst="rect">
            <a:avLst/>
          </a:prstGeom>
          <a:noFill/>
          <a:ln>
            <a:noFill/>
          </a:ln>
        </p:spPr>
      </p:pic>
      <p:graphicFrame>
        <p:nvGraphicFramePr>
          <p:cNvPr id="8" name="Object 7"/>
          <p:cNvGraphicFramePr>
            <a:graphicFrameLocks noChangeAspect="1"/>
          </p:cNvGraphicFramePr>
          <p:nvPr>
            <p:extLst>
              <p:ext uri="{D42A27DB-BD31-4B8C-83A1-F6EECF244321}">
                <p14:modId xmlns:p14="http://schemas.microsoft.com/office/powerpoint/2010/main" val="1488426886"/>
              </p:ext>
            </p:extLst>
          </p:nvPr>
        </p:nvGraphicFramePr>
        <p:xfrm>
          <a:off x="7866958" y="855788"/>
          <a:ext cx="3353112" cy="4224500"/>
        </p:xfrm>
        <a:graphic>
          <a:graphicData uri="http://schemas.openxmlformats.org/presentationml/2006/ole">
            <mc:AlternateContent xmlns:mc="http://schemas.openxmlformats.org/markup-compatibility/2006">
              <mc:Choice xmlns:v="urn:schemas-microsoft-com:vml" Requires="v">
                <p:oleObj spid="_x0000_s1064" name="Acrobat Document" r:id="rId4" imgW="6153064" imgH="7752981" progId="AcroExch.Document.11">
                  <p:embed/>
                </p:oleObj>
              </mc:Choice>
              <mc:Fallback>
                <p:oleObj name="Acrobat Document" r:id="rId4" imgW="6153064" imgH="7752981" progId="AcroExch.Document.11">
                  <p:embed/>
                  <p:pic>
                    <p:nvPicPr>
                      <p:cNvPr id="0" name=""/>
                      <p:cNvPicPr/>
                      <p:nvPr/>
                    </p:nvPicPr>
                    <p:blipFill>
                      <a:blip r:embed="rId5"/>
                      <a:stretch>
                        <a:fillRect/>
                      </a:stretch>
                    </p:blipFill>
                    <p:spPr>
                      <a:xfrm>
                        <a:off x="7866958" y="855788"/>
                        <a:ext cx="3353112" cy="4224500"/>
                      </a:xfrm>
                      <a:prstGeom prst="rect">
                        <a:avLst/>
                      </a:prstGeom>
                    </p:spPr>
                  </p:pic>
                </p:oleObj>
              </mc:Fallback>
            </mc:AlternateContent>
          </a:graphicData>
        </a:graphic>
      </p:graphicFrame>
      <p:sp>
        <p:nvSpPr>
          <p:cNvPr id="7" name="TextBox 6"/>
          <p:cNvSpPr txBox="1"/>
          <p:nvPr/>
        </p:nvSpPr>
        <p:spPr>
          <a:xfrm>
            <a:off x="5222383" y="270456"/>
            <a:ext cx="184731" cy="369332"/>
          </a:xfrm>
          <a:prstGeom prst="rect">
            <a:avLst/>
          </a:prstGeom>
          <a:noFill/>
        </p:spPr>
        <p:txBody>
          <a:bodyPr wrap="none" rtlCol="0">
            <a:spAutoFit/>
          </a:bodyPr>
          <a:lstStyle/>
          <a:p>
            <a:endParaRPr lang="en-US" dirty="0"/>
          </a:p>
        </p:txBody>
      </p:sp>
      <p:sp>
        <p:nvSpPr>
          <p:cNvPr id="11" name="TextBox 10"/>
          <p:cNvSpPr txBox="1"/>
          <p:nvPr/>
        </p:nvSpPr>
        <p:spPr>
          <a:xfrm>
            <a:off x="3543366" y="1313644"/>
            <a:ext cx="4295262" cy="1938992"/>
          </a:xfrm>
          <a:prstGeom prst="rect">
            <a:avLst/>
          </a:prstGeom>
          <a:noFill/>
        </p:spPr>
        <p:txBody>
          <a:bodyPr wrap="square" rtlCol="0">
            <a:spAutoFit/>
          </a:bodyPr>
          <a:lstStyle/>
          <a:p>
            <a:pPr algn="just"/>
            <a:r>
              <a:rPr lang="en-US" sz="2400" dirty="0" smtClean="0"/>
              <a:t>Contributions on all matters relating to the progress of science and its application to the economic and cultural life of the country….</a:t>
            </a:r>
            <a:endParaRPr lang="en-US" sz="2400" dirty="0"/>
          </a:p>
        </p:txBody>
      </p:sp>
      <p:sp>
        <p:nvSpPr>
          <p:cNvPr id="12" name="TextBox 11"/>
          <p:cNvSpPr txBox="1"/>
          <p:nvPr/>
        </p:nvSpPr>
        <p:spPr>
          <a:xfrm>
            <a:off x="347729" y="5245091"/>
            <a:ext cx="11281893" cy="1569660"/>
          </a:xfrm>
          <a:prstGeom prst="rect">
            <a:avLst/>
          </a:prstGeom>
          <a:noFill/>
        </p:spPr>
        <p:txBody>
          <a:bodyPr wrap="square" rtlCol="0">
            <a:spAutoFit/>
          </a:bodyPr>
          <a:lstStyle/>
          <a:p>
            <a:r>
              <a:rPr lang="en-US" sz="2400" dirty="0" smtClean="0"/>
              <a:t>“Science and culture are the essence of life today, in war and peace and any periodical which serves the cause of science and culture performs a service to India and humanity. I wish that “SCIENCE AND CULTURE” will continue its useful career and will widen its sphere of influence, so that its message may reach even the laymen in India…”</a:t>
            </a:r>
            <a:endParaRPr lang="en-US" sz="2400" dirty="0"/>
          </a:p>
        </p:txBody>
      </p:sp>
    </p:spTree>
    <p:extLst>
      <p:ext uri="{BB962C8B-B14F-4D97-AF65-F5344CB8AC3E}">
        <p14:creationId xmlns:p14="http://schemas.microsoft.com/office/powerpoint/2010/main" val="423860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132" y="360608"/>
            <a:ext cx="9453093"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at Bose Institute</a:t>
            </a:r>
            <a:endParaRPr lang="en-US" sz="2800" dirty="0">
              <a:solidFill>
                <a:srgbClr val="FF0000"/>
              </a:solidFill>
            </a:endParaRPr>
          </a:p>
        </p:txBody>
      </p:sp>
      <p:pic>
        <p:nvPicPr>
          <p:cNvPr id="3" name="Picture 2"/>
          <p:cNvPicPr>
            <a:picLocks noChangeAspect="1"/>
          </p:cNvPicPr>
          <p:nvPr/>
        </p:nvPicPr>
        <p:blipFill>
          <a:blip r:embed="rId2"/>
          <a:stretch>
            <a:fillRect/>
          </a:stretch>
        </p:blipFill>
        <p:spPr>
          <a:xfrm>
            <a:off x="7187557" y="925120"/>
            <a:ext cx="2098112" cy="2920984"/>
          </a:xfrm>
          <a:prstGeom prst="rect">
            <a:avLst/>
          </a:prstGeom>
        </p:spPr>
      </p:pic>
      <p:pic>
        <p:nvPicPr>
          <p:cNvPr id="4" name="Picture 2" descr="Image result for c.v. ram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517" y="883828"/>
            <a:ext cx="2095500" cy="296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rietta Blau Portrait">
            <a:hlinkClick r:id="rId5" tooltip="&quot;Marietta Blau Portrait&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8403324" y="3918748"/>
            <a:ext cx="2099527" cy="2712800"/>
          </a:xfrm>
          <a:prstGeom prst="rect">
            <a:avLst/>
          </a:prstGeom>
          <a:noFill/>
          <a:ln>
            <a:noFill/>
          </a:ln>
        </p:spPr>
      </p:pic>
      <p:sp>
        <p:nvSpPr>
          <p:cNvPr id="6" name="TextBox 5"/>
          <p:cNvSpPr txBox="1"/>
          <p:nvPr/>
        </p:nvSpPr>
        <p:spPr>
          <a:xfrm>
            <a:off x="8403324" y="6519526"/>
            <a:ext cx="1973021" cy="369332"/>
          </a:xfrm>
          <a:prstGeom prst="rect">
            <a:avLst/>
          </a:prstGeom>
          <a:noFill/>
        </p:spPr>
        <p:txBody>
          <a:bodyPr wrap="square" rtlCol="0">
            <a:spAutoFit/>
          </a:bodyPr>
          <a:lstStyle/>
          <a:p>
            <a:pPr algn="ctr"/>
            <a:r>
              <a:rPr lang="en-US" dirty="0" smtClean="0"/>
              <a:t>Marietta </a:t>
            </a:r>
            <a:r>
              <a:rPr lang="en-US" dirty="0" err="1" smtClean="0"/>
              <a:t>Blau</a:t>
            </a:r>
            <a:endParaRPr lang="en-US" dirty="0"/>
          </a:p>
        </p:txBody>
      </p:sp>
      <p:sp>
        <p:nvSpPr>
          <p:cNvPr id="7" name="TextBox 6"/>
          <p:cNvSpPr txBox="1"/>
          <p:nvPr/>
        </p:nvSpPr>
        <p:spPr>
          <a:xfrm>
            <a:off x="553791" y="3626427"/>
            <a:ext cx="6104586" cy="1938992"/>
          </a:xfrm>
          <a:prstGeom prst="rect">
            <a:avLst/>
          </a:prstGeom>
          <a:noFill/>
        </p:spPr>
        <p:txBody>
          <a:bodyPr wrap="square" rtlCol="0">
            <a:spAutoFit/>
          </a:bodyPr>
          <a:lstStyle/>
          <a:p>
            <a:r>
              <a:rPr lang="en-US" sz="2400" dirty="0" err="1" smtClean="0"/>
              <a:t>Bibha</a:t>
            </a:r>
            <a:r>
              <a:rPr lang="en-US" sz="2400" dirty="0" smtClean="0"/>
              <a:t> </a:t>
            </a:r>
            <a:r>
              <a:rPr lang="en-US" sz="2400" dirty="0" err="1" smtClean="0"/>
              <a:t>Chowdhuri</a:t>
            </a:r>
            <a:r>
              <a:rPr lang="en-US" sz="2400" dirty="0" smtClean="0"/>
              <a:t> was inspired by the work of Marietta </a:t>
            </a:r>
            <a:r>
              <a:rPr lang="en-US" sz="2400" dirty="0" err="1" smtClean="0"/>
              <a:t>Blau</a:t>
            </a:r>
            <a:r>
              <a:rPr lang="en-US" sz="2400" dirty="0" smtClean="0"/>
              <a:t> who with her student Hertha </a:t>
            </a:r>
            <a:r>
              <a:rPr lang="en-US" sz="2400" dirty="0" err="1" smtClean="0"/>
              <a:t>Wambacher</a:t>
            </a:r>
            <a:r>
              <a:rPr lang="en-US" sz="2400" dirty="0" smtClean="0"/>
              <a:t> developed the technique of photographic emulsions for the detection of energetic particles.</a:t>
            </a:r>
            <a:endParaRPr lang="en-US" sz="2400" dirty="0"/>
          </a:p>
        </p:txBody>
      </p:sp>
      <p:sp>
        <p:nvSpPr>
          <p:cNvPr id="8" name="TextBox 7"/>
          <p:cNvSpPr txBox="1"/>
          <p:nvPr/>
        </p:nvSpPr>
        <p:spPr>
          <a:xfrm>
            <a:off x="3773508" y="5565419"/>
            <a:ext cx="4378818" cy="954107"/>
          </a:xfrm>
          <a:prstGeom prst="rect">
            <a:avLst/>
          </a:prstGeom>
          <a:noFill/>
        </p:spPr>
        <p:txBody>
          <a:bodyPr wrap="square" rtlCol="0">
            <a:spAutoFit/>
          </a:bodyPr>
          <a:lstStyle/>
          <a:p>
            <a:r>
              <a:rPr lang="en-US" sz="2800" dirty="0"/>
              <a:t>“the most tragic figure in the history of cosmic rays”</a:t>
            </a:r>
          </a:p>
        </p:txBody>
      </p:sp>
      <p:sp>
        <p:nvSpPr>
          <p:cNvPr id="9" name="TextBox 8"/>
          <p:cNvSpPr txBox="1"/>
          <p:nvPr/>
        </p:nvSpPr>
        <p:spPr>
          <a:xfrm>
            <a:off x="566669" y="1107583"/>
            <a:ext cx="6413679" cy="2308324"/>
          </a:xfrm>
          <a:prstGeom prst="rect">
            <a:avLst/>
          </a:prstGeom>
          <a:noFill/>
        </p:spPr>
        <p:txBody>
          <a:bodyPr wrap="square" rtlCol="0">
            <a:spAutoFit/>
          </a:bodyPr>
          <a:lstStyle/>
          <a:p>
            <a:r>
              <a:rPr lang="en-US" sz="2400" dirty="0" smtClean="0"/>
              <a:t>The general bias against women’s capability of undertaking arduous task of scientific research sadly persists even today, was  mostly responsible for delegating a secondary status of women scientists and downplaying their individual achievements.</a:t>
            </a:r>
            <a:endParaRPr lang="en-US" sz="2400" dirty="0"/>
          </a:p>
        </p:txBody>
      </p:sp>
    </p:spTree>
    <p:extLst>
      <p:ext uri="{BB962C8B-B14F-4D97-AF65-F5344CB8AC3E}">
        <p14:creationId xmlns:p14="http://schemas.microsoft.com/office/powerpoint/2010/main" val="318968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9250" y="244698"/>
            <a:ext cx="7881871"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Chowdhuri’s</a:t>
            </a:r>
            <a:r>
              <a:rPr lang="en-US" sz="2800" dirty="0" smtClean="0">
                <a:solidFill>
                  <a:srgbClr val="FF0000"/>
                </a:solidFill>
              </a:rPr>
              <a:t> Research at Bose Institute</a:t>
            </a:r>
            <a:endParaRPr lang="en-US" sz="2800" dirty="0">
              <a:solidFill>
                <a:srgbClr val="FF0000"/>
              </a:solidFill>
            </a:endParaRPr>
          </a:p>
        </p:txBody>
      </p:sp>
      <p:sp>
        <p:nvSpPr>
          <p:cNvPr id="3" name="TextBox 2"/>
          <p:cNvSpPr txBox="1"/>
          <p:nvPr/>
        </p:nvSpPr>
        <p:spPr>
          <a:xfrm>
            <a:off x="759854" y="1043189"/>
            <a:ext cx="10187188" cy="1569660"/>
          </a:xfrm>
          <a:prstGeom prst="rect">
            <a:avLst/>
          </a:prstGeom>
          <a:noFill/>
        </p:spPr>
        <p:txBody>
          <a:bodyPr wrap="square" rtlCol="0">
            <a:spAutoFit/>
          </a:bodyPr>
          <a:lstStyle/>
          <a:p>
            <a:r>
              <a:rPr lang="en-US" sz="2400" dirty="0" err="1" smtClean="0"/>
              <a:t>Bibha</a:t>
            </a:r>
            <a:r>
              <a:rPr lang="en-US" sz="2400" dirty="0" smtClean="0"/>
              <a:t> </a:t>
            </a:r>
            <a:r>
              <a:rPr lang="en-US" sz="2400" dirty="0" err="1" smtClean="0"/>
              <a:t>Chowdhuri</a:t>
            </a:r>
            <a:r>
              <a:rPr lang="en-US" sz="2400" dirty="0" smtClean="0"/>
              <a:t> exposed photographic emulsion plates at three different altitudes at Darjeeling (7000 ft.), </a:t>
            </a:r>
            <a:r>
              <a:rPr lang="en-US" sz="2400" dirty="0" err="1" smtClean="0"/>
              <a:t>Sandakphu</a:t>
            </a:r>
            <a:r>
              <a:rPr lang="en-US" sz="2400" dirty="0" smtClean="0"/>
              <a:t> (12000 ft.) and </a:t>
            </a:r>
            <a:r>
              <a:rPr lang="en-US" sz="2400" dirty="0" err="1" smtClean="0"/>
              <a:t>Pharijong</a:t>
            </a:r>
            <a:r>
              <a:rPr lang="en-US" sz="2400" dirty="0" smtClean="0"/>
              <a:t> (14000 ft.). Some plates were exposed directly </a:t>
            </a:r>
            <a:r>
              <a:rPr lang="en-US" sz="2400" dirty="0"/>
              <a:t>to cosmic </a:t>
            </a:r>
            <a:r>
              <a:rPr lang="en-US" sz="2400" dirty="0" smtClean="0"/>
              <a:t>rays (air) and some plates under water, paraffin etc. And she published three consecutive papers in Nature.</a:t>
            </a:r>
            <a:endParaRPr lang="en-US" sz="2400" dirty="0"/>
          </a:p>
        </p:txBody>
      </p:sp>
      <p:pic>
        <p:nvPicPr>
          <p:cNvPr id="4" name="Picture 3" descr="F:\BC Papers and Documents\Nature 1940 paper_First page.jpg"/>
          <p:cNvPicPr/>
          <p:nvPr/>
        </p:nvPicPr>
        <p:blipFill rotWithShape="1">
          <a:blip r:embed="rId2" cstate="print">
            <a:extLst>
              <a:ext uri="{28A0092B-C50C-407E-A947-70E740481C1C}">
                <a14:useLocalDpi xmlns:a14="http://schemas.microsoft.com/office/drawing/2010/main" val="0"/>
              </a:ext>
            </a:extLst>
          </a:blip>
          <a:srcRect t="8564" b="46863"/>
          <a:stretch/>
        </p:blipFill>
        <p:spPr bwMode="auto">
          <a:xfrm>
            <a:off x="759854" y="3257452"/>
            <a:ext cx="3945255" cy="2661920"/>
          </a:xfrm>
          <a:prstGeom prst="rect">
            <a:avLst/>
          </a:prstGeom>
          <a:noFill/>
          <a:ln>
            <a:noFill/>
          </a:ln>
          <a:extLst>
            <a:ext uri="{53640926-AAD7-44D8-BBD7-CCE9431645EC}">
              <a14:shadowObscured xmlns:a14="http://schemas.microsoft.com/office/drawing/2010/main"/>
            </a:ext>
          </a:extLst>
        </p:spPr>
      </p:pic>
      <p:pic>
        <p:nvPicPr>
          <p:cNvPr id="5" name="Picture 4" descr="F:\BC Papers and Documents\Nature 1941 paper_First page.jpg"/>
          <p:cNvPicPr/>
          <p:nvPr/>
        </p:nvPicPr>
        <p:blipFill rotWithShape="1">
          <a:blip r:embed="rId3" cstate="print">
            <a:extLst>
              <a:ext uri="{28A0092B-C50C-407E-A947-70E740481C1C}">
                <a14:useLocalDpi xmlns:a14="http://schemas.microsoft.com/office/drawing/2010/main" val="0"/>
              </a:ext>
            </a:extLst>
          </a:blip>
          <a:srcRect l="8239" t="10465" r="8649" b="65936"/>
          <a:stretch/>
        </p:blipFill>
        <p:spPr bwMode="auto">
          <a:xfrm>
            <a:off x="5160519" y="3390546"/>
            <a:ext cx="3679190" cy="1475105"/>
          </a:xfrm>
          <a:prstGeom prst="rect">
            <a:avLst/>
          </a:prstGeom>
          <a:noFill/>
          <a:ln>
            <a:noFill/>
          </a:ln>
          <a:extLst>
            <a:ext uri="{53640926-AAD7-44D8-BBD7-CCE9431645EC}">
              <a14:shadowObscured xmlns:a14="http://schemas.microsoft.com/office/drawing/2010/main"/>
            </a:ext>
          </a:extLst>
        </p:spPr>
      </p:pic>
      <p:pic>
        <p:nvPicPr>
          <p:cNvPr id="6" name="Picture 5" descr="F:\BC Papers and Documents\Nature 1942_First page.jpg"/>
          <p:cNvPicPr/>
          <p:nvPr/>
        </p:nvPicPr>
        <p:blipFill rotWithShape="1">
          <a:blip r:embed="rId4" cstate="print">
            <a:extLst>
              <a:ext uri="{28A0092B-C50C-407E-A947-70E740481C1C}">
                <a14:useLocalDpi xmlns:a14="http://schemas.microsoft.com/office/drawing/2010/main" val="0"/>
              </a:ext>
            </a:extLst>
          </a:blip>
          <a:srcRect l="7754" t="10861" r="9620" b="71938"/>
          <a:stretch/>
        </p:blipFill>
        <p:spPr bwMode="auto">
          <a:xfrm>
            <a:off x="7000114" y="5235477"/>
            <a:ext cx="4908550" cy="1367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70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3949" y="347729"/>
            <a:ext cx="7302321" cy="523220"/>
          </a:xfrm>
          <a:prstGeom prst="rect">
            <a:avLst/>
          </a:prstGeom>
          <a:noFill/>
        </p:spPr>
        <p:txBody>
          <a:bodyPr wrap="square" rtlCol="0">
            <a:spAutoFit/>
          </a:bodyPr>
          <a:lstStyle/>
          <a:p>
            <a:pPr algn="ctr"/>
            <a:r>
              <a:rPr lang="en-US" sz="2800" dirty="0" smtClean="0">
                <a:solidFill>
                  <a:srgbClr val="FF0000"/>
                </a:solidFill>
              </a:rPr>
              <a:t>Results</a:t>
            </a:r>
            <a:endParaRPr lang="en-US" sz="2800" dirty="0">
              <a:solidFill>
                <a:srgbClr val="FF0000"/>
              </a:solidFill>
            </a:endParaRPr>
          </a:p>
        </p:txBody>
      </p:sp>
      <p:sp>
        <p:nvSpPr>
          <p:cNvPr id="3" name="TextBox 2"/>
          <p:cNvSpPr txBox="1"/>
          <p:nvPr/>
        </p:nvSpPr>
        <p:spPr>
          <a:xfrm>
            <a:off x="515155" y="1081825"/>
            <a:ext cx="11011436" cy="1384995"/>
          </a:xfrm>
          <a:prstGeom prst="rect">
            <a:avLst/>
          </a:prstGeom>
          <a:noFill/>
        </p:spPr>
        <p:txBody>
          <a:bodyPr wrap="square" rtlCol="0">
            <a:spAutoFit/>
          </a:bodyPr>
          <a:lstStyle/>
          <a:p>
            <a:r>
              <a:rPr lang="en-US" sz="2800" dirty="0" smtClean="0"/>
              <a:t>From measuring the length of the track, scattering, mean grain spacing etc. they determined the physical properties of the detected particle like its mass, energy, momentum etc.</a:t>
            </a:r>
            <a:endParaRPr lang="en-US" sz="2800" dirty="0"/>
          </a:p>
        </p:txBody>
      </p:sp>
      <p:pic>
        <p:nvPicPr>
          <p:cNvPr id="5" name="Picture 4"/>
          <p:cNvPicPr>
            <a:picLocks noChangeAspect="1"/>
          </p:cNvPicPr>
          <p:nvPr/>
        </p:nvPicPr>
        <p:blipFill>
          <a:blip r:embed="rId2"/>
          <a:stretch>
            <a:fillRect/>
          </a:stretch>
        </p:blipFill>
        <p:spPr>
          <a:xfrm>
            <a:off x="7171965" y="2062589"/>
            <a:ext cx="4586446" cy="4233383"/>
          </a:xfrm>
          <a:prstGeom prst="rect">
            <a:avLst/>
          </a:prstGeom>
        </p:spPr>
      </p:pic>
      <p:sp>
        <p:nvSpPr>
          <p:cNvPr id="7" name="TextBox 6"/>
          <p:cNvSpPr txBox="1"/>
          <p:nvPr/>
        </p:nvSpPr>
        <p:spPr>
          <a:xfrm>
            <a:off x="8422783" y="6295972"/>
            <a:ext cx="2434107" cy="369332"/>
          </a:xfrm>
          <a:prstGeom prst="rect">
            <a:avLst/>
          </a:prstGeom>
          <a:noFill/>
        </p:spPr>
        <p:txBody>
          <a:bodyPr wrap="square" rtlCol="0">
            <a:spAutoFit/>
          </a:bodyPr>
          <a:lstStyle/>
          <a:p>
            <a:r>
              <a:rPr lang="en-US" dirty="0" smtClean="0"/>
              <a:t>Nature 1941</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735558" y="2887732"/>
                <a:ext cx="4596296" cy="7219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i="0">
                          <a:latin typeface="Cambria Math" panose="02040503050406030204" pitchFamily="18" charset="0"/>
                        </a:rPr>
                        <m:t>=</m:t>
                      </m:r>
                      <m:d>
                        <m:dPr>
                          <m:begChr m:val="{"/>
                          <m:ctrlPr>
                            <a:rPr lang="en-US" i="1">
                              <a:latin typeface="Cambria Math" panose="02040503050406030204" pitchFamily="18" charset="0"/>
                            </a:rPr>
                          </m:ctrlPr>
                        </m:dPr>
                        <m:e>
                          <m:r>
                            <a:rPr lang="en-US" i="0">
                              <a:latin typeface="Cambria Math" panose="02040503050406030204" pitchFamily="18" charset="0"/>
                            </a:rPr>
                            <m:t>3.69+0.28 </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𝑍</m:t>
                                      </m:r>
                                    </m:e>
                                    <m:sup>
                                      <m:f>
                                        <m:fPr>
                                          <m:ctrlPr>
                                            <a:rPr lang="en-US" i="1">
                                              <a:latin typeface="Cambria Math" panose="02040503050406030204" pitchFamily="18" charset="0"/>
                                            </a:rPr>
                                          </m:ctrlPr>
                                        </m:fPr>
                                        <m:num>
                                          <m:r>
                                            <a:rPr lang="en-US" i="0">
                                              <a:latin typeface="Cambria Math" panose="02040503050406030204" pitchFamily="18" charset="0"/>
                                            </a:rPr>
                                            <m:t>4</m:t>
                                          </m:r>
                                        </m:num>
                                        <m:den>
                                          <m:r>
                                            <a:rPr lang="en-US" i="0">
                                              <a:latin typeface="Cambria Math" panose="02040503050406030204" pitchFamily="18" charset="0"/>
                                            </a:rPr>
                                            <m:t>3</m:t>
                                          </m:r>
                                        </m:den>
                                      </m:f>
                                    </m:sup>
                                  </m:sSup>
                                </m:e>
                              </m:d>
                            </m:e>
                          </m:func>
                          <m:f>
                            <m:fPr>
                              <m:ctrlPr>
                                <a:rPr lang="en-US" i="1">
                                  <a:latin typeface="Cambria Math" panose="02040503050406030204" pitchFamily="18" charset="0"/>
                                </a:rPr>
                              </m:ctrlPr>
                            </m:fPr>
                            <m:num>
                              <m:r>
                                <a:rPr lang="en-US" i="1">
                                  <a:latin typeface="Cambria Math" panose="02040503050406030204" pitchFamily="18" charset="0"/>
                                </a:rPr>
                                <m:t>𝜌</m:t>
                              </m:r>
                              <m:r>
                                <a:rPr lang="en-US" i="1">
                                  <a:latin typeface="Cambria Math" panose="02040503050406030204" pitchFamily="18" charset="0"/>
                                </a:rPr>
                                <m:t>𝑡</m:t>
                              </m:r>
                            </m:num>
                            <m:den>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0">
                                      <a:latin typeface="Cambria Math" panose="02040503050406030204" pitchFamily="18" charset="0"/>
                                    </a:rPr>
                                    <m:t>2</m:t>
                                  </m:r>
                                </m:sup>
                              </m:sSup>
                            </m:den>
                          </m:f>
                        </m:e>
                      </m:d>
                      <m:f>
                        <m:fPr>
                          <m:ctrlPr>
                            <a:rPr lang="en-US" i="1">
                              <a:latin typeface="Cambria Math" panose="02040503050406030204" pitchFamily="18" charset="0"/>
                            </a:rPr>
                          </m:ctrlPr>
                        </m:fPr>
                        <m:num>
                          <m:r>
                            <a:rPr lang="en-US" i="1">
                              <a:latin typeface="Cambria Math" panose="02040503050406030204" pitchFamily="18" charset="0"/>
                            </a:rPr>
                            <m:t>𝑍𝑒</m:t>
                          </m:r>
                        </m:num>
                        <m:den>
                          <m:r>
                            <a:rPr lang="en-US" i="1">
                              <a:latin typeface="Cambria Math" panose="02040503050406030204" pitchFamily="18" charset="0"/>
                            </a:rPr>
                            <m:t>𝑊</m:t>
                          </m:r>
                        </m:den>
                      </m:f>
                      <m:r>
                        <a:rPr lang="en-US" i="0">
                          <a:latin typeface="Cambria Math" panose="02040503050406030204" pitchFamily="18" charset="0"/>
                        </a:rPr>
                        <m:t> √</m:t>
                      </m:r>
                      <m:r>
                        <a:rPr lang="en-US" i="1">
                          <a:latin typeface="Cambria Math" panose="02040503050406030204" pitchFamily="18" charset="0"/>
                        </a:rPr>
                        <m:t>𝑁𝑡</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35558" y="2887732"/>
                <a:ext cx="4596296" cy="721929"/>
              </a:xfrm>
              <a:prstGeom prst="rect">
                <a:avLst/>
              </a:prstGeom>
              <a:blipFill rotWithShape="0">
                <a:blip r:embed="rId3"/>
                <a:stretch>
                  <a:fillRect/>
                </a:stretch>
              </a:blipFill>
            </p:spPr>
            <p:txBody>
              <a:bodyPr/>
              <a:lstStyle/>
              <a:p>
                <a:r>
                  <a:rPr lang="en-US">
                    <a:noFill/>
                  </a:rPr>
                  <a:t> </a:t>
                </a:r>
              </a:p>
            </p:txBody>
          </p:sp>
        </mc:Fallback>
      </mc:AlternateContent>
      <p:sp>
        <p:nvSpPr>
          <p:cNvPr id="10" name="TextBox 9"/>
          <p:cNvSpPr txBox="1"/>
          <p:nvPr/>
        </p:nvSpPr>
        <p:spPr>
          <a:xfrm>
            <a:off x="735558" y="3992451"/>
            <a:ext cx="5549332" cy="2308324"/>
          </a:xfrm>
          <a:prstGeom prst="rect">
            <a:avLst/>
          </a:prstGeom>
          <a:noFill/>
        </p:spPr>
        <p:txBody>
          <a:bodyPr wrap="square" rtlCol="0">
            <a:spAutoFit/>
          </a:bodyPr>
          <a:lstStyle/>
          <a:p>
            <a:r>
              <a:rPr lang="en-US" sz="2400" dirty="0" smtClean="0"/>
              <a:t>Ionization loss of different particles with same charge in a given medium depends only on their velocities. Such particles may have different ranges, but the mean grain spacing along their tracks will be the same if they start with the same velocity.</a:t>
            </a:r>
            <a:endParaRPr lang="en-US" sz="2400" dirty="0"/>
          </a:p>
        </p:txBody>
      </p:sp>
    </p:spTree>
    <p:extLst>
      <p:ext uri="{BB962C8B-B14F-4D97-AF65-F5344CB8AC3E}">
        <p14:creationId xmlns:p14="http://schemas.microsoft.com/office/powerpoint/2010/main" val="240602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163" y="412123"/>
            <a:ext cx="7778840" cy="523220"/>
          </a:xfrm>
          <a:prstGeom prst="rect">
            <a:avLst/>
          </a:prstGeom>
          <a:noFill/>
        </p:spPr>
        <p:txBody>
          <a:bodyPr wrap="square" rtlCol="0">
            <a:spAutoFit/>
          </a:bodyPr>
          <a:lstStyle/>
          <a:p>
            <a:pPr algn="ctr"/>
            <a:r>
              <a:rPr lang="en-US" sz="2800" dirty="0" err="1" smtClean="0">
                <a:solidFill>
                  <a:srgbClr val="FF0000"/>
                </a:solidFill>
              </a:rPr>
              <a:t>Bhabha’s</a:t>
            </a:r>
            <a:r>
              <a:rPr lang="en-US" sz="2800" dirty="0" smtClean="0">
                <a:solidFill>
                  <a:srgbClr val="FF0000"/>
                </a:solidFill>
              </a:rPr>
              <a:t> Contribution Acknowledged</a:t>
            </a:r>
            <a:endParaRPr lang="en-US" sz="2800" dirty="0">
              <a:solidFill>
                <a:srgbClr val="FF0000"/>
              </a:solidFill>
            </a:endParaRPr>
          </a:p>
        </p:txBody>
      </p:sp>
      <p:pic>
        <p:nvPicPr>
          <p:cNvPr id="3" name="Picture 2" descr="F:\BC Papers and Documents\Nature 1942_First page.jpg"/>
          <p:cNvPicPr/>
          <p:nvPr/>
        </p:nvPicPr>
        <p:blipFill rotWithShape="1">
          <a:blip r:embed="rId2" cstate="print">
            <a:extLst>
              <a:ext uri="{28A0092B-C50C-407E-A947-70E740481C1C}">
                <a14:useLocalDpi xmlns:a14="http://schemas.microsoft.com/office/drawing/2010/main" val="0"/>
              </a:ext>
            </a:extLst>
          </a:blip>
          <a:srcRect l="9090" t="40637" r="50315" b="46236"/>
          <a:stretch/>
        </p:blipFill>
        <p:spPr bwMode="auto">
          <a:xfrm>
            <a:off x="1027908" y="1524747"/>
            <a:ext cx="3969095" cy="2776797"/>
          </a:xfrm>
          <a:prstGeom prst="rect">
            <a:avLst/>
          </a:prstGeom>
          <a:noFill/>
          <a:ln>
            <a:noFill/>
          </a:ln>
          <a:extLst>
            <a:ext uri="{53640926-AAD7-44D8-BBD7-CCE9431645EC}">
              <a14:shadowObscured xmlns:a14="http://schemas.microsoft.com/office/drawing/2010/main"/>
            </a:ext>
          </a:extLst>
        </p:spPr>
      </p:pic>
      <p:pic>
        <p:nvPicPr>
          <p:cNvPr id="4" name="Picture 3" descr="F:\BC Papers and Documents\Nature 1942_First page.jpg"/>
          <p:cNvPicPr/>
          <p:nvPr/>
        </p:nvPicPr>
        <p:blipFill rotWithShape="1">
          <a:blip r:embed="rId2" cstate="print">
            <a:extLst>
              <a:ext uri="{28A0092B-C50C-407E-A947-70E740481C1C}">
                <a14:useLocalDpi xmlns:a14="http://schemas.microsoft.com/office/drawing/2010/main" val="0"/>
              </a:ext>
            </a:extLst>
          </a:blip>
          <a:srcRect l="7271" t="78288" r="41724" b="2065"/>
          <a:stretch/>
        </p:blipFill>
        <p:spPr bwMode="auto">
          <a:xfrm>
            <a:off x="6539418" y="1524746"/>
            <a:ext cx="3866712" cy="3188921"/>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027908" y="4893972"/>
            <a:ext cx="10112317" cy="1815882"/>
          </a:xfrm>
          <a:prstGeom prst="rect">
            <a:avLst/>
          </a:prstGeom>
          <a:noFill/>
        </p:spPr>
        <p:txBody>
          <a:bodyPr wrap="square" rtlCol="0">
            <a:spAutoFit/>
          </a:bodyPr>
          <a:lstStyle/>
          <a:p>
            <a:r>
              <a:rPr lang="en-US" sz="2800" dirty="0" smtClean="0"/>
              <a:t>“The consistently high values of </a:t>
            </a:r>
            <a:r>
              <a:rPr lang="en-US" sz="2800" dirty="0" err="1" smtClean="0"/>
              <a:t>mesotron</a:t>
            </a:r>
            <a:r>
              <a:rPr lang="en-US" sz="2800" dirty="0" smtClean="0"/>
              <a:t> masses found with plates B and C are probably due to the presence of proton tracks in these plates, due to collision of primary neutrons with hydrogenous matter”.</a:t>
            </a:r>
            <a:endParaRPr lang="en-US" sz="2800" dirty="0"/>
          </a:p>
        </p:txBody>
      </p:sp>
    </p:spTree>
    <p:extLst>
      <p:ext uri="{BB962C8B-B14F-4D97-AF65-F5344CB8AC3E}">
        <p14:creationId xmlns:p14="http://schemas.microsoft.com/office/powerpoint/2010/main" val="3276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2701" y="121429"/>
            <a:ext cx="7508383" cy="523220"/>
          </a:xfrm>
          <a:prstGeom prst="rect">
            <a:avLst/>
          </a:prstGeom>
          <a:noFill/>
        </p:spPr>
        <p:txBody>
          <a:bodyPr wrap="square" rtlCol="0">
            <a:spAutoFit/>
          </a:bodyPr>
          <a:lstStyle/>
          <a:p>
            <a:pPr algn="ctr"/>
            <a:r>
              <a:rPr lang="en-US" sz="2800" dirty="0" smtClean="0">
                <a:solidFill>
                  <a:srgbClr val="FF0000"/>
                </a:solidFill>
              </a:rPr>
              <a:t>What’s in a Name?</a:t>
            </a:r>
            <a:endParaRPr lang="en-US" sz="2800" dirty="0">
              <a:solidFill>
                <a:srgbClr val="FF0000"/>
              </a:solidFill>
            </a:endParaRPr>
          </a:p>
        </p:txBody>
      </p:sp>
      <p:sp>
        <p:nvSpPr>
          <p:cNvPr id="3" name="TextBox 2"/>
          <p:cNvSpPr txBox="1"/>
          <p:nvPr/>
        </p:nvSpPr>
        <p:spPr>
          <a:xfrm>
            <a:off x="682580" y="1074797"/>
            <a:ext cx="7443989" cy="1815882"/>
          </a:xfrm>
          <a:prstGeom prst="rect">
            <a:avLst/>
          </a:prstGeom>
          <a:noFill/>
        </p:spPr>
        <p:txBody>
          <a:bodyPr wrap="square" rtlCol="0">
            <a:spAutoFit/>
          </a:bodyPr>
          <a:lstStyle/>
          <a:p>
            <a:r>
              <a:rPr lang="en-US" sz="2800" dirty="0" smtClean="0"/>
              <a:t>Yukawa in 1935 theoretically predicted the existence of </a:t>
            </a:r>
            <a:r>
              <a:rPr lang="en-US" sz="2800" dirty="0" err="1" smtClean="0"/>
              <a:t>mesotrons</a:t>
            </a:r>
            <a:r>
              <a:rPr lang="en-US" sz="2800" dirty="0"/>
              <a:t> </a:t>
            </a:r>
            <a:r>
              <a:rPr lang="en-US" sz="2800" dirty="0" smtClean="0"/>
              <a:t>which act as the mediators of the strong interaction responsible for confining protons and neutrons in the nucleus.</a:t>
            </a:r>
            <a:endParaRPr lang="en-US" sz="2800" dirty="0"/>
          </a:p>
        </p:txBody>
      </p:sp>
      <p:pic>
        <p:nvPicPr>
          <p:cNvPr id="1026" name="Picture 2" descr="Image result for yukaw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055" y="1074797"/>
            <a:ext cx="1778201" cy="25137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omi bhabh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5055" y="3965569"/>
            <a:ext cx="1906990" cy="26863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2580" y="3226685"/>
            <a:ext cx="7997781" cy="2246769"/>
          </a:xfrm>
          <a:prstGeom prst="rect">
            <a:avLst/>
          </a:prstGeom>
          <a:noFill/>
        </p:spPr>
        <p:txBody>
          <a:bodyPr wrap="square" rtlCol="0">
            <a:spAutoFit/>
          </a:bodyPr>
          <a:lstStyle/>
          <a:p>
            <a:r>
              <a:rPr lang="en-US" sz="2800" dirty="0" smtClean="0"/>
              <a:t>At one point of time there were six different names </a:t>
            </a:r>
            <a:r>
              <a:rPr lang="en-US" sz="2800" dirty="0" err="1" smtClean="0"/>
              <a:t>mesotron</a:t>
            </a:r>
            <a:r>
              <a:rPr lang="en-US" sz="2800" dirty="0" smtClean="0"/>
              <a:t>, meson, </a:t>
            </a:r>
            <a:r>
              <a:rPr lang="en-US" sz="2800" dirty="0" err="1" smtClean="0"/>
              <a:t>mesoton</a:t>
            </a:r>
            <a:r>
              <a:rPr lang="en-US" sz="2800" dirty="0" smtClean="0"/>
              <a:t>, </a:t>
            </a:r>
            <a:r>
              <a:rPr lang="en-US" sz="2800" dirty="0" err="1" smtClean="0"/>
              <a:t>baryton</a:t>
            </a:r>
            <a:r>
              <a:rPr lang="en-US" sz="2800" dirty="0" smtClean="0"/>
              <a:t>, </a:t>
            </a:r>
            <a:r>
              <a:rPr lang="en-US" sz="2800" dirty="0" err="1" smtClean="0"/>
              <a:t>yukon</a:t>
            </a:r>
            <a:r>
              <a:rPr lang="en-US" sz="2800" dirty="0" smtClean="0"/>
              <a:t> and heavy electron were in circulation. Interestingly, </a:t>
            </a:r>
            <a:r>
              <a:rPr lang="en-US" sz="2800" dirty="0" err="1" smtClean="0"/>
              <a:t>Bhabha</a:t>
            </a:r>
            <a:r>
              <a:rPr lang="en-US" sz="2800" dirty="0" smtClean="0"/>
              <a:t> played a significant role in zeroing out to ‘meson’ which is now an accepted name.</a:t>
            </a:r>
            <a:endParaRPr lang="en-US" sz="2800" dirty="0"/>
          </a:p>
        </p:txBody>
      </p:sp>
      <p:sp>
        <p:nvSpPr>
          <p:cNvPr id="4" name="TextBox 3"/>
          <p:cNvSpPr txBox="1"/>
          <p:nvPr/>
        </p:nvSpPr>
        <p:spPr>
          <a:xfrm>
            <a:off x="682580" y="5878563"/>
            <a:ext cx="7830355" cy="830997"/>
          </a:xfrm>
          <a:prstGeom prst="rect">
            <a:avLst/>
          </a:prstGeom>
          <a:noFill/>
        </p:spPr>
        <p:txBody>
          <a:bodyPr wrap="square" rtlCol="0">
            <a:spAutoFit/>
          </a:bodyPr>
          <a:lstStyle/>
          <a:p>
            <a:r>
              <a:rPr lang="en-US" sz="2400" dirty="0" smtClean="0"/>
              <a:t>What’s in a name? by Suprakash Chandra Roy, DREAM 2047 October 2016, p. 28 </a:t>
            </a:r>
            <a:endParaRPr lang="en-US" sz="2400" dirty="0"/>
          </a:p>
        </p:txBody>
      </p:sp>
    </p:spTree>
    <p:extLst>
      <p:ext uri="{BB962C8B-B14F-4D97-AF65-F5344CB8AC3E}">
        <p14:creationId xmlns:p14="http://schemas.microsoft.com/office/powerpoint/2010/main" val="11329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0170" y="883828"/>
            <a:ext cx="8912180" cy="3539430"/>
          </a:xfrm>
          <a:prstGeom prst="rect">
            <a:avLst/>
          </a:prstGeom>
          <a:noFill/>
        </p:spPr>
        <p:txBody>
          <a:bodyPr wrap="square" rtlCol="0">
            <a:spAutoFit/>
          </a:bodyPr>
          <a:lstStyle/>
          <a:p>
            <a:r>
              <a:rPr lang="en-US" sz="2800" dirty="0" smtClean="0"/>
              <a:t>“we </a:t>
            </a:r>
            <a:r>
              <a:rPr lang="en-US" sz="2800" dirty="0"/>
              <a:t>detected tracks on these plates which could be attributed to cosmic ray mesons, and by a method developed by us we preceded to measure the mass of these particles and we obtained a fairly accurate </a:t>
            </a:r>
            <a:r>
              <a:rPr lang="en-US" sz="2800" dirty="0" smtClean="0"/>
              <a:t>value </a:t>
            </a:r>
            <a:r>
              <a:rPr lang="en-US" sz="2800" dirty="0"/>
              <a:t>for the meson mass</a:t>
            </a:r>
            <a:r>
              <a:rPr lang="en-US" sz="2800" dirty="0" smtClean="0"/>
              <a:t>. </a:t>
            </a:r>
            <a:r>
              <a:rPr lang="en-US" sz="2800" dirty="0"/>
              <a:t>This was the first instance of meson mass being determined by observations with photographic </a:t>
            </a:r>
            <a:r>
              <a:rPr lang="en-US" sz="2800" dirty="0" smtClean="0"/>
              <a:t>plates” They realized further investigations but left this area of research due to non-</a:t>
            </a:r>
            <a:r>
              <a:rPr lang="en-US" sz="2800" dirty="0" err="1" smtClean="0"/>
              <a:t>availabilty</a:t>
            </a:r>
            <a:r>
              <a:rPr lang="en-US" sz="2800" dirty="0" smtClean="0"/>
              <a:t> of equipment due to War.</a:t>
            </a:r>
          </a:p>
        </p:txBody>
      </p:sp>
      <p:pic>
        <p:nvPicPr>
          <p:cNvPr id="3" name="Picture 2"/>
          <p:cNvPicPr>
            <a:picLocks noChangeAspect="1"/>
          </p:cNvPicPr>
          <p:nvPr/>
        </p:nvPicPr>
        <p:blipFill>
          <a:blip r:embed="rId2"/>
          <a:stretch>
            <a:fillRect/>
          </a:stretch>
        </p:blipFill>
        <p:spPr>
          <a:xfrm>
            <a:off x="1070092" y="862884"/>
            <a:ext cx="1374625" cy="1913748"/>
          </a:xfrm>
          <a:prstGeom prst="rect">
            <a:avLst/>
          </a:prstGeom>
        </p:spPr>
      </p:pic>
      <p:sp>
        <p:nvSpPr>
          <p:cNvPr id="4" name="TextBox 3"/>
          <p:cNvSpPr txBox="1"/>
          <p:nvPr/>
        </p:nvSpPr>
        <p:spPr>
          <a:xfrm>
            <a:off x="3129567" y="231819"/>
            <a:ext cx="6812924" cy="523220"/>
          </a:xfrm>
          <a:prstGeom prst="rect">
            <a:avLst/>
          </a:prstGeom>
          <a:noFill/>
        </p:spPr>
        <p:txBody>
          <a:bodyPr wrap="square" rtlCol="0">
            <a:spAutoFit/>
          </a:bodyPr>
          <a:lstStyle/>
          <a:p>
            <a:pPr algn="ctr"/>
            <a:r>
              <a:rPr lang="en-US" sz="2800" dirty="0" smtClean="0">
                <a:solidFill>
                  <a:srgbClr val="FF0000"/>
                </a:solidFill>
              </a:rPr>
              <a:t>Missed the Chance of Winning Nobel Prize</a:t>
            </a:r>
            <a:endParaRPr lang="en-US" sz="2800" dirty="0">
              <a:solidFill>
                <a:srgbClr val="FF0000"/>
              </a:solidFill>
            </a:endParaRPr>
          </a:p>
        </p:txBody>
      </p:sp>
      <p:sp>
        <p:nvSpPr>
          <p:cNvPr id="6" name="TextBox 5"/>
          <p:cNvSpPr txBox="1"/>
          <p:nvPr/>
        </p:nvSpPr>
        <p:spPr>
          <a:xfrm>
            <a:off x="1070092" y="5040666"/>
            <a:ext cx="9838314" cy="1384995"/>
          </a:xfrm>
          <a:prstGeom prst="rect">
            <a:avLst/>
          </a:prstGeom>
          <a:noFill/>
        </p:spPr>
        <p:txBody>
          <a:bodyPr wrap="square" rtlCol="0">
            <a:spAutoFit/>
          </a:bodyPr>
          <a:lstStyle/>
          <a:p>
            <a:r>
              <a:rPr lang="en-US" sz="2800" dirty="0" smtClean="0"/>
              <a:t>Getting a cue from the published papers of BC and DMB, C.F. Powell used the same technique of measurement of BC and DMB using customized photographic plates.</a:t>
            </a:r>
            <a:endParaRPr lang="en-US" sz="2800" dirty="0"/>
          </a:p>
        </p:txBody>
      </p:sp>
    </p:spTree>
    <p:extLst>
      <p:ext uri="{BB962C8B-B14F-4D97-AF65-F5344CB8AC3E}">
        <p14:creationId xmlns:p14="http://schemas.microsoft.com/office/powerpoint/2010/main" val="2145054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777" y="1120461"/>
            <a:ext cx="8487177" cy="2246769"/>
          </a:xfrm>
          <a:prstGeom prst="rect">
            <a:avLst/>
          </a:prstGeom>
          <a:noFill/>
        </p:spPr>
        <p:txBody>
          <a:bodyPr wrap="square" rtlCol="0">
            <a:spAutoFit/>
          </a:bodyPr>
          <a:lstStyle/>
          <a:p>
            <a:r>
              <a:rPr lang="en-US" sz="2800" dirty="0">
                <a:solidFill>
                  <a:srgbClr val="002060"/>
                </a:solidFill>
              </a:rPr>
              <a:t>Almost about a decade later in </a:t>
            </a:r>
            <a:r>
              <a:rPr lang="en-US" sz="2800" dirty="0" smtClean="0">
                <a:solidFill>
                  <a:srgbClr val="002060"/>
                </a:solidFill>
              </a:rPr>
              <a:t>1950 C.F</a:t>
            </a:r>
            <a:r>
              <a:rPr lang="en-US" sz="2800" dirty="0">
                <a:solidFill>
                  <a:srgbClr val="002060"/>
                </a:solidFill>
              </a:rPr>
              <a:t>. Powell received the Nobel Prize </a:t>
            </a:r>
            <a:r>
              <a:rPr lang="en-US" sz="2800" dirty="0" smtClean="0">
                <a:solidFill>
                  <a:srgbClr val="002060"/>
                </a:solidFill>
              </a:rPr>
              <a:t>“for his development of the photographic method of studying nuclear processes and his discoveries regarding mesons made with this method” .The same method as was used </a:t>
            </a:r>
            <a:r>
              <a:rPr lang="en-US" sz="2800" dirty="0">
                <a:solidFill>
                  <a:srgbClr val="002060"/>
                </a:solidFill>
              </a:rPr>
              <a:t>by </a:t>
            </a:r>
            <a:r>
              <a:rPr lang="en-US" sz="2800" dirty="0" err="1">
                <a:solidFill>
                  <a:srgbClr val="002060"/>
                </a:solidFill>
              </a:rPr>
              <a:t>Bibha</a:t>
            </a:r>
            <a:r>
              <a:rPr lang="en-US" sz="2800" dirty="0">
                <a:solidFill>
                  <a:srgbClr val="002060"/>
                </a:solidFill>
              </a:rPr>
              <a:t> </a:t>
            </a:r>
            <a:r>
              <a:rPr lang="en-US" sz="2800" dirty="0" err="1">
                <a:solidFill>
                  <a:srgbClr val="002060"/>
                </a:solidFill>
              </a:rPr>
              <a:t>Chowdhuri</a:t>
            </a:r>
            <a:r>
              <a:rPr lang="en-US" sz="2800" dirty="0">
                <a:solidFill>
                  <a:srgbClr val="002060"/>
                </a:solidFill>
              </a:rPr>
              <a:t> and D.M. Bose</a:t>
            </a:r>
            <a:r>
              <a:rPr lang="en-US" sz="2800" dirty="0" smtClean="0">
                <a:solidFill>
                  <a:srgbClr val="002060"/>
                </a:solidFill>
              </a:rPr>
              <a:t>.</a:t>
            </a:r>
            <a:endParaRPr lang="en-US" sz="2800" dirty="0">
              <a:solidFill>
                <a:srgbClr val="002060"/>
              </a:solidFill>
            </a:endParaRPr>
          </a:p>
        </p:txBody>
      </p:sp>
      <p:sp>
        <p:nvSpPr>
          <p:cNvPr id="3" name="TextBox 2"/>
          <p:cNvSpPr txBox="1"/>
          <p:nvPr/>
        </p:nvSpPr>
        <p:spPr>
          <a:xfrm>
            <a:off x="460375" y="3744066"/>
            <a:ext cx="11169246" cy="3046988"/>
          </a:xfrm>
          <a:prstGeom prst="rect">
            <a:avLst/>
          </a:prstGeom>
          <a:noFill/>
        </p:spPr>
        <p:txBody>
          <a:bodyPr wrap="square" rtlCol="0">
            <a:spAutoFit/>
          </a:bodyPr>
          <a:lstStyle/>
          <a:p>
            <a:r>
              <a:rPr lang="en-US" sz="2400" dirty="0" smtClean="0">
                <a:solidFill>
                  <a:srgbClr val="FF0000"/>
                </a:solidFill>
              </a:rPr>
              <a:t>“In </a:t>
            </a:r>
            <a:r>
              <a:rPr lang="en-US" sz="2400" dirty="0">
                <a:solidFill>
                  <a:srgbClr val="FF0000"/>
                </a:solidFill>
              </a:rPr>
              <a:t>1941, Bose and Chaudhuri had pointed it out that it is possible, in principle, to distinguish between </a:t>
            </a:r>
            <a:r>
              <a:rPr lang="en-US" sz="2400" dirty="0" smtClean="0">
                <a:solidFill>
                  <a:srgbClr val="FF0000"/>
                </a:solidFill>
              </a:rPr>
              <a:t>the tracks </a:t>
            </a:r>
            <a:r>
              <a:rPr lang="en-US" sz="2400" dirty="0">
                <a:solidFill>
                  <a:srgbClr val="FF0000"/>
                </a:solidFill>
              </a:rPr>
              <a:t>of protons and mesons in an emulsion. Bose and Chaudhuri exposed ‘half-tone’ plates at mountain altitudes and examined the scattering of the resulting tracks. They concluded that many of the charged particles arrested in their plates were lighter than protons, their mean mass being </a:t>
            </a:r>
            <a:r>
              <a:rPr lang="en-US" sz="2400" dirty="0" smtClean="0">
                <a:solidFill>
                  <a:srgbClr val="FF0000"/>
                </a:solidFill>
              </a:rPr>
              <a:t>200 me </a:t>
            </a:r>
            <a:r>
              <a:rPr lang="en-US" sz="2400" dirty="0">
                <a:solidFill>
                  <a:srgbClr val="FF0000"/>
                </a:solidFill>
              </a:rPr>
              <a:t>…. the physical basis of their method was correct and their work represent the first approach to the scattering method of determining momenta of charged particles by observation of their tracks in emulsion</a:t>
            </a:r>
            <a:r>
              <a:rPr lang="en-US" sz="2400" dirty="0" smtClean="0">
                <a:solidFill>
                  <a:srgbClr val="FF0000"/>
                </a:solidFill>
              </a:rPr>
              <a:t>.”</a:t>
            </a:r>
            <a:endParaRPr lang="en-US" dirty="0"/>
          </a:p>
        </p:txBody>
      </p:sp>
      <p:sp>
        <p:nvSpPr>
          <p:cNvPr id="7" name="AutoShape 8" descr="Image result for c.f. powe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c.f. powe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Photo"/>
          <p:cNvPicPr/>
          <p:nvPr/>
        </p:nvPicPr>
        <p:blipFill>
          <a:blip r:embed="rId2">
            <a:extLst>
              <a:ext uri="{28A0092B-C50C-407E-A947-70E740481C1C}">
                <a14:useLocalDpi xmlns:a14="http://schemas.microsoft.com/office/drawing/2010/main" val="0"/>
              </a:ext>
            </a:extLst>
          </a:blip>
          <a:srcRect/>
          <a:stretch>
            <a:fillRect/>
          </a:stretch>
        </p:blipFill>
        <p:spPr bwMode="auto">
          <a:xfrm>
            <a:off x="460375" y="1120461"/>
            <a:ext cx="1903730" cy="2286000"/>
          </a:xfrm>
          <a:prstGeom prst="rect">
            <a:avLst/>
          </a:prstGeom>
          <a:noFill/>
          <a:ln>
            <a:noFill/>
          </a:ln>
        </p:spPr>
      </p:pic>
      <p:sp>
        <p:nvSpPr>
          <p:cNvPr id="10" name="TextBox 9"/>
          <p:cNvSpPr txBox="1"/>
          <p:nvPr/>
        </p:nvSpPr>
        <p:spPr>
          <a:xfrm>
            <a:off x="3142445" y="312738"/>
            <a:ext cx="7328079" cy="523220"/>
          </a:xfrm>
          <a:prstGeom prst="rect">
            <a:avLst/>
          </a:prstGeom>
          <a:noFill/>
        </p:spPr>
        <p:txBody>
          <a:bodyPr wrap="square" rtlCol="0">
            <a:spAutoFit/>
          </a:bodyPr>
          <a:lstStyle/>
          <a:p>
            <a:pPr algn="ctr"/>
            <a:r>
              <a:rPr lang="en-US" sz="2800" dirty="0" smtClean="0">
                <a:solidFill>
                  <a:srgbClr val="FF0000"/>
                </a:solidFill>
              </a:rPr>
              <a:t>Nobel Prize Awarded to C.F. Powell</a:t>
            </a:r>
            <a:endParaRPr lang="en-US" sz="2800" dirty="0">
              <a:solidFill>
                <a:srgbClr val="FF0000"/>
              </a:solidFill>
            </a:endParaRPr>
          </a:p>
        </p:txBody>
      </p:sp>
    </p:spTree>
    <p:extLst>
      <p:ext uri="{BB962C8B-B14F-4D97-AF65-F5344CB8AC3E}">
        <p14:creationId xmlns:p14="http://schemas.microsoft.com/office/powerpoint/2010/main" val="220361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2439" y="515155"/>
            <a:ext cx="5653826" cy="523220"/>
          </a:xfrm>
          <a:prstGeom prst="rect">
            <a:avLst/>
          </a:prstGeom>
          <a:noFill/>
        </p:spPr>
        <p:txBody>
          <a:bodyPr wrap="square" rtlCol="0">
            <a:spAutoFit/>
          </a:bodyPr>
          <a:lstStyle/>
          <a:p>
            <a:pPr algn="ctr"/>
            <a:r>
              <a:rPr lang="en-US" sz="2800" dirty="0" smtClean="0">
                <a:solidFill>
                  <a:srgbClr val="FF0000"/>
                </a:solidFill>
              </a:rPr>
              <a:t>Irony of Fate</a:t>
            </a:r>
            <a:endParaRPr lang="en-US" sz="2800" dirty="0">
              <a:solidFill>
                <a:srgbClr val="FF0000"/>
              </a:solidFill>
            </a:endParaRPr>
          </a:p>
        </p:txBody>
      </p:sp>
      <p:sp>
        <p:nvSpPr>
          <p:cNvPr id="3" name="TextBox 2"/>
          <p:cNvSpPr txBox="1"/>
          <p:nvPr/>
        </p:nvSpPr>
        <p:spPr>
          <a:xfrm>
            <a:off x="605307" y="1403797"/>
            <a:ext cx="9955369" cy="4401205"/>
          </a:xfrm>
          <a:prstGeom prst="rect">
            <a:avLst/>
          </a:prstGeom>
          <a:noFill/>
        </p:spPr>
        <p:txBody>
          <a:bodyPr wrap="square" rtlCol="0">
            <a:spAutoFit/>
          </a:bodyPr>
          <a:lstStyle/>
          <a:p>
            <a:r>
              <a:rPr lang="en-US" sz="2800" dirty="0" smtClean="0"/>
              <a:t>It is an irony of fate that neither </a:t>
            </a:r>
            <a:r>
              <a:rPr lang="en-US" sz="2800" dirty="0" err="1" smtClean="0"/>
              <a:t>Mariatta</a:t>
            </a:r>
            <a:r>
              <a:rPr lang="en-US" sz="2800" dirty="0" smtClean="0"/>
              <a:t> </a:t>
            </a:r>
            <a:r>
              <a:rPr lang="en-US" sz="2800" dirty="0" err="1" smtClean="0"/>
              <a:t>Blau</a:t>
            </a:r>
            <a:r>
              <a:rPr lang="en-US" sz="2800" dirty="0" smtClean="0"/>
              <a:t>, the pioneer in the development of the photographic method of studying nuclear processes nor </a:t>
            </a:r>
            <a:r>
              <a:rPr lang="en-US" sz="2800" dirty="0" err="1" smtClean="0"/>
              <a:t>Bibha</a:t>
            </a:r>
            <a:r>
              <a:rPr lang="en-US" sz="2800" dirty="0" smtClean="0"/>
              <a:t> </a:t>
            </a:r>
            <a:r>
              <a:rPr lang="en-US" sz="2800" dirty="0" err="1" smtClean="0"/>
              <a:t>Chowdhuri</a:t>
            </a:r>
            <a:r>
              <a:rPr lang="en-US" sz="2800" dirty="0" smtClean="0"/>
              <a:t> and D.M. Bose for their method of detecting meson mass did not get the Nobel Prize.</a:t>
            </a:r>
            <a:r>
              <a:rPr lang="en-US" dirty="0" smtClean="0"/>
              <a:t> </a:t>
            </a:r>
            <a:r>
              <a:rPr lang="en-US" sz="2800" dirty="0" smtClean="0"/>
              <a:t>As a consolation, </a:t>
            </a:r>
            <a:r>
              <a:rPr lang="en-US" sz="2800" dirty="0" err="1" smtClean="0"/>
              <a:t>Blau</a:t>
            </a:r>
            <a:r>
              <a:rPr lang="en-US" sz="2800" dirty="0" smtClean="0"/>
              <a:t> was nominated for the Nobel by Erwin Schrodinger and Walter </a:t>
            </a:r>
            <a:r>
              <a:rPr lang="en-US" sz="2800" dirty="0" err="1" smtClean="0"/>
              <a:t>Thirring</a:t>
            </a:r>
            <a:r>
              <a:rPr lang="en-US" sz="2800" dirty="0" smtClean="0"/>
              <a:t>.</a:t>
            </a:r>
          </a:p>
          <a:p>
            <a:endParaRPr lang="en-US" sz="2800" dirty="0"/>
          </a:p>
          <a:p>
            <a:r>
              <a:rPr lang="en-US" sz="2800" dirty="0" smtClean="0"/>
              <a:t>In case of </a:t>
            </a:r>
            <a:r>
              <a:rPr lang="en-US" sz="2800" dirty="0" err="1" smtClean="0"/>
              <a:t>Bibha</a:t>
            </a:r>
            <a:r>
              <a:rPr lang="en-US" sz="2800" dirty="0" smtClean="0"/>
              <a:t> </a:t>
            </a:r>
            <a:r>
              <a:rPr lang="en-US" sz="2800" dirty="0" err="1" smtClean="0"/>
              <a:t>Chowdhuri</a:t>
            </a:r>
            <a:r>
              <a:rPr lang="en-US" sz="2800" dirty="0"/>
              <a:t>:</a:t>
            </a:r>
            <a:r>
              <a:rPr lang="en-US" sz="2800" dirty="0" smtClean="0"/>
              <a:t> despite Powell’s acknowledgement </a:t>
            </a:r>
            <a:r>
              <a:rPr lang="en-US" sz="2800" dirty="0" err="1" smtClean="0"/>
              <a:t>Bibha</a:t>
            </a:r>
            <a:r>
              <a:rPr lang="en-US" sz="2800" dirty="0" smtClean="0"/>
              <a:t> </a:t>
            </a:r>
            <a:r>
              <a:rPr lang="en-US" sz="2800" dirty="0" err="1" smtClean="0"/>
              <a:t>Chowdhuri’s</a:t>
            </a:r>
            <a:r>
              <a:rPr lang="en-US" sz="2800" dirty="0" smtClean="0"/>
              <a:t> work received minimal international </a:t>
            </a:r>
            <a:r>
              <a:rPr lang="en-US" sz="2800" smtClean="0"/>
              <a:t>and Indian recognition.</a:t>
            </a:r>
            <a:endParaRPr lang="en-US" dirty="0"/>
          </a:p>
        </p:txBody>
      </p:sp>
    </p:spTree>
    <p:extLst>
      <p:ext uri="{BB962C8B-B14F-4D97-AF65-F5344CB8AC3E}">
        <p14:creationId xmlns:p14="http://schemas.microsoft.com/office/powerpoint/2010/main" val="3745784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0468" y="360608"/>
            <a:ext cx="8448540"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at the University of Manchester</a:t>
            </a:r>
            <a:endParaRPr lang="en-US" sz="2800" dirty="0">
              <a:solidFill>
                <a:srgbClr val="FF0000"/>
              </a:solidFill>
            </a:endParaRPr>
          </a:p>
        </p:txBody>
      </p:sp>
      <p:sp>
        <p:nvSpPr>
          <p:cNvPr id="3" name="TextBox 2"/>
          <p:cNvSpPr txBox="1"/>
          <p:nvPr/>
        </p:nvSpPr>
        <p:spPr>
          <a:xfrm>
            <a:off x="2438561" y="1258117"/>
            <a:ext cx="8718997" cy="954107"/>
          </a:xfrm>
          <a:prstGeom prst="rect">
            <a:avLst/>
          </a:prstGeom>
          <a:noFill/>
        </p:spPr>
        <p:txBody>
          <a:bodyPr wrap="square" rtlCol="0">
            <a:spAutoFit/>
          </a:bodyPr>
          <a:lstStyle/>
          <a:p>
            <a:r>
              <a:rPr lang="en-US" sz="2800" dirty="0" smtClean="0"/>
              <a:t>1945: </a:t>
            </a:r>
            <a:r>
              <a:rPr lang="en-US" sz="2800" dirty="0" err="1" smtClean="0"/>
              <a:t>Bibha</a:t>
            </a:r>
            <a:r>
              <a:rPr lang="en-US" sz="2800" dirty="0" smtClean="0"/>
              <a:t> </a:t>
            </a:r>
            <a:r>
              <a:rPr lang="en-US" sz="2800" dirty="0" err="1" smtClean="0"/>
              <a:t>Chowdhuri</a:t>
            </a:r>
            <a:r>
              <a:rPr lang="en-US" sz="2800" dirty="0" smtClean="0"/>
              <a:t> left Bose Institute and joined cosmic ray research group in P.M.S. Blackett’s laboratory.</a:t>
            </a:r>
            <a:endParaRPr lang="en-US" sz="2800" dirty="0"/>
          </a:p>
        </p:txBody>
      </p:sp>
      <p:pic>
        <p:nvPicPr>
          <p:cNvPr id="5" name="Picture 4"/>
          <p:cNvPicPr/>
          <p:nvPr/>
        </p:nvPicPr>
        <p:blipFill rotWithShape="1">
          <a:blip r:embed="rId2"/>
          <a:srcRect t="7116" b="56337"/>
          <a:stretch/>
        </p:blipFill>
        <p:spPr bwMode="auto">
          <a:xfrm>
            <a:off x="265679" y="3228719"/>
            <a:ext cx="4035863" cy="2252733"/>
          </a:xfrm>
          <a:prstGeom prst="rect">
            <a:avLst/>
          </a:prstGeom>
          <a:ln>
            <a:noFill/>
          </a:ln>
          <a:extLst>
            <a:ext uri="{53640926-AAD7-44D8-BBD7-CCE9431645EC}">
              <a14:shadowObscured xmlns:a14="http://schemas.microsoft.com/office/drawing/2010/main"/>
            </a:ext>
          </a:extLst>
        </p:spPr>
      </p:pic>
      <p:pic>
        <p:nvPicPr>
          <p:cNvPr id="7" name="Picture 2" descr="Image result for PMS Blacket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90" y="1177558"/>
            <a:ext cx="1428750" cy="1895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44979" y="2586513"/>
            <a:ext cx="7250806" cy="3883114"/>
          </a:xfrm>
          <a:prstGeom prst="rect">
            <a:avLst/>
          </a:prstGeom>
          <a:noFill/>
        </p:spPr>
        <p:txBody>
          <a:bodyPr wrap="square" rtlCol="0">
            <a:spAutoFit/>
          </a:bodyPr>
          <a:lstStyle/>
          <a:p>
            <a:pPr>
              <a:lnSpc>
                <a:spcPct val="107000"/>
              </a:lnSpc>
              <a:spcAft>
                <a:spcPts val="800"/>
              </a:spcAft>
            </a:pPr>
            <a:r>
              <a:rPr lang="en-US" sz="2800" dirty="0" err="1">
                <a:ea typeface="Calibri" panose="020F0502020204030204" pitchFamily="34" charset="0"/>
                <a:cs typeface="Mangal" panose="02040503050203030202" pitchFamily="18" charset="0"/>
              </a:rPr>
              <a:t>Bibha</a:t>
            </a:r>
            <a:r>
              <a:rPr lang="en-US" sz="2800" dirty="0">
                <a:ea typeface="Calibri" panose="020F0502020204030204" pitchFamily="34" charset="0"/>
                <a:cs typeface="Mangal" panose="02040503050203030202" pitchFamily="18" charset="0"/>
              </a:rPr>
              <a:t> </a:t>
            </a:r>
            <a:r>
              <a:rPr lang="en-US" sz="2800" dirty="0" err="1">
                <a:ea typeface="Calibri" panose="020F0502020204030204" pitchFamily="34" charset="0"/>
                <a:cs typeface="Mangal" panose="02040503050203030202" pitchFamily="18" charset="0"/>
              </a:rPr>
              <a:t>Chowdhuri</a:t>
            </a:r>
            <a:r>
              <a:rPr lang="en-US" sz="2800" dirty="0">
                <a:ea typeface="Calibri" panose="020F0502020204030204" pitchFamily="34" charset="0"/>
                <a:cs typeface="Mangal" panose="02040503050203030202" pitchFamily="18" charset="0"/>
              </a:rPr>
              <a:t> tried to discover the how, why and wherefore of this process and to estimate the extent of scattering and the number of particles involved</a:t>
            </a:r>
            <a:r>
              <a:rPr lang="en-US" sz="2800" dirty="0" smtClean="0">
                <a:ea typeface="Calibri" panose="020F0502020204030204" pitchFamily="34" charset="0"/>
                <a:cs typeface="Mangal" panose="02040503050203030202" pitchFamily="18" charset="0"/>
              </a:rPr>
              <a:t>.</a:t>
            </a:r>
          </a:p>
          <a:p>
            <a:pPr>
              <a:lnSpc>
                <a:spcPct val="107000"/>
              </a:lnSpc>
              <a:spcAft>
                <a:spcPts val="800"/>
              </a:spcAft>
            </a:pPr>
            <a:r>
              <a:rPr lang="en-US" sz="2800" dirty="0" smtClean="0">
                <a:ea typeface="Calibri" panose="020F0502020204030204" pitchFamily="34" charset="0"/>
                <a:cs typeface="Mangal" panose="02040503050203030202" pitchFamily="18" charset="0"/>
              </a:rPr>
              <a:t>Air showers contain particles of both soft (low energy) and hard (high energy) components. </a:t>
            </a:r>
            <a:r>
              <a:rPr lang="en-US" sz="2800" dirty="0" err="1" smtClean="0">
                <a:ea typeface="Calibri" panose="020F0502020204030204" pitchFamily="34" charset="0"/>
                <a:cs typeface="Mangal" panose="02040503050203030202" pitchFamily="18" charset="0"/>
              </a:rPr>
              <a:t>Bibha</a:t>
            </a:r>
            <a:r>
              <a:rPr lang="en-US" sz="2800" dirty="0" smtClean="0">
                <a:ea typeface="Calibri" panose="020F0502020204030204" pitchFamily="34" charset="0"/>
                <a:cs typeface="Mangal" panose="02040503050203030202" pitchFamily="18" charset="0"/>
              </a:rPr>
              <a:t> </a:t>
            </a:r>
            <a:r>
              <a:rPr lang="en-US" sz="2800" dirty="0" err="1" smtClean="0">
                <a:ea typeface="Calibri" panose="020F0502020204030204" pitchFamily="34" charset="0"/>
                <a:cs typeface="Mangal" panose="02040503050203030202" pitchFamily="18" charset="0"/>
              </a:rPr>
              <a:t>Chowdhuri</a:t>
            </a:r>
            <a:r>
              <a:rPr lang="en-US" sz="2800" dirty="0" smtClean="0">
                <a:ea typeface="Calibri" panose="020F0502020204030204" pitchFamily="34" charset="0"/>
                <a:cs typeface="Mangal" panose="02040503050203030202" pitchFamily="18" charset="0"/>
              </a:rPr>
              <a:t> tried to find out the exact proportions. </a:t>
            </a:r>
            <a:endParaRPr lang="en-US" sz="2800" dirty="0">
              <a:ea typeface="Calibri" panose="020F0502020204030204" pitchFamily="34" charset="0"/>
              <a:cs typeface="Mangal" panose="02040503050203030202" pitchFamily="18" charset="0"/>
            </a:endParaRPr>
          </a:p>
        </p:txBody>
      </p:sp>
      <p:sp>
        <p:nvSpPr>
          <p:cNvPr id="9" name="Rectangle 8"/>
          <p:cNvSpPr/>
          <p:nvPr/>
        </p:nvSpPr>
        <p:spPr>
          <a:xfrm>
            <a:off x="265679" y="5637137"/>
            <a:ext cx="3895537" cy="1277786"/>
          </a:xfrm>
          <a:prstGeom prst="rect">
            <a:avLst/>
          </a:prstGeom>
        </p:spPr>
        <p:txBody>
          <a:bodyPr wrap="square">
            <a:spAutoFit/>
          </a:bodyPr>
          <a:lstStyle/>
          <a:p>
            <a:pPr>
              <a:lnSpc>
                <a:spcPct val="107000"/>
              </a:lnSpc>
              <a:spcAft>
                <a:spcPts val="800"/>
              </a:spcAft>
            </a:pPr>
            <a:r>
              <a:rPr lang="en-US" dirty="0">
                <a:ea typeface="Calibri" panose="020F0502020204030204" pitchFamily="34" charset="0"/>
                <a:cs typeface="Mangal" panose="02040503050203030202" pitchFamily="18" charset="0"/>
              </a:rPr>
              <a:t>Air showers are produced when cosmic rays enter the earth’s atmosphere extends itself by scattering in lower altitudes.</a:t>
            </a:r>
          </a:p>
        </p:txBody>
      </p:sp>
    </p:spTree>
    <p:extLst>
      <p:ext uri="{BB962C8B-B14F-4D97-AF65-F5344CB8AC3E}">
        <p14:creationId xmlns:p14="http://schemas.microsoft.com/office/powerpoint/2010/main" val="3836757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BIva Chaudhuri\Morning Herald Clipping-1.jpg"/>
          <p:cNvPicPr/>
          <p:nvPr/>
        </p:nvPicPr>
        <p:blipFill rotWithShape="1">
          <a:blip r:embed="rId2" cstate="print">
            <a:extLst>
              <a:ext uri="{28A0092B-C50C-407E-A947-70E740481C1C}">
                <a14:useLocalDpi xmlns:a14="http://schemas.microsoft.com/office/drawing/2010/main" val="0"/>
              </a:ext>
            </a:extLst>
          </a:blip>
          <a:srcRect t="17154" b="12013"/>
          <a:stretch/>
        </p:blipFill>
        <p:spPr bwMode="auto">
          <a:xfrm rot="5400000">
            <a:off x="7067550" y="2527529"/>
            <a:ext cx="6162223" cy="249872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991673" y="347730"/>
            <a:ext cx="7405352"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in Manchester Herald</a:t>
            </a:r>
            <a:endParaRPr lang="en-US" sz="2800" dirty="0">
              <a:solidFill>
                <a:srgbClr val="FF0000"/>
              </a:solidFill>
            </a:endParaRPr>
          </a:p>
        </p:txBody>
      </p:sp>
      <p:sp>
        <p:nvSpPr>
          <p:cNvPr id="5" name="TextBox 4"/>
          <p:cNvSpPr txBox="1"/>
          <p:nvPr/>
        </p:nvSpPr>
        <p:spPr>
          <a:xfrm>
            <a:off x="515155" y="1300766"/>
            <a:ext cx="7881870" cy="3970318"/>
          </a:xfrm>
          <a:prstGeom prst="rect">
            <a:avLst/>
          </a:prstGeom>
          <a:noFill/>
        </p:spPr>
        <p:txBody>
          <a:bodyPr wrap="square" rtlCol="0">
            <a:spAutoFit/>
          </a:bodyPr>
          <a:lstStyle/>
          <a:p>
            <a:r>
              <a:rPr lang="en-US" sz="2800" dirty="0" err="1" smtClean="0"/>
              <a:t>Bibha</a:t>
            </a:r>
            <a:r>
              <a:rPr lang="en-US" sz="2800" dirty="0" smtClean="0"/>
              <a:t> </a:t>
            </a:r>
            <a:r>
              <a:rPr lang="en-US" sz="2800" dirty="0" err="1" smtClean="0"/>
              <a:t>Chowdhuri</a:t>
            </a:r>
            <a:r>
              <a:rPr lang="en-US" sz="2800" dirty="0" smtClean="0"/>
              <a:t> felt strongly about women’s fear and ignorance of science. “It’s a tragedy we have so few women physicists today. In this age when science and Physics particularly is more important than ever. Women should study atomic power; if they won’t understand how it works, how can they help decide how it should be used? I can count the women physicists I knew, both in India and in England in the fingers of one hand.</a:t>
            </a:r>
            <a:endParaRPr lang="en-US" sz="2800" dirty="0"/>
          </a:p>
        </p:txBody>
      </p:sp>
    </p:spTree>
    <p:extLst>
      <p:ext uri="{BB962C8B-B14F-4D97-AF65-F5344CB8AC3E}">
        <p14:creationId xmlns:p14="http://schemas.microsoft.com/office/powerpoint/2010/main" val="3601085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bhabh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70" y="1283399"/>
            <a:ext cx="2059770" cy="2904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7140" y="90152"/>
            <a:ext cx="6864437" cy="523220"/>
          </a:xfrm>
          <a:prstGeom prst="rect">
            <a:avLst/>
          </a:prstGeom>
          <a:noFill/>
        </p:spPr>
        <p:txBody>
          <a:bodyPr wrap="square" rtlCol="0">
            <a:spAutoFit/>
          </a:bodyPr>
          <a:lstStyle/>
          <a:p>
            <a:pPr algn="ctr"/>
            <a:r>
              <a:rPr lang="en-US" sz="2800" dirty="0" err="1" smtClean="0">
                <a:solidFill>
                  <a:srgbClr val="FF0000"/>
                </a:solidFill>
              </a:rPr>
              <a:t>Bhabha</a:t>
            </a:r>
            <a:r>
              <a:rPr lang="en-US" sz="2800" dirty="0">
                <a:solidFill>
                  <a:srgbClr val="FF0000"/>
                </a:solidFill>
              </a:rPr>
              <a:t> </a:t>
            </a:r>
            <a:r>
              <a:rPr lang="en-US" sz="2800" dirty="0" smtClean="0">
                <a:solidFill>
                  <a:srgbClr val="FF0000"/>
                </a:solidFill>
              </a:rPr>
              <a:t>– Science and Culture Connections</a:t>
            </a:r>
            <a:endParaRPr lang="en-US" sz="2800" dirty="0">
              <a:solidFill>
                <a:srgbClr val="FF0000"/>
              </a:solidFill>
            </a:endParaRPr>
          </a:p>
        </p:txBody>
      </p:sp>
      <p:sp>
        <p:nvSpPr>
          <p:cNvPr id="4" name="TextBox 3"/>
          <p:cNvSpPr txBox="1"/>
          <p:nvPr/>
        </p:nvSpPr>
        <p:spPr>
          <a:xfrm>
            <a:off x="3013656" y="1283399"/>
            <a:ext cx="8847786" cy="5262979"/>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smtClean="0"/>
              <a:t>Dr</a:t>
            </a:r>
            <a:r>
              <a:rPr lang="en-US" sz="2400" b="1" dirty="0" smtClean="0"/>
              <a:t> H. J. </a:t>
            </a:r>
            <a:r>
              <a:rPr lang="en-US" sz="2400" b="1" dirty="0" err="1" smtClean="0"/>
              <a:t>Bhabha's</a:t>
            </a:r>
            <a:r>
              <a:rPr lang="en-US" sz="2400" b="1" dirty="0" smtClean="0"/>
              <a:t> Lectures on Cosmic Radiation</a:t>
            </a:r>
            <a:endParaRPr lang="en-US" sz="2400" dirty="0" smtClean="0"/>
          </a:p>
          <a:p>
            <a:r>
              <a:rPr lang="en-US" b="1" dirty="0" smtClean="0"/>
              <a:t>       </a:t>
            </a:r>
            <a:r>
              <a:rPr lang="en-US" sz="2400" b="1" i="1" dirty="0" smtClean="0">
                <a:solidFill>
                  <a:srgbClr val="FF0000"/>
                </a:solidFill>
              </a:rPr>
              <a:t>Science and Culture Vol. 6, March 1941, 500</a:t>
            </a:r>
          </a:p>
          <a:p>
            <a:pPr marL="342900" indent="-342900">
              <a:buFont typeface="Arial" panose="020B0604020202020204" pitchFamily="34" charset="0"/>
              <a:buChar char="•"/>
            </a:pPr>
            <a:r>
              <a:rPr lang="en-US" sz="2400" b="1" dirty="0" smtClean="0"/>
              <a:t>Cosmic Radiation</a:t>
            </a:r>
          </a:p>
          <a:p>
            <a:r>
              <a:rPr lang="en-US" sz="2400" b="1" i="1" dirty="0" smtClean="0"/>
              <a:t>      </a:t>
            </a:r>
            <a:r>
              <a:rPr lang="en-US" sz="2400" b="1" i="1" dirty="0" smtClean="0">
                <a:solidFill>
                  <a:srgbClr val="FF0000"/>
                </a:solidFill>
              </a:rPr>
              <a:t>Science and Culture Vol. 7,  April 1942, 470</a:t>
            </a:r>
          </a:p>
          <a:p>
            <a:pPr marL="342900" indent="-342900">
              <a:buFont typeface="Arial" panose="020B0604020202020204" pitchFamily="34" charset="0"/>
              <a:buChar char="•"/>
            </a:pPr>
            <a:r>
              <a:rPr lang="en-US" sz="2400" b="1" dirty="0" smtClean="0"/>
              <a:t>Cosmic Radiation </a:t>
            </a:r>
          </a:p>
          <a:p>
            <a:r>
              <a:rPr lang="en-US" sz="2400" b="1" i="1" dirty="0" smtClean="0"/>
              <a:t>      </a:t>
            </a:r>
            <a:r>
              <a:rPr lang="en-US" sz="2400" b="1" i="1" dirty="0" smtClean="0">
                <a:solidFill>
                  <a:srgbClr val="FF0000"/>
                </a:solidFill>
              </a:rPr>
              <a:t>Science and Culture Vol. 7, November 1942, 520</a:t>
            </a:r>
          </a:p>
          <a:p>
            <a:pPr marL="342900" indent="-342900">
              <a:buFont typeface="Arial" panose="020B0604020202020204" pitchFamily="34" charset="0"/>
              <a:buChar char="•"/>
            </a:pPr>
            <a:r>
              <a:rPr lang="en-US" sz="2400" b="1" dirty="0" smtClean="0"/>
              <a:t>On the Economics of Atomic Power Development in India and the Atomic Energy </a:t>
            </a:r>
            <a:r>
              <a:rPr lang="en-US" sz="2400" b="1" dirty="0" err="1" smtClean="0"/>
              <a:t>Programme</a:t>
            </a:r>
            <a:endParaRPr lang="en-US" sz="2400" b="1" dirty="0" smtClean="0"/>
          </a:p>
          <a:p>
            <a:r>
              <a:rPr lang="en-US" sz="2400" b="1" dirty="0" smtClean="0"/>
              <a:t>      </a:t>
            </a:r>
            <a:r>
              <a:rPr lang="en-US" sz="2400" b="1" i="1" dirty="0" smtClean="0">
                <a:solidFill>
                  <a:srgbClr val="FF0000"/>
                </a:solidFill>
              </a:rPr>
              <a:t>Science </a:t>
            </a:r>
            <a:r>
              <a:rPr lang="en-US" sz="2400" b="1" i="1" dirty="0">
                <a:solidFill>
                  <a:srgbClr val="FF0000"/>
                </a:solidFill>
              </a:rPr>
              <a:t>and Culture Vol. 23, October 1957, </a:t>
            </a:r>
            <a:r>
              <a:rPr lang="en-US" sz="2400" b="1" i="1" dirty="0" smtClean="0">
                <a:solidFill>
                  <a:srgbClr val="FF0000"/>
                </a:solidFill>
              </a:rPr>
              <a:t>180</a:t>
            </a:r>
          </a:p>
          <a:p>
            <a:r>
              <a:rPr lang="en-US" sz="2400" b="1" i="1" dirty="0" smtClean="0">
                <a:solidFill>
                  <a:srgbClr val="FF0000"/>
                </a:solidFill>
              </a:rPr>
              <a:t>      Science </a:t>
            </a:r>
            <a:r>
              <a:rPr lang="en-US" sz="2400" b="1" i="1" dirty="0">
                <a:solidFill>
                  <a:srgbClr val="FF0000"/>
                </a:solidFill>
              </a:rPr>
              <a:t>and Culture Vol. 23, </a:t>
            </a:r>
            <a:r>
              <a:rPr lang="en-US" sz="2400" b="1" i="1" dirty="0" smtClean="0">
                <a:solidFill>
                  <a:srgbClr val="FF0000"/>
                </a:solidFill>
              </a:rPr>
              <a:t>November </a:t>
            </a:r>
            <a:r>
              <a:rPr lang="en-US" sz="2400" b="1" i="1" dirty="0">
                <a:solidFill>
                  <a:srgbClr val="FF0000"/>
                </a:solidFill>
              </a:rPr>
              <a:t>1957, </a:t>
            </a:r>
            <a:r>
              <a:rPr lang="en-US" sz="2400" b="1" i="1" dirty="0" smtClean="0">
                <a:solidFill>
                  <a:srgbClr val="FF0000"/>
                </a:solidFill>
              </a:rPr>
              <a:t>219</a:t>
            </a:r>
            <a:endParaRPr lang="en-US" sz="2400" i="1" dirty="0">
              <a:solidFill>
                <a:srgbClr val="FF0000"/>
              </a:solidFill>
            </a:endParaRPr>
          </a:p>
          <a:p>
            <a:pPr marL="342900" indent="-342900">
              <a:buFont typeface="Arial" panose="020B0604020202020204" pitchFamily="34" charset="0"/>
              <a:buChar char="•"/>
            </a:pPr>
            <a:r>
              <a:rPr lang="en-US" sz="2400" b="1" dirty="0" smtClean="0"/>
              <a:t>The Promise of Nuclear Energy</a:t>
            </a:r>
          </a:p>
          <a:p>
            <a:r>
              <a:rPr lang="en-US" sz="2400" b="1" i="1" dirty="0" smtClean="0">
                <a:solidFill>
                  <a:srgbClr val="FF0000"/>
                </a:solidFill>
              </a:rPr>
              <a:t>     Science and Culture Vol. 29, December 1963, 574</a:t>
            </a:r>
          </a:p>
          <a:p>
            <a:pPr marL="342900" indent="-342900">
              <a:buFont typeface="Arial" panose="020B0604020202020204" pitchFamily="34" charset="0"/>
              <a:buChar char="•"/>
            </a:pPr>
            <a:r>
              <a:rPr lang="en-US" sz="2400" b="1" dirty="0" smtClean="0"/>
              <a:t>Indian Science-Two Methods of Development</a:t>
            </a:r>
          </a:p>
          <a:p>
            <a:r>
              <a:rPr lang="en-US" sz="2400" b="1" i="1" dirty="0" smtClean="0"/>
              <a:t>     </a:t>
            </a:r>
            <a:r>
              <a:rPr lang="en-US" sz="2400" b="1" i="1" dirty="0" smtClean="0">
                <a:solidFill>
                  <a:srgbClr val="FF0000"/>
                </a:solidFill>
              </a:rPr>
              <a:t>Science </a:t>
            </a:r>
            <a:r>
              <a:rPr lang="en-US" sz="2400" b="1" i="1" dirty="0">
                <a:solidFill>
                  <a:srgbClr val="FF0000"/>
                </a:solidFill>
              </a:rPr>
              <a:t>and Culture Vol. </a:t>
            </a:r>
            <a:r>
              <a:rPr lang="en-US" sz="2400" b="1" i="1" dirty="0" smtClean="0">
                <a:solidFill>
                  <a:srgbClr val="FF0000"/>
                </a:solidFill>
              </a:rPr>
              <a:t>32, July 1966, 333</a:t>
            </a:r>
            <a:endParaRPr lang="en-US" dirty="0" smtClean="0">
              <a:solidFill>
                <a:srgbClr val="FF0000"/>
              </a:solidFill>
            </a:endParaRPr>
          </a:p>
        </p:txBody>
      </p:sp>
    </p:spTree>
    <p:extLst>
      <p:ext uri="{BB962C8B-B14F-4D97-AF65-F5344CB8AC3E}">
        <p14:creationId xmlns:p14="http://schemas.microsoft.com/office/powerpoint/2010/main" val="1119632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3195" y="425003"/>
            <a:ext cx="5396248" cy="523220"/>
          </a:xfrm>
          <a:prstGeom prst="rect">
            <a:avLst/>
          </a:prstGeom>
          <a:noFill/>
        </p:spPr>
        <p:txBody>
          <a:bodyPr wrap="square" rtlCol="0">
            <a:spAutoFit/>
          </a:bodyPr>
          <a:lstStyle/>
          <a:p>
            <a:pPr algn="ctr"/>
            <a:r>
              <a:rPr lang="en-US" sz="2800" dirty="0" smtClean="0">
                <a:solidFill>
                  <a:srgbClr val="FF0000"/>
                </a:solidFill>
              </a:rPr>
              <a:t>Return to India</a:t>
            </a:r>
            <a:endParaRPr lang="en-US" sz="2800" dirty="0">
              <a:solidFill>
                <a:srgbClr val="FF0000"/>
              </a:solidFill>
            </a:endParaRPr>
          </a:p>
        </p:txBody>
      </p:sp>
      <p:pic>
        <p:nvPicPr>
          <p:cNvPr id="3" name="Picture 2" descr="Image result for homi bhabh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2785" y="948223"/>
            <a:ext cx="1906990" cy="2686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549" y="1159099"/>
            <a:ext cx="8886423" cy="1815882"/>
          </a:xfrm>
          <a:prstGeom prst="rect">
            <a:avLst/>
          </a:prstGeom>
          <a:noFill/>
        </p:spPr>
        <p:txBody>
          <a:bodyPr wrap="square" rtlCol="0">
            <a:spAutoFit/>
          </a:bodyPr>
          <a:lstStyle/>
          <a:p>
            <a:r>
              <a:rPr lang="en-US" sz="2800" dirty="0" err="1" smtClean="0"/>
              <a:t>Bhabha</a:t>
            </a:r>
            <a:r>
              <a:rPr lang="en-US" sz="2800" dirty="0" smtClean="0"/>
              <a:t> was interested to include </a:t>
            </a:r>
            <a:r>
              <a:rPr lang="en-US" sz="2800" dirty="0" err="1" smtClean="0"/>
              <a:t>Bibha</a:t>
            </a:r>
            <a:r>
              <a:rPr lang="en-US" sz="2800" dirty="0" smtClean="0"/>
              <a:t> </a:t>
            </a:r>
            <a:r>
              <a:rPr lang="en-US" sz="2800" dirty="0" err="1" smtClean="0"/>
              <a:t>Chowdhuri</a:t>
            </a:r>
            <a:r>
              <a:rPr lang="en-US" sz="2800" dirty="0" smtClean="0"/>
              <a:t> in cosmic ray research group at TIFR in 1949 on the advice J.G. Wilson, one of the thesis examiners of BC’s Ph.D. thesis. She was the first woman scientist employed at TIFR.</a:t>
            </a:r>
            <a:endParaRPr lang="en-US" sz="2800" dirty="0"/>
          </a:p>
        </p:txBody>
      </p:sp>
      <p:sp>
        <p:nvSpPr>
          <p:cNvPr id="8" name="Rectangle 7"/>
          <p:cNvSpPr/>
          <p:nvPr/>
        </p:nvSpPr>
        <p:spPr>
          <a:xfrm>
            <a:off x="669701" y="3185857"/>
            <a:ext cx="4340181" cy="2170722"/>
          </a:xfrm>
          <a:prstGeom prst="rect">
            <a:avLst/>
          </a:prstGeom>
        </p:spPr>
        <p:txBody>
          <a:bodyPr wrap="square">
            <a:spAutoFit/>
          </a:bodyPr>
          <a:lstStyle/>
          <a:p>
            <a:pPr>
              <a:lnSpc>
                <a:spcPct val="107000"/>
              </a:lnSpc>
            </a:pPr>
            <a:r>
              <a:rPr lang="en-US" b="1" dirty="0" smtClean="0">
                <a:latin typeface="Times New Roman" panose="02020603050405020304" pitchFamily="18" charset="0"/>
                <a:ea typeface="Calibri" panose="020F0502020204030204" pitchFamily="34" charset="0"/>
                <a:cs typeface="Mangal" panose="02040503050203030202" pitchFamily="18" charset="0"/>
              </a:rPr>
              <a:t>Proc. Roy. Soc., 1950</a:t>
            </a:r>
          </a:p>
          <a:p>
            <a:pPr>
              <a:lnSpc>
                <a:spcPct val="107000"/>
              </a:lnSpc>
            </a:pPr>
            <a:r>
              <a:rPr lang="en-US" b="1" dirty="0" smtClean="0">
                <a:latin typeface="Times New Roman" panose="02020603050405020304" pitchFamily="18" charset="0"/>
                <a:ea typeface="Calibri" panose="020F0502020204030204" pitchFamily="34" charset="0"/>
                <a:cs typeface="Mangal" panose="02040503050203030202" pitchFamily="18" charset="0"/>
              </a:rPr>
              <a:t>Experiments </a:t>
            </a:r>
            <a:r>
              <a:rPr lang="en-US" b="1" dirty="0">
                <a:latin typeface="Times New Roman" panose="02020603050405020304" pitchFamily="18" charset="0"/>
                <a:ea typeface="Calibri" panose="020F0502020204030204" pitchFamily="34" charset="0"/>
                <a:cs typeface="Mangal" panose="02040503050203030202" pitchFamily="18" charset="0"/>
              </a:rPr>
              <a:t>on the Nature of Penetrating Events </a:t>
            </a:r>
            <a:r>
              <a:rPr lang="en-US" b="1" dirty="0" smtClean="0">
                <a:latin typeface="Times New Roman" panose="02020603050405020304" pitchFamily="18" charset="0"/>
                <a:ea typeface="Calibri" panose="020F0502020204030204" pitchFamily="34" charset="0"/>
                <a:cs typeface="Mangal" panose="02040503050203030202" pitchFamily="18" charset="0"/>
              </a:rPr>
              <a:t>in Extensive </a:t>
            </a:r>
            <a:r>
              <a:rPr lang="en-US" b="1" dirty="0">
                <a:latin typeface="Times New Roman" panose="02020603050405020304" pitchFamily="18" charset="0"/>
                <a:ea typeface="Calibri" panose="020F0502020204030204" pitchFamily="34" charset="0"/>
                <a:cs typeface="Mangal" panose="02040503050203030202" pitchFamily="18" charset="0"/>
              </a:rPr>
              <a:t>Air Showers</a:t>
            </a:r>
            <a:endParaRPr lang="en-US" sz="2400" dirty="0">
              <a:latin typeface="Calibri" panose="020F0502020204030204" pitchFamily="34" charset="0"/>
              <a:ea typeface="Calibri" panose="020F0502020204030204" pitchFamily="34" charset="0"/>
              <a:cs typeface="Mangal" panose="02040503050203030202" pitchFamily="18" charset="0"/>
            </a:endParaRPr>
          </a:p>
          <a:p>
            <a:pPr>
              <a:lnSpc>
                <a:spcPct val="107000"/>
              </a:lnSpc>
            </a:pPr>
            <a:r>
              <a:rPr lang="en-US" sz="1600" b="1" dirty="0">
                <a:latin typeface="Times New Roman" panose="02020603050405020304" pitchFamily="18" charset="0"/>
                <a:ea typeface="Calibri" panose="020F0502020204030204" pitchFamily="34" charset="0"/>
                <a:cs typeface="Mangal" panose="02040503050203030202" pitchFamily="18" charset="0"/>
              </a:rPr>
              <a:t>BY </a:t>
            </a:r>
            <a:r>
              <a:rPr lang="en-US" sz="1600" dirty="0">
                <a:latin typeface="Times New Roman" panose="02020603050405020304" pitchFamily="18" charset="0"/>
                <a:ea typeface="Calibri" panose="020F0502020204030204" pitchFamily="34" charset="0"/>
                <a:cs typeface="Mangal" panose="02040503050203030202" pitchFamily="18" charset="0"/>
              </a:rPr>
              <a:t>B. CHOWDHURI </a:t>
            </a:r>
            <a:r>
              <a:rPr lang="en-US" sz="2400" dirty="0">
                <a:latin typeface="Arial" panose="020B0604020202020204" pitchFamily="34" charset="0"/>
                <a:ea typeface="Calibri" panose="020F0502020204030204" pitchFamily="34" charset="0"/>
                <a:cs typeface="Mangal" panose="02040503050203030202" pitchFamily="18" charset="0"/>
              </a:rPr>
              <a:t>*</a:t>
            </a:r>
            <a:endParaRPr lang="en-US" sz="2400" dirty="0">
              <a:latin typeface="Calibri" panose="020F0502020204030204" pitchFamily="34" charset="0"/>
              <a:ea typeface="Calibri" panose="020F0502020204030204" pitchFamily="34" charset="0"/>
              <a:cs typeface="Mangal" panose="02040503050203030202" pitchFamily="18" charset="0"/>
            </a:endParaRPr>
          </a:p>
          <a:p>
            <a:pPr>
              <a:lnSpc>
                <a:spcPct val="107000"/>
              </a:lnSpc>
            </a:pPr>
            <a:r>
              <a:rPr lang="en-US" sz="800" dirty="0">
                <a:latin typeface="Times New Roman" panose="02020603050405020304" pitchFamily="18" charset="0"/>
                <a:ea typeface="Calibri" panose="020F0502020204030204" pitchFamily="34" charset="0"/>
                <a:cs typeface="Mangal" panose="02040503050203030202" pitchFamily="18" charset="0"/>
              </a:rPr>
              <a:t>University of Manchester</a:t>
            </a:r>
            <a:endParaRPr lang="en-US" sz="2400" dirty="0">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US" sz="800" b="1" i="1" dirty="0">
                <a:latin typeface="Times New Roman" panose="02020603050405020304" pitchFamily="18" charset="0"/>
                <a:ea typeface="Calibri" panose="020F0502020204030204" pitchFamily="34" charset="0"/>
                <a:cs typeface="Mangal" panose="02040503050203030202" pitchFamily="18" charset="0"/>
              </a:rPr>
              <a:t>Communicated by' </a:t>
            </a:r>
            <a:r>
              <a:rPr lang="en-US" sz="800" i="1" dirty="0">
                <a:latin typeface="Times New Roman" panose="02020603050405020304" pitchFamily="18" charset="0"/>
                <a:ea typeface="Calibri" panose="020F0502020204030204" pitchFamily="34" charset="0"/>
                <a:cs typeface="Mangal" panose="02040503050203030202" pitchFamily="18" charset="0"/>
              </a:rPr>
              <a:t>P. </a:t>
            </a:r>
            <a:r>
              <a:rPr lang="en-US" sz="800" i="1" dirty="0">
                <a:latin typeface="Arial" panose="020B0604020202020204" pitchFamily="34" charset="0"/>
                <a:ea typeface="Calibri" panose="020F0502020204030204" pitchFamily="34" charset="0"/>
                <a:cs typeface="Mangal" panose="02040503050203030202" pitchFamily="18" charset="0"/>
              </a:rPr>
              <a:t>M. </a:t>
            </a:r>
            <a:r>
              <a:rPr lang="en-US" sz="800" i="1" dirty="0">
                <a:latin typeface="Times New Roman" panose="02020603050405020304" pitchFamily="18" charset="0"/>
                <a:ea typeface="Calibri" panose="020F0502020204030204" pitchFamily="34" charset="0"/>
                <a:cs typeface="Mangal" panose="02040503050203030202" pitchFamily="18" charset="0"/>
              </a:rPr>
              <a:t>S. Blackett;</a:t>
            </a:r>
            <a:r>
              <a:rPr lang="en-US" sz="800" b="1" i="1" dirty="0">
                <a:latin typeface="Times New Roman" panose="02020603050405020304" pitchFamily="18" charset="0"/>
                <a:ea typeface="Calibri" panose="020F0502020204030204" pitchFamily="34" charset="0"/>
                <a:cs typeface="Mangal" panose="02040503050203030202" pitchFamily="18" charset="0"/>
              </a:rPr>
              <a:t> </a:t>
            </a:r>
            <a:r>
              <a:rPr lang="en-US" sz="800" i="1" dirty="0">
                <a:latin typeface="Arial" panose="020B0604020202020204" pitchFamily="34" charset="0"/>
                <a:ea typeface="Calibri" panose="020F0502020204030204" pitchFamily="34" charset="0"/>
                <a:cs typeface="Mangal" panose="02040503050203030202" pitchFamily="18" charset="0"/>
              </a:rPr>
              <a:t>MS. </a:t>
            </a:r>
            <a:r>
              <a:rPr lang="en-US" sz="800" b="1" i="1" dirty="0">
                <a:latin typeface="Times New Roman" panose="02020603050405020304" pitchFamily="18" charset="0"/>
                <a:ea typeface="Calibri" panose="020F0502020204030204" pitchFamily="34" charset="0"/>
                <a:cs typeface="Mangal" panose="02040503050203030202" pitchFamily="18" charset="0"/>
              </a:rPr>
              <a:t>received</a:t>
            </a:r>
            <a:r>
              <a:rPr lang="en-US" sz="1600" b="1" i="1" dirty="0">
                <a:latin typeface="Times New Roman" panose="02020603050405020304" pitchFamily="18" charset="0"/>
                <a:ea typeface="Calibri" panose="020F0502020204030204" pitchFamily="34" charset="0"/>
                <a:cs typeface="Mangal" panose="02040503050203030202" pitchFamily="18" charset="0"/>
              </a:rPr>
              <a:t> </a:t>
            </a:r>
            <a:r>
              <a:rPr lang="en-US" sz="800" i="1" dirty="0">
                <a:latin typeface="Times New Roman" panose="02020603050405020304" pitchFamily="18" charset="0"/>
                <a:ea typeface="Calibri" panose="020F0502020204030204" pitchFamily="34" charset="0"/>
                <a:cs typeface="Mangal" panose="02040503050203030202" pitchFamily="18" charset="0"/>
              </a:rPr>
              <a:t>18th </a:t>
            </a:r>
            <a:r>
              <a:rPr lang="en-US" sz="1600" i="1" dirty="0">
                <a:latin typeface="Times New Roman" panose="02020603050405020304" pitchFamily="18" charset="0"/>
                <a:ea typeface="Calibri" panose="020F0502020204030204" pitchFamily="34" charset="0"/>
                <a:cs typeface="Mangal" panose="02040503050203030202" pitchFamily="18" charset="0"/>
              </a:rPr>
              <a:t>.</a:t>
            </a:r>
            <a:r>
              <a:rPr lang="en-US" sz="1400" i="1" dirty="0">
                <a:latin typeface="Times New Roman" panose="02020603050405020304" pitchFamily="18" charset="0"/>
                <a:ea typeface="Calibri" panose="020F0502020204030204" pitchFamily="34" charset="0"/>
                <a:cs typeface="Mangal" panose="02040503050203030202" pitchFamily="18" charset="0"/>
              </a:rPr>
              <a:t>July</a:t>
            </a:r>
            <a:r>
              <a:rPr lang="en-US" sz="1400" b="1" i="1" dirty="0">
                <a:latin typeface="Times New Roman" panose="02020603050405020304" pitchFamily="18" charset="0"/>
                <a:ea typeface="Calibri" panose="020F0502020204030204" pitchFamily="34" charset="0"/>
                <a:cs typeface="Mangal" panose="02040503050203030202" pitchFamily="18" charset="0"/>
              </a:rPr>
              <a:t> </a:t>
            </a:r>
            <a:r>
              <a:rPr lang="en-US" sz="1400" dirty="0">
                <a:latin typeface="Times New Roman" panose="02020603050405020304" pitchFamily="18" charset="0"/>
                <a:ea typeface="Calibri" panose="020F0502020204030204" pitchFamily="34" charset="0"/>
                <a:cs typeface="Mangal" panose="02040503050203030202" pitchFamily="18" charset="0"/>
              </a:rPr>
              <a:t>1949</a:t>
            </a:r>
            <a:endParaRPr lang="en-US" sz="2400" dirty="0">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US" sz="800" dirty="0">
                <a:latin typeface="Arial" panose="020B0604020202020204" pitchFamily="34" charset="0"/>
                <a:ea typeface="Calibri" panose="020F0502020204030204" pitchFamily="34" charset="0"/>
                <a:cs typeface="Mangal" panose="02040503050203030202" pitchFamily="18" charset="0"/>
              </a:rPr>
              <a:t> </a:t>
            </a:r>
            <a:r>
              <a:rPr lang="en-US" dirty="0" smtClean="0">
                <a:latin typeface="Arial" panose="020B0604020202020204" pitchFamily="34" charset="0"/>
                <a:ea typeface="Calibri" panose="020F0502020204030204" pitchFamily="34" charset="0"/>
                <a:cs typeface="Mangal" panose="02040503050203030202" pitchFamily="18" charset="0"/>
              </a:rPr>
              <a:t>* </a:t>
            </a:r>
            <a:r>
              <a:rPr lang="en-US" sz="800" b="1" dirty="0">
                <a:latin typeface="Courier New" panose="02070309020205020404" pitchFamily="49" charset="0"/>
                <a:ea typeface="Calibri" panose="020F0502020204030204" pitchFamily="34" charset="0"/>
                <a:cs typeface="Mangal" panose="02040503050203030202" pitchFamily="18" charset="0"/>
              </a:rPr>
              <a:t>Now </a:t>
            </a:r>
            <a:r>
              <a:rPr lang="en-US" sz="800" dirty="0">
                <a:latin typeface="Times New Roman" panose="02020603050405020304" pitchFamily="18" charset="0"/>
                <a:ea typeface="Calibri" panose="020F0502020204030204" pitchFamily="34" charset="0"/>
                <a:cs typeface="Mangal" panose="02040503050203030202" pitchFamily="18" charset="0"/>
              </a:rPr>
              <a:t>at Tata Institute of Fundamental Research, Bombay.</a:t>
            </a:r>
            <a:endParaRPr lang="en-US" sz="24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9" name="TextBox 8"/>
          <p:cNvSpPr txBox="1"/>
          <p:nvPr/>
        </p:nvSpPr>
        <p:spPr>
          <a:xfrm>
            <a:off x="5356695" y="3634592"/>
            <a:ext cx="4881093" cy="1384995"/>
          </a:xfrm>
          <a:prstGeom prst="rect">
            <a:avLst/>
          </a:prstGeom>
          <a:noFill/>
        </p:spPr>
        <p:txBody>
          <a:bodyPr wrap="square" rtlCol="0">
            <a:spAutoFit/>
          </a:bodyPr>
          <a:lstStyle/>
          <a:p>
            <a:r>
              <a:rPr lang="en-US" sz="2800" dirty="0" smtClean="0"/>
              <a:t>Prof. </a:t>
            </a:r>
            <a:r>
              <a:rPr lang="en-US" sz="2800" dirty="0" err="1" smtClean="0"/>
              <a:t>Nanal</a:t>
            </a:r>
            <a:r>
              <a:rPr lang="en-US" sz="2800" dirty="0" smtClean="0"/>
              <a:t> confirmed that BC indeed joined TIFR in November 1949.</a:t>
            </a:r>
            <a:endParaRPr lang="en-US" sz="2800" dirty="0"/>
          </a:p>
        </p:txBody>
      </p:sp>
      <p:sp>
        <p:nvSpPr>
          <p:cNvPr id="10" name="TextBox 9"/>
          <p:cNvSpPr txBox="1"/>
          <p:nvPr/>
        </p:nvSpPr>
        <p:spPr>
          <a:xfrm>
            <a:off x="875763" y="5356579"/>
            <a:ext cx="10019764" cy="1384995"/>
          </a:xfrm>
          <a:prstGeom prst="rect">
            <a:avLst/>
          </a:prstGeom>
          <a:noFill/>
        </p:spPr>
        <p:txBody>
          <a:bodyPr wrap="square" rtlCol="0">
            <a:spAutoFit/>
          </a:bodyPr>
          <a:lstStyle/>
          <a:p>
            <a:r>
              <a:rPr lang="en-US" sz="2800" dirty="0" smtClean="0"/>
              <a:t>Using a counter </a:t>
            </a:r>
            <a:r>
              <a:rPr lang="en-US" sz="2800" dirty="0" err="1" smtClean="0"/>
              <a:t>hodoscope</a:t>
            </a:r>
            <a:r>
              <a:rPr lang="en-US" sz="2800" dirty="0" smtClean="0"/>
              <a:t> arrangement she confirmed the presence of particles which can produce showers with two or more </a:t>
            </a:r>
            <a:r>
              <a:rPr lang="en-US" sz="2800" dirty="0" err="1" smtClean="0"/>
              <a:t>secondaries</a:t>
            </a:r>
            <a:r>
              <a:rPr lang="en-US" sz="2800" dirty="0" smtClean="0"/>
              <a:t> under 15 cm of lead.</a:t>
            </a:r>
            <a:endParaRPr lang="en-US" sz="2800" dirty="0"/>
          </a:p>
        </p:txBody>
      </p:sp>
    </p:spTree>
    <p:extLst>
      <p:ext uri="{BB962C8B-B14F-4D97-AF65-F5344CB8AC3E}">
        <p14:creationId xmlns:p14="http://schemas.microsoft.com/office/powerpoint/2010/main" val="8993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1977" y="283335"/>
            <a:ext cx="6555347"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in PRL</a:t>
            </a:r>
            <a:endParaRPr lang="en-US" sz="2800" dirty="0">
              <a:solidFill>
                <a:srgbClr val="FF0000"/>
              </a:solidFill>
            </a:endParaRPr>
          </a:p>
        </p:txBody>
      </p:sp>
      <p:pic>
        <p:nvPicPr>
          <p:cNvPr id="5" name="Picture 4" descr="https://upload.wikimedia.org/wikipedia/commons/thumb/b/ba/P_R_L.JPG/250px-P_R_L.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17" y="935717"/>
            <a:ext cx="2599667" cy="2180970"/>
          </a:xfrm>
          <a:prstGeom prst="rect">
            <a:avLst/>
          </a:prstGeom>
          <a:noFill/>
          <a:ln>
            <a:noFill/>
          </a:ln>
        </p:spPr>
      </p:pic>
      <p:sp>
        <p:nvSpPr>
          <p:cNvPr id="6" name="TextBox 5"/>
          <p:cNvSpPr txBox="1"/>
          <p:nvPr/>
        </p:nvSpPr>
        <p:spPr>
          <a:xfrm>
            <a:off x="540913" y="1107583"/>
            <a:ext cx="7495504" cy="4401205"/>
          </a:xfrm>
          <a:prstGeom prst="rect">
            <a:avLst/>
          </a:prstGeom>
          <a:noFill/>
        </p:spPr>
        <p:txBody>
          <a:bodyPr wrap="square" rtlCol="0">
            <a:spAutoFit/>
          </a:bodyPr>
          <a:lstStyle/>
          <a:p>
            <a:r>
              <a:rPr lang="en-US" sz="2800" dirty="0" smtClean="0"/>
              <a:t>She was involved in studying characteristics (multiplicity, absolute umber and angular distribution) of muons of energy &gt;= 150 GeV with neon flash tube technique. Measurements were taken at a depth of 580m water equivalent at Kolar Gold field.</a:t>
            </a:r>
          </a:p>
          <a:p>
            <a:endParaRPr lang="en-US" sz="2800" dirty="0"/>
          </a:p>
          <a:p>
            <a:r>
              <a:rPr lang="en-US" sz="2800" dirty="0" smtClean="0"/>
              <a:t>For a brief period of time she was at the University of Michigan and also at Centre National de la </a:t>
            </a:r>
            <a:r>
              <a:rPr lang="en-US" sz="2800" dirty="0" err="1" smtClean="0"/>
              <a:t>Recherche</a:t>
            </a:r>
            <a:r>
              <a:rPr lang="en-US" sz="2800" dirty="0" smtClean="0"/>
              <a:t> </a:t>
            </a:r>
            <a:r>
              <a:rPr lang="en-US" sz="2800" dirty="0" err="1" smtClean="0"/>
              <a:t>Scientifque</a:t>
            </a:r>
            <a:r>
              <a:rPr lang="en-US" sz="2800" dirty="0" smtClean="0"/>
              <a:t> in France.</a:t>
            </a:r>
            <a:endParaRPr lang="en-US" sz="2800" dirty="0"/>
          </a:p>
        </p:txBody>
      </p:sp>
    </p:spTree>
    <p:extLst>
      <p:ext uri="{BB962C8B-B14F-4D97-AF65-F5344CB8AC3E}">
        <p14:creationId xmlns:p14="http://schemas.microsoft.com/office/powerpoint/2010/main" val="1188834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5628" y="309093"/>
            <a:ext cx="5087155" cy="523220"/>
          </a:xfrm>
          <a:prstGeom prst="rect">
            <a:avLst/>
          </a:prstGeom>
          <a:noFill/>
        </p:spPr>
        <p:txBody>
          <a:bodyPr wrap="square" rtlCol="0">
            <a:spAutoFit/>
          </a:bodyPr>
          <a:lstStyle/>
          <a:p>
            <a:pPr algn="ctr"/>
            <a:r>
              <a:rPr lang="en-US" sz="2800" dirty="0" smtClean="0">
                <a:solidFill>
                  <a:srgbClr val="FF0000"/>
                </a:solidFill>
              </a:rPr>
              <a:t>Back To Kolkata</a:t>
            </a:r>
            <a:endParaRPr lang="en-US" sz="2800" dirty="0">
              <a:solidFill>
                <a:srgbClr val="FF0000"/>
              </a:solidFill>
            </a:endParaRPr>
          </a:p>
        </p:txBody>
      </p:sp>
      <p:sp>
        <p:nvSpPr>
          <p:cNvPr id="3" name="TextBox 2"/>
          <p:cNvSpPr txBox="1"/>
          <p:nvPr/>
        </p:nvSpPr>
        <p:spPr>
          <a:xfrm>
            <a:off x="991673" y="1236372"/>
            <a:ext cx="10393251" cy="4401205"/>
          </a:xfrm>
          <a:prstGeom prst="rect">
            <a:avLst/>
          </a:prstGeom>
          <a:noFill/>
        </p:spPr>
        <p:txBody>
          <a:bodyPr wrap="square" rtlCol="0">
            <a:spAutoFit/>
          </a:bodyPr>
          <a:lstStyle/>
          <a:p>
            <a:r>
              <a:rPr lang="en-US" sz="2800" dirty="0" smtClean="0"/>
              <a:t>After retirement from PRL, she came back to Kolkata and was involved in physics research in collaboration with Calcutta University, </a:t>
            </a:r>
            <a:r>
              <a:rPr lang="en-US" sz="2800" dirty="0" err="1" smtClean="0"/>
              <a:t>Saha</a:t>
            </a:r>
            <a:r>
              <a:rPr lang="en-US" sz="2800" dirty="0" smtClean="0"/>
              <a:t> Institute of Nuclear Physics, Indian Association for the Cultivation of Science and VECC till her death in 1991. Investigations were aimed at understanding the nucleus-nucleus interaction at relativistic energies using solid state detector (CR-39).</a:t>
            </a:r>
          </a:p>
          <a:p>
            <a:endParaRPr lang="en-US" sz="2800" dirty="0"/>
          </a:p>
          <a:p>
            <a:r>
              <a:rPr lang="en-US" sz="2800" dirty="0" smtClean="0"/>
              <a:t>The </a:t>
            </a:r>
            <a:r>
              <a:rPr lang="en-US" sz="2800" dirty="0"/>
              <a:t>number of papers published at her ripe age after retirement was almost equal to those published before retirement. This exemplifies her devotion and passion to science till </a:t>
            </a:r>
            <a:r>
              <a:rPr lang="en-US" sz="2800" dirty="0" smtClean="0"/>
              <a:t>death.</a:t>
            </a:r>
            <a:endParaRPr lang="en-US" sz="2800" dirty="0"/>
          </a:p>
        </p:txBody>
      </p:sp>
    </p:spTree>
    <p:extLst>
      <p:ext uri="{BB962C8B-B14F-4D97-AF65-F5344CB8AC3E}">
        <p14:creationId xmlns:p14="http://schemas.microsoft.com/office/powerpoint/2010/main" val="330895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132" y="412124"/>
            <a:ext cx="8551572" cy="523220"/>
          </a:xfrm>
          <a:prstGeom prst="rect">
            <a:avLst/>
          </a:prstGeom>
          <a:noFill/>
        </p:spPr>
        <p:txBody>
          <a:bodyPr wrap="square" rtlCol="0">
            <a:spAutoFit/>
          </a:bodyPr>
          <a:lstStyle/>
          <a:p>
            <a:pPr algn="ctr"/>
            <a:r>
              <a:rPr lang="en-US" sz="2800" dirty="0" smtClean="0">
                <a:solidFill>
                  <a:srgbClr val="FF0000"/>
                </a:solidFill>
              </a:rPr>
              <a:t>Other Personal   Qualities</a:t>
            </a:r>
            <a:endParaRPr lang="en-US" sz="2800" dirty="0">
              <a:solidFill>
                <a:srgbClr val="FF0000"/>
              </a:solidFill>
            </a:endParaRPr>
          </a:p>
        </p:txBody>
      </p:sp>
      <p:sp>
        <p:nvSpPr>
          <p:cNvPr id="3" name="TextBox 2"/>
          <p:cNvSpPr txBox="1"/>
          <p:nvPr/>
        </p:nvSpPr>
        <p:spPr>
          <a:xfrm>
            <a:off x="965915" y="1223493"/>
            <a:ext cx="9916733" cy="4801314"/>
          </a:xfrm>
          <a:prstGeom prst="rect">
            <a:avLst/>
          </a:prstGeom>
          <a:noFill/>
        </p:spPr>
        <p:txBody>
          <a:bodyPr wrap="square" rtlCol="0">
            <a:spAutoFit/>
          </a:bodyPr>
          <a:lstStyle/>
          <a:p>
            <a:r>
              <a:rPr lang="en-US" dirty="0" smtClean="0"/>
              <a:t>Y.C. </a:t>
            </a:r>
            <a:r>
              <a:rPr lang="en-US" dirty="0" err="1" smtClean="0"/>
              <a:t>Saxena</a:t>
            </a:r>
            <a:r>
              <a:rPr lang="en-US" dirty="0" smtClean="0"/>
              <a:t>: “My first meeting with </a:t>
            </a:r>
            <a:r>
              <a:rPr lang="en-US" dirty="0" err="1" smtClean="0"/>
              <a:t>Bibha</a:t>
            </a:r>
            <a:r>
              <a:rPr lang="en-US" dirty="0" smtClean="0"/>
              <a:t> </a:t>
            </a:r>
            <a:r>
              <a:rPr lang="en-US" dirty="0" err="1" smtClean="0"/>
              <a:t>Chowdhuri</a:t>
            </a:r>
            <a:r>
              <a:rPr lang="en-US" dirty="0" smtClean="0"/>
              <a:t> was during the course work which I was taking as a research scholar at Ahmedabad in year 1964. She gave us a course on Interaction of High Energy Particle and Matter and I was Highly impressed by the way she taught.”</a:t>
            </a:r>
          </a:p>
          <a:p>
            <a:endParaRPr lang="en-US" dirty="0"/>
          </a:p>
          <a:p>
            <a:r>
              <a:rPr lang="en-US" dirty="0" smtClean="0"/>
              <a:t>“I was more inclined to do experimental work and I learnt that Dr. BC was planning a new experiment on ‘Detection of High Energy Muons in Extensive Air Showers of Cosmic Rays and I decided to join her as a student, </a:t>
            </a:r>
            <a:r>
              <a:rPr lang="en-US" dirty="0" smtClean="0">
                <a:solidFill>
                  <a:srgbClr val="FF0000"/>
                </a:solidFill>
              </a:rPr>
              <a:t>to the surprise of many of my </a:t>
            </a:r>
            <a:r>
              <a:rPr lang="en-US" dirty="0" err="1" smtClean="0">
                <a:solidFill>
                  <a:srgbClr val="FF0000"/>
                </a:solidFill>
              </a:rPr>
              <a:t>colleauges</a:t>
            </a:r>
            <a:r>
              <a:rPr lang="en-US" dirty="0" smtClean="0">
                <a:solidFill>
                  <a:srgbClr val="FF0000"/>
                </a:solidFill>
              </a:rPr>
              <a:t> and seniors</a:t>
            </a:r>
            <a:r>
              <a:rPr lang="en-US" dirty="0" smtClean="0"/>
              <a:t>”. (Gender Issue??)</a:t>
            </a:r>
          </a:p>
          <a:p>
            <a:endParaRPr lang="en-US" dirty="0"/>
          </a:p>
          <a:p>
            <a:r>
              <a:rPr lang="en-US" dirty="0" smtClean="0"/>
              <a:t>‘There was a feeling that she was a tough person to work with, which turned out to be totally misplaced as I discovered during my work with her for next several years’. (Any comments?)</a:t>
            </a:r>
          </a:p>
          <a:p>
            <a:endParaRPr lang="en-US" dirty="0"/>
          </a:p>
          <a:p>
            <a:r>
              <a:rPr lang="en-US" dirty="0" smtClean="0"/>
              <a:t>‘She was a very good teacher and took care that I kept up with required studies while doing the experiment…. In addition to the Cosmic Rays and HE Physics, she taught me French language, which was part of the Ph.D. curriculum at Gujrat University at that time’.</a:t>
            </a:r>
          </a:p>
          <a:p>
            <a:endParaRPr lang="en-US" dirty="0"/>
          </a:p>
          <a:p>
            <a:r>
              <a:rPr lang="en-US" dirty="0" smtClean="0"/>
              <a:t>Though her scientific work was of high quality, she submitted most of her papers from this work to Indian Academy Journal for publication”.</a:t>
            </a:r>
          </a:p>
        </p:txBody>
      </p:sp>
    </p:spTree>
    <p:extLst>
      <p:ext uri="{BB962C8B-B14F-4D97-AF65-F5344CB8AC3E}">
        <p14:creationId xmlns:p14="http://schemas.microsoft.com/office/powerpoint/2010/main" val="219033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104" y="450761"/>
            <a:ext cx="8100812" cy="523220"/>
          </a:xfrm>
          <a:prstGeom prst="rect">
            <a:avLst/>
          </a:prstGeom>
          <a:noFill/>
        </p:spPr>
        <p:txBody>
          <a:bodyPr wrap="square" rtlCol="0">
            <a:spAutoFit/>
          </a:bodyPr>
          <a:lstStyle/>
          <a:p>
            <a:pPr algn="ctr"/>
            <a:r>
              <a:rPr lang="en-US" sz="2800" dirty="0" smtClean="0">
                <a:solidFill>
                  <a:srgbClr val="FF0000"/>
                </a:solidFill>
              </a:rPr>
              <a:t>Did </a:t>
            </a: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Receive Due Recognition?</a:t>
            </a:r>
            <a:endParaRPr lang="en-US" sz="2800" dirty="0">
              <a:solidFill>
                <a:srgbClr val="FF0000"/>
              </a:solidFill>
            </a:endParaRPr>
          </a:p>
        </p:txBody>
      </p:sp>
      <p:sp>
        <p:nvSpPr>
          <p:cNvPr id="3" name="TextBox 2"/>
          <p:cNvSpPr txBox="1"/>
          <p:nvPr/>
        </p:nvSpPr>
        <p:spPr>
          <a:xfrm>
            <a:off x="759853" y="1390919"/>
            <a:ext cx="9865217"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n</a:t>
            </a:r>
            <a:r>
              <a:rPr lang="en-US" sz="2800" dirty="0" smtClean="0"/>
              <a:t>ot </a:t>
            </a:r>
            <a:r>
              <a:rPr lang="en-US" sz="2800" dirty="0" err="1" smtClean="0"/>
              <a:t>elecetd</a:t>
            </a:r>
            <a:r>
              <a:rPr lang="en-US" sz="2800" dirty="0" smtClean="0"/>
              <a:t> a Fellow of any of the Indian Academies, </a:t>
            </a:r>
          </a:p>
          <a:p>
            <a:pPr marL="457200" indent="-457200">
              <a:buFont typeface="Arial" panose="020B0604020202020204" pitchFamily="34" charset="0"/>
              <a:buChar char="•"/>
            </a:pPr>
            <a:r>
              <a:rPr lang="en-US" sz="2800" dirty="0" smtClean="0"/>
              <a:t>no plum position in any Indian institutions, not even the position commensurate with her talents and expertise.</a:t>
            </a:r>
          </a:p>
        </p:txBody>
      </p:sp>
      <p:sp>
        <p:nvSpPr>
          <p:cNvPr id="4" name="TextBox 3"/>
          <p:cNvSpPr txBox="1"/>
          <p:nvPr/>
        </p:nvSpPr>
        <p:spPr>
          <a:xfrm>
            <a:off x="901521" y="3192852"/>
            <a:ext cx="9723549" cy="1569660"/>
          </a:xfrm>
          <a:prstGeom prst="rect">
            <a:avLst/>
          </a:prstGeom>
          <a:noFill/>
        </p:spPr>
        <p:txBody>
          <a:bodyPr wrap="square" rtlCol="0">
            <a:spAutoFit/>
          </a:bodyPr>
          <a:lstStyle/>
          <a:p>
            <a:r>
              <a:rPr lang="en-US" sz="2400" dirty="0" smtClean="0"/>
              <a:t>Blackett </a:t>
            </a:r>
            <a:r>
              <a:rPr lang="en-US" sz="2400" dirty="0"/>
              <a:t>was one of those British physicists who had a close relation with India. Blackett worked as military adviser and consultant to Jawaharlal Nehru, the then Prime Minister of India. It is said that those who needed “something” from Nehru required to have good contacts with Blackett</a:t>
            </a:r>
            <a:r>
              <a:rPr lang="en-US" sz="2400" dirty="0" smtClean="0"/>
              <a:t>.</a:t>
            </a:r>
            <a:endParaRPr lang="en-US" sz="2400" dirty="0"/>
          </a:p>
        </p:txBody>
      </p:sp>
      <p:sp>
        <p:nvSpPr>
          <p:cNvPr id="5" name="TextBox 4"/>
          <p:cNvSpPr txBox="1"/>
          <p:nvPr/>
        </p:nvSpPr>
        <p:spPr>
          <a:xfrm>
            <a:off x="850006" y="5074276"/>
            <a:ext cx="9775064" cy="1477328"/>
          </a:xfrm>
          <a:prstGeom prst="rect">
            <a:avLst/>
          </a:prstGeom>
          <a:noFill/>
        </p:spPr>
        <p:txBody>
          <a:bodyPr wrap="square" rtlCol="0">
            <a:spAutoFit/>
          </a:bodyPr>
          <a:lstStyle/>
          <a:p>
            <a:r>
              <a:rPr lang="en-US" dirty="0" smtClean="0"/>
              <a:t>No mention of </a:t>
            </a:r>
            <a:r>
              <a:rPr lang="en-US" dirty="0" err="1" smtClean="0"/>
              <a:t>Bibha</a:t>
            </a:r>
            <a:r>
              <a:rPr lang="en-US" dirty="0" smtClean="0"/>
              <a:t> </a:t>
            </a:r>
            <a:r>
              <a:rPr lang="en-US" dirty="0" err="1" smtClean="0"/>
              <a:t>Chowdhuri</a:t>
            </a:r>
            <a:r>
              <a:rPr lang="en-US" dirty="0" smtClean="0"/>
              <a:t> in TIFR related articles and texts except in one written by </a:t>
            </a:r>
            <a:r>
              <a:rPr lang="en-US" dirty="0" err="1" smtClean="0"/>
              <a:t>Sreekantan</a:t>
            </a:r>
            <a:r>
              <a:rPr lang="en-US" dirty="0" smtClean="0"/>
              <a:t> </a:t>
            </a:r>
          </a:p>
          <a:p>
            <a:r>
              <a:rPr lang="en-US" sz="2400" dirty="0" smtClean="0"/>
              <a:t>Prof</a:t>
            </a:r>
            <a:r>
              <a:rPr lang="en-US" sz="2400" dirty="0"/>
              <a:t>. B. Peters, Prof. M.G.K. Menon, Prof. S. Biswas, Dr. (Miss) </a:t>
            </a:r>
            <a:r>
              <a:rPr lang="en-US" sz="2400" dirty="0" err="1"/>
              <a:t>Bibha</a:t>
            </a:r>
            <a:r>
              <a:rPr lang="en-US" sz="2400" dirty="0"/>
              <a:t> </a:t>
            </a:r>
            <a:r>
              <a:rPr lang="en-US" sz="2400" dirty="0" err="1"/>
              <a:t>Chowdhuri</a:t>
            </a:r>
            <a:r>
              <a:rPr lang="en-US" sz="2400" dirty="0"/>
              <a:t>, </a:t>
            </a:r>
            <a:r>
              <a:rPr lang="en-US" sz="2400" dirty="0" err="1"/>
              <a:t>Dr</a:t>
            </a:r>
            <a:r>
              <a:rPr lang="en-US" sz="2400" dirty="0"/>
              <a:t> </a:t>
            </a:r>
            <a:r>
              <a:rPr lang="en-US" sz="2400" dirty="0" err="1"/>
              <a:t>Appa</a:t>
            </a:r>
            <a:r>
              <a:rPr lang="en-US" sz="2400" dirty="0"/>
              <a:t> Rao, Prof. </a:t>
            </a:r>
            <a:r>
              <a:rPr lang="en-US" sz="2400" dirty="0" err="1"/>
              <a:t>Gaurang</a:t>
            </a:r>
            <a:r>
              <a:rPr lang="en-US" sz="2400" dirty="0"/>
              <a:t> </a:t>
            </a:r>
            <a:r>
              <a:rPr lang="en-US" sz="2400" dirty="0" err="1"/>
              <a:t>Yodh</a:t>
            </a:r>
            <a:r>
              <a:rPr lang="en-US" sz="2400" dirty="0"/>
              <a:t> joined TIFR during the period 1952-56 and gave a big boost to its cosmic ray activity</a:t>
            </a:r>
            <a:r>
              <a:rPr lang="en-US" sz="2400" dirty="0" smtClean="0"/>
              <a:t>.</a:t>
            </a:r>
            <a:endParaRPr lang="en-US" sz="2400" dirty="0"/>
          </a:p>
        </p:txBody>
      </p:sp>
    </p:spTree>
    <p:extLst>
      <p:ext uri="{BB962C8B-B14F-4D97-AF65-F5344CB8AC3E}">
        <p14:creationId xmlns:p14="http://schemas.microsoft.com/office/powerpoint/2010/main" val="287260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1404" y="1928441"/>
            <a:ext cx="6143222" cy="3503846"/>
          </a:xfrm>
          <a:prstGeom prst="rect">
            <a:avLst/>
          </a:prstGeom>
        </p:spPr>
      </p:pic>
      <p:sp>
        <p:nvSpPr>
          <p:cNvPr id="3" name="TextBox 2"/>
          <p:cNvSpPr txBox="1"/>
          <p:nvPr/>
        </p:nvSpPr>
        <p:spPr>
          <a:xfrm>
            <a:off x="2434107" y="5609163"/>
            <a:ext cx="9852338" cy="923330"/>
          </a:xfrm>
          <a:prstGeom prst="rect">
            <a:avLst/>
          </a:prstGeom>
          <a:noFill/>
        </p:spPr>
        <p:txBody>
          <a:bodyPr wrap="square" rtlCol="0">
            <a:spAutoFit/>
          </a:bodyPr>
          <a:lstStyle/>
          <a:p>
            <a:r>
              <a:rPr lang="en-US" dirty="0" err="1"/>
              <a:t>Bibha</a:t>
            </a:r>
            <a:r>
              <a:rPr lang="en-US" dirty="0"/>
              <a:t> </a:t>
            </a:r>
            <a:r>
              <a:rPr lang="en-US" dirty="0" err="1"/>
              <a:t>Chowdhuri</a:t>
            </a:r>
            <a:r>
              <a:rPr lang="en-US" dirty="0"/>
              <a:t> is on the left and Dr. </a:t>
            </a:r>
            <a:r>
              <a:rPr lang="en-US" dirty="0" err="1"/>
              <a:t>Sukumar</a:t>
            </a:r>
            <a:r>
              <a:rPr lang="en-US" dirty="0"/>
              <a:t> Biswas on the right at the International Conference in Pisa, Italy (1955). Taken from the book “Cosmic Quests” by </a:t>
            </a:r>
            <a:r>
              <a:rPr lang="en-US" dirty="0" err="1"/>
              <a:t>Sukumar</a:t>
            </a:r>
            <a:r>
              <a:rPr lang="en-US" dirty="0"/>
              <a:t> Biswas. Credit: </a:t>
            </a:r>
            <a:r>
              <a:rPr lang="en-US" dirty="0" err="1"/>
              <a:t>Noopur</a:t>
            </a:r>
            <a:r>
              <a:rPr lang="en-US" dirty="0"/>
              <a:t> Desai (Biswas). </a:t>
            </a:r>
          </a:p>
        </p:txBody>
      </p:sp>
      <p:sp>
        <p:nvSpPr>
          <p:cNvPr id="4" name="TextBox 3"/>
          <p:cNvSpPr txBox="1"/>
          <p:nvPr/>
        </p:nvSpPr>
        <p:spPr>
          <a:xfrm>
            <a:off x="1455313" y="283335"/>
            <a:ext cx="6722772" cy="523220"/>
          </a:xfrm>
          <a:prstGeom prst="rect">
            <a:avLst/>
          </a:prstGeom>
          <a:noFill/>
        </p:spPr>
        <p:txBody>
          <a:bodyPr wrap="square" rtlCol="0">
            <a:spAutoFit/>
          </a:bodyPr>
          <a:lstStyle/>
          <a:p>
            <a:r>
              <a:rPr lang="en-US" sz="2800" dirty="0" err="1" smtClean="0"/>
              <a:t>Bibha</a:t>
            </a:r>
            <a:r>
              <a:rPr lang="en-US" sz="2800" dirty="0" smtClean="0"/>
              <a:t> </a:t>
            </a:r>
            <a:r>
              <a:rPr lang="en-US" sz="2800" dirty="0" err="1" smtClean="0"/>
              <a:t>Chowdhuri</a:t>
            </a:r>
            <a:r>
              <a:rPr lang="en-US" sz="2800" dirty="0" smtClean="0"/>
              <a:t> in “Cosmic Quests”</a:t>
            </a:r>
            <a:endParaRPr lang="en-US" sz="2800" dirty="0"/>
          </a:p>
        </p:txBody>
      </p:sp>
      <p:sp>
        <p:nvSpPr>
          <p:cNvPr id="5" name="TextBox 4"/>
          <p:cNvSpPr txBox="1"/>
          <p:nvPr/>
        </p:nvSpPr>
        <p:spPr>
          <a:xfrm>
            <a:off x="592428" y="1429555"/>
            <a:ext cx="4945487" cy="3785652"/>
          </a:xfrm>
          <a:prstGeom prst="rect">
            <a:avLst/>
          </a:prstGeom>
          <a:noFill/>
        </p:spPr>
        <p:txBody>
          <a:bodyPr wrap="square" rtlCol="0">
            <a:spAutoFit/>
          </a:bodyPr>
          <a:lstStyle/>
          <a:p>
            <a:r>
              <a:rPr lang="en-US" sz="2400" dirty="0"/>
              <a:t>In the book “Cosmic Quests” written by </a:t>
            </a:r>
            <a:r>
              <a:rPr lang="en-US" sz="2400" dirty="0" err="1"/>
              <a:t>Sukumar</a:t>
            </a:r>
            <a:r>
              <a:rPr lang="en-US" sz="2400" dirty="0"/>
              <a:t> Biswas which </a:t>
            </a:r>
            <a:r>
              <a:rPr lang="en-US" sz="2400" dirty="0" smtClean="0"/>
              <a:t>gives a </a:t>
            </a:r>
            <a:r>
              <a:rPr lang="en-US" sz="2400" dirty="0"/>
              <a:t>detailed account of his research career at </a:t>
            </a:r>
            <a:r>
              <a:rPr lang="en-US" sz="2400" dirty="0" smtClean="0"/>
              <a:t>TIFR and other places, </a:t>
            </a:r>
            <a:r>
              <a:rPr lang="en-US" sz="2400" dirty="0" err="1"/>
              <a:t>Bibha</a:t>
            </a:r>
            <a:r>
              <a:rPr lang="en-US" sz="2400" dirty="0"/>
              <a:t> </a:t>
            </a:r>
            <a:r>
              <a:rPr lang="en-US" sz="2400" dirty="0" err="1"/>
              <a:t>Chowdhuri</a:t>
            </a:r>
            <a:r>
              <a:rPr lang="en-US" sz="2400" dirty="0"/>
              <a:t> have not </a:t>
            </a:r>
            <a:r>
              <a:rPr lang="en-US" sz="2400" dirty="0" smtClean="0"/>
              <a:t>featured anywhere except in </a:t>
            </a:r>
            <a:r>
              <a:rPr lang="en-US" sz="2400" dirty="0"/>
              <a:t>a photograph. I am thankful to </a:t>
            </a:r>
            <a:r>
              <a:rPr lang="en-US" sz="2400" dirty="0" err="1"/>
              <a:t>Noopur</a:t>
            </a:r>
            <a:r>
              <a:rPr lang="en-US" sz="2400" dirty="0"/>
              <a:t> Desai, daughter of </a:t>
            </a:r>
            <a:r>
              <a:rPr lang="en-US" sz="2400" dirty="0" err="1"/>
              <a:t>Sukumar</a:t>
            </a:r>
            <a:r>
              <a:rPr lang="en-US" sz="2400" dirty="0"/>
              <a:t> Biswas to present a copy of the book from which the photo was taken.</a:t>
            </a:r>
          </a:p>
        </p:txBody>
      </p:sp>
    </p:spTree>
    <p:extLst>
      <p:ext uri="{BB962C8B-B14F-4D97-AF65-F5344CB8AC3E}">
        <p14:creationId xmlns:p14="http://schemas.microsoft.com/office/powerpoint/2010/main" val="791402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normAutofit/>
          </a:bodyPr>
          <a:lstStyle/>
          <a:p>
            <a:pPr>
              <a:defRPr/>
            </a:pPr>
            <a:r>
              <a:rPr lang="en-US" dirty="0">
                <a:solidFill>
                  <a:schemeClr val="tx1">
                    <a:lumMod val="95000"/>
                    <a:lumOff val="5000"/>
                  </a:schemeClr>
                </a:solidFill>
              </a:rPr>
              <a:t>INDIAN WOMEN PHYSICIST ROLE MODELS:</a:t>
            </a:r>
            <a:br>
              <a:rPr lang="en-US" dirty="0">
                <a:solidFill>
                  <a:schemeClr val="tx1">
                    <a:lumMod val="95000"/>
                    <a:lumOff val="5000"/>
                  </a:schemeClr>
                </a:solidFill>
              </a:rPr>
            </a:br>
            <a:r>
              <a:rPr lang="en-US" dirty="0">
                <a:solidFill>
                  <a:schemeClr val="tx1">
                    <a:lumMod val="95000"/>
                    <a:lumOff val="5000"/>
                  </a:schemeClr>
                </a:solidFill>
              </a:rPr>
              <a:t>SMARTER BY THE DOZEN</a:t>
            </a:r>
          </a:p>
        </p:txBody>
      </p:sp>
      <p:sp>
        <p:nvSpPr>
          <p:cNvPr id="33795" name="Content Placeholder 2"/>
          <p:cNvSpPr>
            <a:spLocks noGrp="1" noChangeArrowheads="1"/>
          </p:cNvSpPr>
          <p:nvPr>
            <p:ph idx="1"/>
          </p:nvPr>
        </p:nvSpPr>
        <p:spPr>
          <a:xfrm>
            <a:off x="838200" y="2121839"/>
            <a:ext cx="10515600" cy="4351338"/>
          </a:xfrm>
        </p:spPr>
        <p:txBody>
          <a:bodyPr/>
          <a:lstStyle/>
          <a:p>
            <a:pPr eaLnBrk="1" hangingPunct="1"/>
            <a:r>
              <a:rPr lang="en-US" altLang="en-US" dirty="0" smtClean="0"/>
              <a:t>I asked A DOZEN successful women physicists what advice would they give young Indian women in Physics and What Physical phenomenon they want to be remembered for. This is my way of paying homage to Prof. </a:t>
            </a:r>
            <a:r>
              <a:rPr lang="en-US" altLang="en-US" dirty="0" err="1" smtClean="0"/>
              <a:t>Bibha</a:t>
            </a:r>
            <a:r>
              <a:rPr lang="en-US" altLang="en-US" dirty="0" smtClean="0"/>
              <a:t> </a:t>
            </a:r>
            <a:r>
              <a:rPr lang="en-US" altLang="en-US" dirty="0" err="1" smtClean="0"/>
              <a:t>Choudhary</a:t>
            </a:r>
            <a:r>
              <a:rPr lang="en-US" altLang="en-US" dirty="0" smtClean="0"/>
              <a:t>, If someone like me had talked at many conferences about her, and her fame propagated by a chain reaction, she would have retired as Principal Scientific advisor to the govt. of India (like MGK Menon)</a:t>
            </a:r>
            <a:r>
              <a:rPr lang="en-US" altLang="en-US" dirty="0"/>
              <a:t>.</a:t>
            </a:r>
            <a:endParaRPr lang="en-US" altLang="en-US" dirty="0" smtClean="0"/>
          </a:p>
        </p:txBody>
      </p:sp>
    </p:spTree>
    <p:extLst>
      <p:ext uri="{BB962C8B-B14F-4D97-AF65-F5344CB8AC3E}">
        <p14:creationId xmlns:p14="http://schemas.microsoft.com/office/powerpoint/2010/main" val="68775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5161" y="347730"/>
            <a:ext cx="7044743" cy="523220"/>
          </a:xfrm>
          <a:prstGeom prst="rect">
            <a:avLst/>
          </a:prstGeom>
          <a:noFill/>
        </p:spPr>
        <p:txBody>
          <a:bodyPr wrap="square" rtlCol="0">
            <a:spAutoFit/>
          </a:bodyPr>
          <a:lstStyle/>
          <a:p>
            <a:pPr algn="ctr"/>
            <a:r>
              <a:rPr lang="en-US" sz="2800" dirty="0" smtClean="0">
                <a:solidFill>
                  <a:srgbClr val="FF0000"/>
                </a:solidFill>
              </a:rPr>
              <a:t>Apathy to History of Science in India</a:t>
            </a:r>
            <a:endParaRPr lang="en-US" sz="2800" dirty="0">
              <a:solidFill>
                <a:srgbClr val="FF0000"/>
              </a:solidFill>
            </a:endParaRPr>
          </a:p>
        </p:txBody>
      </p:sp>
      <p:sp>
        <p:nvSpPr>
          <p:cNvPr id="3" name="TextBox 2"/>
          <p:cNvSpPr txBox="1"/>
          <p:nvPr/>
        </p:nvSpPr>
        <p:spPr>
          <a:xfrm>
            <a:off x="746976" y="1249251"/>
            <a:ext cx="9259910" cy="461665"/>
          </a:xfrm>
          <a:prstGeom prst="rect">
            <a:avLst/>
          </a:prstGeom>
          <a:noFill/>
        </p:spPr>
        <p:txBody>
          <a:bodyPr wrap="square" rtlCol="0">
            <a:spAutoFit/>
          </a:bodyPr>
          <a:lstStyle/>
          <a:p>
            <a:r>
              <a:rPr lang="en-US" sz="2400" dirty="0" smtClean="0"/>
              <a:t>BC submitted her Ph.D. thesis in 1949 and degree was awarded in 1952. </a:t>
            </a:r>
            <a:endParaRPr lang="en-US" sz="2400" dirty="0"/>
          </a:p>
        </p:txBody>
      </p:sp>
      <p:sp>
        <p:nvSpPr>
          <p:cNvPr id="5" name="TextBox 4"/>
          <p:cNvSpPr txBox="1"/>
          <p:nvPr/>
        </p:nvSpPr>
        <p:spPr>
          <a:xfrm>
            <a:off x="798490" y="1983346"/>
            <a:ext cx="10225825" cy="1569660"/>
          </a:xfrm>
          <a:prstGeom prst="rect">
            <a:avLst/>
          </a:prstGeom>
          <a:noFill/>
        </p:spPr>
        <p:txBody>
          <a:bodyPr wrap="square" rtlCol="0">
            <a:spAutoFit/>
          </a:bodyPr>
          <a:lstStyle/>
          <a:p>
            <a:r>
              <a:rPr lang="en-US" sz="2400" dirty="0" smtClean="0"/>
              <a:t>“The gap between this and the actual graduation on 3 December 1952 is not obviously explicable but may have been due to demands of employment/residence. There is nothing to suggest this was due to problems with the thesis.”</a:t>
            </a:r>
            <a:endParaRPr lang="en-US" sz="2400" dirty="0"/>
          </a:p>
        </p:txBody>
      </p:sp>
      <p:sp>
        <p:nvSpPr>
          <p:cNvPr id="6" name="TextBox 5"/>
          <p:cNvSpPr txBox="1"/>
          <p:nvPr/>
        </p:nvSpPr>
        <p:spPr>
          <a:xfrm>
            <a:off x="727656" y="3701894"/>
            <a:ext cx="10277339" cy="830997"/>
          </a:xfrm>
          <a:prstGeom prst="rect">
            <a:avLst/>
          </a:prstGeom>
          <a:noFill/>
        </p:spPr>
        <p:txBody>
          <a:bodyPr wrap="square" rtlCol="0">
            <a:spAutoFit/>
          </a:bodyPr>
          <a:lstStyle/>
          <a:p>
            <a:r>
              <a:rPr lang="en-US" sz="2400" dirty="0" smtClean="0"/>
              <a:t>We asked for her Ph.D. thesis submitted at the University of Manchester. Immediately ………</a:t>
            </a:r>
            <a:endParaRPr lang="en-US" sz="2400" dirty="0"/>
          </a:p>
        </p:txBody>
      </p:sp>
      <p:sp>
        <p:nvSpPr>
          <p:cNvPr id="7" name="TextBox 6"/>
          <p:cNvSpPr txBox="1"/>
          <p:nvPr/>
        </p:nvSpPr>
        <p:spPr>
          <a:xfrm>
            <a:off x="798490" y="4681780"/>
            <a:ext cx="10135673" cy="2246769"/>
          </a:xfrm>
          <a:prstGeom prst="rect">
            <a:avLst/>
          </a:prstGeom>
          <a:noFill/>
        </p:spPr>
        <p:txBody>
          <a:bodyPr wrap="square" rtlCol="0">
            <a:spAutoFit/>
          </a:bodyPr>
          <a:lstStyle/>
          <a:p>
            <a:r>
              <a:rPr lang="en-US" sz="2000" dirty="0" smtClean="0"/>
              <a:t>To find out more about her stay abroad, we contacted the University of Michigan….</a:t>
            </a:r>
          </a:p>
          <a:p>
            <a:endParaRPr lang="en-US" sz="2000" dirty="0"/>
          </a:p>
          <a:p>
            <a:r>
              <a:rPr lang="en-US" sz="2000" dirty="0" smtClean="0"/>
              <a:t>Miss Caroline </a:t>
            </a:r>
            <a:r>
              <a:rPr lang="en-US" sz="2000" dirty="0" err="1" smtClean="0"/>
              <a:t>Barraco</a:t>
            </a:r>
            <a:r>
              <a:rPr lang="en-US" sz="2000" dirty="0" smtClean="0"/>
              <a:t>, Reference Assistant, Bentley Historical Library reported:</a:t>
            </a:r>
          </a:p>
          <a:p>
            <a:r>
              <a:rPr lang="en-US" sz="2000" dirty="0" smtClean="0"/>
              <a:t>“ I am responding to your reference……. I wasn’t able to find much more on her time at the university. There’s one other note about her in the Regents Proceedings, from the March 1957 meeting. It says she was given a </a:t>
            </a:r>
            <a:r>
              <a:rPr lang="en-US" sz="2000" dirty="0" err="1" smtClean="0"/>
              <a:t>stpend</a:t>
            </a:r>
            <a:r>
              <a:rPr lang="en-US" sz="2000" dirty="0" smtClean="0"/>
              <a:t> of $2,500 in her role as a Physics Department Visiting Lecturer”.</a:t>
            </a:r>
            <a:endParaRPr lang="en-US" sz="2000" dirty="0"/>
          </a:p>
        </p:txBody>
      </p:sp>
    </p:spTree>
    <p:extLst>
      <p:ext uri="{BB962C8B-B14F-4D97-AF65-F5344CB8AC3E}">
        <p14:creationId xmlns:p14="http://schemas.microsoft.com/office/powerpoint/2010/main" val="22703700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9910" y="1157166"/>
            <a:ext cx="2486683" cy="3852437"/>
          </a:xfrm>
          <a:prstGeom prst="rect">
            <a:avLst/>
          </a:prstGeom>
          <a:noFill/>
          <a:ln>
            <a:noFill/>
          </a:ln>
        </p:spPr>
      </p:pic>
      <p:pic>
        <p:nvPicPr>
          <p:cNvPr id="3" name="Picture 4" descr="LD_cover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51" y="1157167"/>
            <a:ext cx="2925295" cy="3852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54569" y="1157167"/>
            <a:ext cx="5306096" cy="4339650"/>
          </a:xfrm>
          <a:prstGeom prst="rect">
            <a:avLst/>
          </a:prstGeom>
          <a:noFill/>
        </p:spPr>
        <p:txBody>
          <a:bodyPr wrap="square" rtlCol="0">
            <a:spAutoFit/>
          </a:bodyPr>
          <a:lstStyle/>
          <a:p>
            <a:r>
              <a:rPr lang="en-US" sz="2800" dirty="0" smtClean="0"/>
              <a:t>The Book on the Left was published in 2008 by Indian Academy of Sciences (Bangalore).</a:t>
            </a:r>
          </a:p>
          <a:p>
            <a:r>
              <a:rPr lang="en-US" sz="2400" dirty="0" smtClean="0">
                <a:solidFill>
                  <a:srgbClr val="FF0000"/>
                </a:solidFill>
              </a:rPr>
              <a:t>(60 women scientists)</a:t>
            </a:r>
          </a:p>
          <a:p>
            <a:endParaRPr lang="en-US" sz="2800" dirty="0" smtClean="0"/>
          </a:p>
          <a:p>
            <a:r>
              <a:rPr lang="en-US" sz="2800" dirty="0" smtClean="0"/>
              <a:t>The Book on the Right was published by National Book Trust </a:t>
            </a:r>
            <a:r>
              <a:rPr lang="en-US" sz="2800" dirty="0"/>
              <a:t>in </a:t>
            </a:r>
            <a:r>
              <a:rPr lang="en-US" sz="2800" dirty="0" smtClean="0"/>
              <a:t>2018.</a:t>
            </a:r>
          </a:p>
          <a:p>
            <a:r>
              <a:rPr lang="en-US" sz="2800" dirty="0" smtClean="0">
                <a:solidFill>
                  <a:srgbClr val="FF0000"/>
                </a:solidFill>
              </a:rPr>
              <a:t>(175 women </a:t>
            </a:r>
            <a:r>
              <a:rPr lang="en-US" sz="2800" dirty="0">
                <a:solidFill>
                  <a:srgbClr val="FF0000"/>
                </a:solidFill>
              </a:rPr>
              <a:t>scientists)</a:t>
            </a:r>
          </a:p>
          <a:p>
            <a:endParaRPr lang="en-US" sz="2800" dirty="0"/>
          </a:p>
        </p:txBody>
      </p:sp>
      <p:sp>
        <p:nvSpPr>
          <p:cNvPr id="8" name="TextBox 7"/>
          <p:cNvSpPr txBox="1"/>
          <p:nvPr/>
        </p:nvSpPr>
        <p:spPr>
          <a:xfrm>
            <a:off x="283336" y="309093"/>
            <a:ext cx="10251582" cy="523220"/>
          </a:xfrm>
          <a:prstGeom prst="rect">
            <a:avLst/>
          </a:prstGeom>
          <a:noFill/>
        </p:spPr>
        <p:txBody>
          <a:bodyPr wrap="square" rtlCol="0">
            <a:spAutoFit/>
          </a:bodyPr>
          <a:lstStyle/>
          <a:p>
            <a:r>
              <a:rPr lang="en-US" sz="2800" dirty="0">
                <a:solidFill>
                  <a:srgbClr val="FF0000"/>
                </a:solidFill>
              </a:rPr>
              <a:t>Neither of the books </a:t>
            </a:r>
            <a:r>
              <a:rPr lang="en-US" sz="2800" dirty="0" smtClean="0">
                <a:solidFill>
                  <a:srgbClr val="FF0000"/>
                </a:solidFill>
              </a:rPr>
              <a:t>mentioned </a:t>
            </a:r>
            <a:r>
              <a:rPr lang="en-US" sz="2800" dirty="0">
                <a:solidFill>
                  <a:srgbClr val="FF0000"/>
                </a:solidFill>
              </a:rPr>
              <a:t>the name of </a:t>
            </a:r>
            <a:r>
              <a:rPr lang="en-US" sz="2800" dirty="0" err="1">
                <a:solidFill>
                  <a:srgbClr val="FF0000"/>
                </a:solidFill>
              </a:rPr>
              <a:t>Bibha</a:t>
            </a:r>
            <a:r>
              <a:rPr lang="en-US" sz="2800" dirty="0">
                <a:solidFill>
                  <a:srgbClr val="FF0000"/>
                </a:solidFill>
              </a:rPr>
              <a:t> </a:t>
            </a:r>
            <a:r>
              <a:rPr lang="en-US" sz="2800" dirty="0" err="1">
                <a:solidFill>
                  <a:srgbClr val="FF0000"/>
                </a:solidFill>
              </a:rPr>
              <a:t>Chowdhuri</a:t>
            </a:r>
            <a:r>
              <a:rPr lang="en-US" dirty="0"/>
              <a:t>. </a:t>
            </a:r>
          </a:p>
        </p:txBody>
      </p:sp>
      <p:sp>
        <p:nvSpPr>
          <p:cNvPr id="5" name="TextBox 4"/>
          <p:cNvSpPr txBox="1"/>
          <p:nvPr/>
        </p:nvSpPr>
        <p:spPr>
          <a:xfrm>
            <a:off x="811369" y="5370490"/>
            <a:ext cx="10935224" cy="954107"/>
          </a:xfrm>
          <a:prstGeom prst="rect">
            <a:avLst/>
          </a:prstGeom>
          <a:noFill/>
        </p:spPr>
        <p:txBody>
          <a:bodyPr wrap="square" rtlCol="0">
            <a:spAutoFit/>
          </a:bodyPr>
          <a:lstStyle/>
          <a:p>
            <a:r>
              <a:rPr lang="en-US" sz="2800" dirty="0">
                <a:solidFill>
                  <a:srgbClr val="FF0000"/>
                </a:solidFill>
              </a:rPr>
              <a:t>Ours was the first book mentioned earlier to bring </a:t>
            </a:r>
            <a:r>
              <a:rPr lang="en-US" sz="2800" dirty="0" err="1">
                <a:solidFill>
                  <a:srgbClr val="FF0000"/>
                </a:solidFill>
              </a:rPr>
              <a:t>Bibha</a:t>
            </a:r>
            <a:r>
              <a:rPr lang="en-US" sz="2800" dirty="0">
                <a:solidFill>
                  <a:srgbClr val="FF0000"/>
                </a:solidFill>
              </a:rPr>
              <a:t> </a:t>
            </a:r>
            <a:r>
              <a:rPr lang="en-US" sz="2800" dirty="0" err="1">
                <a:solidFill>
                  <a:srgbClr val="FF0000"/>
                </a:solidFill>
              </a:rPr>
              <a:t>Chowdhuri</a:t>
            </a:r>
            <a:r>
              <a:rPr lang="en-US" sz="2800" dirty="0">
                <a:solidFill>
                  <a:srgbClr val="FF0000"/>
                </a:solidFill>
              </a:rPr>
              <a:t> to limelight and this led to her final recognition that beats all</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377265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082" y="1178296"/>
            <a:ext cx="8658896" cy="1525802"/>
          </a:xfrm>
          <a:prstGeom prst="rect">
            <a:avLst/>
          </a:prstGeom>
        </p:spPr>
        <p:txBody>
          <a:bodyPr wrap="square">
            <a:spAutoFit/>
          </a:bodyPr>
          <a:lstStyle/>
          <a:p>
            <a:pPr algn="ctr">
              <a:lnSpc>
                <a:spcPct val="107000"/>
              </a:lnSpc>
              <a:spcAft>
                <a:spcPts val="800"/>
              </a:spcAft>
            </a:pPr>
            <a:r>
              <a:rPr lang="en-US" sz="3200" b="1" dirty="0" smtClean="0">
                <a:latin typeface="Arial" panose="020B0604020202020204" pitchFamily="34" charset="0"/>
                <a:ea typeface="Calibri" panose="020F0502020204030204" pitchFamily="34" charset="0"/>
                <a:cs typeface="Mangal" panose="02040503050203030202" pitchFamily="18" charset="0"/>
              </a:rPr>
              <a:t>A Distant </a:t>
            </a:r>
            <a:r>
              <a:rPr lang="en-US" sz="3200" b="1" dirty="0">
                <a:latin typeface="Arial" panose="020B0604020202020204" pitchFamily="34" charset="0"/>
                <a:ea typeface="Calibri" panose="020F0502020204030204" pitchFamily="34" charset="0"/>
                <a:cs typeface="Mangal" panose="02040503050203030202" pitchFamily="18" charset="0"/>
              </a:rPr>
              <a:t>star named after Indian woman </a:t>
            </a:r>
            <a:r>
              <a:rPr lang="en-US" sz="3200" b="1" dirty="0">
                <a:solidFill>
                  <a:srgbClr val="000000"/>
                </a:solidFill>
                <a:latin typeface="Arial" panose="020B0604020202020204" pitchFamily="34" charset="0"/>
                <a:ea typeface="Calibri" panose="020F0502020204030204" pitchFamily="34" charset="0"/>
                <a:cs typeface="Mangal" panose="02040503050203030202" pitchFamily="18" charset="0"/>
              </a:rPr>
              <a:t>scientist</a:t>
            </a:r>
            <a:endParaRPr lang="en-US" sz="3200" dirty="0">
              <a:latin typeface="Calibri" panose="020F0502020204030204" pitchFamily="34" charset="0"/>
              <a:ea typeface="Calibri" panose="020F0502020204030204" pitchFamily="34" charset="0"/>
              <a:cs typeface="Mangal" panose="02040503050203030202" pitchFamily="18" charset="0"/>
            </a:endParaRPr>
          </a:p>
          <a:p>
            <a:r>
              <a:rPr lang="en-US" dirty="0" err="1">
                <a:solidFill>
                  <a:srgbClr val="000000"/>
                </a:solidFill>
                <a:latin typeface="Arial" panose="020B0604020202020204" pitchFamily="34" charset="0"/>
                <a:ea typeface="Calibri" panose="020F0502020204030204" pitchFamily="34" charset="0"/>
              </a:rPr>
              <a:t>Kalyan</a:t>
            </a:r>
            <a:r>
              <a:rPr lang="en-US" dirty="0">
                <a:solidFill>
                  <a:srgbClr val="000000"/>
                </a:solidFill>
                <a:latin typeface="Arial" panose="020B0604020202020204" pitchFamily="34" charset="0"/>
                <a:ea typeface="Calibri" panose="020F0502020204030204" pitchFamily="34" charset="0"/>
              </a:rPr>
              <a:t> Ray, </a:t>
            </a:r>
            <a:r>
              <a:rPr lang="en-US" dirty="0" smtClean="0">
                <a:solidFill>
                  <a:srgbClr val="000000"/>
                </a:solidFill>
                <a:latin typeface="Arial" panose="020B0604020202020204" pitchFamily="34" charset="0"/>
                <a:ea typeface="Calibri" panose="020F0502020204030204" pitchFamily="34" charset="0"/>
              </a:rPr>
              <a:t>Deccan Herald News Service, </a:t>
            </a:r>
            <a:r>
              <a:rPr lang="en-US" dirty="0">
                <a:solidFill>
                  <a:srgbClr val="000000"/>
                </a:solidFill>
                <a:latin typeface="Arial" panose="020B0604020202020204" pitchFamily="34" charset="0"/>
                <a:ea typeface="Calibri" panose="020F0502020204030204" pitchFamily="34" charset="0"/>
              </a:rPr>
              <a:t>New Delhi, DEC 17 2019, 19:51PM IST </a:t>
            </a:r>
            <a:endParaRPr lang="en-US" dirty="0"/>
          </a:p>
        </p:txBody>
      </p:sp>
      <p:sp>
        <p:nvSpPr>
          <p:cNvPr id="4" name="TextBox 3"/>
          <p:cNvSpPr txBox="1"/>
          <p:nvPr/>
        </p:nvSpPr>
        <p:spPr>
          <a:xfrm>
            <a:off x="6181859" y="3037202"/>
            <a:ext cx="5074276" cy="3785652"/>
          </a:xfrm>
          <a:prstGeom prst="rect">
            <a:avLst/>
          </a:prstGeom>
          <a:noFill/>
        </p:spPr>
        <p:txBody>
          <a:bodyPr wrap="square" rtlCol="0">
            <a:spAutoFit/>
          </a:bodyPr>
          <a:lstStyle/>
          <a:p>
            <a:r>
              <a:rPr lang="en-US" sz="2400" dirty="0" smtClean="0"/>
              <a:t>This </a:t>
            </a:r>
            <a:r>
              <a:rPr lang="en-US" sz="2400" dirty="0"/>
              <a:t>is not a small feat because International Astronomical Union invited all countries to suggest names of exoplanets and the sun. Indian astronomers launched a national competition in July in which they received 1717 proposals out of which 10 were shortlisted for the voting. “</a:t>
            </a:r>
            <a:r>
              <a:rPr lang="en-US" sz="2400" dirty="0" err="1"/>
              <a:t>Bibha</a:t>
            </a:r>
            <a:r>
              <a:rPr lang="en-US" sz="2400" dirty="0"/>
              <a:t>” was accepted in IUA meeting in Paris.</a:t>
            </a:r>
            <a:endParaRPr lang="en-US" sz="2400" dirty="0">
              <a:solidFill>
                <a:srgbClr val="0070C0"/>
              </a:solidFill>
            </a:endParaRPr>
          </a:p>
        </p:txBody>
      </p:sp>
      <p:sp>
        <p:nvSpPr>
          <p:cNvPr id="5" name="TextBox 4"/>
          <p:cNvSpPr txBox="1"/>
          <p:nvPr/>
        </p:nvSpPr>
        <p:spPr>
          <a:xfrm>
            <a:off x="651457" y="321972"/>
            <a:ext cx="10604678"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a:t>
            </a:r>
            <a:r>
              <a:rPr lang="en-US" sz="2800" dirty="0" smtClean="0">
                <a:solidFill>
                  <a:srgbClr val="FF0000"/>
                </a:solidFill>
              </a:rPr>
              <a:t> Received Recognition After Thirty years Of Her Death</a:t>
            </a:r>
            <a:endParaRPr lang="en-US" sz="28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72" y="3221668"/>
            <a:ext cx="5812061" cy="3269284"/>
          </a:xfrm>
          <a:prstGeom prst="rect">
            <a:avLst/>
          </a:prstGeom>
        </p:spPr>
      </p:pic>
    </p:spTree>
    <p:extLst>
      <p:ext uri="{BB962C8B-B14F-4D97-AF65-F5344CB8AC3E}">
        <p14:creationId xmlns:p14="http://schemas.microsoft.com/office/powerpoint/2010/main" val="17323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solidFill>
                  <a:srgbClr val="FF0000"/>
                </a:solidFill>
              </a:rPr>
              <a:t>Bibha</a:t>
            </a:r>
            <a:r>
              <a:rPr lang="en-US" dirty="0" smtClean="0">
                <a:solidFill>
                  <a:srgbClr val="FF0000"/>
                </a:solidFill>
              </a:rPr>
              <a:t> </a:t>
            </a:r>
            <a:r>
              <a:rPr lang="en-US" dirty="0" err="1" smtClean="0">
                <a:solidFill>
                  <a:srgbClr val="FF0000"/>
                </a:solidFill>
              </a:rPr>
              <a:t>Chowdhuri</a:t>
            </a:r>
            <a:r>
              <a:rPr lang="en-US" dirty="0">
                <a:solidFill>
                  <a:srgbClr val="FF0000"/>
                </a:solidFill>
              </a:rPr>
              <a:t/>
            </a:r>
            <a:br>
              <a:rPr lang="en-US" dirty="0">
                <a:solidFill>
                  <a:srgbClr val="FF0000"/>
                </a:solidFill>
              </a:rPr>
            </a:br>
            <a:r>
              <a:rPr lang="en-US" dirty="0" smtClean="0">
                <a:solidFill>
                  <a:srgbClr val="FF0000"/>
                </a:solidFill>
              </a:rPr>
              <a:t>A Scientist Incognito</a:t>
            </a:r>
            <a:endParaRPr lang="en-US" dirty="0">
              <a:solidFill>
                <a:srgbClr val="FF0000"/>
              </a:solidFill>
            </a:endParaRPr>
          </a:p>
        </p:txBody>
      </p:sp>
      <p:sp>
        <p:nvSpPr>
          <p:cNvPr id="3" name="Subtitle 2"/>
          <p:cNvSpPr>
            <a:spLocks noGrp="1"/>
          </p:cNvSpPr>
          <p:nvPr>
            <p:ph type="subTitle" idx="1"/>
          </p:nvPr>
        </p:nvSpPr>
        <p:spPr>
          <a:xfrm>
            <a:off x="1524000" y="4078556"/>
            <a:ext cx="9144000" cy="1655762"/>
          </a:xfrm>
        </p:spPr>
        <p:txBody>
          <a:bodyPr>
            <a:normAutofit/>
          </a:bodyPr>
          <a:lstStyle/>
          <a:p>
            <a:r>
              <a:rPr lang="en-US" sz="3200" dirty="0" smtClean="0">
                <a:solidFill>
                  <a:srgbClr val="00B050"/>
                </a:solidFill>
              </a:rPr>
              <a:t>Suprakash Chandra Roy</a:t>
            </a:r>
          </a:p>
          <a:p>
            <a:r>
              <a:rPr lang="en-US" sz="3200" dirty="0" smtClean="0">
                <a:solidFill>
                  <a:srgbClr val="00B050"/>
                </a:solidFill>
              </a:rPr>
              <a:t>Editor-in-Chief, Science and Culture</a:t>
            </a:r>
            <a:endParaRPr lang="en-US" sz="3200" dirty="0">
              <a:solidFill>
                <a:srgbClr val="00B050"/>
              </a:solidFill>
            </a:endParaRPr>
          </a:p>
        </p:txBody>
      </p:sp>
    </p:spTree>
    <p:extLst>
      <p:ext uri="{BB962C8B-B14F-4D97-AF65-F5344CB8AC3E}">
        <p14:creationId xmlns:p14="http://schemas.microsoft.com/office/powerpoint/2010/main" val="601803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4679719" y="811370"/>
            <a:ext cx="2368921" cy="3133620"/>
          </a:xfrm>
          <a:prstGeom prst="rect">
            <a:avLst/>
          </a:prstGeom>
          <a:noFill/>
          <a:ln>
            <a:noFill/>
          </a:ln>
        </p:spPr>
      </p:pic>
      <p:sp>
        <p:nvSpPr>
          <p:cNvPr id="3" name="TextBox 2"/>
          <p:cNvSpPr txBox="1"/>
          <p:nvPr/>
        </p:nvSpPr>
        <p:spPr>
          <a:xfrm>
            <a:off x="837127" y="4353059"/>
            <a:ext cx="10947042" cy="2246769"/>
          </a:xfrm>
          <a:prstGeom prst="rect">
            <a:avLst/>
          </a:prstGeom>
          <a:noFill/>
        </p:spPr>
        <p:txBody>
          <a:bodyPr wrap="square" rtlCol="0">
            <a:spAutoFit/>
          </a:bodyPr>
          <a:lstStyle/>
          <a:p>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Chowdhuri’s</a:t>
            </a:r>
            <a:r>
              <a:rPr lang="en-US" sz="2800" dirty="0" smtClean="0">
                <a:solidFill>
                  <a:srgbClr val="FF0000"/>
                </a:solidFill>
              </a:rPr>
              <a:t> life is a fascinating example of courage and determination of a lady born more than hundred years ago, choosing a research career in a subject like physics, making significant contributions on contemporary research subjects while working at reputed institutions in India and abroad, for our younger generations to emulate.</a:t>
            </a:r>
            <a:endParaRPr lang="en-US" sz="2800" dirty="0">
              <a:solidFill>
                <a:srgbClr val="FF0000"/>
              </a:solidFill>
            </a:endParaRPr>
          </a:p>
        </p:txBody>
      </p:sp>
    </p:spTree>
    <p:extLst>
      <p:ext uri="{BB962C8B-B14F-4D97-AF65-F5344CB8AC3E}">
        <p14:creationId xmlns:p14="http://schemas.microsoft.com/office/powerpoint/2010/main" val="2470565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634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292350" y="585789"/>
            <a:ext cx="7289800" cy="4022725"/>
          </a:xfrm>
        </p:spPr>
        <p:txBody>
          <a:bodyPr rtlCol="0">
            <a:noAutofit/>
          </a:bodyPr>
          <a:lstStyle/>
          <a:p>
            <a:pPr marL="91440" indent="-91440">
              <a:defRPr/>
            </a:pPr>
            <a:r>
              <a:rPr lang="en-IN" sz="1440" dirty="0"/>
              <a:t/>
            </a:r>
            <a:br>
              <a:rPr lang="en-IN" sz="1440" dirty="0"/>
            </a:br>
            <a:endParaRPr lang="en-US" sz="144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362200"/>
            <a:ext cx="7705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18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0315" y="244699"/>
            <a:ext cx="9015212" cy="523220"/>
          </a:xfrm>
          <a:prstGeom prst="rect">
            <a:avLst/>
          </a:prstGeom>
          <a:noFill/>
        </p:spPr>
        <p:txBody>
          <a:bodyPr wrap="square" rtlCol="0">
            <a:spAutoFit/>
          </a:bodyPr>
          <a:lstStyle/>
          <a:p>
            <a:pPr algn="ctr"/>
            <a:r>
              <a:rPr lang="en-US" sz="2800" dirty="0" smtClean="0">
                <a:solidFill>
                  <a:srgbClr val="FF0000"/>
                </a:solidFill>
              </a:rPr>
              <a:t>Variations in Writing Surname</a:t>
            </a:r>
            <a:endParaRPr lang="en-US" sz="2800" dirty="0">
              <a:solidFill>
                <a:srgbClr val="FF0000"/>
              </a:solidFill>
            </a:endParaRPr>
          </a:p>
        </p:txBody>
      </p:sp>
      <p:sp>
        <p:nvSpPr>
          <p:cNvPr id="3" name="TextBox 2"/>
          <p:cNvSpPr txBox="1"/>
          <p:nvPr/>
        </p:nvSpPr>
        <p:spPr>
          <a:xfrm>
            <a:off x="1880315" y="1764406"/>
            <a:ext cx="3361386" cy="3539430"/>
          </a:xfrm>
          <a:prstGeom prst="rect">
            <a:avLst/>
          </a:prstGeom>
          <a:noFill/>
        </p:spPr>
        <p:txBody>
          <a:bodyPr wrap="square" rtlCol="0">
            <a:spAutoFit/>
          </a:bodyPr>
          <a:lstStyle/>
          <a:p>
            <a:r>
              <a:rPr lang="en-US" sz="2800" dirty="0" smtClean="0">
                <a:solidFill>
                  <a:srgbClr val="0070C0"/>
                </a:solidFill>
              </a:rPr>
              <a:t>Chaudhuri</a:t>
            </a:r>
          </a:p>
          <a:p>
            <a:r>
              <a:rPr lang="en-US" sz="2800" dirty="0" err="1" smtClean="0">
                <a:solidFill>
                  <a:srgbClr val="0070C0"/>
                </a:solidFill>
              </a:rPr>
              <a:t>Choudhuri</a:t>
            </a:r>
            <a:endParaRPr lang="en-US" sz="2800" dirty="0" smtClean="0">
              <a:solidFill>
                <a:srgbClr val="0070C0"/>
              </a:solidFill>
            </a:endParaRPr>
          </a:p>
          <a:p>
            <a:r>
              <a:rPr lang="en-US" sz="2800" dirty="0" err="1" smtClean="0"/>
              <a:t>Chaudhury</a:t>
            </a:r>
            <a:endParaRPr lang="en-US" sz="2800" dirty="0" smtClean="0"/>
          </a:p>
          <a:p>
            <a:r>
              <a:rPr lang="en-US" sz="2800" dirty="0" smtClean="0"/>
              <a:t>Choudhury</a:t>
            </a:r>
          </a:p>
          <a:p>
            <a:r>
              <a:rPr lang="en-US" sz="2800" dirty="0" err="1" smtClean="0">
                <a:solidFill>
                  <a:srgbClr val="0070C0"/>
                </a:solidFill>
              </a:rPr>
              <a:t>Chowdhuri</a:t>
            </a:r>
            <a:endParaRPr lang="en-US" sz="2800" dirty="0" smtClean="0">
              <a:solidFill>
                <a:srgbClr val="0070C0"/>
              </a:solidFill>
            </a:endParaRPr>
          </a:p>
          <a:p>
            <a:r>
              <a:rPr lang="en-US" sz="2800" dirty="0" smtClean="0"/>
              <a:t>Chowdhury</a:t>
            </a:r>
          </a:p>
          <a:p>
            <a:r>
              <a:rPr lang="en-US" sz="2800" dirty="0" err="1" smtClean="0">
                <a:solidFill>
                  <a:srgbClr val="0070C0"/>
                </a:solidFill>
              </a:rPr>
              <a:t>Chowdhry</a:t>
            </a:r>
            <a:endParaRPr lang="en-US" sz="2800" dirty="0" smtClean="0">
              <a:solidFill>
                <a:srgbClr val="0070C0"/>
              </a:solidFill>
            </a:endParaRPr>
          </a:p>
          <a:p>
            <a:r>
              <a:rPr lang="en-US" sz="2800" dirty="0" err="1" smtClean="0"/>
              <a:t>Chowdhri</a:t>
            </a:r>
            <a:endParaRPr lang="en-US" sz="2800" dirty="0"/>
          </a:p>
        </p:txBody>
      </p:sp>
      <p:pic>
        <p:nvPicPr>
          <p:cNvPr id="4" name="Picture 3"/>
          <p:cNvPicPr>
            <a:picLocks noChangeAspect="1"/>
          </p:cNvPicPr>
          <p:nvPr/>
        </p:nvPicPr>
        <p:blipFill>
          <a:blip r:embed="rId2"/>
          <a:stretch>
            <a:fillRect/>
          </a:stretch>
        </p:blipFill>
        <p:spPr>
          <a:xfrm>
            <a:off x="6966722" y="887700"/>
            <a:ext cx="4160626" cy="5970300"/>
          </a:xfrm>
          <a:prstGeom prst="rect">
            <a:avLst/>
          </a:prstGeom>
        </p:spPr>
      </p:pic>
      <p:sp>
        <p:nvSpPr>
          <p:cNvPr id="5" name="Right Arrow 4"/>
          <p:cNvSpPr/>
          <p:nvPr/>
        </p:nvSpPr>
        <p:spPr>
          <a:xfrm>
            <a:off x="843940" y="3541690"/>
            <a:ext cx="785611" cy="331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50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1672" y="340647"/>
            <a:ext cx="8512935" cy="1015663"/>
          </a:xfrm>
          <a:prstGeom prst="rect">
            <a:avLst/>
          </a:prstGeom>
          <a:noFill/>
        </p:spPr>
        <p:txBody>
          <a:bodyPr wrap="square" rtlCol="0">
            <a:spAutoFit/>
          </a:bodyPr>
          <a:lstStyle/>
          <a:p>
            <a:pPr algn="ctr"/>
            <a:r>
              <a:rPr lang="en-US" sz="6000" dirty="0" smtClean="0">
                <a:solidFill>
                  <a:srgbClr val="FF0000"/>
                </a:solidFill>
              </a:rPr>
              <a:t>1913</a:t>
            </a:r>
            <a:endParaRPr lang="en-US" sz="6000" dirty="0">
              <a:solidFill>
                <a:srgbClr val="FF0000"/>
              </a:solidFill>
            </a:endParaRPr>
          </a:p>
        </p:txBody>
      </p:sp>
      <p:sp>
        <p:nvSpPr>
          <p:cNvPr id="3" name="Rectangle 2"/>
          <p:cNvSpPr/>
          <p:nvPr/>
        </p:nvSpPr>
        <p:spPr>
          <a:xfrm>
            <a:off x="614292" y="1660233"/>
            <a:ext cx="11041088" cy="4401205"/>
          </a:xfrm>
          <a:prstGeom prst="rect">
            <a:avLst/>
          </a:prstGeom>
        </p:spPr>
        <p:txBody>
          <a:bodyPr wrap="square">
            <a:spAutoFit/>
          </a:bodyPr>
          <a:lstStyle/>
          <a:p>
            <a:r>
              <a:rPr lang="en-US" sz="2800" dirty="0"/>
              <a:t>Father: </a:t>
            </a:r>
            <a:r>
              <a:rPr lang="en-US" sz="2800" dirty="0" err="1"/>
              <a:t>Banku</a:t>
            </a:r>
            <a:r>
              <a:rPr lang="en-US" sz="2800" dirty="0"/>
              <a:t> </a:t>
            </a:r>
            <a:r>
              <a:rPr lang="en-US" sz="2800" dirty="0" err="1"/>
              <a:t>Behari</a:t>
            </a:r>
            <a:r>
              <a:rPr lang="en-US" sz="2800" dirty="0"/>
              <a:t> </a:t>
            </a:r>
            <a:r>
              <a:rPr lang="en-US" sz="2800" dirty="0" err="1"/>
              <a:t>Chowdhuri</a:t>
            </a:r>
            <a:r>
              <a:rPr lang="en-US" sz="2800" dirty="0"/>
              <a:t> was a doctor by profession</a:t>
            </a:r>
            <a:r>
              <a:rPr lang="en-US" sz="2800" dirty="0" smtClean="0"/>
              <a:t>.</a:t>
            </a:r>
          </a:p>
          <a:p>
            <a:endParaRPr lang="en-US" sz="2800" dirty="0"/>
          </a:p>
          <a:p>
            <a:r>
              <a:rPr lang="en-US" sz="2800" dirty="0" err="1"/>
              <a:t>Banku</a:t>
            </a:r>
            <a:r>
              <a:rPr lang="en-US" sz="2800" dirty="0"/>
              <a:t> </a:t>
            </a:r>
            <a:r>
              <a:rPr lang="en-US" sz="2800" dirty="0" err="1"/>
              <a:t>Behari</a:t>
            </a:r>
            <a:r>
              <a:rPr lang="en-US" sz="2800" dirty="0"/>
              <a:t> had five daughters and one son. </a:t>
            </a:r>
            <a:r>
              <a:rPr lang="en-US" sz="2800" dirty="0" err="1"/>
              <a:t>Bibha</a:t>
            </a:r>
            <a:r>
              <a:rPr lang="en-US" sz="2800" dirty="0"/>
              <a:t> </a:t>
            </a:r>
            <a:r>
              <a:rPr lang="en-US" sz="2800" dirty="0" err="1"/>
              <a:t>Chowdhuri</a:t>
            </a:r>
            <a:r>
              <a:rPr lang="en-US" sz="2800" dirty="0"/>
              <a:t> was their third child</a:t>
            </a:r>
            <a:r>
              <a:rPr lang="en-US" sz="2800" dirty="0" smtClean="0"/>
              <a:t>.</a:t>
            </a:r>
          </a:p>
          <a:p>
            <a:endParaRPr lang="en-US" sz="2800" dirty="0"/>
          </a:p>
          <a:p>
            <a:r>
              <a:rPr lang="en-US" sz="2800" dirty="0" err="1"/>
              <a:t>Bibha</a:t>
            </a:r>
            <a:r>
              <a:rPr lang="en-US" sz="2800" dirty="0"/>
              <a:t> </a:t>
            </a:r>
            <a:r>
              <a:rPr lang="en-US" sz="2800" dirty="0" err="1"/>
              <a:t>Chowdhuri</a:t>
            </a:r>
            <a:r>
              <a:rPr lang="en-US" sz="2800" dirty="0"/>
              <a:t> and all her siblings were well educated but remained unmarried</a:t>
            </a:r>
            <a:r>
              <a:rPr lang="en-US" sz="2800" dirty="0" smtClean="0"/>
              <a:t>.</a:t>
            </a:r>
          </a:p>
          <a:p>
            <a:endParaRPr lang="en-US" sz="2800" dirty="0"/>
          </a:p>
          <a:p>
            <a:r>
              <a:rPr lang="en-US" sz="2800" dirty="0"/>
              <a:t>Incidentally, the proportion of women scientists who never married is about 14% compared to their male counterpart which is about 2.5</a:t>
            </a:r>
            <a:r>
              <a:rPr lang="en-US" sz="2800" dirty="0" smtClean="0"/>
              <a:t>%.</a:t>
            </a:r>
            <a:endParaRPr lang="en-US" sz="2800" dirty="0"/>
          </a:p>
        </p:txBody>
      </p:sp>
    </p:spTree>
    <p:extLst>
      <p:ext uri="{BB962C8B-B14F-4D97-AF65-F5344CB8AC3E}">
        <p14:creationId xmlns:p14="http://schemas.microsoft.com/office/powerpoint/2010/main" val="4237638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174" y="334851"/>
            <a:ext cx="8693240" cy="523220"/>
          </a:xfrm>
          <a:prstGeom prst="rect">
            <a:avLst/>
          </a:prstGeom>
          <a:noFill/>
        </p:spPr>
        <p:txBody>
          <a:bodyPr wrap="square" rtlCol="0">
            <a:spAutoFit/>
          </a:bodyPr>
          <a:lstStyle/>
          <a:p>
            <a:pPr algn="ctr"/>
            <a:r>
              <a:rPr lang="en-US" sz="2800" dirty="0" smtClean="0">
                <a:solidFill>
                  <a:srgbClr val="FF0000"/>
                </a:solidFill>
              </a:rPr>
              <a:t>Social Conditions in India in the Early Twentieth Century</a:t>
            </a:r>
            <a:endParaRPr lang="en-US" sz="2800" dirty="0">
              <a:solidFill>
                <a:srgbClr val="FF0000"/>
              </a:solidFill>
            </a:endParaRPr>
          </a:p>
        </p:txBody>
      </p:sp>
      <p:pic>
        <p:nvPicPr>
          <p:cNvPr id="4" name="Picture 3" descr="Image result for picture of voting in india by women">
            <a:hlinkClick r:id="rId2" tgtFrame="&quot;_blank&quot;"/>
          </p:cNvPr>
          <p:cNvPicPr/>
          <p:nvPr/>
        </p:nvPicPr>
        <p:blipFill rotWithShape="1">
          <a:blip r:embed="rId3">
            <a:extLst>
              <a:ext uri="{28A0092B-C50C-407E-A947-70E740481C1C}">
                <a14:useLocalDpi xmlns:a14="http://schemas.microsoft.com/office/drawing/2010/main" val="0"/>
              </a:ext>
            </a:extLst>
          </a:blip>
          <a:srcRect l="17244" r="9831"/>
          <a:stretch/>
        </p:blipFill>
        <p:spPr bwMode="auto">
          <a:xfrm>
            <a:off x="8412883" y="1153003"/>
            <a:ext cx="3196590" cy="2929255"/>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442174" y="1153003"/>
            <a:ext cx="7697274" cy="4154984"/>
          </a:xfrm>
          <a:prstGeom prst="rect">
            <a:avLst/>
          </a:prstGeom>
          <a:noFill/>
        </p:spPr>
        <p:txBody>
          <a:bodyPr wrap="square" rtlCol="0">
            <a:spAutoFit/>
          </a:bodyPr>
          <a:lstStyle/>
          <a:p>
            <a:r>
              <a:rPr lang="en-US" sz="2400" dirty="0" smtClean="0"/>
              <a:t>Early Marriage</a:t>
            </a:r>
            <a:r>
              <a:rPr lang="en-US" sz="2400" dirty="0" smtClean="0">
                <a:sym typeface="Wingdings" panose="05000000000000000000" pitchFamily="2" charset="2"/>
              </a:rPr>
              <a:t> an end to their formal education.</a:t>
            </a:r>
            <a:endParaRPr lang="en-US" sz="2400" dirty="0" smtClean="0"/>
          </a:p>
          <a:p>
            <a:endParaRPr lang="en-US" sz="2400" dirty="0" smtClean="0"/>
          </a:p>
          <a:p>
            <a:r>
              <a:rPr lang="en-US" sz="2400" dirty="0" smtClean="0"/>
              <a:t>In </a:t>
            </a:r>
            <a:r>
              <a:rPr lang="en-US" sz="2400" dirty="0"/>
              <a:t>1929, the Child Marriage Restraint Act was passed, stipulating fourteen as the minimum age of marriage for a girl.</a:t>
            </a:r>
            <a:endParaRPr lang="en-US" sz="2400" dirty="0" smtClean="0"/>
          </a:p>
          <a:p>
            <a:endParaRPr lang="en-US" sz="2400" dirty="0" smtClean="0"/>
          </a:p>
          <a:p>
            <a:r>
              <a:rPr lang="en-US" sz="2400" dirty="0" smtClean="0"/>
              <a:t>Till 1931, a woman was qualified to vote only if she was the wife of a man who held property and was over 25 ….</a:t>
            </a:r>
          </a:p>
          <a:p>
            <a:endParaRPr lang="en-US" sz="2400" dirty="0"/>
          </a:p>
          <a:p>
            <a:r>
              <a:rPr lang="en-US" sz="2400" dirty="0" smtClean="0"/>
              <a:t>Literacy as a qualification to vote was included only after the Round Table Conference.</a:t>
            </a:r>
            <a:endParaRPr lang="en-US" sz="2400" dirty="0"/>
          </a:p>
        </p:txBody>
      </p:sp>
    </p:spTree>
    <p:extLst>
      <p:ext uri="{BB962C8B-B14F-4D97-AF65-F5344CB8AC3E}">
        <p14:creationId xmlns:p14="http://schemas.microsoft.com/office/powerpoint/2010/main" val="10249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ndu college kolkata 1817 à¤à¥ à¤²à¤¿à¤ à¤à¤®à¥à¤ à¤ªà¤°à¤¿à¤£à¤¾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38" y="677769"/>
            <a:ext cx="3270971" cy="25559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233730"/>
            <a:ext cx="3566420" cy="646331"/>
          </a:xfrm>
          <a:prstGeom prst="rect">
            <a:avLst/>
          </a:prstGeom>
          <a:noFill/>
        </p:spPr>
        <p:txBody>
          <a:bodyPr wrap="square" rtlCol="0">
            <a:spAutoFit/>
          </a:bodyPr>
          <a:lstStyle/>
          <a:p>
            <a:pPr algn="ctr"/>
            <a:r>
              <a:rPr lang="en-US" dirty="0" smtClean="0"/>
              <a:t>Artist’s impression of </a:t>
            </a:r>
            <a:r>
              <a:rPr lang="en-US" dirty="0" err="1" smtClean="0"/>
              <a:t>Hindoo</a:t>
            </a:r>
            <a:r>
              <a:rPr lang="en-US" dirty="0" smtClean="0"/>
              <a:t> College</a:t>
            </a:r>
            <a:endParaRPr lang="en-US" dirty="0"/>
          </a:p>
        </p:txBody>
      </p:sp>
      <p:sp>
        <p:nvSpPr>
          <p:cNvPr id="4" name="TextBox 3"/>
          <p:cNvSpPr txBox="1"/>
          <p:nvPr/>
        </p:nvSpPr>
        <p:spPr>
          <a:xfrm>
            <a:off x="4340179" y="1047808"/>
            <a:ext cx="7598535" cy="1815882"/>
          </a:xfrm>
          <a:prstGeom prst="rect">
            <a:avLst/>
          </a:prstGeom>
          <a:noFill/>
        </p:spPr>
        <p:txBody>
          <a:bodyPr wrap="square" rtlCol="0">
            <a:spAutoFit/>
          </a:bodyPr>
          <a:lstStyle/>
          <a:p>
            <a:r>
              <a:rPr lang="en-US" sz="2800" dirty="0" err="1" smtClean="0"/>
              <a:t>Hindoo</a:t>
            </a:r>
            <a:r>
              <a:rPr lang="en-US" sz="2800" dirty="0" smtClean="0"/>
              <a:t> College was established in 1817.</a:t>
            </a:r>
          </a:p>
          <a:p>
            <a:endParaRPr lang="en-US" sz="2800" dirty="0" smtClean="0"/>
          </a:p>
          <a:p>
            <a:r>
              <a:rPr lang="en-US" sz="2800" dirty="0" smtClean="0"/>
              <a:t>Within another forty years many colleges and three universities were established.</a:t>
            </a:r>
          </a:p>
        </p:txBody>
      </p:sp>
      <p:sp>
        <p:nvSpPr>
          <p:cNvPr id="5" name="TextBox 4"/>
          <p:cNvSpPr txBox="1"/>
          <p:nvPr/>
        </p:nvSpPr>
        <p:spPr>
          <a:xfrm>
            <a:off x="4327299" y="3233730"/>
            <a:ext cx="6967470" cy="3108543"/>
          </a:xfrm>
          <a:prstGeom prst="rect">
            <a:avLst/>
          </a:prstGeom>
          <a:noFill/>
        </p:spPr>
        <p:txBody>
          <a:bodyPr wrap="square" rtlCol="0">
            <a:spAutoFit/>
          </a:bodyPr>
          <a:lstStyle/>
          <a:p>
            <a:r>
              <a:rPr lang="en-US" sz="2800" dirty="0" smtClean="0"/>
              <a:t>Whenever the topic of women’s higher education was discussed it ended up with a heated debate.</a:t>
            </a:r>
          </a:p>
          <a:p>
            <a:r>
              <a:rPr lang="en-US" sz="2800" dirty="0" smtClean="0"/>
              <a:t>Even in the late nineteenth and early twentieth century the idea was to impart education “closer to life” to women such as cooking, needle work and housewifery.</a:t>
            </a:r>
            <a:endParaRPr lang="en-US" sz="2800" dirty="0"/>
          </a:p>
        </p:txBody>
      </p:sp>
      <p:pic>
        <p:nvPicPr>
          <p:cNvPr id="1026" name="Picture 2" descr="https://www.caluniv.ac.in/about/img/Sen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38" y="3889044"/>
            <a:ext cx="3270971" cy="24532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938" y="6342273"/>
            <a:ext cx="3270971" cy="369332"/>
          </a:xfrm>
          <a:prstGeom prst="rect">
            <a:avLst/>
          </a:prstGeom>
          <a:noFill/>
        </p:spPr>
        <p:txBody>
          <a:bodyPr wrap="square" rtlCol="0">
            <a:spAutoFit/>
          </a:bodyPr>
          <a:lstStyle/>
          <a:p>
            <a:pPr algn="ctr"/>
            <a:r>
              <a:rPr lang="en-US" dirty="0" smtClean="0"/>
              <a:t>University of Calcutta</a:t>
            </a:r>
            <a:endParaRPr lang="en-US" dirty="0"/>
          </a:p>
        </p:txBody>
      </p:sp>
      <p:sp>
        <p:nvSpPr>
          <p:cNvPr id="7" name="TextBox 6"/>
          <p:cNvSpPr txBox="1"/>
          <p:nvPr/>
        </p:nvSpPr>
        <p:spPr>
          <a:xfrm>
            <a:off x="4675031" y="360608"/>
            <a:ext cx="5628068" cy="523220"/>
          </a:xfrm>
          <a:prstGeom prst="rect">
            <a:avLst/>
          </a:prstGeom>
          <a:noFill/>
        </p:spPr>
        <p:txBody>
          <a:bodyPr wrap="square" rtlCol="0">
            <a:spAutoFit/>
          </a:bodyPr>
          <a:lstStyle/>
          <a:p>
            <a:pPr algn="ctr"/>
            <a:r>
              <a:rPr lang="en-US" sz="2800" dirty="0" smtClean="0">
                <a:solidFill>
                  <a:srgbClr val="FF0000"/>
                </a:solidFill>
              </a:rPr>
              <a:t>Modern Education in Bengal</a:t>
            </a:r>
            <a:endParaRPr lang="en-US" sz="2800" dirty="0">
              <a:solidFill>
                <a:srgbClr val="FF0000"/>
              </a:solidFill>
            </a:endParaRPr>
          </a:p>
        </p:txBody>
      </p:sp>
    </p:spTree>
    <p:extLst>
      <p:ext uri="{BB962C8B-B14F-4D97-AF65-F5344CB8AC3E}">
        <p14:creationId xmlns:p14="http://schemas.microsoft.com/office/powerpoint/2010/main" val="5719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665802" y="455613"/>
            <a:ext cx="7431088" cy="6402387"/>
          </a:xfrm>
        </p:spPr>
        <p:txBody>
          <a:bodyPr rtlCol="0">
            <a:normAutofit/>
          </a:bodyPr>
          <a:lstStyle/>
          <a:p>
            <a:pPr marL="0" indent="0">
              <a:buNone/>
              <a:defRPr/>
            </a:pPr>
            <a:r>
              <a:rPr lang="en-IN" sz="2400" dirty="0" smtClean="0"/>
              <a:t>The </a:t>
            </a:r>
            <a:r>
              <a:rPr lang="en-IN" sz="2400" dirty="0"/>
              <a:t>University Education Commission, headed by </a:t>
            </a:r>
            <a:r>
              <a:rPr lang="en-IN" sz="2400" dirty="0" err="1"/>
              <a:t>Prof.</a:t>
            </a:r>
            <a:r>
              <a:rPr lang="en-IN" sz="2400" dirty="0"/>
              <a:t> S. </a:t>
            </a:r>
            <a:r>
              <a:rPr lang="en-IN" sz="2400" dirty="0" err="1"/>
              <a:t>Radhakrishnan</a:t>
            </a:r>
            <a:r>
              <a:rPr lang="en-IN" sz="2400" dirty="0"/>
              <a:t> to 'suggest improvements and extensions that may be desirable to suit the requirements of the country'. Widely acclaimed, the report of the Commission on the issue of women's education referred that: </a:t>
            </a:r>
          </a:p>
          <a:p>
            <a:pPr marL="91440" indent="-91440">
              <a:defRPr/>
            </a:pPr>
            <a:r>
              <a:rPr lang="en-IN" sz="2400" dirty="0"/>
              <a:t>"Women's present education is entirely irrelevant to the life they have to lead. It is not only a waste but often a definite disability". </a:t>
            </a:r>
          </a:p>
          <a:p>
            <a:pPr marL="91440" indent="-91440">
              <a:defRPr/>
            </a:pPr>
            <a:r>
              <a:rPr lang="en-IN" sz="2400" dirty="0"/>
              <a:t>"The present system of women's education, based as it is upon men's needs, does not in any way make them fit for coping with the problems of daily life". </a:t>
            </a:r>
          </a:p>
          <a:p>
            <a:pPr marL="91440" indent="-91440">
              <a:defRPr/>
            </a:pPr>
            <a:r>
              <a:rPr lang="en-IN" sz="2400" dirty="0"/>
              <a:t>"The modern educated Indian women is neither happy nor contented nor socially useful. She is a misfit in life. She is highly suppressed, and needs opportunities for self- expression. </a:t>
            </a:r>
            <a:r>
              <a:rPr lang="en-IN" sz="2400" b="1" dirty="0"/>
              <a:t>The new education must provide this </a:t>
            </a:r>
            <a:r>
              <a:rPr lang="en-IN" sz="2400" b="1" dirty="0" smtClean="0"/>
              <a:t>opportunity</a:t>
            </a:r>
            <a:r>
              <a:rPr lang="en-IN" sz="2400" dirty="0" smtClean="0"/>
              <a:t>“.</a:t>
            </a:r>
            <a:endParaRPr lang="en-IN" sz="2400" dirty="0"/>
          </a:p>
          <a:p>
            <a:pPr marL="91440" indent="-91440">
              <a:defRPr/>
            </a:pPr>
            <a:r>
              <a:rPr lang="en-IN" sz="1460" dirty="0"/>
              <a:t>Report of he University Education Commission, Government of India, 1948-49, Vol. (</a:t>
            </a:r>
            <a:r>
              <a:rPr lang="en-IN" sz="1460" dirty="0" err="1"/>
              <a:t>i</a:t>
            </a:r>
            <a:r>
              <a:rPr lang="en-IN" sz="1460" dirty="0"/>
              <a:t>), Chapter XII, pp</a:t>
            </a:r>
            <a:r>
              <a:rPr lang="en-IN" sz="1460" dirty="0" smtClean="0"/>
              <a:t>. 401</a:t>
            </a:r>
            <a:r>
              <a:rPr lang="en-IN" sz="1460" dirty="0"/>
              <a:t>. </a:t>
            </a:r>
          </a:p>
          <a:p>
            <a:pPr marL="91440" indent="-91440">
              <a:defRPr/>
            </a:pPr>
            <a:endParaRPr lang="en-IN" sz="2400" dirty="0"/>
          </a:p>
          <a:p>
            <a:pPr marL="91440" indent="-91440">
              <a:defRPr/>
            </a:pPr>
            <a:endParaRPr lang="en-US" dirty="0"/>
          </a:p>
        </p:txBody>
      </p:sp>
    </p:spTree>
    <p:extLst>
      <p:ext uri="{BB962C8B-B14F-4D97-AF65-F5344CB8AC3E}">
        <p14:creationId xmlns:p14="http://schemas.microsoft.com/office/powerpoint/2010/main" val="4193655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341" y="206062"/>
            <a:ext cx="5722817" cy="523220"/>
          </a:xfrm>
          <a:prstGeom prst="rect">
            <a:avLst/>
          </a:prstGeom>
          <a:noFill/>
        </p:spPr>
        <p:txBody>
          <a:bodyPr wrap="square" rtlCol="0">
            <a:spAutoFit/>
          </a:bodyPr>
          <a:lstStyle/>
          <a:p>
            <a:pPr algn="ctr"/>
            <a:r>
              <a:rPr lang="en-US" sz="2800" dirty="0" err="1" smtClean="0">
                <a:solidFill>
                  <a:srgbClr val="FF0000"/>
                </a:solidFill>
              </a:rPr>
              <a:t>Bibha</a:t>
            </a:r>
            <a:r>
              <a:rPr lang="en-US" sz="2800" dirty="0" smtClean="0">
                <a:solidFill>
                  <a:srgbClr val="FF0000"/>
                </a:solidFill>
              </a:rPr>
              <a:t> </a:t>
            </a:r>
            <a:r>
              <a:rPr lang="en-US" sz="2800" dirty="0" err="1" smtClean="0">
                <a:solidFill>
                  <a:srgbClr val="FF0000"/>
                </a:solidFill>
              </a:rPr>
              <a:t>Chowdhuri’s</a:t>
            </a:r>
            <a:r>
              <a:rPr lang="en-US" sz="2800" dirty="0" smtClean="0">
                <a:solidFill>
                  <a:srgbClr val="FF0000"/>
                </a:solidFill>
              </a:rPr>
              <a:t> Higher Education</a:t>
            </a:r>
            <a:endParaRPr lang="en-US" sz="2800" dirty="0">
              <a:solidFill>
                <a:srgbClr val="FF0000"/>
              </a:solidFill>
            </a:endParaRPr>
          </a:p>
        </p:txBody>
      </p:sp>
      <p:pic>
        <p:nvPicPr>
          <p:cNvPr id="3" name="Picture 2" descr="C:\Users\suprakash\Downloads\20191231_110140.jpg"/>
          <p:cNvPicPr/>
          <p:nvPr/>
        </p:nvPicPr>
        <p:blipFill rotWithShape="1">
          <a:blip r:embed="rId2" cstate="print">
            <a:extLst>
              <a:ext uri="{28A0092B-C50C-407E-A947-70E740481C1C}">
                <a14:useLocalDpi xmlns:a14="http://schemas.microsoft.com/office/drawing/2010/main" val="0"/>
              </a:ext>
            </a:extLst>
          </a:blip>
          <a:srcRect l="37134" r="7443"/>
          <a:stretch/>
        </p:blipFill>
        <p:spPr bwMode="auto">
          <a:xfrm rot="5400000">
            <a:off x="8619888" y="744974"/>
            <a:ext cx="3293745" cy="334391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321972" y="880608"/>
            <a:ext cx="7907628" cy="1384995"/>
          </a:xfrm>
          <a:prstGeom prst="rect">
            <a:avLst/>
          </a:prstGeom>
          <a:noFill/>
        </p:spPr>
        <p:txBody>
          <a:bodyPr wrap="square" rtlCol="0">
            <a:spAutoFit/>
          </a:bodyPr>
          <a:lstStyle/>
          <a:p>
            <a:r>
              <a:rPr lang="en-US" sz="2800" dirty="0" smtClean="0"/>
              <a:t>March 27 1914</a:t>
            </a:r>
            <a:r>
              <a:rPr lang="en-US" sz="2800" dirty="0"/>
              <a:t>:</a:t>
            </a:r>
            <a:r>
              <a:rPr lang="en-US" sz="2800" dirty="0" smtClean="0"/>
              <a:t> Foundation stone of Science College in Calcutta University was laid.</a:t>
            </a:r>
          </a:p>
          <a:p>
            <a:r>
              <a:rPr lang="en-US" sz="2800" dirty="0" smtClean="0"/>
              <a:t>Postgraduate teaching in Physics started in 1916.</a:t>
            </a:r>
            <a:endParaRPr lang="en-US" sz="2400" dirty="0"/>
          </a:p>
        </p:txBody>
      </p:sp>
      <p:sp>
        <p:nvSpPr>
          <p:cNvPr id="4" name="TextBox 3"/>
          <p:cNvSpPr txBox="1"/>
          <p:nvPr/>
        </p:nvSpPr>
        <p:spPr>
          <a:xfrm>
            <a:off x="362906" y="3522362"/>
            <a:ext cx="7881871" cy="954107"/>
          </a:xfrm>
          <a:prstGeom prst="rect">
            <a:avLst/>
          </a:prstGeom>
          <a:noFill/>
        </p:spPr>
        <p:txBody>
          <a:bodyPr wrap="square" rtlCol="0">
            <a:spAutoFit/>
          </a:bodyPr>
          <a:lstStyle/>
          <a:p>
            <a:r>
              <a:rPr lang="en-US" sz="2800" dirty="0" smtClean="0"/>
              <a:t>Taking Post graduate course in Physics at that time was rare.</a:t>
            </a:r>
            <a:endParaRPr lang="en-US" sz="2800" dirty="0"/>
          </a:p>
        </p:txBody>
      </p:sp>
      <p:sp>
        <p:nvSpPr>
          <p:cNvPr id="10" name="TextBox 9"/>
          <p:cNvSpPr txBox="1"/>
          <p:nvPr/>
        </p:nvSpPr>
        <p:spPr>
          <a:xfrm>
            <a:off x="321972" y="2416929"/>
            <a:ext cx="7572777" cy="954107"/>
          </a:xfrm>
          <a:prstGeom prst="rect">
            <a:avLst/>
          </a:prstGeom>
          <a:noFill/>
        </p:spPr>
        <p:txBody>
          <a:bodyPr wrap="square" rtlCol="0">
            <a:spAutoFit/>
          </a:bodyPr>
          <a:lstStyle/>
          <a:p>
            <a:r>
              <a:rPr lang="en-US" sz="2800" dirty="0" smtClean="0"/>
              <a:t>1933: first woman received M.Sc. Degree in physics</a:t>
            </a:r>
            <a:endParaRPr lang="en-US" sz="2800" dirty="0"/>
          </a:p>
          <a:p>
            <a:r>
              <a:rPr lang="en-US" sz="2800" dirty="0" err="1" smtClean="0"/>
              <a:t>Bibha</a:t>
            </a:r>
            <a:r>
              <a:rPr lang="en-US" sz="2800" dirty="0" smtClean="0"/>
              <a:t> </a:t>
            </a:r>
            <a:r>
              <a:rPr lang="en-US" sz="2800" dirty="0" err="1" smtClean="0"/>
              <a:t>Chowdhuri</a:t>
            </a:r>
            <a:r>
              <a:rPr lang="en-US" sz="2800" dirty="0" smtClean="0"/>
              <a:t> was the third woman</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9148598" y="4185633"/>
            <a:ext cx="2133295" cy="2492062"/>
          </a:xfrm>
          <a:prstGeom prst="rect">
            <a:avLst/>
          </a:prstGeom>
          <a:noFill/>
          <a:ln>
            <a:noFill/>
          </a:ln>
        </p:spPr>
      </p:pic>
      <p:sp>
        <p:nvSpPr>
          <p:cNvPr id="8" name="TextBox 7"/>
          <p:cNvSpPr txBox="1"/>
          <p:nvPr/>
        </p:nvSpPr>
        <p:spPr>
          <a:xfrm>
            <a:off x="362906" y="4687910"/>
            <a:ext cx="7531843" cy="1815882"/>
          </a:xfrm>
          <a:prstGeom prst="rect">
            <a:avLst/>
          </a:prstGeom>
          <a:noFill/>
        </p:spPr>
        <p:txBody>
          <a:bodyPr wrap="square" rtlCol="0">
            <a:spAutoFit/>
          </a:bodyPr>
          <a:lstStyle/>
          <a:p>
            <a:r>
              <a:rPr lang="en-US" sz="2800" dirty="0" smtClean="0"/>
              <a:t>According to </a:t>
            </a:r>
            <a:r>
              <a:rPr lang="en-US" sz="2800" dirty="0" err="1" smtClean="0"/>
              <a:t>Bibha</a:t>
            </a:r>
            <a:r>
              <a:rPr lang="en-US" sz="2800" dirty="0" smtClean="0"/>
              <a:t> </a:t>
            </a:r>
            <a:r>
              <a:rPr lang="en-US" sz="2800" dirty="0" err="1" smtClean="0"/>
              <a:t>Chowdhuri</a:t>
            </a:r>
            <a:r>
              <a:rPr lang="en-US" sz="2800" dirty="0" smtClean="0"/>
              <a:t>, girls </a:t>
            </a:r>
            <a:r>
              <a:rPr lang="en-US" sz="2800" dirty="0"/>
              <a:t>choose </a:t>
            </a:r>
            <a:r>
              <a:rPr lang="en-US" sz="2800" dirty="0" smtClean="0"/>
              <a:t>Chemistry at school; </a:t>
            </a:r>
            <a:r>
              <a:rPr lang="en-US" sz="2800" dirty="0"/>
              <a:t>perhaps because a really sound grasp of </a:t>
            </a:r>
            <a:r>
              <a:rPr lang="en-US" sz="2800" dirty="0" smtClean="0"/>
              <a:t>Higher </a:t>
            </a:r>
            <a:r>
              <a:rPr lang="en-US" sz="2800" dirty="0"/>
              <a:t>Mathematics </a:t>
            </a:r>
            <a:r>
              <a:rPr lang="en-US" sz="2800" dirty="0" smtClean="0"/>
              <a:t>is </a:t>
            </a:r>
            <a:r>
              <a:rPr lang="en-US" sz="2800" dirty="0"/>
              <a:t>essential </a:t>
            </a:r>
            <a:r>
              <a:rPr lang="en-US" sz="2800" dirty="0" smtClean="0"/>
              <a:t>for physics studies. </a:t>
            </a:r>
            <a:endParaRPr lang="en-US" sz="2800" dirty="0"/>
          </a:p>
        </p:txBody>
      </p:sp>
    </p:spTree>
    <p:extLst>
      <p:ext uri="{BB962C8B-B14F-4D97-AF65-F5344CB8AC3E}">
        <p14:creationId xmlns:p14="http://schemas.microsoft.com/office/powerpoint/2010/main" val="3990756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6888</TotalTime>
  <Words>2933</Words>
  <Application>Microsoft Office PowerPoint</Application>
  <PresentationFormat>Widescreen</PresentationFormat>
  <Paragraphs>160</Paragraphs>
  <Slides>32</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Calibri Light</vt:lpstr>
      <vt:lpstr>Cambria Math</vt:lpstr>
      <vt:lpstr>Courier New</vt:lpstr>
      <vt:lpstr>Mangal</vt:lpstr>
      <vt:lpstr>Times New Roman</vt:lpstr>
      <vt:lpstr>Wingdings</vt:lpstr>
      <vt:lpstr>Office Theme</vt:lpstr>
      <vt:lpstr>Acrobat Document</vt:lpstr>
      <vt:lpstr>PowerPoint Presentation</vt:lpstr>
      <vt:lpstr>PowerPoint Presentation</vt:lpstr>
      <vt:lpstr>Bibha Chowdhuri A Scientist Incognito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INDIAN WOMEN PHYSICIST ROLE MODELS: SMARTER BY THE DOZEN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Bibha Chowdhuri A Scientist</dc:title>
  <dc:creator>suprakash</dc:creator>
  <cp:lastModifiedBy>suprakash</cp:lastModifiedBy>
  <cp:revision>120</cp:revision>
  <dcterms:created xsi:type="dcterms:W3CDTF">2020-01-26T10:43:11Z</dcterms:created>
  <dcterms:modified xsi:type="dcterms:W3CDTF">2020-02-10T05:22:22Z</dcterms:modified>
</cp:coreProperties>
</file>