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46" r:id="rId3"/>
    <p:sldId id="333" r:id="rId4"/>
    <p:sldId id="334" r:id="rId5"/>
    <p:sldId id="330" r:id="rId6"/>
    <p:sldId id="331" r:id="rId7"/>
    <p:sldId id="317" r:id="rId8"/>
    <p:sldId id="340" r:id="rId9"/>
    <p:sldId id="319" r:id="rId10"/>
    <p:sldId id="320" r:id="rId11"/>
    <p:sldId id="343" r:id="rId12"/>
    <p:sldId id="342" r:id="rId13"/>
    <p:sldId id="335" r:id="rId14"/>
    <p:sldId id="339" r:id="rId15"/>
    <p:sldId id="302" r:id="rId16"/>
    <p:sldId id="345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75" d="100"/>
          <a:sy n="75" d="100"/>
        </p:scale>
        <p:origin x="73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685D7-CF5F-40F7-B9FF-2BE61B1CC24A}" type="datetimeFigureOut">
              <a:rPr lang="en-IN" smtClean="0"/>
              <a:t>11-10-2019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498AB-EA16-40BE-BE13-9F0121F375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07056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A5BBF-6335-42F8-9672-500E10C056E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89E0A-AE40-4482-B0C4-7D01613A3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7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89E0A-AE40-4482-B0C4-7D01613A37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7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9CE62-4669-4988-8B1F-37871E61FC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3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82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235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52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965988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52000" y="3445920"/>
            <a:ext cx="965988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202000" y="83988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202000" y="344592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52000" y="344592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965988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52000" y="839880"/>
            <a:ext cx="965988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1955520" y="839880"/>
            <a:ext cx="6252480" cy="49888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955520" y="839880"/>
            <a:ext cx="6252480" cy="498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61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84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64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1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52000" y="839880"/>
            <a:ext cx="9659880" cy="4988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965988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471384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202000" y="839880"/>
            <a:ext cx="471384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83880"/>
            <a:ext cx="9071640" cy="287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52000" y="344592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202000" y="839880"/>
            <a:ext cx="471384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4713840" cy="49888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202000" y="83988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202000" y="344592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83880"/>
            <a:ext cx="9071640" cy="620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52000" y="83988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202000" y="839880"/>
            <a:ext cx="471384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52000" y="3445920"/>
            <a:ext cx="9659880" cy="237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210" b="1" strike="noStrike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ADA884FB-F431-4EEA-B9C6-65F855259047}" type="slidenum"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file:///F:\INO\presentation\DAE-DST-Detector.ppt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935532" y="121920"/>
            <a:ext cx="8380333" cy="6853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prototype ICAL detector module</a:t>
            </a:r>
            <a:endParaRPr lang="en-IN" sz="28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2700998" y="6443004"/>
            <a:ext cx="7357402" cy="11090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IN" sz="3600" b="1" strike="noStrike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Neha</a:t>
            </a:r>
            <a:r>
              <a:rPr lang="en-IN" sz="36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&amp; Apoorva </a:t>
            </a:r>
            <a:r>
              <a:rPr lang="en-IN" sz="36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Bhatt</a:t>
            </a:r>
          </a:p>
          <a:p>
            <a:pPr algn="ctr"/>
            <a:r>
              <a:rPr lang="en-IN" sz="36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India-based Neutrino Observatory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/>
          <p:nvPr/>
        </p:nvSpPr>
        <p:spPr>
          <a:xfrm>
            <a:off x="158401" y="44561"/>
            <a:ext cx="4485795" cy="91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1" y="1162847"/>
            <a:ext cx="3630314" cy="1629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1" name="Google Shape;311;p28"/>
          <p:cNvGraphicFramePr/>
          <p:nvPr>
            <p:extLst>
              <p:ext uri="{D42A27DB-BD31-4B8C-83A1-F6EECF244321}">
                <p14:modId xmlns:p14="http://schemas.microsoft.com/office/powerpoint/2010/main" val="4293494203"/>
              </p:ext>
            </p:extLst>
          </p:nvPr>
        </p:nvGraphicFramePr>
        <p:xfrm>
          <a:off x="1246427" y="3172548"/>
          <a:ext cx="4553827" cy="311180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871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6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7685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layers at </a:t>
                      </a: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top</a:t>
                      </a: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in </a:t>
                      </a: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HUT</a:t>
                      </a:r>
                      <a:endParaRPr sz="2000" u="none" strike="noStrike" cap="non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Veto Efficiency (%)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 ns prompt gates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99.909 ± 0.004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8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Two</a:t>
                      </a:r>
                      <a:endParaRPr sz="2000"/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99.970 ± 0.003 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8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Three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99.978 ± 0.002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00807" marR="100807" marT="50403" marB="5040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12" name="Google Shape;312;p28"/>
          <p:cNvSpPr/>
          <p:nvPr/>
        </p:nvSpPr>
        <p:spPr>
          <a:xfrm>
            <a:off x="623451" y="6481850"/>
            <a:ext cx="8648827" cy="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2646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N. Panchal et al. Journal of Instrumentation </a:t>
            </a:r>
            <a:r>
              <a:rPr lang="en-US" sz="2646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lang="en-US" sz="2646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(2017) T11002</a:t>
            </a:r>
            <a:endParaRPr sz="2646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0658" y="1348488"/>
            <a:ext cx="2672613" cy="1443427"/>
            <a:chOff x="6090804" y="3504475"/>
            <a:chExt cx="2424546" cy="1309451"/>
          </a:xfrm>
        </p:grpSpPr>
        <p:grpSp>
          <p:nvGrpSpPr>
            <p:cNvPr id="313" name="Google Shape;313;p28"/>
            <p:cNvGrpSpPr/>
            <p:nvPr/>
          </p:nvGrpSpPr>
          <p:grpSpPr>
            <a:xfrm>
              <a:off x="6090804" y="3504475"/>
              <a:ext cx="2424546" cy="1030044"/>
              <a:chOff x="5417127" y="3006436"/>
              <a:chExt cx="2424546" cy="1030044"/>
            </a:xfrm>
          </p:grpSpPr>
          <p:sp>
            <p:nvSpPr>
              <p:cNvPr id="314" name="Google Shape;314;p28"/>
              <p:cNvSpPr/>
              <p:nvPr/>
            </p:nvSpPr>
            <p:spPr>
              <a:xfrm>
                <a:off x="6401678" y="3627771"/>
                <a:ext cx="498764" cy="408709"/>
              </a:xfrm>
              <a:prstGeom prst="rect">
                <a:avLst/>
              </a:prstGeom>
              <a:solidFill>
                <a:schemeClr val="lt1"/>
              </a:solidFill>
              <a:ln w="381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0779" tIns="50376" rIns="100779" bIns="50376" anchor="ctr" anchorCtr="0">
                <a:noAutofit/>
              </a:bodyPr>
              <a:lstStyle/>
              <a:p>
                <a:pPr algn="ctr"/>
                <a:endParaRPr sz="1984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15" name="Google Shape;315;p28"/>
              <p:cNvCxnSpPr/>
              <p:nvPr/>
            </p:nvCxnSpPr>
            <p:spPr>
              <a:xfrm>
                <a:off x="5417127" y="3006436"/>
                <a:ext cx="242454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" name="Google Shape;316;p28"/>
              <p:cNvCxnSpPr/>
              <p:nvPr/>
            </p:nvCxnSpPr>
            <p:spPr>
              <a:xfrm>
                <a:off x="5417127" y="3158836"/>
                <a:ext cx="242454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p28"/>
              <p:cNvCxnSpPr/>
              <p:nvPr/>
            </p:nvCxnSpPr>
            <p:spPr>
              <a:xfrm>
                <a:off x="5417127" y="3327714"/>
                <a:ext cx="242454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318" name="Google Shape;318;p28"/>
            <p:cNvCxnSpPr/>
            <p:nvPr/>
          </p:nvCxnSpPr>
          <p:spPr>
            <a:xfrm>
              <a:off x="6133520" y="3874010"/>
              <a:ext cx="0" cy="939906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9" name="Google Shape;319;p28"/>
            <p:cNvCxnSpPr/>
            <p:nvPr/>
          </p:nvCxnSpPr>
          <p:spPr>
            <a:xfrm>
              <a:off x="8496889" y="3874020"/>
              <a:ext cx="0" cy="939906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" name="Google Shape;722;p52"/>
          <p:cNvSpPr txBox="1"/>
          <p:nvPr/>
        </p:nvSpPr>
        <p:spPr>
          <a:xfrm>
            <a:off x="6566936" y="3302409"/>
            <a:ext cx="3345760" cy="339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2205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CMVD for mini-ICAL</a:t>
            </a:r>
            <a:endParaRPr sz="2205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764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bigger Veto detector is already planned for </a:t>
            </a:r>
            <a:r>
              <a:rPr lang="en-US" sz="1984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mICAL</a:t>
            </a:r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984" dirty="0"/>
          </a:p>
          <a:p>
            <a:pPr marL="342900" indent="-342900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layers of PSs.</a:t>
            </a:r>
            <a:endParaRPr sz="1984" dirty="0"/>
          </a:p>
          <a:p>
            <a:pPr marL="342900" indent="-342900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cm wide extruded PS tiles as detector</a:t>
            </a:r>
            <a:endParaRPr sz="1984" dirty="0"/>
          </a:p>
          <a:p>
            <a:pPr marL="342900" indent="-342900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984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SiPM</a:t>
            </a:r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readout.</a:t>
            </a:r>
            <a:endParaRPr sz="1984" dirty="0"/>
          </a:p>
          <a:p>
            <a:pPr marL="314982" indent="-202989">
              <a:buClr>
                <a:schemeClr val="dk1"/>
              </a:buClr>
              <a:buSzPts val="1600"/>
            </a:pPr>
            <a:endParaRPr sz="1764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76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725;p52"/>
          <p:cNvPicPr preferRelativeResize="0"/>
          <p:nvPr/>
        </p:nvPicPr>
        <p:blipFill rotWithShape="1">
          <a:blip r:embed="rId4">
            <a:alphaModFix/>
          </a:blip>
          <a:srcRect l="4061" t="16667" r="2813" b="11067"/>
          <a:stretch/>
        </p:blipFill>
        <p:spPr>
          <a:xfrm>
            <a:off x="6918793" y="946513"/>
            <a:ext cx="3161303" cy="2058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7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11;p39"/>
          <p:cNvSpPr txBox="1"/>
          <p:nvPr/>
        </p:nvSpPr>
        <p:spPr>
          <a:xfrm>
            <a:off x="57291" y="4366"/>
            <a:ext cx="9516122" cy="71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µ-induced neutral background for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SICAL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38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80585" y="620078"/>
            <a:ext cx="3755126" cy="2836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/>
          <p:cNvGrpSpPr/>
          <p:nvPr/>
        </p:nvGrpSpPr>
        <p:grpSpPr>
          <a:xfrm>
            <a:off x="531528" y="588819"/>
            <a:ext cx="2257201" cy="3003053"/>
            <a:chOff x="2818175" y="777814"/>
            <a:chExt cx="2257201" cy="3003053"/>
          </a:xfrm>
        </p:grpSpPr>
        <p:grpSp>
          <p:nvGrpSpPr>
            <p:cNvPr id="4" name="Group 3"/>
            <p:cNvGrpSpPr/>
            <p:nvPr/>
          </p:nvGrpSpPr>
          <p:grpSpPr>
            <a:xfrm>
              <a:off x="2818175" y="777814"/>
              <a:ext cx="2257201" cy="3003053"/>
              <a:chOff x="3851999" y="1081800"/>
              <a:chExt cx="2307807" cy="376416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51999" y="1081800"/>
                <a:ext cx="2292586" cy="3764160"/>
                <a:chOff x="3851999" y="1081800"/>
                <a:chExt cx="2292586" cy="3764160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3851999" y="1821960"/>
                  <a:ext cx="2232000" cy="85824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Ctr="0" compatLnSpc="0">
                  <a:spAutoFit/>
                </a:bodyPr>
                <a:lstStyle/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 dirty="0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IN" sz="18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Noto Sans CJK SC Regular" pitchFamily="2"/>
                      <a:cs typeface="FreeSans" pitchFamily="2"/>
                    </a:rPr>
                    <a:t>Rock</a:t>
                  </a:r>
                </a:p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 dirty="0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8" name="Straight Connector 7"/>
                <p:cNvSpPr/>
                <p:nvPr/>
              </p:nvSpPr>
              <p:spPr>
                <a:xfrm flipV="1">
                  <a:off x="3851999" y="2973959"/>
                  <a:ext cx="0" cy="187200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9" name="Straight Connector 8"/>
                <p:cNvSpPr/>
                <p:nvPr/>
              </p:nvSpPr>
              <p:spPr>
                <a:xfrm>
                  <a:off x="3851999" y="2973959"/>
                  <a:ext cx="22320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10" name="Straight Connector 9"/>
                <p:cNvSpPr/>
                <p:nvPr/>
              </p:nvSpPr>
              <p:spPr>
                <a:xfrm flipV="1">
                  <a:off x="6083999" y="2973959"/>
                  <a:ext cx="0" cy="187200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96000" y="3513959"/>
                  <a:ext cx="1944000" cy="85824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Ctr="0" compatLnSpc="0">
                  <a:spAutoFit/>
                </a:bodyPr>
                <a:lstStyle/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 dirty="0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IN" sz="18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Noto Sans CJK SC Regular" pitchFamily="2"/>
                      <a:cs typeface="FreeSans" pitchFamily="2"/>
                    </a:rPr>
                    <a:t>ICAL</a:t>
                  </a:r>
                </a:p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 dirty="0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12" name="Straight Connector 11"/>
                <p:cNvSpPr/>
                <p:nvPr/>
              </p:nvSpPr>
              <p:spPr>
                <a:xfrm>
                  <a:off x="3996000" y="1081800"/>
                  <a:ext cx="432000" cy="1172160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109080" tIns="64080" rIns="109080" bIns="6408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13" name="Straight Connector 12"/>
                <p:cNvSpPr/>
                <p:nvPr/>
              </p:nvSpPr>
              <p:spPr>
                <a:xfrm flipH="1">
                  <a:off x="4140000" y="2253960"/>
                  <a:ext cx="288000" cy="1079999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prstDash val="dash"/>
                  <a:tailEnd type="arrow"/>
                </a:ln>
              </p:spPr>
              <p:txBody>
                <a:bodyPr vert="horz" wrap="none" lIns="109080" tIns="64080" rIns="109080" bIns="6408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14" name="Straight Connector 13"/>
                <p:cNvSpPr/>
                <p:nvPr/>
              </p:nvSpPr>
              <p:spPr>
                <a:xfrm>
                  <a:off x="4428000" y="2253960"/>
                  <a:ext cx="936000" cy="1598039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prstDash val="solid"/>
                  <a:tailEnd type="arrow"/>
                </a:ln>
              </p:spPr>
              <p:txBody>
                <a:bodyPr vert="horz" wrap="none" lIns="109080" tIns="64080" rIns="109080" bIns="6408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IN" sz="1800" b="0" i="0" u="none" strike="noStrike" kern="1200" cap="none">
                    <a:ln>
                      <a:noFill/>
                    </a:ln>
                    <a:latin typeface="Liberation Sans" pitchFamily="18"/>
                    <a:ea typeface="Noto Sans CJK SC Regular" pitchFamily="2"/>
                    <a:cs typeface="FreeSans" pitchFamily="2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5136586" y="2904479"/>
                  <a:ext cx="1007999" cy="34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0000" tIns="45000" rIns="90000" bIns="45000" anchorCtr="0" compatLnSpc="0">
                  <a:spAutoFit/>
                </a:bodyPr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IN" sz="18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Noto Sans CJK SC Regular" pitchFamily="2"/>
                      <a:cs typeface="FreeSans" pitchFamily="2"/>
                    </a:rPr>
                    <a:t>VETO</a:t>
                  </a:r>
                </a:p>
              </p:txBody>
            </p:sp>
          </p:grpSp>
          <p:sp>
            <p:nvSpPr>
              <p:cNvPr id="6" name="Freeform 5"/>
              <p:cNvSpPr/>
              <p:nvPr/>
            </p:nvSpPr>
            <p:spPr>
              <a:xfrm rot="1716600">
                <a:off x="5211926" y="4033238"/>
                <a:ext cx="947880" cy="550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34" h="1529">
                    <a:moveTo>
                      <a:pt x="0" y="40"/>
                    </a:moveTo>
                    <a:cubicBezTo>
                      <a:pt x="845" y="-137"/>
                      <a:pt x="1324" y="315"/>
                      <a:pt x="1751" y="588"/>
                    </a:cubicBezTo>
                    <a:cubicBezTo>
                      <a:pt x="2163" y="853"/>
                      <a:pt x="2517" y="1164"/>
                      <a:pt x="2634" y="1513"/>
                    </a:cubicBezTo>
                    <a:lnTo>
                      <a:pt x="2577" y="1529"/>
                    </a:lnTo>
                  </a:path>
                </a:pathLst>
              </a:custGeom>
              <a:noFill/>
              <a:ln w="38160">
                <a:solidFill>
                  <a:srgbClr val="4700B8"/>
                </a:solidFill>
                <a:custDash>
                  <a:ds d="197000" sp="197000"/>
                </a:custDash>
              </a:ln>
            </p:spPr>
            <p:txBody>
              <a:bodyPr vert="horz" wrap="none" lIns="108720" tIns="63720" rIns="108720" bIns="6372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IN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 Regular" pitchFamily="2"/>
                  <a:cs typeface="FreeSans" pitchFamily="2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132008" y="836791"/>
              <a:ext cx="823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endParaRPr lang="en-I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Google Shape;509;p39"/>
          <p:cNvSpPr/>
          <p:nvPr/>
        </p:nvSpPr>
        <p:spPr>
          <a:xfrm>
            <a:off x="1248464" y="5880526"/>
            <a:ext cx="8649886" cy="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2205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N. Panchal et al. Journal of Instrumentation </a:t>
            </a:r>
            <a:r>
              <a:rPr lang="en-US" sz="2205" b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r>
              <a:rPr lang="en-US" sz="2205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(2019) P02032</a:t>
            </a:r>
            <a:endParaRPr sz="2205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3451" y="5311645"/>
            <a:ext cx="8231763" cy="713591"/>
            <a:chOff x="623451" y="5311645"/>
            <a:chExt cx="8231763" cy="713591"/>
          </a:xfrm>
        </p:grpSpPr>
        <p:sp>
          <p:nvSpPr>
            <p:cNvPr id="20" name="Google Shape;515;p39"/>
            <p:cNvSpPr/>
            <p:nvPr/>
          </p:nvSpPr>
          <p:spPr>
            <a:xfrm>
              <a:off x="1295539" y="5311645"/>
              <a:ext cx="7559675" cy="71359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1421" b="-3736"/>
              </a:stretch>
            </a:blipFill>
            <a:ln>
              <a:noFill/>
            </a:ln>
          </p:spPr>
          <p:txBody>
            <a:bodyPr spcFirstLastPara="1" wrap="square" lIns="100779" tIns="50376" rIns="100779" bIns="50376" anchor="t" anchorCtr="0">
              <a:noAutofit/>
            </a:bodyPr>
            <a:lstStyle/>
            <a:p>
              <a:r>
                <a:rPr lang="en-US" sz="1984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984"/>
            </a:p>
          </p:txBody>
        </p:sp>
        <p:sp>
          <p:nvSpPr>
            <p:cNvPr id="21" name="Google Shape;516;p39"/>
            <p:cNvSpPr/>
            <p:nvPr/>
          </p:nvSpPr>
          <p:spPr>
            <a:xfrm>
              <a:off x="623451" y="5394445"/>
              <a:ext cx="553028" cy="491545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endParaRPr sz="198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727;p52"/>
          <p:cNvSpPr txBox="1"/>
          <p:nvPr/>
        </p:nvSpPr>
        <p:spPr>
          <a:xfrm>
            <a:off x="2328323" y="6423425"/>
            <a:ext cx="6570528" cy="113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1764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 for SICAL</a:t>
            </a:r>
            <a:endParaRPr sz="1764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4982" indent="-314982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76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experimental verification of the results is required</a:t>
            </a:r>
            <a:endParaRPr sz="1764" dirty="0"/>
          </a:p>
          <a:p>
            <a:pPr marL="314982" indent="-314982"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en-US" sz="176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E-ICAL is planned to be placed at a shallow depth (~30m)</a:t>
            </a:r>
            <a:endParaRPr sz="1764" dirty="0"/>
          </a:p>
          <a:p>
            <a:endParaRPr sz="176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26658" y="3748025"/>
            <a:ext cx="946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imulated ~135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days of muon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in GEANT4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6315" y="5371853"/>
            <a:ext cx="918074" cy="6281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25" name="Google Shape;513;p39"/>
          <p:cNvSpPr txBox="1"/>
          <p:nvPr/>
        </p:nvSpPr>
        <p:spPr>
          <a:xfrm>
            <a:off x="2820670" y="4218803"/>
            <a:ext cx="3302902" cy="508900"/>
          </a:xfrm>
          <a:prstGeom prst="rect">
            <a:avLst/>
          </a:prstGeom>
          <a:gradFill>
            <a:gsLst>
              <a:gs pos="0">
                <a:srgbClr val="B4D4A5"/>
              </a:gs>
              <a:gs pos="100000">
                <a:srgbClr val="E1EFD8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2646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false positive events</a:t>
            </a:r>
            <a:endParaRPr sz="2646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88823" y="1353695"/>
            <a:ext cx="2795353" cy="1860209"/>
          </a:xfrm>
          <a:prstGeom prst="rect">
            <a:avLst/>
          </a:prstGeom>
          <a:noFill/>
          <a:ln w="0">
            <a:solidFill>
              <a:schemeClr val="tx1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  <a:tabLst/>
            </a:pPr>
            <a:r>
              <a:rPr lang="en-IN" sz="2000" b="0" i="0" u="none" strike="noStrike" kern="1200" cap="none" dirty="0" smtClean="0">
                <a:ln>
                  <a:noFill/>
                </a:ln>
                <a:latin typeface="Times New Roman" pitchFamily="18"/>
                <a:ea typeface="Liberation Sans" pitchFamily="34"/>
                <a:cs typeface="Liberation Sans" pitchFamily="34"/>
              </a:rPr>
              <a:t>µ </a:t>
            </a:r>
            <a:r>
              <a:rPr lang="en-IN" sz="2000" b="0" i="0" u="none" strike="noStrike" kern="1200" cap="none" dirty="0">
                <a:ln>
                  <a:noFill/>
                </a:ln>
                <a:latin typeface="Times New Roman" pitchFamily="18"/>
                <a:ea typeface="Liberation Sans" pitchFamily="34"/>
                <a:cs typeface="Liberation Sans" pitchFamily="34"/>
              </a:rPr>
              <a:t>crosses CMV undetected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  <a:tabLst/>
            </a:pPr>
            <a:r>
              <a:rPr lang="en-IN" sz="2000" b="0" i="0" u="none" strike="noStrike" kern="1200" cap="none" dirty="0">
                <a:ln>
                  <a:noFill/>
                </a:ln>
                <a:latin typeface="Times New Roman" pitchFamily="18"/>
                <a:ea typeface="Liberation Sans" pitchFamily="34"/>
                <a:cs typeface="Liberation Sans" pitchFamily="34"/>
              </a:rPr>
              <a:t>Neutral particle event mimicking ν events in ICAL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  <a:tabLst/>
            </a:pPr>
            <a:r>
              <a:rPr lang="en-IN" sz="2000" dirty="0" smtClean="0">
                <a:latin typeface="Times New Roman" pitchFamily="18"/>
                <a:ea typeface="Liberation Sans" pitchFamily="34"/>
                <a:cs typeface="Liberation Sans" pitchFamily="34"/>
              </a:rPr>
              <a:t>Gives false positive</a:t>
            </a:r>
            <a:endParaRPr lang="en-IN" sz="2000" b="0" i="0" u="none" strike="noStrike" kern="1200" cap="none" dirty="0">
              <a:ln>
                <a:noFill/>
              </a:ln>
              <a:latin typeface="Times New Roman" pitchFamily="18"/>
              <a:ea typeface="Liberation Sans" pitchFamily="34"/>
              <a:cs typeface="Liberation Sans" pitchFamily="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3161" y="4798269"/>
            <a:ext cx="6329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0.015/day with an upper bound of 0.05/day at 95% C.L.</a:t>
            </a:r>
          </a:p>
        </p:txBody>
      </p:sp>
    </p:spTree>
    <p:extLst>
      <p:ext uri="{BB962C8B-B14F-4D97-AF65-F5344CB8AC3E}">
        <p14:creationId xmlns:p14="http://schemas.microsoft.com/office/powerpoint/2010/main" val="295028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2"/>
          <p:cNvSpPr txBox="1"/>
          <p:nvPr/>
        </p:nvSpPr>
        <p:spPr>
          <a:xfrm>
            <a:off x="153088" y="651021"/>
            <a:ext cx="9387151" cy="640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just">
              <a:buClr>
                <a:srgbClr val="000000"/>
              </a:buClr>
              <a:buSzPct val="45000"/>
            </a:pPr>
            <a:endParaRPr lang="en-US" sz="2600" b="0" strike="noStrike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en-IN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magnet and measurement of magnetic field (using pickup coils and Hall probes) vs 3D simulation.</a:t>
            </a:r>
          </a:p>
          <a:p>
            <a:pPr marL="108000" algn="just">
              <a:buClr>
                <a:srgbClr val="000000"/>
              </a:buClr>
              <a:buSzPct val="45000"/>
            </a:pPr>
            <a:endParaRPr lang="en-IN" sz="26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en-IN" sz="2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RPC including DC-DC supply, FE electronics in fringe B-field, EMI, closed loop gas system</a:t>
            </a:r>
            <a:r>
              <a:rPr lang="en-IN" sz="26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8000" algn="just">
              <a:buClr>
                <a:srgbClr val="000000"/>
              </a:buClr>
              <a:buSzPct val="45000"/>
            </a:pPr>
            <a:endParaRPr lang="en-IN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en-IN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Feasibility </a:t>
            </a:r>
            <a:r>
              <a:rPr lang="en-IN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of (</a:t>
            </a:r>
            <a:r>
              <a:rPr lang="en-IN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μSR</a:t>
            </a:r>
            <a:r>
              <a:rPr lang="en-IN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) for </a:t>
            </a:r>
            <a:r>
              <a:rPr lang="en-IN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</a:t>
            </a:r>
            <a:r>
              <a:rPr lang="en-IN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about B-field complementary to sense loop and hall probe data</a:t>
            </a:r>
            <a:r>
              <a:rPr lang="en-IN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endParaRPr lang="en-IN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en-IN" sz="2600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Measure Φ (</a:t>
            </a:r>
            <a:r>
              <a:rPr lang="en-IN" sz="2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IN" sz="2600" b="0" strike="noStrike" spc="-1" baseline="30000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600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), Φ (</a:t>
            </a:r>
            <a:r>
              <a:rPr lang="en-IN" sz="2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IN" sz="2600" b="0" strike="noStrike" spc="-1" baseline="30000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IN" sz="2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600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) for ∼ 0.5 GeV &lt; E &lt; 1.3 GeV at Madurai (near equator) and compare with </a:t>
            </a:r>
            <a:r>
              <a:rPr lang="en-IN" sz="2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simulation.</a:t>
            </a: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endParaRPr lang="en-IN" sz="2600" b="0" strike="noStrike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5200" indent="-457200" algn="just"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en-IN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Proof of principle test of cosmic </a:t>
            </a:r>
            <a:r>
              <a:rPr lang="en-IN" sz="2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IN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veto detector</a:t>
            </a:r>
            <a:r>
              <a:rPr lang="en-IN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10077" y="0"/>
            <a:ext cx="9073171" cy="801858"/>
          </a:xfrm>
          <a:prstGeom prst="rect">
            <a:avLst/>
          </a:prstGeom>
        </p:spPr>
        <p:txBody>
          <a:bodyPr lIns="67847" tIns="33924" rIns="67847" bIns="33924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of a magnet prototype of ICAL</a:t>
            </a:r>
            <a:endParaRPr lang="en-IN" sz="36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65013" y="57737"/>
            <a:ext cx="4127327" cy="2260002"/>
            <a:chOff x="5773744" y="52378"/>
            <a:chExt cx="3744236" cy="2050233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052" y="52378"/>
              <a:ext cx="2332948" cy="175304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ight Arrow 15"/>
            <p:cNvSpPr/>
            <p:nvPr/>
          </p:nvSpPr>
          <p:spPr>
            <a:xfrm>
              <a:off x="5773744" y="795336"/>
              <a:ext cx="980968" cy="28495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01617" y="1803450"/>
              <a:ext cx="2916363" cy="29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4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Iron plate lifting </a:t>
              </a:r>
              <a:r>
                <a:rPr lang="en-US" sz="154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using </a:t>
              </a:r>
              <a:r>
                <a:rPr lang="en-US" sz="154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gantry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66107" y="1990141"/>
            <a:ext cx="3606692" cy="3131378"/>
            <a:chOff x="6681920" y="1805420"/>
            <a:chExt cx="3271926" cy="2840729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052" y="2590800"/>
              <a:ext cx="2310026" cy="167641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Down Arrow 5"/>
            <p:cNvSpPr/>
            <p:nvPr/>
          </p:nvSpPr>
          <p:spPr>
            <a:xfrm>
              <a:off x="7930763" y="1805420"/>
              <a:ext cx="222637" cy="785379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81920" y="4346988"/>
              <a:ext cx="3271926" cy="29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4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Iron plate </a:t>
              </a:r>
              <a:r>
                <a:rPr lang="en-US" sz="1543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placing   on </a:t>
              </a:r>
              <a:r>
                <a:rPr lang="en-US" sz="154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Pedestal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16348" y="4763753"/>
            <a:ext cx="2738480" cy="2815695"/>
            <a:chOff x="6636779" y="4321590"/>
            <a:chExt cx="2484299" cy="2554347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448" y="5183962"/>
              <a:ext cx="2380630" cy="167641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Down Arrow 17"/>
            <p:cNvSpPr/>
            <p:nvPr/>
          </p:nvSpPr>
          <p:spPr>
            <a:xfrm>
              <a:off x="8059800" y="4321590"/>
              <a:ext cx="222638" cy="862371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36779" y="6361377"/>
              <a:ext cx="2484298" cy="51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43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cooled Induction    brazing  machine</a:t>
              </a:r>
              <a:endParaRPr lang="en-US" sz="154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50989" y="5353427"/>
            <a:ext cx="3820981" cy="2241868"/>
            <a:chOff x="3220912" y="4819135"/>
            <a:chExt cx="3466325" cy="2033782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168" y="5183962"/>
              <a:ext cx="2428312" cy="166895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ft Arrow 6"/>
            <p:cNvSpPr/>
            <p:nvPr/>
          </p:nvSpPr>
          <p:spPr>
            <a:xfrm>
              <a:off x="5773744" y="5943600"/>
              <a:ext cx="913493" cy="228600"/>
            </a:xfrm>
            <a:prstGeom prst="left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20912" y="4819135"/>
              <a:ext cx="2943723" cy="29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4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Induction brazing in progress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41762" y="3022478"/>
            <a:ext cx="4157354" cy="1819484"/>
            <a:chOff x="2393160" y="2670987"/>
            <a:chExt cx="3771476" cy="165060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012" y="2670987"/>
              <a:ext cx="3238624" cy="16506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>
              <a:off x="2393160" y="3374195"/>
              <a:ext cx="486580" cy="21968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638544" y="2151591"/>
            <a:ext cx="663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mICAL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 assembly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559189"/>
              </p:ext>
            </p:extLst>
          </p:nvPr>
        </p:nvGraphicFramePr>
        <p:xfrm>
          <a:off x="3265259" y="2970192"/>
          <a:ext cx="3712951" cy="1886397"/>
        </p:xfrm>
        <a:graphic>
          <a:graphicData uri="http://schemas.openxmlformats.org/drawingml/2006/table">
            <a:tbl>
              <a:tblPr/>
              <a:tblGrid>
                <a:gridCol w="2209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3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Description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Size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Size of magnet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4m x 4m x </a:t>
                      </a:r>
                      <a:r>
                        <a:rPr lang="en-IN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1.1m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Weight of the magnet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~ 85 tons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 of Iron detector layers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 of RPC detector layers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IN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coils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2677293" y="-17670"/>
            <a:ext cx="3687719" cy="2285977"/>
            <a:chOff x="2677293" y="-17670"/>
            <a:chExt cx="3687719" cy="2285977"/>
          </a:xfrm>
        </p:grpSpPr>
        <p:grpSp>
          <p:nvGrpSpPr>
            <p:cNvPr id="12" name="Group 11"/>
            <p:cNvGrpSpPr/>
            <p:nvPr/>
          </p:nvGrpSpPr>
          <p:grpSpPr>
            <a:xfrm>
              <a:off x="2677293" y="-17670"/>
              <a:ext cx="3687719" cy="2285977"/>
              <a:chOff x="2428312" y="-16030"/>
              <a:chExt cx="3345432" cy="2073797"/>
            </a:xfrm>
          </p:grpSpPr>
          <p:sp>
            <p:nvSpPr>
              <p:cNvPr id="5" name="Right Arrow 4"/>
              <p:cNvSpPr/>
              <p:nvPr/>
            </p:nvSpPr>
            <p:spPr>
              <a:xfrm>
                <a:off x="2428312" y="760012"/>
                <a:ext cx="902856" cy="284951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84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44931" y="1758606"/>
                <a:ext cx="2114550" cy="299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4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Placement of ‘U’ coils</a:t>
                </a:r>
              </a:p>
            </p:txBody>
          </p:sp>
          <p:pic>
            <p:nvPicPr>
              <p:cNvPr id="4108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848" y="-16030"/>
                <a:ext cx="2448896" cy="180104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467891" y="1486538"/>
              <a:ext cx="1589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Gap of 12 mm</a:t>
              </a:r>
              <a:endParaRPr lang="en-I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896" y="57737"/>
            <a:ext cx="2794484" cy="2270817"/>
            <a:chOff x="68896" y="57737"/>
            <a:chExt cx="2794484" cy="2270817"/>
          </a:xfrm>
        </p:grpSpPr>
        <p:grpSp>
          <p:nvGrpSpPr>
            <p:cNvPr id="11" name="Group 10"/>
            <p:cNvGrpSpPr/>
            <p:nvPr/>
          </p:nvGrpSpPr>
          <p:grpSpPr>
            <a:xfrm>
              <a:off x="81253" y="57737"/>
              <a:ext cx="2684878" cy="2270817"/>
              <a:chOff x="73232" y="52378"/>
              <a:chExt cx="2435673" cy="206004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32" y="52378"/>
                <a:ext cx="2319928" cy="170022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8068" y="1813261"/>
                <a:ext cx="2400837" cy="299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4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‘C’ and ‘U’ section Coils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8896" y="1579007"/>
              <a:ext cx="2794484" cy="470712"/>
              <a:chOff x="321993" y="-751128"/>
              <a:chExt cx="3108836" cy="52163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21993" y="-751128"/>
                <a:ext cx="2888069" cy="5216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6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29002" y="-741102"/>
                <a:ext cx="3001827" cy="51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coils, 18 turns each</a:t>
                </a:r>
              </a:p>
              <a:p>
                <a:r>
                  <a:rPr lang="en-US" sz="12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X-sec 30 X 30 mm</a:t>
                </a:r>
                <a:r>
                  <a:rPr lang="en-US" sz="1200" b="1" baseline="300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IN" sz="1200" b="1" baseline="300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1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12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12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 mm bore</a:t>
                </a:r>
                <a:endParaRPr lang="en-IN" sz="1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-99715" y="5137605"/>
            <a:ext cx="3772239" cy="2462239"/>
            <a:chOff x="-99715" y="5137605"/>
            <a:chExt cx="3772239" cy="2462239"/>
          </a:xfrm>
        </p:grpSpPr>
        <p:grpSp>
          <p:nvGrpSpPr>
            <p:cNvPr id="19" name="Group 18"/>
            <p:cNvGrpSpPr/>
            <p:nvPr/>
          </p:nvGrpSpPr>
          <p:grpSpPr>
            <a:xfrm>
              <a:off x="-73308" y="5137605"/>
              <a:ext cx="3745832" cy="2441841"/>
              <a:chOff x="-66983" y="4660742"/>
              <a:chExt cx="3398151" cy="2215194"/>
            </a:xfrm>
          </p:grpSpPr>
          <p:pic>
            <p:nvPicPr>
              <p:cNvPr id="4105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83962"/>
                <a:ext cx="2428312" cy="1691974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Left Arrow 7"/>
              <p:cNvSpPr/>
              <p:nvPr/>
            </p:nvSpPr>
            <p:spPr>
              <a:xfrm>
                <a:off x="2428312" y="5943600"/>
                <a:ext cx="902856" cy="228600"/>
              </a:xfrm>
              <a:prstGeom prst="leftArrow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84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66983" y="4660742"/>
                <a:ext cx="2712650" cy="514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4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In-situ </a:t>
                </a:r>
                <a:r>
                  <a:rPr lang="en-US" sz="1543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brazing     of </a:t>
                </a:r>
                <a:r>
                  <a:rPr lang="en-US" sz="154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 “C” and lower “U”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-99715" y="7230512"/>
              <a:ext cx="2912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Resistance test &lt; 5uohm</a:t>
              </a:r>
              <a:endParaRPr lang="en-I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78256" y="2513624"/>
            <a:ext cx="2963511" cy="3200052"/>
            <a:chOff x="-78256" y="2513624"/>
            <a:chExt cx="2963511" cy="3200052"/>
          </a:xfrm>
        </p:grpSpPr>
        <p:grpSp>
          <p:nvGrpSpPr>
            <p:cNvPr id="20" name="Group 19"/>
            <p:cNvGrpSpPr/>
            <p:nvPr/>
          </p:nvGrpSpPr>
          <p:grpSpPr>
            <a:xfrm>
              <a:off x="529" y="2513624"/>
              <a:ext cx="2884726" cy="3200052"/>
              <a:chOff x="0" y="2280314"/>
              <a:chExt cx="2616971" cy="2903029"/>
            </a:xfrm>
          </p:grpSpPr>
          <p:pic>
            <p:nvPicPr>
              <p:cNvPr id="4107" name="Picture 1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16407"/>
                <a:ext cx="2340822" cy="1705183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Up Arrow 8"/>
              <p:cNvSpPr/>
              <p:nvPr/>
            </p:nvSpPr>
            <p:spPr>
              <a:xfrm>
                <a:off x="1165723" y="4321591"/>
                <a:ext cx="179809" cy="861752"/>
              </a:xfrm>
              <a:prstGeom prst="upArrow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84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0" y="2280314"/>
                <a:ext cx="2616971" cy="299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4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Coil Hydrostatic Pressure test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-78256" y="4462537"/>
              <a:ext cx="2902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Holding pressure = 12 bars (1Hr)</a:t>
              </a:r>
              <a:endParaRPr lang="en-IN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3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74" y="5087650"/>
            <a:ext cx="3006244" cy="210763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04" y="391673"/>
            <a:ext cx="1565931" cy="191234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89147" y="4043792"/>
            <a:ext cx="2163781" cy="31738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68" y="4164610"/>
            <a:ext cx="1664179" cy="13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68" y="5744418"/>
            <a:ext cx="1664180" cy="119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5" y="2742520"/>
            <a:ext cx="1690781" cy="200833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Content Placeholder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r="926"/>
          <a:stretch/>
        </p:blipFill>
        <p:spPr>
          <a:xfrm>
            <a:off x="2938026" y="560203"/>
            <a:ext cx="1945962" cy="14488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3433" b="3113"/>
          <a:stretch/>
        </p:blipFill>
        <p:spPr>
          <a:xfrm>
            <a:off x="5464117" y="560202"/>
            <a:ext cx="1936912" cy="14488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Content Placeholder 6"/>
          <p:cNvPicPr>
            <a:picLocks noGrp="1"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5" y="502201"/>
            <a:ext cx="1784532" cy="1788084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151331" y="2335931"/>
            <a:ext cx="2496995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End DAQ Module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7728" y="4771023"/>
            <a:ext cx="1790457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System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20815" y="7212115"/>
            <a:ext cx="4081379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sz="154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Conductivity Water Cooling </a:t>
            </a:r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01029" y="7215098"/>
            <a:ext cx="2891750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Field Measurement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53130" y="6878354"/>
            <a:ext cx="1482519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Coils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19003" y="5476788"/>
            <a:ext cx="1482519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Probes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72262" y="2318256"/>
            <a:ext cx="2514313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loop Gas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5680063" y="1993631"/>
            <a:ext cx="1708353" cy="32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 Power Supply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1978" y="2742519"/>
            <a:ext cx="2026953" cy="1159403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8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Control Backend and Data Storage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0167" y="-131883"/>
            <a:ext cx="4957097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 ICAL </a:t>
            </a:r>
            <a:r>
              <a:rPr lang="en-US" sz="352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sub-Systems</a:t>
            </a:r>
            <a:endParaRPr lang="en-US" sz="352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0415" y="1768424"/>
            <a:ext cx="2406231" cy="27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1.5kW power unit &amp; mainframe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713" y="1490720"/>
            <a:ext cx="579005" cy="261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077" y="1183143"/>
            <a:ext cx="864339" cy="261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100ps TDC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100" y="1887768"/>
            <a:ext cx="744114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Ethernet</a:t>
            </a:r>
          </a:p>
        </p:txBody>
      </p:sp>
      <p:sp>
        <p:nvSpPr>
          <p:cNvPr id="49" name="TextBox 48"/>
          <p:cNvSpPr txBox="1"/>
          <p:nvPr/>
        </p:nvSpPr>
        <p:spPr>
          <a:xfrm rot="3303330">
            <a:off x="1317789" y="1836020"/>
            <a:ext cx="923960" cy="27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board</a:t>
            </a:r>
          </a:p>
        </p:txBody>
      </p:sp>
      <p:sp>
        <p:nvSpPr>
          <p:cNvPr id="50" name="TextBox 49"/>
          <p:cNvSpPr txBox="1"/>
          <p:nvPr/>
        </p:nvSpPr>
        <p:spPr>
          <a:xfrm rot="2650598">
            <a:off x="1345226" y="767037"/>
            <a:ext cx="1080163" cy="27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board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918435" y="653184"/>
            <a:ext cx="2113541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DFE and AFE power Supply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084706" y="1993631"/>
            <a:ext cx="1667764" cy="32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Power Supply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607612" y="1063266"/>
            <a:ext cx="181029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Channel HV distribution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601838" y="2057586"/>
            <a:ext cx="1037115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161505" y="5187323"/>
            <a:ext cx="1230014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water tank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953130" y="1968460"/>
            <a:ext cx="1037115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671036" y="1067047"/>
            <a:ext cx="728337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Purifier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522336" y="5798003"/>
            <a:ext cx="775468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Chiller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47126" y="6333405"/>
            <a:ext cx="703181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</p:txBody>
      </p:sp>
      <p:sp>
        <p:nvSpPr>
          <p:cNvPr id="74" name="Rectangle 73"/>
          <p:cNvSpPr/>
          <p:nvPr/>
        </p:nvSpPr>
        <p:spPr>
          <a:xfrm>
            <a:off x="732892" y="6718702"/>
            <a:ext cx="703181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2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7095" y="5152529"/>
            <a:ext cx="2575624" cy="2372529"/>
            <a:chOff x="207095" y="5307867"/>
            <a:chExt cx="2575624" cy="2372529"/>
          </a:xfrm>
        </p:grpSpPr>
        <p:sp>
          <p:nvSpPr>
            <p:cNvPr id="53" name="TextBox 52"/>
            <p:cNvSpPr txBox="1"/>
            <p:nvPr/>
          </p:nvSpPr>
          <p:spPr>
            <a:xfrm>
              <a:off x="207095" y="7350626"/>
              <a:ext cx="2575624" cy="32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4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 Power Supply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29328" y="5307867"/>
              <a:ext cx="1963733" cy="2081292"/>
              <a:chOff x="429328" y="5307867"/>
              <a:chExt cx="1963733" cy="2081292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328" y="5307867"/>
                <a:ext cx="1511935" cy="208129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596754" y="6185228"/>
                <a:ext cx="1796307" cy="940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30V , 1500A</a:t>
                </a:r>
              </a:p>
              <a:p>
                <a:r>
                  <a:rPr lang="en-US" sz="1102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Danfysik</a:t>
                </a:r>
                <a:endParaRPr lang="en-US" sz="1102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10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Manual &amp; auto </a:t>
                </a:r>
                <a:endParaRPr lang="en-US" sz="1102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102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</a:t>
                </a:r>
                <a:endParaRPr lang="en-US" sz="1102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102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 Software </a:t>
                </a:r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475099" y="4435448"/>
            <a:ext cx="106792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Supply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37728" y="3679664"/>
            <a:ext cx="1417376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 logic board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526826" y="3466791"/>
            <a:ext cx="506870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09894" y="3170210"/>
            <a:ext cx="473206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SRB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20713" y="3322220"/>
            <a:ext cx="13712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93696" y="3532295"/>
            <a:ext cx="442345" cy="788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362967" y="6980633"/>
            <a:ext cx="1796307" cy="261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2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to 10 µS/cm </a:t>
            </a:r>
            <a:endParaRPr lang="en-US" sz="110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81" y="2690003"/>
            <a:ext cx="3718474" cy="19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6699970" y="4428781"/>
            <a:ext cx="3298049" cy="2494724"/>
          </a:xfrm>
          <a:prstGeom prst="rect">
            <a:avLst/>
          </a:prstGeom>
          <a:ln>
            <a:noFill/>
          </a:ln>
        </p:spPr>
      </p:pic>
      <p:grpSp>
        <p:nvGrpSpPr>
          <p:cNvPr id="8196" name="Group 6"/>
          <p:cNvGrpSpPr>
            <a:grpSpLocks/>
          </p:cNvGrpSpPr>
          <p:nvPr/>
        </p:nvGrpSpPr>
        <p:grpSpPr bwMode="auto">
          <a:xfrm>
            <a:off x="4728136" y="495339"/>
            <a:ext cx="5199138" cy="3273296"/>
            <a:chOff x="265444" y="151227"/>
            <a:chExt cx="10053947" cy="6457546"/>
          </a:xfrm>
        </p:grpSpPr>
        <p:pic>
          <p:nvPicPr>
            <p:cNvPr id="820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8613"/>
              <a:ext cx="6811963" cy="606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4CAF6CE-725A-4CB3-8E0C-83B55C67BAB9}"/>
                </a:ext>
              </a:extLst>
            </p:cNvPr>
            <p:cNvSpPr/>
            <p:nvPr/>
          </p:nvSpPr>
          <p:spPr>
            <a:xfrm>
              <a:off x="5332654" y="1980559"/>
              <a:ext cx="1447883" cy="30531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654FB907-BA41-4D32-BAFF-72CAB7609D17}"/>
                </a:ext>
              </a:extLst>
            </p:cNvPr>
            <p:cNvSpPr/>
            <p:nvPr/>
          </p:nvSpPr>
          <p:spPr>
            <a:xfrm>
              <a:off x="5332654" y="4496642"/>
              <a:ext cx="1447883" cy="30531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F3F47AF-906E-4B74-B437-075F793079D2}"/>
                </a:ext>
              </a:extLst>
            </p:cNvPr>
            <p:cNvSpPr/>
            <p:nvPr/>
          </p:nvSpPr>
          <p:spPr>
            <a:xfrm>
              <a:off x="913232" y="1980559"/>
              <a:ext cx="1447881" cy="30531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14A2ED59-FA52-4A99-B643-7CB3CD1CD6E9}"/>
                </a:ext>
              </a:extLst>
            </p:cNvPr>
            <p:cNvSpPr/>
            <p:nvPr/>
          </p:nvSpPr>
          <p:spPr>
            <a:xfrm>
              <a:off x="913232" y="4537531"/>
              <a:ext cx="1447881" cy="30531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F9151F9-CB1F-4AF9-998C-04EB3454E232}"/>
                </a:ext>
              </a:extLst>
            </p:cNvPr>
            <p:cNvSpPr/>
            <p:nvPr/>
          </p:nvSpPr>
          <p:spPr>
            <a:xfrm rot="16200000">
              <a:off x="3656065" y="1855054"/>
              <a:ext cx="381638" cy="297154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4A064DF-AE67-46C6-BC6D-FB1132694767}"/>
                </a:ext>
              </a:extLst>
            </p:cNvPr>
            <p:cNvSpPr/>
            <p:nvPr/>
          </p:nvSpPr>
          <p:spPr bwMode="auto">
            <a:xfrm>
              <a:off x="7695273" y="3253594"/>
              <a:ext cx="1296327" cy="389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DBC9F8A-75B7-400D-AB56-BF5CD908BD37}"/>
                </a:ext>
              </a:extLst>
            </p:cNvPr>
            <p:cNvSpPr/>
            <p:nvPr/>
          </p:nvSpPr>
          <p:spPr bwMode="auto">
            <a:xfrm>
              <a:off x="7695273" y="3891474"/>
              <a:ext cx="1296327" cy="3625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5D3103E-3B83-4243-8B8E-1A7C991F4445}"/>
                </a:ext>
              </a:extLst>
            </p:cNvPr>
            <p:cNvSpPr/>
            <p:nvPr/>
          </p:nvSpPr>
          <p:spPr bwMode="auto">
            <a:xfrm>
              <a:off x="7811644" y="3727915"/>
              <a:ext cx="1063585" cy="8177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5" name="Rectangle 19"/>
            <p:cNvSpPr>
              <a:spLocks noChangeArrowheads="1"/>
            </p:cNvSpPr>
            <p:nvPr/>
          </p:nvSpPr>
          <p:spPr bwMode="auto">
            <a:xfrm>
              <a:off x="7924801" y="2819399"/>
              <a:ext cx="2394590" cy="587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992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IRON PLATES</a:t>
              </a:r>
            </a:p>
          </p:txBody>
        </p:sp>
        <p:sp>
          <p:nvSpPr>
            <p:cNvPr id="8216" name="Rectangle 23"/>
            <p:cNvSpPr>
              <a:spLocks noChangeArrowheads="1"/>
            </p:cNvSpPr>
            <p:nvPr/>
          </p:nvSpPr>
          <p:spPr bwMode="auto">
            <a:xfrm>
              <a:off x="7315200" y="2590801"/>
              <a:ext cx="1746407" cy="587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992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GAP 3mm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D49A5A24-234E-4996-BAFF-5E38A1F258B9}"/>
                </a:ext>
              </a:extLst>
            </p:cNvPr>
            <p:cNvCxnSpPr>
              <a:stCxn id="8215" idx="2"/>
            </p:cNvCxnSpPr>
            <p:nvPr/>
          </p:nvCxnSpPr>
          <p:spPr>
            <a:xfrm flipH="1">
              <a:off x="7925316" y="3406501"/>
              <a:ext cx="1196782" cy="5558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5E40C384-CE7C-4111-936D-862EDFEBD292}"/>
                </a:ext>
              </a:extLst>
            </p:cNvPr>
            <p:cNvCxnSpPr>
              <a:stCxn id="8215" idx="2"/>
            </p:cNvCxnSpPr>
            <p:nvPr/>
          </p:nvCxnSpPr>
          <p:spPr>
            <a:xfrm flipH="1" flipV="1">
              <a:off x="7925316" y="3351728"/>
              <a:ext cx="1196782" cy="54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61675553-D60C-4C53-BBF7-92E3C3F0C99B}"/>
                </a:ext>
              </a:extLst>
            </p:cNvPr>
            <p:cNvCxnSpPr>
              <a:stCxn id="8220" idx="0"/>
              <a:endCxn id="43" idx="5"/>
            </p:cNvCxnSpPr>
            <p:nvPr/>
          </p:nvCxnSpPr>
          <p:spPr bwMode="auto">
            <a:xfrm flipH="1" flipV="1">
              <a:off x="6184316" y="3429491"/>
              <a:ext cx="1920443" cy="13853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20" name="Rectangle 16"/>
            <p:cNvSpPr>
              <a:spLocks noChangeArrowheads="1"/>
            </p:cNvSpPr>
            <p:nvPr/>
          </p:nvSpPr>
          <p:spPr bwMode="auto">
            <a:xfrm>
              <a:off x="7380859" y="4814885"/>
              <a:ext cx="1447801" cy="1318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992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HALL PROBE STRIP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671C6AD7-12DB-44B2-86DD-14C78B5922A4}"/>
                </a:ext>
              </a:extLst>
            </p:cNvPr>
            <p:cNvCxnSpPr>
              <a:stCxn id="8220" idx="0"/>
            </p:cNvCxnSpPr>
            <p:nvPr/>
          </p:nvCxnSpPr>
          <p:spPr>
            <a:xfrm flipV="1">
              <a:off x="8104759" y="3738820"/>
              <a:ext cx="345576" cy="107606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22" name="Rectangle 33"/>
            <p:cNvSpPr>
              <a:spLocks noChangeArrowheads="1"/>
            </p:cNvSpPr>
            <p:nvPr/>
          </p:nvSpPr>
          <p:spPr bwMode="auto">
            <a:xfrm>
              <a:off x="7491411" y="681038"/>
              <a:ext cx="2460881" cy="587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992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SEARCH COIL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BCAE1C22-6988-4F06-BA17-257D284CF8EF}"/>
                </a:ext>
              </a:extLst>
            </p:cNvPr>
            <p:cNvCxnSpPr/>
            <p:nvPr/>
          </p:nvCxnSpPr>
          <p:spPr>
            <a:xfrm flipH="1">
              <a:off x="6591094" y="958316"/>
              <a:ext cx="960743" cy="1098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E1ACE900-7958-4049-9A01-E7DC4D5B7143}"/>
                </a:ext>
              </a:extLst>
            </p:cNvPr>
            <p:cNvCxnSpPr/>
            <p:nvPr/>
          </p:nvCxnSpPr>
          <p:spPr>
            <a:xfrm>
              <a:off x="913232" y="6096793"/>
              <a:ext cx="5867304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63C7ECBC-E8F8-450A-9A7C-48D1B7283D59}"/>
                </a:ext>
              </a:extLst>
            </p:cNvPr>
            <p:cNvCxnSpPr/>
            <p:nvPr/>
          </p:nvCxnSpPr>
          <p:spPr>
            <a:xfrm>
              <a:off x="761678" y="680266"/>
              <a:ext cx="0" cy="534020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26" name="TextBox 35"/>
            <p:cNvSpPr txBox="1">
              <a:spLocks noChangeArrowheads="1"/>
            </p:cNvSpPr>
            <p:nvPr/>
          </p:nvSpPr>
          <p:spPr bwMode="auto">
            <a:xfrm rot="16200000">
              <a:off x="37281" y="2840255"/>
              <a:ext cx="1077658" cy="62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1488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4m</a:t>
              </a:r>
            </a:p>
          </p:txBody>
        </p:sp>
        <p:sp>
          <p:nvSpPr>
            <p:cNvPr id="8227" name="TextBox 36"/>
            <p:cNvSpPr txBox="1">
              <a:spLocks noChangeArrowheads="1"/>
            </p:cNvSpPr>
            <p:nvPr/>
          </p:nvSpPr>
          <p:spPr bwMode="auto">
            <a:xfrm>
              <a:off x="3535360" y="5838826"/>
              <a:ext cx="1419632" cy="76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1488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4m</a:t>
              </a:r>
            </a:p>
          </p:txBody>
        </p:sp>
        <p:sp>
          <p:nvSpPr>
            <p:cNvPr id="8228" name="TextBox 37"/>
            <p:cNvSpPr txBox="1">
              <a:spLocks noChangeArrowheads="1"/>
            </p:cNvSpPr>
            <p:nvPr/>
          </p:nvSpPr>
          <p:spPr bwMode="auto">
            <a:xfrm>
              <a:off x="2198736" y="151227"/>
              <a:ext cx="3595199" cy="76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N" altLang="en-US" sz="1488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 Base Raft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848CF9F1-314A-41AC-B50B-173C0E2DDD17}"/>
                </a:ext>
              </a:extLst>
            </p:cNvPr>
            <p:cNvCxnSpPr/>
            <p:nvPr/>
          </p:nvCxnSpPr>
          <p:spPr>
            <a:xfrm flipH="1" flipV="1">
              <a:off x="4877992" y="4861924"/>
              <a:ext cx="3093326" cy="10658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02F8585-3857-4873-AE89-C34253CCF950}"/>
                </a:ext>
              </a:extLst>
            </p:cNvPr>
            <p:cNvSpPr txBox="1"/>
            <p:nvPr/>
          </p:nvSpPr>
          <p:spPr>
            <a:xfrm>
              <a:off x="7541519" y="5921556"/>
              <a:ext cx="2442467" cy="5871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N" sz="992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COPPER COIL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2996735-3A27-4DE3-B34D-3DC675A05C9B}"/>
                </a:ext>
              </a:extLst>
            </p:cNvPr>
            <p:cNvCxnSpPr>
              <a:stCxn id="8220" idx="0"/>
              <a:endCxn id="38" idx="4"/>
            </p:cNvCxnSpPr>
            <p:nvPr/>
          </p:nvCxnSpPr>
          <p:spPr>
            <a:xfrm flipH="1" flipV="1">
              <a:off x="4359733" y="2460332"/>
              <a:ext cx="3745026" cy="23545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0AFDB407-A119-4EF1-B347-47A751413514}"/>
                </a:ext>
              </a:extLst>
            </p:cNvPr>
            <p:cNvCxnSpPr>
              <a:stCxn id="8220" idx="0"/>
            </p:cNvCxnSpPr>
            <p:nvPr/>
          </p:nvCxnSpPr>
          <p:spPr>
            <a:xfrm flipH="1" flipV="1">
              <a:off x="4366501" y="4433945"/>
              <a:ext cx="3738258" cy="3809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AC80B09C-0143-4EF4-9E76-906C0A26DE05}"/>
                </a:ext>
              </a:extLst>
            </p:cNvPr>
            <p:cNvCxnSpPr>
              <a:stCxn id="8220" idx="0"/>
              <a:endCxn id="41" idx="5"/>
            </p:cNvCxnSpPr>
            <p:nvPr/>
          </p:nvCxnSpPr>
          <p:spPr>
            <a:xfrm flipH="1" flipV="1">
              <a:off x="3413045" y="4549871"/>
              <a:ext cx="4691715" cy="265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5C56A7C4-29B7-463E-9D2A-A7F9EA2A5A09}"/>
                </a:ext>
              </a:extLst>
            </p:cNvPr>
            <p:cNvCxnSpPr>
              <a:stCxn id="8220" idx="0"/>
              <a:endCxn id="40" idx="5"/>
            </p:cNvCxnSpPr>
            <p:nvPr/>
          </p:nvCxnSpPr>
          <p:spPr>
            <a:xfrm flipH="1" flipV="1">
              <a:off x="1702650" y="3438070"/>
              <a:ext cx="6402109" cy="13768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EE57D698-CD25-4D37-83FE-585C05752B54}"/>
                </a:ext>
              </a:extLst>
            </p:cNvPr>
            <p:cNvCxnSpPr>
              <a:stCxn id="8220" idx="0"/>
            </p:cNvCxnSpPr>
            <p:nvPr/>
          </p:nvCxnSpPr>
          <p:spPr>
            <a:xfrm flipH="1" flipV="1">
              <a:off x="3124297" y="2460334"/>
              <a:ext cx="4980463" cy="23545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877300DA-3A5A-4700-8B7E-6C9DBFBE752E}"/>
                </a:ext>
              </a:extLst>
            </p:cNvPr>
            <p:cNvSpPr/>
            <p:nvPr/>
          </p:nvSpPr>
          <p:spPr>
            <a:xfrm>
              <a:off x="4190586" y="2209541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77DDEDB-3F2D-4F0B-AE95-CADE6B0ADEA9}"/>
                </a:ext>
              </a:extLst>
            </p:cNvPr>
            <p:cNvSpPr/>
            <p:nvPr/>
          </p:nvSpPr>
          <p:spPr>
            <a:xfrm>
              <a:off x="3091820" y="2209541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54092744-1928-47F6-8650-1C2105316ADC}"/>
                </a:ext>
              </a:extLst>
            </p:cNvPr>
            <p:cNvSpPr/>
            <p:nvPr/>
          </p:nvSpPr>
          <p:spPr>
            <a:xfrm>
              <a:off x="1413901" y="3226334"/>
              <a:ext cx="338291" cy="24806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9E6DE6F0-14A2-4EBB-A164-5B695866D95B}"/>
                </a:ext>
              </a:extLst>
            </p:cNvPr>
            <p:cNvSpPr/>
            <p:nvPr/>
          </p:nvSpPr>
          <p:spPr>
            <a:xfrm>
              <a:off x="3124296" y="4335808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18A39BBC-19E4-4871-9E18-CD451CB354D1}"/>
                </a:ext>
              </a:extLst>
            </p:cNvPr>
            <p:cNvSpPr/>
            <p:nvPr/>
          </p:nvSpPr>
          <p:spPr>
            <a:xfrm>
              <a:off x="4158110" y="4322179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2DE607BA-6648-4594-9E8D-17AFF24D8986}"/>
                </a:ext>
              </a:extLst>
            </p:cNvPr>
            <p:cNvSpPr/>
            <p:nvPr/>
          </p:nvSpPr>
          <p:spPr>
            <a:xfrm>
              <a:off x="5895569" y="3215430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979FCBF8-A916-45FA-AC07-491F370488EA}"/>
                </a:ext>
              </a:extLst>
            </p:cNvPr>
            <p:cNvCxnSpPr/>
            <p:nvPr/>
          </p:nvCxnSpPr>
          <p:spPr>
            <a:xfrm>
              <a:off x="7316388" y="3643408"/>
              <a:ext cx="37888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98A86F2D-BAB3-4518-8628-5885003D566C}"/>
                </a:ext>
              </a:extLst>
            </p:cNvPr>
            <p:cNvCxnSpPr/>
            <p:nvPr/>
          </p:nvCxnSpPr>
          <p:spPr>
            <a:xfrm>
              <a:off x="7316388" y="3891474"/>
              <a:ext cx="37888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BC0D7DDC-B459-41BA-898F-C911C08F4025}"/>
                </a:ext>
              </a:extLst>
            </p:cNvPr>
            <p:cNvCxnSpPr/>
            <p:nvPr/>
          </p:nvCxnSpPr>
          <p:spPr>
            <a:xfrm>
              <a:off x="7505831" y="3643408"/>
              <a:ext cx="0" cy="24806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8B6028B-0697-433C-B7CA-CEE6374C7D54}"/>
                </a:ext>
              </a:extLst>
            </p:cNvPr>
            <p:cNvSpPr/>
            <p:nvPr/>
          </p:nvSpPr>
          <p:spPr>
            <a:xfrm>
              <a:off x="5181100" y="1143683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0F54144E-9D9D-4A91-B120-EFE6BB0392EF}"/>
                </a:ext>
              </a:extLst>
            </p:cNvPr>
            <p:cNvSpPr/>
            <p:nvPr/>
          </p:nvSpPr>
          <p:spPr>
            <a:xfrm>
              <a:off x="2209559" y="1143683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86B19544-7893-4CE4-9C1B-4F81BAFA07F9}"/>
                </a:ext>
              </a:extLst>
            </p:cNvPr>
            <p:cNvSpPr/>
            <p:nvPr/>
          </p:nvSpPr>
          <p:spPr>
            <a:xfrm>
              <a:off x="2209559" y="5333518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60F96459-7C8E-401B-9883-5DE3711FD7EB}"/>
                </a:ext>
              </a:extLst>
            </p:cNvPr>
            <p:cNvSpPr/>
            <p:nvPr/>
          </p:nvSpPr>
          <p:spPr>
            <a:xfrm>
              <a:off x="5105323" y="5333518"/>
              <a:ext cx="338291" cy="25079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4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67D69347-41B3-4E2D-B5FF-E5C1565F57BB}"/>
                </a:ext>
              </a:extLst>
            </p:cNvPr>
            <p:cNvCxnSpPr>
              <a:stCxn id="8216" idx="2"/>
            </p:cNvCxnSpPr>
            <p:nvPr/>
          </p:nvCxnSpPr>
          <p:spPr>
            <a:xfrm flipH="1">
              <a:off x="7392169" y="3177903"/>
              <a:ext cx="796234" cy="5118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944931FA-EFD4-4434-8C6E-AF5C221B7DF5}"/>
                </a:ext>
              </a:extLst>
            </p:cNvPr>
            <p:cNvCxnSpPr/>
            <p:nvPr/>
          </p:nvCxnSpPr>
          <p:spPr>
            <a:xfrm flipH="1" flipV="1">
              <a:off x="2228089" y="5500020"/>
              <a:ext cx="5906022" cy="6747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807C79CF-8940-437E-950E-2DEDE4804810}"/>
                </a:ext>
              </a:extLst>
            </p:cNvPr>
            <p:cNvCxnSpPr>
              <a:stCxn id="8220" idx="2"/>
              <a:endCxn id="50" idx="6"/>
            </p:cNvCxnSpPr>
            <p:nvPr/>
          </p:nvCxnSpPr>
          <p:spPr>
            <a:xfrm flipH="1" flipV="1">
              <a:off x="5443615" y="5458914"/>
              <a:ext cx="2661145" cy="6747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7" name="TextBox 58"/>
          <p:cNvSpPr txBox="1">
            <a:spLocks noChangeArrowheads="1"/>
          </p:cNvSpPr>
          <p:nvPr/>
        </p:nvSpPr>
        <p:spPr bwMode="auto">
          <a:xfrm>
            <a:off x="5241685" y="3668464"/>
            <a:ext cx="3173822" cy="60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measurement system </a:t>
            </a:r>
          </a:p>
          <a:p>
            <a:pPr algn="ctr" eaLnBrk="1" hangingPunct="1"/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IN" altLang="en-US" sz="1654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,6</a:t>
            </a:r>
            <a:r>
              <a:rPr lang="en-IN" altLang="en-US" sz="1654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11</a:t>
            </a:r>
            <a:r>
              <a:rPr lang="en-IN" altLang="en-US" sz="1654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layer)</a:t>
            </a:r>
          </a:p>
        </p:txBody>
      </p:sp>
      <p:pic>
        <p:nvPicPr>
          <p:cNvPr id="8198" name="Picture 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4"/>
          <a:stretch>
            <a:fillRect/>
          </a:stretch>
        </p:blipFill>
        <p:spPr bwMode="auto">
          <a:xfrm>
            <a:off x="3543772" y="4456921"/>
            <a:ext cx="3027461" cy="269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63"/>
          <p:cNvSpPr txBox="1">
            <a:spLocks noChangeArrowheads="1"/>
          </p:cNvSpPr>
          <p:nvPr/>
        </p:nvSpPr>
        <p:spPr bwMode="auto">
          <a:xfrm>
            <a:off x="3829702" y="7167737"/>
            <a:ext cx="2792693" cy="34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probe PCB in the gap</a:t>
            </a:r>
          </a:p>
        </p:txBody>
      </p:sp>
      <p:pic>
        <p:nvPicPr>
          <p:cNvPr id="8200" name="Picture 4" descr="E:\XI th Plan Indent\2017\Hall Based MM\After Tender\Photo\IMG_20180207_1208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42857"/>
          <a:stretch>
            <a:fillRect/>
          </a:stretch>
        </p:blipFill>
        <p:spPr bwMode="auto">
          <a:xfrm>
            <a:off x="108051" y="6245635"/>
            <a:ext cx="3384558" cy="9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67"/>
          <p:cNvSpPr txBox="1">
            <a:spLocks noChangeArrowheads="1"/>
          </p:cNvSpPr>
          <p:nvPr/>
        </p:nvSpPr>
        <p:spPr bwMode="auto">
          <a:xfrm>
            <a:off x="720918" y="7160181"/>
            <a:ext cx="2858870" cy="34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probe PCB strip</a:t>
            </a:r>
          </a:p>
        </p:txBody>
      </p:sp>
      <p:pic>
        <p:nvPicPr>
          <p:cNvPr id="82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2378"/>
          <a:stretch>
            <a:fillRect/>
          </a:stretch>
        </p:blipFill>
        <p:spPr bwMode="auto">
          <a:xfrm>
            <a:off x="305666" y="669567"/>
            <a:ext cx="3400650" cy="292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Box 71"/>
          <p:cNvSpPr txBox="1">
            <a:spLocks noChangeArrowheads="1"/>
          </p:cNvSpPr>
          <p:nvPr/>
        </p:nvSpPr>
        <p:spPr bwMode="auto">
          <a:xfrm>
            <a:off x="698308" y="3585389"/>
            <a:ext cx="3739391" cy="34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IN" altLang="en-US" sz="165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map </a:t>
            </a:r>
            <a:r>
              <a:rPr lang="en-IN" altLang="en-US" sz="165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simulation</a:t>
            </a:r>
          </a:p>
        </p:txBody>
      </p:sp>
      <p:sp>
        <p:nvSpPr>
          <p:cNvPr id="60" name="TextShape 1"/>
          <p:cNvSpPr txBox="1"/>
          <p:nvPr/>
        </p:nvSpPr>
        <p:spPr>
          <a:xfrm>
            <a:off x="-2165330" y="-77136"/>
            <a:ext cx="10080624" cy="7191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IN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Fiel</a:t>
            </a:r>
            <a:r>
              <a:rPr lang="en-IN" sz="3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 Measurement Systems</a:t>
            </a:r>
            <a:endParaRPr lang="en-IN" sz="36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2479279" y="1355412"/>
            <a:ext cx="1996" cy="1096084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1751110" y="1371363"/>
            <a:ext cx="1996" cy="1096084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/>
          <p:cNvGrpSpPr/>
          <p:nvPr/>
        </p:nvGrpSpPr>
        <p:grpSpPr>
          <a:xfrm>
            <a:off x="-22264" y="4456921"/>
            <a:ext cx="3514873" cy="1586829"/>
            <a:chOff x="4324059" y="-28988"/>
            <a:chExt cx="4634088" cy="2687354"/>
          </a:xfrm>
        </p:grpSpPr>
        <p:pic>
          <p:nvPicPr>
            <p:cNvPr id="140" name="Picture 3" descr="E:\INO\ICAL 4m x 4m\images\Photos\Assembly Photos 3\IMG_20180302_151440.jpg"/>
            <p:cNvPicPr/>
            <p:nvPr/>
          </p:nvPicPr>
          <p:blipFill>
            <a:blip r:embed="rId7"/>
            <a:srcRect t="61991"/>
            <a:stretch/>
          </p:blipFill>
          <p:spPr>
            <a:xfrm>
              <a:off x="4324059" y="-28988"/>
              <a:ext cx="4634088" cy="23936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1" name="CustomShape 1"/>
            <p:cNvSpPr/>
            <p:nvPr/>
          </p:nvSpPr>
          <p:spPr>
            <a:xfrm>
              <a:off x="6342277" y="1809454"/>
              <a:ext cx="906180" cy="62306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4"/>
            <p:cNvSpPr/>
            <p:nvPr/>
          </p:nvSpPr>
          <p:spPr>
            <a:xfrm>
              <a:off x="4846835" y="2324304"/>
              <a:ext cx="2990883" cy="33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8" tIns="42452" rIns="81638" bIns="42452"/>
            <a:lstStyle/>
            <a:p>
              <a:r>
                <a:rPr lang="en-US" sz="1633" b="1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Shim for hall </a:t>
              </a:r>
              <a:r>
                <a:rPr lang="en-US" sz="1400" b="1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</a:t>
              </a:r>
              <a:r>
                <a:rPr lang="en-US" sz="1633" b="1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insertion</a:t>
              </a:r>
              <a:endParaRPr lang="en-IN" sz="1633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" name="TextBox 71"/>
          <p:cNvSpPr txBox="1">
            <a:spLocks noChangeArrowheads="1"/>
          </p:cNvSpPr>
          <p:nvPr/>
        </p:nvSpPr>
        <p:spPr bwMode="auto">
          <a:xfrm>
            <a:off x="6622395" y="6832189"/>
            <a:ext cx="34628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900 A, 90% of the sensors has 1.3 T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probe varies from 6% to 30% from simulation result</a:t>
            </a:r>
            <a:endParaRPr lang="en-IN" altLang="en-US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r="55009" b="22238"/>
          <a:stretch>
            <a:fillRect/>
          </a:stretch>
        </p:blipFill>
        <p:spPr bwMode="auto">
          <a:xfrm>
            <a:off x="882927" y="843110"/>
            <a:ext cx="3556809" cy="20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9"/>
          <p:cNvSpPr txBox="1">
            <a:spLocks noChangeArrowheads="1"/>
          </p:cNvSpPr>
          <p:nvPr/>
        </p:nvSpPr>
        <p:spPr bwMode="auto">
          <a:xfrm>
            <a:off x="-344685" y="0"/>
            <a:ext cx="7659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coils for flux measurement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272440"/>
              </p:ext>
            </p:extLst>
          </p:nvPr>
        </p:nvGraphicFramePr>
        <p:xfrm>
          <a:off x="1506071" y="4459436"/>
          <a:ext cx="702474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581"/>
                <a:gridCol w="2341581"/>
                <a:gridCol w="2341581"/>
              </a:tblGrid>
              <a:tr h="5876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Plate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 from simulation (T)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measured using search coil (T)</a:t>
                      </a:r>
                      <a:endParaRPr lang="en-IN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8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8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8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8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41" y="653260"/>
            <a:ext cx="3809718" cy="3325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9596" y="6759336"/>
            <a:ext cx="835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coil varies from 4.6% to 28% from the simulation result</a:t>
            </a:r>
            <a:endParaRPr lang="en-IN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513" y="3062327"/>
            <a:ext cx="523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Teflon coated copper wires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Analog signal from search coils were amplified &amp; integrated over a period of time to get the field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sets of coil were put per layer for redundancy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7230960" y="7034760"/>
            <a:ext cx="2353320" cy="524520"/>
          </a:xfrm>
          <a:prstGeom prst="rect">
            <a:avLst/>
          </a:prstGeom>
          <a:noFill/>
          <a:ln>
            <a:noFill/>
          </a:ln>
        </p:spPr>
        <p:txBody>
          <a:bodyPr lIns="82080" tIns="41040" rIns="82080" bIns="41040"/>
          <a:lstStyle/>
          <a:p>
            <a:pPr algn="r">
              <a:lnSpc>
                <a:spcPct val="100000"/>
              </a:lnSpc>
            </a:pPr>
            <a:fld id="{81BF3752-CCA9-4030-AA5A-48FE55447DE7}" type="slidenum">
              <a:rPr lang="en-IN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PGothic"/>
              </a:rPr>
              <a:t>17</a:t>
            </a:fld>
            <a:endParaRPr lang="en-IN" sz="154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504000" y="252000"/>
            <a:ext cx="9071640" cy="671400"/>
          </a:xfrm>
          <a:prstGeom prst="rect">
            <a:avLst/>
          </a:prstGeom>
          <a:noFill/>
          <a:ln>
            <a:noFill/>
          </a:ln>
        </p:spPr>
        <p:txBody>
          <a:bodyPr lIns="82080" tIns="41040" rIns="82080" bIns="41040"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 journey through RPC road</a:t>
            </a:r>
            <a:endParaRPr lang="en-US" sz="265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75" name="Picture 3"/>
          <p:cNvPicPr/>
          <p:nvPr/>
        </p:nvPicPr>
        <p:blipFill>
          <a:blip r:embed="rId2"/>
          <a:stretch/>
        </p:blipFill>
        <p:spPr>
          <a:xfrm>
            <a:off x="154440" y="1156680"/>
            <a:ext cx="6564600" cy="4740120"/>
          </a:xfrm>
          <a:prstGeom prst="rect">
            <a:avLst/>
          </a:prstGeom>
          <a:ln w="9360">
            <a:noFill/>
          </a:ln>
        </p:spPr>
      </p:pic>
      <p:pic>
        <p:nvPicPr>
          <p:cNvPr id="176" name="Picture 4"/>
          <p:cNvPicPr/>
          <p:nvPr/>
        </p:nvPicPr>
        <p:blipFill>
          <a:blip r:embed="rId3"/>
          <a:stretch/>
        </p:blipFill>
        <p:spPr>
          <a:xfrm>
            <a:off x="6719760" y="3443760"/>
            <a:ext cx="3060360" cy="2208240"/>
          </a:xfrm>
          <a:prstGeom prst="rect">
            <a:avLst/>
          </a:prstGeom>
          <a:ln w="9360">
            <a:noFill/>
          </a:ln>
        </p:spPr>
      </p:pic>
      <p:sp>
        <p:nvSpPr>
          <p:cNvPr id="177" name="CustomShape 3"/>
          <p:cNvSpPr/>
          <p:nvPr/>
        </p:nvSpPr>
        <p:spPr>
          <a:xfrm>
            <a:off x="4553280" y="6378480"/>
            <a:ext cx="1897920" cy="387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2080" tIns="41040" rIns="82080" bIns="41040"/>
          <a:lstStyle/>
          <a:p>
            <a:pPr>
              <a:lnSpc>
                <a:spcPct val="100000"/>
              </a:lnSpc>
            </a:pPr>
            <a:r>
              <a:rPr lang="en-IN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cm </a:t>
            </a:r>
            <a:r>
              <a:rPr lang="en-IN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</a:t>
            </a:r>
            <a:r>
              <a:rPr lang="en-IN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30 cm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4"/>
          <p:cNvSpPr/>
          <p:nvPr/>
        </p:nvSpPr>
        <p:spPr>
          <a:xfrm>
            <a:off x="1533600" y="6527880"/>
            <a:ext cx="1897920" cy="387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2080" tIns="41040" rIns="82080" bIns="41040"/>
          <a:lstStyle/>
          <a:p>
            <a:pPr>
              <a:lnSpc>
                <a:spcPct val="100000"/>
              </a:lnSpc>
            </a:pPr>
            <a:r>
              <a:rPr lang="en-IN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 cm </a:t>
            </a:r>
            <a:r>
              <a:rPr lang="en-IN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</a:t>
            </a:r>
            <a:r>
              <a:rPr lang="en-IN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30 cm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7309800" y="6535800"/>
            <a:ext cx="2181600" cy="387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2080" tIns="41040" rIns="82080" bIns="41040"/>
          <a:lstStyle/>
          <a:p>
            <a:pPr algn="ctr">
              <a:lnSpc>
                <a:spcPct val="100000"/>
              </a:lnSpc>
            </a:pPr>
            <a:r>
              <a:rPr lang="en-IN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m </a:t>
            </a:r>
            <a:r>
              <a:rPr lang="en-IN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</a:t>
            </a:r>
            <a:r>
              <a:rPr lang="en-IN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IN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m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7505640" y="1512000"/>
            <a:ext cx="2181600" cy="387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2080" tIns="41040" rIns="82080" bIns="41040"/>
          <a:lstStyle/>
          <a:p>
            <a:pPr algn="ctr">
              <a:lnSpc>
                <a:spcPct val="100000"/>
              </a:lnSpc>
            </a:pPr>
            <a:r>
              <a:rPr lang="en-IN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m </a:t>
            </a:r>
            <a:r>
              <a:rPr lang="en-IN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</a:t>
            </a:r>
            <a:r>
              <a:rPr lang="en-IN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IN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m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7"/>
          <p:cNvSpPr/>
          <p:nvPr/>
        </p:nvSpPr>
        <p:spPr>
          <a:xfrm>
            <a:off x="4032000" y="3695760"/>
            <a:ext cx="1007280" cy="260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8"/>
          <p:cNvSpPr/>
          <p:nvPr/>
        </p:nvSpPr>
        <p:spPr>
          <a:xfrm rot="5400000">
            <a:off x="1357920" y="4826160"/>
            <a:ext cx="2834640" cy="58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9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9"/>
          <p:cNvSpPr/>
          <p:nvPr/>
        </p:nvSpPr>
        <p:spPr>
          <a:xfrm flipV="1">
            <a:off x="5207400" y="1727280"/>
            <a:ext cx="2183760" cy="37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0"/>
          <p:cNvSpPr/>
          <p:nvPr/>
        </p:nvSpPr>
        <p:spPr>
          <a:xfrm rot="5400000">
            <a:off x="7255440" y="5683680"/>
            <a:ext cx="1338480" cy="36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11"/>
          <p:cNvSpPr/>
          <p:nvPr/>
        </p:nvSpPr>
        <p:spPr>
          <a:xfrm>
            <a:off x="821160" y="6984720"/>
            <a:ext cx="7268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Now with 200 cm × 200 cm Glass RPC in Avalanche  mode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1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spac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76451" y="3879792"/>
            <a:ext cx="2735261" cy="16494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Content Placeholder 11" descr="rpc-po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l="2891" t="22373" r="16351" b="23638"/>
          <a:stretch>
            <a:fillRect/>
          </a:stretch>
        </p:blipFill>
        <p:spPr>
          <a:xfrm>
            <a:off x="5133647" y="697816"/>
            <a:ext cx="4867082" cy="24859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-26053" y="793338"/>
            <a:ext cx="5113567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77780" indent="-277780" algn="just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dirty="0">
                <a:latin typeface="+mj-lt"/>
              </a:rPr>
              <a:t>Resistive materials like glass or bakelite for electrodes</a:t>
            </a:r>
          </a:p>
          <a:p>
            <a:pPr marL="277780" indent="-277780" algn="just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dirty="0">
                <a:latin typeface="+mj-lt"/>
              </a:rPr>
              <a:t>Special paint mixture (developed locally) for semi-resistive coating</a:t>
            </a:r>
          </a:p>
          <a:p>
            <a:pPr marL="277780" indent="-277780" algn="just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dirty="0">
                <a:latin typeface="+mj-lt"/>
              </a:rPr>
              <a:t>Plastic honey-comb laminations used as readout panel</a:t>
            </a:r>
          </a:p>
          <a:p>
            <a:pPr marL="277780" indent="-277780" algn="just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dirty="0">
                <a:latin typeface="+mj-lt"/>
              </a:rPr>
              <a:t>Special plastic films for insulating the readout panels from high voltages</a:t>
            </a:r>
          </a:p>
          <a:p>
            <a:pPr marL="277780" indent="-277780" algn="just"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dirty="0">
                <a:latin typeface="+mj-lt"/>
              </a:rPr>
              <a:t>Two modes of operation: Avalanche (R134a:Isobutane:SF</a:t>
            </a:r>
            <a:r>
              <a:rPr lang="en-US" baseline="-25000" dirty="0">
                <a:latin typeface="+mj-lt"/>
              </a:rPr>
              <a:t>6</a:t>
            </a:r>
            <a:r>
              <a:rPr lang="en-US" dirty="0">
                <a:latin typeface="+mj-lt"/>
              </a:rPr>
              <a:t> ::</a:t>
            </a:r>
            <a:r>
              <a:rPr lang="en-US" dirty="0" smtClean="0">
                <a:latin typeface="+mj-lt"/>
              </a:rPr>
              <a:t>95.2:4.5:0.3</a:t>
            </a:r>
            <a:r>
              <a:rPr lang="en-US" dirty="0">
                <a:latin typeface="+mj-lt"/>
              </a:rPr>
              <a:t>) and Streamer (R134a:Isobutane:Ar::56:7:37)</a:t>
            </a:r>
            <a:endParaRPr lang="en-SG" dirty="0">
              <a:latin typeface="+mj-lt"/>
            </a:endParaRPr>
          </a:p>
        </p:txBody>
      </p:sp>
      <p:pic>
        <p:nvPicPr>
          <p:cNvPr id="8" name="Picture 7" descr="rpc_assembly.jpg"/>
          <p:cNvPicPr>
            <a:picLocks noChangeAspect="1"/>
          </p:cNvPicPr>
          <p:nvPr/>
        </p:nvPicPr>
        <p:blipFill>
          <a:blip r:embed="rId4" cstate="print"/>
          <a:srcRect b="9049"/>
          <a:stretch>
            <a:fillRect/>
          </a:stretch>
        </p:blipFill>
        <p:spPr>
          <a:xfrm>
            <a:off x="6037370" y="4353608"/>
            <a:ext cx="3925525" cy="32060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 rot="5400000">
            <a:off x="7666293" y="1812605"/>
            <a:ext cx="681038" cy="3912166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Schematic  of  an  assembled  gas  volume</a:t>
            </a:r>
          </a:p>
        </p:txBody>
      </p:sp>
      <p:pic>
        <p:nvPicPr>
          <p:cNvPr id="11" name="Picture 4" descr="button"/>
          <p:cNvPicPr>
            <a:picLocks noChangeAspect="1" noChangeArrowheads="1"/>
          </p:cNvPicPr>
          <p:nvPr/>
        </p:nvPicPr>
        <p:blipFill>
          <a:blip r:embed="rId5" cstate="print"/>
          <a:srcRect l="20198" t="16495" r="20472" b="16495"/>
          <a:stretch>
            <a:fillRect/>
          </a:stretch>
        </p:blipFill>
        <p:spPr bwMode="auto">
          <a:xfrm>
            <a:off x="3820931" y="5664448"/>
            <a:ext cx="1714512" cy="15621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5" descr="gas-nozzle"/>
          <p:cNvPicPr>
            <a:picLocks noChangeAspect="1" noChangeArrowheads="1"/>
          </p:cNvPicPr>
          <p:nvPr/>
        </p:nvPicPr>
        <p:blipFill>
          <a:blip r:embed="rId6" cstate="print"/>
          <a:srcRect t="5872" r="5080" b="5872"/>
          <a:stretch>
            <a:fillRect/>
          </a:stretch>
        </p:blipFill>
        <p:spPr bwMode="auto">
          <a:xfrm>
            <a:off x="648850" y="5355797"/>
            <a:ext cx="2286016" cy="18707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 rot="5400000">
            <a:off x="2044606" y="3984498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Edge  spacer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120" y="5786548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Gas  nozzle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2076" y="5863156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Glass  spacer</a:t>
            </a:r>
          </a:p>
        </p:txBody>
      </p:sp>
      <p:sp>
        <p:nvSpPr>
          <p:cNvPr id="17" name="TextShape 2"/>
          <p:cNvSpPr txBox="1"/>
          <p:nvPr/>
        </p:nvSpPr>
        <p:spPr>
          <a:xfrm>
            <a:off x="504000" y="111321"/>
            <a:ext cx="9071640" cy="671400"/>
          </a:xfrm>
          <a:prstGeom prst="rect">
            <a:avLst/>
          </a:prstGeom>
          <a:noFill/>
          <a:ln>
            <a:noFill/>
          </a:ln>
        </p:spPr>
        <p:txBody>
          <a:bodyPr lIns="82080" tIns="41040" rIns="82080" bIns="41040"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Schematic of RPC</a:t>
            </a:r>
            <a:endParaRPr lang="en-US" sz="265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54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>
            <a:spLocks noChangeArrowheads="1"/>
          </p:cNvSpPr>
          <p:nvPr/>
        </p:nvSpPr>
        <p:spPr bwMode="auto">
          <a:xfrm>
            <a:off x="1" y="112864"/>
            <a:ext cx="10080624" cy="101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307" dirty="0">
                <a:solidFill>
                  <a:srgbClr val="C00000"/>
                </a:solidFill>
              </a:rPr>
              <a:t>Close loop gas recirculation </a:t>
            </a:r>
            <a:endParaRPr lang="en-US" altLang="en-US" sz="3307" dirty="0" smtClean="0">
              <a:solidFill>
                <a:srgbClr val="C00000"/>
              </a:solidFill>
            </a:endParaRPr>
          </a:p>
          <a:p>
            <a:pPr algn="ctr"/>
            <a:r>
              <a:rPr lang="en-US" altLang="en-US" sz="3307" dirty="0" smtClean="0">
                <a:solidFill>
                  <a:srgbClr val="C00000"/>
                </a:solidFill>
              </a:rPr>
              <a:t>and </a:t>
            </a:r>
            <a:r>
              <a:rPr lang="en-US" altLang="en-US" sz="3307" dirty="0">
                <a:solidFill>
                  <a:srgbClr val="C00000"/>
                </a:solidFill>
              </a:rPr>
              <a:t>purification system </a:t>
            </a:r>
            <a:endParaRPr lang="en-IN" altLang="en-US" sz="3307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286" y="4900340"/>
            <a:ext cx="3066757" cy="228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/>
              <a:t>RPC Detectors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949482" y="4900340"/>
            <a:ext cx="3066757" cy="228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/>
              <a:t>Storage Tank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675075" y="5111355"/>
            <a:ext cx="1200442" cy="4875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 smtClean="0"/>
              <a:t>Gas 1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72730" y="5812394"/>
            <a:ext cx="1200442" cy="4875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 smtClean="0"/>
              <a:t>Gas 2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670382" y="6471233"/>
            <a:ext cx="1200442" cy="4875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 smtClean="0"/>
              <a:t>Gas 3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3074" y="1465477"/>
            <a:ext cx="3066757" cy="2286000"/>
          </a:xfrm>
          <a:prstGeom prst="rect">
            <a:avLst/>
          </a:prstGeom>
          <a:noFill/>
          <a:ln w="38100" cap="rnd">
            <a:solidFill>
              <a:schemeClr val="tx1"/>
            </a:solidFill>
            <a:round/>
          </a:ln>
          <a:effectLst>
            <a:softEdge rad="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/>
              <a:t>Receiver</a:t>
            </a:r>
          </a:p>
          <a:p>
            <a:pPr algn="ctr"/>
            <a:r>
              <a:rPr lang="en-US" sz="4000" dirty="0" smtClean="0"/>
              <a:t>Tank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83479" y="1459341"/>
            <a:ext cx="3066757" cy="228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/>
              <a:t>Gas Purification</a:t>
            </a:r>
            <a:endParaRPr lang="en-US" sz="4000" dirty="0"/>
          </a:p>
        </p:txBody>
      </p:sp>
      <p:cxnSp>
        <p:nvCxnSpPr>
          <p:cNvPr id="17" name="Straight Arrow Connector 16"/>
          <p:cNvCxnSpPr>
            <a:endCxn id="6" idx="0"/>
          </p:cNvCxnSpPr>
          <p:nvPr/>
        </p:nvCxnSpPr>
        <p:spPr>
          <a:xfrm flipH="1">
            <a:off x="1800665" y="3751477"/>
            <a:ext cx="25788" cy="1148863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H="1">
            <a:off x="6516857" y="3745341"/>
            <a:ext cx="25788" cy="1148863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 flipV="1">
            <a:off x="3334043" y="6037478"/>
            <a:ext cx="1615439" cy="5862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3334042" y="2596479"/>
            <a:ext cx="1615439" cy="5862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50236" y="5373317"/>
            <a:ext cx="620146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016239" y="6037478"/>
            <a:ext cx="620146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016239" y="6715026"/>
            <a:ext cx="620146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4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81" y="3603252"/>
            <a:ext cx="5497513" cy="262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" y="3603252"/>
            <a:ext cx="3755708" cy="2606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689" y="2370765"/>
            <a:ext cx="942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Fermi postulated a theory explaining beta decay as a three body decay (neutrino)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92" y="6358637"/>
            <a:ext cx="9013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Lederman, Schwartz and Steinberg discovered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 accelerator based experiment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1214" y="0"/>
            <a:ext cx="9071640" cy="620640"/>
          </a:xfrm>
          <a:prstGeom prst="rect">
            <a:avLst/>
          </a:prstGeom>
        </p:spPr>
        <p:txBody>
          <a:bodyPr lIns="67847" tIns="33924" rIns="67847" bIns="33924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314" y="847531"/>
            <a:ext cx="5912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Chadwick observed continuous energy spectrum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in nuclear beta decay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35" y="336394"/>
            <a:ext cx="4423990" cy="23056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1314" y="1495655"/>
            <a:ext cx="50387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Pauli proposed a particle to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the principle of energy conservation in beta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1689" y="3245874"/>
                <a:ext cx="95306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1956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F.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Reines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C. Cowan for the first time experimentally detected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nuclear reactor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89" y="3245874"/>
                <a:ext cx="953069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48" t="-8197" b="-245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308292" y="7004968"/>
            <a:ext cx="9013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reported of atmospheric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Kolar Gold Fields in India</a:t>
            </a:r>
          </a:p>
        </p:txBody>
      </p:sp>
    </p:spTree>
    <p:extLst>
      <p:ext uri="{BB962C8B-B14F-4D97-AF65-F5344CB8AC3E}">
        <p14:creationId xmlns:p14="http://schemas.microsoft.com/office/powerpoint/2010/main" val="30740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163520" y="202075"/>
            <a:ext cx="3592554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Front End DAQ Electronics </a:t>
            </a:r>
            <a:endParaRPr lang="en-US" sz="265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0" y="6152246"/>
            <a:ext cx="5112814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53" y="6154382"/>
            <a:ext cx="4644598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9606" r="17843" b="10992"/>
          <a:stretch/>
        </p:blipFill>
        <p:spPr>
          <a:xfrm>
            <a:off x="203225" y="3641393"/>
            <a:ext cx="3432311" cy="2365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28" r="52368" b="51744"/>
          <a:stretch/>
        </p:blipFill>
        <p:spPr>
          <a:xfrm>
            <a:off x="267284" y="1252025"/>
            <a:ext cx="3219886" cy="2350284"/>
          </a:xfrm>
          <a:prstGeom prst="rect">
            <a:avLst/>
          </a:prstGeom>
        </p:spPr>
      </p:pic>
      <p:pic>
        <p:nvPicPr>
          <p:cNvPr id="11" name="Content Placeholder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4" y="202075"/>
            <a:ext cx="6215177" cy="5603389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4475" y="5637572"/>
            <a:ext cx="14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 DAQ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627" y="1253573"/>
            <a:ext cx="14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Module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3798" y="5805464"/>
            <a:ext cx="14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6074" y="5805464"/>
            <a:ext cx="189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ANUSPARSH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611343" y="4267013"/>
            <a:ext cx="265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 X 2m RPC with tray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49705" y="186675"/>
            <a:ext cx="3237876" cy="2402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DAQ </a:t>
            </a:r>
          </a:p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Electronics </a:t>
            </a:r>
          </a:p>
          <a:p>
            <a:pPr algn="ctr">
              <a:lnSpc>
                <a:spcPct val="100000"/>
              </a:lnSpc>
            </a:pPr>
            <a:r>
              <a:rPr lang="en-US" sz="3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Flow </a:t>
            </a:r>
          </a:p>
          <a:p>
            <a:pPr algn="ctr">
              <a:lnSpc>
                <a:spcPct val="100000"/>
              </a:lnSpc>
            </a:pPr>
            <a:r>
              <a:rPr lang="en-US" sz="3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Diagram</a:t>
            </a:r>
            <a:endParaRPr lang="en-US" sz="265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84" y="145803"/>
            <a:ext cx="5937459" cy="7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0520" y="6887704"/>
            <a:ext cx="9659585" cy="453231"/>
          </a:xfrm>
          <a:prstGeom prst="rect">
            <a:avLst/>
          </a:prstGeom>
        </p:spPr>
        <p:txBody>
          <a:bodyPr/>
          <a:lstStyle/>
          <a:p>
            <a:r>
              <a:rPr lang="en-IN" dirty="0" smtClean="0"/>
              <a:t>Insert RPC tray one by one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83880"/>
            <a:ext cx="10080625" cy="620640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rgbClr val="FF0000"/>
                </a:solidFill>
              </a:rPr>
              <a:t>Installing RPC tray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Picture 3" descr="D:\pv\New folder\IMG_20180321_162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1" b="483"/>
          <a:stretch/>
        </p:blipFill>
        <p:spPr bwMode="auto">
          <a:xfrm>
            <a:off x="214281" y="708980"/>
            <a:ext cx="9659585" cy="62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4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04000" y="81720"/>
            <a:ext cx="9071640" cy="589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Noise rate in presence of magnetic field</a:t>
            </a:r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209880" y="6636576"/>
            <a:ext cx="9659880" cy="8398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Almost no change in noise rate with magnetic field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631800" lvl="1" indent="-36468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RPC and onboard electronics found to work well in the fringe field</a:t>
            </a:r>
            <a:endParaRPr lang="en-US" sz="2210" b="1" strike="noStrike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4283640" y="4451760"/>
            <a:ext cx="30236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Time</a:t>
            </a:r>
            <a:r>
              <a:rPr lang="en-IN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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Picture 7"/>
          <p:cNvPicPr/>
          <p:nvPr/>
        </p:nvPicPr>
        <p:blipFill>
          <a:blip r:embed="rId2"/>
          <a:srcRect l="1019" t="873" r="7639" b="899"/>
          <a:stretch/>
        </p:blipFill>
        <p:spPr>
          <a:xfrm>
            <a:off x="195812" y="1078700"/>
            <a:ext cx="9206640" cy="5459400"/>
          </a:xfrm>
          <a:prstGeom prst="rect">
            <a:avLst/>
          </a:prstGeom>
          <a:ln>
            <a:noFill/>
          </a:ln>
        </p:spPr>
      </p:pic>
      <p:sp>
        <p:nvSpPr>
          <p:cNvPr id="200" name="CustomShape 4"/>
          <p:cNvSpPr/>
          <p:nvPr/>
        </p:nvSpPr>
        <p:spPr>
          <a:xfrm>
            <a:off x="1260000" y="2498928"/>
            <a:ext cx="7853760" cy="39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900A</a:t>
            </a:r>
            <a:r>
              <a:rPr lang="en-IN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</a:t>
            </a:r>
            <a:r>
              <a:rPr lang="en-IN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0A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5"/>
          <p:cNvSpPr/>
          <p:nvPr/>
        </p:nvSpPr>
        <p:spPr>
          <a:xfrm>
            <a:off x="2090880" y="734760"/>
            <a:ext cx="6056640" cy="39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0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three hour current reduces from </a:t>
            </a:r>
            <a:r>
              <a:rPr lang="en-IN" sz="2000" b="1" strike="noStrike" spc="-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900A to 0A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0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04000" y="2"/>
            <a:ext cx="9071640" cy="44654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Noise rate </a:t>
            </a:r>
            <a:r>
              <a:rPr lang="en-US" sz="36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RPC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73"/>
            <a:ext cx="10080624" cy="6442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425" y="6844941"/>
            <a:ext cx="9181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rate is within the expected limit (&lt;~200Hz) for strips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504000" y="83880"/>
            <a:ext cx="9071640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Few clean muon trajectories</a:t>
            </a:r>
            <a:endParaRPr lang="en-US" sz="26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0" y="6300714"/>
            <a:ext cx="10012680" cy="536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32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Bending in X-side due to magnetic field in Y-direction.</a:t>
            </a:r>
          </a:p>
        </p:txBody>
      </p:sp>
      <p:pic>
        <p:nvPicPr>
          <p:cNvPr id="9" name="Picture 2" descr="C:\ppt_vmd\2018_05_28May-2June_PANE 2018 at ICTP Trieste\magnetic_field_900A_20180523_220935\event280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870501"/>
            <a:ext cx="2468880" cy="5029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ppt_vmd\2018_05_28May-2June_PANE 2018 at ICTP Trieste\magnetic_field_900A_20180523_220935\event867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90" y="870501"/>
            <a:ext cx="2468880" cy="5029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ppt_vmd\2018_05_28May-2June_PANE 2018 at ICTP Trieste\magnetic_field_900A_20180523_220935\event1102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11" y="870501"/>
            <a:ext cx="2468880" cy="5029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ppt_vmd\2018_05_28May-2June_PANE 2018 at ICTP Trieste\magnetic_field_900A_20180523_220935\event868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90" y="858127"/>
            <a:ext cx="2468880" cy="5029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3"/>
          <p:cNvSpPr/>
          <p:nvPr/>
        </p:nvSpPr>
        <p:spPr>
          <a:xfrm>
            <a:off x="3240" y="749335"/>
            <a:ext cx="9859680" cy="772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Trigger condition : </a:t>
            </a:r>
            <a:endParaRPr lang="en-IN" sz="2400" b="1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IN" sz="24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At </a:t>
            </a:r>
            <a:r>
              <a:rPr lang="en-IN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least one strip in </a:t>
            </a:r>
            <a:r>
              <a:rPr lang="en-IN" sz="24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Layers -6, 7, 8 &amp; 9 </a:t>
            </a:r>
            <a:r>
              <a:rPr lang="en-IN" sz="24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has signal more than </a:t>
            </a:r>
            <a:r>
              <a:rPr lang="en-IN" sz="2400" b="1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</a:t>
            </a:r>
            <a:r>
              <a:rPr lang="en-IN" sz="2400" b="1" strike="noStrike" spc="-1" baseline="-25000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</a:t>
            </a:r>
            <a:endParaRPr lang="en-IN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0" y="1782772"/>
            <a:ext cx="4754877" cy="3219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20" y="1782772"/>
            <a:ext cx="4754877" cy="3219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Shape 1"/>
          <p:cNvSpPr txBox="1"/>
          <p:nvPr/>
        </p:nvSpPr>
        <p:spPr>
          <a:xfrm>
            <a:off x="504000" y="80210"/>
            <a:ext cx="9071640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Strip Distribution for RPCs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191880" y="5262864"/>
            <a:ext cx="9695520" cy="15032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4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Expected to be uniform distribution</a:t>
            </a: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400" b="1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practice edge strips have fewer events than those in the middle due to in-situ trigger condition.</a:t>
            </a: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4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Noisy strip, inefficient strips and dead strips can be identified.</a:t>
            </a:r>
          </a:p>
        </p:txBody>
      </p:sp>
    </p:spTree>
    <p:extLst>
      <p:ext uri="{BB962C8B-B14F-4D97-AF65-F5344CB8AC3E}">
        <p14:creationId xmlns:p14="http://schemas.microsoft.com/office/powerpoint/2010/main" val="32774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504000" y="83880"/>
            <a:ext cx="9071640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Strip multiplicity in all events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191880" y="5138448"/>
            <a:ext cx="9695520" cy="16152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Strip multiplicities is about 1.5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Multiplicity 0 : inefficiency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Multiplicities : 1- ~4,  Avalanche signal in RPC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Multiplicities : ~5 - ~20, Streamer mode </a:t>
            </a:r>
            <a:r>
              <a:rPr lang="en-US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+ </a:t>
            </a:r>
            <a:r>
              <a:rPr lang="en-US" sz="2000" b="1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Shower </a:t>
            </a:r>
            <a:r>
              <a:rPr lang="en-US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signal in </a:t>
            </a: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RPC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Multiplicities : &gt;20, mainly due to correlated electronic noise </a:t>
            </a:r>
            <a:endParaRPr lang="en-US" sz="2000" dirty="0"/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endParaRPr lang="en-US" sz="2000" b="1" strike="noStrike" spc="-1" dirty="0" smtClean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endParaRPr lang="en-US" sz="2000" b="1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3240" y="789288"/>
            <a:ext cx="9859680" cy="43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Trigger condition : At least one strip in </a:t>
            </a:r>
            <a:r>
              <a:rPr lang="en-IN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Layers -6, 7, 8 &amp; 9 </a:t>
            </a:r>
            <a:r>
              <a:rPr lang="en-IN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has signal more than </a:t>
            </a:r>
            <a:r>
              <a:rPr lang="en-IN" sz="2000" b="1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</a:t>
            </a:r>
            <a:r>
              <a:rPr lang="en-IN" sz="2000" b="1" strike="noStrike" spc="-1" baseline="-25000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0" y="1485842"/>
            <a:ext cx="4754877" cy="3219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20" y="1485842"/>
            <a:ext cx="4754877" cy="3219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4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-1091700" y="149052"/>
            <a:ext cx="9071640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Basic principle to </a:t>
            </a:r>
            <a:r>
              <a:rPr lang="en-US" sz="32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analyse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32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data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153000" y="769692"/>
            <a:ext cx="8735400" cy="1511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3160" indent="-18216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Fit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X-Z/Y-Z</a:t>
            </a: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trajectory of a </a:t>
            </a:r>
            <a:r>
              <a:rPr lang="en-US" sz="1800" b="1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</a:t>
            </a: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excluding the layer under study (</a:t>
            </a:r>
            <a:r>
              <a:rPr lang="en-US" sz="1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Lxy</a:t>
            </a: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8216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Extrapolate </a:t>
            </a:r>
            <a:r>
              <a:rPr lang="en-US" sz="1800" b="1" strike="noStrike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</a:t>
            </a: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trajectory in the layer </a:t>
            </a:r>
            <a:r>
              <a:rPr lang="en-US" sz="1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Lxy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8216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Calculate extrapolated point in strip co-ordinate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(-0.5 to 0.5)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8216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18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Look for multiplicities as a function </a:t>
            </a: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of this co-ordinate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9" name="Line 7"/>
          <p:cNvSpPr/>
          <p:nvPr/>
        </p:nvSpPr>
        <p:spPr>
          <a:xfrm flipH="1">
            <a:off x="7560360" y="3492812"/>
            <a:ext cx="839160" cy="3982947"/>
          </a:xfrm>
          <a:prstGeom prst="line">
            <a:avLst/>
          </a:prstGeom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Line 8"/>
          <p:cNvSpPr/>
          <p:nvPr/>
        </p:nvSpPr>
        <p:spPr>
          <a:xfrm>
            <a:off x="8399520" y="2351520"/>
            <a:ext cx="360" cy="5124240"/>
          </a:xfrm>
          <a:prstGeom prst="line">
            <a:avLst/>
          </a:prstGeom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40"/>
          <p:cNvSpPr/>
          <p:nvPr/>
        </p:nvSpPr>
        <p:spPr>
          <a:xfrm>
            <a:off x="153000" y="1960510"/>
            <a:ext cx="3527640" cy="2267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182520">
              <a:lnSpc>
                <a:spcPct val="120000"/>
              </a:lnSpc>
              <a:buClr>
                <a:srgbClr val="0000FF"/>
              </a:buClr>
              <a:buFont typeface="Arial"/>
              <a:buChar char="•"/>
            </a:pPr>
            <a:r>
              <a:rPr lang="en-IN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Expected </a:t>
            </a:r>
            <a:r>
              <a:rPr lang="en-IN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single strip </a:t>
            </a:r>
            <a:r>
              <a:rPr lang="en-IN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hit for trajectory passing through the </a:t>
            </a:r>
            <a:r>
              <a:rPr lang="en-IN" sz="1800" b="1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center</a:t>
            </a:r>
            <a:r>
              <a:rPr lang="en-IN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</a:t>
            </a:r>
            <a:r>
              <a:rPr lang="en-IN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all induced charge in one strip</a:t>
            </a:r>
            <a:r>
              <a:rPr lang="en-IN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182520">
              <a:lnSpc>
                <a:spcPct val="120000"/>
              </a:lnSpc>
              <a:buClr>
                <a:srgbClr val="0000FF"/>
              </a:buClr>
              <a:buFont typeface="Arial"/>
              <a:buChar char="•"/>
            </a:pPr>
            <a:r>
              <a:rPr lang="en-IN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Same region, </a:t>
            </a:r>
            <a:r>
              <a:rPr lang="en-IN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double strip </a:t>
            </a:r>
            <a:r>
              <a:rPr lang="en-IN" sz="18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hit, which passed through the boundary; also </a:t>
            </a:r>
            <a:r>
              <a:rPr lang="en-IN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inefficiency</a:t>
            </a:r>
            <a:endParaRPr lang="en-IN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41"/>
          <p:cNvSpPr/>
          <p:nvPr/>
        </p:nvSpPr>
        <p:spPr>
          <a:xfrm>
            <a:off x="7602564" y="514812"/>
            <a:ext cx="2267640" cy="7455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565174" y="2039813"/>
          <a:ext cx="6366630" cy="534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  <a:gridCol w="424442"/>
              </a:tblGrid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  <a:tr h="35622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45" name="CustomShape 10"/>
          <p:cNvSpPr/>
          <p:nvPr/>
        </p:nvSpPr>
        <p:spPr>
          <a:xfrm flipH="1">
            <a:off x="5178040" y="1460672"/>
            <a:ext cx="4213852" cy="60854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09A727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6" name="CustomShape 14"/>
          <p:cNvSpPr/>
          <p:nvPr/>
        </p:nvSpPr>
        <p:spPr>
          <a:xfrm>
            <a:off x="5781933" y="5556482"/>
            <a:ext cx="1007280" cy="587880"/>
          </a:xfrm>
          <a:prstGeom prst="ellipse">
            <a:avLst/>
          </a:prstGeom>
          <a:noFill/>
          <a:ln w="158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Line 11"/>
          <p:cNvSpPr/>
          <p:nvPr/>
        </p:nvSpPr>
        <p:spPr>
          <a:xfrm>
            <a:off x="446840" y="6047640"/>
            <a:ext cx="2604240" cy="360"/>
          </a:xfrm>
          <a:prstGeom prst="line">
            <a:avLst/>
          </a:prstGeom>
          <a:ln w="38160">
            <a:solidFill>
              <a:srgbClr val="B5DCDE"/>
            </a:solidFill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2"/>
          <p:cNvSpPr/>
          <p:nvPr/>
        </p:nvSpPr>
        <p:spPr>
          <a:xfrm flipH="1">
            <a:off x="1202120" y="4487594"/>
            <a:ext cx="1848960" cy="298816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09A727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3"/>
          <p:cNvSpPr/>
          <p:nvPr/>
        </p:nvSpPr>
        <p:spPr>
          <a:xfrm>
            <a:off x="111320" y="5627880"/>
            <a:ext cx="327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</a:t>
            </a:r>
            <a:r>
              <a:rPr lang="en-IN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0.5                0                  0.5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6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95" y="585514"/>
            <a:ext cx="3722470" cy="2520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81" y="620640"/>
            <a:ext cx="3722469" cy="2520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Shape 1"/>
          <p:cNvSpPr txBox="1"/>
          <p:nvPr/>
        </p:nvSpPr>
        <p:spPr>
          <a:xfrm>
            <a:off x="-1" y="0"/>
            <a:ext cx="10080625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Strip </a:t>
            </a: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multiplicity (within a strip)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TextShape 2"/>
          <p:cNvSpPr txBox="1"/>
          <p:nvPr/>
        </p:nvSpPr>
        <p:spPr>
          <a:xfrm>
            <a:off x="288551" y="3357055"/>
            <a:ext cx="3893724" cy="13126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Ensure our alignment correction is working properly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ZERO multiplicity </a:t>
            </a: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r>
              <a:rPr lang="en-US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Inefficiency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6368" y="3357055"/>
            <a:ext cx="7714256" cy="3978032"/>
            <a:chOff x="1201144" y="914400"/>
            <a:chExt cx="7714256" cy="3978032"/>
          </a:xfrm>
        </p:grpSpPr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4782544" y="2417923"/>
              <a:ext cx="41328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rgbClr val="09A727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rgbClr val="0066FF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en-US"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0.5   </a:t>
              </a:r>
              <a:r>
                <a:rPr lang="en-IN" altLang="en-US" sz="1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           0                                 0.5</a:t>
              </a:r>
              <a:endParaRPr lang="en-I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105400" y="2738438"/>
              <a:ext cx="3581400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 descr="I:\New Folder\alwgbxc3-ch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1" t="20062" r="68620" b="39796"/>
            <a:stretch>
              <a:fillRect/>
            </a:stretch>
          </p:blipFill>
          <p:spPr bwMode="auto">
            <a:xfrm>
              <a:off x="6553200" y="2804320"/>
              <a:ext cx="1493770" cy="20881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/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6265607" y="914400"/>
              <a:ext cx="685800" cy="342900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I:\New Folder\alwgbxc3-ch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1" t="20062" r="68620" b="39796"/>
            <a:stretch>
              <a:fillRect/>
            </a:stretch>
          </p:blipFill>
          <p:spPr bwMode="auto">
            <a:xfrm>
              <a:off x="5608636" y="1425739"/>
              <a:ext cx="1356083" cy="10527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:\New Folder\alwgbxc3-ch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1" t="20062" r="68620" b="39796"/>
            <a:stretch>
              <a:fillRect/>
            </a:stretch>
          </p:blipFill>
          <p:spPr bwMode="auto">
            <a:xfrm>
              <a:off x="4933949" y="2936082"/>
              <a:ext cx="1478709" cy="805348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>
              <a:off x="4993877" y="1070766"/>
              <a:ext cx="685800" cy="3429000"/>
            </a:xfrm>
            <a:prstGeom prst="straightConnector1">
              <a:avLst/>
            </a:prstGeom>
            <a:ln w="25400">
              <a:solidFill>
                <a:srgbClr val="00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602792" y="914400"/>
              <a:ext cx="685800" cy="342900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1144" y="2738438"/>
              <a:ext cx="3581400" cy="0"/>
            </a:xfrm>
            <a:prstGeom prst="line">
              <a:avLst/>
            </a:prstGeom>
            <a:ln w="38100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 descr="I:\New Folder\alwgbxc3-ch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1" t="20062" r="68620" b="39796"/>
            <a:stretch>
              <a:fillRect/>
            </a:stretch>
          </p:blipFill>
          <p:spPr bwMode="auto">
            <a:xfrm>
              <a:off x="3810000" y="1725722"/>
              <a:ext cx="1294049" cy="70477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I:\New Folder\alwgbxc3-ch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1" t="20062" r="68620" b="39796"/>
            <a:stretch>
              <a:fillRect/>
            </a:stretch>
          </p:blipFill>
          <p:spPr bwMode="auto">
            <a:xfrm>
              <a:off x="3312891" y="2804401"/>
              <a:ext cx="747536" cy="5803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I:\New Folder\alwgbxc3-ch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1" t="20062" r="68620" b="39796"/>
            <a:stretch>
              <a:fillRect/>
            </a:stretch>
          </p:blipFill>
          <p:spPr bwMode="auto">
            <a:xfrm>
              <a:off x="2785666" y="2144830"/>
              <a:ext cx="330388" cy="46184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88551" y="5781411"/>
            <a:ext cx="3662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160" indent="-172800">
              <a:lnSpc>
                <a:spcPct val="100000"/>
              </a:lnSpc>
              <a:buClr>
                <a:srgbClr val="FF0000"/>
              </a:buClr>
              <a:buFont typeface="Symbol" charset="2"/>
              <a:buChar char=""/>
            </a:pPr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Single strip </a:t>
            </a:r>
            <a:r>
              <a:rPr lang="en-US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 while </a:t>
            </a:r>
            <a:r>
              <a:rPr lang="en-US" b="1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</a:t>
            </a:r>
            <a:r>
              <a:rPr lang="en-US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passed through the </a:t>
            </a:r>
            <a:r>
              <a:rPr lang="en-US" b="1" spc="-1" dirty="0" err="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centre</a:t>
            </a:r>
            <a:r>
              <a:rPr lang="en-US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of the strip</a:t>
            </a:r>
            <a:endParaRPr lang="en-US" sz="2000" b="1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8000"/>
              </a:buClr>
              <a:buFont typeface="Symbol" charset="2"/>
              <a:buChar char=""/>
            </a:pPr>
            <a:r>
              <a:rPr lang="en-US" b="1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Double strip </a:t>
            </a:r>
            <a:r>
              <a:rPr lang="en-US" b="1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while passed though the boundary of two strip </a:t>
            </a:r>
            <a:endParaRPr lang="en-US" sz="2000" b="1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" y="4061046"/>
            <a:ext cx="3141465" cy="328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73" y="3983093"/>
            <a:ext cx="3538480" cy="343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3545643"/>
            <a:ext cx="841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MNR Experiments, Miyake,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Narasimham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Ramanamurthy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6" y="565975"/>
            <a:ext cx="5721604" cy="288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-21231"/>
            <a:ext cx="7165468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8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KGF Cosmic Ray muon experiments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36733" y="2819446"/>
            <a:ext cx="3843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V Sreekantan et al Proc Ind Acad Sci </a:t>
            </a:r>
            <a:r>
              <a:rPr lang="da-DK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da-DK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(1956) 113</a:t>
            </a:r>
            <a:endParaRPr lang="en-US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733" y="545976"/>
            <a:ext cx="38433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1956 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experiment by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Sreekantan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270m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Geiger counter based telescope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Cosmic muons intensities at various depth and its angular distributions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7103" y="3937681"/>
            <a:ext cx="3481667" cy="353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New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of Cosmic muon Experiments started by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TIFR in KGF depths from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270m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2760m</a:t>
            </a:r>
            <a:endParaRPr lang="en-US" sz="1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MNR group measure flux around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depths and found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2760m 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flux is attenuated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led to the observation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at deep underground</a:t>
            </a:r>
          </a:p>
          <a:p>
            <a:endParaRPr lang="en-US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Miyake, V S Narasimham, P V Ramana </a:t>
            </a:r>
            <a:r>
              <a:rPr lang="pt-B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Murthy </a:t>
            </a:r>
            <a:r>
              <a:rPr lang="pt-B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Nuovo </a:t>
            </a:r>
            <a:r>
              <a:rPr lang="pt-B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Cim </a:t>
            </a:r>
            <a:r>
              <a:rPr lang="es-ES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s-ES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(1963) </a:t>
            </a:r>
            <a:r>
              <a:rPr lang="es-ES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1505; </a:t>
            </a:r>
            <a:r>
              <a:rPr lang="es-ES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s-ES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(1963) 1524</a:t>
            </a:r>
            <a:endParaRPr lang="en-US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734040" y="31680"/>
            <a:ext cx="9071640" cy="47944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Efficiency</a:t>
            </a:r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different layers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266760" y="6517582"/>
            <a:ext cx="9792000" cy="10086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Button spacers are clearly visible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Inefficiency band is due to electronics associated with strip(s)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CC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Inefficiency areas are due to improper graphite coating and/or larger gap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1" y="585514"/>
            <a:ext cx="4187015" cy="2834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11" y="585514"/>
            <a:ext cx="4187015" cy="2834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1" y="3511692"/>
            <a:ext cx="4187015" cy="2834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10" y="3511692"/>
            <a:ext cx="4187015" cy="2834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1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126000" y="-14068"/>
            <a:ext cx="9869760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Position </a:t>
            </a: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resolution 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for multiplicity </a:t>
            </a: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1, 2, 3 &amp; 4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227160" y="6328496"/>
            <a:ext cx="9659880" cy="1231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Almost independent of multiplicity </a:t>
            </a:r>
            <a:r>
              <a:rPr lang="en-US" sz="2000" b="1" strike="noStrike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upto</a:t>
            </a:r>
            <a:r>
              <a:rPr lang="en-US" sz="2000" b="1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2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beyond three the resolution is too large due to streamer pulse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Tail is mainly due to large RPC signals (streamer)  and inefficient strips/electronics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1" y="655851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14" y="655851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4" y="3523313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67" y="3523313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36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-1" y="0"/>
            <a:ext cx="10080625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Time resolution (in </a:t>
            </a:r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ns</a:t>
            </a:r>
            <a:r>
              <a:rPr lang="en-US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for multiplicity 1</a:t>
            </a: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2, 3 &amp; 4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252000" y="6188291"/>
            <a:ext cx="9659880" cy="1281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173160" indent="-1728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Almost independent of </a:t>
            </a: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multiplicity because the time is determined by the avalanche signals.</a:t>
            </a:r>
            <a:endParaRPr lang="en-US" sz="20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173160" indent="-1728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Asymmetry 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(particularly in single multiplicity) is due to lower gain. Tail in lower side is due to large signal near button spacers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1" y="655851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14" y="655851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4" y="3418383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67" y="3418383"/>
            <a:ext cx="3916885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790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504000" y="83880"/>
            <a:ext cx="9071640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First result of cosmic </a:t>
            </a:r>
            <a:r>
              <a:rPr lang="en-US" sz="36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</a:t>
            </a:r>
            <a:r>
              <a:rPr lang="en-US" sz="36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spectrum</a:t>
            </a:r>
            <a:endParaRPr lang="en-US" sz="26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256674" y="938453"/>
            <a:ext cx="3880612" cy="37384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/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momentum spectrum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cosmic ray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muons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distorted, mainly due to;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resolution, </a:t>
            </a: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trigger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acceptance </a:t>
            </a: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 effects</a:t>
            </a:r>
            <a:endParaRPr lang="en-US" sz="2800" b="1" spc="-1" dirty="0" smtClean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75" y="704520"/>
            <a:ext cx="5424769" cy="36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674" y="5197642"/>
            <a:ext cx="9318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unfolding technique, the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spectrum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observed and the results are compared with the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CORSIKA model.</a:t>
            </a:r>
            <a:endParaRPr lang="en-IN" sz="2800" b="1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" y="3274124"/>
            <a:ext cx="9885753" cy="3891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82" y="-19983"/>
            <a:ext cx="5146343" cy="3236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2258"/>
          <a:stretch/>
        </p:blipFill>
        <p:spPr>
          <a:xfrm>
            <a:off x="0" y="0"/>
            <a:ext cx="4934282" cy="32169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410" y="7090348"/>
            <a:ext cx="9181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Pethuraj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et.al JCAP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(2017) 021, S.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Pethuraj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et.al axXiv:1905.00739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10"/>
          <p:cNvPicPr/>
          <p:nvPr/>
        </p:nvPicPr>
        <p:blipFill>
          <a:blip r:embed="rId2"/>
          <a:srcRect t="12038" r="4338"/>
          <a:stretch/>
        </p:blipFill>
        <p:spPr>
          <a:xfrm>
            <a:off x="19712" y="861577"/>
            <a:ext cx="3307688" cy="2872223"/>
          </a:xfrm>
          <a:prstGeom prst="rect">
            <a:avLst/>
          </a:prstGeom>
          <a:ln>
            <a:noFill/>
          </a:ln>
        </p:spPr>
      </p:pic>
      <p:sp>
        <p:nvSpPr>
          <p:cNvPr id="276" name="TextShape 1"/>
          <p:cNvSpPr txBox="1"/>
          <p:nvPr/>
        </p:nvSpPr>
        <p:spPr>
          <a:xfrm>
            <a:off x="0" y="215901"/>
            <a:ext cx="10062844" cy="390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 lifetime towards </a:t>
            </a:r>
            <a:r>
              <a:rPr lang="en-US" sz="34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magnetic field measurement</a:t>
            </a:r>
            <a:endParaRPr lang="en-US" sz="34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201482" y="7030303"/>
            <a:ext cx="9659880" cy="52388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ctr">
              <a:lnSpc>
                <a:spcPct val="100000"/>
              </a:lnSpc>
              <a:buClr>
                <a:srgbClr val="0000CC"/>
              </a:buClr>
            </a:pPr>
            <a:r>
              <a:rPr lang="en-US" sz="20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Though estimated lifetime is matched with world </a:t>
            </a:r>
            <a:r>
              <a:rPr lang="en-US" sz="2000" b="1" strike="noStrike" spc="-1" dirty="0" smtClean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average.</a:t>
            </a:r>
            <a:endParaRPr lang="en-US" sz="2210" b="1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78" name="Picture 4"/>
          <p:cNvPicPr/>
          <p:nvPr/>
        </p:nvPicPr>
        <p:blipFill>
          <a:blip r:embed="rId3"/>
          <a:srcRect l="7082" t="9429" r="11678" b="-857"/>
          <a:stretch/>
        </p:blipFill>
        <p:spPr>
          <a:xfrm rot="21274800">
            <a:off x="1344124" y="1210395"/>
            <a:ext cx="1888560" cy="1370160"/>
          </a:xfrm>
          <a:prstGeom prst="rect">
            <a:avLst/>
          </a:prstGeom>
          <a:ln>
            <a:noFill/>
          </a:ln>
        </p:spPr>
      </p:pic>
      <p:sp>
        <p:nvSpPr>
          <p:cNvPr id="280" name="CustomShape 4"/>
          <p:cNvSpPr/>
          <p:nvPr/>
        </p:nvSpPr>
        <p:spPr>
          <a:xfrm>
            <a:off x="1488304" y="6196050"/>
            <a:ext cx="3037340" cy="689400"/>
          </a:xfrm>
          <a:prstGeom prst="rect">
            <a:avLst/>
          </a:prstGeom>
          <a:blipFill>
            <a:blip r:embed="rId4"/>
            <a:stretch>
              <a:fillRect t="-2899" b="-1914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</a:t>
            </a:r>
            <a:endParaRPr lang="en-IN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60702" y="669894"/>
            <a:ext cx="3635398" cy="3199183"/>
            <a:chOff x="170164" y="867279"/>
            <a:chExt cx="4748379" cy="35014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64" y="1100105"/>
              <a:ext cx="4748379" cy="32686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61591" y="867279"/>
              <a:ext cx="1192091" cy="1139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-US" sz="48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31139" y="777062"/>
            <a:ext cx="3364117" cy="3089194"/>
            <a:chOff x="5152514" y="926284"/>
            <a:chExt cx="4314130" cy="33595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514" y="1100106"/>
              <a:ext cx="4314130" cy="31857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575921" y="926284"/>
              <a:ext cx="1794501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-US" sz="48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1" y="4095717"/>
            <a:ext cx="3061482" cy="19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045327"/>
            <a:ext cx="3369993" cy="19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99" y="4230994"/>
            <a:ext cx="3387545" cy="216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/>
          <p:cNvSpPr txBox="1"/>
          <p:nvPr/>
        </p:nvSpPr>
        <p:spPr>
          <a:xfrm>
            <a:off x="2895" y="140627"/>
            <a:ext cx="10077730" cy="671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</a:t>
            </a:r>
            <a:r>
              <a:rPr lang="en-US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ini-ICAL detector with veto scintillator</a:t>
            </a:r>
            <a:endParaRPr lang="en-US" sz="3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05"/>
            <a:ext cx="9930063" cy="60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98" y="3360953"/>
            <a:ext cx="4750199" cy="2030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4" b="23672"/>
          <a:stretch/>
        </p:blipFill>
        <p:spPr>
          <a:xfrm>
            <a:off x="213039" y="943429"/>
            <a:ext cx="4217233" cy="2358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0"/>
          <a:stretch/>
        </p:blipFill>
        <p:spPr>
          <a:xfrm>
            <a:off x="213039" y="3312198"/>
            <a:ext cx="4761333" cy="2059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5"/>
          <a:stretch/>
        </p:blipFill>
        <p:spPr>
          <a:xfrm>
            <a:off x="5130398" y="5446429"/>
            <a:ext cx="4750199" cy="1705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7" b="67368"/>
          <a:stretch/>
        </p:blipFill>
        <p:spPr>
          <a:xfrm>
            <a:off x="4586298" y="992999"/>
            <a:ext cx="5138273" cy="2367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2432" r="52606" b="49643"/>
          <a:stretch/>
        </p:blipFill>
        <p:spPr>
          <a:xfrm>
            <a:off x="213039" y="5164079"/>
            <a:ext cx="4761333" cy="2395596"/>
          </a:xfrm>
          <a:prstGeom prst="rect">
            <a:avLst/>
          </a:prstGeom>
        </p:spPr>
      </p:pic>
      <p:sp>
        <p:nvSpPr>
          <p:cNvPr id="15" name="TextShape 1"/>
          <p:cNvSpPr txBox="1"/>
          <p:nvPr/>
        </p:nvSpPr>
        <p:spPr>
          <a:xfrm>
            <a:off x="-1" y="63074"/>
            <a:ext cx="10080625" cy="671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8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Scintillator for </a:t>
            </a:r>
            <a:r>
              <a:rPr lang="en-US" sz="48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muon</a:t>
            </a:r>
            <a:r>
              <a:rPr lang="en-US" sz="48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veto detector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410" y="7090348"/>
            <a:ext cx="9181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by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Mamta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Jangra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INO Student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Shape 1"/>
          <p:cNvSpPr txBox="1"/>
          <p:nvPr/>
        </p:nvSpPr>
        <p:spPr>
          <a:xfrm>
            <a:off x="-1" y="63074"/>
            <a:ext cx="10080625" cy="671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8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Summary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941880"/>
            <a:ext cx="9634928" cy="1143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dirty="0" smtClean="0"/>
              <a:t>Magnet design, performance and peripheral systems are validated.</a:t>
            </a:r>
          </a:p>
          <a:p>
            <a:r>
              <a:rPr lang="en-IN" sz="3200" dirty="0" smtClean="0"/>
              <a:t>Performance of RPCs, DAQ electronics, gas systems, </a:t>
            </a:r>
            <a:r>
              <a:rPr lang="en-IN" sz="3200" dirty="0" err="1" smtClean="0"/>
              <a:t>etc</a:t>
            </a:r>
            <a:r>
              <a:rPr lang="en-IN" sz="3200" dirty="0" smtClean="0"/>
              <a:t> found to be satisfactory (in the fringe field)</a:t>
            </a:r>
          </a:p>
          <a:p>
            <a:r>
              <a:rPr lang="en-IN" sz="3200" dirty="0" smtClean="0"/>
              <a:t>Momentum spectrum of the cosmic ray </a:t>
            </a:r>
            <a:r>
              <a:rPr lang="en-IN" sz="3200" dirty="0" err="1" smtClean="0"/>
              <a:t>muons</a:t>
            </a:r>
            <a:r>
              <a:rPr lang="en-IN" sz="3200" dirty="0" smtClean="0"/>
              <a:t> is measured</a:t>
            </a:r>
          </a:p>
          <a:p>
            <a:r>
              <a:rPr lang="en-IN" sz="3200" dirty="0" smtClean="0"/>
              <a:t>Work in progress for placing 2 RPCs/layer in </a:t>
            </a:r>
            <a:r>
              <a:rPr lang="en-IN" sz="3200" dirty="0" err="1" smtClean="0"/>
              <a:t>miniICAL</a:t>
            </a:r>
            <a:r>
              <a:rPr lang="en-IN" sz="3200" dirty="0" smtClean="0"/>
              <a:t> magnet.</a:t>
            </a:r>
          </a:p>
          <a:p>
            <a:r>
              <a:rPr lang="en-IN" sz="3200" dirty="0" smtClean="0"/>
              <a:t>Studies of extruded plastic scintillators for cosmic </a:t>
            </a:r>
            <a:r>
              <a:rPr lang="en-IN" sz="3200" dirty="0" err="1" smtClean="0"/>
              <a:t>muon</a:t>
            </a:r>
            <a:r>
              <a:rPr lang="en-IN" sz="3200" dirty="0" smtClean="0"/>
              <a:t> veto detectors for mini-ICAL going on.</a:t>
            </a:r>
          </a:p>
          <a:p>
            <a:r>
              <a:rPr lang="en-IN" sz="3200" dirty="0" smtClean="0"/>
              <a:t>Plans to build Engineering module at shallow depth.</a:t>
            </a:r>
          </a:p>
        </p:txBody>
      </p:sp>
    </p:spTree>
    <p:extLst>
      <p:ext uri="{BB962C8B-B14F-4D97-AF65-F5344CB8AC3E}">
        <p14:creationId xmlns:p14="http://schemas.microsoft.com/office/powerpoint/2010/main" val="37980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63" y="1056228"/>
            <a:ext cx="9813784" cy="596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315" b="1" dirty="0"/>
              <a:t>Mini-ICAL team members:</a:t>
            </a:r>
          </a:p>
          <a:p>
            <a:r>
              <a:rPr lang="en-IN" sz="1736" b="1" dirty="0"/>
              <a:t>BARC:</a:t>
            </a:r>
            <a:r>
              <a:rPr lang="en-IN" sz="1736" dirty="0"/>
              <a:t>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Sourabh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 Pathak,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Sandip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 Patel, S.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Ajith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, N.S.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Dalal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, S.P.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Prabhakar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, T.S.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Sreenivasan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, D.N. </a:t>
            </a:r>
            <a:r>
              <a:rPr lang="en-IN" sz="1736" dirty="0" err="1">
                <a:solidFill>
                  <a:schemeClr val="accent1">
                    <a:lumMod val="50000"/>
                  </a:schemeClr>
                </a:solidFill>
              </a:rPr>
              <a:t>Badodkar</a:t>
            </a:r>
            <a:r>
              <a:rPr lang="en-IN" sz="1736" dirty="0">
                <a:solidFill>
                  <a:schemeClr val="accent1">
                    <a:lumMod val="50000"/>
                  </a:schemeClr>
                </a:solidFill>
              </a:rPr>
              <a:t> (DRHR), </a:t>
            </a:r>
            <a:r>
              <a:rPr lang="en-IN" sz="1736" dirty="0"/>
              <a:t>S.P. Srivastava, K.N. </a:t>
            </a:r>
            <a:r>
              <a:rPr lang="en-IN" sz="1736" dirty="0" err="1"/>
              <a:t>Karn</a:t>
            </a:r>
            <a:r>
              <a:rPr lang="en-IN" sz="1736" dirty="0"/>
              <a:t>, P.I. </a:t>
            </a:r>
            <a:r>
              <a:rPr lang="en-IN" sz="1736" dirty="0" err="1"/>
              <a:t>Hadagali</a:t>
            </a:r>
            <a:r>
              <a:rPr lang="en-IN" sz="1736" dirty="0"/>
              <a:t>, P.K. Biswas, </a:t>
            </a:r>
            <a:r>
              <a:rPr lang="en-IN" sz="1736" dirty="0" err="1"/>
              <a:t>Alok</a:t>
            </a:r>
            <a:r>
              <a:rPr lang="en-IN" sz="1736" dirty="0"/>
              <a:t> </a:t>
            </a:r>
            <a:r>
              <a:rPr lang="en-IN" sz="1736" dirty="0" err="1"/>
              <a:t>Tripathi</a:t>
            </a:r>
            <a:r>
              <a:rPr lang="en-IN" sz="1736" dirty="0"/>
              <a:t>, Sachin  </a:t>
            </a:r>
            <a:r>
              <a:rPr lang="en-IN" sz="1736" dirty="0" err="1"/>
              <a:t>Dolas</a:t>
            </a:r>
            <a:r>
              <a:rPr lang="en-IN" sz="1736" dirty="0"/>
              <a:t>, </a:t>
            </a:r>
            <a:r>
              <a:rPr lang="en-IN" sz="1736" dirty="0" err="1"/>
              <a:t>Prabhat</a:t>
            </a:r>
            <a:r>
              <a:rPr lang="en-IN" sz="1736" dirty="0"/>
              <a:t> Singh, Vinay Sharma, Sanjay </a:t>
            </a:r>
            <a:r>
              <a:rPr lang="en-IN" sz="1736" dirty="0" err="1"/>
              <a:t>Patil</a:t>
            </a:r>
            <a:r>
              <a:rPr lang="en-IN" sz="1736" dirty="0"/>
              <a:t>, Suresh </a:t>
            </a:r>
            <a:r>
              <a:rPr lang="en-IN" sz="1736" dirty="0" err="1"/>
              <a:t>Jaiswar</a:t>
            </a:r>
            <a:r>
              <a:rPr lang="en-IN" sz="1736" dirty="0"/>
              <a:t> (CDM) , R. </a:t>
            </a:r>
            <a:r>
              <a:rPr lang="en-IN" sz="1736" dirty="0" err="1"/>
              <a:t>Rengan</a:t>
            </a:r>
            <a:r>
              <a:rPr lang="en-IN" sz="1736" dirty="0"/>
              <a:t>, K. Srinivas (CED), S. </a:t>
            </a:r>
            <a:r>
              <a:rPr lang="en-IN" sz="1736" dirty="0" err="1"/>
              <a:t>Achrekar</a:t>
            </a:r>
            <a:r>
              <a:rPr lang="en-IN" sz="1736" dirty="0"/>
              <a:t>,  N. </a:t>
            </a:r>
            <a:r>
              <a:rPr lang="en-IN" sz="1736" dirty="0" err="1"/>
              <a:t>Ayyagiri</a:t>
            </a:r>
            <a:r>
              <a:rPr lang="en-IN" sz="1736" dirty="0"/>
              <a:t>, A. </a:t>
            </a:r>
            <a:r>
              <a:rPr lang="en-IN" sz="1736" dirty="0" err="1"/>
              <a:t>Behere</a:t>
            </a:r>
            <a:r>
              <a:rPr lang="en-IN" sz="1736" dirty="0"/>
              <a:t>,  V.B. </a:t>
            </a:r>
            <a:r>
              <a:rPr lang="en-IN" sz="1736" dirty="0" err="1"/>
              <a:t>Chandratre</a:t>
            </a:r>
            <a:r>
              <a:rPr lang="en-IN" sz="1736" dirty="0"/>
              <a:t>,  D. Das, A. Jain, N. </a:t>
            </a:r>
            <a:r>
              <a:rPr lang="en-IN" sz="1736" dirty="0" err="1"/>
              <a:t>Kamble</a:t>
            </a:r>
            <a:r>
              <a:rPr lang="en-IN" sz="1736" dirty="0"/>
              <a:t>, T. </a:t>
            </a:r>
            <a:r>
              <a:rPr lang="en-IN" sz="1736" dirty="0" err="1"/>
              <a:t>Kasbekar</a:t>
            </a:r>
            <a:r>
              <a:rPr lang="en-IN" sz="1736" dirty="0"/>
              <a:t>, H. </a:t>
            </a:r>
            <a:r>
              <a:rPr lang="en-IN" sz="1736" dirty="0" err="1"/>
              <a:t>Kolla</a:t>
            </a:r>
            <a:r>
              <a:rPr lang="en-IN" sz="1736" dirty="0"/>
              <a:t>, </a:t>
            </a:r>
            <a:r>
              <a:rPr lang="en-IN" sz="1736" dirty="0" err="1"/>
              <a:t>A.Manna</a:t>
            </a:r>
            <a:r>
              <a:rPr lang="en-IN" sz="1736" dirty="0"/>
              <a:t>, S. </a:t>
            </a:r>
            <a:r>
              <a:rPr lang="en-IN" sz="1736" dirty="0" err="1"/>
              <a:t>Mohanan</a:t>
            </a:r>
            <a:r>
              <a:rPr lang="en-IN" sz="1736" dirty="0"/>
              <a:t>, S. </a:t>
            </a:r>
            <a:r>
              <a:rPr lang="en-IN" sz="1736" dirty="0" err="1"/>
              <a:t>Moitra</a:t>
            </a:r>
            <a:r>
              <a:rPr lang="en-IN" sz="1736" dirty="0"/>
              <a:t>,  P.M. Nair,  S. </a:t>
            </a:r>
            <a:r>
              <a:rPr lang="en-IN" sz="1736" dirty="0" err="1"/>
              <a:t>Padmini</a:t>
            </a:r>
            <a:r>
              <a:rPr lang="en-IN" sz="1736" dirty="0"/>
              <a:t>, M. </a:t>
            </a:r>
            <a:r>
              <a:rPr lang="en-IN" sz="1736" dirty="0" err="1"/>
              <a:t>Punna</a:t>
            </a:r>
            <a:r>
              <a:rPr lang="en-IN" sz="1736" dirty="0"/>
              <a:t>,  S.M. </a:t>
            </a:r>
            <a:r>
              <a:rPr lang="en-IN" sz="1736" dirty="0" err="1"/>
              <a:t>Raut</a:t>
            </a:r>
            <a:r>
              <a:rPr lang="en-IN" sz="1736" dirty="0"/>
              <a:t>,  S. </a:t>
            </a:r>
            <a:r>
              <a:rPr lang="en-IN" sz="1736" dirty="0" err="1"/>
              <a:t>Prafulla</a:t>
            </a:r>
            <a:r>
              <a:rPr lang="en-IN" sz="1736" dirty="0"/>
              <a:t>, S. </a:t>
            </a:r>
            <a:r>
              <a:rPr lang="en-IN" sz="1736" dirty="0" err="1"/>
              <a:t>Sikder</a:t>
            </a:r>
            <a:r>
              <a:rPr lang="en-IN" sz="1736" dirty="0"/>
              <a:t>, M. </a:t>
            </a:r>
            <a:r>
              <a:rPr lang="en-IN" sz="1736" dirty="0" err="1"/>
              <a:t>Sukhwani</a:t>
            </a:r>
            <a:r>
              <a:rPr lang="en-IN" sz="1736" dirty="0"/>
              <a:t>  (ED), P.S. Shetty, </a:t>
            </a:r>
          </a:p>
          <a:p>
            <a:r>
              <a:rPr lang="en-IN" sz="1736" dirty="0"/>
              <a:t>B. </a:t>
            </a:r>
            <a:r>
              <a:rPr lang="en-IN" sz="1736" dirty="0" err="1"/>
              <a:t>Sivaramakrishna</a:t>
            </a:r>
            <a:r>
              <a:rPr lang="en-IN" sz="1736" dirty="0"/>
              <a:t>, Mathew Dominic, Shashank Padwal (TSD) </a:t>
            </a:r>
          </a:p>
          <a:p>
            <a:r>
              <a:rPr lang="en-IN" sz="1736" b="1" dirty="0"/>
              <a:t>SINP:</a:t>
            </a:r>
            <a:r>
              <a:rPr lang="en-IN" sz="1736" dirty="0"/>
              <a:t> N.K.Mondal</a:t>
            </a:r>
          </a:p>
          <a:p>
            <a:r>
              <a:rPr lang="en-IN" sz="1736" b="1" dirty="0"/>
              <a:t>TIFR: </a:t>
            </a:r>
            <a:r>
              <a:rPr lang="en-IN" sz="1736" dirty="0"/>
              <a:t>B.S. Acharya, Vishal </a:t>
            </a:r>
            <a:r>
              <a:rPr lang="en-IN" sz="1736" dirty="0" err="1"/>
              <a:t>Asgolkar</a:t>
            </a:r>
            <a:r>
              <a:rPr lang="en-IN" sz="1736" dirty="0"/>
              <a:t>, </a:t>
            </a:r>
            <a:r>
              <a:rPr lang="en-IN" sz="1736" dirty="0" err="1"/>
              <a:t>Rajkumar</a:t>
            </a:r>
            <a:r>
              <a:rPr lang="en-IN" sz="1736" dirty="0"/>
              <a:t> </a:t>
            </a:r>
            <a:r>
              <a:rPr lang="en-IN" sz="1736" dirty="0" err="1"/>
              <a:t>Bharathi</a:t>
            </a:r>
            <a:r>
              <a:rPr lang="en-IN" sz="1736" dirty="0"/>
              <a:t>, </a:t>
            </a:r>
            <a:r>
              <a:rPr lang="en-IN" sz="1736" dirty="0" err="1">
                <a:solidFill>
                  <a:srgbClr val="FF0000"/>
                </a:solidFill>
              </a:rPr>
              <a:t>Apoorva</a:t>
            </a:r>
            <a:r>
              <a:rPr lang="en-IN" sz="1736" dirty="0">
                <a:solidFill>
                  <a:srgbClr val="FF0000"/>
                </a:solidFill>
              </a:rPr>
              <a:t> Bhatt*</a:t>
            </a:r>
            <a:r>
              <a:rPr lang="en-IN" sz="1736" dirty="0"/>
              <a:t>, Santosh </a:t>
            </a:r>
            <a:r>
              <a:rPr lang="en-IN" sz="1736" dirty="0" err="1"/>
              <a:t>Chavan</a:t>
            </a:r>
            <a:r>
              <a:rPr lang="en-IN" sz="1736" dirty="0"/>
              <a:t>, S. </a:t>
            </a:r>
            <a:r>
              <a:rPr lang="en-IN" sz="1736" dirty="0" err="1"/>
              <a:t>Dasgupta</a:t>
            </a:r>
            <a:r>
              <a:rPr lang="en-IN" sz="1736" dirty="0"/>
              <a:t>, </a:t>
            </a:r>
            <a:r>
              <a:rPr lang="en-IN" sz="1736" dirty="0" smtClean="0"/>
              <a:t>V.M</a:t>
            </a:r>
            <a:r>
              <a:rPr lang="en-IN" sz="1736" dirty="0"/>
              <a:t>. </a:t>
            </a:r>
            <a:r>
              <a:rPr lang="en-IN" sz="1736" dirty="0" err="1"/>
              <a:t>Datar</a:t>
            </a:r>
            <a:r>
              <a:rPr lang="en-IN" sz="1736" dirty="0"/>
              <a:t>, </a:t>
            </a:r>
            <a:r>
              <a:rPr lang="en-IN" sz="1736" dirty="0" err="1"/>
              <a:t>Upendra</a:t>
            </a:r>
            <a:r>
              <a:rPr lang="en-IN" sz="1736" dirty="0"/>
              <a:t> </a:t>
            </a:r>
            <a:r>
              <a:rPr lang="en-IN" sz="1736" dirty="0" err="1"/>
              <a:t>Gokhale</a:t>
            </a:r>
            <a:r>
              <a:rPr lang="en-IN" sz="1736" dirty="0"/>
              <a:t>, </a:t>
            </a:r>
            <a:r>
              <a:rPr lang="en-IN" sz="1736" dirty="0" err="1"/>
              <a:t>Darshana</a:t>
            </a:r>
            <a:r>
              <a:rPr lang="en-IN" sz="1736" dirty="0"/>
              <a:t> </a:t>
            </a:r>
            <a:r>
              <a:rPr lang="en-IN" sz="1736" dirty="0" err="1"/>
              <a:t>Gonji</a:t>
            </a:r>
            <a:r>
              <a:rPr lang="en-IN" sz="1736" dirty="0"/>
              <a:t>, S.R. Joshi, Suresh </a:t>
            </a:r>
            <a:r>
              <a:rPr lang="en-IN" sz="1736" dirty="0" err="1"/>
              <a:t>Kalmani</a:t>
            </a:r>
            <a:r>
              <a:rPr lang="en-IN" sz="1736" dirty="0"/>
              <a:t>, </a:t>
            </a:r>
            <a:r>
              <a:rPr lang="en-IN" sz="1736" dirty="0" err="1"/>
              <a:t>Puneet</a:t>
            </a:r>
            <a:r>
              <a:rPr lang="en-IN" sz="1736" dirty="0"/>
              <a:t> </a:t>
            </a:r>
            <a:r>
              <a:rPr lang="en-IN" sz="1736" dirty="0" smtClean="0"/>
              <a:t>Kaur</a:t>
            </a:r>
            <a:r>
              <a:rPr lang="en-IN" sz="1736" dirty="0"/>
              <a:t>, A. </a:t>
            </a:r>
            <a:r>
              <a:rPr lang="en-IN" sz="1736" dirty="0" err="1"/>
              <a:t>Lokapure</a:t>
            </a:r>
            <a:r>
              <a:rPr lang="en-IN" sz="1736" dirty="0"/>
              <a:t>, </a:t>
            </a:r>
            <a:r>
              <a:rPr lang="en-IN" sz="1736" dirty="0" smtClean="0"/>
              <a:t>G</a:t>
            </a:r>
            <a:r>
              <a:rPr lang="en-IN" sz="1736" dirty="0"/>
              <a:t>. </a:t>
            </a:r>
            <a:r>
              <a:rPr lang="en-IN" sz="1736" dirty="0" err="1"/>
              <a:t>Majumder</a:t>
            </a:r>
            <a:r>
              <a:rPr lang="en-IN" sz="1736" dirty="0"/>
              <a:t>, </a:t>
            </a:r>
            <a:r>
              <a:rPr lang="en-IN" sz="1736" dirty="0" err="1">
                <a:solidFill>
                  <a:srgbClr val="FF0000"/>
                </a:solidFill>
              </a:rPr>
              <a:t>Suryanarayan</a:t>
            </a:r>
            <a:r>
              <a:rPr lang="en-IN" sz="1736" dirty="0">
                <a:solidFill>
                  <a:srgbClr val="FF0000"/>
                </a:solidFill>
              </a:rPr>
              <a:t> </a:t>
            </a:r>
            <a:r>
              <a:rPr lang="en-IN" sz="1736" dirty="0" err="1">
                <a:solidFill>
                  <a:srgbClr val="FF0000"/>
                </a:solidFill>
              </a:rPr>
              <a:t>Mondal</a:t>
            </a:r>
            <a:r>
              <a:rPr lang="en-IN" sz="1736" dirty="0">
                <a:solidFill>
                  <a:srgbClr val="FF0000"/>
                </a:solidFill>
              </a:rPr>
              <a:t>*</a:t>
            </a:r>
            <a:r>
              <a:rPr lang="en-IN" sz="1736" dirty="0"/>
              <a:t>, P. Nagaraj, </a:t>
            </a:r>
            <a:r>
              <a:rPr lang="en-IN" sz="1736" dirty="0">
                <a:solidFill>
                  <a:srgbClr val="FF0000"/>
                </a:solidFill>
              </a:rPr>
              <a:t>Neha*</a:t>
            </a:r>
            <a:r>
              <a:rPr lang="en-IN" sz="1736" dirty="0"/>
              <a:t>, </a:t>
            </a:r>
            <a:r>
              <a:rPr lang="en-IN" sz="1736" dirty="0" err="1"/>
              <a:t>Pathaleswar</a:t>
            </a:r>
            <a:r>
              <a:rPr lang="en-IN" sz="1736" dirty="0"/>
              <a:t>, </a:t>
            </a:r>
            <a:r>
              <a:rPr lang="en-IN" sz="1736" dirty="0">
                <a:solidFill>
                  <a:srgbClr val="FF0000"/>
                </a:solidFill>
              </a:rPr>
              <a:t>S. </a:t>
            </a:r>
            <a:r>
              <a:rPr lang="en-IN" sz="1736" dirty="0" err="1">
                <a:solidFill>
                  <a:srgbClr val="FF0000"/>
                </a:solidFill>
              </a:rPr>
              <a:t>Pethuraj</a:t>
            </a:r>
            <a:r>
              <a:rPr lang="en-IN" sz="1736" dirty="0">
                <a:solidFill>
                  <a:srgbClr val="FF0000"/>
                </a:solidFill>
              </a:rPr>
              <a:t>*</a:t>
            </a:r>
            <a:r>
              <a:rPr lang="en-IN" sz="1736" dirty="0"/>
              <a:t>, K.C. </a:t>
            </a:r>
            <a:r>
              <a:rPr lang="en-IN" sz="1736" dirty="0" err="1"/>
              <a:t>Ravindran</a:t>
            </a:r>
            <a:r>
              <a:rPr lang="en-IN" sz="1736" dirty="0"/>
              <a:t>,  </a:t>
            </a:r>
            <a:r>
              <a:rPr lang="en-IN" sz="1736" dirty="0" err="1"/>
              <a:t>Mandar</a:t>
            </a:r>
            <a:r>
              <a:rPr lang="en-IN" sz="1736" dirty="0"/>
              <a:t> </a:t>
            </a:r>
            <a:r>
              <a:rPr lang="en-IN" sz="1736" dirty="0" err="1"/>
              <a:t>Saraf</a:t>
            </a:r>
            <a:r>
              <a:rPr lang="en-IN" sz="1736" dirty="0"/>
              <a:t>, B. </a:t>
            </a:r>
            <a:r>
              <a:rPr lang="en-IN" sz="1736" dirty="0" err="1"/>
              <a:t>Satyanarayana</a:t>
            </a:r>
            <a:r>
              <a:rPr lang="en-IN" sz="1736" dirty="0"/>
              <a:t>, </a:t>
            </a:r>
            <a:r>
              <a:rPr lang="en-IN" sz="1736" dirty="0" err="1"/>
              <a:t>Ravindra</a:t>
            </a:r>
            <a:r>
              <a:rPr lang="en-IN" sz="1736" dirty="0"/>
              <a:t> </a:t>
            </a:r>
            <a:r>
              <a:rPr lang="en-IN" sz="1736" dirty="0" err="1"/>
              <a:t>Shinde</a:t>
            </a:r>
            <a:r>
              <a:rPr lang="en-IN" sz="1736" dirty="0"/>
              <a:t>, </a:t>
            </a:r>
            <a:r>
              <a:rPr lang="en-IN" sz="1736" dirty="0" err="1"/>
              <a:t>Dipankar</a:t>
            </a:r>
            <a:r>
              <a:rPr lang="en-IN" sz="1736" dirty="0"/>
              <a:t> </a:t>
            </a:r>
            <a:r>
              <a:rPr lang="en-IN" sz="1736" dirty="0" err="1"/>
              <a:t>Sil</a:t>
            </a:r>
            <a:r>
              <a:rPr lang="en-IN" sz="1736" dirty="0"/>
              <a:t>, </a:t>
            </a:r>
            <a:r>
              <a:rPr lang="en-IN" sz="1736" dirty="0" err="1"/>
              <a:t>Thoi</a:t>
            </a:r>
            <a:r>
              <a:rPr lang="en-IN" sz="1736" dirty="0"/>
              <a:t>  Salam Singh, N. </a:t>
            </a:r>
            <a:r>
              <a:rPr lang="en-IN" sz="1736" dirty="0" err="1"/>
              <a:t>Sivaramakrishnan</a:t>
            </a:r>
            <a:r>
              <a:rPr lang="en-IN" sz="1736" dirty="0"/>
              <a:t>, </a:t>
            </a:r>
            <a:r>
              <a:rPr lang="en-IN" sz="1736" dirty="0" err="1"/>
              <a:t>Pavan</a:t>
            </a:r>
            <a:r>
              <a:rPr lang="en-IN" sz="1736" dirty="0"/>
              <a:t> V</a:t>
            </a:r>
            <a:r>
              <a:rPr lang="en-IN" sz="1736" dirty="0" smtClean="0"/>
              <a:t>., L</a:t>
            </a:r>
            <a:r>
              <a:rPr lang="en-IN" sz="1736" dirty="0"/>
              <a:t>. </a:t>
            </a:r>
            <a:r>
              <a:rPr lang="en-IN" sz="1736" dirty="0" err="1"/>
              <a:t>Umesh</a:t>
            </a:r>
            <a:r>
              <a:rPr lang="en-IN" sz="1736" dirty="0"/>
              <a:t>, Suresh </a:t>
            </a:r>
            <a:r>
              <a:rPr lang="en-IN" sz="1736" dirty="0" err="1"/>
              <a:t>Upadhya</a:t>
            </a:r>
            <a:r>
              <a:rPr lang="en-IN" sz="1736" dirty="0"/>
              <a:t>, </a:t>
            </a:r>
            <a:r>
              <a:rPr lang="en-US" sz="1736" dirty="0" err="1"/>
              <a:t>Piyush</a:t>
            </a:r>
            <a:r>
              <a:rPr lang="en-US" sz="1736" dirty="0"/>
              <a:t> </a:t>
            </a:r>
            <a:r>
              <a:rPr lang="en-US" sz="1736" dirty="0" err="1"/>
              <a:t>Verma</a:t>
            </a:r>
            <a:r>
              <a:rPr lang="en-US" sz="1736" dirty="0"/>
              <a:t>, E. </a:t>
            </a:r>
            <a:r>
              <a:rPr lang="en-US" sz="1736" dirty="0" err="1" smtClean="0"/>
              <a:t>Yuvaraj</a:t>
            </a:r>
            <a:r>
              <a:rPr lang="en-US" sz="1736" dirty="0" smtClean="0"/>
              <a:t>, </a:t>
            </a:r>
            <a:r>
              <a:rPr lang="en-US" sz="1736" dirty="0" err="1" smtClean="0">
                <a:solidFill>
                  <a:srgbClr val="FF0000"/>
                </a:solidFill>
              </a:rPr>
              <a:t>Mamta</a:t>
            </a:r>
            <a:r>
              <a:rPr lang="en-US" sz="1736" dirty="0" smtClean="0">
                <a:solidFill>
                  <a:srgbClr val="FF0000"/>
                </a:solidFill>
              </a:rPr>
              <a:t> </a:t>
            </a:r>
            <a:r>
              <a:rPr lang="en-US" sz="1736" dirty="0" err="1" smtClean="0">
                <a:solidFill>
                  <a:srgbClr val="FF0000"/>
                </a:solidFill>
              </a:rPr>
              <a:t>Jangra</a:t>
            </a:r>
            <a:r>
              <a:rPr lang="en-US" sz="1736" dirty="0" smtClean="0"/>
              <a:t>, </a:t>
            </a:r>
            <a:r>
              <a:rPr lang="en-US" sz="1736" dirty="0" smtClean="0">
                <a:solidFill>
                  <a:srgbClr val="FF0000"/>
                </a:solidFill>
              </a:rPr>
              <a:t>Jim John</a:t>
            </a:r>
            <a:r>
              <a:rPr lang="en-US" sz="1736" dirty="0" smtClean="0"/>
              <a:t>.</a:t>
            </a:r>
            <a:endParaRPr lang="en-US" sz="1736" dirty="0"/>
          </a:p>
          <a:p>
            <a:r>
              <a:rPr lang="en-US" sz="1736" b="1" dirty="0"/>
              <a:t>VECC: </a:t>
            </a:r>
            <a:r>
              <a:rPr lang="en-US" sz="1736" dirty="0"/>
              <a:t>S.K. Thakur, A. </a:t>
            </a:r>
            <a:r>
              <a:rPr lang="en-US" sz="1736" dirty="0" err="1"/>
              <a:t>Bera</a:t>
            </a:r>
            <a:r>
              <a:rPr lang="en-US" sz="1736" dirty="0"/>
              <a:t>, A. Ghosh, Noor Mohamed</a:t>
            </a:r>
            <a:endParaRPr lang="en-IN" sz="1736" dirty="0"/>
          </a:p>
          <a:p>
            <a:r>
              <a:rPr lang="en-IN" sz="1736" b="1" dirty="0">
                <a:solidFill>
                  <a:srgbClr val="003399"/>
                </a:solidFill>
              </a:rPr>
              <a:t>Mini-ICAL Design Safety Review Committee of BARC Safety Council for their suggestions</a:t>
            </a:r>
          </a:p>
          <a:p>
            <a:r>
              <a:rPr lang="en-IN" sz="1736" dirty="0"/>
              <a:t>Essar Steel (steel plates), Green &amp; Green (assembly), St. </a:t>
            </a:r>
            <a:r>
              <a:rPr lang="en-IN" sz="1736" dirty="0" err="1"/>
              <a:t>Gobain</a:t>
            </a:r>
            <a:r>
              <a:rPr lang="en-IN" sz="1736" dirty="0"/>
              <a:t> (RPC gaps), Ferrite India (Pune), BEC (</a:t>
            </a:r>
            <a:r>
              <a:rPr lang="en-IN" sz="1736" dirty="0" err="1"/>
              <a:t>Bhilai</a:t>
            </a:r>
            <a:r>
              <a:rPr lang="en-IN" sz="1736" dirty="0"/>
              <a:t>), </a:t>
            </a:r>
            <a:r>
              <a:rPr lang="en-IN" sz="1736" dirty="0" err="1"/>
              <a:t>Entech</a:t>
            </a:r>
            <a:r>
              <a:rPr lang="en-IN" sz="1736" dirty="0"/>
              <a:t> (</a:t>
            </a:r>
            <a:r>
              <a:rPr lang="en-IN" sz="1736" dirty="0" err="1"/>
              <a:t>B’luru</a:t>
            </a:r>
            <a:r>
              <a:rPr lang="en-IN" sz="1736" dirty="0"/>
              <a:t>) ….</a:t>
            </a:r>
          </a:p>
          <a:p>
            <a:endParaRPr lang="en-US" sz="1736" dirty="0"/>
          </a:p>
          <a:p>
            <a:r>
              <a:rPr lang="en-US" sz="1736" dirty="0">
                <a:solidFill>
                  <a:srgbClr val="FF0000"/>
                </a:solidFill>
              </a:rPr>
              <a:t>* INO Graduate students</a:t>
            </a:r>
            <a:endParaRPr lang="en-IN" sz="1736" dirty="0">
              <a:solidFill>
                <a:srgbClr val="FF0000"/>
              </a:solidFill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237932" y="196424"/>
            <a:ext cx="9659880" cy="671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8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Acknowledgements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6" y="631818"/>
            <a:ext cx="2514404" cy="32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52" y="855128"/>
            <a:ext cx="2351899" cy="297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97408" y="526075"/>
            <a:ext cx="6457487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Collaboration: </a:t>
            </a:r>
            <a:r>
              <a:rPr lang="en-US" sz="176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 </a:t>
            </a:r>
            <a:r>
              <a:rPr lang="en-US" sz="17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6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 </a:t>
            </a:r>
            <a:r>
              <a:rPr lang="en-US" sz="17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76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Japan </a:t>
            </a:r>
            <a:endParaRPr lang="en-US" sz="176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" y="4299808"/>
            <a:ext cx="3805009" cy="31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89" y="5010762"/>
            <a:ext cx="3084267" cy="20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29" y="4819066"/>
            <a:ext cx="3116696" cy="22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44090" y="4258622"/>
            <a:ext cx="3518933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Decay Experiment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91" y="-26708"/>
            <a:ext cx="9071640" cy="620640"/>
          </a:xfrm>
        </p:spPr>
        <p:txBody>
          <a:bodyPr lIns="67847" tIns="33924" rIns="67847" bIns="33924" anchor="ctr">
            <a:no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KGF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and proton decay experiments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2" y="969128"/>
            <a:ext cx="3273600" cy="27603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39641" y="3868477"/>
            <a:ext cx="10061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Miyake, V S Narasimham, P V Ramana </a:t>
            </a:r>
            <a:r>
              <a:rPr lang="pt-B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Murthy </a:t>
            </a:r>
            <a:r>
              <a:rPr lang="pt-B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Nuovo Cim </a:t>
            </a:r>
            <a:r>
              <a:rPr lang="es-E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s-E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(1963) 1505; </a:t>
            </a:r>
            <a:r>
              <a:rPr lang="es-ES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s-E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(1963) 1524</a:t>
            </a: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6361" y="6545988"/>
            <a:ext cx="327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ton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Absorber : Iron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: Proportional counter</a:t>
            </a:r>
            <a:endParaRPr lang="en-IN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4089" y="916202"/>
            <a:ext cx="2098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Neon Flash Tubes</a:t>
            </a:r>
            <a:endParaRPr lang="en-IN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7778" y="3596449"/>
            <a:ext cx="1103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Lead</a:t>
            </a:r>
            <a:endParaRPr lang="en-IN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99" y="2961992"/>
            <a:ext cx="9071640" cy="620640"/>
          </a:xfrm>
        </p:spPr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91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511" y="5123779"/>
            <a:ext cx="2771881" cy="11759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205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96969" y="6299729"/>
            <a:ext cx="5250" cy="586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396969" y="6885955"/>
            <a:ext cx="2929374" cy="1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780366" y="6635714"/>
            <a:ext cx="419982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65470" y="3939081"/>
            <a:ext cx="0" cy="1177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04508" y="3191862"/>
            <a:ext cx="1697427" cy="755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5" dirty="0">
                <a:solidFill>
                  <a:schemeClr val="tx1"/>
                </a:solidFill>
              </a:rPr>
              <a:t>Receiver tank inlet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65470" y="1767424"/>
            <a:ext cx="650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00348" y="755967"/>
            <a:ext cx="19319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32265" y="755967"/>
            <a:ext cx="0" cy="1175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838278" y="1639680"/>
            <a:ext cx="610724" cy="8399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712283" y="2855877"/>
            <a:ext cx="8399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52247" y="1175949"/>
            <a:ext cx="0" cy="1679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368341" y="503978"/>
            <a:ext cx="4812293" cy="7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68341" y="503978"/>
            <a:ext cx="0" cy="67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712283" y="1175949"/>
            <a:ext cx="0" cy="1679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68341" y="1175949"/>
            <a:ext cx="13439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187634" y="503978"/>
            <a:ext cx="0" cy="671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40312" y="1175949"/>
            <a:ext cx="0" cy="503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93348" y="755967"/>
            <a:ext cx="7000" cy="1007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474130" y="1763924"/>
            <a:ext cx="726218" cy="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08215" y="1175949"/>
            <a:ext cx="0" cy="503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751575" y="1702677"/>
            <a:ext cx="587975" cy="8399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31" name="Rounded Rectangle 30"/>
          <p:cNvSpPr/>
          <p:nvPr/>
        </p:nvSpPr>
        <p:spPr>
          <a:xfrm>
            <a:off x="7003727" y="1716676"/>
            <a:ext cx="587975" cy="8399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040312" y="2519891"/>
            <a:ext cx="15750" cy="673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15215" y="2535641"/>
            <a:ext cx="5250" cy="657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040312" y="3176114"/>
            <a:ext cx="2295901" cy="15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 rot="16200000">
            <a:off x="3528377" y="4787793"/>
            <a:ext cx="1595931" cy="755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Storage Tank Outlet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315843" y="5963743"/>
            <a:ext cx="0" cy="923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84345" y="4031826"/>
            <a:ext cx="5250" cy="335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84344" y="4031826"/>
            <a:ext cx="18479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132265" y="3191862"/>
            <a:ext cx="0" cy="839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066561" y="3527848"/>
            <a:ext cx="2294151" cy="1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056062" y="3191862"/>
            <a:ext cx="5249" cy="335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39714" y="3191862"/>
            <a:ext cx="5250" cy="335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300259" y="3527848"/>
            <a:ext cx="5250" cy="335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300258" y="3863833"/>
            <a:ext cx="2687884" cy="1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148179" y="5543761"/>
            <a:ext cx="425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704326" y="5856998"/>
            <a:ext cx="45358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284345" y="3191863"/>
            <a:ext cx="0" cy="1175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316171" y="3783337"/>
            <a:ext cx="190742" cy="1714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50" name="Hexagon 49"/>
          <p:cNvSpPr/>
          <p:nvPr/>
        </p:nvSpPr>
        <p:spPr>
          <a:xfrm>
            <a:off x="5600288" y="3940830"/>
            <a:ext cx="195992" cy="190742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4704327" y="4719547"/>
            <a:ext cx="2383398" cy="262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5544290" y="4955786"/>
            <a:ext cx="251989" cy="4199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43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964272" y="4955786"/>
            <a:ext cx="251989" cy="4199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64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468251" y="4955786"/>
            <a:ext cx="251989" cy="4199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64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972229" y="4955786"/>
            <a:ext cx="251989" cy="4199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64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5666785" y="4723047"/>
            <a:ext cx="8750" cy="2239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079767" y="4751046"/>
            <a:ext cx="8750" cy="222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580246" y="4751046"/>
            <a:ext cx="8750" cy="222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080724" y="4740546"/>
            <a:ext cx="8750" cy="2239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8972394" y="2435895"/>
            <a:ext cx="472480" cy="4322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61" name="Down Arrow 60"/>
          <p:cNvSpPr/>
          <p:nvPr/>
        </p:nvSpPr>
        <p:spPr>
          <a:xfrm>
            <a:off x="4284345" y="6215732"/>
            <a:ext cx="83996" cy="16799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62" name="Down Arrow 61"/>
          <p:cNvSpPr/>
          <p:nvPr/>
        </p:nvSpPr>
        <p:spPr>
          <a:xfrm flipH="1" flipV="1">
            <a:off x="4252846" y="3527848"/>
            <a:ext cx="62997" cy="16799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63" name="Down Arrow 62"/>
          <p:cNvSpPr/>
          <p:nvPr/>
        </p:nvSpPr>
        <p:spPr>
          <a:xfrm flipH="1" flipV="1">
            <a:off x="5628287" y="4751046"/>
            <a:ext cx="83996" cy="15749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64" name="Down Arrow 63"/>
          <p:cNvSpPr/>
          <p:nvPr/>
        </p:nvSpPr>
        <p:spPr>
          <a:xfrm flipH="1" flipV="1">
            <a:off x="6048269" y="4756295"/>
            <a:ext cx="83996" cy="15924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65" name="Down Arrow 64"/>
          <p:cNvSpPr/>
          <p:nvPr/>
        </p:nvSpPr>
        <p:spPr>
          <a:xfrm flipH="1" flipV="1">
            <a:off x="6552247" y="4756295"/>
            <a:ext cx="83996" cy="15924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66" name="Down Arrow 65"/>
          <p:cNvSpPr/>
          <p:nvPr/>
        </p:nvSpPr>
        <p:spPr>
          <a:xfrm flipH="1" flipV="1">
            <a:off x="7040477" y="4756295"/>
            <a:ext cx="83996" cy="15924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8148178" y="3863833"/>
            <a:ext cx="0" cy="1679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911939" y="4619801"/>
            <a:ext cx="472480" cy="4322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74" name="Rectangle 73"/>
          <p:cNvSpPr/>
          <p:nvPr/>
        </p:nvSpPr>
        <p:spPr>
          <a:xfrm>
            <a:off x="3208142" y="6801958"/>
            <a:ext cx="190741" cy="1767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75" name="Rectangle 74"/>
          <p:cNvSpPr/>
          <p:nvPr/>
        </p:nvSpPr>
        <p:spPr>
          <a:xfrm>
            <a:off x="4980815" y="4618052"/>
            <a:ext cx="190742" cy="1714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1381220" y="4637300"/>
            <a:ext cx="1903918" cy="13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3276388" y="4637300"/>
            <a:ext cx="22750" cy="21629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276225" y="4570803"/>
            <a:ext cx="190741" cy="1697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51271" name="TextBox 78"/>
          <p:cNvSpPr txBox="1">
            <a:spLocks noChangeArrowheads="1"/>
          </p:cNvSpPr>
          <p:nvPr/>
        </p:nvSpPr>
        <p:spPr bwMode="auto">
          <a:xfrm>
            <a:off x="4289595" y="6693463"/>
            <a:ext cx="2262652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Low pressure regulator</a:t>
            </a:r>
          </a:p>
        </p:txBody>
      </p:sp>
      <p:sp>
        <p:nvSpPr>
          <p:cNvPr id="51272" name="TextBox 79"/>
          <p:cNvSpPr txBox="1">
            <a:spLocks noChangeArrowheads="1"/>
          </p:cNvSpPr>
          <p:nvPr/>
        </p:nvSpPr>
        <p:spPr bwMode="auto">
          <a:xfrm>
            <a:off x="4788323" y="4338064"/>
            <a:ext cx="1567933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Feeder valve</a:t>
            </a:r>
          </a:p>
        </p:txBody>
      </p:sp>
      <p:sp>
        <p:nvSpPr>
          <p:cNvPr id="51273" name="TextBox 80"/>
          <p:cNvSpPr txBox="1">
            <a:spLocks noChangeArrowheads="1"/>
          </p:cNvSpPr>
          <p:nvPr/>
        </p:nvSpPr>
        <p:spPr bwMode="auto">
          <a:xfrm>
            <a:off x="5140058" y="5323271"/>
            <a:ext cx="2420145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543" dirty="0"/>
              <a:t>Mass flow controllers</a:t>
            </a:r>
          </a:p>
          <a:p>
            <a:pPr algn="ctr"/>
            <a:r>
              <a:rPr lang="en-US" altLang="en-US" sz="1543" dirty="0"/>
              <a:t>MFC 1,2,3,4</a:t>
            </a:r>
          </a:p>
        </p:txBody>
      </p:sp>
      <p:sp>
        <p:nvSpPr>
          <p:cNvPr id="51274" name="TextBox 81"/>
          <p:cNvSpPr txBox="1">
            <a:spLocks noChangeArrowheads="1"/>
          </p:cNvSpPr>
          <p:nvPr/>
        </p:nvSpPr>
        <p:spPr bwMode="auto">
          <a:xfrm>
            <a:off x="4315843" y="6143986"/>
            <a:ext cx="1023707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>
                <a:solidFill>
                  <a:srgbClr val="FF0000"/>
                </a:solidFill>
              </a:rPr>
              <a:t>MFC 6</a:t>
            </a:r>
          </a:p>
        </p:txBody>
      </p:sp>
      <p:sp>
        <p:nvSpPr>
          <p:cNvPr id="51275" name="TextBox 82"/>
          <p:cNvSpPr txBox="1">
            <a:spLocks noChangeArrowheads="1"/>
          </p:cNvSpPr>
          <p:nvPr/>
        </p:nvSpPr>
        <p:spPr bwMode="auto">
          <a:xfrm>
            <a:off x="3580874" y="3440352"/>
            <a:ext cx="755968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323" dirty="0">
                <a:solidFill>
                  <a:srgbClr val="FF0000"/>
                </a:solidFill>
              </a:rPr>
              <a:t>MFC 5</a:t>
            </a:r>
          </a:p>
        </p:txBody>
      </p:sp>
      <p:sp>
        <p:nvSpPr>
          <p:cNvPr id="51276" name="TextBox 83"/>
          <p:cNvSpPr txBox="1">
            <a:spLocks noChangeArrowheads="1"/>
          </p:cNvSpPr>
          <p:nvPr/>
        </p:nvSpPr>
        <p:spPr bwMode="auto">
          <a:xfrm>
            <a:off x="8300423" y="5256774"/>
            <a:ext cx="939709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Exhaust</a:t>
            </a:r>
          </a:p>
        </p:txBody>
      </p:sp>
      <p:sp>
        <p:nvSpPr>
          <p:cNvPr id="51277" name="TextBox 84"/>
          <p:cNvSpPr txBox="1">
            <a:spLocks noChangeArrowheads="1"/>
          </p:cNvSpPr>
          <p:nvPr/>
        </p:nvSpPr>
        <p:spPr bwMode="auto">
          <a:xfrm>
            <a:off x="3740119" y="2915375"/>
            <a:ext cx="939709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Exhaust</a:t>
            </a:r>
          </a:p>
        </p:txBody>
      </p:sp>
      <p:sp>
        <p:nvSpPr>
          <p:cNvPr id="51279" name="TextBox 86"/>
          <p:cNvSpPr txBox="1">
            <a:spLocks noChangeArrowheads="1"/>
          </p:cNvSpPr>
          <p:nvPr/>
        </p:nvSpPr>
        <p:spPr bwMode="auto">
          <a:xfrm>
            <a:off x="8232175" y="3944330"/>
            <a:ext cx="923960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N</a:t>
            </a:r>
            <a:r>
              <a:rPr lang="en-US" altLang="en-US" sz="1543" baseline="-25000" dirty="0"/>
              <a:t>2</a:t>
            </a:r>
            <a:r>
              <a:rPr lang="en-US" altLang="en-US" sz="1543" dirty="0"/>
              <a:t> input</a:t>
            </a:r>
          </a:p>
        </p:txBody>
      </p:sp>
      <p:sp>
        <p:nvSpPr>
          <p:cNvPr id="51280" name="TextBox 87"/>
          <p:cNvSpPr txBox="1">
            <a:spLocks noChangeArrowheads="1"/>
          </p:cNvSpPr>
          <p:nvPr/>
        </p:nvSpPr>
        <p:spPr bwMode="auto">
          <a:xfrm rot="-5400000">
            <a:off x="5575789" y="1802913"/>
            <a:ext cx="913461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323" dirty="0"/>
              <a:t>Radical Remover</a:t>
            </a:r>
          </a:p>
        </p:txBody>
      </p:sp>
      <p:sp>
        <p:nvSpPr>
          <p:cNvPr id="51281" name="TextBox 88"/>
          <p:cNvSpPr txBox="1">
            <a:spLocks noChangeArrowheads="1"/>
          </p:cNvSpPr>
          <p:nvPr/>
        </p:nvSpPr>
        <p:spPr bwMode="auto">
          <a:xfrm>
            <a:off x="4910817" y="3660843"/>
            <a:ext cx="1259946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Hygrometer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88820" y="1641346"/>
            <a:ext cx="591829" cy="91602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323" dirty="0"/>
              <a:t>Molecular Sieves</a:t>
            </a:r>
          </a:p>
        </p:txBody>
      </p:sp>
      <p:sp>
        <p:nvSpPr>
          <p:cNvPr id="91" name="Action Button: Forward or Next 90">
            <a:hlinkClick r:id="" action="ppaction://noaction" highlightClick="1"/>
          </p:cNvPr>
          <p:cNvSpPr/>
          <p:nvPr/>
        </p:nvSpPr>
        <p:spPr>
          <a:xfrm>
            <a:off x="6594245" y="3795587"/>
            <a:ext cx="167993" cy="167993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3670122" y="5076532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3670122" y="5375768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670122" y="5711754"/>
            <a:ext cx="2782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7" name="TextBox 94"/>
          <p:cNvSpPr txBox="1">
            <a:spLocks noChangeArrowheads="1"/>
          </p:cNvSpPr>
          <p:nvPr/>
        </p:nvSpPr>
        <p:spPr bwMode="auto">
          <a:xfrm>
            <a:off x="3223890" y="5559512"/>
            <a:ext cx="587975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323" dirty="0"/>
              <a:t>PT 4</a:t>
            </a:r>
          </a:p>
        </p:txBody>
      </p:sp>
      <p:sp>
        <p:nvSpPr>
          <p:cNvPr id="51288" name="TextBox 95"/>
          <p:cNvSpPr txBox="1">
            <a:spLocks noChangeArrowheads="1"/>
          </p:cNvSpPr>
          <p:nvPr/>
        </p:nvSpPr>
        <p:spPr bwMode="auto">
          <a:xfrm>
            <a:off x="3195891" y="5223526"/>
            <a:ext cx="587975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323" dirty="0">
                <a:solidFill>
                  <a:srgbClr val="FF0000"/>
                </a:solidFill>
              </a:rPr>
              <a:t>PT 5</a:t>
            </a:r>
          </a:p>
        </p:txBody>
      </p:sp>
      <p:sp>
        <p:nvSpPr>
          <p:cNvPr id="51289" name="TextBox 96"/>
          <p:cNvSpPr txBox="1">
            <a:spLocks noChangeArrowheads="1"/>
          </p:cNvSpPr>
          <p:nvPr/>
        </p:nvSpPr>
        <p:spPr bwMode="auto">
          <a:xfrm>
            <a:off x="3208141" y="4920789"/>
            <a:ext cx="635222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323" dirty="0"/>
              <a:t>PT 6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840493" y="2855877"/>
            <a:ext cx="0" cy="335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1" name="TextBox 98"/>
          <p:cNvSpPr txBox="1">
            <a:spLocks noChangeArrowheads="1"/>
          </p:cNvSpPr>
          <p:nvPr/>
        </p:nvSpPr>
        <p:spPr bwMode="auto">
          <a:xfrm>
            <a:off x="420511" y="2603888"/>
            <a:ext cx="740219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984" dirty="0">
                <a:solidFill>
                  <a:srgbClr val="FF0000"/>
                </a:solidFill>
              </a:rPr>
              <a:t>PT 1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7812193" y="3527848"/>
            <a:ext cx="0" cy="335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4" name="TextBox 101"/>
          <p:cNvSpPr txBox="1">
            <a:spLocks noChangeArrowheads="1"/>
          </p:cNvSpPr>
          <p:nvPr/>
        </p:nvSpPr>
        <p:spPr bwMode="auto">
          <a:xfrm>
            <a:off x="7535705" y="3239111"/>
            <a:ext cx="635223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PT 3</a:t>
            </a:r>
          </a:p>
        </p:txBody>
      </p:sp>
      <p:cxnSp>
        <p:nvCxnSpPr>
          <p:cNvPr id="103" name="Elbow Connector 102"/>
          <p:cNvCxnSpPr/>
          <p:nvPr/>
        </p:nvCxnSpPr>
        <p:spPr>
          <a:xfrm rot="5400000">
            <a:off x="1908822" y="888087"/>
            <a:ext cx="1079704" cy="6474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2124937" y="1767424"/>
            <a:ext cx="14629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2299930" y="1879419"/>
            <a:ext cx="251989" cy="4199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2147687" y="1511935"/>
            <a:ext cx="404232" cy="1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06"/>
          <p:cNvSpPr/>
          <p:nvPr/>
        </p:nvSpPr>
        <p:spPr>
          <a:xfrm>
            <a:off x="2299930" y="1275695"/>
            <a:ext cx="251989" cy="4199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 dirty="0"/>
          </a:p>
        </p:txBody>
      </p:sp>
      <p:sp>
        <p:nvSpPr>
          <p:cNvPr id="51300" name="TextBox 107"/>
          <p:cNvSpPr txBox="1">
            <a:spLocks noChangeArrowheads="1"/>
          </p:cNvSpPr>
          <p:nvPr/>
        </p:nvSpPr>
        <p:spPr bwMode="auto">
          <a:xfrm>
            <a:off x="2506421" y="1828671"/>
            <a:ext cx="1093704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323" dirty="0"/>
              <a:t>Pneumatic Cylinders</a:t>
            </a: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3780366" y="1427938"/>
            <a:ext cx="0" cy="335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3" name="TextBox 110"/>
          <p:cNvSpPr txBox="1">
            <a:spLocks noChangeArrowheads="1"/>
          </p:cNvSpPr>
          <p:nvPr/>
        </p:nvSpPr>
        <p:spPr bwMode="auto">
          <a:xfrm>
            <a:off x="3481130" y="1156701"/>
            <a:ext cx="635222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PT 2</a:t>
            </a:r>
          </a:p>
        </p:txBody>
      </p:sp>
      <p:sp>
        <p:nvSpPr>
          <p:cNvPr id="51304" name="TextBox 111"/>
          <p:cNvSpPr txBox="1">
            <a:spLocks noChangeArrowheads="1"/>
          </p:cNvSpPr>
          <p:nvPr/>
        </p:nvSpPr>
        <p:spPr bwMode="auto">
          <a:xfrm>
            <a:off x="5292302" y="2827878"/>
            <a:ext cx="1741176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64" dirty="0"/>
              <a:t>Gas purifiers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972229" y="1679928"/>
            <a:ext cx="591829" cy="91602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323" dirty="0"/>
              <a:t>Molecular Sieves</a:t>
            </a:r>
          </a:p>
        </p:txBody>
      </p:sp>
      <p:sp>
        <p:nvSpPr>
          <p:cNvPr id="51306" name="TextBox 117"/>
          <p:cNvSpPr txBox="1">
            <a:spLocks noChangeArrowheads="1"/>
          </p:cNvSpPr>
          <p:nvPr/>
        </p:nvSpPr>
        <p:spPr bwMode="auto">
          <a:xfrm>
            <a:off x="2268431" y="4280316"/>
            <a:ext cx="939710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Bypass</a:t>
            </a:r>
          </a:p>
        </p:txBody>
      </p:sp>
      <p:sp>
        <p:nvSpPr>
          <p:cNvPr id="51307" name="Rectangle 118"/>
          <p:cNvSpPr>
            <a:spLocks noChangeArrowheads="1"/>
          </p:cNvSpPr>
          <p:nvPr/>
        </p:nvSpPr>
        <p:spPr bwMode="auto">
          <a:xfrm>
            <a:off x="198271" y="71900"/>
            <a:ext cx="9803079" cy="50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307" dirty="0">
                <a:solidFill>
                  <a:srgbClr val="C00000"/>
                </a:solidFill>
              </a:rPr>
              <a:t>Close loop gas recirculation and purification system </a:t>
            </a:r>
            <a:endParaRPr lang="en-IN" altLang="en-US" sz="3307" dirty="0">
              <a:solidFill>
                <a:srgbClr val="C00000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539009" y="6006707"/>
            <a:ext cx="337309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-119048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Gas Mixing  (On-line)</a:t>
            </a:r>
          </a:p>
          <a:p>
            <a:pPr indent="-119048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Gas Recirculation </a:t>
            </a:r>
          </a:p>
          <a:p>
            <a:pPr indent="-119048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Gas Purification system</a:t>
            </a:r>
          </a:p>
          <a:p>
            <a:pPr indent="-119048">
              <a:buClr>
                <a:srgbClr val="D34817"/>
              </a:buClr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Control System (PLC)</a:t>
            </a:r>
          </a:p>
        </p:txBody>
      </p:sp>
      <p:pic>
        <p:nvPicPr>
          <p:cNvPr id="51309" name="Picture 120" descr="SEP_3406.JPG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47543" r="23334" b="3754"/>
          <a:stretch>
            <a:fillRect/>
          </a:stretch>
        </p:blipFill>
        <p:spPr bwMode="auto">
          <a:xfrm rot="-60000">
            <a:off x="780995" y="5160529"/>
            <a:ext cx="2066662" cy="110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0" name="Rectangle 121"/>
          <p:cNvSpPr>
            <a:spLocks noChangeArrowheads="1"/>
          </p:cNvSpPr>
          <p:nvPr/>
        </p:nvSpPr>
        <p:spPr bwMode="auto">
          <a:xfrm>
            <a:off x="609502" y="5255024"/>
            <a:ext cx="2421896" cy="111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205" dirty="0">
                <a:solidFill>
                  <a:srgbClr val="002060"/>
                </a:solidFill>
              </a:rPr>
              <a:t>RPC stack (this part is outside the gas unit cabinet)</a:t>
            </a:r>
          </a:p>
        </p:txBody>
      </p:sp>
      <p:sp>
        <p:nvSpPr>
          <p:cNvPr id="51311" name="TextBox 122"/>
          <p:cNvSpPr txBox="1">
            <a:spLocks noChangeArrowheads="1"/>
          </p:cNvSpPr>
          <p:nvPr/>
        </p:nvSpPr>
        <p:spPr bwMode="auto">
          <a:xfrm rot="-5400000">
            <a:off x="7066726" y="1977022"/>
            <a:ext cx="1427939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543" dirty="0"/>
              <a:t>High pressure</a:t>
            </a:r>
          </a:p>
        </p:txBody>
      </p:sp>
      <p:sp>
        <p:nvSpPr>
          <p:cNvPr id="51312" name="TextBox 123"/>
          <p:cNvSpPr txBox="1">
            <a:spLocks noChangeArrowheads="1"/>
          </p:cNvSpPr>
          <p:nvPr/>
        </p:nvSpPr>
        <p:spPr bwMode="auto">
          <a:xfrm rot="-5400000">
            <a:off x="3839865" y="1977022"/>
            <a:ext cx="1427939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543" dirty="0"/>
              <a:t>Low  pressure</a:t>
            </a:r>
          </a:p>
        </p:txBody>
      </p:sp>
      <p:sp>
        <p:nvSpPr>
          <p:cNvPr id="51313" name="TextBox 124"/>
          <p:cNvSpPr txBox="1">
            <a:spLocks noChangeArrowheads="1"/>
          </p:cNvSpPr>
          <p:nvPr/>
        </p:nvSpPr>
        <p:spPr bwMode="auto">
          <a:xfrm>
            <a:off x="6216262" y="3947830"/>
            <a:ext cx="1665928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43" dirty="0"/>
              <a:t>Non-return valve</a:t>
            </a:r>
          </a:p>
        </p:txBody>
      </p:sp>
    </p:spTree>
    <p:extLst>
      <p:ext uri="{BB962C8B-B14F-4D97-AF65-F5344CB8AC3E}">
        <p14:creationId xmlns:p14="http://schemas.microsoft.com/office/powerpoint/2010/main" val="754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anvas 8"/>
          <p:cNvGrpSpPr/>
          <p:nvPr/>
        </p:nvGrpSpPr>
        <p:grpSpPr>
          <a:xfrm>
            <a:off x="1" y="1069145"/>
            <a:ext cx="9959926" cy="6217920"/>
            <a:chOff x="73132" y="-392638"/>
            <a:chExt cx="5507012" cy="5675337"/>
          </a:xfrm>
        </p:grpSpPr>
        <p:sp>
          <p:nvSpPr>
            <p:cNvPr id="5" name="Rectangle 4"/>
            <p:cNvSpPr/>
            <p:nvPr/>
          </p:nvSpPr>
          <p:spPr>
            <a:xfrm>
              <a:off x="73132" y="929059"/>
              <a:ext cx="1245059" cy="1615840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180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1 per RPC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18166" y="831228"/>
              <a:ext cx="3049373" cy="1795838"/>
            </a:xfrm>
            <a:prstGeom prst="rect">
              <a:avLst/>
            </a:prstGeom>
            <a:noFill/>
            <a:ln w="5715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  <a:cs typeface="Mangal" panose="02040503050203030202" pitchFamily="18" charset="0"/>
                </a:rPr>
                <a:t> 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Mangal" panose="02040503050203030202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56053" y="2835258"/>
              <a:ext cx="1591001" cy="2447441"/>
            </a:xfrm>
            <a:prstGeom prst="rect">
              <a:avLst/>
            </a:prstGeom>
            <a:pattFill prst="dkUpDiag">
              <a:fgClr>
                <a:srgbClr val="D34817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  <a:cs typeface="Mangal" panose="02040503050203030202" pitchFamily="18" charset="0"/>
                </a:rPr>
                <a:t> 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Mangal" panose="02040503050203030202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7758" y="-363523"/>
              <a:ext cx="1650316" cy="234685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180000" t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20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RPCs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37560" y="-392638"/>
              <a:ext cx="2410584" cy="2857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RPCs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193" y="219847"/>
              <a:ext cx="1664450" cy="234685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18000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1 set per RPC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4856" y="180100"/>
              <a:ext cx="2413287" cy="31419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Front-End (Amplifiers and Discriminators)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50263" y="3251375"/>
              <a:ext cx="1229881" cy="198255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144000" tIns="0" rIns="180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1 SRB per 20 RPCs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25523" y="3223567"/>
              <a:ext cx="1317877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0" tIns="36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Signal Router Block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54472" y="4099774"/>
              <a:ext cx="1424700" cy="198255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180000" tIns="0" rIns="180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45720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1 GTM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25524" y="4079296"/>
              <a:ext cx="1129230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Trigger System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57016" y="4933132"/>
              <a:ext cx="1196867" cy="198254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180000" tIns="0" rIns="180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1 per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GTM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5729" y="4729164"/>
              <a:ext cx="1331546" cy="42360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0" rIns="9144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CAU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88791" y="2835249"/>
              <a:ext cx="1517584" cy="2447441"/>
            </a:xfrm>
            <a:prstGeom prst="rect">
              <a:avLst/>
            </a:prstGeom>
            <a:pattFill prst="dkDnDiag">
              <a:fgClr>
                <a:srgbClr val="D34817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  <a:cs typeface="Mangal" panose="02040503050203030202" pitchFamily="18" charset="0"/>
                </a:rPr>
                <a:t> 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Mangal" panose="02040503050203030202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193" y="4922304"/>
              <a:ext cx="1292849" cy="198255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A Few Servers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65147" y="4901727"/>
              <a:ext cx="1200273" cy="240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DAQ Servers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37" y="3255936"/>
              <a:ext cx="1292870" cy="198374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1 Switch for all RPCs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66827" y="3225241"/>
              <a:ext cx="1199198" cy="2399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Tier-1 N/W Switch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193" y="4100551"/>
              <a:ext cx="1292849" cy="198374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(Not 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used in this setup)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65685" y="4079355"/>
              <a:ext cx="1200273" cy="2421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Tier-2 N/W Switch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508791" y="2630324"/>
              <a:ext cx="0" cy="600836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1484670" y="3492305"/>
              <a:ext cx="1451095" cy="244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Mangal" panose="02040503050203030202" pitchFamily="18" charset="0"/>
                </a:rPr>
                <a:t>From Other Tier-1 Switches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690656" y="3722125"/>
              <a:ext cx="767751" cy="359383"/>
              <a:chOff x="2026974" y="4393230"/>
              <a:chExt cx="767751" cy="424180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>
                <a:off x="2026974" y="4393230"/>
                <a:ext cx="0" cy="4241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D34817">
                    <a:shade val="60000"/>
                    <a:satMod val="110000"/>
                  </a:srgbClr>
                </a:solidFill>
                <a:prstDash val="solid"/>
                <a:headEnd type="triangle" w="med" len="lg"/>
                <a:tailEnd type="triangle" w="med" len="lg"/>
              </a:ln>
              <a:effectLst/>
            </p:spPr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2156368" y="4393230"/>
                <a:ext cx="0" cy="4241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D34817">
                    <a:shade val="60000"/>
                    <a:satMod val="110000"/>
                  </a:srgbClr>
                </a:solidFill>
                <a:prstDash val="solid"/>
                <a:headEnd type="triangle" w="med" len="lg"/>
                <a:tailEnd type="triangle" w="med" len="lg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2294395" y="4393230"/>
                <a:ext cx="0" cy="4241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D34817">
                    <a:shade val="60000"/>
                    <a:satMod val="110000"/>
                  </a:srgbClr>
                </a:solidFill>
                <a:prstDash val="solid"/>
                <a:headEnd type="triangle" w="med" len="lg"/>
                <a:tailEnd type="triangle" w="med" len="lg"/>
              </a:ln>
              <a:effectLst/>
            </p:spPr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2673959" y="4393230"/>
                <a:ext cx="0" cy="4241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D34817">
                    <a:shade val="60000"/>
                    <a:satMod val="110000"/>
                  </a:srgbClr>
                </a:solidFill>
                <a:prstDash val="solid"/>
                <a:headEnd type="triangle" w="med" len="lg"/>
                <a:tailEnd type="triangle" w="med" len="lg"/>
              </a:ln>
              <a:effectLst/>
            </p:spPr>
          </p:cxnSp>
          <p:cxnSp>
            <p:nvCxnSpPr>
              <p:cNvPr id="88" name="Straight Arrow Connector 87"/>
              <p:cNvCxnSpPr/>
              <p:nvPr/>
            </p:nvCxnSpPr>
            <p:spPr>
              <a:xfrm>
                <a:off x="2794725" y="4393230"/>
                <a:ext cx="0" cy="4241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D34817">
                    <a:shade val="60000"/>
                    <a:satMod val="110000"/>
                  </a:srgbClr>
                </a:solidFill>
                <a:prstDash val="solid"/>
                <a:headEnd type="triangle" w="med" len="lg"/>
                <a:tailEnd type="triangle" w="med" len="lg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2354777" y="4600264"/>
                <a:ext cx="258792" cy="0"/>
              </a:xfrm>
              <a:prstGeom prst="line">
                <a:avLst/>
              </a:prstGeom>
              <a:noFill/>
              <a:ln w="31750" cap="flat" cmpd="sng" algn="ctr">
                <a:solidFill>
                  <a:srgbClr val="D34817">
                    <a:shade val="60000"/>
                    <a:satMod val="110000"/>
                  </a:srgbClr>
                </a:solidFill>
                <a:prstDash val="sysDot"/>
              </a:ln>
              <a:effectLst/>
            </p:spPr>
          </p:cxnSp>
        </p:grpSp>
        <p:cxnSp>
          <p:nvCxnSpPr>
            <p:cNvPr id="28" name="Straight Arrow Connector 27"/>
            <p:cNvCxnSpPr/>
            <p:nvPr/>
          </p:nvCxnSpPr>
          <p:spPr>
            <a:xfrm>
              <a:off x="1498569" y="3460544"/>
              <a:ext cx="0" cy="620964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cxnSp>
          <p:nvCxnSpPr>
            <p:cNvPr id="29" name="Straight Arrow Connector 28"/>
            <p:cNvCxnSpPr>
              <a:stCxn id="24" idx="2"/>
              <a:endCxn id="20" idx="0"/>
            </p:cNvCxnSpPr>
            <p:nvPr/>
          </p:nvCxnSpPr>
          <p:spPr>
            <a:xfrm flipH="1">
              <a:off x="1965284" y="4321454"/>
              <a:ext cx="538" cy="580272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>
            <a:xfrm>
              <a:off x="3160852" y="2637857"/>
              <a:ext cx="0" cy="586309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grpSp>
          <p:nvGrpSpPr>
            <p:cNvPr id="31" name="Group 30"/>
            <p:cNvGrpSpPr/>
            <p:nvPr/>
          </p:nvGrpSpPr>
          <p:grpSpPr>
            <a:xfrm>
              <a:off x="3176866" y="2663479"/>
              <a:ext cx="1123340" cy="570307"/>
              <a:chOff x="4146730" y="3143714"/>
              <a:chExt cx="1325880" cy="673134"/>
            </a:xfrm>
          </p:grpSpPr>
          <p:sp>
            <p:nvSpPr>
              <p:cNvPr id="76" name="Text Box 2"/>
              <p:cNvSpPr txBox="1">
                <a:spLocks noChangeArrowheads="1"/>
              </p:cNvSpPr>
              <p:nvPr/>
            </p:nvSpPr>
            <p:spPr bwMode="auto">
              <a:xfrm>
                <a:off x="4146730" y="3143714"/>
                <a:ext cx="1325880" cy="310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Mangal" panose="02040503050203030202" pitchFamily="18" charset="0"/>
                  </a:rPr>
                  <a:t>From Other RPCs</a:t>
                </a:r>
                <a:endParaRPr kumimoji="0" lang="en-I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4426020" y="3392668"/>
                <a:ext cx="767751" cy="424180"/>
                <a:chOff x="4425812" y="3392668"/>
                <a:chExt cx="767751" cy="424180"/>
              </a:xfrm>
            </p:grpSpPr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4425812" y="339266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4555207" y="339266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4693231" y="339266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072793" y="339266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5193563" y="339266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753616" y="3599702"/>
                  <a:ext cx="258792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ysDot"/>
                </a:ln>
                <a:effectLst/>
              </p:spPr>
            </p:cxnSp>
          </p:grpSp>
        </p:grpSp>
        <p:cxnSp>
          <p:nvCxnSpPr>
            <p:cNvPr id="32" name="Straight Arrow Connector 31"/>
            <p:cNvCxnSpPr/>
            <p:nvPr/>
          </p:nvCxnSpPr>
          <p:spPr>
            <a:xfrm>
              <a:off x="3170942" y="3478754"/>
              <a:ext cx="0" cy="603415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none" w="med" len="lg"/>
              <a:tailEnd type="triangle" w="med" len="lg"/>
            </a:ln>
            <a:effectLst/>
          </p:spPr>
        </p:cxnSp>
        <p:grpSp>
          <p:nvGrpSpPr>
            <p:cNvPr id="33" name="Group 32"/>
            <p:cNvGrpSpPr/>
            <p:nvPr/>
          </p:nvGrpSpPr>
          <p:grpSpPr>
            <a:xfrm>
              <a:off x="3156371" y="3492945"/>
              <a:ext cx="1077072" cy="574834"/>
              <a:chOff x="4122528" y="4122735"/>
              <a:chExt cx="1271270" cy="678478"/>
            </a:xfrm>
          </p:grpSpPr>
          <p:sp>
            <p:nvSpPr>
              <p:cNvPr id="68" name="Text Box 2"/>
              <p:cNvSpPr txBox="1">
                <a:spLocks noChangeArrowheads="1"/>
              </p:cNvSpPr>
              <p:nvPr/>
            </p:nvSpPr>
            <p:spPr bwMode="auto">
              <a:xfrm>
                <a:off x="4122528" y="4122735"/>
                <a:ext cx="1271270" cy="327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From Other SRBs</a:t>
                </a:r>
                <a:endParaRPr kumimoji="0" lang="en-I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4393618" y="4377033"/>
                <a:ext cx="767751" cy="424180"/>
                <a:chOff x="4393412" y="4377033"/>
                <a:chExt cx="767751" cy="424180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4393412" y="4377033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none" w="med" len="lg"/>
                  <a:tailEnd type="triangle" w="med" len="lg"/>
                </a:ln>
                <a:effectLst/>
              </p:spPr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4522807" y="4377033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none" w="med" len="lg"/>
                  <a:tailEnd type="triangle" w="med" len="lg"/>
                </a:ln>
                <a:effectLst/>
              </p:spPr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4660831" y="4377033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none" w="med" len="lg"/>
                  <a:tailEnd type="triangle" w="med" len="lg"/>
                </a:ln>
                <a:effectLst/>
              </p:spPr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5040392" y="4377033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none" w="med" len="lg"/>
                  <a:tailEnd type="triangle" w="med" len="lg"/>
                </a:ln>
                <a:effectLst/>
              </p:spPr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5161163" y="4377033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none" w="med" len="lg"/>
                  <a:tailEnd type="triangle" w="med" len="lg"/>
                </a:ln>
                <a:effectLst/>
              </p:spPr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721216" y="4584067"/>
                  <a:ext cx="258792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ysDot"/>
                </a:ln>
                <a:effectLst/>
              </p:spPr>
            </p:cxnSp>
          </p:grpSp>
        </p:grpSp>
        <p:cxnSp>
          <p:nvCxnSpPr>
            <p:cNvPr id="34" name="Straight Arrow Connector 33"/>
            <p:cNvCxnSpPr/>
            <p:nvPr/>
          </p:nvCxnSpPr>
          <p:spPr>
            <a:xfrm>
              <a:off x="3585348" y="4327461"/>
              <a:ext cx="0" cy="401264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none" w="med" len="lg"/>
              <a:tailEnd type="triangle" w="med" len="lg"/>
            </a:ln>
            <a:effectLst/>
          </p:spPr>
        </p:cxnSp>
        <p:sp>
          <p:nvSpPr>
            <p:cNvPr id="35" name="Rectangle 34"/>
            <p:cNvSpPr/>
            <p:nvPr/>
          </p:nvSpPr>
          <p:spPr>
            <a:xfrm>
              <a:off x="2220562" y="911959"/>
              <a:ext cx="1244928" cy="2480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Pulse Shapers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15849" y="1258968"/>
              <a:ext cx="1090525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Rate Scalars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38811" y="2263383"/>
              <a:ext cx="1221891" cy="35131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Network Interface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49051" y="2251277"/>
              <a:ext cx="1298189" cy="36314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Trigger Primitives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84450" y="1258968"/>
              <a:ext cx="1143775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Strip Hit Latch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84452" y="1565627"/>
              <a:ext cx="1145115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Multi-hit TDC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91219" y="1890732"/>
              <a:ext cx="1145115" cy="241023"/>
            </a:xfrm>
            <a:prstGeom prst="rect">
              <a:avLst/>
            </a:prstGeom>
            <a:gradFill>
              <a:gsLst>
                <a:gs pos="10000">
                  <a:srgbClr val="E76618">
                    <a:lumMod val="40000"/>
                    <a:lumOff val="60000"/>
                  </a:srgbClr>
                </a:gs>
                <a:gs pos="74000">
                  <a:srgbClr val="E76618">
                    <a:lumMod val="60000"/>
                    <a:lumOff val="40000"/>
                  </a:srgbClr>
                </a:gs>
                <a:gs pos="93000">
                  <a:srgbClr val="E76618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thickThin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Soft-core Processor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15849" y="1565627"/>
              <a:ext cx="1090525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Ambient Monitor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521703" y="2663782"/>
              <a:ext cx="1123340" cy="566835"/>
              <a:chOff x="2193138" y="3144071"/>
              <a:chExt cx="1325880" cy="669037"/>
            </a:xfrm>
          </p:grpSpPr>
          <p:sp>
            <p:nvSpPr>
              <p:cNvPr id="60" name="Text Box 2"/>
              <p:cNvSpPr txBox="1">
                <a:spLocks noChangeArrowheads="1"/>
              </p:cNvSpPr>
              <p:nvPr/>
            </p:nvSpPr>
            <p:spPr bwMode="auto">
              <a:xfrm>
                <a:off x="2193138" y="3144071"/>
                <a:ext cx="1325880" cy="310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Mangal" panose="02040503050203030202" pitchFamily="18" charset="0"/>
                  </a:rPr>
                  <a:t>From Other RPCs</a:t>
                </a:r>
                <a:endParaRPr kumimoji="0" lang="en-I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2425658" y="3388928"/>
                <a:ext cx="767751" cy="424180"/>
                <a:chOff x="2425548" y="3388928"/>
                <a:chExt cx="767751" cy="424180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2425548" y="338892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2554944" y="338892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2692967" y="338892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65" name="Straight Arrow Connector 64"/>
                <p:cNvCxnSpPr/>
                <p:nvPr/>
              </p:nvCxnSpPr>
              <p:spPr>
                <a:xfrm>
                  <a:off x="3072528" y="338892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3193299" y="3388928"/>
                  <a:ext cx="0" cy="42418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olid"/>
                  <a:headEnd type="triangle" w="med" len="lg"/>
                  <a:tailEnd type="triangle" w="med" len="lg"/>
                </a:ln>
                <a:effectLst/>
              </p:spPr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753352" y="3595962"/>
                  <a:ext cx="258793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D34817">
                      <a:shade val="60000"/>
                      <a:satMod val="110000"/>
                    </a:srgbClr>
                  </a:solidFill>
                  <a:prstDash val="sysDot"/>
                </a:ln>
                <a:effectLst/>
              </p:spPr>
            </p:cxnSp>
          </p:grpSp>
        </p:grpSp>
        <p:sp>
          <p:nvSpPr>
            <p:cNvPr id="44" name="TextBox 96"/>
            <p:cNvSpPr txBox="1"/>
            <p:nvPr/>
          </p:nvSpPr>
          <p:spPr>
            <a:xfrm>
              <a:off x="4482637" y="911530"/>
              <a:ext cx="924656" cy="293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RPC-DAQ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4177623" y="1206863"/>
              <a:ext cx="760137" cy="196065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46" name="TextBox 110"/>
            <p:cNvSpPr txBox="1"/>
            <p:nvPr/>
          </p:nvSpPr>
          <p:spPr>
            <a:xfrm>
              <a:off x="4699159" y="3486621"/>
              <a:ext cx="743550" cy="49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Trigger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System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46" idx="1"/>
            </p:cNvCxnSpPr>
            <p:nvPr/>
          </p:nvCxnSpPr>
          <p:spPr>
            <a:xfrm flipH="1">
              <a:off x="4319261" y="3736455"/>
              <a:ext cx="379898" cy="146981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48" name="TextBox 116"/>
            <p:cNvSpPr txBox="1"/>
            <p:nvPr/>
          </p:nvSpPr>
          <p:spPr>
            <a:xfrm>
              <a:off x="77802" y="3521546"/>
              <a:ext cx="887887" cy="499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Data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Network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9" name="Straight Arrow Connector 48"/>
            <p:cNvCxnSpPr>
              <a:stCxn id="48" idx="3"/>
            </p:cNvCxnSpPr>
            <p:nvPr/>
          </p:nvCxnSpPr>
          <p:spPr>
            <a:xfrm>
              <a:off x="965689" y="3771380"/>
              <a:ext cx="418133" cy="97910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50" name="TextBox 122"/>
            <p:cNvSpPr txBox="1"/>
            <p:nvPr/>
          </p:nvSpPr>
          <p:spPr>
            <a:xfrm>
              <a:off x="4460159" y="2213219"/>
              <a:ext cx="939146" cy="293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Front-End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TextBox 123"/>
            <p:cNvSpPr txBox="1"/>
            <p:nvPr/>
          </p:nvSpPr>
          <p:spPr>
            <a:xfrm>
              <a:off x="4493507" y="2865108"/>
              <a:ext cx="913066" cy="293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Back-End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5408778" y="2257301"/>
              <a:ext cx="0" cy="366049"/>
            </a:xfrm>
            <a:prstGeom prst="straightConnector1">
              <a:avLst/>
            </a:prstGeom>
            <a:noFill/>
            <a:ln w="50800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 flipV="1">
              <a:off x="5408778" y="2806374"/>
              <a:ext cx="0" cy="366049"/>
            </a:xfrm>
            <a:prstGeom prst="straightConnector1">
              <a:avLst/>
            </a:prstGeom>
            <a:noFill/>
            <a:ln w="50800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none" w="med" len="lg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 flipH="1">
              <a:off x="77758" y="2695325"/>
              <a:ext cx="5320945" cy="0"/>
            </a:xfrm>
            <a:prstGeom prst="line">
              <a:avLst/>
            </a:prstGeom>
            <a:noFill/>
            <a:ln w="12700" cap="flat" cmpd="sng" algn="ctr">
              <a:solidFill>
                <a:srgbClr val="D34817">
                  <a:shade val="60000"/>
                  <a:satMod val="110000"/>
                </a:srgbClr>
              </a:solidFill>
              <a:prstDash val="dashDot"/>
            </a:ln>
            <a:effectLst/>
          </p:spPr>
        </p:cxnSp>
        <p:sp>
          <p:nvSpPr>
            <p:cNvPr id="55" name="Rectangle 54"/>
            <p:cNvSpPr/>
            <p:nvPr/>
          </p:nvSpPr>
          <p:spPr>
            <a:xfrm>
              <a:off x="1615813" y="1892921"/>
              <a:ext cx="1090273" cy="2410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Times New Roman" panose="02020603050405020304" pitchFamily="18" charset="0"/>
                </a:rPr>
                <a:t>Real Time Clock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6" name="Elbow Connector 55"/>
            <p:cNvCxnSpPr>
              <a:stCxn id="17" idx="1"/>
              <a:endCxn id="24" idx="3"/>
            </p:cNvCxnSpPr>
            <p:nvPr/>
          </p:nvCxnSpPr>
          <p:spPr>
            <a:xfrm rot="10800000">
              <a:off x="2565958" y="4200406"/>
              <a:ext cx="459771" cy="740563"/>
            </a:xfrm>
            <a:prstGeom prst="bentConnector3">
              <a:avLst>
                <a:gd name="adj1" fmla="val 53126"/>
              </a:avLst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>
            <a:xfrm>
              <a:off x="4232295" y="3464225"/>
              <a:ext cx="861" cy="1517012"/>
            </a:xfrm>
            <a:prstGeom prst="straightConnector1">
              <a:avLst/>
            </a:prstGeom>
            <a:noFill/>
            <a:ln w="9525" cap="flat" cmpd="sng" algn="ctr">
              <a:solidFill>
                <a:srgbClr val="D34817">
                  <a:shade val="60000"/>
                  <a:satMod val="110000"/>
                </a:srgbClr>
              </a:solidFill>
              <a:prstDash val="solid"/>
              <a:headEnd type="triangle" w="med" len="lg"/>
              <a:tailEnd type="none" w="med" len="lg"/>
            </a:ln>
            <a:effectLst/>
          </p:spPr>
        </p:cxnSp>
        <p:sp>
          <p:nvSpPr>
            <p:cNvPr id="58" name="Text Box 4"/>
            <p:cNvSpPr txBox="1"/>
            <p:nvPr/>
          </p:nvSpPr>
          <p:spPr>
            <a:xfrm>
              <a:off x="3578575" y="4970517"/>
              <a:ext cx="769801" cy="173508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Global Signals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Mangal" panose="02040503050203030202" pitchFamily="18" charset="0"/>
              </a:endParaRPr>
            </a:p>
          </p:txBody>
        </p:sp>
        <p:sp>
          <p:nvSpPr>
            <p:cNvPr id="59" name="Text Box 4"/>
            <p:cNvSpPr txBox="1"/>
            <p:nvPr/>
          </p:nvSpPr>
          <p:spPr>
            <a:xfrm>
              <a:off x="3028785" y="4973380"/>
              <a:ext cx="496384" cy="17335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D34817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Calibri" panose="020F0502020204030204" pitchFamily="34" charset="0"/>
                  <a:cs typeface="Mangal" panose="02040503050203030202" pitchFamily="18" charset="0"/>
                </a:rPr>
                <a:t>RTC</a:t>
              </a:r>
              <a:endParaRPr kumimoji="0" lang="en-I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0" name="TextShape 1"/>
          <p:cNvSpPr txBox="1"/>
          <p:nvPr/>
        </p:nvSpPr>
        <p:spPr>
          <a:xfrm>
            <a:off x="-1" y="145803"/>
            <a:ext cx="10080625" cy="620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DAQ Electronics </a:t>
            </a:r>
            <a:r>
              <a:rPr lang="en-US" sz="3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Flow Diagram</a:t>
            </a:r>
            <a:endParaRPr lang="en-US" sz="265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42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677" y="895795"/>
            <a:ext cx="979927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Davis measured solar neutrino flux and found deficit of flux (=&gt; solar neutrino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puzzle)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led to the birth of Neutrino oscillations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flavour state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represented as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super-position of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eigenstate ν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ν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ν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mass m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scillation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 is related to the differences in the mass squared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m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ij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), L and E.</a:t>
            </a:r>
            <a:endParaRPr lang="en-IN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have been conducted using atmospheric,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solar, reactor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accelerator neutrinos to measure ∆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IN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sign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∆m</a:t>
            </a:r>
            <a:r>
              <a:rPr lang="en-I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not yet known.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0677" y="130517"/>
            <a:ext cx="10080624" cy="588431"/>
          </a:xfrm>
          <a:prstGeom prst="rect">
            <a:avLst/>
          </a:prstGeom>
        </p:spPr>
        <p:txBody>
          <a:bodyPr lIns="67847" tIns="33924" rIns="67847" bIns="33924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Oscillations &amp; Mass Hierarchy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45" y="4496781"/>
            <a:ext cx="4347075" cy="27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8725"/>
            <a:ext cx="1041045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510" indent="-283510">
              <a:buFont typeface="Wingdings" panose="05000000000000000000" pitchFamily="2" charset="2"/>
              <a:buChar char="Ø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independent analysis of the T2K and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NOνA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shows a preference towards normal hierarchy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3510" indent="-283510">
              <a:buFont typeface="Wingdings" panose="05000000000000000000" pitchFamily="2" charset="2"/>
              <a:buChar char="Ø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knowledge can also be gained by studying the atmospheric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as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offer wide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energies and baselines.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510" indent="-28351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magnetized Iron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proposed to identify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hierarchy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atmospheric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7283" y="2278584"/>
            <a:ext cx="6827008" cy="4966277"/>
            <a:chOff x="251520" y="2276872"/>
            <a:chExt cx="6192688" cy="442335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276872"/>
              <a:ext cx="6192688" cy="216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96245"/>
              <a:ext cx="6192688" cy="220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83675" y="2684516"/>
            <a:ext cx="297633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ICAL </a:t>
            </a:r>
            <a:r>
              <a:rPr lang="en-US" sz="2000" dirty="0" smtClean="0">
                <a:solidFill>
                  <a:srgbClr val="FF0000"/>
                </a:solidFill>
              </a:rPr>
              <a:t>only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i="1" dirty="0"/>
              <a:t>M.M. Devi  et al, JHEP </a:t>
            </a:r>
            <a:r>
              <a:rPr lang="en-IN" b="1" dirty="0"/>
              <a:t>1410</a:t>
            </a:r>
            <a:r>
              <a:rPr lang="en-IN" dirty="0"/>
              <a:t>, 189 (2014)</a:t>
            </a:r>
            <a:r>
              <a:rPr lang="en-US" i="1" dirty="0"/>
              <a:t> </a:t>
            </a:r>
            <a:endParaRPr lang="en-IN" i="1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42444" y="5362498"/>
            <a:ext cx="2976333" cy="129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ICAL + T2K </a:t>
            </a:r>
            <a:r>
              <a:rPr lang="en-US" sz="2000" dirty="0" smtClean="0">
                <a:solidFill>
                  <a:srgbClr val="FF0000"/>
                </a:solidFill>
              </a:rPr>
              <a:t>+ </a:t>
            </a:r>
            <a:r>
              <a:rPr lang="en-US" sz="2000" dirty="0" err="1" smtClean="0">
                <a:solidFill>
                  <a:srgbClr val="FF0000"/>
                </a:solidFill>
              </a:rPr>
              <a:t>NovA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i="1" dirty="0"/>
              <a:t>S. </a:t>
            </a:r>
            <a:r>
              <a:rPr lang="en-US" i="1" dirty="0" err="1"/>
              <a:t>Agarwalla</a:t>
            </a:r>
            <a:r>
              <a:rPr lang="en-US" i="1" dirty="0"/>
              <a:t> et al.</a:t>
            </a:r>
            <a:endParaRPr lang="en-IN" i="1" dirty="0"/>
          </a:p>
          <a:p>
            <a:endParaRPr lang="en-US" sz="1984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6103" y="191540"/>
            <a:ext cx="9801981" cy="265799"/>
          </a:xfrm>
          <a:prstGeom prst="rect">
            <a:avLst/>
          </a:prstGeom>
        </p:spPr>
        <p:txBody>
          <a:bodyPr lIns="67847" tIns="33924" rIns="67847" bIns="33924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hierarchy of neutrinos – sensitivity of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ICAL</a:t>
            </a:r>
          </a:p>
        </p:txBody>
      </p:sp>
      <p:sp>
        <p:nvSpPr>
          <p:cNvPr id="2" name="TextBox 1"/>
          <p:cNvSpPr txBox="1"/>
          <p:nvPr/>
        </p:nvSpPr>
        <p:spPr>
          <a:xfrm rot="20362128">
            <a:off x="1168400" y="2857216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 improvement by hadron 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information</a:t>
            </a:r>
            <a:endParaRPr lang="en-IN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5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ug-lab.jpg"/>
          <p:cNvPicPr>
            <a:picLocks noChangeAspect="1"/>
          </p:cNvPicPr>
          <p:nvPr/>
        </p:nvPicPr>
        <p:blipFill rotWithShape="1">
          <a:blip r:embed="rId2" cstate="print"/>
          <a:srcRect l="-864" r="863" b="4769"/>
          <a:stretch/>
        </p:blipFill>
        <p:spPr bwMode="auto">
          <a:xfrm>
            <a:off x="5257728" y="4169123"/>
            <a:ext cx="4787795" cy="327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25" y="789520"/>
            <a:ext cx="6355518" cy="455789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2" descr="http://www.ino.tifr.res.in/ino/gallery/Schematic%20view%20of%20the%20INO%20detector.JP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7671" y="4339923"/>
            <a:ext cx="2719227" cy="31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883515" y="1879419"/>
            <a:ext cx="5264667" cy="15656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192721" y="6467730"/>
            <a:ext cx="2058490" cy="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435" y="787283"/>
            <a:ext cx="3213884" cy="26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43101" y="2379825"/>
            <a:ext cx="980819" cy="397673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984" dirty="0" smtClean="0"/>
              <a:t>1270m</a:t>
            </a:r>
            <a:endParaRPr lang="en-IN" sz="1984" dirty="0"/>
          </a:p>
        </p:txBody>
      </p:sp>
      <p:sp>
        <p:nvSpPr>
          <p:cNvPr id="16" name="Google Shape;106;p14"/>
          <p:cNvSpPr txBox="1"/>
          <p:nvPr/>
        </p:nvSpPr>
        <p:spPr>
          <a:xfrm>
            <a:off x="0" y="79782"/>
            <a:ext cx="11543317" cy="57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India-based Neutrino 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Observatory 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071440" y="3587154"/>
            <a:ext cx="4189794" cy="20164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 rot="1800000">
            <a:off x="3820162" y="4434513"/>
            <a:ext cx="3477344" cy="3976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300000"/>
              </a:camera>
              <a:lightRig rig="threePt" dir="t"/>
            </a:scene3d>
          </a:bodyPr>
          <a:lstStyle/>
          <a:p>
            <a:r>
              <a:rPr lang="en-US" sz="1984" b="1" dirty="0">
                <a:solidFill>
                  <a:srgbClr val="0000CC"/>
                </a:solidFill>
              </a:rPr>
              <a:t>Underground complex</a:t>
            </a:r>
          </a:p>
        </p:txBody>
      </p:sp>
      <p:sp>
        <p:nvSpPr>
          <p:cNvPr id="21" name="TextBox 20"/>
          <p:cNvSpPr txBox="1"/>
          <p:nvPr/>
        </p:nvSpPr>
        <p:spPr>
          <a:xfrm rot="20567470">
            <a:off x="2909591" y="2505554"/>
            <a:ext cx="384043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b="1" dirty="0">
                <a:solidFill>
                  <a:srgbClr val="0000CC"/>
                </a:solidFill>
              </a:rPr>
              <a:t>Study Atmospheric neutrinos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20677" y="6125719"/>
            <a:ext cx="204339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4" b="1" dirty="0">
                <a:solidFill>
                  <a:srgbClr val="0000CC"/>
                </a:solidFill>
              </a:rPr>
              <a:t>51 </a:t>
            </a:r>
            <a:r>
              <a:rPr lang="en-US" sz="1764" b="1" dirty="0" err="1">
                <a:solidFill>
                  <a:srgbClr val="0000CC"/>
                </a:solidFill>
              </a:rPr>
              <a:t>kton</a:t>
            </a:r>
            <a:r>
              <a:rPr lang="en-US" sz="1764" b="1" dirty="0">
                <a:solidFill>
                  <a:srgbClr val="0000CC"/>
                </a:solidFill>
              </a:rPr>
              <a:t> ICAL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7669" y="3449720"/>
            <a:ext cx="3151961" cy="121187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14982" indent="-314982">
              <a:buFont typeface="Wingdings" panose="05000000000000000000" pitchFamily="2" charset="2"/>
              <a:buChar char="Ø"/>
            </a:pPr>
            <a:r>
              <a:rPr lang="en-IN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electromagnet</a:t>
            </a:r>
          </a:p>
          <a:p>
            <a:pPr marL="314982" indent="-314982">
              <a:buFont typeface="Wingdings" panose="05000000000000000000" pitchFamily="2" charset="2"/>
              <a:buChar char="Ø"/>
            </a:pPr>
            <a:r>
              <a:rPr lang="en-IN" sz="198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3000</a:t>
            </a:r>
            <a:r>
              <a:rPr lang="en-IN" sz="198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glass RPCs </a:t>
            </a:r>
          </a:p>
          <a:p>
            <a:pPr marL="314982" indent="-314982">
              <a:buFont typeface="Wingdings" panose="05000000000000000000" pitchFamily="2" charset="2"/>
              <a:buChar char="Ø"/>
            </a:pPr>
            <a:r>
              <a:rPr lang="en-IN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 layers of 5.6 cm Fe</a:t>
            </a:r>
            <a:endParaRPr lang="en-IN" sz="198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984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5555" y="5936378"/>
            <a:ext cx="150989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99348" y="5467400"/>
            <a:ext cx="72092" cy="13897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5954577">
            <a:off x="2347832" y="5756621"/>
            <a:ext cx="112128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m</a:t>
            </a:r>
          </a:p>
        </p:txBody>
      </p:sp>
    </p:spTree>
    <p:extLst>
      <p:ext uri="{BB962C8B-B14F-4D97-AF65-F5344CB8AC3E}">
        <p14:creationId xmlns:p14="http://schemas.microsoft.com/office/powerpoint/2010/main" val="32612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5"/>
          <p:cNvGrpSpPr/>
          <p:nvPr/>
        </p:nvGrpSpPr>
        <p:grpSpPr>
          <a:xfrm>
            <a:off x="506788" y="1656564"/>
            <a:ext cx="3511760" cy="4982548"/>
            <a:chOff x="3893660" y="231407"/>
            <a:chExt cx="5067408" cy="6456527"/>
          </a:xfrm>
        </p:grpSpPr>
        <p:pic>
          <p:nvPicPr>
            <p:cNvPr id="118" name="Google Shape;118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3660" y="231407"/>
              <a:ext cx="4789568" cy="64565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" name="Google Shape;119;p15"/>
            <p:cNvGrpSpPr/>
            <p:nvPr/>
          </p:nvGrpSpPr>
          <p:grpSpPr>
            <a:xfrm>
              <a:off x="6901041" y="912720"/>
              <a:ext cx="2060027" cy="3661305"/>
              <a:chOff x="3666187" y="901521"/>
              <a:chExt cx="2060027" cy="3661305"/>
            </a:xfrm>
          </p:grpSpPr>
          <p:cxnSp>
            <p:nvCxnSpPr>
              <p:cNvPr id="120" name="Google Shape;120;p15"/>
              <p:cNvCxnSpPr/>
              <p:nvPr/>
            </p:nvCxnSpPr>
            <p:spPr>
              <a:xfrm>
                <a:off x="4194222" y="901523"/>
                <a:ext cx="11010" cy="1311777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121" name="Google Shape;121;p15"/>
              <p:cNvCxnSpPr/>
              <p:nvPr/>
            </p:nvCxnSpPr>
            <p:spPr>
              <a:xfrm>
                <a:off x="3666187" y="901521"/>
                <a:ext cx="38636" cy="366130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triangle" w="lg" len="lg"/>
              </a:ln>
            </p:spPr>
          </p:cxnSp>
          <p:sp>
            <p:nvSpPr>
              <p:cNvPr id="122" name="Google Shape;122;p15"/>
              <p:cNvSpPr txBox="1"/>
              <p:nvPr/>
            </p:nvSpPr>
            <p:spPr>
              <a:xfrm>
                <a:off x="4175011" y="1167621"/>
                <a:ext cx="1551203" cy="659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779" tIns="50376" rIns="100779" bIns="50376" anchor="t" anchorCtr="0">
                <a:noAutofit/>
              </a:bodyPr>
              <a:lstStyle/>
              <a:p>
                <a:r>
                  <a:rPr lang="en-US" sz="2646" b="1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10</a:t>
                </a:r>
                <a:r>
                  <a:rPr lang="en-US" sz="2646" b="1" baseline="300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</a:t>
                </a:r>
                <a:endParaRPr sz="1984"/>
              </a:p>
            </p:txBody>
          </p:sp>
          <p:sp>
            <p:nvSpPr>
              <p:cNvPr id="123" name="Google Shape;123;p15"/>
              <p:cNvSpPr txBox="1"/>
              <p:nvPr/>
            </p:nvSpPr>
            <p:spPr>
              <a:xfrm>
                <a:off x="3704823" y="2720699"/>
                <a:ext cx="2021391" cy="659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779" tIns="50376" rIns="100779" bIns="50376" anchor="t" anchorCtr="0">
                <a:noAutofit/>
              </a:bodyPr>
              <a:lstStyle/>
              <a:p>
                <a:r>
                  <a:rPr lang="en-US" sz="2646" b="1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10</a:t>
                </a:r>
                <a:r>
                  <a:rPr lang="en-US" sz="2646" b="1" baseline="300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6</a:t>
                </a:r>
                <a:endParaRPr sz="1984"/>
              </a:p>
            </p:txBody>
          </p:sp>
        </p:grpSp>
      </p:grpSp>
      <p:sp>
        <p:nvSpPr>
          <p:cNvPr id="124" name="Google Shape;124;p15"/>
          <p:cNvSpPr/>
          <p:nvPr/>
        </p:nvSpPr>
        <p:spPr>
          <a:xfrm>
            <a:off x="1672306" y="6957440"/>
            <a:ext cx="5626802" cy="44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2205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T. </a:t>
            </a:r>
            <a:r>
              <a:rPr lang="en-US" sz="2205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Enqvist</a:t>
            </a:r>
            <a:r>
              <a:rPr lang="en-US" sz="2205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 NIMA </a:t>
            </a:r>
            <a:r>
              <a:rPr lang="en-US" sz="2205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554</a:t>
            </a:r>
            <a:r>
              <a:rPr lang="en-US" sz="2205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(2005) 286–290</a:t>
            </a:r>
            <a:endParaRPr sz="1984" dirty="0"/>
          </a:p>
        </p:txBody>
      </p:sp>
      <p:sp>
        <p:nvSpPr>
          <p:cNvPr id="125" name="Google Shape;125;p15"/>
          <p:cNvSpPr/>
          <p:nvPr/>
        </p:nvSpPr>
        <p:spPr>
          <a:xfrm>
            <a:off x="256933" y="6639113"/>
            <a:ext cx="4121737" cy="40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1984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Pyhasalmi underground laboratory </a:t>
            </a:r>
            <a:endParaRPr sz="1984"/>
          </a:p>
        </p:txBody>
      </p:sp>
      <p:sp>
        <p:nvSpPr>
          <p:cNvPr id="127" name="Google Shape;127;p15"/>
          <p:cNvSpPr txBox="1"/>
          <p:nvPr/>
        </p:nvSpPr>
        <p:spPr>
          <a:xfrm>
            <a:off x="-384506" y="34979"/>
            <a:ext cx="9526352" cy="57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Shallow depth Iron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CALorimeter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(SICAL)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442373" y="967558"/>
            <a:ext cx="8701625" cy="44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2205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we make the ICAL detector at a shallow depth (100m) i.e SICAL?</a:t>
            </a:r>
            <a:endParaRPr sz="2205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8670" y="1636252"/>
            <a:ext cx="54155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cosmic muon veto detector with an efficiency of 99.99% if placed at a 100 m depth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Achieving the required veto efficiency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induced neutral background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</a:p>
          <a:p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of a larger size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 cosmic muons for monitoring the RPC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cosmic muons to estimate the magnetic field using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muSR</a:t>
            </a:r>
            <a:endParaRPr lang="en-US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/>
        </p:nvSpPr>
        <p:spPr>
          <a:xfrm>
            <a:off x="12320" y="-40312"/>
            <a:ext cx="7609161" cy="57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CMV Detector set-up at TIFR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7119222" y="7006700"/>
            <a:ext cx="2267903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ctr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475378" y="4901205"/>
            <a:ext cx="3884109" cy="132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Hut Area ~ 1 m x 1 m</a:t>
            </a:r>
            <a:endParaRPr sz="1984" dirty="0"/>
          </a:p>
          <a:p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Top: 3 layers of scintillator</a:t>
            </a:r>
            <a:endParaRPr sz="1984" dirty="0"/>
          </a:p>
          <a:p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Side: 1 layer of scintillator</a:t>
            </a:r>
            <a:endParaRPr sz="1984" dirty="0"/>
          </a:p>
          <a:p>
            <a:r>
              <a:rPr lang="en-US" sz="1984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Trigger setup : 4 layer of scintillator</a:t>
            </a:r>
            <a:endParaRPr sz="1984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778" y="633538"/>
            <a:ext cx="4294268" cy="337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l="8590" t="6584" r="6660" b="9159"/>
          <a:stretch/>
        </p:blipFill>
        <p:spPr>
          <a:xfrm>
            <a:off x="4843417" y="4059232"/>
            <a:ext cx="4987682" cy="3305692"/>
          </a:xfrm>
          <a:prstGeom prst="rect">
            <a:avLst/>
          </a:prstGeom>
          <a:noFill/>
          <a:ln w="50800" cap="flat" cmpd="sng">
            <a:solidFill>
              <a:srgbClr val="FF0000">
                <a:alpha val="69803"/>
              </a:srgb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143;p17"/>
          <p:cNvSpPr txBox="1"/>
          <p:nvPr/>
        </p:nvSpPr>
        <p:spPr>
          <a:xfrm>
            <a:off x="6629673" y="6715149"/>
            <a:ext cx="3884109" cy="132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t" anchorCtr="0">
            <a:noAutofit/>
          </a:bodyPr>
          <a:lstStyle/>
          <a:p>
            <a:r>
              <a:rPr lang="en-US" sz="1984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Proof of Principle experiment</a:t>
            </a:r>
            <a:endParaRPr sz="1984" dirty="0">
              <a:solidFill>
                <a:srgbClr val="FF0000"/>
              </a:solidFill>
            </a:endParaRPr>
          </a:p>
        </p:txBody>
      </p:sp>
      <p:pic>
        <p:nvPicPr>
          <p:cNvPr id="14" name="Google Shape;194;p20"/>
          <p:cNvPicPr preferRelativeResize="0"/>
          <p:nvPr/>
        </p:nvPicPr>
        <p:blipFill rotWithShape="1">
          <a:blip r:embed="rId5">
            <a:alphaModFix/>
          </a:blip>
          <a:srcRect l="5806" t="7450" r="5342" b="3969"/>
          <a:stretch/>
        </p:blipFill>
        <p:spPr>
          <a:xfrm>
            <a:off x="5438235" y="889341"/>
            <a:ext cx="4138731" cy="255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5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</TotalTime>
  <Words>2637</Words>
  <Application>Microsoft Office PowerPoint</Application>
  <PresentationFormat>Custom</PresentationFormat>
  <Paragraphs>474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MS PGothic</vt:lpstr>
      <vt:lpstr>Arial</vt:lpstr>
      <vt:lpstr>Calibri</vt:lpstr>
      <vt:lpstr>Cambria Math</vt:lpstr>
      <vt:lpstr>Corbel</vt:lpstr>
      <vt:lpstr>DejaVu Sans</vt:lpstr>
      <vt:lpstr>FreeSans</vt:lpstr>
      <vt:lpstr>Liberation Sans</vt:lpstr>
      <vt:lpstr>Mangal</vt:lpstr>
      <vt:lpstr>Noto Sans CJK SC Regular</vt:lpstr>
      <vt:lpstr>Symbol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KGF neutrino and proton decay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Installing RPC tray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Apoorva</dc:creator>
  <dc:description/>
  <cp:lastModifiedBy>Puneet Kanwar Kaur</cp:lastModifiedBy>
  <cp:revision>149</cp:revision>
  <dcterms:created xsi:type="dcterms:W3CDTF">2019-09-28T15:39:58Z</dcterms:created>
  <dcterms:modified xsi:type="dcterms:W3CDTF">2019-10-11T06:51:58Z</dcterms:modified>
  <dc:language>en-IN</dc:language>
</cp:coreProperties>
</file>