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8404800" cy="164592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187">
          <p15:clr>
            <a:srgbClr val="A4A3A4"/>
          </p15:clr>
        </p15:guide>
        <p15:guide id="2" orient="horz" pos="10098">
          <p15:clr>
            <a:srgbClr val="A4A3A4"/>
          </p15:clr>
        </p15:guide>
        <p15:guide id="3"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4FF"/>
    <a:srgbClr val="EAEAEA"/>
    <a:srgbClr val="C0C0C0"/>
    <a:srgbClr val="0046D2"/>
    <a:srgbClr val="FF0000"/>
    <a:srgbClr val="698ED9"/>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132" autoAdjust="0"/>
    <p:restoredTop sz="94660"/>
  </p:normalViewPr>
  <p:slideViewPr>
    <p:cSldViewPr snapToGrid="0">
      <p:cViewPr varScale="1">
        <p:scale>
          <a:sx n="26" d="100"/>
          <a:sy n="26" d="100"/>
        </p:scale>
        <p:origin x="484" y="80"/>
      </p:cViewPr>
      <p:guideLst>
        <p:guide orient="horz" pos="5187"/>
        <p:guide orient="horz" pos="1009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HKahile\Downloads\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a:t>
            </a:r>
          </a:p>
        </c:rich>
      </c:tx>
      <c:overlay val="1"/>
    </c:title>
    <c:autoTitleDeleted val="0"/>
    <c:plotArea>
      <c:layout>
        <c:manualLayout>
          <c:layoutTarget val="inner"/>
          <c:xMode val="edge"/>
          <c:yMode val="edge"/>
          <c:x val="8.2593901736453826E-2"/>
          <c:y val="4.6690228345052931E-2"/>
          <c:w val="0.8868506003006571"/>
          <c:h val="0.70886448042960826"/>
        </c:manualLayout>
      </c:layout>
      <c:barChart>
        <c:barDir val="col"/>
        <c:grouping val="stacked"/>
        <c:varyColors val="0"/>
        <c:ser>
          <c:idx val="0"/>
          <c:order val="0"/>
          <c:tx>
            <c:strRef>
              <c:f>final!$A$20</c:f>
              <c:strCache>
                <c:ptCount val="1"/>
                <c:pt idx="0">
                  <c:v>Male </c:v>
                </c:pt>
              </c:strCache>
            </c:strRef>
          </c:tx>
          <c:spPr>
            <a:solidFill>
              <a:srgbClr val="0070C0"/>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80B4-4191-A77D-C87D5F146A33}"/>
              </c:ext>
            </c:extLst>
          </c:dPt>
          <c:dPt>
            <c:idx val="1"/>
            <c:invertIfNegative val="0"/>
            <c:bubble3D val="0"/>
            <c:spPr>
              <a:solidFill>
                <a:schemeClr val="tx1"/>
              </a:solidFill>
              <a:ln>
                <a:noFill/>
              </a:ln>
              <a:effectLst/>
            </c:spPr>
            <c:extLst>
              <c:ext xmlns:c16="http://schemas.microsoft.com/office/drawing/2014/chart" uri="{C3380CC4-5D6E-409C-BE32-E72D297353CC}">
                <c16:uniqueId val="{00000003-80B4-4191-A77D-C87D5F146A33}"/>
              </c:ext>
            </c:extLst>
          </c:dPt>
          <c:dPt>
            <c:idx val="2"/>
            <c:invertIfNegative val="0"/>
            <c:bubble3D val="0"/>
            <c:spPr>
              <a:solidFill>
                <a:schemeClr val="tx1"/>
              </a:solidFill>
              <a:ln>
                <a:noFill/>
              </a:ln>
              <a:effectLst/>
            </c:spPr>
            <c:extLst>
              <c:ext xmlns:c16="http://schemas.microsoft.com/office/drawing/2014/chart" uri="{C3380CC4-5D6E-409C-BE32-E72D297353CC}">
                <c16:uniqueId val="{00000005-80B4-4191-A77D-C87D5F146A33}"/>
              </c:ext>
            </c:extLst>
          </c:dPt>
          <c:dPt>
            <c:idx val="3"/>
            <c:invertIfNegative val="0"/>
            <c:bubble3D val="0"/>
            <c:spPr>
              <a:solidFill>
                <a:srgbClr val="92D050"/>
              </a:solidFill>
              <a:ln>
                <a:noFill/>
              </a:ln>
              <a:effectLst/>
            </c:spPr>
            <c:extLst>
              <c:ext xmlns:c16="http://schemas.microsoft.com/office/drawing/2014/chart" uri="{C3380CC4-5D6E-409C-BE32-E72D297353CC}">
                <c16:uniqueId val="{00000007-80B4-4191-A77D-C87D5F146A33}"/>
              </c:ext>
            </c:extLst>
          </c:dPt>
          <c:dPt>
            <c:idx val="4"/>
            <c:invertIfNegative val="0"/>
            <c:bubble3D val="0"/>
            <c:spPr>
              <a:solidFill>
                <a:srgbClr val="92D050"/>
              </a:solidFill>
              <a:ln>
                <a:noFill/>
              </a:ln>
              <a:effectLst/>
            </c:spPr>
            <c:extLst>
              <c:ext xmlns:c16="http://schemas.microsoft.com/office/drawing/2014/chart" uri="{C3380CC4-5D6E-409C-BE32-E72D297353CC}">
                <c16:uniqueId val="{00000009-80B4-4191-A77D-C87D5F146A33}"/>
              </c:ext>
            </c:extLst>
          </c:dPt>
          <c:dPt>
            <c:idx val="5"/>
            <c:invertIfNegative val="0"/>
            <c:bubble3D val="0"/>
            <c:spPr>
              <a:solidFill>
                <a:srgbClr val="92D050"/>
              </a:solidFill>
              <a:ln>
                <a:noFill/>
              </a:ln>
              <a:effectLst/>
            </c:spPr>
            <c:extLst>
              <c:ext xmlns:c16="http://schemas.microsoft.com/office/drawing/2014/chart" uri="{C3380CC4-5D6E-409C-BE32-E72D297353CC}">
                <c16:uniqueId val="{0000000B-80B4-4191-A77D-C87D5F146A33}"/>
              </c:ext>
            </c:extLst>
          </c:dPt>
          <c:dPt>
            <c:idx val="6"/>
            <c:invertIfNegative val="0"/>
            <c:bubble3D val="0"/>
            <c:spPr>
              <a:solidFill>
                <a:srgbClr val="FFC000"/>
              </a:solidFill>
              <a:ln>
                <a:noFill/>
              </a:ln>
              <a:effectLst/>
            </c:spPr>
            <c:extLst>
              <c:ext xmlns:c16="http://schemas.microsoft.com/office/drawing/2014/chart" uri="{C3380CC4-5D6E-409C-BE32-E72D297353CC}">
                <c16:uniqueId val="{0000000D-80B4-4191-A77D-C87D5F146A33}"/>
              </c:ext>
            </c:extLst>
          </c:dPt>
          <c:dPt>
            <c:idx val="7"/>
            <c:invertIfNegative val="0"/>
            <c:bubble3D val="0"/>
            <c:spPr>
              <a:solidFill>
                <a:srgbClr val="FFC000"/>
              </a:solidFill>
              <a:ln>
                <a:noFill/>
              </a:ln>
              <a:effectLst/>
            </c:spPr>
            <c:extLst>
              <c:ext xmlns:c16="http://schemas.microsoft.com/office/drawing/2014/chart" uri="{C3380CC4-5D6E-409C-BE32-E72D297353CC}">
                <c16:uniqueId val="{0000000F-80B4-4191-A77D-C87D5F146A33}"/>
              </c:ext>
            </c:extLst>
          </c:dPt>
          <c:dPt>
            <c:idx val="8"/>
            <c:invertIfNegative val="0"/>
            <c:bubble3D val="0"/>
            <c:spPr>
              <a:solidFill>
                <a:srgbClr val="FFC000"/>
              </a:solidFill>
              <a:ln>
                <a:noFill/>
              </a:ln>
              <a:effectLst/>
            </c:spPr>
            <c:extLst>
              <c:ext xmlns:c16="http://schemas.microsoft.com/office/drawing/2014/chart" uri="{C3380CC4-5D6E-409C-BE32-E72D297353CC}">
                <c16:uniqueId val="{00000011-80B4-4191-A77D-C87D5F146A33}"/>
              </c:ext>
            </c:extLst>
          </c:dPt>
          <c:dPt>
            <c:idx val="9"/>
            <c:invertIfNegative val="0"/>
            <c:bubble3D val="0"/>
            <c:spPr>
              <a:solidFill>
                <a:srgbClr val="CC3399"/>
              </a:solidFill>
              <a:ln>
                <a:noFill/>
              </a:ln>
              <a:effectLst/>
            </c:spPr>
            <c:extLst>
              <c:ext xmlns:c16="http://schemas.microsoft.com/office/drawing/2014/chart" uri="{C3380CC4-5D6E-409C-BE32-E72D297353CC}">
                <c16:uniqueId val="{00000013-80B4-4191-A77D-C87D5F146A33}"/>
              </c:ext>
            </c:extLst>
          </c:dPt>
          <c:dPt>
            <c:idx val="10"/>
            <c:invertIfNegative val="0"/>
            <c:bubble3D val="0"/>
            <c:spPr>
              <a:solidFill>
                <a:srgbClr val="CC3399"/>
              </a:solidFill>
              <a:ln>
                <a:noFill/>
              </a:ln>
              <a:effectLst/>
            </c:spPr>
            <c:extLst>
              <c:ext xmlns:c16="http://schemas.microsoft.com/office/drawing/2014/chart" uri="{C3380CC4-5D6E-409C-BE32-E72D297353CC}">
                <c16:uniqueId val="{00000015-80B4-4191-A77D-C87D5F146A33}"/>
              </c:ext>
            </c:extLst>
          </c:dPt>
          <c:cat>
            <c:multiLvlStrRef>
              <c:f>final!$B$18:$M$19</c:f>
              <c:multiLvlStrCache>
                <c:ptCount val="12"/>
                <c:lvl>
                  <c:pt idx="0">
                    <c:v>2022</c:v>
                  </c:pt>
                  <c:pt idx="1">
                    <c:v>2021</c:v>
                  </c:pt>
                  <c:pt idx="2">
                    <c:v>2020</c:v>
                  </c:pt>
                  <c:pt idx="3">
                    <c:v>2022</c:v>
                  </c:pt>
                  <c:pt idx="4">
                    <c:v>2021</c:v>
                  </c:pt>
                  <c:pt idx="5">
                    <c:v>2020</c:v>
                  </c:pt>
                  <c:pt idx="6">
                    <c:v>2022</c:v>
                  </c:pt>
                  <c:pt idx="7">
                    <c:v>2021</c:v>
                  </c:pt>
                  <c:pt idx="8">
                    <c:v>2020</c:v>
                  </c:pt>
                  <c:pt idx="9">
                    <c:v>2022</c:v>
                  </c:pt>
                  <c:pt idx="10">
                    <c:v>2021</c:v>
                  </c:pt>
                  <c:pt idx="11">
                    <c:v>2020</c:v>
                  </c:pt>
                </c:lvl>
                <c:lvl>
                  <c:pt idx="0">
                    <c:v> Chemistry </c:v>
                  </c:pt>
                  <c:pt idx="3">
                    <c:v>Biochemistry</c:v>
                  </c:pt>
                  <c:pt idx="6">
                    <c:v> Physics </c:v>
                  </c:pt>
                  <c:pt idx="9">
                    <c:v>Biophysics</c:v>
                  </c:pt>
                </c:lvl>
              </c:multiLvlStrCache>
            </c:multiLvlStrRef>
          </c:cat>
          <c:val>
            <c:numRef>
              <c:f>final!$B$20:$M$20</c:f>
              <c:numCache>
                <c:formatCode>General</c:formatCode>
                <c:ptCount val="12"/>
                <c:pt idx="0">
                  <c:v>4</c:v>
                </c:pt>
                <c:pt idx="1">
                  <c:v>18</c:v>
                </c:pt>
                <c:pt idx="2">
                  <c:v>12</c:v>
                </c:pt>
                <c:pt idx="3">
                  <c:v>14</c:v>
                </c:pt>
                <c:pt idx="4">
                  <c:v>2</c:v>
                </c:pt>
                <c:pt idx="5">
                  <c:v>3</c:v>
                </c:pt>
                <c:pt idx="6">
                  <c:v>2</c:v>
                </c:pt>
                <c:pt idx="7">
                  <c:v>13</c:v>
                </c:pt>
                <c:pt idx="8">
                  <c:v>7</c:v>
                </c:pt>
                <c:pt idx="9">
                  <c:v>1</c:v>
                </c:pt>
                <c:pt idx="10">
                  <c:v>3</c:v>
                </c:pt>
                <c:pt idx="11">
                  <c:v>0</c:v>
                </c:pt>
              </c:numCache>
            </c:numRef>
          </c:val>
          <c:extLst>
            <c:ext xmlns:c16="http://schemas.microsoft.com/office/drawing/2014/chart" uri="{C3380CC4-5D6E-409C-BE32-E72D297353CC}">
              <c16:uniqueId val="{00000000-C603-4448-8C14-FD1E919593E7}"/>
            </c:ext>
          </c:extLst>
        </c:ser>
        <c:ser>
          <c:idx val="1"/>
          <c:order val="1"/>
          <c:tx>
            <c:strRef>
              <c:f>final!$A$21</c:f>
              <c:strCache>
                <c:ptCount val="1"/>
                <c:pt idx="0">
                  <c:v>Female </c:v>
                </c:pt>
              </c:strCache>
            </c:strRef>
          </c:tx>
          <c:spPr>
            <a:pattFill prst="solidDmnd">
              <a:fgClr>
                <a:srgbClr val="FF00FF"/>
              </a:fgClr>
              <a:bgClr>
                <a:schemeClr val="bg1"/>
              </a:bgClr>
            </a:pattFill>
            <a:ln>
              <a:noFill/>
            </a:ln>
            <a:effectLst/>
          </c:spPr>
          <c:invertIfNegative val="0"/>
          <c:dPt>
            <c:idx val="0"/>
            <c:invertIfNegative val="0"/>
            <c:bubble3D val="0"/>
            <c:spPr>
              <a:pattFill prst="solidDmnd">
                <a:fgClr>
                  <a:schemeClr val="tx1"/>
                </a:fgClr>
                <a:bgClr>
                  <a:schemeClr val="bg1"/>
                </a:bgClr>
              </a:pattFill>
              <a:ln>
                <a:noFill/>
              </a:ln>
              <a:effectLst/>
            </c:spPr>
            <c:extLst>
              <c:ext xmlns:c16="http://schemas.microsoft.com/office/drawing/2014/chart" uri="{C3380CC4-5D6E-409C-BE32-E72D297353CC}">
                <c16:uniqueId val="{00000017-80B4-4191-A77D-C87D5F146A33}"/>
              </c:ext>
            </c:extLst>
          </c:dPt>
          <c:dPt>
            <c:idx val="1"/>
            <c:invertIfNegative val="0"/>
            <c:bubble3D val="0"/>
            <c:spPr>
              <a:pattFill prst="solidDmnd">
                <a:fgClr>
                  <a:schemeClr val="tx1"/>
                </a:fgClr>
                <a:bgClr>
                  <a:schemeClr val="bg1"/>
                </a:bgClr>
              </a:pattFill>
              <a:ln>
                <a:noFill/>
              </a:ln>
              <a:effectLst/>
            </c:spPr>
            <c:extLst>
              <c:ext xmlns:c16="http://schemas.microsoft.com/office/drawing/2014/chart" uri="{C3380CC4-5D6E-409C-BE32-E72D297353CC}">
                <c16:uniqueId val="{00000019-80B4-4191-A77D-C87D5F146A33}"/>
              </c:ext>
            </c:extLst>
          </c:dPt>
          <c:dPt>
            <c:idx val="2"/>
            <c:invertIfNegative val="0"/>
            <c:bubble3D val="0"/>
            <c:spPr>
              <a:pattFill prst="solidDmnd">
                <a:fgClr>
                  <a:schemeClr val="tx1"/>
                </a:fgClr>
                <a:bgClr>
                  <a:schemeClr val="bg1"/>
                </a:bgClr>
              </a:pattFill>
              <a:ln>
                <a:noFill/>
              </a:ln>
              <a:effectLst/>
            </c:spPr>
            <c:extLst>
              <c:ext xmlns:c16="http://schemas.microsoft.com/office/drawing/2014/chart" uri="{C3380CC4-5D6E-409C-BE32-E72D297353CC}">
                <c16:uniqueId val="{0000001B-80B4-4191-A77D-C87D5F146A33}"/>
              </c:ext>
            </c:extLst>
          </c:dPt>
          <c:dPt>
            <c:idx val="3"/>
            <c:invertIfNegative val="0"/>
            <c:bubble3D val="0"/>
            <c:spPr>
              <a:pattFill prst="solidDmnd">
                <a:fgClr>
                  <a:srgbClr val="92D050"/>
                </a:fgClr>
                <a:bgClr>
                  <a:schemeClr val="bg1"/>
                </a:bgClr>
              </a:pattFill>
              <a:ln>
                <a:noFill/>
              </a:ln>
              <a:effectLst/>
            </c:spPr>
            <c:extLst>
              <c:ext xmlns:c16="http://schemas.microsoft.com/office/drawing/2014/chart" uri="{C3380CC4-5D6E-409C-BE32-E72D297353CC}">
                <c16:uniqueId val="{0000001D-80B4-4191-A77D-C87D5F146A33}"/>
              </c:ext>
            </c:extLst>
          </c:dPt>
          <c:dPt>
            <c:idx val="4"/>
            <c:invertIfNegative val="0"/>
            <c:bubble3D val="0"/>
            <c:spPr>
              <a:pattFill prst="solidDmnd">
                <a:fgClr>
                  <a:srgbClr val="92D050"/>
                </a:fgClr>
                <a:bgClr>
                  <a:schemeClr val="bg1"/>
                </a:bgClr>
              </a:pattFill>
              <a:ln>
                <a:noFill/>
              </a:ln>
              <a:effectLst/>
            </c:spPr>
            <c:extLst>
              <c:ext xmlns:c16="http://schemas.microsoft.com/office/drawing/2014/chart" uri="{C3380CC4-5D6E-409C-BE32-E72D297353CC}">
                <c16:uniqueId val="{0000001F-80B4-4191-A77D-C87D5F146A33}"/>
              </c:ext>
            </c:extLst>
          </c:dPt>
          <c:dPt>
            <c:idx val="5"/>
            <c:invertIfNegative val="0"/>
            <c:bubble3D val="0"/>
            <c:spPr>
              <a:pattFill prst="solidDmnd">
                <a:fgClr>
                  <a:srgbClr val="92D050"/>
                </a:fgClr>
                <a:bgClr>
                  <a:schemeClr val="bg1"/>
                </a:bgClr>
              </a:pattFill>
              <a:ln>
                <a:noFill/>
              </a:ln>
              <a:effectLst/>
            </c:spPr>
            <c:extLst>
              <c:ext xmlns:c16="http://schemas.microsoft.com/office/drawing/2014/chart" uri="{C3380CC4-5D6E-409C-BE32-E72D297353CC}">
                <c16:uniqueId val="{00000021-80B4-4191-A77D-C87D5F146A33}"/>
              </c:ext>
            </c:extLst>
          </c:dPt>
          <c:dPt>
            <c:idx val="6"/>
            <c:invertIfNegative val="0"/>
            <c:bubble3D val="0"/>
            <c:spPr>
              <a:pattFill prst="solidDmnd">
                <a:fgClr>
                  <a:schemeClr val="accent2">
                    <a:lumMod val="75000"/>
                  </a:schemeClr>
                </a:fgClr>
                <a:bgClr>
                  <a:schemeClr val="bg1"/>
                </a:bgClr>
              </a:pattFill>
              <a:ln>
                <a:noFill/>
              </a:ln>
              <a:effectLst/>
            </c:spPr>
            <c:extLst>
              <c:ext xmlns:c16="http://schemas.microsoft.com/office/drawing/2014/chart" uri="{C3380CC4-5D6E-409C-BE32-E72D297353CC}">
                <c16:uniqueId val="{00000023-80B4-4191-A77D-C87D5F146A33}"/>
              </c:ext>
            </c:extLst>
          </c:dPt>
          <c:dPt>
            <c:idx val="7"/>
            <c:invertIfNegative val="0"/>
            <c:bubble3D val="0"/>
            <c:spPr>
              <a:pattFill prst="solidDmnd">
                <a:fgClr>
                  <a:srgbClr val="FFC000"/>
                </a:fgClr>
                <a:bgClr>
                  <a:schemeClr val="bg1"/>
                </a:bgClr>
              </a:pattFill>
              <a:ln>
                <a:noFill/>
              </a:ln>
              <a:effectLst/>
            </c:spPr>
            <c:extLst>
              <c:ext xmlns:c16="http://schemas.microsoft.com/office/drawing/2014/chart" uri="{C3380CC4-5D6E-409C-BE32-E72D297353CC}">
                <c16:uniqueId val="{00000025-80B4-4191-A77D-C87D5F146A33}"/>
              </c:ext>
            </c:extLst>
          </c:dPt>
          <c:dPt>
            <c:idx val="8"/>
            <c:invertIfNegative val="0"/>
            <c:bubble3D val="0"/>
            <c:spPr>
              <a:pattFill prst="solidDmnd">
                <a:fgClr>
                  <a:srgbClr val="FFC000"/>
                </a:fgClr>
                <a:bgClr>
                  <a:schemeClr val="bg1"/>
                </a:bgClr>
              </a:pattFill>
              <a:ln>
                <a:noFill/>
              </a:ln>
              <a:effectLst/>
            </c:spPr>
            <c:extLst>
              <c:ext xmlns:c16="http://schemas.microsoft.com/office/drawing/2014/chart" uri="{C3380CC4-5D6E-409C-BE32-E72D297353CC}">
                <c16:uniqueId val="{00000027-80B4-4191-A77D-C87D5F146A33}"/>
              </c:ext>
            </c:extLst>
          </c:dPt>
          <c:dPt>
            <c:idx val="9"/>
            <c:invertIfNegative val="0"/>
            <c:bubble3D val="0"/>
            <c:spPr>
              <a:pattFill prst="solidDmnd">
                <a:fgClr>
                  <a:srgbClr val="CC3399"/>
                </a:fgClr>
                <a:bgClr>
                  <a:schemeClr val="bg1"/>
                </a:bgClr>
              </a:pattFill>
              <a:ln>
                <a:noFill/>
              </a:ln>
              <a:effectLst/>
            </c:spPr>
            <c:extLst>
              <c:ext xmlns:c16="http://schemas.microsoft.com/office/drawing/2014/chart" uri="{C3380CC4-5D6E-409C-BE32-E72D297353CC}">
                <c16:uniqueId val="{00000029-80B4-4191-A77D-C87D5F146A33}"/>
              </c:ext>
            </c:extLst>
          </c:dPt>
          <c:dPt>
            <c:idx val="10"/>
            <c:invertIfNegative val="0"/>
            <c:bubble3D val="0"/>
            <c:spPr>
              <a:pattFill prst="solidDmnd">
                <a:fgClr>
                  <a:srgbClr val="CC3399"/>
                </a:fgClr>
                <a:bgClr>
                  <a:schemeClr val="bg1"/>
                </a:bgClr>
              </a:pattFill>
              <a:ln>
                <a:noFill/>
              </a:ln>
              <a:effectLst/>
            </c:spPr>
            <c:extLst>
              <c:ext xmlns:c16="http://schemas.microsoft.com/office/drawing/2014/chart" uri="{C3380CC4-5D6E-409C-BE32-E72D297353CC}">
                <c16:uniqueId val="{0000002B-80B4-4191-A77D-C87D5F146A33}"/>
              </c:ext>
            </c:extLst>
          </c:dPt>
          <c:cat>
            <c:multiLvlStrRef>
              <c:f>final!$B$18:$M$19</c:f>
              <c:multiLvlStrCache>
                <c:ptCount val="12"/>
                <c:lvl>
                  <c:pt idx="0">
                    <c:v>2022</c:v>
                  </c:pt>
                  <c:pt idx="1">
                    <c:v>2021</c:v>
                  </c:pt>
                  <c:pt idx="2">
                    <c:v>2020</c:v>
                  </c:pt>
                  <c:pt idx="3">
                    <c:v>2022</c:v>
                  </c:pt>
                  <c:pt idx="4">
                    <c:v>2021</c:v>
                  </c:pt>
                  <c:pt idx="5">
                    <c:v>2020</c:v>
                  </c:pt>
                  <c:pt idx="6">
                    <c:v>2022</c:v>
                  </c:pt>
                  <c:pt idx="7">
                    <c:v>2021</c:v>
                  </c:pt>
                  <c:pt idx="8">
                    <c:v>2020</c:v>
                  </c:pt>
                  <c:pt idx="9">
                    <c:v>2022</c:v>
                  </c:pt>
                  <c:pt idx="10">
                    <c:v>2021</c:v>
                  </c:pt>
                  <c:pt idx="11">
                    <c:v>2020</c:v>
                  </c:pt>
                </c:lvl>
                <c:lvl>
                  <c:pt idx="0">
                    <c:v> Chemistry </c:v>
                  </c:pt>
                  <c:pt idx="3">
                    <c:v>Biochemistry</c:v>
                  </c:pt>
                  <c:pt idx="6">
                    <c:v> Physics </c:v>
                  </c:pt>
                  <c:pt idx="9">
                    <c:v>Biophysics</c:v>
                  </c:pt>
                </c:lvl>
              </c:multiLvlStrCache>
            </c:multiLvlStrRef>
          </c:cat>
          <c:val>
            <c:numRef>
              <c:f>final!$B$21:$M$21</c:f>
              <c:numCache>
                <c:formatCode>General</c:formatCode>
                <c:ptCount val="12"/>
                <c:pt idx="0">
                  <c:v>2</c:v>
                </c:pt>
                <c:pt idx="1">
                  <c:v>52</c:v>
                </c:pt>
                <c:pt idx="2">
                  <c:v>15</c:v>
                </c:pt>
                <c:pt idx="3">
                  <c:v>48</c:v>
                </c:pt>
                <c:pt idx="4">
                  <c:v>48</c:v>
                </c:pt>
                <c:pt idx="5">
                  <c:v>8</c:v>
                </c:pt>
                <c:pt idx="6">
                  <c:v>0</c:v>
                </c:pt>
                <c:pt idx="7">
                  <c:v>15</c:v>
                </c:pt>
                <c:pt idx="8">
                  <c:v>8</c:v>
                </c:pt>
                <c:pt idx="9">
                  <c:v>14</c:v>
                </c:pt>
                <c:pt idx="10">
                  <c:v>12</c:v>
                </c:pt>
                <c:pt idx="11">
                  <c:v>1</c:v>
                </c:pt>
              </c:numCache>
            </c:numRef>
          </c:val>
          <c:extLst>
            <c:ext xmlns:c16="http://schemas.microsoft.com/office/drawing/2014/chart" uri="{C3380CC4-5D6E-409C-BE32-E72D297353CC}">
              <c16:uniqueId val="{00000001-C603-4448-8C14-FD1E919593E7}"/>
            </c:ext>
          </c:extLst>
        </c:ser>
        <c:dLbls>
          <c:showLegendKey val="0"/>
          <c:showVal val="0"/>
          <c:showCatName val="0"/>
          <c:showSerName val="0"/>
          <c:showPercent val="0"/>
          <c:showBubbleSize val="0"/>
        </c:dLbls>
        <c:gapWidth val="135"/>
        <c:overlap val="100"/>
        <c:axId val="133186304"/>
        <c:axId val="133187840"/>
      </c:barChart>
      <c:catAx>
        <c:axId val="13318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rtl="0">
              <a:defRPr lang="en-US" sz="1200" b="1" i="0" u="none" strike="noStrike" kern="1200" baseline="0">
                <a:solidFill>
                  <a:sysClr val="windowText" lastClr="000000"/>
                </a:solidFill>
                <a:latin typeface="+mn-lt"/>
                <a:ea typeface="+mn-ea"/>
                <a:cs typeface="+mn-cs"/>
              </a:defRPr>
            </a:pPr>
            <a:endParaRPr lang="en-US"/>
          </a:p>
        </c:txPr>
        <c:crossAx val="133187840"/>
        <c:crosses val="autoZero"/>
        <c:auto val="1"/>
        <c:lblAlgn val="ctr"/>
        <c:lblOffset val="100"/>
        <c:noMultiLvlLbl val="0"/>
      </c:catAx>
      <c:valAx>
        <c:axId val="133187840"/>
        <c:scaling>
          <c:orientation val="minMax"/>
          <c:max val="7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r>
                  <a:rPr lang="en-US" sz="1200" b="1">
                    <a:solidFill>
                      <a:sysClr val="windowText" lastClr="000000"/>
                    </a:solidFill>
                  </a:rPr>
                  <a:t>Number</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133186304"/>
        <c:crosses val="autoZero"/>
        <c:crossBetween val="between"/>
      </c:valAx>
      <c:spPr>
        <a:noFill/>
        <a:ln>
          <a:noFill/>
        </a:ln>
        <a:effectLst/>
      </c:spPr>
    </c:plotArea>
    <c:legend>
      <c:legendPos val="b"/>
      <c:layout>
        <c:manualLayout>
          <c:xMode val="edge"/>
          <c:yMode val="edge"/>
          <c:x val="0.64604680664916891"/>
          <c:y val="9.0261373578302773E-2"/>
          <c:w val="0.30235083114610672"/>
          <c:h val="7.7664936769267473E-2"/>
        </c:manualLayout>
      </c:layout>
      <c:overlay val="0"/>
      <c:spPr>
        <a:noFill/>
        <a:ln>
          <a:noFill/>
        </a:ln>
        <a:effectLst/>
      </c:spPr>
      <c:txPr>
        <a:bodyPr rot="0" spcFirstLastPara="1" vertOverflow="ellipsis" vert="horz" wrap="square" anchor="ctr" anchorCtr="1"/>
        <a:lstStyle/>
        <a:p>
          <a:pPr algn="ctr" rtl="0">
            <a:defRPr lang="en-US" sz="2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a:t>
            </a:r>
          </a:p>
        </c:rich>
      </c:tx>
      <c:overlay val="1"/>
    </c:title>
    <c:autoTitleDeleted val="0"/>
    <c:plotArea>
      <c:layout>
        <c:manualLayout>
          <c:layoutTarget val="inner"/>
          <c:xMode val="edge"/>
          <c:yMode val="edge"/>
          <c:x val="7.236326278460968E-2"/>
          <c:y val="5.7060367454068242E-2"/>
          <c:w val="0.89708118734833031"/>
          <c:h val="0.5815325511284678"/>
        </c:manualLayout>
      </c:layout>
      <c:barChart>
        <c:barDir val="col"/>
        <c:grouping val="stacked"/>
        <c:varyColors val="0"/>
        <c:ser>
          <c:idx val="0"/>
          <c:order val="0"/>
          <c:tx>
            <c:strRef>
              <c:f>final!$A$15</c:f>
              <c:strCache>
                <c:ptCount val="1"/>
                <c:pt idx="0">
                  <c:v>Male </c:v>
                </c:pt>
              </c:strCache>
            </c:strRef>
          </c:tx>
          <c:spPr>
            <a:solidFill>
              <a:srgbClr val="0070C0"/>
            </a:solidFill>
            <a:ln>
              <a:noFill/>
            </a:ln>
            <a:effectLst/>
          </c:spPr>
          <c:invertIfNegative val="0"/>
          <c:dPt>
            <c:idx val="0"/>
            <c:invertIfNegative val="0"/>
            <c:bubble3D val="0"/>
            <c:spPr>
              <a:solidFill>
                <a:srgbClr val="FF00FF"/>
              </a:solidFill>
              <a:ln>
                <a:noFill/>
              </a:ln>
              <a:effectLst/>
            </c:spPr>
            <c:extLst>
              <c:ext xmlns:c16="http://schemas.microsoft.com/office/drawing/2014/chart" uri="{C3380CC4-5D6E-409C-BE32-E72D297353CC}">
                <c16:uniqueId val="{00000001-6AD2-4A21-8DE4-C033BFA8C8F9}"/>
              </c:ext>
            </c:extLst>
          </c:dPt>
          <c:dPt>
            <c:idx val="1"/>
            <c:invertIfNegative val="0"/>
            <c:bubble3D val="0"/>
            <c:spPr>
              <a:solidFill>
                <a:srgbClr val="FF00FF"/>
              </a:solidFill>
              <a:ln>
                <a:noFill/>
              </a:ln>
              <a:effectLst/>
            </c:spPr>
            <c:extLst>
              <c:ext xmlns:c16="http://schemas.microsoft.com/office/drawing/2014/chart" uri="{C3380CC4-5D6E-409C-BE32-E72D297353CC}">
                <c16:uniqueId val="{00000003-6AD2-4A21-8DE4-C033BFA8C8F9}"/>
              </c:ext>
            </c:extLst>
          </c:dPt>
          <c:dPt>
            <c:idx val="2"/>
            <c:invertIfNegative val="0"/>
            <c:bubble3D val="0"/>
            <c:spPr>
              <a:solidFill>
                <a:srgbClr val="FF00FF"/>
              </a:solidFill>
              <a:ln>
                <a:noFill/>
              </a:ln>
              <a:effectLst/>
            </c:spPr>
            <c:extLst>
              <c:ext xmlns:c16="http://schemas.microsoft.com/office/drawing/2014/chart" uri="{C3380CC4-5D6E-409C-BE32-E72D297353CC}">
                <c16:uniqueId val="{00000005-6AD2-4A21-8DE4-C033BFA8C8F9}"/>
              </c:ext>
            </c:extLst>
          </c:dPt>
          <c:dPt>
            <c:idx val="6"/>
            <c:invertIfNegative val="0"/>
            <c:bubble3D val="0"/>
            <c:spPr>
              <a:solidFill>
                <a:schemeClr val="accent6">
                  <a:lumMod val="50000"/>
                </a:schemeClr>
              </a:solidFill>
              <a:ln>
                <a:noFill/>
              </a:ln>
              <a:effectLst/>
            </c:spPr>
            <c:extLst>
              <c:ext xmlns:c16="http://schemas.microsoft.com/office/drawing/2014/chart" uri="{C3380CC4-5D6E-409C-BE32-E72D297353CC}">
                <c16:uniqueId val="{00000007-6AD2-4A21-8DE4-C033BFA8C8F9}"/>
              </c:ext>
            </c:extLst>
          </c:dPt>
          <c:dPt>
            <c:idx val="7"/>
            <c:invertIfNegative val="0"/>
            <c:bubble3D val="0"/>
            <c:spPr>
              <a:solidFill>
                <a:schemeClr val="accent6">
                  <a:lumMod val="50000"/>
                </a:schemeClr>
              </a:solidFill>
              <a:ln>
                <a:noFill/>
              </a:ln>
              <a:effectLst/>
            </c:spPr>
            <c:extLst>
              <c:ext xmlns:c16="http://schemas.microsoft.com/office/drawing/2014/chart" uri="{C3380CC4-5D6E-409C-BE32-E72D297353CC}">
                <c16:uniqueId val="{00000009-6AD2-4A21-8DE4-C033BFA8C8F9}"/>
              </c:ext>
            </c:extLst>
          </c:dPt>
          <c:dPt>
            <c:idx val="8"/>
            <c:invertIfNegative val="0"/>
            <c:bubble3D val="0"/>
            <c:spPr>
              <a:solidFill>
                <a:schemeClr val="accent6">
                  <a:lumMod val="50000"/>
                </a:schemeClr>
              </a:solidFill>
              <a:ln>
                <a:noFill/>
              </a:ln>
              <a:effectLst/>
            </c:spPr>
            <c:extLst>
              <c:ext xmlns:c16="http://schemas.microsoft.com/office/drawing/2014/chart" uri="{C3380CC4-5D6E-409C-BE32-E72D297353CC}">
                <c16:uniqueId val="{0000000B-6AD2-4A21-8DE4-C033BFA8C8F9}"/>
              </c:ext>
            </c:extLst>
          </c:dPt>
          <c:dPt>
            <c:idx val="9"/>
            <c:invertIfNegative val="0"/>
            <c:bubble3D val="0"/>
            <c:spPr>
              <a:solidFill>
                <a:srgbClr val="FF0000"/>
              </a:solidFill>
              <a:ln>
                <a:noFill/>
              </a:ln>
              <a:effectLst/>
            </c:spPr>
            <c:extLst>
              <c:ext xmlns:c16="http://schemas.microsoft.com/office/drawing/2014/chart" uri="{C3380CC4-5D6E-409C-BE32-E72D297353CC}">
                <c16:uniqueId val="{0000000D-6AD2-4A21-8DE4-C033BFA8C8F9}"/>
              </c:ext>
            </c:extLst>
          </c:dPt>
          <c:dPt>
            <c:idx val="10"/>
            <c:invertIfNegative val="0"/>
            <c:bubble3D val="0"/>
            <c:spPr>
              <a:solidFill>
                <a:srgbClr val="FF0000"/>
              </a:solidFill>
              <a:ln>
                <a:noFill/>
              </a:ln>
              <a:effectLst/>
            </c:spPr>
            <c:extLst>
              <c:ext xmlns:c16="http://schemas.microsoft.com/office/drawing/2014/chart" uri="{C3380CC4-5D6E-409C-BE32-E72D297353CC}">
                <c16:uniqueId val="{0000000F-6AD2-4A21-8DE4-C033BFA8C8F9}"/>
              </c:ext>
            </c:extLst>
          </c:dPt>
          <c:dPt>
            <c:idx val="12"/>
            <c:invertIfNegative val="0"/>
            <c:bubble3D val="0"/>
            <c:spPr>
              <a:solidFill>
                <a:srgbClr val="7030A0"/>
              </a:solidFill>
              <a:ln>
                <a:noFill/>
              </a:ln>
              <a:effectLst/>
            </c:spPr>
            <c:extLst>
              <c:ext xmlns:c16="http://schemas.microsoft.com/office/drawing/2014/chart" uri="{C3380CC4-5D6E-409C-BE32-E72D297353CC}">
                <c16:uniqueId val="{00000011-6AD2-4A21-8DE4-C033BFA8C8F9}"/>
              </c:ext>
            </c:extLst>
          </c:dPt>
          <c:dPt>
            <c:idx val="13"/>
            <c:invertIfNegative val="0"/>
            <c:bubble3D val="0"/>
            <c:spPr>
              <a:solidFill>
                <a:srgbClr val="7030A0"/>
              </a:solidFill>
              <a:ln>
                <a:noFill/>
              </a:ln>
              <a:effectLst/>
            </c:spPr>
            <c:extLst>
              <c:ext xmlns:c16="http://schemas.microsoft.com/office/drawing/2014/chart" uri="{C3380CC4-5D6E-409C-BE32-E72D297353CC}">
                <c16:uniqueId val="{00000013-6AD2-4A21-8DE4-C033BFA8C8F9}"/>
              </c:ext>
            </c:extLst>
          </c:dPt>
          <c:dPt>
            <c:idx val="14"/>
            <c:invertIfNegative val="0"/>
            <c:bubble3D val="0"/>
            <c:spPr>
              <a:solidFill>
                <a:srgbClr val="7030A0"/>
              </a:solidFill>
              <a:ln>
                <a:noFill/>
              </a:ln>
              <a:effectLst/>
            </c:spPr>
            <c:extLst>
              <c:ext xmlns:c16="http://schemas.microsoft.com/office/drawing/2014/chart" uri="{C3380CC4-5D6E-409C-BE32-E72D297353CC}">
                <c16:uniqueId val="{00000015-6AD2-4A21-8DE4-C033BFA8C8F9}"/>
              </c:ext>
            </c:extLst>
          </c:dPt>
          <c:cat>
            <c:multiLvlStrRef>
              <c:f>final!$B$13:$P$14</c:f>
              <c:multiLvlStrCache>
                <c:ptCount val="15"/>
                <c:lvl>
                  <c:pt idx="0">
                    <c:v>2022</c:v>
                  </c:pt>
                  <c:pt idx="1">
                    <c:v>2021</c:v>
                  </c:pt>
                  <c:pt idx="2">
                    <c:v>2020</c:v>
                  </c:pt>
                  <c:pt idx="3">
                    <c:v>2022</c:v>
                  </c:pt>
                  <c:pt idx="4">
                    <c:v>2021</c:v>
                  </c:pt>
                  <c:pt idx="5">
                    <c:v>2020</c:v>
                  </c:pt>
                  <c:pt idx="6">
                    <c:v>2022</c:v>
                  </c:pt>
                  <c:pt idx="7">
                    <c:v>2021</c:v>
                  </c:pt>
                  <c:pt idx="8">
                    <c:v>2020</c:v>
                  </c:pt>
                  <c:pt idx="9">
                    <c:v>2022</c:v>
                  </c:pt>
                  <c:pt idx="10">
                    <c:v>2021</c:v>
                  </c:pt>
                  <c:pt idx="11">
                    <c:v>2020</c:v>
                  </c:pt>
                  <c:pt idx="12">
                    <c:v>2022</c:v>
                  </c:pt>
                  <c:pt idx="13">
                    <c:v>2021</c:v>
                  </c:pt>
                  <c:pt idx="14">
                    <c:v>2020</c:v>
                  </c:pt>
                </c:lvl>
                <c:lvl>
                  <c:pt idx="0">
                    <c:v>Computer Science</c:v>
                  </c:pt>
                  <c:pt idx="3">
                    <c:v> Mathematics </c:v>
                  </c:pt>
                  <c:pt idx="6">
                    <c:v>Biology</c:v>
                  </c:pt>
                  <c:pt idx="9">
                    <c:v>Geology </c:v>
                  </c:pt>
                  <c:pt idx="12">
                    <c:v> Geophysics</c:v>
                  </c:pt>
                </c:lvl>
              </c:multiLvlStrCache>
            </c:multiLvlStrRef>
          </c:cat>
          <c:val>
            <c:numRef>
              <c:f>final!$B$15:$P$15</c:f>
              <c:numCache>
                <c:formatCode>General</c:formatCode>
                <c:ptCount val="15"/>
                <c:pt idx="0">
                  <c:v>36</c:v>
                </c:pt>
                <c:pt idx="1">
                  <c:v>26</c:v>
                </c:pt>
                <c:pt idx="2">
                  <c:v>2</c:v>
                </c:pt>
                <c:pt idx="3">
                  <c:v>6</c:v>
                </c:pt>
                <c:pt idx="4">
                  <c:v>3</c:v>
                </c:pt>
                <c:pt idx="5">
                  <c:v>2</c:v>
                </c:pt>
                <c:pt idx="6">
                  <c:v>7</c:v>
                </c:pt>
                <c:pt idx="7">
                  <c:v>4</c:v>
                </c:pt>
                <c:pt idx="8">
                  <c:v>17</c:v>
                </c:pt>
                <c:pt idx="9">
                  <c:v>1</c:v>
                </c:pt>
                <c:pt idx="10">
                  <c:v>5</c:v>
                </c:pt>
                <c:pt idx="11">
                  <c:v>0</c:v>
                </c:pt>
                <c:pt idx="12">
                  <c:v>17</c:v>
                </c:pt>
                <c:pt idx="13">
                  <c:v>22</c:v>
                </c:pt>
                <c:pt idx="14">
                  <c:v>9</c:v>
                </c:pt>
              </c:numCache>
            </c:numRef>
          </c:val>
          <c:extLst>
            <c:ext xmlns:c16="http://schemas.microsoft.com/office/drawing/2014/chart" uri="{C3380CC4-5D6E-409C-BE32-E72D297353CC}">
              <c16:uniqueId val="{00000000-C603-4448-8C14-FD1E919593E7}"/>
            </c:ext>
          </c:extLst>
        </c:ser>
        <c:ser>
          <c:idx val="1"/>
          <c:order val="1"/>
          <c:tx>
            <c:strRef>
              <c:f>final!$A$16</c:f>
              <c:strCache>
                <c:ptCount val="1"/>
                <c:pt idx="0">
                  <c:v>Female</c:v>
                </c:pt>
              </c:strCache>
            </c:strRef>
          </c:tx>
          <c:spPr>
            <a:pattFill prst="solidDmnd">
              <a:fgClr>
                <a:srgbClr val="FF00FF"/>
              </a:fgClr>
              <a:bgClr>
                <a:schemeClr val="bg1"/>
              </a:bgClr>
            </a:pattFill>
            <a:ln>
              <a:noFill/>
            </a:ln>
            <a:effectLst/>
          </c:spPr>
          <c:invertIfNegative val="0"/>
          <c:dPt>
            <c:idx val="3"/>
            <c:invertIfNegative val="0"/>
            <c:bubble3D val="0"/>
            <c:spPr>
              <a:pattFill prst="solidDmnd">
                <a:fgClr>
                  <a:srgbClr val="0070C0"/>
                </a:fgClr>
                <a:bgClr>
                  <a:schemeClr val="bg1"/>
                </a:bgClr>
              </a:pattFill>
              <a:ln>
                <a:noFill/>
              </a:ln>
              <a:effectLst/>
            </c:spPr>
            <c:extLst>
              <c:ext xmlns:c16="http://schemas.microsoft.com/office/drawing/2014/chart" uri="{C3380CC4-5D6E-409C-BE32-E72D297353CC}">
                <c16:uniqueId val="{00000017-6AD2-4A21-8DE4-C033BFA8C8F9}"/>
              </c:ext>
            </c:extLst>
          </c:dPt>
          <c:dPt>
            <c:idx val="4"/>
            <c:invertIfNegative val="0"/>
            <c:bubble3D val="0"/>
            <c:spPr>
              <a:pattFill prst="solidDmnd">
                <a:fgClr>
                  <a:srgbClr val="0070C0"/>
                </a:fgClr>
                <a:bgClr>
                  <a:schemeClr val="bg1"/>
                </a:bgClr>
              </a:pattFill>
              <a:ln>
                <a:noFill/>
              </a:ln>
              <a:effectLst/>
            </c:spPr>
            <c:extLst>
              <c:ext xmlns:c16="http://schemas.microsoft.com/office/drawing/2014/chart" uri="{C3380CC4-5D6E-409C-BE32-E72D297353CC}">
                <c16:uniqueId val="{00000019-6AD2-4A21-8DE4-C033BFA8C8F9}"/>
              </c:ext>
            </c:extLst>
          </c:dPt>
          <c:dPt>
            <c:idx val="5"/>
            <c:invertIfNegative val="0"/>
            <c:bubble3D val="0"/>
            <c:spPr>
              <a:pattFill prst="solidDmnd">
                <a:fgClr>
                  <a:srgbClr val="0070C0"/>
                </a:fgClr>
                <a:bgClr>
                  <a:schemeClr val="bg1"/>
                </a:bgClr>
              </a:pattFill>
              <a:ln>
                <a:noFill/>
              </a:ln>
              <a:effectLst/>
            </c:spPr>
            <c:extLst>
              <c:ext xmlns:c16="http://schemas.microsoft.com/office/drawing/2014/chart" uri="{C3380CC4-5D6E-409C-BE32-E72D297353CC}">
                <c16:uniqueId val="{0000001B-6AD2-4A21-8DE4-C033BFA8C8F9}"/>
              </c:ext>
            </c:extLst>
          </c:dPt>
          <c:dPt>
            <c:idx val="6"/>
            <c:invertIfNegative val="0"/>
            <c:bubble3D val="0"/>
            <c:spPr>
              <a:pattFill prst="solidDmnd">
                <a:fgClr>
                  <a:schemeClr val="accent6">
                    <a:lumMod val="50000"/>
                  </a:schemeClr>
                </a:fgClr>
                <a:bgClr>
                  <a:schemeClr val="bg1"/>
                </a:bgClr>
              </a:pattFill>
              <a:ln>
                <a:noFill/>
              </a:ln>
              <a:effectLst/>
            </c:spPr>
            <c:extLst>
              <c:ext xmlns:c16="http://schemas.microsoft.com/office/drawing/2014/chart" uri="{C3380CC4-5D6E-409C-BE32-E72D297353CC}">
                <c16:uniqueId val="{0000001D-6AD2-4A21-8DE4-C033BFA8C8F9}"/>
              </c:ext>
            </c:extLst>
          </c:dPt>
          <c:dPt>
            <c:idx val="7"/>
            <c:invertIfNegative val="0"/>
            <c:bubble3D val="0"/>
            <c:spPr>
              <a:pattFill prst="solidDmnd">
                <a:fgClr>
                  <a:schemeClr val="accent6">
                    <a:lumMod val="50000"/>
                  </a:schemeClr>
                </a:fgClr>
                <a:bgClr>
                  <a:schemeClr val="bg1"/>
                </a:bgClr>
              </a:pattFill>
              <a:ln>
                <a:noFill/>
              </a:ln>
              <a:effectLst/>
            </c:spPr>
            <c:extLst>
              <c:ext xmlns:c16="http://schemas.microsoft.com/office/drawing/2014/chart" uri="{C3380CC4-5D6E-409C-BE32-E72D297353CC}">
                <c16:uniqueId val="{0000001F-6AD2-4A21-8DE4-C033BFA8C8F9}"/>
              </c:ext>
            </c:extLst>
          </c:dPt>
          <c:dPt>
            <c:idx val="8"/>
            <c:invertIfNegative val="0"/>
            <c:bubble3D val="0"/>
            <c:spPr>
              <a:pattFill prst="solidDmnd">
                <a:fgClr>
                  <a:schemeClr val="accent6">
                    <a:lumMod val="50000"/>
                  </a:schemeClr>
                </a:fgClr>
                <a:bgClr>
                  <a:schemeClr val="bg1"/>
                </a:bgClr>
              </a:pattFill>
              <a:ln>
                <a:noFill/>
              </a:ln>
              <a:effectLst/>
            </c:spPr>
            <c:extLst>
              <c:ext xmlns:c16="http://schemas.microsoft.com/office/drawing/2014/chart" uri="{C3380CC4-5D6E-409C-BE32-E72D297353CC}">
                <c16:uniqueId val="{00000021-6AD2-4A21-8DE4-C033BFA8C8F9}"/>
              </c:ext>
            </c:extLst>
          </c:dPt>
          <c:dPt>
            <c:idx val="9"/>
            <c:invertIfNegative val="0"/>
            <c:bubble3D val="0"/>
            <c:spPr>
              <a:pattFill prst="solidDmnd">
                <a:fgClr>
                  <a:srgbClr val="FF0000"/>
                </a:fgClr>
                <a:bgClr>
                  <a:schemeClr val="bg1"/>
                </a:bgClr>
              </a:pattFill>
              <a:ln>
                <a:noFill/>
              </a:ln>
              <a:effectLst/>
            </c:spPr>
            <c:extLst>
              <c:ext xmlns:c16="http://schemas.microsoft.com/office/drawing/2014/chart" uri="{C3380CC4-5D6E-409C-BE32-E72D297353CC}">
                <c16:uniqueId val="{00000023-6AD2-4A21-8DE4-C033BFA8C8F9}"/>
              </c:ext>
            </c:extLst>
          </c:dPt>
          <c:dPt>
            <c:idx val="10"/>
            <c:invertIfNegative val="0"/>
            <c:bubble3D val="0"/>
            <c:spPr>
              <a:pattFill prst="solidDmnd">
                <a:fgClr>
                  <a:srgbClr val="FF0000"/>
                </a:fgClr>
                <a:bgClr>
                  <a:schemeClr val="bg1"/>
                </a:bgClr>
              </a:pattFill>
              <a:ln>
                <a:noFill/>
              </a:ln>
              <a:effectLst/>
            </c:spPr>
            <c:extLst>
              <c:ext xmlns:c16="http://schemas.microsoft.com/office/drawing/2014/chart" uri="{C3380CC4-5D6E-409C-BE32-E72D297353CC}">
                <c16:uniqueId val="{00000025-6AD2-4A21-8DE4-C033BFA8C8F9}"/>
              </c:ext>
            </c:extLst>
          </c:dPt>
          <c:dPt>
            <c:idx val="12"/>
            <c:invertIfNegative val="0"/>
            <c:bubble3D val="0"/>
            <c:spPr>
              <a:pattFill prst="solidDmnd">
                <a:fgClr>
                  <a:srgbClr val="7030A0"/>
                </a:fgClr>
                <a:bgClr>
                  <a:schemeClr val="bg1"/>
                </a:bgClr>
              </a:pattFill>
              <a:ln>
                <a:noFill/>
              </a:ln>
              <a:effectLst/>
            </c:spPr>
            <c:extLst>
              <c:ext xmlns:c16="http://schemas.microsoft.com/office/drawing/2014/chart" uri="{C3380CC4-5D6E-409C-BE32-E72D297353CC}">
                <c16:uniqueId val="{00000027-6AD2-4A21-8DE4-C033BFA8C8F9}"/>
              </c:ext>
            </c:extLst>
          </c:dPt>
          <c:dPt>
            <c:idx val="13"/>
            <c:invertIfNegative val="0"/>
            <c:bubble3D val="0"/>
            <c:spPr>
              <a:pattFill prst="solidDmnd">
                <a:fgClr>
                  <a:srgbClr val="7030A0"/>
                </a:fgClr>
                <a:bgClr>
                  <a:schemeClr val="bg1"/>
                </a:bgClr>
              </a:pattFill>
              <a:ln>
                <a:noFill/>
              </a:ln>
              <a:effectLst/>
            </c:spPr>
            <c:extLst>
              <c:ext xmlns:c16="http://schemas.microsoft.com/office/drawing/2014/chart" uri="{C3380CC4-5D6E-409C-BE32-E72D297353CC}">
                <c16:uniqueId val="{00000029-6AD2-4A21-8DE4-C033BFA8C8F9}"/>
              </c:ext>
            </c:extLst>
          </c:dPt>
          <c:dPt>
            <c:idx val="14"/>
            <c:invertIfNegative val="0"/>
            <c:bubble3D val="0"/>
            <c:spPr>
              <a:pattFill prst="solidDmnd">
                <a:fgClr>
                  <a:srgbClr val="7030A0"/>
                </a:fgClr>
                <a:bgClr>
                  <a:schemeClr val="bg1"/>
                </a:bgClr>
              </a:pattFill>
              <a:ln>
                <a:noFill/>
              </a:ln>
              <a:effectLst/>
            </c:spPr>
            <c:extLst>
              <c:ext xmlns:c16="http://schemas.microsoft.com/office/drawing/2014/chart" uri="{C3380CC4-5D6E-409C-BE32-E72D297353CC}">
                <c16:uniqueId val="{0000002B-6AD2-4A21-8DE4-C033BFA8C8F9}"/>
              </c:ext>
            </c:extLst>
          </c:dPt>
          <c:cat>
            <c:multiLvlStrRef>
              <c:f>final!$B$13:$P$14</c:f>
              <c:multiLvlStrCache>
                <c:ptCount val="15"/>
                <c:lvl>
                  <c:pt idx="0">
                    <c:v>2022</c:v>
                  </c:pt>
                  <c:pt idx="1">
                    <c:v>2021</c:v>
                  </c:pt>
                  <c:pt idx="2">
                    <c:v>2020</c:v>
                  </c:pt>
                  <c:pt idx="3">
                    <c:v>2022</c:v>
                  </c:pt>
                  <c:pt idx="4">
                    <c:v>2021</c:v>
                  </c:pt>
                  <c:pt idx="5">
                    <c:v>2020</c:v>
                  </c:pt>
                  <c:pt idx="6">
                    <c:v>2022</c:v>
                  </c:pt>
                  <c:pt idx="7">
                    <c:v>2021</c:v>
                  </c:pt>
                  <c:pt idx="8">
                    <c:v>2020</c:v>
                  </c:pt>
                  <c:pt idx="9">
                    <c:v>2022</c:v>
                  </c:pt>
                  <c:pt idx="10">
                    <c:v>2021</c:v>
                  </c:pt>
                  <c:pt idx="11">
                    <c:v>2020</c:v>
                  </c:pt>
                  <c:pt idx="12">
                    <c:v>2022</c:v>
                  </c:pt>
                  <c:pt idx="13">
                    <c:v>2021</c:v>
                  </c:pt>
                  <c:pt idx="14">
                    <c:v>2020</c:v>
                  </c:pt>
                </c:lvl>
                <c:lvl>
                  <c:pt idx="0">
                    <c:v>Computer Science</c:v>
                  </c:pt>
                  <c:pt idx="3">
                    <c:v> Mathematics </c:v>
                  </c:pt>
                  <c:pt idx="6">
                    <c:v>Biology</c:v>
                  </c:pt>
                  <c:pt idx="9">
                    <c:v>Geology </c:v>
                  </c:pt>
                  <c:pt idx="12">
                    <c:v> Geophysics</c:v>
                  </c:pt>
                </c:lvl>
              </c:multiLvlStrCache>
            </c:multiLvlStrRef>
          </c:cat>
          <c:val>
            <c:numRef>
              <c:f>final!$B$16:$P$16</c:f>
              <c:numCache>
                <c:formatCode>General</c:formatCode>
                <c:ptCount val="15"/>
                <c:pt idx="0">
                  <c:v>21</c:v>
                </c:pt>
                <c:pt idx="1">
                  <c:v>10</c:v>
                </c:pt>
                <c:pt idx="2">
                  <c:v>1</c:v>
                </c:pt>
                <c:pt idx="3">
                  <c:v>7</c:v>
                </c:pt>
                <c:pt idx="4">
                  <c:v>5</c:v>
                </c:pt>
                <c:pt idx="5">
                  <c:v>1</c:v>
                </c:pt>
                <c:pt idx="6">
                  <c:v>26</c:v>
                </c:pt>
                <c:pt idx="7">
                  <c:v>27</c:v>
                </c:pt>
                <c:pt idx="8">
                  <c:v>39</c:v>
                </c:pt>
                <c:pt idx="9">
                  <c:v>3</c:v>
                </c:pt>
                <c:pt idx="10">
                  <c:v>1</c:v>
                </c:pt>
                <c:pt idx="11">
                  <c:v>0</c:v>
                </c:pt>
                <c:pt idx="12">
                  <c:v>10</c:v>
                </c:pt>
                <c:pt idx="13">
                  <c:v>5</c:v>
                </c:pt>
                <c:pt idx="14">
                  <c:v>4</c:v>
                </c:pt>
              </c:numCache>
            </c:numRef>
          </c:val>
          <c:extLst>
            <c:ext xmlns:c16="http://schemas.microsoft.com/office/drawing/2014/chart" uri="{C3380CC4-5D6E-409C-BE32-E72D297353CC}">
              <c16:uniqueId val="{00000001-C603-4448-8C14-FD1E919593E7}"/>
            </c:ext>
          </c:extLst>
        </c:ser>
        <c:dLbls>
          <c:showLegendKey val="0"/>
          <c:showVal val="0"/>
          <c:showCatName val="0"/>
          <c:showSerName val="0"/>
          <c:showPercent val="0"/>
          <c:showBubbleSize val="0"/>
        </c:dLbls>
        <c:gapWidth val="91"/>
        <c:overlap val="100"/>
        <c:axId val="139238400"/>
        <c:axId val="259184128"/>
      </c:barChart>
      <c:catAx>
        <c:axId val="13923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rtl="0">
              <a:defRPr lang="en-US" sz="1200" b="1" i="0" u="none" strike="noStrike" kern="1200" baseline="0">
                <a:solidFill>
                  <a:sysClr val="windowText" lastClr="000000"/>
                </a:solidFill>
                <a:latin typeface="+mn-lt"/>
                <a:ea typeface="+mn-ea"/>
                <a:cs typeface="+mn-cs"/>
              </a:defRPr>
            </a:pPr>
            <a:endParaRPr lang="en-US"/>
          </a:p>
        </c:txPr>
        <c:crossAx val="259184128"/>
        <c:crosses val="autoZero"/>
        <c:auto val="1"/>
        <c:lblAlgn val="ctr"/>
        <c:lblOffset val="100"/>
        <c:noMultiLvlLbl val="0"/>
      </c:catAx>
      <c:valAx>
        <c:axId val="259184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r>
                  <a:rPr lang="en-US" sz="1200" b="1">
                    <a:solidFill>
                      <a:sysClr val="windowText" lastClr="000000"/>
                    </a:solidFill>
                  </a:rPr>
                  <a:t>Number</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139238400"/>
        <c:crosses val="autoZero"/>
        <c:crossBetween val="between"/>
      </c:valAx>
      <c:spPr>
        <a:noFill/>
        <a:ln>
          <a:noFill/>
        </a:ln>
        <a:effectLst/>
      </c:spPr>
    </c:plotArea>
    <c:legend>
      <c:legendPos val="b"/>
      <c:layout>
        <c:manualLayout>
          <c:xMode val="edge"/>
          <c:yMode val="edge"/>
          <c:x val="0.64604680664916891"/>
          <c:y val="9.0261373578302773E-2"/>
          <c:w val="0.30235083114610672"/>
          <c:h val="7.7664936769267473E-2"/>
        </c:manualLayout>
      </c:layout>
      <c:overlay val="0"/>
      <c:spPr>
        <a:noFill/>
        <a:ln>
          <a:noFill/>
        </a:ln>
        <a:effectLst/>
      </c:spPr>
      <c:txPr>
        <a:bodyPr rot="0" spcFirstLastPara="1" vertOverflow="ellipsis" vert="horz" wrap="square" anchor="ctr" anchorCtr="1"/>
        <a:lstStyle/>
        <a:p>
          <a:pPr algn="ctr" rtl="0">
            <a:defRPr lang="en-US" sz="2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(a)</a:t>
            </a:r>
          </a:p>
        </c:rich>
      </c:tx>
      <c:overlay val="1"/>
    </c:title>
    <c:autoTitleDeleted val="0"/>
    <c:plotArea>
      <c:layout>
        <c:manualLayout>
          <c:layoutTarget val="inner"/>
          <c:xMode val="edge"/>
          <c:yMode val="edge"/>
          <c:x val="0.10225602287518937"/>
          <c:y val="5.7060367454068242E-2"/>
          <c:w val="0.86718835755286683"/>
          <c:h val="0.63047663420770628"/>
        </c:manualLayout>
      </c:layout>
      <c:barChart>
        <c:barDir val="col"/>
        <c:grouping val="stacked"/>
        <c:varyColors val="0"/>
        <c:ser>
          <c:idx val="0"/>
          <c:order val="0"/>
          <c:tx>
            <c:strRef>
              <c:f>'[statistics school to Reem.xlsx]plot '!$A$22</c:f>
              <c:strCache>
                <c:ptCount val="1"/>
                <c:pt idx="0">
                  <c:v>Male </c:v>
                </c:pt>
              </c:strCache>
            </c:strRef>
          </c:tx>
          <c:spPr>
            <a:solidFill>
              <a:schemeClr val="tx1"/>
            </a:solidFill>
            <a:ln>
              <a:noFill/>
            </a:ln>
            <a:effectLst/>
          </c:spPr>
          <c:invertIfNegative val="0"/>
          <c:dPt>
            <c:idx val="0"/>
            <c:invertIfNegative val="0"/>
            <c:bubble3D val="0"/>
            <c:spPr>
              <a:solidFill>
                <a:srgbClr val="3366FF"/>
              </a:solidFill>
              <a:ln>
                <a:noFill/>
              </a:ln>
              <a:effectLst/>
            </c:spPr>
            <c:extLst>
              <c:ext xmlns:c16="http://schemas.microsoft.com/office/drawing/2014/chart" uri="{C3380CC4-5D6E-409C-BE32-E72D297353CC}">
                <c16:uniqueId val="{00000001-E56F-4CF2-984B-98F140C6C091}"/>
              </c:ext>
            </c:extLst>
          </c:dPt>
          <c:dPt>
            <c:idx val="1"/>
            <c:invertIfNegative val="0"/>
            <c:bubble3D val="0"/>
            <c:spPr>
              <a:solidFill>
                <a:srgbClr val="3366FF"/>
              </a:solidFill>
              <a:ln>
                <a:noFill/>
              </a:ln>
              <a:effectLst/>
            </c:spPr>
            <c:extLst>
              <c:ext xmlns:c16="http://schemas.microsoft.com/office/drawing/2014/chart" uri="{C3380CC4-5D6E-409C-BE32-E72D297353CC}">
                <c16:uniqueId val="{00000003-E56F-4CF2-984B-98F140C6C091}"/>
              </c:ext>
            </c:extLst>
          </c:dPt>
          <c:dPt>
            <c:idx val="2"/>
            <c:invertIfNegative val="0"/>
            <c:bubble3D val="0"/>
            <c:spPr>
              <a:solidFill>
                <a:srgbClr val="3366FF"/>
              </a:solidFill>
              <a:ln>
                <a:noFill/>
              </a:ln>
              <a:effectLst/>
            </c:spPr>
            <c:extLst>
              <c:ext xmlns:c16="http://schemas.microsoft.com/office/drawing/2014/chart" uri="{C3380CC4-5D6E-409C-BE32-E72D297353CC}">
                <c16:uniqueId val="{00000005-E56F-4CF2-984B-98F140C6C091}"/>
              </c:ext>
            </c:extLst>
          </c:dPt>
          <c:dPt>
            <c:idx val="3"/>
            <c:invertIfNegative val="0"/>
            <c:bubble3D val="0"/>
            <c:spPr>
              <a:solidFill>
                <a:srgbClr val="3366FF"/>
              </a:solidFill>
              <a:ln>
                <a:noFill/>
              </a:ln>
              <a:effectLst/>
            </c:spPr>
            <c:extLst>
              <c:ext xmlns:c16="http://schemas.microsoft.com/office/drawing/2014/chart" uri="{C3380CC4-5D6E-409C-BE32-E72D297353CC}">
                <c16:uniqueId val="{00000007-E56F-4CF2-984B-98F140C6C091}"/>
              </c:ext>
            </c:extLst>
          </c:dPt>
          <c:dPt>
            <c:idx val="6"/>
            <c:invertIfNegative val="0"/>
            <c:bubble3D val="0"/>
            <c:extLst>
              <c:ext xmlns:c16="http://schemas.microsoft.com/office/drawing/2014/chart" uri="{C3380CC4-5D6E-409C-BE32-E72D297353CC}">
                <c16:uniqueId val="{00000008-E56F-4CF2-984B-98F140C6C091}"/>
              </c:ext>
            </c:extLst>
          </c:dPt>
          <c:dPt>
            <c:idx val="7"/>
            <c:invertIfNegative val="0"/>
            <c:bubble3D val="0"/>
            <c:extLst>
              <c:ext xmlns:c16="http://schemas.microsoft.com/office/drawing/2014/chart" uri="{C3380CC4-5D6E-409C-BE32-E72D297353CC}">
                <c16:uniqueId val="{00000009-E56F-4CF2-984B-98F140C6C091}"/>
              </c:ext>
            </c:extLst>
          </c:dPt>
          <c:cat>
            <c:multiLvlStrRef>
              <c:f>'[statistics school to Reem.xlsx]plot '!$B$20:$I$21</c:f>
              <c:multiLvlStrCache>
                <c:ptCount val="8"/>
                <c:lvl>
                  <c:pt idx="0">
                    <c:v>2020</c:v>
                  </c:pt>
                  <c:pt idx="1">
                    <c:v>2021</c:v>
                  </c:pt>
                  <c:pt idx="2">
                    <c:v>2022</c:v>
                  </c:pt>
                  <c:pt idx="3">
                    <c:v>2023</c:v>
                  </c:pt>
                  <c:pt idx="4">
                    <c:v>2020</c:v>
                  </c:pt>
                  <c:pt idx="5">
                    <c:v>2021</c:v>
                  </c:pt>
                  <c:pt idx="6">
                    <c:v>2022</c:v>
                  </c:pt>
                  <c:pt idx="7">
                    <c:v>2023</c:v>
                  </c:pt>
                </c:lvl>
                <c:lvl>
                  <c:pt idx="0">
                    <c:v>Physics OL</c:v>
                  </c:pt>
                  <c:pt idx="4">
                    <c:v>Physics AL</c:v>
                  </c:pt>
                </c:lvl>
              </c:multiLvlStrCache>
            </c:multiLvlStrRef>
          </c:cat>
          <c:val>
            <c:numRef>
              <c:f>'[statistics school to Reem.xlsx]plot '!$B$22:$I$22</c:f>
              <c:numCache>
                <c:formatCode>General</c:formatCode>
                <c:ptCount val="8"/>
                <c:pt idx="0">
                  <c:v>11</c:v>
                </c:pt>
                <c:pt idx="1">
                  <c:v>17</c:v>
                </c:pt>
                <c:pt idx="2">
                  <c:v>26</c:v>
                </c:pt>
                <c:pt idx="3">
                  <c:v>13</c:v>
                </c:pt>
                <c:pt idx="4">
                  <c:v>1</c:v>
                </c:pt>
                <c:pt idx="5">
                  <c:v>0</c:v>
                </c:pt>
                <c:pt idx="6">
                  <c:v>1</c:v>
                </c:pt>
                <c:pt idx="7">
                  <c:v>1</c:v>
                </c:pt>
              </c:numCache>
            </c:numRef>
          </c:val>
          <c:extLst>
            <c:ext xmlns:c16="http://schemas.microsoft.com/office/drawing/2014/chart" uri="{C3380CC4-5D6E-409C-BE32-E72D297353CC}">
              <c16:uniqueId val="{00000000-C603-4448-8C14-FD1E919593E7}"/>
            </c:ext>
          </c:extLst>
        </c:ser>
        <c:ser>
          <c:idx val="1"/>
          <c:order val="1"/>
          <c:tx>
            <c:strRef>
              <c:f>'[statistics school to Reem.xlsx]plot '!$A$23</c:f>
              <c:strCache>
                <c:ptCount val="1"/>
                <c:pt idx="0">
                  <c:v>Female</c:v>
                </c:pt>
              </c:strCache>
            </c:strRef>
          </c:tx>
          <c:spPr>
            <a:pattFill prst="solidDmnd">
              <a:fgClr>
                <a:srgbClr val="141E08"/>
              </a:fgClr>
              <a:bgClr>
                <a:schemeClr val="bg1"/>
              </a:bgClr>
            </a:pattFill>
            <a:ln>
              <a:noFill/>
            </a:ln>
            <a:effectLst/>
          </c:spPr>
          <c:invertIfNegative val="0"/>
          <c:dPt>
            <c:idx val="0"/>
            <c:invertIfNegative val="0"/>
            <c:bubble3D val="0"/>
            <c:spPr>
              <a:pattFill prst="solidDmnd">
                <a:fgClr>
                  <a:srgbClr val="3366FF"/>
                </a:fgClr>
                <a:bgClr>
                  <a:schemeClr val="bg1"/>
                </a:bgClr>
              </a:pattFill>
              <a:ln>
                <a:noFill/>
              </a:ln>
              <a:effectLst/>
            </c:spPr>
            <c:extLst>
              <c:ext xmlns:c16="http://schemas.microsoft.com/office/drawing/2014/chart" uri="{C3380CC4-5D6E-409C-BE32-E72D297353CC}">
                <c16:uniqueId val="{0000000B-E56F-4CF2-984B-98F140C6C091}"/>
              </c:ext>
            </c:extLst>
          </c:dPt>
          <c:dPt>
            <c:idx val="1"/>
            <c:invertIfNegative val="0"/>
            <c:bubble3D val="0"/>
            <c:spPr>
              <a:pattFill prst="solidDmnd">
                <a:fgClr>
                  <a:srgbClr val="3366FF"/>
                </a:fgClr>
                <a:bgClr>
                  <a:schemeClr val="bg1"/>
                </a:bgClr>
              </a:pattFill>
              <a:ln>
                <a:noFill/>
              </a:ln>
              <a:effectLst/>
            </c:spPr>
            <c:extLst>
              <c:ext xmlns:c16="http://schemas.microsoft.com/office/drawing/2014/chart" uri="{C3380CC4-5D6E-409C-BE32-E72D297353CC}">
                <c16:uniqueId val="{0000000D-E56F-4CF2-984B-98F140C6C091}"/>
              </c:ext>
            </c:extLst>
          </c:dPt>
          <c:dPt>
            <c:idx val="2"/>
            <c:invertIfNegative val="0"/>
            <c:bubble3D val="0"/>
            <c:spPr>
              <a:pattFill prst="solidDmnd">
                <a:fgClr>
                  <a:srgbClr val="3366FF"/>
                </a:fgClr>
                <a:bgClr>
                  <a:schemeClr val="bg1"/>
                </a:bgClr>
              </a:pattFill>
              <a:ln>
                <a:noFill/>
              </a:ln>
              <a:effectLst/>
            </c:spPr>
            <c:extLst>
              <c:ext xmlns:c16="http://schemas.microsoft.com/office/drawing/2014/chart" uri="{C3380CC4-5D6E-409C-BE32-E72D297353CC}">
                <c16:uniqueId val="{0000000F-E56F-4CF2-984B-98F140C6C091}"/>
              </c:ext>
            </c:extLst>
          </c:dPt>
          <c:dPt>
            <c:idx val="3"/>
            <c:invertIfNegative val="0"/>
            <c:bubble3D val="0"/>
            <c:spPr>
              <a:pattFill prst="solidDmnd">
                <a:fgClr>
                  <a:srgbClr val="3366FF"/>
                </a:fgClr>
                <a:bgClr>
                  <a:schemeClr val="bg1"/>
                </a:bgClr>
              </a:pattFill>
              <a:ln>
                <a:noFill/>
              </a:ln>
              <a:effectLst/>
            </c:spPr>
            <c:extLst>
              <c:ext xmlns:c16="http://schemas.microsoft.com/office/drawing/2014/chart" uri="{C3380CC4-5D6E-409C-BE32-E72D297353CC}">
                <c16:uniqueId val="{00000011-E56F-4CF2-984B-98F140C6C091}"/>
              </c:ext>
            </c:extLst>
          </c:dPt>
          <c:dPt>
            <c:idx val="4"/>
            <c:invertIfNegative val="0"/>
            <c:bubble3D val="0"/>
            <c:extLst>
              <c:ext xmlns:c16="http://schemas.microsoft.com/office/drawing/2014/chart" uri="{C3380CC4-5D6E-409C-BE32-E72D297353CC}">
                <c16:uniqueId val="{00000012-E56F-4CF2-984B-98F140C6C091}"/>
              </c:ext>
            </c:extLst>
          </c:dPt>
          <c:dPt>
            <c:idx val="5"/>
            <c:invertIfNegative val="0"/>
            <c:bubble3D val="0"/>
            <c:extLst>
              <c:ext xmlns:c16="http://schemas.microsoft.com/office/drawing/2014/chart" uri="{C3380CC4-5D6E-409C-BE32-E72D297353CC}">
                <c16:uniqueId val="{00000013-E56F-4CF2-984B-98F140C6C091}"/>
              </c:ext>
            </c:extLst>
          </c:dPt>
          <c:dPt>
            <c:idx val="6"/>
            <c:invertIfNegative val="0"/>
            <c:bubble3D val="0"/>
            <c:extLst>
              <c:ext xmlns:c16="http://schemas.microsoft.com/office/drawing/2014/chart" uri="{C3380CC4-5D6E-409C-BE32-E72D297353CC}">
                <c16:uniqueId val="{00000014-E56F-4CF2-984B-98F140C6C091}"/>
              </c:ext>
            </c:extLst>
          </c:dPt>
          <c:dPt>
            <c:idx val="7"/>
            <c:invertIfNegative val="0"/>
            <c:bubble3D val="0"/>
            <c:extLst>
              <c:ext xmlns:c16="http://schemas.microsoft.com/office/drawing/2014/chart" uri="{C3380CC4-5D6E-409C-BE32-E72D297353CC}">
                <c16:uniqueId val="{00000015-E56F-4CF2-984B-98F140C6C091}"/>
              </c:ext>
            </c:extLst>
          </c:dPt>
          <c:cat>
            <c:multiLvlStrRef>
              <c:f>'[statistics school to Reem.xlsx]plot '!$B$20:$I$21</c:f>
              <c:multiLvlStrCache>
                <c:ptCount val="8"/>
                <c:lvl>
                  <c:pt idx="0">
                    <c:v>2020</c:v>
                  </c:pt>
                  <c:pt idx="1">
                    <c:v>2021</c:v>
                  </c:pt>
                  <c:pt idx="2">
                    <c:v>2022</c:v>
                  </c:pt>
                  <c:pt idx="3">
                    <c:v>2023</c:v>
                  </c:pt>
                  <c:pt idx="4">
                    <c:v>2020</c:v>
                  </c:pt>
                  <c:pt idx="5">
                    <c:v>2021</c:v>
                  </c:pt>
                  <c:pt idx="6">
                    <c:v>2022</c:v>
                  </c:pt>
                  <c:pt idx="7">
                    <c:v>2023</c:v>
                  </c:pt>
                </c:lvl>
                <c:lvl>
                  <c:pt idx="0">
                    <c:v>Physics OL</c:v>
                  </c:pt>
                  <c:pt idx="4">
                    <c:v>Physics AL</c:v>
                  </c:pt>
                </c:lvl>
              </c:multiLvlStrCache>
            </c:multiLvlStrRef>
          </c:cat>
          <c:val>
            <c:numRef>
              <c:f>'[statistics school to Reem.xlsx]plot '!$B$23:$I$23</c:f>
              <c:numCache>
                <c:formatCode>General</c:formatCode>
                <c:ptCount val="8"/>
                <c:pt idx="0">
                  <c:v>16</c:v>
                </c:pt>
                <c:pt idx="1">
                  <c:v>19</c:v>
                </c:pt>
                <c:pt idx="2">
                  <c:v>20</c:v>
                </c:pt>
                <c:pt idx="3">
                  <c:v>14</c:v>
                </c:pt>
                <c:pt idx="4">
                  <c:v>5</c:v>
                </c:pt>
                <c:pt idx="5">
                  <c:v>1</c:v>
                </c:pt>
                <c:pt idx="6">
                  <c:v>1</c:v>
                </c:pt>
                <c:pt idx="7">
                  <c:v>2</c:v>
                </c:pt>
              </c:numCache>
            </c:numRef>
          </c:val>
          <c:extLst>
            <c:ext xmlns:c16="http://schemas.microsoft.com/office/drawing/2014/chart" uri="{C3380CC4-5D6E-409C-BE32-E72D297353CC}">
              <c16:uniqueId val="{00000001-C603-4448-8C14-FD1E919593E7}"/>
            </c:ext>
          </c:extLst>
        </c:ser>
        <c:dLbls>
          <c:showLegendKey val="0"/>
          <c:showVal val="0"/>
          <c:showCatName val="0"/>
          <c:showSerName val="0"/>
          <c:showPercent val="0"/>
          <c:showBubbleSize val="0"/>
        </c:dLbls>
        <c:gapWidth val="135"/>
        <c:overlap val="100"/>
        <c:axId val="254060032"/>
        <c:axId val="254061568"/>
      </c:barChart>
      <c:catAx>
        <c:axId val="254060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rtl="0">
              <a:defRPr lang="en-US" sz="1200" b="1" i="0" u="none" strike="noStrike" kern="1200" baseline="0">
                <a:solidFill>
                  <a:sysClr val="windowText" lastClr="000000"/>
                </a:solidFill>
                <a:latin typeface="+mn-lt"/>
                <a:ea typeface="+mn-ea"/>
                <a:cs typeface="+mn-cs"/>
              </a:defRPr>
            </a:pPr>
            <a:endParaRPr lang="en-US"/>
          </a:p>
        </c:txPr>
        <c:crossAx val="254061568"/>
        <c:crosses val="autoZero"/>
        <c:auto val="1"/>
        <c:lblAlgn val="ctr"/>
        <c:lblOffset val="100"/>
        <c:noMultiLvlLbl val="0"/>
      </c:catAx>
      <c:valAx>
        <c:axId val="2540615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r>
                  <a:rPr lang="en-US" sz="1200" b="1">
                    <a:solidFill>
                      <a:sysClr val="windowText" lastClr="000000"/>
                    </a:solidFill>
                  </a:rPr>
                  <a:t>Number</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254060032"/>
        <c:crosses val="autoZero"/>
        <c:crossBetween val="between"/>
      </c:valAx>
      <c:spPr>
        <a:noFill/>
        <a:ln>
          <a:noFill/>
        </a:ln>
        <a:effectLst/>
      </c:spPr>
    </c:plotArea>
    <c:legend>
      <c:legendPos val="b"/>
      <c:layout>
        <c:manualLayout>
          <c:xMode val="edge"/>
          <c:yMode val="edge"/>
          <c:x val="0.59618223331839615"/>
          <c:y val="7.0537514171675281E-2"/>
          <c:w val="0.3933059343191857"/>
          <c:h val="0.11901691282672507"/>
        </c:manualLayout>
      </c:layout>
      <c:overlay val="0"/>
      <c:spPr>
        <a:noFill/>
        <a:ln>
          <a:noFill/>
        </a:ln>
        <a:effectLst/>
      </c:spPr>
      <c:txPr>
        <a:bodyPr rot="0" spcFirstLastPara="1" vertOverflow="ellipsis" vert="horz" wrap="square" anchor="ctr" anchorCtr="1"/>
        <a:lstStyle/>
        <a:p>
          <a:pPr algn="ctr" rtl="0">
            <a:defRPr lang="en-US" sz="2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a:t>
            </a:r>
          </a:p>
        </c:rich>
      </c:tx>
      <c:overlay val="1"/>
    </c:title>
    <c:autoTitleDeleted val="0"/>
    <c:plotArea>
      <c:layout>
        <c:manualLayout>
          <c:layoutTarget val="inner"/>
          <c:xMode val="edge"/>
          <c:yMode val="edge"/>
          <c:x val="8.7028664723996119E-2"/>
          <c:y val="5.7060367454068242E-2"/>
          <c:w val="0.88241585549837764"/>
          <c:h val="0.57738106012610491"/>
        </c:manualLayout>
      </c:layout>
      <c:barChart>
        <c:barDir val="col"/>
        <c:grouping val="stacked"/>
        <c:varyColors val="0"/>
        <c:ser>
          <c:idx val="0"/>
          <c:order val="0"/>
          <c:tx>
            <c:strRef>
              <c:f>'[statistics school to Reem.xlsx]plot '!$P$22</c:f>
              <c:strCache>
                <c:ptCount val="1"/>
                <c:pt idx="0">
                  <c:v>Male </c:v>
                </c:pt>
              </c:strCache>
            </c:strRef>
          </c:tx>
          <c:spPr>
            <a:solidFill>
              <a:srgbClr val="92D050"/>
            </a:solidFill>
            <a:ln>
              <a:noFill/>
            </a:ln>
            <a:effectLst/>
          </c:spPr>
          <c:invertIfNegative val="0"/>
          <c:dPt>
            <c:idx val="0"/>
            <c:invertIfNegative val="0"/>
            <c:bubble3D val="0"/>
            <c:spPr>
              <a:solidFill>
                <a:srgbClr val="FF0000"/>
              </a:solidFill>
              <a:ln>
                <a:noFill/>
              </a:ln>
              <a:effectLst/>
            </c:spPr>
            <c:extLst>
              <c:ext xmlns:c16="http://schemas.microsoft.com/office/drawing/2014/chart" uri="{C3380CC4-5D6E-409C-BE32-E72D297353CC}">
                <c16:uniqueId val="{00000001-9A5F-4633-90DB-F26C52145D7E}"/>
              </c:ext>
            </c:extLst>
          </c:dPt>
          <c:dPt>
            <c:idx val="1"/>
            <c:invertIfNegative val="0"/>
            <c:bubble3D val="0"/>
            <c:spPr>
              <a:solidFill>
                <a:srgbClr val="FF0000"/>
              </a:solidFill>
              <a:ln>
                <a:noFill/>
              </a:ln>
              <a:effectLst/>
            </c:spPr>
            <c:extLst>
              <c:ext xmlns:c16="http://schemas.microsoft.com/office/drawing/2014/chart" uri="{C3380CC4-5D6E-409C-BE32-E72D297353CC}">
                <c16:uniqueId val="{00000003-9A5F-4633-90DB-F26C52145D7E}"/>
              </c:ext>
            </c:extLst>
          </c:dPt>
          <c:dPt>
            <c:idx val="2"/>
            <c:invertIfNegative val="0"/>
            <c:bubble3D val="0"/>
            <c:spPr>
              <a:solidFill>
                <a:srgbClr val="FF0000"/>
              </a:solidFill>
              <a:ln>
                <a:noFill/>
              </a:ln>
              <a:effectLst/>
            </c:spPr>
            <c:extLst>
              <c:ext xmlns:c16="http://schemas.microsoft.com/office/drawing/2014/chart" uri="{C3380CC4-5D6E-409C-BE32-E72D297353CC}">
                <c16:uniqueId val="{00000005-9A5F-4633-90DB-F26C52145D7E}"/>
              </c:ext>
            </c:extLst>
          </c:dPt>
          <c:dPt>
            <c:idx val="3"/>
            <c:invertIfNegative val="0"/>
            <c:bubble3D val="0"/>
            <c:spPr>
              <a:solidFill>
                <a:srgbClr val="FF0000"/>
              </a:solidFill>
              <a:ln>
                <a:noFill/>
              </a:ln>
              <a:effectLst/>
            </c:spPr>
            <c:extLst>
              <c:ext xmlns:c16="http://schemas.microsoft.com/office/drawing/2014/chart" uri="{C3380CC4-5D6E-409C-BE32-E72D297353CC}">
                <c16:uniqueId val="{00000007-9A5F-4633-90DB-F26C52145D7E}"/>
              </c:ext>
            </c:extLst>
          </c:dPt>
          <c:dPt>
            <c:idx val="6"/>
            <c:invertIfNegative val="0"/>
            <c:bubble3D val="0"/>
            <c:extLst>
              <c:ext xmlns:c16="http://schemas.microsoft.com/office/drawing/2014/chart" uri="{C3380CC4-5D6E-409C-BE32-E72D297353CC}">
                <c16:uniqueId val="{00000008-9A5F-4633-90DB-F26C52145D7E}"/>
              </c:ext>
            </c:extLst>
          </c:dPt>
          <c:dPt>
            <c:idx val="7"/>
            <c:invertIfNegative val="0"/>
            <c:bubble3D val="0"/>
            <c:extLst>
              <c:ext xmlns:c16="http://schemas.microsoft.com/office/drawing/2014/chart" uri="{C3380CC4-5D6E-409C-BE32-E72D297353CC}">
                <c16:uniqueId val="{00000009-9A5F-4633-90DB-F26C52145D7E}"/>
              </c:ext>
            </c:extLst>
          </c:dPt>
          <c:cat>
            <c:multiLvlStrRef>
              <c:f>'[statistics school to Reem.xlsx]plot '!$Q$20:$X$21</c:f>
              <c:multiLvlStrCache>
                <c:ptCount val="8"/>
                <c:lvl>
                  <c:pt idx="0">
                    <c:v>2020</c:v>
                  </c:pt>
                  <c:pt idx="1">
                    <c:v>2021</c:v>
                  </c:pt>
                  <c:pt idx="2">
                    <c:v>2022</c:v>
                  </c:pt>
                  <c:pt idx="3">
                    <c:v>2023</c:v>
                  </c:pt>
                  <c:pt idx="4">
                    <c:v>2020</c:v>
                  </c:pt>
                  <c:pt idx="5">
                    <c:v>2021</c:v>
                  </c:pt>
                  <c:pt idx="6">
                    <c:v>2022</c:v>
                  </c:pt>
                  <c:pt idx="7">
                    <c:v>2023</c:v>
                  </c:pt>
                </c:lvl>
                <c:lvl>
                  <c:pt idx="0">
                    <c:v>Biology OL</c:v>
                  </c:pt>
                  <c:pt idx="4">
                    <c:v>Biology AL</c:v>
                  </c:pt>
                </c:lvl>
              </c:multiLvlStrCache>
            </c:multiLvlStrRef>
          </c:cat>
          <c:val>
            <c:numRef>
              <c:f>'[statistics school to Reem.xlsx]plot '!$Q$22:$X$22</c:f>
              <c:numCache>
                <c:formatCode>General</c:formatCode>
                <c:ptCount val="8"/>
                <c:pt idx="0">
                  <c:v>12</c:v>
                </c:pt>
                <c:pt idx="1">
                  <c:v>22</c:v>
                </c:pt>
                <c:pt idx="2">
                  <c:v>23</c:v>
                </c:pt>
                <c:pt idx="3">
                  <c:v>16</c:v>
                </c:pt>
                <c:pt idx="4">
                  <c:v>21</c:v>
                </c:pt>
                <c:pt idx="5">
                  <c:v>3</c:v>
                </c:pt>
                <c:pt idx="6">
                  <c:v>9</c:v>
                </c:pt>
                <c:pt idx="7">
                  <c:v>11</c:v>
                </c:pt>
              </c:numCache>
            </c:numRef>
          </c:val>
          <c:extLst>
            <c:ext xmlns:c16="http://schemas.microsoft.com/office/drawing/2014/chart" uri="{C3380CC4-5D6E-409C-BE32-E72D297353CC}">
              <c16:uniqueId val="{00000000-C603-4448-8C14-FD1E919593E7}"/>
            </c:ext>
          </c:extLst>
        </c:ser>
        <c:ser>
          <c:idx val="1"/>
          <c:order val="1"/>
          <c:tx>
            <c:strRef>
              <c:f>'[statistics school to Reem.xlsx]plot '!$P$23</c:f>
              <c:strCache>
                <c:ptCount val="1"/>
                <c:pt idx="0">
                  <c:v>Female</c:v>
                </c:pt>
              </c:strCache>
            </c:strRef>
          </c:tx>
          <c:spPr>
            <a:pattFill prst="solidDmnd">
              <a:fgClr>
                <a:srgbClr val="FF0000"/>
              </a:fgClr>
              <a:bgClr>
                <a:schemeClr val="bg1"/>
              </a:bgClr>
            </a:pattFill>
            <a:ln>
              <a:noFill/>
            </a:ln>
            <a:effectLst/>
          </c:spPr>
          <c:invertIfNegative val="0"/>
          <c:dPt>
            <c:idx val="0"/>
            <c:invertIfNegative val="0"/>
            <c:bubble3D val="0"/>
            <c:extLst>
              <c:ext xmlns:c16="http://schemas.microsoft.com/office/drawing/2014/chart" uri="{C3380CC4-5D6E-409C-BE32-E72D297353CC}">
                <c16:uniqueId val="{0000000A-9A5F-4633-90DB-F26C52145D7E}"/>
              </c:ext>
            </c:extLst>
          </c:dPt>
          <c:dPt>
            <c:idx val="1"/>
            <c:invertIfNegative val="0"/>
            <c:bubble3D val="0"/>
            <c:extLst>
              <c:ext xmlns:c16="http://schemas.microsoft.com/office/drawing/2014/chart" uri="{C3380CC4-5D6E-409C-BE32-E72D297353CC}">
                <c16:uniqueId val="{0000000B-9A5F-4633-90DB-F26C52145D7E}"/>
              </c:ext>
            </c:extLst>
          </c:dPt>
          <c:dPt>
            <c:idx val="2"/>
            <c:invertIfNegative val="0"/>
            <c:bubble3D val="0"/>
            <c:extLst>
              <c:ext xmlns:c16="http://schemas.microsoft.com/office/drawing/2014/chart" uri="{C3380CC4-5D6E-409C-BE32-E72D297353CC}">
                <c16:uniqueId val="{0000000C-9A5F-4633-90DB-F26C52145D7E}"/>
              </c:ext>
            </c:extLst>
          </c:dPt>
          <c:dPt>
            <c:idx val="3"/>
            <c:invertIfNegative val="0"/>
            <c:bubble3D val="0"/>
            <c:extLst>
              <c:ext xmlns:c16="http://schemas.microsoft.com/office/drawing/2014/chart" uri="{C3380CC4-5D6E-409C-BE32-E72D297353CC}">
                <c16:uniqueId val="{0000000D-9A5F-4633-90DB-F26C52145D7E}"/>
              </c:ext>
            </c:extLst>
          </c:dPt>
          <c:dPt>
            <c:idx val="4"/>
            <c:invertIfNegative val="0"/>
            <c:bubble3D val="0"/>
            <c:spPr>
              <a:pattFill prst="solidDmnd">
                <a:fgClr>
                  <a:srgbClr val="92D050"/>
                </a:fgClr>
                <a:bgClr>
                  <a:schemeClr val="bg1"/>
                </a:bgClr>
              </a:pattFill>
              <a:ln>
                <a:noFill/>
              </a:ln>
              <a:effectLst/>
            </c:spPr>
            <c:extLst>
              <c:ext xmlns:c16="http://schemas.microsoft.com/office/drawing/2014/chart" uri="{C3380CC4-5D6E-409C-BE32-E72D297353CC}">
                <c16:uniqueId val="{0000000F-9A5F-4633-90DB-F26C52145D7E}"/>
              </c:ext>
            </c:extLst>
          </c:dPt>
          <c:dPt>
            <c:idx val="5"/>
            <c:invertIfNegative val="0"/>
            <c:bubble3D val="0"/>
            <c:spPr>
              <a:pattFill prst="solidDmnd">
                <a:fgClr>
                  <a:srgbClr val="92D050"/>
                </a:fgClr>
                <a:bgClr>
                  <a:schemeClr val="bg1"/>
                </a:bgClr>
              </a:pattFill>
              <a:ln>
                <a:noFill/>
              </a:ln>
              <a:effectLst/>
            </c:spPr>
            <c:extLst>
              <c:ext xmlns:c16="http://schemas.microsoft.com/office/drawing/2014/chart" uri="{C3380CC4-5D6E-409C-BE32-E72D297353CC}">
                <c16:uniqueId val="{00000011-9A5F-4633-90DB-F26C52145D7E}"/>
              </c:ext>
            </c:extLst>
          </c:dPt>
          <c:dPt>
            <c:idx val="6"/>
            <c:invertIfNegative val="0"/>
            <c:bubble3D val="0"/>
            <c:spPr>
              <a:pattFill prst="solidDmnd">
                <a:fgClr>
                  <a:srgbClr val="92D050"/>
                </a:fgClr>
                <a:bgClr>
                  <a:schemeClr val="bg1"/>
                </a:bgClr>
              </a:pattFill>
              <a:ln>
                <a:noFill/>
              </a:ln>
              <a:effectLst/>
            </c:spPr>
            <c:extLst>
              <c:ext xmlns:c16="http://schemas.microsoft.com/office/drawing/2014/chart" uri="{C3380CC4-5D6E-409C-BE32-E72D297353CC}">
                <c16:uniqueId val="{00000013-9A5F-4633-90DB-F26C52145D7E}"/>
              </c:ext>
            </c:extLst>
          </c:dPt>
          <c:dPt>
            <c:idx val="7"/>
            <c:invertIfNegative val="0"/>
            <c:bubble3D val="0"/>
            <c:spPr>
              <a:pattFill prst="solidDmnd">
                <a:fgClr>
                  <a:srgbClr val="92D050"/>
                </a:fgClr>
                <a:bgClr>
                  <a:schemeClr val="bg1"/>
                </a:bgClr>
              </a:pattFill>
              <a:ln>
                <a:noFill/>
              </a:ln>
              <a:effectLst/>
            </c:spPr>
            <c:extLst>
              <c:ext xmlns:c16="http://schemas.microsoft.com/office/drawing/2014/chart" uri="{C3380CC4-5D6E-409C-BE32-E72D297353CC}">
                <c16:uniqueId val="{00000015-9A5F-4633-90DB-F26C52145D7E}"/>
              </c:ext>
            </c:extLst>
          </c:dPt>
          <c:cat>
            <c:multiLvlStrRef>
              <c:f>'[statistics school to Reem.xlsx]plot '!$Q$20:$X$21</c:f>
              <c:multiLvlStrCache>
                <c:ptCount val="8"/>
                <c:lvl>
                  <c:pt idx="0">
                    <c:v>2020</c:v>
                  </c:pt>
                  <c:pt idx="1">
                    <c:v>2021</c:v>
                  </c:pt>
                  <c:pt idx="2">
                    <c:v>2022</c:v>
                  </c:pt>
                  <c:pt idx="3">
                    <c:v>2023</c:v>
                  </c:pt>
                  <c:pt idx="4">
                    <c:v>2020</c:v>
                  </c:pt>
                  <c:pt idx="5">
                    <c:v>2021</c:v>
                  </c:pt>
                  <c:pt idx="6">
                    <c:v>2022</c:v>
                  </c:pt>
                  <c:pt idx="7">
                    <c:v>2023</c:v>
                  </c:pt>
                </c:lvl>
                <c:lvl>
                  <c:pt idx="0">
                    <c:v>Biology OL</c:v>
                  </c:pt>
                  <c:pt idx="4">
                    <c:v>Biology AL</c:v>
                  </c:pt>
                </c:lvl>
              </c:multiLvlStrCache>
            </c:multiLvlStrRef>
          </c:cat>
          <c:val>
            <c:numRef>
              <c:f>'[statistics school to Reem.xlsx]plot '!$Q$23:$X$23</c:f>
              <c:numCache>
                <c:formatCode>General</c:formatCode>
                <c:ptCount val="8"/>
                <c:pt idx="0">
                  <c:v>9</c:v>
                </c:pt>
                <c:pt idx="1">
                  <c:v>16</c:v>
                </c:pt>
                <c:pt idx="2">
                  <c:v>10</c:v>
                </c:pt>
                <c:pt idx="3">
                  <c:v>11</c:v>
                </c:pt>
                <c:pt idx="4">
                  <c:v>12</c:v>
                </c:pt>
                <c:pt idx="5">
                  <c:v>2</c:v>
                </c:pt>
                <c:pt idx="6">
                  <c:v>9</c:v>
                </c:pt>
                <c:pt idx="7">
                  <c:v>9</c:v>
                </c:pt>
              </c:numCache>
            </c:numRef>
          </c:val>
          <c:extLst>
            <c:ext xmlns:c16="http://schemas.microsoft.com/office/drawing/2014/chart" uri="{C3380CC4-5D6E-409C-BE32-E72D297353CC}">
              <c16:uniqueId val="{00000001-C603-4448-8C14-FD1E919593E7}"/>
            </c:ext>
          </c:extLst>
        </c:ser>
        <c:dLbls>
          <c:showLegendKey val="0"/>
          <c:showVal val="0"/>
          <c:showCatName val="0"/>
          <c:showSerName val="0"/>
          <c:showPercent val="0"/>
          <c:showBubbleSize val="0"/>
        </c:dLbls>
        <c:gapWidth val="135"/>
        <c:overlap val="100"/>
        <c:axId val="256404480"/>
        <c:axId val="256432000"/>
      </c:barChart>
      <c:catAx>
        <c:axId val="256404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ctr" rtl="0">
              <a:defRPr lang="en-US" sz="1200" b="1" i="0" u="none" strike="noStrike" kern="1200" baseline="0">
                <a:solidFill>
                  <a:sysClr val="windowText" lastClr="000000"/>
                </a:solidFill>
                <a:latin typeface="+mn-lt"/>
                <a:ea typeface="+mn-ea"/>
                <a:cs typeface="+mn-cs"/>
              </a:defRPr>
            </a:pPr>
            <a:endParaRPr lang="en-US"/>
          </a:p>
        </c:txPr>
        <c:crossAx val="256432000"/>
        <c:crosses val="autoZero"/>
        <c:auto val="1"/>
        <c:lblAlgn val="ctr"/>
        <c:lblOffset val="100"/>
        <c:noMultiLvlLbl val="0"/>
      </c:catAx>
      <c:valAx>
        <c:axId val="2564320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r>
                  <a:rPr lang="en-US" sz="1200" b="1">
                    <a:solidFill>
                      <a:sysClr val="windowText" lastClr="000000"/>
                    </a:solidFill>
                  </a:rPr>
                  <a:t>Number</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ysClr val="windowText" lastClr="000000"/>
                </a:solidFill>
                <a:latin typeface="+mn-lt"/>
                <a:ea typeface="+mn-ea"/>
                <a:cs typeface="+mn-cs"/>
              </a:defRPr>
            </a:pPr>
            <a:endParaRPr lang="en-US"/>
          </a:p>
        </c:txPr>
        <c:crossAx val="256404480"/>
        <c:crosses val="autoZero"/>
        <c:crossBetween val="between"/>
      </c:valAx>
      <c:spPr>
        <a:noFill/>
        <a:ln>
          <a:noFill/>
        </a:ln>
        <a:effectLst/>
      </c:spPr>
    </c:plotArea>
    <c:legend>
      <c:legendPos val="b"/>
      <c:layout>
        <c:manualLayout>
          <c:xMode val="edge"/>
          <c:yMode val="edge"/>
          <c:x val="0.64604680664916891"/>
          <c:y val="9.0261373578302773E-2"/>
          <c:w val="0.35395326893038892"/>
          <c:h val="8.5409183656638007E-2"/>
        </c:manualLayout>
      </c:layout>
      <c:overlay val="0"/>
      <c:spPr>
        <a:noFill/>
        <a:ln>
          <a:noFill/>
        </a:ln>
        <a:effectLst/>
      </c:spPr>
      <c:txPr>
        <a:bodyPr rot="0" spcFirstLastPara="1" vertOverflow="ellipsis" vert="horz" wrap="square" anchor="ctr" anchorCtr="1"/>
        <a:lstStyle/>
        <a:p>
          <a:pPr algn="ctr" rtl="0">
            <a:defRPr lang="en-US" sz="20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33242159022426"/>
          <c:y val="0.15401542932804979"/>
          <c:w val="0.83585651987246401"/>
          <c:h val="0.63724917784982782"/>
        </c:manualLayout>
      </c:layout>
      <c:bar3DChart>
        <c:barDir val="col"/>
        <c:grouping val="stacked"/>
        <c:varyColors val="0"/>
        <c:ser>
          <c:idx val="0"/>
          <c:order val="0"/>
          <c:tx>
            <c:strRef>
              <c:f>ورقة1!$B$1</c:f>
              <c:strCache>
                <c:ptCount val="1"/>
                <c:pt idx="0">
                  <c:v>Male (physics)</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cat>
            <c:strRef>
              <c:f>ورقة1!$A$3:$A$7</c:f>
              <c:strCache>
                <c:ptCount val="4"/>
                <c:pt idx="0">
                  <c:v>Associate professors</c:v>
                </c:pt>
                <c:pt idx="1">
                  <c:v>Assisstant professors</c:v>
                </c:pt>
                <c:pt idx="2">
                  <c:v>Lecturer</c:v>
                </c:pt>
                <c:pt idx="3">
                  <c:v>Demonesterator</c:v>
                </c:pt>
              </c:strCache>
            </c:strRef>
          </c:cat>
          <c:val>
            <c:numRef>
              <c:f>ورقة1!$B$3:$B$7</c:f>
              <c:numCache>
                <c:formatCode>General</c:formatCode>
                <c:ptCount val="5"/>
                <c:pt idx="0">
                  <c:v>9</c:v>
                </c:pt>
                <c:pt idx="1">
                  <c:v>19</c:v>
                </c:pt>
                <c:pt idx="2">
                  <c:v>9</c:v>
                </c:pt>
                <c:pt idx="3">
                  <c:v>4</c:v>
                </c:pt>
              </c:numCache>
            </c:numRef>
          </c:val>
          <c:extLst>
            <c:ext xmlns:c16="http://schemas.microsoft.com/office/drawing/2014/chart" uri="{C3380CC4-5D6E-409C-BE32-E72D297353CC}">
              <c16:uniqueId val="{00000000-2B1E-4639-AA55-DCA470145CBB}"/>
            </c:ext>
          </c:extLst>
        </c:ser>
        <c:ser>
          <c:idx val="1"/>
          <c:order val="1"/>
          <c:tx>
            <c:strRef>
              <c:f>ورقة1!$C$1</c:f>
              <c:strCache>
                <c:ptCount val="1"/>
                <c:pt idx="0">
                  <c:v>Males (Biophysics)</c:v>
                </c:pt>
              </c:strCache>
            </c:strRef>
          </c:tx>
          <c:spPr>
            <a:pattFill prst="ltDnDiag">
              <a:fgClr>
                <a:schemeClr val="accent2"/>
              </a:fgClr>
              <a:bgClr>
                <a:schemeClr val="accent2">
                  <a:lumMod val="20000"/>
                  <a:lumOff val="80000"/>
                </a:schemeClr>
              </a:bgClr>
            </a:pattFill>
            <a:ln>
              <a:solidFill>
                <a:schemeClr val="accent2"/>
              </a:solidFill>
            </a:ln>
            <a:effectLst/>
            <a:sp3d>
              <a:contourClr>
                <a:schemeClr val="accent2"/>
              </a:contourClr>
            </a:sp3d>
          </c:spPr>
          <c:invertIfNegative val="0"/>
          <c:cat>
            <c:strRef>
              <c:f>ورقة1!$A$3:$A$7</c:f>
              <c:strCache>
                <c:ptCount val="4"/>
                <c:pt idx="0">
                  <c:v>Associate professors</c:v>
                </c:pt>
                <c:pt idx="1">
                  <c:v>Assisstant professors</c:v>
                </c:pt>
                <c:pt idx="2">
                  <c:v>Lecturer</c:v>
                </c:pt>
                <c:pt idx="3">
                  <c:v>Demonesterator</c:v>
                </c:pt>
              </c:strCache>
            </c:strRef>
          </c:cat>
          <c:val>
            <c:numRef>
              <c:f>ورقة1!$C$3:$C$7</c:f>
              <c:numCache>
                <c:formatCode>General</c:formatCode>
                <c:ptCount val="5"/>
                <c:pt idx="0">
                  <c:v>2</c:v>
                </c:pt>
                <c:pt idx="1">
                  <c:v>1</c:v>
                </c:pt>
                <c:pt idx="2">
                  <c:v>0</c:v>
                </c:pt>
                <c:pt idx="3">
                  <c:v>1</c:v>
                </c:pt>
              </c:numCache>
            </c:numRef>
          </c:val>
          <c:extLst>
            <c:ext xmlns:c16="http://schemas.microsoft.com/office/drawing/2014/chart" uri="{C3380CC4-5D6E-409C-BE32-E72D297353CC}">
              <c16:uniqueId val="{00000001-2B1E-4639-AA55-DCA470145CBB}"/>
            </c:ext>
          </c:extLst>
        </c:ser>
        <c:ser>
          <c:idx val="2"/>
          <c:order val="2"/>
          <c:tx>
            <c:strRef>
              <c:f>ورقة1!$D$1</c:f>
              <c:strCache>
                <c:ptCount val="1"/>
                <c:pt idx="0">
                  <c:v>Females (Physics)</c:v>
                </c:pt>
              </c:strCache>
            </c:strRef>
          </c:tx>
          <c:spPr>
            <a:pattFill prst="ltDnDiag">
              <a:fgClr>
                <a:schemeClr val="accent3"/>
              </a:fgClr>
              <a:bgClr>
                <a:schemeClr val="accent3">
                  <a:lumMod val="20000"/>
                  <a:lumOff val="80000"/>
                </a:schemeClr>
              </a:bgClr>
            </a:pattFill>
            <a:ln>
              <a:solidFill>
                <a:schemeClr val="accent3"/>
              </a:solidFill>
            </a:ln>
            <a:effectLst/>
            <a:sp3d>
              <a:contourClr>
                <a:schemeClr val="accent3"/>
              </a:contourClr>
            </a:sp3d>
          </c:spPr>
          <c:invertIfNegative val="0"/>
          <c:cat>
            <c:strRef>
              <c:f>ورقة1!$A$3:$A$7</c:f>
              <c:strCache>
                <c:ptCount val="4"/>
                <c:pt idx="0">
                  <c:v>Associate professors</c:v>
                </c:pt>
                <c:pt idx="1">
                  <c:v>Assisstant professors</c:v>
                </c:pt>
                <c:pt idx="2">
                  <c:v>Lecturer</c:v>
                </c:pt>
                <c:pt idx="3">
                  <c:v>Demonesterator</c:v>
                </c:pt>
              </c:strCache>
            </c:strRef>
          </c:cat>
          <c:val>
            <c:numRef>
              <c:f>ورقة1!$D$3:$D$7</c:f>
              <c:numCache>
                <c:formatCode>General</c:formatCode>
                <c:ptCount val="5"/>
                <c:pt idx="0">
                  <c:v>6</c:v>
                </c:pt>
                <c:pt idx="1">
                  <c:v>4</c:v>
                </c:pt>
                <c:pt idx="2">
                  <c:v>6</c:v>
                </c:pt>
                <c:pt idx="3">
                  <c:v>2</c:v>
                </c:pt>
              </c:numCache>
            </c:numRef>
          </c:val>
          <c:extLst>
            <c:ext xmlns:c16="http://schemas.microsoft.com/office/drawing/2014/chart" uri="{C3380CC4-5D6E-409C-BE32-E72D297353CC}">
              <c16:uniqueId val="{00000002-2B1E-4639-AA55-DCA470145CBB}"/>
            </c:ext>
          </c:extLst>
        </c:ser>
        <c:ser>
          <c:idx val="3"/>
          <c:order val="3"/>
          <c:tx>
            <c:strRef>
              <c:f>ورقة1!$E$1</c:f>
              <c:strCache>
                <c:ptCount val="1"/>
                <c:pt idx="0">
                  <c:v>Females (Biophysics)</c:v>
                </c:pt>
              </c:strCache>
            </c:strRef>
          </c:tx>
          <c:spPr>
            <a:pattFill prst="ltDnDiag">
              <a:fgClr>
                <a:schemeClr val="accent4"/>
              </a:fgClr>
              <a:bgClr>
                <a:schemeClr val="accent4">
                  <a:lumMod val="20000"/>
                  <a:lumOff val="80000"/>
                </a:schemeClr>
              </a:bgClr>
            </a:pattFill>
            <a:ln>
              <a:solidFill>
                <a:schemeClr val="accent4"/>
              </a:solidFill>
            </a:ln>
            <a:effectLst/>
            <a:sp3d>
              <a:contourClr>
                <a:schemeClr val="accent4"/>
              </a:contourClr>
            </a:sp3d>
          </c:spPr>
          <c:invertIfNegative val="0"/>
          <c:cat>
            <c:strRef>
              <c:f>ورقة1!$A$3:$A$7</c:f>
              <c:strCache>
                <c:ptCount val="4"/>
                <c:pt idx="0">
                  <c:v>Associate professors</c:v>
                </c:pt>
                <c:pt idx="1">
                  <c:v>Assisstant professors</c:v>
                </c:pt>
                <c:pt idx="2">
                  <c:v>Lecturer</c:v>
                </c:pt>
                <c:pt idx="3">
                  <c:v>Demonesterator</c:v>
                </c:pt>
              </c:strCache>
            </c:strRef>
          </c:cat>
          <c:val>
            <c:numRef>
              <c:f>ورقة1!$E$3:$E$7</c:f>
              <c:numCache>
                <c:formatCode>General</c:formatCode>
                <c:ptCount val="5"/>
                <c:pt idx="0">
                  <c:v>1</c:v>
                </c:pt>
                <c:pt idx="1">
                  <c:v>4</c:v>
                </c:pt>
                <c:pt idx="2">
                  <c:v>6</c:v>
                </c:pt>
                <c:pt idx="3">
                  <c:v>7</c:v>
                </c:pt>
              </c:numCache>
            </c:numRef>
          </c:val>
          <c:extLst>
            <c:ext xmlns:c16="http://schemas.microsoft.com/office/drawing/2014/chart" uri="{C3380CC4-5D6E-409C-BE32-E72D297353CC}">
              <c16:uniqueId val="{00000003-2B1E-4639-AA55-DCA470145CBB}"/>
            </c:ext>
          </c:extLst>
        </c:ser>
        <c:dLbls>
          <c:showLegendKey val="0"/>
          <c:showVal val="0"/>
          <c:showCatName val="0"/>
          <c:showSerName val="0"/>
          <c:showPercent val="0"/>
          <c:showBubbleSize val="0"/>
        </c:dLbls>
        <c:gapWidth val="150"/>
        <c:shape val="box"/>
        <c:axId val="1773983872"/>
        <c:axId val="1773987712"/>
        <c:axId val="0"/>
      </c:bar3DChart>
      <c:catAx>
        <c:axId val="177398387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90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773987712"/>
        <c:crosses val="autoZero"/>
        <c:auto val="1"/>
        <c:lblAlgn val="ctr"/>
        <c:lblOffset val="100"/>
        <c:noMultiLvlLbl val="0"/>
      </c:catAx>
      <c:valAx>
        <c:axId val="1773987712"/>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3983872"/>
        <c:crosses val="autoZero"/>
        <c:crossBetween val="between"/>
      </c:valAx>
      <c:spPr>
        <a:noFill/>
        <a:ln>
          <a:noFill/>
        </a:ln>
        <a:effectLst/>
      </c:spPr>
    </c:plotArea>
    <c:legend>
      <c:legendPos val="t"/>
      <c:layout>
        <c:manualLayout>
          <c:xMode val="edge"/>
          <c:yMode val="edge"/>
          <c:x val="6.1305706700956419E-2"/>
          <c:y val="1.8988510456015805E-2"/>
          <c:w val="0.89577878474095374"/>
          <c:h val="0.1709294875868219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684213" y="692150"/>
            <a:ext cx="8085138"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4A79CF9-3CDC-4B27-88D3-E5E517F0A9F4}" type="slidenum">
              <a:rPr lang="en-US"/>
              <a:pPr/>
              <a:t>‹#›</a:t>
            </a:fld>
            <a:endParaRPr lang="en-US"/>
          </a:p>
        </p:txBody>
      </p:sp>
    </p:spTree>
    <p:extLst>
      <p:ext uri="{BB962C8B-B14F-4D97-AF65-F5344CB8AC3E}">
        <p14:creationId xmlns:p14="http://schemas.microsoft.com/office/powerpoint/2010/main" val="9804829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796EC-D3FF-40FD-8B63-0EEE189FD7B6}"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2674560" y="16170048"/>
            <a:ext cx="2993013" cy="1537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35690433" y="16098981"/>
            <a:ext cx="1830501" cy="276999"/>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200" dirty="0">
                <a:solidFill>
                  <a:schemeClr val="bg1"/>
                </a:solidFill>
              </a:rPr>
              <a:t>www.postersession.com</a:t>
            </a:r>
          </a:p>
        </p:txBody>
      </p:sp>
      <p:sp>
        <p:nvSpPr>
          <p:cNvPr id="4" name="TextBox 3">
            <a:extLst>
              <a:ext uri="{FF2B5EF4-FFF2-40B4-BE49-F238E27FC236}">
                <a16:creationId xmlns:a16="http://schemas.microsoft.com/office/drawing/2014/main" id="{B071A531-8F32-43D4-9DE7-0714F1BFB96B}"/>
              </a:ext>
            </a:extLst>
          </p:cNvPr>
          <p:cNvSpPr txBox="1"/>
          <p:nvPr userDrawn="1"/>
        </p:nvSpPr>
        <p:spPr>
          <a:xfrm>
            <a:off x="-53341" y="16355635"/>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chart" Target="../charts/chart5.xml"/><Relationship Id="rId3" Type="http://schemas.openxmlformats.org/officeDocument/2006/relationships/hyperlink" Target="https://www.cc.gov.eg/legislation_single?id=417919" TargetMode="External"/><Relationship Id="rId7" Type="http://schemas.openxmlformats.org/officeDocument/2006/relationships/image" Target="../media/image2.png"/><Relationship Id="rId12"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cifac.mans.edu.eg/index.php/about-the-department-50" TargetMode="External"/><Relationship Id="rId11" Type="http://schemas.openxmlformats.org/officeDocument/2006/relationships/chart" Target="../charts/chart3.xml"/><Relationship Id="rId5" Type="http://schemas.openxmlformats.org/officeDocument/2006/relationships/hyperlink" Target="http://www.elkodseschool.com/" TargetMode="External"/><Relationship Id="rId10" Type="http://schemas.openxmlformats.org/officeDocument/2006/relationships/chart" Target="../charts/chart2.xml"/><Relationship Id="rId4" Type="http://schemas.openxmlformats.org/officeDocument/2006/relationships/hyperlink" Target="https://www.proserv-eg.com/12-2003" TargetMode="External"/><Relationship Id="rId9" Type="http://schemas.openxmlformats.org/officeDocument/2006/relationships/chart" Target="../charts/chart1.xm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078" name="AutoShape 30"/>
          <p:cNvSpPr>
            <a:spLocks noChangeArrowheads="1"/>
          </p:cNvSpPr>
          <p:nvPr/>
        </p:nvSpPr>
        <p:spPr bwMode="auto">
          <a:xfrm>
            <a:off x="28436578" y="2609638"/>
            <a:ext cx="9935987" cy="13658392"/>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7" name="AutoShape 29"/>
          <p:cNvSpPr>
            <a:spLocks noChangeArrowheads="1"/>
          </p:cNvSpPr>
          <p:nvPr/>
        </p:nvSpPr>
        <p:spPr bwMode="auto">
          <a:xfrm>
            <a:off x="7551657" y="2972202"/>
            <a:ext cx="11450214" cy="13241662"/>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79" name="AutoShape 31"/>
          <p:cNvSpPr>
            <a:spLocks noChangeArrowheads="1"/>
          </p:cNvSpPr>
          <p:nvPr/>
        </p:nvSpPr>
        <p:spPr bwMode="auto">
          <a:xfrm>
            <a:off x="19239693" y="2790249"/>
            <a:ext cx="9084157" cy="13398959"/>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dirty="0"/>
          </a:p>
        </p:txBody>
      </p:sp>
      <p:sp>
        <p:nvSpPr>
          <p:cNvPr id="2052" name="AutoShape 4"/>
          <p:cNvSpPr>
            <a:spLocks noChangeArrowheads="1"/>
          </p:cNvSpPr>
          <p:nvPr/>
        </p:nvSpPr>
        <p:spPr bwMode="auto">
          <a:xfrm>
            <a:off x="467309" y="2869741"/>
            <a:ext cx="6706820" cy="13175549"/>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600074" y="3911962"/>
            <a:ext cx="6427449" cy="4435494"/>
          </a:xfrm>
          <a:prstGeom prst="rect">
            <a:avLst/>
          </a:prstGeom>
          <a:noFill/>
          <a:ln w="9525">
            <a:noFill/>
            <a:miter lim="800000"/>
            <a:headEnd/>
            <a:tailEnd/>
          </a:ln>
          <a:effectLst/>
        </p:spPr>
        <p:txBody>
          <a:bodyPr wrap="square" lIns="52247" tIns="26123" rIns="52247" bIns="26123">
            <a:spAutoFit/>
          </a:bodyPr>
          <a:lstStyle/>
          <a:p>
            <a:pPr algn="l" defTabSz="2508250" eaLnBrk="0" hangingPunct="0">
              <a:lnSpc>
                <a:spcPct val="95000"/>
              </a:lnSpc>
            </a:pPr>
            <a:endParaRPr lang="en-US" sz="1600" b="1" dirty="0">
              <a:latin typeface="Times New Roman" pitchFamily="18" charset="0"/>
            </a:endParaRPr>
          </a:p>
          <a:p>
            <a:pPr marL="342900" marR="0" indent="-342900" algn="just">
              <a:lnSpc>
                <a:spcPct val="107000"/>
              </a:lnSpc>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Calibri" panose="020F0502020204030204" pitchFamily="34" charset="0"/>
                <a:cs typeface="Mangal" panose="02040503050203030202" pitchFamily="18" charset="0"/>
              </a:rPr>
              <a:t>The study highlights the legislations concerning </a:t>
            </a:r>
            <a:r>
              <a:rPr lang="en-US" sz="2000" dirty="0">
                <a:effectLst/>
                <a:latin typeface="Times New Roman" panose="02020603050405020304" pitchFamily="18" charset="0"/>
                <a:ea typeface="Calibri" panose="020F0502020204030204" pitchFamily="34" charset="0"/>
                <a:cs typeface="Mangal" panose="02040503050203030202" pitchFamily="18" charset="0"/>
              </a:rPr>
              <a:t>working </a:t>
            </a:r>
            <a:r>
              <a:rPr lang="en-GB" sz="2000" dirty="0">
                <a:effectLst/>
                <a:latin typeface="Times New Roman" panose="02020603050405020304" pitchFamily="18" charset="0"/>
                <a:ea typeface="Calibri" panose="020F0502020204030204" pitchFamily="34" charset="0"/>
                <a:cs typeface="Mangal" panose="02040503050203030202" pitchFamily="18" charset="0"/>
              </a:rPr>
              <a:t>females in general, </a:t>
            </a:r>
            <a:r>
              <a:rPr lang="en-GB" sz="2000" dirty="0">
                <a:latin typeface="Times New Roman" panose="02020603050405020304" pitchFamily="18" charset="0"/>
                <a:ea typeface="Calibri" panose="020F0502020204030204" pitchFamily="34" charset="0"/>
                <a:cs typeface="Mangal" panose="02040503050203030202" pitchFamily="18" charset="0"/>
              </a:rPr>
              <a:t>and </a:t>
            </a:r>
            <a:r>
              <a:rPr lang="en-GB" sz="2000" dirty="0">
                <a:effectLst/>
                <a:latin typeface="Times New Roman" panose="02020603050405020304" pitchFamily="18" charset="0"/>
                <a:ea typeface="Calibri" panose="020F0502020204030204" pitchFamily="34" charset="0"/>
                <a:cs typeface="Mangal" panose="02040503050203030202" pitchFamily="18" charset="0"/>
              </a:rPr>
              <a:t>mothers </a:t>
            </a:r>
            <a:r>
              <a:rPr lang="en-GB" sz="2000" dirty="0">
                <a:latin typeface="Times New Roman" panose="02020603050405020304" pitchFamily="18" charset="0"/>
                <a:ea typeface="Calibri" panose="020F0502020204030204" pitchFamily="34" charset="0"/>
                <a:cs typeface="Mangal" panose="02040503050203030202" pitchFamily="18" charset="0"/>
              </a:rPr>
              <a:t>[1,2]</a:t>
            </a:r>
            <a:r>
              <a:rPr lang="en-US" sz="2000" dirty="0">
                <a:effectLst/>
                <a:latin typeface="Times New Roman" panose="02020603050405020304" pitchFamily="18" charset="0"/>
                <a:ea typeface="Calibri" panose="020F0502020204030204" pitchFamily="34" charset="0"/>
                <a:cs typeface="Mangal" panose="02040503050203030202" pitchFamily="18" charset="0"/>
              </a:rPr>
              <a:t>.</a:t>
            </a:r>
          </a:p>
          <a:p>
            <a:pPr marL="342900" marR="0" indent="-342900" algn="just">
              <a:lnSpc>
                <a:spcPct val="107000"/>
              </a:lnSpc>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Calibri" panose="020F0502020204030204" pitchFamily="34" charset="0"/>
                <a:cs typeface="Mangal" panose="02040503050203030202" pitchFamily="18" charset="0"/>
              </a:rPr>
              <a:t>The study also sheds the light on the extent to which high school girls are interested in studying physics compared to biology [3]. </a:t>
            </a:r>
          </a:p>
          <a:p>
            <a:pPr marL="342900" marR="0" indent="-342900" algn="just">
              <a:lnSpc>
                <a:spcPct val="107000"/>
              </a:lnSpc>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Calibri" panose="020F0502020204030204" pitchFamily="34" charset="0"/>
                <a:cs typeface="Mangal" panose="02040503050203030202" pitchFamily="18" charset="0"/>
              </a:rPr>
              <a:t>In  addition, gender distribution of bachelor degree students  in various majors in Ain Shams University is presented [4].</a:t>
            </a:r>
          </a:p>
          <a:p>
            <a:pPr marL="342900" marR="0" indent="-342900" algn="just">
              <a:lnSpc>
                <a:spcPct val="107000"/>
              </a:lnSpc>
              <a:spcBef>
                <a:spcPts val="0"/>
              </a:spcBef>
              <a:spcAft>
                <a:spcPts val="0"/>
              </a:spcAft>
              <a:buFont typeface="Arial" panose="020B0604020202020204" pitchFamily="34" charset="0"/>
              <a:buChar char="•"/>
            </a:pPr>
            <a:r>
              <a:rPr lang="en-GB" sz="2000" dirty="0">
                <a:latin typeface="Times New Roman" panose="02020603050405020304" pitchFamily="18" charset="0"/>
                <a:ea typeface="Calibri" panose="020F0502020204030204" pitchFamily="34" charset="0"/>
                <a:cs typeface="Mangal" panose="02040503050203030202" pitchFamily="18" charset="0"/>
              </a:rPr>
              <a:t>Finally, g</a:t>
            </a:r>
            <a:r>
              <a:rPr lang="en-GB" sz="2000" dirty="0">
                <a:effectLst/>
                <a:latin typeface="Times New Roman" panose="02020603050405020304" pitchFamily="18" charset="0"/>
                <a:ea typeface="Calibri" panose="020F0502020204030204" pitchFamily="34" charset="0"/>
                <a:cs typeface="Mangal" panose="02040503050203030202" pitchFamily="18" charset="0"/>
              </a:rPr>
              <a:t>ender distribution of physics and biophysics staff members in Mansoura university [5] is shown .</a:t>
            </a:r>
          </a:p>
          <a:p>
            <a:pPr marL="342900" marR="0" indent="-342900" algn="just">
              <a:lnSpc>
                <a:spcPct val="107000"/>
              </a:lnSpc>
              <a:spcBef>
                <a:spcPts val="0"/>
              </a:spcBef>
              <a:spcAft>
                <a:spcPts val="0"/>
              </a:spcAft>
              <a:buFont typeface="Arial" panose="020B0604020202020204" pitchFamily="34" charset="0"/>
              <a:buChar char="•"/>
            </a:pPr>
            <a:endParaRPr lang="en-GB" sz="2000" dirty="0">
              <a:effectLst/>
              <a:latin typeface="Times New Roman" panose="02020603050405020304" pitchFamily="18" charset="0"/>
              <a:ea typeface="Calibri" panose="020F0502020204030204" pitchFamily="34" charset="0"/>
              <a:cs typeface="Mangal" panose="02040503050203030202" pitchFamily="18" charset="0"/>
            </a:endParaRPr>
          </a:p>
          <a:p>
            <a:pPr algn="l" defTabSz="2508250" eaLnBrk="0" hangingPunct="0">
              <a:lnSpc>
                <a:spcPct val="95000"/>
              </a:lnSpc>
            </a:pPr>
            <a:endParaRPr lang="en-US" sz="2000" b="1" dirty="0">
              <a:latin typeface="Times New Roman" pitchFamily="18" charset="0"/>
            </a:endParaRPr>
          </a:p>
          <a:p>
            <a:pPr algn="l" defTabSz="2508250" eaLnBrk="0" hangingPunct="0">
              <a:lnSpc>
                <a:spcPct val="95000"/>
              </a:lnSpc>
            </a:pPr>
            <a:endParaRPr lang="en-US" sz="1600" b="1" dirty="0">
              <a:latin typeface="Times New Roman" pitchFamily="18" charset="0"/>
            </a:endParaRPr>
          </a:p>
        </p:txBody>
      </p:sp>
      <p:sp>
        <p:nvSpPr>
          <p:cNvPr id="2058" name="Text Box 10"/>
          <p:cNvSpPr txBox="1">
            <a:spLocks noChangeArrowheads="1"/>
          </p:cNvSpPr>
          <p:nvPr/>
        </p:nvSpPr>
        <p:spPr bwMode="auto">
          <a:xfrm>
            <a:off x="-84814" y="8229600"/>
            <a:ext cx="7538853" cy="745253"/>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dirty="0"/>
              <a:t>Legislations </a:t>
            </a:r>
          </a:p>
        </p:txBody>
      </p:sp>
      <p:sp>
        <p:nvSpPr>
          <p:cNvPr id="2059" name="Text Box 11"/>
          <p:cNvSpPr txBox="1">
            <a:spLocks noChangeArrowheads="1"/>
          </p:cNvSpPr>
          <p:nvPr/>
        </p:nvSpPr>
        <p:spPr bwMode="auto">
          <a:xfrm>
            <a:off x="28976712" y="9833233"/>
            <a:ext cx="8235799" cy="745253"/>
          </a:xfrm>
          <a:prstGeom prst="rect">
            <a:avLst/>
          </a:prstGeom>
          <a:noFill/>
          <a:ln w="9525">
            <a:noFill/>
            <a:miter lim="800000"/>
            <a:headEnd/>
            <a:tailEnd/>
          </a:ln>
          <a:effectLst/>
        </p:spPr>
        <p:txBody>
          <a:bodyPr wrap="square" lIns="52247" tIns="26123" rIns="52247" bIns="26123">
            <a:spAutoFit/>
          </a:bodyPr>
          <a:lstStyle/>
          <a:p>
            <a:pPr defTabSz="2508250">
              <a:spcBef>
                <a:spcPct val="50000"/>
              </a:spcBef>
            </a:pPr>
            <a:r>
              <a:rPr lang="en-US" sz="4500" b="1" dirty="0"/>
              <a:t>Conclusions</a:t>
            </a:r>
          </a:p>
        </p:txBody>
      </p:sp>
      <p:sp>
        <p:nvSpPr>
          <p:cNvPr id="2061" name="AutoShape 13"/>
          <p:cNvSpPr>
            <a:spLocks noChangeArrowheads="1"/>
          </p:cNvSpPr>
          <p:nvPr/>
        </p:nvSpPr>
        <p:spPr bwMode="auto">
          <a:xfrm>
            <a:off x="600074" y="190500"/>
            <a:ext cx="37337415" cy="26289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lIns="52247" tIns="26123" rIns="52247" bIns="26123" anchor="ctr"/>
          <a:lstStyle/>
          <a:p>
            <a:pPr defTabSz="2508250"/>
            <a:endParaRPr lang="en-US" sz="4500">
              <a:solidFill>
                <a:schemeClr val="bg1"/>
              </a:solidFill>
            </a:endParaRPr>
          </a:p>
        </p:txBody>
      </p:sp>
      <p:sp>
        <p:nvSpPr>
          <p:cNvPr id="2062" name="Text Box 14"/>
          <p:cNvSpPr txBox="1">
            <a:spLocks noChangeArrowheads="1"/>
          </p:cNvSpPr>
          <p:nvPr/>
        </p:nvSpPr>
        <p:spPr bwMode="auto">
          <a:xfrm>
            <a:off x="467309" y="419842"/>
            <a:ext cx="35838633" cy="2288433"/>
          </a:xfrm>
          <a:prstGeom prst="rect">
            <a:avLst/>
          </a:prstGeom>
          <a:noFill/>
          <a:ln w="9525">
            <a:noFill/>
            <a:miter lim="800000"/>
            <a:headEnd/>
            <a:tailEnd/>
          </a:ln>
          <a:effectLst/>
        </p:spPr>
        <p:txBody>
          <a:bodyPr wrap="square" lIns="52247" tIns="26123" rIns="52247" bIns="26123">
            <a:spAutoFit/>
          </a:bodyPr>
          <a:lstStyle/>
          <a:p>
            <a:pPr marL="0" marR="0" algn="ctr">
              <a:lnSpc>
                <a:spcPct val="107000"/>
              </a:lnSpc>
              <a:spcBef>
                <a:spcPts val="0"/>
              </a:spcBef>
              <a:spcAft>
                <a:spcPts val="600"/>
              </a:spcAft>
            </a:pPr>
            <a:r>
              <a:rPr lang="en-AU" sz="3200" b="1" dirty="0">
                <a:effectLst/>
                <a:latin typeface="Times New Roman" panose="02020603050405020304" pitchFamily="18" charset="0"/>
                <a:ea typeface="Calibri" panose="020F0502020204030204" pitchFamily="34" charset="0"/>
                <a:cs typeface="Mangal" panose="02040503050203030202" pitchFamily="18" charset="0"/>
              </a:rPr>
              <a:t>Progress of Women Physicists in Egypt Supported by Legislations</a:t>
            </a:r>
            <a:endParaRPr lang="en-US" sz="2400" dirty="0">
              <a:effectLst/>
              <a:latin typeface="Calibri" panose="020F0502020204030204" pitchFamily="34" charset="0"/>
              <a:ea typeface="Calibri" panose="020F0502020204030204" pitchFamily="34" charset="0"/>
              <a:cs typeface="Mangal" panose="02040503050203030202" pitchFamily="18" charset="0"/>
            </a:endParaRPr>
          </a:p>
          <a:p>
            <a:pPr marL="0" marR="0" algn="ctr">
              <a:lnSpc>
                <a:spcPct val="107000"/>
              </a:lnSpc>
              <a:spcBef>
                <a:spcPts val="0"/>
              </a:spcBef>
              <a:spcAft>
                <a:spcPts val="600"/>
              </a:spcAft>
            </a:pPr>
            <a:r>
              <a:rPr lang="en-AU" sz="3200" i="1" u="sng" dirty="0">
                <a:effectLst/>
                <a:latin typeface="Times New Roman" panose="02020603050405020304" pitchFamily="18" charset="0"/>
                <a:ea typeface="Calibri" panose="020F0502020204030204" pitchFamily="34" charset="0"/>
                <a:cs typeface="Mangal" panose="02040503050203030202" pitchFamily="18" charset="0"/>
              </a:rPr>
              <a:t>Kahil H</a:t>
            </a:r>
            <a:r>
              <a:rPr lang="en-AU" sz="3200" i="1" u="sng" baseline="30000" dirty="0">
                <a:effectLst/>
                <a:latin typeface="Times New Roman" panose="02020603050405020304" pitchFamily="18" charset="0"/>
                <a:ea typeface="Calibri" panose="020F0502020204030204" pitchFamily="34" charset="0"/>
                <a:cs typeface="Mangal" panose="02040503050203030202" pitchFamily="18" charset="0"/>
              </a:rPr>
              <a:t>1</a:t>
            </a:r>
            <a:r>
              <a:rPr lang="en-AU" sz="3200" i="1" u="sng" dirty="0">
                <a:effectLst/>
                <a:latin typeface="Times New Roman" panose="02020603050405020304" pitchFamily="18" charset="0"/>
                <a:ea typeface="Calibri" panose="020F0502020204030204" pitchFamily="34" charset="0"/>
                <a:cs typeface="Mangal" panose="02040503050203030202" pitchFamily="18" charset="0"/>
              </a:rPr>
              <a:t>, </a:t>
            </a:r>
            <a:r>
              <a:rPr lang="en-US" sz="3200" i="1" dirty="0" err="1">
                <a:effectLst/>
                <a:latin typeface="Times New Roman" panose="02020603050405020304" pitchFamily="18" charset="0"/>
                <a:ea typeface="Calibri" panose="020F0502020204030204" pitchFamily="34" charset="0"/>
                <a:cs typeface="Mangal" panose="02040503050203030202" pitchFamily="18" charset="0"/>
              </a:rPr>
              <a:t>Ebraheem</a:t>
            </a:r>
            <a:r>
              <a:rPr lang="en-US" sz="3200" i="1" u="sng" dirty="0">
                <a:effectLst/>
                <a:latin typeface="Times New Roman" panose="02020603050405020304" pitchFamily="18" charset="0"/>
                <a:ea typeface="Calibri" panose="020F0502020204030204" pitchFamily="34" charset="0"/>
                <a:cs typeface="Mangal" panose="02040503050203030202" pitchFamily="18" charset="0"/>
              </a:rPr>
              <a:t> </a:t>
            </a:r>
            <a:r>
              <a:rPr lang="en-AU" sz="3200" i="1" u="sng" dirty="0">
                <a:effectLst/>
                <a:latin typeface="Times New Roman" panose="02020603050405020304" pitchFamily="18" charset="0"/>
                <a:ea typeface="Calibri" panose="020F0502020204030204" pitchFamily="34" charset="0"/>
                <a:cs typeface="Mangal" panose="02040503050203030202" pitchFamily="18" charset="0"/>
              </a:rPr>
              <a:t>H</a:t>
            </a:r>
            <a:r>
              <a:rPr lang="en-AU" sz="3200" i="1" u="sng" baseline="30000" dirty="0">
                <a:effectLst/>
                <a:latin typeface="Times New Roman" panose="02020603050405020304" pitchFamily="18" charset="0"/>
                <a:ea typeface="Calibri" panose="020F0502020204030204" pitchFamily="34" charset="0"/>
                <a:cs typeface="Mangal" panose="02040503050203030202" pitchFamily="18" charset="0"/>
              </a:rPr>
              <a:t>1</a:t>
            </a:r>
            <a:r>
              <a:rPr lang="en-AU" sz="3200" i="1" u="sng" dirty="0">
                <a:effectLst/>
                <a:latin typeface="Times New Roman" panose="02020603050405020304" pitchFamily="18" charset="0"/>
                <a:ea typeface="Calibri" panose="020F0502020204030204" pitchFamily="34" charset="0"/>
                <a:cs typeface="Mangal" panose="02040503050203030202" pitchFamily="18" charset="0"/>
              </a:rPr>
              <a:t>,S El-Din Nermeen</a:t>
            </a:r>
            <a:r>
              <a:rPr lang="en-AU" sz="3200" i="1" u="sng" baseline="30000" dirty="0">
                <a:effectLst/>
                <a:latin typeface="Times New Roman" panose="02020603050405020304" pitchFamily="18" charset="0"/>
                <a:ea typeface="Calibri" panose="020F0502020204030204" pitchFamily="34" charset="0"/>
                <a:cs typeface="Mangal" panose="02040503050203030202" pitchFamily="18" charset="0"/>
              </a:rPr>
              <a:t>2</a:t>
            </a:r>
            <a:r>
              <a:rPr lang="en-AU" sz="3200" i="1" u="sng" dirty="0">
                <a:effectLst/>
                <a:latin typeface="Times New Roman" panose="02020603050405020304" pitchFamily="18" charset="0"/>
                <a:ea typeface="Calibri" panose="020F0502020204030204" pitchFamily="34" charset="0"/>
                <a:cs typeface="Mangal" panose="02040503050203030202" pitchFamily="18" charset="0"/>
              </a:rPr>
              <a:t>,M. Abd-</a:t>
            </a:r>
            <a:r>
              <a:rPr lang="en-AU" sz="3200" i="1" u="sng" dirty="0" err="1">
                <a:effectLst/>
                <a:latin typeface="Times New Roman" panose="02020603050405020304" pitchFamily="18" charset="0"/>
                <a:ea typeface="Calibri" panose="020F0502020204030204" pitchFamily="34" charset="0"/>
                <a:cs typeface="Mangal" panose="02040503050203030202" pitchFamily="18" charset="0"/>
              </a:rPr>
              <a:t>Elkereem</a:t>
            </a:r>
            <a:r>
              <a:rPr lang="en-AU" sz="3200" i="1" u="sng" dirty="0">
                <a:effectLst/>
                <a:latin typeface="Times New Roman" panose="02020603050405020304" pitchFamily="18" charset="0"/>
                <a:ea typeface="Calibri" panose="020F0502020204030204" pitchFamily="34" charset="0"/>
                <a:cs typeface="Mangal" panose="02040503050203030202" pitchFamily="18" charset="0"/>
              </a:rPr>
              <a:t> Reem</a:t>
            </a:r>
            <a:r>
              <a:rPr lang="en-AU" sz="3200" i="1" u="sng" baseline="30000" dirty="0">
                <a:effectLst/>
                <a:latin typeface="Times New Roman" panose="02020603050405020304" pitchFamily="18" charset="0"/>
                <a:ea typeface="Calibri" panose="020F0502020204030204" pitchFamily="34" charset="0"/>
                <a:cs typeface="Mangal" panose="02040503050203030202" pitchFamily="18" charset="0"/>
              </a:rPr>
              <a:t>1</a:t>
            </a:r>
            <a:r>
              <a:rPr lang="en-AU" sz="3200" i="1" u="sng" dirty="0">
                <a:effectLst/>
                <a:latin typeface="Times New Roman" panose="02020603050405020304" pitchFamily="18" charset="0"/>
                <a:ea typeface="Calibri" panose="020F0502020204030204" pitchFamily="34" charset="0"/>
                <a:cs typeface="Mangal" panose="02040503050203030202" pitchFamily="18" charset="0"/>
              </a:rPr>
              <a:t>, Mohsen M </a:t>
            </a:r>
            <a:r>
              <a:rPr lang="en-AU" sz="3200" i="1" baseline="30000" dirty="0">
                <a:effectLst/>
                <a:latin typeface="Times New Roman" panose="02020603050405020304" pitchFamily="18" charset="0"/>
                <a:ea typeface="Calibri" panose="020F0502020204030204" pitchFamily="34" charset="0"/>
                <a:cs typeface="Mangal" panose="02040503050203030202" pitchFamily="18" charset="0"/>
              </a:rPr>
              <a:t>1</a:t>
            </a:r>
            <a:r>
              <a:rPr lang="en-AU" sz="3200" i="1" dirty="0">
                <a:effectLst/>
                <a:latin typeface="Times New Roman" panose="02020603050405020304" pitchFamily="18" charset="0"/>
                <a:ea typeface="Calibri" panose="020F0502020204030204" pitchFamily="34" charset="0"/>
                <a:cs typeface="Mangal" panose="02040503050203030202" pitchFamily="18" charset="0"/>
              </a:rPr>
              <a:t> </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0" marR="0" algn="ctr">
              <a:lnSpc>
                <a:spcPct val="107000"/>
              </a:lnSpc>
              <a:spcBef>
                <a:spcPts val="0"/>
              </a:spcBef>
              <a:spcAft>
                <a:spcPts val="0"/>
              </a:spcAft>
            </a:pPr>
            <a:r>
              <a:rPr lang="en-AU" sz="3200" i="1" baseline="30000" dirty="0">
                <a:effectLst/>
                <a:latin typeface="Times New Roman" panose="02020603050405020304" pitchFamily="18" charset="0"/>
                <a:ea typeface="Calibri" panose="020F0502020204030204" pitchFamily="34" charset="0"/>
                <a:cs typeface="Mangal" panose="02040503050203030202" pitchFamily="18" charset="0"/>
              </a:rPr>
              <a:t>1</a:t>
            </a:r>
            <a:r>
              <a:rPr lang="en-AU" sz="3200" i="1" dirty="0">
                <a:effectLst/>
                <a:latin typeface="Times New Roman" panose="02020603050405020304" pitchFamily="18" charset="0"/>
                <a:ea typeface="Calibri" panose="020F0502020204030204" pitchFamily="34" charset="0"/>
                <a:cs typeface="Mangal" panose="02040503050203030202" pitchFamily="18" charset="0"/>
              </a:rPr>
              <a:t>Physics, Ain Shams University, Cairo, Egypt. </a:t>
            </a:r>
            <a:endParaRPr lang="en-US" sz="3200" dirty="0">
              <a:effectLst/>
              <a:latin typeface="Calibri" panose="020F0502020204030204" pitchFamily="34" charset="0"/>
              <a:ea typeface="Calibri" panose="020F0502020204030204" pitchFamily="34" charset="0"/>
              <a:cs typeface="Mangal" panose="02040503050203030202" pitchFamily="18" charset="0"/>
            </a:endParaRPr>
          </a:p>
          <a:p>
            <a:pPr marL="0" marR="0" algn="ctr">
              <a:lnSpc>
                <a:spcPct val="107000"/>
              </a:lnSpc>
              <a:spcBef>
                <a:spcPts val="0"/>
              </a:spcBef>
              <a:spcAft>
                <a:spcPts val="600"/>
              </a:spcAft>
            </a:pPr>
            <a:r>
              <a:rPr lang="en-AU" sz="3200" i="1" baseline="30000" dirty="0">
                <a:effectLst/>
                <a:latin typeface="Times New Roman" panose="02020603050405020304" pitchFamily="18" charset="0"/>
                <a:ea typeface="Calibri" panose="020F0502020204030204" pitchFamily="34" charset="0"/>
                <a:cs typeface="Mangal" panose="02040503050203030202" pitchFamily="18" charset="0"/>
              </a:rPr>
              <a:t>2</a:t>
            </a:r>
            <a:r>
              <a:rPr lang="en-AU" sz="3200" i="1" dirty="0">
                <a:effectLst/>
                <a:latin typeface="Times New Roman" panose="02020603050405020304" pitchFamily="18" charset="0"/>
                <a:ea typeface="Calibri" panose="020F0502020204030204" pitchFamily="34" charset="0"/>
                <a:cs typeface="Mangal" panose="02040503050203030202" pitchFamily="18" charset="0"/>
              </a:rPr>
              <a:t>Physics, German University, Cairo, Egypt. </a:t>
            </a:r>
            <a:endParaRPr lang="en-US" sz="32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2064" name="Text Box 16"/>
          <p:cNvSpPr txBox="1">
            <a:spLocks noChangeArrowheads="1"/>
          </p:cNvSpPr>
          <p:nvPr/>
        </p:nvSpPr>
        <p:spPr bwMode="auto">
          <a:xfrm>
            <a:off x="600075" y="1581044"/>
            <a:ext cx="3200400" cy="914531"/>
          </a:xfrm>
          <a:prstGeom prst="rect">
            <a:avLst/>
          </a:prstGeom>
          <a:noFill/>
          <a:ln w="9525">
            <a:noFill/>
            <a:miter lim="800000"/>
            <a:headEnd/>
            <a:tailEnd/>
          </a:ln>
          <a:effectLst/>
        </p:spPr>
        <p:txBody>
          <a:bodyPr lIns="52247" tIns="26123" rIns="52247" bIns="26123">
            <a:spAutoFit/>
          </a:bodyPr>
          <a:lstStyle/>
          <a:p>
            <a:pPr defTabSz="2508250">
              <a:spcBef>
                <a:spcPct val="50000"/>
              </a:spcBef>
            </a:pPr>
            <a:endParaRPr lang="en-US" sz="1400" dirty="0">
              <a:solidFill>
                <a:srgbClr val="FF0000"/>
              </a:solidFill>
            </a:endParaRPr>
          </a:p>
          <a:p>
            <a:pPr defTabSz="2508250">
              <a:spcBef>
                <a:spcPct val="50000"/>
              </a:spcBef>
            </a:pPr>
            <a:endParaRPr lang="en-US" sz="1400" dirty="0">
              <a:solidFill>
                <a:srgbClr val="FF0000"/>
              </a:solidFill>
            </a:endParaRPr>
          </a:p>
          <a:p>
            <a:pPr defTabSz="2508250">
              <a:spcBef>
                <a:spcPct val="50000"/>
              </a:spcBef>
            </a:pPr>
            <a:endParaRPr lang="en-US" sz="1400" dirty="0">
              <a:solidFill>
                <a:srgbClr val="FF0000"/>
              </a:solidFill>
            </a:endParaRPr>
          </a:p>
        </p:txBody>
      </p:sp>
      <p:sp>
        <p:nvSpPr>
          <p:cNvPr id="2075" name="Text Box 27"/>
          <p:cNvSpPr txBox="1">
            <a:spLocks noChangeArrowheads="1"/>
          </p:cNvSpPr>
          <p:nvPr/>
        </p:nvSpPr>
        <p:spPr bwMode="auto">
          <a:xfrm>
            <a:off x="29743435" y="12718326"/>
            <a:ext cx="7267575" cy="729865"/>
          </a:xfrm>
          <a:prstGeom prst="rect">
            <a:avLst/>
          </a:prstGeom>
          <a:noFill/>
          <a:ln w="9525">
            <a:noFill/>
            <a:miter lim="800000"/>
            <a:headEnd/>
            <a:tailEnd/>
          </a:ln>
          <a:effectLst/>
        </p:spPr>
        <p:txBody>
          <a:bodyPr lIns="52247" tIns="26123" rIns="52247" bIns="26123">
            <a:spAutoFit/>
          </a:bodyPr>
          <a:lstStyle/>
          <a:p>
            <a:pPr defTabSz="2508250">
              <a:spcBef>
                <a:spcPct val="50000"/>
              </a:spcBef>
            </a:pPr>
            <a:r>
              <a:rPr lang="en-US" sz="4400" b="1" dirty="0"/>
              <a:t>References</a:t>
            </a:r>
            <a:r>
              <a:rPr lang="en-US" sz="3700" dirty="0"/>
              <a:t> </a:t>
            </a:r>
          </a:p>
        </p:txBody>
      </p:sp>
      <p:sp>
        <p:nvSpPr>
          <p:cNvPr id="2086" name="Text Box 38"/>
          <p:cNvSpPr txBox="1">
            <a:spLocks noChangeArrowheads="1"/>
          </p:cNvSpPr>
          <p:nvPr/>
        </p:nvSpPr>
        <p:spPr bwMode="auto">
          <a:xfrm>
            <a:off x="29049636" y="13238994"/>
            <a:ext cx="8037512" cy="2753664"/>
          </a:xfrm>
          <a:prstGeom prst="rect">
            <a:avLst/>
          </a:prstGeom>
          <a:noFill/>
          <a:ln w="57150" cmpd="thinThick">
            <a:noFill/>
            <a:miter lim="800000"/>
            <a:headEnd/>
            <a:tailEnd/>
          </a:ln>
          <a:effectLst/>
        </p:spPr>
        <p:txBody>
          <a:bodyPr lIns="34951" tIns="17475" rIns="34951" bIns="17475">
            <a:spAutoFit/>
          </a:bodyPr>
          <a:lstStyle/>
          <a:p>
            <a:pPr marL="195263" indent="-195263" algn="l" defTabSz="350838" eaLnBrk="0" hangingPunct="0">
              <a:lnSpc>
                <a:spcPct val="95000"/>
              </a:lnSpc>
            </a:pPr>
            <a:endParaRPr lang="en-US" sz="1600" b="1" u="sng" dirty="0">
              <a:latin typeface="Times New Roman" pitchFamily="18" charset="0"/>
            </a:endParaRPr>
          </a:p>
          <a:p>
            <a:pPr marL="342900" marR="0" lvl="0" indent="-342900" algn="l" rtl="0">
              <a:lnSpc>
                <a:spcPct val="107000"/>
              </a:lnSpc>
              <a:spcBef>
                <a:spcPts val="0"/>
              </a:spcBef>
              <a:spcAft>
                <a:spcPts val="0"/>
              </a:spcAft>
              <a:buFont typeface="+mj-lt"/>
              <a:buAutoNum type="arabicPeriod"/>
            </a:pPr>
            <a:r>
              <a:rPr lang="en-AU" sz="1600" dirty="0">
                <a:latin typeface="Times New Roman" panose="02020603050405020304" pitchFamily="18" charset="0"/>
                <a:ea typeface="Calibri" panose="020F0502020204030204" pitchFamily="34" charset="0"/>
                <a:cs typeface="Mangal" panose="02040503050203030202" pitchFamily="18" charset="0"/>
              </a:rPr>
              <a:t>C</a:t>
            </a:r>
            <a:r>
              <a:rPr lang="en-AU" sz="1600" dirty="0">
                <a:effectLst/>
                <a:latin typeface="Times New Roman" panose="02020603050405020304" pitchFamily="18" charset="0"/>
                <a:ea typeface="Calibri" panose="020F0502020204030204" pitchFamily="34" charset="0"/>
                <a:cs typeface="Mangal" panose="02040503050203030202" pitchFamily="18" charset="0"/>
              </a:rPr>
              <a:t>ourt of cassation:</a:t>
            </a:r>
            <a:r>
              <a:rPr lang="ar-SA" sz="1600" dirty="0">
                <a:effectLst/>
                <a:latin typeface="Calibri" panose="020F0502020204030204" pitchFamily="34" charset="0"/>
                <a:ea typeface="Calibri" panose="020F0502020204030204" pitchFamily="34" charset="0"/>
                <a:cs typeface="Times New Roman" panose="02020603050405020304" pitchFamily="18" charset="0"/>
              </a:rPr>
              <a:t>  </a:t>
            </a:r>
            <a:r>
              <a:rPr lang="en-AU" sz="1600" dirty="0">
                <a:effectLst/>
                <a:latin typeface="Times New Roman" panose="02020603050405020304" pitchFamily="18" charset="0"/>
                <a:ea typeface="Calibri" panose="020F0502020204030204" pitchFamily="34" charset="0"/>
                <a:cs typeface="Mangal" panose="02040503050203030202" pitchFamily="18" charset="0"/>
                <a:hlinkClick r:id="rId3"/>
              </a:rPr>
              <a:t>https://www.cc.gov.eg/legislation_single?id=417919</a:t>
            </a:r>
            <a:endParaRPr lang="en-AU" sz="1600" dirty="0">
              <a:effectLst/>
              <a:latin typeface="Times New Roman" panose="02020603050405020304" pitchFamily="18" charset="0"/>
              <a:ea typeface="Calibri" panose="020F0502020204030204" pitchFamily="34" charset="0"/>
              <a:cs typeface="Mangal" panose="02040503050203030202" pitchFamily="18" charset="0"/>
            </a:endParaRPr>
          </a:p>
          <a:p>
            <a:pPr marL="342900" marR="0" lvl="0" indent="-342900" algn="l" rtl="0">
              <a:lnSpc>
                <a:spcPct val="107000"/>
              </a:lnSpc>
              <a:spcBef>
                <a:spcPts val="0"/>
              </a:spcBef>
              <a:spcAft>
                <a:spcPts val="0"/>
              </a:spcAft>
              <a:buFont typeface="+mj-lt"/>
              <a:buAutoNum type="arabicPeriod"/>
            </a:pPr>
            <a:r>
              <a:rPr lang="en-AU" sz="1600" dirty="0">
                <a:solidFill>
                  <a:srgbClr val="0070C0"/>
                </a:solidFill>
                <a:latin typeface="Times New Roman" panose="02020603050405020304" pitchFamily="18" charset="0"/>
                <a:ea typeface="Calibri" panose="020F0502020204030204" pitchFamily="34" charset="0"/>
                <a:cs typeface="Mangal" panose="02040503050203030202" pitchFamily="18" charset="0"/>
              </a:rPr>
              <a:t> </a:t>
            </a:r>
            <a:r>
              <a:rPr lang="en-AU" sz="1600" dirty="0">
                <a:solidFill>
                  <a:srgbClr val="0070C0"/>
                </a:solidFill>
                <a:latin typeface="Times New Roman" panose="02020603050405020304"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val="tx"/>
                    </a:ext>
                  </a:extLst>
                </a:hlinkClick>
              </a:rPr>
              <a:t>https://www.proserv-eg.com/12-2003</a:t>
            </a:r>
            <a:endParaRPr lang="en-AU" sz="1600" dirty="0">
              <a:solidFill>
                <a:srgbClr val="0070C0"/>
              </a:solidFill>
              <a:latin typeface="Times New Roman" panose="02020603050405020304" pitchFamily="18" charset="0"/>
              <a:ea typeface="Calibri" panose="020F0502020204030204" pitchFamily="34" charset="0"/>
              <a:cs typeface="Mangal" panose="02040503050203030202" pitchFamily="18" charset="0"/>
            </a:endParaRPr>
          </a:p>
          <a:p>
            <a:pPr marL="342900" marR="0" lvl="0" indent="-342900" algn="l" rtl="0">
              <a:lnSpc>
                <a:spcPct val="107000"/>
              </a:lnSpc>
              <a:spcBef>
                <a:spcPts val="0"/>
              </a:spcBef>
              <a:spcAft>
                <a:spcPts val="0"/>
              </a:spcAft>
              <a:buFont typeface="+mj-lt"/>
              <a:buAutoNum type="arabicPeriod"/>
            </a:pPr>
            <a:r>
              <a:rPr lang="en-AU" sz="1600" dirty="0">
                <a:effectLst/>
                <a:latin typeface="Times New Roman" panose="02020603050405020304" pitchFamily="18" charset="0"/>
                <a:ea typeface="Calibri" panose="020F0502020204030204" pitchFamily="34" charset="0"/>
                <a:cs typeface="Mangal" panose="02040503050203030202" pitchFamily="18" charset="0"/>
              </a:rPr>
              <a:t> El </a:t>
            </a:r>
            <a:r>
              <a:rPr lang="en-AU" sz="1600" dirty="0" err="1">
                <a:latin typeface="Times New Roman" panose="02020603050405020304" pitchFamily="18" charset="0"/>
                <a:ea typeface="Calibri" panose="020F0502020204030204" pitchFamily="34" charset="0"/>
                <a:cs typeface="Mangal" panose="02040503050203030202" pitchFamily="18" charset="0"/>
              </a:rPr>
              <a:t>K</a:t>
            </a:r>
            <a:r>
              <a:rPr lang="en-AU" sz="1600" dirty="0" err="1">
                <a:effectLst/>
                <a:latin typeface="Times New Roman" panose="02020603050405020304" pitchFamily="18" charset="0"/>
                <a:ea typeface="Calibri" panose="020F0502020204030204" pitchFamily="34" charset="0"/>
                <a:cs typeface="Mangal" panose="02040503050203030202" pitchFamily="18" charset="0"/>
              </a:rPr>
              <a:t>odse</a:t>
            </a:r>
            <a:r>
              <a:rPr lang="en-AU" sz="1600" dirty="0">
                <a:effectLst/>
                <a:latin typeface="Times New Roman" panose="02020603050405020304" pitchFamily="18" charset="0"/>
                <a:ea typeface="Calibri" panose="020F0502020204030204" pitchFamily="34" charset="0"/>
                <a:cs typeface="Mangal" panose="02040503050203030202" pitchFamily="18" charset="0"/>
              </a:rPr>
              <a:t> International School </a:t>
            </a:r>
            <a:r>
              <a:rPr lang="en-AU" sz="1600" dirty="0">
                <a:effectLst/>
                <a:latin typeface="Times New Roman" panose="02020603050405020304" pitchFamily="18" charset="0"/>
                <a:ea typeface="Calibri" panose="020F0502020204030204" pitchFamily="34" charset="0"/>
                <a:cs typeface="Mangal" panose="02040503050203030202" pitchFamily="18" charset="0"/>
                <a:hlinkClick r:id="rId5"/>
              </a:rPr>
              <a:t>http://www.elkodseschool.com/</a:t>
            </a:r>
            <a:endParaRPr lang="en-AU" sz="1600" dirty="0">
              <a:effectLst/>
              <a:latin typeface="Times New Roman" panose="02020603050405020304" pitchFamily="18" charset="0"/>
              <a:ea typeface="Calibri" panose="020F0502020204030204" pitchFamily="34" charset="0"/>
              <a:cs typeface="Mangal" panose="02040503050203030202" pitchFamily="18" charset="0"/>
            </a:endParaRPr>
          </a:p>
          <a:p>
            <a:pPr marL="342900" marR="0" lvl="0" indent="-342900" algn="l" defTabSz="914400" rtl="0" eaLnBrk="1" fontAlgn="base" latinLnBrk="0" hangingPunct="1">
              <a:lnSpc>
                <a:spcPct val="107000"/>
              </a:lnSpc>
              <a:spcBef>
                <a:spcPts val="0"/>
              </a:spcBef>
              <a:spcAft>
                <a:spcPts val="0"/>
              </a:spcAft>
              <a:buClrTx/>
              <a:buSzTx/>
              <a:buFont typeface="+mj-lt"/>
              <a:buAutoNum type="arabicPeriod"/>
              <a:tabLst/>
              <a:defRPr/>
            </a:pPr>
            <a:r>
              <a:rPr kumimoji="0" lang="en-AU" sz="1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Ain shams university https://www.asu.edu.eg/</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l">
              <a:lnSpc>
                <a:spcPct val="107000"/>
              </a:lnSpc>
              <a:spcBef>
                <a:spcPts val="0"/>
              </a:spcBef>
              <a:spcAft>
                <a:spcPts val="0"/>
              </a:spcAft>
              <a:buFont typeface="+mj-lt"/>
              <a:buAutoNum type="arabicPeriod"/>
            </a:pPr>
            <a:r>
              <a:rPr lang="en-US" sz="1600" dirty="0">
                <a:effectLst/>
                <a:latin typeface="Times New Roman" panose="02020603050405020304" pitchFamily="18" charset="0"/>
                <a:ea typeface="Calibri" panose="020F0502020204030204" pitchFamily="34" charset="0"/>
                <a:cs typeface="Mangal" panose="02040503050203030202" pitchFamily="18" charset="0"/>
              </a:rPr>
              <a:t>Physics Department, Faculty of Science, Mansoura University: </a:t>
            </a:r>
            <a:r>
              <a:rPr lang="en-AU" sz="1600" dirty="0">
                <a:effectLst/>
                <a:latin typeface="Times New Roman" panose="02020603050405020304" pitchFamily="18" charset="0"/>
                <a:ea typeface="Calibri" panose="020F0502020204030204" pitchFamily="34" charset="0"/>
                <a:cs typeface="Mangal" panose="02040503050203030202" pitchFamily="18" charset="0"/>
                <a:hlinkClick r:id="rId6"/>
              </a:rPr>
              <a:t>https://scifac.mans.edu.eg/index.php/about-the-department-50</a:t>
            </a:r>
            <a:endParaRPr lang="en-AU" sz="1600" dirty="0">
              <a:effectLst/>
              <a:latin typeface="Times New Roman" panose="02020603050405020304" pitchFamily="18" charset="0"/>
              <a:ea typeface="Calibri" panose="020F0502020204030204" pitchFamily="34" charset="0"/>
              <a:cs typeface="Mangal" panose="02040503050203030202" pitchFamily="18" charset="0"/>
            </a:endParaRPr>
          </a:p>
          <a:p>
            <a:pPr marL="0" marR="0">
              <a:lnSpc>
                <a:spcPct val="107000"/>
              </a:lnSpc>
              <a:spcBef>
                <a:spcPts val="0"/>
              </a:spcBef>
              <a:spcAft>
                <a:spcPts val="0"/>
              </a:spcAft>
            </a:pPr>
            <a:r>
              <a:rPr lang="en-AU" sz="1600" dirty="0">
                <a:effectLst/>
                <a:latin typeface="Times New Roman" panose="02020603050405020304" pitchFamily="18" charset="0"/>
                <a:ea typeface="Calibri" panose="020F0502020204030204" pitchFamily="34" charset="0"/>
                <a:cs typeface="Mangal" panose="02040503050203030202" pitchFamily="18" charset="0"/>
              </a:rPr>
              <a:t> </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marL="0" marR="0" algn="ctr">
              <a:lnSpc>
                <a:spcPct val="107000"/>
              </a:lnSpc>
              <a:spcBef>
                <a:spcPts val="0"/>
              </a:spcBef>
              <a:spcAft>
                <a:spcPts val="600"/>
              </a:spcAft>
            </a:pPr>
            <a:r>
              <a:rPr lang="en-AU" sz="2000" i="1" dirty="0">
                <a:effectLst/>
                <a:latin typeface="Times New Roman" panose="02020603050405020304" pitchFamily="18" charset="0"/>
                <a:ea typeface="Calibri" panose="020F0502020204030204" pitchFamily="34" charset="0"/>
                <a:cs typeface="Mangal" panose="02040503050203030202" pitchFamily="18" charset="0"/>
              </a:rPr>
              <a:t> </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p>
            <a:pPr marL="195263" indent="-195263" algn="l" defTabSz="350838" eaLnBrk="0" hangingPunct="0">
              <a:lnSpc>
                <a:spcPct val="95000"/>
              </a:lnSpc>
              <a:buFont typeface="Symbol" pitchFamily="18" charset="2"/>
              <a:buAutoNum type="arabicPeriod"/>
            </a:pPr>
            <a:endParaRPr lang="en-US" sz="1600" b="1" dirty="0">
              <a:latin typeface="Times New Roman" pitchFamily="18" charset="0"/>
            </a:endParaRPr>
          </a:p>
        </p:txBody>
      </p:sp>
      <p:sp>
        <p:nvSpPr>
          <p:cNvPr id="2088" name="Text Box 40"/>
          <p:cNvSpPr txBox="1">
            <a:spLocks noChangeArrowheads="1"/>
          </p:cNvSpPr>
          <p:nvPr/>
        </p:nvSpPr>
        <p:spPr bwMode="auto">
          <a:xfrm>
            <a:off x="28949721" y="10577843"/>
            <a:ext cx="8855004" cy="2140483"/>
          </a:xfrm>
          <a:prstGeom prst="rect">
            <a:avLst/>
          </a:prstGeom>
          <a:noFill/>
          <a:ln w="57150" cmpd="thinThick">
            <a:noFill/>
            <a:miter lim="800000"/>
            <a:headEnd/>
            <a:tailEnd/>
          </a:ln>
          <a:effectLst/>
        </p:spPr>
        <p:txBody>
          <a:bodyPr wrap="square" lIns="34951" tIns="17475" rIns="34951" bIns="17475">
            <a:spAutoFit/>
          </a:bodyPr>
          <a:lstStyle/>
          <a:p>
            <a:pPr marL="171450" indent="-171450" algn="just" defTabSz="350838" eaLnBrk="0" hangingPunct="0">
              <a:lnSpc>
                <a:spcPct val="95000"/>
              </a:lnSpc>
              <a:buFont typeface="Wingdings" panose="05000000000000000000" pitchFamily="2" charset="2"/>
              <a:buChar char="v"/>
            </a:pPr>
            <a:r>
              <a:rPr lang="en-US" sz="2000" dirty="0">
                <a:latin typeface="Times New Roman" pitchFamily="18" charset="0"/>
              </a:rPr>
              <a:t>Legislations in Egypt greatly support working females and mothers. </a:t>
            </a:r>
          </a:p>
          <a:p>
            <a:pPr marL="171450" indent="-171450" algn="just" defTabSz="350838" eaLnBrk="0" hangingPunct="0">
              <a:lnSpc>
                <a:spcPct val="95000"/>
              </a:lnSpc>
              <a:buFont typeface="Wingdings" panose="05000000000000000000" pitchFamily="2" charset="2"/>
              <a:buChar char="v"/>
            </a:pPr>
            <a:r>
              <a:rPr lang="en-US" sz="2000" dirty="0">
                <a:latin typeface="Times New Roman" pitchFamily="18" charset="0"/>
              </a:rPr>
              <a:t>Regarding secondary stage students, only gender distribution in</a:t>
            </a:r>
            <a:r>
              <a:rPr lang="ar-EG" sz="2000" dirty="0">
                <a:latin typeface="Times New Roman" pitchFamily="18" charset="0"/>
              </a:rPr>
              <a:t> </a:t>
            </a:r>
            <a:r>
              <a:rPr lang="en-US" sz="2000" dirty="0">
                <a:latin typeface="Times New Roman" pitchFamily="18" charset="0"/>
              </a:rPr>
              <a:t> the high-level subjects show us the student's academic inclinations and trends. The  statistics show that studying physics and engineering is becoming more appealing to girls.</a:t>
            </a:r>
          </a:p>
          <a:p>
            <a:pPr marL="171450" indent="-171450" algn="just" defTabSz="350838" eaLnBrk="0" hangingPunct="0">
              <a:lnSpc>
                <a:spcPct val="95000"/>
              </a:lnSpc>
              <a:buFont typeface="Wingdings" panose="05000000000000000000" pitchFamily="2" charset="2"/>
              <a:buChar char="v"/>
            </a:pPr>
            <a:r>
              <a:rPr lang="en-US" sz="2000" dirty="0">
                <a:latin typeface="Times New Roman" pitchFamily="18" charset="0"/>
              </a:rPr>
              <a:t>Females are effectively participating in all disciplines in the university stage .</a:t>
            </a:r>
          </a:p>
          <a:p>
            <a:pPr marL="171450" indent="-171450" algn="just" defTabSz="350838" eaLnBrk="0" hangingPunct="0">
              <a:lnSpc>
                <a:spcPct val="95000"/>
              </a:lnSpc>
              <a:buFont typeface="Wingdings" panose="05000000000000000000" pitchFamily="2" charset="2"/>
              <a:buChar char="v"/>
            </a:pPr>
            <a:r>
              <a:rPr lang="en-US" sz="2400" b="1" dirty="0">
                <a:solidFill>
                  <a:srgbClr val="000000"/>
                </a:solidFill>
                <a:latin typeface="Times New Roman" panose="02020603050405020304" pitchFamily="18" charset="0"/>
                <a:ea typeface="Calibri" panose="020F0502020204030204" pitchFamily="34" charset="0"/>
                <a:cs typeface="Mangal" panose="02040503050203030202" pitchFamily="18" charset="0"/>
              </a:rPr>
              <a:t>Interest </a:t>
            </a:r>
            <a:r>
              <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in physics is increasing among female scholars by time.</a:t>
            </a:r>
            <a:endParaRPr lang="en-US" sz="2400" b="1" dirty="0">
              <a:latin typeface="Times New Roman" pitchFamily="18" charset="0"/>
            </a:endParaRPr>
          </a:p>
          <a:p>
            <a:pPr marL="171450" indent="-171450" algn="l" defTabSz="350838" eaLnBrk="0" hangingPunct="0">
              <a:lnSpc>
                <a:spcPct val="95000"/>
              </a:lnSpc>
              <a:buFont typeface="Wingdings" panose="05000000000000000000" pitchFamily="2" charset="2"/>
              <a:buChar char="v"/>
            </a:pPr>
            <a:endParaRPr lang="en-US" sz="2000" dirty="0">
              <a:latin typeface="Times New Roman" pitchFamily="18" charset="0"/>
            </a:endParaRPr>
          </a:p>
        </p:txBody>
      </p:sp>
      <p:sp>
        <p:nvSpPr>
          <p:cNvPr id="2090" name="Text Box 42"/>
          <p:cNvSpPr txBox="1">
            <a:spLocks noChangeArrowheads="1"/>
          </p:cNvSpPr>
          <p:nvPr/>
        </p:nvSpPr>
        <p:spPr bwMode="auto">
          <a:xfrm>
            <a:off x="0" y="3220452"/>
            <a:ext cx="8601075" cy="745253"/>
          </a:xfrm>
          <a:prstGeom prst="rect">
            <a:avLst/>
          </a:prstGeom>
          <a:noFill/>
          <a:ln w="9525">
            <a:noFill/>
            <a:miter lim="800000"/>
            <a:headEnd/>
            <a:tailEnd/>
          </a:ln>
          <a:effectLst/>
        </p:spPr>
        <p:txBody>
          <a:bodyPr lIns="52247" tIns="26123" rIns="52247" bIns="26123">
            <a:spAutoFit/>
          </a:bodyPr>
          <a:lstStyle/>
          <a:p>
            <a:pPr algn="l" defTabSz="2508250">
              <a:spcBef>
                <a:spcPct val="50000"/>
              </a:spcBef>
            </a:pPr>
            <a:r>
              <a:rPr lang="en-US" sz="4500" b="1" dirty="0"/>
              <a:t>                Outline </a:t>
            </a:r>
          </a:p>
        </p:txBody>
      </p:sp>
      <p:sp>
        <p:nvSpPr>
          <p:cNvPr id="2097" name="Text Box 49"/>
          <p:cNvSpPr txBox="1">
            <a:spLocks noChangeArrowheads="1"/>
          </p:cNvSpPr>
          <p:nvPr/>
        </p:nvSpPr>
        <p:spPr bwMode="auto">
          <a:xfrm>
            <a:off x="34469388" y="1119188"/>
            <a:ext cx="3200400" cy="1068419"/>
          </a:xfrm>
          <a:prstGeom prst="rect">
            <a:avLst/>
          </a:prstGeom>
          <a:noFill/>
          <a:ln w="9525">
            <a:noFill/>
            <a:miter lim="800000"/>
            <a:headEnd/>
            <a:tailEnd/>
          </a:ln>
          <a:effectLst/>
        </p:spPr>
        <p:txBody>
          <a:bodyPr lIns="52247" tIns="26123" rIns="52247" bIns="26123">
            <a:spAutoFit/>
          </a:bodyPr>
          <a:lstStyle/>
          <a:p>
            <a:pPr defTabSz="2508250">
              <a:spcBef>
                <a:spcPct val="50000"/>
              </a:spcBef>
            </a:pPr>
            <a:endParaRPr lang="en-US" sz="4500" b="1" dirty="0"/>
          </a:p>
          <a:p>
            <a:pPr defTabSz="2508250">
              <a:spcBef>
                <a:spcPct val="50000"/>
              </a:spcBef>
            </a:pPr>
            <a:endParaRPr lang="en-US" sz="1400" dirty="0">
              <a:solidFill>
                <a:srgbClr val="FF0000"/>
              </a:solidFill>
            </a:endParaRPr>
          </a:p>
        </p:txBody>
      </p:sp>
      <p:pic>
        <p:nvPicPr>
          <p:cNvPr id="3" name="Picture 2">
            <a:extLst>
              <a:ext uri="{FF2B5EF4-FFF2-40B4-BE49-F238E27FC236}">
                <a16:creationId xmlns:a16="http://schemas.microsoft.com/office/drawing/2014/main" id="{2F4FB24C-0303-C963-D113-56957788BDB3}"/>
              </a:ext>
            </a:extLst>
          </p:cNvPr>
          <p:cNvPicPr>
            <a:picLocks noChangeAspect="1"/>
          </p:cNvPicPr>
          <p:nvPr/>
        </p:nvPicPr>
        <p:blipFill>
          <a:blip r:embed="rId7"/>
          <a:stretch>
            <a:fillRect/>
          </a:stretch>
        </p:blipFill>
        <p:spPr>
          <a:xfrm>
            <a:off x="4051901" y="343251"/>
            <a:ext cx="2207108" cy="1446550"/>
          </a:xfrm>
          <a:prstGeom prst="rect">
            <a:avLst/>
          </a:prstGeom>
        </p:spPr>
      </p:pic>
      <p:sp>
        <p:nvSpPr>
          <p:cNvPr id="4" name="TextBox 3">
            <a:extLst>
              <a:ext uri="{FF2B5EF4-FFF2-40B4-BE49-F238E27FC236}">
                <a16:creationId xmlns:a16="http://schemas.microsoft.com/office/drawing/2014/main" id="{95D035E2-9EFD-3001-16F3-76DB5BA0E770}"/>
              </a:ext>
            </a:extLst>
          </p:cNvPr>
          <p:cNvSpPr txBox="1"/>
          <p:nvPr/>
        </p:nvSpPr>
        <p:spPr>
          <a:xfrm>
            <a:off x="788988" y="1910800"/>
            <a:ext cx="8545511" cy="584775"/>
          </a:xfrm>
          <a:prstGeom prst="rect">
            <a:avLst/>
          </a:prstGeom>
          <a:noFill/>
        </p:spPr>
        <p:txBody>
          <a:bodyPr wrap="square" rtlCol="0">
            <a:spAutoFit/>
          </a:bodyPr>
          <a:lstStyle/>
          <a:p>
            <a:r>
              <a:rPr lang="en-AU" sz="3200" kern="1800" dirty="0">
                <a:solidFill>
                  <a:srgbClr val="2E74B5"/>
                </a:solidFill>
                <a:effectLst/>
                <a:latin typeface="Times New Roman" panose="02020603050405020304" pitchFamily="18" charset="0"/>
                <a:ea typeface="Times New Roman" panose="02020603050405020304" pitchFamily="18" charset="0"/>
              </a:rPr>
              <a:t>8</a:t>
            </a:r>
            <a:r>
              <a:rPr lang="en-AU" sz="3200" kern="1800" baseline="30000" dirty="0">
                <a:solidFill>
                  <a:srgbClr val="2E74B5"/>
                </a:solidFill>
                <a:effectLst/>
                <a:latin typeface="Times New Roman" panose="02020603050405020304" pitchFamily="18" charset="0"/>
                <a:ea typeface="Times New Roman" panose="02020603050405020304" pitchFamily="18" charset="0"/>
              </a:rPr>
              <a:t>th</a:t>
            </a:r>
            <a:r>
              <a:rPr lang="en-AU" sz="3200" kern="1800" dirty="0">
                <a:solidFill>
                  <a:srgbClr val="2E74B5"/>
                </a:solidFill>
                <a:effectLst/>
                <a:latin typeface="Times New Roman" panose="02020603050405020304" pitchFamily="18" charset="0"/>
                <a:ea typeface="Times New Roman" panose="02020603050405020304" pitchFamily="18" charset="0"/>
              </a:rPr>
              <a:t> International Conference on Women in Physics</a:t>
            </a:r>
            <a:endParaRPr lang="en-US" sz="3200" dirty="0"/>
          </a:p>
        </p:txBody>
      </p:sp>
      <p:sp>
        <p:nvSpPr>
          <p:cNvPr id="5" name="TextBox 4">
            <a:extLst>
              <a:ext uri="{FF2B5EF4-FFF2-40B4-BE49-F238E27FC236}">
                <a16:creationId xmlns:a16="http://schemas.microsoft.com/office/drawing/2014/main" id="{B19A26F9-5636-EA1D-83BB-5BBB8FFA7F63}"/>
              </a:ext>
            </a:extLst>
          </p:cNvPr>
          <p:cNvSpPr txBox="1"/>
          <p:nvPr/>
        </p:nvSpPr>
        <p:spPr>
          <a:xfrm>
            <a:off x="9744334" y="3215267"/>
            <a:ext cx="8368085" cy="646331"/>
          </a:xfrm>
          <a:prstGeom prst="rect">
            <a:avLst/>
          </a:prstGeom>
          <a:noFill/>
        </p:spPr>
        <p:txBody>
          <a:bodyPr wrap="square" rtlCol="0">
            <a:spAutoFit/>
          </a:bodyPr>
          <a:lstStyle/>
          <a:p>
            <a:pPr marL="0" marR="0" rtl="1">
              <a:spcBef>
                <a:spcPts val="0"/>
              </a:spcBef>
              <a:spcAft>
                <a:spcPts val="750"/>
              </a:spcAft>
            </a:pPr>
            <a:r>
              <a:rPr lang="en-US" sz="3600" dirty="0">
                <a:solidFill>
                  <a:srgbClr val="FF0000"/>
                </a:solidFill>
                <a:effectLst/>
                <a:latin typeface="DroidArabicNaskh"/>
                <a:ea typeface="Times New Roman" panose="02020603050405020304" pitchFamily="18" charset="0"/>
              </a:rPr>
              <a:t>Selected Articles of the Egyptian Child Law</a:t>
            </a:r>
            <a:endParaRPr lang="en-US" sz="5400" dirty="0">
              <a:solidFill>
                <a:srgbClr val="333333"/>
              </a:solidFill>
              <a:effectLst/>
              <a:latin typeface="DroidArabicNaskh"/>
              <a:ea typeface="Times New Roman" panose="02020603050405020304" pitchFamily="18" charset="0"/>
            </a:endParaRPr>
          </a:p>
        </p:txBody>
      </p:sp>
      <p:graphicFrame>
        <p:nvGraphicFramePr>
          <p:cNvPr id="6" name="Table 5">
            <a:extLst>
              <a:ext uri="{FF2B5EF4-FFF2-40B4-BE49-F238E27FC236}">
                <a16:creationId xmlns:a16="http://schemas.microsoft.com/office/drawing/2014/main" id="{E2DDBF99-676E-B6C9-C994-3ADEF9A8B460}"/>
              </a:ext>
            </a:extLst>
          </p:cNvPr>
          <p:cNvGraphicFramePr>
            <a:graphicFrameLocks noGrp="1"/>
          </p:cNvGraphicFramePr>
          <p:nvPr>
            <p:extLst>
              <p:ext uri="{D42A27DB-BD31-4B8C-83A1-F6EECF244321}">
                <p14:modId xmlns:p14="http://schemas.microsoft.com/office/powerpoint/2010/main" val="494556272"/>
              </p:ext>
            </p:extLst>
          </p:nvPr>
        </p:nvGraphicFramePr>
        <p:xfrm>
          <a:off x="7526232" y="3864196"/>
          <a:ext cx="11361358" cy="5386388"/>
        </p:xfrm>
        <a:graphic>
          <a:graphicData uri="http://schemas.openxmlformats.org/drawingml/2006/table">
            <a:tbl>
              <a:tblPr firstRow="1" firstCol="1" bandRow="1"/>
              <a:tblGrid>
                <a:gridCol w="11361358">
                  <a:extLst>
                    <a:ext uri="{9D8B030D-6E8A-4147-A177-3AD203B41FA5}">
                      <a16:colId xmlns:a16="http://schemas.microsoft.com/office/drawing/2014/main" val="2805241940"/>
                    </a:ext>
                  </a:extLst>
                </a:gridCol>
              </a:tblGrid>
              <a:tr h="36295">
                <a:tc>
                  <a:txBody>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(70)</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239097686"/>
                  </a:ext>
                </a:extLst>
              </a:tr>
              <a:tr h="0">
                <a:tc>
                  <a:txBody>
                    <a:bodyPr/>
                    <a:lstStyle/>
                    <a:p>
                      <a:pPr marL="342900" marR="0" lvl="0" indent="-342900" algn="just" rtl="0">
                        <a:lnSpc>
                          <a:spcPct val="107000"/>
                        </a:lnSpc>
                        <a:spcBef>
                          <a:spcPts val="0"/>
                        </a:spcBef>
                        <a:spcAft>
                          <a:spcPts val="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A worker in the state, the public sector, the public business sector, and the private sector, whether she works on a permanent basis or through a temporary contract, has the right to maternity leave for a period of three months after childbirth, with full pay. In all cases, the worker is not entitled to this leave for more than three times throughout her service period.</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The daily working hours of a pregnant woman shall be reduced by at least one hour, starting from the sixth month of pregnancy, and it is not permissible for her to work overtime during pregnancy until the end of six months from the date of birth.</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432276755"/>
                  </a:ext>
                </a:extLst>
              </a:tr>
              <a:tr h="0">
                <a:tc>
                  <a:txBody>
                    <a:bodyPr/>
                    <a:lstStyle/>
                    <a:p>
                      <a:pPr marL="0" marR="0" algn="ctr">
                        <a:lnSpc>
                          <a:spcPct val="107000"/>
                        </a:lnSpc>
                        <a:spcBef>
                          <a:spcPts val="0"/>
                        </a:spcBef>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(71)</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723790922"/>
                  </a:ext>
                </a:extLst>
              </a:tr>
              <a:tr h="0">
                <a:tc>
                  <a:txBody>
                    <a:bodyPr/>
                    <a:lstStyle/>
                    <a:p>
                      <a:pPr marL="342900" marR="0" lvl="0" indent="-342900" algn="just" rtl="0">
                        <a:lnSpc>
                          <a:spcPct val="107000"/>
                        </a:lnSpc>
                        <a:spcBef>
                          <a:spcPts val="0"/>
                        </a:spcBef>
                        <a:spcAft>
                          <a:spcPts val="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A female worker who breastfeeds her child during the two years following the date of delivery - in addition to the prescribed rest period - shall have the right to two other periods for this purpose, each of which shall not be less than half an hour.</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The female worker has the right to combine these two periods, and these two periods are calculated from the working hours, and this does not result in any reduction in wages.</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978136909"/>
                  </a:ext>
                </a:extLst>
              </a:tr>
              <a:tr h="0">
                <a:tc>
                  <a:txBody>
                    <a:bodyPr/>
                    <a:lstStyle/>
                    <a:p>
                      <a:pPr marL="0" marR="0" algn="ctr">
                        <a:lnSpc>
                          <a:spcPct val="107000"/>
                        </a:lnSpc>
                        <a:spcBef>
                          <a:spcPts val="0"/>
                        </a:spcBef>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(72)</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362099140"/>
                  </a:ext>
                </a:extLst>
              </a:tr>
              <a:tr h="0">
                <a:tc>
                  <a:txBody>
                    <a:bodyPr/>
                    <a:lstStyle/>
                    <a:p>
                      <a:pPr marL="342900" marR="0" lvl="0" indent="-342900" algn="just" rtl="0">
                        <a:lnSpc>
                          <a:spcPct val="107000"/>
                        </a:lnSpc>
                        <a:spcBef>
                          <a:spcPts val="0"/>
                        </a:spcBef>
                        <a:spcAft>
                          <a:spcPts val="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A worker in the state, the public sector, and the public business sector may obtain unpaid leave for a period of two years to care for her child, and she is entitled to three times throughout her service period.</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Bef>
                          <a:spcPts val="0"/>
                        </a:spcBef>
                        <a:spcAft>
                          <a:spcPts val="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In the private sector, a female worker in an establishment that employs fifty workers or more has the right to obtain unpaid leave for a period not exceeding two years, in order to take care of her child, and she is not entitled to this leave more than three times throughout her service period.</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049905736"/>
                  </a:ext>
                </a:extLst>
              </a:tr>
              <a:tr h="0">
                <a:tc>
                  <a:txBody>
                    <a:bodyPr/>
                    <a:lstStyle/>
                    <a:p>
                      <a:pPr marL="0" marR="0" algn="ctr">
                        <a:lnSpc>
                          <a:spcPct val="107000"/>
                        </a:lnSpc>
                        <a:spcBef>
                          <a:spcPts val="0"/>
                        </a:spcBef>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(73)</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543296980"/>
                  </a:ext>
                </a:extLst>
              </a:tr>
              <a:tr h="0">
                <a:tc>
                  <a:txBody>
                    <a:bodyPr/>
                    <a:lstStyle/>
                    <a:p>
                      <a:pPr marL="342900" marR="0" lvl="0" indent="-342900" algn="just" rtl="0">
                        <a:lnSpc>
                          <a:spcPct val="107000"/>
                        </a:lnSpc>
                        <a:spcBef>
                          <a:spcPts val="0"/>
                        </a:spcBef>
                        <a:spcAft>
                          <a:spcPts val="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An employer who employs one hundred female workers or more in one place must establish a nursery or assign a nursery to take care of the children of female workers under the terms and conditions specified by the executive regulations.</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p>
                      <a:pPr marL="457200" marR="0" algn="just">
                        <a:lnSpc>
                          <a:spcPct val="107000"/>
                        </a:lnSpc>
                        <a:spcBef>
                          <a:spcPts val="0"/>
                        </a:spcBef>
                        <a:spcAft>
                          <a:spcPts val="0"/>
                        </a:spcAft>
                      </a:pPr>
                      <a:r>
                        <a:rPr lang="en-GB" sz="1600" b="1" dirty="0">
                          <a:effectLst/>
                          <a:latin typeface="Calibri" panose="020F0502020204030204" pitchFamily="34" charset="0"/>
                          <a:ea typeface="Calibri" panose="020F0502020204030204" pitchFamily="34" charset="0"/>
                          <a:cs typeface="Arial" panose="020B0604020202020204" pitchFamily="34" charset="0"/>
                        </a:rPr>
                        <a:t> </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245155092"/>
                  </a:ext>
                </a:extLst>
              </a:tr>
            </a:tbl>
          </a:graphicData>
        </a:graphic>
      </p:graphicFrame>
      <p:sp>
        <p:nvSpPr>
          <p:cNvPr id="11" name="TextBox 10">
            <a:extLst>
              <a:ext uri="{FF2B5EF4-FFF2-40B4-BE49-F238E27FC236}">
                <a16:creationId xmlns:a16="http://schemas.microsoft.com/office/drawing/2014/main" id="{DC1A9893-483C-5833-A426-699F0A6322E8}"/>
              </a:ext>
            </a:extLst>
          </p:cNvPr>
          <p:cNvSpPr txBox="1"/>
          <p:nvPr/>
        </p:nvSpPr>
        <p:spPr>
          <a:xfrm>
            <a:off x="935188" y="8914654"/>
            <a:ext cx="5786277" cy="5928867"/>
          </a:xfrm>
          <a:prstGeom prst="rect">
            <a:avLst/>
          </a:prstGeom>
          <a:noFill/>
        </p:spPr>
        <p:txBody>
          <a:bodyPr wrap="square" rtlCol="0">
            <a:spAutoFit/>
          </a:bodyPr>
          <a:lstStyle/>
          <a:p>
            <a:pPr marL="0" marR="0" algn="ctr">
              <a:lnSpc>
                <a:spcPct val="107000"/>
              </a:lnSpc>
              <a:spcBef>
                <a:spcPts val="0"/>
              </a:spcBef>
              <a:spcAft>
                <a:spcPts val="800"/>
              </a:spcAft>
            </a:pPr>
            <a:r>
              <a:rPr lang="en-US" sz="2400" dirty="0">
                <a:solidFill>
                  <a:srgbClr val="FF0000"/>
                </a:solidFill>
                <a:effectLst/>
                <a:latin typeface="inherit"/>
                <a:ea typeface="Times New Roman" panose="02020603050405020304" pitchFamily="18" charset="0"/>
                <a:cs typeface="Courier New" panose="02070309020205020404" pitchFamily="49" charset="0"/>
              </a:rPr>
              <a:t>Regulations of the Unified Labor Law No. 12 of 2003</a:t>
            </a:r>
            <a:endParaRPr lang="en-US" sz="2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Chapter two, Employing Women </a:t>
            </a:r>
            <a:endParaRPr lang="en-US" sz="1400" b="1" dirty="0">
              <a:solidFill>
                <a:srgbClr val="FF0000"/>
              </a:solidFill>
              <a:latin typeface="Arial" panose="020B060402020202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6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(88)</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6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Without prejudice to the provisions of the following articles, all provisions regulating the employment of workers shall apply to working women, without discrimination between them when their working conditions are similar.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6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(89)</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6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competent minister shall issue a decision specifying the conditions, jobs and occasions in which women may not be employed between the hours of seven o’clock in the evening and seven o’clock in the morning.</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6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(90)</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16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competent minister shall issue a decision specifying works that are harmful to women healthily or morally, as well as works in which women may not be employed.</a:t>
            </a:r>
            <a:endParaRPr lang="en-US" sz="1400" b="1" dirty="0">
              <a:solidFill>
                <a:srgbClr val="FF0000"/>
              </a:solidFill>
              <a:latin typeface="Arial" panose="020B0604020202020204" pitchFamily="34" charset="0"/>
              <a:ea typeface="Calibri" panose="020F0502020204030204" pitchFamily="34" charset="0"/>
              <a:cs typeface="Arial" panose="020B0604020202020204" pitchFamily="34" charset="0"/>
            </a:endParaRPr>
          </a:p>
        </p:txBody>
      </p:sp>
      <p:pic>
        <p:nvPicPr>
          <p:cNvPr id="19" name="Picture 18">
            <a:extLst>
              <a:ext uri="{FF2B5EF4-FFF2-40B4-BE49-F238E27FC236}">
                <a16:creationId xmlns:a16="http://schemas.microsoft.com/office/drawing/2014/main" id="{E81A339C-EA96-2BF7-DE95-76F46C64DD25}"/>
              </a:ext>
            </a:extLst>
          </p:cNvPr>
          <p:cNvPicPr>
            <a:picLocks noChangeAspect="1"/>
          </p:cNvPicPr>
          <p:nvPr/>
        </p:nvPicPr>
        <p:blipFill>
          <a:blip r:embed="rId8"/>
          <a:stretch>
            <a:fillRect/>
          </a:stretch>
        </p:blipFill>
        <p:spPr>
          <a:xfrm>
            <a:off x="33282133" y="301026"/>
            <a:ext cx="4655356" cy="2607000"/>
          </a:xfrm>
          <a:prstGeom prst="rect">
            <a:avLst/>
          </a:prstGeom>
        </p:spPr>
      </p:pic>
      <p:graphicFrame>
        <p:nvGraphicFramePr>
          <p:cNvPr id="30" name="Chart 29">
            <a:extLst>
              <a:ext uri="{FF2B5EF4-FFF2-40B4-BE49-F238E27FC236}">
                <a16:creationId xmlns:a16="http://schemas.microsoft.com/office/drawing/2014/main" id="{B63D3D6E-D283-4F2A-822A-19FF37623ABC}"/>
              </a:ext>
            </a:extLst>
          </p:cNvPr>
          <p:cNvGraphicFramePr>
            <a:graphicFrameLocks/>
          </p:cNvGraphicFramePr>
          <p:nvPr>
            <p:extLst>
              <p:ext uri="{D42A27DB-BD31-4B8C-83A1-F6EECF244321}">
                <p14:modId xmlns:p14="http://schemas.microsoft.com/office/powerpoint/2010/main" val="990199197"/>
              </p:ext>
            </p:extLst>
          </p:nvPr>
        </p:nvGraphicFramePr>
        <p:xfrm>
          <a:off x="19460412" y="7032927"/>
          <a:ext cx="8585198" cy="3674045"/>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1" name="Chart 30">
            <a:extLst>
              <a:ext uri="{FF2B5EF4-FFF2-40B4-BE49-F238E27FC236}">
                <a16:creationId xmlns:a16="http://schemas.microsoft.com/office/drawing/2014/main" id="{B63D3D6E-D283-4F2A-822A-19FF37623ABC}"/>
              </a:ext>
            </a:extLst>
          </p:cNvPr>
          <p:cNvGraphicFramePr>
            <a:graphicFrameLocks/>
          </p:cNvGraphicFramePr>
          <p:nvPr>
            <p:extLst>
              <p:ext uri="{D42A27DB-BD31-4B8C-83A1-F6EECF244321}">
                <p14:modId xmlns:p14="http://schemas.microsoft.com/office/powerpoint/2010/main" val="3045456025"/>
              </p:ext>
            </p:extLst>
          </p:nvPr>
        </p:nvGraphicFramePr>
        <p:xfrm>
          <a:off x="19398728" y="10991116"/>
          <a:ext cx="8743554" cy="318134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2" name="Chart 31">
            <a:extLst>
              <a:ext uri="{FF2B5EF4-FFF2-40B4-BE49-F238E27FC236}">
                <a16:creationId xmlns:a16="http://schemas.microsoft.com/office/drawing/2014/main" id="{B63D3D6E-D283-4F2A-822A-19FF37623ABC}"/>
              </a:ext>
            </a:extLst>
          </p:cNvPr>
          <p:cNvGraphicFramePr>
            <a:graphicFrameLocks/>
          </p:cNvGraphicFramePr>
          <p:nvPr>
            <p:extLst>
              <p:ext uri="{D42A27DB-BD31-4B8C-83A1-F6EECF244321}">
                <p14:modId xmlns:p14="http://schemas.microsoft.com/office/powerpoint/2010/main" val="423574358"/>
              </p:ext>
            </p:extLst>
          </p:nvPr>
        </p:nvGraphicFramePr>
        <p:xfrm>
          <a:off x="8692489" y="10187129"/>
          <a:ext cx="8561077" cy="28070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3" name="Chart 32">
            <a:extLst>
              <a:ext uri="{FF2B5EF4-FFF2-40B4-BE49-F238E27FC236}">
                <a16:creationId xmlns:a16="http://schemas.microsoft.com/office/drawing/2014/main" id="{B63D3D6E-D283-4F2A-822A-19FF37623ABC}"/>
              </a:ext>
            </a:extLst>
          </p:cNvPr>
          <p:cNvGraphicFramePr>
            <a:graphicFrameLocks/>
          </p:cNvGraphicFramePr>
          <p:nvPr>
            <p:extLst>
              <p:ext uri="{D42A27DB-BD31-4B8C-83A1-F6EECF244321}">
                <p14:modId xmlns:p14="http://schemas.microsoft.com/office/powerpoint/2010/main" val="3450178284"/>
              </p:ext>
            </p:extLst>
          </p:nvPr>
        </p:nvGraphicFramePr>
        <p:xfrm>
          <a:off x="8692489" y="12981653"/>
          <a:ext cx="8561077" cy="2765327"/>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 name="Chart 1">
            <a:extLst>
              <a:ext uri="{FF2B5EF4-FFF2-40B4-BE49-F238E27FC236}">
                <a16:creationId xmlns:a16="http://schemas.microsoft.com/office/drawing/2014/main" id="{617343A5-D1BF-6C1D-B3AD-0DF2869A9D31}"/>
              </a:ext>
            </a:extLst>
          </p:cNvPr>
          <p:cNvGraphicFramePr>
            <a:graphicFrameLocks/>
          </p:cNvGraphicFramePr>
          <p:nvPr>
            <p:extLst>
              <p:ext uri="{D42A27DB-BD31-4B8C-83A1-F6EECF244321}">
                <p14:modId xmlns:p14="http://schemas.microsoft.com/office/powerpoint/2010/main" val="2770939511"/>
              </p:ext>
            </p:extLst>
          </p:nvPr>
        </p:nvGraphicFramePr>
        <p:xfrm>
          <a:off x="29390921" y="4237138"/>
          <a:ext cx="7596438" cy="3958954"/>
        </p:xfrm>
        <a:graphic>
          <a:graphicData uri="http://schemas.openxmlformats.org/drawingml/2006/chart">
            <c:chart xmlns:c="http://schemas.openxmlformats.org/drawingml/2006/chart" xmlns:r="http://schemas.openxmlformats.org/officeDocument/2006/relationships" r:id="rId13"/>
          </a:graphicData>
        </a:graphic>
      </p:graphicFrame>
      <p:pic>
        <p:nvPicPr>
          <p:cNvPr id="8" name="Picture 7">
            <a:extLst>
              <a:ext uri="{FF2B5EF4-FFF2-40B4-BE49-F238E27FC236}">
                <a16:creationId xmlns:a16="http://schemas.microsoft.com/office/drawing/2014/main" id="{AF75F7E4-B4D4-8733-ADF5-5251B6F9DEB0}"/>
              </a:ext>
            </a:extLst>
          </p:cNvPr>
          <p:cNvPicPr>
            <a:picLocks noChangeAspect="1"/>
          </p:cNvPicPr>
          <p:nvPr/>
        </p:nvPicPr>
        <p:blipFill>
          <a:blip r:embed="rId14"/>
          <a:stretch>
            <a:fillRect/>
          </a:stretch>
        </p:blipFill>
        <p:spPr>
          <a:xfrm>
            <a:off x="29103089" y="482671"/>
            <a:ext cx="2207108" cy="2064138"/>
          </a:xfrm>
          <a:prstGeom prst="rect">
            <a:avLst/>
          </a:prstGeom>
        </p:spPr>
      </p:pic>
      <p:sp>
        <p:nvSpPr>
          <p:cNvPr id="7" name="TextBox 6">
            <a:extLst>
              <a:ext uri="{FF2B5EF4-FFF2-40B4-BE49-F238E27FC236}">
                <a16:creationId xmlns:a16="http://schemas.microsoft.com/office/drawing/2014/main" id="{9B7B85B6-0BF3-8B5B-468F-84E7C770FBD4}"/>
              </a:ext>
            </a:extLst>
          </p:cNvPr>
          <p:cNvSpPr txBox="1"/>
          <p:nvPr/>
        </p:nvSpPr>
        <p:spPr>
          <a:xfrm>
            <a:off x="19352421" y="3336517"/>
            <a:ext cx="8946764" cy="1938992"/>
          </a:xfrm>
          <a:prstGeom prst="rect">
            <a:avLst/>
          </a:prstGeom>
          <a:solidFill>
            <a:srgbClr val="A7C4FF"/>
          </a:solidFill>
        </p:spPr>
        <p:txBody>
          <a:bodyPr wrap="square" rtlCol="0">
            <a:spAutoFit/>
          </a:bodyPr>
          <a:lstStyle/>
          <a:p>
            <a:r>
              <a:rPr lang="en-US" sz="2000" dirty="0">
                <a:solidFill>
                  <a:srgbClr val="000000"/>
                </a:solidFill>
                <a:latin typeface="Times New Roman" panose="02020603050405020304" pitchFamily="18" charset="0"/>
                <a:ea typeface="Calibri" panose="020F0502020204030204" pitchFamily="34" charset="0"/>
                <a:cs typeface="Mangal" panose="02040503050203030202" pitchFamily="18" charset="0"/>
              </a:rPr>
              <a:t>Figure</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 (1) represents one of the schools in the capital [4], Cairo. </a:t>
            </a:r>
            <a:r>
              <a:rPr kumimoji="0" lang="en-GB" sz="20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The provided high school educational system allows the student to select the qualifying subjects for university study. Numbers reveal no variation in the gender distribution in the enrolment of students in the ordinary level of physics, but female students significantly exceed their male counterparts in biology. Whereas, in the advanced level, girls exceed boys in biology, the case is reversed in physics</a:t>
            </a:r>
            <a:endParaRPr lang="en-US" dirty="0"/>
          </a:p>
        </p:txBody>
      </p:sp>
      <p:sp>
        <p:nvSpPr>
          <p:cNvPr id="10" name="TextBox 9">
            <a:extLst>
              <a:ext uri="{FF2B5EF4-FFF2-40B4-BE49-F238E27FC236}">
                <a16:creationId xmlns:a16="http://schemas.microsoft.com/office/drawing/2014/main" id="{EE933905-979D-5540-81BB-499416A87EF1}"/>
              </a:ext>
            </a:extLst>
          </p:cNvPr>
          <p:cNvSpPr txBox="1"/>
          <p:nvPr/>
        </p:nvSpPr>
        <p:spPr>
          <a:xfrm>
            <a:off x="28685415" y="8970069"/>
            <a:ext cx="9252075" cy="734688"/>
          </a:xfrm>
          <a:prstGeom prst="rect">
            <a:avLst/>
          </a:prstGeom>
          <a:solidFill>
            <a:srgbClr val="A7C4FF"/>
          </a:solidFill>
        </p:spPr>
        <p:txBody>
          <a:bodyPr wrap="square" rtlCol="0">
            <a:spAutoFit/>
          </a:bodyPr>
          <a:lstStyle/>
          <a:p>
            <a:pPr marL="342900" marR="0" lvl="0" indent="-342900" algn="just" defTabSz="914400" rtl="0" eaLnBrk="1" fontAlgn="base" latinLnBrk="0" hangingPunct="1">
              <a:lnSpc>
                <a:spcPct val="107000"/>
              </a:lnSpc>
              <a:spcBef>
                <a:spcPts val="0"/>
              </a:spcBef>
              <a:spcAft>
                <a:spcPts val="0"/>
              </a:spcAft>
              <a:buClrTx/>
              <a:buSzTx/>
              <a:buFont typeface="Arial" panose="020B0604020202020204" pitchFamily="34" charset="0"/>
              <a:buChar char="•"/>
              <a:tabLst/>
              <a:defRPr/>
            </a:pPr>
            <a:r>
              <a:rPr lang="en-US" sz="2000" dirty="0">
                <a:solidFill>
                  <a:srgbClr val="000000"/>
                </a:solidFill>
                <a:latin typeface="Times New Roman" panose="02020603050405020304" pitchFamily="18" charset="0"/>
                <a:ea typeface="Calibri" panose="020F0502020204030204" pitchFamily="34" charset="0"/>
                <a:cs typeface="Mangal" panose="02040503050203030202" pitchFamily="18" charset="0"/>
              </a:rPr>
              <a:t>B</a:t>
            </a:r>
            <a:r>
              <a:rPr kumimoji="0" lang="en-US" sz="2000" b="0" i="0" u="none" strike="noStrike" kern="1200" cap="none" spc="0" normalizeH="0" baseline="0" noProof="0" dirty="0" err="1">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iophysics</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 attracts females more than physics. Nevertheless, it can be inferred that interest in physics is increasing among female scholars by time.</a:t>
            </a:r>
            <a:endPar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angal" panose="02040503050203030202" pitchFamily="18" charset="0"/>
            </a:endParaRPr>
          </a:p>
        </p:txBody>
      </p:sp>
      <p:sp>
        <p:nvSpPr>
          <p:cNvPr id="14" name="TextBox 13">
            <a:extLst>
              <a:ext uri="{FF2B5EF4-FFF2-40B4-BE49-F238E27FC236}">
                <a16:creationId xmlns:a16="http://schemas.microsoft.com/office/drawing/2014/main" id="{9A546CD9-FB3C-4F81-7DB2-568D76648329}"/>
              </a:ext>
            </a:extLst>
          </p:cNvPr>
          <p:cNvSpPr txBox="1"/>
          <p:nvPr/>
        </p:nvSpPr>
        <p:spPr>
          <a:xfrm>
            <a:off x="7726252" y="8900384"/>
            <a:ext cx="10733084" cy="1323439"/>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Enrolment in physics and biology in the IGCSE in Cairo (2020-2023)</a:t>
            </a:r>
          </a:p>
        </p:txBody>
      </p:sp>
      <p:sp>
        <p:nvSpPr>
          <p:cNvPr id="16" name="TextBox 15">
            <a:extLst>
              <a:ext uri="{FF2B5EF4-FFF2-40B4-BE49-F238E27FC236}">
                <a16:creationId xmlns:a16="http://schemas.microsoft.com/office/drawing/2014/main" id="{7FADE487-2C80-D60A-0399-BD851D32CA78}"/>
              </a:ext>
            </a:extLst>
          </p:cNvPr>
          <p:cNvSpPr txBox="1"/>
          <p:nvPr/>
        </p:nvSpPr>
        <p:spPr>
          <a:xfrm>
            <a:off x="7641438" y="15823381"/>
            <a:ext cx="10257942" cy="338554"/>
          </a:xfrm>
          <a:prstGeom prst="rect">
            <a:avLst/>
          </a:prstGeom>
          <a:noFill/>
        </p:spPr>
        <p:txBody>
          <a:bodyPr wrap="square" rtlCol="0">
            <a:spAutoFit/>
          </a:bodyPr>
          <a:lstStyle/>
          <a:p>
            <a:r>
              <a:rPr lang="en-US" sz="1600" dirty="0"/>
              <a:t>Fig(1): Gender distribution for enrolment in ordinary (OL) and Advanced (AL) IGCSE physics and biology   [3]</a:t>
            </a:r>
          </a:p>
        </p:txBody>
      </p:sp>
      <p:sp>
        <p:nvSpPr>
          <p:cNvPr id="17" name="TextBox 16">
            <a:extLst>
              <a:ext uri="{FF2B5EF4-FFF2-40B4-BE49-F238E27FC236}">
                <a16:creationId xmlns:a16="http://schemas.microsoft.com/office/drawing/2014/main" id="{9B3FD9DA-F3CB-79C4-5B90-DF953CD06117}"/>
              </a:ext>
            </a:extLst>
          </p:cNvPr>
          <p:cNvSpPr txBox="1"/>
          <p:nvPr/>
        </p:nvSpPr>
        <p:spPr>
          <a:xfrm>
            <a:off x="19505647" y="14171635"/>
            <a:ext cx="8204950" cy="728726"/>
          </a:xfrm>
          <a:prstGeom prst="rect">
            <a:avLst/>
          </a:prstGeom>
          <a:noFill/>
        </p:spPr>
        <p:txBody>
          <a:bodyPr wrap="square" rtlCol="0">
            <a:spAutoFit/>
          </a:bodyPr>
          <a:lstStyle/>
          <a:p>
            <a:pPr marR="0" lvl="0" algn="just" defTabSz="914400" rtl="0" eaLnBrk="1" fontAlgn="base" latinLnBrk="0" hangingPunct="1">
              <a:lnSpc>
                <a:spcPct val="107000"/>
              </a:lnSpc>
              <a:spcBef>
                <a:spcPts val="0"/>
              </a:spcBef>
              <a:spcAft>
                <a:spcPts val="0"/>
              </a:spcAft>
              <a:buClrTx/>
              <a:buSzTx/>
              <a:tabLst/>
              <a:defRPr/>
            </a:pPr>
            <a:r>
              <a:rPr lang="en-US" sz="1600" dirty="0"/>
              <a:t>Fig (2):</a:t>
            </a:r>
            <a:r>
              <a:rPr kumimoji="0" lang="en-GB" sz="20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gender distribution of bachelor degree students  in various majors in Ain Shams university [4].</a:t>
            </a:r>
            <a:r>
              <a:rPr lang="en-US" sz="1600" dirty="0"/>
              <a:t> </a:t>
            </a:r>
          </a:p>
        </p:txBody>
      </p:sp>
      <p:sp>
        <p:nvSpPr>
          <p:cNvPr id="18" name="TextBox 17">
            <a:extLst>
              <a:ext uri="{FF2B5EF4-FFF2-40B4-BE49-F238E27FC236}">
                <a16:creationId xmlns:a16="http://schemas.microsoft.com/office/drawing/2014/main" id="{ABAF2714-E522-36D3-3171-3001F9CEC4CB}"/>
              </a:ext>
            </a:extLst>
          </p:cNvPr>
          <p:cNvSpPr txBox="1"/>
          <p:nvPr/>
        </p:nvSpPr>
        <p:spPr>
          <a:xfrm>
            <a:off x="19612199" y="15131052"/>
            <a:ext cx="8064357" cy="338554"/>
          </a:xfrm>
          <a:prstGeom prst="rect">
            <a:avLst/>
          </a:prstGeom>
          <a:solidFill>
            <a:srgbClr val="A7C4FF"/>
          </a:solidFill>
        </p:spPr>
        <p:txBody>
          <a:bodyPr wrap="square" rtlCol="0">
            <a:spAutoFit/>
          </a:bodyPr>
          <a:lstStyle/>
          <a:p>
            <a:r>
              <a:rPr lang="en-US" sz="1600" dirty="0"/>
              <a:t>The statistics show the  progress in the contribution of females in all disciplines. </a:t>
            </a:r>
          </a:p>
        </p:txBody>
      </p:sp>
      <p:sp>
        <p:nvSpPr>
          <p:cNvPr id="20" name="TextBox 19">
            <a:extLst>
              <a:ext uri="{FF2B5EF4-FFF2-40B4-BE49-F238E27FC236}">
                <a16:creationId xmlns:a16="http://schemas.microsoft.com/office/drawing/2014/main" id="{0DDB2C1C-A260-2B93-996C-BA19D7CF5574}"/>
              </a:ext>
            </a:extLst>
          </p:cNvPr>
          <p:cNvSpPr txBox="1"/>
          <p:nvPr/>
        </p:nvSpPr>
        <p:spPr>
          <a:xfrm>
            <a:off x="28597854" y="2951622"/>
            <a:ext cx="9902442" cy="1200329"/>
          </a:xfrm>
          <a:prstGeom prst="rect">
            <a:avLst/>
          </a:prstGeom>
          <a:noFill/>
        </p:spPr>
        <p:txBody>
          <a:bodyPr wrap="square" rtlCol="0">
            <a:spAutoFit/>
          </a:bodyPr>
          <a:lstStyle/>
          <a:p>
            <a:r>
              <a:rPr lang="en-US" sz="3600" b="1" dirty="0"/>
              <a:t>Staff members in the Physics Dept. Mansoura University (2023)</a:t>
            </a:r>
          </a:p>
        </p:txBody>
      </p:sp>
      <p:sp>
        <p:nvSpPr>
          <p:cNvPr id="21" name="TextBox 20">
            <a:extLst>
              <a:ext uri="{FF2B5EF4-FFF2-40B4-BE49-F238E27FC236}">
                <a16:creationId xmlns:a16="http://schemas.microsoft.com/office/drawing/2014/main" id="{BF45CBBA-D653-84C7-715D-64DDBA82DFDB}"/>
              </a:ext>
            </a:extLst>
          </p:cNvPr>
          <p:cNvSpPr txBox="1"/>
          <p:nvPr/>
        </p:nvSpPr>
        <p:spPr>
          <a:xfrm>
            <a:off x="29053493" y="8173557"/>
            <a:ext cx="7294061" cy="707886"/>
          </a:xfrm>
          <a:prstGeom prst="rect">
            <a:avLst/>
          </a:prstGeom>
          <a:noFill/>
        </p:spPr>
        <p:txBody>
          <a:bodyPr wrap="square" rtlCol="0">
            <a:spAutoFit/>
          </a:bodyPr>
          <a:lstStyle/>
          <a:p>
            <a:r>
              <a:rPr lang="en-US" sz="1600" dirty="0"/>
              <a:t>Fig(3)</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 Number of female and male staff members in physics and biophysics specializations at Mansoura university </a:t>
            </a: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Calibri" panose="020F0502020204030204" pitchFamily="34" charset="0"/>
                <a:cs typeface="Mangal" panose="02040503050203030202" pitchFamily="18" charset="0"/>
              </a:rPr>
              <a:t>[5].</a:t>
            </a:r>
            <a:endParaRPr lang="en-US" sz="1600" dirty="0"/>
          </a:p>
        </p:txBody>
      </p:sp>
      <p:sp>
        <p:nvSpPr>
          <p:cNvPr id="22" name="TextBox 21">
            <a:extLst>
              <a:ext uri="{FF2B5EF4-FFF2-40B4-BE49-F238E27FC236}">
                <a16:creationId xmlns:a16="http://schemas.microsoft.com/office/drawing/2014/main" id="{F1B98AD8-4538-1ABE-DED8-AC840284E5AE}"/>
              </a:ext>
            </a:extLst>
          </p:cNvPr>
          <p:cNvSpPr txBox="1"/>
          <p:nvPr/>
        </p:nvSpPr>
        <p:spPr>
          <a:xfrm>
            <a:off x="19352422" y="5858792"/>
            <a:ext cx="8917296" cy="1569660"/>
          </a:xfrm>
          <a:prstGeom prst="rect">
            <a:avLst/>
          </a:prstGeom>
          <a:noFill/>
        </p:spPr>
        <p:txBody>
          <a:bodyPr wrap="square" rtlCol="0">
            <a:spAutoFit/>
          </a:bodyPr>
          <a:lstStyle/>
          <a:p>
            <a:r>
              <a:rPr lang="en-US" sz="3200" b="1" dirty="0"/>
              <a:t>Bachelor students  in Faculty of Science Ain Shams University (2020-2022)</a:t>
            </a:r>
          </a:p>
          <a:p>
            <a:endParaRPr lang="en-US" sz="3200" b="1" dirty="0"/>
          </a:p>
        </p:txBody>
      </p:sp>
    </p:spTree>
  </p:cSld>
  <p:clrMapOvr>
    <a:masterClrMapping/>
  </p:clrMapOvr>
</p:sld>
</file>

<file path=ppt/theme/theme1.xml><?xml version="1.0" encoding="utf-8"?>
<a:theme xmlns:a="http://schemas.openxmlformats.org/drawingml/2006/main" name="Default Design">
  <a:themeElements>
    <a:clrScheme name="Custom 20">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8EBF77CB269B4E812795837CCB03FA" ma:contentTypeVersion="5" ma:contentTypeDescription="Create a new document." ma:contentTypeScope="" ma:versionID="f71d15154a56f2dd252f2f501badb0b9">
  <xsd:schema xmlns:xsd="http://www.w3.org/2001/XMLSchema" xmlns:xs="http://www.w3.org/2001/XMLSchema" xmlns:p="http://schemas.microsoft.com/office/2006/metadata/properties" xmlns:ns3="4289a68f-2779-4c9a-9191-5d2526eece8a" targetNamespace="http://schemas.microsoft.com/office/2006/metadata/properties" ma:root="true" ma:fieldsID="2830ef2467671c495fdecf52bea74948" ns3:_="">
    <xsd:import namespace="4289a68f-2779-4c9a-9191-5d2526eece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89a68f-2779-4c9a-9191-5d2526eece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2"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4289a68f-2779-4c9a-9191-5d2526eece8a" xsi:nil="true"/>
  </documentManagement>
</p:properties>
</file>

<file path=customXml/itemProps1.xml><?xml version="1.0" encoding="utf-8"?>
<ds:datastoreItem xmlns:ds="http://schemas.openxmlformats.org/officeDocument/2006/customXml" ds:itemID="{7E0B9FA9-6550-4DC3-910B-F43078B9F6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89a68f-2779-4c9a-9191-5d2526eece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9EE947-799C-4646-9AC9-0A6CC717E5C6}">
  <ds:schemaRefs>
    <ds:schemaRef ds:uri="http://schemas.microsoft.com/sharepoint/v3/contenttype/forms"/>
  </ds:schemaRefs>
</ds:datastoreItem>
</file>

<file path=customXml/itemProps3.xml><?xml version="1.0" encoding="utf-8"?>
<ds:datastoreItem xmlns:ds="http://schemas.openxmlformats.org/officeDocument/2006/customXml" ds:itemID="{F03E0EE3-6C1C-41A1-8AB2-C1D99D057F1F}">
  <ds:schemaRefs>
    <ds:schemaRef ds:uri="http://purl.org/dc/dcmitype/"/>
    <ds:schemaRef ds:uri="http://schemas.openxmlformats.org/package/2006/metadata/core-properties"/>
    <ds:schemaRef ds:uri="4289a68f-2779-4c9a-9191-5d2526eece8a"/>
    <ds:schemaRef ds:uri="http://schemas.microsoft.com/office/2006/documentManagement/types"/>
    <ds:schemaRef ds:uri="http://www.w3.org/XML/1998/namespace"/>
    <ds:schemaRef ds:uri="http://purl.org/dc/elements/1.1/"/>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1100</TotalTime>
  <Words>1033</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DroidArabicNaskh</vt:lpstr>
      <vt:lpstr>inherit</vt:lpstr>
      <vt:lpstr>Symbol</vt:lpstr>
      <vt:lpstr>Times New Roman</vt:lpstr>
      <vt:lpstr>Wingdings</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36x84 Horizontal Template</dc:title>
  <dc:creator>Ethan Shulda;www.postersession.com</dc:creator>
  <cp:keywords>www.postersession.com</cp:keywords>
  <dc:description>©MegaPrint Inc. 2009</dc:description>
  <cp:lastModifiedBy>Heba Mahmoud Ibrahim Kahil</cp:lastModifiedBy>
  <cp:revision>58</cp:revision>
  <dcterms:created xsi:type="dcterms:W3CDTF">2008-12-04T00:20:37Z</dcterms:created>
  <dcterms:modified xsi:type="dcterms:W3CDTF">2023-06-23T19:12:12Z</dcterms:modified>
  <cp:category>Research Poster</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0x010100458EBF77CB269B4E812795837CCB03FA</vt:lpwstr>
  </property>
</Properties>
</file>