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348" r:id="rId2"/>
    <p:sldId id="325" r:id="rId3"/>
    <p:sldId id="330" r:id="rId4"/>
    <p:sldId id="268" r:id="rId5"/>
    <p:sldId id="272" r:id="rId6"/>
    <p:sldId id="275" r:id="rId7"/>
    <p:sldId id="331" r:id="rId8"/>
    <p:sldId id="273" r:id="rId9"/>
    <p:sldId id="276" r:id="rId10"/>
    <p:sldId id="271" r:id="rId11"/>
    <p:sldId id="263" r:id="rId12"/>
    <p:sldId id="269" r:id="rId13"/>
    <p:sldId id="332" r:id="rId14"/>
    <p:sldId id="289" r:id="rId15"/>
    <p:sldId id="286" r:id="rId16"/>
    <p:sldId id="288" r:id="rId17"/>
    <p:sldId id="264" r:id="rId18"/>
    <p:sldId id="343" r:id="rId19"/>
    <p:sldId id="277" r:id="rId20"/>
    <p:sldId id="278" r:id="rId21"/>
    <p:sldId id="326" r:id="rId22"/>
    <p:sldId id="333" r:id="rId23"/>
    <p:sldId id="279" r:id="rId24"/>
    <p:sldId id="291" r:id="rId25"/>
    <p:sldId id="284" r:id="rId26"/>
    <p:sldId id="283" r:id="rId27"/>
    <p:sldId id="282" r:id="rId28"/>
    <p:sldId id="294" r:id="rId29"/>
    <p:sldId id="355" r:id="rId30"/>
    <p:sldId id="292" r:id="rId31"/>
    <p:sldId id="334" r:id="rId32"/>
    <p:sldId id="293" r:id="rId33"/>
    <p:sldId id="296" r:id="rId34"/>
    <p:sldId id="339" r:id="rId35"/>
    <p:sldId id="327" r:id="rId36"/>
    <p:sldId id="344" r:id="rId37"/>
    <p:sldId id="297" r:id="rId38"/>
    <p:sldId id="265" r:id="rId39"/>
    <p:sldId id="300" r:id="rId40"/>
    <p:sldId id="312" r:id="rId41"/>
    <p:sldId id="302" r:id="rId42"/>
    <p:sldId id="303" r:id="rId43"/>
    <p:sldId id="304" r:id="rId44"/>
    <p:sldId id="349" r:id="rId45"/>
    <p:sldId id="340" r:id="rId46"/>
    <p:sldId id="341" r:id="rId47"/>
    <p:sldId id="305" r:id="rId48"/>
    <p:sldId id="342" r:id="rId49"/>
    <p:sldId id="299" r:id="rId50"/>
    <p:sldId id="295" r:id="rId51"/>
    <p:sldId id="308" r:id="rId52"/>
    <p:sldId id="318" r:id="rId53"/>
    <p:sldId id="351" r:id="rId54"/>
    <p:sldId id="309" r:id="rId55"/>
    <p:sldId id="310" r:id="rId56"/>
    <p:sldId id="311" r:id="rId57"/>
    <p:sldId id="313" r:id="rId58"/>
    <p:sldId id="320" r:id="rId59"/>
    <p:sldId id="315" r:id="rId60"/>
    <p:sldId id="316" r:id="rId61"/>
    <p:sldId id="322" r:id="rId62"/>
    <p:sldId id="352" r:id="rId63"/>
    <p:sldId id="324" r:id="rId64"/>
    <p:sldId id="258" r:id="rId65"/>
    <p:sldId id="301" r:id="rId66"/>
    <p:sldId id="347"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33C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69" d="100"/>
          <a:sy n="69" d="100"/>
        </p:scale>
        <p:origin x="-1188"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58DE2E-112D-4355-B0C0-C22C5305FF0C}" type="datetimeFigureOut">
              <a:rPr lang="en-IN" smtClean="0"/>
              <a:pPr/>
              <a:t>30-04-2015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7E84A83-0644-42E7-8089-9A2E707A41E1}"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58DE2E-112D-4355-B0C0-C22C5305FF0C}" type="datetimeFigureOut">
              <a:rPr lang="en-IN" smtClean="0"/>
              <a:pPr/>
              <a:t>30-04-2015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7E84A83-0644-42E7-8089-9A2E707A41E1}"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58DE2E-112D-4355-B0C0-C22C5305FF0C}" type="datetimeFigureOut">
              <a:rPr lang="en-IN" smtClean="0"/>
              <a:pPr/>
              <a:t>30-04-2015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7E84A83-0644-42E7-8089-9A2E707A41E1}"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58DE2E-112D-4355-B0C0-C22C5305FF0C}" type="datetimeFigureOut">
              <a:rPr lang="en-IN" smtClean="0"/>
              <a:pPr/>
              <a:t>30-04-2015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7E84A83-0644-42E7-8089-9A2E707A41E1}"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58DE2E-112D-4355-B0C0-C22C5305FF0C}" type="datetimeFigureOut">
              <a:rPr lang="en-IN" smtClean="0"/>
              <a:pPr/>
              <a:t>30-04-2015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57E84A83-0644-42E7-8089-9A2E707A41E1}"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58DE2E-112D-4355-B0C0-C22C5305FF0C}" type="datetimeFigureOut">
              <a:rPr lang="en-IN" smtClean="0"/>
              <a:pPr/>
              <a:t>30-04-2015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7E84A83-0644-42E7-8089-9A2E707A41E1}"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58DE2E-112D-4355-B0C0-C22C5305FF0C}" type="datetimeFigureOut">
              <a:rPr lang="en-IN" smtClean="0"/>
              <a:pPr/>
              <a:t>30-04-2015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57E84A83-0644-42E7-8089-9A2E707A41E1}"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58DE2E-112D-4355-B0C0-C22C5305FF0C}" type="datetimeFigureOut">
              <a:rPr lang="en-IN" smtClean="0"/>
              <a:pPr/>
              <a:t>30-04-2015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57E84A83-0644-42E7-8089-9A2E707A41E1}"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58DE2E-112D-4355-B0C0-C22C5305FF0C}" type="datetimeFigureOut">
              <a:rPr lang="en-IN" smtClean="0"/>
              <a:pPr/>
              <a:t>30-04-2015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57E84A83-0644-42E7-8089-9A2E707A41E1}"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58DE2E-112D-4355-B0C0-C22C5305FF0C}" type="datetimeFigureOut">
              <a:rPr lang="en-IN" smtClean="0"/>
              <a:pPr/>
              <a:t>30-04-2015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7E84A83-0644-42E7-8089-9A2E707A41E1}"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58DE2E-112D-4355-B0C0-C22C5305FF0C}" type="datetimeFigureOut">
              <a:rPr lang="en-IN" smtClean="0"/>
              <a:pPr/>
              <a:t>30-04-2015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57E84A83-0644-42E7-8089-9A2E707A41E1}"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8DE2E-112D-4355-B0C0-C22C5305FF0C}" type="datetimeFigureOut">
              <a:rPr lang="en-IN" smtClean="0"/>
              <a:pPr/>
              <a:t>30-04-2015</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84A83-0644-42E7-8089-9A2E707A41E1}"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en.wikipedia.org/wiki/Parallax" TargetMode="External"/><Relationship Id="rId5" Type="http://schemas.openxmlformats.org/officeDocument/2006/relationships/hyperlink" Target="http://en.wikipedia.org/wiki/Ecliptic" TargetMode="External"/><Relationship Id="rId4" Type="http://schemas.openxmlformats.org/officeDocument/2006/relationships/hyperlink" Target="http://en.wikipedia.org/wiki/Sextan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2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8.png"/><Relationship Id="rId4" Type="http://schemas.openxmlformats.org/officeDocument/2006/relationships/image" Target="../media/image40.png"/><Relationship Id="rId9" Type="http://schemas.openxmlformats.org/officeDocument/2006/relationships/image" Target="../media/image47.png"/></Relationships>
</file>

<file path=ppt/slides/_rels/slide3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jpeg"/><Relationship Id="rId7" Type="http://schemas.openxmlformats.org/officeDocument/2006/relationships/image" Target="../media/image43.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63.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85000" contrast="-70000"/>
          </a:blip>
          <a:srcRect t="11459"/>
          <a:stretch>
            <a:fillRect/>
          </a:stretch>
        </p:blipFill>
        <p:spPr>
          <a:xfrm>
            <a:off x="0" y="0"/>
            <a:ext cx="9144000" cy="6858024"/>
          </a:xfrm>
          <a:prstGeom prst="rect">
            <a:avLst/>
          </a:prstGeom>
          <a:solidFill>
            <a:schemeClr val="accent1"/>
          </a:solidFill>
        </p:spPr>
      </p:pic>
      <p:sp>
        <p:nvSpPr>
          <p:cNvPr id="7" name="Rectangle 6"/>
          <p:cNvSpPr/>
          <p:nvPr/>
        </p:nvSpPr>
        <p:spPr>
          <a:xfrm>
            <a:off x="857224" y="1428736"/>
            <a:ext cx="7408823"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latin typeface="Garamond" pitchFamily="18" charset="0"/>
              </a:rPr>
              <a:t>300 years of the Longitude Problem</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38100" dist="38100" dir="2700000" algn="tl">
                  <a:srgbClr val="000000">
                    <a:alpha val="43137"/>
                  </a:srgbClr>
                </a:outerShdw>
              </a:effectLst>
            </a:endParaRPr>
          </a:p>
        </p:txBody>
      </p:sp>
      <p:sp>
        <p:nvSpPr>
          <p:cNvPr id="8" name="Rectangle 7"/>
          <p:cNvSpPr/>
          <p:nvPr/>
        </p:nvSpPr>
        <p:spPr>
          <a:xfrm>
            <a:off x="2571736" y="3571876"/>
            <a:ext cx="3894207" cy="181588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err="1" smtClean="0">
                <a:ln w="11430"/>
                <a:effectLst>
                  <a:outerShdw blurRad="76200" dist="50800" dir="5400000" algn="tl" rotWithShape="0">
                    <a:srgbClr val="000000">
                      <a:alpha val="65000"/>
                    </a:srgbClr>
                  </a:outerShdw>
                </a:effectLst>
                <a:latin typeface="Garamond" pitchFamily="18" charset="0"/>
              </a:rPr>
              <a:t>Achintya</a:t>
            </a:r>
            <a:r>
              <a:rPr lang="en-US" sz="3200" b="1" cap="none" spc="50" dirty="0" smtClean="0">
                <a:ln w="11430"/>
                <a:effectLst>
                  <a:outerShdw blurRad="76200" dist="50800" dir="5400000" algn="tl" rotWithShape="0">
                    <a:srgbClr val="000000">
                      <a:alpha val="65000"/>
                    </a:srgbClr>
                  </a:outerShdw>
                </a:effectLst>
                <a:latin typeface="Garamond" pitchFamily="18" charset="0"/>
              </a:rPr>
              <a:t> Pal</a:t>
            </a:r>
          </a:p>
          <a:p>
            <a:pPr algn="ctr"/>
            <a:endParaRPr lang="en-US" sz="3200" b="1" cap="none" spc="50" dirty="0" smtClean="0">
              <a:ln w="11430"/>
              <a:effectLst>
                <a:outerShdw blurRad="76200" dist="50800" dir="5400000" algn="tl" rotWithShape="0">
                  <a:srgbClr val="000000">
                    <a:alpha val="65000"/>
                  </a:srgbClr>
                </a:outerShdw>
              </a:effectLst>
              <a:latin typeface="Garamond" pitchFamily="18" charset="0"/>
            </a:endParaRPr>
          </a:p>
          <a:p>
            <a:pPr algn="ctr"/>
            <a:r>
              <a:rPr lang="en-US" sz="2400" b="1" cap="none" spc="50" dirty="0" smtClean="0">
                <a:ln w="11430"/>
                <a:effectLst>
                  <a:outerShdw blurRad="76200" dist="50800" dir="5400000" algn="tl" rotWithShape="0">
                    <a:srgbClr val="000000">
                      <a:alpha val="65000"/>
                    </a:srgbClr>
                  </a:outerShdw>
                </a:effectLst>
                <a:latin typeface="Garamond" pitchFamily="18" charset="0"/>
              </a:rPr>
              <a:t>Retired ONGC Executive </a:t>
            </a:r>
          </a:p>
          <a:p>
            <a:pPr algn="ctr"/>
            <a:r>
              <a:rPr lang="en-US" sz="2400" b="1" cap="none" spc="50" dirty="0" smtClean="0">
                <a:ln w="11430"/>
                <a:effectLst>
                  <a:outerShdw blurRad="76200" dist="50800" dir="5400000" algn="tl" rotWithShape="0">
                    <a:srgbClr val="000000">
                      <a:alpha val="65000"/>
                    </a:srgbClr>
                  </a:outerShdw>
                </a:effectLst>
                <a:latin typeface="Garamond" pitchFamily="18" charset="0"/>
              </a:rPr>
              <a:t>&amp; TIFR Alumnus (1977-82)</a:t>
            </a:r>
            <a:endParaRPr lang="en-US" sz="2400" b="1" cap="none" spc="50" dirty="0">
              <a:ln w="11430"/>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pic>
        <p:nvPicPr>
          <p:cNvPr id="4" name="Picture 4"/>
          <p:cNvPicPr>
            <a:picLocks noChangeAspect="1" noChangeArrowheads="1"/>
          </p:cNvPicPr>
          <p:nvPr/>
        </p:nvPicPr>
        <p:blipFill>
          <a:blip r:embed="rId3" cstate="print"/>
          <a:srcRect l="26226" t="9249" b="5193"/>
          <a:stretch>
            <a:fillRect/>
          </a:stretch>
        </p:blipFill>
        <p:spPr bwMode="auto">
          <a:xfrm>
            <a:off x="214282" y="857232"/>
            <a:ext cx="8741996" cy="5786478"/>
          </a:xfrm>
          <a:prstGeom prst="rect">
            <a:avLst/>
          </a:prstGeom>
          <a:noFill/>
          <a:ln w="9525">
            <a:noFill/>
            <a:miter lim="800000"/>
            <a:headEnd/>
            <a:tailEnd/>
          </a:ln>
        </p:spPr>
      </p:pic>
      <p:pic>
        <p:nvPicPr>
          <p:cNvPr id="6" name="Picture 5" descr="The Shovell Disaster.JPG"/>
          <p:cNvPicPr>
            <a:picLocks noChangeAspect="1"/>
          </p:cNvPicPr>
          <p:nvPr/>
        </p:nvPicPr>
        <p:blipFill>
          <a:blip r:embed="rId4" cstate="print"/>
          <a:srcRect l="11718" t="26595" r="48438" b="39231"/>
          <a:stretch>
            <a:fillRect/>
          </a:stretch>
        </p:blipFill>
        <p:spPr>
          <a:xfrm>
            <a:off x="642910" y="3500438"/>
            <a:ext cx="2857520" cy="1636245"/>
          </a:xfrm>
          <a:prstGeom prst="rect">
            <a:avLst/>
          </a:prstGeom>
        </p:spPr>
      </p:pic>
      <p:sp>
        <p:nvSpPr>
          <p:cNvPr id="5" name="TextBox 4"/>
          <p:cNvSpPr txBox="1"/>
          <p:nvPr/>
        </p:nvSpPr>
        <p:spPr>
          <a:xfrm>
            <a:off x="2143108" y="142852"/>
            <a:ext cx="4857784" cy="584775"/>
          </a:xfrm>
          <a:prstGeom prst="rect">
            <a:avLst/>
          </a:prstGeom>
          <a:noFill/>
        </p:spPr>
        <p:txBody>
          <a:bodyPr wrap="square" rtlCol="0">
            <a:spAutoFit/>
          </a:bodyPr>
          <a:lstStyle/>
          <a:p>
            <a:r>
              <a:rPr lang="en-US" sz="3200" b="1" dirty="0" smtClean="0">
                <a:latin typeface="Garamond" pitchFamily="18" charset="0"/>
              </a:rPr>
              <a:t>Location of </a:t>
            </a:r>
            <a:r>
              <a:rPr lang="en-US" sz="3200" b="1" dirty="0" err="1" smtClean="0">
                <a:latin typeface="Garamond" pitchFamily="18" charset="0"/>
              </a:rPr>
              <a:t>Scilly</a:t>
            </a:r>
            <a:r>
              <a:rPr lang="en-US" sz="3200" b="1" dirty="0" smtClean="0">
                <a:latin typeface="Garamond" pitchFamily="18" charset="0"/>
              </a:rPr>
              <a:t> Disaster</a:t>
            </a:r>
            <a:endParaRPr lang="en-US" sz="3200" b="1" dirty="0">
              <a:latin typeface="Garamond"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pic>
        <p:nvPicPr>
          <p:cNvPr id="3" name="Picture 2" descr="The Shovell Disaster.JPG"/>
          <p:cNvPicPr>
            <a:picLocks noChangeAspect="1"/>
          </p:cNvPicPr>
          <p:nvPr/>
        </p:nvPicPr>
        <p:blipFill>
          <a:blip r:embed="rId3" cstate="print"/>
          <a:srcRect l="11718" t="26595" r="48438" b="39231"/>
          <a:stretch>
            <a:fillRect/>
          </a:stretch>
        </p:blipFill>
        <p:spPr>
          <a:xfrm>
            <a:off x="-1" y="1622076"/>
            <a:ext cx="9144001" cy="5235948"/>
          </a:xfrm>
          <a:prstGeom prst="rect">
            <a:avLst/>
          </a:prstGeom>
        </p:spPr>
      </p:pic>
      <p:sp>
        <p:nvSpPr>
          <p:cNvPr id="4" name="TextBox 3"/>
          <p:cNvSpPr txBox="1"/>
          <p:nvPr/>
        </p:nvSpPr>
        <p:spPr>
          <a:xfrm>
            <a:off x="642910" y="115179"/>
            <a:ext cx="7643866" cy="1384995"/>
          </a:xfrm>
          <a:prstGeom prst="rect">
            <a:avLst/>
          </a:prstGeom>
          <a:noFill/>
        </p:spPr>
        <p:txBody>
          <a:bodyPr wrap="square" rtlCol="0">
            <a:spAutoFit/>
          </a:bodyPr>
          <a:lstStyle/>
          <a:p>
            <a:pPr algn="just"/>
            <a:r>
              <a:rPr lang="en-US" sz="2800" b="1" dirty="0" smtClean="0">
                <a:latin typeface="Garamond" pitchFamily="18" charset="0"/>
              </a:rPr>
              <a:t>22 October, 1707: 4 Royal Navy ships strikes the treacherous </a:t>
            </a:r>
            <a:r>
              <a:rPr lang="en-US" sz="2800" b="1" dirty="0" err="1" smtClean="0">
                <a:latin typeface="Garamond" pitchFamily="18" charset="0"/>
              </a:rPr>
              <a:t>Gilstone</a:t>
            </a:r>
            <a:r>
              <a:rPr lang="en-US" sz="2800" b="1" dirty="0" smtClean="0">
                <a:latin typeface="Garamond" pitchFamily="18" charset="0"/>
              </a:rPr>
              <a:t> ledges off the isles of </a:t>
            </a:r>
            <a:r>
              <a:rPr lang="en-US" sz="2800" b="1" dirty="0" err="1" smtClean="0">
                <a:latin typeface="Garamond" pitchFamily="18" charset="0"/>
              </a:rPr>
              <a:t>Scilly</a:t>
            </a:r>
            <a:r>
              <a:rPr lang="en-US" sz="2800" b="1" dirty="0" smtClean="0">
                <a:latin typeface="Garamond" pitchFamily="18" charset="0"/>
              </a:rPr>
              <a:t>. Admiral Sir </a:t>
            </a:r>
            <a:r>
              <a:rPr lang="en-US" sz="2800" b="1" dirty="0" err="1" smtClean="0">
                <a:latin typeface="Garamond" pitchFamily="18" charset="0"/>
              </a:rPr>
              <a:t>Shovell</a:t>
            </a:r>
            <a:r>
              <a:rPr lang="en-US" sz="2800" b="1" dirty="0" smtClean="0">
                <a:latin typeface="Garamond" pitchFamily="18" charset="0"/>
              </a:rPr>
              <a:t> and over 1500 of his men die</a:t>
            </a:r>
            <a:endParaRPr lang="en-US" sz="2800" b="1" dirty="0">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4" name="Rectangle 3"/>
          <p:cNvSpPr/>
          <p:nvPr/>
        </p:nvSpPr>
        <p:spPr>
          <a:xfrm>
            <a:off x="571472" y="928670"/>
            <a:ext cx="7929618" cy="5078313"/>
          </a:xfrm>
          <a:prstGeom prst="rect">
            <a:avLst/>
          </a:prstGeom>
        </p:spPr>
        <p:txBody>
          <a:bodyPr wrap="square">
            <a:spAutoFit/>
          </a:bodyPr>
          <a:lstStyle/>
          <a:p>
            <a:r>
              <a:rPr lang="en-US" sz="2400" b="1" dirty="0" smtClean="0">
                <a:latin typeface="Garamond" pitchFamily="18" charset="0"/>
              </a:rPr>
              <a:t>After huge public uproar,</a:t>
            </a:r>
            <a:r>
              <a:rPr lang="en-US" sz="2400" dirty="0" smtClean="0">
                <a:latin typeface="Garamond" pitchFamily="18" charset="0"/>
              </a:rPr>
              <a:t> </a:t>
            </a:r>
          </a:p>
          <a:p>
            <a:endParaRPr lang="en-US" sz="1200" dirty="0" smtClean="0">
              <a:latin typeface="Garamond" pitchFamily="18" charset="0"/>
            </a:endParaRPr>
          </a:p>
          <a:p>
            <a:pPr>
              <a:lnSpc>
                <a:spcPct val="150000"/>
              </a:lnSpc>
              <a:buFont typeface="Arial" pitchFamily="34" charset="0"/>
              <a:buChar char="•"/>
            </a:pPr>
            <a:r>
              <a:rPr lang="en-US" sz="2400" dirty="0" smtClean="0">
                <a:latin typeface="Garamond" pitchFamily="18" charset="0"/>
              </a:rPr>
              <a:t> </a:t>
            </a:r>
            <a:r>
              <a:rPr lang="en-US" sz="2400" b="1" dirty="0" smtClean="0">
                <a:solidFill>
                  <a:srgbClr val="C00000"/>
                </a:solidFill>
                <a:latin typeface="Garamond" pitchFamily="18" charset="0"/>
              </a:rPr>
              <a:t>Board of Longitude</a:t>
            </a:r>
            <a:r>
              <a:rPr lang="en-US" sz="2400" dirty="0" smtClean="0">
                <a:solidFill>
                  <a:srgbClr val="C00000"/>
                </a:solidFill>
                <a:latin typeface="Garamond" pitchFamily="18" charset="0"/>
              </a:rPr>
              <a:t> </a:t>
            </a:r>
            <a:r>
              <a:rPr lang="en-US" sz="2400" b="1" dirty="0" smtClean="0">
                <a:latin typeface="Garamond" pitchFamily="18" charset="0"/>
              </a:rPr>
              <a:t>was formed with Sir Isaac Newton,</a:t>
            </a:r>
          </a:p>
          <a:p>
            <a:pPr>
              <a:lnSpc>
                <a:spcPct val="150000"/>
              </a:lnSpc>
            </a:pPr>
            <a:r>
              <a:rPr lang="en-US" sz="2400" b="1" dirty="0" smtClean="0">
                <a:latin typeface="Garamond" pitchFamily="18" charset="0"/>
              </a:rPr>
              <a:t>   then the President of the Royal Society, as its head</a:t>
            </a:r>
          </a:p>
          <a:p>
            <a:pPr>
              <a:lnSpc>
                <a:spcPct val="150000"/>
              </a:lnSpc>
            </a:pPr>
            <a:endParaRPr lang="en-US" sz="1200" b="1" dirty="0" smtClean="0">
              <a:latin typeface="Garamond" pitchFamily="18" charset="0"/>
            </a:endParaRPr>
          </a:p>
          <a:p>
            <a:pPr>
              <a:lnSpc>
                <a:spcPct val="150000"/>
              </a:lnSpc>
              <a:buFont typeface="Arial" pitchFamily="34" charset="0"/>
              <a:buChar char="•"/>
            </a:pPr>
            <a:r>
              <a:rPr lang="en-US" sz="2400" b="1" dirty="0" smtClean="0">
                <a:latin typeface="Garamond" pitchFamily="18" charset="0"/>
              </a:rPr>
              <a:t> The British Parliament passed</a:t>
            </a:r>
            <a:r>
              <a:rPr lang="en-US" sz="2400" dirty="0" smtClean="0">
                <a:latin typeface="Garamond" pitchFamily="18" charset="0"/>
              </a:rPr>
              <a:t> </a:t>
            </a:r>
            <a:r>
              <a:rPr lang="en-US" sz="2400" b="1" dirty="0" smtClean="0">
                <a:solidFill>
                  <a:srgbClr val="C00000"/>
                </a:solidFill>
                <a:latin typeface="Garamond" pitchFamily="18" charset="0"/>
              </a:rPr>
              <a:t>Longitude Act</a:t>
            </a:r>
            <a:r>
              <a:rPr lang="en-US" sz="2400" b="1" dirty="0" smtClean="0">
                <a:latin typeface="Garamond" pitchFamily="18" charset="0"/>
              </a:rPr>
              <a:t>, and … </a:t>
            </a:r>
          </a:p>
          <a:p>
            <a:pPr>
              <a:lnSpc>
                <a:spcPct val="150000"/>
              </a:lnSpc>
            </a:pPr>
            <a:endParaRPr lang="en-US" sz="1200" b="1" dirty="0" smtClean="0">
              <a:latin typeface="Garamond" pitchFamily="18" charset="0"/>
            </a:endParaRPr>
          </a:p>
          <a:p>
            <a:pPr>
              <a:lnSpc>
                <a:spcPct val="150000"/>
              </a:lnSpc>
              <a:buFont typeface="Arial" pitchFamily="34" charset="0"/>
              <a:buChar char="•"/>
            </a:pPr>
            <a:r>
              <a:rPr lang="en-US" sz="2400" dirty="0" smtClean="0">
                <a:latin typeface="Garamond" pitchFamily="18" charset="0"/>
              </a:rPr>
              <a:t> </a:t>
            </a:r>
            <a:r>
              <a:rPr lang="en-US" sz="2400" b="1" dirty="0" smtClean="0">
                <a:solidFill>
                  <a:srgbClr val="C00000"/>
                </a:solidFill>
                <a:latin typeface="Garamond" pitchFamily="18" charset="0"/>
              </a:rPr>
              <a:t>A prize money of £20,000 </a:t>
            </a:r>
            <a:r>
              <a:rPr lang="en-US" sz="2400" b="1" dirty="0" smtClean="0">
                <a:latin typeface="Garamond" pitchFamily="18" charset="0"/>
              </a:rPr>
              <a:t>(£2.5 million in 2014) was</a:t>
            </a:r>
          </a:p>
          <a:p>
            <a:pPr>
              <a:lnSpc>
                <a:spcPct val="150000"/>
              </a:lnSpc>
            </a:pPr>
            <a:r>
              <a:rPr lang="en-US" sz="2400" b="1" dirty="0" smtClean="0">
                <a:latin typeface="Garamond" pitchFamily="18" charset="0"/>
              </a:rPr>
              <a:t>  declared </a:t>
            </a:r>
            <a:r>
              <a:rPr lang="en-US" sz="2400" b="1" dirty="0" smtClean="0">
                <a:solidFill>
                  <a:srgbClr val="C00000"/>
                </a:solidFill>
                <a:latin typeface="Garamond" pitchFamily="18" charset="0"/>
              </a:rPr>
              <a:t>in 1714 </a:t>
            </a:r>
            <a:r>
              <a:rPr lang="en-US" sz="2400" b="1" dirty="0" smtClean="0">
                <a:latin typeface="Garamond" pitchFamily="18" charset="0"/>
              </a:rPr>
              <a:t>to anyone who could determine the</a:t>
            </a:r>
          </a:p>
          <a:p>
            <a:pPr>
              <a:lnSpc>
                <a:spcPct val="150000"/>
              </a:lnSpc>
            </a:pPr>
            <a:r>
              <a:rPr lang="en-US" sz="2400" dirty="0" smtClean="0">
                <a:latin typeface="Garamond" pitchFamily="18" charset="0"/>
              </a:rPr>
              <a:t>  </a:t>
            </a:r>
            <a:r>
              <a:rPr lang="en-US" sz="2400" b="1" dirty="0" smtClean="0">
                <a:solidFill>
                  <a:srgbClr val="C00000"/>
                </a:solidFill>
                <a:latin typeface="Garamond" pitchFamily="18" charset="0"/>
              </a:rPr>
              <a:t>longitude of a place within 1/2 a degree </a:t>
            </a:r>
            <a:r>
              <a:rPr lang="en-US" sz="2400" b="1" dirty="0" smtClean="0">
                <a:latin typeface="Garamond" pitchFamily="18" charset="0"/>
              </a:rPr>
              <a:t>which translates</a:t>
            </a:r>
          </a:p>
          <a:p>
            <a:pPr>
              <a:lnSpc>
                <a:spcPct val="150000"/>
              </a:lnSpc>
            </a:pPr>
            <a:r>
              <a:rPr lang="en-US" sz="2400" b="1" dirty="0" smtClean="0">
                <a:latin typeface="Garamond" pitchFamily="18" charset="0"/>
              </a:rPr>
              <a:t>  to about 55 Km near the equator.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20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4">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20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 calcmode="lin" valueType="num">
                                      <p:cBhvr additive="base">
                                        <p:cTn id="17"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 calcmode="lin" valueType="num">
                                      <p:cBhvr additive="base">
                                        <p:cTn id="23" dur="2000" fill="hold"/>
                                        <p:tgtEl>
                                          <p:spTgt spid="4">
                                            <p:txEl>
                                              <p:pRg st="7" end="7"/>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4">
                                            <p:txEl>
                                              <p:pRg st="7" end="7"/>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 calcmode="lin" valueType="num">
                                      <p:cBhvr additive="base">
                                        <p:cTn id="27" dur="2000" fill="hold"/>
                                        <p:tgtEl>
                                          <p:spTgt spid="4">
                                            <p:txEl>
                                              <p:pRg st="8" end="8"/>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4">
                                            <p:txEl>
                                              <p:pRg st="8" end="8"/>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 calcmode="lin" valueType="num">
                                      <p:cBhvr additive="base">
                                        <p:cTn id="31" dur="2000" fill="hold"/>
                                        <p:tgtEl>
                                          <p:spTgt spid="4">
                                            <p:txEl>
                                              <p:pRg st="9" end="9"/>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4">
                                            <p:txEl>
                                              <p:pRg st="9" end="9"/>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anim calcmode="lin" valueType="num">
                                      <p:cBhvr additive="base">
                                        <p:cTn id="35" dur="2000" fill="hold"/>
                                        <p:tgtEl>
                                          <p:spTgt spid="4">
                                            <p:txEl>
                                              <p:pRg st="10" end="10"/>
                                            </p:txEl>
                                          </p:spTgt>
                                        </p:tgtEl>
                                        <p:attrNameLst>
                                          <p:attrName>ppt_x</p:attrName>
                                        </p:attrNameLst>
                                      </p:cBhvr>
                                      <p:tavLst>
                                        <p:tav tm="0">
                                          <p:val>
                                            <p:strVal val="1+#ppt_w/2"/>
                                          </p:val>
                                        </p:tav>
                                        <p:tav tm="100000">
                                          <p:val>
                                            <p:strVal val="#ppt_x"/>
                                          </p:val>
                                        </p:tav>
                                      </p:tavLst>
                                    </p:anim>
                                    <p:anim calcmode="lin" valueType="num">
                                      <p:cBhvr additive="base">
                                        <p:cTn id="36" dur="2000" fill="hold"/>
                                        <p:tgtEl>
                                          <p:spTgt spid="4">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4" name="Rectangle 3"/>
          <p:cNvSpPr/>
          <p:nvPr/>
        </p:nvSpPr>
        <p:spPr>
          <a:xfrm>
            <a:off x="500034" y="834924"/>
            <a:ext cx="7929618" cy="2308324"/>
          </a:xfrm>
          <a:prstGeom prst="rect">
            <a:avLst/>
          </a:prstGeom>
        </p:spPr>
        <p:txBody>
          <a:bodyPr wrap="square">
            <a:spAutoFit/>
          </a:bodyPr>
          <a:lstStyle/>
          <a:p>
            <a:r>
              <a:rPr lang="en-US" sz="2400" b="1" dirty="0" smtClean="0">
                <a:latin typeface="Garamond" pitchFamily="18" charset="0"/>
              </a:rPr>
              <a:t>Actually,</a:t>
            </a:r>
            <a:r>
              <a:rPr lang="en-US" sz="2400" dirty="0" smtClean="0">
                <a:latin typeface="Garamond" pitchFamily="18" charset="0"/>
              </a:rPr>
              <a:t> </a:t>
            </a:r>
            <a:r>
              <a:rPr lang="en-US" sz="2400" b="1" dirty="0" smtClean="0">
                <a:latin typeface="Garamond" pitchFamily="18" charset="0"/>
              </a:rPr>
              <a:t>there was gradation in the prize money:</a:t>
            </a:r>
          </a:p>
          <a:p>
            <a:endParaRPr lang="en-US" sz="1200" dirty="0" smtClean="0">
              <a:latin typeface="Garamond" pitchFamily="18" charset="0"/>
            </a:endParaRPr>
          </a:p>
          <a:p>
            <a:pPr>
              <a:lnSpc>
                <a:spcPct val="150000"/>
              </a:lnSpc>
              <a:buFont typeface="Arial" pitchFamily="34" charset="0"/>
              <a:buChar char="•"/>
            </a:pPr>
            <a:r>
              <a:rPr lang="en-US" sz="2400" b="1" dirty="0" smtClean="0">
                <a:solidFill>
                  <a:srgbClr val="C00000"/>
                </a:solidFill>
                <a:latin typeface="Garamond" pitchFamily="18" charset="0"/>
              </a:rPr>
              <a:t> £10,000 </a:t>
            </a:r>
            <a:r>
              <a:rPr lang="en-US" sz="2400" b="1" dirty="0" smtClean="0">
                <a:latin typeface="Garamond" pitchFamily="18" charset="0"/>
              </a:rPr>
              <a:t>for determining longitude </a:t>
            </a:r>
            <a:r>
              <a:rPr lang="en-US" sz="2400" b="1" dirty="0" smtClean="0">
                <a:solidFill>
                  <a:srgbClr val="C00000"/>
                </a:solidFill>
                <a:latin typeface="Garamond" pitchFamily="18" charset="0"/>
              </a:rPr>
              <a:t>within 1 degree</a:t>
            </a:r>
          </a:p>
          <a:p>
            <a:pPr>
              <a:lnSpc>
                <a:spcPct val="150000"/>
              </a:lnSpc>
              <a:buFont typeface="Arial" pitchFamily="34" charset="0"/>
              <a:buChar char="•"/>
            </a:pPr>
            <a:r>
              <a:rPr lang="en-US" sz="2400" b="1" dirty="0" smtClean="0">
                <a:solidFill>
                  <a:srgbClr val="C00000"/>
                </a:solidFill>
                <a:latin typeface="Garamond" pitchFamily="18" charset="0"/>
              </a:rPr>
              <a:t> £15,000 </a:t>
            </a:r>
            <a:r>
              <a:rPr lang="en-US" sz="2400" b="1" dirty="0" smtClean="0">
                <a:latin typeface="Garamond" pitchFamily="18" charset="0"/>
              </a:rPr>
              <a:t>for determining longitude </a:t>
            </a:r>
            <a:r>
              <a:rPr lang="en-US" sz="2400" b="1" dirty="0" smtClean="0">
                <a:solidFill>
                  <a:srgbClr val="C00000"/>
                </a:solidFill>
                <a:latin typeface="Garamond" pitchFamily="18" charset="0"/>
              </a:rPr>
              <a:t>within 2/3 of a degree</a:t>
            </a:r>
            <a:endParaRPr lang="en-US" sz="2400" b="1" dirty="0" smtClean="0">
              <a:latin typeface="Garamond" pitchFamily="18" charset="0"/>
            </a:endParaRPr>
          </a:p>
          <a:p>
            <a:pPr>
              <a:lnSpc>
                <a:spcPct val="150000"/>
              </a:lnSpc>
              <a:buFont typeface="Arial" pitchFamily="34" charset="0"/>
              <a:buChar char="•"/>
            </a:pPr>
            <a:r>
              <a:rPr lang="en-US" sz="2400" b="1" dirty="0" smtClean="0">
                <a:solidFill>
                  <a:srgbClr val="C00000"/>
                </a:solidFill>
                <a:latin typeface="Garamond" pitchFamily="18" charset="0"/>
              </a:rPr>
              <a:t> £20,000 </a:t>
            </a:r>
            <a:r>
              <a:rPr lang="en-US" sz="2400" b="1" dirty="0" smtClean="0">
                <a:latin typeface="Garamond" pitchFamily="18" charset="0"/>
              </a:rPr>
              <a:t>for determining longitude</a:t>
            </a:r>
            <a:r>
              <a:rPr lang="en-US" sz="2400" b="1" dirty="0" smtClean="0">
                <a:solidFill>
                  <a:srgbClr val="C00000"/>
                </a:solidFill>
                <a:latin typeface="Garamond" pitchFamily="18" charset="0"/>
              </a:rPr>
              <a:t> within 1/2 a degree</a:t>
            </a:r>
            <a:endParaRPr lang="en-US" sz="2400" b="1" dirty="0" smtClean="0">
              <a:latin typeface="Garamond" pitchFamily="18" charset="0"/>
            </a:endParaRPr>
          </a:p>
        </p:txBody>
      </p:sp>
      <p:sp>
        <p:nvSpPr>
          <p:cNvPr id="5" name="TextBox 4"/>
          <p:cNvSpPr txBox="1"/>
          <p:nvPr/>
        </p:nvSpPr>
        <p:spPr>
          <a:xfrm>
            <a:off x="642910" y="4714884"/>
            <a:ext cx="7643866" cy="1384995"/>
          </a:xfrm>
          <a:prstGeom prst="rect">
            <a:avLst/>
          </a:prstGeom>
          <a:noFill/>
        </p:spPr>
        <p:txBody>
          <a:bodyPr wrap="square" rtlCol="0">
            <a:spAutoFit/>
          </a:bodyPr>
          <a:lstStyle/>
          <a:p>
            <a:pPr>
              <a:lnSpc>
                <a:spcPct val="150000"/>
              </a:lnSpc>
            </a:pPr>
            <a:r>
              <a:rPr lang="en-US" sz="2400" b="1" dirty="0" smtClean="0">
                <a:latin typeface="Garamond" pitchFamily="18" charset="0"/>
              </a:rPr>
              <a:t>A ready </a:t>
            </a:r>
            <a:r>
              <a:rPr lang="en-US" sz="2400" b="1" dirty="0" err="1" smtClean="0">
                <a:latin typeface="Garamond" pitchFamily="18" charset="0"/>
              </a:rPr>
              <a:t>reckoner</a:t>
            </a:r>
            <a:r>
              <a:rPr lang="en-US" sz="2400" b="1" dirty="0" smtClean="0">
                <a:latin typeface="Garamond" pitchFamily="18" charset="0"/>
              </a:rPr>
              <a:t>:</a:t>
            </a:r>
          </a:p>
          <a:p>
            <a:r>
              <a:rPr lang="en-US" sz="2400" b="1" dirty="0" smtClean="0">
                <a:solidFill>
                  <a:srgbClr val="C00000"/>
                </a:solidFill>
                <a:latin typeface="Garamond" pitchFamily="18" charset="0"/>
              </a:rPr>
              <a:t>1</a:t>
            </a:r>
            <a:r>
              <a:rPr lang="en-US" sz="2400" b="1" baseline="30000" dirty="0" smtClean="0">
                <a:solidFill>
                  <a:srgbClr val="C00000"/>
                </a:solidFill>
                <a:latin typeface="Garamond" pitchFamily="18" charset="0"/>
              </a:rPr>
              <a:t>o</a:t>
            </a:r>
            <a:r>
              <a:rPr lang="en-US" sz="2400" b="1" dirty="0" smtClean="0">
                <a:solidFill>
                  <a:srgbClr val="C00000"/>
                </a:solidFill>
                <a:latin typeface="Garamond" pitchFamily="18" charset="0"/>
              </a:rPr>
              <a:t> of Longitude or Latitude near equator ~ 110 Km</a:t>
            </a:r>
          </a:p>
          <a:p>
            <a:r>
              <a:rPr lang="en-US" sz="2400" b="1" dirty="0" smtClean="0">
                <a:solidFill>
                  <a:srgbClr val="C00000"/>
                </a:solidFill>
                <a:latin typeface="Garamond" pitchFamily="18" charset="0"/>
              </a:rPr>
              <a:t>1</a:t>
            </a:r>
            <a:r>
              <a:rPr lang="en-US" sz="2400" b="1" baseline="30000" dirty="0" smtClean="0">
                <a:solidFill>
                  <a:srgbClr val="C00000"/>
                </a:solidFill>
                <a:latin typeface="Garamond" pitchFamily="18" charset="0"/>
              </a:rPr>
              <a:t>'</a:t>
            </a:r>
            <a:r>
              <a:rPr lang="en-US" sz="2400" b="1" dirty="0" smtClean="0">
                <a:solidFill>
                  <a:srgbClr val="C00000"/>
                </a:solidFill>
                <a:latin typeface="Garamond" pitchFamily="18" charset="0"/>
              </a:rPr>
              <a:t> of arc ~ 1 nautical mile ~ 1.2 miles ~ 1.8 Km </a:t>
            </a:r>
          </a:p>
        </p:txBody>
      </p:sp>
      <p:sp>
        <p:nvSpPr>
          <p:cNvPr id="6" name="Rectangle 5"/>
          <p:cNvSpPr/>
          <p:nvPr/>
        </p:nvSpPr>
        <p:spPr>
          <a:xfrm>
            <a:off x="571472" y="4857760"/>
            <a:ext cx="7786742" cy="12858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grpSp>
        <p:nvGrpSpPr>
          <p:cNvPr id="19" name="Group 18"/>
          <p:cNvGrpSpPr/>
          <p:nvPr/>
        </p:nvGrpSpPr>
        <p:grpSpPr>
          <a:xfrm>
            <a:off x="785786" y="785794"/>
            <a:ext cx="7429552" cy="6072206"/>
            <a:chOff x="214282" y="285728"/>
            <a:chExt cx="7126423" cy="6286544"/>
          </a:xfrm>
        </p:grpSpPr>
        <p:pic>
          <p:nvPicPr>
            <p:cNvPr id="12" name="Picture 11" descr="MS-RGO-00014-00001-000-00019.jpg"/>
            <p:cNvPicPr>
              <a:picLocks noChangeAspect="1"/>
            </p:cNvPicPr>
            <p:nvPr/>
          </p:nvPicPr>
          <p:blipFill>
            <a:blip r:embed="rId3" cstate="print">
              <a:lum bright="10000"/>
            </a:blip>
            <a:srcRect l="7322" t="9375" r="13957" b="13541"/>
            <a:stretch>
              <a:fillRect/>
            </a:stretch>
          </p:blipFill>
          <p:spPr>
            <a:xfrm>
              <a:off x="214282" y="302341"/>
              <a:ext cx="3643338" cy="6269931"/>
            </a:xfrm>
            <a:prstGeom prst="rect">
              <a:avLst/>
            </a:prstGeom>
          </p:spPr>
        </p:pic>
        <p:pic>
          <p:nvPicPr>
            <p:cNvPr id="16" name="Picture 15" descr="MS-RGO-00014-00001-000-00021.jpg"/>
            <p:cNvPicPr>
              <a:picLocks noChangeAspect="1"/>
            </p:cNvPicPr>
            <p:nvPr/>
          </p:nvPicPr>
          <p:blipFill>
            <a:blip r:embed="rId4" cstate="print">
              <a:lum bright="10000"/>
            </a:blip>
            <a:srcRect l="9557" t="9374" r="12079" b="13542"/>
            <a:stretch>
              <a:fillRect/>
            </a:stretch>
          </p:blipFill>
          <p:spPr>
            <a:xfrm>
              <a:off x="3857620" y="285728"/>
              <a:ext cx="3483085" cy="6286544"/>
            </a:xfrm>
            <a:prstGeom prst="rect">
              <a:avLst/>
            </a:prstGeom>
          </p:spPr>
        </p:pic>
      </p:grpSp>
      <p:sp>
        <p:nvSpPr>
          <p:cNvPr id="6" name="TextBox 5"/>
          <p:cNvSpPr txBox="1"/>
          <p:nvPr/>
        </p:nvSpPr>
        <p:spPr>
          <a:xfrm>
            <a:off x="142844" y="-24"/>
            <a:ext cx="8786842" cy="830997"/>
          </a:xfrm>
          <a:prstGeom prst="rect">
            <a:avLst/>
          </a:prstGeom>
          <a:noFill/>
        </p:spPr>
        <p:txBody>
          <a:bodyPr wrap="square" rtlCol="0">
            <a:spAutoFit/>
          </a:bodyPr>
          <a:lstStyle/>
          <a:p>
            <a:pPr algn="ctr"/>
            <a:r>
              <a:rPr lang="en-US" sz="2400" b="1" dirty="0" smtClean="0">
                <a:latin typeface="Garamond" pitchFamily="18" charset="0"/>
              </a:rPr>
              <a:t>Passing of Longitude Act and constitution of Board of Longitude in late 1713 during the reign of Queen Anne</a:t>
            </a:r>
            <a:endParaRPr lang="en-US" sz="2400" b="1" dirty="0">
              <a:latin typeface="Garamond" pitchFamily="18" charset="0"/>
            </a:endParaRPr>
          </a:p>
        </p:txBody>
      </p:sp>
      <p:sp>
        <p:nvSpPr>
          <p:cNvPr id="7" name="Rectangle 6"/>
          <p:cNvSpPr/>
          <p:nvPr/>
        </p:nvSpPr>
        <p:spPr>
          <a:xfrm>
            <a:off x="214282" y="0"/>
            <a:ext cx="8715436" cy="7857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14876" y="6429396"/>
            <a:ext cx="4143404" cy="369332"/>
          </a:xfrm>
          <a:prstGeom prst="rect">
            <a:avLst/>
          </a:prstGeom>
          <a:noFill/>
          <a:ln w="25400">
            <a:solidFill>
              <a:srgbClr val="FF0000"/>
            </a:solidFill>
          </a:ln>
        </p:spPr>
        <p:txBody>
          <a:bodyPr wrap="square" rtlCol="0">
            <a:spAutoFit/>
          </a:bodyPr>
          <a:lstStyle/>
          <a:p>
            <a:r>
              <a:rPr lang="en-US" b="1" dirty="0" smtClean="0">
                <a:latin typeface="Garamond" pitchFamily="18" charset="0"/>
              </a:rPr>
              <a:t>Courtesy: Cambridge University Archive</a:t>
            </a:r>
            <a:endParaRPr lang="en-US" b="1" dirty="0">
              <a:latin typeface="Garamond"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pic>
        <p:nvPicPr>
          <p:cNvPr id="5" name="Picture 4" descr="Isaac-Newton1.jpg"/>
          <p:cNvPicPr>
            <a:picLocks noChangeAspect="1"/>
          </p:cNvPicPr>
          <p:nvPr/>
        </p:nvPicPr>
        <p:blipFill>
          <a:blip r:embed="rId3" cstate="print"/>
          <a:stretch>
            <a:fillRect/>
          </a:stretch>
        </p:blipFill>
        <p:spPr>
          <a:xfrm>
            <a:off x="7072330" y="214290"/>
            <a:ext cx="1883145" cy="2000264"/>
          </a:xfrm>
          <a:prstGeom prst="rect">
            <a:avLst/>
          </a:prstGeom>
        </p:spPr>
      </p:pic>
      <p:pic>
        <p:nvPicPr>
          <p:cNvPr id="9" name="Picture 8" descr="flamsteed.png"/>
          <p:cNvPicPr>
            <a:picLocks noChangeAspect="1"/>
          </p:cNvPicPr>
          <p:nvPr/>
        </p:nvPicPr>
        <p:blipFill>
          <a:blip r:embed="rId4" cstate="print"/>
          <a:stretch>
            <a:fillRect/>
          </a:stretch>
        </p:blipFill>
        <p:spPr>
          <a:xfrm>
            <a:off x="7072330" y="3000372"/>
            <a:ext cx="1821668" cy="2428892"/>
          </a:xfrm>
          <a:prstGeom prst="rect">
            <a:avLst/>
          </a:prstGeom>
        </p:spPr>
      </p:pic>
      <p:sp>
        <p:nvSpPr>
          <p:cNvPr id="13" name="TextBox 12"/>
          <p:cNvSpPr txBox="1"/>
          <p:nvPr/>
        </p:nvSpPr>
        <p:spPr>
          <a:xfrm>
            <a:off x="6858016" y="2214554"/>
            <a:ext cx="2285984" cy="523220"/>
          </a:xfrm>
          <a:prstGeom prst="rect">
            <a:avLst/>
          </a:prstGeom>
          <a:noFill/>
        </p:spPr>
        <p:txBody>
          <a:bodyPr wrap="square" rtlCol="0">
            <a:spAutoFit/>
          </a:bodyPr>
          <a:lstStyle/>
          <a:p>
            <a:r>
              <a:rPr lang="en-US" sz="1400" b="1" dirty="0" smtClean="0">
                <a:latin typeface="Garamond" pitchFamily="18" charset="0"/>
              </a:rPr>
              <a:t>Isaac Newton: President of the Royal Society in 1714</a:t>
            </a:r>
            <a:endParaRPr lang="en-US" sz="1400" b="1" dirty="0">
              <a:latin typeface="Garamond" pitchFamily="18" charset="0"/>
            </a:endParaRPr>
          </a:p>
        </p:txBody>
      </p:sp>
      <p:sp>
        <p:nvSpPr>
          <p:cNvPr id="14" name="TextBox 13"/>
          <p:cNvSpPr txBox="1"/>
          <p:nvPr/>
        </p:nvSpPr>
        <p:spPr>
          <a:xfrm>
            <a:off x="7072330" y="5429264"/>
            <a:ext cx="1928826" cy="523220"/>
          </a:xfrm>
          <a:prstGeom prst="rect">
            <a:avLst/>
          </a:prstGeom>
          <a:noFill/>
        </p:spPr>
        <p:txBody>
          <a:bodyPr wrap="square" rtlCol="0">
            <a:spAutoFit/>
          </a:bodyPr>
          <a:lstStyle/>
          <a:p>
            <a:r>
              <a:rPr lang="en-US" sz="1400" b="1" dirty="0" smtClean="0">
                <a:latin typeface="Garamond" pitchFamily="18" charset="0"/>
              </a:rPr>
              <a:t>John </a:t>
            </a:r>
            <a:r>
              <a:rPr lang="en-US" sz="1400" b="1" dirty="0" err="1" smtClean="0">
                <a:latin typeface="Garamond" pitchFamily="18" charset="0"/>
              </a:rPr>
              <a:t>Flamsteed</a:t>
            </a:r>
            <a:r>
              <a:rPr lang="en-US" sz="1400" b="1" dirty="0" smtClean="0">
                <a:latin typeface="Garamond" pitchFamily="18" charset="0"/>
              </a:rPr>
              <a:t>: First Astronomer Royal</a:t>
            </a:r>
            <a:endParaRPr lang="en-US" sz="1400" b="1" dirty="0">
              <a:latin typeface="Garamond" pitchFamily="18" charset="0"/>
            </a:endParaRPr>
          </a:p>
        </p:txBody>
      </p:sp>
      <p:sp>
        <p:nvSpPr>
          <p:cNvPr id="15" name="TextBox 14"/>
          <p:cNvSpPr txBox="1"/>
          <p:nvPr/>
        </p:nvSpPr>
        <p:spPr>
          <a:xfrm>
            <a:off x="214282" y="6143644"/>
            <a:ext cx="7786742" cy="646331"/>
          </a:xfrm>
          <a:prstGeom prst="rect">
            <a:avLst/>
          </a:prstGeom>
          <a:noFill/>
        </p:spPr>
        <p:txBody>
          <a:bodyPr wrap="square" rtlCol="0">
            <a:spAutoFit/>
          </a:bodyPr>
          <a:lstStyle/>
          <a:p>
            <a:r>
              <a:rPr lang="en-US" b="1" dirty="0" smtClean="0">
                <a:latin typeface="Garamond" pitchFamily="18" charset="0"/>
              </a:rPr>
              <a:t>Also on Board of Longitude: First Lord of Admiralty, Speaker of House of Commons, Eminent professors of mathematics at Oxford and Cambridge etc.</a:t>
            </a:r>
            <a:endParaRPr lang="en-US" b="1" dirty="0">
              <a:latin typeface="Garamond" pitchFamily="18" charset="0"/>
            </a:endParaRPr>
          </a:p>
        </p:txBody>
      </p:sp>
      <p:grpSp>
        <p:nvGrpSpPr>
          <p:cNvPr id="18" name="Group 17"/>
          <p:cNvGrpSpPr/>
          <p:nvPr/>
        </p:nvGrpSpPr>
        <p:grpSpPr>
          <a:xfrm>
            <a:off x="71406" y="71414"/>
            <a:ext cx="6786610" cy="6000792"/>
            <a:chOff x="785786" y="714356"/>
            <a:chExt cx="5857916" cy="5143536"/>
          </a:xfrm>
        </p:grpSpPr>
        <p:pic>
          <p:nvPicPr>
            <p:cNvPr id="16" name="Picture 15" descr="MS-RGO-00014-00001-000-00022.jpg"/>
            <p:cNvPicPr>
              <a:picLocks noChangeAspect="1"/>
            </p:cNvPicPr>
            <p:nvPr/>
          </p:nvPicPr>
          <p:blipFill>
            <a:blip r:embed="rId5" cstate="print">
              <a:lum bright="10000"/>
            </a:blip>
            <a:srcRect l="14455" t="14583" r="11462" b="10416"/>
            <a:stretch>
              <a:fillRect/>
            </a:stretch>
          </p:blipFill>
          <p:spPr>
            <a:xfrm>
              <a:off x="785786" y="714356"/>
              <a:ext cx="2928958" cy="5143536"/>
            </a:xfrm>
            <a:prstGeom prst="rect">
              <a:avLst/>
            </a:prstGeom>
          </p:spPr>
        </p:pic>
        <p:pic>
          <p:nvPicPr>
            <p:cNvPr id="17" name="Picture 16" descr="MS-RGO-00014-00001-000-00023.jpg"/>
            <p:cNvPicPr>
              <a:picLocks noChangeAspect="1"/>
            </p:cNvPicPr>
            <p:nvPr/>
          </p:nvPicPr>
          <p:blipFill>
            <a:blip r:embed="rId6" cstate="print">
              <a:lum bright="10000"/>
            </a:blip>
            <a:srcRect l="12401" t="12500" r="14965" b="12499"/>
            <a:stretch>
              <a:fillRect/>
            </a:stretch>
          </p:blipFill>
          <p:spPr>
            <a:xfrm>
              <a:off x="3714744" y="714356"/>
              <a:ext cx="2928958" cy="5143536"/>
            </a:xfrm>
            <a:prstGeom prst="rect">
              <a:avLst/>
            </a:prstGeom>
          </p:spPr>
        </p:pic>
      </p:grpSp>
      <p:sp>
        <p:nvSpPr>
          <p:cNvPr id="19" name="Rectangle 18"/>
          <p:cNvSpPr/>
          <p:nvPr/>
        </p:nvSpPr>
        <p:spPr>
          <a:xfrm>
            <a:off x="214282" y="5286388"/>
            <a:ext cx="3143272" cy="57150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3714744" y="428604"/>
            <a:ext cx="2286016"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071934" y="5371681"/>
            <a:ext cx="2357454" cy="461665"/>
          </a:xfrm>
          <a:prstGeom prst="rect">
            <a:avLst/>
          </a:prstGeom>
          <a:noFill/>
        </p:spPr>
        <p:txBody>
          <a:bodyPr wrap="square" rtlCol="0">
            <a:spAutoFit/>
          </a:bodyPr>
          <a:lstStyle/>
          <a:p>
            <a:r>
              <a:rPr lang="en-US" sz="2400" b="1" dirty="0" smtClean="0">
                <a:latin typeface="Garamond" pitchFamily="18" charset="0"/>
              </a:rPr>
              <a:t>Longitude Prize</a:t>
            </a:r>
            <a:endParaRPr lang="en-US" sz="2400" b="1" dirty="0">
              <a:latin typeface="Garamond" pitchFamily="18" charset="0"/>
            </a:endParaRPr>
          </a:p>
        </p:txBody>
      </p:sp>
      <p:cxnSp>
        <p:nvCxnSpPr>
          <p:cNvPr id="26" name="Straight Arrow Connector 25"/>
          <p:cNvCxnSpPr>
            <a:endCxn id="19" idx="3"/>
          </p:cNvCxnSpPr>
          <p:nvPr/>
        </p:nvCxnSpPr>
        <p:spPr>
          <a:xfrm rot="10800000">
            <a:off x="3357554" y="5572140"/>
            <a:ext cx="642942"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42844" y="343311"/>
            <a:ext cx="3143272" cy="100013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flipV="1">
            <a:off x="3500430" y="4857759"/>
            <a:ext cx="571504"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071934" y="4429132"/>
            <a:ext cx="2786082" cy="830997"/>
          </a:xfrm>
          <a:prstGeom prst="rect">
            <a:avLst/>
          </a:prstGeom>
          <a:noFill/>
        </p:spPr>
        <p:txBody>
          <a:bodyPr wrap="square" rtlCol="0">
            <a:spAutoFit/>
          </a:bodyPr>
          <a:lstStyle/>
          <a:p>
            <a:r>
              <a:rPr lang="en-US" sz="2400" b="1" dirty="0" smtClean="0">
                <a:latin typeface="Garamond" pitchFamily="18" charset="0"/>
              </a:rPr>
              <a:t>Constitution of the board of Longitude</a:t>
            </a:r>
            <a:endParaRPr lang="en-US" sz="2400" b="1" dirty="0">
              <a:latin typeface="Garamond" pitchFamily="18" charset="0"/>
            </a:endParaRPr>
          </a:p>
        </p:txBody>
      </p:sp>
      <p:cxnSp>
        <p:nvCxnSpPr>
          <p:cNvPr id="43" name="Elbow Connector 42"/>
          <p:cNvCxnSpPr/>
          <p:nvPr/>
        </p:nvCxnSpPr>
        <p:spPr>
          <a:xfrm>
            <a:off x="3286116" y="914814"/>
            <a:ext cx="214314" cy="3942945"/>
          </a:xfrm>
          <a:prstGeom prst="bentConnector2">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4071934" y="4429132"/>
            <a:ext cx="2786082" cy="85725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071934" y="5357826"/>
            <a:ext cx="2286016" cy="5000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2000" fill="hold"/>
                                        <p:tgtEl>
                                          <p:spTgt spid="43"/>
                                        </p:tgtEl>
                                        <p:attrNameLst>
                                          <p:attrName>ppt_x</p:attrName>
                                        </p:attrNameLst>
                                      </p:cBhvr>
                                      <p:tavLst>
                                        <p:tav tm="0">
                                          <p:val>
                                            <p:strVal val="#ppt_x"/>
                                          </p:val>
                                        </p:tav>
                                        <p:tav tm="100000">
                                          <p:val>
                                            <p:strVal val="#ppt_x"/>
                                          </p:val>
                                        </p:tav>
                                      </p:tavLst>
                                    </p:anim>
                                    <p:anim calcmode="lin" valueType="num">
                                      <p:cBhvr additive="base">
                                        <p:cTn id="8" dur="2000" fill="hold"/>
                                        <p:tgtEl>
                                          <p:spTgt spid="4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000" fill="hold"/>
                                        <p:tgtEl>
                                          <p:spTgt spid="40"/>
                                        </p:tgtEl>
                                        <p:attrNameLst>
                                          <p:attrName>ppt_x</p:attrName>
                                        </p:attrNameLst>
                                      </p:cBhvr>
                                      <p:tavLst>
                                        <p:tav tm="0">
                                          <p:val>
                                            <p:strVal val="#ppt_x"/>
                                          </p:val>
                                        </p:tav>
                                        <p:tav tm="100000">
                                          <p:val>
                                            <p:strVal val="#ppt_x"/>
                                          </p:val>
                                        </p:tav>
                                      </p:tavLst>
                                    </p:anim>
                                    <p:anim calcmode="lin" valueType="num">
                                      <p:cBhvr additive="base">
                                        <p:cTn id="12" dur="2000" fill="hold"/>
                                        <p:tgtEl>
                                          <p:spTgt spid="4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2000" fill="hold"/>
                                        <p:tgtEl>
                                          <p:spTgt spid="35"/>
                                        </p:tgtEl>
                                        <p:attrNameLst>
                                          <p:attrName>ppt_x</p:attrName>
                                        </p:attrNameLst>
                                      </p:cBhvr>
                                      <p:tavLst>
                                        <p:tav tm="0">
                                          <p:val>
                                            <p:strVal val="#ppt_x"/>
                                          </p:val>
                                        </p:tav>
                                        <p:tav tm="100000">
                                          <p:val>
                                            <p:strVal val="#ppt_x"/>
                                          </p:val>
                                        </p:tav>
                                      </p:tavLst>
                                    </p:anim>
                                    <p:anim calcmode="lin" valueType="num">
                                      <p:cBhvr additive="base">
                                        <p:cTn id="16" dur="2000" fill="hold"/>
                                        <p:tgtEl>
                                          <p:spTgt spid="3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2000" fill="hold"/>
                                        <p:tgtEl>
                                          <p:spTgt spid="41"/>
                                        </p:tgtEl>
                                        <p:attrNameLst>
                                          <p:attrName>ppt_x</p:attrName>
                                        </p:attrNameLst>
                                      </p:cBhvr>
                                      <p:tavLst>
                                        <p:tav tm="0">
                                          <p:val>
                                            <p:strVal val="#ppt_x"/>
                                          </p:val>
                                        </p:tav>
                                        <p:tav tm="100000">
                                          <p:val>
                                            <p:strVal val="#ppt_x"/>
                                          </p:val>
                                        </p:tav>
                                      </p:tavLst>
                                    </p:anim>
                                    <p:anim calcmode="lin" valueType="num">
                                      <p:cBhvr additive="base">
                                        <p:cTn id="20" dur="20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1+#ppt_w/2"/>
                                          </p:val>
                                        </p:tav>
                                        <p:tav tm="100000">
                                          <p:val>
                                            <p:strVal val="#ppt_x"/>
                                          </p:val>
                                        </p:tav>
                                      </p:tavLst>
                                    </p:anim>
                                    <p:anim calcmode="lin" valueType="num">
                                      <p:cBhvr additive="base">
                                        <p:cTn id="26" dur="10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fill="hold"/>
                                        <p:tgtEl>
                                          <p:spTgt spid="13"/>
                                        </p:tgtEl>
                                        <p:attrNameLst>
                                          <p:attrName>ppt_x</p:attrName>
                                        </p:attrNameLst>
                                      </p:cBhvr>
                                      <p:tavLst>
                                        <p:tav tm="0">
                                          <p:val>
                                            <p:strVal val="1+#ppt_w/2"/>
                                          </p:val>
                                        </p:tav>
                                        <p:tav tm="100000">
                                          <p:val>
                                            <p:strVal val="#ppt_x"/>
                                          </p:val>
                                        </p:tav>
                                      </p:tavLst>
                                    </p:anim>
                                    <p:anim calcmode="lin" valueType="num">
                                      <p:cBhvr additive="base">
                                        <p:cTn id="30"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1000" fill="hold"/>
                                        <p:tgtEl>
                                          <p:spTgt spid="9"/>
                                        </p:tgtEl>
                                        <p:attrNameLst>
                                          <p:attrName>ppt_x</p:attrName>
                                        </p:attrNameLst>
                                      </p:cBhvr>
                                      <p:tavLst>
                                        <p:tav tm="0">
                                          <p:val>
                                            <p:strVal val="1+#ppt_w/2"/>
                                          </p:val>
                                        </p:tav>
                                        <p:tav tm="100000">
                                          <p:val>
                                            <p:strVal val="#ppt_x"/>
                                          </p:val>
                                        </p:tav>
                                      </p:tavLst>
                                    </p:anim>
                                    <p:anim calcmode="lin" valueType="num">
                                      <p:cBhvr additive="base">
                                        <p:cTn id="36" dur="10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1000" fill="hold"/>
                                        <p:tgtEl>
                                          <p:spTgt spid="14"/>
                                        </p:tgtEl>
                                        <p:attrNameLst>
                                          <p:attrName>ppt_x</p:attrName>
                                        </p:attrNameLst>
                                      </p:cBhvr>
                                      <p:tavLst>
                                        <p:tav tm="0">
                                          <p:val>
                                            <p:strVal val="1+#ppt_w/2"/>
                                          </p:val>
                                        </p:tav>
                                        <p:tav tm="100000">
                                          <p:val>
                                            <p:strVal val="#ppt_x"/>
                                          </p:val>
                                        </p:tav>
                                      </p:tavLst>
                                    </p:anim>
                                    <p:anim calcmode="lin" valueType="num">
                                      <p:cBhvr additive="base">
                                        <p:cTn id="4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1000" fill="hold"/>
                                        <p:tgtEl>
                                          <p:spTgt spid="15"/>
                                        </p:tgtEl>
                                        <p:attrNameLst>
                                          <p:attrName>ppt_x</p:attrName>
                                        </p:attrNameLst>
                                      </p:cBhvr>
                                      <p:tavLst>
                                        <p:tav tm="0">
                                          <p:val>
                                            <p:strVal val="#ppt_x"/>
                                          </p:val>
                                        </p:tav>
                                        <p:tav tm="100000">
                                          <p:val>
                                            <p:strVal val="#ppt_x"/>
                                          </p:val>
                                        </p:tav>
                                      </p:tavLst>
                                    </p:anim>
                                    <p:anim calcmode="lin" valueType="num">
                                      <p:cBhvr additive="base">
                                        <p:cTn id="46"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41" grpId="0"/>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pic>
        <p:nvPicPr>
          <p:cNvPr id="3" name="Picture 2" descr="Recreation_of_board_of_longitude_in 2005.jpeg"/>
          <p:cNvPicPr>
            <a:picLocks noChangeAspect="1"/>
          </p:cNvPicPr>
          <p:nvPr/>
        </p:nvPicPr>
        <p:blipFill>
          <a:blip r:embed="rId3" cstate="print"/>
          <a:stretch>
            <a:fillRect/>
          </a:stretch>
        </p:blipFill>
        <p:spPr>
          <a:xfrm>
            <a:off x="166657" y="528617"/>
            <a:ext cx="8763061" cy="5257837"/>
          </a:xfrm>
          <a:prstGeom prst="rect">
            <a:avLst/>
          </a:prstGeom>
        </p:spPr>
      </p:pic>
      <p:sp>
        <p:nvSpPr>
          <p:cNvPr id="4" name="TextBox 3"/>
          <p:cNvSpPr txBox="1"/>
          <p:nvPr/>
        </p:nvSpPr>
        <p:spPr>
          <a:xfrm>
            <a:off x="785786" y="6000768"/>
            <a:ext cx="7572428" cy="461665"/>
          </a:xfrm>
          <a:prstGeom prst="rect">
            <a:avLst/>
          </a:prstGeom>
          <a:noFill/>
        </p:spPr>
        <p:txBody>
          <a:bodyPr wrap="square" rtlCol="0">
            <a:spAutoFit/>
          </a:bodyPr>
          <a:lstStyle/>
          <a:p>
            <a:r>
              <a:rPr lang="en-US" sz="2400" b="1" dirty="0" smtClean="0">
                <a:latin typeface="Garamond" pitchFamily="18" charset="0"/>
              </a:rPr>
              <a:t>Re-enacting of board of longitude at Greenwich in 2005</a:t>
            </a:r>
            <a:endParaRPr lang="en-US" sz="2400" b="1" dirty="0">
              <a:latin typeface="Garamond"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24"/>
            <a:ext cx="9144000" cy="6858024"/>
          </a:xfrm>
          <a:prstGeom prst="rect">
            <a:avLst/>
          </a:prstGeom>
          <a:solidFill>
            <a:schemeClr val="accent1"/>
          </a:solidFill>
        </p:spPr>
      </p:pic>
      <p:pic>
        <p:nvPicPr>
          <p:cNvPr id="6" name="Picture 5" descr="ency221howuse023.gif"/>
          <p:cNvPicPr>
            <a:picLocks noChangeAspect="1"/>
          </p:cNvPicPr>
          <p:nvPr/>
        </p:nvPicPr>
        <p:blipFill>
          <a:blip r:embed="rId3" cstate="print"/>
          <a:srcRect l="50797" t="10526"/>
          <a:stretch>
            <a:fillRect/>
          </a:stretch>
        </p:blipFill>
        <p:spPr>
          <a:xfrm>
            <a:off x="6362746" y="2071678"/>
            <a:ext cx="2352658" cy="2428892"/>
          </a:xfrm>
          <a:prstGeom prst="rect">
            <a:avLst/>
          </a:prstGeom>
        </p:spPr>
      </p:pic>
      <p:sp>
        <p:nvSpPr>
          <p:cNvPr id="8" name="TextBox 7"/>
          <p:cNvSpPr txBox="1"/>
          <p:nvPr/>
        </p:nvSpPr>
        <p:spPr>
          <a:xfrm>
            <a:off x="428596" y="370858"/>
            <a:ext cx="8001056" cy="4201150"/>
          </a:xfrm>
          <a:prstGeom prst="rect">
            <a:avLst/>
          </a:prstGeom>
          <a:noFill/>
        </p:spPr>
        <p:txBody>
          <a:bodyPr wrap="square" rtlCol="0">
            <a:spAutoFit/>
          </a:bodyPr>
          <a:lstStyle/>
          <a:p>
            <a:pPr>
              <a:lnSpc>
                <a:spcPct val="125000"/>
              </a:lnSpc>
            </a:pPr>
            <a:r>
              <a:rPr lang="en-US" sz="2400" b="1" dirty="0" smtClean="0">
                <a:solidFill>
                  <a:srgbClr val="C00000"/>
                </a:solidFill>
                <a:latin typeface="Garamond" pitchFamily="18" charset="0"/>
              </a:rPr>
              <a:t>Solution of the </a:t>
            </a:r>
            <a:r>
              <a:rPr lang="en-US" sz="2400" b="1" dirty="0" smtClean="0">
                <a:latin typeface="Garamond" pitchFamily="18" charset="0"/>
              </a:rPr>
              <a:t>Longitude Problem</a:t>
            </a:r>
            <a:r>
              <a:rPr lang="en-US" sz="2400" b="1" dirty="0" smtClean="0">
                <a:solidFill>
                  <a:srgbClr val="C00000"/>
                </a:solidFill>
                <a:latin typeface="Garamond" pitchFamily="18" charset="0"/>
              </a:rPr>
              <a:t> is easy – in principle!</a:t>
            </a:r>
          </a:p>
          <a:p>
            <a:pPr>
              <a:lnSpc>
                <a:spcPct val="125000"/>
              </a:lnSpc>
            </a:pPr>
            <a:r>
              <a:rPr lang="en-US" sz="2400" b="1" dirty="0" smtClean="0">
                <a:latin typeface="Garamond" pitchFamily="18" charset="0"/>
              </a:rPr>
              <a:t>Consequence of rotation of the earth once in 24 Hours: Difference in local times</a:t>
            </a:r>
            <a:r>
              <a:rPr lang="en-US" sz="2400" b="1" dirty="0" smtClean="0">
                <a:solidFill>
                  <a:srgbClr val="C00000"/>
                </a:solidFill>
                <a:latin typeface="Garamond" pitchFamily="18" charset="0"/>
              </a:rPr>
              <a:t> translates into </a:t>
            </a:r>
            <a:r>
              <a:rPr lang="en-US" sz="2400" b="1" dirty="0" smtClean="0">
                <a:latin typeface="Garamond" pitchFamily="18" charset="0"/>
              </a:rPr>
              <a:t>difference in longitude</a:t>
            </a:r>
            <a:r>
              <a:rPr lang="en-US" sz="2400" b="1" dirty="0" smtClean="0">
                <a:solidFill>
                  <a:srgbClr val="C00000"/>
                </a:solidFill>
                <a:latin typeface="Garamond" pitchFamily="18" charset="0"/>
              </a:rPr>
              <a:t> of two places as follows …</a:t>
            </a:r>
          </a:p>
          <a:p>
            <a:pPr>
              <a:lnSpc>
                <a:spcPct val="150000"/>
              </a:lnSpc>
            </a:pPr>
            <a:endParaRPr lang="en-US" sz="800" u="sng" dirty="0" smtClean="0">
              <a:latin typeface="GoudyHandtooled BT" pitchFamily="82" charset="0"/>
            </a:endParaRPr>
          </a:p>
          <a:p>
            <a:pPr>
              <a:lnSpc>
                <a:spcPct val="150000"/>
              </a:lnSpc>
            </a:pPr>
            <a:r>
              <a:rPr lang="en-US" b="1" u="sng" dirty="0" smtClean="0">
                <a:latin typeface="Garamond" pitchFamily="18" charset="0"/>
              </a:rPr>
              <a:t>Longitude extent</a:t>
            </a:r>
            <a:r>
              <a:rPr lang="en-US" b="1" dirty="0" smtClean="0">
                <a:latin typeface="Garamond" pitchFamily="18" charset="0"/>
              </a:rPr>
              <a:t> </a:t>
            </a:r>
            <a:r>
              <a:rPr lang="en-US" b="1" dirty="0" smtClean="0">
                <a:latin typeface="Garamond" pitchFamily="18" charset="0"/>
                <a:sym typeface="Wingdings" pitchFamily="2" charset="2"/>
              </a:rPr>
              <a:t>     </a:t>
            </a:r>
            <a:r>
              <a:rPr lang="en-US" b="1" u="sng" dirty="0" smtClean="0">
                <a:latin typeface="Garamond" pitchFamily="18" charset="0"/>
                <a:sym typeface="Wingdings" pitchFamily="2" charset="2"/>
              </a:rPr>
              <a:t>Time difference </a:t>
            </a:r>
            <a:r>
              <a:rPr lang="en-US" b="1" dirty="0" smtClean="0">
                <a:latin typeface="Garamond" pitchFamily="18" charset="0"/>
                <a:sym typeface="Wingdings" pitchFamily="2" charset="2"/>
              </a:rPr>
              <a:t>           </a:t>
            </a:r>
            <a:r>
              <a:rPr lang="en-US" b="1" u="sng" dirty="0" smtClean="0">
                <a:latin typeface="Garamond" pitchFamily="18" charset="0"/>
                <a:sym typeface="Wingdings" pitchFamily="2" charset="2"/>
              </a:rPr>
              <a:t>Distance</a:t>
            </a:r>
            <a:endParaRPr lang="en-US" b="1" u="sng" dirty="0" smtClean="0">
              <a:latin typeface="Garamond" pitchFamily="18" charset="0"/>
            </a:endParaRPr>
          </a:p>
          <a:p>
            <a:pPr>
              <a:lnSpc>
                <a:spcPct val="150000"/>
              </a:lnSpc>
            </a:pPr>
            <a:r>
              <a:rPr lang="en-US" sz="2400" b="1" dirty="0" smtClean="0">
                <a:latin typeface="Garamond" pitchFamily="18" charset="0"/>
              </a:rPr>
              <a:t>360 Degrees </a:t>
            </a:r>
            <a:r>
              <a:rPr lang="en-US" sz="2400" b="1" dirty="0" smtClean="0">
                <a:latin typeface="Garamond" pitchFamily="18" charset="0"/>
                <a:cs typeface="Times New Roman"/>
              </a:rPr>
              <a:t>↔ </a:t>
            </a:r>
            <a:r>
              <a:rPr lang="en-US" sz="2400" b="1" dirty="0" smtClean="0">
                <a:latin typeface="Garamond" pitchFamily="18" charset="0"/>
                <a:sym typeface="Wingdings" pitchFamily="2" charset="2"/>
              </a:rPr>
              <a:t>24 Hours    </a:t>
            </a:r>
            <a:r>
              <a:rPr lang="en-US" sz="2400" b="1" dirty="0" smtClean="0">
                <a:latin typeface="Garamond" pitchFamily="18" charset="0"/>
                <a:cs typeface="Times New Roman"/>
              </a:rPr>
              <a:t>↔ 25000 miles</a:t>
            </a:r>
            <a:endParaRPr lang="en-US" sz="2400" b="1" dirty="0" smtClean="0">
              <a:latin typeface="Garamond" pitchFamily="18" charset="0"/>
              <a:sym typeface="Wingdings" pitchFamily="2" charset="2"/>
            </a:endParaRPr>
          </a:p>
          <a:p>
            <a:pPr>
              <a:lnSpc>
                <a:spcPct val="150000"/>
              </a:lnSpc>
            </a:pPr>
            <a:r>
              <a:rPr lang="en-US" sz="2400" b="1" dirty="0" smtClean="0">
                <a:latin typeface="Garamond" pitchFamily="18" charset="0"/>
              </a:rPr>
              <a:t>  15 Degrees </a:t>
            </a:r>
            <a:r>
              <a:rPr lang="en-US" sz="2400" b="1" dirty="0" smtClean="0">
                <a:latin typeface="Garamond" pitchFamily="18" charset="0"/>
                <a:cs typeface="Times New Roman"/>
              </a:rPr>
              <a:t>↔   </a:t>
            </a:r>
            <a:r>
              <a:rPr lang="en-US" sz="2400" b="1" dirty="0" smtClean="0">
                <a:latin typeface="Garamond" pitchFamily="18" charset="0"/>
                <a:sym typeface="Wingdings" pitchFamily="2" charset="2"/>
              </a:rPr>
              <a:t>1 Hour      </a:t>
            </a:r>
            <a:r>
              <a:rPr lang="en-US" sz="2400" b="1" dirty="0" smtClean="0">
                <a:latin typeface="Garamond" pitchFamily="18" charset="0"/>
                <a:cs typeface="Times New Roman"/>
              </a:rPr>
              <a:t>↔   1050 miles</a:t>
            </a:r>
            <a:endParaRPr lang="en-US" sz="2400" b="1" dirty="0" smtClean="0">
              <a:latin typeface="Garamond" pitchFamily="18" charset="0"/>
              <a:sym typeface="Wingdings" pitchFamily="2" charset="2"/>
            </a:endParaRPr>
          </a:p>
          <a:p>
            <a:pPr>
              <a:lnSpc>
                <a:spcPct val="150000"/>
              </a:lnSpc>
            </a:pPr>
            <a:r>
              <a:rPr lang="en-US" sz="2400" b="1" dirty="0" smtClean="0">
                <a:latin typeface="Garamond" pitchFamily="18" charset="0"/>
              </a:rPr>
              <a:t>    1 Degree</a:t>
            </a:r>
            <a:r>
              <a:rPr lang="en-US" sz="2400" b="1" dirty="0" smtClean="0">
                <a:latin typeface="Garamond" pitchFamily="18" charset="0"/>
                <a:sym typeface="Wingdings" pitchFamily="2" charset="2"/>
              </a:rPr>
              <a:t>  </a:t>
            </a:r>
            <a:r>
              <a:rPr lang="en-US" sz="2400" b="1" dirty="0" smtClean="0">
                <a:latin typeface="Garamond" pitchFamily="18" charset="0"/>
                <a:cs typeface="Times New Roman"/>
              </a:rPr>
              <a:t>↔   </a:t>
            </a:r>
            <a:r>
              <a:rPr lang="en-US" sz="2400" b="1" dirty="0" smtClean="0">
                <a:latin typeface="Garamond" pitchFamily="18" charset="0"/>
                <a:sym typeface="Wingdings" pitchFamily="2" charset="2"/>
              </a:rPr>
              <a:t>4 Minute</a:t>
            </a:r>
            <a:r>
              <a:rPr lang="en-US" sz="2400" b="1" dirty="0" smtClean="0">
                <a:latin typeface="Garamond" pitchFamily="18" charset="0"/>
                <a:cs typeface="Times New Roman"/>
                <a:sym typeface="Wingdings" pitchFamily="2" charset="2"/>
              </a:rPr>
              <a:t>   </a:t>
            </a:r>
            <a:r>
              <a:rPr lang="en-US" sz="2400" b="1" dirty="0" smtClean="0">
                <a:latin typeface="Garamond" pitchFamily="18" charset="0"/>
                <a:cs typeface="Times New Roman"/>
              </a:rPr>
              <a:t>↔      70 miles</a:t>
            </a:r>
            <a:endParaRPr lang="en-US" sz="2400" b="1" dirty="0" smtClean="0">
              <a:latin typeface="Garamond" pitchFamily="18" charset="0"/>
              <a:sym typeface="Wingdings" pitchFamily="2" charset="2"/>
            </a:endParaRPr>
          </a:p>
        </p:txBody>
      </p:sp>
      <p:sp>
        <p:nvSpPr>
          <p:cNvPr id="5" name="TextBox 4"/>
          <p:cNvSpPr txBox="1"/>
          <p:nvPr/>
        </p:nvSpPr>
        <p:spPr>
          <a:xfrm>
            <a:off x="571472" y="4809192"/>
            <a:ext cx="7643866" cy="1477328"/>
          </a:xfrm>
          <a:prstGeom prst="rect">
            <a:avLst/>
          </a:prstGeom>
          <a:noFill/>
        </p:spPr>
        <p:txBody>
          <a:bodyPr wrap="square" rtlCol="0">
            <a:spAutoFit/>
          </a:bodyPr>
          <a:lstStyle/>
          <a:p>
            <a:pPr>
              <a:lnSpc>
                <a:spcPct val="125000"/>
              </a:lnSpc>
            </a:pPr>
            <a:r>
              <a:rPr lang="en-US" sz="2400" b="1" dirty="0" smtClean="0">
                <a:latin typeface="Garamond" pitchFamily="18" charset="0"/>
              </a:rPr>
              <a:t>… However, nobody knew </a:t>
            </a:r>
            <a:r>
              <a:rPr lang="en-US" sz="2400" b="1" dirty="0" smtClean="0">
                <a:solidFill>
                  <a:srgbClr val="C00000"/>
                </a:solidFill>
                <a:latin typeface="Garamond" pitchFamily="18" charset="0"/>
              </a:rPr>
              <a:t>the</a:t>
            </a:r>
            <a:r>
              <a:rPr lang="en-US" sz="2400" b="1" dirty="0" smtClean="0">
                <a:latin typeface="Garamond" pitchFamily="18" charset="0"/>
              </a:rPr>
              <a:t> </a:t>
            </a:r>
            <a:r>
              <a:rPr lang="en-US" sz="2400" b="1" dirty="0" smtClean="0">
                <a:solidFill>
                  <a:srgbClr val="C00000"/>
                </a:solidFill>
                <a:latin typeface="Garamond" pitchFamily="18" charset="0"/>
              </a:rPr>
              <a:t>solution – in practice. Because nobody knew how </a:t>
            </a:r>
            <a:r>
              <a:rPr lang="en-US" sz="2400" b="1" dirty="0" smtClean="0">
                <a:latin typeface="Garamond" pitchFamily="18" charset="0"/>
              </a:rPr>
              <a:t>to</a:t>
            </a:r>
            <a:r>
              <a:rPr lang="en-US" sz="2400" b="1" dirty="0" smtClean="0">
                <a:solidFill>
                  <a:srgbClr val="C00000"/>
                </a:solidFill>
                <a:latin typeface="Garamond" pitchFamily="18" charset="0"/>
              </a:rPr>
              <a:t> </a:t>
            </a:r>
            <a:r>
              <a:rPr lang="en-US" sz="2400" b="1" dirty="0" smtClean="0">
                <a:latin typeface="Garamond" pitchFamily="18" charset="0"/>
              </a:rPr>
              <a:t>determine time accurately,</a:t>
            </a:r>
            <a:r>
              <a:rPr lang="en-US" sz="2400" b="1" dirty="0" smtClean="0">
                <a:solidFill>
                  <a:srgbClr val="C00000"/>
                </a:solidFill>
                <a:latin typeface="Garamond" pitchFamily="18" charset="0"/>
              </a:rPr>
              <a:t> </a:t>
            </a:r>
            <a:r>
              <a:rPr lang="en-US" sz="2400" b="1" dirty="0" smtClean="0">
                <a:latin typeface="Garamond" pitchFamily="18" charset="0"/>
              </a:rPr>
              <a:t>particularly during a voyage in a wobbling ship!</a:t>
            </a:r>
            <a:endParaRPr lang="en-US" sz="2400" b="1" dirty="0">
              <a:latin typeface="Garamond" pitchFamily="18" charset="0"/>
            </a:endParaRPr>
          </a:p>
        </p:txBody>
      </p:sp>
      <p:sp>
        <p:nvSpPr>
          <p:cNvPr id="7" name="Rectangle 6"/>
          <p:cNvSpPr/>
          <p:nvPr/>
        </p:nvSpPr>
        <p:spPr>
          <a:xfrm>
            <a:off x="357158" y="2357430"/>
            <a:ext cx="5786478" cy="2143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0034" y="4830050"/>
            <a:ext cx="7715304" cy="15001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ppt_x"/>
                                          </p:val>
                                        </p:tav>
                                        <p:tav tm="100000">
                                          <p:val>
                                            <p:strVal val="#ppt_x"/>
                                          </p:val>
                                        </p:tav>
                                      </p:tavLst>
                                    </p:anim>
                                    <p:anim calcmode="lin" valueType="num">
                                      <p:cBhvr additive="base">
                                        <p:cTn id="12"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24"/>
            <a:ext cx="9144000" cy="6858024"/>
          </a:xfrm>
          <a:prstGeom prst="rect">
            <a:avLst/>
          </a:prstGeom>
          <a:solidFill>
            <a:schemeClr val="accent1"/>
          </a:solidFill>
        </p:spPr>
      </p:pic>
      <p:pic>
        <p:nvPicPr>
          <p:cNvPr id="6" name="Picture 5" descr="ency221howuse023.gif"/>
          <p:cNvPicPr>
            <a:picLocks noChangeAspect="1"/>
          </p:cNvPicPr>
          <p:nvPr/>
        </p:nvPicPr>
        <p:blipFill>
          <a:blip r:embed="rId3" cstate="print"/>
          <a:srcRect l="50797" t="10526"/>
          <a:stretch>
            <a:fillRect/>
          </a:stretch>
        </p:blipFill>
        <p:spPr>
          <a:xfrm>
            <a:off x="3714744" y="285728"/>
            <a:ext cx="1995468" cy="2060128"/>
          </a:xfrm>
          <a:prstGeom prst="rect">
            <a:avLst/>
          </a:prstGeom>
        </p:spPr>
      </p:pic>
      <p:sp>
        <p:nvSpPr>
          <p:cNvPr id="5" name="TextBox 4"/>
          <p:cNvSpPr txBox="1"/>
          <p:nvPr/>
        </p:nvSpPr>
        <p:spPr>
          <a:xfrm>
            <a:off x="642910" y="2071678"/>
            <a:ext cx="7643866" cy="2400657"/>
          </a:xfrm>
          <a:prstGeom prst="rect">
            <a:avLst/>
          </a:prstGeom>
          <a:noFill/>
        </p:spPr>
        <p:txBody>
          <a:bodyPr wrap="square" rtlCol="0">
            <a:spAutoFit/>
          </a:bodyPr>
          <a:lstStyle/>
          <a:p>
            <a:pPr>
              <a:lnSpc>
                <a:spcPct val="125000"/>
              </a:lnSpc>
            </a:pPr>
            <a:r>
              <a:rPr lang="en-US" sz="2400" b="1" dirty="0" smtClean="0">
                <a:latin typeface="Garamond" pitchFamily="18" charset="0"/>
              </a:rPr>
              <a:t>Thus …</a:t>
            </a:r>
          </a:p>
          <a:p>
            <a:pPr algn="ctr">
              <a:lnSpc>
                <a:spcPct val="125000"/>
              </a:lnSpc>
            </a:pPr>
            <a:r>
              <a:rPr lang="en-US" sz="3200" b="1" dirty="0" smtClean="0">
                <a:latin typeface="Garamond" pitchFamily="18" charset="0"/>
              </a:rPr>
              <a:t>Problem of determining Longitude </a:t>
            </a:r>
          </a:p>
          <a:p>
            <a:pPr algn="ctr">
              <a:lnSpc>
                <a:spcPct val="125000"/>
              </a:lnSpc>
            </a:pPr>
            <a:r>
              <a:rPr lang="en-US" sz="3200" b="1" dirty="0" smtClean="0">
                <a:latin typeface="Garamond" pitchFamily="18" charset="0"/>
                <a:cs typeface="Times New Roman"/>
              </a:rPr>
              <a:t>≡</a:t>
            </a:r>
          </a:p>
          <a:p>
            <a:pPr algn="ctr">
              <a:lnSpc>
                <a:spcPct val="125000"/>
              </a:lnSpc>
            </a:pPr>
            <a:r>
              <a:rPr lang="en-US" sz="3200" b="1" dirty="0" smtClean="0">
                <a:solidFill>
                  <a:srgbClr val="C00000"/>
                </a:solidFill>
                <a:latin typeface="Garamond" pitchFamily="18" charset="0"/>
                <a:cs typeface="Times New Roman"/>
              </a:rPr>
              <a:t>Problem of determining TIME accurately</a:t>
            </a:r>
            <a:endParaRPr lang="en-US" sz="3200" b="1" dirty="0">
              <a:solidFill>
                <a:srgbClr val="C00000"/>
              </a:solidFill>
              <a:latin typeface="Garamond" pitchFamily="18" charset="0"/>
            </a:endParaRPr>
          </a:p>
        </p:txBody>
      </p:sp>
      <p:sp>
        <p:nvSpPr>
          <p:cNvPr id="7" name="Rectangle 6"/>
          <p:cNvSpPr/>
          <p:nvPr/>
        </p:nvSpPr>
        <p:spPr>
          <a:xfrm>
            <a:off x="357158" y="2357430"/>
            <a:ext cx="5786478" cy="2143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24_Hour_Clock.JPG"/>
          <p:cNvPicPr>
            <a:picLocks noChangeAspect="1"/>
          </p:cNvPicPr>
          <p:nvPr/>
        </p:nvPicPr>
        <p:blipFill>
          <a:blip r:embed="rId4" cstate="print"/>
          <a:srcRect l="24327" t="10255" r="25336" b="11127"/>
          <a:stretch>
            <a:fillRect/>
          </a:stretch>
        </p:blipFill>
        <p:spPr>
          <a:xfrm>
            <a:off x="3714744" y="4572007"/>
            <a:ext cx="2000264" cy="2077197"/>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TextBox 2"/>
          <p:cNvSpPr txBox="1"/>
          <p:nvPr/>
        </p:nvSpPr>
        <p:spPr>
          <a:xfrm>
            <a:off x="4857752" y="2214554"/>
            <a:ext cx="3286148" cy="830997"/>
          </a:xfrm>
          <a:prstGeom prst="rect">
            <a:avLst/>
          </a:prstGeom>
          <a:noFill/>
        </p:spPr>
        <p:txBody>
          <a:bodyPr wrap="square" rtlCol="0">
            <a:spAutoFit/>
          </a:bodyPr>
          <a:lstStyle/>
          <a:p>
            <a:r>
              <a:rPr lang="en-US" sz="2400" b="1" dirty="0" smtClean="0">
                <a:latin typeface="Garamond" pitchFamily="18" charset="0"/>
              </a:rPr>
              <a:t>Elevation of pole star </a:t>
            </a:r>
          </a:p>
          <a:p>
            <a:r>
              <a:rPr lang="en-US" sz="2400" b="1" dirty="0" smtClean="0">
                <a:latin typeface="Garamond" pitchFamily="18" charset="0"/>
              </a:rPr>
              <a:t>= </a:t>
            </a:r>
            <a:r>
              <a:rPr lang="en-US" sz="2400" b="1" dirty="0" smtClean="0">
                <a:solidFill>
                  <a:srgbClr val="C00000"/>
                </a:solidFill>
                <a:latin typeface="Garamond" pitchFamily="18" charset="0"/>
              </a:rPr>
              <a:t>Latitude of the place</a:t>
            </a:r>
          </a:p>
        </p:txBody>
      </p:sp>
      <p:pic>
        <p:nvPicPr>
          <p:cNvPr id="5" name="Picture 4" descr="latitude.jpg"/>
          <p:cNvPicPr>
            <a:picLocks noChangeAspect="1"/>
          </p:cNvPicPr>
          <p:nvPr/>
        </p:nvPicPr>
        <p:blipFill>
          <a:blip r:embed="rId3" cstate="print">
            <a:lum bright="-10000" contrast="30000"/>
          </a:blip>
          <a:stretch>
            <a:fillRect/>
          </a:stretch>
        </p:blipFill>
        <p:spPr>
          <a:xfrm>
            <a:off x="571472" y="1428736"/>
            <a:ext cx="4000528" cy="2723764"/>
          </a:xfrm>
          <a:prstGeom prst="rect">
            <a:avLst/>
          </a:prstGeom>
        </p:spPr>
      </p:pic>
      <p:sp>
        <p:nvSpPr>
          <p:cNvPr id="8" name="Rectangle 7"/>
          <p:cNvSpPr/>
          <p:nvPr/>
        </p:nvSpPr>
        <p:spPr>
          <a:xfrm>
            <a:off x="500034" y="428604"/>
            <a:ext cx="7072362" cy="830997"/>
          </a:xfrm>
          <a:prstGeom prst="rect">
            <a:avLst/>
          </a:prstGeom>
        </p:spPr>
        <p:txBody>
          <a:bodyPr wrap="square">
            <a:spAutoFit/>
          </a:bodyPr>
          <a:lstStyle/>
          <a:p>
            <a:r>
              <a:rPr lang="en-US" sz="2400" b="1" dirty="0" smtClean="0">
                <a:solidFill>
                  <a:srgbClr val="C00000"/>
                </a:solidFill>
                <a:latin typeface="Garamond" pitchFamily="18" charset="0"/>
              </a:rPr>
              <a:t>On the other hand, people knew how to find Latitude of a place for centuries:</a:t>
            </a:r>
          </a:p>
        </p:txBody>
      </p:sp>
      <p:pic>
        <p:nvPicPr>
          <p:cNvPr id="43012" name="Picture 4" descr="IMAGE: Path of the Sun across the Sky]"/>
          <p:cNvPicPr>
            <a:picLocks noChangeAspect="1" noChangeArrowheads="1"/>
          </p:cNvPicPr>
          <p:nvPr/>
        </p:nvPicPr>
        <p:blipFill>
          <a:blip r:embed="rId4"/>
          <a:srcRect/>
          <a:stretch>
            <a:fillRect/>
          </a:stretch>
        </p:blipFill>
        <p:spPr bwMode="auto">
          <a:xfrm>
            <a:off x="571472" y="4245966"/>
            <a:ext cx="4000528" cy="2481342"/>
          </a:xfrm>
          <a:prstGeom prst="rect">
            <a:avLst/>
          </a:prstGeom>
          <a:noFill/>
        </p:spPr>
      </p:pic>
      <p:sp>
        <p:nvSpPr>
          <p:cNvPr id="7" name="Rectangle 6"/>
          <p:cNvSpPr/>
          <p:nvPr/>
        </p:nvSpPr>
        <p:spPr>
          <a:xfrm>
            <a:off x="4786346" y="4786322"/>
            <a:ext cx="4214810" cy="1200329"/>
          </a:xfrm>
          <a:prstGeom prst="rect">
            <a:avLst/>
          </a:prstGeom>
        </p:spPr>
        <p:txBody>
          <a:bodyPr wrap="square">
            <a:spAutoFit/>
          </a:bodyPr>
          <a:lstStyle/>
          <a:p>
            <a:r>
              <a:rPr lang="en-US" sz="2400" b="1" dirty="0" smtClean="0">
                <a:latin typeface="Garamond" pitchFamily="18" charset="0"/>
              </a:rPr>
              <a:t>Inclination of Sun’s trajectory from the vertical at local noon = </a:t>
            </a:r>
            <a:r>
              <a:rPr lang="en-US" sz="2400" b="1" dirty="0" smtClean="0">
                <a:solidFill>
                  <a:srgbClr val="C00000"/>
                </a:solidFill>
                <a:latin typeface="Garamond" pitchFamily="18" charset="0"/>
              </a:rPr>
              <a:t>Latitude of the place</a:t>
            </a:r>
            <a:endParaRPr lang="en-US" sz="2400" b="1" dirty="0">
              <a:solidFill>
                <a:srgbClr val="C00000"/>
              </a:solidFill>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1+#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3012"/>
                                        </p:tgtEl>
                                        <p:attrNameLst>
                                          <p:attrName>style.visibility</p:attrName>
                                        </p:attrNameLst>
                                      </p:cBhvr>
                                      <p:to>
                                        <p:strVal val="visible"/>
                                      </p:to>
                                    </p:set>
                                    <p:anim calcmode="lin" valueType="num">
                                      <p:cBhvr additive="base">
                                        <p:cTn id="17" dur="1000" fill="hold"/>
                                        <p:tgtEl>
                                          <p:spTgt spid="43012"/>
                                        </p:tgtEl>
                                        <p:attrNameLst>
                                          <p:attrName>ppt_x</p:attrName>
                                        </p:attrNameLst>
                                      </p:cBhvr>
                                      <p:tavLst>
                                        <p:tav tm="0">
                                          <p:val>
                                            <p:strVal val="#ppt_x"/>
                                          </p:val>
                                        </p:tav>
                                        <p:tav tm="100000">
                                          <p:val>
                                            <p:strVal val="#ppt_x"/>
                                          </p:val>
                                        </p:tav>
                                      </p:tavLst>
                                    </p:anim>
                                    <p:anim calcmode="lin" valueType="num">
                                      <p:cBhvr additive="base">
                                        <p:cTn id="18" dur="1000" fill="hold"/>
                                        <p:tgtEl>
                                          <p:spTgt spid="430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ppt_x"/>
                                          </p:val>
                                        </p:tav>
                                        <p:tav tm="100000">
                                          <p:val>
                                            <p:strVal val="#ppt_x"/>
                                          </p:val>
                                        </p:tav>
                                      </p:tavLst>
                                    </p:anim>
                                    <p:anim calcmode="lin" valueType="num">
                                      <p:cBhvr additive="base">
                                        <p:cTn id="2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85000" contrast="-70000"/>
          </a:blip>
          <a:srcRect t="11459"/>
          <a:stretch>
            <a:fillRect/>
          </a:stretch>
        </p:blipFill>
        <p:spPr>
          <a:xfrm>
            <a:off x="0" y="0"/>
            <a:ext cx="9144000" cy="6858024"/>
          </a:xfrm>
          <a:prstGeom prst="rect">
            <a:avLst/>
          </a:prstGeom>
          <a:solidFill>
            <a:schemeClr val="accent1"/>
          </a:solidFill>
        </p:spPr>
      </p:pic>
      <p:pic>
        <p:nvPicPr>
          <p:cNvPr id="5" name="Picture 4" descr="IMG_3161.JPG"/>
          <p:cNvPicPr>
            <a:picLocks noChangeAspect="1"/>
          </p:cNvPicPr>
          <p:nvPr/>
        </p:nvPicPr>
        <p:blipFill>
          <a:blip r:embed="rId3" cstate="print"/>
          <a:srcRect l="8197" t="39288" r="9836" b="8370"/>
          <a:stretch>
            <a:fillRect/>
          </a:stretch>
        </p:blipFill>
        <p:spPr>
          <a:xfrm>
            <a:off x="27678" y="1071546"/>
            <a:ext cx="4524407" cy="1928826"/>
          </a:xfrm>
          <a:prstGeom prst="rect">
            <a:avLst/>
          </a:prstGeom>
        </p:spPr>
      </p:pic>
      <p:pic>
        <p:nvPicPr>
          <p:cNvPr id="9" name="Picture 8" descr="IMG_3176.JPG"/>
          <p:cNvPicPr>
            <a:picLocks noChangeAspect="1"/>
          </p:cNvPicPr>
          <p:nvPr/>
        </p:nvPicPr>
        <p:blipFill>
          <a:blip r:embed="rId4" cstate="print"/>
          <a:stretch>
            <a:fillRect/>
          </a:stretch>
        </p:blipFill>
        <p:spPr>
          <a:xfrm>
            <a:off x="4571999" y="571480"/>
            <a:ext cx="4343438" cy="2899738"/>
          </a:xfrm>
          <a:prstGeom prst="rect">
            <a:avLst/>
          </a:prstGeom>
        </p:spPr>
      </p:pic>
      <p:sp>
        <p:nvSpPr>
          <p:cNvPr id="10" name="TextBox 9"/>
          <p:cNvSpPr txBox="1"/>
          <p:nvPr/>
        </p:nvSpPr>
        <p:spPr>
          <a:xfrm>
            <a:off x="1071538" y="142852"/>
            <a:ext cx="2500330" cy="369332"/>
          </a:xfrm>
          <a:prstGeom prst="rect">
            <a:avLst/>
          </a:prstGeom>
          <a:noFill/>
        </p:spPr>
        <p:txBody>
          <a:bodyPr wrap="square" rtlCol="0">
            <a:spAutoFit/>
          </a:bodyPr>
          <a:lstStyle/>
          <a:p>
            <a:r>
              <a:rPr lang="en-US" b="1" dirty="0" smtClean="0">
                <a:latin typeface="Garamond" pitchFamily="18" charset="0"/>
              </a:rPr>
              <a:t>Approach to Greenwich</a:t>
            </a:r>
            <a:endParaRPr lang="en-US" b="1" dirty="0">
              <a:latin typeface="Garamond" pitchFamily="18" charset="0"/>
            </a:endParaRPr>
          </a:p>
        </p:txBody>
      </p:sp>
      <p:sp>
        <p:nvSpPr>
          <p:cNvPr id="11" name="TextBox 10"/>
          <p:cNvSpPr txBox="1"/>
          <p:nvPr/>
        </p:nvSpPr>
        <p:spPr>
          <a:xfrm>
            <a:off x="5857884" y="142852"/>
            <a:ext cx="2071702" cy="369332"/>
          </a:xfrm>
          <a:prstGeom prst="rect">
            <a:avLst/>
          </a:prstGeom>
          <a:noFill/>
        </p:spPr>
        <p:txBody>
          <a:bodyPr wrap="square" rtlCol="0">
            <a:spAutoFit/>
          </a:bodyPr>
          <a:lstStyle/>
          <a:p>
            <a:r>
              <a:rPr lang="en-US" b="1" dirty="0" smtClean="0">
                <a:latin typeface="Garamond" pitchFamily="18" charset="0"/>
              </a:rPr>
              <a:t>Royal Observatory </a:t>
            </a:r>
            <a:endParaRPr lang="en-US" b="1" dirty="0">
              <a:latin typeface="Garamond" pitchFamily="18" charset="0"/>
            </a:endParaRPr>
          </a:p>
        </p:txBody>
      </p:sp>
      <p:pic>
        <p:nvPicPr>
          <p:cNvPr id="12" name="Picture 11" descr="RoyalObservatoryShepherd1824_edited.jpg"/>
          <p:cNvPicPr>
            <a:picLocks noChangeAspect="1"/>
          </p:cNvPicPr>
          <p:nvPr/>
        </p:nvPicPr>
        <p:blipFill>
          <a:blip r:embed="rId5" cstate="print"/>
          <a:stretch>
            <a:fillRect/>
          </a:stretch>
        </p:blipFill>
        <p:spPr>
          <a:xfrm>
            <a:off x="4572000" y="3857628"/>
            <a:ext cx="4357685" cy="2605202"/>
          </a:xfrm>
          <a:prstGeom prst="rect">
            <a:avLst/>
          </a:prstGeom>
        </p:spPr>
      </p:pic>
      <p:pic>
        <p:nvPicPr>
          <p:cNvPr id="2050" name="Picture 2" descr="http://icons.iconarchive.com/icons/hopstarter/soft-scraps/256/Button-Rewind-icon.png"/>
          <p:cNvPicPr>
            <a:picLocks noChangeAspect="1" noChangeArrowheads="1"/>
          </p:cNvPicPr>
          <p:nvPr/>
        </p:nvPicPr>
        <p:blipFill>
          <a:blip r:embed="rId6" cstate="print"/>
          <a:srcRect/>
          <a:stretch>
            <a:fillRect/>
          </a:stretch>
        </p:blipFill>
        <p:spPr bwMode="auto">
          <a:xfrm>
            <a:off x="1500166" y="3857628"/>
            <a:ext cx="1214446" cy="1214446"/>
          </a:xfrm>
          <a:prstGeom prst="rect">
            <a:avLst/>
          </a:prstGeom>
          <a:noFill/>
        </p:spPr>
      </p:pic>
      <p:sp>
        <p:nvSpPr>
          <p:cNvPr id="13" name="TextBox 12"/>
          <p:cNvSpPr txBox="1"/>
          <p:nvPr/>
        </p:nvSpPr>
        <p:spPr>
          <a:xfrm>
            <a:off x="714348" y="5384085"/>
            <a:ext cx="3214710" cy="830997"/>
          </a:xfrm>
          <a:prstGeom prst="rect">
            <a:avLst/>
          </a:prstGeom>
          <a:noFill/>
        </p:spPr>
        <p:txBody>
          <a:bodyPr wrap="square" rtlCol="0">
            <a:spAutoFit/>
          </a:bodyPr>
          <a:lstStyle/>
          <a:p>
            <a:pPr algn="ctr"/>
            <a:r>
              <a:rPr lang="en-US" sz="2400" b="1" dirty="0" smtClean="0">
                <a:latin typeface="Garamond" pitchFamily="18" charset="0"/>
              </a:rPr>
              <a:t>Rewind to Beginning of Eighteenth Century</a:t>
            </a:r>
            <a:endParaRPr lang="en-US" sz="2400" b="1" dirty="0">
              <a:latin typeface="Garamond" pitchFamily="18" charset="0"/>
            </a:endParaRPr>
          </a:p>
        </p:txBody>
      </p:sp>
      <p:sp>
        <p:nvSpPr>
          <p:cNvPr id="14" name="TextBox 13"/>
          <p:cNvSpPr txBox="1"/>
          <p:nvPr/>
        </p:nvSpPr>
        <p:spPr>
          <a:xfrm>
            <a:off x="6429388" y="3429000"/>
            <a:ext cx="1000132" cy="369332"/>
          </a:xfrm>
          <a:prstGeom prst="rect">
            <a:avLst/>
          </a:prstGeom>
          <a:noFill/>
        </p:spPr>
        <p:txBody>
          <a:bodyPr wrap="square" rtlCol="0">
            <a:spAutoFit/>
          </a:bodyPr>
          <a:lstStyle/>
          <a:p>
            <a:r>
              <a:rPr lang="en-US" b="1" dirty="0" smtClean="0">
                <a:latin typeface="Garamond" pitchFamily="18" charset="0"/>
              </a:rPr>
              <a:t>Now …</a:t>
            </a:r>
            <a:endParaRPr lang="en-US" b="1" dirty="0">
              <a:latin typeface="Garamond" pitchFamily="18" charset="0"/>
            </a:endParaRPr>
          </a:p>
        </p:txBody>
      </p:sp>
      <p:sp>
        <p:nvSpPr>
          <p:cNvPr id="15" name="TextBox 14"/>
          <p:cNvSpPr txBox="1"/>
          <p:nvPr/>
        </p:nvSpPr>
        <p:spPr>
          <a:xfrm>
            <a:off x="6357950" y="6488668"/>
            <a:ext cx="1000132" cy="369332"/>
          </a:xfrm>
          <a:prstGeom prst="rect">
            <a:avLst/>
          </a:prstGeom>
          <a:noFill/>
        </p:spPr>
        <p:txBody>
          <a:bodyPr wrap="square" rtlCol="0">
            <a:spAutoFit/>
          </a:bodyPr>
          <a:lstStyle/>
          <a:p>
            <a:r>
              <a:rPr lang="en-US" b="1" dirty="0" smtClean="0">
                <a:latin typeface="Garamond" pitchFamily="18" charset="0"/>
              </a:rPr>
              <a:t>Then …</a:t>
            </a:r>
            <a:endParaRPr lang="en-US" b="1" dirty="0">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2000" fill="hold"/>
                                        <p:tgtEl>
                                          <p:spTgt spid="2050"/>
                                        </p:tgtEl>
                                        <p:attrNameLst>
                                          <p:attrName>ppt_x</p:attrName>
                                        </p:attrNameLst>
                                      </p:cBhvr>
                                      <p:tavLst>
                                        <p:tav tm="0">
                                          <p:val>
                                            <p:strVal val="1+#ppt_w/2"/>
                                          </p:val>
                                        </p:tav>
                                        <p:tav tm="100000">
                                          <p:val>
                                            <p:strVal val="#ppt_x"/>
                                          </p:val>
                                        </p:tav>
                                      </p:tavLst>
                                    </p:anim>
                                    <p:anim calcmode="lin" valueType="num">
                                      <p:cBhvr additive="base">
                                        <p:cTn id="8" dur="20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1+#ppt_w/2"/>
                                          </p:val>
                                        </p:tav>
                                        <p:tav tm="100000">
                                          <p:val>
                                            <p:strVal val="#ppt_x"/>
                                          </p:val>
                                        </p:tav>
                                      </p:tavLst>
                                    </p:anim>
                                    <p:anim calcmode="lin" valueType="num">
                                      <p:cBhvr additive="base">
                                        <p:cTn id="12"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2000" fill="hold"/>
                                        <p:tgtEl>
                                          <p:spTgt spid="12"/>
                                        </p:tgtEl>
                                        <p:attrNameLst>
                                          <p:attrName>ppt_x</p:attrName>
                                        </p:attrNameLst>
                                      </p:cBhvr>
                                      <p:tavLst>
                                        <p:tav tm="0">
                                          <p:val>
                                            <p:strVal val="1+#ppt_w/2"/>
                                          </p:val>
                                        </p:tav>
                                        <p:tav tm="100000">
                                          <p:val>
                                            <p:strVal val="#ppt_x"/>
                                          </p:val>
                                        </p:tav>
                                      </p:tavLst>
                                    </p:anim>
                                    <p:anim calcmode="lin" valueType="num">
                                      <p:cBhvr additive="base">
                                        <p:cTn id="18" dur="2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000" fill="hold"/>
                                        <p:tgtEl>
                                          <p:spTgt spid="15"/>
                                        </p:tgtEl>
                                        <p:attrNameLst>
                                          <p:attrName>ppt_x</p:attrName>
                                        </p:attrNameLst>
                                      </p:cBhvr>
                                      <p:tavLst>
                                        <p:tav tm="0">
                                          <p:val>
                                            <p:strVal val="#ppt_x"/>
                                          </p:val>
                                        </p:tav>
                                        <p:tav tm="100000">
                                          <p:val>
                                            <p:strVal val="#ppt_x"/>
                                          </p:val>
                                        </p:tav>
                                      </p:tavLst>
                                    </p:anim>
                                    <p:anim calcmode="lin" valueType="num">
                                      <p:cBhvr additive="base">
                                        <p:cTn id="2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TextBox 2"/>
          <p:cNvSpPr txBox="1"/>
          <p:nvPr/>
        </p:nvSpPr>
        <p:spPr>
          <a:xfrm>
            <a:off x="428596" y="577407"/>
            <a:ext cx="8286808" cy="4708981"/>
          </a:xfrm>
          <a:prstGeom prst="rect">
            <a:avLst/>
          </a:prstGeom>
          <a:noFill/>
        </p:spPr>
        <p:txBody>
          <a:bodyPr wrap="square" rtlCol="0">
            <a:spAutoFit/>
          </a:bodyPr>
          <a:lstStyle/>
          <a:p>
            <a:r>
              <a:rPr lang="en-US" sz="2800" b="1" dirty="0" smtClean="0">
                <a:solidFill>
                  <a:srgbClr val="C00000"/>
                </a:solidFill>
                <a:latin typeface="Garamond" pitchFamily="18" charset="0"/>
              </a:rPr>
              <a:t>For determination of longitude there is no such natural reference line as the equator for latitude!</a:t>
            </a:r>
          </a:p>
          <a:p>
            <a:endParaRPr lang="en-US" sz="1600" dirty="0" smtClean="0">
              <a:latin typeface="Garamond" pitchFamily="18" charset="0"/>
            </a:endParaRPr>
          </a:p>
          <a:p>
            <a:r>
              <a:rPr lang="en-US" sz="2400" b="1" dirty="0" smtClean="0">
                <a:latin typeface="Garamond" pitchFamily="18" charset="0"/>
              </a:rPr>
              <a:t>By rotational symmetry, </a:t>
            </a:r>
          </a:p>
          <a:p>
            <a:r>
              <a:rPr lang="en-US" sz="2400" b="1" dirty="0" smtClean="0">
                <a:latin typeface="Garamond" pitchFamily="18" charset="0"/>
              </a:rPr>
              <a:t>the zero of longitude can be anywhere!</a:t>
            </a:r>
          </a:p>
          <a:p>
            <a:endParaRPr lang="en-US" sz="2400" dirty="0" smtClean="0">
              <a:latin typeface="GoudyHandtooled BT" pitchFamily="82" charset="0"/>
            </a:endParaRPr>
          </a:p>
          <a:p>
            <a:endParaRPr lang="en-US" sz="2400" dirty="0" smtClean="0">
              <a:latin typeface="GoudyHandtooled BT" pitchFamily="82" charset="0"/>
            </a:endParaRPr>
          </a:p>
          <a:p>
            <a:endParaRPr lang="en-US" sz="2400" dirty="0" smtClean="0">
              <a:latin typeface="GoudyHandtooled BT" pitchFamily="82" charset="0"/>
            </a:endParaRPr>
          </a:p>
          <a:p>
            <a:endParaRPr lang="en-US" sz="2400" dirty="0" smtClean="0">
              <a:latin typeface="GoudyHandtooled BT" pitchFamily="82" charset="0"/>
            </a:endParaRPr>
          </a:p>
          <a:p>
            <a:endParaRPr lang="en-US" sz="2400" dirty="0" smtClean="0">
              <a:latin typeface="GoudyHandtooled BT" pitchFamily="82" charset="0"/>
            </a:endParaRPr>
          </a:p>
          <a:p>
            <a:endParaRPr lang="en-US" sz="2400" dirty="0" smtClean="0">
              <a:latin typeface="GoudyHandtooled BT" pitchFamily="82" charset="0"/>
            </a:endParaRPr>
          </a:p>
          <a:p>
            <a:endParaRPr lang="en-US" sz="2400" b="1" dirty="0" smtClean="0">
              <a:latin typeface="Garamond" pitchFamily="18" charset="0"/>
            </a:endParaRPr>
          </a:p>
          <a:p>
            <a:endParaRPr lang="en-US" sz="1200" b="1" dirty="0" smtClean="0">
              <a:latin typeface="Garamond" pitchFamily="18" charset="0"/>
            </a:endParaRPr>
          </a:p>
        </p:txBody>
      </p:sp>
      <p:pic>
        <p:nvPicPr>
          <p:cNvPr id="4" name="Picture 3" descr="Latitude_and_longitude_graticule_on_a_sphere.svg.png"/>
          <p:cNvPicPr>
            <a:picLocks noChangeAspect="1"/>
          </p:cNvPicPr>
          <p:nvPr/>
        </p:nvPicPr>
        <p:blipFill>
          <a:blip r:embed="rId3" cstate="print"/>
          <a:stretch>
            <a:fillRect/>
          </a:stretch>
        </p:blipFill>
        <p:spPr>
          <a:xfrm>
            <a:off x="1714480" y="3000372"/>
            <a:ext cx="2786082" cy="2786082"/>
          </a:xfrm>
          <a:prstGeom prst="rect">
            <a:avLst/>
          </a:prstGeom>
        </p:spPr>
      </p:pic>
      <p:pic>
        <p:nvPicPr>
          <p:cNvPr id="39940" name="Picture 4" descr="http://upload.wikimedia.org/wikipedia/commons/thumb/6/6b/Greenwich_observatory_laser.jpg/220px-Greenwich_observatory_laser.jpg"/>
          <p:cNvPicPr>
            <a:picLocks noChangeAspect="1" noChangeArrowheads="1"/>
          </p:cNvPicPr>
          <p:nvPr/>
        </p:nvPicPr>
        <p:blipFill>
          <a:blip r:embed="rId4" cstate="print"/>
          <a:srcRect/>
          <a:stretch>
            <a:fillRect/>
          </a:stretch>
        </p:blipFill>
        <p:spPr bwMode="auto">
          <a:xfrm>
            <a:off x="5857883" y="2724502"/>
            <a:ext cx="2781043" cy="2844249"/>
          </a:xfrm>
          <a:prstGeom prst="rect">
            <a:avLst/>
          </a:prstGeom>
          <a:noFill/>
        </p:spPr>
      </p:pic>
      <p:sp>
        <p:nvSpPr>
          <p:cNvPr id="7" name="Rectangle 6"/>
          <p:cNvSpPr/>
          <p:nvPr/>
        </p:nvSpPr>
        <p:spPr>
          <a:xfrm>
            <a:off x="5500694" y="5568751"/>
            <a:ext cx="3429024" cy="646331"/>
          </a:xfrm>
          <a:prstGeom prst="rect">
            <a:avLst/>
          </a:prstGeom>
        </p:spPr>
        <p:txBody>
          <a:bodyPr wrap="square">
            <a:spAutoFit/>
          </a:bodyPr>
          <a:lstStyle/>
          <a:p>
            <a:pPr algn="ctr"/>
            <a:r>
              <a:rPr lang="en-US" b="1" dirty="0" smtClean="0">
                <a:latin typeface="Garamond" pitchFamily="18" charset="0"/>
              </a:rPr>
              <a:t>Laser from the observatory marking the prime meridian line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85000" contrast="-70000"/>
          </a:blip>
          <a:srcRect t="11459"/>
          <a:stretch>
            <a:fillRect/>
          </a:stretch>
        </p:blipFill>
        <p:spPr>
          <a:xfrm>
            <a:off x="0" y="-24"/>
            <a:ext cx="9144000" cy="6858024"/>
          </a:xfrm>
          <a:prstGeom prst="rect">
            <a:avLst/>
          </a:prstGeom>
          <a:solidFill>
            <a:schemeClr val="accent1"/>
          </a:solidFill>
        </p:spPr>
      </p:pic>
      <p:pic>
        <p:nvPicPr>
          <p:cNvPr id="6" name="Picture 5" descr="IMG_3167.JPG"/>
          <p:cNvPicPr>
            <a:picLocks noChangeAspect="1"/>
          </p:cNvPicPr>
          <p:nvPr/>
        </p:nvPicPr>
        <p:blipFill>
          <a:blip r:embed="rId3" cstate="print"/>
          <a:stretch>
            <a:fillRect/>
          </a:stretch>
        </p:blipFill>
        <p:spPr>
          <a:xfrm>
            <a:off x="1928794" y="1357298"/>
            <a:ext cx="5214974" cy="3481587"/>
          </a:xfrm>
          <a:prstGeom prst="rect">
            <a:avLst/>
          </a:prstGeom>
        </p:spPr>
      </p:pic>
      <p:sp>
        <p:nvSpPr>
          <p:cNvPr id="7" name="TextBox 6"/>
          <p:cNvSpPr txBox="1"/>
          <p:nvPr/>
        </p:nvSpPr>
        <p:spPr>
          <a:xfrm>
            <a:off x="1071538" y="4857760"/>
            <a:ext cx="6786610" cy="646331"/>
          </a:xfrm>
          <a:prstGeom prst="rect">
            <a:avLst/>
          </a:prstGeom>
          <a:noFill/>
        </p:spPr>
        <p:txBody>
          <a:bodyPr wrap="square" rtlCol="0">
            <a:spAutoFit/>
          </a:bodyPr>
          <a:lstStyle/>
          <a:p>
            <a:pPr algn="ctr"/>
            <a:r>
              <a:rPr lang="en-US" b="1" dirty="0" smtClean="0">
                <a:solidFill>
                  <a:srgbClr val="C00000"/>
                </a:solidFill>
                <a:latin typeface="Garamond" pitchFamily="18" charset="0"/>
              </a:rPr>
              <a:t>Visitors stand across the ‘holy divide’ with one foot on eastern and the other on western hemisphere</a:t>
            </a:r>
            <a:endParaRPr lang="en-US" b="1" dirty="0">
              <a:solidFill>
                <a:srgbClr val="C00000"/>
              </a:solidFill>
              <a:latin typeface="Garamond" pitchFamily="18" charset="0"/>
            </a:endParaRPr>
          </a:p>
        </p:txBody>
      </p:sp>
      <p:sp>
        <p:nvSpPr>
          <p:cNvPr id="8" name="Rectangle 7"/>
          <p:cNvSpPr/>
          <p:nvPr/>
        </p:nvSpPr>
        <p:spPr>
          <a:xfrm>
            <a:off x="357158" y="364719"/>
            <a:ext cx="8358246" cy="992579"/>
          </a:xfrm>
          <a:prstGeom prst="rect">
            <a:avLst/>
          </a:prstGeom>
        </p:spPr>
        <p:txBody>
          <a:bodyPr wrap="square">
            <a:spAutoFit/>
          </a:bodyPr>
          <a:lstStyle/>
          <a:p>
            <a:r>
              <a:rPr lang="en-US" sz="2400" b="1" dirty="0" smtClean="0">
                <a:latin typeface="Garamond" pitchFamily="18" charset="0"/>
              </a:rPr>
              <a:t>After several counter claims, the location of Royal Observatory at Greenwich was accepted as the zero longitude</a:t>
            </a:r>
          </a:p>
          <a:p>
            <a:endParaRPr lang="en-US" sz="1050" b="1" dirty="0" smtClean="0">
              <a:latin typeface="Garamond" pitchFamily="18" charset="0"/>
            </a:endParaRPr>
          </a:p>
        </p:txBody>
      </p:sp>
      <p:sp>
        <p:nvSpPr>
          <p:cNvPr id="9" name="Rectangle 8"/>
          <p:cNvSpPr/>
          <p:nvPr/>
        </p:nvSpPr>
        <p:spPr>
          <a:xfrm>
            <a:off x="571472" y="5643578"/>
            <a:ext cx="7000924" cy="830997"/>
          </a:xfrm>
          <a:prstGeom prst="rect">
            <a:avLst/>
          </a:prstGeom>
        </p:spPr>
        <p:txBody>
          <a:bodyPr wrap="square">
            <a:spAutoFit/>
          </a:bodyPr>
          <a:lstStyle/>
          <a:p>
            <a:r>
              <a:rPr lang="en-US" sz="2400" b="1" dirty="0" smtClean="0">
                <a:latin typeface="Garamond" pitchFamily="18" charset="0"/>
              </a:rPr>
              <a:t>In any case, difference of local times translates into difference in longitude.</a:t>
            </a:r>
            <a:r>
              <a:rPr lang="en-US" sz="2400" dirty="0" smtClean="0">
                <a:latin typeface="GoudyHandtooled BT" pitchFamily="82" charset="0"/>
              </a:rPr>
              <a:t> </a:t>
            </a:r>
            <a:r>
              <a:rPr lang="en-US" sz="2400" b="1" dirty="0" smtClean="0">
                <a:solidFill>
                  <a:srgbClr val="C00000"/>
                </a:solidFill>
                <a:latin typeface="Garamond" pitchFamily="18" charset="0"/>
              </a:rPr>
              <a:t>So the Question is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TextBox 2"/>
          <p:cNvSpPr txBox="1"/>
          <p:nvPr/>
        </p:nvSpPr>
        <p:spPr>
          <a:xfrm>
            <a:off x="357158" y="714356"/>
            <a:ext cx="8319868" cy="5324535"/>
          </a:xfrm>
          <a:prstGeom prst="rect">
            <a:avLst/>
          </a:prstGeom>
          <a:noFill/>
        </p:spPr>
        <p:txBody>
          <a:bodyPr wrap="square" rtlCol="0">
            <a:spAutoFit/>
          </a:bodyPr>
          <a:lstStyle/>
          <a:p>
            <a:r>
              <a:rPr lang="en-US" sz="2400" b="1" dirty="0" smtClean="0">
                <a:latin typeface="GoudyHandtooled BT" pitchFamily="82" charset="0"/>
              </a:rPr>
              <a:t>     </a:t>
            </a:r>
            <a:r>
              <a:rPr lang="en-US" sz="2800" b="1" dirty="0" smtClean="0">
                <a:solidFill>
                  <a:srgbClr val="C00000"/>
                </a:solidFill>
                <a:latin typeface="Garamond" pitchFamily="18" charset="0"/>
              </a:rPr>
              <a:t>How to measure the time difference?</a:t>
            </a:r>
            <a:r>
              <a:rPr lang="en-US" sz="2800" dirty="0" smtClean="0">
                <a:solidFill>
                  <a:srgbClr val="C00000"/>
                </a:solidFill>
                <a:latin typeface="Garamond" pitchFamily="18" charset="0"/>
              </a:rPr>
              <a:t> </a:t>
            </a:r>
          </a:p>
          <a:p>
            <a:endParaRPr lang="en-US" sz="2400" dirty="0" smtClean="0">
              <a:latin typeface="GoudyHandtooled BT" pitchFamily="82" charset="0"/>
            </a:endParaRPr>
          </a:p>
          <a:p>
            <a:pPr marL="457200" indent="-457200">
              <a:lnSpc>
                <a:spcPct val="150000"/>
              </a:lnSpc>
              <a:buFont typeface="+mj-lt"/>
              <a:buAutoNum type="arabicPeriod"/>
            </a:pPr>
            <a:r>
              <a:rPr lang="en-US" sz="2400" b="1" dirty="0" smtClean="0">
                <a:latin typeface="Garamond" pitchFamily="18" charset="0"/>
              </a:rPr>
              <a:t>Estimate the local time (</a:t>
            </a:r>
            <a:r>
              <a:rPr lang="en-US" sz="2400" b="1" i="1" dirty="0" smtClean="0">
                <a:latin typeface="Garamond" pitchFamily="18" charset="0"/>
              </a:rPr>
              <a:t>t</a:t>
            </a:r>
            <a:r>
              <a:rPr lang="en-US" sz="2400" b="1" i="1" baseline="-25000" dirty="0" smtClean="0">
                <a:latin typeface="Garamond" pitchFamily="18" charset="0"/>
              </a:rPr>
              <a:t> </a:t>
            </a:r>
            <a:r>
              <a:rPr lang="en-US" sz="2400" b="1" dirty="0" smtClean="0">
                <a:latin typeface="Garamond" pitchFamily="18" charset="0"/>
              </a:rPr>
              <a:t>) at noon from </a:t>
            </a:r>
          </a:p>
          <a:p>
            <a:pPr marL="457200" indent="-457200">
              <a:lnSpc>
                <a:spcPct val="150000"/>
              </a:lnSpc>
            </a:pPr>
            <a:r>
              <a:rPr lang="en-US" sz="2400" b="1" dirty="0" smtClean="0">
                <a:latin typeface="Garamond" pitchFamily="18" charset="0"/>
              </a:rPr>
              <a:t>      highest elevation of the sun</a:t>
            </a:r>
          </a:p>
          <a:p>
            <a:pPr marL="457200" indent="-457200">
              <a:lnSpc>
                <a:spcPct val="150000"/>
              </a:lnSpc>
            </a:pPr>
            <a:r>
              <a:rPr lang="en-US" sz="2400" b="1" dirty="0" smtClean="0">
                <a:latin typeface="Garamond" pitchFamily="18" charset="0"/>
              </a:rPr>
              <a:t>2. 	Know the time back home (</a:t>
            </a:r>
            <a:r>
              <a:rPr lang="en-US" sz="2400" b="1" i="1" dirty="0" smtClean="0">
                <a:latin typeface="Garamond" pitchFamily="18" charset="0"/>
              </a:rPr>
              <a:t>t</a:t>
            </a:r>
            <a:r>
              <a:rPr lang="en-US" sz="2400" b="1" i="1" baseline="-25000" dirty="0" smtClean="0">
                <a:latin typeface="Garamond" pitchFamily="18" charset="0"/>
              </a:rPr>
              <a:t>0 </a:t>
            </a:r>
            <a:r>
              <a:rPr lang="en-US" sz="2400" b="1" dirty="0" smtClean="0">
                <a:latin typeface="Garamond" pitchFamily="18" charset="0"/>
              </a:rPr>
              <a:t>) </a:t>
            </a:r>
            <a:r>
              <a:rPr lang="en-US" sz="2400" b="1" dirty="0" smtClean="0">
                <a:solidFill>
                  <a:srgbClr val="C00000"/>
                </a:solidFill>
                <a:latin typeface="Garamond" pitchFamily="18" charset="0"/>
              </a:rPr>
              <a:t>either</a:t>
            </a:r>
          </a:p>
          <a:p>
            <a:pPr marL="457200" indent="-457200">
              <a:lnSpc>
                <a:spcPct val="150000"/>
              </a:lnSpc>
            </a:pPr>
            <a:r>
              <a:rPr lang="en-US" sz="2400" dirty="0" smtClean="0">
                <a:latin typeface="GoudyHandtooled BT" pitchFamily="82" charset="0"/>
              </a:rPr>
              <a:t>      </a:t>
            </a:r>
            <a:r>
              <a:rPr lang="en-US" sz="2400" b="1" dirty="0" smtClean="0">
                <a:latin typeface="Garamond" pitchFamily="18" charset="0"/>
              </a:rPr>
              <a:t>by taking an ‘accurate’ clock on board from starting point (</a:t>
            </a:r>
            <a:r>
              <a:rPr lang="en-US" sz="2400" b="1" dirty="0" err="1" smtClean="0">
                <a:solidFill>
                  <a:srgbClr val="C00000"/>
                </a:solidFill>
                <a:latin typeface="Garamond" pitchFamily="18" charset="0"/>
              </a:rPr>
              <a:t>Horological</a:t>
            </a:r>
            <a:r>
              <a:rPr lang="en-US" sz="2400" b="1" dirty="0" smtClean="0">
                <a:solidFill>
                  <a:srgbClr val="C00000"/>
                </a:solidFill>
                <a:latin typeface="Garamond" pitchFamily="18" charset="0"/>
              </a:rPr>
              <a:t> solution</a:t>
            </a:r>
            <a:r>
              <a:rPr lang="en-US" sz="2400" b="1" dirty="0" smtClean="0">
                <a:latin typeface="Garamond" pitchFamily="18" charset="0"/>
              </a:rPr>
              <a:t>, Horology: the art of clock making)</a:t>
            </a:r>
          </a:p>
          <a:p>
            <a:pPr marL="457200" indent="-457200" algn="ctr">
              <a:lnSpc>
                <a:spcPct val="150000"/>
              </a:lnSpc>
            </a:pPr>
            <a:r>
              <a:rPr lang="en-US" sz="2400" b="1" dirty="0" smtClean="0">
                <a:solidFill>
                  <a:srgbClr val="C00000"/>
                </a:solidFill>
                <a:latin typeface="Garamond" pitchFamily="18" charset="0"/>
              </a:rPr>
              <a:t>or</a:t>
            </a:r>
          </a:p>
          <a:p>
            <a:pPr marL="457200" indent="-457200">
              <a:lnSpc>
                <a:spcPct val="150000"/>
              </a:lnSpc>
            </a:pPr>
            <a:r>
              <a:rPr lang="en-US" sz="2400" dirty="0" smtClean="0">
                <a:latin typeface="GoudyHandtooled BT" pitchFamily="82" charset="0"/>
              </a:rPr>
              <a:t>      </a:t>
            </a:r>
            <a:r>
              <a:rPr lang="en-US" sz="2400" b="1" dirty="0" smtClean="0">
                <a:latin typeface="Garamond" pitchFamily="18" charset="0"/>
              </a:rPr>
              <a:t>indirectly from celestial observation (</a:t>
            </a:r>
            <a:r>
              <a:rPr lang="en-US" sz="2400" b="1" dirty="0" smtClean="0">
                <a:solidFill>
                  <a:srgbClr val="C00000"/>
                </a:solidFill>
                <a:latin typeface="Garamond" pitchFamily="18" charset="0"/>
              </a:rPr>
              <a:t>Astronomical solution</a:t>
            </a:r>
            <a:r>
              <a:rPr lang="en-US" sz="2400" dirty="0" smtClean="0">
                <a:solidFill>
                  <a:srgbClr val="C00000"/>
                </a:solidFill>
                <a:latin typeface="Garamond" pitchFamily="18" charset="0"/>
              </a:rPr>
              <a:t> </a:t>
            </a:r>
            <a:r>
              <a:rPr lang="en-US" sz="2400" b="1" dirty="0" smtClean="0">
                <a:latin typeface="Garamond" pitchFamily="18" charset="0"/>
              </a:rPr>
              <a:t>such as ‘The lunar distance’ method)</a:t>
            </a:r>
          </a:p>
        </p:txBody>
      </p:sp>
      <p:pic>
        <p:nvPicPr>
          <p:cNvPr id="5" name="Picture 4" descr="ency221howuse023.gif"/>
          <p:cNvPicPr>
            <a:picLocks noChangeAspect="1"/>
          </p:cNvPicPr>
          <p:nvPr/>
        </p:nvPicPr>
        <p:blipFill>
          <a:blip r:embed="rId3" cstate="print"/>
          <a:srcRect l="50797" t="10526"/>
          <a:stretch>
            <a:fillRect/>
          </a:stretch>
        </p:blipFill>
        <p:spPr>
          <a:xfrm>
            <a:off x="6429388" y="642918"/>
            <a:ext cx="2571736" cy="2655069"/>
          </a:xfrm>
          <a:prstGeom prst="rect">
            <a:avLst/>
          </a:prstGeom>
        </p:spPr>
      </p:pic>
      <p:sp>
        <p:nvSpPr>
          <p:cNvPr id="6" name="TextBox 5"/>
          <p:cNvSpPr txBox="1"/>
          <p:nvPr/>
        </p:nvSpPr>
        <p:spPr>
          <a:xfrm>
            <a:off x="8001024" y="214290"/>
            <a:ext cx="500066" cy="461665"/>
          </a:xfrm>
          <a:prstGeom prst="rect">
            <a:avLst/>
          </a:prstGeom>
          <a:noFill/>
        </p:spPr>
        <p:txBody>
          <a:bodyPr wrap="square" rtlCol="0">
            <a:spAutoFit/>
          </a:bodyPr>
          <a:lstStyle/>
          <a:p>
            <a:r>
              <a:rPr lang="en-US" sz="2400" b="1" i="1" dirty="0" smtClean="0">
                <a:latin typeface="Garamond" pitchFamily="18" charset="0"/>
              </a:rPr>
              <a:t>t</a:t>
            </a:r>
            <a:r>
              <a:rPr lang="en-US" sz="2400" b="1" i="1" baseline="-25000" dirty="0" smtClean="0">
                <a:latin typeface="Garamond" pitchFamily="18" charset="0"/>
              </a:rPr>
              <a:t>0</a:t>
            </a:r>
            <a:endParaRPr lang="en-US" sz="2400" b="1" i="1" baseline="-25000" dirty="0">
              <a:latin typeface="Garamond" pitchFamily="18" charset="0"/>
            </a:endParaRPr>
          </a:p>
        </p:txBody>
      </p:sp>
      <p:sp>
        <p:nvSpPr>
          <p:cNvPr id="7" name="TextBox 6"/>
          <p:cNvSpPr txBox="1"/>
          <p:nvPr/>
        </p:nvSpPr>
        <p:spPr>
          <a:xfrm>
            <a:off x="6973182" y="214290"/>
            <a:ext cx="428628" cy="461665"/>
          </a:xfrm>
          <a:prstGeom prst="rect">
            <a:avLst/>
          </a:prstGeom>
          <a:noFill/>
        </p:spPr>
        <p:txBody>
          <a:bodyPr wrap="square" rtlCol="0">
            <a:spAutoFit/>
          </a:bodyPr>
          <a:lstStyle/>
          <a:p>
            <a:r>
              <a:rPr lang="en-US" sz="2400" b="1" i="1" dirty="0" smtClean="0">
                <a:latin typeface="Garamond" pitchFamily="18" charset="0"/>
              </a:rPr>
              <a:t>t</a:t>
            </a:r>
            <a:endParaRPr lang="en-US" sz="2400" b="1" i="1" baseline="-25000" dirty="0">
              <a:latin typeface="Garamond" pitchFamily="18" charset="0"/>
            </a:endParaRPr>
          </a:p>
        </p:txBody>
      </p:sp>
      <p:cxnSp>
        <p:nvCxnSpPr>
          <p:cNvPr id="9" name="Straight Connector 8"/>
          <p:cNvCxnSpPr/>
          <p:nvPr/>
        </p:nvCxnSpPr>
        <p:spPr>
          <a:xfrm rot="5400000">
            <a:off x="6537736" y="1249744"/>
            <a:ext cx="1213652" cy="158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2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4" name="TextBox 3"/>
          <p:cNvSpPr txBox="1"/>
          <p:nvPr/>
        </p:nvSpPr>
        <p:spPr>
          <a:xfrm>
            <a:off x="323528" y="582771"/>
            <a:ext cx="8496944" cy="5678478"/>
          </a:xfrm>
          <a:prstGeom prst="rect">
            <a:avLst/>
          </a:prstGeom>
          <a:noFill/>
        </p:spPr>
        <p:txBody>
          <a:bodyPr wrap="square" rtlCol="0">
            <a:spAutoFit/>
          </a:bodyPr>
          <a:lstStyle/>
          <a:p>
            <a:pPr>
              <a:lnSpc>
                <a:spcPct val="150000"/>
              </a:lnSpc>
              <a:buFont typeface="Wingdings" pitchFamily="2" charset="2"/>
              <a:buChar char="Ø"/>
            </a:pPr>
            <a:r>
              <a:rPr lang="en-US" sz="2400" dirty="0" smtClean="0">
                <a:latin typeface="GoudyHandtooled BT" pitchFamily="82" charset="0"/>
              </a:rPr>
              <a:t> </a:t>
            </a:r>
            <a:r>
              <a:rPr lang="en-US" sz="2400" b="1" dirty="0" smtClean="0">
                <a:latin typeface="Garamond" pitchFamily="18" charset="0"/>
              </a:rPr>
              <a:t>Till beginning of 18</a:t>
            </a:r>
            <a:r>
              <a:rPr lang="en-US" sz="2400" b="1" baseline="30000" dirty="0" smtClean="0">
                <a:latin typeface="Garamond" pitchFamily="18" charset="0"/>
              </a:rPr>
              <a:t>th</a:t>
            </a:r>
            <a:r>
              <a:rPr lang="en-US" sz="2400" b="1" dirty="0" smtClean="0">
                <a:latin typeface="Garamond" pitchFamily="18" charset="0"/>
              </a:rPr>
              <a:t> century, there was no accurate clock that could cope up with the rolling and pitching of a vessel and variation in temperature</a:t>
            </a:r>
          </a:p>
          <a:p>
            <a:pPr>
              <a:lnSpc>
                <a:spcPct val="150000"/>
              </a:lnSpc>
              <a:buFont typeface="Wingdings" pitchFamily="2" charset="2"/>
              <a:buChar char="Ø"/>
            </a:pPr>
            <a:r>
              <a:rPr lang="en-US" sz="2400" b="1" dirty="0" smtClean="0">
                <a:latin typeface="Garamond" pitchFamily="18" charset="0"/>
              </a:rPr>
              <a:t> On the other hand, the science of Astronomy had made great strides supported by the law of universal Gravitation. The great Sir Isaac Newton was the president of Royal Society when Board of Longitude was formed.</a:t>
            </a:r>
          </a:p>
          <a:p>
            <a:pPr>
              <a:lnSpc>
                <a:spcPct val="150000"/>
              </a:lnSpc>
            </a:pPr>
            <a:endParaRPr lang="en-US" sz="1400" dirty="0" smtClean="0">
              <a:latin typeface="Garamond" pitchFamily="18" charset="0"/>
            </a:endParaRPr>
          </a:p>
          <a:p>
            <a:pPr>
              <a:lnSpc>
                <a:spcPct val="150000"/>
              </a:lnSpc>
            </a:pPr>
            <a:endParaRPr lang="en-US" sz="1400" b="1" dirty="0" smtClean="0">
              <a:solidFill>
                <a:srgbClr val="C00000"/>
              </a:solidFill>
              <a:latin typeface="Garamond" pitchFamily="18" charset="0"/>
            </a:endParaRPr>
          </a:p>
          <a:p>
            <a:pPr>
              <a:lnSpc>
                <a:spcPct val="150000"/>
              </a:lnSpc>
            </a:pPr>
            <a:r>
              <a:rPr lang="en-US" sz="2400" b="1" dirty="0" smtClean="0">
                <a:solidFill>
                  <a:srgbClr val="C00000"/>
                </a:solidFill>
                <a:latin typeface="Garamond" pitchFamily="18" charset="0"/>
              </a:rPr>
              <a:t>Thus scientists, marine captains and Admirals strongly believed that astronomical solution was the </a:t>
            </a:r>
            <a:r>
              <a:rPr lang="en-US" sz="2400" b="1" i="1" u="sng" dirty="0" smtClean="0">
                <a:latin typeface="Garamond" pitchFamily="18" charset="0"/>
              </a:rPr>
              <a:t>only solution</a:t>
            </a:r>
            <a:r>
              <a:rPr lang="en-US" sz="2400" b="1" i="1" dirty="0" smtClean="0">
                <a:solidFill>
                  <a:srgbClr val="C00000"/>
                </a:solidFill>
                <a:latin typeface="Garamond" pitchFamily="18" charset="0"/>
              </a:rPr>
              <a:t>  </a:t>
            </a:r>
            <a:r>
              <a:rPr lang="en-US" sz="2400" b="1" dirty="0" smtClean="0">
                <a:solidFill>
                  <a:srgbClr val="C00000"/>
                </a:solidFill>
                <a:latin typeface="Garamond" pitchFamily="18" charset="0"/>
              </a:rPr>
              <a:t>possible.</a:t>
            </a:r>
            <a:endParaRPr lang="en-IN" sz="2400" b="1" dirty="0">
              <a:solidFill>
                <a:srgbClr val="C00000"/>
              </a:solidFill>
              <a:latin typeface="Garamond" pitchFamily="18" charset="0"/>
            </a:endParaRPr>
          </a:p>
        </p:txBody>
      </p:sp>
      <p:pic>
        <p:nvPicPr>
          <p:cNvPr id="5" name="Picture 4" descr="isaac-newton-300x300.png"/>
          <p:cNvPicPr>
            <a:picLocks noChangeAspect="1"/>
          </p:cNvPicPr>
          <p:nvPr/>
        </p:nvPicPr>
        <p:blipFill>
          <a:blip r:embed="rId3" cstate="print"/>
          <a:stretch>
            <a:fillRect/>
          </a:stretch>
        </p:blipFill>
        <p:spPr>
          <a:xfrm>
            <a:off x="4714876" y="3784027"/>
            <a:ext cx="1500198" cy="150019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Rectangle 2"/>
          <p:cNvSpPr/>
          <p:nvPr/>
        </p:nvSpPr>
        <p:spPr>
          <a:xfrm>
            <a:off x="428596" y="357166"/>
            <a:ext cx="3626634" cy="523220"/>
          </a:xfrm>
          <a:prstGeom prst="rect">
            <a:avLst/>
          </a:prstGeom>
        </p:spPr>
        <p:txBody>
          <a:bodyPr wrap="none">
            <a:spAutoFit/>
          </a:bodyPr>
          <a:lstStyle/>
          <a:p>
            <a:r>
              <a:rPr lang="en-US" sz="2800" b="1" dirty="0" smtClean="0">
                <a:solidFill>
                  <a:srgbClr val="C00000"/>
                </a:solidFill>
                <a:latin typeface="Garamond" pitchFamily="18" charset="0"/>
              </a:rPr>
              <a:t>Astronomical solution </a:t>
            </a:r>
            <a:endParaRPr lang="en-US" sz="2800" b="1" dirty="0">
              <a:solidFill>
                <a:srgbClr val="C00000"/>
              </a:solidFill>
              <a:latin typeface="Garamond" pitchFamily="18" charset="0"/>
            </a:endParaRPr>
          </a:p>
        </p:txBody>
      </p:sp>
      <p:sp>
        <p:nvSpPr>
          <p:cNvPr id="4" name="Text Box 2"/>
          <p:cNvSpPr txBox="1">
            <a:spLocks noChangeArrowheads="1"/>
          </p:cNvSpPr>
          <p:nvPr/>
        </p:nvSpPr>
        <p:spPr bwMode="auto">
          <a:xfrm>
            <a:off x="500034" y="1000108"/>
            <a:ext cx="5929354" cy="50006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Garamond" pitchFamily="18" charset="0"/>
                <a:ea typeface="Calibri" pitchFamily="34" charset="0"/>
                <a:cs typeface="Times New Roman" pitchFamily="18" charset="0"/>
              </a:rPr>
              <a:t>Lunar Distance Method: Essential principle</a:t>
            </a:r>
            <a:endParaRPr kumimoji="0" lang="en-US" sz="2400" b="1" i="0" u="none" strike="noStrike" cap="none" normalizeH="0" baseline="0" dirty="0" smtClean="0">
              <a:ln>
                <a:noFill/>
              </a:ln>
              <a:solidFill>
                <a:schemeClr val="tx1"/>
              </a:solidFill>
              <a:effectLst/>
              <a:latin typeface="Garamond" pitchFamily="18" charset="0"/>
              <a:cs typeface="Arial" pitchFamily="34" charset="0"/>
            </a:endParaRPr>
          </a:p>
        </p:txBody>
      </p:sp>
      <p:sp>
        <p:nvSpPr>
          <p:cNvPr id="5" name="Rectangle 4"/>
          <p:cNvSpPr>
            <a:spLocks noChangeArrowheads="1"/>
          </p:cNvSpPr>
          <p:nvPr/>
        </p:nvSpPr>
        <p:spPr bwMode="auto">
          <a:xfrm>
            <a:off x="-285720" y="885828"/>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pitchFamily="34" charset="0"/>
                <a:cs typeface="Arial" pitchFamily="34" charset="0"/>
              </a:rPr>
              <a:t/>
            </a:r>
            <a:br>
              <a:rPr kumimoji="0" lang="en-US" sz="9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5"/>
          <p:cNvSpPr/>
          <p:nvPr/>
        </p:nvSpPr>
        <p:spPr>
          <a:xfrm>
            <a:off x="428596" y="1566810"/>
            <a:ext cx="8215370" cy="2862322"/>
          </a:xfrm>
          <a:prstGeom prst="rect">
            <a:avLst/>
          </a:prstGeom>
        </p:spPr>
        <p:txBody>
          <a:bodyPr wrap="square">
            <a:spAutoFit/>
          </a:bodyPr>
          <a:lstStyle/>
          <a:p>
            <a:pPr>
              <a:lnSpc>
                <a:spcPct val="150000"/>
              </a:lnSpc>
            </a:pPr>
            <a:r>
              <a:rPr lang="en-US" sz="2400" b="1" dirty="0" smtClean="0">
                <a:latin typeface="Garamond" pitchFamily="18" charset="0"/>
              </a:rPr>
              <a:t>The moon completes its orbit around the earth in a little less than a month: 27.3 days relative to the stars, 29.5 days relative to the sun. Therefore the position of the moon relative to the stars or the sun is a measure of time, just like the position of the hands of a clock relative to the dial.</a:t>
            </a:r>
            <a:endParaRPr lang="en-US" sz="2400" b="1" dirty="0">
              <a:latin typeface="Garamond" pitchFamily="18" charset="0"/>
            </a:endParaRPr>
          </a:p>
        </p:txBody>
      </p:sp>
      <p:pic>
        <p:nvPicPr>
          <p:cNvPr id="7" name="Picture 6" descr="LunarAnimationFrames.gif"/>
          <p:cNvPicPr>
            <a:picLocks noChangeAspect="1"/>
          </p:cNvPicPr>
          <p:nvPr/>
        </p:nvPicPr>
        <p:blipFill>
          <a:blip r:embed="rId3" cstate="print"/>
          <a:stretch>
            <a:fillRect/>
          </a:stretch>
        </p:blipFill>
        <p:spPr>
          <a:xfrm>
            <a:off x="1500166" y="4572008"/>
            <a:ext cx="6123257" cy="19288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Rectangle 2"/>
          <p:cNvSpPr/>
          <p:nvPr/>
        </p:nvSpPr>
        <p:spPr>
          <a:xfrm>
            <a:off x="357158" y="285728"/>
            <a:ext cx="3613810" cy="523220"/>
          </a:xfrm>
          <a:prstGeom prst="rect">
            <a:avLst/>
          </a:prstGeom>
        </p:spPr>
        <p:txBody>
          <a:bodyPr wrap="none">
            <a:spAutoFit/>
          </a:bodyPr>
          <a:lstStyle/>
          <a:p>
            <a:r>
              <a:rPr lang="en-US" sz="2800" b="1" dirty="0" smtClean="0">
                <a:solidFill>
                  <a:srgbClr val="C00000"/>
                </a:solidFill>
                <a:latin typeface="Garamond" pitchFamily="18" charset="0"/>
              </a:rPr>
              <a:t>Astronomical solution</a:t>
            </a:r>
            <a:r>
              <a:rPr lang="en-US" sz="2400" b="1" dirty="0" smtClean="0">
                <a:solidFill>
                  <a:srgbClr val="C00000"/>
                </a:solidFill>
                <a:latin typeface="Garamond" pitchFamily="18" charset="0"/>
              </a:rPr>
              <a:t> </a:t>
            </a:r>
            <a:endParaRPr lang="en-US" sz="2400" b="1" dirty="0">
              <a:solidFill>
                <a:srgbClr val="C00000"/>
              </a:solidFill>
              <a:latin typeface="Garamond" pitchFamily="18" charset="0"/>
            </a:endParaRPr>
          </a:p>
        </p:txBody>
      </p:sp>
      <p:pic>
        <p:nvPicPr>
          <p:cNvPr id="15361" name="Picture 5" descr="800px-Lunars-star-map.jpg"/>
          <p:cNvPicPr>
            <a:picLocks noChangeAspect="1" noChangeArrowheads="1"/>
          </p:cNvPicPr>
          <p:nvPr/>
        </p:nvPicPr>
        <p:blipFill>
          <a:blip r:embed="rId3" cstate="print"/>
          <a:srcRect/>
          <a:stretch>
            <a:fillRect/>
          </a:stretch>
        </p:blipFill>
        <p:spPr bwMode="auto">
          <a:xfrm>
            <a:off x="-6224" y="1500174"/>
            <a:ext cx="4721100" cy="4014794"/>
          </a:xfrm>
          <a:prstGeom prst="rect">
            <a:avLst/>
          </a:prstGeom>
          <a:noFill/>
        </p:spPr>
      </p:pic>
      <p:sp>
        <p:nvSpPr>
          <p:cNvPr id="15362" name="Text Box 2"/>
          <p:cNvSpPr txBox="1">
            <a:spLocks noChangeArrowheads="1"/>
          </p:cNvSpPr>
          <p:nvPr/>
        </p:nvSpPr>
        <p:spPr bwMode="auto">
          <a:xfrm>
            <a:off x="428596" y="857232"/>
            <a:ext cx="3357586" cy="428628"/>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Garamond" pitchFamily="18" charset="0"/>
                <a:ea typeface="Calibri" pitchFamily="34" charset="0"/>
                <a:cs typeface="Times New Roman" pitchFamily="18" charset="0"/>
              </a:rPr>
              <a:t>Lunar Distance Method</a:t>
            </a:r>
            <a:endParaRPr kumimoji="0" lang="en-US" sz="2400" b="1" i="0" u="none" strike="noStrike" cap="none" normalizeH="0" baseline="0" dirty="0" smtClean="0">
              <a:ln>
                <a:noFill/>
              </a:ln>
              <a:solidFill>
                <a:schemeClr val="tx1"/>
              </a:solidFill>
              <a:effectLst/>
              <a:latin typeface="Garamond" pitchFamily="18" charset="0"/>
              <a:cs typeface="Arial" pitchFamily="34" charset="0"/>
            </a:endParaRPr>
          </a:p>
        </p:txBody>
      </p:sp>
      <p:sp>
        <p:nvSpPr>
          <p:cNvPr id="15364" name="Rectangle 4"/>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Arial" pitchFamily="34" charset="0"/>
                <a:cs typeface="Arial" pitchFamily="34" charset="0"/>
              </a:rPr>
              <a:t/>
            </a:r>
            <a:br>
              <a:rPr kumimoji="0" lang="en-US" sz="9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365" name="Rectangle 5"/>
          <p:cNvSpPr>
            <a:spLocks noChangeArrowheads="1"/>
          </p:cNvSpPr>
          <p:nvPr/>
        </p:nvSpPr>
        <p:spPr bwMode="auto">
          <a:xfrm>
            <a:off x="0" y="3471862"/>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8"/>
          <p:cNvSpPr/>
          <p:nvPr/>
        </p:nvSpPr>
        <p:spPr>
          <a:xfrm>
            <a:off x="4714876" y="1530384"/>
            <a:ext cx="4429124" cy="3970318"/>
          </a:xfrm>
          <a:prstGeom prst="rect">
            <a:avLst/>
          </a:prstGeom>
        </p:spPr>
        <p:txBody>
          <a:bodyPr wrap="square">
            <a:spAutoFit/>
          </a:bodyPr>
          <a:lstStyle/>
          <a:p>
            <a:r>
              <a:rPr lang="en-IN" b="1" dirty="0" smtClean="0">
                <a:latin typeface="Garamond" pitchFamily="18" charset="0"/>
              </a:rPr>
              <a:t>(1) Using a </a:t>
            </a:r>
            <a:r>
              <a:rPr lang="en-IN" b="1" dirty="0" smtClean="0">
                <a:solidFill>
                  <a:srgbClr val="FF0000"/>
                </a:solidFill>
                <a:latin typeface="Garamond" pitchFamily="18" charset="0"/>
                <a:hlinkClick r:id="rId4" tooltip="Sextant"/>
              </a:rPr>
              <a:t>sextant</a:t>
            </a:r>
            <a:r>
              <a:rPr lang="en-IN" b="1" dirty="0" smtClean="0">
                <a:latin typeface="Garamond" pitchFamily="18" charset="0"/>
              </a:rPr>
              <a:t>, the navigator precisely measures the angle between the moon and another star near the </a:t>
            </a:r>
            <a:r>
              <a:rPr lang="en-IN" b="1" dirty="0" smtClean="0">
                <a:latin typeface="Garamond" pitchFamily="18" charset="0"/>
                <a:hlinkClick r:id="rId5" tooltip="Ecliptic"/>
              </a:rPr>
              <a:t>ecliptic</a:t>
            </a:r>
            <a:r>
              <a:rPr lang="en-IN" b="1" dirty="0" smtClean="0">
                <a:latin typeface="Garamond" pitchFamily="18" charset="0"/>
              </a:rPr>
              <a:t>, say, </a:t>
            </a:r>
            <a:r>
              <a:rPr lang="en-IN" b="1" dirty="0" err="1" smtClean="0">
                <a:latin typeface="Garamond" pitchFamily="18" charset="0"/>
              </a:rPr>
              <a:t>Regulus</a:t>
            </a:r>
            <a:r>
              <a:rPr lang="en-IN" b="1" dirty="0" smtClean="0">
                <a:latin typeface="Garamond" pitchFamily="18" charset="0"/>
              </a:rPr>
              <a:t>. </a:t>
            </a:r>
          </a:p>
          <a:p>
            <a:endParaRPr lang="en-IN" b="1" dirty="0" smtClean="0">
              <a:latin typeface="Garamond" pitchFamily="18" charset="0"/>
            </a:endParaRPr>
          </a:p>
          <a:p>
            <a:r>
              <a:rPr lang="en-IN" b="1" dirty="0" smtClean="0">
                <a:latin typeface="Garamond" pitchFamily="18" charset="0"/>
              </a:rPr>
              <a:t>(2) At that moment, anyone on the surface of the earth who can see the same two bodies will observe the same angle (after correcting for </a:t>
            </a:r>
            <a:r>
              <a:rPr lang="en-IN" b="1" u="sng" dirty="0" smtClean="0">
                <a:latin typeface="Garamond" pitchFamily="18" charset="0"/>
                <a:hlinkClick r:id="rId6" tooltip="Parallax"/>
              </a:rPr>
              <a:t>parallax</a:t>
            </a:r>
            <a:r>
              <a:rPr lang="en-IN" b="1" dirty="0" smtClean="0">
                <a:latin typeface="Garamond" pitchFamily="18" charset="0"/>
              </a:rPr>
              <a:t> error). </a:t>
            </a:r>
          </a:p>
          <a:p>
            <a:endParaRPr lang="en-IN" b="1" dirty="0" smtClean="0">
              <a:latin typeface="Garamond" pitchFamily="18" charset="0"/>
            </a:endParaRPr>
          </a:p>
          <a:p>
            <a:r>
              <a:rPr lang="en-IN" b="1" dirty="0" smtClean="0">
                <a:latin typeface="Garamond" pitchFamily="18" charset="0"/>
              </a:rPr>
              <a:t>(3) The navigator then consults a table of lunar distances and the times at which they will occur. By comparing the lunar distance with the tabulated values, one finds </a:t>
            </a:r>
            <a:r>
              <a:rPr lang="en-IN" b="1" u="sng" dirty="0" smtClean="0">
                <a:solidFill>
                  <a:srgbClr val="0000CC"/>
                </a:solidFill>
                <a:latin typeface="Garamond" pitchFamily="18" charset="0"/>
              </a:rPr>
              <a:t>the Greenwich Time</a:t>
            </a:r>
            <a:r>
              <a:rPr lang="en-IN" b="1" dirty="0" smtClean="0">
                <a:latin typeface="Garamond" pitchFamily="18" charset="0"/>
              </a:rPr>
              <a:t> for that observation. </a:t>
            </a:r>
            <a:endParaRPr lang="en-US" b="1" dirty="0">
              <a:latin typeface="Garamond" pitchFamily="18" charset="0"/>
            </a:endParaRPr>
          </a:p>
        </p:txBody>
      </p:sp>
      <p:sp>
        <p:nvSpPr>
          <p:cNvPr id="10" name="TextBox 9"/>
          <p:cNvSpPr txBox="1"/>
          <p:nvPr/>
        </p:nvSpPr>
        <p:spPr>
          <a:xfrm>
            <a:off x="285720" y="5715016"/>
            <a:ext cx="8429684" cy="830997"/>
          </a:xfrm>
          <a:prstGeom prst="rect">
            <a:avLst/>
          </a:prstGeom>
          <a:noFill/>
        </p:spPr>
        <p:txBody>
          <a:bodyPr wrap="square" rtlCol="0">
            <a:spAutoFit/>
          </a:bodyPr>
          <a:lstStyle/>
          <a:p>
            <a:r>
              <a:rPr lang="en-US" sz="2400" b="1" dirty="0" smtClean="0">
                <a:solidFill>
                  <a:srgbClr val="C00000"/>
                </a:solidFill>
                <a:latin typeface="Garamond" pitchFamily="18" charset="0"/>
              </a:rPr>
              <a:t>Accurate star charts were already prepared by the hard work of </a:t>
            </a:r>
            <a:r>
              <a:rPr lang="en-US" sz="2400" b="1" dirty="0" err="1" smtClean="0">
                <a:solidFill>
                  <a:srgbClr val="C00000"/>
                </a:solidFill>
                <a:latin typeface="Garamond" pitchFamily="18" charset="0"/>
              </a:rPr>
              <a:t>Flamsteed</a:t>
            </a:r>
            <a:r>
              <a:rPr lang="en-US" sz="2400" b="1" dirty="0" smtClean="0">
                <a:solidFill>
                  <a:srgbClr val="C00000"/>
                </a:solidFill>
                <a:latin typeface="Garamond" pitchFamily="18" charset="0"/>
              </a:rPr>
              <a:t>, Halley, Bradley and others</a:t>
            </a:r>
            <a:r>
              <a:rPr lang="en-US" sz="2000" b="1" dirty="0" smtClean="0">
                <a:solidFill>
                  <a:srgbClr val="C00000"/>
                </a:solidFill>
                <a:latin typeface="Garamond" pitchFamily="18" charset="0"/>
              </a:rPr>
              <a:t> </a:t>
            </a:r>
            <a:endParaRPr lang="en-US" sz="2000" b="1" dirty="0">
              <a:solidFill>
                <a:srgbClr val="C00000"/>
              </a:solidFill>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10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10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 calcmode="lin" valueType="num">
                                      <p:cBhvr additive="base">
                                        <p:cTn id="19" dur="100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pic>
        <p:nvPicPr>
          <p:cNvPr id="3" name="Picture 2" descr="1024px-Nautical_almanac_01.png"/>
          <p:cNvPicPr>
            <a:picLocks noChangeAspect="1"/>
          </p:cNvPicPr>
          <p:nvPr/>
        </p:nvPicPr>
        <p:blipFill>
          <a:blip r:embed="rId3" cstate="print"/>
          <a:stretch>
            <a:fillRect/>
          </a:stretch>
        </p:blipFill>
        <p:spPr>
          <a:xfrm>
            <a:off x="214282" y="594501"/>
            <a:ext cx="8643966" cy="6263499"/>
          </a:xfrm>
          <a:prstGeom prst="rect">
            <a:avLst/>
          </a:prstGeom>
        </p:spPr>
      </p:pic>
      <p:sp>
        <p:nvSpPr>
          <p:cNvPr id="4" name="TextBox 3"/>
          <p:cNvSpPr txBox="1"/>
          <p:nvPr/>
        </p:nvSpPr>
        <p:spPr>
          <a:xfrm>
            <a:off x="2143108" y="0"/>
            <a:ext cx="4714908" cy="584775"/>
          </a:xfrm>
          <a:prstGeom prst="rect">
            <a:avLst/>
          </a:prstGeom>
          <a:noFill/>
        </p:spPr>
        <p:txBody>
          <a:bodyPr wrap="square" rtlCol="0">
            <a:spAutoFit/>
          </a:bodyPr>
          <a:lstStyle/>
          <a:p>
            <a:r>
              <a:rPr lang="en-US" sz="3200" b="1" dirty="0" smtClean="0">
                <a:solidFill>
                  <a:srgbClr val="C00000"/>
                </a:solidFill>
                <a:latin typeface="Garamond" pitchFamily="18" charset="0"/>
              </a:rPr>
              <a:t>Typical Nautical Almanac</a:t>
            </a:r>
            <a:endParaRPr lang="en-US" sz="3200" b="1" dirty="0">
              <a:solidFill>
                <a:srgbClr val="C00000"/>
              </a:solidFill>
              <a:latin typeface="Garamond" pitchFamily="18" charset="0"/>
            </a:endParaRPr>
          </a:p>
        </p:txBody>
      </p:sp>
      <p:sp>
        <p:nvSpPr>
          <p:cNvPr id="5" name="Rectangle 4"/>
          <p:cNvSpPr/>
          <p:nvPr/>
        </p:nvSpPr>
        <p:spPr>
          <a:xfrm>
            <a:off x="2143108" y="0"/>
            <a:ext cx="4714908" cy="5714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pic>
        <p:nvPicPr>
          <p:cNvPr id="1026" name="Picture 2"/>
          <p:cNvPicPr>
            <a:picLocks noChangeAspect="1" noChangeArrowheads="1"/>
          </p:cNvPicPr>
          <p:nvPr/>
        </p:nvPicPr>
        <p:blipFill>
          <a:blip r:embed="rId3" cstate="print"/>
          <a:srcRect l="28125" t="9375" r="26172" b="8125"/>
          <a:stretch>
            <a:fillRect/>
          </a:stretch>
        </p:blipFill>
        <p:spPr bwMode="auto">
          <a:xfrm>
            <a:off x="3040976" y="-27499"/>
            <a:ext cx="6103056" cy="6885499"/>
          </a:xfrm>
          <a:prstGeom prst="rect">
            <a:avLst/>
          </a:prstGeom>
          <a:noFill/>
          <a:ln w="9525">
            <a:noFill/>
            <a:miter lim="800000"/>
            <a:headEnd/>
            <a:tailEnd/>
          </a:ln>
          <a:effectLst/>
        </p:spPr>
      </p:pic>
      <p:sp>
        <p:nvSpPr>
          <p:cNvPr id="4" name="TextBox 3"/>
          <p:cNvSpPr txBox="1"/>
          <p:nvPr/>
        </p:nvSpPr>
        <p:spPr>
          <a:xfrm>
            <a:off x="214282" y="191136"/>
            <a:ext cx="3475823" cy="523220"/>
          </a:xfrm>
          <a:prstGeom prst="rect">
            <a:avLst/>
          </a:prstGeom>
          <a:noFill/>
        </p:spPr>
        <p:txBody>
          <a:bodyPr vert="horz" wrap="none" rtlCol="0">
            <a:spAutoFit/>
          </a:bodyPr>
          <a:lstStyle/>
          <a:p>
            <a:r>
              <a:rPr lang="en-US" sz="2800" b="1" dirty="0" smtClean="0">
                <a:solidFill>
                  <a:srgbClr val="C00000"/>
                </a:solidFill>
                <a:latin typeface="Garamond" pitchFamily="18" charset="0"/>
              </a:rPr>
              <a:t>Lunar Distance Table</a:t>
            </a:r>
            <a:endParaRPr lang="en-US" sz="2800" b="1" dirty="0">
              <a:solidFill>
                <a:srgbClr val="C00000"/>
              </a:solidFill>
              <a:latin typeface="Garamond" pitchFamily="18" charset="0"/>
            </a:endParaRPr>
          </a:p>
        </p:txBody>
      </p:sp>
      <p:sp>
        <p:nvSpPr>
          <p:cNvPr id="5" name="Rectangle 4"/>
          <p:cNvSpPr/>
          <p:nvPr/>
        </p:nvSpPr>
        <p:spPr>
          <a:xfrm>
            <a:off x="3929058" y="3286124"/>
            <a:ext cx="4286280"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0554" y="170562"/>
            <a:ext cx="3500462" cy="5714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214678" y="3371417"/>
            <a:ext cx="714380" cy="7143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0" fill="hold"/>
                                        <p:tgtEl>
                                          <p:spTgt spid="7"/>
                                        </p:tgtEl>
                                        <p:attrNameLst>
                                          <p:attrName>ppt_x</p:attrName>
                                        </p:attrNameLst>
                                      </p:cBhvr>
                                      <p:tavLst>
                                        <p:tav tm="0">
                                          <p:val>
                                            <p:strVal val="#ppt_x"/>
                                          </p:val>
                                        </p:tav>
                                        <p:tav tm="100000">
                                          <p:val>
                                            <p:strVal val="#ppt_x"/>
                                          </p:val>
                                        </p:tav>
                                      </p:tavLst>
                                    </p:anim>
                                    <p:anim calcmode="lin" valueType="num">
                                      <p:cBhvr additive="base">
                                        <p:cTn id="8" dur="5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0" fill="hold"/>
                                        <p:tgtEl>
                                          <p:spTgt spid="5"/>
                                        </p:tgtEl>
                                        <p:attrNameLst>
                                          <p:attrName>ppt_x</p:attrName>
                                        </p:attrNameLst>
                                      </p:cBhvr>
                                      <p:tavLst>
                                        <p:tav tm="0">
                                          <p:val>
                                            <p:strVal val="#ppt_x"/>
                                          </p:val>
                                        </p:tav>
                                        <p:tav tm="100000">
                                          <p:val>
                                            <p:strVal val="#ppt_x"/>
                                          </p:val>
                                        </p:tav>
                                      </p:tavLst>
                                    </p:anim>
                                    <p:anim calcmode="lin" valueType="num">
                                      <p:cBhvr additive="base">
                                        <p:cTn id="12" dur="5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Rectangle 2"/>
          <p:cNvSpPr/>
          <p:nvPr/>
        </p:nvSpPr>
        <p:spPr>
          <a:xfrm>
            <a:off x="357158" y="642918"/>
            <a:ext cx="7560596" cy="5324535"/>
          </a:xfrm>
          <a:prstGeom prst="rect">
            <a:avLst/>
          </a:prstGeom>
        </p:spPr>
        <p:txBody>
          <a:bodyPr wrap="none">
            <a:spAutoFit/>
          </a:bodyPr>
          <a:lstStyle/>
          <a:p>
            <a:r>
              <a:rPr lang="en-US" sz="2800" b="1" dirty="0" smtClean="0">
                <a:solidFill>
                  <a:srgbClr val="C00000"/>
                </a:solidFill>
                <a:latin typeface="Garamond" pitchFamily="18" charset="0"/>
              </a:rPr>
              <a:t>Significant contributors:</a:t>
            </a:r>
          </a:p>
          <a:p>
            <a:endParaRPr lang="en-US" sz="2400" b="1" dirty="0" smtClean="0">
              <a:latin typeface="Garamond" pitchFamily="18" charset="0"/>
            </a:endParaRPr>
          </a:p>
          <a:p>
            <a:pPr>
              <a:buFont typeface="Arial" pitchFamily="34" charset="0"/>
              <a:buChar char="•"/>
            </a:pPr>
            <a:r>
              <a:rPr lang="en-US" sz="2400" b="1" dirty="0" smtClean="0">
                <a:latin typeface="Garamond" pitchFamily="18" charset="0"/>
              </a:rPr>
              <a:t> </a:t>
            </a:r>
            <a:r>
              <a:rPr lang="en-US" sz="2400" b="1" dirty="0" smtClean="0">
                <a:solidFill>
                  <a:srgbClr val="C00000"/>
                </a:solidFill>
                <a:latin typeface="Garamond" pitchFamily="18" charset="0"/>
              </a:rPr>
              <a:t>Isaac Newton</a:t>
            </a:r>
            <a:r>
              <a:rPr lang="en-US" sz="2400" b="1" dirty="0" smtClean="0">
                <a:latin typeface="Garamond" pitchFamily="18" charset="0"/>
              </a:rPr>
              <a:t>, for his theory of universal gravitation</a:t>
            </a:r>
          </a:p>
          <a:p>
            <a:pPr>
              <a:buFont typeface="Arial" pitchFamily="34" charset="0"/>
              <a:buChar char="•"/>
            </a:pPr>
            <a:endParaRPr lang="en-US" sz="2400" b="1" dirty="0" smtClean="0">
              <a:latin typeface="Garamond" pitchFamily="18" charset="0"/>
            </a:endParaRPr>
          </a:p>
          <a:p>
            <a:pPr>
              <a:buFont typeface="Arial" pitchFamily="34" charset="0"/>
              <a:buChar char="•"/>
            </a:pPr>
            <a:r>
              <a:rPr lang="en-US" sz="2400" b="1" dirty="0" smtClean="0">
                <a:latin typeface="Garamond" pitchFamily="18" charset="0"/>
              </a:rPr>
              <a:t> </a:t>
            </a:r>
            <a:r>
              <a:rPr lang="en-US" sz="2400" b="1" dirty="0" smtClean="0">
                <a:solidFill>
                  <a:srgbClr val="C00000"/>
                </a:solidFill>
                <a:latin typeface="Garamond" pitchFamily="18" charset="0"/>
              </a:rPr>
              <a:t>John </a:t>
            </a:r>
            <a:r>
              <a:rPr lang="en-US" sz="2400" b="1" dirty="0" err="1" smtClean="0">
                <a:solidFill>
                  <a:srgbClr val="C00000"/>
                </a:solidFill>
                <a:latin typeface="Garamond" pitchFamily="18" charset="0"/>
              </a:rPr>
              <a:t>Flamsteed</a:t>
            </a:r>
            <a:r>
              <a:rPr lang="en-US" sz="2400" b="1" dirty="0" smtClean="0">
                <a:solidFill>
                  <a:srgbClr val="C00000"/>
                </a:solidFill>
                <a:latin typeface="Garamond" pitchFamily="18" charset="0"/>
              </a:rPr>
              <a:t> and Edmund Halley</a:t>
            </a:r>
            <a:r>
              <a:rPr lang="en-US" sz="2400" b="1" dirty="0" smtClean="0">
                <a:latin typeface="Garamond" pitchFamily="18" charset="0"/>
              </a:rPr>
              <a:t>, for painstaking </a:t>
            </a:r>
          </a:p>
          <a:p>
            <a:r>
              <a:rPr lang="en-US" sz="2400" b="1" dirty="0" smtClean="0">
                <a:latin typeface="Garamond" pitchFamily="18" charset="0"/>
              </a:rPr>
              <a:t>  astronomical observations leading to star catalogs</a:t>
            </a:r>
          </a:p>
          <a:p>
            <a:endParaRPr lang="en-US" sz="2400" b="1" dirty="0" smtClean="0">
              <a:latin typeface="Garamond" pitchFamily="18" charset="0"/>
            </a:endParaRPr>
          </a:p>
          <a:p>
            <a:pPr>
              <a:buFont typeface="Arial" pitchFamily="34" charset="0"/>
              <a:buChar char="•"/>
            </a:pPr>
            <a:r>
              <a:rPr lang="en-US" sz="2400" b="1" dirty="0" smtClean="0">
                <a:latin typeface="Garamond" pitchFamily="18" charset="0"/>
              </a:rPr>
              <a:t> Inventors of instruments like sextant, octant</a:t>
            </a:r>
          </a:p>
          <a:p>
            <a:endParaRPr lang="en-US" sz="2400" b="1" dirty="0" smtClean="0">
              <a:latin typeface="Garamond" pitchFamily="18" charset="0"/>
            </a:endParaRPr>
          </a:p>
          <a:p>
            <a:pPr>
              <a:buFont typeface="Arial" pitchFamily="34" charset="0"/>
              <a:buChar char="•"/>
            </a:pPr>
            <a:r>
              <a:rPr lang="en-US" sz="2400" b="1" dirty="0" smtClean="0">
                <a:latin typeface="Garamond" pitchFamily="18" charset="0"/>
              </a:rPr>
              <a:t> </a:t>
            </a:r>
            <a:r>
              <a:rPr lang="en-US" sz="2400" b="1" dirty="0" smtClean="0">
                <a:solidFill>
                  <a:srgbClr val="C00000"/>
                </a:solidFill>
                <a:latin typeface="Garamond" pitchFamily="18" charset="0"/>
              </a:rPr>
              <a:t>Tobias Mayer</a:t>
            </a:r>
            <a:r>
              <a:rPr lang="en-US" sz="2400" b="1" dirty="0" smtClean="0">
                <a:latin typeface="Garamond" pitchFamily="18" charset="0"/>
              </a:rPr>
              <a:t>, German mathematician and Astronomer</a:t>
            </a:r>
          </a:p>
          <a:p>
            <a:pPr>
              <a:buFont typeface="Arial" pitchFamily="34" charset="0"/>
              <a:buChar char="•"/>
            </a:pPr>
            <a:endParaRPr lang="en-US" sz="2400" b="1" dirty="0" smtClean="0">
              <a:latin typeface="Garamond" pitchFamily="18" charset="0"/>
            </a:endParaRPr>
          </a:p>
          <a:p>
            <a:pPr>
              <a:buFont typeface="Arial" pitchFamily="34" charset="0"/>
              <a:buChar char="•"/>
            </a:pPr>
            <a:r>
              <a:rPr lang="en-US" sz="2400" b="1" dirty="0" smtClean="0">
                <a:latin typeface="Garamond" pitchFamily="18" charset="0"/>
              </a:rPr>
              <a:t> </a:t>
            </a:r>
            <a:r>
              <a:rPr lang="en-US" sz="2400" b="1" dirty="0" err="1" smtClean="0">
                <a:solidFill>
                  <a:srgbClr val="C00000"/>
                </a:solidFill>
                <a:latin typeface="Garamond" pitchFamily="18" charset="0"/>
              </a:rPr>
              <a:t>Loenhard</a:t>
            </a:r>
            <a:r>
              <a:rPr lang="en-US" sz="2400" b="1" dirty="0" smtClean="0">
                <a:solidFill>
                  <a:srgbClr val="C00000"/>
                </a:solidFill>
                <a:latin typeface="Garamond" pitchFamily="18" charset="0"/>
              </a:rPr>
              <a:t> Euler</a:t>
            </a:r>
            <a:r>
              <a:rPr lang="en-US" sz="2400" b="1" dirty="0" smtClean="0">
                <a:latin typeface="Garamond" pitchFamily="18" charset="0"/>
              </a:rPr>
              <a:t>, Swiss Mathematician</a:t>
            </a:r>
          </a:p>
          <a:p>
            <a:endParaRPr lang="en-US" sz="2400" b="1" dirty="0" smtClean="0">
              <a:latin typeface="Garamond" pitchFamily="18" charset="0"/>
            </a:endParaRPr>
          </a:p>
          <a:p>
            <a:pPr>
              <a:buFont typeface="Arial" pitchFamily="34" charset="0"/>
              <a:buChar char="•"/>
            </a:pPr>
            <a:r>
              <a:rPr lang="en-US" sz="2400" b="1" dirty="0" smtClean="0">
                <a:latin typeface="Garamond" pitchFamily="18" charset="0"/>
              </a:rPr>
              <a:t> </a:t>
            </a:r>
            <a:r>
              <a:rPr lang="en-US" sz="2400" b="1" dirty="0" err="1" smtClean="0">
                <a:solidFill>
                  <a:srgbClr val="C00000"/>
                </a:solidFill>
                <a:latin typeface="Garamond" pitchFamily="18" charset="0"/>
              </a:rPr>
              <a:t>Nevil</a:t>
            </a:r>
            <a:r>
              <a:rPr lang="en-US" sz="2400" b="1" dirty="0" smtClean="0">
                <a:solidFill>
                  <a:srgbClr val="C00000"/>
                </a:solidFill>
                <a:latin typeface="Garamond" pitchFamily="18" charset="0"/>
              </a:rPr>
              <a:t> </a:t>
            </a:r>
            <a:r>
              <a:rPr lang="en-US" sz="2400" b="1" dirty="0" err="1" smtClean="0">
                <a:solidFill>
                  <a:srgbClr val="C00000"/>
                </a:solidFill>
                <a:latin typeface="Garamond" pitchFamily="18" charset="0"/>
              </a:rPr>
              <a:t>Maskelyne</a:t>
            </a:r>
            <a:r>
              <a:rPr lang="en-US" sz="2400" b="1" dirty="0" smtClean="0">
                <a:latin typeface="Garamond" pitchFamily="18" charset="0"/>
              </a:rPr>
              <a:t>, Astronomer Royal (1765-1811)</a:t>
            </a:r>
            <a:endParaRPr lang="en-US" sz="2400" b="1" dirty="0">
              <a:latin typeface="Garamond" pitchFamily="18" charset="0"/>
            </a:endParaRPr>
          </a:p>
        </p:txBody>
      </p:sp>
      <p:pic>
        <p:nvPicPr>
          <p:cNvPr id="4" name="Picture 3" descr="Edmond_Halley.jpg"/>
          <p:cNvPicPr>
            <a:picLocks noChangeAspect="1"/>
          </p:cNvPicPr>
          <p:nvPr/>
        </p:nvPicPr>
        <p:blipFill>
          <a:blip r:embed="rId3" cstate="print"/>
          <a:stretch>
            <a:fillRect/>
          </a:stretch>
        </p:blipFill>
        <p:spPr>
          <a:xfrm>
            <a:off x="7643834" y="2571745"/>
            <a:ext cx="1173616" cy="1026914"/>
          </a:xfrm>
          <a:prstGeom prst="rect">
            <a:avLst/>
          </a:prstGeom>
        </p:spPr>
      </p:pic>
      <p:pic>
        <p:nvPicPr>
          <p:cNvPr id="5" name="Picture 4" descr="flamsteed.png"/>
          <p:cNvPicPr>
            <a:picLocks noChangeAspect="1"/>
          </p:cNvPicPr>
          <p:nvPr/>
        </p:nvPicPr>
        <p:blipFill>
          <a:blip r:embed="rId4" cstate="print"/>
          <a:stretch>
            <a:fillRect/>
          </a:stretch>
        </p:blipFill>
        <p:spPr>
          <a:xfrm>
            <a:off x="7858148" y="1214422"/>
            <a:ext cx="964413" cy="1285884"/>
          </a:xfrm>
          <a:prstGeom prst="rect">
            <a:avLst/>
          </a:prstGeom>
        </p:spPr>
      </p:pic>
      <p:pic>
        <p:nvPicPr>
          <p:cNvPr id="6" name="Picture 5" descr="isaac-newton-300x300.png"/>
          <p:cNvPicPr>
            <a:picLocks noChangeAspect="1"/>
          </p:cNvPicPr>
          <p:nvPr/>
        </p:nvPicPr>
        <p:blipFill>
          <a:blip r:embed="rId5" cstate="print"/>
          <a:stretch>
            <a:fillRect/>
          </a:stretch>
        </p:blipFill>
        <p:spPr>
          <a:xfrm>
            <a:off x="5643570" y="0"/>
            <a:ext cx="1500198" cy="1500198"/>
          </a:xfrm>
          <a:prstGeom prst="rect">
            <a:avLst/>
          </a:prstGeom>
        </p:spPr>
      </p:pic>
      <p:pic>
        <p:nvPicPr>
          <p:cNvPr id="7" name="Picture 6" descr="Leonhard_Euler_2.jpg"/>
          <p:cNvPicPr>
            <a:picLocks noChangeAspect="1"/>
          </p:cNvPicPr>
          <p:nvPr/>
        </p:nvPicPr>
        <p:blipFill>
          <a:blip r:embed="rId6" cstate="print"/>
          <a:stretch>
            <a:fillRect/>
          </a:stretch>
        </p:blipFill>
        <p:spPr>
          <a:xfrm>
            <a:off x="5857884" y="4399259"/>
            <a:ext cx="857815" cy="1071570"/>
          </a:xfrm>
          <a:prstGeom prst="rect">
            <a:avLst/>
          </a:prstGeom>
        </p:spPr>
      </p:pic>
      <p:pic>
        <p:nvPicPr>
          <p:cNvPr id="8" name="Picture 7" descr="Mayer_Tobias.jpeg"/>
          <p:cNvPicPr>
            <a:picLocks noChangeAspect="1"/>
          </p:cNvPicPr>
          <p:nvPr/>
        </p:nvPicPr>
        <p:blipFill>
          <a:blip r:embed="rId7" cstate="print"/>
          <a:stretch>
            <a:fillRect/>
          </a:stretch>
        </p:blipFill>
        <p:spPr>
          <a:xfrm>
            <a:off x="7858148" y="3714752"/>
            <a:ext cx="950169" cy="1143008"/>
          </a:xfrm>
          <a:prstGeom prst="rect">
            <a:avLst/>
          </a:prstGeom>
        </p:spPr>
      </p:pic>
      <p:pic>
        <p:nvPicPr>
          <p:cNvPr id="9" name="Picture 8" descr="Nevil_Maskelyne.jpg"/>
          <p:cNvPicPr>
            <a:picLocks noChangeAspect="1"/>
          </p:cNvPicPr>
          <p:nvPr/>
        </p:nvPicPr>
        <p:blipFill>
          <a:blip r:embed="rId8" cstate="print"/>
          <a:stretch>
            <a:fillRect/>
          </a:stretch>
        </p:blipFill>
        <p:spPr>
          <a:xfrm>
            <a:off x="7429520" y="5500702"/>
            <a:ext cx="1357312" cy="103608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4" name="Rectangle 1"/>
          <p:cNvSpPr>
            <a:spLocks noChangeArrowheads="1"/>
          </p:cNvSpPr>
          <p:nvPr/>
        </p:nvSpPr>
        <p:spPr bwMode="auto">
          <a:xfrm>
            <a:off x="470161" y="762640"/>
            <a:ext cx="8143932" cy="523220"/>
          </a:xfrm>
          <a:prstGeom prst="rect">
            <a:avLst/>
          </a:prstGeom>
          <a:noFill/>
          <a:ln w="1905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strike="noStrike" cap="none" normalizeH="0" baseline="0" dirty="0" smtClean="0">
                <a:ln>
                  <a:noFill/>
                </a:ln>
                <a:solidFill>
                  <a:schemeClr val="tx1"/>
                </a:solidFill>
                <a:effectLst/>
                <a:latin typeface="Garamond" pitchFamily="18" charset="0"/>
                <a:ea typeface="Calibri" pitchFamily="34" charset="0"/>
                <a:cs typeface="Arial" pitchFamily="34" charset="0"/>
              </a:rPr>
              <a:t>First six Astronomer Royals</a:t>
            </a:r>
            <a:endParaRPr kumimoji="0" lang="en-US" sz="2800" b="0" i="0" strike="noStrike" cap="none" normalizeH="0" baseline="0" dirty="0" smtClean="0">
              <a:ln>
                <a:noFill/>
              </a:ln>
              <a:solidFill>
                <a:schemeClr val="tx1"/>
              </a:solidFill>
              <a:effectLst/>
              <a:latin typeface="Garamond" pitchFamily="18" charset="0"/>
              <a:cs typeface="Arial" pitchFamily="34" charset="0"/>
            </a:endParaRPr>
          </a:p>
        </p:txBody>
      </p:sp>
      <p:graphicFrame>
        <p:nvGraphicFramePr>
          <p:cNvPr id="6" name="Table 5"/>
          <p:cNvGraphicFramePr>
            <a:graphicFrameLocks noGrp="1"/>
          </p:cNvGraphicFramePr>
          <p:nvPr/>
        </p:nvGraphicFramePr>
        <p:xfrm>
          <a:off x="442451" y="2082940"/>
          <a:ext cx="8215370" cy="3401568"/>
        </p:xfrm>
        <a:graphic>
          <a:graphicData uri="http://schemas.openxmlformats.org/drawingml/2006/table">
            <a:tbl>
              <a:tblPr firstRow="1" bandRow="1">
                <a:tableStyleId>{5C22544A-7EE6-4342-B048-85BDC9FD1C3A}</a:tableStyleId>
              </a:tblPr>
              <a:tblGrid>
                <a:gridCol w="2986541"/>
                <a:gridCol w="5228829"/>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Garamond" pitchFamily="18" charset="0"/>
                          <a:ea typeface="Calibri"/>
                          <a:cs typeface="Times New Roman"/>
                        </a:rPr>
                        <a:t>Period</a:t>
                      </a:r>
                      <a:endParaRPr lang="en-US" sz="2400" dirty="0" smtClean="0">
                        <a:latin typeface="Garamond" pitchFamily="18" charset="0"/>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chemeClr val="bg1"/>
                          </a:solidFill>
                          <a:latin typeface="Garamond" pitchFamily="18" charset="0"/>
                          <a:ea typeface="Calibri"/>
                          <a:cs typeface="Times New Roman"/>
                        </a:rPr>
                        <a:t>Astronomer Royal</a:t>
                      </a:r>
                      <a:endParaRPr lang="en-US" sz="2400" dirty="0" smtClean="0">
                        <a:solidFill>
                          <a:schemeClr val="bg1"/>
                        </a:solidFill>
                        <a:latin typeface="Garamond" pitchFamily="18" charset="0"/>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r h="370840">
                <a:tc>
                  <a:txBody>
                    <a:bodyPr/>
                    <a:lstStyle/>
                    <a:p>
                      <a:pPr marL="0" marR="0" algn="ctr">
                        <a:lnSpc>
                          <a:spcPct val="115000"/>
                        </a:lnSpc>
                        <a:spcBef>
                          <a:spcPts val="0"/>
                        </a:spcBef>
                        <a:spcAft>
                          <a:spcPts val="0"/>
                        </a:spcAft>
                      </a:pPr>
                      <a:r>
                        <a:rPr lang="en-US" sz="2800" b="1" dirty="0">
                          <a:latin typeface="Garamond" pitchFamily="18" charset="0"/>
                          <a:ea typeface="Calibri"/>
                          <a:cs typeface="Times New Roman"/>
                        </a:rPr>
                        <a:t>1675 – 1719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b="1">
                          <a:latin typeface="Garamond" pitchFamily="18" charset="0"/>
                          <a:ea typeface="Calibri"/>
                          <a:cs typeface="Times New Roman"/>
                        </a:rPr>
                        <a:t>John Flamsteed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0" marR="0" algn="ctr">
                        <a:lnSpc>
                          <a:spcPct val="115000"/>
                        </a:lnSpc>
                        <a:spcBef>
                          <a:spcPts val="0"/>
                        </a:spcBef>
                        <a:spcAft>
                          <a:spcPts val="0"/>
                        </a:spcAft>
                      </a:pPr>
                      <a:r>
                        <a:rPr lang="en-US" sz="2800" b="1" dirty="0">
                          <a:latin typeface="Garamond" pitchFamily="18" charset="0"/>
                          <a:ea typeface="Calibri"/>
                          <a:cs typeface="Times New Roman"/>
                        </a:rPr>
                        <a:t>1720 – 1742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b="1">
                          <a:latin typeface="Garamond" pitchFamily="18" charset="0"/>
                          <a:ea typeface="Calibri"/>
                          <a:cs typeface="Times New Roman"/>
                        </a:rPr>
                        <a:t>Edmond Halley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0" marR="0" algn="ctr">
                        <a:lnSpc>
                          <a:spcPct val="115000"/>
                        </a:lnSpc>
                        <a:spcBef>
                          <a:spcPts val="0"/>
                        </a:spcBef>
                        <a:spcAft>
                          <a:spcPts val="0"/>
                        </a:spcAft>
                      </a:pPr>
                      <a:r>
                        <a:rPr lang="en-US" sz="2800" b="1" dirty="0">
                          <a:latin typeface="Garamond" pitchFamily="18" charset="0"/>
                          <a:ea typeface="Calibri"/>
                          <a:cs typeface="Times New Roman"/>
                        </a:rPr>
                        <a:t>1742 – 1762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b="1">
                          <a:latin typeface="Garamond" pitchFamily="18" charset="0"/>
                          <a:ea typeface="Calibri"/>
                          <a:cs typeface="Times New Roman"/>
                        </a:rPr>
                        <a:t>James Bradley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0" marR="0" algn="ctr">
                        <a:lnSpc>
                          <a:spcPct val="115000"/>
                        </a:lnSpc>
                        <a:spcBef>
                          <a:spcPts val="0"/>
                        </a:spcBef>
                        <a:spcAft>
                          <a:spcPts val="0"/>
                        </a:spcAft>
                      </a:pPr>
                      <a:r>
                        <a:rPr lang="en-US" sz="2800" b="1" dirty="0">
                          <a:latin typeface="Garamond" pitchFamily="18" charset="0"/>
                          <a:ea typeface="Calibri"/>
                          <a:cs typeface="Times New Roman"/>
                        </a:rPr>
                        <a:t>1762 – 1764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b="1">
                          <a:latin typeface="Garamond" pitchFamily="18" charset="0"/>
                          <a:ea typeface="Calibri"/>
                          <a:cs typeface="Times New Roman"/>
                        </a:rPr>
                        <a:t>Nathaniel Bliss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0" marR="0" algn="ctr">
                        <a:lnSpc>
                          <a:spcPct val="115000"/>
                        </a:lnSpc>
                        <a:spcBef>
                          <a:spcPts val="0"/>
                        </a:spcBef>
                        <a:spcAft>
                          <a:spcPts val="0"/>
                        </a:spcAft>
                      </a:pPr>
                      <a:r>
                        <a:rPr lang="en-US" sz="2800" b="1" dirty="0">
                          <a:latin typeface="Garamond" pitchFamily="18" charset="0"/>
                          <a:ea typeface="Calibri"/>
                          <a:cs typeface="Times New Roman"/>
                        </a:rPr>
                        <a:t>1765 – 1811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b="1" dirty="0" err="1">
                          <a:solidFill>
                            <a:srgbClr val="C00000"/>
                          </a:solidFill>
                          <a:latin typeface="Garamond" pitchFamily="18" charset="0"/>
                          <a:ea typeface="Calibri"/>
                          <a:cs typeface="Times New Roman"/>
                        </a:rPr>
                        <a:t>Nevil</a:t>
                      </a:r>
                      <a:r>
                        <a:rPr lang="en-US" sz="2800" b="1" dirty="0">
                          <a:solidFill>
                            <a:srgbClr val="C00000"/>
                          </a:solidFill>
                          <a:latin typeface="Garamond" pitchFamily="18" charset="0"/>
                          <a:ea typeface="Calibri"/>
                          <a:cs typeface="Times New Roman"/>
                        </a:rPr>
                        <a:t> </a:t>
                      </a:r>
                      <a:r>
                        <a:rPr lang="en-US" sz="2800" b="1" dirty="0" err="1">
                          <a:solidFill>
                            <a:srgbClr val="C00000"/>
                          </a:solidFill>
                          <a:latin typeface="Garamond" pitchFamily="18" charset="0"/>
                          <a:ea typeface="Calibri"/>
                          <a:cs typeface="Times New Roman"/>
                        </a:rPr>
                        <a:t>Maskelyne</a:t>
                      </a:r>
                      <a:endParaRPr lang="en-US" sz="2800" b="1" dirty="0">
                        <a:solidFill>
                          <a:srgbClr val="C00000"/>
                        </a:solidFill>
                        <a:latin typeface="Garamond" pitchFamily="18"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0" marR="0" algn="ctr">
                        <a:lnSpc>
                          <a:spcPct val="115000"/>
                        </a:lnSpc>
                        <a:spcBef>
                          <a:spcPts val="0"/>
                        </a:spcBef>
                        <a:spcAft>
                          <a:spcPts val="0"/>
                        </a:spcAft>
                      </a:pPr>
                      <a:r>
                        <a:rPr lang="en-US" sz="2800" b="1">
                          <a:latin typeface="Garamond" pitchFamily="18" charset="0"/>
                          <a:ea typeface="Calibri"/>
                          <a:cs typeface="Times New Roman"/>
                        </a:rPr>
                        <a:t>1811 – 1835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b="1" dirty="0">
                          <a:latin typeface="Garamond" pitchFamily="18" charset="0"/>
                          <a:ea typeface="Calibri"/>
                          <a:cs typeface="Times New Roman"/>
                        </a:rPr>
                        <a:t>John pond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TextBox 2"/>
          <p:cNvSpPr txBox="1"/>
          <p:nvPr/>
        </p:nvSpPr>
        <p:spPr>
          <a:xfrm>
            <a:off x="461086" y="504654"/>
            <a:ext cx="8215370" cy="954107"/>
          </a:xfrm>
          <a:prstGeom prst="rect">
            <a:avLst/>
          </a:prstGeom>
          <a:noFill/>
        </p:spPr>
        <p:txBody>
          <a:bodyPr wrap="square" rtlCol="0">
            <a:spAutoFit/>
          </a:bodyPr>
          <a:lstStyle/>
          <a:p>
            <a:r>
              <a:rPr lang="en-US" sz="2800" b="1" dirty="0" smtClean="0">
                <a:solidFill>
                  <a:srgbClr val="C00000"/>
                </a:solidFill>
                <a:latin typeface="Garamond" pitchFamily="18" charset="0"/>
              </a:rPr>
              <a:t>The Longitude Problem and its solution may be known to many in this elite audience …</a:t>
            </a:r>
            <a:endParaRPr lang="en-US" sz="2800" b="1" dirty="0">
              <a:solidFill>
                <a:srgbClr val="C00000"/>
              </a:solidFill>
              <a:latin typeface="Garamond" pitchFamily="18" charset="0"/>
            </a:endParaRPr>
          </a:p>
        </p:txBody>
      </p:sp>
      <p:sp>
        <p:nvSpPr>
          <p:cNvPr id="4" name="TextBox 3"/>
          <p:cNvSpPr txBox="1"/>
          <p:nvPr/>
        </p:nvSpPr>
        <p:spPr>
          <a:xfrm>
            <a:off x="461086" y="1576224"/>
            <a:ext cx="7643866" cy="1877437"/>
          </a:xfrm>
          <a:prstGeom prst="rect">
            <a:avLst/>
          </a:prstGeom>
          <a:noFill/>
        </p:spPr>
        <p:txBody>
          <a:bodyPr wrap="square" rtlCol="0">
            <a:spAutoFit/>
          </a:bodyPr>
          <a:lstStyle/>
          <a:p>
            <a:r>
              <a:rPr lang="en-US" sz="3200" b="1" dirty="0" smtClean="0">
                <a:latin typeface="Garamond" pitchFamily="18" charset="0"/>
              </a:rPr>
              <a:t>My idea is to:</a:t>
            </a:r>
          </a:p>
          <a:p>
            <a:endParaRPr lang="en-US" sz="2000" b="1" dirty="0" smtClean="0">
              <a:latin typeface="Garamond" pitchFamily="18" charset="0"/>
            </a:endParaRPr>
          </a:p>
          <a:p>
            <a:pPr>
              <a:buFont typeface="Arial" pitchFamily="34" charset="0"/>
              <a:buChar char="•"/>
            </a:pPr>
            <a:r>
              <a:rPr lang="en-US" sz="3200" b="1" dirty="0" smtClean="0">
                <a:latin typeface="Garamond" pitchFamily="18" charset="0"/>
              </a:rPr>
              <a:t> Trace back the history of the problem</a:t>
            </a:r>
          </a:p>
          <a:p>
            <a:r>
              <a:rPr lang="en-US" sz="3200" b="1" dirty="0" smtClean="0">
                <a:latin typeface="Garamond" pitchFamily="18" charset="0"/>
              </a:rPr>
              <a:t>  considered unsolvable till 1700s</a:t>
            </a:r>
          </a:p>
        </p:txBody>
      </p:sp>
      <p:sp>
        <p:nvSpPr>
          <p:cNvPr id="5" name="Rectangle 4"/>
          <p:cNvSpPr/>
          <p:nvPr/>
        </p:nvSpPr>
        <p:spPr>
          <a:xfrm>
            <a:off x="427456" y="3647926"/>
            <a:ext cx="7272808" cy="1077218"/>
          </a:xfrm>
          <a:prstGeom prst="rect">
            <a:avLst/>
          </a:prstGeom>
        </p:spPr>
        <p:txBody>
          <a:bodyPr wrap="square">
            <a:spAutoFit/>
          </a:bodyPr>
          <a:lstStyle/>
          <a:p>
            <a:pPr>
              <a:buFont typeface="Arial" pitchFamily="34" charset="0"/>
              <a:buChar char="•"/>
            </a:pPr>
            <a:r>
              <a:rPr lang="en-US" sz="3200" b="1" dirty="0" smtClean="0">
                <a:latin typeface="Garamond" pitchFamily="18" charset="0"/>
              </a:rPr>
              <a:t> Have a glimpse into some intricacies of</a:t>
            </a:r>
          </a:p>
          <a:p>
            <a:r>
              <a:rPr lang="en-US" sz="3200" b="1" dirty="0" smtClean="0">
                <a:latin typeface="Garamond" pitchFamily="18" charset="0"/>
              </a:rPr>
              <a:t>  the art of clock making (Horology)</a:t>
            </a:r>
          </a:p>
        </p:txBody>
      </p:sp>
      <p:sp>
        <p:nvSpPr>
          <p:cNvPr id="6" name="Rectangle 5"/>
          <p:cNvSpPr/>
          <p:nvPr/>
        </p:nvSpPr>
        <p:spPr>
          <a:xfrm>
            <a:off x="427456" y="5016078"/>
            <a:ext cx="7848872" cy="1077218"/>
          </a:xfrm>
          <a:prstGeom prst="rect">
            <a:avLst/>
          </a:prstGeom>
        </p:spPr>
        <p:txBody>
          <a:bodyPr wrap="square">
            <a:spAutoFit/>
          </a:bodyPr>
          <a:lstStyle/>
          <a:p>
            <a:pPr>
              <a:buFont typeface="Arial" pitchFamily="34" charset="0"/>
              <a:buChar char="•"/>
            </a:pPr>
            <a:r>
              <a:rPr lang="en-US" sz="3200" b="1" dirty="0" smtClean="0">
                <a:latin typeface="Garamond" pitchFamily="18" charset="0"/>
              </a:rPr>
              <a:t> Dwell a bit on one of the first instances of</a:t>
            </a:r>
          </a:p>
          <a:p>
            <a:r>
              <a:rPr lang="en-US" sz="3200" b="1" dirty="0" smtClean="0">
                <a:latin typeface="Garamond" pitchFamily="18" charset="0"/>
              </a:rPr>
              <a:t> ‘politicking’ in scientific circle!</a:t>
            </a:r>
            <a:endParaRPr lang="en-US" sz="3200" b="1" dirty="0">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20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4">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20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000" fill="hold"/>
                                        <p:tgtEl>
                                          <p:spTgt spid="5"/>
                                        </p:tgtEl>
                                        <p:attrNameLst>
                                          <p:attrName>ppt_x</p:attrName>
                                        </p:attrNameLst>
                                      </p:cBhvr>
                                      <p:tavLst>
                                        <p:tav tm="0">
                                          <p:val>
                                            <p:strVal val="1+#ppt_w/2"/>
                                          </p:val>
                                        </p:tav>
                                        <p:tav tm="100000">
                                          <p:val>
                                            <p:strVal val="#ppt_x"/>
                                          </p:val>
                                        </p:tav>
                                      </p:tavLst>
                                    </p:anim>
                                    <p:anim calcmode="lin" valueType="num">
                                      <p:cBhvr additive="base">
                                        <p:cTn id="18"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0" fill="hold"/>
                                        <p:tgtEl>
                                          <p:spTgt spid="6"/>
                                        </p:tgtEl>
                                        <p:attrNameLst>
                                          <p:attrName>ppt_x</p:attrName>
                                        </p:attrNameLst>
                                      </p:cBhvr>
                                      <p:tavLst>
                                        <p:tav tm="0">
                                          <p:val>
                                            <p:strVal val="#ppt_x"/>
                                          </p:val>
                                        </p:tav>
                                        <p:tav tm="100000">
                                          <p:val>
                                            <p:strVal val="#ppt_x"/>
                                          </p:val>
                                        </p:tav>
                                      </p:tavLst>
                                    </p:anim>
                                    <p:anim calcmode="lin" valueType="num">
                                      <p:cBhvr additive="base">
                                        <p:cTn id="24"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TextBox 2"/>
          <p:cNvSpPr txBox="1"/>
          <p:nvPr/>
        </p:nvSpPr>
        <p:spPr>
          <a:xfrm>
            <a:off x="428596" y="428604"/>
            <a:ext cx="8358246" cy="5786199"/>
          </a:xfrm>
          <a:prstGeom prst="rect">
            <a:avLst/>
          </a:prstGeom>
          <a:noFill/>
        </p:spPr>
        <p:txBody>
          <a:bodyPr wrap="square" rtlCol="0">
            <a:spAutoFit/>
          </a:bodyPr>
          <a:lstStyle/>
          <a:p>
            <a:r>
              <a:rPr lang="en-US" sz="2800" b="1" u="sng" dirty="0" smtClean="0">
                <a:solidFill>
                  <a:srgbClr val="C00000"/>
                </a:solidFill>
                <a:latin typeface="Garamond" pitchFamily="18" charset="0"/>
              </a:rPr>
              <a:t>Features of lunar distance method</a:t>
            </a:r>
            <a:r>
              <a:rPr lang="en-US" sz="2400" b="1" dirty="0" smtClean="0">
                <a:solidFill>
                  <a:srgbClr val="C00000"/>
                </a:solidFill>
                <a:latin typeface="Garamond" pitchFamily="18" charset="0"/>
              </a:rPr>
              <a:t>:</a:t>
            </a:r>
          </a:p>
          <a:p>
            <a:endParaRPr lang="en-US" sz="1600" dirty="0" smtClean="0">
              <a:latin typeface="GoudyHandtooled BT" pitchFamily="82" charset="0"/>
            </a:endParaRPr>
          </a:p>
          <a:p>
            <a:pPr>
              <a:lnSpc>
                <a:spcPct val="150000"/>
              </a:lnSpc>
              <a:buFont typeface="Arial" pitchFamily="34" charset="0"/>
              <a:buChar char="•"/>
            </a:pPr>
            <a:r>
              <a:rPr lang="en-US" sz="2400" b="1" dirty="0" smtClean="0">
                <a:latin typeface="Garamond" pitchFamily="18" charset="0"/>
              </a:rPr>
              <a:t> Needs lot of observation and computational skill</a:t>
            </a:r>
          </a:p>
          <a:p>
            <a:pPr>
              <a:lnSpc>
                <a:spcPct val="150000"/>
              </a:lnSpc>
            </a:pPr>
            <a:endParaRPr lang="en-US" sz="800" b="1" dirty="0" smtClean="0">
              <a:latin typeface="Garamond" pitchFamily="18" charset="0"/>
            </a:endParaRPr>
          </a:p>
          <a:p>
            <a:pPr>
              <a:lnSpc>
                <a:spcPct val="150000"/>
              </a:lnSpc>
              <a:buFont typeface="Arial" pitchFamily="34" charset="0"/>
              <a:buChar char="•"/>
            </a:pPr>
            <a:r>
              <a:rPr lang="en-US" sz="2400" b="1" dirty="0" smtClean="0">
                <a:solidFill>
                  <a:srgbClr val="C00000"/>
                </a:solidFill>
                <a:latin typeface="Garamond" pitchFamily="18" charset="0"/>
              </a:rPr>
              <a:t> Untenable in inclement weather</a:t>
            </a:r>
          </a:p>
          <a:p>
            <a:pPr>
              <a:lnSpc>
                <a:spcPct val="150000"/>
              </a:lnSpc>
            </a:pPr>
            <a:endParaRPr lang="en-US" sz="800" b="1" dirty="0" smtClean="0">
              <a:solidFill>
                <a:srgbClr val="C00000"/>
              </a:solidFill>
              <a:latin typeface="Garamond" pitchFamily="18" charset="0"/>
            </a:endParaRPr>
          </a:p>
          <a:p>
            <a:pPr>
              <a:lnSpc>
                <a:spcPct val="125000"/>
              </a:lnSpc>
              <a:buFont typeface="Arial" pitchFamily="34" charset="0"/>
              <a:buChar char="•"/>
            </a:pPr>
            <a:r>
              <a:rPr lang="en-US" sz="2400" b="1" dirty="0" smtClean="0">
                <a:latin typeface="Garamond" pitchFamily="18" charset="0"/>
              </a:rPr>
              <a:t> Improved considerably during eighteenth century – both in</a:t>
            </a:r>
          </a:p>
          <a:p>
            <a:pPr>
              <a:lnSpc>
                <a:spcPct val="125000"/>
              </a:lnSpc>
            </a:pPr>
            <a:r>
              <a:rPr lang="en-US" sz="2400" b="1" dirty="0" smtClean="0">
                <a:latin typeface="Garamond" pitchFamily="18" charset="0"/>
              </a:rPr>
              <a:t>  terms of measuring instruments and theoretical predictions</a:t>
            </a:r>
          </a:p>
          <a:p>
            <a:pPr>
              <a:lnSpc>
                <a:spcPct val="125000"/>
              </a:lnSpc>
            </a:pPr>
            <a:r>
              <a:rPr lang="en-US" sz="2400" b="1" dirty="0" smtClean="0">
                <a:latin typeface="Garamond" pitchFamily="18" charset="0"/>
              </a:rPr>
              <a:t>  leading to creation of accurate lunar ephemerides</a:t>
            </a:r>
          </a:p>
          <a:p>
            <a:pPr>
              <a:lnSpc>
                <a:spcPct val="125000"/>
              </a:lnSpc>
            </a:pPr>
            <a:endParaRPr lang="en-US" sz="800" b="1" dirty="0" smtClean="0">
              <a:latin typeface="Garamond" pitchFamily="18" charset="0"/>
            </a:endParaRPr>
          </a:p>
          <a:p>
            <a:pPr>
              <a:lnSpc>
                <a:spcPct val="125000"/>
              </a:lnSpc>
              <a:buFont typeface="Arial" pitchFamily="34" charset="0"/>
              <a:buChar char="•"/>
            </a:pPr>
            <a:r>
              <a:rPr lang="en-US" sz="2400" b="1" dirty="0" smtClean="0">
                <a:solidFill>
                  <a:srgbClr val="C00000"/>
                </a:solidFill>
                <a:latin typeface="Garamond" pitchFamily="18" charset="0"/>
              </a:rPr>
              <a:t> It never possibly reached the accuracy criterion set by the</a:t>
            </a:r>
          </a:p>
          <a:p>
            <a:pPr>
              <a:lnSpc>
                <a:spcPct val="125000"/>
              </a:lnSpc>
            </a:pPr>
            <a:r>
              <a:rPr lang="en-US" sz="2400" b="1" dirty="0" smtClean="0">
                <a:solidFill>
                  <a:srgbClr val="C00000"/>
                </a:solidFill>
                <a:latin typeface="Garamond" pitchFamily="18" charset="0"/>
              </a:rPr>
              <a:t>  Board of Longitude: within 1/2 a degree of arc ~ 55 Km</a:t>
            </a:r>
          </a:p>
          <a:p>
            <a:pPr>
              <a:lnSpc>
                <a:spcPct val="125000"/>
              </a:lnSpc>
            </a:pPr>
            <a:endParaRPr lang="en-US" sz="800" b="1" dirty="0" smtClean="0">
              <a:solidFill>
                <a:srgbClr val="C00000"/>
              </a:solidFill>
              <a:latin typeface="Garamond" pitchFamily="18" charset="0"/>
            </a:endParaRPr>
          </a:p>
          <a:p>
            <a:pPr>
              <a:lnSpc>
                <a:spcPct val="125000"/>
              </a:lnSpc>
              <a:buFont typeface="Arial" pitchFamily="34" charset="0"/>
              <a:buChar char="•"/>
            </a:pPr>
            <a:r>
              <a:rPr lang="en-US" sz="2400" b="1" dirty="0" smtClean="0">
                <a:latin typeface="Garamond" pitchFamily="18" charset="0"/>
              </a:rPr>
              <a:t> But was in use till late nineteenth century even after invention</a:t>
            </a:r>
          </a:p>
          <a:p>
            <a:pPr>
              <a:lnSpc>
                <a:spcPct val="125000"/>
              </a:lnSpc>
            </a:pPr>
            <a:r>
              <a:rPr lang="en-US" sz="2400" b="1" dirty="0" smtClean="0">
                <a:latin typeface="Garamond" pitchFamily="18" charset="0"/>
              </a:rPr>
              <a:t>  of accurate chronometers due to high costs of the latter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2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3">
                                            <p:txEl>
                                              <p:pRg st="6" end="6"/>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2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3">
                                            <p:txEl>
                                              <p:pRg st="7" end="7"/>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20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10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34" dur="1000" fill="hold"/>
                                        <p:tgtEl>
                                          <p:spTgt spid="3">
                                            <p:txEl>
                                              <p:pRg st="10" end="10"/>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10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38" dur="10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 calcmode="lin" valueType="num">
                                      <p:cBhvr additive="base">
                                        <p:cTn id="43"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13" end="13"/>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anim calcmode="lin" valueType="num">
                                      <p:cBhvr additive="base">
                                        <p:cTn id="47"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48" dur="10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6" name="Rectangle 5"/>
          <p:cNvSpPr/>
          <p:nvPr/>
        </p:nvSpPr>
        <p:spPr>
          <a:xfrm>
            <a:off x="428596" y="2143116"/>
            <a:ext cx="8286808" cy="3600986"/>
          </a:xfrm>
          <a:prstGeom prst="rect">
            <a:avLst/>
          </a:prstGeom>
        </p:spPr>
        <p:txBody>
          <a:bodyPr wrap="square">
            <a:spAutoFit/>
          </a:bodyPr>
          <a:lstStyle/>
          <a:p>
            <a:r>
              <a:rPr lang="en-US" sz="2800" b="1" dirty="0" smtClean="0">
                <a:solidFill>
                  <a:srgbClr val="C00000"/>
                </a:solidFill>
                <a:latin typeface="Garamond" pitchFamily="18" charset="0"/>
              </a:rPr>
              <a:t>Now, we turn to</a:t>
            </a:r>
            <a:r>
              <a:rPr lang="en-US" sz="2400" b="1" dirty="0" smtClean="0">
                <a:solidFill>
                  <a:srgbClr val="C00000"/>
                </a:solidFill>
                <a:latin typeface="Garamond" pitchFamily="18" charset="0"/>
              </a:rPr>
              <a:t> </a:t>
            </a:r>
          </a:p>
          <a:p>
            <a:r>
              <a:rPr lang="en-US" sz="2800" b="1" dirty="0" err="1" smtClean="0">
                <a:latin typeface="Garamond" pitchFamily="18" charset="0"/>
              </a:rPr>
              <a:t>Horological</a:t>
            </a:r>
            <a:r>
              <a:rPr lang="en-US" sz="2800" b="1" dirty="0" smtClean="0">
                <a:latin typeface="Garamond" pitchFamily="18" charset="0"/>
              </a:rPr>
              <a:t> solution </a:t>
            </a:r>
            <a:r>
              <a:rPr lang="en-IN" sz="2800" b="1" dirty="0" smtClean="0">
                <a:latin typeface="Garamond" pitchFamily="18" charset="0"/>
              </a:rPr>
              <a:t>(the art of clock making)</a:t>
            </a:r>
            <a:r>
              <a:rPr lang="en-IN" sz="2400" b="1" dirty="0" smtClean="0">
                <a:latin typeface="Garamond" pitchFamily="18" charset="0"/>
              </a:rPr>
              <a:t> </a:t>
            </a:r>
          </a:p>
          <a:p>
            <a:r>
              <a:rPr lang="en-IN" sz="2800" b="1" dirty="0" smtClean="0">
                <a:solidFill>
                  <a:srgbClr val="C00000"/>
                </a:solidFill>
                <a:latin typeface="Garamond" pitchFamily="18" charset="0"/>
              </a:rPr>
              <a:t>that seems to be the natural choice …</a:t>
            </a:r>
          </a:p>
          <a:p>
            <a:endParaRPr lang="en-IN" sz="2400" b="1" dirty="0" smtClean="0">
              <a:solidFill>
                <a:srgbClr val="C00000"/>
              </a:solidFill>
              <a:latin typeface="Garamond" pitchFamily="18" charset="0"/>
            </a:endParaRPr>
          </a:p>
          <a:p>
            <a:r>
              <a:rPr lang="en-IN" sz="2400" b="1" dirty="0" smtClean="0">
                <a:solidFill>
                  <a:srgbClr val="C00000"/>
                </a:solidFill>
                <a:latin typeface="Garamond" pitchFamily="18" charset="0"/>
              </a:rPr>
              <a:t>But in early 1700s, nobody knew how to make a clock or watch that would keep accurate time during a voyage</a:t>
            </a:r>
          </a:p>
          <a:p>
            <a:endParaRPr lang="en-IN" sz="2400" b="1" dirty="0" smtClean="0">
              <a:solidFill>
                <a:srgbClr val="C00000"/>
              </a:solidFill>
              <a:latin typeface="Garamond" pitchFamily="18" charset="0"/>
            </a:endParaRPr>
          </a:p>
          <a:p>
            <a:r>
              <a:rPr lang="en-IN" sz="2400" b="1" dirty="0" smtClean="0">
                <a:latin typeface="Garamond" pitchFamily="18" charset="0"/>
              </a:rPr>
              <a:t>Pendulum clocks were around but they would not work at all in a wobbling ship</a:t>
            </a:r>
          </a:p>
        </p:txBody>
      </p:sp>
      <p:sp>
        <p:nvSpPr>
          <p:cNvPr id="5" name="Rectangle 4"/>
          <p:cNvSpPr/>
          <p:nvPr/>
        </p:nvSpPr>
        <p:spPr>
          <a:xfrm>
            <a:off x="428596" y="928670"/>
            <a:ext cx="8429684" cy="954107"/>
          </a:xfrm>
          <a:prstGeom prst="rect">
            <a:avLst/>
          </a:prstGeom>
        </p:spPr>
        <p:txBody>
          <a:bodyPr wrap="square">
            <a:spAutoFit/>
          </a:bodyPr>
          <a:lstStyle/>
          <a:p>
            <a:r>
              <a:rPr lang="en-US" sz="2800" b="1" dirty="0" smtClean="0">
                <a:solidFill>
                  <a:srgbClr val="C00000"/>
                </a:solidFill>
                <a:latin typeface="Garamond" pitchFamily="18" charset="0"/>
              </a:rPr>
              <a:t>So far, we looked at the </a:t>
            </a:r>
          </a:p>
          <a:p>
            <a:r>
              <a:rPr lang="en-US" sz="2800" b="1" dirty="0" smtClean="0">
                <a:latin typeface="Garamond" pitchFamily="18" charset="0"/>
              </a:rPr>
              <a:t>Astronomical Method </a:t>
            </a:r>
            <a:r>
              <a:rPr lang="en-US" sz="2800" b="1" dirty="0" smtClean="0">
                <a:solidFill>
                  <a:srgbClr val="C00000"/>
                </a:solidFill>
                <a:latin typeface="Garamond" pitchFamily="18" charset="0"/>
              </a:rPr>
              <a:t>for determining the time … </a:t>
            </a:r>
            <a:endParaRPr lang="en-US" sz="2800" dirty="0" smtClean="0">
              <a:solidFill>
                <a:srgbClr val="C00000"/>
              </a:solidFill>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10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10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20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 calcmode="lin" valueType="num">
                                      <p:cBhvr additive="base">
                                        <p:cTn id="29" dur="20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0" dur="20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Rectangle 2"/>
          <p:cNvSpPr/>
          <p:nvPr/>
        </p:nvSpPr>
        <p:spPr>
          <a:xfrm>
            <a:off x="428596" y="1257965"/>
            <a:ext cx="6000792" cy="2308324"/>
          </a:xfrm>
          <a:prstGeom prst="rect">
            <a:avLst/>
          </a:prstGeom>
        </p:spPr>
        <p:txBody>
          <a:bodyPr wrap="square">
            <a:spAutoFit/>
          </a:bodyPr>
          <a:lstStyle/>
          <a:p>
            <a:pPr>
              <a:lnSpc>
                <a:spcPct val="150000"/>
              </a:lnSpc>
            </a:pPr>
            <a:r>
              <a:rPr lang="en-US" sz="2400" b="1" dirty="0" smtClean="0">
                <a:latin typeface="Garamond" pitchFamily="18" charset="0"/>
              </a:rPr>
              <a:t>Amidst this scholarly pursuit of the astronomical method, a self</a:t>
            </a:r>
            <a:r>
              <a:rPr lang="en-IN" sz="2400" b="1" dirty="0" smtClean="0">
                <a:latin typeface="Garamond" pitchFamily="18" charset="0"/>
              </a:rPr>
              <a:t>-taught Yorkshire carpenter, </a:t>
            </a:r>
            <a:r>
              <a:rPr lang="en-IN" sz="2400" b="1" dirty="0" smtClean="0">
                <a:solidFill>
                  <a:srgbClr val="C00000"/>
                </a:solidFill>
                <a:latin typeface="Garamond" pitchFamily="18" charset="0"/>
              </a:rPr>
              <a:t>John Harrison</a:t>
            </a:r>
            <a:r>
              <a:rPr lang="en-IN" sz="2400" dirty="0" smtClean="0">
                <a:solidFill>
                  <a:srgbClr val="C00000"/>
                </a:solidFill>
                <a:latin typeface="Garamond" pitchFamily="18" charset="0"/>
              </a:rPr>
              <a:t> </a:t>
            </a:r>
            <a:r>
              <a:rPr lang="en-IN" sz="2400" b="1" dirty="0" smtClean="0">
                <a:solidFill>
                  <a:srgbClr val="C00000"/>
                </a:solidFill>
                <a:latin typeface="Garamond" pitchFamily="18" charset="0"/>
              </a:rPr>
              <a:t>(1693 –1776)</a:t>
            </a:r>
            <a:r>
              <a:rPr lang="en-IN" sz="2400" b="1" dirty="0" smtClean="0">
                <a:latin typeface="Garamond" pitchFamily="18" charset="0"/>
              </a:rPr>
              <a:t> proposed design for a practical marine clock</a:t>
            </a:r>
          </a:p>
        </p:txBody>
      </p:sp>
      <p:sp>
        <p:nvSpPr>
          <p:cNvPr id="5" name="TextBox 4"/>
          <p:cNvSpPr txBox="1"/>
          <p:nvPr/>
        </p:nvSpPr>
        <p:spPr>
          <a:xfrm>
            <a:off x="428596" y="3847462"/>
            <a:ext cx="8001056" cy="2308324"/>
          </a:xfrm>
          <a:prstGeom prst="rect">
            <a:avLst/>
          </a:prstGeom>
          <a:noFill/>
        </p:spPr>
        <p:txBody>
          <a:bodyPr wrap="square" rtlCol="0">
            <a:spAutoFit/>
          </a:bodyPr>
          <a:lstStyle/>
          <a:p>
            <a:pPr>
              <a:lnSpc>
                <a:spcPct val="150000"/>
              </a:lnSpc>
              <a:buFont typeface="Arial" pitchFamily="34" charset="0"/>
              <a:buChar char="•"/>
            </a:pPr>
            <a:r>
              <a:rPr lang="en-IN" sz="2400" b="1" dirty="0" smtClean="0">
                <a:latin typeface="Garamond" pitchFamily="18" charset="0"/>
              </a:rPr>
              <a:t> could withstand rolling and pitching of a marine vessel</a:t>
            </a:r>
          </a:p>
          <a:p>
            <a:pPr>
              <a:lnSpc>
                <a:spcPct val="150000"/>
              </a:lnSpc>
              <a:buFont typeface="Arial" pitchFamily="34" charset="0"/>
              <a:buChar char="•"/>
            </a:pPr>
            <a:r>
              <a:rPr lang="en-IN" sz="2400" b="1" dirty="0" smtClean="0">
                <a:latin typeface="Garamond" pitchFamily="18" charset="0"/>
              </a:rPr>
              <a:t> automatically compensated for the effects of temperature</a:t>
            </a:r>
          </a:p>
          <a:p>
            <a:pPr>
              <a:lnSpc>
                <a:spcPct val="150000"/>
              </a:lnSpc>
              <a:buFont typeface="Arial" pitchFamily="34" charset="0"/>
              <a:buChar char="•"/>
            </a:pPr>
            <a:r>
              <a:rPr lang="en-IN" sz="2400" b="1" dirty="0" smtClean="0">
                <a:latin typeface="Garamond" pitchFamily="18" charset="0"/>
              </a:rPr>
              <a:t> circumvented the need for all painstaking observations and</a:t>
            </a:r>
          </a:p>
          <a:p>
            <a:pPr>
              <a:lnSpc>
                <a:spcPct val="150000"/>
              </a:lnSpc>
            </a:pPr>
            <a:r>
              <a:rPr lang="en-IN" sz="2400" b="1" dirty="0" smtClean="0">
                <a:latin typeface="Garamond" pitchFamily="18" charset="0"/>
              </a:rPr>
              <a:t>  reference to pre-calculated almanacs</a:t>
            </a:r>
            <a:endParaRPr lang="en-US" sz="2400" b="1" dirty="0">
              <a:latin typeface="Garamond" pitchFamily="18" charset="0"/>
            </a:endParaRPr>
          </a:p>
        </p:txBody>
      </p:sp>
      <p:sp>
        <p:nvSpPr>
          <p:cNvPr id="6" name="Rectangle 5"/>
          <p:cNvSpPr/>
          <p:nvPr/>
        </p:nvSpPr>
        <p:spPr>
          <a:xfrm>
            <a:off x="428596" y="467005"/>
            <a:ext cx="8429684" cy="461665"/>
          </a:xfrm>
          <a:prstGeom prst="rect">
            <a:avLst/>
          </a:prstGeom>
        </p:spPr>
        <p:txBody>
          <a:bodyPr wrap="square">
            <a:spAutoFit/>
          </a:bodyPr>
          <a:lstStyle/>
          <a:p>
            <a:r>
              <a:rPr lang="en-US" sz="2400" b="1" dirty="0" err="1" smtClean="0">
                <a:solidFill>
                  <a:srgbClr val="C00000"/>
                </a:solidFill>
                <a:latin typeface="Garamond" pitchFamily="18" charset="0"/>
              </a:rPr>
              <a:t>Horological</a:t>
            </a:r>
            <a:r>
              <a:rPr lang="en-US" sz="2400" b="1" dirty="0" smtClean="0">
                <a:solidFill>
                  <a:srgbClr val="C00000"/>
                </a:solidFill>
                <a:latin typeface="Garamond" pitchFamily="18" charset="0"/>
              </a:rPr>
              <a:t> solution </a:t>
            </a:r>
            <a:r>
              <a:rPr lang="en-IN" sz="2400" b="1" dirty="0" smtClean="0">
                <a:solidFill>
                  <a:srgbClr val="C00000"/>
                </a:solidFill>
                <a:latin typeface="Garamond" pitchFamily="18" charset="0"/>
              </a:rPr>
              <a:t>(Design of accurate clock or chronometer)</a:t>
            </a:r>
            <a:endParaRPr lang="en-US" sz="2400" dirty="0" smtClean="0">
              <a:solidFill>
                <a:srgbClr val="C00000"/>
              </a:solidFill>
              <a:latin typeface="Garamond" pitchFamily="18" charset="0"/>
            </a:endParaRPr>
          </a:p>
        </p:txBody>
      </p:sp>
      <p:pic>
        <p:nvPicPr>
          <p:cNvPr id="7" name="Picture 6" descr="john-harrison-1440.jpg"/>
          <p:cNvPicPr>
            <a:picLocks noChangeAspect="1"/>
          </p:cNvPicPr>
          <p:nvPr/>
        </p:nvPicPr>
        <p:blipFill>
          <a:blip r:embed="rId3" cstate="print"/>
          <a:stretch>
            <a:fillRect/>
          </a:stretch>
        </p:blipFill>
        <p:spPr>
          <a:xfrm>
            <a:off x="6472834" y="1000108"/>
            <a:ext cx="2242570" cy="27860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10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Rectangle 2"/>
          <p:cNvSpPr/>
          <p:nvPr/>
        </p:nvSpPr>
        <p:spPr>
          <a:xfrm>
            <a:off x="428596" y="1571612"/>
            <a:ext cx="8001056" cy="954107"/>
          </a:xfrm>
          <a:prstGeom prst="rect">
            <a:avLst/>
          </a:prstGeom>
        </p:spPr>
        <p:txBody>
          <a:bodyPr wrap="square">
            <a:spAutoFit/>
          </a:bodyPr>
          <a:lstStyle/>
          <a:p>
            <a:r>
              <a:rPr lang="en-US" sz="2800" b="1" dirty="0" smtClean="0">
                <a:solidFill>
                  <a:srgbClr val="C00000"/>
                </a:solidFill>
                <a:latin typeface="Garamond" pitchFamily="18" charset="0"/>
              </a:rPr>
              <a:t>Harrison’s devices had all the complexity of the longitude problem already hardwired into its design</a:t>
            </a:r>
            <a:endParaRPr lang="en-US" sz="2800" b="1" dirty="0">
              <a:solidFill>
                <a:srgbClr val="C00000"/>
              </a:solidFill>
              <a:latin typeface="Garamond" pitchFamily="18" charset="0"/>
            </a:endParaRPr>
          </a:p>
        </p:txBody>
      </p:sp>
      <p:sp>
        <p:nvSpPr>
          <p:cNvPr id="4" name="Rectangle 3"/>
          <p:cNvSpPr/>
          <p:nvPr/>
        </p:nvSpPr>
        <p:spPr>
          <a:xfrm>
            <a:off x="428596" y="2872743"/>
            <a:ext cx="7643866" cy="1938992"/>
          </a:xfrm>
          <a:prstGeom prst="rect">
            <a:avLst/>
          </a:prstGeom>
        </p:spPr>
        <p:txBody>
          <a:bodyPr wrap="square">
            <a:spAutoFit/>
          </a:bodyPr>
          <a:lstStyle/>
          <a:p>
            <a:r>
              <a:rPr lang="en-IN" sz="2400" b="1" dirty="0" smtClean="0">
                <a:latin typeface="Garamond" pitchFamily="18" charset="0"/>
              </a:rPr>
              <a:t>In comparison to the giant clock provided by the heavens, Harrison offered the world a little ticking thing in a box! </a:t>
            </a:r>
          </a:p>
          <a:p>
            <a:endParaRPr lang="en-IN" sz="1200" b="1" dirty="0" smtClean="0">
              <a:latin typeface="Garamond" pitchFamily="18" charset="0"/>
            </a:endParaRPr>
          </a:p>
          <a:p>
            <a:endParaRPr lang="en-IN" sz="1200" b="1" dirty="0" smtClean="0">
              <a:latin typeface="Garamond" pitchFamily="18" charset="0"/>
            </a:endParaRPr>
          </a:p>
          <a:p>
            <a:r>
              <a:rPr lang="en-IN" sz="2400" b="1" dirty="0" smtClean="0">
                <a:latin typeface="Garamond" pitchFamily="18" charset="0"/>
              </a:rPr>
              <a:t>In an earlier era, Harrison might even have been accused of witchcraft for proposing such a magic-box solution!</a:t>
            </a:r>
            <a:endParaRPr lang="en-US" sz="2400" b="1" dirty="0">
              <a:latin typeface="Garamond" pitchFamily="18" charset="0"/>
            </a:endParaRPr>
          </a:p>
        </p:txBody>
      </p:sp>
      <p:pic>
        <p:nvPicPr>
          <p:cNvPr id="5" name="Picture 4" descr="John_Harrison_memorial_02.jpg"/>
          <p:cNvPicPr>
            <a:picLocks noChangeAspect="1"/>
          </p:cNvPicPr>
          <p:nvPr/>
        </p:nvPicPr>
        <p:blipFill>
          <a:blip r:embed="rId3" cstate="print"/>
          <a:stretch>
            <a:fillRect/>
          </a:stretch>
        </p:blipFill>
        <p:spPr>
          <a:xfrm>
            <a:off x="7500958" y="1"/>
            <a:ext cx="1643042" cy="1568592"/>
          </a:xfrm>
          <a:prstGeom prst="rect">
            <a:avLst/>
          </a:prstGeom>
        </p:spPr>
      </p:pic>
      <p:pic>
        <p:nvPicPr>
          <p:cNvPr id="6" name="Picture 5" descr="HarrisonBP.jpg"/>
          <p:cNvPicPr>
            <a:picLocks noChangeAspect="1"/>
          </p:cNvPicPr>
          <p:nvPr/>
        </p:nvPicPr>
        <p:blipFill>
          <a:blip r:embed="rId4" cstate="print"/>
          <a:stretch>
            <a:fillRect/>
          </a:stretch>
        </p:blipFill>
        <p:spPr>
          <a:xfrm>
            <a:off x="0" y="5214950"/>
            <a:ext cx="1763482" cy="1643049"/>
          </a:xfrm>
          <a:prstGeom prst="rect">
            <a:avLst/>
          </a:prstGeom>
        </p:spPr>
      </p:pic>
      <p:sp>
        <p:nvSpPr>
          <p:cNvPr id="7" name="TextBox 6"/>
          <p:cNvSpPr txBox="1"/>
          <p:nvPr/>
        </p:nvSpPr>
        <p:spPr>
          <a:xfrm>
            <a:off x="2357422" y="5286388"/>
            <a:ext cx="5715040" cy="954107"/>
          </a:xfrm>
          <a:prstGeom prst="rect">
            <a:avLst/>
          </a:prstGeom>
          <a:noFill/>
        </p:spPr>
        <p:txBody>
          <a:bodyPr wrap="square" rtlCol="0">
            <a:spAutoFit/>
          </a:bodyPr>
          <a:lstStyle/>
          <a:p>
            <a:r>
              <a:rPr lang="en-US" sz="2800" b="1" dirty="0" smtClean="0">
                <a:solidFill>
                  <a:srgbClr val="C00000"/>
                </a:solidFill>
                <a:latin typeface="Garamond" pitchFamily="18" charset="0"/>
              </a:rPr>
              <a:t>To appreciate Harrison’s ingenuity, let us consider …</a:t>
            </a:r>
            <a:r>
              <a:rPr lang="en-US" sz="2400" b="1" dirty="0" smtClean="0">
                <a:solidFill>
                  <a:srgbClr val="C00000"/>
                </a:solidFill>
                <a:latin typeface="Garamond" pitchFamily="18" charset="0"/>
              </a:rPr>
              <a:t> </a:t>
            </a:r>
            <a:endParaRPr lang="en-US" sz="2400" b="1" dirty="0">
              <a:solidFill>
                <a:srgbClr val="C00000"/>
              </a:solidFill>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pic>
        <p:nvPicPr>
          <p:cNvPr id="7" name="Picture 2"/>
          <p:cNvPicPr>
            <a:picLocks noChangeAspect="1" noChangeArrowheads="1"/>
          </p:cNvPicPr>
          <p:nvPr/>
        </p:nvPicPr>
        <p:blipFill>
          <a:blip r:embed="rId3"/>
          <a:srcRect l="8125" t="15000" r="45625" b="41000"/>
          <a:stretch>
            <a:fillRect/>
          </a:stretch>
        </p:blipFill>
        <p:spPr bwMode="auto">
          <a:xfrm>
            <a:off x="4429124" y="3714752"/>
            <a:ext cx="4445392" cy="2643206"/>
          </a:xfrm>
          <a:prstGeom prst="rect">
            <a:avLst/>
          </a:prstGeom>
          <a:noFill/>
          <a:ln w="9525">
            <a:noFill/>
            <a:miter lim="800000"/>
            <a:headEnd/>
            <a:tailEnd/>
          </a:ln>
          <a:effectLst/>
        </p:spPr>
      </p:pic>
      <p:pic>
        <p:nvPicPr>
          <p:cNvPr id="8" name="Picture 2"/>
          <p:cNvPicPr>
            <a:picLocks noChangeAspect="1" noChangeArrowheads="1"/>
          </p:cNvPicPr>
          <p:nvPr/>
        </p:nvPicPr>
        <p:blipFill>
          <a:blip r:embed="rId4"/>
          <a:srcRect l="16250" t="15000" r="48125" b="41000"/>
          <a:stretch>
            <a:fillRect/>
          </a:stretch>
        </p:blipFill>
        <p:spPr bwMode="auto">
          <a:xfrm>
            <a:off x="214282" y="519486"/>
            <a:ext cx="3516697" cy="2714644"/>
          </a:xfrm>
          <a:prstGeom prst="rect">
            <a:avLst/>
          </a:prstGeom>
          <a:noFill/>
          <a:ln w="9525">
            <a:noFill/>
            <a:miter lim="800000"/>
            <a:headEnd/>
            <a:tailEnd/>
          </a:ln>
          <a:effectLst/>
        </p:spPr>
      </p:pic>
      <p:pic>
        <p:nvPicPr>
          <p:cNvPr id="9" name="Picture 2"/>
          <p:cNvPicPr>
            <a:picLocks noChangeAspect="1" noChangeArrowheads="1"/>
          </p:cNvPicPr>
          <p:nvPr/>
        </p:nvPicPr>
        <p:blipFill>
          <a:blip r:embed="rId5"/>
          <a:srcRect l="7500" t="15000" r="42500" b="41000"/>
          <a:stretch>
            <a:fillRect/>
          </a:stretch>
        </p:blipFill>
        <p:spPr bwMode="auto">
          <a:xfrm>
            <a:off x="3929058" y="504765"/>
            <a:ext cx="4987671" cy="2743219"/>
          </a:xfrm>
          <a:prstGeom prst="rect">
            <a:avLst/>
          </a:prstGeom>
          <a:noFill/>
          <a:ln w="9525">
            <a:noFill/>
            <a:miter lim="800000"/>
            <a:headEnd/>
            <a:tailEnd/>
          </a:ln>
          <a:effectLst/>
        </p:spPr>
      </p:pic>
      <p:pic>
        <p:nvPicPr>
          <p:cNvPr id="10" name="Picture 2"/>
          <p:cNvPicPr>
            <a:picLocks noChangeAspect="1" noChangeArrowheads="1"/>
          </p:cNvPicPr>
          <p:nvPr/>
        </p:nvPicPr>
        <p:blipFill>
          <a:blip r:embed="rId6"/>
          <a:srcRect l="7500" t="15000" r="55625" b="41000"/>
          <a:stretch>
            <a:fillRect/>
          </a:stretch>
        </p:blipFill>
        <p:spPr bwMode="auto">
          <a:xfrm>
            <a:off x="214282" y="3714753"/>
            <a:ext cx="3500462" cy="2610514"/>
          </a:xfrm>
          <a:prstGeom prst="rect">
            <a:avLst/>
          </a:prstGeom>
          <a:noFill/>
          <a:ln w="9525">
            <a:noFill/>
            <a:miter lim="800000"/>
            <a:headEnd/>
            <a:tailEnd/>
          </a:ln>
          <a:effectLst/>
        </p:spPr>
      </p:pic>
      <p:sp>
        <p:nvSpPr>
          <p:cNvPr id="11" name="Rectangle 10"/>
          <p:cNvSpPr/>
          <p:nvPr/>
        </p:nvSpPr>
        <p:spPr>
          <a:xfrm>
            <a:off x="998902" y="3188689"/>
            <a:ext cx="1858586" cy="369332"/>
          </a:xfrm>
          <a:prstGeom prst="rect">
            <a:avLst/>
          </a:prstGeom>
        </p:spPr>
        <p:txBody>
          <a:bodyPr wrap="none">
            <a:spAutoFit/>
          </a:bodyPr>
          <a:lstStyle/>
          <a:p>
            <a:r>
              <a:rPr lang="en-US" b="1" dirty="0" smtClean="0">
                <a:solidFill>
                  <a:srgbClr val="C00000"/>
                </a:solidFill>
                <a:latin typeface="Garamond" pitchFamily="18" charset="0"/>
              </a:rPr>
              <a:t>Source of energy</a:t>
            </a:r>
            <a:endParaRPr lang="en-US" dirty="0"/>
          </a:p>
        </p:txBody>
      </p:sp>
      <p:sp>
        <p:nvSpPr>
          <p:cNvPr id="12" name="Rectangle 11"/>
          <p:cNvSpPr/>
          <p:nvPr/>
        </p:nvSpPr>
        <p:spPr>
          <a:xfrm>
            <a:off x="4857752" y="3202544"/>
            <a:ext cx="3429024" cy="369332"/>
          </a:xfrm>
          <a:prstGeom prst="rect">
            <a:avLst/>
          </a:prstGeom>
        </p:spPr>
        <p:txBody>
          <a:bodyPr wrap="square">
            <a:spAutoFit/>
          </a:bodyPr>
          <a:lstStyle/>
          <a:p>
            <a:r>
              <a:rPr lang="en-US" b="1" dirty="0" smtClean="0">
                <a:solidFill>
                  <a:srgbClr val="C00000"/>
                </a:solidFill>
                <a:latin typeface="Garamond" pitchFamily="18" charset="0"/>
              </a:rPr>
              <a:t>Power Gears to drive clock hands</a:t>
            </a:r>
            <a:endParaRPr lang="en-US" dirty="0"/>
          </a:p>
        </p:txBody>
      </p:sp>
      <p:sp>
        <p:nvSpPr>
          <p:cNvPr id="13" name="Rectangle 12"/>
          <p:cNvSpPr/>
          <p:nvPr/>
        </p:nvSpPr>
        <p:spPr>
          <a:xfrm>
            <a:off x="142844" y="6298662"/>
            <a:ext cx="3652603" cy="369332"/>
          </a:xfrm>
          <a:prstGeom prst="rect">
            <a:avLst/>
          </a:prstGeom>
        </p:spPr>
        <p:txBody>
          <a:bodyPr wrap="none">
            <a:spAutoFit/>
          </a:bodyPr>
          <a:lstStyle/>
          <a:p>
            <a:r>
              <a:rPr lang="en-US" b="1" dirty="0" smtClean="0">
                <a:solidFill>
                  <a:srgbClr val="C00000"/>
                </a:solidFill>
                <a:latin typeface="Garamond" pitchFamily="18" charset="0"/>
              </a:rPr>
              <a:t>Anchor Escapement and Controller</a:t>
            </a:r>
            <a:endParaRPr lang="en-US" dirty="0"/>
          </a:p>
        </p:txBody>
      </p:sp>
      <p:sp>
        <p:nvSpPr>
          <p:cNvPr id="14" name="Rectangle 13"/>
          <p:cNvSpPr/>
          <p:nvPr/>
        </p:nvSpPr>
        <p:spPr>
          <a:xfrm rot="16200000">
            <a:off x="2630462" y="4716855"/>
            <a:ext cx="1084849" cy="338554"/>
          </a:xfrm>
          <a:prstGeom prst="rect">
            <a:avLst/>
          </a:prstGeom>
          <a:solidFill>
            <a:schemeClr val="bg1"/>
          </a:solidFill>
        </p:spPr>
        <p:txBody>
          <a:bodyPr wrap="none">
            <a:spAutoFit/>
          </a:bodyPr>
          <a:lstStyle/>
          <a:p>
            <a:r>
              <a:rPr lang="en-US" sz="1600" b="1" dirty="0" smtClean="0">
                <a:latin typeface="Garamond" pitchFamily="18" charset="0"/>
              </a:rPr>
              <a:t>Pendulum</a:t>
            </a:r>
            <a:endParaRPr lang="en-US" sz="1600" dirty="0"/>
          </a:p>
        </p:txBody>
      </p:sp>
      <p:sp>
        <p:nvSpPr>
          <p:cNvPr id="15" name="Rectangle 14"/>
          <p:cNvSpPr/>
          <p:nvPr/>
        </p:nvSpPr>
        <p:spPr>
          <a:xfrm>
            <a:off x="4786314" y="6312517"/>
            <a:ext cx="3701654" cy="369332"/>
          </a:xfrm>
          <a:prstGeom prst="rect">
            <a:avLst/>
          </a:prstGeom>
        </p:spPr>
        <p:txBody>
          <a:bodyPr wrap="none">
            <a:spAutoFit/>
          </a:bodyPr>
          <a:lstStyle/>
          <a:p>
            <a:r>
              <a:rPr lang="en-US" b="1" dirty="0" smtClean="0">
                <a:solidFill>
                  <a:srgbClr val="C00000"/>
                </a:solidFill>
                <a:latin typeface="Garamond" pitchFamily="18" charset="0"/>
              </a:rPr>
              <a:t>Whole assembly with time indicator</a:t>
            </a:r>
            <a:endParaRPr lang="en-US" dirty="0"/>
          </a:p>
        </p:txBody>
      </p:sp>
      <p:sp>
        <p:nvSpPr>
          <p:cNvPr id="16" name="Rectangle 15"/>
          <p:cNvSpPr/>
          <p:nvPr/>
        </p:nvSpPr>
        <p:spPr>
          <a:xfrm rot="16200000">
            <a:off x="2471533" y="1678320"/>
            <a:ext cx="1426994" cy="338554"/>
          </a:xfrm>
          <a:prstGeom prst="rect">
            <a:avLst/>
          </a:prstGeom>
          <a:solidFill>
            <a:schemeClr val="bg1"/>
          </a:solidFill>
        </p:spPr>
        <p:txBody>
          <a:bodyPr wrap="none">
            <a:spAutoFit/>
          </a:bodyPr>
          <a:lstStyle/>
          <a:p>
            <a:r>
              <a:rPr lang="en-US" sz="1600" b="1" dirty="0" smtClean="0">
                <a:latin typeface="Garamond" pitchFamily="18" charset="0"/>
              </a:rPr>
              <a:t>Falling weight</a:t>
            </a:r>
            <a:endParaRPr lang="en-US" sz="1600" dirty="0"/>
          </a:p>
        </p:txBody>
      </p:sp>
      <p:cxnSp>
        <p:nvCxnSpPr>
          <p:cNvPr id="18" name="Straight Arrow Connector 17"/>
          <p:cNvCxnSpPr/>
          <p:nvPr/>
        </p:nvCxnSpPr>
        <p:spPr>
          <a:xfrm rot="5400000" flipH="1" flipV="1">
            <a:off x="357952" y="5429264"/>
            <a:ext cx="1856594" cy="794"/>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928794" y="57559"/>
            <a:ext cx="5572164" cy="400110"/>
          </a:xfrm>
          <a:prstGeom prst="rect">
            <a:avLst/>
          </a:prstGeom>
          <a:noFill/>
          <a:ln w="19050">
            <a:solidFill>
              <a:srgbClr val="C00000"/>
            </a:solidFill>
          </a:ln>
        </p:spPr>
        <p:txBody>
          <a:bodyPr wrap="square" rtlCol="0">
            <a:spAutoFit/>
          </a:bodyPr>
          <a:lstStyle/>
          <a:p>
            <a:r>
              <a:rPr lang="en-US" sz="2000" b="1" dirty="0" smtClean="0">
                <a:latin typeface="Garamond" pitchFamily="18" charset="0"/>
              </a:rPr>
              <a:t>Clock before John Harrison (Before 18</a:t>
            </a:r>
            <a:r>
              <a:rPr lang="en-US" sz="2000" b="1" baseline="30000" dirty="0" smtClean="0">
                <a:latin typeface="Garamond" pitchFamily="18" charset="0"/>
              </a:rPr>
              <a:t>th</a:t>
            </a:r>
            <a:r>
              <a:rPr lang="en-US" sz="2000" b="1" dirty="0" smtClean="0">
                <a:latin typeface="Garamond" pitchFamily="18" charset="0"/>
              </a:rPr>
              <a:t> Century)</a:t>
            </a:r>
            <a:endParaRPr lang="en-US" sz="2000" b="1" dirty="0">
              <a:latin typeface="Garamond" pitchFamily="18" charset="0"/>
            </a:endParaRPr>
          </a:p>
        </p:txBody>
      </p:sp>
      <p:cxnSp>
        <p:nvCxnSpPr>
          <p:cNvPr id="21" name="Straight Arrow Connector 20"/>
          <p:cNvCxnSpPr>
            <a:endCxn id="14" idx="1"/>
          </p:cNvCxnSpPr>
          <p:nvPr/>
        </p:nvCxnSpPr>
        <p:spPr>
          <a:xfrm rot="16200000" flipV="1">
            <a:off x="2729083" y="5872362"/>
            <a:ext cx="929401" cy="4179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0-#ppt_w/2"/>
                                          </p:val>
                                        </p:tav>
                                        <p:tav tm="100000">
                                          <p:val>
                                            <p:strVal val="#ppt_x"/>
                                          </p:val>
                                        </p:tav>
                                      </p:tavLst>
                                    </p:anim>
                                    <p:anim calcmode="lin" valueType="num">
                                      <p:cBhvr additive="base">
                                        <p:cTn id="16"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1+#ppt_w/2"/>
                                          </p:val>
                                        </p:tav>
                                        <p:tav tm="100000">
                                          <p:val>
                                            <p:strVal val="#ppt_x"/>
                                          </p:val>
                                        </p:tav>
                                      </p:tavLst>
                                    </p:anim>
                                    <p:anim calcmode="lin" valueType="num">
                                      <p:cBhvr additive="base">
                                        <p:cTn id="22" dur="10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1+#ppt_w/2"/>
                                          </p:val>
                                        </p:tav>
                                        <p:tav tm="100000">
                                          <p:val>
                                            <p:strVal val="#ppt_x"/>
                                          </p:val>
                                        </p:tav>
                                      </p:tavLst>
                                    </p:anim>
                                    <p:anim calcmode="lin" valueType="num">
                                      <p:cBhvr additive="base">
                                        <p:cTn id="2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0" fill="hold"/>
                                        <p:tgtEl>
                                          <p:spTgt spid="10"/>
                                        </p:tgtEl>
                                        <p:attrNameLst>
                                          <p:attrName>ppt_x</p:attrName>
                                        </p:attrNameLst>
                                      </p:cBhvr>
                                      <p:tavLst>
                                        <p:tav tm="0">
                                          <p:val>
                                            <p:strVal val="#ppt_x"/>
                                          </p:val>
                                        </p:tav>
                                        <p:tav tm="100000">
                                          <p:val>
                                            <p:strVal val="#ppt_x"/>
                                          </p:val>
                                        </p:tav>
                                      </p:tavLst>
                                    </p:anim>
                                    <p:anim calcmode="lin" valueType="num">
                                      <p:cBhvr additive="base">
                                        <p:cTn id="32" dur="10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ppt_x"/>
                                          </p:val>
                                        </p:tav>
                                        <p:tav tm="100000">
                                          <p:val>
                                            <p:strVal val="#ppt_x"/>
                                          </p:val>
                                        </p:tav>
                                      </p:tavLst>
                                    </p:anim>
                                    <p:anim calcmode="lin" valueType="num">
                                      <p:cBhvr additive="base">
                                        <p:cTn id="36" dur="10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1000" fill="hold"/>
                                        <p:tgtEl>
                                          <p:spTgt spid="14"/>
                                        </p:tgtEl>
                                        <p:attrNameLst>
                                          <p:attrName>ppt_x</p:attrName>
                                        </p:attrNameLst>
                                      </p:cBhvr>
                                      <p:tavLst>
                                        <p:tav tm="0">
                                          <p:val>
                                            <p:strVal val="#ppt_x"/>
                                          </p:val>
                                        </p:tav>
                                        <p:tav tm="100000">
                                          <p:val>
                                            <p:strVal val="#ppt_x"/>
                                          </p:val>
                                        </p:tav>
                                      </p:tavLst>
                                    </p:anim>
                                    <p:anim calcmode="lin" valueType="num">
                                      <p:cBhvr additive="base">
                                        <p:cTn id="40" dur="10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1000" fill="hold"/>
                                        <p:tgtEl>
                                          <p:spTgt spid="18"/>
                                        </p:tgtEl>
                                        <p:attrNameLst>
                                          <p:attrName>ppt_x</p:attrName>
                                        </p:attrNameLst>
                                      </p:cBhvr>
                                      <p:tavLst>
                                        <p:tav tm="0">
                                          <p:val>
                                            <p:strVal val="#ppt_x"/>
                                          </p:val>
                                        </p:tav>
                                        <p:tav tm="100000">
                                          <p:val>
                                            <p:strVal val="#ppt_x"/>
                                          </p:val>
                                        </p:tav>
                                      </p:tavLst>
                                    </p:anim>
                                    <p:anim calcmode="lin" valueType="num">
                                      <p:cBhvr additive="base">
                                        <p:cTn id="44" dur="10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1000" fill="hold"/>
                                        <p:tgtEl>
                                          <p:spTgt spid="21"/>
                                        </p:tgtEl>
                                        <p:attrNameLst>
                                          <p:attrName>ppt_x</p:attrName>
                                        </p:attrNameLst>
                                      </p:cBhvr>
                                      <p:tavLst>
                                        <p:tav tm="0">
                                          <p:val>
                                            <p:strVal val="#ppt_x"/>
                                          </p:val>
                                        </p:tav>
                                        <p:tav tm="100000">
                                          <p:val>
                                            <p:strVal val="#ppt_x"/>
                                          </p:val>
                                        </p:tav>
                                      </p:tavLst>
                                    </p:anim>
                                    <p:anim calcmode="lin" valueType="num">
                                      <p:cBhvr additive="base">
                                        <p:cTn id="4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1000" fill="hold"/>
                                        <p:tgtEl>
                                          <p:spTgt spid="7"/>
                                        </p:tgtEl>
                                        <p:attrNameLst>
                                          <p:attrName>ppt_x</p:attrName>
                                        </p:attrNameLst>
                                      </p:cBhvr>
                                      <p:tavLst>
                                        <p:tav tm="0">
                                          <p:val>
                                            <p:strVal val="1+#ppt_w/2"/>
                                          </p:val>
                                        </p:tav>
                                        <p:tav tm="100000">
                                          <p:val>
                                            <p:strVal val="#ppt_x"/>
                                          </p:val>
                                        </p:tav>
                                      </p:tavLst>
                                    </p:anim>
                                    <p:anim calcmode="lin" valueType="num">
                                      <p:cBhvr additive="base">
                                        <p:cTn id="54" dur="1000" fill="hold"/>
                                        <p:tgtEl>
                                          <p:spTgt spid="7"/>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1000" fill="hold"/>
                                        <p:tgtEl>
                                          <p:spTgt spid="15"/>
                                        </p:tgtEl>
                                        <p:attrNameLst>
                                          <p:attrName>ppt_x</p:attrName>
                                        </p:attrNameLst>
                                      </p:cBhvr>
                                      <p:tavLst>
                                        <p:tav tm="0">
                                          <p:val>
                                            <p:strVal val="1+#ppt_w/2"/>
                                          </p:val>
                                        </p:tav>
                                        <p:tav tm="100000">
                                          <p:val>
                                            <p:strVal val="#ppt_x"/>
                                          </p:val>
                                        </p:tav>
                                      </p:tavLst>
                                    </p:anim>
                                    <p:anim calcmode="lin" valueType="num">
                                      <p:cBhvr additive="base">
                                        <p:cTn id="5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animBg="1"/>
      <p:bldP spid="15" grpId="0"/>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pic>
        <p:nvPicPr>
          <p:cNvPr id="5" name="Picture 4" descr="Anchor_escapement_animation_217x328px.gif"/>
          <p:cNvPicPr>
            <a:picLocks noChangeAspect="1"/>
          </p:cNvPicPr>
          <p:nvPr/>
        </p:nvPicPr>
        <p:blipFill>
          <a:blip r:embed="rId3" cstate="print"/>
          <a:stretch>
            <a:fillRect/>
          </a:stretch>
        </p:blipFill>
        <p:spPr>
          <a:xfrm>
            <a:off x="429166" y="863728"/>
            <a:ext cx="2714074" cy="4102380"/>
          </a:xfrm>
          <a:prstGeom prst="rect">
            <a:avLst/>
          </a:prstGeom>
        </p:spPr>
      </p:pic>
      <p:sp>
        <p:nvSpPr>
          <p:cNvPr id="6" name="TextBox 5"/>
          <p:cNvSpPr txBox="1"/>
          <p:nvPr/>
        </p:nvSpPr>
        <p:spPr>
          <a:xfrm>
            <a:off x="357158" y="4935692"/>
            <a:ext cx="2928958" cy="707886"/>
          </a:xfrm>
          <a:prstGeom prst="rect">
            <a:avLst/>
          </a:prstGeom>
          <a:noFill/>
        </p:spPr>
        <p:txBody>
          <a:bodyPr wrap="square" rtlCol="0">
            <a:spAutoFit/>
          </a:bodyPr>
          <a:lstStyle/>
          <a:p>
            <a:pPr algn="ctr"/>
            <a:r>
              <a:rPr lang="en-US" sz="2000" b="1" dirty="0" smtClean="0">
                <a:latin typeface="Garamond" pitchFamily="18" charset="0"/>
              </a:rPr>
              <a:t>Anchor escapement used in pendulum clocks</a:t>
            </a:r>
            <a:endParaRPr lang="en-IN" sz="2000" b="1" dirty="0">
              <a:latin typeface="Garamond" pitchFamily="18" charset="0"/>
            </a:endParaRPr>
          </a:p>
        </p:txBody>
      </p:sp>
      <p:sp>
        <p:nvSpPr>
          <p:cNvPr id="7" name="Rectangle 6"/>
          <p:cNvSpPr/>
          <p:nvPr/>
        </p:nvSpPr>
        <p:spPr>
          <a:xfrm>
            <a:off x="3714744" y="3429000"/>
            <a:ext cx="5072098" cy="3170099"/>
          </a:xfrm>
          <a:prstGeom prst="rect">
            <a:avLst/>
          </a:prstGeom>
        </p:spPr>
        <p:txBody>
          <a:bodyPr wrap="square">
            <a:spAutoFit/>
          </a:bodyPr>
          <a:lstStyle/>
          <a:p>
            <a:pPr algn="just"/>
            <a:r>
              <a:rPr lang="en-US" sz="2000" b="1" dirty="0" smtClean="0">
                <a:latin typeface="Garamond" pitchFamily="18" charset="0"/>
              </a:rPr>
              <a:t>As the pendulum swings from side to side, it rocks the escapement that locks and unlocks the mechanism driven by the falling weight. </a:t>
            </a:r>
          </a:p>
          <a:p>
            <a:pPr algn="just"/>
            <a:endParaRPr lang="en-US" sz="2000" b="1" dirty="0" smtClean="0">
              <a:latin typeface="Garamond" pitchFamily="18" charset="0"/>
            </a:endParaRPr>
          </a:p>
          <a:p>
            <a:pPr algn="just"/>
            <a:r>
              <a:rPr lang="en-US" sz="2000" b="1" dirty="0" smtClean="0">
                <a:latin typeface="Garamond" pitchFamily="18" charset="0"/>
              </a:rPr>
              <a:t>The mechanism is locked and escapement releases it so it can move. In other words, lets it </a:t>
            </a:r>
            <a:r>
              <a:rPr lang="en-US" sz="2000" b="1" i="1" dirty="0" smtClean="0">
                <a:solidFill>
                  <a:srgbClr val="C00000"/>
                </a:solidFill>
                <a:latin typeface="Garamond" pitchFamily="18" charset="0"/>
              </a:rPr>
              <a:t>escape </a:t>
            </a:r>
            <a:r>
              <a:rPr lang="en-US" sz="2000" b="1" dirty="0" smtClean="0">
                <a:latin typeface="Garamond" pitchFamily="18" charset="0"/>
              </a:rPr>
              <a:t>once per second. </a:t>
            </a:r>
          </a:p>
          <a:p>
            <a:pPr algn="just"/>
            <a:endParaRPr lang="en-US" sz="2000" b="1" dirty="0" smtClean="0">
              <a:solidFill>
                <a:srgbClr val="C00000"/>
              </a:solidFill>
              <a:latin typeface="Garamond" pitchFamily="18" charset="0"/>
            </a:endParaRPr>
          </a:p>
          <a:p>
            <a:pPr algn="just"/>
            <a:r>
              <a:rPr lang="en-US" sz="2000" b="1" dirty="0" smtClean="0">
                <a:solidFill>
                  <a:srgbClr val="C00000"/>
                </a:solidFill>
                <a:latin typeface="Garamond" pitchFamily="18" charset="0"/>
              </a:rPr>
              <a:t>It is this repeated locking and unlocking that makes the tick-tock sound one can hear! </a:t>
            </a:r>
            <a:endParaRPr lang="en-US" sz="2000" b="1" dirty="0">
              <a:solidFill>
                <a:srgbClr val="C00000"/>
              </a:solidFill>
              <a:latin typeface="Garamond" pitchFamily="18" charset="0"/>
            </a:endParaRPr>
          </a:p>
        </p:txBody>
      </p:sp>
      <p:pic>
        <p:nvPicPr>
          <p:cNvPr id="8" name="Picture 7" descr="Escapement in a pendulum clock. Photo by Anders Sandberg."/>
          <p:cNvPicPr/>
          <p:nvPr/>
        </p:nvPicPr>
        <p:blipFill>
          <a:blip r:embed="rId4" cstate="print"/>
          <a:srcRect/>
          <a:stretch>
            <a:fillRect/>
          </a:stretch>
        </p:blipFill>
        <p:spPr bwMode="auto">
          <a:xfrm>
            <a:off x="4929190" y="214290"/>
            <a:ext cx="2500330" cy="30718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pic>
        <p:nvPicPr>
          <p:cNvPr id="7" name="Picture 2"/>
          <p:cNvPicPr>
            <a:picLocks noChangeAspect="1" noChangeArrowheads="1"/>
          </p:cNvPicPr>
          <p:nvPr/>
        </p:nvPicPr>
        <p:blipFill>
          <a:blip r:embed="rId3"/>
          <a:srcRect l="8125" t="15000" r="45625" b="41000"/>
          <a:stretch>
            <a:fillRect/>
          </a:stretch>
        </p:blipFill>
        <p:spPr bwMode="auto">
          <a:xfrm>
            <a:off x="4429124" y="3714752"/>
            <a:ext cx="4445392" cy="2643206"/>
          </a:xfrm>
          <a:prstGeom prst="rect">
            <a:avLst/>
          </a:prstGeom>
          <a:noFill/>
          <a:ln w="9525">
            <a:noFill/>
            <a:miter lim="800000"/>
            <a:headEnd/>
            <a:tailEnd/>
          </a:ln>
          <a:effectLst/>
        </p:spPr>
      </p:pic>
      <p:pic>
        <p:nvPicPr>
          <p:cNvPr id="8" name="Picture 2"/>
          <p:cNvPicPr>
            <a:picLocks noChangeAspect="1" noChangeArrowheads="1"/>
          </p:cNvPicPr>
          <p:nvPr/>
        </p:nvPicPr>
        <p:blipFill>
          <a:blip r:embed="rId4"/>
          <a:srcRect l="16250" t="15000" r="48125" b="41000"/>
          <a:stretch>
            <a:fillRect/>
          </a:stretch>
        </p:blipFill>
        <p:spPr bwMode="auto">
          <a:xfrm>
            <a:off x="214282" y="519486"/>
            <a:ext cx="3516697" cy="2714644"/>
          </a:xfrm>
          <a:prstGeom prst="rect">
            <a:avLst/>
          </a:prstGeom>
          <a:noFill/>
          <a:ln w="9525">
            <a:noFill/>
            <a:miter lim="800000"/>
            <a:headEnd/>
            <a:tailEnd/>
          </a:ln>
          <a:effectLst/>
        </p:spPr>
      </p:pic>
      <p:pic>
        <p:nvPicPr>
          <p:cNvPr id="9" name="Picture 2"/>
          <p:cNvPicPr>
            <a:picLocks noChangeAspect="1" noChangeArrowheads="1"/>
          </p:cNvPicPr>
          <p:nvPr/>
        </p:nvPicPr>
        <p:blipFill>
          <a:blip r:embed="rId5"/>
          <a:srcRect l="7500" t="15000" r="42500" b="41000"/>
          <a:stretch>
            <a:fillRect/>
          </a:stretch>
        </p:blipFill>
        <p:spPr bwMode="auto">
          <a:xfrm>
            <a:off x="3929058" y="504765"/>
            <a:ext cx="4987671" cy="2743219"/>
          </a:xfrm>
          <a:prstGeom prst="rect">
            <a:avLst/>
          </a:prstGeom>
          <a:noFill/>
          <a:ln w="9525">
            <a:noFill/>
            <a:miter lim="800000"/>
            <a:headEnd/>
            <a:tailEnd/>
          </a:ln>
          <a:effectLst/>
        </p:spPr>
      </p:pic>
      <p:pic>
        <p:nvPicPr>
          <p:cNvPr id="10" name="Picture 2"/>
          <p:cNvPicPr>
            <a:picLocks noChangeAspect="1" noChangeArrowheads="1"/>
          </p:cNvPicPr>
          <p:nvPr/>
        </p:nvPicPr>
        <p:blipFill>
          <a:blip r:embed="rId6"/>
          <a:srcRect l="7500" t="15000" r="55625" b="41000"/>
          <a:stretch>
            <a:fillRect/>
          </a:stretch>
        </p:blipFill>
        <p:spPr bwMode="auto">
          <a:xfrm>
            <a:off x="214282" y="3714753"/>
            <a:ext cx="3500462" cy="2610514"/>
          </a:xfrm>
          <a:prstGeom prst="rect">
            <a:avLst/>
          </a:prstGeom>
          <a:noFill/>
          <a:ln w="9525">
            <a:noFill/>
            <a:miter lim="800000"/>
            <a:headEnd/>
            <a:tailEnd/>
          </a:ln>
          <a:effectLst/>
        </p:spPr>
      </p:pic>
      <p:sp>
        <p:nvSpPr>
          <p:cNvPr id="11" name="Rectangle 10"/>
          <p:cNvSpPr/>
          <p:nvPr/>
        </p:nvSpPr>
        <p:spPr>
          <a:xfrm>
            <a:off x="998902" y="3188689"/>
            <a:ext cx="1858586" cy="369332"/>
          </a:xfrm>
          <a:prstGeom prst="rect">
            <a:avLst/>
          </a:prstGeom>
        </p:spPr>
        <p:txBody>
          <a:bodyPr wrap="none">
            <a:spAutoFit/>
          </a:bodyPr>
          <a:lstStyle/>
          <a:p>
            <a:r>
              <a:rPr lang="en-US" b="1" dirty="0" smtClean="0">
                <a:solidFill>
                  <a:srgbClr val="C00000"/>
                </a:solidFill>
                <a:latin typeface="Garamond" pitchFamily="18" charset="0"/>
              </a:rPr>
              <a:t>Source of energy</a:t>
            </a:r>
            <a:endParaRPr lang="en-US" dirty="0"/>
          </a:p>
        </p:txBody>
      </p:sp>
      <p:sp>
        <p:nvSpPr>
          <p:cNvPr id="12" name="Rectangle 11"/>
          <p:cNvSpPr/>
          <p:nvPr/>
        </p:nvSpPr>
        <p:spPr>
          <a:xfrm>
            <a:off x="4857752" y="3202544"/>
            <a:ext cx="3429024" cy="369332"/>
          </a:xfrm>
          <a:prstGeom prst="rect">
            <a:avLst/>
          </a:prstGeom>
        </p:spPr>
        <p:txBody>
          <a:bodyPr wrap="square">
            <a:spAutoFit/>
          </a:bodyPr>
          <a:lstStyle/>
          <a:p>
            <a:r>
              <a:rPr lang="en-US" b="1" dirty="0" smtClean="0">
                <a:solidFill>
                  <a:srgbClr val="C00000"/>
                </a:solidFill>
                <a:latin typeface="Garamond" pitchFamily="18" charset="0"/>
              </a:rPr>
              <a:t>Power Gears to drive clock hands</a:t>
            </a:r>
            <a:endParaRPr lang="en-US" dirty="0"/>
          </a:p>
        </p:txBody>
      </p:sp>
      <p:sp>
        <p:nvSpPr>
          <p:cNvPr id="13" name="Rectangle 12"/>
          <p:cNvSpPr/>
          <p:nvPr/>
        </p:nvSpPr>
        <p:spPr>
          <a:xfrm>
            <a:off x="142844" y="6298662"/>
            <a:ext cx="3652603" cy="369332"/>
          </a:xfrm>
          <a:prstGeom prst="rect">
            <a:avLst/>
          </a:prstGeom>
        </p:spPr>
        <p:txBody>
          <a:bodyPr wrap="none">
            <a:spAutoFit/>
          </a:bodyPr>
          <a:lstStyle/>
          <a:p>
            <a:r>
              <a:rPr lang="en-US" b="1" dirty="0" smtClean="0">
                <a:solidFill>
                  <a:srgbClr val="C00000"/>
                </a:solidFill>
                <a:latin typeface="Garamond" pitchFamily="18" charset="0"/>
              </a:rPr>
              <a:t>Anchor Escapement and Controller</a:t>
            </a:r>
            <a:endParaRPr lang="en-US" dirty="0"/>
          </a:p>
        </p:txBody>
      </p:sp>
      <p:sp>
        <p:nvSpPr>
          <p:cNvPr id="14" name="Rectangle 13"/>
          <p:cNvSpPr/>
          <p:nvPr/>
        </p:nvSpPr>
        <p:spPr>
          <a:xfrm rot="16200000">
            <a:off x="2630462" y="4716855"/>
            <a:ext cx="1084849" cy="338554"/>
          </a:xfrm>
          <a:prstGeom prst="rect">
            <a:avLst/>
          </a:prstGeom>
          <a:solidFill>
            <a:schemeClr val="bg1"/>
          </a:solidFill>
        </p:spPr>
        <p:txBody>
          <a:bodyPr wrap="none">
            <a:spAutoFit/>
          </a:bodyPr>
          <a:lstStyle/>
          <a:p>
            <a:r>
              <a:rPr lang="en-US" sz="1600" b="1" dirty="0" smtClean="0">
                <a:latin typeface="Garamond" pitchFamily="18" charset="0"/>
              </a:rPr>
              <a:t>Pendulum</a:t>
            </a:r>
            <a:endParaRPr lang="en-US" sz="1600" dirty="0"/>
          </a:p>
        </p:txBody>
      </p:sp>
      <p:sp>
        <p:nvSpPr>
          <p:cNvPr id="15" name="Rectangle 14"/>
          <p:cNvSpPr/>
          <p:nvPr/>
        </p:nvSpPr>
        <p:spPr>
          <a:xfrm>
            <a:off x="4786314" y="6312517"/>
            <a:ext cx="3701654" cy="369332"/>
          </a:xfrm>
          <a:prstGeom prst="rect">
            <a:avLst/>
          </a:prstGeom>
        </p:spPr>
        <p:txBody>
          <a:bodyPr wrap="none">
            <a:spAutoFit/>
          </a:bodyPr>
          <a:lstStyle/>
          <a:p>
            <a:r>
              <a:rPr lang="en-US" b="1" dirty="0" smtClean="0">
                <a:solidFill>
                  <a:srgbClr val="C00000"/>
                </a:solidFill>
                <a:latin typeface="Garamond" pitchFamily="18" charset="0"/>
              </a:rPr>
              <a:t>Whole assembly with time indicator</a:t>
            </a:r>
            <a:endParaRPr lang="en-US" dirty="0"/>
          </a:p>
        </p:txBody>
      </p:sp>
      <p:sp>
        <p:nvSpPr>
          <p:cNvPr id="16" name="Rectangle 15"/>
          <p:cNvSpPr/>
          <p:nvPr/>
        </p:nvSpPr>
        <p:spPr>
          <a:xfrm rot="16200000">
            <a:off x="2471533" y="1678320"/>
            <a:ext cx="1426994" cy="338554"/>
          </a:xfrm>
          <a:prstGeom prst="rect">
            <a:avLst/>
          </a:prstGeom>
          <a:solidFill>
            <a:schemeClr val="bg1"/>
          </a:solidFill>
        </p:spPr>
        <p:txBody>
          <a:bodyPr wrap="none">
            <a:spAutoFit/>
          </a:bodyPr>
          <a:lstStyle/>
          <a:p>
            <a:r>
              <a:rPr lang="en-US" sz="1600" b="1" dirty="0" smtClean="0">
                <a:latin typeface="Garamond" pitchFamily="18" charset="0"/>
              </a:rPr>
              <a:t>Falling weight</a:t>
            </a:r>
            <a:endParaRPr lang="en-US" sz="1600" dirty="0"/>
          </a:p>
        </p:txBody>
      </p:sp>
      <p:cxnSp>
        <p:nvCxnSpPr>
          <p:cNvPr id="18" name="Straight Arrow Connector 17"/>
          <p:cNvCxnSpPr/>
          <p:nvPr/>
        </p:nvCxnSpPr>
        <p:spPr>
          <a:xfrm rot="5400000" flipH="1" flipV="1">
            <a:off x="357952" y="5429264"/>
            <a:ext cx="1856594" cy="794"/>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500166" y="57559"/>
            <a:ext cx="6143668" cy="400110"/>
          </a:xfrm>
          <a:prstGeom prst="rect">
            <a:avLst/>
          </a:prstGeom>
          <a:noFill/>
          <a:ln w="19050">
            <a:solidFill>
              <a:srgbClr val="C00000"/>
            </a:solidFill>
          </a:ln>
        </p:spPr>
        <p:txBody>
          <a:bodyPr wrap="square" rtlCol="0">
            <a:spAutoFit/>
          </a:bodyPr>
          <a:lstStyle/>
          <a:p>
            <a:r>
              <a:rPr lang="en-US" sz="2000" b="1" dirty="0" smtClean="0">
                <a:latin typeface="Garamond" pitchFamily="18" charset="0"/>
              </a:rPr>
              <a:t>Transition from before John Harrison’s time to after …</a:t>
            </a:r>
            <a:endParaRPr lang="en-US" sz="2000" b="1" dirty="0">
              <a:latin typeface="Garamond" pitchFamily="18" charset="0"/>
            </a:endParaRPr>
          </a:p>
        </p:txBody>
      </p:sp>
      <p:cxnSp>
        <p:nvCxnSpPr>
          <p:cNvPr id="21" name="Straight Arrow Connector 20"/>
          <p:cNvCxnSpPr>
            <a:endCxn id="14" idx="1"/>
          </p:cNvCxnSpPr>
          <p:nvPr/>
        </p:nvCxnSpPr>
        <p:spPr>
          <a:xfrm rot="16200000" flipV="1">
            <a:off x="2729083" y="5872362"/>
            <a:ext cx="929401" cy="4179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7"/>
          <a:srcRect l="10000" t="15000" r="45000" b="42000"/>
          <a:stretch>
            <a:fillRect/>
          </a:stretch>
        </p:blipFill>
        <p:spPr bwMode="auto">
          <a:xfrm>
            <a:off x="214282" y="972327"/>
            <a:ext cx="3515413" cy="2099483"/>
          </a:xfrm>
          <a:prstGeom prst="rect">
            <a:avLst/>
          </a:prstGeom>
          <a:noFill/>
          <a:ln w="9525">
            <a:noFill/>
            <a:miter lim="800000"/>
            <a:headEnd/>
            <a:tailEnd/>
          </a:ln>
          <a:effectLst/>
        </p:spPr>
      </p:pic>
      <p:pic>
        <p:nvPicPr>
          <p:cNvPr id="20" name="Picture 2"/>
          <p:cNvPicPr>
            <a:picLocks noChangeAspect="1" noChangeArrowheads="1"/>
          </p:cNvPicPr>
          <p:nvPr/>
        </p:nvPicPr>
        <p:blipFill>
          <a:blip r:embed="rId8"/>
          <a:srcRect l="10000" t="15000" r="45000" b="42000"/>
          <a:stretch>
            <a:fillRect/>
          </a:stretch>
        </p:blipFill>
        <p:spPr bwMode="auto">
          <a:xfrm>
            <a:off x="4143372" y="500042"/>
            <a:ext cx="4572032" cy="2730521"/>
          </a:xfrm>
          <a:prstGeom prst="rect">
            <a:avLst/>
          </a:prstGeom>
          <a:noFill/>
          <a:ln w="9525">
            <a:noFill/>
            <a:miter lim="800000"/>
            <a:headEnd/>
            <a:tailEnd/>
          </a:ln>
          <a:effectLst/>
        </p:spPr>
      </p:pic>
      <p:pic>
        <p:nvPicPr>
          <p:cNvPr id="22" name="Picture 2"/>
          <p:cNvPicPr>
            <a:picLocks noChangeAspect="1" noChangeArrowheads="1"/>
          </p:cNvPicPr>
          <p:nvPr/>
        </p:nvPicPr>
        <p:blipFill>
          <a:blip r:embed="rId9"/>
          <a:srcRect l="10000" t="15000" r="45000" b="42000"/>
          <a:stretch>
            <a:fillRect/>
          </a:stretch>
        </p:blipFill>
        <p:spPr bwMode="auto">
          <a:xfrm>
            <a:off x="214281" y="3929066"/>
            <a:ext cx="3947365" cy="2357454"/>
          </a:xfrm>
          <a:prstGeom prst="rect">
            <a:avLst/>
          </a:prstGeom>
          <a:noFill/>
          <a:ln w="9525">
            <a:noFill/>
            <a:miter lim="800000"/>
            <a:headEnd/>
            <a:tailEnd/>
          </a:ln>
          <a:effectLst/>
        </p:spPr>
      </p:pic>
      <p:pic>
        <p:nvPicPr>
          <p:cNvPr id="23" name="Picture 2"/>
          <p:cNvPicPr>
            <a:picLocks noChangeAspect="1" noChangeArrowheads="1"/>
          </p:cNvPicPr>
          <p:nvPr/>
        </p:nvPicPr>
        <p:blipFill>
          <a:blip r:embed="rId10"/>
          <a:srcRect l="13247" t="24375" r="57152" b="47500"/>
          <a:stretch>
            <a:fillRect/>
          </a:stretch>
        </p:blipFill>
        <p:spPr bwMode="auto">
          <a:xfrm>
            <a:off x="4429124" y="3714752"/>
            <a:ext cx="4429156" cy="2630217"/>
          </a:xfrm>
          <a:prstGeom prst="rect">
            <a:avLst/>
          </a:prstGeom>
          <a:noFill/>
          <a:ln w="9525">
            <a:noFill/>
            <a:miter lim="800000"/>
            <a:headEnd/>
            <a:tailEnd/>
          </a:ln>
          <a:effectLst/>
        </p:spPr>
      </p:pic>
      <p:sp>
        <p:nvSpPr>
          <p:cNvPr id="24" name="TextBox 23"/>
          <p:cNvSpPr txBox="1"/>
          <p:nvPr/>
        </p:nvSpPr>
        <p:spPr>
          <a:xfrm>
            <a:off x="2214546" y="4071942"/>
            <a:ext cx="1500198" cy="338554"/>
          </a:xfrm>
          <a:prstGeom prst="rect">
            <a:avLst/>
          </a:prstGeom>
          <a:solidFill>
            <a:schemeClr val="bg1"/>
          </a:solidFill>
          <a:ln>
            <a:noFill/>
          </a:ln>
        </p:spPr>
        <p:txBody>
          <a:bodyPr wrap="square" rtlCol="0">
            <a:spAutoFit/>
          </a:bodyPr>
          <a:lstStyle/>
          <a:p>
            <a:r>
              <a:rPr lang="en-US" sz="1600" b="1" dirty="0" smtClean="0">
                <a:latin typeface="Garamond" pitchFamily="18" charset="0"/>
              </a:rPr>
              <a:t>Balance Spring</a:t>
            </a:r>
            <a:endParaRPr lang="en-US" sz="1600" b="1" dirty="0">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2000"/>
                                        <p:tgtEl>
                                          <p:spTgt spid="8"/>
                                        </p:tgtEl>
                                        <p:attrNameLst>
                                          <p:attrName>ppt_x</p:attrName>
                                        </p:attrNameLst>
                                      </p:cBhvr>
                                      <p:tavLst>
                                        <p:tav tm="0">
                                          <p:val>
                                            <p:strVal val="ppt_x"/>
                                          </p:val>
                                        </p:tav>
                                        <p:tav tm="100000">
                                          <p:val>
                                            <p:strVal val="0-ppt_w/2"/>
                                          </p:val>
                                        </p:tav>
                                      </p:tavLst>
                                    </p:anim>
                                    <p:anim calcmode="lin" valueType="num">
                                      <p:cBhvr additive="base">
                                        <p:cTn id="7" dur="2000"/>
                                        <p:tgtEl>
                                          <p:spTgt spid="8"/>
                                        </p:tgtEl>
                                        <p:attrNameLst>
                                          <p:attrName>ppt_y</p:attrName>
                                        </p:attrNameLst>
                                      </p:cBhvr>
                                      <p:tavLst>
                                        <p:tav tm="0">
                                          <p:val>
                                            <p:strVal val="ppt_y"/>
                                          </p:val>
                                        </p:tav>
                                        <p:tav tm="100000">
                                          <p:val>
                                            <p:strVal val="ppt_y"/>
                                          </p:val>
                                        </p:tav>
                                      </p:tavLst>
                                    </p:anim>
                                    <p:set>
                                      <p:cBhvr>
                                        <p:cTn id="8" dur="1" fill="hold">
                                          <p:stCondLst>
                                            <p:cond delay="1999"/>
                                          </p:stCondLst>
                                        </p:cTn>
                                        <p:tgtEl>
                                          <p:spTgt spid="8"/>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2000"/>
                                        <p:tgtEl>
                                          <p:spTgt spid="16"/>
                                        </p:tgtEl>
                                        <p:attrNameLst>
                                          <p:attrName>ppt_x</p:attrName>
                                        </p:attrNameLst>
                                      </p:cBhvr>
                                      <p:tavLst>
                                        <p:tav tm="0">
                                          <p:val>
                                            <p:strVal val="ppt_x"/>
                                          </p:val>
                                        </p:tav>
                                        <p:tav tm="100000">
                                          <p:val>
                                            <p:strVal val="0-ppt_w/2"/>
                                          </p:val>
                                        </p:tav>
                                      </p:tavLst>
                                    </p:anim>
                                    <p:anim calcmode="lin" valueType="num">
                                      <p:cBhvr additive="base">
                                        <p:cTn id="11" dur="2000"/>
                                        <p:tgtEl>
                                          <p:spTgt spid="16"/>
                                        </p:tgtEl>
                                        <p:attrNameLst>
                                          <p:attrName>ppt_y</p:attrName>
                                        </p:attrNameLst>
                                      </p:cBhvr>
                                      <p:tavLst>
                                        <p:tav tm="0">
                                          <p:val>
                                            <p:strVal val="ppt_y"/>
                                          </p:val>
                                        </p:tav>
                                        <p:tav tm="100000">
                                          <p:val>
                                            <p:strVal val="ppt_y"/>
                                          </p:val>
                                        </p:tav>
                                      </p:tavLst>
                                    </p:anim>
                                    <p:set>
                                      <p:cBhvr>
                                        <p:cTn id="12" dur="1" fill="hold">
                                          <p:stCondLst>
                                            <p:cond delay="1999"/>
                                          </p:stCondLst>
                                        </p:cTn>
                                        <p:tgtEl>
                                          <p:spTgt spid="16"/>
                                        </p:tgtEl>
                                        <p:attrNameLst>
                                          <p:attrName>style.visibility</p:attrName>
                                        </p:attrNameLst>
                                      </p:cBhvr>
                                      <p:to>
                                        <p:strVal val="hidden"/>
                                      </p:to>
                                    </p:set>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000" fill="hold"/>
                                        <p:tgtEl>
                                          <p:spTgt spid="17"/>
                                        </p:tgtEl>
                                        <p:attrNameLst>
                                          <p:attrName>ppt_x</p:attrName>
                                        </p:attrNameLst>
                                      </p:cBhvr>
                                      <p:tavLst>
                                        <p:tav tm="0">
                                          <p:val>
                                            <p:strVal val="1+#ppt_w/2"/>
                                          </p:val>
                                        </p:tav>
                                        <p:tav tm="100000">
                                          <p:val>
                                            <p:strVal val="#ppt_x"/>
                                          </p:val>
                                        </p:tav>
                                      </p:tavLst>
                                    </p:anim>
                                    <p:anim calcmode="lin" valueType="num">
                                      <p:cBhvr additive="base">
                                        <p:cTn id="16" dur="2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9" fill="hold" nodeType="clickEffect">
                                  <p:stCondLst>
                                    <p:cond delay="0"/>
                                  </p:stCondLst>
                                  <p:childTnLst>
                                    <p:anim calcmode="lin" valueType="num">
                                      <p:cBhvr additive="base">
                                        <p:cTn id="20" dur="2000"/>
                                        <p:tgtEl>
                                          <p:spTgt spid="9"/>
                                        </p:tgtEl>
                                        <p:attrNameLst>
                                          <p:attrName>ppt_x</p:attrName>
                                        </p:attrNameLst>
                                      </p:cBhvr>
                                      <p:tavLst>
                                        <p:tav tm="0">
                                          <p:val>
                                            <p:strVal val="ppt_x"/>
                                          </p:val>
                                        </p:tav>
                                        <p:tav tm="100000">
                                          <p:val>
                                            <p:strVal val="0-ppt_w/2"/>
                                          </p:val>
                                        </p:tav>
                                      </p:tavLst>
                                    </p:anim>
                                    <p:anim calcmode="lin" valueType="num">
                                      <p:cBhvr additive="base">
                                        <p:cTn id="21" dur="2000"/>
                                        <p:tgtEl>
                                          <p:spTgt spid="9"/>
                                        </p:tgtEl>
                                        <p:attrNameLst>
                                          <p:attrName>ppt_y</p:attrName>
                                        </p:attrNameLst>
                                      </p:cBhvr>
                                      <p:tavLst>
                                        <p:tav tm="0">
                                          <p:val>
                                            <p:strVal val="ppt_y"/>
                                          </p:val>
                                        </p:tav>
                                        <p:tav tm="100000">
                                          <p:val>
                                            <p:strVal val="0-ppt_h/2"/>
                                          </p:val>
                                        </p:tav>
                                      </p:tavLst>
                                    </p:anim>
                                    <p:set>
                                      <p:cBhvr>
                                        <p:cTn id="22" dur="1" fill="hold">
                                          <p:stCondLst>
                                            <p:cond delay="1999"/>
                                          </p:stCondLst>
                                        </p:cTn>
                                        <p:tgtEl>
                                          <p:spTgt spid="9"/>
                                        </p:tgtEl>
                                        <p:attrNameLst>
                                          <p:attrName>style.visibility</p:attrName>
                                        </p:attrNameLst>
                                      </p:cBhvr>
                                      <p:to>
                                        <p:strVal val="hidden"/>
                                      </p:to>
                                    </p:set>
                                  </p:childTnLst>
                                </p:cTn>
                              </p:par>
                              <p:par>
                                <p:cTn id="23" presetID="2" presetClass="entr" presetSubtype="2"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2000" fill="hold"/>
                                        <p:tgtEl>
                                          <p:spTgt spid="20"/>
                                        </p:tgtEl>
                                        <p:attrNameLst>
                                          <p:attrName>ppt_x</p:attrName>
                                        </p:attrNameLst>
                                      </p:cBhvr>
                                      <p:tavLst>
                                        <p:tav tm="0">
                                          <p:val>
                                            <p:strVal val="1+#ppt_w/2"/>
                                          </p:val>
                                        </p:tav>
                                        <p:tav tm="100000">
                                          <p:val>
                                            <p:strVal val="#ppt_x"/>
                                          </p:val>
                                        </p:tav>
                                      </p:tavLst>
                                    </p:anim>
                                    <p:anim calcmode="lin" valueType="num">
                                      <p:cBhvr additive="base">
                                        <p:cTn id="26" dur="2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9" fill="hold" nodeType="clickEffect">
                                  <p:stCondLst>
                                    <p:cond delay="0"/>
                                  </p:stCondLst>
                                  <p:childTnLst>
                                    <p:anim calcmode="lin" valueType="num">
                                      <p:cBhvr additive="base">
                                        <p:cTn id="30" dur="2000"/>
                                        <p:tgtEl>
                                          <p:spTgt spid="10"/>
                                        </p:tgtEl>
                                        <p:attrNameLst>
                                          <p:attrName>ppt_x</p:attrName>
                                        </p:attrNameLst>
                                      </p:cBhvr>
                                      <p:tavLst>
                                        <p:tav tm="0">
                                          <p:val>
                                            <p:strVal val="ppt_x"/>
                                          </p:val>
                                        </p:tav>
                                        <p:tav tm="100000">
                                          <p:val>
                                            <p:strVal val="0-ppt_w/2"/>
                                          </p:val>
                                        </p:tav>
                                      </p:tavLst>
                                    </p:anim>
                                    <p:anim calcmode="lin" valueType="num">
                                      <p:cBhvr additive="base">
                                        <p:cTn id="31" dur="2000"/>
                                        <p:tgtEl>
                                          <p:spTgt spid="10"/>
                                        </p:tgtEl>
                                        <p:attrNameLst>
                                          <p:attrName>ppt_y</p:attrName>
                                        </p:attrNameLst>
                                      </p:cBhvr>
                                      <p:tavLst>
                                        <p:tav tm="0">
                                          <p:val>
                                            <p:strVal val="ppt_y"/>
                                          </p:val>
                                        </p:tav>
                                        <p:tav tm="100000">
                                          <p:val>
                                            <p:strVal val="0-ppt_h/2"/>
                                          </p:val>
                                        </p:tav>
                                      </p:tavLst>
                                    </p:anim>
                                    <p:set>
                                      <p:cBhvr>
                                        <p:cTn id="32" dur="1" fill="hold">
                                          <p:stCondLst>
                                            <p:cond delay="1999"/>
                                          </p:stCondLst>
                                        </p:cTn>
                                        <p:tgtEl>
                                          <p:spTgt spid="10"/>
                                        </p:tgtEl>
                                        <p:attrNameLst>
                                          <p:attrName>style.visibility</p:attrName>
                                        </p:attrNameLst>
                                      </p:cBhvr>
                                      <p:to>
                                        <p:strVal val="hidden"/>
                                      </p:to>
                                    </p:set>
                                  </p:childTnLst>
                                </p:cTn>
                              </p:par>
                              <p:par>
                                <p:cTn id="33" presetID="2" presetClass="exit" presetSubtype="9" fill="hold" nodeType="withEffect">
                                  <p:stCondLst>
                                    <p:cond delay="0"/>
                                  </p:stCondLst>
                                  <p:childTnLst>
                                    <p:anim calcmode="lin" valueType="num">
                                      <p:cBhvr additive="base">
                                        <p:cTn id="34" dur="2000"/>
                                        <p:tgtEl>
                                          <p:spTgt spid="18"/>
                                        </p:tgtEl>
                                        <p:attrNameLst>
                                          <p:attrName>ppt_x</p:attrName>
                                        </p:attrNameLst>
                                      </p:cBhvr>
                                      <p:tavLst>
                                        <p:tav tm="0">
                                          <p:val>
                                            <p:strVal val="ppt_x"/>
                                          </p:val>
                                        </p:tav>
                                        <p:tav tm="100000">
                                          <p:val>
                                            <p:strVal val="0-ppt_w/2"/>
                                          </p:val>
                                        </p:tav>
                                      </p:tavLst>
                                    </p:anim>
                                    <p:anim calcmode="lin" valueType="num">
                                      <p:cBhvr additive="base">
                                        <p:cTn id="35" dur="2000"/>
                                        <p:tgtEl>
                                          <p:spTgt spid="18"/>
                                        </p:tgtEl>
                                        <p:attrNameLst>
                                          <p:attrName>ppt_y</p:attrName>
                                        </p:attrNameLst>
                                      </p:cBhvr>
                                      <p:tavLst>
                                        <p:tav tm="0">
                                          <p:val>
                                            <p:strVal val="ppt_y"/>
                                          </p:val>
                                        </p:tav>
                                        <p:tav tm="100000">
                                          <p:val>
                                            <p:strVal val="0-ppt_h/2"/>
                                          </p:val>
                                        </p:tav>
                                      </p:tavLst>
                                    </p:anim>
                                    <p:set>
                                      <p:cBhvr>
                                        <p:cTn id="36" dur="1" fill="hold">
                                          <p:stCondLst>
                                            <p:cond delay="1999"/>
                                          </p:stCondLst>
                                        </p:cTn>
                                        <p:tgtEl>
                                          <p:spTgt spid="18"/>
                                        </p:tgtEl>
                                        <p:attrNameLst>
                                          <p:attrName>style.visibility</p:attrName>
                                        </p:attrNameLst>
                                      </p:cBhvr>
                                      <p:to>
                                        <p:strVal val="hidden"/>
                                      </p:to>
                                    </p:set>
                                  </p:childTnLst>
                                </p:cTn>
                              </p:par>
                              <p:par>
                                <p:cTn id="37" presetID="2" presetClass="exit" presetSubtype="9" fill="hold" nodeType="withEffect">
                                  <p:stCondLst>
                                    <p:cond delay="0"/>
                                  </p:stCondLst>
                                  <p:childTnLst>
                                    <p:anim calcmode="lin" valueType="num">
                                      <p:cBhvr additive="base">
                                        <p:cTn id="38" dur="2000"/>
                                        <p:tgtEl>
                                          <p:spTgt spid="21"/>
                                        </p:tgtEl>
                                        <p:attrNameLst>
                                          <p:attrName>ppt_x</p:attrName>
                                        </p:attrNameLst>
                                      </p:cBhvr>
                                      <p:tavLst>
                                        <p:tav tm="0">
                                          <p:val>
                                            <p:strVal val="ppt_x"/>
                                          </p:val>
                                        </p:tav>
                                        <p:tav tm="100000">
                                          <p:val>
                                            <p:strVal val="0-ppt_w/2"/>
                                          </p:val>
                                        </p:tav>
                                      </p:tavLst>
                                    </p:anim>
                                    <p:anim calcmode="lin" valueType="num">
                                      <p:cBhvr additive="base">
                                        <p:cTn id="39" dur="2000"/>
                                        <p:tgtEl>
                                          <p:spTgt spid="21"/>
                                        </p:tgtEl>
                                        <p:attrNameLst>
                                          <p:attrName>ppt_y</p:attrName>
                                        </p:attrNameLst>
                                      </p:cBhvr>
                                      <p:tavLst>
                                        <p:tav tm="0">
                                          <p:val>
                                            <p:strVal val="ppt_y"/>
                                          </p:val>
                                        </p:tav>
                                        <p:tav tm="100000">
                                          <p:val>
                                            <p:strVal val="0-ppt_h/2"/>
                                          </p:val>
                                        </p:tav>
                                      </p:tavLst>
                                    </p:anim>
                                    <p:set>
                                      <p:cBhvr>
                                        <p:cTn id="40" dur="1" fill="hold">
                                          <p:stCondLst>
                                            <p:cond delay="1999"/>
                                          </p:stCondLst>
                                        </p:cTn>
                                        <p:tgtEl>
                                          <p:spTgt spid="21"/>
                                        </p:tgtEl>
                                        <p:attrNameLst>
                                          <p:attrName>style.visibility</p:attrName>
                                        </p:attrNameLst>
                                      </p:cBhvr>
                                      <p:to>
                                        <p:strVal val="hidden"/>
                                      </p:to>
                                    </p:set>
                                  </p:childTnLst>
                                </p:cTn>
                              </p:par>
                              <p:par>
                                <p:cTn id="41" presetID="2" presetClass="exit" presetSubtype="9" fill="hold" grpId="0" nodeType="withEffect">
                                  <p:stCondLst>
                                    <p:cond delay="0"/>
                                  </p:stCondLst>
                                  <p:childTnLst>
                                    <p:anim calcmode="lin" valueType="num">
                                      <p:cBhvr additive="base">
                                        <p:cTn id="42" dur="2000"/>
                                        <p:tgtEl>
                                          <p:spTgt spid="14"/>
                                        </p:tgtEl>
                                        <p:attrNameLst>
                                          <p:attrName>ppt_x</p:attrName>
                                        </p:attrNameLst>
                                      </p:cBhvr>
                                      <p:tavLst>
                                        <p:tav tm="0">
                                          <p:val>
                                            <p:strVal val="ppt_x"/>
                                          </p:val>
                                        </p:tav>
                                        <p:tav tm="100000">
                                          <p:val>
                                            <p:strVal val="0-ppt_w/2"/>
                                          </p:val>
                                        </p:tav>
                                      </p:tavLst>
                                    </p:anim>
                                    <p:anim calcmode="lin" valueType="num">
                                      <p:cBhvr additive="base">
                                        <p:cTn id="43" dur="2000"/>
                                        <p:tgtEl>
                                          <p:spTgt spid="14"/>
                                        </p:tgtEl>
                                        <p:attrNameLst>
                                          <p:attrName>ppt_y</p:attrName>
                                        </p:attrNameLst>
                                      </p:cBhvr>
                                      <p:tavLst>
                                        <p:tav tm="0">
                                          <p:val>
                                            <p:strVal val="ppt_y"/>
                                          </p:val>
                                        </p:tav>
                                        <p:tav tm="100000">
                                          <p:val>
                                            <p:strVal val="0-ppt_h/2"/>
                                          </p:val>
                                        </p:tav>
                                      </p:tavLst>
                                    </p:anim>
                                    <p:set>
                                      <p:cBhvr>
                                        <p:cTn id="44" dur="1" fill="hold">
                                          <p:stCondLst>
                                            <p:cond delay="1999"/>
                                          </p:stCondLst>
                                        </p:cTn>
                                        <p:tgtEl>
                                          <p:spTgt spid="14"/>
                                        </p:tgtEl>
                                        <p:attrNameLst>
                                          <p:attrName>style.visibility</p:attrName>
                                        </p:attrNameLst>
                                      </p:cBhvr>
                                      <p:to>
                                        <p:strVal val="hidden"/>
                                      </p:to>
                                    </p:set>
                                  </p:childTnLst>
                                </p:cTn>
                              </p:par>
                              <p:par>
                                <p:cTn id="45" presetID="2" presetClass="entr" presetSubtype="6"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2000" fill="hold"/>
                                        <p:tgtEl>
                                          <p:spTgt spid="24"/>
                                        </p:tgtEl>
                                        <p:attrNameLst>
                                          <p:attrName>ppt_x</p:attrName>
                                        </p:attrNameLst>
                                      </p:cBhvr>
                                      <p:tavLst>
                                        <p:tav tm="0">
                                          <p:val>
                                            <p:strVal val="1+#ppt_w/2"/>
                                          </p:val>
                                        </p:tav>
                                        <p:tav tm="100000">
                                          <p:val>
                                            <p:strVal val="#ppt_x"/>
                                          </p:val>
                                        </p:tav>
                                      </p:tavLst>
                                    </p:anim>
                                    <p:anim calcmode="lin" valueType="num">
                                      <p:cBhvr additive="base">
                                        <p:cTn id="48" dur="20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6"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2000" fill="hold"/>
                                        <p:tgtEl>
                                          <p:spTgt spid="22"/>
                                        </p:tgtEl>
                                        <p:attrNameLst>
                                          <p:attrName>ppt_x</p:attrName>
                                        </p:attrNameLst>
                                      </p:cBhvr>
                                      <p:tavLst>
                                        <p:tav tm="0">
                                          <p:val>
                                            <p:strVal val="1+#ppt_w/2"/>
                                          </p:val>
                                        </p:tav>
                                        <p:tav tm="100000">
                                          <p:val>
                                            <p:strVal val="#ppt_x"/>
                                          </p:val>
                                        </p:tav>
                                      </p:tavLst>
                                    </p:anim>
                                    <p:anim calcmode="lin" valueType="num">
                                      <p:cBhvr additive="base">
                                        <p:cTn id="52" dur="2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2" fill="hold" nodeType="clickEffect">
                                  <p:stCondLst>
                                    <p:cond delay="0"/>
                                  </p:stCondLst>
                                  <p:childTnLst>
                                    <p:anim calcmode="lin" valueType="num">
                                      <p:cBhvr additive="base">
                                        <p:cTn id="56" dur="1000"/>
                                        <p:tgtEl>
                                          <p:spTgt spid="7"/>
                                        </p:tgtEl>
                                        <p:attrNameLst>
                                          <p:attrName>ppt_x</p:attrName>
                                        </p:attrNameLst>
                                      </p:cBhvr>
                                      <p:tavLst>
                                        <p:tav tm="0">
                                          <p:val>
                                            <p:strVal val="ppt_x"/>
                                          </p:val>
                                        </p:tav>
                                        <p:tav tm="100000">
                                          <p:val>
                                            <p:strVal val="1+ppt_w/2"/>
                                          </p:val>
                                        </p:tav>
                                      </p:tavLst>
                                    </p:anim>
                                    <p:anim calcmode="lin" valueType="num">
                                      <p:cBhvr additive="base">
                                        <p:cTn id="57" dur="1000"/>
                                        <p:tgtEl>
                                          <p:spTgt spid="7"/>
                                        </p:tgtEl>
                                        <p:attrNameLst>
                                          <p:attrName>ppt_y</p:attrName>
                                        </p:attrNameLst>
                                      </p:cBhvr>
                                      <p:tavLst>
                                        <p:tav tm="0">
                                          <p:val>
                                            <p:strVal val="ppt_y"/>
                                          </p:val>
                                        </p:tav>
                                        <p:tav tm="100000">
                                          <p:val>
                                            <p:strVal val="ppt_y"/>
                                          </p:val>
                                        </p:tav>
                                      </p:tavLst>
                                    </p:anim>
                                    <p:set>
                                      <p:cBhvr>
                                        <p:cTn id="58" dur="1" fill="hold">
                                          <p:stCondLst>
                                            <p:cond delay="999"/>
                                          </p:stCondLst>
                                        </p:cTn>
                                        <p:tgtEl>
                                          <p:spTgt spid="7"/>
                                        </p:tgtEl>
                                        <p:attrNameLst>
                                          <p:attrName>style.visibility</p:attrName>
                                        </p:attrNameLst>
                                      </p:cBhvr>
                                      <p:to>
                                        <p:strVal val="hidden"/>
                                      </p:to>
                                    </p:set>
                                  </p:childTnLst>
                                </p:cTn>
                              </p:par>
                              <p:par>
                                <p:cTn id="59" presetID="2" presetClass="entr" presetSubtype="2"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2000" fill="hold"/>
                                        <p:tgtEl>
                                          <p:spTgt spid="23"/>
                                        </p:tgtEl>
                                        <p:attrNameLst>
                                          <p:attrName>ppt_x</p:attrName>
                                        </p:attrNameLst>
                                      </p:cBhvr>
                                      <p:tavLst>
                                        <p:tav tm="0">
                                          <p:val>
                                            <p:strVal val="1+#ppt_w/2"/>
                                          </p:val>
                                        </p:tav>
                                        <p:tav tm="100000">
                                          <p:val>
                                            <p:strVal val="#ppt_x"/>
                                          </p:val>
                                        </p:tav>
                                      </p:tavLst>
                                    </p:anim>
                                    <p:anim calcmode="lin" valueType="num">
                                      <p:cBhvr additive="base">
                                        <p:cTn id="62" dur="2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pic>
        <p:nvPicPr>
          <p:cNvPr id="3" name="Picture 2" descr="H1.jpg"/>
          <p:cNvPicPr/>
          <p:nvPr/>
        </p:nvPicPr>
        <p:blipFill>
          <a:blip r:embed="rId3" cstate="print"/>
          <a:stretch>
            <a:fillRect/>
          </a:stretch>
        </p:blipFill>
        <p:spPr>
          <a:xfrm>
            <a:off x="285720" y="2071678"/>
            <a:ext cx="3059345" cy="2964363"/>
          </a:xfrm>
          <a:prstGeom prst="rect">
            <a:avLst/>
          </a:prstGeom>
        </p:spPr>
      </p:pic>
      <p:sp>
        <p:nvSpPr>
          <p:cNvPr id="2050" name="Text Box 2"/>
          <p:cNvSpPr txBox="1">
            <a:spLocks noChangeArrowheads="1"/>
          </p:cNvSpPr>
          <p:nvPr/>
        </p:nvSpPr>
        <p:spPr bwMode="auto">
          <a:xfrm>
            <a:off x="214282" y="5064422"/>
            <a:ext cx="3214710" cy="41665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Garamond" pitchFamily="18" charset="0"/>
                <a:cs typeface="Arial" pitchFamily="34" charset="0"/>
              </a:rPr>
              <a:t>Created between 1730 and 1735</a:t>
            </a:r>
          </a:p>
        </p:txBody>
      </p:sp>
      <p:pic>
        <p:nvPicPr>
          <p:cNvPr id="5" name="Picture 2"/>
          <p:cNvPicPr>
            <a:picLocks noChangeAspect="1" noChangeArrowheads="1"/>
          </p:cNvPicPr>
          <p:nvPr/>
        </p:nvPicPr>
        <p:blipFill>
          <a:blip r:embed="rId4" cstate="print">
            <a:lum bright="-10000" contrast="10000"/>
          </a:blip>
          <a:srcRect/>
          <a:stretch>
            <a:fillRect/>
          </a:stretch>
        </p:blipFill>
        <p:spPr bwMode="auto">
          <a:xfrm>
            <a:off x="3786182" y="2071678"/>
            <a:ext cx="1939086" cy="2614053"/>
          </a:xfrm>
          <a:prstGeom prst="rect">
            <a:avLst/>
          </a:prstGeom>
          <a:noFill/>
          <a:ln w="9525">
            <a:noFill/>
            <a:miter lim="800000"/>
            <a:headEnd/>
            <a:tailEnd/>
          </a:ln>
        </p:spPr>
      </p:pic>
      <p:sp>
        <p:nvSpPr>
          <p:cNvPr id="6" name="Rectangle 5"/>
          <p:cNvSpPr/>
          <p:nvPr/>
        </p:nvSpPr>
        <p:spPr>
          <a:xfrm>
            <a:off x="214282" y="357166"/>
            <a:ext cx="8429684" cy="1323439"/>
          </a:xfrm>
          <a:prstGeom prst="rect">
            <a:avLst/>
          </a:prstGeom>
        </p:spPr>
        <p:txBody>
          <a:bodyPr wrap="square">
            <a:spAutoFit/>
          </a:bodyPr>
          <a:lstStyle/>
          <a:p>
            <a:pPr algn="ctr"/>
            <a:r>
              <a:rPr lang="en-US" sz="2800" b="1" dirty="0" smtClean="0">
                <a:solidFill>
                  <a:srgbClr val="C00000"/>
                </a:solidFill>
                <a:latin typeface="Garamond" pitchFamily="18" charset="0"/>
              </a:rPr>
              <a:t>First sea clock designed by John Harrison – H1</a:t>
            </a:r>
          </a:p>
          <a:p>
            <a:endParaRPr lang="en-US" sz="2800" b="1" dirty="0" smtClean="0">
              <a:solidFill>
                <a:srgbClr val="C00000"/>
              </a:solidFill>
              <a:latin typeface="Garamond" pitchFamily="18" charset="0"/>
            </a:endParaRPr>
          </a:p>
          <a:p>
            <a:r>
              <a:rPr lang="en-US" sz="2400" b="1" dirty="0" smtClean="0">
                <a:latin typeface="Garamond" pitchFamily="18" charset="0"/>
              </a:rPr>
              <a:t> </a:t>
            </a:r>
            <a:r>
              <a:rPr lang="en-US" sz="2400" b="1" u="sng" dirty="0" smtClean="0">
                <a:latin typeface="Garamond" pitchFamily="18" charset="0"/>
              </a:rPr>
              <a:t>Harrison’s Innovations</a:t>
            </a:r>
            <a:r>
              <a:rPr lang="en-US" sz="2400" b="1" dirty="0" smtClean="0">
                <a:latin typeface="Garamond" pitchFamily="18" charset="0"/>
              </a:rPr>
              <a:t>:</a:t>
            </a:r>
            <a:endParaRPr lang="en-US" sz="2400" dirty="0" smtClean="0">
              <a:latin typeface="Garamond" pitchFamily="18" charset="0"/>
            </a:endParaRPr>
          </a:p>
        </p:txBody>
      </p:sp>
      <p:pic>
        <p:nvPicPr>
          <p:cNvPr id="7" name="Picture 6" descr="H1_oscillation.gif"/>
          <p:cNvPicPr>
            <a:picLocks noChangeAspect="1"/>
          </p:cNvPicPr>
          <p:nvPr/>
        </p:nvPicPr>
        <p:blipFill>
          <a:blip r:embed="rId5" cstate="print"/>
          <a:stretch>
            <a:fillRect/>
          </a:stretch>
        </p:blipFill>
        <p:spPr>
          <a:xfrm>
            <a:off x="3643306" y="4691088"/>
            <a:ext cx="2166936" cy="2166936"/>
          </a:xfrm>
          <a:prstGeom prst="rect">
            <a:avLst/>
          </a:prstGeom>
        </p:spPr>
      </p:pic>
      <p:pic>
        <p:nvPicPr>
          <p:cNvPr id="8" name="Picture 2" descr="http://upload.wikimedia.org/wikipedia/commons/7/7b/Grasshopper-escapement_colored.gif"/>
          <p:cNvPicPr>
            <a:picLocks noChangeAspect="1" noChangeArrowheads="1" noCrop="1"/>
          </p:cNvPicPr>
          <p:nvPr/>
        </p:nvPicPr>
        <p:blipFill>
          <a:blip r:embed="rId6" cstate="print"/>
          <a:srcRect/>
          <a:stretch>
            <a:fillRect/>
          </a:stretch>
        </p:blipFill>
        <p:spPr bwMode="auto">
          <a:xfrm>
            <a:off x="6162467" y="2044408"/>
            <a:ext cx="2695813" cy="3742046"/>
          </a:xfrm>
          <a:prstGeom prst="rect">
            <a:avLst/>
          </a:prstGeom>
          <a:noFill/>
        </p:spPr>
      </p:pic>
      <p:sp>
        <p:nvSpPr>
          <p:cNvPr id="9" name="TextBox 8"/>
          <p:cNvSpPr txBox="1"/>
          <p:nvPr/>
        </p:nvSpPr>
        <p:spPr>
          <a:xfrm>
            <a:off x="6143636" y="1272589"/>
            <a:ext cx="2774112" cy="584775"/>
          </a:xfrm>
          <a:prstGeom prst="rect">
            <a:avLst/>
          </a:prstGeom>
          <a:noFill/>
        </p:spPr>
        <p:txBody>
          <a:bodyPr wrap="square" rtlCol="0">
            <a:spAutoFit/>
          </a:bodyPr>
          <a:lstStyle/>
          <a:p>
            <a:pPr algn="ctr"/>
            <a:r>
              <a:rPr lang="en-US" sz="1600" b="1" dirty="0" smtClean="0">
                <a:latin typeface="Garamond" pitchFamily="18" charset="0"/>
              </a:rPr>
              <a:t>Anchor Escapement replaced by Grasshopper Escapement</a:t>
            </a:r>
            <a:endParaRPr lang="en-US" sz="1600" b="1" dirty="0">
              <a:latin typeface="Garamond" pitchFamily="18" charset="0"/>
            </a:endParaRPr>
          </a:p>
        </p:txBody>
      </p:sp>
      <p:sp>
        <p:nvSpPr>
          <p:cNvPr id="10" name="TextBox 9"/>
          <p:cNvSpPr txBox="1"/>
          <p:nvPr/>
        </p:nvSpPr>
        <p:spPr>
          <a:xfrm>
            <a:off x="3428992" y="1285860"/>
            <a:ext cx="2500330" cy="830997"/>
          </a:xfrm>
          <a:prstGeom prst="rect">
            <a:avLst/>
          </a:prstGeom>
          <a:noFill/>
        </p:spPr>
        <p:txBody>
          <a:bodyPr wrap="square" rtlCol="0">
            <a:spAutoFit/>
          </a:bodyPr>
          <a:lstStyle/>
          <a:p>
            <a:pPr algn="ctr"/>
            <a:r>
              <a:rPr lang="en-US" sz="1600" b="1" dirty="0" smtClean="0">
                <a:latin typeface="Garamond" pitchFamily="18" charset="0"/>
              </a:rPr>
              <a:t>Pendulum, as controller,  replaced by interlinked bar-balances for stability</a:t>
            </a:r>
            <a:endParaRPr lang="en-US" sz="1600" b="1" dirty="0">
              <a:latin typeface="Garamond" pitchFamily="18" charset="0"/>
            </a:endParaRPr>
          </a:p>
        </p:txBody>
      </p:sp>
      <p:sp>
        <p:nvSpPr>
          <p:cNvPr id="11" name="TextBox 10"/>
          <p:cNvSpPr txBox="1"/>
          <p:nvPr/>
        </p:nvSpPr>
        <p:spPr>
          <a:xfrm>
            <a:off x="6143636" y="5929330"/>
            <a:ext cx="2774112" cy="584775"/>
          </a:xfrm>
          <a:prstGeom prst="rect">
            <a:avLst/>
          </a:prstGeom>
          <a:noFill/>
        </p:spPr>
        <p:txBody>
          <a:bodyPr wrap="square" rtlCol="0">
            <a:spAutoFit/>
          </a:bodyPr>
          <a:lstStyle/>
          <a:p>
            <a:pPr algn="ctr"/>
            <a:r>
              <a:rPr lang="en-US" sz="1600" b="1" dirty="0" smtClean="0">
                <a:latin typeface="Garamond" pitchFamily="18" charset="0"/>
              </a:rPr>
              <a:t>Did away with requirement for lubrication</a:t>
            </a:r>
            <a:endParaRPr lang="en-US" sz="1600" b="1" dirty="0">
              <a:latin typeface="Garamond" pitchFamily="18" charset="0"/>
            </a:endParaRPr>
          </a:p>
        </p:txBody>
      </p:sp>
      <p:pic>
        <p:nvPicPr>
          <p:cNvPr id="14" name="Picture 13" descr="Anchor_escapement_animation_217x328px.gif"/>
          <p:cNvPicPr>
            <a:picLocks noChangeAspect="1"/>
          </p:cNvPicPr>
          <p:nvPr/>
        </p:nvPicPr>
        <p:blipFill>
          <a:blip r:embed="rId7" cstate="print"/>
          <a:stretch>
            <a:fillRect/>
          </a:stretch>
        </p:blipFill>
        <p:spPr>
          <a:xfrm>
            <a:off x="6143636" y="2143116"/>
            <a:ext cx="2504903" cy="3786214"/>
          </a:xfrm>
          <a:prstGeom prst="rect">
            <a:avLst/>
          </a:prstGeom>
        </p:spPr>
      </p:pic>
      <p:pic>
        <p:nvPicPr>
          <p:cNvPr id="32770" name="Picture 2" descr="https://coffeeringstheology.files.wordpress.com/2012/10/swinging-pedulum.jpg"/>
          <p:cNvPicPr>
            <a:picLocks noChangeAspect="1" noChangeArrowheads="1"/>
          </p:cNvPicPr>
          <p:nvPr/>
        </p:nvPicPr>
        <p:blipFill>
          <a:blip r:embed="rId8"/>
          <a:srcRect l="12820" r="12821" b="5128"/>
          <a:stretch>
            <a:fillRect/>
          </a:stretch>
        </p:blipFill>
        <p:spPr bwMode="auto">
          <a:xfrm>
            <a:off x="3714744" y="2214554"/>
            <a:ext cx="1928826" cy="24609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10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ppt_x"/>
                                          </p:val>
                                        </p:tav>
                                        <p:tav tm="100000">
                                          <p:val>
                                            <p:strVal val="#ppt_x"/>
                                          </p:val>
                                        </p:tav>
                                      </p:tavLst>
                                    </p:anim>
                                    <p:anim calcmode="lin" valueType="num">
                                      <p:cBhvr additive="base">
                                        <p:cTn id="14" dur="2000" fill="hold"/>
                                        <p:tgtEl>
                                          <p:spTgt spid="10"/>
                                        </p:tgtEl>
                                        <p:attrNameLst>
                                          <p:attrName>ppt_y</p:attrName>
                                        </p:attrNameLst>
                                      </p:cBhvr>
                                      <p:tavLst>
                                        <p:tav tm="0">
                                          <p:val>
                                            <p:strVal val="0-#ppt_h/2"/>
                                          </p:val>
                                        </p:tav>
                                        <p:tav tm="100000">
                                          <p:val>
                                            <p:strVal val="#ppt_y"/>
                                          </p:val>
                                        </p:tav>
                                      </p:tavLst>
                                    </p:anim>
                                  </p:childTnLst>
                                </p:cTn>
                              </p:par>
                              <p:par>
                                <p:cTn id="15" presetID="2" presetClass="exit" presetSubtype="4" fill="hold" nodeType="withEffect">
                                  <p:stCondLst>
                                    <p:cond delay="0"/>
                                  </p:stCondLst>
                                  <p:childTnLst>
                                    <p:anim calcmode="lin" valueType="num">
                                      <p:cBhvr additive="base">
                                        <p:cTn id="16" dur="3000"/>
                                        <p:tgtEl>
                                          <p:spTgt spid="32770"/>
                                        </p:tgtEl>
                                        <p:attrNameLst>
                                          <p:attrName>ppt_x</p:attrName>
                                        </p:attrNameLst>
                                      </p:cBhvr>
                                      <p:tavLst>
                                        <p:tav tm="0">
                                          <p:val>
                                            <p:strVal val="ppt_x"/>
                                          </p:val>
                                        </p:tav>
                                        <p:tav tm="100000">
                                          <p:val>
                                            <p:strVal val="ppt_x"/>
                                          </p:val>
                                        </p:tav>
                                      </p:tavLst>
                                    </p:anim>
                                    <p:anim calcmode="lin" valueType="num">
                                      <p:cBhvr additive="base">
                                        <p:cTn id="17" dur="3000"/>
                                        <p:tgtEl>
                                          <p:spTgt spid="32770"/>
                                        </p:tgtEl>
                                        <p:attrNameLst>
                                          <p:attrName>ppt_y</p:attrName>
                                        </p:attrNameLst>
                                      </p:cBhvr>
                                      <p:tavLst>
                                        <p:tav tm="0">
                                          <p:val>
                                            <p:strVal val="ppt_y"/>
                                          </p:val>
                                        </p:tav>
                                        <p:tav tm="100000">
                                          <p:val>
                                            <p:strVal val="1+ppt_h/2"/>
                                          </p:val>
                                        </p:tav>
                                      </p:tavLst>
                                    </p:anim>
                                    <p:set>
                                      <p:cBhvr>
                                        <p:cTn id="18" dur="1" fill="hold">
                                          <p:stCondLst>
                                            <p:cond delay="2999"/>
                                          </p:stCondLst>
                                        </p:cTn>
                                        <p:tgtEl>
                                          <p:spTgt spid="32770"/>
                                        </p:tgtEl>
                                        <p:attrNameLst>
                                          <p:attrName>style.visibility</p:attrName>
                                        </p:attrNameLst>
                                      </p:cBhvr>
                                      <p:to>
                                        <p:strVal val="hidden"/>
                                      </p:to>
                                    </p:set>
                                  </p:childTnLst>
                                </p:cTn>
                              </p:par>
                            </p:childTnLst>
                          </p:cTn>
                        </p:par>
                        <p:par>
                          <p:cTn id="19" fill="hold">
                            <p:stCondLst>
                              <p:cond delay="3000"/>
                            </p:stCondLst>
                            <p:childTnLst>
                              <p:par>
                                <p:cTn id="20" presetID="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000" fill="hold"/>
                                        <p:tgtEl>
                                          <p:spTgt spid="5"/>
                                        </p:tgtEl>
                                        <p:attrNameLst>
                                          <p:attrName>ppt_x</p:attrName>
                                        </p:attrNameLst>
                                      </p:cBhvr>
                                      <p:tavLst>
                                        <p:tav tm="0">
                                          <p:val>
                                            <p:strVal val="#ppt_x"/>
                                          </p:val>
                                        </p:tav>
                                        <p:tav tm="100000">
                                          <p:val>
                                            <p:strVal val="#ppt_x"/>
                                          </p:val>
                                        </p:tav>
                                      </p:tavLst>
                                    </p:anim>
                                    <p:anim calcmode="lin" valueType="num">
                                      <p:cBhvr additive="base">
                                        <p:cTn id="23" dur="20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2000" fill="hold"/>
                                        <p:tgtEl>
                                          <p:spTgt spid="7"/>
                                        </p:tgtEl>
                                        <p:attrNameLst>
                                          <p:attrName>ppt_x</p:attrName>
                                        </p:attrNameLst>
                                      </p:cBhvr>
                                      <p:tavLst>
                                        <p:tav tm="0">
                                          <p:val>
                                            <p:strVal val="#ppt_x"/>
                                          </p:val>
                                        </p:tav>
                                        <p:tav tm="100000">
                                          <p:val>
                                            <p:strVal val="#ppt_x"/>
                                          </p:val>
                                        </p:tav>
                                      </p:tavLst>
                                    </p:anim>
                                    <p:anim calcmode="lin" valueType="num">
                                      <p:cBhvr additive="base">
                                        <p:cTn id="27"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2000" fill="hold"/>
                                        <p:tgtEl>
                                          <p:spTgt spid="9"/>
                                        </p:tgtEl>
                                        <p:attrNameLst>
                                          <p:attrName>ppt_x</p:attrName>
                                        </p:attrNameLst>
                                      </p:cBhvr>
                                      <p:tavLst>
                                        <p:tav tm="0">
                                          <p:val>
                                            <p:strVal val="#ppt_x"/>
                                          </p:val>
                                        </p:tav>
                                        <p:tav tm="100000">
                                          <p:val>
                                            <p:strVal val="#ppt_x"/>
                                          </p:val>
                                        </p:tav>
                                      </p:tavLst>
                                    </p:anim>
                                    <p:anim calcmode="lin" valueType="num">
                                      <p:cBhvr additive="base">
                                        <p:cTn id="33" dur="2000" fill="hold"/>
                                        <p:tgtEl>
                                          <p:spTgt spid="9"/>
                                        </p:tgtEl>
                                        <p:attrNameLst>
                                          <p:attrName>ppt_y</p:attrName>
                                        </p:attrNameLst>
                                      </p:cBhvr>
                                      <p:tavLst>
                                        <p:tav tm="0">
                                          <p:val>
                                            <p:strVal val="0-#ppt_h/2"/>
                                          </p:val>
                                        </p:tav>
                                        <p:tav tm="100000">
                                          <p:val>
                                            <p:strVal val="#ppt_y"/>
                                          </p:val>
                                        </p:tav>
                                      </p:tavLst>
                                    </p:anim>
                                  </p:childTnLst>
                                </p:cTn>
                              </p:par>
                              <p:par>
                                <p:cTn id="34" presetID="2" presetClass="exit" presetSubtype="8" fill="hold" nodeType="withEffect">
                                  <p:stCondLst>
                                    <p:cond delay="0"/>
                                  </p:stCondLst>
                                  <p:childTnLst>
                                    <p:anim calcmode="lin" valueType="num">
                                      <p:cBhvr additive="base">
                                        <p:cTn id="35" dur="5000"/>
                                        <p:tgtEl>
                                          <p:spTgt spid="14"/>
                                        </p:tgtEl>
                                        <p:attrNameLst>
                                          <p:attrName>ppt_x</p:attrName>
                                        </p:attrNameLst>
                                      </p:cBhvr>
                                      <p:tavLst>
                                        <p:tav tm="0">
                                          <p:val>
                                            <p:strVal val="ppt_x"/>
                                          </p:val>
                                        </p:tav>
                                        <p:tav tm="100000">
                                          <p:val>
                                            <p:strVal val="0-ppt_w/2"/>
                                          </p:val>
                                        </p:tav>
                                      </p:tavLst>
                                    </p:anim>
                                    <p:anim calcmode="lin" valueType="num">
                                      <p:cBhvr additive="base">
                                        <p:cTn id="36" dur="5000"/>
                                        <p:tgtEl>
                                          <p:spTgt spid="14"/>
                                        </p:tgtEl>
                                        <p:attrNameLst>
                                          <p:attrName>ppt_y</p:attrName>
                                        </p:attrNameLst>
                                      </p:cBhvr>
                                      <p:tavLst>
                                        <p:tav tm="0">
                                          <p:val>
                                            <p:strVal val="ppt_y"/>
                                          </p:val>
                                        </p:tav>
                                        <p:tav tm="100000">
                                          <p:val>
                                            <p:strVal val="ppt_y"/>
                                          </p:val>
                                        </p:tav>
                                      </p:tavLst>
                                    </p:anim>
                                    <p:set>
                                      <p:cBhvr>
                                        <p:cTn id="37" dur="1" fill="hold">
                                          <p:stCondLst>
                                            <p:cond delay="4999"/>
                                          </p:stCondLst>
                                        </p:cTn>
                                        <p:tgtEl>
                                          <p:spTgt spid="14"/>
                                        </p:tgtEl>
                                        <p:attrNameLst>
                                          <p:attrName>style.visibility</p:attrName>
                                        </p:attrNameLst>
                                      </p:cBhvr>
                                      <p:to>
                                        <p:strVal val="hidden"/>
                                      </p:to>
                                    </p:set>
                                  </p:childTnLst>
                                </p:cTn>
                              </p:par>
                              <p:par>
                                <p:cTn id="38" presetID="2" presetClass="entr" presetSubtype="2"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2000" fill="hold"/>
                                        <p:tgtEl>
                                          <p:spTgt spid="8"/>
                                        </p:tgtEl>
                                        <p:attrNameLst>
                                          <p:attrName>ppt_x</p:attrName>
                                        </p:attrNameLst>
                                      </p:cBhvr>
                                      <p:tavLst>
                                        <p:tav tm="0">
                                          <p:val>
                                            <p:strVal val="1+#ppt_w/2"/>
                                          </p:val>
                                        </p:tav>
                                        <p:tav tm="100000">
                                          <p:val>
                                            <p:strVal val="#ppt_x"/>
                                          </p:val>
                                        </p:tav>
                                      </p:tavLst>
                                    </p:anim>
                                    <p:anim calcmode="lin" valueType="num">
                                      <p:cBhvr additive="base">
                                        <p:cTn id="41" dur="2000" fill="hold"/>
                                        <p:tgtEl>
                                          <p:spTgt spid="8"/>
                                        </p:tgtEl>
                                        <p:attrNameLst>
                                          <p:attrName>ppt_y</p:attrName>
                                        </p:attrNameLst>
                                      </p:cBhvr>
                                      <p:tavLst>
                                        <p:tav tm="0">
                                          <p:val>
                                            <p:strVal val="#ppt_y"/>
                                          </p:val>
                                        </p:tav>
                                        <p:tav tm="100000">
                                          <p:val>
                                            <p:strVal val="#ppt_y"/>
                                          </p:val>
                                        </p:tav>
                                      </p:tavLst>
                                    </p:anim>
                                  </p:childTnLst>
                                </p:cTn>
                              </p:par>
                            </p:childTnLst>
                          </p:cTn>
                        </p:par>
                        <p:par>
                          <p:cTn id="42" fill="hold">
                            <p:stCondLst>
                              <p:cond delay="5000"/>
                            </p:stCondLst>
                            <p:childTnLst>
                              <p:par>
                                <p:cTn id="43" presetID="2" presetClass="entr" presetSubtype="4"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2000" fill="hold"/>
                                        <p:tgtEl>
                                          <p:spTgt spid="11"/>
                                        </p:tgtEl>
                                        <p:attrNameLst>
                                          <p:attrName>ppt_x</p:attrName>
                                        </p:attrNameLst>
                                      </p:cBhvr>
                                      <p:tavLst>
                                        <p:tav tm="0">
                                          <p:val>
                                            <p:strVal val="#ppt_x"/>
                                          </p:val>
                                        </p:tav>
                                        <p:tav tm="100000">
                                          <p:val>
                                            <p:strVal val="#ppt_x"/>
                                          </p:val>
                                        </p:tav>
                                      </p:tavLst>
                                    </p:anim>
                                    <p:anim calcmode="lin" valueType="num">
                                      <p:cBhvr additive="base">
                                        <p:cTn id="46"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2000" fill="hold"/>
                                        <p:tgtEl>
                                          <p:spTgt spid="3"/>
                                        </p:tgtEl>
                                        <p:attrNameLst>
                                          <p:attrName>ppt_x</p:attrName>
                                        </p:attrNameLst>
                                      </p:cBhvr>
                                      <p:tavLst>
                                        <p:tav tm="0">
                                          <p:val>
                                            <p:strVal val="#ppt_x"/>
                                          </p:val>
                                        </p:tav>
                                        <p:tav tm="100000">
                                          <p:val>
                                            <p:strVal val="#ppt_x"/>
                                          </p:val>
                                        </p:tav>
                                      </p:tavLst>
                                    </p:anim>
                                    <p:anim calcmode="lin" valueType="num">
                                      <p:cBhvr additive="base">
                                        <p:cTn id="52" dur="2000" fill="hold"/>
                                        <p:tgtEl>
                                          <p:spTgt spid="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050"/>
                                        </p:tgtEl>
                                        <p:attrNameLst>
                                          <p:attrName>style.visibility</p:attrName>
                                        </p:attrNameLst>
                                      </p:cBhvr>
                                      <p:to>
                                        <p:strVal val="visible"/>
                                      </p:to>
                                    </p:set>
                                    <p:anim calcmode="lin" valueType="num">
                                      <p:cBhvr additive="base">
                                        <p:cTn id="55" dur="2000" fill="hold"/>
                                        <p:tgtEl>
                                          <p:spTgt spid="2050"/>
                                        </p:tgtEl>
                                        <p:attrNameLst>
                                          <p:attrName>ppt_x</p:attrName>
                                        </p:attrNameLst>
                                      </p:cBhvr>
                                      <p:tavLst>
                                        <p:tav tm="0">
                                          <p:val>
                                            <p:strVal val="#ppt_x"/>
                                          </p:val>
                                        </p:tav>
                                        <p:tav tm="100000">
                                          <p:val>
                                            <p:strVal val="#ppt_x"/>
                                          </p:val>
                                        </p:tav>
                                      </p:tavLst>
                                    </p:anim>
                                    <p:anim calcmode="lin" valueType="num">
                                      <p:cBhvr additive="base">
                                        <p:cTn id="56" dur="2000" fill="hold"/>
                                        <p:tgtEl>
                                          <p:spTgt spid="2050"/>
                                        </p:tgtEl>
                                        <p:attrNameLst>
                                          <p:attrName>ppt_y</p:attrName>
                                        </p:attrNameLst>
                                      </p:cBhvr>
                                      <p:tavLst>
                                        <p:tav tm="0">
                                          <p:val>
                                            <p:strVal val="1+#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anim calcmode="lin" valueType="num">
                                      <p:cBhvr additive="base">
                                        <p:cTn id="5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60" dur="10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P spid="9"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Rectangle 2"/>
          <p:cNvSpPr/>
          <p:nvPr/>
        </p:nvSpPr>
        <p:spPr>
          <a:xfrm>
            <a:off x="500034" y="357166"/>
            <a:ext cx="2357454" cy="523220"/>
          </a:xfrm>
          <a:prstGeom prst="rect">
            <a:avLst/>
          </a:prstGeom>
        </p:spPr>
        <p:txBody>
          <a:bodyPr wrap="square">
            <a:spAutoFit/>
          </a:bodyPr>
          <a:lstStyle/>
          <a:p>
            <a:r>
              <a:rPr lang="en-US" sz="2800" b="1" dirty="0" smtClean="0">
                <a:solidFill>
                  <a:srgbClr val="C00000"/>
                </a:solidFill>
                <a:latin typeface="Garamond" pitchFamily="18" charset="0"/>
              </a:rPr>
              <a:t>Testing of H1</a:t>
            </a:r>
            <a:endParaRPr lang="en-US" sz="2800" dirty="0" smtClean="0">
              <a:solidFill>
                <a:srgbClr val="C00000"/>
              </a:solidFill>
              <a:latin typeface="Garamond" pitchFamily="18" charset="0"/>
            </a:endParaRPr>
          </a:p>
        </p:txBody>
      </p:sp>
      <p:sp>
        <p:nvSpPr>
          <p:cNvPr id="4" name="Rectangle 3"/>
          <p:cNvSpPr/>
          <p:nvPr/>
        </p:nvSpPr>
        <p:spPr>
          <a:xfrm>
            <a:off x="500034" y="1000108"/>
            <a:ext cx="7858180" cy="5262979"/>
          </a:xfrm>
          <a:prstGeom prst="rect">
            <a:avLst/>
          </a:prstGeom>
        </p:spPr>
        <p:txBody>
          <a:bodyPr wrap="square">
            <a:spAutoFit/>
          </a:bodyPr>
          <a:lstStyle/>
          <a:p>
            <a:r>
              <a:rPr lang="en-IN" sz="2400" b="1" dirty="0" smtClean="0">
                <a:latin typeface="Garamond" pitchFamily="18" charset="0"/>
              </a:rPr>
              <a:t>In 1737, Harrison’s first timekeeper H1 was put on board HMS </a:t>
            </a:r>
            <a:r>
              <a:rPr lang="en-IN" sz="2400" b="1" i="1" dirty="0" smtClean="0">
                <a:latin typeface="Garamond" pitchFamily="18" charset="0"/>
              </a:rPr>
              <a:t>Centurion</a:t>
            </a:r>
            <a:r>
              <a:rPr lang="en-IN" sz="2400" b="1" dirty="0" smtClean="0">
                <a:latin typeface="Garamond" pitchFamily="18" charset="0"/>
              </a:rPr>
              <a:t> bound for Lisbon, Portugal – a week’s journey from England. </a:t>
            </a:r>
          </a:p>
          <a:p>
            <a:endParaRPr lang="en-IN" sz="2400" b="1" dirty="0" smtClean="0">
              <a:latin typeface="Garamond" pitchFamily="18" charset="0"/>
            </a:endParaRPr>
          </a:p>
          <a:p>
            <a:r>
              <a:rPr lang="en-IN" sz="2400" b="1" dirty="0" smtClean="0">
                <a:latin typeface="Garamond" pitchFamily="18" charset="0"/>
              </a:rPr>
              <a:t>The clock did not err more than a few seconds in 24 hours (much less than limit of 120 sec in 15 days) </a:t>
            </a:r>
          </a:p>
          <a:p>
            <a:endParaRPr lang="en-IN" sz="2400" b="1" dirty="0" smtClean="0">
              <a:latin typeface="Garamond" pitchFamily="18" charset="0"/>
            </a:endParaRPr>
          </a:p>
          <a:p>
            <a:r>
              <a:rPr lang="en-IN" sz="2400" b="1" dirty="0" smtClean="0">
                <a:latin typeface="Garamond" pitchFamily="18" charset="0"/>
              </a:rPr>
              <a:t>On the way back, it predicted correctly the sighted land as Lizard on the Penzance peninsula, more than sixty miles west of a place as thought by the vessel’s captain!</a:t>
            </a:r>
            <a:r>
              <a:rPr lang="en-IN" sz="2400" dirty="0" smtClean="0">
                <a:latin typeface="GoudyHandtooled BT" pitchFamily="82" charset="0"/>
              </a:rPr>
              <a:t> </a:t>
            </a:r>
          </a:p>
          <a:p>
            <a:endParaRPr lang="en-IN" sz="2400" dirty="0" smtClean="0">
              <a:latin typeface="GoudyHandtooled BT" pitchFamily="82" charset="0"/>
            </a:endParaRPr>
          </a:p>
          <a:p>
            <a:r>
              <a:rPr lang="en-IN" sz="2400" b="1" dirty="0" smtClean="0">
                <a:solidFill>
                  <a:srgbClr val="C00000"/>
                </a:solidFill>
                <a:latin typeface="Garamond" pitchFamily="18" charset="0"/>
              </a:rPr>
              <a:t>This correction greatly impressed the captain who swore out an affidavit admitting his own mistake and praising the accuracy of the timekeeper. </a:t>
            </a:r>
            <a:endParaRPr lang="en-US" sz="2400" b="1" dirty="0">
              <a:solidFill>
                <a:srgbClr val="C00000"/>
              </a:solidFill>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20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 calcmode="lin" valueType="num">
                                      <p:cBhvr additive="base">
                                        <p:cTn id="1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32" y="-24"/>
            <a:ext cx="9144000" cy="6858024"/>
          </a:xfrm>
          <a:prstGeom prst="rect">
            <a:avLst/>
          </a:prstGeom>
          <a:solidFill>
            <a:schemeClr val="accent1"/>
          </a:solidFill>
        </p:spPr>
      </p:pic>
      <p:grpSp>
        <p:nvGrpSpPr>
          <p:cNvPr id="21" name="Group 20"/>
          <p:cNvGrpSpPr/>
          <p:nvPr/>
        </p:nvGrpSpPr>
        <p:grpSpPr>
          <a:xfrm>
            <a:off x="500066" y="214266"/>
            <a:ext cx="8143900" cy="6429420"/>
            <a:chOff x="285688" y="214266"/>
            <a:chExt cx="8143900" cy="6429420"/>
          </a:xfrm>
        </p:grpSpPr>
        <p:pic>
          <p:nvPicPr>
            <p:cNvPr id="4098" name="Picture 2"/>
            <p:cNvPicPr>
              <a:picLocks noChangeAspect="1" noChangeArrowheads="1"/>
            </p:cNvPicPr>
            <p:nvPr/>
          </p:nvPicPr>
          <p:blipFill>
            <a:blip r:embed="rId3" cstate="print"/>
            <a:srcRect l="19923" t="8438" r="13281" b="7187"/>
            <a:stretch>
              <a:fillRect/>
            </a:stretch>
          </p:blipFill>
          <p:spPr bwMode="auto">
            <a:xfrm>
              <a:off x="285688" y="214266"/>
              <a:ext cx="8143900" cy="6429420"/>
            </a:xfrm>
            <a:prstGeom prst="rect">
              <a:avLst/>
            </a:prstGeom>
            <a:noFill/>
            <a:ln w="25400">
              <a:solidFill>
                <a:schemeClr val="bg1"/>
              </a:solidFill>
              <a:miter lim="800000"/>
              <a:headEnd/>
              <a:tailEnd/>
            </a:ln>
            <a:effectLst/>
          </p:spPr>
        </p:pic>
        <p:sp>
          <p:nvSpPr>
            <p:cNvPr id="4" name="Freeform 3"/>
            <p:cNvSpPr/>
            <p:nvPr/>
          </p:nvSpPr>
          <p:spPr>
            <a:xfrm>
              <a:off x="2313020" y="415612"/>
              <a:ext cx="3616270" cy="5754782"/>
            </a:xfrm>
            <a:custGeom>
              <a:avLst/>
              <a:gdLst>
                <a:gd name="connsiteX0" fmla="*/ 3616270 w 3616270"/>
                <a:gd name="connsiteY0" fmla="*/ 0 h 5754782"/>
                <a:gd name="connsiteX1" fmla="*/ 3546997 w 3616270"/>
                <a:gd name="connsiteY1" fmla="*/ 13855 h 5754782"/>
                <a:gd name="connsiteX2" fmla="*/ 3505434 w 3616270"/>
                <a:gd name="connsiteY2" fmla="*/ 27709 h 5754782"/>
                <a:gd name="connsiteX3" fmla="*/ 3408452 w 3616270"/>
                <a:gd name="connsiteY3" fmla="*/ 41564 h 5754782"/>
                <a:gd name="connsiteX4" fmla="*/ 3325324 w 3616270"/>
                <a:gd name="connsiteY4" fmla="*/ 69273 h 5754782"/>
                <a:gd name="connsiteX5" fmla="*/ 3283761 w 3616270"/>
                <a:gd name="connsiteY5" fmla="*/ 83128 h 5754782"/>
                <a:gd name="connsiteX6" fmla="*/ 3200634 w 3616270"/>
                <a:gd name="connsiteY6" fmla="*/ 138546 h 5754782"/>
                <a:gd name="connsiteX7" fmla="*/ 3159070 w 3616270"/>
                <a:gd name="connsiteY7" fmla="*/ 166255 h 5754782"/>
                <a:gd name="connsiteX8" fmla="*/ 3062088 w 3616270"/>
                <a:gd name="connsiteY8" fmla="*/ 180109 h 5754782"/>
                <a:gd name="connsiteX9" fmla="*/ 3020524 w 3616270"/>
                <a:gd name="connsiteY9" fmla="*/ 193964 h 5754782"/>
                <a:gd name="connsiteX10" fmla="*/ 2895834 w 3616270"/>
                <a:gd name="connsiteY10" fmla="*/ 290946 h 5754782"/>
                <a:gd name="connsiteX11" fmla="*/ 2798852 w 3616270"/>
                <a:gd name="connsiteY11" fmla="*/ 304800 h 5754782"/>
                <a:gd name="connsiteX12" fmla="*/ 2729579 w 3616270"/>
                <a:gd name="connsiteY12" fmla="*/ 360219 h 5754782"/>
                <a:gd name="connsiteX13" fmla="*/ 2688015 w 3616270"/>
                <a:gd name="connsiteY13" fmla="*/ 374073 h 5754782"/>
                <a:gd name="connsiteX14" fmla="*/ 2604888 w 3616270"/>
                <a:gd name="connsiteY14" fmla="*/ 457200 h 5754782"/>
                <a:gd name="connsiteX15" fmla="*/ 2563324 w 3616270"/>
                <a:gd name="connsiteY15" fmla="*/ 512619 h 5754782"/>
                <a:gd name="connsiteX16" fmla="*/ 2521761 w 3616270"/>
                <a:gd name="connsiteY16" fmla="*/ 540328 h 5754782"/>
                <a:gd name="connsiteX17" fmla="*/ 2410924 w 3616270"/>
                <a:gd name="connsiteY17" fmla="*/ 623455 h 5754782"/>
                <a:gd name="connsiteX18" fmla="*/ 2300088 w 3616270"/>
                <a:gd name="connsiteY18" fmla="*/ 748146 h 5754782"/>
                <a:gd name="connsiteX19" fmla="*/ 2272379 w 3616270"/>
                <a:gd name="connsiteY19" fmla="*/ 789709 h 5754782"/>
                <a:gd name="connsiteX20" fmla="*/ 2203106 w 3616270"/>
                <a:gd name="connsiteY20" fmla="*/ 803564 h 5754782"/>
                <a:gd name="connsiteX21" fmla="*/ 2133834 w 3616270"/>
                <a:gd name="connsiteY21" fmla="*/ 831273 h 5754782"/>
                <a:gd name="connsiteX22" fmla="*/ 2022997 w 3616270"/>
                <a:gd name="connsiteY22" fmla="*/ 900546 h 5754782"/>
                <a:gd name="connsiteX23" fmla="*/ 1981434 w 3616270"/>
                <a:gd name="connsiteY23" fmla="*/ 942109 h 5754782"/>
                <a:gd name="connsiteX24" fmla="*/ 1884452 w 3616270"/>
                <a:gd name="connsiteY24" fmla="*/ 1052946 h 5754782"/>
                <a:gd name="connsiteX25" fmla="*/ 1842888 w 3616270"/>
                <a:gd name="connsiteY25" fmla="*/ 1080655 h 5754782"/>
                <a:gd name="connsiteX26" fmla="*/ 1787470 w 3616270"/>
                <a:gd name="connsiteY26" fmla="*/ 1122219 h 5754782"/>
                <a:gd name="connsiteX27" fmla="*/ 1718197 w 3616270"/>
                <a:gd name="connsiteY27" fmla="*/ 1177637 h 5754782"/>
                <a:gd name="connsiteX28" fmla="*/ 1648924 w 3616270"/>
                <a:gd name="connsiteY28" fmla="*/ 1246909 h 5754782"/>
                <a:gd name="connsiteX29" fmla="*/ 1621215 w 3616270"/>
                <a:gd name="connsiteY29" fmla="*/ 1288473 h 5754782"/>
                <a:gd name="connsiteX30" fmla="*/ 1538088 w 3616270"/>
                <a:gd name="connsiteY30" fmla="*/ 1343891 h 5754782"/>
                <a:gd name="connsiteX31" fmla="*/ 1454961 w 3616270"/>
                <a:gd name="connsiteY31" fmla="*/ 1399309 h 5754782"/>
                <a:gd name="connsiteX32" fmla="*/ 1344124 w 3616270"/>
                <a:gd name="connsiteY32" fmla="*/ 1496291 h 5754782"/>
                <a:gd name="connsiteX33" fmla="*/ 1219434 w 3616270"/>
                <a:gd name="connsiteY33" fmla="*/ 1620982 h 5754782"/>
                <a:gd name="connsiteX34" fmla="*/ 1122452 w 3616270"/>
                <a:gd name="connsiteY34" fmla="*/ 1704109 h 5754782"/>
                <a:gd name="connsiteX35" fmla="*/ 1080888 w 3616270"/>
                <a:gd name="connsiteY35" fmla="*/ 1731819 h 5754782"/>
                <a:gd name="connsiteX36" fmla="*/ 1039324 w 3616270"/>
                <a:gd name="connsiteY36" fmla="*/ 1787237 h 5754782"/>
                <a:gd name="connsiteX37" fmla="*/ 997761 w 3616270"/>
                <a:gd name="connsiteY37" fmla="*/ 1828800 h 5754782"/>
                <a:gd name="connsiteX38" fmla="*/ 956197 w 3616270"/>
                <a:gd name="connsiteY38" fmla="*/ 1911928 h 5754782"/>
                <a:gd name="connsiteX39" fmla="*/ 886924 w 3616270"/>
                <a:gd name="connsiteY39" fmla="*/ 1995055 h 5754782"/>
                <a:gd name="connsiteX40" fmla="*/ 859215 w 3616270"/>
                <a:gd name="connsiteY40" fmla="*/ 2036619 h 5754782"/>
                <a:gd name="connsiteX41" fmla="*/ 831506 w 3616270"/>
                <a:gd name="connsiteY41" fmla="*/ 2119746 h 5754782"/>
                <a:gd name="connsiteX42" fmla="*/ 817652 w 3616270"/>
                <a:gd name="connsiteY42" fmla="*/ 2161309 h 5754782"/>
                <a:gd name="connsiteX43" fmla="*/ 789943 w 3616270"/>
                <a:gd name="connsiteY43" fmla="*/ 2202873 h 5754782"/>
                <a:gd name="connsiteX44" fmla="*/ 776088 w 3616270"/>
                <a:gd name="connsiteY44" fmla="*/ 2244437 h 5754782"/>
                <a:gd name="connsiteX45" fmla="*/ 692961 w 3616270"/>
                <a:gd name="connsiteY45" fmla="*/ 2355273 h 5754782"/>
                <a:gd name="connsiteX46" fmla="*/ 623688 w 3616270"/>
                <a:gd name="connsiteY46" fmla="*/ 2466109 h 5754782"/>
                <a:gd name="connsiteX47" fmla="*/ 595979 w 3616270"/>
                <a:gd name="connsiteY47" fmla="*/ 2563091 h 5754782"/>
                <a:gd name="connsiteX48" fmla="*/ 568270 w 3616270"/>
                <a:gd name="connsiteY48" fmla="*/ 2604655 h 5754782"/>
                <a:gd name="connsiteX49" fmla="*/ 526706 w 3616270"/>
                <a:gd name="connsiteY49" fmla="*/ 2687782 h 5754782"/>
                <a:gd name="connsiteX50" fmla="*/ 512852 w 3616270"/>
                <a:gd name="connsiteY50" fmla="*/ 2729346 h 5754782"/>
                <a:gd name="connsiteX51" fmla="*/ 485143 w 3616270"/>
                <a:gd name="connsiteY51" fmla="*/ 2840182 h 5754782"/>
                <a:gd name="connsiteX52" fmla="*/ 415870 w 3616270"/>
                <a:gd name="connsiteY52" fmla="*/ 2951019 h 5754782"/>
                <a:gd name="connsiteX53" fmla="*/ 360452 w 3616270"/>
                <a:gd name="connsiteY53" fmla="*/ 3089564 h 5754782"/>
                <a:gd name="connsiteX54" fmla="*/ 346597 w 3616270"/>
                <a:gd name="connsiteY54" fmla="*/ 3144982 h 5754782"/>
                <a:gd name="connsiteX55" fmla="*/ 318888 w 3616270"/>
                <a:gd name="connsiteY55" fmla="*/ 3200400 h 5754782"/>
                <a:gd name="connsiteX56" fmla="*/ 291179 w 3616270"/>
                <a:gd name="connsiteY56" fmla="*/ 3325091 h 5754782"/>
                <a:gd name="connsiteX57" fmla="*/ 277324 w 3616270"/>
                <a:gd name="connsiteY57" fmla="*/ 3629891 h 5754782"/>
                <a:gd name="connsiteX58" fmla="*/ 249615 w 3616270"/>
                <a:gd name="connsiteY58" fmla="*/ 3671455 h 5754782"/>
                <a:gd name="connsiteX59" fmla="*/ 208052 w 3616270"/>
                <a:gd name="connsiteY59" fmla="*/ 3796146 h 5754782"/>
                <a:gd name="connsiteX60" fmla="*/ 194197 w 3616270"/>
                <a:gd name="connsiteY60" fmla="*/ 3837709 h 5754782"/>
                <a:gd name="connsiteX61" fmla="*/ 180343 w 3616270"/>
                <a:gd name="connsiteY61" fmla="*/ 3879273 h 5754782"/>
                <a:gd name="connsiteX62" fmla="*/ 166488 w 3616270"/>
                <a:gd name="connsiteY62" fmla="*/ 4003964 h 5754782"/>
                <a:gd name="connsiteX63" fmla="*/ 124924 w 3616270"/>
                <a:gd name="connsiteY63" fmla="*/ 4253346 h 5754782"/>
                <a:gd name="connsiteX64" fmla="*/ 97215 w 3616270"/>
                <a:gd name="connsiteY64" fmla="*/ 4405746 h 5754782"/>
                <a:gd name="connsiteX65" fmla="*/ 69506 w 3616270"/>
                <a:gd name="connsiteY65" fmla="*/ 4488873 h 5754782"/>
                <a:gd name="connsiteX66" fmla="*/ 55652 w 3616270"/>
                <a:gd name="connsiteY66" fmla="*/ 4613564 h 5754782"/>
                <a:gd name="connsiteX67" fmla="*/ 41797 w 3616270"/>
                <a:gd name="connsiteY67" fmla="*/ 4793673 h 5754782"/>
                <a:gd name="connsiteX68" fmla="*/ 14088 w 3616270"/>
                <a:gd name="connsiteY68" fmla="*/ 4932219 h 5754782"/>
                <a:gd name="connsiteX69" fmla="*/ 234 w 3616270"/>
                <a:gd name="connsiteY69" fmla="*/ 5112328 h 5754782"/>
                <a:gd name="connsiteX70" fmla="*/ 27943 w 3616270"/>
                <a:gd name="connsiteY70" fmla="*/ 5389419 h 5754782"/>
                <a:gd name="connsiteX71" fmla="*/ 41797 w 3616270"/>
                <a:gd name="connsiteY71" fmla="*/ 5500255 h 5754782"/>
                <a:gd name="connsiteX72" fmla="*/ 69506 w 3616270"/>
                <a:gd name="connsiteY72" fmla="*/ 5541819 h 5754782"/>
                <a:gd name="connsiteX73" fmla="*/ 83361 w 3616270"/>
                <a:gd name="connsiteY73" fmla="*/ 5638800 h 5754782"/>
                <a:gd name="connsiteX74" fmla="*/ 152634 w 3616270"/>
                <a:gd name="connsiteY74" fmla="*/ 5652655 h 5754782"/>
                <a:gd name="connsiteX75" fmla="*/ 235761 w 3616270"/>
                <a:gd name="connsiteY75" fmla="*/ 5694219 h 5754782"/>
                <a:gd name="connsiteX76" fmla="*/ 277324 w 3616270"/>
                <a:gd name="connsiteY76" fmla="*/ 5721928 h 5754782"/>
                <a:gd name="connsiteX77" fmla="*/ 305034 w 3616270"/>
                <a:gd name="connsiteY77" fmla="*/ 5749637 h 5754782"/>
                <a:gd name="connsiteX78" fmla="*/ 346597 w 3616270"/>
                <a:gd name="connsiteY78" fmla="*/ 5749637 h 575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616270" h="5754782">
                  <a:moveTo>
                    <a:pt x="3616270" y="0"/>
                  </a:moveTo>
                  <a:cubicBezTo>
                    <a:pt x="3593179" y="4618"/>
                    <a:pt x="3569842" y="8144"/>
                    <a:pt x="3546997" y="13855"/>
                  </a:cubicBezTo>
                  <a:cubicBezTo>
                    <a:pt x="3532829" y="17397"/>
                    <a:pt x="3519754" y="24845"/>
                    <a:pt x="3505434" y="27709"/>
                  </a:cubicBezTo>
                  <a:cubicBezTo>
                    <a:pt x="3473413" y="34113"/>
                    <a:pt x="3440779" y="36946"/>
                    <a:pt x="3408452" y="41564"/>
                  </a:cubicBezTo>
                  <a:lnTo>
                    <a:pt x="3325324" y="69273"/>
                  </a:lnTo>
                  <a:cubicBezTo>
                    <a:pt x="3311470" y="73891"/>
                    <a:pt x="3295912" y="75027"/>
                    <a:pt x="3283761" y="83128"/>
                  </a:cubicBezTo>
                  <a:lnTo>
                    <a:pt x="3200634" y="138546"/>
                  </a:lnTo>
                  <a:cubicBezTo>
                    <a:pt x="3186779" y="147782"/>
                    <a:pt x="3175554" y="163900"/>
                    <a:pt x="3159070" y="166255"/>
                  </a:cubicBezTo>
                  <a:lnTo>
                    <a:pt x="3062088" y="180109"/>
                  </a:lnTo>
                  <a:cubicBezTo>
                    <a:pt x="3048233" y="184727"/>
                    <a:pt x="3032675" y="185863"/>
                    <a:pt x="3020524" y="193964"/>
                  </a:cubicBezTo>
                  <a:cubicBezTo>
                    <a:pt x="2936962" y="249673"/>
                    <a:pt x="3026624" y="240643"/>
                    <a:pt x="2895834" y="290946"/>
                  </a:cubicBezTo>
                  <a:cubicBezTo>
                    <a:pt x="2865355" y="302669"/>
                    <a:pt x="2831179" y="300182"/>
                    <a:pt x="2798852" y="304800"/>
                  </a:cubicBezTo>
                  <a:cubicBezTo>
                    <a:pt x="2694377" y="339626"/>
                    <a:pt x="2819107" y="288597"/>
                    <a:pt x="2729579" y="360219"/>
                  </a:cubicBezTo>
                  <a:cubicBezTo>
                    <a:pt x="2718175" y="369342"/>
                    <a:pt x="2701870" y="369455"/>
                    <a:pt x="2688015" y="374073"/>
                  </a:cubicBezTo>
                  <a:cubicBezTo>
                    <a:pt x="2552182" y="555185"/>
                    <a:pt x="2726440" y="335648"/>
                    <a:pt x="2604888" y="457200"/>
                  </a:cubicBezTo>
                  <a:cubicBezTo>
                    <a:pt x="2588560" y="473528"/>
                    <a:pt x="2579652" y="496291"/>
                    <a:pt x="2563324" y="512619"/>
                  </a:cubicBezTo>
                  <a:cubicBezTo>
                    <a:pt x="2551550" y="524393"/>
                    <a:pt x="2535227" y="530534"/>
                    <a:pt x="2521761" y="540328"/>
                  </a:cubicBezTo>
                  <a:cubicBezTo>
                    <a:pt x="2484412" y="567491"/>
                    <a:pt x="2447870" y="595746"/>
                    <a:pt x="2410924" y="623455"/>
                  </a:cubicBezTo>
                  <a:cubicBezTo>
                    <a:pt x="2283526" y="814552"/>
                    <a:pt x="2423176" y="625058"/>
                    <a:pt x="2300088" y="748146"/>
                  </a:cubicBezTo>
                  <a:cubicBezTo>
                    <a:pt x="2288314" y="759920"/>
                    <a:pt x="2286836" y="781448"/>
                    <a:pt x="2272379" y="789709"/>
                  </a:cubicBezTo>
                  <a:cubicBezTo>
                    <a:pt x="2251933" y="801392"/>
                    <a:pt x="2225661" y="796797"/>
                    <a:pt x="2203106" y="803564"/>
                  </a:cubicBezTo>
                  <a:cubicBezTo>
                    <a:pt x="2179285" y="810710"/>
                    <a:pt x="2155159" y="818478"/>
                    <a:pt x="2133834" y="831273"/>
                  </a:cubicBezTo>
                  <a:cubicBezTo>
                    <a:pt x="1992649" y="915984"/>
                    <a:pt x="2122497" y="867378"/>
                    <a:pt x="2022997" y="900546"/>
                  </a:cubicBezTo>
                  <a:cubicBezTo>
                    <a:pt x="2009143" y="914400"/>
                    <a:pt x="1994614" y="927611"/>
                    <a:pt x="1981434" y="942109"/>
                  </a:cubicBezTo>
                  <a:cubicBezTo>
                    <a:pt x="1948411" y="978434"/>
                    <a:pt x="1919165" y="1018233"/>
                    <a:pt x="1884452" y="1052946"/>
                  </a:cubicBezTo>
                  <a:cubicBezTo>
                    <a:pt x="1872678" y="1064720"/>
                    <a:pt x="1856438" y="1070977"/>
                    <a:pt x="1842888" y="1080655"/>
                  </a:cubicBezTo>
                  <a:cubicBezTo>
                    <a:pt x="1824098" y="1094076"/>
                    <a:pt x="1803798" y="1105891"/>
                    <a:pt x="1787470" y="1122219"/>
                  </a:cubicBezTo>
                  <a:cubicBezTo>
                    <a:pt x="1724803" y="1184886"/>
                    <a:pt x="1799113" y="1150664"/>
                    <a:pt x="1718197" y="1177637"/>
                  </a:cubicBezTo>
                  <a:cubicBezTo>
                    <a:pt x="1695106" y="1200728"/>
                    <a:pt x="1670428" y="1222333"/>
                    <a:pt x="1648924" y="1246909"/>
                  </a:cubicBezTo>
                  <a:cubicBezTo>
                    <a:pt x="1637959" y="1259440"/>
                    <a:pt x="1633746" y="1277508"/>
                    <a:pt x="1621215" y="1288473"/>
                  </a:cubicBezTo>
                  <a:cubicBezTo>
                    <a:pt x="1596153" y="1310403"/>
                    <a:pt x="1565797" y="1325418"/>
                    <a:pt x="1538088" y="1343891"/>
                  </a:cubicBezTo>
                  <a:cubicBezTo>
                    <a:pt x="1510379" y="1362364"/>
                    <a:pt x="1478509" y="1375761"/>
                    <a:pt x="1454961" y="1399309"/>
                  </a:cubicBezTo>
                  <a:cubicBezTo>
                    <a:pt x="1291609" y="1562661"/>
                    <a:pt x="1580944" y="1276386"/>
                    <a:pt x="1344124" y="1496291"/>
                  </a:cubicBezTo>
                  <a:cubicBezTo>
                    <a:pt x="1301051" y="1536288"/>
                    <a:pt x="1268342" y="1588377"/>
                    <a:pt x="1219434" y="1620982"/>
                  </a:cubicBezTo>
                  <a:cubicBezTo>
                    <a:pt x="1124017" y="1684593"/>
                    <a:pt x="1240033" y="1603325"/>
                    <a:pt x="1122452" y="1704109"/>
                  </a:cubicBezTo>
                  <a:cubicBezTo>
                    <a:pt x="1109809" y="1714946"/>
                    <a:pt x="1092662" y="1720045"/>
                    <a:pt x="1080888" y="1731819"/>
                  </a:cubicBezTo>
                  <a:cubicBezTo>
                    <a:pt x="1064560" y="1748147"/>
                    <a:pt x="1054351" y="1769705"/>
                    <a:pt x="1039324" y="1787237"/>
                  </a:cubicBezTo>
                  <a:cubicBezTo>
                    <a:pt x="1026573" y="1802113"/>
                    <a:pt x="1008629" y="1812498"/>
                    <a:pt x="997761" y="1828800"/>
                  </a:cubicBezTo>
                  <a:cubicBezTo>
                    <a:pt x="980576" y="1854577"/>
                    <a:pt x="972136" y="1885363"/>
                    <a:pt x="956197" y="1911928"/>
                  </a:cubicBezTo>
                  <a:cubicBezTo>
                    <a:pt x="899604" y="2006250"/>
                    <a:pt x="935031" y="1934923"/>
                    <a:pt x="886924" y="1995055"/>
                  </a:cubicBezTo>
                  <a:cubicBezTo>
                    <a:pt x="876522" y="2008057"/>
                    <a:pt x="868451" y="2022764"/>
                    <a:pt x="859215" y="2036619"/>
                  </a:cubicBezTo>
                  <a:lnTo>
                    <a:pt x="831506" y="2119746"/>
                  </a:lnTo>
                  <a:cubicBezTo>
                    <a:pt x="826888" y="2133600"/>
                    <a:pt x="825753" y="2149158"/>
                    <a:pt x="817652" y="2161309"/>
                  </a:cubicBezTo>
                  <a:cubicBezTo>
                    <a:pt x="808416" y="2175164"/>
                    <a:pt x="797390" y="2187980"/>
                    <a:pt x="789943" y="2202873"/>
                  </a:cubicBezTo>
                  <a:cubicBezTo>
                    <a:pt x="783412" y="2215935"/>
                    <a:pt x="783929" y="2232116"/>
                    <a:pt x="776088" y="2244437"/>
                  </a:cubicBezTo>
                  <a:cubicBezTo>
                    <a:pt x="751294" y="2283399"/>
                    <a:pt x="710112" y="2312394"/>
                    <a:pt x="692961" y="2355273"/>
                  </a:cubicBezTo>
                  <a:cubicBezTo>
                    <a:pt x="657975" y="2442738"/>
                    <a:pt x="682838" y="2406961"/>
                    <a:pt x="623688" y="2466109"/>
                  </a:cubicBezTo>
                  <a:cubicBezTo>
                    <a:pt x="619247" y="2483872"/>
                    <a:pt x="605920" y="2543210"/>
                    <a:pt x="595979" y="2563091"/>
                  </a:cubicBezTo>
                  <a:cubicBezTo>
                    <a:pt x="588532" y="2577984"/>
                    <a:pt x="575717" y="2589762"/>
                    <a:pt x="568270" y="2604655"/>
                  </a:cubicBezTo>
                  <a:cubicBezTo>
                    <a:pt x="510912" y="2719370"/>
                    <a:pt x="606112" y="2568675"/>
                    <a:pt x="526706" y="2687782"/>
                  </a:cubicBezTo>
                  <a:cubicBezTo>
                    <a:pt x="522088" y="2701637"/>
                    <a:pt x="516394" y="2715178"/>
                    <a:pt x="512852" y="2729346"/>
                  </a:cubicBezTo>
                  <a:cubicBezTo>
                    <a:pt x="499843" y="2781382"/>
                    <a:pt x="504143" y="2795849"/>
                    <a:pt x="485143" y="2840182"/>
                  </a:cubicBezTo>
                  <a:cubicBezTo>
                    <a:pt x="459786" y="2899348"/>
                    <a:pt x="455650" y="2897979"/>
                    <a:pt x="415870" y="2951019"/>
                  </a:cubicBezTo>
                  <a:cubicBezTo>
                    <a:pt x="384241" y="3077532"/>
                    <a:pt x="427224" y="2922634"/>
                    <a:pt x="360452" y="3089564"/>
                  </a:cubicBezTo>
                  <a:cubicBezTo>
                    <a:pt x="353380" y="3107243"/>
                    <a:pt x="353283" y="3127153"/>
                    <a:pt x="346597" y="3144982"/>
                  </a:cubicBezTo>
                  <a:cubicBezTo>
                    <a:pt x="339345" y="3164320"/>
                    <a:pt x="327024" y="3181417"/>
                    <a:pt x="318888" y="3200400"/>
                  </a:cubicBezTo>
                  <a:cubicBezTo>
                    <a:pt x="300286" y="3243805"/>
                    <a:pt x="299481" y="3275279"/>
                    <a:pt x="291179" y="3325091"/>
                  </a:cubicBezTo>
                  <a:cubicBezTo>
                    <a:pt x="286561" y="3426691"/>
                    <a:pt x="289442" y="3528911"/>
                    <a:pt x="277324" y="3629891"/>
                  </a:cubicBezTo>
                  <a:cubicBezTo>
                    <a:pt x="275340" y="3646424"/>
                    <a:pt x="256378" y="3656239"/>
                    <a:pt x="249615" y="3671455"/>
                  </a:cubicBezTo>
                  <a:cubicBezTo>
                    <a:pt x="249606" y="3671475"/>
                    <a:pt x="214983" y="3775354"/>
                    <a:pt x="208052" y="3796146"/>
                  </a:cubicBezTo>
                  <a:lnTo>
                    <a:pt x="194197" y="3837709"/>
                  </a:lnTo>
                  <a:lnTo>
                    <a:pt x="180343" y="3879273"/>
                  </a:lnTo>
                  <a:cubicBezTo>
                    <a:pt x="175725" y="3920837"/>
                    <a:pt x="169961" y="3962289"/>
                    <a:pt x="166488" y="4003964"/>
                  </a:cubicBezTo>
                  <a:cubicBezTo>
                    <a:pt x="147251" y="4234810"/>
                    <a:pt x="192171" y="4152478"/>
                    <a:pt x="124924" y="4253346"/>
                  </a:cubicBezTo>
                  <a:cubicBezTo>
                    <a:pt x="115166" y="4321658"/>
                    <a:pt x="115032" y="4346356"/>
                    <a:pt x="97215" y="4405746"/>
                  </a:cubicBezTo>
                  <a:cubicBezTo>
                    <a:pt x="88822" y="4433722"/>
                    <a:pt x="69506" y="4488873"/>
                    <a:pt x="69506" y="4488873"/>
                  </a:cubicBezTo>
                  <a:cubicBezTo>
                    <a:pt x="64888" y="4530437"/>
                    <a:pt x="59438" y="4571916"/>
                    <a:pt x="55652" y="4613564"/>
                  </a:cubicBezTo>
                  <a:cubicBezTo>
                    <a:pt x="50201" y="4673530"/>
                    <a:pt x="49585" y="4733965"/>
                    <a:pt x="41797" y="4793673"/>
                  </a:cubicBezTo>
                  <a:cubicBezTo>
                    <a:pt x="35706" y="4840374"/>
                    <a:pt x="14088" y="4932219"/>
                    <a:pt x="14088" y="4932219"/>
                  </a:cubicBezTo>
                  <a:cubicBezTo>
                    <a:pt x="9470" y="4992255"/>
                    <a:pt x="234" y="5052114"/>
                    <a:pt x="234" y="5112328"/>
                  </a:cubicBezTo>
                  <a:cubicBezTo>
                    <a:pt x="234" y="5292839"/>
                    <a:pt x="0" y="5277650"/>
                    <a:pt x="27943" y="5389419"/>
                  </a:cubicBezTo>
                  <a:cubicBezTo>
                    <a:pt x="32561" y="5426364"/>
                    <a:pt x="32001" y="5464334"/>
                    <a:pt x="41797" y="5500255"/>
                  </a:cubicBezTo>
                  <a:cubicBezTo>
                    <a:pt x="46178" y="5516319"/>
                    <a:pt x="64721" y="5525870"/>
                    <a:pt x="69506" y="5541819"/>
                  </a:cubicBezTo>
                  <a:cubicBezTo>
                    <a:pt x="78890" y="5573097"/>
                    <a:pt x="63768" y="5612676"/>
                    <a:pt x="83361" y="5638800"/>
                  </a:cubicBezTo>
                  <a:cubicBezTo>
                    <a:pt x="97490" y="5657639"/>
                    <a:pt x="129543" y="5648037"/>
                    <a:pt x="152634" y="5652655"/>
                  </a:cubicBezTo>
                  <a:cubicBezTo>
                    <a:pt x="271746" y="5732064"/>
                    <a:pt x="121042" y="5636859"/>
                    <a:pt x="235761" y="5694219"/>
                  </a:cubicBezTo>
                  <a:cubicBezTo>
                    <a:pt x="250654" y="5701666"/>
                    <a:pt x="264322" y="5711526"/>
                    <a:pt x="277324" y="5721928"/>
                  </a:cubicBezTo>
                  <a:cubicBezTo>
                    <a:pt x="287524" y="5730088"/>
                    <a:pt x="292906" y="5744786"/>
                    <a:pt x="305034" y="5749637"/>
                  </a:cubicBezTo>
                  <a:cubicBezTo>
                    <a:pt x="317897" y="5754782"/>
                    <a:pt x="332743" y="5749637"/>
                    <a:pt x="346597" y="5749637"/>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9" name="Picture 2"/>
            <p:cNvPicPr>
              <a:picLocks noChangeAspect="1" noChangeArrowheads="1"/>
            </p:cNvPicPr>
            <p:nvPr/>
          </p:nvPicPr>
          <p:blipFill>
            <a:blip r:embed="rId4" cstate="print"/>
            <a:srcRect l="18164" t="8437" b="10000"/>
            <a:stretch>
              <a:fillRect/>
            </a:stretch>
          </p:blipFill>
          <p:spPr bwMode="auto">
            <a:xfrm>
              <a:off x="285688" y="214266"/>
              <a:ext cx="2981778" cy="1857387"/>
            </a:xfrm>
            <a:prstGeom prst="rect">
              <a:avLst/>
            </a:prstGeom>
            <a:noFill/>
            <a:ln w="9525">
              <a:noFill/>
              <a:miter lim="800000"/>
              <a:headEnd/>
              <a:tailEnd/>
            </a:ln>
            <a:effectLst/>
          </p:spPr>
        </p:pic>
      </p:grpSp>
      <p:sp>
        <p:nvSpPr>
          <p:cNvPr id="22" name="TextBox 21"/>
          <p:cNvSpPr txBox="1"/>
          <p:nvPr/>
        </p:nvSpPr>
        <p:spPr>
          <a:xfrm>
            <a:off x="785786" y="1857364"/>
            <a:ext cx="1214446" cy="307777"/>
          </a:xfrm>
          <a:prstGeom prst="rect">
            <a:avLst/>
          </a:prstGeom>
          <a:noFill/>
        </p:spPr>
        <p:txBody>
          <a:bodyPr wrap="square" rtlCol="0">
            <a:spAutoFit/>
          </a:bodyPr>
          <a:lstStyle/>
          <a:p>
            <a:r>
              <a:rPr lang="en-US" sz="1400" dirty="0" smtClean="0">
                <a:solidFill>
                  <a:schemeClr val="bg1"/>
                </a:solidFill>
              </a:rPr>
              <a:t>Isles of </a:t>
            </a:r>
            <a:r>
              <a:rPr lang="en-US" sz="1400" dirty="0" err="1" smtClean="0">
                <a:solidFill>
                  <a:schemeClr val="bg1"/>
                </a:solidFill>
              </a:rPr>
              <a:t>Scilly</a:t>
            </a:r>
            <a:endParaRPr lang="en-US" sz="1400" dirty="0">
              <a:solidFill>
                <a:schemeClr val="bg1"/>
              </a:solidFill>
            </a:endParaRPr>
          </a:p>
        </p:txBody>
      </p:sp>
      <p:sp>
        <p:nvSpPr>
          <p:cNvPr id="23" name="TextBox 22"/>
          <p:cNvSpPr txBox="1"/>
          <p:nvPr/>
        </p:nvSpPr>
        <p:spPr>
          <a:xfrm>
            <a:off x="571472" y="1406711"/>
            <a:ext cx="928694" cy="307777"/>
          </a:xfrm>
          <a:prstGeom prst="rect">
            <a:avLst/>
          </a:prstGeom>
          <a:noFill/>
        </p:spPr>
        <p:txBody>
          <a:bodyPr wrap="square" rtlCol="0">
            <a:spAutoFit/>
          </a:bodyPr>
          <a:lstStyle/>
          <a:p>
            <a:r>
              <a:rPr lang="en-US" sz="1400" dirty="0" err="1" smtClean="0">
                <a:solidFill>
                  <a:schemeClr val="bg1"/>
                </a:solidFill>
              </a:rPr>
              <a:t>Penzance</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5" name="TextBox 4"/>
          <p:cNvSpPr txBox="1"/>
          <p:nvPr/>
        </p:nvSpPr>
        <p:spPr>
          <a:xfrm>
            <a:off x="285752" y="252970"/>
            <a:ext cx="8572528" cy="6247864"/>
          </a:xfrm>
          <a:prstGeom prst="rect">
            <a:avLst/>
          </a:prstGeom>
          <a:noFill/>
        </p:spPr>
        <p:txBody>
          <a:bodyPr wrap="square" rtlCol="0">
            <a:spAutoFit/>
          </a:bodyPr>
          <a:lstStyle/>
          <a:p>
            <a:pPr>
              <a:lnSpc>
                <a:spcPct val="125000"/>
              </a:lnSpc>
            </a:pPr>
            <a:r>
              <a:rPr lang="en-US" sz="2800" b="1" dirty="0" smtClean="0">
                <a:latin typeface="Garamond" pitchFamily="18" charset="0"/>
              </a:rPr>
              <a:t>Exploring the unknown:</a:t>
            </a:r>
            <a:r>
              <a:rPr lang="en-US" sz="2800" dirty="0" smtClean="0">
                <a:latin typeface="Garamond" pitchFamily="18" charset="0"/>
              </a:rPr>
              <a:t> </a:t>
            </a:r>
            <a:r>
              <a:rPr lang="en-US" sz="2800" b="1" dirty="0" smtClean="0">
                <a:solidFill>
                  <a:srgbClr val="C00000"/>
                </a:solidFill>
                <a:latin typeface="Garamond" pitchFamily="18" charset="0"/>
              </a:rPr>
              <a:t>desire of man from early days. Sailed out for destinations afar with scanty knowledge of their whereabouts</a:t>
            </a:r>
            <a:r>
              <a:rPr lang="en-US" sz="2800" b="1" dirty="0" smtClean="0">
                <a:latin typeface="Garamond" pitchFamily="18" charset="0"/>
              </a:rPr>
              <a:t> </a:t>
            </a:r>
            <a:r>
              <a:rPr lang="en-US" sz="2800" b="1" dirty="0" smtClean="0">
                <a:solidFill>
                  <a:srgbClr val="C00000"/>
                </a:solidFill>
                <a:latin typeface="Garamond" pitchFamily="18" charset="0"/>
              </a:rPr>
              <a:t>…</a:t>
            </a:r>
          </a:p>
          <a:p>
            <a:pPr>
              <a:lnSpc>
                <a:spcPct val="150000"/>
              </a:lnSpc>
            </a:pPr>
            <a:endParaRPr lang="en-US" sz="2800" b="1" dirty="0" smtClean="0">
              <a:latin typeface="Garamond" pitchFamily="18" charset="0"/>
            </a:endParaRPr>
          </a:p>
          <a:p>
            <a:pPr>
              <a:lnSpc>
                <a:spcPct val="150000"/>
              </a:lnSpc>
            </a:pPr>
            <a:endParaRPr lang="en-US" sz="2000" b="1" dirty="0" smtClean="0">
              <a:latin typeface="Garamond" pitchFamily="18" charset="0"/>
            </a:endParaRPr>
          </a:p>
          <a:p>
            <a:pPr>
              <a:lnSpc>
                <a:spcPct val="150000"/>
              </a:lnSpc>
            </a:pPr>
            <a:endParaRPr lang="en-US" sz="800" b="1" dirty="0" smtClean="0">
              <a:latin typeface="Garamond" pitchFamily="18" charset="0"/>
            </a:endParaRPr>
          </a:p>
          <a:p>
            <a:pPr>
              <a:lnSpc>
                <a:spcPct val="150000"/>
              </a:lnSpc>
            </a:pPr>
            <a:r>
              <a:rPr lang="en-US" sz="2800" b="1" dirty="0" smtClean="0">
                <a:latin typeface="Garamond" pitchFamily="18" charset="0"/>
              </a:rPr>
              <a:t>Result:</a:t>
            </a:r>
          </a:p>
          <a:p>
            <a:pPr>
              <a:lnSpc>
                <a:spcPct val="150000"/>
              </a:lnSpc>
              <a:buFont typeface="Arial" pitchFamily="34" charset="0"/>
              <a:buChar char="•"/>
            </a:pPr>
            <a:r>
              <a:rPr lang="en-US" sz="2400" dirty="0" smtClean="0">
                <a:latin typeface="Garamond" pitchFamily="18" charset="0"/>
              </a:rPr>
              <a:t> </a:t>
            </a:r>
            <a:r>
              <a:rPr lang="en-US" sz="2400" b="1" dirty="0" smtClean="0">
                <a:latin typeface="Garamond" pitchFamily="18" charset="0"/>
              </a:rPr>
              <a:t>Shipwrecks</a:t>
            </a:r>
            <a:r>
              <a:rPr lang="en-US" sz="2400" dirty="0" smtClean="0">
                <a:latin typeface="Garamond" pitchFamily="18" charset="0"/>
              </a:rPr>
              <a:t> </a:t>
            </a:r>
            <a:r>
              <a:rPr lang="en-US" sz="2400" b="1" dirty="0" smtClean="0">
                <a:solidFill>
                  <a:srgbClr val="C00000"/>
                </a:solidFill>
                <a:latin typeface="Garamond" pitchFamily="18" charset="0"/>
              </a:rPr>
              <a:t>after hitting rocks or due to bad weather</a:t>
            </a:r>
          </a:p>
          <a:p>
            <a:pPr>
              <a:buFont typeface="Arial" pitchFamily="34" charset="0"/>
              <a:buChar char="•"/>
            </a:pPr>
            <a:r>
              <a:rPr lang="en-US" sz="2400" dirty="0" smtClean="0">
                <a:latin typeface="Garamond" pitchFamily="18" charset="0"/>
              </a:rPr>
              <a:t> </a:t>
            </a:r>
            <a:r>
              <a:rPr lang="en-US" sz="2400" b="1" dirty="0" smtClean="0">
                <a:latin typeface="Garamond" pitchFamily="18" charset="0"/>
              </a:rPr>
              <a:t>Starvation deaths</a:t>
            </a:r>
            <a:r>
              <a:rPr lang="en-US" sz="2400" dirty="0" smtClean="0">
                <a:latin typeface="Garamond" pitchFamily="18" charset="0"/>
              </a:rPr>
              <a:t> </a:t>
            </a:r>
            <a:r>
              <a:rPr lang="en-US" sz="2400" b="1" dirty="0" smtClean="0">
                <a:solidFill>
                  <a:srgbClr val="C00000"/>
                </a:solidFill>
                <a:latin typeface="Garamond" pitchFamily="18" charset="0"/>
              </a:rPr>
              <a:t>due to countless days on high seas</a:t>
            </a:r>
          </a:p>
          <a:p>
            <a:r>
              <a:rPr lang="en-US" sz="2400" b="1" dirty="0" smtClean="0">
                <a:solidFill>
                  <a:srgbClr val="C00000"/>
                </a:solidFill>
                <a:latin typeface="Garamond" pitchFamily="18" charset="0"/>
              </a:rPr>
              <a:t>  after losing their bearing</a:t>
            </a:r>
          </a:p>
          <a:p>
            <a:pPr>
              <a:lnSpc>
                <a:spcPct val="125000"/>
              </a:lnSpc>
            </a:pPr>
            <a:endParaRPr lang="en-US" sz="1200" b="1" dirty="0" smtClean="0">
              <a:latin typeface="Garamond" pitchFamily="18" charset="0"/>
            </a:endParaRPr>
          </a:p>
          <a:p>
            <a:pPr>
              <a:lnSpc>
                <a:spcPct val="125000"/>
              </a:lnSpc>
            </a:pPr>
            <a:r>
              <a:rPr lang="en-US" sz="2800" b="1" dirty="0" smtClean="0">
                <a:latin typeface="Garamond" pitchFamily="18" charset="0"/>
              </a:rPr>
              <a:t>All these for not knowing ship’s location properly – </a:t>
            </a:r>
          </a:p>
          <a:p>
            <a:pPr>
              <a:lnSpc>
                <a:spcPct val="125000"/>
              </a:lnSpc>
            </a:pPr>
            <a:r>
              <a:rPr lang="en-US" sz="2800" b="1" dirty="0" smtClean="0">
                <a:latin typeface="Garamond" pitchFamily="18" charset="0"/>
              </a:rPr>
              <a:t>the latitude and </a:t>
            </a:r>
            <a:r>
              <a:rPr lang="en-US" sz="2800" b="1" dirty="0" smtClean="0">
                <a:solidFill>
                  <a:srgbClr val="C00000"/>
                </a:solidFill>
                <a:latin typeface="Garamond" pitchFamily="18" charset="0"/>
              </a:rPr>
              <a:t>more importantly … the longitude</a:t>
            </a:r>
            <a:r>
              <a:rPr lang="en-US" sz="2800" dirty="0" smtClean="0">
                <a:solidFill>
                  <a:srgbClr val="C00000"/>
                </a:solidFill>
                <a:latin typeface="GoudyHandtooled BT" pitchFamily="82" charset="0"/>
              </a:rPr>
              <a:t> </a:t>
            </a:r>
          </a:p>
        </p:txBody>
      </p:sp>
      <p:pic>
        <p:nvPicPr>
          <p:cNvPr id="4" name="Picture 3" descr="sailing_ship_003.gif"/>
          <p:cNvPicPr>
            <a:picLocks noChangeAspect="1"/>
          </p:cNvPicPr>
          <p:nvPr/>
        </p:nvPicPr>
        <p:blipFill>
          <a:blip r:embed="rId3" cstate="print"/>
          <a:stretch>
            <a:fillRect/>
          </a:stretch>
        </p:blipFill>
        <p:spPr>
          <a:xfrm>
            <a:off x="5023797" y="1555339"/>
            <a:ext cx="2788563" cy="22308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 calcmode="lin" valueType="num">
                                      <p:cBhvr additive="base">
                                        <p:cTn id="7" dur="10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 calcmode="lin" valueType="num">
                                      <p:cBhvr additive="base">
                                        <p:cTn id="13" dur="10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5">
                                            <p:txEl>
                                              <p:pRg st="6" end="6"/>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 calcmode="lin" valueType="num">
                                      <p:cBhvr additive="base">
                                        <p:cTn id="17" dur="10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anim calcmode="lin" valueType="num">
                                      <p:cBhvr additive="base">
                                        <p:cTn id="23" dur="1000" fill="hold"/>
                                        <p:tgtEl>
                                          <p:spTgt spid="5">
                                            <p:txEl>
                                              <p:pRg st="9" end="9"/>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5">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anim calcmode="lin" valueType="num">
                                      <p:cBhvr additive="base">
                                        <p:cTn id="29"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TextBox 2"/>
          <p:cNvSpPr txBox="1"/>
          <p:nvPr/>
        </p:nvSpPr>
        <p:spPr>
          <a:xfrm>
            <a:off x="714348" y="2071678"/>
            <a:ext cx="7500990" cy="2554545"/>
          </a:xfrm>
          <a:prstGeom prst="rect">
            <a:avLst/>
          </a:prstGeom>
          <a:noFill/>
        </p:spPr>
        <p:txBody>
          <a:bodyPr wrap="square" rtlCol="0">
            <a:spAutoFit/>
          </a:bodyPr>
          <a:lstStyle/>
          <a:p>
            <a:r>
              <a:rPr lang="en-US" sz="2800" b="1" dirty="0" smtClean="0">
                <a:solidFill>
                  <a:srgbClr val="C00000"/>
                </a:solidFill>
                <a:latin typeface="Garamond" pitchFamily="18" charset="0"/>
              </a:rPr>
              <a:t>After the grand success of H1 …</a:t>
            </a:r>
          </a:p>
          <a:p>
            <a:endParaRPr lang="en-US" sz="2400" dirty="0" smtClean="0">
              <a:latin typeface="GoudyHandtooled BT" pitchFamily="82" charset="0"/>
            </a:endParaRPr>
          </a:p>
          <a:p>
            <a:r>
              <a:rPr lang="en-US" sz="2800" b="1" dirty="0" smtClean="0">
                <a:latin typeface="Garamond" pitchFamily="18" charset="0"/>
              </a:rPr>
              <a:t>The Board of Longitude met for the first time since its inception on 30 June 1737 citing Harrison’s </a:t>
            </a:r>
            <a:r>
              <a:rPr lang="en-US" sz="2800" b="1" dirty="0" err="1" smtClean="0">
                <a:latin typeface="Garamond" pitchFamily="18" charset="0"/>
              </a:rPr>
              <a:t>marvellous</a:t>
            </a:r>
            <a:r>
              <a:rPr lang="en-US" sz="2800" b="1" dirty="0" smtClean="0">
                <a:latin typeface="Garamond" pitchFamily="18" charset="0"/>
              </a:rPr>
              <a:t> machine as the occasion.</a:t>
            </a:r>
          </a:p>
          <a:p>
            <a:endParaRPr lang="en-US" sz="2400" dirty="0" smtClean="0">
              <a:latin typeface="GoudyHandtooled BT" pitchFamily="82"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24"/>
            <a:ext cx="9144000" cy="6858024"/>
          </a:xfrm>
          <a:prstGeom prst="rect">
            <a:avLst/>
          </a:prstGeom>
          <a:solidFill>
            <a:schemeClr val="accent1"/>
          </a:solidFill>
        </p:spPr>
      </p:pic>
      <p:pic>
        <p:nvPicPr>
          <p:cNvPr id="6" name="Picture 5" descr="James_Bradley.jpg"/>
          <p:cNvPicPr>
            <a:picLocks noChangeAspect="1"/>
          </p:cNvPicPr>
          <p:nvPr/>
        </p:nvPicPr>
        <p:blipFill>
          <a:blip r:embed="rId3" cstate="print"/>
          <a:stretch>
            <a:fillRect/>
          </a:stretch>
        </p:blipFill>
        <p:spPr>
          <a:xfrm>
            <a:off x="4786314" y="3643314"/>
            <a:ext cx="1571636" cy="2291969"/>
          </a:xfrm>
          <a:prstGeom prst="rect">
            <a:avLst/>
          </a:prstGeom>
        </p:spPr>
      </p:pic>
      <p:pic>
        <p:nvPicPr>
          <p:cNvPr id="8" name="Picture 7" descr="MS-RGO-00014-00005-000-00007.jpg"/>
          <p:cNvPicPr>
            <a:picLocks noChangeAspect="1"/>
          </p:cNvPicPr>
          <p:nvPr/>
        </p:nvPicPr>
        <p:blipFill>
          <a:blip r:embed="rId4" cstate="print">
            <a:lum bright="-40000" contrast="40000"/>
          </a:blip>
          <a:srcRect l="19290" t="5208" r="3549" b="9874"/>
          <a:stretch>
            <a:fillRect/>
          </a:stretch>
        </p:blipFill>
        <p:spPr>
          <a:xfrm>
            <a:off x="0" y="0"/>
            <a:ext cx="4357686" cy="6831576"/>
          </a:xfrm>
          <a:prstGeom prst="rect">
            <a:avLst/>
          </a:prstGeom>
        </p:spPr>
      </p:pic>
      <p:pic>
        <p:nvPicPr>
          <p:cNvPr id="9" name="Picture 8" descr="halley.jpg"/>
          <p:cNvPicPr>
            <a:picLocks noChangeAspect="1"/>
          </p:cNvPicPr>
          <p:nvPr/>
        </p:nvPicPr>
        <p:blipFill>
          <a:blip r:embed="rId5" cstate="print"/>
          <a:stretch>
            <a:fillRect/>
          </a:stretch>
        </p:blipFill>
        <p:spPr>
          <a:xfrm>
            <a:off x="7016385" y="785794"/>
            <a:ext cx="1627581" cy="2214578"/>
          </a:xfrm>
          <a:prstGeom prst="rect">
            <a:avLst/>
          </a:prstGeom>
        </p:spPr>
      </p:pic>
      <p:sp>
        <p:nvSpPr>
          <p:cNvPr id="10" name="TextBox 9"/>
          <p:cNvSpPr txBox="1"/>
          <p:nvPr/>
        </p:nvSpPr>
        <p:spPr>
          <a:xfrm>
            <a:off x="6929454" y="3000372"/>
            <a:ext cx="1785950" cy="584775"/>
          </a:xfrm>
          <a:prstGeom prst="rect">
            <a:avLst/>
          </a:prstGeom>
          <a:noFill/>
        </p:spPr>
        <p:txBody>
          <a:bodyPr wrap="square" rtlCol="0">
            <a:spAutoFit/>
          </a:bodyPr>
          <a:lstStyle/>
          <a:p>
            <a:pPr algn="ctr"/>
            <a:r>
              <a:rPr lang="en-US" sz="1600" b="1" dirty="0" smtClean="0">
                <a:latin typeface="Garamond" pitchFamily="18" charset="0"/>
              </a:rPr>
              <a:t>Edmund Halley Astronomer Royal</a:t>
            </a:r>
            <a:endParaRPr lang="en-US" sz="1600" b="1" dirty="0">
              <a:latin typeface="Garamond" pitchFamily="18" charset="0"/>
            </a:endParaRPr>
          </a:p>
        </p:txBody>
      </p:sp>
      <p:sp>
        <p:nvSpPr>
          <p:cNvPr id="11" name="TextBox 10"/>
          <p:cNvSpPr txBox="1"/>
          <p:nvPr/>
        </p:nvSpPr>
        <p:spPr>
          <a:xfrm>
            <a:off x="4500562" y="6000769"/>
            <a:ext cx="2286016" cy="830997"/>
          </a:xfrm>
          <a:prstGeom prst="rect">
            <a:avLst/>
          </a:prstGeom>
          <a:noFill/>
        </p:spPr>
        <p:txBody>
          <a:bodyPr wrap="square" rtlCol="0">
            <a:spAutoFit/>
          </a:bodyPr>
          <a:lstStyle/>
          <a:p>
            <a:pPr algn="ctr"/>
            <a:r>
              <a:rPr lang="en-US" sz="1600" b="1" dirty="0" smtClean="0">
                <a:latin typeface="Garamond" pitchFamily="18" charset="0"/>
              </a:rPr>
              <a:t>James Bradley - </a:t>
            </a:r>
            <a:r>
              <a:rPr lang="en-US" sz="1600" b="1" dirty="0" err="1" smtClean="0">
                <a:latin typeface="Garamond" pitchFamily="18" charset="0"/>
              </a:rPr>
              <a:t>Savilian</a:t>
            </a:r>
            <a:r>
              <a:rPr lang="en-US" sz="1600" b="1" dirty="0" smtClean="0">
                <a:latin typeface="Garamond" pitchFamily="18" charset="0"/>
              </a:rPr>
              <a:t> Prof at Oxford,</a:t>
            </a:r>
          </a:p>
          <a:p>
            <a:pPr algn="ctr"/>
            <a:r>
              <a:rPr lang="en-US" sz="1600" b="1" dirty="0" smtClean="0">
                <a:latin typeface="Garamond" pitchFamily="18" charset="0"/>
              </a:rPr>
              <a:t>Later Astronomer Royal</a:t>
            </a:r>
            <a:endParaRPr lang="en-US" sz="1600" b="1" dirty="0">
              <a:latin typeface="Garamond" pitchFamily="18" charset="0"/>
            </a:endParaRPr>
          </a:p>
        </p:txBody>
      </p:sp>
      <p:pic>
        <p:nvPicPr>
          <p:cNvPr id="1026" name="Picture 2"/>
          <p:cNvPicPr>
            <a:picLocks noChangeAspect="1" noChangeArrowheads="1"/>
          </p:cNvPicPr>
          <p:nvPr/>
        </p:nvPicPr>
        <p:blipFill>
          <a:blip r:embed="rId6" cstate="print"/>
          <a:srcRect l="32726" t="8437" r="32031" b="14549"/>
          <a:stretch>
            <a:fillRect/>
          </a:stretch>
        </p:blipFill>
        <p:spPr bwMode="auto">
          <a:xfrm>
            <a:off x="6989291" y="3643315"/>
            <a:ext cx="1726113" cy="2357454"/>
          </a:xfrm>
          <a:prstGeom prst="rect">
            <a:avLst/>
          </a:prstGeom>
          <a:noFill/>
          <a:ln w="9525">
            <a:noFill/>
            <a:miter lim="800000"/>
            <a:headEnd/>
            <a:tailEnd/>
          </a:ln>
          <a:effectLst/>
        </p:spPr>
      </p:pic>
      <p:pic>
        <p:nvPicPr>
          <p:cNvPr id="12" name="Picture 11" descr="John_Norris.jpg"/>
          <p:cNvPicPr>
            <a:picLocks noChangeAspect="1"/>
          </p:cNvPicPr>
          <p:nvPr/>
        </p:nvPicPr>
        <p:blipFill>
          <a:blip r:embed="rId7" cstate="print"/>
          <a:stretch>
            <a:fillRect/>
          </a:stretch>
        </p:blipFill>
        <p:spPr>
          <a:xfrm>
            <a:off x="4786314" y="785794"/>
            <a:ext cx="1874775" cy="2214578"/>
          </a:xfrm>
          <a:prstGeom prst="rect">
            <a:avLst/>
          </a:prstGeom>
        </p:spPr>
      </p:pic>
      <p:sp>
        <p:nvSpPr>
          <p:cNvPr id="13" name="TextBox 12"/>
          <p:cNvSpPr txBox="1"/>
          <p:nvPr/>
        </p:nvSpPr>
        <p:spPr>
          <a:xfrm>
            <a:off x="4714876" y="3000373"/>
            <a:ext cx="2000264" cy="338554"/>
          </a:xfrm>
          <a:prstGeom prst="rect">
            <a:avLst/>
          </a:prstGeom>
          <a:noFill/>
        </p:spPr>
        <p:txBody>
          <a:bodyPr wrap="square" rtlCol="0">
            <a:spAutoFit/>
          </a:bodyPr>
          <a:lstStyle/>
          <a:p>
            <a:r>
              <a:rPr lang="en-US" sz="1600" b="1" dirty="0" smtClean="0">
                <a:latin typeface="Garamond" pitchFamily="18" charset="0"/>
              </a:rPr>
              <a:t>Admiral John Norris</a:t>
            </a:r>
            <a:endParaRPr lang="en-US" sz="1600" b="1" dirty="0">
              <a:latin typeface="Garamond" pitchFamily="18" charset="0"/>
            </a:endParaRPr>
          </a:p>
        </p:txBody>
      </p:sp>
      <p:sp>
        <p:nvSpPr>
          <p:cNvPr id="14" name="TextBox 13"/>
          <p:cNvSpPr txBox="1"/>
          <p:nvPr/>
        </p:nvSpPr>
        <p:spPr>
          <a:xfrm>
            <a:off x="7000892" y="6000769"/>
            <a:ext cx="1714512" cy="830997"/>
          </a:xfrm>
          <a:prstGeom prst="rect">
            <a:avLst/>
          </a:prstGeom>
          <a:noFill/>
        </p:spPr>
        <p:txBody>
          <a:bodyPr wrap="square" rtlCol="0">
            <a:spAutoFit/>
          </a:bodyPr>
          <a:lstStyle/>
          <a:p>
            <a:pPr algn="ctr"/>
            <a:r>
              <a:rPr lang="en-US" sz="1600" b="1" dirty="0" smtClean="0">
                <a:latin typeface="Garamond" pitchFamily="18" charset="0"/>
              </a:rPr>
              <a:t>Robert Smith - </a:t>
            </a:r>
          </a:p>
          <a:p>
            <a:pPr algn="ctr"/>
            <a:r>
              <a:rPr lang="en-US" sz="1600" b="1" dirty="0" err="1" smtClean="0">
                <a:latin typeface="Garamond" pitchFamily="18" charset="0"/>
              </a:rPr>
              <a:t>Plumian</a:t>
            </a:r>
            <a:r>
              <a:rPr lang="en-US" sz="1600" b="1" dirty="0" smtClean="0">
                <a:latin typeface="Garamond" pitchFamily="18" charset="0"/>
              </a:rPr>
              <a:t> Prof at Cambridge</a:t>
            </a:r>
            <a:endParaRPr lang="en-US" sz="1600" b="1" dirty="0">
              <a:latin typeface="Garamond" pitchFamily="18" charset="0"/>
            </a:endParaRPr>
          </a:p>
        </p:txBody>
      </p:sp>
      <p:sp>
        <p:nvSpPr>
          <p:cNvPr id="15" name="TextBox 14"/>
          <p:cNvSpPr txBox="1"/>
          <p:nvPr/>
        </p:nvSpPr>
        <p:spPr>
          <a:xfrm>
            <a:off x="4643438" y="181253"/>
            <a:ext cx="4143404" cy="461665"/>
          </a:xfrm>
          <a:prstGeom prst="rect">
            <a:avLst/>
          </a:prstGeom>
          <a:noFill/>
        </p:spPr>
        <p:txBody>
          <a:bodyPr wrap="square" rtlCol="0">
            <a:spAutoFit/>
          </a:bodyPr>
          <a:lstStyle/>
          <a:p>
            <a:r>
              <a:rPr lang="en-US" sz="2400" b="1" dirty="0" smtClean="0">
                <a:latin typeface="Garamond" pitchFamily="18" charset="0"/>
              </a:rPr>
              <a:t>Board Meeting of 30</a:t>
            </a:r>
            <a:r>
              <a:rPr lang="en-US" sz="2400" b="1" baseline="30000" dirty="0" smtClean="0">
                <a:latin typeface="Garamond" pitchFamily="18" charset="0"/>
              </a:rPr>
              <a:t> </a:t>
            </a:r>
            <a:r>
              <a:rPr lang="en-US" sz="2400" b="1" dirty="0" smtClean="0">
                <a:latin typeface="Garamond" pitchFamily="18" charset="0"/>
              </a:rPr>
              <a:t>June 1737 </a:t>
            </a:r>
            <a:endParaRPr lang="en-US" sz="2400" b="1" dirty="0">
              <a:latin typeface="Garamond" pitchFamily="18" charset="0"/>
            </a:endParaRPr>
          </a:p>
        </p:txBody>
      </p:sp>
      <p:sp>
        <p:nvSpPr>
          <p:cNvPr id="16" name="Rectangle 15"/>
          <p:cNvSpPr/>
          <p:nvPr/>
        </p:nvSpPr>
        <p:spPr>
          <a:xfrm>
            <a:off x="785786" y="1285860"/>
            <a:ext cx="3071834" cy="20717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42844" y="6429396"/>
            <a:ext cx="4143404" cy="369332"/>
          </a:xfrm>
          <a:prstGeom prst="rect">
            <a:avLst/>
          </a:prstGeom>
          <a:noFill/>
          <a:ln w="22225">
            <a:solidFill>
              <a:srgbClr val="FF0000"/>
            </a:solidFill>
          </a:ln>
        </p:spPr>
        <p:txBody>
          <a:bodyPr wrap="square" rtlCol="0">
            <a:spAutoFit/>
          </a:bodyPr>
          <a:lstStyle/>
          <a:p>
            <a:r>
              <a:rPr lang="en-US" b="1" dirty="0" smtClean="0">
                <a:latin typeface="Garamond" pitchFamily="18" charset="0"/>
              </a:rPr>
              <a:t>Courtesy: Cambridge University Archive</a:t>
            </a:r>
            <a:endParaRPr lang="en-US" b="1" dirty="0">
              <a:latin typeface="Garamond"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TextBox 2"/>
          <p:cNvSpPr txBox="1"/>
          <p:nvPr/>
        </p:nvSpPr>
        <p:spPr>
          <a:xfrm>
            <a:off x="571472" y="571480"/>
            <a:ext cx="7858180" cy="5632311"/>
          </a:xfrm>
          <a:prstGeom prst="rect">
            <a:avLst/>
          </a:prstGeom>
          <a:noFill/>
        </p:spPr>
        <p:txBody>
          <a:bodyPr wrap="square" rtlCol="0">
            <a:spAutoFit/>
          </a:bodyPr>
          <a:lstStyle/>
          <a:p>
            <a:r>
              <a:rPr lang="en-US" sz="2800" b="1" dirty="0" smtClean="0">
                <a:solidFill>
                  <a:srgbClr val="C00000"/>
                </a:solidFill>
                <a:latin typeface="Garamond" pitchFamily="18" charset="0"/>
              </a:rPr>
              <a:t>In the meeting …</a:t>
            </a:r>
          </a:p>
          <a:p>
            <a:endParaRPr lang="en-US" sz="2400" dirty="0" smtClean="0">
              <a:latin typeface="GoudyHandtooled BT" pitchFamily="82" charset="0"/>
            </a:endParaRPr>
          </a:p>
          <a:p>
            <a:r>
              <a:rPr lang="en-US" sz="2800" b="1" dirty="0" smtClean="0">
                <a:solidFill>
                  <a:srgbClr val="000000"/>
                </a:solidFill>
                <a:latin typeface="Garamond" pitchFamily="18" charset="0"/>
                <a:ea typeface="Calibri" pitchFamily="34" charset="0"/>
                <a:cs typeface="Arial" pitchFamily="34" charset="0"/>
              </a:rPr>
              <a:t>Harrison played down the performance of his “baby” sighting some “defects” that he wanted to correct. </a:t>
            </a:r>
          </a:p>
          <a:p>
            <a:endParaRPr lang="en-US" sz="2800" b="1" dirty="0" smtClean="0">
              <a:solidFill>
                <a:srgbClr val="000000"/>
              </a:solidFill>
              <a:latin typeface="Garamond" pitchFamily="18" charset="0"/>
              <a:ea typeface="Calibri" pitchFamily="34" charset="0"/>
              <a:cs typeface="Arial" pitchFamily="34" charset="0"/>
            </a:endParaRPr>
          </a:p>
          <a:p>
            <a:r>
              <a:rPr lang="en-US" sz="2800" b="1" dirty="0" smtClean="0">
                <a:solidFill>
                  <a:srgbClr val="000000"/>
                </a:solidFill>
                <a:latin typeface="Garamond" pitchFamily="18" charset="0"/>
                <a:ea typeface="Calibri" pitchFamily="34" charset="0"/>
                <a:cs typeface="Arial" pitchFamily="34" charset="0"/>
              </a:rPr>
              <a:t>He promised to produce another even better timekeeper that could be taken on an official trial voyage to West Indies</a:t>
            </a:r>
          </a:p>
          <a:p>
            <a:endParaRPr lang="en-US" sz="2800" b="1" dirty="0" smtClean="0">
              <a:solidFill>
                <a:srgbClr val="000000"/>
              </a:solidFill>
              <a:latin typeface="Garamond" pitchFamily="18" charset="0"/>
              <a:cs typeface="Arial" pitchFamily="34" charset="0"/>
            </a:endParaRPr>
          </a:p>
          <a:p>
            <a:r>
              <a:rPr lang="en-US" sz="2800" b="1" dirty="0" smtClean="0">
                <a:solidFill>
                  <a:srgbClr val="C00000"/>
                </a:solidFill>
                <a:latin typeface="Garamond" pitchFamily="18" charset="0"/>
                <a:ea typeface="Calibri" pitchFamily="34" charset="0"/>
                <a:cs typeface="Arial" pitchFamily="34" charset="0"/>
              </a:rPr>
              <a:t>Ended up in getting only </a:t>
            </a:r>
            <a:r>
              <a:rPr lang="en-US" sz="2800" b="1" dirty="0" smtClean="0">
                <a:solidFill>
                  <a:srgbClr val="C00000"/>
                </a:solidFill>
                <a:latin typeface="Garamond" pitchFamily="18" charset="0"/>
                <a:ea typeface="Calibri" pitchFamily="34" charset="0"/>
                <a:cs typeface="Times New Roman" pitchFamily="18" charset="0"/>
              </a:rPr>
              <a:t>£250! Could possibly have claimed the whole prize money that eluded him later for many years …</a:t>
            </a:r>
            <a:endParaRPr lang="en-US" sz="2800" b="1" dirty="0">
              <a:solidFill>
                <a:srgbClr val="C00000"/>
              </a:solidFill>
              <a:latin typeface="Garamond"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27360"/>
            <a:ext cx="9144000" cy="6858024"/>
          </a:xfrm>
          <a:prstGeom prst="rect">
            <a:avLst/>
          </a:prstGeom>
          <a:solidFill>
            <a:schemeClr val="accent1"/>
          </a:solidFill>
        </p:spPr>
      </p:pic>
      <p:sp>
        <p:nvSpPr>
          <p:cNvPr id="3" name="Rectangle 2"/>
          <p:cNvSpPr/>
          <p:nvPr/>
        </p:nvSpPr>
        <p:spPr>
          <a:xfrm>
            <a:off x="285720" y="260648"/>
            <a:ext cx="4071966" cy="1015663"/>
          </a:xfrm>
          <a:prstGeom prst="rect">
            <a:avLst/>
          </a:prstGeom>
        </p:spPr>
        <p:txBody>
          <a:bodyPr wrap="square">
            <a:spAutoFit/>
          </a:bodyPr>
          <a:lstStyle/>
          <a:p>
            <a:pPr lvl="0" algn="just" fontAlgn="base">
              <a:spcBef>
                <a:spcPct val="0"/>
              </a:spcBef>
              <a:spcAft>
                <a:spcPct val="0"/>
              </a:spcAft>
            </a:pPr>
            <a:r>
              <a:rPr lang="en-US" sz="2000" b="1" dirty="0" smtClean="0">
                <a:solidFill>
                  <a:srgbClr val="000000"/>
                </a:solidFill>
                <a:latin typeface="Garamond" pitchFamily="18" charset="0"/>
                <a:ea typeface="Calibri" pitchFamily="34" charset="0"/>
                <a:cs typeface="Times New Roman" pitchFamily="18" charset="0"/>
              </a:rPr>
              <a:t>Somehow, Harrison was dissatisfied with the second product and </a:t>
            </a:r>
            <a:r>
              <a:rPr lang="en-US" sz="2000" b="1" dirty="0" smtClean="0">
                <a:solidFill>
                  <a:srgbClr val="C00000"/>
                </a:solidFill>
                <a:latin typeface="Garamond" pitchFamily="18" charset="0"/>
                <a:ea typeface="Calibri" pitchFamily="34" charset="0"/>
                <a:cs typeface="Arial" pitchFamily="34" charset="0"/>
              </a:rPr>
              <a:t>H2</a:t>
            </a:r>
            <a:r>
              <a:rPr lang="en-US" sz="2000" b="1" dirty="0" smtClean="0">
                <a:solidFill>
                  <a:srgbClr val="000000"/>
                </a:solidFill>
                <a:latin typeface="Garamond" pitchFamily="18" charset="0"/>
                <a:ea typeface="Calibri" pitchFamily="34" charset="0"/>
                <a:cs typeface="Arial" pitchFamily="34" charset="0"/>
              </a:rPr>
              <a:t> (1737-1739) never went to sea! </a:t>
            </a:r>
            <a:endParaRPr lang="en-US" sz="2000" b="1" dirty="0" smtClean="0">
              <a:latin typeface="Garamond" pitchFamily="18" charset="0"/>
              <a:cs typeface="Arial" pitchFamily="34" charset="0"/>
            </a:endParaRPr>
          </a:p>
        </p:txBody>
      </p:sp>
      <p:pic>
        <p:nvPicPr>
          <p:cNvPr id="4" name="Picture 3"/>
          <p:cNvPicPr/>
          <p:nvPr/>
        </p:nvPicPr>
        <p:blipFill>
          <a:blip r:embed="rId3" cstate="print"/>
          <a:srcRect/>
          <a:stretch>
            <a:fillRect/>
          </a:stretch>
        </p:blipFill>
        <p:spPr bwMode="auto">
          <a:xfrm>
            <a:off x="683568" y="1340768"/>
            <a:ext cx="3240359" cy="4248471"/>
          </a:xfrm>
          <a:prstGeom prst="rect">
            <a:avLst/>
          </a:prstGeom>
          <a:noFill/>
          <a:ln w="9525">
            <a:noFill/>
            <a:miter lim="800000"/>
            <a:headEnd/>
            <a:tailEnd/>
          </a:ln>
        </p:spPr>
      </p:pic>
      <p:sp>
        <p:nvSpPr>
          <p:cNvPr id="50178" name="Text Box 2"/>
          <p:cNvSpPr txBox="1">
            <a:spLocks noChangeArrowheads="1"/>
          </p:cNvSpPr>
          <p:nvPr/>
        </p:nvSpPr>
        <p:spPr bwMode="auto">
          <a:xfrm>
            <a:off x="428596" y="5643578"/>
            <a:ext cx="3714776" cy="112474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smtClean="0">
                <a:ln>
                  <a:noFill/>
                </a:ln>
                <a:solidFill>
                  <a:schemeClr val="tx1"/>
                </a:solidFill>
                <a:effectLst/>
                <a:latin typeface="Garamond" pitchFamily="18" charset="0"/>
                <a:ea typeface="Arial" pitchFamily="34" charset="0"/>
                <a:cs typeface="Arial" pitchFamily="34" charset="0"/>
              </a:rPr>
              <a:t>A fault in the design of balances caused Harrison to reject the clock and start work on </a:t>
            </a:r>
            <a:r>
              <a:rPr kumimoji="0" lang="en-US" sz="2000" b="1" i="0" u="none" strike="noStrike" cap="none" normalizeH="0" baseline="0" dirty="0" smtClean="0">
                <a:ln>
                  <a:noFill/>
                </a:ln>
                <a:solidFill>
                  <a:srgbClr val="C00000"/>
                </a:solidFill>
                <a:effectLst/>
                <a:latin typeface="Garamond" pitchFamily="18" charset="0"/>
                <a:ea typeface="Arial" pitchFamily="34" charset="0"/>
                <a:cs typeface="Arial" pitchFamily="34" charset="0"/>
              </a:rPr>
              <a:t>H3</a:t>
            </a:r>
            <a:endParaRPr kumimoji="0" lang="en-US" sz="2000" b="1" i="0" u="none" strike="noStrike" cap="none" normalizeH="0" baseline="0" dirty="0" smtClean="0">
              <a:ln>
                <a:noFill/>
              </a:ln>
              <a:solidFill>
                <a:srgbClr val="C00000"/>
              </a:solidFill>
              <a:effectLst/>
              <a:latin typeface="Garamond" pitchFamily="18" charset="0"/>
              <a:cs typeface="Arial" pitchFamily="34" charset="0"/>
            </a:endParaRPr>
          </a:p>
        </p:txBody>
      </p:sp>
      <p:pic>
        <p:nvPicPr>
          <p:cNvPr id="6" name="Picture 5"/>
          <p:cNvPicPr/>
          <p:nvPr/>
        </p:nvPicPr>
        <p:blipFill>
          <a:blip r:embed="rId4" cstate="print"/>
          <a:srcRect/>
          <a:stretch>
            <a:fillRect/>
          </a:stretch>
        </p:blipFill>
        <p:spPr bwMode="auto">
          <a:xfrm>
            <a:off x="5076056" y="1354836"/>
            <a:ext cx="3528392" cy="4248472"/>
          </a:xfrm>
          <a:prstGeom prst="rect">
            <a:avLst/>
          </a:prstGeom>
          <a:noFill/>
          <a:ln w="9525">
            <a:noFill/>
            <a:miter lim="800000"/>
            <a:headEnd/>
            <a:tailEnd/>
          </a:ln>
        </p:spPr>
      </p:pic>
      <p:sp>
        <p:nvSpPr>
          <p:cNvPr id="50179" name="Text Box 3"/>
          <p:cNvSpPr txBox="1">
            <a:spLocks noChangeArrowheads="1"/>
          </p:cNvSpPr>
          <p:nvPr/>
        </p:nvSpPr>
        <p:spPr bwMode="auto">
          <a:xfrm>
            <a:off x="4929190" y="278318"/>
            <a:ext cx="3857652" cy="936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smtClean="0">
                <a:ln>
                  <a:noFill/>
                </a:ln>
                <a:solidFill>
                  <a:srgbClr val="C00000"/>
                </a:solidFill>
                <a:effectLst/>
                <a:latin typeface="Garamond" pitchFamily="18" charset="0"/>
                <a:ea typeface="Arial" pitchFamily="34" charset="0"/>
                <a:cs typeface="Arial" pitchFamily="34" charset="0"/>
              </a:rPr>
              <a:t>H3</a:t>
            </a:r>
            <a:r>
              <a:rPr kumimoji="0" lang="en-US" sz="2000" b="1" i="0" u="none" strike="noStrike" cap="none" normalizeH="0" baseline="0" dirty="0" smtClean="0">
                <a:ln>
                  <a:noFill/>
                </a:ln>
                <a:solidFill>
                  <a:schemeClr val="tx1"/>
                </a:solidFill>
                <a:effectLst/>
                <a:latin typeface="Garamond" pitchFamily="18" charset="0"/>
                <a:ea typeface="Arial" pitchFamily="34" charset="0"/>
                <a:cs typeface="Arial" pitchFamily="34" charset="0"/>
              </a:rPr>
              <a:t>: Harrison spent nineteen long years </a:t>
            </a:r>
            <a:r>
              <a:rPr kumimoji="0" lang="en-IN" sz="2000" b="1" i="0" u="none" strike="noStrike" cap="none" normalizeH="0" baseline="0" dirty="0" smtClean="0">
                <a:ln>
                  <a:noFill/>
                </a:ln>
                <a:solidFill>
                  <a:srgbClr val="000000"/>
                </a:solidFill>
                <a:effectLst/>
                <a:latin typeface="Garamond" pitchFamily="18" charset="0"/>
                <a:ea typeface="Arial" pitchFamily="34" charset="0"/>
                <a:cs typeface="Arial" pitchFamily="34" charset="0"/>
              </a:rPr>
              <a:t>(1740-1759)</a:t>
            </a:r>
            <a:r>
              <a:rPr kumimoji="0" lang="en-IN" sz="2000" b="1" i="0" u="none" strike="noStrike" cap="none" normalizeH="0" dirty="0" smtClean="0">
                <a:ln>
                  <a:noFill/>
                </a:ln>
                <a:solidFill>
                  <a:srgbClr val="000000"/>
                </a:solidFill>
                <a:effectLst/>
                <a:latin typeface="Garamond" pitchFamily="18" charset="0"/>
                <a:ea typeface="Arial" pitchFamily="34" charset="0"/>
                <a:cs typeface="Arial" pitchFamily="34" charset="0"/>
              </a:rPr>
              <a:t> </a:t>
            </a:r>
            <a:r>
              <a:rPr kumimoji="0" lang="en-US" sz="2000" b="1" i="0" u="none" strike="noStrike" cap="none" normalizeH="0" baseline="0" dirty="0" smtClean="0">
                <a:ln>
                  <a:noFill/>
                </a:ln>
                <a:solidFill>
                  <a:schemeClr val="tx1"/>
                </a:solidFill>
                <a:effectLst/>
                <a:latin typeface="Garamond" pitchFamily="18" charset="0"/>
                <a:ea typeface="Arial" pitchFamily="34" charset="0"/>
                <a:cs typeface="Arial" pitchFamily="34" charset="0"/>
              </a:rPr>
              <a:t>working on this immensely complex timekeeper.</a:t>
            </a:r>
            <a:r>
              <a:rPr kumimoji="0" lang="en-US" sz="2000" b="0" i="0" u="none" strike="noStrike" cap="none" normalizeH="0" baseline="0" dirty="0" smtClean="0">
                <a:ln>
                  <a:noFill/>
                </a:ln>
                <a:solidFill>
                  <a:schemeClr val="tx1"/>
                </a:solidFill>
                <a:effectLst/>
                <a:latin typeface="GoudyHandtooled BT" pitchFamily="82" charset="0"/>
                <a:ea typeface="Arial" pitchFamily="34" charset="0"/>
                <a:cs typeface="Arial" pitchFamily="34" charset="0"/>
              </a:rPr>
              <a:t> </a:t>
            </a:r>
            <a:endParaRPr kumimoji="0" lang="en-US" sz="2000" b="0" i="0" u="none" strike="noStrike" cap="none" normalizeH="0" baseline="0" dirty="0" smtClean="0">
              <a:ln>
                <a:noFill/>
              </a:ln>
              <a:solidFill>
                <a:schemeClr val="tx1"/>
              </a:solidFill>
              <a:effectLst/>
              <a:latin typeface="GoudyHandtooled BT" pitchFamily="82" charset="0"/>
              <a:cs typeface="Arial" pitchFamily="34" charset="0"/>
            </a:endParaRPr>
          </a:p>
        </p:txBody>
      </p:sp>
      <p:cxnSp>
        <p:nvCxnSpPr>
          <p:cNvPr id="10" name="Straight Arrow Connector 9"/>
          <p:cNvCxnSpPr/>
          <p:nvPr/>
        </p:nvCxnSpPr>
        <p:spPr>
          <a:xfrm>
            <a:off x="3571868" y="6486979"/>
            <a:ext cx="571504"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929190" y="5643578"/>
            <a:ext cx="4000528" cy="707886"/>
          </a:xfrm>
          <a:prstGeom prst="rect">
            <a:avLst/>
          </a:prstGeom>
        </p:spPr>
        <p:txBody>
          <a:bodyPr wrap="square">
            <a:spAutoFit/>
          </a:bodyPr>
          <a:lstStyle/>
          <a:p>
            <a:r>
              <a:rPr lang="en-US" sz="2000" b="1" dirty="0" smtClean="0">
                <a:latin typeface="Garamond" pitchFamily="18" charset="0"/>
              </a:rPr>
              <a:t>For many years he was convinced it would win him the longitude prize</a:t>
            </a:r>
            <a:endParaRPr lang="en-US" sz="2000" b="1" dirty="0">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8"/>
                                        </p:tgtEl>
                                        <p:attrNameLst>
                                          <p:attrName>style.visibility</p:attrName>
                                        </p:attrNameLst>
                                      </p:cBhvr>
                                      <p:to>
                                        <p:strVal val="visible"/>
                                      </p:to>
                                    </p:set>
                                    <p:anim calcmode="lin" valueType="num">
                                      <p:cBhvr additive="base">
                                        <p:cTn id="7" dur="1000" fill="hold"/>
                                        <p:tgtEl>
                                          <p:spTgt spid="50178"/>
                                        </p:tgtEl>
                                        <p:attrNameLst>
                                          <p:attrName>ppt_x</p:attrName>
                                        </p:attrNameLst>
                                      </p:cBhvr>
                                      <p:tavLst>
                                        <p:tav tm="0">
                                          <p:val>
                                            <p:strVal val="#ppt_x"/>
                                          </p:val>
                                        </p:tav>
                                        <p:tav tm="100000">
                                          <p:val>
                                            <p:strVal val="#ppt_x"/>
                                          </p:val>
                                        </p:tav>
                                      </p:tavLst>
                                    </p:anim>
                                    <p:anim calcmode="lin" valueType="num">
                                      <p:cBhvr additive="base">
                                        <p:cTn id="8" dur="1000" fill="hold"/>
                                        <p:tgtEl>
                                          <p:spTgt spid="5017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50179"/>
                                        </p:tgtEl>
                                        <p:attrNameLst>
                                          <p:attrName>style.visibility</p:attrName>
                                        </p:attrNameLst>
                                      </p:cBhvr>
                                      <p:to>
                                        <p:strVal val="visible"/>
                                      </p:to>
                                    </p:set>
                                    <p:anim calcmode="lin" valueType="num">
                                      <p:cBhvr additive="base">
                                        <p:cTn id="21" dur="1000" fill="hold"/>
                                        <p:tgtEl>
                                          <p:spTgt spid="50179"/>
                                        </p:tgtEl>
                                        <p:attrNameLst>
                                          <p:attrName>ppt_x</p:attrName>
                                        </p:attrNameLst>
                                      </p:cBhvr>
                                      <p:tavLst>
                                        <p:tav tm="0">
                                          <p:val>
                                            <p:strVal val="#ppt_x"/>
                                          </p:val>
                                        </p:tav>
                                        <p:tav tm="100000">
                                          <p:val>
                                            <p:strVal val="#ppt_x"/>
                                          </p:val>
                                        </p:tav>
                                      </p:tavLst>
                                    </p:anim>
                                    <p:anim calcmode="lin" valueType="num">
                                      <p:cBhvr additive="base">
                                        <p:cTn id="22" dur="1000" fill="hold"/>
                                        <p:tgtEl>
                                          <p:spTgt spid="50179"/>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1"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ppt_x"/>
                                          </p:val>
                                        </p:tav>
                                        <p:tav tm="100000">
                                          <p:val>
                                            <p:strVal val="#ppt_x"/>
                                          </p:val>
                                        </p:tav>
                                      </p:tavLst>
                                    </p:anim>
                                    <p:anim calcmode="lin" valueType="num">
                                      <p:cBhvr additive="base">
                                        <p:cTn id="2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nimBg="1"/>
      <p:bldP spid="50179" grpId="0"/>
      <p:bldP spid="12"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24"/>
            <a:ext cx="9144000" cy="6858024"/>
          </a:xfrm>
          <a:prstGeom prst="rect">
            <a:avLst/>
          </a:prstGeom>
          <a:solidFill>
            <a:schemeClr val="accent1"/>
          </a:solidFill>
        </p:spPr>
      </p:pic>
      <p:sp>
        <p:nvSpPr>
          <p:cNvPr id="3" name="TextBox 2"/>
          <p:cNvSpPr txBox="1"/>
          <p:nvPr/>
        </p:nvSpPr>
        <p:spPr>
          <a:xfrm>
            <a:off x="323528" y="1142984"/>
            <a:ext cx="8208912" cy="2092881"/>
          </a:xfrm>
          <a:prstGeom prst="rect">
            <a:avLst/>
          </a:prstGeom>
          <a:noFill/>
        </p:spPr>
        <p:txBody>
          <a:bodyPr wrap="square" rtlCol="0">
            <a:spAutoFit/>
          </a:bodyPr>
          <a:lstStyle/>
          <a:p>
            <a:r>
              <a:rPr lang="en-US" sz="2600" b="1" dirty="0" smtClean="0">
                <a:solidFill>
                  <a:srgbClr val="C00000"/>
                </a:solidFill>
                <a:latin typeface="Garamond" pitchFamily="18" charset="0"/>
              </a:rPr>
              <a:t>… Then came the final triumph</a:t>
            </a:r>
          </a:p>
          <a:p>
            <a:endParaRPr lang="en-US" sz="800" b="1" dirty="0" smtClean="0">
              <a:latin typeface="GoudyHandtooled BT" pitchFamily="82" charset="0"/>
            </a:endParaRPr>
          </a:p>
          <a:p>
            <a:r>
              <a:rPr lang="en-IN" sz="2400" b="1" dirty="0" smtClean="0">
                <a:latin typeface="Garamond" pitchFamily="18" charset="0"/>
              </a:rPr>
              <a:t>The lack of desired success level of the sea clocks 2 and 3 were due mainly to the fact that their balances, though large, did not vibrate quickly enough to confer </a:t>
            </a:r>
            <a:r>
              <a:rPr lang="en-IN" sz="2400" b="1" u="sng" dirty="0" smtClean="0">
                <a:solidFill>
                  <a:srgbClr val="C00000"/>
                </a:solidFill>
                <a:latin typeface="Garamond" pitchFamily="18" charset="0"/>
              </a:rPr>
              <a:t>the property of stability</a:t>
            </a:r>
            <a:r>
              <a:rPr lang="en-IN" sz="2400" b="1" dirty="0" smtClean="0">
                <a:latin typeface="Garamond" pitchFamily="18" charset="0"/>
              </a:rPr>
              <a:t> on the timekeeping. </a:t>
            </a:r>
          </a:p>
        </p:txBody>
      </p:sp>
      <p:sp>
        <p:nvSpPr>
          <p:cNvPr id="7" name="Rectangle 6"/>
          <p:cNvSpPr/>
          <p:nvPr/>
        </p:nvSpPr>
        <p:spPr>
          <a:xfrm>
            <a:off x="357158" y="292222"/>
            <a:ext cx="8143932" cy="830997"/>
          </a:xfrm>
          <a:prstGeom prst="rect">
            <a:avLst/>
          </a:prstGeom>
        </p:spPr>
        <p:txBody>
          <a:bodyPr wrap="square">
            <a:spAutoFit/>
          </a:bodyPr>
          <a:lstStyle/>
          <a:p>
            <a:r>
              <a:rPr lang="en-IN" sz="2400" b="1" dirty="0" smtClean="0">
                <a:latin typeface="Garamond" pitchFamily="18" charset="0"/>
              </a:rPr>
              <a:t>It so turned out that H3’s only role was to convince Harrison that the solution lay in another design altogether</a:t>
            </a:r>
            <a:endParaRPr lang="en-IN" sz="2400" b="1" dirty="0">
              <a:latin typeface="Garamond" pitchFamily="18" charset="0"/>
            </a:endParaRPr>
          </a:p>
        </p:txBody>
      </p:sp>
      <p:pic>
        <p:nvPicPr>
          <p:cNvPr id="11" name="Picture 2"/>
          <p:cNvPicPr>
            <a:picLocks noChangeAspect="1" noChangeArrowheads="1"/>
          </p:cNvPicPr>
          <p:nvPr/>
        </p:nvPicPr>
        <p:blipFill>
          <a:blip r:embed="rId3"/>
          <a:srcRect l="18125" t="13000" r="19375" b="19000"/>
          <a:stretch>
            <a:fillRect/>
          </a:stretch>
        </p:blipFill>
        <p:spPr bwMode="auto">
          <a:xfrm>
            <a:off x="428596" y="3614738"/>
            <a:ext cx="3929090" cy="2671781"/>
          </a:xfrm>
          <a:prstGeom prst="rect">
            <a:avLst/>
          </a:prstGeom>
          <a:noFill/>
          <a:ln w="9525">
            <a:noFill/>
            <a:miter lim="800000"/>
            <a:headEnd/>
            <a:tailEnd/>
          </a:ln>
          <a:effectLst/>
        </p:spPr>
      </p:pic>
      <p:sp>
        <p:nvSpPr>
          <p:cNvPr id="13" name="Right Arrow 12"/>
          <p:cNvSpPr/>
          <p:nvPr/>
        </p:nvSpPr>
        <p:spPr>
          <a:xfrm>
            <a:off x="4500562" y="4929198"/>
            <a:ext cx="571504" cy="28575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71538" y="6286520"/>
            <a:ext cx="2583592" cy="369332"/>
          </a:xfrm>
          <a:prstGeom prst="rect">
            <a:avLst/>
          </a:prstGeom>
        </p:spPr>
        <p:txBody>
          <a:bodyPr wrap="none">
            <a:spAutoFit/>
          </a:bodyPr>
          <a:lstStyle/>
          <a:p>
            <a:r>
              <a:rPr lang="en-US" b="1" dirty="0" smtClean="0">
                <a:latin typeface="Garamond" pitchFamily="18" charset="0"/>
              </a:rPr>
              <a:t>Interlinked bar-balances</a:t>
            </a:r>
            <a:endParaRPr lang="en-US" dirty="0"/>
          </a:p>
        </p:txBody>
      </p:sp>
      <p:sp>
        <p:nvSpPr>
          <p:cNvPr id="15" name="Rectangle 14"/>
          <p:cNvSpPr/>
          <p:nvPr/>
        </p:nvSpPr>
        <p:spPr>
          <a:xfrm>
            <a:off x="5231086" y="6286520"/>
            <a:ext cx="3397725" cy="369332"/>
          </a:xfrm>
          <a:prstGeom prst="rect">
            <a:avLst/>
          </a:prstGeom>
        </p:spPr>
        <p:txBody>
          <a:bodyPr wrap="none">
            <a:spAutoFit/>
          </a:bodyPr>
          <a:lstStyle/>
          <a:p>
            <a:r>
              <a:rPr lang="en-US" b="1" dirty="0" smtClean="0">
                <a:latin typeface="Garamond" pitchFamily="18" charset="0"/>
              </a:rPr>
              <a:t>Quickly vibrating balance spring</a:t>
            </a:r>
            <a:endParaRPr lang="en-US" dirty="0"/>
          </a:p>
        </p:txBody>
      </p:sp>
      <p:sp>
        <p:nvSpPr>
          <p:cNvPr id="16" name="TextBox 15"/>
          <p:cNvSpPr txBox="1"/>
          <p:nvPr/>
        </p:nvSpPr>
        <p:spPr>
          <a:xfrm>
            <a:off x="1714480" y="3643314"/>
            <a:ext cx="1143008" cy="369332"/>
          </a:xfrm>
          <a:prstGeom prst="rect">
            <a:avLst/>
          </a:prstGeom>
          <a:noFill/>
          <a:ln w="19050">
            <a:solidFill>
              <a:schemeClr val="bg1"/>
            </a:solidFill>
          </a:ln>
        </p:spPr>
        <p:txBody>
          <a:bodyPr wrap="square" rtlCol="0">
            <a:spAutoFit/>
          </a:bodyPr>
          <a:lstStyle/>
          <a:p>
            <a:r>
              <a:rPr lang="en-US" b="1" dirty="0" smtClean="0">
                <a:solidFill>
                  <a:schemeClr val="bg1"/>
                </a:solidFill>
                <a:latin typeface="Garamond" pitchFamily="18" charset="0"/>
              </a:rPr>
              <a:t>H1 Clock</a:t>
            </a:r>
            <a:endParaRPr lang="en-US" b="1" dirty="0">
              <a:solidFill>
                <a:schemeClr val="bg1"/>
              </a:solidFill>
              <a:latin typeface="Garamond" pitchFamily="18" charset="0"/>
            </a:endParaRPr>
          </a:p>
        </p:txBody>
      </p:sp>
      <p:sp>
        <p:nvSpPr>
          <p:cNvPr id="19" name="TextBox 18"/>
          <p:cNvSpPr txBox="1"/>
          <p:nvPr/>
        </p:nvSpPr>
        <p:spPr>
          <a:xfrm>
            <a:off x="1714480" y="5889478"/>
            <a:ext cx="1143008" cy="369332"/>
          </a:xfrm>
          <a:prstGeom prst="rect">
            <a:avLst/>
          </a:prstGeom>
          <a:noFill/>
          <a:ln w="19050">
            <a:solidFill>
              <a:schemeClr val="bg1"/>
            </a:solidFill>
          </a:ln>
        </p:spPr>
        <p:txBody>
          <a:bodyPr wrap="square" rtlCol="0">
            <a:spAutoFit/>
          </a:bodyPr>
          <a:lstStyle/>
          <a:p>
            <a:r>
              <a:rPr lang="en-US" b="1" dirty="0" smtClean="0">
                <a:solidFill>
                  <a:schemeClr val="bg1"/>
                </a:solidFill>
                <a:latin typeface="Garamond" pitchFamily="18" charset="0"/>
              </a:rPr>
              <a:t>T = 1 Sec</a:t>
            </a:r>
            <a:endParaRPr lang="en-US" b="1" dirty="0">
              <a:solidFill>
                <a:schemeClr val="bg1"/>
              </a:solidFill>
              <a:latin typeface="Garamond" pitchFamily="18" charset="0"/>
            </a:endParaRPr>
          </a:p>
        </p:txBody>
      </p:sp>
      <p:pic>
        <p:nvPicPr>
          <p:cNvPr id="20" name="Picture 2"/>
          <p:cNvPicPr>
            <a:picLocks noChangeAspect="1" noChangeArrowheads="1"/>
          </p:cNvPicPr>
          <p:nvPr/>
        </p:nvPicPr>
        <p:blipFill>
          <a:blip r:embed="rId4"/>
          <a:srcRect l="10000" t="15000" r="54981" b="42000"/>
          <a:stretch>
            <a:fillRect/>
          </a:stretch>
        </p:blipFill>
        <p:spPr bwMode="auto">
          <a:xfrm>
            <a:off x="5199787" y="3643314"/>
            <a:ext cx="3444179" cy="2643206"/>
          </a:xfrm>
          <a:prstGeom prst="rect">
            <a:avLst/>
          </a:prstGeom>
          <a:noFill/>
          <a:ln w="9525">
            <a:noFill/>
            <a:miter lim="800000"/>
            <a:headEnd/>
            <a:tailEnd/>
          </a:ln>
          <a:effectLst/>
        </p:spPr>
      </p:pic>
      <p:sp>
        <p:nvSpPr>
          <p:cNvPr id="18" name="TextBox 17"/>
          <p:cNvSpPr txBox="1"/>
          <p:nvPr/>
        </p:nvSpPr>
        <p:spPr>
          <a:xfrm>
            <a:off x="7257634" y="5889478"/>
            <a:ext cx="1357322" cy="369332"/>
          </a:xfrm>
          <a:prstGeom prst="rect">
            <a:avLst/>
          </a:prstGeom>
          <a:noFill/>
          <a:ln w="19050">
            <a:solidFill>
              <a:schemeClr val="bg1"/>
            </a:solidFill>
          </a:ln>
        </p:spPr>
        <p:txBody>
          <a:bodyPr wrap="square" rtlCol="0">
            <a:spAutoFit/>
          </a:bodyPr>
          <a:lstStyle/>
          <a:p>
            <a:r>
              <a:rPr lang="en-US" b="1" dirty="0" smtClean="0">
                <a:solidFill>
                  <a:schemeClr val="bg1"/>
                </a:solidFill>
                <a:latin typeface="Garamond" pitchFamily="18" charset="0"/>
              </a:rPr>
              <a:t>T ~ 1/5 Sec</a:t>
            </a:r>
            <a:endParaRPr lang="en-US" b="1" dirty="0">
              <a:solidFill>
                <a:schemeClr val="bg1"/>
              </a:solidFill>
              <a:latin typeface="Garamond" pitchFamily="18" charset="0"/>
            </a:endParaRPr>
          </a:p>
        </p:txBody>
      </p:sp>
      <p:sp>
        <p:nvSpPr>
          <p:cNvPr id="17" name="TextBox 16"/>
          <p:cNvSpPr txBox="1"/>
          <p:nvPr/>
        </p:nvSpPr>
        <p:spPr>
          <a:xfrm>
            <a:off x="7384492" y="3674900"/>
            <a:ext cx="1214446" cy="369332"/>
          </a:xfrm>
          <a:prstGeom prst="rect">
            <a:avLst/>
          </a:prstGeom>
          <a:noFill/>
          <a:ln w="19050">
            <a:solidFill>
              <a:schemeClr val="bg1"/>
            </a:solidFill>
          </a:ln>
        </p:spPr>
        <p:txBody>
          <a:bodyPr wrap="square" rtlCol="0">
            <a:spAutoFit/>
          </a:bodyPr>
          <a:lstStyle/>
          <a:p>
            <a:r>
              <a:rPr lang="en-US" b="1" dirty="0" smtClean="0">
                <a:solidFill>
                  <a:schemeClr val="bg1"/>
                </a:solidFill>
                <a:latin typeface="Garamond" pitchFamily="18" charset="0"/>
              </a:rPr>
              <a:t>H4 Watch</a:t>
            </a:r>
            <a:endParaRPr lang="en-US" b="1" dirty="0">
              <a:solidFill>
                <a:schemeClr val="bg1"/>
              </a:solidFill>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5"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down)">
                                      <p:cBhvr>
                                        <p:cTn id="13" dur="1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2000" fill="hold"/>
                                        <p:tgtEl>
                                          <p:spTgt spid="11"/>
                                        </p:tgtEl>
                                        <p:attrNameLst>
                                          <p:attrName>ppt_x</p:attrName>
                                        </p:attrNameLst>
                                      </p:cBhvr>
                                      <p:tavLst>
                                        <p:tav tm="0">
                                          <p:val>
                                            <p:strVal val="0-#ppt_w/2"/>
                                          </p:val>
                                        </p:tav>
                                        <p:tav tm="100000">
                                          <p:val>
                                            <p:strVal val="#ppt_x"/>
                                          </p:val>
                                        </p:tav>
                                      </p:tavLst>
                                    </p:anim>
                                    <p:anim calcmode="lin" valueType="num">
                                      <p:cBhvr additive="base">
                                        <p:cTn id="19" dur="2000" fill="hold"/>
                                        <p:tgtEl>
                                          <p:spTgt spid="11"/>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2000" fill="hold"/>
                                        <p:tgtEl>
                                          <p:spTgt spid="13"/>
                                        </p:tgtEl>
                                        <p:attrNameLst>
                                          <p:attrName>ppt_x</p:attrName>
                                        </p:attrNameLst>
                                      </p:cBhvr>
                                      <p:tavLst>
                                        <p:tav tm="0">
                                          <p:val>
                                            <p:strVal val="0-#ppt_w/2"/>
                                          </p:val>
                                        </p:tav>
                                        <p:tav tm="100000">
                                          <p:val>
                                            <p:strVal val="#ppt_x"/>
                                          </p:val>
                                        </p:tav>
                                      </p:tavLst>
                                    </p:anim>
                                    <p:anim calcmode="lin" valueType="num">
                                      <p:cBhvr additive="base">
                                        <p:cTn id="23" dur="20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2000" fill="hold"/>
                                        <p:tgtEl>
                                          <p:spTgt spid="14"/>
                                        </p:tgtEl>
                                        <p:attrNameLst>
                                          <p:attrName>ppt_x</p:attrName>
                                        </p:attrNameLst>
                                      </p:cBhvr>
                                      <p:tavLst>
                                        <p:tav tm="0">
                                          <p:val>
                                            <p:strVal val="0-#ppt_w/2"/>
                                          </p:val>
                                        </p:tav>
                                        <p:tav tm="100000">
                                          <p:val>
                                            <p:strVal val="#ppt_x"/>
                                          </p:val>
                                        </p:tav>
                                      </p:tavLst>
                                    </p:anim>
                                    <p:anim calcmode="lin" valueType="num">
                                      <p:cBhvr additive="base">
                                        <p:cTn id="27" dur="2000" fill="hold"/>
                                        <p:tgtEl>
                                          <p:spTgt spid="1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2000" fill="hold"/>
                                        <p:tgtEl>
                                          <p:spTgt spid="15"/>
                                        </p:tgtEl>
                                        <p:attrNameLst>
                                          <p:attrName>ppt_x</p:attrName>
                                        </p:attrNameLst>
                                      </p:cBhvr>
                                      <p:tavLst>
                                        <p:tav tm="0">
                                          <p:val>
                                            <p:strVal val="0-#ppt_w/2"/>
                                          </p:val>
                                        </p:tav>
                                        <p:tav tm="100000">
                                          <p:val>
                                            <p:strVal val="#ppt_x"/>
                                          </p:val>
                                        </p:tav>
                                      </p:tavLst>
                                    </p:anim>
                                    <p:anim calcmode="lin" valueType="num">
                                      <p:cBhvr additive="base">
                                        <p:cTn id="31" dur="2000" fill="hold"/>
                                        <p:tgtEl>
                                          <p:spTgt spid="1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2000" fill="hold"/>
                                        <p:tgtEl>
                                          <p:spTgt spid="16"/>
                                        </p:tgtEl>
                                        <p:attrNameLst>
                                          <p:attrName>ppt_x</p:attrName>
                                        </p:attrNameLst>
                                      </p:cBhvr>
                                      <p:tavLst>
                                        <p:tav tm="0">
                                          <p:val>
                                            <p:strVal val="0-#ppt_w/2"/>
                                          </p:val>
                                        </p:tav>
                                        <p:tav tm="100000">
                                          <p:val>
                                            <p:strVal val="#ppt_x"/>
                                          </p:val>
                                        </p:tav>
                                      </p:tavLst>
                                    </p:anim>
                                    <p:anim calcmode="lin" valueType="num">
                                      <p:cBhvr additive="base">
                                        <p:cTn id="35" dur="2000" fill="hold"/>
                                        <p:tgtEl>
                                          <p:spTgt spid="16"/>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2000" fill="hold"/>
                                        <p:tgtEl>
                                          <p:spTgt spid="19"/>
                                        </p:tgtEl>
                                        <p:attrNameLst>
                                          <p:attrName>ppt_x</p:attrName>
                                        </p:attrNameLst>
                                      </p:cBhvr>
                                      <p:tavLst>
                                        <p:tav tm="0">
                                          <p:val>
                                            <p:strVal val="0-#ppt_w/2"/>
                                          </p:val>
                                        </p:tav>
                                        <p:tav tm="100000">
                                          <p:val>
                                            <p:strVal val="#ppt_x"/>
                                          </p:val>
                                        </p:tav>
                                      </p:tavLst>
                                    </p:anim>
                                    <p:anim calcmode="lin" valueType="num">
                                      <p:cBhvr additive="base">
                                        <p:cTn id="39" dur="2000" fill="hold"/>
                                        <p:tgtEl>
                                          <p:spTgt spid="19"/>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2000" fill="hold"/>
                                        <p:tgtEl>
                                          <p:spTgt spid="20"/>
                                        </p:tgtEl>
                                        <p:attrNameLst>
                                          <p:attrName>ppt_x</p:attrName>
                                        </p:attrNameLst>
                                      </p:cBhvr>
                                      <p:tavLst>
                                        <p:tav tm="0">
                                          <p:val>
                                            <p:strVal val="0-#ppt_w/2"/>
                                          </p:val>
                                        </p:tav>
                                        <p:tav tm="100000">
                                          <p:val>
                                            <p:strVal val="#ppt_x"/>
                                          </p:val>
                                        </p:tav>
                                      </p:tavLst>
                                    </p:anim>
                                    <p:anim calcmode="lin" valueType="num">
                                      <p:cBhvr additive="base">
                                        <p:cTn id="43" dur="2000" fill="hold"/>
                                        <p:tgtEl>
                                          <p:spTgt spid="20"/>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2000" fill="hold"/>
                                        <p:tgtEl>
                                          <p:spTgt spid="18"/>
                                        </p:tgtEl>
                                        <p:attrNameLst>
                                          <p:attrName>ppt_x</p:attrName>
                                        </p:attrNameLst>
                                      </p:cBhvr>
                                      <p:tavLst>
                                        <p:tav tm="0">
                                          <p:val>
                                            <p:strVal val="0-#ppt_w/2"/>
                                          </p:val>
                                        </p:tav>
                                        <p:tav tm="100000">
                                          <p:val>
                                            <p:strVal val="#ppt_x"/>
                                          </p:val>
                                        </p:tav>
                                      </p:tavLst>
                                    </p:anim>
                                    <p:anim calcmode="lin" valueType="num">
                                      <p:cBhvr additive="base">
                                        <p:cTn id="47" dur="2000" fill="hold"/>
                                        <p:tgtEl>
                                          <p:spTgt spid="18"/>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additive="base">
                                        <p:cTn id="50" dur="2000" fill="hold"/>
                                        <p:tgtEl>
                                          <p:spTgt spid="17"/>
                                        </p:tgtEl>
                                        <p:attrNameLst>
                                          <p:attrName>ppt_x</p:attrName>
                                        </p:attrNameLst>
                                      </p:cBhvr>
                                      <p:tavLst>
                                        <p:tav tm="0">
                                          <p:val>
                                            <p:strVal val="0-#ppt_w/2"/>
                                          </p:val>
                                        </p:tav>
                                        <p:tav tm="100000">
                                          <p:val>
                                            <p:strVal val="#ppt_x"/>
                                          </p:val>
                                        </p:tav>
                                      </p:tavLst>
                                    </p:anim>
                                    <p:anim calcmode="lin" valueType="num">
                                      <p:cBhvr additive="base">
                                        <p:cTn id="51"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animBg="1"/>
      <p:bldP spid="19" grpId="0" animBg="1"/>
      <p:bldP spid="18" grpId="0" animBg="1"/>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TextBox 2"/>
          <p:cNvSpPr txBox="1"/>
          <p:nvPr/>
        </p:nvSpPr>
        <p:spPr>
          <a:xfrm>
            <a:off x="500034" y="428604"/>
            <a:ext cx="6286544" cy="461665"/>
          </a:xfrm>
          <a:prstGeom prst="rect">
            <a:avLst/>
          </a:prstGeom>
          <a:noFill/>
        </p:spPr>
        <p:txBody>
          <a:bodyPr wrap="square" rtlCol="0">
            <a:spAutoFit/>
          </a:bodyPr>
          <a:lstStyle/>
          <a:p>
            <a:r>
              <a:rPr lang="en-IN" sz="2400" b="1" dirty="0" smtClean="0">
                <a:latin typeface="Garamond" pitchFamily="18" charset="0"/>
              </a:rPr>
              <a:t> </a:t>
            </a:r>
            <a:r>
              <a:rPr lang="en-US" sz="2400" b="1" dirty="0" smtClean="0">
                <a:solidFill>
                  <a:srgbClr val="C00000"/>
                </a:solidFill>
                <a:latin typeface="Garamond" pitchFamily="18" charset="0"/>
              </a:rPr>
              <a:t>Clock to contemporary Pocket watch H4 …</a:t>
            </a:r>
            <a:endParaRPr lang="en-IN" sz="2400" b="1" dirty="0">
              <a:solidFill>
                <a:srgbClr val="C00000"/>
              </a:solidFill>
              <a:latin typeface="Garamond" pitchFamily="18" charset="0"/>
            </a:endParaRPr>
          </a:p>
        </p:txBody>
      </p:sp>
      <p:pic>
        <p:nvPicPr>
          <p:cNvPr id="4" name="Picture 3" descr="Harrison-H4-Marine-Timekeeper-icon-gear-patrol-ambiance-.jpg"/>
          <p:cNvPicPr/>
          <p:nvPr/>
        </p:nvPicPr>
        <p:blipFill>
          <a:blip r:embed="rId3" cstate="print"/>
          <a:stretch>
            <a:fillRect/>
          </a:stretch>
        </p:blipFill>
        <p:spPr>
          <a:xfrm>
            <a:off x="714348" y="1071546"/>
            <a:ext cx="4032448" cy="3168352"/>
          </a:xfrm>
          <a:prstGeom prst="rect">
            <a:avLst/>
          </a:prstGeom>
        </p:spPr>
      </p:pic>
      <p:sp>
        <p:nvSpPr>
          <p:cNvPr id="51202" name="Text Box 2"/>
          <p:cNvSpPr txBox="1">
            <a:spLocks noChangeArrowheads="1"/>
          </p:cNvSpPr>
          <p:nvPr/>
        </p:nvSpPr>
        <p:spPr bwMode="auto">
          <a:xfrm>
            <a:off x="5072066" y="2643182"/>
            <a:ext cx="3643338" cy="35719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rgbClr val="C00000"/>
                </a:solidFill>
                <a:effectLst/>
                <a:latin typeface="Garamond" pitchFamily="18" charset="0"/>
                <a:ea typeface="Arial" pitchFamily="34" charset="0"/>
                <a:cs typeface="Arial" pitchFamily="34" charset="0"/>
              </a:rPr>
              <a:t>H4 </a:t>
            </a:r>
            <a:r>
              <a:rPr kumimoji="0" lang="en-US" b="1" i="0" u="none" strike="noStrike" cap="none" normalizeH="0" baseline="0" dirty="0" smtClean="0">
                <a:ln>
                  <a:noFill/>
                </a:ln>
                <a:effectLst/>
                <a:latin typeface="Garamond" pitchFamily="18" charset="0"/>
                <a:ea typeface="Arial" pitchFamily="34" charset="0"/>
                <a:cs typeface="Arial" pitchFamily="34" charset="0"/>
              </a:rPr>
              <a:t>(1759), from the front and back</a:t>
            </a:r>
            <a:endParaRPr kumimoji="0" lang="en-US" b="1" i="0" u="none" strike="noStrike" cap="none" normalizeH="0" baseline="0" dirty="0" smtClean="0">
              <a:ln>
                <a:noFill/>
              </a:ln>
              <a:effectLst/>
              <a:latin typeface="Garamond" pitchFamily="18" charset="0"/>
              <a:cs typeface="Arial" pitchFamily="34" charset="0"/>
            </a:endParaRPr>
          </a:p>
        </p:txBody>
      </p:sp>
      <p:sp>
        <p:nvSpPr>
          <p:cNvPr id="6" name="Rectangle 5"/>
          <p:cNvSpPr/>
          <p:nvPr/>
        </p:nvSpPr>
        <p:spPr>
          <a:xfrm>
            <a:off x="571472" y="4286256"/>
            <a:ext cx="8286808" cy="1077218"/>
          </a:xfrm>
          <a:prstGeom prst="rect">
            <a:avLst/>
          </a:prstGeom>
        </p:spPr>
        <p:txBody>
          <a:bodyPr wrap="square">
            <a:spAutoFit/>
          </a:bodyPr>
          <a:lstStyle/>
          <a:p>
            <a:pPr>
              <a:buFont typeface="Arial" pitchFamily="34" charset="0"/>
              <a:buChar char="•"/>
            </a:pPr>
            <a:r>
              <a:rPr lang="en-IN" sz="2400" b="1" dirty="0" smtClean="0">
                <a:latin typeface="Garamond" pitchFamily="18" charset="0"/>
              </a:rPr>
              <a:t> absolute </a:t>
            </a:r>
            <a:r>
              <a:rPr lang="en-IN" sz="2400" b="1" i="1" dirty="0" smtClean="0">
                <a:latin typeface="Garamond" pitchFamily="18" charset="0"/>
              </a:rPr>
              <a:t>tour de force</a:t>
            </a:r>
            <a:r>
              <a:rPr lang="en-IN" sz="2400" b="1" dirty="0" smtClean="0">
                <a:latin typeface="Garamond" pitchFamily="18" charset="0"/>
              </a:rPr>
              <a:t> of </a:t>
            </a:r>
            <a:r>
              <a:rPr lang="en-IN" sz="2400" b="1" dirty="0" err="1" smtClean="0">
                <a:solidFill>
                  <a:srgbClr val="C00000"/>
                </a:solidFill>
                <a:latin typeface="Garamond" pitchFamily="18" charset="0"/>
              </a:rPr>
              <a:t>horological</a:t>
            </a:r>
            <a:r>
              <a:rPr lang="en-IN" sz="2400" b="1" dirty="0" smtClean="0">
                <a:solidFill>
                  <a:srgbClr val="C00000"/>
                </a:solidFill>
                <a:latin typeface="Garamond" pitchFamily="18" charset="0"/>
              </a:rPr>
              <a:t> design and construction</a:t>
            </a:r>
          </a:p>
          <a:p>
            <a:endParaRPr lang="en-IN" sz="1600" b="1" dirty="0" smtClean="0">
              <a:latin typeface="Garamond" pitchFamily="18" charset="0"/>
            </a:endParaRPr>
          </a:p>
          <a:p>
            <a:pPr>
              <a:buFont typeface="Arial" pitchFamily="34" charset="0"/>
              <a:buChar char="•"/>
            </a:pPr>
            <a:r>
              <a:rPr lang="en-IN" sz="2400" b="1" dirty="0" smtClean="0">
                <a:latin typeface="Garamond" pitchFamily="18" charset="0"/>
              </a:rPr>
              <a:t> 13 cm in diameter and weighed 1.5 Kg</a:t>
            </a:r>
            <a:endParaRPr lang="en-IN" sz="2400" b="1" dirty="0">
              <a:latin typeface="Garamond" pitchFamily="18" charset="0"/>
            </a:endParaRPr>
          </a:p>
        </p:txBody>
      </p:sp>
      <p:sp>
        <p:nvSpPr>
          <p:cNvPr id="8" name="TextBox 7"/>
          <p:cNvSpPr txBox="1"/>
          <p:nvPr/>
        </p:nvSpPr>
        <p:spPr>
          <a:xfrm>
            <a:off x="571472" y="5500702"/>
            <a:ext cx="7929618" cy="830997"/>
          </a:xfrm>
          <a:prstGeom prst="rect">
            <a:avLst/>
          </a:prstGeom>
          <a:noFill/>
        </p:spPr>
        <p:txBody>
          <a:bodyPr wrap="square" rtlCol="0">
            <a:spAutoFit/>
          </a:bodyPr>
          <a:lstStyle/>
          <a:p>
            <a:pPr>
              <a:buFont typeface="Arial" pitchFamily="34" charset="0"/>
              <a:buChar char="•"/>
            </a:pPr>
            <a:r>
              <a:rPr lang="en-US" sz="2400" b="1" dirty="0" smtClean="0">
                <a:latin typeface="Garamond" pitchFamily="18" charset="0"/>
              </a:rPr>
              <a:t> Proudly presented by Harrison to the Board of Longitude in summer of 1760</a:t>
            </a:r>
            <a:endParaRPr lang="en-US" sz="2400" b="1" dirty="0">
              <a:latin typeface="Garamond"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Rectangle 2"/>
          <p:cNvSpPr/>
          <p:nvPr/>
        </p:nvSpPr>
        <p:spPr>
          <a:xfrm>
            <a:off x="428596" y="669739"/>
            <a:ext cx="1792670" cy="461665"/>
          </a:xfrm>
          <a:prstGeom prst="rect">
            <a:avLst/>
          </a:prstGeom>
        </p:spPr>
        <p:txBody>
          <a:bodyPr wrap="none">
            <a:spAutoFit/>
          </a:bodyPr>
          <a:lstStyle/>
          <a:p>
            <a:r>
              <a:rPr lang="en-US" sz="2400" b="1" u="sng" dirty="0" smtClean="0">
                <a:solidFill>
                  <a:srgbClr val="C00000"/>
                </a:solidFill>
                <a:latin typeface="Garamond" pitchFamily="18" charset="0"/>
              </a:rPr>
              <a:t>Trials of H4</a:t>
            </a:r>
            <a:endParaRPr lang="en-US" sz="2400" u="sng" dirty="0" smtClean="0">
              <a:solidFill>
                <a:srgbClr val="C00000"/>
              </a:solidFill>
              <a:latin typeface="Garamond" pitchFamily="18" charset="0"/>
            </a:endParaRPr>
          </a:p>
        </p:txBody>
      </p:sp>
      <p:sp>
        <p:nvSpPr>
          <p:cNvPr id="7169" name="Rectangle 1"/>
          <p:cNvSpPr>
            <a:spLocks noChangeArrowheads="1"/>
          </p:cNvSpPr>
          <p:nvPr/>
        </p:nvSpPr>
        <p:spPr bwMode="auto">
          <a:xfrm>
            <a:off x="428596" y="1417156"/>
            <a:ext cx="8143932" cy="44935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000000"/>
                </a:solidFill>
                <a:effectLst/>
                <a:latin typeface="Garamond" pitchFamily="18" charset="0"/>
                <a:ea typeface="Calibri" pitchFamily="34" charset="0"/>
                <a:cs typeface="Times New Roman" pitchFamily="18" charset="0"/>
              </a:rPr>
              <a:t>John Harrison’s son William</a:t>
            </a:r>
            <a:r>
              <a:rPr kumimoji="0" lang="en-US" sz="2200" b="1" i="0" u="none" strike="noStrike" cap="none" normalizeH="0" dirty="0" smtClean="0">
                <a:ln>
                  <a:noFill/>
                </a:ln>
                <a:solidFill>
                  <a:srgbClr val="000000"/>
                </a:solidFill>
                <a:effectLst/>
                <a:latin typeface="Garamond" pitchFamily="18" charset="0"/>
                <a:ea typeface="Calibri" pitchFamily="34" charset="0"/>
                <a:cs typeface="Times New Roman" pitchFamily="18" charset="0"/>
              </a:rPr>
              <a:t> </a:t>
            </a:r>
            <a:r>
              <a:rPr kumimoji="0" lang="en-US" sz="2200" b="1" i="0" u="none" strike="noStrike" cap="none" normalizeH="0" baseline="0" dirty="0" smtClean="0">
                <a:ln>
                  <a:noFill/>
                </a:ln>
                <a:solidFill>
                  <a:srgbClr val="000000"/>
                </a:solidFill>
                <a:effectLst/>
                <a:latin typeface="Garamond" pitchFamily="18" charset="0"/>
                <a:ea typeface="Calibri" pitchFamily="34" charset="0"/>
                <a:cs typeface="Times New Roman" pitchFamily="18" charset="0"/>
              </a:rPr>
              <a:t>embarked on HMS</a:t>
            </a:r>
            <a:r>
              <a:rPr kumimoji="0" lang="en-US" sz="2200" b="1" i="0" u="none" strike="noStrike" cap="none" normalizeH="0" dirty="0" smtClean="0">
                <a:ln>
                  <a:noFill/>
                </a:ln>
                <a:solidFill>
                  <a:srgbClr val="000000"/>
                </a:solidFill>
                <a:effectLst/>
                <a:latin typeface="Garamond" pitchFamily="18" charset="0"/>
                <a:ea typeface="Calibri" pitchFamily="34" charset="0"/>
                <a:cs typeface="Times New Roman" pitchFamily="18" charset="0"/>
              </a:rPr>
              <a:t> </a:t>
            </a:r>
            <a:r>
              <a:rPr kumimoji="0" lang="en-US" sz="2200" b="1" i="1" u="none" strike="noStrike" cap="none" normalizeH="0" baseline="0" dirty="0" smtClean="0">
                <a:ln>
                  <a:noFill/>
                </a:ln>
                <a:solidFill>
                  <a:srgbClr val="000000"/>
                </a:solidFill>
                <a:effectLst/>
                <a:latin typeface="Garamond" pitchFamily="18" charset="0"/>
                <a:ea typeface="Calibri" pitchFamily="34" charset="0"/>
                <a:cs typeface="Times New Roman" pitchFamily="18" charset="0"/>
              </a:rPr>
              <a:t>Deptford</a:t>
            </a:r>
            <a:r>
              <a:rPr kumimoji="0" lang="en-US" sz="2200" b="1" i="0" u="none" strike="noStrike" cap="none" normalizeH="0" baseline="0" dirty="0" smtClean="0">
                <a:ln>
                  <a:noFill/>
                </a:ln>
                <a:solidFill>
                  <a:srgbClr val="000000"/>
                </a:solidFill>
                <a:effectLst/>
                <a:latin typeface="Garamond" pitchFamily="18" charset="0"/>
                <a:ea typeface="Calibri" pitchFamily="34" charset="0"/>
                <a:cs typeface="Times New Roman" pitchFamily="18" charset="0"/>
              </a:rPr>
              <a:t> in November 1761 to the West Indies with H4</a:t>
            </a:r>
          </a:p>
          <a:p>
            <a:pPr marL="0" marR="0" lvl="0" indent="0" algn="just" defTabSz="914400" rtl="0" eaLnBrk="1" fontAlgn="base" latinLnBrk="0" hangingPunct="1">
              <a:lnSpc>
                <a:spcPct val="100000"/>
              </a:lnSpc>
              <a:spcBef>
                <a:spcPct val="0"/>
              </a:spcBef>
              <a:spcAft>
                <a:spcPct val="0"/>
              </a:spcAft>
              <a:buClrTx/>
              <a:buSzTx/>
              <a:buFontTx/>
              <a:buNone/>
              <a:tabLst/>
            </a:pPr>
            <a:endParaRPr lang="en-US" sz="2200" b="1" dirty="0" smtClean="0">
              <a:solidFill>
                <a:srgbClr val="000000"/>
              </a:solidFill>
              <a:latin typeface="Garamond"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000000"/>
                </a:solidFill>
                <a:effectLst/>
                <a:latin typeface="Garamond" pitchFamily="18" charset="0"/>
                <a:ea typeface="Calibri" pitchFamily="34" charset="0"/>
                <a:cs typeface="Times New Roman" pitchFamily="18" charset="0"/>
              </a:rPr>
              <a:t>On the voyage ending on January 19, 1762, the longitude of the destination Port Royal, Jamaica was fixed accurately and it turned out that H4 had lost only five seconds – after 81 days at sea. </a:t>
            </a:r>
          </a:p>
          <a:p>
            <a:pPr marL="0" marR="0" lvl="0" indent="0" algn="just" defTabSz="914400" rtl="0" eaLnBrk="1" fontAlgn="base" latinLnBrk="0" hangingPunct="1">
              <a:lnSpc>
                <a:spcPct val="100000"/>
              </a:lnSpc>
              <a:spcBef>
                <a:spcPct val="0"/>
              </a:spcBef>
              <a:spcAft>
                <a:spcPct val="0"/>
              </a:spcAft>
              <a:buClrTx/>
              <a:buSzTx/>
              <a:buFontTx/>
              <a:buNone/>
              <a:tabLst/>
            </a:pPr>
            <a:endParaRPr lang="en-US" sz="2200" b="1" dirty="0" smtClean="0">
              <a:solidFill>
                <a:srgbClr val="000000"/>
              </a:solidFill>
              <a:latin typeface="Garamond"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000000"/>
                </a:solidFill>
                <a:effectLst/>
                <a:latin typeface="Garamond" pitchFamily="18" charset="0"/>
                <a:ea typeface="Calibri" pitchFamily="34" charset="0"/>
                <a:cs typeface="Times New Roman" pitchFamily="18" charset="0"/>
              </a:rPr>
              <a:t>The watch went back to England aboard another ship on March 26 </a:t>
            </a:r>
            <a:endParaRPr lang="en-US" sz="2200" b="1" dirty="0" smtClean="0">
              <a:solidFill>
                <a:srgbClr val="000000"/>
              </a:solidFill>
              <a:latin typeface="Garamond"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smtClean="0">
              <a:ln>
                <a:noFill/>
              </a:ln>
              <a:solidFill>
                <a:srgbClr val="000000"/>
              </a:solidFill>
              <a:effectLst/>
              <a:latin typeface="Garamond"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000000"/>
                </a:solidFill>
                <a:effectLst/>
                <a:latin typeface="Garamond" pitchFamily="18" charset="0"/>
                <a:ea typeface="Calibri" pitchFamily="34" charset="0"/>
                <a:cs typeface="Times New Roman" pitchFamily="18" charset="0"/>
              </a:rPr>
              <a:t>In spite of very rough weather it was found that H4 was still ticking and its adjusted cumulative error, to Jamaica and back, amounted to just under two minutes in a period</a:t>
            </a:r>
            <a:r>
              <a:rPr kumimoji="0" lang="en-US" sz="2200" b="1" i="0" u="none" strike="noStrike" cap="none" normalizeH="0" dirty="0" smtClean="0">
                <a:ln>
                  <a:noFill/>
                </a:ln>
                <a:solidFill>
                  <a:srgbClr val="000000"/>
                </a:solidFill>
                <a:effectLst/>
                <a:latin typeface="Garamond" pitchFamily="18" charset="0"/>
                <a:ea typeface="Calibri" pitchFamily="34" charset="0"/>
                <a:cs typeface="Times New Roman" pitchFamily="18" charset="0"/>
              </a:rPr>
              <a:t> </a:t>
            </a:r>
            <a:r>
              <a:rPr kumimoji="0" lang="en-US" sz="2200" b="1" i="0" u="none" strike="noStrike" cap="none" normalizeH="0" baseline="0" dirty="0" smtClean="0">
                <a:ln>
                  <a:noFill/>
                </a:ln>
                <a:solidFill>
                  <a:srgbClr val="000000"/>
                </a:solidFill>
                <a:effectLst/>
                <a:latin typeface="Garamond" pitchFamily="18" charset="0"/>
                <a:ea typeface="Calibri" pitchFamily="34" charset="0"/>
                <a:cs typeface="Times New Roman" pitchFamily="18" charset="0"/>
              </a:rPr>
              <a:t>of more than 5 months!</a:t>
            </a:r>
            <a:endParaRPr kumimoji="0" lang="en-US" sz="2200" b="1" i="0" u="none" strike="noStrike" cap="none" normalizeH="0" baseline="0" dirty="0" smtClean="0">
              <a:ln>
                <a:noFill/>
              </a:ln>
              <a:solidFill>
                <a:schemeClr val="tx1"/>
              </a:solidFill>
              <a:effectLst/>
              <a:latin typeface="Garamond" pitchFamily="18"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pic>
        <p:nvPicPr>
          <p:cNvPr id="1026" name="Picture 2"/>
          <p:cNvPicPr>
            <a:picLocks noChangeAspect="1" noChangeArrowheads="1"/>
          </p:cNvPicPr>
          <p:nvPr/>
        </p:nvPicPr>
        <p:blipFill>
          <a:blip r:embed="rId3" cstate="print"/>
          <a:srcRect l="20072" t="8437" r="1705" b="8125"/>
          <a:stretch>
            <a:fillRect/>
          </a:stretch>
        </p:blipFill>
        <p:spPr bwMode="auto">
          <a:xfrm>
            <a:off x="1" y="762003"/>
            <a:ext cx="9144032" cy="6096021"/>
          </a:xfrm>
          <a:prstGeom prst="rect">
            <a:avLst/>
          </a:prstGeom>
          <a:noFill/>
          <a:ln w="9525">
            <a:noFill/>
            <a:miter lim="800000"/>
            <a:headEnd/>
            <a:tailEnd/>
          </a:ln>
          <a:effectLst/>
        </p:spPr>
      </p:pic>
      <p:sp>
        <p:nvSpPr>
          <p:cNvPr id="4" name="Freeform 3"/>
          <p:cNvSpPr/>
          <p:nvPr/>
        </p:nvSpPr>
        <p:spPr>
          <a:xfrm>
            <a:off x="1302327" y="1524000"/>
            <a:ext cx="5805055" cy="4125089"/>
          </a:xfrm>
          <a:custGeom>
            <a:avLst/>
            <a:gdLst>
              <a:gd name="connsiteX0" fmla="*/ 5805055 w 5805055"/>
              <a:gd name="connsiteY0" fmla="*/ 0 h 4125089"/>
              <a:gd name="connsiteX1" fmla="*/ 5763491 w 5805055"/>
              <a:gd name="connsiteY1" fmla="*/ 27709 h 4125089"/>
              <a:gd name="connsiteX2" fmla="*/ 5735782 w 5805055"/>
              <a:gd name="connsiteY2" fmla="*/ 69273 h 4125089"/>
              <a:gd name="connsiteX3" fmla="*/ 5652655 w 5805055"/>
              <a:gd name="connsiteY3" fmla="*/ 96982 h 4125089"/>
              <a:gd name="connsiteX4" fmla="*/ 5624946 w 5805055"/>
              <a:gd name="connsiteY4" fmla="*/ 138545 h 4125089"/>
              <a:gd name="connsiteX5" fmla="*/ 5555673 w 5805055"/>
              <a:gd name="connsiteY5" fmla="*/ 207818 h 4125089"/>
              <a:gd name="connsiteX6" fmla="*/ 5472546 w 5805055"/>
              <a:gd name="connsiteY6" fmla="*/ 318655 h 4125089"/>
              <a:gd name="connsiteX7" fmla="*/ 5430982 w 5805055"/>
              <a:gd name="connsiteY7" fmla="*/ 845127 h 4125089"/>
              <a:gd name="connsiteX8" fmla="*/ 5417128 w 5805055"/>
              <a:gd name="connsiteY8" fmla="*/ 886691 h 4125089"/>
              <a:gd name="connsiteX9" fmla="*/ 5403273 w 5805055"/>
              <a:gd name="connsiteY9" fmla="*/ 955964 h 4125089"/>
              <a:gd name="connsiteX10" fmla="*/ 5389418 w 5805055"/>
              <a:gd name="connsiteY10" fmla="*/ 997527 h 4125089"/>
              <a:gd name="connsiteX11" fmla="*/ 5361709 w 5805055"/>
              <a:gd name="connsiteY11" fmla="*/ 1108364 h 4125089"/>
              <a:gd name="connsiteX12" fmla="*/ 5347855 w 5805055"/>
              <a:gd name="connsiteY12" fmla="*/ 1801091 h 4125089"/>
              <a:gd name="connsiteX13" fmla="*/ 5334000 w 5805055"/>
              <a:gd name="connsiteY13" fmla="*/ 2313709 h 4125089"/>
              <a:gd name="connsiteX14" fmla="*/ 5292437 w 5805055"/>
              <a:gd name="connsiteY14" fmla="*/ 2410691 h 4125089"/>
              <a:gd name="connsiteX15" fmla="*/ 5209309 w 5805055"/>
              <a:gd name="connsiteY15" fmla="*/ 2452255 h 4125089"/>
              <a:gd name="connsiteX16" fmla="*/ 5167746 w 5805055"/>
              <a:gd name="connsiteY16" fmla="*/ 2535382 h 4125089"/>
              <a:gd name="connsiteX17" fmla="*/ 5084618 w 5805055"/>
              <a:gd name="connsiteY17" fmla="*/ 2701636 h 4125089"/>
              <a:gd name="connsiteX18" fmla="*/ 5056909 w 5805055"/>
              <a:gd name="connsiteY18" fmla="*/ 2743200 h 4125089"/>
              <a:gd name="connsiteX19" fmla="*/ 4932218 w 5805055"/>
              <a:gd name="connsiteY19" fmla="*/ 2840182 h 4125089"/>
              <a:gd name="connsiteX20" fmla="*/ 4890655 w 5805055"/>
              <a:gd name="connsiteY20" fmla="*/ 2867891 h 4125089"/>
              <a:gd name="connsiteX21" fmla="*/ 4862946 w 5805055"/>
              <a:gd name="connsiteY21" fmla="*/ 2909455 h 4125089"/>
              <a:gd name="connsiteX22" fmla="*/ 4655128 w 5805055"/>
              <a:gd name="connsiteY22" fmla="*/ 2964873 h 4125089"/>
              <a:gd name="connsiteX23" fmla="*/ 4572000 w 5805055"/>
              <a:gd name="connsiteY23" fmla="*/ 3048000 h 4125089"/>
              <a:gd name="connsiteX24" fmla="*/ 4544291 w 5805055"/>
              <a:gd name="connsiteY24" fmla="*/ 3089564 h 4125089"/>
              <a:gd name="connsiteX25" fmla="*/ 4475018 w 5805055"/>
              <a:gd name="connsiteY25" fmla="*/ 3158836 h 4125089"/>
              <a:gd name="connsiteX26" fmla="*/ 4447309 w 5805055"/>
              <a:gd name="connsiteY26" fmla="*/ 3200400 h 4125089"/>
              <a:gd name="connsiteX27" fmla="*/ 4350328 w 5805055"/>
              <a:gd name="connsiteY27" fmla="*/ 3228109 h 4125089"/>
              <a:gd name="connsiteX28" fmla="*/ 4267200 w 5805055"/>
              <a:gd name="connsiteY28" fmla="*/ 3255818 h 4125089"/>
              <a:gd name="connsiteX29" fmla="*/ 4156364 w 5805055"/>
              <a:gd name="connsiteY29" fmla="*/ 3283527 h 4125089"/>
              <a:gd name="connsiteX30" fmla="*/ 4114800 w 5805055"/>
              <a:gd name="connsiteY30" fmla="*/ 3325091 h 4125089"/>
              <a:gd name="connsiteX31" fmla="*/ 4059382 w 5805055"/>
              <a:gd name="connsiteY31" fmla="*/ 3352800 h 4125089"/>
              <a:gd name="connsiteX32" fmla="*/ 4017818 w 5805055"/>
              <a:gd name="connsiteY32" fmla="*/ 3380509 h 4125089"/>
              <a:gd name="connsiteX33" fmla="*/ 3976255 w 5805055"/>
              <a:gd name="connsiteY33" fmla="*/ 3394364 h 4125089"/>
              <a:gd name="connsiteX34" fmla="*/ 3920837 w 5805055"/>
              <a:gd name="connsiteY34" fmla="*/ 3422073 h 4125089"/>
              <a:gd name="connsiteX35" fmla="*/ 3796146 w 5805055"/>
              <a:gd name="connsiteY35" fmla="*/ 3477491 h 4125089"/>
              <a:gd name="connsiteX36" fmla="*/ 3713018 w 5805055"/>
              <a:gd name="connsiteY36" fmla="*/ 3532909 h 4125089"/>
              <a:gd name="connsiteX37" fmla="*/ 3602182 w 5805055"/>
              <a:gd name="connsiteY37" fmla="*/ 3588327 h 4125089"/>
              <a:gd name="connsiteX38" fmla="*/ 3477491 w 5805055"/>
              <a:gd name="connsiteY38" fmla="*/ 3671455 h 4125089"/>
              <a:gd name="connsiteX39" fmla="*/ 3338946 w 5805055"/>
              <a:gd name="connsiteY39" fmla="*/ 3740727 h 4125089"/>
              <a:gd name="connsiteX40" fmla="*/ 3255818 w 5805055"/>
              <a:gd name="connsiteY40" fmla="*/ 3796145 h 4125089"/>
              <a:gd name="connsiteX41" fmla="*/ 3214255 w 5805055"/>
              <a:gd name="connsiteY41" fmla="*/ 3823855 h 4125089"/>
              <a:gd name="connsiteX42" fmla="*/ 3144982 w 5805055"/>
              <a:gd name="connsiteY42" fmla="*/ 3837709 h 4125089"/>
              <a:gd name="connsiteX43" fmla="*/ 3034146 w 5805055"/>
              <a:gd name="connsiteY43" fmla="*/ 3893127 h 4125089"/>
              <a:gd name="connsiteX44" fmla="*/ 2951018 w 5805055"/>
              <a:gd name="connsiteY44" fmla="*/ 3906982 h 4125089"/>
              <a:gd name="connsiteX45" fmla="*/ 2909455 w 5805055"/>
              <a:gd name="connsiteY45" fmla="*/ 3934691 h 4125089"/>
              <a:gd name="connsiteX46" fmla="*/ 2867891 w 5805055"/>
              <a:gd name="connsiteY46" fmla="*/ 3948545 h 4125089"/>
              <a:gd name="connsiteX47" fmla="*/ 2757055 w 5805055"/>
              <a:gd name="connsiteY47" fmla="*/ 3976255 h 4125089"/>
              <a:gd name="connsiteX48" fmla="*/ 2563091 w 5805055"/>
              <a:gd name="connsiteY48" fmla="*/ 4031673 h 4125089"/>
              <a:gd name="connsiteX49" fmla="*/ 2521528 w 5805055"/>
              <a:gd name="connsiteY49" fmla="*/ 4045527 h 4125089"/>
              <a:gd name="connsiteX50" fmla="*/ 2119746 w 5805055"/>
              <a:gd name="connsiteY50" fmla="*/ 4059382 h 4125089"/>
              <a:gd name="connsiteX51" fmla="*/ 1676400 w 5805055"/>
              <a:gd name="connsiteY51" fmla="*/ 4073236 h 4125089"/>
              <a:gd name="connsiteX52" fmla="*/ 1551709 w 5805055"/>
              <a:gd name="connsiteY52" fmla="*/ 4031673 h 4125089"/>
              <a:gd name="connsiteX53" fmla="*/ 1496291 w 5805055"/>
              <a:gd name="connsiteY53" fmla="*/ 4003964 h 4125089"/>
              <a:gd name="connsiteX54" fmla="*/ 1413164 w 5805055"/>
              <a:gd name="connsiteY54" fmla="*/ 3990109 h 4125089"/>
              <a:gd name="connsiteX55" fmla="*/ 1371600 w 5805055"/>
              <a:gd name="connsiteY55" fmla="*/ 3962400 h 4125089"/>
              <a:gd name="connsiteX56" fmla="*/ 1316182 w 5805055"/>
              <a:gd name="connsiteY56" fmla="*/ 3948545 h 4125089"/>
              <a:gd name="connsiteX57" fmla="*/ 1219200 w 5805055"/>
              <a:gd name="connsiteY57" fmla="*/ 3990109 h 4125089"/>
              <a:gd name="connsiteX58" fmla="*/ 1066800 w 5805055"/>
              <a:gd name="connsiteY58" fmla="*/ 3976255 h 4125089"/>
              <a:gd name="connsiteX59" fmla="*/ 1025237 w 5805055"/>
              <a:gd name="connsiteY59" fmla="*/ 3948545 h 4125089"/>
              <a:gd name="connsiteX60" fmla="*/ 969818 w 5805055"/>
              <a:gd name="connsiteY60" fmla="*/ 3934691 h 4125089"/>
              <a:gd name="connsiteX61" fmla="*/ 734291 w 5805055"/>
              <a:gd name="connsiteY61" fmla="*/ 3934691 h 4125089"/>
              <a:gd name="connsiteX62" fmla="*/ 678873 w 5805055"/>
              <a:gd name="connsiteY62" fmla="*/ 3906982 h 4125089"/>
              <a:gd name="connsiteX63" fmla="*/ 651164 w 5805055"/>
              <a:gd name="connsiteY63" fmla="*/ 3865418 h 4125089"/>
              <a:gd name="connsiteX64" fmla="*/ 526473 w 5805055"/>
              <a:gd name="connsiteY64" fmla="*/ 3865418 h 4125089"/>
              <a:gd name="connsiteX65" fmla="*/ 443346 w 5805055"/>
              <a:gd name="connsiteY65" fmla="*/ 3823855 h 4125089"/>
              <a:gd name="connsiteX66" fmla="*/ 401782 w 5805055"/>
              <a:gd name="connsiteY66" fmla="*/ 3796145 h 4125089"/>
              <a:gd name="connsiteX67" fmla="*/ 374073 w 5805055"/>
              <a:gd name="connsiteY67" fmla="*/ 3754582 h 4125089"/>
              <a:gd name="connsiteX68" fmla="*/ 249382 w 5805055"/>
              <a:gd name="connsiteY68" fmla="*/ 3740727 h 4125089"/>
              <a:gd name="connsiteX69" fmla="*/ 207818 w 5805055"/>
              <a:gd name="connsiteY69" fmla="*/ 3726873 h 4125089"/>
              <a:gd name="connsiteX70" fmla="*/ 124691 w 5805055"/>
              <a:gd name="connsiteY70" fmla="*/ 3713018 h 4125089"/>
              <a:gd name="connsiteX71" fmla="*/ 83128 w 5805055"/>
              <a:gd name="connsiteY71" fmla="*/ 3685309 h 4125089"/>
              <a:gd name="connsiteX72" fmla="*/ 0 w 5805055"/>
              <a:gd name="connsiteY72" fmla="*/ 3629891 h 412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805055" h="4125089">
                <a:moveTo>
                  <a:pt x="5805055" y="0"/>
                </a:moveTo>
                <a:cubicBezTo>
                  <a:pt x="5791200" y="9236"/>
                  <a:pt x="5775265" y="15935"/>
                  <a:pt x="5763491" y="27709"/>
                </a:cubicBezTo>
                <a:cubicBezTo>
                  <a:pt x="5751717" y="39483"/>
                  <a:pt x="5749902" y="60448"/>
                  <a:pt x="5735782" y="69273"/>
                </a:cubicBezTo>
                <a:cubicBezTo>
                  <a:pt x="5711014" y="84753"/>
                  <a:pt x="5652655" y="96982"/>
                  <a:pt x="5652655" y="96982"/>
                </a:cubicBezTo>
                <a:cubicBezTo>
                  <a:pt x="5643419" y="110836"/>
                  <a:pt x="5635911" y="126014"/>
                  <a:pt x="5624946" y="138545"/>
                </a:cubicBezTo>
                <a:cubicBezTo>
                  <a:pt x="5603442" y="163121"/>
                  <a:pt x="5573787" y="180647"/>
                  <a:pt x="5555673" y="207818"/>
                </a:cubicBezTo>
                <a:cubicBezTo>
                  <a:pt x="5493009" y="301814"/>
                  <a:pt x="5523803" y="267396"/>
                  <a:pt x="5472546" y="318655"/>
                </a:cubicBezTo>
                <a:cubicBezTo>
                  <a:pt x="5466114" y="498743"/>
                  <a:pt x="5480190" y="672900"/>
                  <a:pt x="5430982" y="845127"/>
                </a:cubicBezTo>
                <a:cubicBezTo>
                  <a:pt x="5426970" y="859169"/>
                  <a:pt x="5420670" y="872523"/>
                  <a:pt x="5417128" y="886691"/>
                </a:cubicBezTo>
                <a:cubicBezTo>
                  <a:pt x="5411417" y="909536"/>
                  <a:pt x="5408985" y="933119"/>
                  <a:pt x="5403273" y="955964"/>
                </a:cubicBezTo>
                <a:cubicBezTo>
                  <a:pt x="5399731" y="970132"/>
                  <a:pt x="5393261" y="983438"/>
                  <a:pt x="5389418" y="997527"/>
                </a:cubicBezTo>
                <a:cubicBezTo>
                  <a:pt x="5379398" y="1034268"/>
                  <a:pt x="5361709" y="1108364"/>
                  <a:pt x="5361709" y="1108364"/>
                </a:cubicBezTo>
                <a:cubicBezTo>
                  <a:pt x="5357091" y="1339273"/>
                  <a:pt x="5353163" y="1570197"/>
                  <a:pt x="5347855" y="1801091"/>
                </a:cubicBezTo>
                <a:cubicBezTo>
                  <a:pt x="5343927" y="1971981"/>
                  <a:pt x="5342328" y="2142977"/>
                  <a:pt x="5334000" y="2313709"/>
                </a:cubicBezTo>
                <a:cubicBezTo>
                  <a:pt x="5332369" y="2347136"/>
                  <a:pt x="5316487" y="2386641"/>
                  <a:pt x="5292437" y="2410691"/>
                </a:cubicBezTo>
                <a:cubicBezTo>
                  <a:pt x="5265580" y="2437548"/>
                  <a:pt x="5243113" y="2440987"/>
                  <a:pt x="5209309" y="2452255"/>
                </a:cubicBezTo>
                <a:cubicBezTo>
                  <a:pt x="5158786" y="2603827"/>
                  <a:pt x="5239362" y="2374246"/>
                  <a:pt x="5167746" y="2535382"/>
                </a:cubicBezTo>
                <a:cubicBezTo>
                  <a:pt x="5091266" y="2707463"/>
                  <a:pt x="5199839" y="2528806"/>
                  <a:pt x="5084618" y="2701636"/>
                </a:cubicBezTo>
                <a:cubicBezTo>
                  <a:pt x="5075382" y="2715491"/>
                  <a:pt x="5068683" y="2731426"/>
                  <a:pt x="5056909" y="2743200"/>
                </a:cubicBezTo>
                <a:cubicBezTo>
                  <a:pt x="4991797" y="2808314"/>
                  <a:pt x="5031650" y="2773894"/>
                  <a:pt x="4932218" y="2840182"/>
                </a:cubicBezTo>
                <a:lnTo>
                  <a:pt x="4890655" y="2867891"/>
                </a:lnTo>
                <a:cubicBezTo>
                  <a:pt x="4881419" y="2881746"/>
                  <a:pt x="4874720" y="2897681"/>
                  <a:pt x="4862946" y="2909455"/>
                </a:cubicBezTo>
                <a:cubicBezTo>
                  <a:pt x="4809960" y="2962441"/>
                  <a:pt x="4718617" y="2954292"/>
                  <a:pt x="4655128" y="2964873"/>
                </a:cubicBezTo>
                <a:cubicBezTo>
                  <a:pt x="4589820" y="3062830"/>
                  <a:pt x="4675114" y="2944884"/>
                  <a:pt x="4572000" y="3048000"/>
                </a:cubicBezTo>
                <a:cubicBezTo>
                  <a:pt x="4560226" y="3059774"/>
                  <a:pt x="4555256" y="3077033"/>
                  <a:pt x="4544291" y="3089564"/>
                </a:cubicBezTo>
                <a:cubicBezTo>
                  <a:pt x="4522787" y="3114140"/>
                  <a:pt x="4493132" y="3131665"/>
                  <a:pt x="4475018" y="3158836"/>
                </a:cubicBezTo>
                <a:cubicBezTo>
                  <a:pt x="4465782" y="3172691"/>
                  <a:pt x="4460311" y="3189998"/>
                  <a:pt x="4447309" y="3200400"/>
                </a:cubicBezTo>
                <a:cubicBezTo>
                  <a:pt x="4437994" y="3207852"/>
                  <a:pt x="4354314" y="3226913"/>
                  <a:pt x="4350328" y="3228109"/>
                </a:cubicBezTo>
                <a:cubicBezTo>
                  <a:pt x="4322352" y="3236502"/>
                  <a:pt x="4295841" y="3250090"/>
                  <a:pt x="4267200" y="3255818"/>
                </a:cubicBezTo>
                <a:cubicBezTo>
                  <a:pt x="4183608" y="3272537"/>
                  <a:pt x="4220268" y="3262227"/>
                  <a:pt x="4156364" y="3283527"/>
                </a:cubicBezTo>
                <a:cubicBezTo>
                  <a:pt x="4142509" y="3297382"/>
                  <a:pt x="4130744" y="3313703"/>
                  <a:pt x="4114800" y="3325091"/>
                </a:cubicBezTo>
                <a:cubicBezTo>
                  <a:pt x="4097994" y="3337095"/>
                  <a:pt x="4077314" y="3342553"/>
                  <a:pt x="4059382" y="3352800"/>
                </a:cubicBezTo>
                <a:cubicBezTo>
                  <a:pt x="4044925" y="3361061"/>
                  <a:pt x="4032711" y="3373062"/>
                  <a:pt x="4017818" y="3380509"/>
                </a:cubicBezTo>
                <a:cubicBezTo>
                  <a:pt x="4004756" y="3387040"/>
                  <a:pt x="3989678" y="3388611"/>
                  <a:pt x="3976255" y="3394364"/>
                </a:cubicBezTo>
                <a:cubicBezTo>
                  <a:pt x="3957272" y="3402500"/>
                  <a:pt x="3939820" y="3413937"/>
                  <a:pt x="3920837" y="3422073"/>
                </a:cubicBezTo>
                <a:cubicBezTo>
                  <a:pt x="3830630" y="3460732"/>
                  <a:pt x="3933177" y="3397557"/>
                  <a:pt x="3796146" y="3477491"/>
                </a:cubicBezTo>
                <a:cubicBezTo>
                  <a:pt x="3767380" y="3494271"/>
                  <a:pt x="3741933" y="3516386"/>
                  <a:pt x="3713018" y="3532909"/>
                </a:cubicBezTo>
                <a:cubicBezTo>
                  <a:pt x="3677154" y="3553403"/>
                  <a:pt x="3634437" y="3562523"/>
                  <a:pt x="3602182" y="3588327"/>
                </a:cubicBezTo>
                <a:cubicBezTo>
                  <a:pt x="3458177" y="3703531"/>
                  <a:pt x="3600289" y="3597775"/>
                  <a:pt x="3477491" y="3671455"/>
                </a:cubicBezTo>
                <a:cubicBezTo>
                  <a:pt x="3359672" y="3742147"/>
                  <a:pt x="3437449" y="3716102"/>
                  <a:pt x="3338946" y="3740727"/>
                </a:cubicBezTo>
                <a:lnTo>
                  <a:pt x="3255818" y="3796145"/>
                </a:lnTo>
                <a:cubicBezTo>
                  <a:pt x="3241963" y="3805381"/>
                  <a:pt x="3230583" y="3820590"/>
                  <a:pt x="3214255" y="3823855"/>
                </a:cubicBezTo>
                <a:lnTo>
                  <a:pt x="3144982" y="3837709"/>
                </a:lnTo>
                <a:cubicBezTo>
                  <a:pt x="3101055" y="3866994"/>
                  <a:pt x="3091502" y="3877484"/>
                  <a:pt x="3034146" y="3893127"/>
                </a:cubicBezTo>
                <a:cubicBezTo>
                  <a:pt x="3007044" y="3900518"/>
                  <a:pt x="2978727" y="3902364"/>
                  <a:pt x="2951018" y="3906982"/>
                </a:cubicBezTo>
                <a:cubicBezTo>
                  <a:pt x="2937164" y="3916218"/>
                  <a:pt x="2924348" y="3927245"/>
                  <a:pt x="2909455" y="3934691"/>
                </a:cubicBezTo>
                <a:cubicBezTo>
                  <a:pt x="2896393" y="3941222"/>
                  <a:pt x="2881980" y="3944702"/>
                  <a:pt x="2867891" y="3948545"/>
                </a:cubicBezTo>
                <a:cubicBezTo>
                  <a:pt x="2831150" y="3958565"/>
                  <a:pt x="2793183" y="3964212"/>
                  <a:pt x="2757055" y="3976255"/>
                </a:cubicBezTo>
                <a:cubicBezTo>
                  <a:pt x="2484743" y="4067024"/>
                  <a:pt x="2742662" y="3986780"/>
                  <a:pt x="2563091" y="4031673"/>
                </a:cubicBezTo>
                <a:cubicBezTo>
                  <a:pt x="2548923" y="4035215"/>
                  <a:pt x="2536103" y="4044616"/>
                  <a:pt x="2521528" y="4045527"/>
                </a:cubicBezTo>
                <a:cubicBezTo>
                  <a:pt x="2387782" y="4053886"/>
                  <a:pt x="2253673" y="4054764"/>
                  <a:pt x="2119746" y="4059382"/>
                </a:cubicBezTo>
                <a:cubicBezTo>
                  <a:pt x="1922623" y="4125089"/>
                  <a:pt x="2065805" y="4088214"/>
                  <a:pt x="1676400" y="4073236"/>
                </a:cubicBezTo>
                <a:cubicBezTo>
                  <a:pt x="1590006" y="4015640"/>
                  <a:pt x="1687461" y="4072398"/>
                  <a:pt x="1551709" y="4031673"/>
                </a:cubicBezTo>
                <a:cubicBezTo>
                  <a:pt x="1531927" y="4025738"/>
                  <a:pt x="1516073" y="4009899"/>
                  <a:pt x="1496291" y="4003964"/>
                </a:cubicBezTo>
                <a:cubicBezTo>
                  <a:pt x="1469385" y="3995892"/>
                  <a:pt x="1440873" y="3994727"/>
                  <a:pt x="1413164" y="3990109"/>
                </a:cubicBezTo>
                <a:cubicBezTo>
                  <a:pt x="1399309" y="3980873"/>
                  <a:pt x="1386905" y="3968959"/>
                  <a:pt x="1371600" y="3962400"/>
                </a:cubicBezTo>
                <a:cubicBezTo>
                  <a:pt x="1354098" y="3954899"/>
                  <a:pt x="1335223" y="3948545"/>
                  <a:pt x="1316182" y="3948545"/>
                </a:cubicBezTo>
                <a:cubicBezTo>
                  <a:pt x="1295797" y="3948545"/>
                  <a:pt x="1230020" y="3984699"/>
                  <a:pt x="1219200" y="3990109"/>
                </a:cubicBezTo>
                <a:cubicBezTo>
                  <a:pt x="1168400" y="3985491"/>
                  <a:pt x="1116677" y="3986943"/>
                  <a:pt x="1066800" y="3976255"/>
                </a:cubicBezTo>
                <a:cubicBezTo>
                  <a:pt x="1050519" y="3972766"/>
                  <a:pt x="1040542" y="3955104"/>
                  <a:pt x="1025237" y="3948545"/>
                </a:cubicBezTo>
                <a:cubicBezTo>
                  <a:pt x="1007735" y="3941044"/>
                  <a:pt x="988291" y="3939309"/>
                  <a:pt x="969818" y="3934691"/>
                </a:cubicBezTo>
                <a:cubicBezTo>
                  <a:pt x="865930" y="3952005"/>
                  <a:pt x="861000" y="3960032"/>
                  <a:pt x="734291" y="3934691"/>
                </a:cubicBezTo>
                <a:cubicBezTo>
                  <a:pt x="714039" y="3930641"/>
                  <a:pt x="697346" y="3916218"/>
                  <a:pt x="678873" y="3906982"/>
                </a:cubicBezTo>
                <a:cubicBezTo>
                  <a:pt x="669637" y="3893127"/>
                  <a:pt x="664166" y="3875820"/>
                  <a:pt x="651164" y="3865418"/>
                </a:cubicBezTo>
                <a:cubicBezTo>
                  <a:pt x="615882" y="3837193"/>
                  <a:pt x="560660" y="3859720"/>
                  <a:pt x="526473" y="3865418"/>
                </a:cubicBezTo>
                <a:cubicBezTo>
                  <a:pt x="407345" y="3786000"/>
                  <a:pt x="558075" y="3881220"/>
                  <a:pt x="443346" y="3823855"/>
                </a:cubicBezTo>
                <a:cubicBezTo>
                  <a:pt x="428453" y="3816408"/>
                  <a:pt x="415637" y="3805382"/>
                  <a:pt x="401782" y="3796145"/>
                </a:cubicBezTo>
                <a:cubicBezTo>
                  <a:pt x="392546" y="3782291"/>
                  <a:pt x="389721" y="3760272"/>
                  <a:pt x="374073" y="3754582"/>
                </a:cubicBezTo>
                <a:cubicBezTo>
                  <a:pt x="334771" y="3740291"/>
                  <a:pt x="290632" y="3747602"/>
                  <a:pt x="249382" y="3740727"/>
                </a:cubicBezTo>
                <a:cubicBezTo>
                  <a:pt x="234977" y="3738326"/>
                  <a:pt x="222074" y="3730041"/>
                  <a:pt x="207818" y="3726873"/>
                </a:cubicBezTo>
                <a:cubicBezTo>
                  <a:pt x="180396" y="3720779"/>
                  <a:pt x="152400" y="3717636"/>
                  <a:pt x="124691" y="3713018"/>
                </a:cubicBezTo>
                <a:cubicBezTo>
                  <a:pt x="110837" y="3703782"/>
                  <a:pt x="94093" y="3697840"/>
                  <a:pt x="83128" y="3685309"/>
                </a:cubicBezTo>
                <a:cubicBezTo>
                  <a:pt x="10020" y="3601757"/>
                  <a:pt x="55354" y="3574537"/>
                  <a:pt x="0" y="3629891"/>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5572132" y="3415729"/>
            <a:ext cx="1428760" cy="584775"/>
          </a:xfrm>
          <a:prstGeom prst="rect">
            <a:avLst/>
          </a:prstGeom>
          <a:noFill/>
        </p:spPr>
        <p:txBody>
          <a:bodyPr wrap="square" rtlCol="0">
            <a:spAutoFit/>
          </a:bodyPr>
          <a:lstStyle/>
          <a:p>
            <a:r>
              <a:rPr lang="en-US" sz="1600" dirty="0" smtClean="0">
                <a:solidFill>
                  <a:schemeClr val="bg1"/>
                </a:solidFill>
              </a:rPr>
              <a:t>Madeira Island (Portugal)</a:t>
            </a:r>
            <a:endParaRPr lang="en-US" sz="1600" dirty="0">
              <a:solidFill>
                <a:schemeClr val="bg1"/>
              </a:solidFill>
            </a:endParaRPr>
          </a:p>
        </p:txBody>
      </p:sp>
      <p:sp>
        <p:nvSpPr>
          <p:cNvPr id="6" name="TextBox 5"/>
          <p:cNvSpPr txBox="1"/>
          <p:nvPr/>
        </p:nvSpPr>
        <p:spPr>
          <a:xfrm>
            <a:off x="857224" y="4558737"/>
            <a:ext cx="1214446" cy="584775"/>
          </a:xfrm>
          <a:prstGeom prst="rect">
            <a:avLst/>
          </a:prstGeom>
          <a:noFill/>
        </p:spPr>
        <p:txBody>
          <a:bodyPr wrap="square" rtlCol="0">
            <a:spAutoFit/>
          </a:bodyPr>
          <a:lstStyle/>
          <a:p>
            <a:r>
              <a:rPr lang="en-US" sz="1600" dirty="0" smtClean="0">
                <a:solidFill>
                  <a:schemeClr val="bg1"/>
                </a:solidFill>
              </a:rPr>
              <a:t>Port Royal, Jamaica, WI</a:t>
            </a:r>
            <a:endParaRPr lang="en-US" sz="1600" dirty="0">
              <a:solidFill>
                <a:schemeClr val="bg1"/>
              </a:solidFill>
            </a:endParaRPr>
          </a:p>
        </p:txBody>
      </p:sp>
      <p:sp>
        <p:nvSpPr>
          <p:cNvPr id="7" name="Oval 6"/>
          <p:cNvSpPr/>
          <p:nvPr/>
        </p:nvSpPr>
        <p:spPr>
          <a:xfrm>
            <a:off x="6572264" y="3786190"/>
            <a:ext cx="142876" cy="14287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5261" y="27686"/>
            <a:ext cx="8929718" cy="707886"/>
          </a:xfrm>
          <a:prstGeom prst="rect">
            <a:avLst/>
          </a:prstGeom>
          <a:noFill/>
        </p:spPr>
        <p:txBody>
          <a:bodyPr wrap="square" rtlCol="0">
            <a:spAutoFit/>
          </a:bodyPr>
          <a:lstStyle/>
          <a:p>
            <a:pPr algn="ctr"/>
            <a:r>
              <a:rPr lang="en-US" sz="2000" b="1" dirty="0" smtClean="0">
                <a:latin typeface="Garamond" pitchFamily="18" charset="0"/>
              </a:rPr>
              <a:t>H4’s prediction on the location of Madeira Isles proved </a:t>
            </a:r>
            <a:r>
              <a:rPr lang="en-US" sz="2000" b="1" dirty="0" smtClean="0">
                <a:latin typeface="Garamond" pitchFamily="18" charset="0"/>
              </a:rPr>
              <a:t>wrong the </a:t>
            </a:r>
            <a:r>
              <a:rPr lang="en-US" sz="2000" b="1" dirty="0" smtClean="0">
                <a:latin typeface="Garamond" pitchFamily="18" charset="0"/>
              </a:rPr>
              <a:t>Captain’s apprehension that the island were way </a:t>
            </a:r>
            <a:r>
              <a:rPr lang="en-US" sz="2000" b="1" dirty="0" smtClean="0">
                <a:latin typeface="Garamond" pitchFamily="18" charset="0"/>
              </a:rPr>
              <a:t>off and </a:t>
            </a:r>
            <a:r>
              <a:rPr lang="en-US" sz="2000" b="1" dirty="0" smtClean="0">
                <a:latin typeface="Garamond" pitchFamily="18" charset="0"/>
              </a:rPr>
              <a:t>brought </a:t>
            </a:r>
            <a:r>
              <a:rPr lang="en-US" sz="2000" b="1" dirty="0" smtClean="0">
                <a:latin typeface="Garamond" pitchFamily="18" charset="0"/>
              </a:rPr>
              <a:t>fresh provisions </a:t>
            </a:r>
            <a:r>
              <a:rPr lang="en-US" sz="2000" b="1" dirty="0" smtClean="0">
                <a:latin typeface="Garamond" pitchFamily="18" charset="0"/>
              </a:rPr>
              <a:t>on board!</a:t>
            </a:r>
            <a:endParaRPr lang="en-US" sz="2000" b="1" dirty="0">
              <a:latin typeface="Garamond"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Rectangle 2"/>
          <p:cNvSpPr/>
          <p:nvPr/>
        </p:nvSpPr>
        <p:spPr>
          <a:xfrm>
            <a:off x="428596" y="2091160"/>
            <a:ext cx="8143932" cy="2123658"/>
          </a:xfrm>
          <a:prstGeom prst="rect">
            <a:avLst/>
          </a:prstGeom>
        </p:spPr>
        <p:txBody>
          <a:bodyPr wrap="square">
            <a:spAutoFit/>
          </a:bodyPr>
          <a:lstStyle/>
          <a:p>
            <a:r>
              <a:rPr lang="en-IN" sz="2400" b="1" dirty="0" smtClean="0">
                <a:latin typeface="Garamond" pitchFamily="18" charset="0"/>
              </a:rPr>
              <a:t>The prize should have gone to John Harrison then and there because his watch had achieved all that the Longitude Act demanded …</a:t>
            </a:r>
          </a:p>
          <a:p>
            <a:endParaRPr lang="en-IN" sz="1200" dirty="0" smtClean="0">
              <a:latin typeface="GoudyHandtooled BT" pitchFamily="82" charset="0"/>
            </a:endParaRPr>
          </a:p>
          <a:p>
            <a:r>
              <a:rPr lang="en-IN" sz="2400" b="1" dirty="0" smtClean="0">
                <a:solidFill>
                  <a:srgbClr val="C00000"/>
                </a:solidFill>
                <a:latin typeface="Garamond" pitchFamily="18" charset="0"/>
              </a:rPr>
              <a:t>… But then started the period of intrigue and possibly one of the earliest anecdotes of </a:t>
            </a:r>
            <a:r>
              <a:rPr lang="en-IN" sz="2400" b="1" dirty="0" smtClean="0">
                <a:latin typeface="Garamond" pitchFamily="18" charset="0"/>
              </a:rPr>
              <a:t>politics</a:t>
            </a:r>
            <a:r>
              <a:rPr lang="en-IN" sz="2400" b="1" dirty="0" smtClean="0">
                <a:solidFill>
                  <a:srgbClr val="C00000"/>
                </a:solidFill>
                <a:latin typeface="Garamond" pitchFamily="18" charset="0"/>
              </a:rPr>
              <a:t> in scientific circle. </a:t>
            </a:r>
            <a:endParaRPr lang="en-US" sz="2400" b="1" dirty="0">
              <a:solidFill>
                <a:srgbClr val="C00000"/>
              </a:solidFill>
              <a:latin typeface="Garamond"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4" name="Rectangle 3"/>
          <p:cNvSpPr/>
          <p:nvPr/>
        </p:nvSpPr>
        <p:spPr>
          <a:xfrm>
            <a:off x="500034" y="892807"/>
            <a:ext cx="8143932" cy="4893647"/>
          </a:xfrm>
          <a:prstGeom prst="rect">
            <a:avLst/>
          </a:prstGeom>
        </p:spPr>
        <p:txBody>
          <a:bodyPr wrap="square">
            <a:spAutoFit/>
          </a:bodyPr>
          <a:lstStyle/>
          <a:p>
            <a:r>
              <a:rPr lang="en-IN" sz="2400" b="1" dirty="0" smtClean="0">
                <a:latin typeface="Garamond" pitchFamily="18" charset="0"/>
              </a:rPr>
              <a:t>He was paid only £1500 and the board concluded in its report in August 1762 that the tests were </a:t>
            </a:r>
            <a:r>
              <a:rPr lang="en-IN" sz="2400" b="1" i="1" dirty="0" smtClean="0">
                <a:solidFill>
                  <a:srgbClr val="C00000"/>
                </a:solidFill>
                <a:latin typeface="Garamond" pitchFamily="18" charset="0"/>
              </a:rPr>
              <a:t>not</a:t>
            </a:r>
            <a:r>
              <a:rPr lang="en-IN" sz="2400" dirty="0" smtClean="0">
                <a:solidFill>
                  <a:srgbClr val="C00000"/>
                </a:solidFill>
                <a:latin typeface="Garamond" pitchFamily="18" charset="0"/>
              </a:rPr>
              <a:t> </a:t>
            </a:r>
            <a:r>
              <a:rPr lang="en-IN" sz="2400" dirty="0" smtClean="0">
                <a:latin typeface="Garamond" pitchFamily="18" charset="0"/>
              </a:rPr>
              <a:t> </a:t>
            </a:r>
            <a:r>
              <a:rPr lang="en-IN" sz="2400" b="1" dirty="0" smtClean="0">
                <a:latin typeface="Garamond" pitchFamily="18" charset="0"/>
              </a:rPr>
              <a:t>sufficient to determine the Longitude at sea!</a:t>
            </a:r>
          </a:p>
          <a:p>
            <a:endParaRPr lang="en-IN" sz="2400" dirty="0" smtClean="0">
              <a:latin typeface="Garamond" pitchFamily="18" charset="0"/>
            </a:endParaRPr>
          </a:p>
          <a:p>
            <a:r>
              <a:rPr lang="en-US" sz="2400" b="1" dirty="0" smtClean="0">
                <a:solidFill>
                  <a:srgbClr val="000000"/>
                </a:solidFill>
                <a:latin typeface="Garamond" pitchFamily="18" charset="0"/>
                <a:ea typeface="Calibri" pitchFamily="34" charset="0"/>
                <a:cs typeface="Times New Roman" pitchFamily="18" charset="0"/>
              </a:rPr>
              <a:t>Even after the second successful trip with H4 to Barbados in March 1764, it offered to hand over only </a:t>
            </a:r>
            <a:r>
              <a:rPr lang="en-US" sz="2400" b="1" i="1" dirty="0" smtClean="0">
                <a:solidFill>
                  <a:srgbClr val="C00000"/>
                </a:solidFill>
                <a:latin typeface="Garamond" pitchFamily="18" charset="0"/>
                <a:ea typeface="Calibri" pitchFamily="34" charset="0"/>
                <a:cs typeface="Times New Roman" pitchFamily="18" charset="0"/>
              </a:rPr>
              <a:t>half</a:t>
            </a:r>
            <a:r>
              <a:rPr lang="en-US" sz="2400" i="1" dirty="0" smtClean="0">
                <a:solidFill>
                  <a:srgbClr val="C00000"/>
                </a:solidFill>
                <a:latin typeface="Garamond" pitchFamily="18" charset="0"/>
                <a:ea typeface="Calibri" pitchFamily="34" charset="0"/>
                <a:cs typeface="Times New Roman" pitchFamily="18" charset="0"/>
              </a:rPr>
              <a:t> </a:t>
            </a:r>
            <a:r>
              <a:rPr lang="en-US" sz="2400" i="1" dirty="0" smtClean="0">
                <a:solidFill>
                  <a:srgbClr val="000000"/>
                </a:solidFill>
                <a:latin typeface="Garamond" pitchFamily="18" charset="0"/>
                <a:ea typeface="Calibri" pitchFamily="34" charset="0"/>
                <a:cs typeface="Times New Roman" pitchFamily="18" charset="0"/>
              </a:rPr>
              <a:t> </a:t>
            </a:r>
            <a:r>
              <a:rPr lang="en-US" sz="2400" b="1" dirty="0" smtClean="0">
                <a:solidFill>
                  <a:srgbClr val="000000"/>
                </a:solidFill>
                <a:latin typeface="Garamond" pitchFamily="18" charset="0"/>
                <a:ea typeface="Calibri" pitchFamily="34" charset="0"/>
                <a:cs typeface="Times New Roman" pitchFamily="18" charset="0"/>
              </a:rPr>
              <a:t>the reward money on the condition that Harrison hand over all the clocks and a full disclosure of the magnificent clockwork inside H4.</a:t>
            </a:r>
          </a:p>
          <a:p>
            <a:endParaRPr lang="en-IN" sz="2400" dirty="0" smtClean="0">
              <a:latin typeface="Garamond" pitchFamily="18" charset="0"/>
            </a:endParaRPr>
          </a:p>
          <a:p>
            <a:r>
              <a:rPr lang="en-IN" sz="2400" b="1" dirty="0" smtClean="0">
                <a:latin typeface="Garamond" pitchFamily="18" charset="0"/>
              </a:rPr>
              <a:t>To receive the </a:t>
            </a:r>
            <a:r>
              <a:rPr lang="en-IN" sz="2400" b="1" i="1" dirty="0" smtClean="0">
                <a:solidFill>
                  <a:srgbClr val="C00000"/>
                </a:solidFill>
                <a:latin typeface="Garamond" pitchFamily="18" charset="0"/>
              </a:rPr>
              <a:t>full</a:t>
            </a:r>
            <a:r>
              <a:rPr lang="en-IN" sz="2400" dirty="0" smtClean="0">
                <a:latin typeface="Garamond" pitchFamily="18" charset="0"/>
              </a:rPr>
              <a:t>  </a:t>
            </a:r>
            <a:r>
              <a:rPr lang="en-IN" sz="2400" b="1" dirty="0" smtClean="0">
                <a:latin typeface="Garamond" pitchFamily="18" charset="0"/>
              </a:rPr>
              <a:t>amount he would have to supervise production of not one but</a:t>
            </a:r>
            <a:r>
              <a:rPr lang="en-IN" sz="2400" dirty="0" smtClean="0">
                <a:latin typeface="Garamond" pitchFamily="18" charset="0"/>
              </a:rPr>
              <a:t> </a:t>
            </a:r>
            <a:r>
              <a:rPr lang="en-IN" sz="2400" b="1" i="1" dirty="0" smtClean="0">
                <a:solidFill>
                  <a:srgbClr val="C00000"/>
                </a:solidFill>
                <a:latin typeface="Garamond" pitchFamily="18" charset="0"/>
              </a:rPr>
              <a:t>two</a:t>
            </a:r>
            <a:r>
              <a:rPr lang="en-IN" sz="2400" dirty="0" smtClean="0">
                <a:latin typeface="Garamond" pitchFamily="18" charset="0"/>
              </a:rPr>
              <a:t>  </a:t>
            </a:r>
            <a:r>
              <a:rPr lang="en-IN" sz="2400" b="1" dirty="0" smtClean="0">
                <a:latin typeface="Garamond" pitchFamily="18" charset="0"/>
              </a:rPr>
              <a:t>duplicate copies of H4 – as proof that its design and performance could be duplicated!</a:t>
            </a:r>
            <a:endParaRPr lang="en-US" sz="2400" b="1" dirty="0">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10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5" name="TextBox 4"/>
          <p:cNvSpPr txBox="1"/>
          <p:nvPr/>
        </p:nvSpPr>
        <p:spPr>
          <a:xfrm>
            <a:off x="357190" y="1700808"/>
            <a:ext cx="8572528" cy="3263201"/>
          </a:xfrm>
          <a:prstGeom prst="rect">
            <a:avLst/>
          </a:prstGeom>
          <a:noFill/>
        </p:spPr>
        <p:txBody>
          <a:bodyPr wrap="square" rtlCol="0">
            <a:spAutoFit/>
          </a:bodyPr>
          <a:lstStyle/>
          <a:p>
            <a:pPr>
              <a:lnSpc>
                <a:spcPct val="150000"/>
              </a:lnSpc>
            </a:pPr>
            <a:r>
              <a:rPr lang="en-US" sz="2800" b="1" dirty="0" smtClean="0">
                <a:solidFill>
                  <a:srgbClr val="C00000"/>
                </a:solidFill>
                <a:latin typeface="Garamond" pitchFamily="18" charset="0"/>
              </a:rPr>
              <a:t>Starvation deaths</a:t>
            </a:r>
            <a:r>
              <a:rPr lang="en-US" sz="2800" dirty="0" smtClean="0">
                <a:solidFill>
                  <a:srgbClr val="C00000"/>
                </a:solidFill>
                <a:latin typeface="Garamond" pitchFamily="18" charset="0"/>
              </a:rPr>
              <a:t> </a:t>
            </a:r>
            <a:r>
              <a:rPr lang="en-US" sz="2800" b="1" dirty="0" smtClean="0">
                <a:latin typeface="Garamond" pitchFamily="18" charset="0"/>
              </a:rPr>
              <a:t>were possibly maximum during the marathon voyage of </a:t>
            </a:r>
            <a:r>
              <a:rPr lang="en-US" sz="2800" b="1" dirty="0" smtClean="0">
                <a:solidFill>
                  <a:srgbClr val="C00000"/>
                </a:solidFill>
                <a:latin typeface="Garamond" pitchFamily="18" charset="0"/>
              </a:rPr>
              <a:t>HMS </a:t>
            </a:r>
            <a:r>
              <a:rPr lang="en-US" sz="2800" b="1" i="1" dirty="0" smtClean="0">
                <a:solidFill>
                  <a:srgbClr val="C00000"/>
                </a:solidFill>
                <a:latin typeface="Garamond" pitchFamily="18" charset="0"/>
              </a:rPr>
              <a:t>Centurion</a:t>
            </a:r>
            <a:r>
              <a:rPr lang="en-US" sz="2800" b="1" dirty="0" smtClean="0">
                <a:latin typeface="Garamond" pitchFamily="18" charset="0"/>
              </a:rPr>
              <a:t> from England (50</a:t>
            </a:r>
            <a:r>
              <a:rPr lang="en-US" sz="2800" b="1" baseline="30000" dirty="0" smtClean="0">
                <a:latin typeface="Garamond" pitchFamily="18" charset="0"/>
              </a:rPr>
              <a:t>o</a:t>
            </a:r>
            <a:r>
              <a:rPr lang="en-US" sz="2800" b="1" dirty="0" smtClean="0">
                <a:latin typeface="Garamond" pitchFamily="18" charset="0"/>
              </a:rPr>
              <a:t>N) around southernmost tip of South America (50</a:t>
            </a:r>
            <a:r>
              <a:rPr lang="en-US" sz="2800" b="1" baseline="30000" dirty="0" smtClean="0">
                <a:latin typeface="Garamond" pitchFamily="18" charset="0"/>
              </a:rPr>
              <a:t>o</a:t>
            </a:r>
            <a:r>
              <a:rPr lang="en-US" sz="2800" b="1" dirty="0" smtClean="0">
                <a:latin typeface="Garamond" pitchFamily="18" charset="0"/>
              </a:rPr>
              <a:t>S) to Juan Fernandez Isles (35</a:t>
            </a:r>
            <a:r>
              <a:rPr lang="en-US" sz="2800" b="1" baseline="30000" dirty="0" smtClean="0">
                <a:latin typeface="Garamond" pitchFamily="18" charset="0"/>
              </a:rPr>
              <a:t>o</a:t>
            </a:r>
            <a:r>
              <a:rPr lang="en-US" sz="2800" b="1" dirty="0" smtClean="0">
                <a:latin typeface="Garamond" pitchFamily="18" charset="0"/>
              </a:rPr>
              <a:t>S) off Chile coast during September 1740 – June 1741</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5121" name="Rectangle 1"/>
          <p:cNvSpPr>
            <a:spLocks noChangeArrowheads="1"/>
          </p:cNvSpPr>
          <p:nvPr/>
        </p:nvSpPr>
        <p:spPr bwMode="auto">
          <a:xfrm>
            <a:off x="357158" y="727060"/>
            <a:ext cx="8429684"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000000"/>
                </a:solidFill>
                <a:effectLst/>
                <a:latin typeface="Garamond" pitchFamily="18" charset="0"/>
                <a:ea typeface="Calibri" pitchFamily="34" charset="0"/>
                <a:cs typeface="Times New Roman" pitchFamily="18" charset="0"/>
              </a:rPr>
              <a:t>It so turned out that the Board of Longitude, dominated by astronomers,</a:t>
            </a:r>
            <a:r>
              <a:rPr kumimoji="0" lang="en-US" sz="2400" b="1" i="0" u="none" strike="noStrike" cap="none" normalizeH="0" dirty="0" smtClean="0">
                <a:ln>
                  <a:noFill/>
                </a:ln>
                <a:solidFill>
                  <a:srgbClr val="000000"/>
                </a:solidFill>
                <a:effectLst/>
                <a:latin typeface="Garamond" pitchFamily="18" charset="0"/>
                <a:ea typeface="Calibri" pitchFamily="34" charset="0"/>
                <a:cs typeface="Times New Roman" pitchFamily="18" charset="0"/>
              </a:rPr>
              <a:t> </a:t>
            </a:r>
            <a:r>
              <a:rPr kumimoji="0" lang="en-US" sz="2400" b="1" i="0" u="none" strike="noStrike" cap="none" normalizeH="0" baseline="0" dirty="0" smtClean="0">
                <a:ln>
                  <a:noFill/>
                </a:ln>
                <a:solidFill>
                  <a:srgbClr val="000000"/>
                </a:solidFill>
                <a:effectLst/>
                <a:latin typeface="Garamond" pitchFamily="18" charset="0"/>
                <a:ea typeface="Calibri" pitchFamily="34" charset="0"/>
                <a:cs typeface="Times New Roman" pitchFamily="18" charset="0"/>
              </a:rPr>
              <a:t>academicians and admirals, did not have any knowledge about the watch or what made it run so regularly. </a:t>
            </a:r>
          </a:p>
          <a:p>
            <a:pPr marL="0" marR="0" lvl="0" indent="0" algn="just" defTabSz="914400" rtl="0" eaLnBrk="1" fontAlgn="base" latinLnBrk="0" hangingPunct="1">
              <a:lnSpc>
                <a:spcPct val="100000"/>
              </a:lnSpc>
              <a:spcBef>
                <a:spcPct val="0"/>
              </a:spcBef>
              <a:spcAft>
                <a:spcPct val="0"/>
              </a:spcAft>
              <a:buClrTx/>
              <a:buSzTx/>
              <a:buFontTx/>
              <a:buNone/>
              <a:tabLst/>
            </a:pPr>
            <a:endParaRPr lang="en-US" sz="2400" b="1" dirty="0" smtClean="0">
              <a:solidFill>
                <a:srgbClr val="000000"/>
              </a:solidFill>
              <a:latin typeface="Garamond"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sz="2400" dirty="0" smtClean="0">
              <a:solidFill>
                <a:srgbClr val="000000"/>
              </a:solidFill>
              <a:latin typeface="GoudyHandtooled BT" pitchFamily="82" charset="0"/>
              <a:ea typeface="Calibri" pitchFamily="34" charset="0"/>
              <a:cs typeface="Times New Roman" pitchFamily="18" charset="0"/>
            </a:endParaRPr>
          </a:p>
          <a:p>
            <a:pPr lvl="0" algn="just" fontAlgn="base">
              <a:spcBef>
                <a:spcPct val="0"/>
              </a:spcBef>
              <a:spcAft>
                <a:spcPct val="0"/>
              </a:spcAft>
            </a:pPr>
            <a:r>
              <a:rPr kumimoji="0" lang="en-US" sz="2400" b="1" i="0" u="none" strike="noStrike" cap="none" normalizeH="0" baseline="0" dirty="0" smtClean="0">
                <a:ln>
                  <a:noFill/>
                </a:ln>
                <a:solidFill>
                  <a:srgbClr val="C00000"/>
                </a:solidFill>
                <a:effectLst/>
                <a:latin typeface="Garamond" pitchFamily="18" charset="0"/>
                <a:ea typeface="Calibri" pitchFamily="34" charset="0"/>
                <a:cs typeface="Times New Roman" pitchFamily="18" charset="0"/>
              </a:rPr>
              <a:t>They</a:t>
            </a:r>
            <a:r>
              <a:rPr kumimoji="0" lang="en-US" sz="2400" b="1" i="0" u="none" strike="noStrike" cap="none" normalizeH="0" dirty="0" smtClean="0">
                <a:ln>
                  <a:noFill/>
                </a:ln>
                <a:solidFill>
                  <a:srgbClr val="C00000"/>
                </a:solidFill>
                <a:effectLst/>
                <a:latin typeface="Garamond" pitchFamily="18" charset="0"/>
                <a:ea typeface="Calibri" pitchFamily="34" charset="0"/>
                <a:cs typeface="Times New Roman" pitchFamily="18" charset="0"/>
              </a:rPr>
              <a:t> also may have found it difficult to accept that a carpenter by profession would snatch the prize from them </a:t>
            </a:r>
            <a:r>
              <a:rPr lang="en-IN" sz="2400" b="1" dirty="0" smtClean="0">
                <a:solidFill>
                  <a:srgbClr val="C00000"/>
                </a:solidFill>
                <a:latin typeface="Garamond" pitchFamily="18" charset="0"/>
              </a:rPr>
              <a:t>– more and more conditions were imposed for getting the full prize money</a:t>
            </a:r>
          </a:p>
        </p:txBody>
      </p:sp>
      <p:pic>
        <p:nvPicPr>
          <p:cNvPr id="4" name="Picture 3"/>
          <p:cNvPicPr/>
          <p:nvPr/>
        </p:nvPicPr>
        <p:blipFill>
          <a:blip r:embed="rId3" cstate="print"/>
          <a:srcRect/>
          <a:stretch>
            <a:fillRect/>
          </a:stretch>
        </p:blipFill>
        <p:spPr bwMode="auto">
          <a:xfrm>
            <a:off x="6572264" y="4357694"/>
            <a:ext cx="1835872" cy="2254305"/>
          </a:xfrm>
          <a:prstGeom prst="rect">
            <a:avLst/>
          </a:prstGeom>
          <a:noFill/>
          <a:ln w="9525">
            <a:noFill/>
            <a:miter lim="800000"/>
            <a:headEnd/>
            <a:tailEnd/>
          </a:ln>
        </p:spPr>
      </p:pic>
      <p:sp>
        <p:nvSpPr>
          <p:cNvPr id="5" name="Rectangle 4"/>
          <p:cNvSpPr/>
          <p:nvPr/>
        </p:nvSpPr>
        <p:spPr>
          <a:xfrm>
            <a:off x="357158" y="4800439"/>
            <a:ext cx="5715040" cy="1200329"/>
          </a:xfrm>
          <a:prstGeom prst="rect">
            <a:avLst/>
          </a:prstGeom>
        </p:spPr>
        <p:txBody>
          <a:bodyPr wrap="square">
            <a:spAutoFit/>
          </a:bodyPr>
          <a:lstStyle/>
          <a:p>
            <a:pPr lvl="0" algn="just" fontAlgn="base">
              <a:spcBef>
                <a:spcPct val="0"/>
              </a:spcBef>
              <a:spcAft>
                <a:spcPct val="0"/>
              </a:spcAft>
            </a:pPr>
            <a:r>
              <a:rPr lang="en-IN" sz="2400" b="1" dirty="0" smtClean="0">
                <a:latin typeface="Garamond" pitchFamily="18" charset="0"/>
              </a:rPr>
              <a:t>Dejected Harrison completed his second watch </a:t>
            </a:r>
            <a:r>
              <a:rPr lang="en-IN" sz="2400" b="1" dirty="0" smtClean="0">
                <a:solidFill>
                  <a:srgbClr val="C00000"/>
                </a:solidFill>
                <a:latin typeface="Garamond" pitchFamily="18" charset="0"/>
              </a:rPr>
              <a:t>H5</a:t>
            </a:r>
            <a:r>
              <a:rPr lang="en-IN" sz="2400" b="1" dirty="0" smtClean="0">
                <a:latin typeface="Garamond" pitchFamily="18" charset="0"/>
              </a:rPr>
              <a:t> – visually simpler in design than H4 – in 1770</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Rectangle 2"/>
          <p:cNvSpPr/>
          <p:nvPr/>
        </p:nvSpPr>
        <p:spPr>
          <a:xfrm>
            <a:off x="428596" y="3000372"/>
            <a:ext cx="8072494" cy="3170099"/>
          </a:xfrm>
          <a:prstGeom prst="rect">
            <a:avLst/>
          </a:prstGeom>
        </p:spPr>
        <p:txBody>
          <a:bodyPr wrap="square">
            <a:spAutoFit/>
          </a:bodyPr>
          <a:lstStyle/>
          <a:p>
            <a:pPr lvl="0" algn="just" fontAlgn="base">
              <a:lnSpc>
                <a:spcPct val="125000"/>
              </a:lnSpc>
              <a:spcBef>
                <a:spcPct val="0"/>
              </a:spcBef>
              <a:spcAft>
                <a:spcPct val="0"/>
              </a:spcAft>
            </a:pPr>
            <a:r>
              <a:rPr lang="en-IN" sz="2400" b="1" dirty="0" smtClean="0">
                <a:solidFill>
                  <a:srgbClr val="C00000"/>
                </a:solidFill>
                <a:latin typeface="Garamond" pitchFamily="18" charset="0"/>
              </a:rPr>
              <a:t>The King tested H5, with extremely good results, at his own private Observatory in Richmond and then promised the Harrisons his support. </a:t>
            </a:r>
          </a:p>
          <a:p>
            <a:pPr lvl="0" algn="just" fontAlgn="base">
              <a:lnSpc>
                <a:spcPct val="125000"/>
              </a:lnSpc>
              <a:spcBef>
                <a:spcPct val="0"/>
              </a:spcBef>
              <a:spcAft>
                <a:spcPct val="0"/>
              </a:spcAft>
            </a:pPr>
            <a:endParaRPr lang="en-IN" sz="1600" b="1" dirty="0" smtClean="0">
              <a:solidFill>
                <a:srgbClr val="C00000"/>
              </a:solidFill>
              <a:latin typeface="Garamond" pitchFamily="18" charset="0"/>
            </a:endParaRPr>
          </a:p>
          <a:p>
            <a:pPr lvl="0" algn="just" fontAlgn="base">
              <a:lnSpc>
                <a:spcPct val="125000"/>
              </a:lnSpc>
              <a:spcBef>
                <a:spcPct val="0"/>
              </a:spcBef>
              <a:spcAft>
                <a:spcPct val="0"/>
              </a:spcAft>
            </a:pPr>
            <a:r>
              <a:rPr lang="en-IN" sz="2400" b="1" dirty="0" smtClean="0">
                <a:solidFill>
                  <a:srgbClr val="C00000"/>
                </a:solidFill>
                <a:latin typeface="Garamond" pitchFamily="18" charset="0"/>
              </a:rPr>
              <a:t>This resulted in a Parliamentary debate and the award to Harrison of the remaining prize money in April 1773, as a </a:t>
            </a:r>
            <a:r>
              <a:rPr lang="en-IN" sz="2400" b="1" dirty="0" smtClean="0">
                <a:latin typeface="Garamond" pitchFamily="18" charset="0"/>
              </a:rPr>
              <a:t>bounty from Parliament – not as the coveted prize.</a:t>
            </a:r>
          </a:p>
        </p:txBody>
      </p:sp>
      <p:pic>
        <p:nvPicPr>
          <p:cNvPr id="7170" name="Picture 2" descr="Quarter-length portrait in oils of a clean-shaven young man in profile wearing a red suit, the Garter star, a blue sash, and a powdered wig. He has a receding chin and his forehead slopes away from the bridge of his nose making his head look round in shape."/>
          <p:cNvPicPr>
            <a:picLocks noChangeAspect="1" noChangeArrowheads="1"/>
          </p:cNvPicPr>
          <p:nvPr/>
        </p:nvPicPr>
        <p:blipFill>
          <a:blip r:embed="rId3" cstate="print"/>
          <a:srcRect/>
          <a:stretch>
            <a:fillRect/>
          </a:stretch>
        </p:blipFill>
        <p:spPr bwMode="auto">
          <a:xfrm>
            <a:off x="6357950" y="428604"/>
            <a:ext cx="2095500" cy="2419351"/>
          </a:xfrm>
          <a:prstGeom prst="rect">
            <a:avLst/>
          </a:prstGeom>
          <a:noFill/>
        </p:spPr>
      </p:pic>
      <p:sp>
        <p:nvSpPr>
          <p:cNvPr id="5" name="Rectangle 4"/>
          <p:cNvSpPr/>
          <p:nvPr/>
        </p:nvSpPr>
        <p:spPr>
          <a:xfrm>
            <a:off x="428596" y="733236"/>
            <a:ext cx="5786478" cy="1909946"/>
          </a:xfrm>
          <a:prstGeom prst="rect">
            <a:avLst/>
          </a:prstGeom>
        </p:spPr>
        <p:txBody>
          <a:bodyPr wrap="square">
            <a:spAutoFit/>
          </a:bodyPr>
          <a:lstStyle/>
          <a:p>
            <a:pPr lvl="0" algn="just" fontAlgn="base">
              <a:lnSpc>
                <a:spcPct val="125000"/>
              </a:lnSpc>
              <a:spcBef>
                <a:spcPct val="0"/>
              </a:spcBef>
              <a:spcAft>
                <a:spcPct val="0"/>
              </a:spcAft>
            </a:pPr>
            <a:r>
              <a:rPr lang="en-IN" sz="2400" b="1" dirty="0" smtClean="0">
                <a:latin typeface="Garamond" pitchFamily="18" charset="0"/>
              </a:rPr>
              <a:t>Desperate for recognition and rightfully feeling that they deserved the remaining prize money, William Harrison sought the support of King Gorge III</a:t>
            </a:r>
            <a:r>
              <a:rPr lang="en-US" sz="2400" b="1" dirty="0" smtClean="0">
                <a:solidFill>
                  <a:srgbClr val="000000"/>
                </a:solidFill>
                <a:latin typeface="Garamond" pitchFamily="18" charset="0"/>
                <a:ea typeface="Calibri" pitchFamily="34" charset="0"/>
                <a:cs typeface="Times New Roman" pitchFamily="18" charset="0"/>
              </a:rPr>
              <a:t> in 1772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TextBox 2"/>
          <p:cNvSpPr txBox="1"/>
          <p:nvPr/>
        </p:nvSpPr>
        <p:spPr>
          <a:xfrm>
            <a:off x="285720" y="366198"/>
            <a:ext cx="8643998" cy="6063198"/>
          </a:xfrm>
          <a:prstGeom prst="rect">
            <a:avLst/>
          </a:prstGeom>
          <a:noFill/>
        </p:spPr>
        <p:txBody>
          <a:bodyPr wrap="square" rtlCol="0">
            <a:spAutoFit/>
          </a:bodyPr>
          <a:lstStyle/>
          <a:p>
            <a:r>
              <a:rPr lang="en-US" sz="2400" b="1" u="sng" dirty="0" smtClean="0">
                <a:solidFill>
                  <a:srgbClr val="C00000"/>
                </a:solidFill>
                <a:latin typeface="Garamond" pitchFamily="18" charset="0"/>
              </a:rPr>
              <a:t>Ultimately, who got how much as prize money</a:t>
            </a:r>
            <a:r>
              <a:rPr lang="en-US" sz="2400" b="1" dirty="0" smtClean="0">
                <a:solidFill>
                  <a:srgbClr val="C00000"/>
                </a:solidFill>
                <a:latin typeface="Garamond" pitchFamily="18" charset="0"/>
              </a:rPr>
              <a:t>?</a:t>
            </a:r>
          </a:p>
          <a:p>
            <a:endParaRPr lang="en-US" sz="2400" b="1" dirty="0" smtClean="0">
              <a:latin typeface="Garamond" pitchFamily="18" charset="0"/>
            </a:endParaRPr>
          </a:p>
          <a:p>
            <a:r>
              <a:rPr lang="en-US" sz="2000" b="1" dirty="0" smtClean="0">
                <a:solidFill>
                  <a:srgbClr val="C00000"/>
                </a:solidFill>
                <a:latin typeface="Garamond" pitchFamily="18" charset="0"/>
              </a:rPr>
              <a:t>Tobias Mayer</a:t>
            </a:r>
            <a:r>
              <a:rPr lang="en-US" sz="2000" b="1" dirty="0" smtClean="0">
                <a:latin typeface="Garamond" pitchFamily="18" charset="0"/>
              </a:rPr>
              <a:t>          £3,000</a:t>
            </a:r>
            <a:r>
              <a:rPr lang="en-US" sz="2000" dirty="0" smtClean="0">
                <a:latin typeface="Garamond" pitchFamily="18" charset="0"/>
              </a:rPr>
              <a:t>    Contributions to the lunar distance method </a:t>
            </a:r>
          </a:p>
          <a:p>
            <a:r>
              <a:rPr lang="en-US" sz="2000" dirty="0" smtClean="0">
                <a:latin typeface="Garamond" pitchFamily="18" charset="0"/>
              </a:rPr>
              <a:t>                                                (awarded posthumously)</a:t>
            </a:r>
          </a:p>
          <a:p>
            <a:r>
              <a:rPr lang="en-US" sz="2000" b="1" dirty="0" smtClean="0">
                <a:solidFill>
                  <a:srgbClr val="C00000"/>
                </a:solidFill>
                <a:latin typeface="Garamond" pitchFamily="18" charset="0"/>
              </a:rPr>
              <a:t>Charles Mason</a:t>
            </a:r>
            <a:r>
              <a:rPr lang="en-US" sz="2000" b="1" dirty="0" smtClean="0">
                <a:latin typeface="Garamond" pitchFamily="18" charset="0"/>
              </a:rPr>
              <a:t>        £1,317</a:t>
            </a:r>
            <a:r>
              <a:rPr lang="en-US" sz="2000" dirty="0" smtClean="0">
                <a:latin typeface="Garamond" pitchFamily="18" charset="0"/>
              </a:rPr>
              <a:t>    Various contributions and improvements on </a:t>
            </a:r>
          </a:p>
          <a:p>
            <a:r>
              <a:rPr lang="en-US" sz="2000" dirty="0" smtClean="0">
                <a:latin typeface="Garamond" pitchFamily="18" charset="0"/>
              </a:rPr>
              <a:t>                                                Mayer’s lunar tables.</a:t>
            </a:r>
          </a:p>
          <a:p>
            <a:r>
              <a:rPr lang="en-US" sz="2000" b="1" dirty="0" smtClean="0">
                <a:solidFill>
                  <a:srgbClr val="C00000"/>
                </a:solidFill>
                <a:latin typeface="Garamond" pitchFamily="18" charset="0"/>
              </a:rPr>
              <a:t>Leonhard Euler</a:t>
            </a:r>
            <a:r>
              <a:rPr lang="en-US" sz="2000" b="1" dirty="0" smtClean="0">
                <a:latin typeface="Garamond" pitchFamily="18" charset="0"/>
              </a:rPr>
              <a:t>       £  300</a:t>
            </a:r>
            <a:r>
              <a:rPr lang="en-US" sz="2000" dirty="0" smtClean="0">
                <a:latin typeface="Garamond" pitchFamily="18" charset="0"/>
              </a:rPr>
              <a:t>    Contributions to the lunar distance method </a:t>
            </a:r>
          </a:p>
          <a:p>
            <a:r>
              <a:rPr lang="en-US" sz="2000" dirty="0" smtClean="0">
                <a:latin typeface="Garamond" pitchFamily="18" charset="0"/>
              </a:rPr>
              <a:t>                                                in aid of Mayer</a:t>
            </a:r>
          </a:p>
          <a:p>
            <a:r>
              <a:rPr lang="en-US" sz="2000" b="1" dirty="0" smtClean="0">
                <a:solidFill>
                  <a:srgbClr val="C00000"/>
                </a:solidFill>
                <a:latin typeface="Garamond" pitchFamily="18" charset="0"/>
              </a:rPr>
              <a:t>Nathaniel Davies</a:t>
            </a:r>
            <a:r>
              <a:rPr lang="en-US" sz="2000" b="1" dirty="0" smtClean="0">
                <a:latin typeface="Garamond" pitchFamily="18" charset="0"/>
              </a:rPr>
              <a:t>    £  300</a:t>
            </a:r>
            <a:r>
              <a:rPr lang="en-US" sz="2000" dirty="0" smtClean="0">
                <a:latin typeface="Garamond" pitchFamily="18" charset="0"/>
              </a:rPr>
              <a:t>    Design of a </a:t>
            </a:r>
            <a:r>
              <a:rPr lang="en-US" sz="2000" dirty="0" err="1" smtClean="0">
                <a:latin typeface="Garamond" pitchFamily="18" charset="0"/>
              </a:rPr>
              <a:t>Lunars</a:t>
            </a:r>
            <a:r>
              <a:rPr lang="en-US" sz="2000" dirty="0" smtClean="0">
                <a:latin typeface="Garamond" pitchFamily="18" charset="0"/>
              </a:rPr>
              <a:t> telescope for Mayer</a:t>
            </a:r>
          </a:p>
          <a:p>
            <a:endParaRPr lang="en-US" sz="2000" dirty="0" smtClean="0">
              <a:latin typeface="Garamond" pitchFamily="18" charset="0"/>
            </a:endParaRPr>
          </a:p>
          <a:p>
            <a:r>
              <a:rPr lang="en-US" sz="2000" b="1" dirty="0" smtClean="0">
                <a:solidFill>
                  <a:srgbClr val="C00000"/>
                </a:solidFill>
                <a:latin typeface="Garamond" pitchFamily="18" charset="0"/>
              </a:rPr>
              <a:t>Thomas </a:t>
            </a:r>
            <a:r>
              <a:rPr lang="en-US" sz="2000" b="1" dirty="0" err="1" smtClean="0">
                <a:solidFill>
                  <a:srgbClr val="C00000"/>
                </a:solidFill>
                <a:latin typeface="Garamond" pitchFamily="18" charset="0"/>
              </a:rPr>
              <a:t>Mudge</a:t>
            </a:r>
            <a:r>
              <a:rPr lang="en-US" sz="2000" b="1" dirty="0" smtClean="0">
                <a:latin typeface="Garamond" pitchFamily="18" charset="0"/>
              </a:rPr>
              <a:t>      £3,000</a:t>
            </a:r>
            <a:r>
              <a:rPr lang="en-US" sz="2000" dirty="0" smtClean="0">
                <a:latin typeface="Garamond" pitchFamily="18" charset="0"/>
              </a:rPr>
              <a:t>    Design and improvements to chronometers and</a:t>
            </a:r>
          </a:p>
          <a:p>
            <a:r>
              <a:rPr lang="en-US" sz="2000" b="1" dirty="0" smtClean="0">
                <a:solidFill>
                  <a:srgbClr val="C00000"/>
                </a:solidFill>
                <a:latin typeface="Garamond" pitchFamily="18" charset="0"/>
              </a:rPr>
              <a:t>John Arnold</a:t>
            </a:r>
            <a:r>
              <a:rPr lang="en-US" sz="2000" b="1" dirty="0" smtClean="0">
                <a:latin typeface="Garamond" pitchFamily="18" charset="0"/>
              </a:rPr>
              <a:t>               each</a:t>
            </a:r>
            <a:r>
              <a:rPr lang="en-US" sz="2000" dirty="0" smtClean="0">
                <a:latin typeface="Garamond" pitchFamily="18" charset="0"/>
              </a:rPr>
              <a:t>     Harrison’s designs </a:t>
            </a:r>
          </a:p>
          <a:p>
            <a:endParaRPr lang="en-US" sz="2000" dirty="0" smtClean="0">
              <a:latin typeface="Garamond" pitchFamily="18" charset="0"/>
            </a:endParaRPr>
          </a:p>
          <a:p>
            <a:r>
              <a:rPr lang="en-US" sz="2000" b="1" dirty="0" err="1" smtClean="0">
                <a:solidFill>
                  <a:srgbClr val="C00000"/>
                </a:solidFill>
                <a:latin typeface="Garamond" pitchFamily="18" charset="0"/>
              </a:rPr>
              <a:t>Larcum</a:t>
            </a:r>
            <a:r>
              <a:rPr lang="en-US" sz="2000" b="1" dirty="0" smtClean="0">
                <a:solidFill>
                  <a:srgbClr val="C00000"/>
                </a:solidFill>
                <a:latin typeface="Garamond" pitchFamily="18" charset="0"/>
              </a:rPr>
              <a:t> Kendall</a:t>
            </a:r>
            <a:r>
              <a:rPr lang="en-US" sz="2000" b="1" dirty="0" smtClean="0">
                <a:latin typeface="Garamond" pitchFamily="18" charset="0"/>
              </a:rPr>
              <a:t>      £  500</a:t>
            </a:r>
            <a:r>
              <a:rPr lang="en-US" sz="2000" dirty="0" smtClean="0">
                <a:latin typeface="Garamond" pitchFamily="18" charset="0"/>
              </a:rPr>
              <a:t>    </a:t>
            </a:r>
            <a:r>
              <a:rPr lang="en-US" sz="2000" b="1" dirty="0" smtClean="0">
                <a:solidFill>
                  <a:srgbClr val="C00000"/>
                </a:solidFill>
                <a:latin typeface="Garamond" pitchFamily="18" charset="0"/>
              </a:rPr>
              <a:t>Construction of a copy of Harrison's </a:t>
            </a:r>
            <a:r>
              <a:rPr lang="en-US" sz="2000" b="1" i="1" dirty="0" smtClean="0">
                <a:solidFill>
                  <a:srgbClr val="C00000"/>
                </a:solidFill>
                <a:latin typeface="Garamond" pitchFamily="18" charset="0"/>
              </a:rPr>
              <a:t>H-4</a:t>
            </a:r>
          </a:p>
          <a:p>
            <a:endParaRPr lang="en-US" sz="2000" i="1" dirty="0" smtClean="0">
              <a:latin typeface="Garamond" pitchFamily="18" charset="0"/>
            </a:endParaRPr>
          </a:p>
          <a:p>
            <a:r>
              <a:rPr lang="en-US" sz="2000" b="1" dirty="0" smtClean="0">
                <a:latin typeface="Garamond" pitchFamily="18" charset="0"/>
              </a:rPr>
              <a:t>John Harrison       £15,315</a:t>
            </a:r>
            <a:r>
              <a:rPr lang="en-US" sz="2000" dirty="0" smtClean="0">
                <a:latin typeface="Garamond" pitchFamily="18" charset="0"/>
              </a:rPr>
              <a:t>    </a:t>
            </a:r>
            <a:r>
              <a:rPr lang="en-US" sz="2000" b="1" dirty="0" smtClean="0">
                <a:latin typeface="Garamond" pitchFamily="18" charset="0"/>
              </a:rPr>
              <a:t>£5,315</a:t>
            </a:r>
            <a:r>
              <a:rPr lang="en-US" sz="2000" dirty="0" smtClean="0">
                <a:latin typeface="Garamond" pitchFamily="18" charset="0"/>
              </a:rPr>
              <a:t> awarded during his work from 1737 to 1764 </a:t>
            </a:r>
          </a:p>
          <a:p>
            <a:r>
              <a:rPr lang="en-US" sz="2000" dirty="0" smtClean="0">
                <a:latin typeface="Garamond" pitchFamily="18" charset="0"/>
              </a:rPr>
              <a:t>                                                with the remaining </a:t>
            </a:r>
            <a:r>
              <a:rPr lang="en-US" sz="2000" b="1" dirty="0" smtClean="0">
                <a:latin typeface="Garamond" pitchFamily="18" charset="0"/>
              </a:rPr>
              <a:t>£10,000</a:t>
            </a:r>
            <a:r>
              <a:rPr lang="en-US" sz="2000" dirty="0" smtClean="0">
                <a:latin typeface="Garamond" pitchFamily="18" charset="0"/>
              </a:rPr>
              <a:t> provided in 1765 </a:t>
            </a:r>
          </a:p>
          <a:p>
            <a:r>
              <a:rPr lang="en-US" sz="2000" dirty="0" smtClean="0">
                <a:latin typeface="Garamond" pitchFamily="18" charset="0"/>
              </a:rPr>
              <a:t>                               </a:t>
            </a:r>
            <a:r>
              <a:rPr lang="en-US" sz="2000" b="1" dirty="0" smtClean="0">
                <a:latin typeface="Garamond" pitchFamily="18" charset="0"/>
              </a:rPr>
              <a:t>£ 8,750</a:t>
            </a:r>
            <a:r>
              <a:rPr lang="en-US" sz="2000" dirty="0" smtClean="0">
                <a:latin typeface="Garamond" pitchFamily="18" charset="0"/>
              </a:rPr>
              <a:t>     Received from Parliament as bounty, bringing his </a:t>
            </a:r>
            <a:r>
              <a:rPr lang="en-US" sz="2000" b="1" dirty="0" smtClean="0">
                <a:solidFill>
                  <a:srgbClr val="C00000"/>
                </a:solidFill>
                <a:latin typeface="Garamond" pitchFamily="18" charset="0"/>
              </a:rPr>
              <a:t>total</a:t>
            </a:r>
          </a:p>
          <a:p>
            <a:r>
              <a:rPr lang="en-US" sz="2000" b="1" dirty="0" smtClean="0">
                <a:solidFill>
                  <a:srgbClr val="C00000"/>
                </a:solidFill>
                <a:latin typeface="Garamond" pitchFamily="18" charset="0"/>
              </a:rPr>
              <a:t>                                                lifetime award to</a:t>
            </a:r>
            <a:r>
              <a:rPr lang="en-US" sz="2000" dirty="0" smtClean="0">
                <a:solidFill>
                  <a:srgbClr val="C00000"/>
                </a:solidFill>
                <a:latin typeface="Garamond" pitchFamily="18" charset="0"/>
              </a:rPr>
              <a:t> </a:t>
            </a:r>
            <a:r>
              <a:rPr lang="en-US" sz="2000" b="1" dirty="0" smtClean="0">
                <a:solidFill>
                  <a:srgbClr val="C00000"/>
                </a:solidFill>
                <a:latin typeface="Garamond" pitchFamily="18" charset="0"/>
              </a:rPr>
              <a:t>£24,065</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4" name="Rectangle 1"/>
          <p:cNvSpPr>
            <a:spLocks noChangeArrowheads="1"/>
          </p:cNvSpPr>
          <p:nvPr/>
        </p:nvSpPr>
        <p:spPr bwMode="auto">
          <a:xfrm>
            <a:off x="470161" y="538443"/>
            <a:ext cx="8143932" cy="461665"/>
          </a:xfrm>
          <a:prstGeom prst="rect">
            <a:avLst/>
          </a:prstGeom>
          <a:noFill/>
          <a:ln w="19050">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strike="noStrike" cap="none" normalizeH="0" baseline="0" dirty="0" smtClean="0">
                <a:ln>
                  <a:noFill/>
                </a:ln>
                <a:solidFill>
                  <a:schemeClr val="tx1"/>
                </a:solidFill>
                <a:effectLst/>
                <a:latin typeface="Garamond" pitchFamily="18" charset="0"/>
                <a:ea typeface="Calibri" pitchFamily="34" charset="0"/>
                <a:cs typeface="Arial" pitchFamily="34" charset="0"/>
              </a:rPr>
              <a:t>Summary of Astronomical </a:t>
            </a:r>
            <a:r>
              <a:rPr kumimoji="0" lang="en-US" sz="2400" b="1" i="0" strike="noStrike" cap="none" normalizeH="0" baseline="0" dirty="0" err="1" smtClean="0">
                <a:ln>
                  <a:noFill/>
                </a:ln>
                <a:solidFill>
                  <a:schemeClr val="tx1"/>
                </a:solidFill>
                <a:effectLst/>
                <a:latin typeface="Garamond" pitchFamily="18" charset="0"/>
                <a:ea typeface="Calibri" pitchFamily="34" charset="0"/>
                <a:cs typeface="Arial" pitchFamily="34" charset="0"/>
              </a:rPr>
              <a:t>vs</a:t>
            </a:r>
            <a:r>
              <a:rPr kumimoji="0" lang="en-US" sz="2400" b="1" i="0" strike="noStrike" cap="none" normalizeH="0" baseline="0" dirty="0" smtClean="0">
                <a:ln>
                  <a:noFill/>
                </a:ln>
                <a:solidFill>
                  <a:schemeClr val="tx1"/>
                </a:solidFill>
                <a:effectLst/>
                <a:latin typeface="Garamond" pitchFamily="18" charset="0"/>
                <a:ea typeface="Calibri" pitchFamily="34" charset="0"/>
                <a:cs typeface="Arial" pitchFamily="34" charset="0"/>
              </a:rPr>
              <a:t> </a:t>
            </a:r>
            <a:r>
              <a:rPr kumimoji="0" lang="en-US" sz="2400" b="1" i="0" strike="noStrike" cap="none" normalizeH="0" baseline="0" dirty="0" err="1" smtClean="0">
                <a:ln>
                  <a:noFill/>
                </a:ln>
                <a:solidFill>
                  <a:srgbClr val="C00000"/>
                </a:solidFill>
                <a:effectLst/>
                <a:latin typeface="Garamond" pitchFamily="18" charset="0"/>
                <a:ea typeface="Calibri" pitchFamily="34" charset="0"/>
                <a:cs typeface="Arial" pitchFamily="34" charset="0"/>
              </a:rPr>
              <a:t>Horological</a:t>
            </a:r>
            <a:r>
              <a:rPr kumimoji="0" lang="en-US" sz="2400" b="1" i="0" strike="noStrike" cap="none" normalizeH="0" baseline="0" dirty="0" smtClean="0">
                <a:ln>
                  <a:noFill/>
                </a:ln>
                <a:solidFill>
                  <a:schemeClr val="tx1"/>
                </a:solidFill>
                <a:effectLst/>
                <a:latin typeface="Garamond" pitchFamily="18" charset="0"/>
                <a:ea typeface="Calibri" pitchFamily="34" charset="0"/>
                <a:cs typeface="Arial" pitchFamily="34" charset="0"/>
              </a:rPr>
              <a:t> approaches</a:t>
            </a:r>
            <a:endParaRPr kumimoji="0" lang="en-US" sz="2400" b="0" i="0" strike="noStrike" cap="none" normalizeH="0" baseline="0" dirty="0" smtClean="0">
              <a:ln>
                <a:noFill/>
              </a:ln>
              <a:solidFill>
                <a:schemeClr val="tx1"/>
              </a:solidFill>
              <a:effectLst/>
              <a:latin typeface="Garamond" pitchFamily="18" charset="0"/>
              <a:cs typeface="Arial" pitchFamily="34" charset="0"/>
            </a:endParaRPr>
          </a:p>
        </p:txBody>
      </p:sp>
      <p:graphicFrame>
        <p:nvGraphicFramePr>
          <p:cNvPr id="6" name="Table 5"/>
          <p:cNvGraphicFramePr>
            <a:graphicFrameLocks noGrp="1"/>
          </p:cNvGraphicFramePr>
          <p:nvPr/>
        </p:nvGraphicFramePr>
        <p:xfrm>
          <a:off x="442451" y="1428736"/>
          <a:ext cx="8215370" cy="4526280"/>
        </p:xfrm>
        <a:graphic>
          <a:graphicData uri="http://schemas.openxmlformats.org/drawingml/2006/table">
            <a:tbl>
              <a:tblPr firstRow="1" bandRow="1">
                <a:tableStyleId>{5C22544A-7EE6-4342-B048-85BDC9FD1C3A}</a:tableStyleId>
              </a:tblPr>
              <a:tblGrid>
                <a:gridCol w="4107685"/>
                <a:gridCol w="4107685"/>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latin typeface="Garamond" pitchFamily="18" charset="0"/>
                          <a:ea typeface="Calibri"/>
                          <a:cs typeface="Times New Roman"/>
                        </a:rPr>
                        <a:t>Lunar distance method</a:t>
                      </a:r>
                      <a:endParaRPr lang="en-US" sz="2000" dirty="0" smtClean="0">
                        <a:latin typeface="Garamond" pitchFamily="18" charset="0"/>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latin typeface="Garamond" pitchFamily="18" charset="0"/>
                          <a:ea typeface="Calibri"/>
                          <a:cs typeface="Times New Roman"/>
                        </a:rPr>
                        <a:t>Marine Chronometer</a:t>
                      </a:r>
                      <a:endParaRPr lang="en-US" sz="2000" dirty="0" smtClean="0">
                        <a:solidFill>
                          <a:schemeClr val="bg1"/>
                        </a:solidFill>
                        <a:latin typeface="Garamond" pitchFamily="18" charset="0"/>
                        <a:ea typeface="Calibri"/>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r>
              <a:tr h="370840">
                <a:tc>
                  <a:txBody>
                    <a:bodyPr/>
                    <a:lstStyle/>
                    <a:p>
                      <a:pPr algn="l"/>
                      <a:r>
                        <a:rPr lang="en-US" b="1" dirty="0" smtClean="0">
                          <a:solidFill>
                            <a:schemeClr val="tx1"/>
                          </a:solidFill>
                          <a:latin typeface="Garamond" pitchFamily="18" charset="0"/>
                        </a:rPr>
                        <a:t>Indirect</a:t>
                      </a:r>
                      <a:endParaRPr lang="en-US" b="1" dirty="0">
                        <a:solidFill>
                          <a:schemeClr val="tx1"/>
                        </a:solidFill>
                        <a:latin typeface="Garamond"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rgbClr val="C00000"/>
                          </a:solidFill>
                          <a:latin typeface="Garamond" pitchFamily="18" charset="0"/>
                        </a:rPr>
                        <a:t>Direct</a:t>
                      </a:r>
                      <a:endParaRPr lang="en-US" b="1" dirty="0">
                        <a:solidFill>
                          <a:srgbClr val="C00000"/>
                        </a:solidFill>
                        <a:latin typeface="Garamond"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latin typeface="Garamond" pitchFamily="18" charset="0"/>
                          <a:ea typeface="Calibri"/>
                          <a:cs typeface="Times New Roman"/>
                        </a:rPr>
                        <a:t>Needed lot of astronomical observation and calculation with reference to lunar ephemerides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00000"/>
                          </a:solidFill>
                          <a:latin typeface="Garamond" pitchFamily="18" charset="0"/>
                          <a:ea typeface="Calibri"/>
                          <a:cs typeface="Times New Roman"/>
                        </a:rPr>
                        <a:t>Did not require mathematical skill or experience in astronomical observation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0" marR="0" algn="l">
                        <a:lnSpc>
                          <a:spcPct val="100000"/>
                        </a:lnSpc>
                        <a:spcBef>
                          <a:spcPts val="0"/>
                        </a:spcBef>
                        <a:spcAft>
                          <a:spcPts val="0"/>
                        </a:spcAft>
                      </a:pPr>
                      <a:r>
                        <a:rPr lang="en-US" sz="1800" b="1" dirty="0" smtClean="0">
                          <a:solidFill>
                            <a:schemeClr val="tx1"/>
                          </a:solidFill>
                          <a:latin typeface="Garamond" pitchFamily="18" charset="0"/>
                          <a:ea typeface="Calibri"/>
                          <a:cs typeface="Times New Roman"/>
                        </a:rPr>
                        <a:t>Built on three essential components:</a:t>
                      </a:r>
                    </a:p>
                    <a:p>
                      <a:pPr marL="342900" marR="0" lvl="0" indent="-342900" algn="l">
                        <a:lnSpc>
                          <a:spcPct val="100000"/>
                        </a:lnSpc>
                        <a:spcBef>
                          <a:spcPts val="0"/>
                        </a:spcBef>
                        <a:spcAft>
                          <a:spcPts val="0"/>
                        </a:spcAft>
                        <a:buFont typeface="+mj-lt"/>
                        <a:buAutoNum type="arabicParenBoth"/>
                      </a:pPr>
                      <a:r>
                        <a:rPr lang="en-US" sz="1800" b="1" dirty="0" smtClean="0">
                          <a:solidFill>
                            <a:schemeClr val="tx1"/>
                          </a:solidFill>
                          <a:latin typeface="Garamond" pitchFamily="18" charset="0"/>
                          <a:ea typeface="Calibri"/>
                          <a:cs typeface="Times New Roman"/>
                        </a:rPr>
                        <a:t>Accurate catalog of stellar positions</a:t>
                      </a:r>
                    </a:p>
                    <a:p>
                      <a:pPr marL="342900" marR="0" lvl="0" indent="-342900" algn="l">
                        <a:lnSpc>
                          <a:spcPct val="100000"/>
                        </a:lnSpc>
                        <a:spcBef>
                          <a:spcPts val="0"/>
                        </a:spcBef>
                        <a:spcAft>
                          <a:spcPts val="0"/>
                        </a:spcAft>
                        <a:buFont typeface="+mj-lt"/>
                        <a:buAutoNum type="arabicParenBoth"/>
                      </a:pPr>
                      <a:r>
                        <a:rPr lang="en-US" sz="1800" b="1" dirty="0" smtClean="0">
                          <a:solidFill>
                            <a:schemeClr val="tx1"/>
                          </a:solidFill>
                          <a:latin typeface="Garamond" pitchFamily="18" charset="0"/>
                          <a:ea typeface="Calibri"/>
                          <a:cs typeface="Times New Roman"/>
                        </a:rPr>
                        <a:t>Design of devices such as sextant</a:t>
                      </a:r>
                    </a:p>
                    <a:p>
                      <a:pPr marL="342900" marR="0" lvl="0" indent="-342900" algn="l">
                        <a:lnSpc>
                          <a:spcPct val="100000"/>
                        </a:lnSpc>
                        <a:spcBef>
                          <a:spcPts val="0"/>
                        </a:spcBef>
                        <a:spcAft>
                          <a:spcPts val="0"/>
                        </a:spcAft>
                        <a:buFont typeface="+mj-lt"/>
                        <a:buAutoNum type="arabicParenBoth"/>
                      </a:pPr>
                      <a:r>
                        <a:rPr lang="en-US" sz="1800" b="1" dirty="0" smtClean="0">
                          <a:solidFill>
                            <a:schemeClr val="tx1"/>
                          </a:solidFill>
                          <a:latin typeface="Garamond" pitchFamily="18" charset="0"/>
                          <a:ea typeface="Calibri"/>
                          <a:cs typeface="Times New Roman"/>
                        </a:rPr>
                        <a:t>Lunar tables that could translate instrument readings into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1" dirty="0" smtClean="0">
                          <a:solidFill>
                            <a:srgbClr val="C00000"/>
                          </a:solidFill>
                          <a:latin typeface="Garamond" pitchFamily="18" charset="0"/>
                          <a:ea typeface="Calibri"/>
                          <a:cs typeface="Times New Roman"/>
                        </a:rPr>
                        <a:t>Built entirely on technological refinements in design of the chronometer.  All the complexity of the longitude problem already hardwired into its works</a:t>
                      </a: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b="1" dirty="0" smtClean="0">
                          <a:solidFill>
                            <a:schemeClr val="tx1"/>
                          </a:solidFill>
                          <a:latin typeface="Garamond" pitchFamily="18" charset="0"/>
                        </a:rPr>
                        <a:t>Untenable in inclement weather</a:t>
                      </a:r>
                      <a:endParaRPr lang="en-US" b="1" dirty="0">
                        <a:solidFill>
                          <a:schemeClr val="tx1"/>
                        </a:solidFill>
                        <a:latin typeface="Garamond"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rgbClr val="C00000"/>
                          </a:solidFill>
                          <a:latin typeface="Garamond" pitchFamily="18" charset="0"/>
                        </a:rPr>
                        <a:t>Independent of weather conditions</a:t>
                      </a:r>
                      <a:endParaRPr lang="en-US" b="1" dirty="0">
                        <a:solidFill>
                          <a:srgbClr val="C00000"/>
                        </a:solidFill>
                        <a:latin typeface="Garamond"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b="1" dirty="0" smtClean="0">
                          <a:solidFill>
                            <a:schemeClr val="tx1"/>
                          </a:solidFill>
                          <a:latin typeface="Garamond" pitchFamily="18" charset="0"/>
                        </a:rPr>
                        <a:t>Never possibly attained accuracy criterion of 1/2</a:t>
                      </a:r>
                      <a:r>
                        <a:rPr lang="en-US" b="1" baseline="0" dirty="0" smtClean="0">
                          <a:solidFill>
                            <a:schemeClr val="tx1"/>
                          </a:solidFill>
                          <a:latin typeface="Garamond" pitchFamily="18" charset="0"/>
                        </a:rPr>
                        <a:t> a degree</a:t>
                      </a:r>
                      <a:endParaRPr lang="en-US" b="1" dirty="0">
                        <a:solidFill>
                          <a:schemeClr val="tx1"/>
                        </a:solidFill>
                        <a:latin typeface="Garamond"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latin typeface="Garamond" pitchFamily="18" charset="0"/>
                        </a:rPr>
                        <a:t>Did better than the stipulated accuracy criteria</a:t>
                      </a:r>
                      <a:endParaRPr lang="en-US"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latin typeface="Garamond" pitchFamily="18" charset="0"/>
                        </a:rPr>
                        <a:t>Cheaper option till</a:t>
                      </a:r>
                      <a:r>
                        <a:rPr lang="en-US" b="1" baseline="0" dirty="0" smtClean="0">
                          <a:solidFill>
                            <a:schemeClr val="tx1"/>
                          </a:solidFill>
                          <a:latin typeface="Garamond" pitchFamily="18" charset="0"/>
                        </a:rPr>
                        <a:t> early 19</a:t>
                      </a:r>
                      <a:r>
                        <a:rPr lang="en-US" b="1" baseline="30000" dirty="0" smtClean="0">
                          <a:solidFill>
                            <a:schemeClr val="tx1"/>
                          </a:solidFill>
                          <a:latin typeface="Garamond" pitchFamily="18" charset="0"/>
                        </a:rPr>
                        <a:t>th</a:t>
                      </a:r>
                      <a:r>
                        <a:rPr lang="en-US" b="1" baseline="0" dirty="0" smtClean="0">
                          <a:solidFill>
                            <a:schemeClr val="tx1"/>
                          </a:solidFill>
                          <a:latin typeface="Garamond" pitchFamily="18" charset="0"/>
                        </a:rPr>
                        <a:t> century</a:t>
                      </a:r>
                      <a:endParaRPr lang="en-US" b="1" dirty="0" smtClean="0">
                        <a:solidFill>
                          <a:schemeClr val="tx1"/>
                        </a:solidFill>
                        <a:latin typeface="Garamond"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C00000"/>
                          </a:solidFill>
                          <a:latin typeface="Garamond" pitchFamily="18" charset="0"/>
                        </a:rPr>
                        <a:t>Costly compared to Lunar method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pic>
        <p:nvPicPr>
          <p:cNvPr id="3" name="Picture 2" descr="Captainjamescookportrait.jpg"/>
          <p:cNvPicPr>
            <a:picLocks noChangeAspect="1"/>
          </p:cNvPicPr>
          <p:nvPr/>
        </p:nvPicPr>
        <p:blipFill>
          <a:blip r:embed="rId3" cstate="print"/>
          <a:stretch>
            <a:fillRect/>
          </a:stretch>
        </p:blipFill>
        <p:spPr>
          <a:xfrm>
            <a:off x="357158" y="484511"/>
            <a:ext cx="2346099" cy="2928958"/>
          </a:xfrm>
          <a:prstGeom prst="rect">
            <a:avLst/>
          </a:prstGeom>
        </p:spPr>
      </p:pic>
      <p:pic>
        <p:nvPicPr>
          <p:cNvPr id="6146" name="Picture 2" descr="http://upload.wikimedia.org/wikipedia/en/thumb/e/e8/Cook%27sSecondVoyage53.png/600px-Cook%27sSecondVoyage53.png"/>
          <p:cNvPicPr>
            <a:picLocks noChangeAspect="1" noChangeArrowheads="1"/>
          </p:cNvPicPr>
          <p:nvPr/>
        </p:nvPicPr>
        <p:blipFill>
          <a:blip r:embed="rId4" cstate="print"/>
          <a:srcRect/>
          <a:stretch>
            <a:fillRect/>
          </a:stretch>
        </p:blipFill>
        <p:spPr bwMode="auto">
          <a:xfrm>
            <a:off x="2928926" y="484511"/>
            <a:ext cx="5837030" cy="2928244"/>
          </a:xfrm>
          <a:prstGeom prst="rect">
            <a:avLst/>
          </a:prstGeom>
          <a:noFill/>
        </p:spPr>
      </p:pic>
      <p:sp>
        <p:nvSpPr>
          <p:cNvPr id="5" name="TextBox 4"/>
          <p:cNvSpPr txBox="1"/>
          <p:nvPr/>
        </p:nvSpPr>
        <p:spPr>
          <a:xfrm>
            <a:off x="214282" y="5000636"/>
            <a:ext cx="8429684" cy="1200329"/>
          </a:xfrm>
          <a:prstGeom prst="rect">
            <a:avLst/>
          </a:prstGeom>
          <a:noFill/>
        </p:spPr>
        <p:txBody>
          <a:bodyPr wrap="square" rtlCol="0">
            <a:spAutoFit/>
          </a:bodyPr>
          <a:lstStyle/>
          <a:p>
            <a:pPr algn="just"/>
            <a:r>
              <a:rPr lang="en-US" sz="2400" b="1" dirty="0" smtClean="0">
                <a:latin typeface="Garamond" pitchFamily="18" charset="0"/>
              </a:rPr>
              <a:t>He was also entrusted by Board of Longitude to </a:t>
            </a:r>
            <a:r>
              <a:rPr lang="en-US" sz="2400" b="1" dirty="0" smtClean="0">
                <a:solidFill>
                  <a:srgbClr val="C00000"/>
                </a:solidFill>
                <a:latin typeface="Garamond" pitchFamily="18" charset="0"/>
              </a:rPr>
              <a:t>compare lunar distance method with the performance of K1 </a:t>
            </a:r>
            <a:r>
              <a:rPr lang="en-US" sz="2400" b="1" dirty="0" smtClean="0">
                <a:latin typeface="Garamond" pitchFamily="18" charset="0"/>
              </a:rPr>
              <a:t>(an accurate but cheaper copy of H4) developed by </a:t>
            </a:r>
            <a:r>
              <a:rPr lang="en-US" sz="2400" b="1" dirty="0" err="1" smtClean="0">
                <a:latin typeface="Garamond" pitchFamily="18" charset="0"/>
              </a:rPr>
              <a:t>Larcum</a:t>
            </a:r>
            <a:r>
              <a:rPr lang="en-US" sz="2400" b="1" dirty="0" smtClean="0">
                <a:latin typeface="Garamond" pitchFamily="18" charset="0"/>
              </a:rPr>
              <a:t> Kendall </a:t>
            </a:r>
            <a:r>
              <a:rPr lang="en-US" dirty="0" smtClean="0"/>
              <a:t> </a:t>
            </a:r>
            <a:endParaRPr lang="en-US" dirty="0">
              <a:latin typeface="GoudyHandtooled BT" pitchFamily="82" charset="0"/>
            </a:endParaRPr>
          </a:p>
        </p:txBody>
      </p:sp>
      <p:sp>
        <p:nvSpPr>
          <p:cNvPr id="6" name="TextBox 5"/>
          <p:cNvSpPr txBox="1"/>
          <p:nvPr/>
        </p:nvSpPr>
        <p:spPr>
          <a:xfrm>
            <a:off x="156699" y="3627783"/>
            <a:ext cx="8786874" cy="1015663"/>
          </a:xfrm>
          <a:prstGeom prst="rect">
            <a:avLst/>
          </a:prstGeom>
          <a:noFill/>
        </p:spPr>
        <p:txBody>
          <a:bodyPr wrap="square" rtlCol="0">
            <a:spAutoFit/>
          </a:bodyPr>
          <a:lstStyle/>
          <a:p>
            <a:pPr algn="just"/>
            <a:r>
              <a:rPr lang="en-US" b="1" dirty="0" smtClean="0">
                <a:latin typeface="Garamond" pitchFamily="18" charset="0"/>
              </a:rPr>
              <a:t>Second voyage of</a:t>
            </a:r>
            <a:r>
              <a:rPr lang="en-US" dirty="0" smtClean="0">
                <a:latin typeface="Garamond" pitchFamily="18" charset="0"/>
              </a:rPr>
              <a:t> </a:t>
            </a:r>
            <a:r>
              <a:rPr lang="en-US" b="1" dirty="0" smtClean="0">
                <a:solidFill>
                  <a:srgbClr val="C00000"/>
                </a:solidFill>
                <a:latin typeface="Garamond" pitchFamily="18" charset="0"/>
              </a:rPr>
              <a:t>Captain</a:t>
            </a:r>
            <a:r>
              <a:rPr lang="en-US" b="1" dirty="0" smtClean="0">
                <a:latin typeface="Garamond" pitchFamily="18" charset="0"/>
              </a:rPr>
              <a:t> </a:t>
            </a:r>
            <a:r>
              <a:rPr lang="en-US" b="1" dirty="0" smtClean="0">
                <a:solidFill>
                  <a:srgbClr val="C00000"/>
                </a:solidFill>
                <a:latin typeface="Garamond" pitchFamily="18" charset="0"/>
              </a:rPr>
              <a:t>James Cook (</a:t>
            </a:r>
            <a:r>
              <a:rPr lang="en-US" sz="2000" b="1" dirty="0" smtClean="0">
                <a:solidFill>
                  <a:srgbClr val="C00000"/>
                </a:solidFill>
                <a:latin typeface="Garamond" pitchFamily="18" charset="0"/>
              </a:rPr>
              <a:t>1772–1775)</a:t>
            </a:r>
            <a:r>
              <a:rPr lang="en-US" sz="2000" dirty="0" smtClean="0">
                <a:latin typeface="Garamond" pitchFamily="18" charset="0"/>
              </a:rPr>
              <a:t>,</a:t>
            </a:r>
            <a:r>
              <a:rPr lang="en-US" sz="2000" b="1" dirty="0" smtClean="0">
                <a:solidFill>
                  <a:srgbClr val="C00000"/>
                </a:solidFill>
                <a:latin typeface="Garamond" pitchFamily="18" charset="0"/>
              </a:rPr>
              <a:t> </a:t>
            </a:r>
            <a:r>
              <a:rPr lang="en-US" sz="2000" b="1" dirty="0" smtClean="0">
                <a:latin typeface="Garamond" pitchFamily="18" charset="0"/>
              </a:rPr>
              <a:t>commissioned by the British government,</a:t>
            </a:r>
            <a:r>
              <a:rPr lang="en-US" sz="2000" b="1" baseline="30000" dirty="0" smtClean="0">
                <a:latin typeface="Garamond" pitchFamily="18" charset="0"/>
              </a:rPr>
              <a:t> </a:t>
            </a:r>
            <a:r>
              <a:rPr lang="en-US" sz="2000" b="1" dirty="0" smtClean="0">
                <a:latin typeface="Garamond" pitchFamily="18" charset="0"/>
              </a:rPr>
              <a:t> was designed to circumnavigate the globe as far south as possible to determine whether there was any great southern landmass, or Terra </a:t>
            </a:r>
            <a:r>
              <a:rPr lang="en-US" sz="2000" b="1" dirty="0" err="1" smtClean="0">
                <a:latin typeface="Garamond" pitchFamily="18" charset="0"/>
              </a:rPr>
              <a:t>Australis</a:t>
            </a:r>
            <a:endParaRPr lang="en-US" sz="2000" b="1" dirty="0">
              <a:latin typeface="Garamond"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TextBox 2"/>
          <p:cNvSpPr txBox="1"/>
          <p:nvPr/>
        </p:nvSpPr>
        <p:spPr>
          <a:xfrm>
            <a:off x="357158" y="741461"/>
            <a:ext cx="8286808" cy="2677656"/>
          </a:xfrm>
          <a:prstGeom prst="rect">
            <a:avLst/>
          </a:prstGeom>
          <a:noFill/>
        </p:spPr>
        <p:txBody>
          <a:bodyPr wrap="square" rtlCol="0">
            <a:spAutoFit/>
          </a:bodyPr>
          <a:lstStyle/>
          <a:p>
            <a:r>
              <a:rPr lang="en-US" sz="2400" b="1" dirty="0" smtClean="0">
                <a:solidFill>
                  <a:srgbClr val="C00000"/>
                </a:solidFill>
                <a:latin typeface="Garamond" pitchFamily="18" charset="0"/>
              </a:rPr>
              <a:t>Captain Cook noted in his log:</a:t>
            </a:r>
          </a:p>
          <a:p>
            <a:endParaRPr lang="en-US" sz="1200" b="1" dirty="0" smtClean="0">
              <a:latin typeface="Garamond" pitchFamily="18" charset="0"/>
            </a:endParaRPr>
          </a:p>
          <a:p>
            <a:r>
              <a:rPr lang="en-US" sz="2400" b="1" dirty="0" smtClean="0">
                <a:latin typeface="Garamond" pitchFamily="18" charset="0"/>
              </a:rPr>
              <a:t>“It would not be doing justice to </a:t>
            </a:r>
            <a:r>
              <a:rPr lang="en-US" sz="2400" b="1" dirty="0" err="1" smtClean="0">
                <a:latin typeface="Garamond" pitchFamily="18" charset="0"/>
              </a:rPr>
              <a:t>Mr</a:t>
            </a:r>
            <a:r>
              <a:rPr lang="en-US" sz="2400" b="1" dirty="0" smtClean="0">
                <a:latin typeface="Garamond" pitchFamily="18" charset="0"/>
              </a:rPr>
              <a:t> Harrison and </a:t>
            </a:r>
            <a:r>
              <a:rPr lang="en-US" sz="2400" b="1" dirty="0" err="1" smtClean="0">
                <a:latin typeface="Garamond" pitchFamily="18" charset="0"/>
              </a:rPr>
              <a:t>Mr</a:t>
            </a:r>
            <a:r>
              <a:rPr lang="en-US" sz="2400" b="1" dirty="0" smtClean="0">
                <a:latin typeface="Garamond" pitchFamily="18" charset="0"/>
              </a:rPr>
              <a:t> Kendall if I did not own that we have received very great assistance from this useful and valuable timepiece”</a:t>
            </a:r>
          </a:p>
          <a:p>
            <a:endParaRPr lang="en-US" sz="1200" b="1" dirty="0" smtClean="0">
              <a:latin typeface="Garamond" pitchFamily="18" charset="0"/>
            </a:endParaRPr>
          </a:p>
          <a:p>
            <a:r>
              <a:rPr lang="en-US" sz="2400" b="1" dirty="0" smtClean="0">
                <a:latin typeface="Garamond" pitchFamily="18" charset="0"/>
              </a:rPr>
              <a:t>So impressed was Cook by K1 that he carried it on his fateful third expedition on July 12, 1776 </a:t>
            </a:r>
          </a:p>
        </p:txBody>
      </p:sp>
      <p:pic>
        <p:nvPicPr>
          <p:cNvPr id="4" name="Picture 3" descr="Zoffany_Death_of_Captain_Cook.jpg"/>
          <p:cNvPicPr>
            <a:picLocks noChangeAspect="1"/>
          </p:cNvPicPr>
          <p:nvPr/>
        </p:nvPicPr>
        <p:blipFill>
          <a:blip r:embed="rId3" cstate="print"/>
          <a:stretch>
            <a:fillRect/>
          </a:stretch>
        </p:blipFill>
        <p:spPr>
          <a:xfrm>
            <a:off x="5214942" y="3571876"/>
            <a:ext cx="3234474" cy="2428892"/>
          </a:xfrm>
          <a:prstGeom prst="rect">
            <a:avLst/>
          </a:prstGeom>
        </p:spPr>
      </p:pic>
      <p:sp>
        <p:nvSpPr>
          <p:cNvPr id="5" name="Rectangle 4"/>
          <p:cNvSpPr/>
          <p:nvPr/>
        </p:nvSpPr>
        <p:spPr>
          <a:xfrm>
            <a:off x="357158" y="4286256"/>
            <a:ext cx="4857784" cy="830997"/>
          </a:xfrm>
          <a:prstGeom prst="rect">
            <a:avLst/>
          </a:prstGeom>
        </p:spPr>
        <p:txBody>
          <a:bodyPr wrap="square">
            <a:spAutoFit/>
          </a:bodyPr>
          <a:lstStyle/>
          <a:p>
            <a:r>
              <a:rPr lang="en-US" sz="2400" b="1" dirty="0" smtClean="0">
                <a:solidFill>
                  <a:srgbClr val="C00000"/>
                </a:solidFill>
                <a:latin typeface="Garamond" pitchFamily="18" charset="0"/>
              </a:rPr>
              <a:t>Unfortunately, he was killed by the natives of Hawaii in February, 1779</a:t>
            </a:r>
            <a:endParaRPr lang="en-US" sz="2400" b="1" dirty="0">
              <a:solidFill>
                <a:srgbClr val="C00000"/>
              </a:solidFill>
              <a:latin typeface="Garamond"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TextBox 2"/>
          <p:cNvSpPr txBox="1"/>
          <p:nvPr/>
        </p:nvSpPr>
        <p:spPr>
          <a:xfrm>
            <a:off x="357158" y="1199454"/>
            <a:ext cx="6929486" cy="4801314"/>
          </a:xfrm>
          <a:prstGeom prst="rect">
            <a:avLst/>
          </a:prstGeom>
          <a:noFill/>
        </p:spPr>
        <p:txBody>
          <a:bodyPr wrap="square" rtlCol="0">
            <a:spAutoFit/>
          </a:bodyPr>
          <a:lstStyle/>
          <a:p>
            <a:pPr>
              <a:lnSpc>
                <a:spcPct val="150000"/>
              </a:lnSpc>
            </a:pPr>
            <a:r>
              <a:rPr lang="en-US" sz="2000" b="1" dirty="0" smtClean="0">
                <a:solidFill>
                  <a:srgbClr val="C00000"/>
                </a:solidFill>
                <a:latin typeface="Garamond" pitchFamily="18" charset="0"/>
              </a:rPr>
              <a:t>History has it that </a:t>
            </a:r>
            <a:r>
              <a:rPr lang="en-US" sz="2000" b="1" dirty="0" err="1" smtClean="0">
                <a:solidFill>
                  <a:srgbClr val="C00000"/>
                </a:solidFill>
                <a:latin typeface="Garamond" pitchFamily="18" charset="0"/>
              </a:rPr>
              <a:t>Nevil</a:t>
            </a:r>
            <a:r>
              <a:rPr lang="en-US" sz="2000" b="1" dirty="0" smtClean="0">
                <a:solidFill>
                  <a:srgbClr val="C00000"/>
                </a:solidFill>
                <a:latin typeface="Garamond" pitchFamily="18" charset="0"/>
              </a:rPr>
              <a:t> </a:t>
            </a:r>
            <a:r>
              <a:rPr lang="en-US" sz="2000" b="1" dirty="0" err="1" smtClean="0">
                <a:solidFill>
                  <a:srgbClr val="C00000"/>
                </a:solidFill>
                <a:latin typeface="Garamond" pitchFamily="18" charset="0"/>
              </a:rPr>
              <a:t>Maskelyne</a:t>
            </a:r>
            <a:r>
              <a:rPr lang="en-US" sz="2000" b="1" dirty="0" smtClean="0">
                <a:solidFill>
                  <a:srgbClr val="C00000"/>
                </a:solidFill>
                <a:latin typeface="Garamond" pitchFamily="18" charset="0"/>
              </a:rPr>
              <a:t>, the proponent of Lunar Distance method and Astronomer Royal (1765-1811), tried to deny or delay the prize money Harrison so rightfully deserved.</a:t>
            </a:r>
          </a:p>
          <a:p>
            <a:pPr>
              <a:lnSpc>
                <a:spcPct val="150000"/>
              </a:lnSpc>
            </a:pPr>
            <a:r>
              <a:rPr lang="en-US" sz="1200" b="1" dirty="0" smtClean="0">
                <a:latin typeface="Garamond" pitchFamily="18" charset="0"/>
              </a:rPr>
              <a:t> </a:t>
            </a:r>
          </a:p>
          <a:p>
            <a:pPr>
              <a:lnSpc>
                <a:spcPct val="150000"/>
              </a:lnSpc>
            </a:pPr>
            <a:r>
              <a:rPr lang="en-US" sz="2000" b="1" dirty="0" smtClean="0">
                <a:latin typeface="Garamond" pitchFamily="18" charset="0"/>
              </a:rPr>
              <a:t>He is said to have influenced the Board of Longitude to ground H4 so that Captain Cook was forced to take K1, </a:t>
            </a:r>
          </a:p>
          <a:p>
            <a:pPr>
              <a:lnSpc>
                <a:spcPct val="150000"/>
              </a:lnSpc>
            </a:pPr>
            <a:r>
              <a:rPr lang="en-US" sz="2000" b="1" dirty="0" smtClean="0">
                <a:latin typeface="Garamond" pitchFamily="18" charset="0"/>
              </a:rPr>
              <a:t>the copy of H4, for testing the performance of sea clocks</a:t>
            </a:r>
          </a:p>
          <a:p>
            <a:pPr>
              <a:lnSpc>
                <a:spcPct val="150000"/>
              </a:lnSpc>
            </a:pPr>
            <a:endParaRPr lang="en-US" sz="1200" b="1" dirty="0" smtClean="0">
              <a:latin typeface="Garamond" pitchFamily="18" charset="0"/>
            </a:endParaRPr>
          </a:p>
          <a:p>
            <a:pPr>
              <a:lnSpc>
                <a:spcPct val="150000"/>
              </a:lnSpc>
            </a:pPr>
            <a:r>
              <a:rPr lang="en-US" sz="2000" b="1" dirty="0" smtClean="0">
                <a:solidFill>
                  <a:srgbClr val="C00000"/>
                </a:solidFill>
                <a:latin typeface="Garamond" pitchFamily="18" charset="0"/>
              </a:rPr>
              <a:t>He is also said to have taken forceful possession of all the clocks H1 to H4 which languished in neglect in the Royal Observatory at Greenwich for many years till …</a:t>
            </a:r>
            <a:endParaRPr lang="en-US" sz="2000" b="1" dirty="0">
              <a:solidFill>
                <a:srgbClr val="C00000"/>
              </a:solidFill>
              <a:latin typeface="Garamond" pitchFamily="18" charset="0"/>
            </a:endParaRPr>
          </a:p>
        </p:txBody>
      </p:sp>
      <p:sp>
        <p:nvSpPr>
          <p:cNvPr id="4" name="TextBox 3"/>
          <p:cNvSpPr txBox="1"/>
          <p:nvPr/>
        </p:nvSpPr>
        <p:spPr>
          <a:xfrm>
            <a:off x="357158" y="405450"/>
            <a:ext cx="7286676" cy="523220"/>
          </a:xfrm>
          <a:prstGeom prst="rect">
            <a:avLst/>
          </a:prstGeom>
          <a:noFill/>
        </p:spPr>
        <p:txBody>
          <a:bodyPr wrap="square" rtlCol="0">
            <a:spAutoFit/>
          </a:bodyPr>
          <a:lstStyle/>
          <a:p>
            <a:r>
              <a:rPr lang="en-US" sz="2800" b="1" u="sng" dirty="0" smtClean="0">
                <a:latin typeface="Garamond" pitchFamily="18" charset="0"/>
              </a:rPr>
              <a:t>Instance of “politics” in scientific circle </a:t>
            </a:r>
            <a:r>
              <a:rPr lang="en-US" sz="2800" b="1" dirty="0" smtClean="0">
                <a:latin typeface="Garamond" pitchFamily="18" charset="0"/>
              </a:rPr>
              <a:t>…</a:t>
            </a:r>
            <a:endParaRPr lang="en-US" sz="2800" b="1" dirty="0">
              <a:latin typeface="Garamond" pitchFamily="18" charset="0"/>
            </a:endParaRPr>
          </a:p>
        </p:txBody>
      </p:sp>
      <p:pic>
        <p:nvPicPr>
          <p:cNvPr id="5" name="Picture 4" descr="Maskelyne.jpg"/>
          <p:cNvPicPr>
            <a:picLocks noChangeAspect="1"/>
          </p:cNvPicPr>
          <p:nvPr/>
        </p:nvPicPr>
        <p:blipFill>
          <a:blip r:embed="rId3" cstate="print"/>
          <a:stretch>
            <a:fillRect/>
          </a:stretch>
        </p:blipFill>
        <p:spPr>
          <a:xfrm>
            <a:off x="6858016" y="2719847"/>
            <a:ext cx="1928826" cy="2352227"/>
          </a:xfrm>
          <a:prstGeom prst="rect">
            <a:avLst/>
          </a:prstGeom>
        </p:spPr>
      </p:pic>
      <p:sp>
        <p:nvSpPr>
          <p:cNvPr id="6" name="Rectangle 5"/>
          <p:cNvSpPr/>
          <p:nvPr/>
        </p:nvSpPr>
        <p:spPr>
          <a:xfrm>
            <a:off x="7000503" y="5059932"/>
            <a:ext cx="1643463" cy="338554"/>
          </a:xfrm>
          <a:prstGeom prst="rect">
            <a:avLst/>
          </a:prstGeom>
        </p:spPr>
        <p:txBody>
          <a:bodyPr wrap="none">
            <a:spAutoFit/>
          </a:bodyPr>
          <a:lstStyle/>
          <a:p>
            <a:r>
              <a:rPr lang="en-US" sz="1600" b="1" dirty="0" err="1" smtClean="0">
                <a:latin typeface="Garamond" pitchFamily="18" charset="0"/>
              </a:rPr>
              <a:t>Nevil</a:t>
            </a:r>
            <a:r>
              <a:rPr lang="en-US" sz="1600" b="1" dirty="0" smtClean="0">
                <a:latin typeface="Garamond" pitchFamily="18" charset="0"/>
              </a:rPr>
              <a:t> </a:t>
            </a:r>
            <a:r>
              <a:rPr lang="en-US" sz="1600" b="1" dirty="0" err="1" smtClean="0">
                <a:latin typeface="Garamond" pitchFamily="18" charset="0"/>
              </a:rPr>
              <a:t>Maskelyne</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ppt_x"/>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ppt_x"/>
                                          </p:val>
                                        </p:tav>
                                        <p:tav tm="100000">
                                          <p:val>
                                            <p:strVal val="#ppt_x"/>
                                          </p:val>
                                        </p:tav>
                                      </p:tavLst>
                                    </p:anim>
                                    <p:anim calcmode="lin" valueType="num">
                                      <p:cBhvr additive="base">
                                        <p:cTn id="1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3">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8"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4"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a:ln w="38100" cmpd="tri">
            <a:noFill/>
          </a:ln>
        </p:spPr>
      </p:pic>
      <p:sp>
        <p:nvSpPr>
          <p:cNvPr id="3" name="Rectangle 2"/>
          <p:cNvSpPr/>
          <p:nvPr/>
        </p:nvSpPr>
        <p:spPr>
          <a:xfrm>
            <a:off x="500034" y="3168094"/>
            <a:ext cx="8001056" cy="3046988"/>
          </a:xfrm>
          <a:prstGeom prst="rect">
            <a:avLst/>
          </a:prstGeom>
          <a:ln w="25400">
            <a:solidFill>
              <a:srgbClr val="FF0000"/>
            </a:solidFill>
          </a:ln>
        </p:spPr>
        <p:txBody>
          <a:bodyPr wrap="square">
            <a:spAutoFit/>
          </a:bodyPr>
          <a:lstStyle/>
          <a:p>
            <a:pPr>
              <a:lnSpc>
                <a:spcPct val="125000"/>
              </a:lnSpc>
            </a:pPr>
            <a:r>
              <a:rPr lang="en-IN" sz="2400" b="1" dirty="0" smtClean="0">
                <a:latin typeface="Garamond" pitchFamily="18" charset="0"/>
              </a:rPr>
              <a:t>Thus Harrison spent 45 years (1714 – 1759) to develop his timekeepers H1 to H4 </a:t>
            </a:r>
            <a:r>
              <a:rPr lang="en-IN" sz="2400" b="1" dirty="0" smtClean="0">
                <a:solidFill>
                  <a:srgbClr val="C00000"/>
                </a:solidFill>
                <a:latin typeface="Garamond" pitchFamily="18" charset="0"/>
              </a:rPr>
              <a:t>and …</a:t>
            </a:r>
          </a:p>
          <a:p>
            <a:pPr>
              <a:lnSpc>
                <a:spcPct val="150000"/>
              </a:lnSpc>
            </a:pPr>
            <a:endParaRPr lang="en-IN" sz="800" b="1" dirty="0" smtClean="0">
              <a:latin typeface="Garamond" pitchFamily="18" charset="0"/>
            </a:endParaRPr>
          </a:p>
          <a:p>
            <a:pPr>
              <a:lnSpc>
                <a:spcPct val="125000"/>
              </a:lnSpc>
            </a:pPr>
            <a:r>
              <a:rPr lang="en-IN" sz="2400" b="1" dirty="0" smtClean="0">
                <a:latin typeface="Garamond" pitchFamily="18" charset="0"/>
              </a:rPr>
              <a:t>Had to spent another 15 years to persuade the establishment that a working-class tradesman with little formal education really had designed a clock that succeeded where every effort of the noble great had failed.</a:t>
            </a:r>
            <a:endParaRPr lang="en-US" sz="2400" b="1" dirty="0" smtClean="0">
              <a:latin typeface="Garamond" pitchFamily="18" charset="0"/>
            </a:endParaRPr>
          </a:p>
        </p:txBody>
      </p:sp>
      <p:pic>
        <p:nvPicPr>
          <p:cNvPr id="7170" name="Picture 2" descr="Rupert Gould with H-3"/>
          <p:cNvPicPr>
            <a:picLocks noChangeAspect="1" noChangeArrowheads="1"/>
          </p:cNvPicPr>
          <p:nvPr/>
        </p:nvPicPr>
        <p:blipFill>
          <a:blip r:embed="rId3" cstate="print"/>
          <a:srcRect/>
          <a:stretch>
            <a:fillRect/>
          </a:stretch>
        </p:blipFill>
        <p:spPr bwMode="auto">
          <a:xfrm>
            <a:off x="5353804" y="610334"/>
            <a:ext cx="3147285" cy="2247162"/>
          </a:xfrm>
          <a:prstGeom prst="rect">
            <a:avLst/>
          </a:prstGeom>
          <a:noFill/>
        </p:spPr>
      </p:pic>
      <p:sp>
        <p:nvSpPr>
          <p:cNvPr id="5" name="Rectangle 4"/>
          <p:cNvSpPr/>
          <p:nvPr/>
        </p:nvSpPr>
        <p:spPr>
          <a:xfrm>
            <a:off x="500034" y="406296"/>
            <a:ext cx="4572032" cy="2308324"/>
          </a:xfrm>
          <a:prstGeom prst="rect">
            <a:avLst/>
          </a:prstGeom>
        </p:spPr>
        <p:txBody>
          <a:bodyPr wrap="square">
            <a:spAutoFit/>
          </a:bodyPr>
          <a:lstStyle/>
          <a:p>
            <a:pPr>
              <a:lnSpc>
                <a:spcPct val="150000"/>
              </a:lnSpc>
            </a:pPr>
            <a:r>
              <a:rPr lang="en-IN" sz="2400" b="1" dirty="0" smtClean="0">
                <a:solidFill>
                  <a:srgbClr val="C00000"/>
                </a:solidFill>
                <a:latin typeface="Garamond" pitchFamily="18" charset="0"/>
              </a:rPr>
              <a:t>Lt Commander Rupert T Gould, a Navy Officer (1890-1948) restored Harrison timekeepers to glory around 1935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1000" fill="hold"/>
                                        <p:tgtEl>
                                          <p:spTgt spid="3">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bg/>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2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9"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TextBox 2"/>
          <p:cNvSpPr txBox="1"/>
          <p:nvPr/>
        </p:nvSpPr>
        <p:spPr>
          <a:xfrm>
            <a:off x="714348" y="1977932"/>
            <a:ext cx="7643866" cy="2308324"/>
          </a:xfrm>
          <a:prstGeom prst="rect">
            <a:avLst/>
          </a:prstGeom>
          <a:noFill/>
          <a:ln w="19050">
            <a:solidFill>
              <a:schemeClr val="tx1"/>
            </a:solidFill>
          </a:ln>
        </p:spPr>
        <p:txBody>
          <a:bodyPr wrap="square" rtlCol="0">
            <a:spAutoFit/>
          </a:bodyPr>
          <a:lstStyle/>
          <a:p>
            <a:r>
              <a:rPr lang="en-US" sz="2400" b="1" dirty="0" smtClean="0">
                <a:solidFill>
                  <a:srgbClr val="C00000"/>
                </a:solidFill>
                <a:latin typeface="Garamond" pitchFamily="18" charset="0"/>
              </a:rPr>
              <a:t>While this episode of </a:t>
            </a:r>
            <a:r>
              <a:rPr lang="en-US" sz="2400" b="1" dirty="0" smtClean="0">
                <a:latin typeface="Garamond" pitchFamily="18" charset="0"/>
              </a:rPr>
              <a:t>“politicking” </a:t>
            </a:r>
            <a:r>
              <a:rPr lang="en-US" sz="2400" b="1" dirty="0" smtClean="0">
                <a:solidFill>
                  <a:srgbClr val="C00000"/>
                </a:solidFill>
                <a:latin typeface="Garamond" pitchFamily="18" charset="0"/>
              </a:rPr>
              <a:t>in scientific circle is corroborated by several evidences, the other side of the story also needs to be presented for a “balanced” view …</a:t>
            </a:r>
          </a:p>
          <a:p>
            <a:endParaRPr lang="en-US" sz="2400" b="1" dirty="0" smtClean="0">
              <a:solidFill>
                <a:srgbClr val="C00000"/>
              </a:solidFill>
              <a:latin typeface="Garamond" pitchFamily="18" charset="0"/>
            </a:endParaRPr>
          </a:p>
          <a:p>
            <a:r>
              <a:rPr lang="en-US" sz="2400" b="1" dirty="0" smtClean="0">
                <a:latin typeface="Garamond" pitchFamily="18" charset="0"/>
              </a:rPr>
              <a:t>Some people say that </a:t>
            </a:r>
            <a:r>
              <a:rPr lang="en-US" sz="2400" b="1" dirty="0" err="1" smtClean="0">
                <a:latin typeface="Garamond" pitchFamily="18" charset="0"/>
              </a:rPr>
              <a:t>Maskelyne</a:t>
            </a:r>
            <a:r>
              <a:rPr lang="en-US" sz="2400" b="1" dirty="0" smtClean="0">
                <a:latin typeface="Garamond" pitchFamily="18" charset="0"/>
              </a:rPr>
              <a:t>, after all, was not as villainous as painted by some</a:t>
            </a:r>
            <a:r>
              <a:rPr lang="en-US" sz="2400" b="1" dirty="0" smtClean="0">
                <a:solidFill>
                  <a:srgbClr val="C00000"/>
                </a:solidFill>
                <a:latin typeface="Garamond" pitchFamily="18" charset="0"/>
              </a:rPr>
              <a:t> </a:t>
            </a:r>
            <a:r>
              <a:rPr lang="en-US" sz="2400" b="1" dirty="0" smtClean="0">
                <a:latin typeface="Garamond" pitchFamily="18" charset="0"/>
              </a:rPr>
              <a:t>others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Rectangle 2"/>
          <p:cNvSpPr/>
          <p:nvPr/>
        </p:nvSpPr>
        <p:spPr>
          <a:xfrm>
            <a:off x="214282" y="3281322"/>
            <a:ext cx="6572296" cy="2862322"/>
          </a:xfrm>
          <a:prstGeom prst="rect">
            <a:avLst/>
          </a:prstGeom>
        </p:spPr>
        <p:txBody>
          <a:bodyPr wrap="square">
            <a:spAutoFit/>
          </a:bodyPr>
          <a:lstStyle/>
          <a:p>
            <a:pPr lvl="0" eaLnBrk="0" fontAlgn="base" hangingPunct="0">
              <a:lnSpc>
                <a:spcPct val="150000"/>
              </a:lnSpc>
              <a:spcBef>
                <a:spcPct val="0"/>
              </a:spcBef>
              <a:spcAft>
                <a:spcPct val="0"/>
              </a:spcAft>
            </a:pPr>
            <a:r>
              <a:rPr lang="en-US" sz="2400" b="1" dirty="0" smtClean="0">
                <a:solidFill>
                  <a:srgbClr val="000000"/>
                </a:solidFill>
                <a:latin typeface="Garamond" pitchFamily="18" charset="0"/>
                <a:ea typeface="Times New Roman" pitchFamily="18" charset="0"/>
                <a:cs typeface="Arial" pitchFamily="34" charset="0"/>
              </a:rPr>
              <a:t>William Harrison suggested that </a:t>
            </a:r>
            <a:r>
              <a:rPr lang="en-US" sz="2400" b="1" dirty="0" err="1" smtClean="0">
                <a:solidFill>
                  <a:srgbClr val="000000"/>
                </a:solidFill>
                <a:latin typeface="Garamond" pitchFamily="18" charset="0"/>
                <a:ea typeface="Times New Roman" pitchFamily="18" charset="0"/>
                <a:cs typeface="Arial" pitchFamily="34" charset="0"/>
              </a:rPr>
              <a:t>Maskelyne</a:t>
            </a:r>
            <a:r>
              <a:rPr lang="en-US" sz="2400" b="1" dirty="0" smtClean="0">
                <a:solidFill>
                  <a:srgbClr val="000000"/>
                </a:solidFill>
                <a:latin typeface="Garamond" pitchFamily="18" charset="0"/>
                <a:ea typeface="Times New Roman" pitchFamily="18" charset="0"/>
                <a:cs typeface="Arial" pitchFamily="34" charset="0"/>
              </a:rPr>
              <a:t> had sabotaged the trial of his father’s watch to bolster the case for astronomy when </a:t>
            </a:r>
            <a:r>
              <a:rPr lang="en-US" sz="2400" b="1" dirty="0" err="1" smtClean="0">
                <a:solidFill>
                  <a:srgbClr val="000000"/>
                </a:solidFill>
                <a:latin typeface="Garamond" pitchFamily="18" charset="0"/>
                <a:ea typeface="Times New Roman" pitchFamily="18" charset="0"/>
                <a:cs typeface="Arial" pitchFamily="34" charset="0"/>
              </a:rPr>
              <a:t>Maskelyne</a:t>
            </a:r>
            <a:r>
              <a:rPr lang="en-US" sz="2400" b="1" dirty="0" smtClean="0">
                <a:solidFill>
                  <a:srgbClr val="000000"/>
                </a:solidFill>
                <a:latin typeface="Garamond" pitchFamily="18" charset="0"/>
                <a:ea typeface="Times New Roman" pitchFamily="18" charset="0"/>
                <a:cs typeface="Arial" pitchFamily="34" charset="0"/>
              </a:rPr>
              <a:t> was sent to Barbados by the Board of Longitude to assess the reliability of Harrison’s sea watch in 1763.</a:t>
            </a:r>
          </a:p>
        </p:txBody>
      </p:sp>
      <p:pic>
        <p:nvPicPr>
          <p:cNvPr id="4" name="Picture 3" descr="Maskelyne.jpg"/>
          <p:cNvPicPr>
            <a:picLocks noChangeAspect="1"/>
          </p:cNvPicPr>
          <p:nvPr/>
        </p:nvPicPr>
        <p:blipFill>
          <a:blip r:embed="rId3" cstate="print"/>
          <a:stretch>
            <a:fillRect/>
          </a:stretch>
        </p:blipFill>
        <p:spPr>
          <a:xfrm>
            <a:off x="357158" y="571480"/>
            <a:ext cx="1643074" cy="2003749"/>
          </a:xfrm>
          <a:prstGeom prst="rect">
            <a:avLst/>
          </a:prstGeom>
        </p:spPr>
      </p:pic>
      <p:sp>
        <p:nvSpPr>
          <p:cNvPr id="5" name="Rectangle 4"/>
          <p:cNvSpPr/>
          <p:nvPr/>
        </p:nvSpPr>
        <p:spPr>
          <a:xfrm>
            <a:off x="2143108" y="357166"/>
            <a:ext cx="6357982" cy="2255041"/>
          </a:xfrm>
          <a:prstGeom prst="rect">
            <a:avLst/>
          </a:prstGeom>
        </p:spPr>
        <p:txBody>
          <a:bodyPr wrap="square">
            <a:spAutoFit/>
          </a:bodyPr>
          <a:lstStyle/>
          <a:p>
            <a:pPr>
              <a:lnSpc>
                <a:spcPct val="150000"/>
              </a:lnSpc>
            </a:pPr>
            <a:r>
              <a:rPr lang="en-US" sz="2400" b="1" dirty="0" err="1" smtClean="0">
                <a:solidFill>
                  <a:srgbClr val="C00000"/>
                </a:solidFill>
                <a:latin typeface="Garamond" pitchFamily="18" charset="0"/>
                <a:ea typeface="Times New Roman" pitchFamily="18" charset="0"/>
                <a:cs typeface="Arial" pitchFamily="34" charset="0"/>
              </a:rPr>
              <a:t>Maskelyne</a:t>
            </a:r>
            <a:r>
              <a:rPr lang="en-US" sz="2400" b="1" dirty="0" smtClean="0">
                <a:solidFill>
                  <a:srgbClr val="C00000"/>
                </a:solidFill>
                <a:latin typeface="Garamond" pitchFamily="18" charset="0"/>
                <a:ea typeface="Times New Roman" pitchFamily="18" charset="0"/>
                <a:cs typeface="Arial" pitchFamily="34" charset="0"/>
              </a:rPr>
              <a:t> believed that with improvements in accuracy and simpler mathematics, the lunar method would be a cheap and practical solution to the longitude problem.</a:t>
            </a:r>
            <a:endParaRPr lang="en-US" sz="2400" dirty="0"/>
          </a:p>
        </p:txBody>
      </p:sp>
      <p:pic>
        <p:nvPicPr>
          <p:cNvPr id="6" name="Picture 5" descr="john-harrison-1440.jpg"/>
          <p:cNvPicPr>
            <a:picLocks noChangeAspect="1"/>
          </p:cNvPicPr>
          <p:nvPr/>
        </p:nvPicPr>
        <p:blipFill>
          <a:blip r:embed="rId4" cstate="print"/>
          <a:stretch>
            <a:fillRect/>
          </a:stretch>
        </p:blipFill>
        <p:spPr>
          <a:xfrm>
            <a:off x="6929454" y="3714752"/>
            <a:ext cx="1849549" cy="229780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5195" t="8437" b="7187"/>
          <a:stretch>
            <a:fillRect/>
          </a:stretch>
        </p:blipFill>
        <p:spPr bwMode="auto">
          <a:xfrm>
            <a:off x="-32" y="214290"/>
            <a:ext cx="9120198" cy="6429420"/>
          </a:xfrm>
          <a:prstGeom prst="rect">
            <a:avLst/>
          </a:prstGeom>
          <a:noFill/>
          <a:ln w="9525">
            <a:noFill/>
            <a:miter lim="800000"/>
            <a:headEnd/>
            <a:tailEnd/>
          </a:ln>
          <a:effectLst/>
        </p:spPr>
      </p:pic>
      <p:sp>
        <p:nvSpPr>
          <p:cNvPr id="3" name="Freeform 2"/>
          <p:cNvSpPr/>
          <p:nvPr/>
        </p:nvSpPr>
        <p:spPr>
          <a:xfrm>
            <a:off x="3944164" y="415636"/>
            <a:ext cx="731251" cy="6188175"/>
          </a:xfrm>
          <a:custGeom>
            <a:avLst/>
            <a:gdLst>
              <a:gd name="connsiteX0" fmla="*/ 655545 w 731251"/>
              <a:gd name="connsiteY0" fmla="*/ 0 h 6188175"/>
              <a:gd name="connsiteX1" fmla="*/ 613981 w 731251"/>
              <a:gd name="connsiteY1" fmla="*/ 27709 h 6188175"/>
              <a:gd name="connsiteX2" fmla="*/ 558563 w 731251"/>
              <a:gd name="connsiteY2" fmla="*/ 110837 h 6188175"/>
              <a:gd name="connsiteX3" fmla="*/ 517000 w 731251"/>
              <a:gd name="connsiteY3" fmla="*/ 166255 h 6188175"/>
              <a:gd name="connsiteX4" fmla="*/ 489291 w 731251"/>
              <a:gd name="connsiteY4" fmla="*/ 207819 h 6188175"/>
              <a:gd name="connsiteX5" fmla="*/ 461581 w 731251"/>
              <a:gd name="connsiteY5" fmla="*/ 235528 h 6188175"/>
              <a:gd name="connsiteX6" fmla="*/ 420018 w 731251"/>
              <a:gd name="connsiteY6" fmla="*/ 332509 h 6188175"/>
              <a:gd name="connsiteX7" fmla="*/ 392309 w 731251"/>
              <a:gd name="connsiteY7" fmla="*/ 415637 h 6188175"/>
              <a:gd name="connsiteX8" fmla="*/ 378454 w 731251"/>
              <a:gd name="connsiteY8" fmla="*/ 872837 h 6188175"/>
              <a:gd name="connsiteX9" fmla="*/ 406163 w 731251"/>
              <a:gd name="connsiteY9" fmla="*/ 1510146 h 6188175"/>
              <a:gd name="connsiteX10" fmla="*/ 406163 w 731251"/>
              <a:gd name="connsiteY10" fmla="*/ 2147455 h 6188175"/>
              <a:gd name="connsiteX11" fmla="*/ 447727 w 731251"/>
              <a:gd name="connsiteY11" fmla="*/ 2396837 h 6188175"/>
              <a:gd name="connsiteX12" fmla="*/ 503145 w 731251"/>
              <a:gd name="connsiteY12" fmla="*/ 2507673 h 6188175"/>
              <a:gd name="connsiteX13" fmla="*/ 517000 w 731251"/>
              <a:gd name="connsiteY13" fmla="*/ 2937164 h 6188175"/>
              <a:gd name="connsiteX14" fmla="*/ 572418 w 731251"/>
              <a:gd name="connsiteY14" fmla="*/ 2964873 h 6188175"/>
              <a:gd name="connsiteX15" fmla="*/ 613981 w 731251"/>
              <a:gd name="connsiteY15" fmla="*/ 3048000 h 6188175"/>
              <a:gd name="connsiteX16" fmla="*/ 655545 w 731251"/>
              <a:gd name="connsiteY16" fmla="*/ 3200400 h 6188175"/>
              <a:gd name="connsiteX17" fmla="*/ 683254 w 731251"/>
              <a:gd name="connsiteY17" fmla="*/ 3311237 h 6188175"/>
              <a:gd name="connsiteX18" fmla="*/ 697109 w 731251"/>
              <a:gd name="connsiteY18" fmla="*/ 4433455 h 6188175"/>
              <a:gd name="connsiteX19" fmla="*/ 697109 w 731251"/>
              <a:gd name="connsiteY19" fmla="*/ 5098473 h 6188175"/>
              <a:gd name="connsiteX20" fmla="*/ 683254 w 731251"/>
              <a:gd name="connsiteY20" fmla="*/ 5195455 h 6188175"/>
              <a:gd name="connsiteX21" fmla="*/ 655545 w 731251"/>
              <a:gd name="connsiteY21" fmla="*/ 5527964 h 6188175"/>
              <a:gd name="connsiteX22" fmla="*/ 627836 w 731251"/>
              <a:gd name="connsiteY22" fmla="*/ 5638800 h 6188175"/>
              <a:gd name="connsiteX23" fmla="*/ 530854 w 731251"/>
              <a:gd name="connsiteY23" fmla="*/ 5735782 h 6188175"/>
              <a:gd name="connsiteX24" fmla="*/ 489291 w 731251"/>
              <a:gd name="connsiteY24" fmla="*/ 5763491 h 6188175"/>
              <a:gd name="connsiteX25" fmla="*/ 447727 w 731251"/>
              <a:gd name="connsiteY25" fmla="*/ 5846619 h 6188175"/>
              <a:gd name="connsiteX26" fmla="*/ 406163 w 731251"/>
              <a:gd name="connsiteY26" fmla="*/ 5874328 h 6188175"/>
              <a:gd name="connsiteX27" fmla="*/ 364600 w 731251"/>
              <a:gd name="connsiteY27" fmla="*/ 5888182 h 6188175"/>
              <a:gd name="connsiteX28" fmla="*/ 281472 w 731251"/>
              <a:gd name="connsiteY28" fmla="*/ 5943600 h 6188175"/>
              <a:gd name="connsiteX29" fmla="*/ 239909 w 731251"/>
              <a:gd name="connsiteY29" fmla="*/ 5971309 h 6188175"/>
              <a:gd name="connsiteX30" fmla="*/ 198345 w 731251"/>
              <a:gd name="connsiteY30" fmla="*/ 6054437 h 6188175"/>
              <a:gd name="connsiteX31" fmla="*/ 115218 w 731251"/>
              <a:gd name="connsiteY31" fmla="*/ 6082146 h 6188175"/>
              <a:gd name="connsiteX32" fmla="*/ 73654 w 731251"/>
              <a:gd name="connsiteY32" fmla="*/ 6109855 h 6188175"/>
              <a:gd name="connsiteX33" fmla="*/ 45945 w 731251"/>
              <a:gd name="connsiteY33" fmla="*/ 6151419 h 6188175"/>
              <a:gd name="connsiteX34" fmla="*/ 4381 w 731251"/>
              <a:gd name="connsiteY34" fmla="*/ 6151419 h 618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1251" h="6188175">
                <a:moveTo>
                  <a:pt x="655545" y="0"/>
                </a:moveTo>
                <a:cubicBezTo>
                  <a:pt x="641690" y="9236"/>
                  <a:pt x="624946" y="15178"/>
                  <a:pt x="613981" y="27709"/>
                </a:cubicBezTo>
                <a:cubicBezTo>
                  <a:pt x="592051" y="52772"/>
                  <a:pt x="578544" y="84195"/>
                  <a:pt x="558563" y="110837"/>
                </a:cubicBezTo>
                <a:cubicBezTo>
                  <a:pt x="544709" y="129310"/>
                  <a:pt x="530421" y="147465"/>
                  <a:pt x="517000" y="166255"/>
                </a:cubicBezTo>
                <a:cubicBezTo>
                  <a:pt x="507322" y="179805"/>
                  <a:pt x="499693" y="194817"/>
                  <a:pt x="489291" y="207819"/>
                </a:cubicBezTo>
                <a:cubicBezTo>
                  <a:pt x="481131" y="218019"/>
                  <a:pt x="470818" y="226292"/>
                  <a:pt x="461581" y="235528"/>
                </a:cubicBezTo>
                <a:cubicBezTo>
                  <a:pt x="416987" y="369314"/>
                  <a:pt x="488495" y="161314"/>
                  <a:pt x="420018" y="332509"/>
                </a:cubicBezTo>
                <a:cubicBezTo>
                  <a:pt x="409170" y="359628"/>
                  <a:pt x="392309" y="415637"/>
                  <a:pt x="392309" y="415637"/>
                </a:cubicBezTo>
                <a:cubicBezTo>
                  <a:pt x="387691" y="568037"/>
                  <a:pt x="378454" y="720367"/>
                  <a:pt x="378454" y="872837"/>
                </a:cubicBezTo>
                <a:cubicBezTo>
                  <a:pt x="378454" y="1440596"/>
                  <a:pt x="330541" y="1283270"/>
                  <a:pt x="406163" y="1510146"/>
                </a:cubicBezTo>
                <a:cubicBezTo>
                  <a:pt x="389071" y="1886196"/>
                  <a:pt x="386113" y="1756488"/>
                  <a:pt x="406163" y="2147455"/>
                </a:cubicBezTo>
                <a:cubicBezTo>
                  <a:pt x="422523" y="2466479"/>
                  <a:pt x="381172" y="2274820"/>
                  <a:pt x="447727" y="2396837"/>
                </a:cubicBezTo>
                <a:cubicBezTo>
                  <a:pt x="467506" y="2433100"/>
                  <a:pt x="503145" y="2507673"/>
                  <a:pt x="503145" y="2507673"/>
                </a:cubicBezTo>
                <a:cubicBezTo>
                  <a:pt x="507763" y="2650837"/>
                  <a:pt x="495542" y="2795542"/>
                  <a:pt x="517000" y="2937164"/>
                </a:cubicBezTo>
                <a:cubicBezTo>
                  <a:pt x="520094" y="2957584"/>
                  <a:pt x="558818" y="2949330"/>
                  <a:pt x="572418" y="2964873"/>
                </a:cubicBezTo>
                <a:cubicBezTo>
                  <a:pt x="592818" y="2988188"/>
                  <a:pt x="600127" y="3020291"/>
                  <a:pt x="613981" y="3048000"/>
                </a:cubicBezTo>
                <a:cubicBezTo>
                  <a:pt x="643676" y="3226165"/>
                  <a:pt x="607000" y="3042627"/>
                  <a:pt x="655545" y="3200400"/>
                </a:cubicBezTo>
                <a:cubicBezTo>
                  <a:pt x="666745" y="3236799"/>
                  <a:pt x="683254" y="3311237"/>
                  <a:pt x="683254" y="3311237"/>
                </a:cubicBezTo>
                <a:cubicBezTo>
                  <a:pt x="687872" y="3685310"/>
                  <a:pt x="689628" y="4059429"/>
                  <a:pt x="697109" y="4433455"/>
                </a:cubicBezTo>
                <a:cubicBezTo>
                  <a:pt x="706689" y="4912448"/>
                  <a:pt x="731251" y="4483916"/>
                  <a:pt x="697109" y="5098473"/>
                </a:cubicBezTo>
                <a:cubicBezTo>
                  <a:pt x="695298" y="5131078"/>
                  <a:pt x="686400" y="5162951"/>
                  <a:pt x="683254" y="5195455"/>
                </a:cubicBezTo>
                <a:cubicBezTo>
                  <a:pt x="672541" y="5306158"/>
                  <a:pt x="690714" y="5422450"/>
                  <a:pt x="655545" y="5527964"/>
                </a:cubicBezTo>
                <a:cubicBezTo>
                  <a:pt x="623874" y="5622983"/>
                  <a:pt x="661278" y="5505037"/>
                  <a:pt x="627836" y="5638800"/>
                </a:cubicBezTo>
                <a:cubicBezTo>
                  <a:pt x="610765" y="5707080"/>
                  <a:pt x="609450" y="5683384"/>
                  <a:pt x="530854" y="5735782"/>
                </a:cubicBezTo>
                <a:lnTo>
                  <a:pt x="489291" y="5763491"/>
                </a:lnTo>
                <a:cubicBezTo>
                  <a:pt x="478023" y="5797295"/>
                  <a:pt x="474584" y="5819762"/>
                  <a:pt x="447727" y="5846619"/>
                </a:cubicBezTo>
                <a:cubicBezTo>
                  <a:pt x="435953" y="5858393"/>
                  <a:pt x="421056" y="5866881"/>
                  <a:pt x="406163" y="5874328"/>
                </a:cubicBezTo>
                <a:cubicBezTo>
                  <a:pt x="393101" y="5880859"/>
                  <a:pt x="378454" y="5883564"/>
                  <a:pt x="364600" y="5888182"/>
                </a:cubicBezTo>
                <a:lnTo>
                  <a:pt x="281472" y="5943600"/>
                </a:lnTo>
                <a:lnTo>
                  <a:pt x="239909" y="5971309"/>
                </a:lnTo>
                <a:cubicBezTo>
                  <a:pt x="232360" y="5993955"/>
                  <a:pt x="220961" y="6040302"/>
                  <a:pt x="198345" y="6054437"/>
                </a:cubicBezTo>
                <a:cubicBezTo>
                  <a:pt x="173577" y="6069917"/>
                  <a:pt x="142927" y="6072910"/>
                  <a:pt x="115218" y="6082146"/>
                </a:cubicBezTo>
                <a:cubicBezTo>
                  <a:pt x="99421" y="6087412"/>
                  <a:pt x="87509" y="6100619"/>
                  <a:pt x="73654" y="6109855"/>
                </a:cubicBezTo>
                <a:cubicBezTo>
                  <a:pt x="64418" y="6123710"/>
                  <a:pt x="58947" y="6141017"/>
                  <a:pt x="45945" y="6151419"/>
                </a:cubicBezTo>
                <a:cubicBezTo>
                  <a:pt x="0" y="6188175"/>
                  <a:pt x="4381" y="6173097"/>
                  <a:pt x="4381" y="6151419"/>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4929190" y="3429000"/>
            <a:ext cx="1857388" cy="830997"/>
          </a:xfrm>
          <a:prstGeom prst="rect">
            <a:avLst/>
          </a:prstGeom>
          <a:solidFill>
            <a:schemeClr val="tx1"/>
          </a:solidFill>
        </p:spPr>
        <p:txBody>
          <a:bodyPr wrap="square" rtlCol="0">
            <a:spAutoFit/>
          </a:bodyPr>
          <a:lstStyle/>
          <a:p>
            <a:r>
              <a:rPr lang="en-US" sz="2400" dirty="0" smtClean="0">
                <a:solidFill>
                  <a:schemeClr val="bg1"/>
                </a:solidFill>
              </a:rPr>
              <a:t>Journey from 50</a:t>
            </a:r>
            <a:r>
              <a:rPr lang="en-US" sz="2400" baseline="30000" dirty="0" smtClean="0">
                <a:solidFill>
                  <a:schemeClr val="bg1"/>
                </a:solidFill>
              </a:rPr>
              <a:t>o</a:t>
            </a:r>
            <a:r>
              <a:rPr lang="en-US" sz="2400" dirty="0" smtClean="0">
                <a:solidFill>
                  <a:schemeClr val="bg1"/>
                </a:solidFill>
              </a:rPr>
              <a:t>N to 50</a:t>
            </a:r>
            <a:r>
              <a:rPr lang="en-US" sz="2400" baseline="30000" dirty="0" smtClean="0">
                <a:solidFill>
                  <a:schemeClr val="bg1"/>
                </a:solidFill>
              </a:rPr>
              <a:t>o</a:t>
            </a:r>
            <a:r>
              <a:rPr lang="en-US" sz="2400" dirty="0" smtClean="0">
                <a:solidFill>
                  <a:schemeClr val="bg1"/>
                </a:solidFill>
              </a:rPr>
              <a:t>S</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Rectangle 2"/>
          <p:cNvSpPr/>
          <p:nvPr/>
        </p:nvSpPr>
        <p:spPr>
          <a:xfrm>
            <a:off x="2285984" y="1857364"/>
            <a:ext cx="6643734" cy="3139321"/>
          </a:xfrm>
          <a:prstGeom prst="rect">
            <a:avLst/>
          </a:prstGeom>
        </p:spPr>
        <p:txBody>
          <a:bodyPr wrap="square">
            <a:spAutoFit/>
          </a:bodyPr>
          <a:lstStyle/>
          <a:p>
            <a:pPr lvl="0" eaLnBrk="0" fontAlgn="base" hangingPunct="0">
              <a:lnSpc>
                <a:spcPct val="150000"/>
              </a:lnSpc>
              <a:spcBef>
                <a:spcPct val="0"/>
              </a:spcBef>
              <a:spcAft>
                <a:spcPct val="0"/>
              </a:spcAft>
            </a:pPr>
            <a:r>
              <a:rPr lang="en-US" sz="2200" b="1" dirty="0" smtClean="0">
                <a:solidFill>
                  <a:srgbClr val="000000"/>
                </a:solidFill>
                <a:latin typeface="Garamond" pitchFamily="18" charset="0"/>
                <a:ea typeface="Times New Roman" pitchFamily="18" charset="0"/>
                <a:cs typeface="Arial" pitchFamily="34" charset="0"/>
              </a:rPr>
              <a:t>Nor is there any evidence of prejudice against Harrison. </a:t>
            </a:r>
            <a:r>
              <a:rPr lang="en-US" sz="2200" b="1" dirty="0" err="1" smtClean="0">
                <a:solidFill>
                  <a:srgbClr val="000000"/>
                </a:solidFill>
                <a:latin typeface="Garamond" pitchFamily="18" charset="0"/>
                <a:ea typeface="Times New Roman" pitchFamily="18" charset="0"/>
                <a:cs typeface="Arial" pitchFamily="34" charset="0"/>
              </a:rPr>
              <a:t>Maskelyne</a:t>
            </a:r>
            <a:r>
              <a:rPr lang="en-US" sz="2200" b="1" dirty="0" smtClean="0">
                <a:solidFill>
                  <a:srgbClr val="000000"/>
                </a:solidFill>
                <a:latin typeface="Garamond" pitchFamily="18" charset="0"/>
                <a:ea typeface="Times New Roman" pitchFamily="18" charset="0"/>
                <a:cs typeface="Arial" pitchFamily="34" charset="0"/>
              </a:rPr>
              <a:t> regarded Harrison as “a genius of the first rate” and his sea watch a brilliant but expensive (</a:t>
            </a:r>
            <a:r>
              <a:rPr lang="en-US" sz="2200" b="1" dirty="0" smtClean="0">
                <a:latin typeface="Garamond" pitchFamily="18" charset="0"/>
              </a:rPr>
              <a:t>£200-500) </a:t>
            </a:r>
            <a:r>
              <a:rPr lang="en-US" sz="2200" b="1" dirty="0" smtClean="0">
                <a:solidFill>
                  <a:srgbClr val="000000"/>
                </a:solidFill>
                <a:latin typeface="Garamond" pitchFamily="18" charset="0"/>
                <a:ea typeface="Times New Roman" pitchFamily="18" charset="0"/>
                <a:cs typeface="Arial" pitchFamily="34" charset="0"/>
              </a:rPr>
              <a:t>invention. </a:t>
            </a:r>
            <a:r>
              <a:rPr lang="en-US" sz="2200" b="1" dirty="0" smtClean="0">
                <a:solidFill>
                  <a:srgbClr val="C00000"/>
                </a:solidFill>
                <a:latin typeface="Garamond" pitchFamily="18" charset="0"/>
                <a:ea typeface="Times New Roman" pitchFamily="18" charset="0"/>
                <a:cs typeface="Arial" pitchFamily="34" charset="0"/>
              </a:rPr>
              <a:t>Based on price and practicality, he felt the lunar method was a better bet – a good sextant and a lunar distance table cost </a:t>
            </a:r>
            <a:r>
              <a:rPr lang="en-US" sz="2200" b="1" dirty="0" smtClean="0">
                <a:solidFill>
                  <a:srgbClr val="C00000"/>
                </a:solidFill>
                <a:latin typeface="Garamond" pitchFamily="18" charset="0"/>
              </a:rPr>
              <a:t>£20</a:t>
            </a:r>
            <a:r>
              <a:rPr lang="en-US" sz="2200" b="1" dirty="0" smtClean="0">
                <a:solidFill>
                  <a:srgbClr val="C00000"/>
                </a:solidFill>
                <a:latin typeface="Garamond" pitchFamily="18" charset="0"/>
                <a:ea typeface="Times New Roman" pitchFamily="18" charset="0"/>
                <a:cs typeface="Arial" pitchFamily="34" charset="0"/>
              </a:rPr>
              <a:t>.</a:t>
            </a:r>
            <a:r>
              <a:rPr lang="en-US" sz="2200" b="1" dirty="0" smtClean="0">
                <a:solidFill>
                  <a:srgbClr val="C00000"/>
                </a:solidFill>
                <a:latin typeface="Arial" pitchFamily="34" charset="0"/>
                <a:cs typeface="Arial" pitchFamily="34" charset="0"/>
              </a:rPr>
              <a:t> </a:t>
            </a:r>
          </a:p>
        </p:txBody>
      </p:sp>
      <p:pic>
        <p:nvPicPr>
          <p:cNvPr id="6" name="Picture 5" descr="Maskelyne.jpg"/>
          <p:cNvPicPr>
            <a:picLocks noChangeAspect="1"/>
          </p:cNvPicPr>
          <p:nvPr/>
        </p:nvPicPr>
        <p:blipFill>
          <a:blip r:embed="rId3" cstate="print"/>
          <a:stretch>
            <a:fillRect/>
          </a:stretch>
        </p:blipFill>
        <p:spPr>
          <a:xfrm>
            <a:off x="285720" y="2214554"/>
            <a:ext cx="1818811" cy="2218063"/>
          </a:xfrm>
          <a:prstGeom prst="rect">
            <a:avLst/>
          </a:prstGeom>
        </p:spPr>
      </p:pic>
      <p:sp>
        <p:nvSpPr>
          <p:cNvPr id="7" name="TextBox 6"/>
          <p:cNvSpPr txBox="1"/>
          <p:nvPr/>
        </p:nvSpPr>
        <p:spPr>
          <a:xfrm>
            <a:off x="428596" y="548326"/>
            <a:ext cx="4429156" cy="523220"/>
          </a:xfrm>
          <a:prstGeom prst="rect">
            <a:avLst/>
          </a:prstGeom>
          <a:noFill/>
        </p:spPr>
        <p:txBody>
          <a:bodyPr wrap="square" rtlCol="0">
            <a:spAutoFit/>
          </a:bodyPr>
          <a:lstStyle/>
          <a:p>
            <a:r>
              <a:rPr lang="en-US" sz="2800" b="1" u="sng" dirty="0" smtClean="0">
                <a:latin typeface="Garamond" pitchFamily="18" charset="0"/>
              </a:rPr>
              <a:t>The other point of view</a:t>
            </a:r>
            <a:r>
              <a:rPr lang="en-US" sz="2800" b="1" dirty="0" smtClean="0">
                <a:latin typeface="Garamond" pitchFamily="18" charset="0"/>
              </a:rPr>
              <a:t> …</a:t>
            </a:r>
            <a:endParaRPr lang="en-US" sz="2800" b="1" dirty="0">
              <a:latin typeface="Garamond" pitchFamily="18" charset="0"/>
            </a:endParaRPr>
          </a:p>
        </p:txBody>
      </p:sp>
      <p:sp>
        <p:nvSpPr>
          <p:cNvPr id="8" name="Rectangle 7"/>
          <p:cNvSpPr/>
          <p:nvPr/>
        </p:nvSpPr>
        <p:spPr>
          <a:xfrm>
            <a:off x="285720" y="4436568"/>
            <a:ext cx="1832425" cy="369332"/>
          </a:xfrm>
          <a:prstGeom prst="rect">
            <a:avLst/>
          </a:prstGeom>
        </p:spPr>
        <p:txBody>
          <a:bodyPr wrap="none">
            <a:spAutoFit/>
          </a:bodyPr>
          <a:lstStyle/>
          <a:p>
            <a:r>
              <a:rPr lang="en-US" b="1" dirty="0" err="1" smtClean="0">
                <a:latin typeface="Garamond" pitchFamily="18" charset="0"/>
              </a:rPr>
              <a:t>Nevil</a:t>
            </a:r>
            <a:r>
              <a:rPr lang="en-US" b="1" dirty="0" smtClean="0">
                <a:latin typeface="Garamond" pitchFamily="18" charset="0"/>
              </a:rPr>
              <a:t> </a:t>
            </a:r>
            <a:r>
              <a:rPr lang="en-US" b="1" dirty="0" err="1" smtClean="0">
                <a:latin typeface="Garamond" pitchFamily="18" charset="0"/>
              </a:rPr>
              <a:t>Maskelyne</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3" name="Rectangle 2"/>
          <p:cNvSpPr/>
          <p:nvPr/>
        </p:nvSpPr>
        <p:spPr>
          <a:xfrm>
            <a:off x="357158" y="4143380"/>
            <a:ext cx="8286808" cy="1702197"/>
          </a:xfrm>
          <a:prstGeom prst="rect">
            <a:avLst/>
          </a:prstGeom>
        </p:spPr>
        <p:txBody>
          <a:bodyPr wrap="square">
            <a:spAutoFit/>
          </a:bodyPr>
          <a:lstStyle/>
          <a:p>
            <a:pPr>
              <a:lnSpc>
                <a:spcPct val="150000"/>
              </a:lnSpc>
            </a:pPr>
            <a:r>
              <a:rPr lang="en-IN" sz="2400" b="1" dirty="0" smtClean="0">
                <a:latin typeface="Garamond" pitchFamily="18" charset="0"/>
              </a:rPr>
              <a:t>Let us also pay tribute to those intrepid voyagers who ventured out into the high seas to explore unknown destinations with only heavenly bodies to guide them!</a:t>
            </a:r>
            <a:endParaRPr lang="en-US" sz="2400" b="1" dirty="0">
              <a:latin typeface="Garamond" pitchFamily="18" charset="0"/>
            </a:endParaRPr>
          </a:p>
        </p:txBody>
      </p:sp>
      <p:pic>
        <p:nvPicPr>
          <p:cNvPr id="4" name="Picture 3" descr="sailing_ship_003.gif"/>
          <p:cNvPicPr>
            <a:picLocks noChangeAspect="1"/>
          </p:cNvPicPr>
          <p:nvPr/>
        </p:nvPicPr>
        <p:blipFill>
          <a:blip r:embed="rId3" cstate="print"/>
          <a:stretch>
            <a:fillRect/>
          </a:stretch>
        </p:blipFill>
        <p:spPr>
          <a:xfrm>
            <a:off x="5929322" y="1343010"/>
            <a:ext cx="2928926" cy="2343141"/>
          </a:xfrm>
          <a:prstGeom prst="rect">
            <a:avLst/>
          </a:prstGeom>
        </p:spPr>
      </p:pic>
      <p:sp>
        <p:nvSpPr>
          <p:cNvPr id="5" name="Rectangle 4"/>
          <p:cNvSpPr/>
          <p:nvPr/>
        </p:nvSpPr>
        <p:spPr>
          <a:xfrm>
            <a:off x="357158" y="709554"/>
            <a:ext cx="5500726" cy="2954655"/>
          </a:xfrm>
          <a:prstGeom prst="rect">
            <a:avLst/>
          </a:prstGeom>
        </p:spPr>
        <p:txBody>
          <a:bodyPr wrap="square">
            <a:spAutoFit/>
          </a:bodyPr>
          <a:lstStyle/>
          <a:p>
            <a:pPr>
              <a:lnSpc>
                <a:spcPct val="150000"/>
              </a:lnSpc>
            </a:pPr>
            <a:r>
              <a:rPr lang="en-IN" sz="2800" b="1" dirty="0" smtClean="0">
                <a:latin typeface="Garamond" pitchFamily="18" charset="0"/>
              </a:rPr>
              <a:t>Whatever be the stories …</a:t>
            </a:r>
            <a:r>
              <a:rPr lang="en-IN" sz="2400" b="1" dirty="0" smtClean="0">
                <a:latin typeface="Garamond" pitchFamily="18" charset="0"/>
              </a:rPr>
              <a:t> </a:t>
            </a:r>
          </a:p>
          <a:p>
            <a:pPr>
              <a:lnSpc>
                <a:spcPct val="150000"/>
              </a:lnSpc>
            </a:pPr>
            <a:r>
              <a:rPr lang="en-IN" sz="2400" b="1" dirty="0" smtClean="0">
                <a:solidFill>
                  <a:srgbClr val="C00000"/>
                </a:solidFill>
                <a:latin typeface="Garamond" pitchFamily="18" charset="0"/>
              </a:rPr>
              <a:t>We salute those great scientific minds who solved the Longitude problem, once considered </a:t>
            </a:r>
            <a:r>
              <a:rPr lang="en-IN" sz="2400" b="1" dirty="0" smtClean="0">
                <a:latin typeface="Garamond" pitchFamily="18" charset="0"/>
              </a:rPr>
              <a:t>“attempting the impossible”</a:t>
            </a:r>
            <a:r>
              <a:rPr lang="en-IN" sz="2400" b="1" dirty="0" smtClean="0">
                <a:solidFill>
                  <a:srgbClr val="C00000"/>
                </a:solidFill>
                <a:latin typeface="Garamond" pitchFamily="18" charset="0"/>
              </a:rPr>
              <a:t>,</a:t>
            </a:r>
            <a:r>
              <a:rPr lang="en-IN" sz="2400" b="1" dirty="0" smtClean="0">
                <a:latin typeface="Garamond" pitchFamily="18" charset="0"/>
              </a:rPr>
              <a:t> </a:t>
            </a:r>
            <a:r>
              <a:rPr lang="en-IN" sz="2400" b="1" dirty="0" smtClean="0">
                <a:solidFill>
                  <a:srgbClr val="C00000"/>
                </a:solidFill>
                <a:latin typeface="Garamond" pitchFamily="18" charset="0"/>
              </a:rPr>
              <a:t>in their own ways.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pic>
        <p:nvPicPr>
          <p:cNvPr id="5122" name="Picture 2" descr="Vehicle Tracking for Fleets of Cars"/>
          <p:cNvPicPr>
            <a:picLocks noChangeAspect="1" noChangeArrowheads="1"/>
          </p:cNvPicPr>
          <p:nvPr/>
        </p:nvPicPr>
        <p:blipFill>
          <a:blip r:embed="rId3" cstate="print"/>
          <a:srcRect/>
          <a:stretch>
            <a:fillRect/>
          </a:stretch>
        </p:blipFill>
        <p:spPr bwMode="auto">
          <a:xfrm>
            <a:off x="5286380" y="1392785"/>
            <a:ext cx="3714744" cy="2464843"/>
          </a:xfrm>
          <a:prstGeom prst="rect">
            <a:avLst/>
          </a:prstGeom>
          <a:noFill/>
        </p:spPr>
      </p:pic>
      <p:sp>
        <p:nvSpPr>
          <p:cNvPr id="4" name="Rectangle 3"/>
          <p:cNvSpPr/>
          <p:nvPr/>
        </p:nvSpPr>
        <p:spPr>
          <a:xfrm>
            <a:off x="357158" y="3133082"/>
            <a:ext cx="4929222" cy="1938992"/>
          </a:xfrm>
          <a:prstGeom prst="rect">
            <a:avLst/>
          </a:prstGeom>
        </p:spPr>
        <p:txBody>
          <a:bodyPr wrap="square">
            <a:spAutoFit/>
          </a:bodyPr>
          <a:lstStyle/>
          <a:p>
            <a:r>
              <a:rPr lang="en-US" sz="2400" b="1" dirty="0" smtClean="0">
                <a:solidFill>
                  <a:srgbClr val="C00000"/>
                </a:solidFill>
                <a:latin typeface="Garamond" pitchFamily="18" charset="0"/>
              </a:rPr>
              <a:t>It is indeed difficult for the present generation even to imagine that precise determination of longitude or latitude could at all have been … </a:t>
            </a:r>
            <a:r>
              <a:rPr lang="en-US" sz="2400" b="1" dirty="0" smtClean="0">
                <a:latin typeface="Garamond" pitchFamily="18" charset="0"/>
              </a:rPr>
              <a:t>a problem!</a:t>
            </a:r>
            <a:r>
              <a:rPr lang="en-US" sz="2400" b="1" dirty="0" smtClean="0">
                <a:solidFill>
                  <a:srgbClr val="C00000"/>
                </a:solidFill>
                <a:latin typeface="Garamond" pitchFamily="18" charset="0"/>
              </a:rPr>
              <a:t> </a:t>
            </a:r>
            <a:endParaRPr lang="en-US" sz="2400" b="1" dirty="0">
              <a:solidFill>
                <a:srgbClr val="C00000"/>
              </a:solidFill>
              <a:latin typeface="Garamond" pitchFamily="18" charset="0"/>
            </a:endParaRPr>
          </a:p>
        </p:txBody>
      </p:sp>
      <p:sp>
        <p:nvSpPr>
          <p:cNvPr id="5" name="TextBox 4"/>
          <p:cNvSpPr txBox="1"/>
          <p:nvPr/>
        </p:nvSpPr>
        <p:spPr>
          <a:xfrm>
            <a:off x="357158" y="1689075"/>
            <a:ext cx="4572032" cy="954107"/>
          </a:xfrm>
          <a:prstGeom prst="rect">
            <a:avLst/>
          </a:prstGeom>
          <a:noFill/>
        </p:spPr>
        <p:txBody>
          <a:bodyPr wrap="square" rtlCol="0">
            <a:spAutoFit/>
          </a:bodyPr>
          <a:lstStyle/>
          <a:p>
            <a:r>
              <a:rPr lang="en-US" sz="2800" b="1" dirty="0" smtClean="0">
                <a:latin typeface="Garamond" pitchFamily="18" charset="0"/>
              </a:rPr>
              <a:t>Used to GPS that updates the position every second …</a:t>
            </a:r>
            <a:endParaRPr lang="en-US" sz="2800" b="1" dirty="0">
              <a:latin typeface="Garamond" pitchFamily="18" charset="0"/>
            </a:endParaRPr>
          </a:p>
        </p:txBody>
      </p:sp>
      <p:pic>
        <p:nvPicPr>
          <p:cNvPr id="5124" name="Picture 4" descr="http://t1.ftcdn.net/jpg/00/08/84/68/400_F_8846851_r1SEPS8jjCq9bYSch2UI4ia4WcJMuzyc.jpg"/>
          <p:cNvPicPr>
            <a:picLocks noChangeAspect="1" noChangeArrowheads="1"/>
          </p:cNvPicPr>
          <p:nvPr/>
        </p:nvPicPr>
        <p:blipFill>
          <a:blip r:embed="rId4" cstate="print"/>
          <a:srcRect/>
          <a:stretch>
            <a:fillRect/>
          </a:stretch>
        </p:blipFill>
        <p:spPr bwMode="auto">
          <a:xfrm>
            <a:off x="498087" y="142876"/>
            <a:ext cx="859203" cy="1214422"/>
          </a:xfrm>
          <a:prstGeom prst="rect">
            <a:avLst/>
          </a:prstGeom>
          <a:noFill/>
        </p:spPr>
      </p:pic>
      <p:sp>
        <p:nvSpPr>
          <p:cNvPr id="7" name="TextBox 6"/>
          <p:cNvSpPr txBox="1"/>
          <p:nvPr/>
        </p:nvSpPr>
        <p:spPr>
          <a:xfrm>
            <a:off x="1357290" y="486771"/>
            <a:ext cx="3357586" cy="584775"/>
          </a:xfrm>
          <a:prstGeom prst="rect">
            <a:avLst/>
          </a:prstGeom>
          <a:noFill/>
        </p:spPr>
        <p:txBody>
          <a:bodyPr wrap="square" rtlCol="0">
            <a:spAutoFit/>
          </a:bodyPr>
          <a:lstStyle/>
          <a:p>
            <a:r>
              <a:rPr lang="en-US" sz="3200" b="1" dirty="0" smtClean="0">
                <a:latin typeface="Garamond" pitchFamily="18" charset="0"/>
              </a:rPr>
              <a:t>To the present …</a:t>
            </a:r>
            <a:endParaRPr lang="en-US" sz="3200" b="1" dirty="0">
              <a:latin typeface="Garamond" pitchFamily="18" charset="0"/>
            </a:endParaRPr>
          </a:p>
        </p:txBody>
      </p:sp>
      <p:pic>
        <p:nvPicPr>
          <p:cNvPr id="5126" name="Picture 6" descr="File:KyotoTaxiRide.jpg"/>
          <p:cNvPicPr>
            <a:picLocks noChangeAspect="1" noChangeArrowheads="1"/>
          </p:cNvPicPr>
          <p:nvPr/>
        </p:nvPicPr>
        <p:blipFill>
          <a:blip r:embed="rId5" cstate="print"/>
          <a:srcRect/>
          <a:stretch>
            <a:fillRect/>
          </a:stretch>
        </p:blipFill>
        <p:spPr bwMode="auto">
          <a:xfrm>
            <a:off x="5286380" y="4095900"/>
            <a:ext cx="3857620" cy="25750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additive="base">
                                        <p:cTn id="12" dur="2000" fill="hold"/>
                                        <p:tgtEl>
                                          <p:spTgt spid="5122"/>
                                        </p:tgtEl>
                                        <p:attrNameLst>
                                          <p:attrName>ppt_x</p:attrName>
                                        </p:attrNameLst>
                                      </p:cBhvr>
                                      <p:tavLst>
                                        <p:tav tm="0">
                                          <p:val>
                                            <p:strVal val="1+#ppt_w/2"/>
                                          </p:val>
                                        </p:tav>
                                        <p:tav tm="100000">
                                          <p:val>
                                            <p:strVal val="#ppt_x"/>
                                          </p:val>
                                        </p:tav>
                                      </p:tavLst>
                                    </p:anim>
                                    <p:anim calcmode="lin" valueType="num">
                                      <p:cBhvr additive="base">
                                        <p:cTn id="13" dur="2000" fill="hold"/>
                                        <p:tgtEl>
                                          <p:spTgt spid="5122"/>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additive="base">
                                        <p:cTn id="17" dur="1000" fill="hold"/>
                                        <p:tgtEl>
                                          <p:spTgt spid="5126"/>
                                        </p:tgtEl>
                                        <p:attrNameLst>
                                          <p:attrName>ppt_x</p:attrName>
                                        </p:attrNameLst>
                                      </p:cBhvr>
                                      <p:tavLst>
                                        <p:tav tm="0">
                                          <p:val>
                                            <p:strVal val="#ppt_x"/>
                                          </p:val>
                                        </p:tav>
                                        <p:tav tm="100000">
                                          <p:val>
                                            <p:strVal val="#ppt_x"/>
                                          </p:val>
                                        </p:tav>
                                      </p:tavLst>
                                    </p:anim>
                                    <p:anim calcmode="lin" valueType="num">
                                      <p:cBhvr additive="base">
                                        <p:cTn id="18" dur="10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2000" fill="hold"/>
                                        <p:tgtEl>
                                          <p:spTgt spid="4"/>
                                        </p:tgtEl>
                                        <p:attrNameLst>
                                          <p:attrName>ppt_x</p:attrName>
                                        </p:attrNameLst>
                                      </p:cBhvr>
                                      <p:tavLst>
                                        <p:tav tm="0">
                                          <p:val>
                                            <p:strVal val="0-#ppt_w/2"/>
                                          </p:val>
                                        </p:tav>
                                        <p:tav tm="100000">
                                          <p:val>
                                            <p:strVal val="#ppt_x"/>
                                          </p:val>
                                        </p:tav>
                                      </p:tavLst>
                                    </p:anim>
                                    <p:anim calcmode="lin" valueType="num">
                                      <p:cBhvr additive="base">
                                        <p:cTn id="24"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24"/>
            <a:ext cx="9144000" cy="6858024"/>
          </a:xfrm>
          <a:prstGeom prst="rect">
            <a:avLst/>
          </a:prstGeom>
          <a:solidFill>
            <a:schemeClr val="accent1"/>
          </a:solidFill>
        </p:spPr>
      </p:pic>
      <p:pic>
        <p:nvPicPr>
          <p:cNvPr id="4" name="Picture 3" descr="ConstellationGPS.gif"/>
          <p:cNvPicPr>
            <a:picLocks noChangeAspect="1"/>
          </p:cNvPicPr>
          <p:nvPr/>
        </p:nvPicPr>
        <p:blipFill>
          <a:blip r:embed="rId3" cstate="print"/>
          <a:stretch>
            <a:fillRect/>
          </a:stretch>
        </p:blipFill>
        <p:spPr>
          <a:xfrm>
            <a:off x="2500298" y="1142984"/>
            <a:ext cx="3643306" cy="2914645"/>
          </a:xfrm>
          <a:prstGeom prst="rect">
            <a:avLst/>
          </a:prstGeom>
        </p:spPr>
      </p:pic>
      <p:sp>
        <p:nvSpPr>
          <p:cNvPr id="5" name="TextBox 4"/>
          <p:cNvSpPr txBox="1"/>
          <p:nvPr/>
        </p:nvSpPr>
        <p:spPr>
          <a:xfrm>
            <a:off x="642910" y="334012"/>
            <a:ext cx="7929618" cy="523220"/>
          </a:xfrm>
          <a:prstGeom prst="rect">
            <a:avLst/>
          </a:prstGeom>
          <a:noFill/>
        </p:spPr>
        <p:txBody>
          <a:bodyPr wrap="square" rtlCol="0">
            <a:spAutoFit/>
          </a:bodyPr>
          <a:lstStyle/>
          <a:p>
            <a:r>
              <a:rPr lang="en-US" sz="2800" b="1" dirty="0" smtClean="0">
                <a:latin typeface="Garamond" pitchFamily="18" charset="0"/>
              </a:rPr>
              <a:t>Some facts about GPS (G</a:t>
            </a:r>
            <a:r>
              <a:rPr lang="en-US" sz="2800" b="1" dirty="0" smtClean="0">
                <a:solidFill>
                  <a:srgbClr val="C00000"/>
                </a:solidFill>
                <a:latin typeface="Garamond" pitchFamily="18" charset="0"/>
              </a:rPr>
              <a:t>lobal</a:t>
            </a:r>
            <a:r>
              <a:rPr lang="en-US" sz="2800" b="1" dirty="0" smtClean="0">
                <a:latin typeface="Garamond" pitchFamily="18" charset="0"/>
              </a:rPr>
              <a:t> P</a:t>
            </a:r>
            <a:r>
              <a:rPr lang="en-US" sz="2800" b="1" dirty="0" smtClean="0">
                <a:solidFill>
                  <a:srgbClr val="C00000"/>
                </a:solidFill>
                <a:latin typeface="Garamond" pitchFamily="18" charset="0"/>
              </a:rPr>
              <a:t>ositioning</a:t>
            </a:r>
            <a:r>
              <a:rPr lang="en-US" sz="2800" b="1" dirty="0" smtClean="0">
                <a:latin typeface="Garamond" pitchFamily="18" charset="0"/>
              </a:rPr>
              <a:t> S</a:t>
            </a:r>
            <a:r>
              <a:rPr lang="en-US" sz="2800" b="1" dirty="0" smtClean="0">
                <a:solidFill>
                  <a:srgbClr val="C00000"/>
                </a:solidFill>
                <a:latin typeface="Garamond" pitchFamily="18" charset="0"/>
              </a:rPr>
              <a:t>ystem</a:t>
            </a:r>
            <a:r>
              <a:rPr lang="en-US" sz="2800" b="1" dirty="0" smtClean="0">
                <a:latin typeface="Garamond" pitchFamily="18" charset="0"/>
              </a:rPr>
              <a:t>)</a:t>
            </a:r>
            <a:endParaRPr lang="en-US" sz="2800" b="1" dirty="0">
              <a:latin typeface="Garamond" pitchFamily="18" charset="0"/>
            </a:endParaRPr>
          </a:p>
        </p:txBody>
      </p:sp>
      <p:sp>
        <p:nvSpPr>
          <p:cNvPr id="6" name="TextBox 5"/>
          <p:cNvSpPr txBox="1"/>
          <p:nvPr/>
        </p:nvSpPr>
        <p:spPr>
          <a:xfrm>
            <a:off x="1571604" y="4171615"/>
            <a:ext cx="6143668" cy="2400657"/>
          </a:xfrm>
          <a:prstGeom prst="rect">
            <a:avLst/>
          </a:prstGeom>
          <a:noFill/>
        </p:spPr>
        <p:txBody>
          <a:bodyPr wrap="square" rtlCol="0">
            <a:spAutoFit/>
          </a:bodyPr>
          <a:lstStyle/>
          <a:p>
            <a:pPr>
              <a:lnSpc>
                <a:spcPct val="150000"/>
              </a:lnSpc>
              <a:buFont typeface="Arial" pitchFamily="34" charset="0"/>
              <a:buChar char="•"/>
            </a:pPr>
            <a:r>
              <a:rPr lang="en-US" sz="2000" b="1" dirty="0" smtClean="0">
                <a:latin typeface="Garamond" pitchFamily="18" charset="0"/>
              </a:rPr>
              <a:t> 32 Satellites in the GPS constellation</a:t>
            </a:r>
          </a:p>
          <a:p>
            <a:pPr>
              <a:lnSpc>
                <a:spcPct val="150000"/>
              </a:lnSpc>
              <a:buFont typeface="Arial" pitchFamily="34" charset="0"/>
              <a:buChar char="•"/>
            </a:pPr>
            <a:r>
              <a:rPr lang="en-US" sz="2000" b="1" dirty="0" smtClean="0">
                <a:solidFill>
                  <a:srgbClr val="C00000"/>
                </a:solidFill>
                <a:latin typeface="Garamond" pitchFamily="18" charset="0"/>
              </a:rPr>
              <a:t> Orbiting at an altitude of approximately 20,200 km</a:t>
            </a:r>
          </a:p>
          <a:p>
            <a:pPr>
              <a:lnSpc>
                <a:spcPct val="150000"/>
              </a:lnSpc>
              <a:buFont typeface="Arial" pitchFamily="34" charset="0"/>
              <a:buChar char="•"/>
            </a:pPr>
            <a:r>
              <a:rPr lang="en-US" sz="2000" b="1" dirty="0" smtClean="0">
                <a:latin typeface="Garamond" pitchFamily="18" charset="0"/>
              </a:rPr>
              <a:t> Six orbital planes with four satellites each (8 spares)</a:t>
            </a:r>
          </a:p>
          <a:p>
            <a:pPr>
              <a:lnSpc>
                <a:spcPct val="150000"/>
              </a:lnSpc>
              <a:buFont typeface="Arial" pitchFamily="34" charset="0"/>
              <a:buChar char="•"/>
            </a:pPr>
            <a:r>
              <a:rPr lang="en-US" sz="2000" b="1" dirty="0" smtClean="0">
                <a:solidFill>
                  <a:srgbClr val="C00000"/>
                </a:solidFill>
                <a:latin typeface="Garamond" pitchFamily="18" charset="0"/>
              </a:rPr>
              <a:t> At inclination of 55</a:t>
            </a:r>
            <a:r>
              <a:rPr lang="en-US" sz="2000" b="1" baseline="30000" dirty="0" smtClean="0">
                <a:solidFill>
                  <a:srgbClr val="C00000"/>
                </a:solidFill>
                <a:latin typeface="Garamond" pitchFamily="18" charset="0"/>
              </a:rPr>
              <a:t>o </a:t>
            </a:r>
            <a:r>
              <a:rPr lang="en-US" sz="2000" b="1" dirty="0" smtClean="0">
                <a:solidFill>
                  <a:srgbClr val="C00000"/>
                </a:solidFill>
                <a:latin typeface="Garamond" pitchFamily="18" charset="0"/>
              </a:rPr>
              <a:t>with respect to equator</a:t>
            </a:r>
          </a:p>
          <a:p>
            <a:pPr>
              <a:lnSpc>
                <a:spcPct val="150000"/>
              </a:lnSpc>
              <a:buFont typeface="Arial" pitchFamily="34" charset="0"/>
              <a:buChar char="•"/>
            </a:pPr>
            <a:r>
              <a:rPr lang="en-US" sz="2000" b="1" dirty="0" smtClean="0">
                <a:latin typeface="Garamond" pitchFamily="18" charset="0"/>
              </a:rPr>
              <a:t> Orbital period: One-half a sidereal day  </a:t>
            </a:r>
            <a:endParaRPr lang="en-US" sz="2000" b="1" dirty="0">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2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20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20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6" dur="2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20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32" dur="20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4" name="Rectangle 3"/>
          <p:cNvSpPr/>
          <p:nvPr/>
        </p:nvSpPr>
        <p:spPr>
          <a:xfrm>
            <a:off x="428596" y="4071942"/>
            <a:ext cx="7715304" cy="1938992"/>
          </a:xfrm>
          <a:prstGeom prst="rect">
            <a:avLst/>
          </a:prstGeom>
        </p:spPr>
        <p:txBody>
          <a:bodyPr wrap="square">
            <a:spAutoFit/>
          </a:bodyPr>
          <a:lstStyle/>
          <a:p>
            <a:r>
              <a:rPr lang="en-IN" sz="2400" b="1" dirty="0" smtClean="0">
                <a:latin typeface="Garamond" pitchFamily="18" charset="0"/>
              </a:rPr>
              <a:t>However, its artificial counterparts (GPS satellites) triumphed in continuously fixing the longitude as well as the latitude anytime anywhere on the earth to an accuracy of the order of a metre or to even centimetres in case of military applications</a:t>
            </a:r>
            <a:endParaRPr lang="en-US" sz="2400" b="1" dirty="0">
              <a:latin typeface="Garamond" pitchFamily="18" charset="0"/>
            </a:endParaRPr>
          </a:p>
        </p:txBody>
      </p:sp>
      <p:sp>
        <p:nvSpPr>
          <p:cNvPr id="5" name="TextBox 4"/>
          <p:cNvSpPr txBox="1"/>
          <p:nvPr/>
        </p:nvSpPr>
        <p:spPr>
          <a:xfrm>
            <a:off x="428596" y="571480"/>
            <a:ext cx="2214578" cy="584775"/>
          </a:xfrm>
          <a:prstGeom prst="rect">
            <a:avLst/>
          </a:prstGeom>
          <a:noFill/>
        </p:spPr>
        <p:txBody>
          <a:bodyPr wrap="square" rtlCol="0">
            <a:spAutoFit/>
          </a:bodyPr>
          <a:lstStyle/>
          <a:p>
            <a:r>
              <a:rPr lang="en-US" sz="3200" b="1" dirty="0" smtClean="0">
                <a:latin typeface="Garamond" pitchFamily="18" charset="0"/>
              </a:rPr>
              <a:t>Epilogue</a:t>
            </a:r>
            <a:endParaRPr lang="en-US" sz="3200" b="1" dirty="0">
              <a:latin typeface="Garamond" pitchFamily="18" charset="0"/>
            </a:endParaRPr>
          </a:p>
        </p:txBody>
      </p:sp>
      <p:pic>
        <p:nvPicPr>
          <p:cNvPr id="6" name="Picture 10" descr="Artist animated rendition of geostationary satellite spinning in orbit in unison with Earth's revolutions"/>
          <p:cNvPicPr>
            <a:picLocks noChangeAspect="1" noChangeArrowheads="1" noCrop="1"/>
          </p:cNvPicPr>
          <p:nvPr/>
        </p:nvPicPr>
        <p:blipFill>
          <a:blip r:embed="rId3" cstate="print"/>
          <a:srcRect/>
          <a:stretch>
            <a:fillRect/>
          </a:stretch>
        </p:blipFill>
        <p:spPr bwMode="auto">
          <a:xfrm>
            <a:off x="5357818" y="1000108"/>
            <a:ext cx="3714744" cy="2869640"/>
          </a:xfrm>
          <a:prstGeom prst="rect">
            <a:avLst/>
          </a:prstGeom>
          <a:noFill/>
        </p:spPr>
      </p:pic>
      <p:sp>
        <p:nvSpPr>
          <p:cNvPr id="7" name="Rectangle 6"/>
          <p:cNvSpPr/>
          <p:nvPr/>
        </p:nvSpPr>
        <p:spPr>
          <a:xfrm>
            <a:off x="428596" y="1500174"/>
            <a:ext cx="4857784" cy="1938992"/>
          </a:xfrm>
          <a:prstGeom prst="rect">
            <a:avLst/>
          </a:prstGeom>
        </p:spPr>
        <p:txBody>
          <a:bodyPr wrap="square">
            <a:spAutoFit/>
          </a:bodyPr>
          <a:lstStyle/>
          <a:p>
            <a:r>
              <a:rPr lang="en-IN" sz="2400" b="1" dirty="0" smtClean="0">
                <a:solidFill>
                  <a:srgbClr val="C00000"/>
                </a:solidFill>
                <a:latin typeface="Garamond" pitchFamily="18" charset="0"/>
              </a:rPr>
              <a:t>It so happened that the natural satellite of the earth (lunar method) lost out to the tiny device carved out by a mortal in the nineteenth and large part of twentieth century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1+#ppt_w/2"/>
                                          </p:val>
                                        </p:tav>
                                        <p:tav tm="100000">
                                          <p:val>
                                            <p:strVal val="#ppt_x"/>
                                          </p:val>
                                        </p:tav>
                                      </p:tavLst>
                                    </p:anim>
                                    <p:anim calcmode="lin" valueType="num">
                                      <p:cBhvr additive="base">
                                        <p:cTn id="14"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10" name="TextBox 9"/>
          <p:cNvSpPr txBox="1"/>
          <p:nvPr/>
        </p:nvSpPr>
        <p:spPr>
          <a:xfrm>
            <a:off x="571472" y="500042"/>
            <a:ext cx="1714512" cy="461665"/>
          </a:xfrm>
          <a:prstGeom prst="rect">
            <a:avLst/>
          </a:prstGeom>
          <a:noFill/>
        </p:spPr>
        <p:txBody>
          <a:bodyPr wrap="square" rtlCol="0">
            <a:spAutoFit/>
          </a:bodyPr>
          <a:lstStyle/>
          <a:p>
            <a:r>
              <a:rPr lang="en-US" sz="2400" b="1" dirty="0" smtClean="0">
                <a:solidFill>
                  <a:srgbClr val="C00000"/>
                </a:solidFill>
                <a:latin typeface="Garamond" pitchFamily="18" charset="0"/>
              </a:rPr>
              <a:t>References:</a:t>
            </a:r>
            <a:endParaRPr lang="en-US" sz="2400" b="1" dirty="0">
              <a:solidFill>
                <a:srgbClr val="C00000"/>
              </a:solidFill>
              <a:latin typeface="Garamond" pitchFamily="18" charset="0"/>
            </a:endParaRPr>
          </a:p>
        </p:txBody>
      </p:sp>
      <p:sp>
        <p:nvSpPr>
          <p:cNvPr id="1035" name="Rectangle 11"/>
          <p:cNvSpPr>
            <a:spLocks noChangeArrowheads="1"/>
          </p:cNvSpPr>
          <p:nvPr/>
        </p:nvSpPr>
        <p:spPr bwMode="auto">
          <a:xfrm>
            <a:off x="571472" y="1071546"/>
            <a:ext cx="8001056"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50000"/>
              </a:lnSpc>
              <a:spcBef>
                <a:spcPct val="0"/>
              </a:spcBef>
              <a:spcAft>
                <a:spcPct val="0"/>
              </a:spcAft>
              <a:buClrTx/>
              <a:buSzTx/>
              <a:buFont typeface="+mj-lt"/>
              <a:buAutoNum type="arabicPeriod"/>
              <a:tabLst/>
            </a:pPr>
            <a:r>
              <a:rPr kumimoji="0" lang="en-US" sz="2400" b="1" u="none" strike="noStrike" cap="none" normalizeH="0" baseline="0" dirty="0" smtClean="0">
                <a:ln>
                  <a:noFill/>
                </a:ln>
                <a:effectLst/>
                <a:latin typeface="Garamond" pitchFamily="18" charset="0"/>
                <a:ea typeface="Calibri" pitchFamily="34" charset="0"/>
                <a:cs typeface="Arial" pitchFamily="34" charset="0"/>
              </a:rPr>
              <a:t>Longitude: </a:t>
            </a:r>
            <a:r>
              <a:rPr kumimoji="0" lang="en-US" sz="2400" b="1" i="0" u="none" strike="noStrike" cap="none" normalizeH="0" baseline="0" dirty="0" err="1" smtClean="0">
                <a:ln>
                  <a:noFill/>
                </a:ln>
                <a:solidFill>
                  <a:srgbClr val="C00000"/>
                </a:solidFill>
                <a:effectLst/>
                <a:latin typeface="Garamond" pitchFamily="18" charset="0"/>
                <a:ea typeface="Calibri" pitchFamily="34" charset="0"/>
                <a:cs typeface="Arial" pitchFamily="34" charset="0"/>
              </a:rPr>
              <a:t>Dava</a:t>
            </a:r>
            <a:r>
              <a:rPr kumimoji="0" lang="en-US" sz="2400" b="1" i="0" u="none" strike="noStrike" cap="none" normalizeH="0" baseline="0" dirty="0" smtClean="0">
                <a:ln>
                  <a:noFill/>
                </a:ln>
                <a:solidFill>
                  <a:srgbClr val="C00000"/>
                </a:solidFill>
                <a:effectLst/>
                <a:latin typeface="Garamond" pitchFamily="18" charset="0"/>
                <a:ea typeface="Calibri" pitchFamily="34" charset="0"/>
                <a:cs typeface="Arial" pitchFamily="34" charset="0"/>
              </a:rPr>
              <a:t> </a:t>
            </a:r>
            <a:r>
              <a:rPr kumimoji="0" lang="en-US" sz="2400" b="1" i="0" u="none" strike="noStrike" cap="none" normalizeH="0" baseline="0" dirty="0" err="1" smtClean="0">
                <a:ln>
                  <a:noFill/>
                </a:ln>
                <a:solidFill>
                  <a:srgbClr val="C00000"/>
                </a:solidFill>
                <a:effectLst/>
                <a:latin typeface="Garamond" pitchFamily="18" charset="0"/>
                <a:ea typeface="Calibri" pitchFamily="34" charset="0"/>
                <a:cs typeface="Arial" pitchFamily="34" charset="0"/>
              </a:rPr>
              <a:t>Sobel</a:t>
            </a:r>
            <a:r>
              <a:rPr kumimoji="0" lang="en-US" sz="2400" b="1" i="0" u="none" strike="noStrike" cap="none" normalizeH="0" baseline="0" dirty="0" smtClean="0">
                <a:ln>
                  <a:noFill/>
                </a:ln>
                <a:solidFill>
                  <a:srgbClr val="C00000"/>
                </a:solidFill>
                <a:effectLst/>
                <a:latin typeface="Garamond" pitchFamily="18" charset="0"/>
                <a:ea typeface="Calibri" pitchFamily="34" charset="0"/>
                <a:cs typeface="Arial" pitchFamily="34" charset="0"/>
              </a:rPr>
              <a:t> (Bloomsbury, NY)</a:t>
            </a:r>
            <a:endParaRPr kumimoji="0" lang="en-US" sz="2400" b="1" i="0" u="none" strike="noStrike" cap="none" normalizeH="0" baseline="0" dirty="0" smtClean="0">
              <a:ln>
                <a:noFill/>
              </a:ln>
              <a:solidFill>
                <a:srgbClr val="C00000"/>
              </a:solidFill>
              <a:effectLst/>
              <a:latin typeface="Garamond" pitchFamily="18" charset="0"/>
              <a:cs typeface="Arial" pitchFamily="34" charset="0"/>
            </a:endParaRPr>
          </a:p>
          <a:p>
            <a:pPr marL="457200" marR="0" lvl="0" indent="-457200" algn="l" defTabSz="914400" rtl="0" eaLnBrk="0" fontAlgn="base" latinLnBrk="0" hangingPunct="0">
              <a:lnSpc>
                <a:spcPct val="150000"/>
              </a:lnSpc>
              <a:spcBef>
                <a:spcPct val="0"/>
              </a:spcBef>
              <a:spcAft>
                <a:spcPct val="0"/>
              </a:spcAft>
              <a:buClrTx/>
              <a:buSzTx/>
              <a:buFont typeface="+mj-lt"/>
              <a:buAutoNum type="arabicPeriod"/>
              <a:tabLst/>
            </a:pPr>
            <a:r>
              <a:rPr kumimoji="0" lang="en-US" sz="2400" b="1" i="0" u="none" strike="noStrike" cap="none" normalizeH="0" baseline="0" dirty="0" smtClean="0">
                <a:ln>
                  <a:noFill/>
                </a:ln>
                <a:solidFill>
                  <a:srgbClr val="000000"/>
                </a:solidFill>
                <a:effectLst/>
                <a:latin typeface="Garamond" pitchFamily="18" charset="0"/>
                <a:ea typeface="Calibri" pitchFamily="34" charset="0"/>
                <a:cs typeface="Times New Roman" pitchFamily="18" charset="0"/>
              </a:rPr>
              <a:t>Abridged internet version of </a:t>
            </a:r>
            <a:r>
              <a:rPr kumimoji="0" lang="en-US" sz="2400" b="1" u="none" strike="noStrike" cap="none" normalizeH="0" baseline="0" dirty="0" smtClean="0">
                <a:ln>
                  <a:noFill/>
                </a:ln>
                <a:effectLst/>
                <a:latin typeface="Garamond" pitchFamily="18" charset="0"/>
                <a:ea typeface="Calibri" pitchFamily="34" charset="0"/>
                <a:cs typeface="Times New Roman" pitchFamily="18" charset="0"/>
              </a:rPr>
              <a:t>Time Restored: The Story of the Harrison Timekeepers and R.T. Gould, ‘The Man who Knew (almost) Everything’</a:t>
            </a:r>
            <a:r>
              <a:rPr kumimoji="0" lang="en-US" sz="2400" b="0" i="0" u="none" strike="noStrike" cap="none" normalizeH="0" baseline="0" dirty="0" smtClean="0">
                <a:ln>
                  <a:noFill/>
                </a:ln>
                <a:effectLst/>
                <a:latin typeface="Garamond" pitchFamily="18" charset="0"/>
                <a:ea typeface="Calibri" pitchFamily="34" charset="0"/>
                <a:cs typeface="Times New Roman" pitchFamily="18" charset="0"/>
              </a:rPr>
              <a:t>, </a:t>
            </a:r>
            <a:r>
              <a:rPr kumimoji="0" lang="en-US" sz="2400" b="1" i="0" u="none" strike="noStrike" cap="none" normalizeH="0" baseline="0" dirty="0" smtClean="0">
                <a:ln>
                  <a:noFill/>
                </a:ln>
                <a:solidFill>
                  <a:srgbClr val="C00000"/>
                </a:solidFill>
                <a:effectLst/>
                <a:latin typeface="Garamond" pitchFamily="18" charset="0"/>
                <a:ea typeface="Calibri" pitchFamily="34" charset="0"/>
                <a:cs typeface="Times New Roman" pitchFamily="18" charset="0"/>
              </a:rPr>
              <a:t>by Jonathan Betts, published by NMM &amp; Oxford, 2006</a:t>
            </a:r>
            <a:endParaRPr kumimoji="0" lang="en-US" sz="2400" b="1" i="0" u="none" strike="noStrike" cap="none" normalizeH="0" baseline="0" dirty="0" smtClean="0">
              <a:ln>
                <a:noFill/>
              </a:ln>
              <a:solidFill>
                <a:srgbClr val="C00000"/>
              </a:solidFill>
              <a:effectLst/>
              <a:latin typeface="Garamond" pitchFamily="18" charset="0"/>
              <a:ea typeface="Calibri"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Garamond" pitchFamily="18" charset="0"/>
              <a:ea typeface="Calibri"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Garamond" pitchFamily="18" charset="0"/>
                <a:ea typeface="Calibri" pitchFamily="34" charset="0"/>
                <a:cs typeface="Arial" pitchFamily="34" charset="0"/>
              </a:rPr>
              <a:t>Figures are taken from different sources on the internet</a:t>
            </a:r>
            <a:r>
              <a:rPr kumimoji="0" lang="en-US" sz="2400" b="0" i="0" u="none" strike="noStrike" cap="none" normalizeH="0" baseline="0" dirty="0" smtClean="0">
                <a:ln>
                  <a:noFill/>
                </a:ln>
                <a:solidFill>
                  <a:schemeClr val="tx1"/>
                </a:solidFill>
                <a:effectLst/>
                <a:latin typeface="Garamond" pitchFamily="18" charset="0"/>
                <a:cs typeface="Arial" pitchFamily="34" charset="0"/>
              </a:rPr>
              <a:t> </a:t>
            </a:r>
          </a:p>
          <a:p>
            <a:pPr marL="0" marR="0" lvl="0" indent="0" algn="l" defTabSz="914400" rtl="0" eaLnBrk="0" fontAlgn="base" latinLnBrk="0" hangingPunct="0">
              <a:lnSpc>
                <a:spcPct val="150000"/>
              </a:lnSpc>
              <a:spcBef>
                <a:spcPct val="0"/>
              </a:spcBef>
              <a:spcAft>
                <a:spcPct val="0"/>
              </a:spcAft>
              <a:buClrTx/>
              <a:buSzTx/>
              <a:buFontTx/>
              <a:buNone/>
              <a:tabLst/>
            </a:pPr>
            <a:endParaRPr lang="en-US" sz="1200" b="1" dirty="0" smtClean="0">
              <a:solidFill>
                <a:srgbClr val="C00000"/>
              </a:solidFill>
              <a:latin typeface="Garamond" pitchFamily="18"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lang="en-US" sz="2400" b="1" dirty="0" smtClean="0">
                <a:solidFill>
                  <a:srgbClr val="C00000"/>
                </a:solidFill>
                <a:latin typeface="Garamond" pitchFamily="18" charset="0"/>
                <a:cs typeface="Arial" pitchFamily="34" charset="0"/>
              </a:rPr>
              <a:t>Documents on </a:t>
            </a:r>
            <a:r>
              <a:rPr lang="en-US" sz="2400" b="1" dirty="0" smtClean="0">
                <a:latin typeface="Garamond" pitchFamily="18" charset="0"/>
                <a:cs typeface="Arial" pitchFamily="34" charset="0"/>
              </a:rPr>
              <a:t>Longitude Act </a:t>
            </a:r>
            <a:r>
              <a:rPr lang="en-US" sz="2400" b="1" dirty="0" smtClean="0">
                <a:solidFill>
                  <a:srgbClr val="C00000"/>
                </a:solidFill>
                <a:latin typeface="Garamond" pitchFamily="18" charset="0"/>
                <a:cs typeface="Arial" pitchFamily="34" charset="0"/>
              </a:rPr>
              <a:t>and</a:t>
            </a:r>
            <a:r>
              <a:rPr lang="en-US" sz="2400" b="1" dirty="0" smtClean="0">
                <a:latin typeface="Garamond" pitchFamily="18" charset="0"/>
                <a:cs typeface="Arial" pitchFamily="34" charset="0"/>
              </a:rPr>
              <a:t> minutes of Board of Longitude</a:t>
            </a:r>
            <a:r>
              <a:rPr lang="en-US" sz="2400" b="1" dirty="0" smtClean="0">
                <a:solidFill>
                  <a:srgbClr val="C00000"/>
                </a:solidFill>
                <a:latin typeface="Garamond" pitchFamily="18" charset="0"/>
                <a:cs typeface="Arial" pitchFamily="34" charset="0"/>
              </a:rPr>
              <a:t> </a:t>
            </a:r>
            <a:r>
              <a:rPr lang="en-US" sz="2400" b="1" dirty="0" smtClean="0">
                <a:latin typeface="Garamond" pitchFamily="18" charset="0"/>
                <a:cs typeface="Arial" pitchFamily="34" charset="0"/>
              </a:rPr>
              <a:t>meeting</a:t>
            </a:r>
            <a:r>
              <a:rPr lang="en-US" sz="2400" b="1" dirty="0" smtClean="0">
                <a:solidFill>
                  <a:srgbClr val="C00000"/>
                </a:solidFill>
                <a:latin typeface="Garamond" pitchFamily="18" charset="0"/>
                <a:cs typeface="Arial" pitchFamily="34" charset="0"/>
              </a:rPr>
              <a:t> from Cambridge University Archives</a:t>
            </a:r>
            <a:endParaRPr kumimoji="0" lang="en-US" sz="2400" b="1" i="0" u="none" strike="noStrike" cap="none" normalizeH="0" baseline="0" dirty="0" smtClean="0">
              <a:ln>
                <a:noFill/>
              </a:ln>
              <a:solidFill>
                <a:srgbClr val="C00000"/>
              </a:solidFill>
              <a:effectLst/>
              <a:latin typeface="Garamond" pitchFamily="18" charset="0"/>
              <a:cs typeface="Arial"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61441" name="Rectangle 1"/>
          <p:cNvSpPr>
            <a:spLocks noChangeArrowheads="1"/>
          </p:cNvSpPr>
          <p:nvPr/>
        </p:nvSpPr>
        <p:spPr bwMode="auto">
          <a:xfrm>
            <a:off x="357158" y="632752"/>
            <a:ext cx="842968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Garamond" pitchFamily="18" charset="0"/>
                <a:ea typeface="Times New Roman" pitchFamily="18" charset="0"/>
                <a:cs typeface="Arial" pitchFamily="34" charset="0"/>
              </a:rPr>
              <a:t>Th</a:t>
            </a:r>
            <a:r>
              <a:rPr lang="en-US" sz="2400" b="1" dirty="0" smtClean="0">
                <a:latin typeface="Garamond" pitchFamily="18" charset="0"/>
                <a:ea typeface="Times New Roman" pitchFamily="18" charset="0"/>
                <a:cs typeface="Arial" pitchFamily="34" charset="0"/>
              </a:rPr>
              <a:t>e speaker fondly remembers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C00000"/>
              </a:solidFill>
              <a:effectLst/>
              <a:latin typeface="Garamond"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sz="2400" b="1" dirty="0" err="1" smtClean="0">
                <a:solidFill>
                  <a:srgbClr val="C00000"/>
                </a:solidFill>
                <a:latin typeface="Garamond" pitchFamily="18" charset="0"/>
                <a:cs typeface="Arial" pitchFamily="34" charset="0"/>
              </a:rPr>
              <a:t>Batchmate</a:t>
            </a:r>
            <a:r>
              <a:rPr lang="en-US" sz="2400" b="1" dirty="0" smtClean="0">
                <a:solidFill>
                  <a:srgbClr val="C00000"/>
                </a:solidFill>
                <a:latin typeface="Garamond" pitchFamily="18" charset="0"/>
                <a:cs typeface="Arial" pitchFamily="34" charset="0"/>
              </a:rPr>
              <a:t> Late Dr. NC </a:t>
            </a:r>
            <a:r>
              <a:rPr lang="en-US" sz="2400" b="1" dirty="0" err="1" smtClean="0">
                <a:solidFill>
                  <a:srgbClr val="C00000"/>
                </a:solidFill>
                <a:latin typeface="Garamond" pitchFamily="18" charset="0"/>
                <a:cs typeface="Arial" pitchFamily="34" charset="0"/>
              </a:rPr>
              <a:t>Rana</a:t>
            </a:r>
            <a:r>
              <a:rPr lang="en-US" sz="2400" b="1" dirty="0" smtClean="0">
                <a:solidFill>
                  <a:srgbClr val="C00000"/>
                </a:solidFill>
                <a:latin typeface="Garamond" pitchFamily="18" charset="0"/>
                <a:cs typeface="Arial" pitchFamily="34" charset="0"/>
              </a:rPr>
              <a:t> who taught him basic Astronomy</a:t>
            </a:r>
            <a:endParaRPr kumimoji="0" lang="en-US" sz="2400" b="1" i="0" u="none" strike="noStrike" cap="none" normalizeH="0" baseline="0" dirty="0" smtClean="0">
              <a:ln>
                <a:noFill/>
              </a:ln>
              <a:solidFill>
                <a:srgbClr val="C00000"/>
              </a:solidFill>
              <a:effectLst/>
              <a:latin typeface="Garamond" pitchFamily="18" charset="0"/>
              <a:cs typeface="Arial" pitchFamily="34" charset="0"/>
            </a:endParaRPr>
          </a:p>
        </p:txBody>
      </p:sp>
      <p:sp>
        <p:nvSpPr>
          <p:cNvPr id="5" name="TextBox 4"/>
          <p:cNvSpPr txBox="1"/>
          <p:nvPr/>
        </p:nvSpPr>
        <p:spPr>
          <a:xfrm>
            <a:off x="357158" y="2347264"/>
            <a:ext cx="8286808" cy="1200329"/>
          </a:xfrm>
          <a:prstGeom prst="rect">
            <a:avLst/>
          </a:prstGeom>
          <a:noFill/>
        </p:spPr>
        <p:txBody>
          <a:bodyPr wrap="square" rtlCol="0">
            <a:spAutoFit/>
          </a:bodyPr>
          <a:lstStyle/>
          <a:p>
            <a:pPr algn="ctr"/>
            <a:r>
              <a:rPr lang="en-US" sz="2400" b="1" dirty="0" smtClean="0">
                <a:latin typeface="Garamond" pitchFamily="18" charset="0"/>
              </a:rPr>
              <a:t>Acknowledges …</a:t>
            </a:r>
          </a:p>
          <a:p>
            <a:pPr algn="ctr"/>
            <a:endParaRPr lang="en-US" sz="2400" b="1" dirty="0" smtClean="0">
              <a:latin typeface="Garamond" pitchFamily="18" charset="0"/>
            </a:endParaRPr>
          </a:p>
          <a:p>
            <a:pPr algn="ctr"/>
            <a:r>
              <a:rPr lang="en-US" sz="2400" b="1" dirty="0" smtClean="0">
                <a:solidFill>
                  <a:srgbClr val="C00000"/>
                </a:solidFill>
                <a:latin typeface="Garamond" pitchFamily="18" charset="0"/>
              </a:rPr>
              <a:t>ASET Colloquium Organizers and Prof NK </a:t>
            </a:r>
            <a:r>
              <a:rPr lang="en-US" sz="2400" b="1" dirty="0" err="1" smtClean="0">
                <a:solidFill>
                  <a:srgbClr val="C00000"/>
                </a:solidFill>
                <a:latin typeface="Garamond" pitchFamily="18" charset="0"/>
              </a:rPr>
              <a:t>Mondal</a:t>
            </a:r>
            <a:r>
              <a:rPr lang="en-US" sz="2400" b="1" dirty="0" smtClean="0">
                <a:latin typeface="Garamond" pitchFamily="18" charset="0"/>
              </a:rPr>
              <a:t>  </a:t>
            </a:r>
            <a:r>
              <a:rPr lang="en-US" sz="2400" b="1" dirty="0" smtClean="0"/>
              <a:t> </a:t>
            </a:r>
            <a:endParaRPr lang="en-US" sz="2400" b="1" dirty="0"/>
          </a:p>
        </p:txBody>
      </p:sp>
      <p:sp>
        <p:nvSpPr>
          <p:cNvPr id="6" name="TextBox 5"/>
          <p:cNvSpPr txBox="1"/>
          <p:nvPr/>
        </p:nvSpPr>
        <p:spPr>
          <a:xfrm>
            <a:off x="357158" y="3918900"/>
            <a:ext cx="8358246" cy="1938992"/>
          </a:xfrm>
          <a:prstGeom prst="rect">
            <a:avLst/>
          </a:prstGeom>
          <a:noFill/>
        </p:spPr>
        <p:txBody>
          <a:bodyPr wrap="square" rtlCol="0">
            <a:spAutoFit/>
          </a:bodyPr>
          <a:lstStyle/>
          <a:p>
            <a:pPr algn="ctr"/>
            <a:r>
              <a:rPr lang="en-US" sz="2400" dirty="0" smtClean="0">
                <a:latin typeface="Garamond" pitchFamily="18" charset="0"/>
              </a:rPr>
              <a:t>&amp;</a:t>
            </a:r>
          </a:p>
          <a:p>
            <a:pPr algn="ctr"/>
            <a:endParaRPr lang="en-US" sz="2400" dirty="0" smtClean="0">
              <a:latin typeface="Garamond" pitchFamily="18" charset="0"/>
            </a:endParaRPr>
          </a:p>
          <a:p>
            <a:pPr algn="ctr"/>
            <a:r>
              <a:rPr lang="en-US" sz="2400" b="1" dirty="0" smtClean="0">
                <a:latin typeface="Garamond" pitchFamily="18" charset="0"/>
              </a:rPr>
              <a:t>Thanks …</a:t>
            </a:r>
          </a:p>
          <a:p>
            <a:pPr algn="ctr"/>
            <a:endParaRPr lang="en-US" sz="2400" b="1" dirty="0" smtClean="0">
              <a:latin typeface="Garamond" pitchFamily="18" charset="0"/>
            </a:endParaRPr>
          </a:p>
          <a:p>
            <a:pPr algn="ctr"/>
            <a:r>
              <a:rPr lang="en-US" sz="2400" b="1" dirty="0" smtClean="0">
                <a:solidFill>
                  <a:srgbClr val="C00000"/>
                </a:solidFill>
                <a:latin typeface="Garamond" pitchFamily="18" charset="0"/>
              </a:rPr>
              <a:t>Everyone in the audience for their patience</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5" name="TextBox 4"/>
          <p:cNvSpPr txBox="1"/>
          <p:nvPr/>
        </p:nvSpPr>
        <p:spPr>
          <a:xfrm>
            <a:off x="357190" y="2071678"/>
            <a:ext cx="8572528" cy="2677656"/>
          </a:xfrm>
          <a:prstGeom prst="rect">
            <a:avLst/>
          </a:prstGeom>
          <a:noFill/>
        </p:spPr>
        <p:txBody>
          <a:bodyPr wrap="square" rtlCol="0">
            <a:spAutoFit/>
          </a:bodyPr>
          <a:lstStyle/>
          <a:p>
            <a:pPr>
              <a:lnSpc>
                <a:spcPct val="150000"/>
              </a:lnSpc>
            </a:pPr>
            <a:r>
              <a:rPr lang="en-US" sz="2800" b="1" dirty="0" smtClean="0">
                <a:latin typeface="Garamond" pitchFamily="18" charset="0"/>
              </a:rPr>
              <a:t>Even after braving stormy weather around Cape Horn, the southernmost tip of South America, the crew oscillated east-west around Juan Fernandez (35</a:t>
            </a:r>
            <a:r>
              <a:rPr lang="en-US" sz="2800" b="1" baseline="30000" dirty="0" smtClean="0">
                <a:latin typeface="Garamond" pitchFamily="18" charset="0"/>
              </a:rPr>
              <a:t>o</a:t>
            </a:r>
            <a:r>
              <a:rPr lang="en-US" sz="2800" b="1" dirty="0" smtClean="0">
                <a:latin typeface="Garamond" pitchFamily="18" charset="0"/>
              </a:rPr>
              <a:t>S) for two weeks due to lack of knowledge of </a:t>
            </a:r>
            <a:r>
              <a:rPr lang="en-US" sz="2800" b="1" dirty="0" smtClean="0">
                <a:solidFill>
                  <a:srgbClr val="C00000"/>
                </a:solidFill>
                <a:latin typeface="Garamond" pitchFamily="18" charset="0"/>
              </a:rPr>
              <a:t>...</a:t>
            </a:r>
            <a:r>
              <a:rPr lang="en-US" sz="2800" dirty="0" smtClean="0">
                <a:solidFill>
                  <a:srgbClr val="C00000"/>
                </a:solidFill>
                <a:latin typeface="Garamond" pitchFamily="18" charset="0"/>
              </a:rPr>
              <a:t> </a:t>
            </a:r>
            <a:r>
              <a:rPr lang="en-US" sz="2800" b="1" dirty="0" smtClean="0">
                <a:solidFill>
                  <a:srgbClr val="C00000"/>
                </a:solidFill>
                <a:latin typeface="Garamond" pitchFamily="18" charset="0"/>
              </a:rPr>
              <a:t>longitude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42494" t="8339" b="4743"/>
          <a:stretch>
            <a:fillRect/>
          </a:stretch>
        </p:blipFill>
        <p:spPr bwMode="auto">
          <a:xfrm>
            <a:off x="467544" y="-29202"/>
            <a:ext cx="8136904" cy="6914586"/>
          </a:xfrm>
          <a:prstGeom prst="rect">
            <a:avLst/>
          </a:prstGeom>
          <a:noFill/>
          <a:ln w="9525">
            <a:noFill/>
            <a:miter lim="800000"/>
            <a:headEnd/>
            <a:tailEnd/>
          </a:ln>
        </p:spPr>
      </p:pic>
      <p:sp>
        <p:nvSpPr>
          <p:cNvPr id="3" name="Freeform 2"/>
          <p:cNvSpPr/>
          <p:nvPr/>
        </p:nvSpPr>
        <p:spPr>
          <a:xfrm>
            <a:off x="3006436" y="429491"/>
            <a:ext cx="2867891" cy="6169817"/>
          </a:xfrm>
          <a:custGeom>
            <a:avLst/>
            <a:gdLst>
              <a:gd name="connsiteX0" fmla="*/ 2867891 w 2867891"/>
              <a:gd name="connsiteY0" fmla="*/ 5721927 h 6169817"/>
              <a:gd name="connsiteX1" fmla="*/ 2854037 w 2867891"/>
              <a:gd name="connsiteY1" fmla="*/ 5971309 h 6169817"/>
              <a:gd name="connsiteX2" fmla="*/ 2798619 w 2867891"/>
              <a:gd name="connsiteY2" fmla="*/ 6040582 h 6169817"/>
              <a:gd name="connsiteX3" fmla="*/ 2770909 w 2867891"/>
              <a:gd name="connsiteY3" fmla="*/ 6068291 h 6169817"/>
              <a:gd name="connsiteX4" fmla="*/ 2590800 w 2867891"/>
              <a:gd name="connsiteY4" fmla="*/ 6137564 h 6169817"/>
              <a:gd name="connsiteX5" fmla="*/ 2549237 w 2867891"/>
              <a:gd name="connsiteY5" fmla="*/ 6165273 h 6169817"/>
              <a:gd name="connsiteX6" fmla="*/ 2202873 w 2867891"/>
              <a:gd name="connsiteY6" fmla="*/ 6151418 h 6169817"/>
              <a:gd name="connsiteX7" fmla="*/ 2078182 w 2867891"/>
              <a:gd name="connsiteY7" fmla="*/ 6054436 h 6169817"/>
              <a:gd name="connsiteX8" fmla="*/ 2008909 w 2867891"/>
              <a:gd name="connsiteY8" fmla="*/ 5999018 h 6169817"/>
              <a:gd name="connsiteX9" fmla="*/ 1967346 w 2867891"/>
              <a:gd name="connsiteY9" fmla="*/ 6012873 h 6169817"/>
              <a:gd name="connsiteX10" fmla="*/ 1828800 w 2867891"/>
              <a:gd name="connsiteY10" fmla="*/ 5971309 h 6169817"/>
              <a:gd name="connsiteX11" fmla="*/ 1801091 w 2867891"/>
              <a:gd name="connsiteY11" fmla="*/ 5929745 h 6169817"/>
              <a:gd name="connsiteX12" fmla="*/ 1731819 w 2867891"/>
              <a:gd name="connsiteY12" fmla="*/ 5915891 h 6169817"/>
              <a:gd name="connsiteX13" fmla="*/ 1634837 w 2867891"/>
              <a:gd name="connsiteY13" fmla="*/ 5888182 h 6169817"/>
              <a:gd name="connsiteX14" fmla="*/ 1551709 w 2867891"/>
              <a:gd name="connsiteY14" fmla="*/ 5832764 h 6169817"/>
              <a:gd name="connsiteX15" fmla="*/ 1482437 w 2867891"/>
              <a:gd name="connsiteY15" fmla="*/ 5777345 h 6169817"/>
              <a:gd name="connsiteX16" fmla="*/ 1427019 w 2867891"/>
              <a:gd name="connsiteY16" fmla="*/ 5694218 h 6169817"/>
              <a:gd name="connsiteX17" fmla="*/ 1399309 w 2867891"/>
              <a:gd name="connsiteY17" fmla="*/ 5652654 h 6169817"/>
              <a:gd name="connsiteX18" fmla="*/ 1260764 w 2867891"/>
              <a:gd name="connsiteY18" fmla="*/ 5555673 h 6169817"/>
              <a:gd name="connsiteX19" fmla="*/ 1205346 w 2867891"/>
              <a:gd name="connsiteY19" fmla="*/ 5500254 h 6169817"/>
              <a:gd name="connsiteX20" fmla="*/ 1122219 w 2867891"/>
              <a:gd name="connsiteY20" fmla="*/ 5375564 h 6169817"/>
              <a:gd name="connsiteX21" fmla="*/ 1094509 w 2867891"/>
              <a:gd name="connsiteY21" fmla="*/ 5334000 h 6169817"/>
              <a:gd name="connsiteX22" fmla="*/ 1052946 w 2867891"/>
              <a:gd name="connsiteY22" fmla="*/ 5250873 h 6169817"/>
              <a:gd name="connsiteX23" fmla="*/ 955964 w 2867891"/>
              <a:gd name="connsiteY23" fmla="*/ 5098473 h 6169817"/>
              <a:gd name="connsiteX24" fmla="*/ 872837 w 2867891"/>
              <a:gd name="connsiteY24" fmla="*/ 4973782 h 6169817"/>
              <a:gd name="connsiteX25" fmla="*/ 845128 w 2867891"/>
              <a:gd name="connsiteY25" fmla="*/ 4890654 h 6169817"/>
              <a:gd name="connsiteX26" fmla="*/ 789709 w 2867891"/>
              <a:gd name="connsiteY26" fmla="*/ 4738254 h 6169817"/>
              <a:gd name="connsiteX27" fmla="*/ 762000 w 2867891"/>
              <a:gd name="connsiteY27" fmla="*/ 4613564 h 6169817"/>
              <a:gd name="connsiteX28" fmla="*/ 706582 w 2867891"/>
              <a:gd name="connsiteY28" fmla="*/ 4475018 h 6169817"/>
              <a:gd name="connsiteX29" fmla="*/ 678873 w 2867891"/>
              <a:gd name="connsiteY29" fmla="*/ 4405745 h 6169817"/>
              <a:gd name="connsiteX30" fmla="*/ 651164 w 2867891"/>
              <a:gd name="connsiteY30" fmla="*/ 4350327 h 6169817"/>
              <a:gd name="connsiteX31" fmla="*/ 581891 w 2867891"/>
              <a:gd name="connsiteY31" fmla="*/ 4142509 h 6169817"/>
              <a:gd name="connsiteX32" fmla="*/ 540328 w 2867891"/>
              <a:gd name="connsiteY32" fmla="*/ 4017818 h 6169817"/>
              <a:gd name="connsiteX33" fmla="*/ 512619 w 2867891"/>
              <a:gd name="connsiteY33" fmla="*/ 3934691 h 6169817"/>
              <a:gd name="connsiteX34" fmla="*/ 484909 w 2867891"/>
              <a:gd name="connsiteY34" fmla="*/ 3906982 h 6169817"/>
              <a:gd name="connsiteX35" fmla="*/ 429491 w 2867891"/>
              <a:gd name="connsiteY35" fmla="*/ 3810000 h 6169817"/>
              <a:gd name="connsiteX36" fmla="*/ 415637 w 2867891"/>
              <a:gd name="connsiteY36" fmla="*/ 3768436 h 6169817"/>
              <a:gd name="connsiteX37" fmla="*/ 387928 w 2867891"/>
              <a:gd name="connsiteY37" fmla="*/ 3726873 h 6169817"/>
              <a:gd name="connsiteX38" fmla="*/ 360219 w 2867891"/>
              <a:gd name="connsiteY38" fmla="*/ 3629891 h 6169817"/>
              <a:gd name="connsiteX39" fmla="*/ 346364 w 2867891"/>
              <a:gd name="connsiteY39" fmla="*/ 3588327 h 6169817"/>
              <a:gd name="connsiteX40" fmla="*/ 332509 w 2867891"/>
              <a:gd name="connsiteY40" fmla="*/ 3491345 h 6169817"/>
              <a:gd name="connsiteX41" fmla="*/ 318655 w 2867891"/>
              <a:gd name="connsiteY41" fmla="*/ 3311236 h 6169817"/>
              <a:gd name="connsiteX42" fmla="*/ 290946 w 2867891"/>
              <a:gd name="connsiteY42" fmla="*/ 3255818 h 6169817"/>
              <a:gd name="connsiteX43" fmla="*/ 235528 w 2867891"/>
              <a:gd name="connsiteY43" fmla="*/ 3144982 h 6169817"/>
              <a:gd name="connsiteX44" fmla="*/ 221673 w 2867891"/>
              <a:gd name="connsiteY44" fmla="*/ 3089564 h 6169817"/>
              <a:gd name="connsiteX45" fmla="*/ 207819 w 2867891"/>
              <a:gd name="connsiteY45" fmla="*/ 3020291 h 6169817"/>
              <a:gd name="connsiteX46" fmla="*/ 166255 w 2867891"/>
              <a:gd name="connsiteY46" fmla="*/ 2909454 h 6169817"/>
              <a:gd name="connsiteX47" fmla="*/ 152400 w 2867891"/>
              <a:gd name="connsiteY47" fmla="*/ 2826327 h 6169817"/>
              <a:gd name="connsiteX48" fmla="*/ 110837 w 2867891"/>
              <a:gd name="connsiteY48" fmla="*/ 2673927 h 6169817"/>
              <a:gd name="connsiteX49" fmla="*/ 96982 w 2867891"/>
              <a:gd name="connsiteY49" fmla="*/ 2576945 h 6169817"/>
              <a:gd name="connsiteX50" fmla="*/ 96982 w 2867891"/>
              <a:gd name="connsiteY50" fmla="*/ 2119745 h 6169817"/>
              <a:gd name="connsiteX51" fmla="*/ 69273 w 2867891"/>
              <a:gd name="connsiteY51" fmla="*/ 2064327 h 6169817"/>
              <a:gd name="connsiteX52" fmla="*/ 55419 w 2867891"/>
              <a:gd name="connsiteY52" fmla="*/ 1953491 h 6169817"/>
              <a:gd name="connsiteX53" fmla="*/ 41564 w 2867891"/>
              <a:gd name="connsiteY53" fmla="*/ 1911927 h 6169817"/>
              <a:gd name="connsiteX54" fmla="*/ 0 w 2867891"/>
              <a:gd name="connsiteY54" fmla="*/ 1510145 h 6169817"/>
              <a:gd name="connsiteX55" fmla="*/ 13855 w 2867891"/>
              <a:gd name="connsiteY55" fmla="*/ 415636 h 6169817"/>
              <a:gd name="connsiteX56" fmla="*/ 41564 w 2867891"/>
              <a:gd name="connsiteY56" fmla="*/ 332509 h 6169817"/>
              <a:gd name="connsiteX57" fmla="*/ 55419 w 2867891"/>
              <a:gd name="connsiteY57" fmla="*/ 235527 h 6169817"/>
              <a:gd name="connsiteX58" fmla="*/ 69273 w 2867891"/>
              <a:gd name="connsiteY58" fmla="*/ 193964 h 6169817"/>
              <a:gd name="connsiteX59" fmla="*/ 83128 w 2867891"/>
              <a:gd name="connsiteY59" fmla="*/ 83127 h 6169817"/>
              <a:gd name="connsiteX60" fmla="*/ 152400 w 2867891"/>
              <a:gd name="connsiteY60" fmla="*/ 27709 h 6169817"/>
              <a:gd name="connsiteX61" fmla="*/ 193964 w 2867891"/>
              <a:gd name="connsiteY61" fmla="*/ 0 h 61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67891" h="6169817">
                <a:moveTo>
                  <a:pt x="2867891" y="5721927"/>
                </a:moveTo>
                <a:cubicBezTo>
                  <a:pt x="2863273" y="5805054"/>
                  <a:pt x="2861930" y="5888429"/>
                  <a:pt x="2854037" y="5971309"/>
                </a:cubicBezTo>
                <a:cubicBezTo>
                  <a:pt x="2849053" y="6023641"/>
                  <a:pt x="2836215" y="6010505"/>
                  <a:pt x="2798619" y="6040582"/>
                </a:cubicBezTo>
                <a:cubicBezTo>
                  <a:pt x="2788419" y="6048742"/>
                  <a:pt x="2781359" y="6060454"/>
                  <a:pt x="2770909" y="6068291"/>
                </a:cubicBezTo>
                <a:cubicBezTo>
                  <a:pt x="2675749" y="6139660"/>
                  <a:pt x="2705905" y="6121120"/>
                  <a:pt x="2590800" y="6137564"/>
                </a:cubicBezTo>
                <a:cubicBezTo>
                  <a:pt x="2576946" y="6146800"/>
                  <a:pt x="2565877" y="6164679"/>
                  <a:pt x="2549237" y="6165273"/>
                </a:cubicBezTo>
                <a:cubicBezTo>
                  <a:pt x="2433764" y="6169397"/>
                  <a:pt x="2316946" y="6169817"/>
                  <a:pt x="2202873" y="6151418"/>
                </a:cubicBezTo>
                <a:cubicBezTo>
                  <a:pt x="2150769" y="6143014"/>
                  <a:pt x="2115450" y="6085493"/>
                  <a:pt x="2078182" y="6054436"/>
                </a:cubicBezTo>
                <a:cubicBezTo>
                  <a:pt x="1973306" y="5967039"/>
                  <a:pt x="2089535" y="6079641"/>
                  <a:pt x="2008909" y="5999018"/>
                </a:cubicBezTo>
                <a:cubicBezTo>
                  <a:pt x="1995055" y="6003636"/>
                  <a:pt x="1981950" y="6012873"/>
                  <a:pt x="1967346" y="6012873"/>
                </a:cubicBezTo>
                <a:cubicBezTo>
                  <a:pt x="1878195" y="6012873"/>
                  <a:pt x="1885137" y="6008866"/>
                  <a:pt x="1828800" y="5971309"/>
                </a:cubicBezTo>
                <a:cubicBezTo>
                  <a:pt x="1819564" y="5957454"/>
                  <a:pt x="1815548" y="5938006"/>
                  <a:pt x="1801091" y="5929745"/>
                </a:cubicBezTo>
                <a:cubicBezTo>
                  <a:pt x="1780646" y="5918062"/>
                  <a:pt x="1754806" y="5920999"/>
                  <a:pt x="1731819" y="5915891"/>
                </a:cubicBezTo>
                <a:cubicBezTo>
                  <a:pt x="1679633" y="5904294"/>
                  <a:pt x="1681119" y="5903609"/>
                  <a:pt x="1634837" y="5888182"/>
                </a:cubicBezTo>
                <a:cubicBezTo>
                  <a:pt x="1607128" y="5869709"/>
                  <a:pt x="1575257" y="5856313"/>
                  <a:pt x="1551709" y="5832764"/>
                </a:cubicBezTo>
                <a:cubicBezTo>
                  <a:pt x="1512226" y="5793280"/>
                  <a:pt x="1534869" y="5812300"/>
                  <a:pt x="1482437" y="5777345"/>
                </a:cubicBezTo>
                <a:lnTo>
                  <a:pt x="1427019" y="5694218"/>
                </a:lnTo>
                <a:cubicBezTo>
                  <a:pt x="1417782" y="5680363"/>
                  <a:pt x="1413164" y="5661891"/>
                  <a:pt x="1399309" y="5652654"/>
                </a:cubicBezTo>
                <a:cubicBezTo>
                  <a:pt x="1367985" y="5631771"/>
                  <a:pt x="1293584" y="5584390"/>
                  <a:pt x="1260764" y="5555673"/>
                </a:cubicBezTo>
                <a:cubicBezTo>
                  <a:pt x="1241103" y="5538470"/>
                  <a:pt x="1222549" y="5519915"/>
                  <a:pt x="1205346" y="5500254"/>
                </a:cubicBezTo>
                <a:cubicBezTo>
                  <a:pt x="1164988" y="5454131"/>
                  <a:pt x="1155414" y="5428675"/>
                  <a:pt x="1122219" y="5375564"/>
                </a:cubicBezTo>
                <a:cubicBezTo>
                  <a:pt x="1113394" y="5361444"/>
                  <a:pt x="1102596" y="5348556"/>
                  <a:pt x="1094509" y="5334000"/>
                </a:cubicBezTo>
                <a:cubicBezTo>
                  <a:pt x="1079464" y="5306919"/>
                  <a:pt x="1068653" y="5277575"/>
                  <a:pt x="1052946" y="5250873"/>
                </a:cubicBezTo>
                <a:cubicBezTo>
                  <a:pt x="1022416" y="5198973"/>
                  <a:pt x="992092" y="5146644"/>
                  <a:pt x="955964" y="5098473"/>
                </a:cubicBezTo>
                <a:cubicBezTo>
                  <a:pt x="926446" y="5059115"/>
                  <a:pt x="893392" y="5019003"/>
                  <a:pt x="872837" y="4973782"/>
                </a:cubicBezTo>
                <a:cubicBezTo>
                  <a:pt x="860751" y="4947192"/>
                  <a:pt x="855110" y="4918104"/>
                  <a:pt x="845128" y="4890654"/>
                </a:cubicBezTo>
                <a:cubicBezTo>
                  <a:pt x="818086" y="4816287"/>
                  <a:pt x="811760" y="4819108"/>
                  <a:pt x="789709" y="4738254"/>
                </a:cubicBezTo>
                <a:cubicBezTo>
                  <a:pt x="778559" y="4697371"/>
                  <a:pt x="776360" y="4653773"/>
                  <a:pt x="762000" y="4613564"/>
                </a:cubicBezTo>
                <a:cubicBezTo>
                  <a:pt x="745271" y="4566722"/>
                  <a:pt x="725055" y="4521200"/>
                  <a:pt x="706582" y="4475018"/>
                </a:cubicBezTo>
                <a:cubicBezTo>
                  <a:pt x="697346" y="4451927"/>
                  <a:pt x="689995" y="4427989"/>
                  <a:pt x="678873" y="4405745"/>
                </a:cubicBezTo>
                <a:cubicBezTo>
                  <a:pt x="669637" y="4387272"/>
                  <a:pt x="657324" y="4370040"/>
                  <a:pt x="651164" y="4350327"/>
                </a:cubicBezTo>
                <a:cubicBezTo>
                  <a:pt x="584102" y="4135729"/>
                  <a:pt x="647542" y="4240986"/>
                  <a:pt x="581891" y="4142509"/>
                </a:cubicBezTo>
                <a:cubicBezTo>
                  <a:pt x="556680" y="4041663"/>
                  <a:pt x="582064" y="4132592"/>
                  <a:pt x="540328" y="4017818"/>
                </a:cubicBezTo>
                <a:cubicBezTo>
                  <a:pt x="530346" y="3990369"/>
                  <a:pt x="533272" y="3955344"/>
                  <a:pt x="512619" y="3934691"/>
                </a:cubicBezTo>
                <a:cubicBezTo>
                  <a:pt x="503382" y="3925455"/>
                  <a:pt x="493069" y="3917182"/>
                  <a:pt x="484909" y="3906982"/>
                </a:cubicBezTo>
                <a:cubicBezTo>
                  <a:pt x="463504" y="3880227"/>
                  <a:pt x="442618" y="3840629"/>
                  <a:pt x="429491" y="3810000"/>
                </a:cubicBezTo>
                <a:cubicBezTo>
                  <a:pt x="423738" y="3796577"/>
                  <a:pt x="422168" y="3781498"/>
                  <a:pt x="415637" y="3768436"/>
                </a:cubicBezTo>
                <a:cubicBezTo>
                  <a:pt x="408191" y="3753543"/>
                  <a:pt x="395375" y="3741766"/>
                  <a:pt x="387928" y="3726873"/>
                </a:cubicBezTo>
                <a:cubicBezTo>
                  <a:pt x="376853" y="3704723"/>
                  <a:pt x="366139" y="3650612"/>
                  <a:pt x="360219" y="3629891"/>
                </a:cubicBezTo>
                <a:cubicBezTo>
                  <a:pt x="356207" y="3615849"/>
                  <a:pt x="350982" y="3602182"/>
                  <a:pt x="346364" y="3588327"/>
                </a:cubicBezTo>
                <a:cubicBezTo>
                  <a:pt x="341746" y="3556000"/>
                  <a:pt x="335758" y="3523838"/>
                  <a:pt x="332509" y="3491345"/>
                </a:cubicBezTo>
                <a:cubicBezTo>
                  <a:pt x="326518" y="3431430"/>
                  <a:pt x="329119" y="3370533"/>
                  <a:pt x="318655" y="3311236"/>
                </a:cubicBezTo>
                <a:cubicBezTo>
                  <a:pt x="315066" y="3290897"/>
                  <a:pt x="299334" y="3274691"/>
                  <a:pt x="290946" y="3255818"/>
                </a:cubicBezTo>
                <a:cubicBezTo>
                  <a:pt x="245755" y="3154139"/>
                  <a:pt x="284596" y="3218584"/>
                  <a:pt x="235528" y="3144982"/>
                </a:cubicBezTo>
                <a:cubicBezTo>
                  <a:pt x="230910" y="3126509"/>
                  <a:pt x="225804" y="3108152"/>
                  <a:pt x="221673" y="3089564"/>
                </a:cubicBezTo>
                <a:cubicBezTo>
                  <a:pt x="216565" y="3066576"/>
                  <a:pt x="213530" y="3043136"/>
                  <a:pt x="207819" y="3020291"/>
                </a:cubicBezTo>
                <a:cubicBezTo>
                  <a:pt x="200581" y="2991337"/>
                  <a:pt x="174727" y="2930635"/>
                  <a:pt x="166255" y="2909454"/>
                </a:cubicBezTo>
                <a:cubicBezTo>
                  <a:pt x="161637" y="2881745"/>
                  <a:pt x="158494" y="2853749"/>
                  <a:pt x="152400" y="2826327"/>
                </a:cubicBezTo>
                <a:cubicBezTo>
                  <a:pt x="125346" y="2704584"/>
                  <a:pt x="145107" y="2913807"/>
                  <a:pt x="110837" y="2673927"/>
                </a:cubicBezTo>
                <a:lnTo>
                  <a:pt x="96982" y="2576945"/>
                </a:lnTo>
                <a:cubicBezTo>
                  <a:pt x="100033" y="2485414"/>
                  <a:pt x="155864" y="2257135"/>
                  <a:pt x="96982" y="2119745"/>
                </a:cubicBezTo>
                <a:cubicBezTo>
                  <a:pt x="88846" y="2100762"/>
                  <a:pt x="78509" y="2082800"/>
                  <a:pt x="69273" y="2064327"/>
                </a:cubicBezTo>
                <a:cubicBezTo>
                  <a:pt x="64655" y="2027382"/>
                  <a:pt x="62079" y="1990123"/>
                  <a:pt x="55419" y="1953491"/>
                </a:cubicBezTo>
                <a:cubicBezTo>
                  <a:pt x="52807" y="1939122"/>
                  <a:pt x="43629" y="1926384"/>
                  <a:pt x="41564" y="1911927"/>
                </a:cubicBezTo>
                <a:cubicBezTo>
                  <a:pt x="24895" y="1795245"/>
                  <a:pt x="11259" y="1633990"/>
                  <a:pt x="0" y="1510145"/>
                </a:cubicBezTo>
                <a:cubicBezTo>
                  <a:pt x="4618" y="1145309"/>
                  <a:pt x="985" y="780275"/>
                  <a:pt x="13855" y="415636"/>
                </a:cubicBezTo>
                <a:cubicBezTo>
                  <a:pt x="14885" y="386446"/>
                  <a:pt x="41564" y="332509"/>
                  <a:pt x="41564" y="332509"/>
                </a:cubicBezTo>
                <a:cubicBezTo>
                  <a:pt x="46182" y="300182"/>
                  <a:pt x="49015" y="267548"/>
                  <a:pt x="55419" y="235527"/>
                </a:cubicBezTo>
                <a:cubicBezTo>
                  <a:pt x="58283" y="221207"/>
                  <a:pt x="66661" y="208332"/>
                  <a:pt x="69273" y="193964"/>
                </a:cubicBezTo>
                <a:cubicBezTo>
                  <a:pt x="75933" y="157331"/>
                  <a:pt x="73331" y="119048"/>
                  <a:pt x="83128" y="83127"/>
                </a:cubicBezTo>
                <a:cubicBezTo>
                  <a:pt x="97878" y="29044"/>
                  <a:pt x="113511" y="47154"/>
                  <a:pt x="152400" y="27709"/>
                </a:cubicBezTo>
                <a:cubicBezTo>
                  <a:pt x="167293" y="20262"/>
                  <a:pt x="193964" y="0"/>
                  <a:pt x="193964" y="0"/>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5929322" y="5786454"/>
            <a:ext cx="1428760" cy="338554"/>
          </a:xfrm>
          <a:prstGeom prst="rect">
            <a:avLst/>
          </a:prstGeom>
          <a:noFill/>
        </p:spPr>
        <p:txBody>
          <a:bodyPr wrap="square" rtlCol="0">
            <a:spAutoFit/>
          </a:bodyPr>
          <a:lstStyle/>
          <a:p>
            <a:r>
              <a:rPr lang="en-US" sz="1600" b="1" dirty="0" smtClean="0">
                <a:solidFill>
                  <a:schemeClr val="bg1"/>
                </a:solidFill>
              </a:rPr>
              <a:t>Le </a:t>
            </a:r>
            <a:r>
              <a:rPr lang="en-US" sz="1600" b="1" dirty="0" err="1" smtClean="0">
                <a:solidFill>
                  <a:schemeClr val="bg1"/>
                </a:solidFill>
              </a:rPr>
              <a:t>Maire</a:t>
            </a:r>
            <a:r>
              <a:rPr lang="en-US" sz="1600" b="1" dirty="0" smtClean="0">
                <a:solidFill>
                  <a:schemeClr val="bg1"/>
                </a:solidFill>
              </a:rPr>
              <a:t> Strait</a:t>
            </a:r>
            <a:endParaRPr lang="en-US" sz="1600" b="1" dirty="0">
              <a:solidFill>
                <a:schemeClr val="bg1"/>
              </a:solidFill>
            </a:endParaRPr>
          </a:p>
        </p:txBody>
      </p:sp>
      <p:sp>
        <p:nvSpPr>
          <p:cNvPr id="5" name="TextBox 4"/>
          <p:cNvSpPr txBox="1"/>
          <p:nvPr/>
        </p:nvSpPr>
        <p:spPr>
          <a:xfrm>
            <a:off x="6929454" y="5019272"/>
            <a:ext cx="1571636" cy="338554"/>
          </a:xfrm>
          <a:prstGeom prst="rect">
            <a:avLst/>
          </a:prstGeom>
          <a:noFill/>
        </p:spPr>
        <p:txBody>
          <a:bodyPr wrap="square" rtlCol="0">
            <a:spAutoFit/>
          </a:bodyPr>
          <a:lstStyle/>
          <a:p>
            <a:r>
              <a:rPr lang="en-US" sz="1600" b="1" dirty="0" smtClean="0">
                <a:solidFill>
                  <a:schemeClr val="bg1"/>
                </a:solidFill>
              </a:rPr>
              <a:t>Falkland Islands</a:t>
            </a:r>
            <a:endParaRPr lang="en-US" sz="1600" b="1" dirty="0">
              <a:solidFill>
                <a:schemeClr val="bg1"/>
              </a:solidFill>
            </a:endParaRPr>
          </a:p>
        </p:txBody>
      </p:sp>
      <p:sp>
        <p:nvSpPr>
          <p:cNvPr id="6" name="TextBox 5"/>
          <p:cNvSpPr txBox="1"/>
          <p:nvPr/>
        </p:nvSpPr>
        <p:spPr>
          <a:xfrm>
            <a:off x="857224" y="2857496"/>
            <a:ext cx="1857388" cy="830997"/>
          </a:xfrm>
          <a:prstGeom prst="rect">
            <a:avLst/>
          </a:prstGeom>
          <a:solidFill>
            <a:schemeClr val="tx1"/>
          </a:solidFill>
        </p:spPr>
        <p:txBody>
          <a:bodyPr wrap="square" rtlCol="0">
            <a:spAutoFit/>
          </a:bodyPr>
          <a:lstStyle/>
          <a:p>
            <a:r>
              <a:rPr lang="en-US" sz="2400" dirty="0" smtClean="0">
                <a:solidFill>
                  <a:schemeClr val="bg1"/>
                </a:solidFill>
              </a:rPr>
              <a:t>Journey from  50</a:t>
            </a:r>
            <a:r>
              <a:rPr lang="en-US" sz="2400" baseline="30000" dirty="0" smtClean="0">
                <a:solidFill>
                  <a:schemeClr val="bg1"/>
                </a:solidFill>
              </a:rPr>
              <a:t>o</a:t>
            </a:r>
            <a:r>
              <a:rPr lang="en-US" sz="2400" dirty="0" smtClean="0">
                <a:solidFill>
                  <a:schemeClr val="bg1"/>
                </a:solidFill>
              </a:rPr>
              <a:t>S  to 35</a:t>
            </a:r>
            <a:r>
              <a:rPr lang="en-US" sz="2400" baseline="30000" dirty="0" smtClean="0">
                <a:solidFill>
                  <a:schemeClr val="bg1"/>
                </a:solidFill>
              </a:rPr>
              <a:t>o</a:t>
            </a:r>
            <a:r>
              <a:rPr lang="en-US" sz="2400" dirty="0" smtClean="0">
                <a:solidFill>
                  <a:schemeClr val="bg1"/>
                </a:solidFill>
              </a:rPr>
              <a:t>S </a:t>
            </a:r>
            <a:endParaRPr lang="en-US" sz="2400" dirty="0">
              <a:solidFill>
                <a:schemeClr val="bg1"/>
              </a:solidFill>
            </a:endParaRPr>
          </a:p>
        </p:txBody>
      </p:sp>
      <p:sp>
        <p:nvSpPr>
          <p:cNvPr id="7" name="TextBox 6"/>
          <p:cNvSpPr txBox="1"/>
          <p:nvPr/>
        </p:nvSpPr>
        <p:spPr>
          <a:xfrm>
            <a:off x="1714480" y="71414"/>
            <a:ext cx="1571636" cy="584775"/>
          </a:xfrm>
          <a:prstGeom prst="rect">
            <a:avLst/>
          </a:prstGeom>
          <a:noFill/>
        </p:spPr>
        <p:txBody>
          <a:bodyPr wrap="square" rtlCol="0">
            <a:spAutoFit/>
          </a:bodyPr>
          <a:lstStyle/>
          <a:p>
            <a:r>
              <a:rPr lang="en-US" sz="1600" b="1" dirty="0" smtClean="0">
                <a:solidFill>
                  <a:schemeClr val="bg1"/>
                </a:solidFill>
              </a:rPr>
              <a:t>Juan Fernandez Islands</a:t>
            </a:r>
            <a:endParaRPr lang="en-US" sz="1600" b="1" dirty="0">
              <a:solidFill>
                <a:schemeClr val="bg1"/>
              </a:solidFill>
            </a:endParaRPr>
          </a:p>
        </p:txBody>
      </p:sp>
      <p:cxnSp>
        <p:nvCxnSpPr>
          <p:cNvPr id="9" name="Straight Arrow Connector 8"/>
          <p:cNvCxnSpPr/>
          <p:nvPr/>
        </p:nvCxnSpPr>
        <p:spPr>
          <a:xfrm>
            <a:off x="2428860" y="428604"/>
            <a:ext cx="1500198" cy="1588"/>
          </a:xfrm>
          <a:prstGeom prst="straightConnector1">
            <a:avLst/>
          </a:prstGeom>
          <a:ln w="25400">
            <a:solidFill>
              <a:schemeClr val="bg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ited_logo.png"/>
          <p:cNvPicPr>
            <a:picLocks noChangeAspect="1"/>
          </p:cNvPicPr>
          <p:nvPr/>
        </p:nvPicPr>
        <p:blipFill>
          <a:blip r:embed="rId2" cstate="print">
            <a:lum bright="90000" contrast="-70000"/>
          </a:blip>
          <a:srcRect t="11459"/>
          <a:stretch>
            <a:fillRect/>
          </a:stretch>
        </p:blipFill>
        <p:spPr>
          <a:xfrm>
            <a:off x="0" y="0"/>
            <a:ext cx="9144000" cy="6858024"/>
          </a:xfrm>
          <a:prstGeom prst="rect">
            <a:avLst/>
          </a:prstGeom>
          <a:solidFill>
            <a:schemeClr val="accent1"/>
          </a:solidFill>
        </p:spPr>
      </p:pic>
      <p:sp>
        <p:nvSpPr>
          <p:cNvPr id="5" name="TextBox 4"/>
          <p:cNvSpPr txBox="1"/>
          <p:nvPr/>
        </p:nvSpPr>
        <p:spPr>
          <a:xfrm>
            <a:off x="357190" y="3673135"/>
            <a:ext cx="8501090" cy="2308324"/>
          </a:xfrm>
          <a:prstGeom prst="rect">
            <a:avLst/>
          </a:prstGeom>
          <a:noFill/>
        </p:spPr>
        <p:txBody>
          <a:bodyPr wrap="square" rtlCol="0">
            <a:spAutoFit/>
          </a:bodyPr>
          <a:lstStyle/>
          <a:p>
            <a:pPr>
              <a:lnSpc>
                <a:spcPct val="150000"/>
              </a:lnSpc>
            </a:pPr>
            <a:r>
              <a:rPr lang="en-US" sz="2400" b="1" dirty="0" smtClean="0">
                <a:latin typeface="Garamond" pitchFamily="18" charset="0"/>
              </a:rPr>
              <a:t>One sailor guessed the impending danger from his own reckoning of the fleet’s location. </a:t>
            </a:r>
            <a:r>
              <a:rPr lang="en-US" sz="2400" b="1" dirty="0" smtClean="0">
                <a:solidFill>
                  <a:srgbClr val="C00000"/>
                </a:solidFill>
                <a:latin typeface="Garamond" pitchFamily="18" charset="0"/>
              </a:rPr>
              <a:t>Since his claim went against the general consensus on board, Admiral </a:t>
            </a:r>
            <a:r>
              <a:rPr lang="en-US" sz="2400" b="1" dirty="0" err="1" smtClean="0">
                <a:solidFill>
                  <a:srgbClr val="C00000"/>
                </a:solidFill>
                <a:latin typeface="Garamond" pitchFamily="18" charset="0"/>
              </a:rPr>
              <a:t>Shovell</a:t>
            </a:r>
            <a:r>
              <a:rPr lang="en-US" sz="2400" b="1" dirty="0" smtClean="0">
                <a:solidFill>
                  <a:srgbClr val="C00000"/>
                </a:solidFill>
                <a:latin typeface="Garamond" pitchFamily="18" charset="0"/>
              </a:rPr>
              <a:t> had the man hanged for mutiny on the spot !!</a:t>
            </a:r>
          </a:p>
        </p:txBody>
      </p:sp>
      <p:pic>
        <p:nvPicPr>
          <p:cNvPr id="49154" name="Picture 2" descr="HMS Association"/>
          <p:cNvPicPr>
            <a:picLocks noChangeAspect="1" noChangeArrowheads="1"/>
          </p:cNvPicPr>
          <p:nvPr/>
        </p:nvPicPr>
        <p:blipFill>
          <a:blip r:embed="rId3" cstate="print"/>
          <a:srcRect/>
          <a:stretch>
            <a:fillRect/>
          </a:stretch>
        </p:blipFill>
        <p:spPr bwMode="auto">
          <a:xfrm>
            <a:off x="5357819" y="785794"/>
            <a:ext cx="3491212" cy="2432211"/>
          </a:xfrm>
          <a:prstGeom prst="rect">
            <a:avLst/>
          </a:prstGeom>
          <a:noFill/>
        </p:spPr>
      </p:pic>
      <p:sp>
        <p:nvSpPr>
          <p:cNvPr id="6" name="Rectangle 5"/>
          <p:cNvSpPr/>
          <p:nvPr/>
        </p:nvSpPr>
        <p:spPr>
          <a:xfrm>
            <a:off x="357158" y="495240"/>
            <a:ext cx="5000660" cy="2862322"/>
          </a:xfrm>
          <a:prstGeom prst="rect">
            <a:avLst/>
          </a:prstGeom>
        </p:spPr>
        <p:txBody>
          <a:bodyPr wrap="square">
            <a:spAutoFit/>
          </a:bodyPr>
          <a:lstStyle/>
          <a:p>
            <a:pPr>
              <a:lnSpc>
                <a:spcPct val="150000"/>
              </a:lnSpc>
            </a:pPr>
            <a:r>
              <a:rPr lang="en-US" sz="2400" b="1" dirty="0" smtClean="0">
                <a:solidFill>
                  <a:srgbClr val="C00000"/>
                </a:solidFill>
                <a:latin typeface="Garamond" pitchFamily="18" charset="0"/>
              </a:rPr>
              <a:t>Worst of shipwrecks </a:t>
            </a:r>
            <a:r>
              <a:rPr lang="en-US" sz="2400" b="1" dirty="0" smtClean="0">
                <a:latin typeface="Garamond" pitchFamily="18" charset="0"/>
              </a:rPr>
              <a:t>was the disaster in 1707 in which Royal Navy flagship </a:t>
            </a:r>
            <a:r>
              <a:rPr lang="en-US" sz="2400" b="1" i="1" dirty="0" smtClean="0">
                <a:solidFill>
                  <a:srgbClr val="C00000"/>
                </a:solidFill>
                <a:latin typeface="Garamond" pitchFamily="18" charset="0"/>
              </a:rPr>
              <a:t>Association</a:t>
            </a:r>
            <a:r>
              <a:rPr lang="en-US" sz="2400" b="1" dirty="0" smtClean="0">
                <a:latin typeface="Garamond" pitchFamily="18" charset="0"/>
              </a:rPr>
              <a:t>  sank along with three others crashing against </a:t>
            </a:r>
            <a:r>
              <a:rPr lang="en-US" sz="2400" b="1" dirty="0" err="1" smtClean="0">
                <a:latin typeface="Garamond" pitchFamily="18" charset="0"/>
              </a:rPr>
              <a:t>Scilly</a:t>
            </a:r>
            <a:r>
              <a:rPr lang="en-US" sz="2400" b="1" dirty="0" smtClean="0">
                <a:latin typeface="Garamond" pitchFamily="18" charset="0"/>
              </a:rPr>
              <a:t> Isles off the English coast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8919</TotalTime>
  <Words>3391</Words>
  <Application>Microsoft Office PowerPoint</Application>
  <PresentationFormat>On-screen Show (4:3)</PresentationFormat>
  <Paragraphs>395</Paragraphs>
  <Slides>66</Slides>
  <Notes>0</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achintya</dc:creator>
  <cp:lastModifiedBy>Achintya Pal</cp:lastModifiedBy>
  <cp:revision>169</cp:revision>
  <dcterms:created xsi:type="dcterms:W3CDTF">2014-08-13T13:03:26Z</dcterms:created>
  <dcterms:modified xsi:type="dcterms:W3CDTF">2015-04-30T17:57:34Z</dcterms:modified>
</cp:coreProperties>
</file>