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35"/>
  </p:notesMasterIdLst>
  <p:handoutMasterIdLst>
    <p:handoutMasterId r:id="rId36"/>
  </p:handoutMasterIdLst>
  <p:sldIdLst>
    <p:sldId id="256" r:id="rId6"/>
    <p:sldId id="569" r:id="rId7"/>
    <p:sldId id="575" r:id="rId8"/>
    <p:sldId id="389" r:id="rId9"/>
    <p:sldId id="3493" r:id="rId10"/>
    <p:sldId id="574" r:id="rId11"/>
    <p:sldId id="570" r:id="rId12"/>
    <p:sldId id="1201" r:id="rId13"/>
    <p:sldId id="278" r:id="rId14"/>
    <p:sldId id="279" r:id="rId15"/>
    <p:sldId id="1428" r:id="rId16"/>
    <p:sldId id="277" r:id="rId17"/>
    <p:sldId id="275" r:id="rId18"/>
    <p:sldId id="280" r:id="rId19"/>
    <p:sldId id="276" r:id="rId20"/>
    <p:sldId id="281" r:id="rId21"/>
    <p:sldId id="283" r:id="rId22"/>
    <p:sldId id="568" r:id="rId23"/>
    <p:sldId id="284" r:id="rId24"/>
    <p:sldId id="286" r:id="rId25"/>
    <p:sldId id="3491" r:id="rId26"/>
    <p:sldId id="3494" r:id="rId27"/>
    <p:sldId id="3492" r:id="rId28"/>
    <p:sldId id="3490" r:id="rId29"/>
    <p:sldId id="382" r:id="rId30"/>
    <p:sldId id="304" r:id="rId31"/>
    <p:sldId id="744" r:id="rId32"/>
    <p:sldId id="818" r:id="rId33"/>
    <p:sldId id="48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F3F3"/>
    <a:srgbClr val="0D78C9"/>
    <a:srgbClr val="FFFF99"/>
    <a:srgbClr val="024C84"/>
    <a:srgbClr val="EFC9EC"/>
    <a:srgbClr val="176DAD"/>
    <a:srgbClr val="993200"/>
    <a:srgbClr val="4D4E44"/>
    <a:srgbClr val="176338"/>
    <a:srgbClr val="0F5D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FC67A1-1641-49D9-B891-308A6C052C39}" v="4" dt="2020-03-13T08:44:51.478"/>
    <p1510:client id="{A27E9778-EC99-4077-9D4E-674F4E08CDD5}" v="69" dt="2020-03-13T05:56:29.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0012" autoAdjust="0"/>
  </p:normalViewPr>
  <p:slideViewPr>
    <p:cSldViewPr>
      <p:cViewPr varScale="1">
        <p:scale>
          <a:sx n="51" d="100"/>
          <a:sy n="51" d="100"/>
        </p:scale>
        <p:origin x="564" y="360"/>
      </p:cViewPr>
      <p:guideLst>
        <p:guide orient="horz" pos="2160"/>
        <p:guide pos="3841"/>
      </p:guideLst>
    </p:cSldViewPr>
  </p:slideViewPr>
  <p:notesTextViewPr>
    <p:cViewPr>
      <p:scale>
        <a:sx n="300" d="100"/>
        <a:sy n="300" d="100"/>
      </p:scale>
      <p:origin x="0" y="0"/>
    </p:cViewPr>
  </p:notesTextViewPr>
  <p:sorterViewPr>
    <p:cViewPr>
      <p:scale>
        <a:sx n="66" d="100"/>
        <a:sy n="66" d="100"/>
      </p:scale>
      <p:origin x="0" y="0"/>
    </p:cViewPr>
  </p:sorterViewPr>
  <p:notesViewPr>
    <p:cSldViewPr>
      <p:cViewPr varScale="1">
        <p:scale>
          <a:sx n="102" d="100"/>
          <a:sy n="102" d="100"/>
        </p:scale>
        <p:origin x="352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 Singdeo" userId="6cc33ad9-71ba-42bf-bc92-6b0c894f6456" providerId="ADAL" clId="{2FFC67A1-1641-49D9-B891-308A6C052C39}"/>
    <pc:docChg chg="addSld modSld">
      <pc:chgData name="Deb Singdeo" userId="6cc33ad9-71ba-42bf-bc92-6b0c894f6456" providerId="ADAL" clId="{2FFC67A1-1641-49D9-B891-308A6C052C39}" dt="2020-03-13T08:44:51.478" v="20"/>
      <pc:docMkLst>
        <pc:docMk/>
      </pc:docMkLst>
      <pc:sldChg chg="modAnim">
        <pc:chgData name="Deb Singdeo" userId="6cc33ad9-71ba-42bf-bc92-6b0c894f6456" providerId="ADAL" clId="{2FFC67A1-1641-49D9-B891-308A6C052C39}" dt="2020-03-13T08:44:51.478" v="20"/>
        <pc:sldMkLst>
          <pc:docMk/>
          <pc:sldMk cId="435748447" sldId="574"/>
        </pc:sldMkLst>
      </pc:sldChg>
      <pc:sldChg chg="addSp modSp add">
        <pc:chgData name="Deb Singdeo" userId="6cc33ad9-71ba-42bf-bc92-6b0c894f6456" providerId="ADAL" clId="{2FFC67A1-1641-49D9-B891-308A6C052C39}" dt="2020-03-13T06:41:53.447" v="19" actId="1037"/>
        <pc:sldMkLst>
          <pc:docMk/>
          <pc:sldMk cId="772266713" sldId="3494"/>
        </pc:sldMkLst>
        <pc:spChg chg="add mod">
          <ac:chgData name="Deb Singdeo" userId="6cc33ad9-71ba-42bf-bc92-6b0c894f6456" providerId="ADAL" clId="{2FFC67A1-1641-49D9-B891-308A6C052C39}" dt="2020-03-13T06:41:53.447" v="19" actId="1037"/>
          <ac:spMkLst>
            <pc:docMk/>
            <pc:sldMk cId="772266713" sldId="3494"/>
            <ac:spMk id="4" creationId="{E93C0284-6D58-4AFA-974D-17C43FC10CBA}"/>
          </ac:spMkLst>
        </pc:spChg>
        <pc:picChg chg="add mod modCrop">
          <ac:chgData name="Deb Singdeo" userId="6cc33ad9-71ba-42bf-bc92-6b0c894f6456" providerId="ADAL" clId="{2FFC67A1-1641-49D9-B891-308A6C052C39}" dt="2020-03-13T06:41:33.361" v="9" actId="1035"/>
          <ac:picMkLst>
            <pc:docMk/>
            <pc:sldMk cId="772266713" sldId="3494"/>
            <ac:picMk id="5" creationId="{54F873F4-625D-46AB-B6DC-A2313C84BE6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F993C83-2184-4286-ABE1-941A40B40C8F}" type="datetimeFigureOut">
              <a:rPr lang="en-US" smtClean="0"/>
              <a:pPr/>
              <a:t>3/13/2020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603001-E0F2-47E5-A338-816CC267AF60}" type="slidenum">
              <a:rPr lang="en-US" smtClean="0"/>
              <a:pPr/>
              <a:t>‹#›</a:t>
            </a:fld>
            <a:endParaRPr lang="en-US"/>
          </a:p>
        </p:txBody>
      </p:sp>
    </p:spTree>
    <p:extLst>
      <p:ext uri="{BB962C8B-B14F-4D97-AF65-F5344CB8AC3E}">
        <p14:creationId xmlns:p14="http://schemas.microsoft.com/office/powerpoint/2010/main" val="215365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53241F-7ED4-45AC-844C-15DB0D5F9CCD}" type="datetimeFigureOut">
              <a:rPr lang="en-US" smtClean="0"/>
              <a:pPr/>
              <a:t>3/13/2020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73B8C3-A209-4A55-9261-22C2A02B3159}" type="slidenum">
              <a:rPr lang="en-US" smtClean="0"/>
              <a:pPr/>
              <a:t>‹#›</a:t>
            </a:fld>
            <a:endParaRPr lang="en-US"/>
          </a:p>
        </p:txBody>
      </p:sp>
    </p:spTree>
    <p:extLst>
      <p:ext uri="{BB962C8B-B14F-4D97-AF65-F5344CB8AC3E}">
        <p14:creationId xmlns:p14="http://schemas.microsoft.com/office/powerpoint/2010/main" val="1744081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MATLAB is a programming environment for algorithm development, data analysis, visualization, and numeric computation </a:t>
            </a:r>
            <a:r>
              <a:rPr lang="en-US" sz="1200" b="0" i="0" u="none" strike="noStrike" kern="1200" baseline="0" dirty="0">
                <a:solidFill>
                  <a:schemeClr val="tx1"/>
                </a:solidFill>
                <a:latin typeface="+mn-lt"/>
                <a:ea typeface="+mn-ea"/>
                <a:cs typeface="+mn-cs"/>
              </a:rPr>
              <a:t>&lt;CLICK&gt;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Simulink</a:t>
            </a:r>
            <a:r>
              <a:rPr lang="en-US" sz="1200" b="1" i="0" u="none" strike="noStrike" kern="1200" baseline="3000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is a graphical environment that </a:t>
            </a:r>
            <a:r>
              <a:rPr lang="en-US" sz="1200" b="0" dirty="0">
                <a:solidFill>
                  <a:schemeClr val="tx1">
                    <a:lumMod val="65000"/>
                    <a:lumOff val="35000"/>
                  </a:schemeClr>
                </a:solidFill>
                <a:latin typeface="Arial" panose="020B0604020202020204" pitchFamily="34" charset="0"/>
              </a:rPr>
              <a:t>allows engineers to design, simulate, and test systems before moving to hardware &lt;CLICK&gt;</a:t>
            </a:r>
            <a:endParaRPr lang="en-US" sz="1200" b="0" i="0" u="none" strike="noStrike" kern="1200" baseline="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And we produce nearly 100 additional products for specialized tasks such as data analysis, image processing, and computer vision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u="none" strike="noStrike" kern="1200" baseline="0" dirty="0">
                <a:solidFill>
                  <a:schemeClr val="tx1"/>
                </a:solidFill>
                <a:latin typeface="+mn-lt"/>
                <a:ea typeface="+mn-ea"/>
                <a:cs typeface="+mn-cs"/>
              </a:rPr>
              <a:t>MATLAB description source: MathWorks.com Technical Computing landing page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u="none" strike="noStrike" kern="1200" baseline="0" dirty="0">
                <a:solidFill>
                  <a:schemeClr val="tx1"/>
                </a:solidFill>
                <a:latin typeface="+mn-lt"/>
                <a:ea typeface="+mn-ea"/>
                <a:cs typeface="+mn-cs"/>
              </a:rPr>
              <a:t>Simulink description source: MathWorks.com Simulink landing page</a:t>
            </a:r>
            <a:endParaRPr lang="en-US" sz="1200" b="0" i="1" u="none" strike="noStrike" kern="1200" baseline="0" dirty="0">
              <a:solidFill>
                <a:schemeClr val="tx1"/>
              </a:solidFill>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AD73B8C3-A209-4A55-9261-22C2A02B3159}" type="slidenum">
              <a:rPr lang="en-US" smtClean="0"/>
              <a:pPr/>
              <a:t>4</a:t>
            </a:fld>
            <a:endParaRPr lang="en-US" dirty="0"/>
          </a:p>
        </p:txBody>
      </p:sp>
    </p:spTree>
    <p:extLst>
      <p:ext uri="{BB962C8B-B14F-4D97-AF65-F5344CB8AC3E}">
        <p14:creationId xmlns:p14="http://schemas.microsoft.com/office/powerpoint/2010/main" val="351703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are predicted</a:t>
            </a:r>
          </a:p>
          <a:p>
            <a:r>
              <a:rPr lang="en-US" sz="1200" kern="1200" dirty="0">
                <a:solidFill>
                  <a:schemeClr val="tx1"/>
                </a:solidFill>
                <a:effectLst/>
                <a:latin typeface="+mn-lt"/>
                <a:ea typeface="+mn-ea"/>
                <a:cs typeface="+mn-cs"/>
              </a:rPr>
              <a:t>to exhibit low electronic conduction, high stability against oxidation, and high thermodynamic</a:t>
            </a:r>
          </a:p>
          <a:p>
            <a:r>
              <a:rPr lang="en-US" sz="1200" kern="1200" dirty="0">
                <a:solidFill>
                  <a:schemeClr val="tx1"/>
                </a:solidFill>
                <a:effectLst/>
                <a:latin typeface="+mn-lt"/>
                <a:ea typeface="+mn-ea"/>
                <a:cs typeface="+mn-cs"/>
              </a:rPr>
              <a:t>stability</a:t>
            </a:r>
          </a:p>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19</a:t>
            </a:fld>
            <a:endParaRPr lang="en-US"/>
          </a:p>
        </p:txBody>
      </p:sp>
    </p:spTree>
    <p:extLst>
      <p:ext uri="{BB962C8B-B14F-4D97-AF65-F5344CB8AC3E}">
        <p14:creationId xmlns:p14="http://schemas.microsoft.com/office/powerpoint/2010/main" val="225034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Collaboration is now the norm for academic research. Research crosses both discipline and industry boundaries, making it all the more important that researchers be able to share data, methods and tools with their research partners. </a:t>
            </a:r>
          </a:p>
          <a:p>
            <a:endParaRPr lang="en-US" dirty="0"/>
          </a:p>
          <a:p>
            <a:r>
              <a:rPr lang="en-US" dirty="0"/>
              <a:t>The Campus-Wide License has the most complete and up-to-date set of MATLAB &amp; Simulink tools available for academic use. By selecting a Campus-Wide License for your institution, your research faculty will join their peers at hundreds of universities who already have open access to the all MATLAB. As an additional  benefit, every MathWorks release a new product  for Academic use, that </a:t>
            </a:r>
            <a:r>
              <a:rPr lang="en-US" dirty="0" err="1"/>
              <a:t>propuct</a:t>
            </a:r>
            <a:r>
              <a:rPr lang="en-US" dirty="0"/>
              <a:t>  will be added to your Campus-Wide License at no additional charge.</a:t>
            </a:r>
          </a:p>
          <a:p>
            <a:endParaRPr lang="en-US" dirty="0"/>
          </a:p>
          <a:p>
            <a:endParaRPr lang="en-US" dirty="0"/>
          </a:p>
          <a:p>
            <a:endParaRPr lang="en-US" dirty="0"/>
          </a:p>
          <a:p>
            <a:endParaRPr lang="en-US" dirty="0"/>
          </a:p>
          <a:p>
            <a:endParaRPr lang="en-US" dirty="0"/>
          </a:p>
          <a:p>
            <a:endParaRPr lang="en-US" dirty="0"/>
          </a:p>
          <a:p>
            <a:r>
              <a:rPr lang="en-US" dirty="0"/>
              <a:t>Sources:</a:t>
            </a:r>
          </a:p>
          <a:p>
            <a:r>
              <a:rPr lang="en-US" dirty="0"/>
              <a:t>Science &amp; Engineering Indicators 2018, National Science Board. National Science Foundation. </a:t>
            </a:r>
            <a:r>
              <a:rPr lang="en-US" dirty="0" err="1"/>
              <a:t>www.nsf.gov</a:t>
            </a:r>
            <a:r>
              <a:rPr lang="en-US" dirty="0"/>
              <a:t>/statistics/2018/nsb20181/downloads. Pulled December 7, 2018.</a:t>
            </a:r>
          </a:p>
          <a:p>
            <a:r>
              <a:rPr lang="en-US" dirty="0"/>
              <a:t>“Types and Levels of Collaboration in Interdisciplinary Research in the Sciences,” Qin, Jian, F.W. Lancaster, Bryce Allen. Journal of The American Society for Information Science, October 1997. Page 898.</a:t>
            </a:r>
          </a:p>
        </p:txBody>
      </p:sp>
      <p:sp>
        <p:nvSpPr>
          <p:cNvPr id="4" name="Slide Number Placeholder 3"/>
          <p:cNvSpPr>
            <a:spLocks noGrp="1"/>
          </p:cNvSpPr>
          <p:nvPr>
            <p:ph type="sldNum" sz="quarter" idx="10"/>
          </p:nvPr>
        </p:nvSpPr>
        <p:spPr/>
        <p:txBody>
          <a:bodyPr/>
          <a:lstStyle/>
          <a:p>
            <a:fld id="{AD73B8C3-A209-4A55-9261-22C2A02B3159}" type="slidenum">
              <a:rPr lang="en-US" smtClean="0"/>
              <a:pPr/>
              <a:t>23</a:t>
            </a:fld>
            <a:endParaRPr lang="en-US" dirty="0"/>
          </a:p>
        </p:txBody>
      </p:sp>
    </p:spTree>
    <p:extLst>
      <p:ext uri="{BB962C8B-B14F-4D97-AF65-F5344CB8AC3E}">
        <p14:creationId xmlns:p14="http://schemas.microsoft.com/office/powerpoint/2010/main" val="1106814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24</a:t>
            </a:fld>
            <a:endParaRPr lang="en-US"/>
          </a:p>
        </p:txBody>
      </p:sp>
    </p:spTree>
    <p:extLst>
      <p:ext uri="{BB962C8B-B14F-4D97-AF65-F5344CB8AC3E}">
        <p14:creationId xmlns:p14="http://schemas.microsoft.com/office/powerpoint/2010/main" val="2403010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In many of the fastest growing areas of basic and applied research today, e.g.,. AI, deep learning, IoT, robotics,</a:t>
            </a:r>
            <a:r>
              <a:rPr lang="en-US" baseline="0" dirty="0"/>
              <a:t> and autonomous systems, it is important to understand the ecosystem between industry and education as well.  </a:t>
            </a:r>
          </a:p>
          <a:p>
            <a:endParaRPr lang="en-US" baseline="0" dirty="0"/>
          </a:p>
          <a:p>
            <a:r>
              <a:rPr lang="en-US" baseline="0" dirty="0"/>
              <a:t>[click]</a:t>
            </a:r>
          </a:p>
          <a:p>
            <a:endParaRPr lang="en-US" baseline="0" dirty="0"/>
          </a:p>
          <a:p>
            <a:r>
              <a:rPr lang="en-US" baseline="0" dirty="0"/>
              <a:t>Much of the basic research on these technologies begins in research centers on </a:t>
            </a:r>
            <a:r>
              <a:rPr lang="en-US" b="1" baseline="0" dirty="0"/>
              <a:t>university</a:t>
            </a:r>
            <a:r>
              <a:rPr lang="en-US" baseline="0" dirty="0"/>
              <a:t> campuses. </a:t>
            </a:r>
          </a:p>
          <a:p>
            <a:r>
              <a:rPr lang="en-US" baseline="0" dirty="0"/>
              <a:t>[click]</a:t>
            </a:r>
          </a:p>
          <a:p>
            <a:endParaRPr lang="en-US" baseline="0" dirty="0"/>
          </a:p>
          <a:p>
            <a:r>
              <a:rPr lang="en-US" baseline="0" dirty="0"/>
              <a:t>University Accelerators play a key role in commercializing IP, </a:t>
            </a:r>
          </a:p>
          <a:p>
            <a:endParaRPr lang="en-US" baseline="0" dirty="0"/>
          </a:p>
          <a:p>
            <a:r>
              <a:rPr lang="en-US" b="1" baseline="0" dirty="0"/>
              <a:t>Industry</a:t>
            </a:r>
            <a:r>
              <a:rPr lang="en-US" baseline="0" dirty="0"/>
              <a:t> moves the technologies further through applied research, until they make their way into production through goods and services.</a:t>
            </a:r>
          </a:p>
          <a:p>
            <a:endParaRPr lang="en-US" baseline="0" dirty="0"/>
          </a:p>
          <a:p>
            <a:r>
              <a:rPr lang="en-US" baseline="0" dirty="0"/>
              <a:t>[click]</a:t>
            </a:r>
          </a:p>
          <a:p>
            <a:endParaRPr lang="en-US" baseline="0" dirty="0"/>
          </a:p>
          <a:p>
            <a:r>
              <a:rPr lang="en-US" baseline="0" dirty="0"/>
              <a:t>As the new products and services grow, there’s an increasing demand from industry for skilled labor capable of working with the new technology. </a:t>
            </a:r>
            <a:r>
              <a:rPr lang="en-US" b="1" baseline="0" dirty="0"/>
              <a:t>Undergraduate education </a:t>
            </a:r>
            <a:r>
              <a:rPr lang="en-US" baseline="0" dirty="0"/>
              <a:t>fills this need through knowledge transfer and skill development.</a:t>
            </a:r>
          </a:p>
          <a:p>
            <a:endParaRPr lang="en-US" baseline="0" dirty="0"/>
          </a:p>
          <a:p>
            <a:r>
              <a:rPr lang="en-US" baseline="0" dirty="0"/>
              <a:t>[click]</a:t>
            </a:r>
          </a:p>
          <a:p>
            <a:endParaRPr lang="en-US" baseline="0" dirty="0"/>
          </a:p>
          <a:p>
            <a:r>
              <a:rPr lang="en-US" baseline="0" dirty="0"/>
              <a:t>MathWorks supports this ecosystem both through our Campus-Wide Licenses covering students and faculty in universities and undergraduate institutions, through our Startup and Accelerator license programs, which bridge the gap between basic research and industry, and through our commercial licenses for industry.  We believe that by partnering with this entire ecosystem, it provides MathWorks with a unique opportunity to address emerging areas of research and job opportunities such as robotics, AI, deep learning, and IoT.</a:t>
            </a:r>
            <a:endParaRPr lang="en-US" dirty="0"/>
          </a:p>
        </p:txBody>
      </p:sp>
      <p:sp>
        <p:nvSpPr>
          <p:cNvPr id="4" name="Slide Number Placeholder 3"/>
          <p:cNvSpPr>
            <a:spLocks noGrp="1"/>
          </p:cNvSpPr>
          <p:nvPr>
            <p:ph type="sldNum" sz="quarter" idx="10"/>
          </p:nvPr>
        </p:nvSpPr>
        <p:spPr/>
        <p:txBody>
          <a:bodyPr/>
          <a:lstStyle/>
          <a:p>
            <a:fld id="{AD73B8C3-A209-4A55-9261-22C2A02B3159}" type="slidenum">
              <a:rPr lang="en-US" smtClean="0"/>
              <a:pPr/>
              <a:t>25</a:t>
            </a:fld>
            <a:endParaRPr lang="en-US"/>
          </a:p>
        </p:txBody>
      </p:sp>
    </p:spTree>
    <p:extLst>
      <p:ext uri="{BB962C8B-B14F-4D97-AF65-F5344CB8AC3E}">
        <p14:creationId xmlns:p14="http://schemas.microsoft.com/office/powerpoint/2010/main" val="2165506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ThingSpeak™ is an IoT analytics platform service that allows you to aggregate, visualize, and analyze live data streams in the cloud.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[Click]</a:t>
            </a:r>
          </a:p>
          <a:p>
            <a:r>
              <a:rPr lang="en-US" sz="1200" b="0" i="0" kern="1200" dirty="0">
                <a:solidFill>
                  <a:schemeClr val="tx1"/>
                </a:solidFill>
                <a:effectLst/>
                <a:latin typeface="+mn-lt"/>
                <a:ea typeface="+mn-ea"/>
                <a:cs typeface="+mn-cs"/>
              </a:rPr>
              <a:t>You design and build a “thing” that can send data to ThingSpeak from your devices, such as your Raspberry P.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[Click]</a:t>
            </a:r>
          </a:p>
          <a:p>
            <a:r>
              <a:rPr lang="en-US" sz="1200" b="0" i="0" kern="1200" dirty="0">
                <a:solidFill>
                  <a:schemeClr val="tx1"/>
                </a:solidFill>
                <a:effectLst/>
                <a:latin typeface="+mn-lt"/>
                <a:ea typeface="+mn-ea"/>
                <a:cs typeface="+mn-cs"/>
              </a:rPr>
              <a:t>With MATLAB</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analytics inside ThingSpeak, you can write and execute MATLAB code to perform preprocessing, visualizations, and analyses.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[Click]</a:t>
            </a:r>
          </a:p>
          <a:p>
            <a:r>
              <a:rPr lang="en-US" sz="1200" b="0" i="0" kern="1200" dirty="0">
                <a:solidFill>
                  <a:schemeClr val="tx1"/>
                </a:solidFill>
                <a:effectLst/>
                <a:latin typeface="+mn-lt"/>
                <a:ea typeface="+mn-ea"/>
                <a:cs typeface="+mn-cs"/>
              </a:rPr>
              <a:t>With ThingSpeak you can create instant visualizations of live data, and send alerts using web services like Twitter</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and Twilio</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ThingSpeak enables engineers and scientists to prototype and build IoT systems without setting up servers or developing web software. </a:t>
            </a:r>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27</a:t>
            </a:fld>
            <a:endParaRPr lang="en-US"/>
          </a:p>
        </p:txBody>
      </p:sp>
    </p:spTree>
    <p:extLst>
      <p:ext uri="{BB962C8B-B14F-4D97-AF65-F5344CB8AC3E}">
        <p14:creationId xmlns:p14="http://schemas.microsoft.com/office/powerpoint/2010/main" val="4012742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28</a:t>
            </a:fld>
            <a:endParaRPr lang="en-US"/>
          </a:p>
        </p:txBody>
      </p:sp>
    </p:spTree>
    <p:extLst>
      <p:ext uri="{BB962C8B-B14F-4D97-AF65-F5344CB8AC3E}">
        <p14:creationId xmlns:p14="http://schemas.microsoft.com/office/powerpoint/2010/main" val="894589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Computational Thinking - approach to framing and solving problems</a:t>
            </a:r>
          </a:p>
          <a:p>
            <a:pPr marL="171450" indent="-171450">
              <a:buFont typeface="Arial" panose="020B0604020202020204" pitchFamily="34" charset="0"/>
              <a:buChar char="•"/>
            </a:pPr>
            <a:r>
              <a:rPr lang="en-US" dirty="0"/>
              <a:t>This is why you are learning MATLAB/Simulink</a:t>
            </a:r>
          </a:p>
          <a:p>
            <a:pPr marL="171450" indent="-171450">
              <a:buFont typeface="Arial" panose="020B0604020202020204" pitchFamily="34" charset="0"/>
              <a:buChar char="•"/>
            </a:pPr>
            <a:r>
              <a:rPr lang="en-US" dirty="0"/>
              <a:t>Motivate for future use and accomplishment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73B8C3-A209-4A55-9261-22C2A02B315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063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Verdana" panose="020B0604030504040204" pitchFamily="34" charset="0"/>
              </a:rPr>
              <a:t>Turing was interested in how a spatially homogeneous system, such as a uniform ball of cells, can generate a spatially inhomogeneous but static pattern, such as the stripes of a zebra. </a:t>
            </a:r>
            <a:endParaRPr lang="en-US" dirty="0"/>
          </a:p>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6</a:t>
            </a:fld>
            <a:endParaRPr lang="en-US"/>
          </a:p>
        </p:txBody>
      </p:sp>
    </p:spTree>
    <p:extLst>
      <p:ext uri="{BB962C8B-B14F-4D97-AF65-F5344CB8AC3E}">
        <p14:creationId xmlns:p14="http://schemas.microsoft.com/office/powerpoint/2010/main" val="2589765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Objects in the universe, such as galaxies and stars, produce light that spans the entire electromagnetic spectrum. Each segment of the spectrum reveals something different about the physics of the objects. </a:t>
            </a:r>
            <a:r>
              <a:rPr lang="en-US" dirty="0"/>
              <a:t>Radio astronomy is the study of celestial objects through analysis of radio waves. This field allows scientists to observe astronomical phenomena that are often undetectable in other portions of the electromagnetic spectrum. In its brief 70-year history, radio astronomy has revealed new types of celestial objects, including pulsars and quasars, and notably, cosmic microwave background radiation, which is the cooled remnant of the Big Bang event that formed our universe. </a:t>
            </a:r>
            <a:r>
              <a:rPr lang="en-US" sz="1200" b="0" i="0" kern="1200" dirty="0">
                <a:solidFill>
                  <a:schemeClr val="tx1"/>
                </a:solidFill>
                <a:effectLst/>
                <a:latin typeface="+mn-lt"/>
                <a:ea typeface="+mn-ea"/>
                <a:cs typeface="+mn-cs"/>
              </a:rPr>
              <a:t>Radio astronomers are most interested in objects that emit in the frequency range between 3 kilohertz and about 900 gigahertz</a:t>
            </a:r>
            <a:endParaRPr lang="en-US" dirty="0"/>
          </a:p>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9</a:t>
            </a:fld>
            <a:endParaRPr lang="en-US"/>
          </a:p>
        </p:txBody>
      </p:sp>
    </p:spTree>
    <p:extLst>
      <p:ext uri="{BB962C8B-B14F-4D97-AF65-F5344CB8AC3E}">
        <p14:creationId xmlns:p14="http://schemas.microsoft.com/office/powerpoint/2010/main" val="174327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Signal acquisition-&gt;RF Conversion-&gt;Digitization-&gt;Digital Signal Processing-&gt;Data transfer</a:t>
            </a:r>
          </a:p>
          <a:p>
            <a:r>
              <a:rPr lang="en-US" dirty="0"/>
              <a:t>This is the deep learning workflow you have seen in previous talks. We identify three main challenges when dealing with signals:</a:t>
            </a:r>
          </a:p>
          <a:p>
            <a:endParaRPr lang="en-US" dirty="0"/>
          </a:p>
          <a:p>
            <a:r>
              <a:rPr lang="en-US" dirty="0"/>
              <a:t>1. Training a network requires a large high quality labeled data set</a:t>
            </a:r>
          </a:p>
          <a:p>
            <a:endParaRPr lang="en-US" dirty="0"/>
          </a:p>
          <a:p>
            <a:r>
              <a:rPr lang="en-US" dirty="0"/>
              <a:t>2. Feature extraction and signal transformations require domain knowledge – both of the nature of the data and of signal processing</a:t>
            </a:r>
          </a:p>
          <a:p>
            <a:endParaRPr lang="en-US" dirty="0"/>
          </a:p>
          <a:p>
            <a:r>
              <a:rPr lang="en-US" dirty="0"/>
              <a:t>3. Deploying the trained model across multiple platforms requires C or GPU code which can be challenging to obtain</a:t>
            </a:r>
          </a:p>
          <a:p>
            <a:endParaRPr lang="en-US" dirty="0"/>
          </a:p>
          <a:p>
            <a:r>
              <a:rPr lang="en-US" dirty="0"/>
              <a:t>In the next slides I will give an overview of solutions we offer for these challenges.</a:t>
            </a:r>
          </a:p>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11</a:t>
            </a:fld>
            <a:endParaRPr lang="en-US"/>
          </a:p>
        </p:txBody>
      </p:sp>
    </p:spTree>
    <p:extLst>
      <p:ext uri="{BB962C8B-B14F-4D97-AF65-F5344CB8AC3E}">
        <p14:creationId xmlns:p14="http://schemas.microsoft.com/office/powerpoint/2010/main" val="2251313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developed a set of hardware and software tools for building radio astronomy digital instrumentation. </a:t>
            </a:r>
            <a:r>
              <a:rPr lang="en-US" sz="1200" b="0" i="0" u="none" strike="noStrike" kern="1200" baseline="0" dirty="0">
                <a:solidFill>
                  <a:schemeClr val="tx1"/>
                </a:solidFill>
                <a:latin typeface="+mn-lt"/>
                <a:ea typeface="+mn-ea"/>
                <a:cs typeface="+mn-cs"/>
              </a:rPr>
              <a:t>CASPER was created as a result of the realization that digital signal processing</a:t>
            </a:r>
          </a:p>
          <a:p>
            <a:r>
              <a:rPr lang="en-US" sz="1200" b="0" i="0" u="none" strike="noStrike" kern="1200" baseline="0" dirty="0">
                <a:solidFill>
                  <a:schemeClr val="tx1"/>
                </a:solidFill>
                <a:latin typeface="+mn-lt"/>
                <a:ea typeface="+mn-ea"/>
                <a:cs typeface="+mn-cs"/>
              </a:rPr>
              <a:t>hardware technology, and especially FPGAs, have reached a point where it is possible to build almost all the digital instrumentation required in a radio telescope from a common hardware platform </a:t>
            </a:r>
            <a:r>
              <a:rPr lang="en-US" dirty="0"/>
              <a:t>The CASPER philosophy is that minimizing time-to-science, the time between conception of an instrument and its deployment, is a priority when designing instrumentation. The second generation of this reconfigurable, scalable FPGA-based computing platform is the BEE2. </a:t>
            </a:r>
          </a:p>
          <a:p>
            <a:endParaRPr lang="en-US" dirty="0"/>
          </a:p>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13</a:t>
            </a:fld>
            <a:endParaRPr lang="en-US"/>
          </a:p>
        </p:txBody>
      </p:sp>
    </p:spTree>
    <p:extLst>
      <p:ext uri="{BB962C8B-B14F-4D97-AF65-F5344CB8AC3E}">
        <p14:creationId xmlns:p14="http://schemas.microsoft.com/office/powerpoint/2010/main" val="527555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CASPER library is a set of Simulink implementations of these common components that enables astronomers to quickly assemble and simulate instrument designs. Because the library is open source, it contains components created by the CASPER group and the broader user community.</a:t>
            </a:r>
          </a:p>
          <a:p>
            <a:r>
              <a:rPr lang="en-US" dirty="0"/>
              <a:t>Once the design has been verified through simulation, the team generates hardware description language (HDL) code using Xilinx System Generator for DSP. The code is then synthesized and deployed to the BEE2, IBOB, or ROACH boards that form the hardware platform for the system (see sidebar). Astronomers can directly target Xilinx FPGAs because each CASPER library component has been developed using the bit-true and cycle-true Xilinx System Generator for DSP </a:t>
            </a:r>
            <a:r>
              <a:rPr lang="en-US" dirty="0" err="1"/>
              <a:t>blockset</a:t>
            </a:r>
            <a:r>
              <a:rPr lang="en-US" dirty="0"/>
              <a:t>.   </a:t>
            </a:r>
          </a:p>
          <a:p>
            <a:r>
              <a:rPr lang="en-US" dirty="0"/>
              <a:t>Before connecting the completed hardware implementation to a radio telescope, the astronomer typically connects it to real signal inputs and noise sources to verify that it operates as intended.</a:t>
            </a:r>
          </a:p>
          <a:p>
            <a:endParaRPr lang="en-US" dirty="0"/>
          </a:p>
          <a:p>
            <a:r>
              <a:rPr lang="en-US" sz="1200" dirty="0"/>
              <a:t>, and for interfacing with abstracted hardware specific components such as ADCs, DRAM, and other FPGAs</a:t>
            </a:r>
            <a:endParaRPr lang="en-US" dirty="0"/>
          </a:p>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14</a:t>
            </a:fld>
            <a:endParaRPr lang="en-US"/>
          </a:p>
        </p:txBody>
      </p:sp>
    </p:spTree>
    <p:extLst>
      <p:ext uri="{BB962C8B-B14F-4D97-AF65-F5344CB8AC3E}">
        <p14:creationId xmlns:p14="http://schemas.microsoft.com/office/powerpoint/2010/main" val="221127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16</a:t>
            </a:fld>
            <a:endParaRPr lang="en-US"/>
          </a:p>
        </p:txBody>
      </p:sp>
    </p:spTree>
    <p:extLst>
      <p:ext uri="{BB962C8B-B14F-4D97-AF65-F5344CB8AC3E}">
        <p14:creationId xmlns:p14="http://schemas.microsoft.com/office/powerpoint/2010/main" val="2449346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highlights the critical importance of battery safety</a:t>
            </a:r>
          </a:p>
          <a:p>
            <a:pPr marL="0" indent="0">
              <a:buNone/>
            </a:pPr>
            <a:endParaRPr lang="en-US" sz="1600" kern="1200" dirty="0">
              <a:solidFill>
                <a:srgbClr val="125687"/>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D73B8C3-A209-4A55-9261-22C2A02B3159}" type="slidenum">
              <a:rPr lang="en-US" smtClean="0"/>
              <a:pPr/>
              <a:t>17</a:t>
            </a:fld>
            <a:endParaRPr lang="en-US"/>
          </a:p>
        </p:txBody>
      </p:sp>
    </p:spTree>
    <p:extLst>
      <p:ext uri="{BB962C8B-B14F-4D97-AF65-F5344CB8AC3E}">
        <p14:creationId xmlns:p14="http://schemas.microsoft.com/office/powerpoint/2010/main" val="3187107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screening considered multiple additional criteria including cost and availability. The goal is to identify lithium-containing crystalline solids that demonstrate high ionic conductivity, low electronic conductivity, and both structural and chemical stability.</a:t>
            </a:r>
          </a:p>
          <a:p>
            <a:endParaRPr lang="en-US" dirty="0"/>
          </a:p>
          <a:p>
            <a:r>
              <a:rPr lang="en-US" dirty="0"/>
              <a:t>If there is an R&amp;D center/industry project how this can be used by other people</a:t>
            </a:r>
          </a:p>
        </p:txBody>
      </p:sp>
      <p:sp>
        <p:nvSpPr>
          <p:cNvPr id="4" name="Slide Number Placeholder 3"/>
          <p:cNvSpPr>
            <a:spLocks noGrp="1"/>
          </p:cNvSpPr>
          <p:nvPr>
            <p:ph type="sldNum" sz="quarter" idx="5"/>
          </p:nvPr>
        </p:nvSpPr>
        <p:spPr/>
        <p:txBody>
          <a:bodyPr/>
          <a:lstStyle/>
          <a:p>
            <a:fld id="{AD73B8C3-A209-4A55-9261-22C2A02B3159}" type="slidenum">
              <a:rPr lang="en-US" smtClean="0"/>
              <a:pPr/>
              <a:t>18</a:t>
            </a:fld>
            <a:endParaRPr lang="en-US"/>
          </a:p>
        </p:txBody>
      </p:sp>
    </p:spTree>
    <p:extLst>
      <p:ext uri="{BB962C8B-B14F-4D97-AF65-F5344CB8AC3E}">
        <p14:creationId xmlns:p14="http://schemas.microsoft.com/office/powerpoint/2010/main" val="16439063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Background" descr="bluemesh.jpg"/>
          <p:cNvPicPr>
            <a:picLocks noChangeAspect="1"/>
          </p:cNvPicPr>
          <p:nvPr userDrawn="1"/>
        </p:nvPicPr>
        <p:blipFill>
          <a:blip r:embed="rId2" cstate="print"/>
          <a:stretch>
            <a:fillRect/>
          </a:stretch>
        </p:blipFill>
        <p:spPr>
          <a:xfrm>
            <a:off x="-4067" y="1287"/>
            <a:ext cx="12209092" cy="6856713"/>
          </a:xfrm>
          <a:prstGeom prst="rect">
            <a:avLst/>
          </a:prstGeom>
        </p:spPr>
      </p:pic>
      <p:sp>
        <p:nvSpPr>
          <p:cNvPr id="21" name="Title"/>
          <p:cNvSpPr>
            <a:spLocks noGrp="1"/>
          </p:cNvSpPr>
          <p:nvPr>
            <p:ph type="ctrTitle"/>
          </p:nvPr>
        </p:nvSpPr>
        <p:spPr>
          <a:xfrm>
            <a:off x="914400" y="914400"/>
            <a:ext cx="10363200" cy="1828800"/>
          </a:xfrm>
        </p:spPr>
        <p:txBody>
          <a:bodyPr/>
          <a:lstStyle>
            <a:lvl1pPr algn="l">
              <a:defRPr sz="3200">
                <a:solidFill>
                  <a:schemeClr val="tx2"/>
                </a:solidFill>
              </a:defRPr>
            </a:lvl1pPr>
          </a:lstStyle>
          <a:p>
            <a:r>
              <a:rPr lang="en-US"/>
              <a:t>Click to edit Master title style</a:t>
            </a:r>
            <a:endParaRPr lang="en-US" dirty="0"/>
          </a:p>
        </p:txBody>
      </p:sp>
      <p:sp>
        <p:nvSpPr>
          <p:cNvPr id="22" name="Subtitle"/>
          <p:cNvSpPr>
            <a:spLocks noGrp="1"/>
          </p:cNvSpPr>
          <p:nvPr>
            <p:ph type="subTitle" idx="1"/>
          </p:nvPr>
        </p:nvSpPr>
        <p:spPr>
          <a:xfrm>
            <a:off x="914400" y="3203579"/>
            <a:ext cx="10363200" cy="987425"/>
          </a:xfrm>
        </p:spPr>
        <p:txBody>
          <a:bodyPr>
            <a:normAutofit/>
          </a:bodyPr>
          <a:lstStyle>
            <a:lvl1pPr marL="0" indent="0" algn="l">
              <a:buNone/>
              <a:defRPr sz="1604" b="0">
                <a:solidFill>
                  <a:schemeClr val="tx1"/>
                </a:solidFill>
              </a:defRPr>
            </a:lvl1pPr>
            <a:lvl2pPr marL="458340" indent="0" algn="ctr">
              <a:buNone/>
              <a:defRPr>
                <a:solidFill>
                  <a:schemeClr val="tx1">
                    <a:tint val="75000"/>
                  </a:schemeClr>
                </a:solidFill>
              </a:defRPr>
            </a:lvl2pPr>
            <a:lvl3pPr marL="916680" indent="0" algn="ctr">
              <a:buNone/>
              <a:defRPr>
                <a:solidFill>
                  <a:schemeClr val="tx1">
                    <a:tint val="75000"/>
                  </a:schemeClr>
                </a:solidFill>
              </a:defRPr>
            </a:lvl3pPr>
            <a:lvl4pPr marL="1375020" indent="0" algn="ctr">
              <a:buNone/>
              <a:defRPr>
                <a:solidFill>
                  <a:schemeClr val="tx1">
                    <a:tint val="75000"/>
                  </a:schemeClr>
                </a:solidFill>
              </a:defRPr>
            </a:lvl4pPr>
            <a:lvl5pPr marL="1833361" indent="0" algn="ctr">
              <a:buNone/>
              <a:defRPr>
                <a:solidFill>
                  <a:schemeClr val="tx1">
                    <a:tint val="75000"/>
                  </a:schemeClr>
                </a:solidFill>
              </a:defRPr>
            </a:lvl5pPr>
            <a:lvl6pPr marL="2291701" indent="0" algn="ctr">
              <a:buNone/>
              <a:defRPr>
                <a:solidFill>
                  <a:schemeClr val="tx1">
                    <a:tint val="75000"/>
                  </a:schemeClr>
                </a:solidFill>
              </a:defRPr>
            </a:lvl6pPr>
            <a:lvl7pPr marL="2750041" indent="0" algn="ctr">
              <a:buNone/>
              <a:defRPr>
                <a:solidFill>
                  <a:schemeClr val="tx1">
                    <a:tint val="75000"/>
                  </a:schemeClr>
                </a:solidFill>
              </a:defRPr>
            </a:lvl7pPr>
            <a:lvl8pPr marL="3208381" indent="0" algn="ctr">
              <a:buNone/>
              <a:defRPr>
                <a:solidFill>
                  <a:schemeClr val="tx1">
                    <a:tint val="75000"/>
                  </a:schemeClr>
                </a:solidFill>
              </a:defRPr>
            </a:lvl8pPr>
            <a:lvl9pPr marL="3666721" indent="0" algn="ctr">
              <a:buNone/>
              <a:defRPr>
                <a:solidFill>
                  <a:schemeClr val="tx1">
                    <a:tint val="75000"/>
                  </a:schemeClr>
                </a:solidFill>
              </a:defRPr>
            </a:lvl9pPr>
          </a:lstStyle>
          <a:p>
            <a:r>
              <a:rPr lang="en-US"/>
              <a:t>Click to edit Master subtitle style</a:t>
            </a:r>
            <a:endParaRPr lang="en-US" dirty="0"/>
          </a:p>
        </p:txBody>
      </p:sp>
      <p:sp>
        <p:nvSpPr>
          <p:cNvPr id="23" name="Copyright"/>
          <p:cNvSpPr txBox="1"/>
          <p:nvPr userDrawn="1"/>
        </p:nvSpPr>
        <p:spPr>
          <a:xfrm>
            <a:off x="10227052" y="6527632"/>
            <a:ext cx="2438400" cy="246221"/>
          </a:xfrm>
          <a:prstGeom prst="rect">
            <a:avLst/>
          </a:prstGeom>
          <a:noFill/>
        </p:spPr>
        <p:txBody>
          <a:bodyPr wrap="square" rtlCol="0">
            <a:spAutoFit/>
          </a:bodyPr>
          <a:lstStyle/>
          <a:p>
            <a:r>
              <a:rPr lang="en-US" sz="1003" dirty="0">
                <a:solidFill>
                  <a:schemeClr val="bg1"/>
                </a:solidFill>
                <a:latin typeface="Arial" pitchFamily="34" charset="0"/>
                <a:cs typeface="Arial" pitchFamily="34" charset="0"/>
              </a:rPr>
              <a:t>© 2020 The MathWorks, Inc.</a:t>
            </a:r>
          </a:p>
        </p:txBody>
      </p:sp>
      <p:cxnSp>
        <p:nvCxnSpPr>
          <p:cNvPr id="26" name="GrayLine"/>
          <p:cNvCxnSpPr/>
          <p:nvPr userDrawn="1"/>
        </p:nvCxnSpPr>
        <p:spPr>
          <a:xfrm>
            <a:off x="-4067" y="4376652"/>
            <a:ext cx="12209092" cy="0"/>
          </a:xfrm>
          <a:prstGeom prst="line">
            <a:avLst/>
          </a:prstGeom>
          <a:ln w="57150">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Logo" descr="09_MW_logo_CMYK_REV.png"/>
          <p:cNvPicPr>
            <a:picLocks noChangeAspect="1"/>
          </p:cNvPicPr>
          <p:nvPr userDrawn="1"/>
        </p:nvPicPr>
        <p:blipFill>
          <a:blip r:embed="rId3" cstate="print"/>
          <a:stretch>
            <a:fillRect/>
          </a:stretch>
        </p:blipFill>
        <p:spPr>
          <a:xfrm>
            <a:off x="10330730" y="141139"/>
            <a:ext cx="1620665" cy="32059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p:spPr>
        <p:txBody>
          <a:bodyPr/>
          <a:lstStyle>
            <a:lvl1pPr>
              <a:defRPr sz="2800" baseline="0">
                <a:solidFill>
                  <a:schemeClr val="tx2"/>
                </a:solidFill>
              </a:defRPr>
            </a:lvl1pPr>
          </a:lstStyle>
          <a:p>
            <a:r>
              <a:rPr lang="en-US"/>
              <a:t>Click to edit Master title style</a:t>
            </a:r>
          </a:p>
        </p:txBody>
      </p:sp>
      <p:sp>
        <p:nvSpPr>
          <p:cNvPr id="3" name="Content"/>
          <p:cNvSpPr>
            <a:spLocks noGrp="1"/>
          </p:cNvSpPr>
          <p:nvPr>
            <p:ph idx="1"/>
          </p:nvPr>
        </p:nvSpPr>
        <p:spPr>
          <a:xfrm>
            <a:off x="609602" y="1600200"/>
            <a:ext cx="10769600" cy="4648200"/>
          </a:xfrm>
        </p:spPr>
        <p:txBody>
          <a:bodyPr/>
          <a:lstStyle>
            <a:lvl1pPr>
              <a:buSzPct val="75000"/>
              <a:defRPr sz="2400"/>
            </a:lvl1pPr>
            <a:lvl2pPr>
              <a:lnSpc>
                <a:spcPct val="105000"/>
              </a:lnSpc>
              <a:defRPr sz="2000"/>
            </a:lvl2pPr>
            <a:lvl3pPr>
              <a:lnSpc>
                <a:spcPct val="105000"/>
              </a:lnSpc>
              <a:buSzPct val="75000"/>
              <a:defRPr sz="1604"/>
            </a:lvl3pPr>
            <a:lvl4pPr>
              <a:lnSpc>
                <a:spcPct val="105000"/>
              </a:lnSpc>
              <a:defRPr/>
            </a:lvl4pPr>
            <a:lvl5pPr>
              <a:lnSpc>
                <a:spcPct val="105000"/>
              </a:lnSpc>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44824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p:spPr>
        <p:txBody>
          <a:bodyPr/>
          <a:lstStyle/>
          <a:p>
            <a:r>
              <a:rPr lang="en-US"/>
              <a:t>Click to edit Master title style</a:t>
            </a:r>
          </a:p>
        </p:txBody>
      </p:sp>
    </p:spTree>
    <p:extLst>
      <p:ext uri="{BB962C8B-B14F-4D97-AF65-F5344CB8AC3E}">
        <p14:creationId xmlns:p14="http://schemas.microsoft.com/office/powerpoint/2010/main" val="1621000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7439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eature">
    <p:spTree>
      <p:nvGrpSpPr>
        <p:cNvPr id="1" name=""/>
        <p:cNvGrpSpPr/>
        <p:nvPr/>
      </p:nvGrpSpPr>
      <p:grpSpPr>
        <a:xfrm>
          <a:off x="0" y="0"/>
          <a:ext cx="0" cy="0"/>
          <a:chOff x="0" y="0"/>
          <a:chExt cx="0" cy="0"/>
        </a:xfrm>
      </p:grpSpPr>
      <p:sp>
        <p:nvSpPr>
          <p:cNvPr id="10" name="Title"/>
          <p:cNvSpPr>
            <a:spLocks noGrp="1"/>
          </p:cNvSpPr>
          <p:nvPr>
            <p:ph type="title"/>
          </p:nvPr>
        </p:nvSpPr>
        <p:spPr>
          <a:xfrm>
            <a:off x="609600" y="457200"/>
            <a:ext cx="9448800" cy="990600"/>
          </a:xfrm>
        </p:spPr>
        <p:txBody>
          <a:bodyPr anchor="t" anchorCtr="0"/>
          <a:lstStyle>
            <a:lvl1pPr algn="l">
              <a:defRPr sz="2800" b="0" i="0">
                <a:solidFill>
                  <a:schemeClr val="tx2"/>
                </a:solidFill>
              </a:defRPr>
            </a:lvl1pPr>
          </a:lstStyle>
          <a:p>
            <a:r>
              <a:rPr lang="en-US"/>
              <a:t>Click to edit Master title style</a:t>
            </a:r>
          </a:p>
        </p:txBody>
      </p:sp>
      <p:sp>
        <p:nvSpPr>
          <p:cNvPr id="11" name="Content"/>
          <p:cNvSpPr>
            <a:spLocks noGrp="1"/>
          </p:cNvSpPr>
          <p:nvPr>
            <p:ph sz="half" idx="10" hasCustomPrompt="1"/>
          </p:nvPr>
        </p:nvSpPr>
        <p:spPr>
          <a:xfrm>
            <a:off x="609601" y="2819400"/>
            <a:ext cx="5080001" cy="3200400"/>
          </a:xfrm>
        </p:spPr>
        <p:txBody>
          <a:bodyPr/>
          <a:lstStyle>
            <a:lvl1pPr>
              <a:buClr>
                <a:srgbClr val="125687"/>
              </a:buClr>
              <a:buSzTx/>
              <a:defRPr sz="1800" baseline="0"/>
            </a:lvl1pPr>
            <a:lvl2pPr>
              <a:defRPr sz="1604"/>
            </a:lvl2pPr>
            <a:lvl3pPr>
              <a:buNone/>
              <a:defRPr sz="1604"/>
            </a:lvl3pPr>
            <a:lvl4pPr>
              <a:defRPr sz="1805"/>
            </a:lvl4pPr>
            <a:lvl5pPr>
              <a:defRPr sz="1805"/>
            </a:lvl5pPr>
            <a:lvl6pPr>
              <a:defRPr sz="1805"/>
            </a:lvl6pPr>
            <a:lvl7pPr>
              <a:defRPr sz="1805"/>
            </a:lvl7pPr>
            <a:lvl8pPr>
              <a:defRPr sz="1805"/>
            </a:lvl8pPr>
            <a:lvl9pPr>
              <a:defRPr sz="1805"/>
            </a:lvl9pPr>
          </a:lstStyle>
          <a:p>
            <a:pPr lvl="0">
              <a:buClr>
                <a:srgbClr val="125687"/>
              </a:buClr>
              <a:buSzTx/>
            </a:pPr>
            <a:r>
              <a:rPr lang="en-US"/>
              <a:t>Click to add b</a:t>
            </a:r>
            <a:r>
              <a:rPr lang="en-US" sz="1805">
                <a:solidFill>
                  <a:prstClr val="black"/>
                </a:solidFill>
              </a:rPr>
              <a:t>rief summary and benefits of feature (ideally three bullets)</a:t>
            </a:r>
          </a:p>
          <a:p>
            <a:pPr lvl="1"/>
            <a:r>
              <a:rPr lang="en-US"/>
              <a:t>Second level</a:t>
            </a:r>
          </a:p>
        </p:txBody>
      </p:sp>
      <p:sp>
        <p:nvSpPr>
          <p:cNvPr id="13" name="Headline"/>
          <p:cNvSpPr>
            <a:spLocks noGrp="1"/>
          </p:cNvSpPr>
          <p:nvPr>
            <p:ph type="body" sz="quarter" idx="11" hasCustomPrompt="1"/>
          </p:nvPr>
        </p:nvSpPr>
        <p:spPr>
          <a:xfrm>
            <a:off x="609601" y="1600200"/>
            <a:ext cx="5080001" cy="838200"/>
          </a:xfrm>
        </p:spPr>
        <p:txBody>
          <a:bodyPr anchor="t"/>
          <a:lstStyle>
            <a:lvl1pPr marL="0" indent="0" algn="l">
              <a:buNone/>
              <a:defRPr sz="2000" b="0" i="0" baseline="0"/>
            </a:lvl1pPr>
          </a:lstStyle>
          <a:p>
            <a:pPr lvl="0"/>
            <a:r>
              <a:rPr lang="en-US"/>
              <a:t>Click to add headline</a:t>
            </a:r>
            <a:r>
              <a:rPr lang="en-US" sz="2005" b="1">
                <a:solidFill>
                  <a:prstClr val="black"/>
                </a:solidFill>
              </a:rPr>
              <a:t> providing value of feature</a:t>
            </a:r>
            <a:endParaRPr lang="en-US"/>
          </a:p>
        </p:txBody>
      </p:sp>
      <p:sp>
        <p:nvSpPr>
          <p:cNvPr id="14" name="ProductName"/>
          <p:cNvSpPr>
            <a:spLocks noGrp="1"/>
          </p:cNvSpPr>
          <p:nvPr>
            <p:ph type="body" sz="half" idx="12" hasCustomPrompt="1"/>
          </p:nvPr>
        </p:nvSpPr>
        <p:spPr>
          <a:xfrm>
            <a:off x="609602" y="6172200"/>
            <a:ext cx="5473700" cy="533400"/>
          </a:xfrm>
        </p:spPr>
        <p:txBody>
          <a:bodyPr anchor="b" anchorCtr="0"/>
          <a:lstStyle>
            <a:lvl1pPr marL="230761" indent="-229170">
              <a:buClrTx/>
              <a:buSzPct val="125000"/>
              <a:buFont typeface="Courier New" pitchFamily="49" charset="0"/>
              <a:buChar char="»"/>
              <a:defRPr sz="1604" b="0">
                <a:latin typeface="Courier New" pitchFamily="49" charset="0"/>
                <a:cs typeface="Courier New" pitchFamily="49" charset="0"/>
              </a:defRPr>
            </a:lvl1pPr>
          </a:lstStyle>
          <a:p>
            <a:pPr lvl="0"/>
            <a:r>
              <a:rPr lang="en-US"/>
              <a:t>Click to add </a:t>
            </a:r>
            <a:r>
              <a:rPr lang="en-US" sz="1604" err="1">
                <a:latin typeface="Courier New" pitchFamily="49" charset="0"/>
                <a:cs typeface="Courier New" pitchFamily="49" charset="0"/>
              </a:rPr>
              <a:t>product_example_name</a:t>
            </a:r>
            <a:r>
              <a:rPr lang="en-US" sz="1604">
                <a:latin typeface="Courier New" pitchFamily="49" charset="0"/>
                <a:cs typeface="Courier New" pitchFamily="49" charset="0"/>
              </a:rPr>
              <a:t>.</a:t>
            </a:r>
            <a:endParaRPr lang="en-US"/>
          </a:p>
        </p:txBody>
      </p:sp>
    </p:spTree>
    <p:extLst>
      <p:ext uri="{BB962C8B-B14F-4D97-AF65-F5344CB8AC3E}">
        <p14:creationId xmlns:p14="http://schemas.microsoft.com/office/powerpoint/2010/main" val="1447163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963084" y="1914529"/>
            <a:ext cx="10363200" cy="1362075"/>
          </a:xfrm>
        </p:spPr>
        <p:txBody>
          <a:bodyPr anchor="t"/>
          <a:lstStyle>
            <a:lvl1pPr algn="ctr">
              <a:defRPr sz="3200" b="0" cap="none">
                <a:solidFill>
                  <a:schemeClr val="tx2"/>
                </a:solidFill>
              </a:defRPr>
            </a:lvl1pPr>
          </a:lstStyle>
          <a:p>
            <a:r>
              <a:rPr lang="en-US"/>
              <a:t>Click to edit Section Header Title style</a:t>
            </a:r>
          </a:p>
        </p:txBody>
      </p:sp>
    </p:spTree>
    <p:extLst>
      <p:ext uri="{BB962C8B-B14F-4D97-AF65-F5344CB8AC3E}">
        <p14:creationId xmlns:p14="http://schemas.microsoft.com/office/powerpoint/2010/main" val="529677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p:spPr>
        <p:txBody>
          <a:bodyPr/>
          <a:lstStyle>
            <a:lvl1pPr>
              <a:defRPr>
                <a:solidFill>
                  <a:schemeClr val="tx2"/>
                </a:solidFill>
              </a:defRPr>
            </a:lvl1pPr>
          </a:lstStyle>
          <a:p>
            <a:r>
              <a:rPr lang="en-US"/>
              <a:t>Click to edit Master title style</a:t>
            </a:r>
          </a:p>
        </p:txBody>
      </p:sp>
      <p:sp>
        <p:nvSpPr>
          <p:cNvPr id="3" name="LeftContent"/>
          <p:cNvSpPr>
            <a:spLocks noGrp="1"/>
          </p:cNvSpPr>
          <p:nvPr>
            <p:ph sz="half" idx="1"/>
          </p:nvPr>
        </p:nvSpPr>
        <p:spPr>
          <a:xfrm>
            <a:off x="609602" y="1600200"/>
            <a:ext cx="5181600" cy="4648199"/>
          </a:xfrm>
        </p:spPr>
        <p:txBody>
          <a:bodyPr/>
          <a:lstStyle>
            <a:lvl1pPr>
              <a:defRPr sz="2400"/>
            </a:lvl1pPr>
            <a:lvl2pPr>
              <a:defRPr sz="2000"/>
            </a:lvl2pPr>
            <a:lvl3pPr>
              <a:defRPr sz="1604"/>
            </a:lvl3pPr>
            <a:lvl4pPr>
              <a:defRPr sz="1805"/>
            </a:lvl4pPr>
            <a:lvl5pPr>
              <a:defRPr sz="1805"/>
            </a:lvl5pPr>
            <a:lvl6pPr>
              <a:defRPr sz="1805"/>
            </a:lvl6pPr>
            <a:lvl7pPr>
              <a:defRPr sz="1805"/>
            </a:lvl7pPr>
            <a:lvl8pPr>
              <a:defRPr sz="1805"/>
            </a:lvl8pPr>
            <a:lvl9pPr>
              <a:defRPr sz="1805"/>
            </a:lvl9pPr>
          </a:lstStyle>
          <a:p>
            <a:pPr lvl="0"/>
            <a:r>
              <a:rPr lang="en-US"/>
              <a:t>Edit Master text styles</a:t>
            </a:r>
          </a:p>
          <a:p>
            <a:pPr lvl="1"/>
            <a:r>
              <a:rPr lang="en-US"/>
              <a:t>Second level</a:t>
            </a:r>
          </a:p>
          <a:p>
            <a:pPr lvl="2"/>
            <a:r>
              <a:rPr lang="en-US"/>
              <a:t>Third level</a:t>
            </a:r>
          </a:p>
        </p:txBody>
      </p:sp>
      <p:sp>
        <p:nvSpPr>
          <p:cNvPr id="4" name="RightContent"/>
          <p:cNvSpPr>
            <a:spLocks noGrp="1"/>
          </p:cNvSpPr>
          <p:nvPr>
            <p:ph sz="half" idx="2"/>
          </p:nvPr>
        </p:nvSpPr>
        <p:spPr>
          <a:xfrm>
            <a:off x="6197602" y="1600200"/>
            <a:ext cx="5181600" cy="4648199"/>
          </a:xfrm>
        </p:spPr>
        <p:txBody>
          <a:bodyPr/>
          <a:lstStyle>
            <a:lvl1pPr>
              <a:defRPr sz="2400"/>
            </a:lvl1pPr>
            <a:lvl2pPr>
              <a:defRPr sz="2000"/>
            </a:lvl2pPr>
            <a:lvl3pPr>
              <a:defRPr sz="1604"/>
            </a:lvl3pPr>
            <a:lvl4pPr>
              <a:defRPr sz="1805"/>
            </a:lvl4pPr>
            <a:lvl5pPr>
              <a:defRPr sz="1805"/>
            </a:lvl5pPr>
            <a:lvl6pPr>
              <a:defRPr sz="1805"/>
            </a:lvl6pPr>
            <a:lvl7pPr>
              <a:defRPr sz="1805"/>
            </a:lvl7pPr>
            <a:lvl8pPr>
              <a:defRPr sz="1805"/>
            </a:lvl8pPr>
            <a:lvl9pPr>
              <a:defRPr sz="1805"/>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6860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Content"/>
          <p:cNvSpPr txBox="1">
            <a:spLocks noChangeArrowheads="1"/>
          </p:cNvSpPr>
          <p:nvPr userDrawn="1"/>
        </p:nvSpPr>
        <p:spPr bwMode="auto">
          <a:xfrm>
            <a:off x="607484" y="1600200"/>
            <a:ext cx="10765536" cy="4648200"/>
          </a:xfrm>
          <a:prstGeom prst="rect">
            <a:avLst/>
          </a:prstGeom>
          <a:noFill/>
          <a:ln w="9525">
            <a:noFill/>
            <a:miter lim="800000"/>
            <a:headEnd/>
            <a:tailEnd/>
          </a:ln>
          <a:effectLst/>
        </p:spPr>
        <p:txBody>
          <a:bodyPr wrap="none"/>
          <a:lstStyle/>
          <a:p>
            <a:pPr marL="342164" lvl="0" indent="-342164">
              <a:buClr>
                <a:schemeClr val="tx2"/>
              </a:buClr>
              <a:buSzPct val="75000"/>
              <a:buFont typeface="Wingdings" pitchFamily="2" charset="2"/>
              <a:buChar char="§"/>
              <a:tabLst>
                <a:tab pos="458340" algn="l"/>
              </a:tabLst>
            </a:pPr>
            <a:r>
              <a:rPr lang="en-US" sz="2400">
                <a:latin typeface="Arial" pitchFamily="34" charset="0"/>
                <a:cs typeface="Arial" pitchFamily="34" charset="0"/>
              </a:rPr>
              <a:t>Edit</a:t>
            </a:r>
            <a:r>
              <a:rPr lang="en-US" sz="2400" baseline="0">
                <a:latin typeface="Arial" pitchFamily="34" charset="0"/>
                <a:cs typeface="Arial" pitchFamily="34" charset="0"/>
              </a:rPr>
              <a:t> in Slide Master view to e</a:t>
            </a:r>
            <a:r>
              <a:rPr lang="en-US" sz="2400">
                <a:latin typeface="Arial" pitchFamily="34" charset="0"/>
                <a:cs typeface="Arial" pitchFamily="34" charset="0"/>
              </a:rPr>
              <a:t>nter agenda items</a:t>
            </a:r>
          </a:p>
          <a:p>
            <a:pPr marL="342164" lvl="0" indent="-342164">
              <a:buClr>
                <a:schemeClr val="tx2"/>
              </a:buClr>
              <a:buSzPct val="75000"/>
              <a:buFont typeface="Wingdings" pitchFamily="2" charset="2"/>
              <a:buChar char="§"/>
              <a:tabLst>
                <a:tab pos="458340" algn="l"/>
              </a:tabLst>
            </a:pPr>
            <a:r>
              <a:rPr lang="en-US" sz="2400">
                <a:latin typeface="Arial" pitchFamily="34" charset="0"/>
                <a:cs typeface="Arial" pitchFamily="34" charset="0"/>
              </a:rPr>
              <a:t>Bullet 2</a:t>
            </a:r>
          </a:p>
          <a:p>
            <a:pPr marL="342164" lvl="0" indent="-342164">
              <a:buClr>
                <a:schemeClr val="tx2"/>
              </a:buClr>
              <a:buSzPct val="75000"/>
              <a:buFont typeface="Wingdings" pitchFamily="2" charset="2"/>
              <a:buChar char="§"/>
              <a:tabLst>
                <a:tab pos="458340" algn="l"/>
              </a:tabLst>
            </a:pPr>
            <a:r>
              <a:rPr lang="en-US" sz="2400">
                <a:latin typeface="Arial" pitchFamily="34" charset="0"/>
                <a:cs typeface="Arial" pitchFamily="34" charset="0"/>
              </a:rPr>
              <a:t>Bullet</a:t>
            </a:r>
            <a:r>
              <a:rPr lang="en-US" sz="2400" baseline="0">
                <a:latin typeface="Arial" pitchFamily="34" charset="0"/>
                <a:cs typeface="Arial" pitchFamily="34" charset="0"/>
              </a:rPr>
              <a:t> 3</a:t>
            </a:r>
          </a:p>
          <a:p>
            <a:pPr marL="342164" lvl="0" indent="-342164">
              <a:buClr>
                <a:schemeClr val="tx2"/>
              </a:buClr>
              <a:buSzPct val="75000"/>
              <a:buFont typeface="Wingdings" pitchFamily="2" charset="2"/>
              <a:buChar char="§"/>
              <a:tabLst>
                <a:tab pos="458340" algn="l"/>
              </a:tabLst>
            </a:pPr>
            <a:r>
              <a:rPr lang="en-US" sz="2400" baseline="0">
                <a:latin typeface="Arial" pitchFamily="34" charset="0"/>
                <a:cs typeface="Arial" pitchFamily="34" charset="0"/>
              </a:rPr>
              <a:t>Bullet 4</a:t>
            </a:r>
          </a:p>
          <a:p>
            <a:pPr marL="342164" lvl="0" indent="-342164">
              <a:buClr>
                <a:schemeClr val="tx2"/>
              </a:buClr>
              <a:buSzPct val="75000"/>
              <a:buFont typeface="Wingdings" pitchFamily="2" charset="2"/>
              <a:buChar char="§"/>
              <a:tabLst>
                <a:tab pos="458340" algn="l"/>
              </a:tabLst>
            </a:pPr>
            <a:endParaRPr lang="en-US" sz="2400">
              <a:latin typeface="Arial" pitchFamily="34" charset="0"/>
              <a:cs typeface="Arial" pitchFamily="34" charset="0"/>
            </a:endParaRPr>
          </a:p>
        </p:txBody>
      </p:sp>
      <p:sp>
        <p:nvSpPr>
          <p:cNvPr id="5" name="Title"/>
          <p:cNvSpPr txBox="1">
            <a:spLocks noChangeArrowheads="1"/>
          </p:cNvSpPr>
          <p:nvPr userDrawn="1"/>
        </p:nvSpPr>
        <p:spPr bwMode="auto">
          <a:xfrm>
            <a:off x="607484" y="464695"/>
            <a:ext cx="10765536" cy="1143000"/>
          </a:xfrm>
          <a:prstGeom prst="rect">
            <a:avLst/>
          </a:prstGeom>
          <a:noFill/>
          <a:ln w="9525">
            <a:noFill/>
            <a:miter lim="800000"/>
            <a:headEnd/>
            <a:tailEnd/>
          </a:ln>
          <a:effectLst/>
        </p:spPr>
        <p:txBody>
          <a:bodyPr wrap="none"/>
          <a:lstStyle/>
          <a:p>
            <a:pPr marL="0" marR="0" indent="0" algn="l" defTabSz="916680" rtl="0" eaLnBrk="1" fontAlgn="auto" latinLnBrk="0" hangingPunct="1">
              <a:lnSpc>
                <a:spcPct val="100000"/>
              </a:lnSpc>
              <a:spcBef>
                <a:spcPts val="0"/>
              </a:spcBef>
              <a:spcAft>
                <a:spcPts val="0"/>
              </a:spcAft>
              <a:buClrTx/>
              <a:buSzTx/>
              <a:buFontTx/>
              <a:buNone/>
              <a:tabLst/>
              <a:defRPr/>
            </a:pPr>
            <a:r>
              <a:rPr lang="en-US" sz="2800" b="0">
                <a:solidFill>
                  <a:schemeClr val="tx2"/>
                </a:solidFill>
                <a:latin typeface="Arial" pitchFamily="34" charset="0"/>
                <a:cs typeface="Arial" pitchFamily="34" charset="0"/>
              </a:rPr>
              <a:t>Edit in Slide</a:t>
            </a:r>
            <a:r>
              <a:rPr lang="en-US" sz="2800" b="0" baseline="0">
                <a:solidFill>
                  <a:schemeClr val="tx2"/>
                </a:solidFill>
                <a:latin typeface="Arial" pitchFamily="34" charset="0"/>
                <a:cs typeface="Arial" pitchFamily="34" charset="0"/>
              </a:rPr>
              <a:t> Master view to e</a:t>
            </a:r>
            <a:r>
              <a:rPr lang="en-US" sz="2800" b="0">
                <a:solidFill>
                  <a:schemeClr val="tx2"/>
                </a:solidFill>
                <a:latin typeface="Arial" pitchFamily="34" charset="0"/>
                <a:cs typeface="Arial" pitchFamily="34" charset="0"/>
              </a:rPr>
              <a:t>nter agenda</a:t>
            </a:r>
            <a:r>
              <a:rPr lang="en-US" sz="2800" b="0" baseline="0">
                <a:solidFill>
                  <a:schemeClr val="tx2"/>
                </a:solidFill>
                <a:latin typeface="Arial" pitchFamily="34" charset="0"/>
                <a:cs typeface="Arial" pitchFamily="34" charset="0"/>
              </a:rPr>
              <a:t> title</a:t>
            </a:r>
            <a:endParaRPr lang="en-US" sz="2800" b="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072177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8253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p:spPr>
        <p:txBody>
          <a:bodyPr/>
          <a:lstStyle>
            <a:lvl1pPr>
              <a:defRPr sz="2800" baseline="0">
                <a:solidFill>
                  <a:schemeClr val="tx2"/>
                </a:solidFill>
              </a:defRPr>
            </a:lvl1pPr>
          </a:lstStyle>
          <a:p>
            <a:r>
              <a:rPr lang="en-US"/>
              <a:t>Click to edit Master title style</a:t>
            </a:r>
            <a:endParaRPr lang="en-US" dirty="0"/>
          </a:p>
        </p:txBody>
      </p:sp>
      <p:sp>
        <p:nvSpPr>
          <p:cNvPr id="3" name="Content"/>
          <p:cNvSpPr>
            <a:spLocks noGrp="1"/>
          </p:cNvSpPr>
          <p:nvPr>
            <p:ph idx="1"/>
          </p:nvPr>
        </p:nvSpPr>
        <p:spPr>
          <a:xfrm>
            <a:off x="609602" y="1600200"/>
            <a:ext cx="10769600" cy="4648200"/>
          </a:xfrm>
        </p:spPr>
        <p:txBody>
          <a:bodyPr/>
          <a:lstStyle>
            <a:lvl1pPr>
              <a:buSzPct val="75000"/>
              <a:defRPr sz="2400"/>
            </a:lvl1pPr>
            <a:lvl2pPr>
              <a:lnSpc>
                <a:spcPct val="105000"/>
              </a:lnSpc>
              <a:defRPr sz="2000"/>
            </a:lvl2pPr>
            <a:lvl3pPr>
              <a:lnSpc>
                <a:spcPct val="105000"/>
              </a:lnSpc>
              <a:buSzPct val="75000"/>
              <a:defRPr sz="1604"/>
            </a:lvl3pPr>
            <a:lvl4pPr>
              <a:lnSpc>
                <a:spcPct val="105000"/>
              </a:lnSpc>
              <a:defRPr/>
            </a:lvl4pPr>
            <a:lvl5pPr>
              <a:lnSpc>
                <a:spcPct val="105000"/>
              </a:lnSpc>
              <a:defRPr/>
            </a:lvl5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p:spPr>
        <p:txBody>
          <a:bodyPr/>
          <a:lstStyle/>
          <a:p>
            <a:r>
              <a:rPr lang="en-US"/>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eature">
    <p:spTree>
      <p:nvGrpSpPr>
        <p:cNvPr id="1" name=""/>
        <p:cNvGrpSpPr/>
        <p:nvPr/>
      </p:nvGrpSpPr>
      <p:grpSpPr>
        <a:xfrm>
          <a:off x="0" y="0"/>
          <a:ext cx="0" cy="0"/>
          <a:chOff x="0" y="0"/>
          <a:chExt cx="0" cy="0"/>
        </a:xfrm>
      </p:grpSpPr>
      <p:sp>
        <p:nvSpPr>
          <p:cNvPr id="10" name="Title"/>
          <p:cNvSpPr>
            <a:spLocks noGrp="1"/>
          </p:cNvSpPr>
          <p:nvPr>
            <p:ph type="title"/>
          </p:nvPr>
        </p:nvSpPr>
        <p:spPr>
          <a:xfrm>
            <a:off x="609600" y="457200"/>
            <a:ext cx="9448800" cy="990600"/>
          </a:xfrm>
        </p:spPr>
        <p:txBody>
          <a:bodyPr anchor="t" anchorCtr="0"/>
          <a:lstStyle>
            <a:lvl1pPr algn="l">
              <a:defRPr sz="2800" b="0" i="0">
                <a:solidFill>
                  <a:schemeClr val="tx2"/>
                </a:solidFill>
              </a:defRPr>
            </a:lvl1pPr>
          </a:lstStyle>
          <a:p>
            <a:r>
              <a:rPr lang="en-US"/>
              <a:t>Click to edit Master title style</a:t>
            </a:r>
            <a:endParaRPr lang="en-US" dirty="0"/>
          </a:p>
        </p:txBody>
      </p:sp>
      <p:sp>
        <p:nvSpPr>
          <p:cNvPr id="11" name="Content"/>
          <p:cNvSpPr>
            <a:spLocks noGrp="1"/>
          </p:cNvSpPr>
          <p:nvPr>
            <p:ph sz="half" idx="10" hasCustomPrompt="1"/>
          </p:nvPr>
        </p:nvSpPr>
        <p:spPr>
          <a:xfrm>
            <a:off x="609601" y="2819400"/>
            <a:ext cx="5080001" cy="3200400"/>
          </a:xfrm>
        </p:spPr>
        <p:txBody>
          <a:bodyPr/>
          <a:lstStyle>
            <a:lvl1pPr>
              <a:buClr>
                <a:srgbClr val="125687"/>
              </a:buClr>
              <a:buSzTx/>
              <a:defRPr sz="1800" baseline="0"/>
            </a:lvl1pPr>
            <a:lvl2pPr>
              <a:defRPr sz="1604"/>
            </a:lvl2pPr>
            <a:lvl3pPr>
              <a:buNone/>
              <a:defRPr sz="1604"/>
            </a:lvl3pPr>
            <a:lvl4pPr>
              <a:defRPr sz="1805"/>
            </a:lvl4pPr>
            <a:lvl5pPr>
              <a:defRPr sz="1805"/>
            </a:lvl5pPr>
            <a:lvl6pPr>
              <a:defRPr sz="1805"/>
            </a:lvl6pPr>
            <a:lvl7pPr>
              <a:defRPr sz="1805"/>
            </a:lvl7pPr>
            <a:lvl8pPr>
              <a:defRPr sz="1805"/>
            </a:lvl8pPr>
            <a:lvl9pPr>
              <a:defRPr sz="1805"/>
            </a:lvl9pPr>
          </a:lstStyle>
          <a:p>
            <a:pPr lvl="0">
              <a:buClr>
                <a:srgbClr val="125687"/>
              </a:buClr>
              <a:buSzTx/>
            </a:pPr>
            <a:r>
              <a:rPr lang="en-US" dirty="0"/>
              <a:t>Click to add b</a:t>
            </a:r>
            <a:r>
              <a:rPr lang="en-US" sz="1805" dirty="0">
                <a:solidFill>
                  <a:prstClr val="black"/>
                </a:solidFill>
              </a:rPr>
              <a:t>rief summary and benefits of feature (ideally three bullets)</a:t>
            </a:r>
          </a:p>
          <a:p>
            <a:pPr lvl="1"/>
            <a:r>
              <a:rPr lang="en-US" dirty="0"/>
              <a:t>Second level</a:t>
            </a:r>
          </a:p>
        </p:txBody>
      </p:sp>
      <p:sp>
        <p:nvSpPr>
          <p:cNvPr id="13" name="Headline"/>
          <p:cNvSpPr>
            <a:spLocks noGrp="1"/>
          </p:cNvSpPr>
          <p:nvPr>
            <p:ph type="body" sz="quarter" idx="11" hasCustomPrompt="1"/>
          </p:nvPr>
        </p:nvSpPr>
        <p:spPr>
          <a:xfrm>
            <a:off x="609601" y="1600200"/>
            <a:ext cx="5080001" cy="838200"/>
          </a:xfrm>
        </p:spPr>
        <p:txBody>
          <a:bodyPr anchor="t"/>
          <a:lstStyle>
            <a:lvl1pPr marL="0" indent="0" algn="l">
              <a:buNone/>
              <a:defRPr sz="2000" b="0" i="0" baseline="0"/>
            </a:lvl1pPr>
          </a:lstStyle>
          <a:p>
            <a:pPr lvl="0"/>
            <a:r>
              <a:rPr lang="en-US" dirty="0"/>
              <a:t>Click to add headline</a:t>
            </a:r>
            <a:r>
              <a:rPr lang="en-US" sz="2005" b="1" dirty="0">
                <a:solidFill>
                  <a:prstClr val="black"/>
                </a:solidFill>
              </a:rPr>
              <a:t> providing value of feature</a:t>
            </a:r>
            <a:endParaRPr lang="en-US" dirty="0"/>
          </a:p>
        </p:txBody>
      </p:sp>
      <p:sp>
        <p:nvSpPr>
          <p:cNvPr id="14" name="ProductName"/>
          <p:cNvSpPr>
            <a:spLocks noGrp="1"/>
          </p:cNvSpPr>
          <p:nvPr>
            <p:ph type="body" sz="half" idx="12" hasCustomPrompt="1"/>
          </p:nvPr>
        </p:nvSpPr>
        <p:spPr>
          <a:xfrm>
            <a:off x="609602" y="6172200"/>
            <a:ext cx="5473700" cy="533400"/>
          </a:xfrm>
        </p:spPr>
        <p:txBody>
          <a:bodyPr anchor="b" anchorCtr="0"/>
          <a:lstStyle>
            <a:lvl1pPr marL="230761" indent="-229170">
              <a:buClrTx/>
              <a:buSzPct val="125000"/>
              <a:buFont typeface="Courier New" pitchFamily="49" charset="0"/>
              <a:buChar char="»"/>
              <a:defRPr sz="1604" b="0">
                <a:latin typeface="Courier New" pitchFamily="49" charset="0"/>
                <a:cs typeface="Courier New" pitchFamily="49" charset="0"/>
              </a:defRPr>
            </a:lvl1pPr>
          </a:lstStyle>
          <a:p>
            <a:pPr lvl="0"/>
            <a:r>
              <a:rPr lang="en-US" dirty="0"/>
              <a:t>Click to add </a:t>
            </a:r>
            <a:r>
              <a:rPr lang="en-US" sz="1604" dirty="0" err="1">
                <a:latin typeface="Courier New" pitchFamily="49" charset="0"/>
                <a:cs typeface="Courier New" pitchFamily="49" charset="0"/>
              </a:rPr>
              <a:t>product_example_name</a:t>
            </a:r>
            <a:r>
              <a:rPr lang="en-US" sz="1604" dirty="0">
                <a:latin typeface="Courier New" pitchFamily="49" charset="0"/>
                <a:cs typeface="Courier New" pitchFamily="49" charset="0"/>
              </a:rPr>
              <a:t>.</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963084" y="1914529"/>
            <a:ext cx="10363200" cy="1362075"/>
          </a:xfrm>
        </p:spPr>
        <p:txBody>
          <a:bodyPr anchor="t"/>
          <a:lstStyle>
            <a:lvl1pPr algn="ctr">
              <a:defRPr sz="3200" b="0" cap="none">
                <a:solidFill>
                  <a:schemeClr val="tx2"/>
                </a:solidFill>
              </a:defRPr>
            </a:lvl1pPr>
          </a:lstStyle>
          <a:p>
            <a:r>
              <a:rPr lang="en-US" dirty="0"/>
              <a:t>Click to edit Section Header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p:spPr>
        <p:txBody>
          <a:bodyPr/>
          <a:lstStyle>
            <a:lvl1pPr>
              <a:defRPr>
                <a:solidFill>
                  <a:schemeClr val="tx2"/>
                </a:solidFill>
              </a:defRPr>
            </a:lvl1pPr>
          </a:lstStyle>
          <a:p>
            <a:r>
              <a:rPr lang="en-US"/>
              <a:t>Click to edit Master title style</a:t>
            </a:r>
            <a:endParaRPr lang="en-US" dirty="0"/>
          </a:p>
        </p:txBody>
      </p:sp>
      <p:sp>
        <p:nvSpPr>
          <p:cNvPr id="3" name="LeftContent"/>
          <p:cNvSpPr>
            <a:spLocks noGrp="1"/>
          </p:cNvSpPr>
          <p:nvPr>
            <p:ph sz="half" idx="1"/>
          </p:nvPr>
        </p:nvSpPr>
        <p:spPr>
          <a:xfrm>
            <a:off x="609602" y="1600200"/>
            <a:ext cx="5181600" cy="4648199"/>
          </a:xfrm>
        </p:spPr>
        <p:txBody>
          <a:bodyPr/>
          <a:lstStyle>
            <a:lvl1pPr>
              <a:defRPr sz="2400"/>
            </a:lvl1pPr>
            <a:lvl2pPr>
              <a:defRPr sz="2000"/>
            </a:lvl2pPr>
            <a:lvl3pPr>
              <a:defRPr sz="1604"/>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p:txBody>
      </p:sp>
      <p:sp>
        <p:nvSpPr>
          <p:cNvPr id="4" name="RightContent"/>
          <p:cNvSpPr>
            <a:spLocks noGrp="1"/>
          </p:cNvSpPr>
          <p:nvPr>
            <p:ph sz="half" idx="2"/>
          </p:nvPr>
        </p:nvSpPr>
        <p:spPr>
          <a:xfrm>
            <a:off x="6197602" y="1600200"/>
            <a:ext cx="5181600" cy="4648199"/>
          </a:xfrm>
        </p:spPr>
        <p:txBody>
          <a:bodyPr/>
          <a:lstStyle>
            <a:lvl1pPr>
              <a:defRPr sz="2400"/>
            </a:lvl1pPr>
            <a:lvl2pPr>
              <a:defRPr sz="2000"/>
            </a:lvl2pPr>
            <a:lvl3pPr>
              <a:defRPr sz="1604"/>
            </a:lvl3pPr>
            <a:lvl4pPr>
              <a:defRPr sz="1805"/>
            </a:lvl4pPr>
            <a:lvl5pPr>
              <a:defRPr sz="1805"/>
            </a:lvl5pPr>
            <a:lvl6pPr>
              <a:defRPr sz="1805"/>
            </a:lvl6pPr>
            <a:lvl7pPr>
              <a:defRPr sz="1805"/>
            </a:lvl7pPr>
            <a:lvl8pPr>
              <a:defRPr sz="1805"/>
            </a:lvl8pPr>
            <a:lvl9pPr>
              <a:defRPr sz="1805"/>
            </a:lvl9pPr>
          </a:lstStyle>
          <a:p>
            <a:pPr lvl="0"/>
            <a:r>
              <a:rPr lang="en-US"/>
              <a:t>Click to edit Master text styles</a:t>
            </a:r>
          </a:p>
          <a:p>
            <a:pPr lvl="1"/>
            <a:r>
              <a:rPr lang="en-US"/>
              <a:t>Second level</a:t>
            </a:r>
          </a:p>
          <a:p>
            <a:pPr lvl="2"/>
            <a:r>
              <a:rPr lang="en-US"/>
              <a:t>Third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Content"/>
          <p:cNvSpPr txBox="1">
            <a:spLocks noChangeArrowheads="1"/>
          </p:cNvSpPr>
          <p:nvPr userDrawn="1"/>
        </p:nvSpPr>
        <p:spPr bwMode="auto">
          <a:xfrm>
            <a:off x="607484" y="1600200"/>
            <a:ext cx="10765536" cy="4648200"/>
          </a:xfrm>
          <a:prstGeom prst="rect">
            <a:avLst/>
          </a:prstGeom>
          <a:noFill/>
          <a:ln w="9525">
            <a:noFill/>
            <a:miter lim="800000"/>
            <a:headEnd/>
            <a:tailEnd/>
          </a:ln>
          <a:effectLst/>
        </p:spPr>
        <p:txBody>
          <a:bodyPr wrap="none"/>
          <a:lstStyle/>
          <a:p>
            <a:pPr marL="342164" lvl="0" indent="-342164">
              <a:buClr>
                <a:schemeClr val="tx2"/>
              </a:buClr>
              <a:buSzPct val="75000"/>
              <a:buFont typeface="Wingdings" pitchFamily="2" charset="2"/>
              <a:buChar char="§"/>
              <a:tabLst>
                <a:tab pos="458340" algn="l"/>
              </a:tabLst>
            </a:pPr>
            <a:r>
              <a:rPr lang="en-US" sz="2400" dirty="0">
                <a:latin typeface="Arial" pitchFamily="34" charset="0"/>
                <a:cs typeface="Arial" pitchFamily="34" charset="0"/>
              </a:rPr>
              <a:t>Edit</a:t>
            </a:r>
            <a:r>
              <a:rPr lang="en-US" sz="2400" baseline="0" dirty="0">
                <a:latin typeface="Arial" pitchFamily="34" charset="0"/>
                <a:cs typeface="Arial" pitchFamily="34" charset="0"/>
              </a:rPr>
              <a:t> in Slide Master view to e</a:t>
            </a:r>
            <a:r>
              <a:rPr lang="en-US" sz="2400" dirty="0">
                <a:latin typeface="Arial" pitchFamily="34" charset="0"/>
                <a:cs typeface="Arial" pitchFamily="34" charset="0"/>
              </a:rPr>
              <a:t>nter agenda items</a:t>
            </a:r>
          </a:p>
          <a:p>
            <a:pPr marL="342164" lvl="0" indent="-342164">
              <a:buClr>
                <a:schemeClr val="tx2"/>
              </a:buClr>
              <a:buSzPct val="75000"/>
              <a:buFont typeface="Wingdings" pitchFamily="2" charset="2"/>
              <a:buChar char="§"/>
              <a:tabLst>
                <a:tab pos="458340" algn="l"/>
              </a:tabLst>
            </a:pPr>
            <a:r>
              <a:rPr lang="en-US" sz="2400" dirty="0">
                <a:latin typeface="Arial" pitchFamily="34" charset="0"/>
                <a:cs typeface="Arial" pitchFamily="34" charset="0"/>
              </a:rPr>
              <a:t>Bullet 2</a:t>
            </a:r>
          </a:p>
          <a:p>
            <a:pPr marL="342164" lvl="0" indent="-342164">
              <a:buClr>
                <a:schemeClr val="tx2"/>
              </a:buClr>
              <a:buSzPct val="75000"/>
              <a:buFont typeface="Wingdings" pitchFamily="2" charset="2"/>
              <a:buChar char="§"/>
              <a:tabLst>
                <a:tab pos="458340" algn="l"/>
              </a:tabLst>
            </a:pPr>
            <a:r>
              <a:rPr lang="en-US" sz="2400" dirty="0">
                <a:latin typeface="Arial" pitchFamily="34" charset="0"/>
                <a:cs typeface="Arial" pitchFamily="34" charset="0"/>
              </a:rPr>
              <a:t>Bullet</a:t>
            </a:r>
            <a:r>
              <a:rPr lang="en-US" sz="2400" baseline="0" dirty="0">
                <a:latin typeface="Arial" pitchFamily="34" charset="0"/>
                <a:cs typeface="Arial" pitchFamily="34" charset="0"/>
              </a:rPr>
              <a:t> 3</a:t>
            </a:r>
          </a:p>
          <a:p>
            <a:pPr marL="342164" lvl="0" indent="-342164">
              <a:buClr>
                <a:schemeClr val="tx2"/>
              </a:buClr>
              <a:buSzPct val="75000"/>
              <a:buFont typeface="Wingdings" pitchFamily="2" charset="2"/>
              <a:buChar char="§"/>
              <a:tabLst>
                <a:tab pos="458340" algn="l"/>
              </a:tabLst>
            </a:pPr>
            <a:r>
              <a:rPr lang="en-US" sz="2400" baseline="0" dirty="0">
                <a:latin typeface="Arial" pitchFamily="34" charset="0"/>
                <a:cs typeface="Arial" pitchFamily="34" charset="0"/>
              </a:rPr>
              <a:t>Bullet 4</a:t>
            </a:r>
          </a:p>
          <a:p>
            <a:pPr marL="342164" lvl="0" indent="-342164">
              <a:buClr>
                <a:schemeClr val="tx2"/>
              </a:buClr>
              <a:buSzPct val="75000"/>
              <a:buFont typeface="Wingdings" pitchFamily="2" charset="2"/>
              <a:buChar char="§"/>
              <a:tabLst>
                <a:tab pos="458340" algn="l"/>
              </a:tabLst>
            </a:pPr>
            <a:endParaRPr lang="en-US" sz="2400" dirty="0">
              <a:latin typeface="Arial" pitchFamily="34" charset="0"/>
              <a:cs typeface="Arial" pitchFamily="34" charset="0"/>
            </a:endParaRPr>
          </a:p>
        </p:txBody>
      </p:sp>
      <p:sp>
        <p:nvSpPr>
          <p:cNvPr id="5" name="Title"/>
          <p:cNvSpPr txBox="1">
            <a:spLocks noChangeArrowheads="1"/>
          </p:cNvSpPr>
          <p:nvPr userDrawn="1"/>
        </p:nvSpPr>
        <p:spPr bwMode="auto">
          <a:xfrm>
            <a:off x="607484" y="464695"/>
            <a:ext cx="10765536" cy="1143000"/>
          </a:xfrm>
          <a:prstGeom prst="rect">
            <a:avLst/>
          </a:prstGeom>
          <a:noFill/>
          <a:ln w="9525">
            <a:noFill/>
            <a:miter lim="800000"/>
            <a:headEnd/>
            <a:tailEnd/>
          </a:ln>
          <a:effectLst/>
        </p:spPr>
        <p:txBody>
          <a:bodyPr wrap="none"/>
          <a:lstStyle/>
          <a:p>
            <a:pPr marL="0" marR="0" indent="0" algn="l" defTabSz="916680" rtl="0" eaLnBrk="1" fontAlgn="auto" latinLnBrk="0" hangingPunct="1">
              <a:lnSpc>
                <a:spcPct val="100000"/>
              </a:lnSpc>
              <a:spcBef>
                <a:spcPts val="0"/>
              </a:spcBef>
              <a:spcAft>
                <a:spcPts val="0"/>
              </a:spcAft>
              <a:buClrTx/>
              <a:buSzTx/>
              <a:buFontTx/>
              <a:buNone/>
              <a:tabLst/>
              <a:defRPr/>
            </a:pPr>
            <a:r>
              <a:rPr lang="en-US" sz="2800" b="0" dirty="0">
                <a:solidFill>
                  <a:schemeClr val="tx2"/>
                </a:solidFill>
                <a:latin typeface="Arial" pitchFamily="34" charset="0"/>
                <a:cs typeface="Arial" pitchFamily="34" charset="0"/>
              </a:rPr>
              <a:t>Edit in Slide</a:t>
            </a:r>
            <a:r>
              <a:rPr lang="en-US" sz="2800" b="0" baseline="0" dirty="0">
                <a:solidFill>
                  <a:schemeClr val="tx2"/>
                </a:solidFill>
                <a:latin typeface="Arial" pitchFamily="34" charset="0"/>
                <a:cs typeface="Arial" pitchFamily="34" charset="0"/>
              </a:rPr>
              <a:t> Master view to e</a:t>
            </a:r>
            <a:r>
              <a:rPr lang="en-US" sz="2800" b="0" dirty="0">
                <a:solidFill>
                  <a:schemeClr val="tx2"/>
                </a:solidFill>
                <a:latin typeface="Arial" pitchFamily="34" charset="0"/>
                <a:cs typeface="Arial" pitchFamily="34" charset="0"/>
              </a:rPr>
              <a:t>nter agenda</a:t>
            </a:r>
            <a:r>
              <a:rPr lang="en-US" sz="2800" b="0" baseline="0" dirty="0">
                <a:solidFill>
                  <a:schemeClr val="tx2"/>
                </a:solidFill>
                <a:latin typeface="Arial" pitchFamily="34" charset="0"/>
                <a:cs typeface="Arial" pitchFamily="34" charset="0"/>
              </a:rPr>
              <a:t> title</a:t>
            </a:r>
            <a:endParaRPr lang="en-US" sz="2800" b="0" dirty="0">
              <a:solidFill>
                <a:schemeClr val="tx2"/>
              </a:solidFill>
              <a:latin typeface="Arial" pitchFamily="34" charset="0"/>
              <a:cs typeface="Arial"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Background" descr="bluemesh.jpg"/>
          <p:cNvPicPr>
            <a:picLocks noChangeAspect="1"/>
          </p:cNvPicPr>
          <p:nvPr userDrawn="1"/>
        </p:nvPicPr>
        <p:blipFill>
          <a:blip r:embed="rId2" cstate="print"/>
          <a:stretch>
            <a:fillRect/>
          </a:stretch>
        </p:blipFill>
        <p:spPr>
          <a:xfrm>
            <a:off x="-4067" y="1287"/>
            <a:ext cx="12209092" cy="6856713"/>
          </a:xfrm>
          <a:prstGeom prst="rect">
            <a:avLst/>
          </a:prstGeom>
        </p:spPr>
      </p:pic>
      <p:sp>
        <p:nvSpPr>
          <p:cNvPr id="21" name="Title"/>
          <p:cNvSpPr>
            <a:spLocks noGrp="1"/>
          </p:cNvSpPr>
          <p:nvPr>
            <p:ph type="ctrTitle"/>
          </p:nvPr>
        </p:nvSpPr>
        <p:spPr>
          <a:xfrm>
            <a:off x="914400" y="914400"/>
            <a:ext cx="10363200" cy="1828800"/>
          </a:xfrm>
        </p:spPr>
        <p:txBody>
          <a:bodyPr/>
          <a:lstStyle>
            <a:lvl1pPr algn="l">
              <a:defRPr sz="3200">
                <a:solidFill>
                  <a:schemeClr val="tx2"/>
                </a:solidFill>
              </a:defRPr>
            </a:lvl1pPr>
          </a:lstStyle>
          <a:p>
            <a:r>
              <a:rPr lang="en-US"/>
              <a:t>Click to edit Master title style</a:t>
            </a:r>
          </a:p>
        </p:txBody>
      </p:sp>
      <p:sp>
        <p:nvSpPr>
          <p:cNvPr id="22" name="Subtitle"/>
          <p:cNvSpPr>
            <a:spLocks noGrp="1"/>
          </p:cNvSpPr>
          <p:nvPr>
            <p:ph type="subTitle" idx="1"/>
          </p:nvPr>
        </p:nvSpPr>
        <p:spPr>
          <a:xfrm>
            <a:off x="914400" y="3203579"/>
            <a:ext cx="10363200" cy="987425"/>
          </a:xfrm>
        </p:spPr>
        <p:txBody>
          <a:bodyPr>
            <a:normAutofit/>
          </a:bodyPr>
          <a:lstStyle>
            <a:lvl1pPr marL="0" indent="0" algn="l">
              <a:buNone/>
              <a:defRPr sz="1604" b="0">
                <a:solidFill>
                  <a:schemeClr val="tx1"/>
                </a:solidFill>
              </a:defRPr>
            </a:lvl1pPr>
            <a:lvl2pPr marL="458340" indent="0" algn="ctr">
              <a:buNone/>
              <a:defRPr>
                <a:solidFill>
                  <a:schemeClr val="tx1">
                    <a:tint val="75000"/>
                  </a:schemeClr>
                </a:solidFill>
              </a:defRPr>
            </a:lvl2pPr>
            <a:lvl3pPr marL="916680" indent="0" algn="ctr">
              <a:buNone/>
              <a:defRPr>
                <a:solidFill>
                  <a:schemeClr val="tx1">
                    <a:tint val="75000"/>
                  </a:schemeClr>
                </a:solidFill>
              </a:defRPr>
            </a:lvl3pPr>
            <a:lvl4pPr marL="1375020" indent="0" algn="ctr">
              <a:buNone/>
              <a:defRPr>
                <a:solidFill>
                  <a:schemeClr val="tx1">
                    <a:tint val="75000"/>
                  </a:schemeClr>
                </a:solidFill>
              </a:defRPr>
            </a:lvl4pPr>
            <a:lvl5pPr marL="1833361" indent="0" algn="ctr">
              <a:buNone/>
              <a:defRPr>
                <a:solidFill>
                  <a:schemeClr val="tx1">
                    <a:tint val="75000"/>
                  </a:schemeClr>
                </a:solidFill>
              </a:defRPr>
            </a:lvl5pPr>
            <a:lvl6pPr marL="2291701" indent="0" algn="ctr">
              <a:buNone/>
              <a:defRPr>
                <a:solidFill>
                  <a:schemeClr val="tx1">
                    <a:tint val="75000"/>
                  </a:schemeClr>
                </a:solidFill>
              </a:defRPr>
            </a:lvl6pPr>
            <a:lvl7pPr marL="2750041" indent="0" algn="ctr">
              <a:buNone/>
              <a:defRPr>
                <a:solidFill>
                  <a:schemeClr val="tx1">
                    <a:tint val="75000"/>
                  </a:schemeClr>
                </a:solidFill>
              </a:defRPr>
            </a:lvl7pPr>
            <a:lvl8pPr marL="3208381" indent="0" algn="ctr">
              <a:buNone/>
              <a:defRPr>
                <a:solidFill>
                  <a:schemeClr val="tx1">
                    <a:tint val="75000"/>
                  </a:schemeClr>
                </a:solidFill>
              </a:defRPr>
            </a:lvl8pPr>
            <a:lvl9pPr marL="3666721" indent="0" algn="ctr">
              <a:buNone/>
              <a:defRPr>
                <a:solidFill>
                  <a:schemeClr val="tx1">
                    <a:tint val="75000"/>
                  </a:schemeClr>
                </a:solidFill>
              </a:defRPr>
            </a:lvl9pPr>
          </a:lstStyle>
          <a:p>
            <a:r>
              <a:rPr lang="en-US"/>
              <a:t>Click to edit Master subtitle style</a:t>
            </a:r>
          </a:p>
        </p:txBody>
      </p:sp>
      <p:sp>
        <p:nvSpPr>
          <p:cNvPr id="23" name="Copyright"/>
          <p:cNvSpPr txBox="1"/>
          <p:nvPr userDrawn="1"/>
        </p:nvSpPr>
        <p:spPr>
          <a:xfrm>
            <a:off x="10227052" y="6527632"/>
            <a:ext cx="2438400" cy="246221"/>
          </a:xfrm>
          <a:prstGeom prst="rect">
            <a:avLst/>
          </a:prstGeom>
          <a:noFill/>
        </p:spPr>
        <p:txBody>
          <a:bodyPr wrap="square" rtlCol="0">
            <a:spAutoFit/>
          </a:bodyPr>
          <a:lstStyle/>
          <a:p>
            <a:r>
              <a:rPr lang="en-US" sz="1003">
                <a:solidFill>
                  <a:schemeClr val="bg1"/>
                </a:solidFill>
                <a:latin typeface="Arial" pitchFamily="34" charset="0"/>
                <a:cs typeface="Arial" pitchFamily="34" charset="0"/>
              </a:rPr>
              <a:t>© 2018 The MathWorks, Inc.</a:t>
            </a:r>
          </a:p>
        </p:txBody>
      </p:sp>
      <p:cxnSp>
        <p:nvCxnSpPr>
          <p:cNvPr id="26" name="GrayLine"/>
          <p:cNvCxnSpPr/>
          <p:nvPr userDrawn="1"/>
        </p:nvCxnSpPr>
        <p:spPr>
          <a:xfrm>
            <a:off x="-4067" y="4376652"/>
            <a:ext cx="12209092" cy="0"/>
          </a:xfrm>
          <a:prstGeom prst="line">
            <a:avLst/>
          </a:prstGeom>
          <a:ln w="57150">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9" name="Logo" descr="09_MW_logo_CMYK_REV.png"/>
          <p:cNvPicPr>
            <a:picLocks noChangeAspect="1"/>
          </p:cNvPicPr>
          <p:nvPr userDrawn="1"/>
        </p:nvPicPr>
        <p:blipFill>
          <a:blip r:embed="rId3" cstate="print"/>
          <a:stretch>
            <a:fillRect/>
          </a:stretch>
        </p:blipFill>
        <p:spPr>
          <a:xfrm>
            <a:off x="10330730" y="141139"/>
            <a:ext cx="1620665" cy="320591"/>
          </a:xfrm>
          <a:prstGeom prst="rect">
            <a:avLst/>
          </a:prstGeom>
          <a:noFill/>
          <a:ln>
            <a:noFill/>
          </a:ln>
        </p:spPr>
      </p:pic>
    </p:spTree>
    <p:extLst>
      <p:ext uri="{BB962C8B-B14F-4D97-AF65-F5344CB8AC3E}">
        <p14:creationId xmlns:p14="http://schemas.microsoft.com/office/powerpoint/2010/main" val="3354415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1.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Content"/>
          <p:cNvSpPr>
            <a:spLocks noGrp="1"/>
          </p:cNvSpPr>
          <p:nvPr>
            <p:ph type="body" idx="1"/>
          </p:nvPr>
        </p:nvSpPr>
        <p:spPr>
          <a:xfrm>
            <a:off x="609602" y="1600200"/>
            <a:ext cx="10769600" cy="46482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8" name="SlideNumber"/>
          <p:cNvSpPr/>
          <p:nvPr/>
        </p:nvSpPr>
        <p:spPr>
          <a:xfrm>
            <a:off x="11582400" y="6484954"/>
            <a:ext cx="609600" cy="381001"/>
          </a:xfrm>
          <a:prstGeom prst="rect">
            <a:avLst/>
          </a:prstGeom>
          <a:noFill/>
          <a:ln w="12700">
            <a:noFill/>
          </a:ln>
        </p:spPr>
        <p:txBody>
          <a:bodyPr wrap="square" anchor="ctr">
            <a:noAutofit/>
          </a:bodyPr>
          <a:lstStyle/>
          <a:p>
            <a:pPr algn="ctr"/>
            <a:fld id="{47FBD1EF-0801-4063-B668-C71608ACC70F}" type="slidenum">
              <a:rPr kumimoji="0" lang="en-US" sz="1203" b="1" i="0" u="none" strike="noStrike" kern="1200" cap="none" spc="0" normalizeH="0" baseline="0" noProof="0" smtClean="0">
                <a:ln>
                  <a:noFill/>
                </a:ln>
                <a:solidFill>
                  <a:schemeClr val="tx2"/>
                </a:solidFill>
                <a:effectLst/>
                <a:uLnTx/>
                <a:uFillTx/>
                <a:latin typeface="Arial" pitchFamily="34" charset="0"/>
                <a:ea typeface="+mn-ea"/>
                <a:cs typeface="Arial" pitchFamily="34" charset="0"/>
              </a:rPr>
              <a:pPr algn="ctr"/>
              <a:t>‹#›</a:t>
            </a:fld>
            <a:endParaRPr lang="en-US" sz="1203" b="1" dirty="0">
              <a:solidFill>
                <a:schemeClr val="tx2"/>
              </a:solidFill>
            </a:endParaRPr>
          </a:p>
        </p:txBody>
      </p:sp>
      <p:pic>
        <p:nvPicPr>
          <p:cNvPr id="12" name="Logo" descr="logo647.png"/>
          <p:cNvPicPr>
            <a:picLocks noChangeAspect="1"/>
          </p:cNvPicPr>
          <p:nvPr/>
        </p:nvPicPr>
        <p:blipFill>
          <a:blip r:embed="rId10" cstate="print"/>
          <a:stretch>
            <a:fillRect/>
          </a:stretch>
        </p:blipFill>
        <p:spPr>
          <a:xfrm>
            <a:off x="10679339" y="23675"/>
            <a:ext cx="1327516" cy="360269"/>
          </a:xfrm>
          <a:prstGeom prst="rect">
            <a:avLst/>
          </a:prstGeom>
          <a:noFill/>
          <a:ln>
            <a:noFill/>
          </a:ln>
        </p:spPr>
      </p:pic>
      <p:cxnSp>
        <p:nvCxnSpPr>
          <p:cNvPr id="13" name="Line"/>
          <p:cNvCxnSpPr/>
          <p:nvPr/>
        </p:nvCxnSpPr>
        <p:spPr>
          <a:xfrm rot="10800000" flipV="1">
            <a:off x="229170" y="176521"/>
            <a:ext cx="10297392" cy="211602"/>
          </a:xfrm>
          <a:prstGeom prst="bentConnector3">
            <a:avLst>
              <a:gd name="adj1" fmla="val 100013"/>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9" r:id="rId4"/>
    <p:sldLayoutId id="2147483663" r:id="rId5"/>
    <p:sldLayoutId id="2147483651" r:id="rId6"/>
    <p:sldLayoutId id="2147483652" r:id="rId7"/>
    <p:sldLayoutId id="2147483664" r:id="rId8"/>
  </p:sldLayoutIdLst>
  <p:hf hdr="0" ftr="0" dt="0"/>
  <p:txStyles>
    <p:titleStyle>
      <a:lvl1pPr algn="l" defTabSz="916680" rtl="0" eaLnBrk="1" latinLnBrk="0" hangingPunct="1">
        <a:spcBef>
          <a:spcPct val="0"/>
        </a:spcBef>
        <a:buNone/>
        <a:defRPr sz="2800" b="0" kern="1200">
          <a:solidFill>
            <a:schemeClr val="tx2"/>
          </a:solidFill>
          <a:latin typeface="Arial" pitchFamily="34" charset="0"/>
          <a:ea typeface="+mj-ea"/>
          <a:cs typeface="Arial" pitchFamily="34" charset="0"/>
        </a:defRPr>
      </a:lvl1pPr>
    </p:titleStyle>
    <p:bodyStyle>
      <a:lvl1pPr marL="343755" indent="-343755" algn="l" defTabSz="916680" rtl="0" eaLnBrk="1" latinLnBrk="0" hangingPunct="1">
        <a:spcBef>
          <a:spcPct val="20000"/>
        </a:spcBef>
        <a:buClr>
          <a:schemeClr val="tx2"/>
        </a:buClr>
        <a:buSzPct val="75000"/>
        <a:buFont typeface="Wingdings" pitchFamily="2" charset="2"/>
        <a:buChar char="§"/>
        <a:defRPr sz="2400" kern="1200">
          <a:solidFill>
            <a:schemeClr val="tx1"/>
          </a:solidFill>
          <a:latin typeface="Arial" pitchFamily="34" charset="0"/>
          <a:ea typeface="+mn-ea"/>
          <a:cs typeface="Arial" pitchFamily="34" charset="0"/>
        </a:defRPr>
      </a:lvl1pPr>
      <a:lvl2pPr marL="744802" indent="-286462" algn="l" defTabSz="916680" rtl="0" eaLnBrk="1" latinLnBrk="0" hangingPunct="1">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2pPr>
      <a:lvl3pPr marL="1145850" indent="-229170" algn="l" defTabSz="916680" rtl="0" eaLnBrk="1" latinLnBrk="0" hangingPunct="1">
        <a:spcBef>
          <a:spcPct val="20000"/>
        </a:spcBef>
        <a:buClr>
          <a:schemeClr val="tx2"/>
        </a:buClr>
        <a:buSzPct val="75000"/>
        <a:buFont typeface="Wingdings" pitchFamily="2" charset="2"/>
        <a:buChar char="§"/>
        <a:defRPr sz="1604" kern="1200">
          <a:solidFill>
            <a:schemeClr val="tx1"/>
          </a:solidFill>
          <a:latin typeface="Arial" pitchFamily="34" charset="0"/>
          <a:ea typeface="+mn-ea"/>
          <a:cs typeface="Arial" pitchFamily="34" charset="0"/>
        </a:defRPr>
      </a:lvl3pPr>
      <a:lvl4pPr marL="1604190" indent="-229170" algn="l" defTabSz="916680" rtl="0" eaLnBrk="1" latinLnBrk="0" hangingPunct="1">
        <a:spcBef>
          <a:spcPct val="20000"/>
        </a:spcBef>
        <a:buFont typeface="Arial" pitchFamily="34" charset="0"/>
        <a:buNone/>
        <a:defRPr sz="1604" kern="1200">
          <a:solidFill>
            <a:schemeClr val="tx1"/>
          </a:solidFill>
          <a:latin typeface="Arial" pitchFamily="34" charset="0"/>
          <a:ea typeface="+mn-ea"/>
          <a:cs typeface="Arial" pitchFamily="34" charset="0"/>
        </a:defRPr>
      </a:lvl4pPr>
      <a:lvl5pPr marL="2062531" indent="-229170" algn="l" defTabSz="916680" rtl="0" eaLnBrk="1" latinLnBrk="0" hangingPunct="1">
        <a:spcBef>
          <a:spcPct val="20000"/>
        </a:spcBef>
        <a:buClr>
          <a:schemeClr val="tx2"/>
        </a:buClr>
        <a:buFont typeface="Arial" pitchFamily="34" charset="0"/>
        <a:buChar char="»"/>
        <a:defRPr sz="1404" kern="1200">
          <a:solidFill>
            <a:schemeClr val="tx1"/>
          </a:solidFill>
          <a:latin typeface="Arial" pitchFamily="34" charset="0"/>
          <a:ea typeface="+mn-ea"/>
          <a:cs typeface="Arial" pitchFamily="34" charset="0"/>
        </a:defRPr>
      </a:lvl5pPr>
      <a:lvl6pPr marL="252087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1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5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89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0" rtl="0" eaLnBrk="1" latinLnBrk="0" hangingPunct="1">
        <a:defRPr sz="1805" kern="1200">
          <a:solidFill>
            <a:schemeClr val="tx1"/>
          </a:solidFill>
          <a:latin typeface="+mn-lt"/>
          <a:ea typeface="+mn-ea"/>
          <a:cs typeface="+mn-cs"/>
        </a:defRPr>
      </a:lvl1pPr>
      <a:lvl2pPr marL="458340" algn="l" defTabSz="916680" rtl="0" eaLnBrk="1" latinLnBrk="0" hangingPunct="1">
        <a:defRPr sz="1805" kern="1200">
          <a:solidFill>
            <a:schemeClr val="tx1"/>
          </a:solidFill>
          <a:latin typeface="+mn-lt"/>
          <a:ea typeface="+mn-ea"/>
          <a:cs typeface="+mn-cs"/>
        </a:defRPr>
      </a:lvl2pPr>
      <a:lvl3pPr marL="916680" algn="l" defTabSz="916680" rtl="0" eaLnBrk="1" latinLnBrk="0" hangingPunct="1">
        <a:defRPr sz="1805" kern="1200">
          <a:solidFill>
            <a:schemeClr val="tx1"/>
          </a:solidFill>
          <a:latin typeface="+mn-lt"/>
          <a:ea typeface="+mn-ea"/>
          <a:cs typeface="+mn-cs"/>
        </a:defRPr>
      </a:lvl3pPr>
      <a:lvl4pPr marL="1375020" algn="l" defTabSz="916680" rtl="0" eaLnBrk="1" latinLnBrk="0" hangingPunct="1">
        <a:defRPr sz="1805" kern="1200">
          <a:solidFill>
            <a:schemeClr val="tx1"/>
          </a:solidFill>
          <a:latin typeface="+mn-lt"/>
          <a:ea typeface="+mn-ea"/>
          <a:cs typeface="+mn-cs"/>
        </a:defRPr>
      </a:lvl4pPr>
      <a:lvl5pPr marL="1833361" algn="l" defTabSz="916680" rtl="0" eaLnBrk="1" latinLnBrk="0" hangingPunct="1">
        <a:defRPr sz="1805" kern="1200">
          <a:solidFill>
            <a:schemeClr val="tx1"/>
          </a:solidFill>
          <a:latin typeface="+mn-lt"/>
          <a:ea typeface="+mn-ea"/>
          <a:cs typeface="+mn-cs"/>
        </a:defRPr>
      </a:lvl5pPr>
      <a:lvl6pPr marL="2291701" algn="l" defTabSz="916680" rtl="0" eaLnBrk="1" latinLnBrk="0" hangingPunct="1">
        <a:defRPr sz="1805" kern="1200">
          <a:solidFill>
            <a:schemeClr val="tx1"/>
          </a:solidFill>
          <a:latin typeface="+mn-lt"/>
          <a:ea typeface="+mn-ea"/>
          <a:cs typeface="+mn-cs"/>
        </a:defRPr>
      </a:lvl6pPr>
      <a:lvl7pPr marL="2750041" algn="l" defTabSz="916680" rtl="0" eaLnBrk="1" latinLnBrk="0" hangingPunct="1">
        <a:defRPr sz="1805" kern="1200">
          <a:solidFill>
            <a:schemeClr val="tx1"/>
          </a:solidFill>
          <a:latin typeface="+mn-lt"/>
          <a:ea typeface="+mn-ea"/>
          <a:cs typeface="+mn-cs"/>
        </a:defRPr>
      </a:lvl7pPr>
      <a:lvl8pPr marL="3208381" algn="l" defTabSz="916680" rtl="0" eaLnBrk="1" latinLnBrk="0" hangingPunct="1">
        <a:defRPr sz="1805" kern="1200">
          <a:solidFill>
            <a:schemeClr val="tx1"/>
          </a:solidFill>
          <a:latin typeface="+mn-lt"/>
          <a:ea typeface="+mn-ea"/>
          <a:cs typeface="+mn-cs"/>
        </a:defRPr>
      </a:lvl8pPr>
      <a:lvl9pPr marL="3666721" algn="l" defTabSz="916680" rtl="0" eaLnBrk="1" latinLnBrk="0" hangingPunct="1">
        <a:defRPr sz="180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609602" y="457200"/>
            <a:ext cx="10769600" cy="990600"/>
          </a:xfrm>
          <a:prstGeom prst="rect">
            <a:avLst/>
          </a:prstGeom>
        </p:spPr>
        <p:txBody>
          <a:bodyPr vert="horz" lIns="91440" tIns="45720" rIns="91440" bIns="45720" rtlCol="0" anchor="t" anchorCtr="0">
            <a:noAutofit/>
          </a:bodyPr>
          <a:lstStyle/>
          <a:p>
            <a:r>
              <a:rPr lang="en-US"/>
              <a:t>Click to edit Master title style</a:t>
            </a:r>
          </a:p>
        </p:txBody>
      </p:sp>
      <p:sp>
        <p:nvSpPr>
          <p:cNvPr id="3" name="Content"/>
          <p:cNvSpPr>
            <a:spLocks noGrp="1"/>
          </p:cNvSpPr>
          <p:nvPr>
            <p:ph type="body" idx="1"/>
          </p:nvPr>
        </p:nvSpPr>
        <p:spPr>
          <a:xfrm>
            <a:off x="609602" y="1600200"/>
            <a:ext cx="10769600" cy="46482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8" name="SlideNumber"/>
          <p:cNvSpPr/>
          <p:nvPr/>
        </p:nvSpPr>
        <p:spPr>
          <a:xfrm>
            <a:off x="11582400" y="6484954"/>
            <a:ext cx="609600" cy="381001"/>
          </a:xfrm>
          <a:prstGeom prst="rect">
            <a:avLst/>
          </a:prstGeom>
          <a:noFill/>
          <a:ln w="12700">
            <a:noFill/>
          </a:ln>
        </p:spPr>
        <p:txBody>
          <a:bodyPr wrap="square" anchor="ctr">
            <a:noAutofit/>
          </a:bodyPr>
          <a:lstStyle/>
          <a:p>
            <a:pPr algn="ctr"/>
            <a:fld id="{47FBD1EF-0801-4063-B668-C71608ACC70F}" type="slidenum">
              <a:rPr kumimoji="0" lang="en-US" sz="1203" b="1" i="0" u="none" strike="noStrike" kern="1200" cap="none" spc="0" normalizeH="0" baseline="0" noProof="0" smtClean="0">
                <a:ln>
                  <a:noFill/>
                </a:ln>
                <a:solidFill>
                  <a:schemeClr val="tx2"/>
                </a:solidFill>
                <a:effectLst/>
                <a:uLnTx/>
                <a:uFillTx/>
                <a:latin typeface="Arial" pitchFamily="34" charset="0"/>
                <a:ea typeface="+mn-ea"/>
                <a:cs typeface="Arial" pitchFamily="34" charset="0"/>
              </a:rPr>
              <a:pPr algn="ctr"/>
              <a:t>‹#›</a:t>
            </a:fld>
            <a:endParaRPr lang="en-US" sz="1203" b="1">
              <a:solidFill>
                <a:schemeClr val="tx2"/>
              </a:solidFill>
            </a:endParaRPr>
          </a:p>
        </p:txBody>
      </p:sp>
      <p:pic>
        <p:nvPicPr>
          <p:cNvPr id="12" name="Logo" descr="logo647.png"/>
          <p:cNvPicPr>
            <a:picLocks noChangeAspect="1"/>
          </p:cNvPicPr>
          <p:nvPr/>
        </p:nvPicPr>
        <p:blipFill>
          <a:blip r:embed="rId11" cstate="print"/>
          <a:stretch>
            <a:fillRect/>
          </a:stretch>
        </p:blipFill>
        <p:spPr>
          <a:xfrm>
            <a:off x="10679339" y="23675"/>
            <a:ext cx="1327516" cy="360269"/>
          </a:xfrm>
          <a:prstGeom prst="rect">
            <a:avLst/>
          </a:prstGeom>
          <a:noFill/>
          <a:ln>
            <a:noFill/>
          </a:ln>
        </p:spPr>
      </p:pic>
      <p:cxnSp>
        <p:nvCxnSpPr>
          <p:cNvPr id="13" name="Line"/>
          <p:cNvCxnSpPr/>
          <p:nvPr/>
        </p:nvCxnSpPr>
        <p:spPr>
          <a:xfrm rot="10800000" flipV="1">
            <a:off x="229170" y="176521"/>
            <a:ext cx="10297392" cy="211602"/>
          </a:xfrm>
          <a:prstGeom prst="bentConnector3">
            <a:avLst>
              <a:gd name="adj1" fmla="val 100013"/>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1497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5" r:id="rId9"/>
  </p:sldLayoutIdLst>
  <p:hf hdr="0" ftr="0" dt="0"/>
  <p:txStyles>
    <p:titleStyle>
      <a:lvl1pPr algn="l" defTabSz="916680" rtl="0" eaLnBrk="1" latinLnBrk="0" hangingPunct="1">
        <a:spcBef>
          <a:spcPct val="0"/>
        </a:spcBef>
        <a:buNone/>
        <a:defRPr sz="2800" b="0" kern="1200">
          <a:solidFill>
            <a:schemeClr val="tx2"/>
          </a:solidFill>
          <a:latin typeface="Arial" pitchFamily="34" charset="0"/>
          <a:ea typeface="+mj-ea"/>
          <a:cs typeface="Arial" pitchFamily="34" charset="0"/>
        </a:defRPr>
      </a:lvl1pPr>
    </p:titleStyle>
    <p:bodyStyle>
      <a:lvl1pPr marL="343755" indent="-343755" algn="l" defTabSz="916680" rtl="0" eaLnBrk="1" latinLnBrk="0" hangingPunct="1">
        <a:spcBef>
          <a:spcPct val="20000"/>
        </a:spcBef>
        <a:buClr>
          <a:schemeClr val="tx2"/>
        </a:buClr>
        <a:buSzPct val="75000"/>
        <a:buFont typeface="Wingdings" pitchFamily="2" charset="2"/>
        <a:buChar char="§"/>
        <a:defRPr sz="2400" kern="1200">
          <a:solidFill>
            <a:schemeClr val="tx1"/>
          </a:solidFill>
          <a:latin typeface="Arial" pitchFamily="34" charset="0"/>
          <a:ea typeface="+mn-ea"/>
          <a:cs typeface="Arial" pitchFamily="34" charset="0"/>
        </a:defRPr>
      </a:lvl1pPr>
      <a:lvl2pPr marL="744802" indent="-286462" algn="l" defTabSz="916680" rtl="0" eaLnBrk="1" latinLnBrk="0" hangingPunct="1">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2pPr>
      <a:lvl3pPr marL="1145850" indent="-229170" algn="l" defTabSz="916680" rtl="0" eaLnBrk="1" latinLnBrk="0" hangingPunct="1">
        <a:spcBef>
          <a:spcPct val="20000"/>
        </a:spcBef>
        <a:buClr>
          <a:schemeClr val="tx2"/>
        </a:buClr>
        <a:buSzPct val="75000"/>
        <a:buFont typeface="Wingdings" pitchFamily="2" charset="2"/>
        <a:buChar char="§"/>
        <a:defRPr sz="1604" kern="1200">
          <a:solidFill>
            <a:schemeClr val="tx1"/>
          </a:solidFill>
          <a:latin typeface="Arial" pitchFamily="34" charset="0"/>
          <a:ea typeface="+mn-ea"/>
          <a:cs typeface="Arial" pitchFamily="34" charset="0"/>
        </a:defRPr>
      </a:lvl3pPr>
      <a:lvl4pPr marL="1604190" indent="-229170" algn="l" defTabSz="916680" rtl="0" eaLnBrk="1" latinLnBrk="0" hangingPunct="1">
        <a:spcBef>
          <a:spcPct val="20000"/>
        </a:spcBef>
        <a:buFont typeface="Arial" pitchFamily="34" charset="0"/>
        <a:buNone/>
        <a:defRPr sz="1604" kern="1200">
          <a:solidFill>
            <a:schemeClr val="tx1"/>
          </a:solidFill>
          <a:latin typeface="Arial" pitchFamily="34" charset="0"/>
          <a:ea typeface="+mn-ea"/>
          <a:cs typeface="Arial" pitchFamily="34" charset="0"/>
        </a:defRPr>
      </a:lvl4pPr>
      <a:lvl5pPr marL="2062531" indent="-229170" algn="l" defTabSz="916680" rtl="0" eaLnBrk="1" latinLnBrk="0" hangingPunct="1">
        <a:spcBef>
          <a:spcPct val="20000"/>
        </a:spcBef>
        <a:buClr>
          <a:schemeClr val="tx2"/>
        </a:buClr>
        <a:buFont typeface="Arial" pitchFamily="34" charset="0"/>
        <a:buChar char="»"/>
        <a:defRPr sz="1404" kern="1200">
          <a:solidFill>
            <a:schemeClr val="tx1"/>
          </a:solidFill>
          <a:latin typeface="Arial" pitchFamily="34" charset="0"/>
          <a:ea typeface="+mn-ea"/>
          <a:cs typeface="Arial" pitchFamily="34" charset="0"/>
        </a:defRPr>
      </a:lvl5pPr>
      <a:lvl6pPr marL="252087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1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5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89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9pPr>
    </p:bodyStyle>
    <p:otherStyle>
      <a:defPPr>
        <a:defRPr lang="en-US"/>
      </a:defPPr>
      <a:lvl1pPr marL="0" algn="l" defTabSz="916680" rtl="0" eaLnBrk="1" latinLnBrk="0" hangingPunct="1">
        <a:defRPr sz="1805" kern="1200">
          <a:solidFill>
            <a:schemeClr val="tx1"/>
          </a:solidFill>
          <a:latin typeface="+mn-lt"/>
          <a:ea typeface="+mn-ea"/>
          <a:cs typeface="+mn-cs"/>
        </a:defRPr>
      </a:lvl1pPr>
      <a:lvl2pPr marL="458340" algn="l" defTabSz="916680" rtl="0" eaLnBrk="1" latinLnBrk="0" hangingPunct="1">
        <a:defRPr sz="1805" kern="1200">
          <a:solidFill>
            <a:schemeClr val="tx1"/>
          </a:solidFill>
          <a:latin typeface="+mn-lt"/>
          <a:ea typeface="+mn-ea"/>
          <a:cs typeface="+mn-cs"/>
        </a:defRPr>
      </a:lvl2pPr>
      <a:lvl3pPr marL="916680" algn="l" defTabSz="916680" rtl="0" eaLnBrk="1" latinLnBrk="0" hangingPunct="1">
        <a:defRPr sz="1805" kern="1200">
          <a:solidFill>
            <a:schemeClr val="tx1"/>
          </a:solidFill>
          <a:latin typeface="+mn-lt"/>
          <a:ea typeface="+mn-ea"/>
          <a:cs typeface="+mn-cs"/>
        </a:defRPr>
      </a:lvl3pPr>
      <a:lvl4pPr marL="1375020" algn="l" defTabSz="916680" rtl="0" eaLnBrk="1" latinLnBrk="0" hangingPunct="1">
        <a:defRPr sz="1805" kern="1200">
          <a:solidFill>
            <a:schemeClr val="tx1"/>
          </a:solidFill>
          <a:latin typeface="+mn-lt"/>
          <a:ea typeface="+mn-ea"/>
          <a:cs typeface="+mn-cs"/>
        </a:defRPr>
      </a:lvl4pPr>
      <a:lvl5pPr marL="1833361" algn="l" defTabSz="916680" rtl="0" eaLnBrk="1" latinLnBrk="0" hangingPunct="1">
        <a:defRPr sz="1805" kern="1200">
          <a:solidFill>
            <a:schemeClr val="tx1"/>
          </a:solidFill>
          <a:latin typeface="+mn-lt"/>
          <a:ea typeface="+mn-ea"/>
          <a:cs typeface="+mn-cs"/>
        </a:defRPr>
      </a:lvl5pPr>
      <a:lvl6pPr marL="2291701" algn="l" defTabSz="916680" rtl="0" eaLnBrk="1" latinLnBrk="0" hangingPunct="1">
        <a:defRPr sz="1805" kern="1200">
          <a:solidFill>
            <a:schemeClr val="tx1"/>
          </a:solidFill>
          <a:latin typeface="+mn-lt"/>
          <a:ea typeface="+mn-ea"/>
          <a:cs typeface="+mn-cs"/>
        </a:defRPr>
      </a:lvl6pPr>
      <a:lvl7pPr marL="2750041" algn="l" defTabSz="916680" rtl="0" eaLnBrk="1" latinLnBrk="0" hangingPunct="1">
        <a:defRPr sz="1805" kern="1200">
          <a:solidFill>
            <a:schemeClr val="tx1"/>
          </a:solidFill>
          <a:latin typeface="+mn-lt"/>
          <a:ea typeface="+mn-ea"/>
          <a:cs typeface="+mn-cs"/>
        </a:defRPr>
      </a:lvl7pPr>
      <a:lvl8pPr marL="3208381" algn="l" defTabSz="916680" rtl="0" eaLnBrk="1" latinLnBrk="0" hangingPunct="1">
        <a:defRPr sz="1805" kern="1200">
          <a:solidFill>
            <a:schemeClr val="tx1"/>
          </a:solidFill>
          <a:latin typeface="+mn-lt"/>
          <a:ea typeface="+mn-ea"/>
          <a:cs typeface="+mn-cs"/>
        </a:defRPr>
      </a:lvl8pPr>
      <a:lvl9pPr marL="3666721" algn="l" defTabSz="916680" rtl="0" eaLnBrk="1" latinLnBrk="0" hangingPunct="1">
        <a:defRPr sz="18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gonugun@mathworks.com" TargetMode="External"/><Relationship Id="rId2" Type="http://schemas.openxmlformats.org/officeDocument/2006/relationships/hyperlink" Target="mailto:dsingdeo@mathworks.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asper.berkeley.ed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1.png"/><Relationship Id="rId26" Type="http://schemas.microsoft.com/office/2007/relationships/hdphoto" Target="../media/hdphoto2.wdp"/><Relationship Id="rId3" Type="http://schemas.openxmlformats.org/officeDocument/2006/relationships/image" Target="../media/image37.png"/><Relationship Id="rId21" Type="http://schemas.openxmlformats.org/officeDocument/2006/relationships/image" Target="../media/image54.png"/><Relationship Id="rId7" Type="http://schemas.openxmlformats.org/officeDocument/2006/relationships/image" Target="../media/image41.png"/><Relationship Id="rId12" Type="http://schemas.openxmlformats.org/officeDocument/2006/relationships/image" Target="../media/image46.png"/><Relationship Id="rId17" Type="http://schemas.microsoft.com/office/2007/relationships/hdphoto" Target="../media/hdphoto1.wdp"/><Relationship Id="rId25" Type="http://schemas.openxmlformats.org/officeDocument/2006/relationships/image" Target="../media/image58.png"/><Relationship Id="rId2" Type="http://schemas.openxmlformats.org/officeDocument/2006/relationships/notesSlide" Target="../notesSlides/notesSlide9.xml"/><Relationship Id="rId16" Type="http://schemas.openxmlformats.org/officeDocument/2006/relationships/image" Target="../media/image50.png"/><Relationship Id="rId20" Type="http://schemas.openxmlformats.org/officeDocument/2006/relationships/image" Target="../media/image53.png"/><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7.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6.png"/><Relationship Id="rId28" Type="http://schemas.openxmlformats.org/officeDocument/2006/relationships/image" Target="../media/image60.png"/><Relationship Id="rId10" Type="http://schemas.openxmlformats.org/officeDocument/2006/relationships/image" Target="../media/image44.png"/><Relationship Id="rId19" Type="http://schemas.openxmlformats.org/officeDocument/2006/relationships/image" Target="../media/image52.pn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5.png"/><Relationship Id="rId27"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7.sv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1.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tiff"/><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MATLAB for research</a:t>
            </a:r>
            <a:br>
              <a:rPr lang="en-US" dirty="0"/>
            </a:br>
            <a:br>
              <a:rPr lang="en-US" dirty="0"/>
            </a:br>
            <a:endParaRPr lang="en-US" sz="2800" i="1" dirty="0"/>
          </a:p>
        </p:txBody>
      </p:sp>
      <p:sp>
        <p:nvSpPr>
          <p:cNvPr id="3" name="Subtitle 2"/>
          <p:cNvSpPr>
            <a:spLocks noGrp="1"/>
          </p:cNvSpPr>
          <p:nvPr>
            <p:ph type="subTitle" idx="1"/>
          </p:nvPr>
        </p:nvSpPr>
        <p:spPr/>
        <p:txBody>
          <a:bodyPr>
            <a:normAutofit fontScale="92500" lnSpcReduction="20000"/>
          </a:bodyPr>
          <a:lstStyle/>
          <a:p>
            <a:r>
              <a:rPr lang="en-US" b="1" dirty="0" err="1"/>
              <a:t>Debanand</a:t>
            </a:r>
            <a:r>
              <a:rPr lang="en-US" b="1" dirty="0"/>
              <a:t> Singdeo, PhD</a:t>
            </a:r>
            <a:r>
              <a:rPr lang="en-US" dirty="0"/>
              <a:t>						</a:t>
            </a:r>
            <a:r>
              <a:rPr lang="en-US" b="1" dirty="0"/>
              <a:t>Spandhana Gonuguntla, PhD</a:t>
            </a:r>
          </a:p>
          <a:p>
            <a:r>
              <a:rPr lang="en-US" dirty="0"/>
              <a:t>MathWorks India Pvt. Ltd.						MathWorks India Pvt. Ltd.</a:t>
            </a:r>
          </a:p>
          <a:p>
            <a:r>
              <a:rPr lang="en-US" dirty="0"/>
              <a:t>Pune								Bangalore</a:t>
            </a:r>
          </a:p>
          <a:p>
            <a:r>
              <a:rPr lang="en-US" dirty="0">
                <a:hlinkClick r:id="rId2"/>
              </a:rPr>
              <a:t>dsingdeo@mathworks.com</a:t>
            </a:r>
            <a:r>
              <a:rPr lang="en-US" dirty="0"/>
              <a:t>						</a:t>
            </a:r>
            <a:r>
              <a:rPr lang="en-US" u="sng" dirty="0">
                <a:hlinkClick r:id="rId3"/>
              </a:rPr>
              <a:t>sgonugun@mathworks.com</a:t>
            </a:r>
            <a:endParaRPr lang="en-US" dirty="0"/>
          </a:p>
        </p:txBody>
      </p:sp>
      <p:sp>
        <p:nvSpPr>
          <p:cNvPr id="4" name="Rectangle 3">
            <a:extLst>
              <a:ext uri="{FF2B5EF4-FFF2-40B4-BE49-F238E27FC236}">
                <a16:creationId xmlns:a16="http://schemas.microsoft.com/office/drawing/2014/main" id="{2DBAE03F-CAF3-4EBC-AD8E-72A511AB9E52}"/>
              </a:ext>
            </a:extLst>
          </p:cNvPr>
          <p:cNvSpPr/>
          <p:nvPr/>
        </p:nvSpPr>
        <p:spPr>
          <a:xfrm>
            <a:off x="10134600" y="6096000"/>
            <a:ext cx="1895071" cy="369332"/>
          </a:xfrm>
          <a:prstGeom prst="rect">
            <a:avLst/>
          </a:prstGeom>
        </p:spPr>
        <p:txBody>
          <a:bodyPr wrap="none">
            <a:spAutoFit/>
          </a:bodyPr>
          <a:lstStyle/>
          <a:p>
            <a:r>
              <a:rPr lang="en-US" dirty="0">
                <a:solidFill>
                  <a:srgbClr val="FFFF00"/>
                </a:solidFill>
              </a:rPr>
              <a:t>13</a:t>
            </a:r>
            <a:r>
              <a:rPr lang="en-US" baseline="30000" dirty="0">
                <a:solidFill>
                  <a:srgbClr val="FFFF00"/>
                </a:solidFill>
              </a:rPr>
              <a:t>th </a:t>
            </a:r>
            <a:r>
              <a:rPr lang="en-US" dirty="0">
                <a:solidFill>
                  <a:srgbClr val="FFFF00"/>
                </a:solidFill>
              </a:rPr>
              <a:t> March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radio astronomy">
            <a:extLst>
              <a:ext uri="{FF2B5EF4-FFF2-40B4-BE49-F238E27FC236}">
                <a16:creationId xmlns:a16="http://schemas.microsoft.com/office/drawing/2014/main" id="{0125CC77-4A3C-45E9-B102-BCBC3B25B4B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33" r="1" b="1"/>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4115182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C8302-4060-4E06-8A58-1D7041C2EC5A}"/>
              </a:ext>
            </a:extLst>
          </p:cNvPr>
          <p:cNvSpPr>
            <a:spLocks noGrp="1"/>
          </p:cNvSpPr>
          <p:nvPr>
            <p:ph type="title"/>
          </p:nvPr>
        </p:nvSpPr>
        <p:spPr>
          <a:xfrm>
            <a:off x="609601" y="429064"/>
            <a:ext cx="7772399" cy="529541"/>
          </a:xfrm>
          <a:ln>
            <a:noFill/>
          </a:ln>
        </p:spPr>
        <p:txBody>
          <a:bodyPr/>
          <a:lstStyle/>
          <a:p>
            <a:r>
              <a:rPr lang="en-US" dirty="0"/>
              <a:t>Signal processing workflow</a:t>
            </a:r>
            <a:br>
              <a:rPr lang="en-US" dirty="0">
                <a:solidFill>
                  <a:schemeClr val="accent2">
                    <a:lumMod val="60000"/>
                    <a:lumOff val="40000"/>
                  </a:schemeClr>
                </a:solidFill>
              </a:rPr>
            </a:br>
            <a:endParaRPr lang="en-US" dirty="0"/>
          </a:p>
        </p:txBody>
      </p:sp>
      <p:grpSp>
        <p:nvGrpSpPr>
          <p:cNvPr id="12" name="Group 11">
            <a:extLst>
              <a:ext uri="{FF2B5EF4-FFF2-40B4-BE49-F238E27FC236}">
                <a16:creationId xmlns:a16="http://schemas.microsoft.com/office/drawing/2014/main" id="{DEAA55BC-F31D-4497-AB47-416B2D08BE26}"/>
              </a:ext>
            </a:extLst>
          </p:cNvPr>
          <p:cNvGrpSpPr/>
          <p:nvPr/>
        </p:nvGrpSpPr>
        <p:grpSpPr>
          <a:xfrm>
            <a:off x="3614525" y="1263831"/>
            <a:ext cx="3374717" cy="1012114"/>
            <a:chOff x="1579246" y="1278579"/>
            <a:chExt cx="3374717" cy="1012114"/>
          </a:xfrm>
        </p:grpSpPr>
        <p:sp>
          <p:nvSpPr>
            <p:cNvPr id="5" name="Left Brace 4">
              <a:extLst>
                <a:ext uri="{FF2B5EF4-FFF2-40B4-BE49-F238E27FC236}">
                  <a16:creationId xmlns:a16="http://schemas.microsoft.com/office/drawing/2014/main" id="{AD9A5D00-2559-453B-9816-8D54ACBE30B4}"/>
                </a:ext>
              </a:extLst>
            </p:cNvPr>
            <p:cNvSpPr/>
            <p:nvPr/>
          </p:nvSpPr>
          <p:spPr>
            <a:xfrm rot="5400000">
              <a:off x="3093212" y="1145164"/>
              <a:ext cx="344104" cy="1946953"/>
            </a:xfrm>
            <a:prstGeom prst="leftBrace">
              <a:avLst/>
            </a:prstGeom>
            <a:ln w="95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F7CF05E-1111-41D8-AC60-4783655EBB26}"/>
                </a:ext>
              </a:extLst>
            </p:cNvPr>
            <p:cNvSpPr/>
            <p:nvPr/>
          </p:nvSpPr>
          <p:spPr>
            <a:xfrm>
              <a:off x="1579246" y="1278579"/>
              <a:ext cx="3374717" cy="611991"/>
            </a:xfrm>
            <a:prstGeom prst="round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it-IT" b="1" dirty="0">
                  <a:solidFill>
                    <a:schemeClr val="accent4"/>
                  </a:solidFill>
                  <a:latin typeface="Arial" pitchFamily="34" charset="0"/>
                  <a:cs typeface="Arial" pitchFamily="34" charset="0"/>
                </a:rPr>
                <a:t>Domain-specific expertise</a:t>
              </a:r>
              <a:endParaRPr lang="en-US" b="1" dirty="0">
                <a:solidFill>
                  <a:schemeClr val="accent4"/>
                </a:solidFill>
                <a:latin typeface="Arial" pitchFamily="34" charset="0"/>
                <a:cs typeface="Arial" pitchFamily="34" charset="0"/>
              </a:endParaRPr>
            </a:p>
          </p:txBody>
        </p:sp>
      </p:grpSp>
      <p:pic>
        <p:nvPicPr>
          <p:cNvPr id="11" name="Picture 10">
            <a:extLst>
              <a:ext uri="{FF2B5EF4-FFF2-40B4-BE49-F238E27FC236}">
                <a16:creationId xmlns:a16="http://schemas.microsoft.com/office/drawing/2014/main" id="{AF9C748A-F070-4B4B-A277-2766A541F18E}"/>
              </a:ext>
            </a:extLst>
          </p:cNvPr>
          <p:cNvPicPr>
            <a:picLocks noChangeAspect="1"/>
          </p:cNvPicPr>
          <p:nvPr/>
        </p:nvPicPr>
        <p:blipFill>
          <a:blip r:embed="rId3"/>
          <a:stretch>
            <a:fillRect/>
          </a:stretch>
        </p:blipFill>
        <p:spPr>
          <a:xfrm>
            <a:off x="2208664" y="2300170"/>
            <a:ext cx="8374112" cy="2526817"/>
          </a:xfrm>
          <a:prstGeom prst="rect">
            <a:avLst/>
          </a:prstGeom>
        </p:spPr>
      </p:pic>
      <p:grpSp>
        <p:nvGrpSpPr>
          <p:cNvPr id="3" name="Group 2">
            <a:extLst>
              <a:ext uri="{FF2B5EF4-FFF2-40B4-BE49-F238E27FC236}">
                <a16:creationId xmlns:a16="http://schemas.microsoft.com/office/drawing/2014/main" id="{A4E82F9C-F627-41F3-B122-53FFB38DF1C3}"/>
              </a:ext>
            </a:extLst>
          </p:cNvPr>
          <p:cNvGrpSpPr/>
          <p:nvPr/>
        </p:nvGrpSpPr>
        <p:grpSpPr>
          <a:xfrm>
            <a:off x="8509142" y="4862010"/>
            <a:ext cx="1896382" cy="1250184"/>
            <a:chOff x="6473863" y="4876758"/>
            <a:chExt cx="1896382" cy="1250184"/>
          </a:xfrm>
        </p:grpSpPr>
        <p:sp>
          <p:nvSpPr>
            <p:cNvPr id="9" name="Rectangle: Rounded Corners 8">
              <a:extLst>
                <a:ext uri="{FF2B5EF4-FFF2-40B4-BE49-F238E27FC236}">
                  <a16:creationId xmlns:a16="http://schemas.microsoft.com/office/drawing/2014/main" id="{22520377-053C-4BD3-B8A7-ABF5734A135F}"/>
                </a:ext>
              </a:extLst>
            </p:cNvPr>
            <p:cNvSpPr/>
            <p:nvPr/>
          </p:nvSpPr>
          <p:spPr>
            <a:xfrm>
              <a:off x="6473863" y="5278454"/>
              <a:ext cx="1896382" cy="848488"/>
            </a:xfrm>
            <a:prstGeom prst="roundRect">
              <a:avLst/>
            </a:pr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r>
                <a:rPr lang="it-IT" b="1" dirty="0">
                  <a:solidFill>
                    <a:schemeClr val="accent4"/>
                  </a:solidFill>
                  <a:latin typeface="Arial" pitchFamily="34" charset="0"/>
                  <a:cs typeface="Arial" pitchFamily="34" charset="0"/>
                </a:rPr>
                <a:t>Deployment</a:t>
              </a:r>
              <a:endParaRPr lang="en-US" b="1" dirty="0">
                <a:solidFill>
                  <a:schemeClr val="accent4"/>
                </a:solidFill>
                <a:latin typeface="Arial" pitchFamily="34" charset="0"/>
                <a:cs typeface="Arial" pitchFamily="34" charset="0"/>
              </a:endParaRPr>
            </a:p>
          </p:txBody>
        </p:sp>
        <p:sp>
          <p:nvSpPr>
            <p:cNvPr id="14" name="Left Brace 13">
              <a:extLst>
                <a:ext uri="{FF2B5EF4-FFF2-40B4-BE49-F238E27FC236}">
                  <a16:creationId xmlns:a16="http://schemas.microsoft.com/office/drawing/2014/main" id="{0294F623-EBEB-4FC1-B743-066C0D43392F}"/>
                </a:ext>
              </a:extLst>
            </p:cNvPr>
            <p:cNvSpPr/>
            <p:nvPr/>
          </p:nvSpPr>
          <p:spPr>
            <a:xfrm rot="16200000">
              <a:off x="7248139" y="4155722"/>
              <a:ext cx="350772" cy="1792843"/>
            </a:xfrm>
            <a:prstGeom prst="leftBrace">
              <a:avLst/>
            </a:prstGeom>
            <a:ln w="95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52001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D877E-C7CA-45C7-94B0-870346BB9570}"/>
              </a:ext>
            </a:extLst>
          </p:cNvPr>
          <p:cNvSpPr>
            <a:spLocks noGrp="1"/>
          </p:cNvSpPr>
          <p:nvPr>
            <p:ph type="title"/>
          </p:nvPr>
        </p:nvSpPr>
        <p:spPr/>
        <p:txBody>
          <a:bodyPr/>
          <a:lstStyle/>
          <a:p>
            <a:r>
              <a:rPr lang="en-US" dirty="0"/>
              <a:t>Challenges in radio astronomy</a:t>
            </a:r>
          </a:p>
        </p:txBody>
      </p:sp>
      <p:sp>
        <p:nvSpPr>
          <p:cNvPr id="3" name="Content Placeholder 2">
            <a:extLst>
              <a:ext uri="{FF2B5EF4-FFF2-40B4-BE49-F238E27FC236}">
                <a16:creationId xmlns:a16="http://schemas.microsoft.com/office/drawing/2014/main" id="{705EB8FA-DDBD-431D-8BF7-26002EB78AFB}"/>
              </a:ext>
            </a:extLst>
          </p:cNvPr>
          <p:cNvSpPr>
            <a:spLocks noGrp="1"/>
          </p:cNvSpPr>
          <p:nvPr>
            <p:ph idx="1"/>
          </p:nvPr>
        </p:nvSpPr>
        <p:spPr>
          <a:xfrm>
            <a:off x="381000" y="1104900"/>
            <a:ext cx="10769600" cy="4648200"/>
          </a:xfrm>
        </p:spPr>
        <p:txBody>
          <a:bodyPr/>
          <a:lstStyle/>
          <a:p>
            <a:r>
              <a:rPr lang="en-US" dirty="0"/>
              <a:t>Processing digitized signals from antennas in real time is a key challenge in radio astronomy. </a:t>
            </a:r>
          </a:p>
          <a:p>
            <a:endParaRPr lang="en-US" dirty="0"/>
          </a:p>
          <a:p>
            <a:r>
              <a:rPr lang="en-US" dirty="0"/>
              <a:t>A single antenna element can produce data on the order of 200 gigabits per second</a:t>
            </a:r>
          </a:p>
          <a:p>
            <a:endParaRPr lang="en-US" dirty="0"/>
          </a:p>
          <a:p>
            <a:r>
              <a:rPr lang="en-US" dirty="0"/>
              <a:t>Multiple antennas are common</a:t>
            </a:r>
          </a:p>
          <a:p>
            <a:endParaRPr lang="en-US" dirty="0"/>
          </a:p>
          <a:p>
            <a:r>
              <a:rPr lang="en-US" dirty="0"/>
              <a:t>Burst from a pulsar typically lasts only a few milliseconds</a:t>
            </a:r>
          </a:p>
          <a:p>
            <a:endParaRPr lang="en-US" dirty="0"/>
          </a:p>
          <a:p>
            <a:pPr marL="0" indent="0">
              <a:buNone/>
            </a:pPr>
            <a:r>
              <a:rPr lang="en-US" dirty="0">
                <a:solidFill>
                  <a:srgbClr val="024C84"/>
                </a:solidFill>
              </a:rPr>
              <a:t>Traditionally, the development of real-time instrumentation for processing radio data involves design and implement the system using custom electronics. </a:t>
            </a:r>
          </a:p>
        </p:txBody>
      </p:sp>
      <p:grpSp>
        <p:nvGrpSpPr>
          <p:cNvPr id="6" name="Group 5">
            <a:extLst>
              <a:ext uri="{FF2B5EF4-FFF2-40B4-BE49-F238E27FC236}">
                <a16:creationId xmlns:a16="http://schemas.microsoft.com/office/drawing/2014/main" id="{5E62DF64-E968-4C34-8C48-5D7AE13265BF}"/>
              </a:ext>
            </a:extLst>
          </p:cNvPr>
          <p:cNvGrpSpPr/>
          <p:nvPr/>
        </p:nvGrpSpPr>
        <p:grpSpPr>
          <a:xfrm>
            <a:off x="9607944" y="3124200"/>
            <a:ext cx="1542656" cy="2069969"/>
            <a:chOff x="9658744" y="4026031"/>
            <a:chExt cx="1542656" cy="2069969"/>
          </a:xfrm>
        </p:grpSpPr>
        <p:pic>
          <p:nvPicPr>
            <p:cNvPr id="4" name="Picture 3">
              <a:extLst>
                <a:ext uri="{FF2B5EF4-FFF2-40B4-BE49-F238E27FC236}">
                  <a16:creationId xmlns:a16="http://schemas.microsoft.com/office/drawing/2014/main" id="{8CE72BF2-B61E-4E80-9406-285E752FD571}"/>
                </a:ext>
              </a:extLst>
            </p:cNvPr>
            <p:cNvPicPr>
              <a:picLocks noChangeAspect="1"/>
            </p:cNvPicPr>
            <p:nvPr/>
          </p:nvPicPr>
          <p:blipFill rotWithShape="1">
            <a:blip r:embed="rId2"/>
            <a:srcRect l="33333" t="21111" r="47778" b="56667"/>
            <a:stretch/>
          </p:blipFill>
          <p:spPr>
            <a:xfrm>
              <a:off x="9906000" y="4572000"/>
              <a:ext cx="1295400" cy="1524000"/>
            </a:xfrm>
            <a:prstGeom prst="rect">
              <a:avLst/>
            </a:prstGeom>
          </p:spPr>
        </p:pic>
        <p:sp>
          <p:nvSpPr>
            <p:cNvPr id="5" name="Freeform: Shape 4">
              <a:extLst>
                <a:ext uri="{FF2B5EF4-FFF2-40B4-BE49-F238E27FC236}">
                  <a16:creationId xmlns:a16="http://schemas.microsoft.com/office/drawing/2014/main" id="{686BF0E2-7436-4FE8-A3DB-2BC28F018E23}"/>
                </a:ext>
              </a:extLst>
            </p:cNvPr>
            <p:cNvSpPr/>
            <p:nvPr/>
          </p:nvSpPr>
          <p:spPr>
            <a:xfrm rot="20574227">
              <a:off x="9658744" y="4369324"/>
              <a:ext cx="286403" cy="725864"/>
            </a:xfrm>
            <a:custGeom>
              <a:avLst/>
              <a:gdLst>
                <a:gd name="connsiteX0" fmla="*/ 29783 w 286403"/>
                <a:gd name="connsiteY0" fmla="*/ 0 h 725864"/>
                <a:gd name="connsiteX1" fmla="*/ 10929 w 286403"/>
                <a:gd name="connsiteY1" fmla="*/ 84841 h 725864"/>
                <a:gd name="connsiteX2" fmla="*/ 39209 w 286403"/>
                <a:gd name="connsiteY2" fmla="*/ 94268 h 725864"/>
                <a:gd name="connsiteX3" fmla="*/ 76917 w 286403"/>
                <a:gd name="connsiteY3" fmla="*/ 103695 h 725864"/>
                <a:gd name="connsiteX4" fmla="*/ 133477 w 286403"/>
                <a:gd name="connsiteY4" fmla="*/ 122549 h 725864"/>
                <a:gd name="connsiteX5" fmla="*/ 124051 w 286403"/>
                <a:gd name="connsiteY5" fmla="*/ 150829 h 725864"/>
                <a:gd name="connsiteX6" fmla="*/ 67490 w 286403"/>
                <a:gd name="connsiteY6" fmla="*/ 188536 h 725864"/>
                <a:gd name="connsiteX7" fmla="*/ 48636 w 286403"/>
                <a:gd name="connsiteY7" fmla="*/ 216817 h 725864"/>
                <a:gd name="connsiteX8" fmla="*/ 86343 w 286403"/>
                <a:gd name="connsiteY8" fmla="*/ 263951 h 725864"/>
                <a:gd name="connsiteX9" fmla="*/ 152331 w 286403"/>
                <a:gd name="connsiteY9" fmla="*/ 292231 h 725864"/>
                <a:gd name="connsiteX10" fmla="*/ 142904 w 286403"/>
                <a:gd name="connsiteY10" fmla="*/ 339365 h 725864"/>
                <a:gd name="connsiteX11" fmla="*/ 105197 w 286403"/>
                <a:gd name="connsiteY11" fmla="*/ 395926 h 725864"/>
                <a:gd name="connsiteX12" fmla="*/ 114624 w 286403"/>
                <a:gd name="connsiteY12" fmla="*/ 433633 h 725864"/>
                <a:gd name="connsiteX13" fmla="*/ 142904 w 286403"/>
                <a:gd name="connsiteY13" fmla="*/ 443060 h 725864"/>
                <a:gd name="connsiteX14" fmla="*/ 190038 w 286403"/>
                <a:gd name="connsiteY14" fmla="*/ 452487 h 725864"/>
                <a:gd name="connsiteX15" fmla="*/ 246599 w 286403"/>
                <a:gd name="connsiteY15" fmla="*/ 480767 h 725864"/>
                <a:gd name="connsiteX16" fmla="*/ 237172 w 286403"/>
                <a:gd name="connsiteY16" fmla="*/ 518474 h 725864"/>
                <a:gd name="connsiteX17" fmla="*/ 208892 w 286403"/>
                <a:gd name="connsiteY17" fmla="*/ 527901 h 725864"/>
                <a:gd name="connsiteX18" fmla="*/ 180611 w 286403"/>
                <a:gd name="connsiteY18" fmla="*/ 546755 h 725864"/>
                <a:gd name="connsiteX19" fmla="*/ 180611 w 286403"/>
                <a:gd name="connsiteY19" fmla="*/ 603316 h 725864"/>
                <a:gd name="connsiteX20" fmla="*/ 237172 w 286403"/>
                <a:gd name="connsiteY20" fmla="*/ 622169 h 725864"/>
                <a:gd name="connsiteX21" fmla="*/ 265453 w 286403"/>
                <a:gd name="connsiteY21" fmla="*/ 631596 h 725864"/>
                <a:gd name="connsiteX22" fmla="*/ 256026 w 286403"/>
                <a:gd name="connsiteY22" fmla="*/ 707011 h 725864"/>
                <a:gd name="connsiteX23" fmla="*/ 237172 w 286403"/>
                <a:gd name="connsiteY23" fmla="*/ 725864 h 72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6403" h="725864">
                  <a:moveTo>
                    <a:pt x="29783" y="0"/>
                  </a:moveTo>
                  <a:cubicBezTo>
                    <a:pt x="13331" y="27419"/>
                    <a:pt x="-16020" y="51155"/>
                    <a:pt x="10929" y="84841"/>
                  </a:cubicBezTo>
                  <a:cubicBezTo>
                    <a:pt x="17136" y="92600"/>
                    <a:pt x="29655" y="91538"/>
                    <a:pt x="39209" y="94268"/>
                  </a:cubicBezTo>
                  <a:cubicBezTo>
                    <a:pt x="51667" y="97827"/>
                    <a:pt x="64507" y="99972"/>
                    <a:pt x="76917" y="103695"/>
                  </a:cubicBezTo>
                  <a:cubicBezTo>
                    <a:pt x="95952" y="109406"/>
                    <a:pt x="133477" y="122549"/>
                    <a:pt x="133477" y="122549"/>
                  </a:cubicBezTo>
                  <a:cubicBezTo>
                    <a:pt x="130335" y="131976"/>
                    <a:pt x="129563" y="142561"/>
                    <a:pt x="124051" y="150829"/>
                  </a:cubicBezTo>
                  <a:cubicBezTo>
                    <a:pt x="103876" y="181091"/>
                    <a:pt x="97138" y="178653"/>
                    <a:pt x="67490" y="188536"/>
                  </a:cubicBezTo>
                  <a:cubicBezTo>
                    <a:pt x="61205" y="197963"/>
                    <a:pt x="50238" y="205601"/>
                    <a:pt x="48636" y="216817"/>
                  </a:cubicBezTo>
                  <a:cubicBezTo>
                    <a:pt x="41937" y="263711"/>
                    <a:pt x="59989" y="250774"/>
                    <a:pt x="86343" y="263951"/>
                  </a:cubicBezTo>
                  <a:cubicBezTo>
                    <a:pt x="151442" y="296500"/>
                    <a:pt x="73857" y="272612"/>
                    <a:pt x="152331" y="292231"/>
                  </a:cubicBezTo>
                  <a:cubicBezTo>
                    <a:pt x="184264" y="340131"/>
                    <a:pt x="173818" y="304036"/>
                    <a:pt x="142904" y="339365"/>
                  </a:cubicBezTo>
                  <a:cubicBezTo>
                    <a:pt x="127983" y="356418"/>
                    <a:pt x="105197" y="395926"/>
                    <a:pt x="105197" y="395926"/>
                  </a:cubicBezTo>
                  <a:cubicBezTo>
                    <a:pt x="108339" y="408495"/>
                    <a:pt x="106531" y="423516"/>
                    <a:pt x="114624" y="433633"/>
                  </a:cubicBezTo>
                  <a:cubicBezTo>
                    <a:pt x="120831" y="441392"/>
                    <a:pt x="133264" y="440650"/>
                    <a:pt x="142904" y="443060"/>
                  </a:cubicBezTo>
                  <a:cubicBezTo>
                    <a:pt x="158448" y="446946"/>
                    <a:pt x="174494" y="448601"/>
                    <a:pt x="190038" y="452487"/>
                  </a:cubicBezTo>
                  <a:cubicBezTo>
                    <a:pt x="221261" y="460293"/>
                    <a:pt x="218951" y="462335"/>
                    <a:pt x="246599" y="480767"/>
                  </a:cubicBezTo>
                  <a:cubicBezTo>
                    <a:pt x="243457" y="493336"/>
                    <a:pt x="245265" y="508357"/>
                    <a:pt x="237172" y="518474"/>
                  </a:cubicBezTo>
                  <a:cubicBezTo>
                    <a:pt x="230965" y="526233"/>
                    <a:pt x="217780" y="523457"/>
                    <a:pt x="208892" y="527901"/>
                  </a:cubicBezTo>
                  <a:cubicBezTo>
                    <a:pt x="198758" y="532968"/>
                    <a:pt x="190038" y="540470"/>
                    <a:pt x="180611" y="546755"/>
                  </a:cubicBezTo>
                  <a:cubicBezTo>
                    <a:pt x="165825" y="568935"/>
                    <a:pt x="145122" y="581136"/>
                    <a:pt x="180611" y="603316"/>
                  </a:cubicBezTo>
                  <a:cubicBezTo>
                    <a:pt x="197464" y="613849"/>
                    <a:pt x="218318" y="615885"/>
                    <a:pt x="237172" y="622169"/>
                  </a:cubicBezTo>
                  <a:lnTo>
                    <a:pt x="265453" y="631596"/>
                  </a:lnTo>
                  <a:cubicBezTo>
                    <a:pt x="290646" y="707178"/>
                    <a:pt x="299269" y="672416"/>
                    <a:pt x="256026" y="707011"/>
                  </a:cubicBezTo>
                  <a:cubicBezTo>
                    <a:pt x="249086" y="712563"/>
                    <a:pt x="243457" y="719580"/>
                    <a:pt x="237172" y="725864"/>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Freeform: Shape 6">
              <a:extLst>
                <a:ext uri="{FF2B5EF4-FFF2-40B4-BE49-F238E27FC236}">
                  <a16:creationId xmlns:a16="http://schemas.microsoft.com/office/drawing/2014/main" id="{CC90EF20-050F-47E2-9B42-F89AF5E069BC}"/>
                </a:ext>
              </a:extLst>
            </p:cNvPr>
            <p:cNvSpPr/>
            <p:nvPr/>
          </p:nvSpPr>
          <p:spPr>
            <a:xfrm rot="20528389">
              <a:off x="9860096" y="4257773"/>
              <a:ext cx="286403" cy="725864"/>
            </a:xfrm>
            <a:custGeom>
              <a:avLst/>
              <a:gdLst>
                <a:gd name="connsiteX0" fmla="*/ 29783 w 286403"/>
                <a:gd name="connsiteY0" fmla="*/ 0 h 725864"/>
                <a:gd name="connsiteX1" fmla="*/ 10929 w 286403"/>
                <a:gd name="connsiteY1" fmla="*/ 84841 h 725864"/>
                <a:gd name="connsiteX2" fmla="*/ 39209 w 286403"/>
                <a:gd name="connsiteY2" fmla="*/ 94268 h 725864"/>
                <a:gd name="connsiteX3" fmla="*/ 76917 w 286403"/>
                <a:gd name="connsiteY3" fmla="*/ 103695 h 725864"/>
                <a:gd name="connsiteX4" fmla="*/ 133477 w 286403"/>
                <a:gd name="connsiteY4" fmla="*/ 122549 h 725864"/>
                <a:gd name="connsiteX5" fmla="*/ 124051 w 286403"/>
                <a:gd name="connsiteY5" fmla="*/ 150829 h 725864"/>
                <a:gd name="connsiteX6" fmla="*/ 67490 w 286403"/>
                <a:gd name="connsiteY6" fmla="*/ 188536 h 725864"/>
                <a:gd name="connsiteX7" fmla="*/ 48636 w 286403"/>
                <a:gd name="connsiteY7" fmla="*/ 216817 h 725864"/>
                <a:gd name="connsiteX8" fmla="*/ 86343 w 286403"/>
                <a:gd name="connsiteY8" fmla="*/ 263951 h 725864"/>
                <a:gd name="connsiteX9" fmla="*/ 152331 w 286403"/>
                <a:gd name="connsiteY9" fmla="*/ 292231 h 725864"/>
                <a:gd name="connsiteX10" fmla="*/ 142904 w 286403"/>
                <a:gd name="connsiteY10" fmla="*/ 339365 h 725864"/>
                <a:gd name="connsiteX11" fmla="*/ 105197 w 286403"/>
                <a:gd name="connsiteY11" fmla="*/ 395926 h 725864"/>
                <a:gd name="connsiteX12" fmla="*/ 114624 w 286403"/>
                <a:gd name="connsiteY12" fmla="*/ 433633 h 725864"/>
                <a:gd name="connsiteX13" fmla="*/ 142904 w 286403"/>
                <a:gd name="connsiteY13" fmla="*/ 443060 h 725864"/>
                <a:gd name="connsiteX14" fmla="*/ 190038 w 286403"/>
                <a:gd name="connsiteY14" fmla="*/ 452487 h 725864"/>
                <a:gd name="connsiteX15" fmla="*/ 246599 w 286403"/>
                <a:gd name="connsiteY15" fmla="*/ 480767 h 725864"/>
                <a:gd name="connsiteX16" fmla="*/ 237172 w 286403"/>
                <a:gd name="connsiteY16" fmla="*/ 518474 h 725864"/>
                <a:gd name="connsiteX17" fmla="*/ 208892 w 286403"/>
                <a:gd name="connsiteY17" fmla="*/ 527901 h 725864"/>
                <a:gd name="connsiteX18" fmla="*/ 180611 w 286403"/>
                <a:gd name="connsiteY18" fmla="*/ 546755 h 725864"/>
                <a:gd name="connsiteX19" fmla="*/ 180611 w 286403"/>
                <a:gd name="connsiteY19" fmla="*/ 603316 h 725864"/>
                <a:gd name="connsiteX20" fmla="*/ 237172 w 286403"/>
                <a:gd name="connsiteY20" fmla="*/ 622169 h 725864"/>
                <a:gd name="connsiteX21" fmla="*/ 265453 w 286403"/>
                <a:gd name="connsiteY21" fmla="*/ 631596 h 725864"/>
                <a:gd name="connsiteX22" fmla="*/ 256026 w 286403"/>
                <a:gd name="connsiteY22" fmla="*/ 707011 h 725864"/>
                <a:gd name="connsiteX23" fmla="*/ 237172 w 286403"/>
                <a:gd name="connsiteY23" fmla="*/ 725864 h 72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6403" h="725864">
                  <a:moveTo>
                    <a:pt x="29783" y="0"/>
                  </a:moveTo>
                  <a:cubicBezTo>
                    <a:pt x="13331" y="27419"/>
                    <a:pt x="-16020" y="51155"/>
                    <a:pt x="10929" y="84841"/>
                  </a:cubicBezTo>
                  <a:cubicBezTo>
                    <a:pt x="17136" y="92600"/>
                    <a:pt x="29655" y="91538"/>
                    <a:pt x="39209" y="94268"/>
                  </a:cubicBezTo>
                  <a:cubicBezTo>
                    <a:pt x="51667" y="97827"/>
                    <a:pt x="64507" y="99972"/>
                    <a:pt x="76917" y="103695"/>
                  </a:cubicBezTo>
                  <a:cubicBezTo>
                    <a:pt x="95952" y="109406"/>
                    <a:pt x="133477" y="122549"/>
                    <a:pt x="133477" y="122549"/>
                  </a:cubicBezTo>
                  <a:cubicBezTo>
                    <a:pt x="130335" y="131976"/>
                    <a:pt x="129563" y="142561"/>
                    <a:pt x="124051" y="150829"/>
                  </a:cubicBezTo>
                  <a:cubicBezTo>
                    <a:pt x="103876" y="181091"/>
                    <a:pt x="97138" y="178653"/>
                    <a:pt x="67490" y="188536"/>
                  </a:cubicBezTo>
                  <a:cubicBezTo>
                    <a:pt x="61205" y="197963"/>
                    <a:pt x="50238" y="205601"/>
                    <a:pt x="48636" y="216817"/>
                  </a:cubicBezTo>
                  <a:cubicBezTo>
                    <a:pt x="41937" y="263711"/>
                    <a:pt x="59989" y="250774"/>
                    <a:pt x="86343" y="263951"/>
                  </a:cubicBezTo>
                  <a:cubicBezTo>
                    <a:pt x="151442" y="296500"/>
                    <a:pt x="73857" y="272612"/>
                    <a:pt x="152331" y="292231"/>
                  </a:cubicBezTo>
                  <a:cubicBezTo>
                    <a:pt x="184264" y="340131"/>
                    <a:pt x="173818" y="304036"/>
                    <a:pt x="142904" y="339365"/>
                  </a:cubicBezTo>
                  <a:cubicBezTo>
                    <a:pt x="127983" y="356418"/>
                    <a:pt x="105197" y="395926"/>
                    <a:pt x="105197" y="395926"/>
                  </a:cubicBezTo>
                  <a:cubicBezTo>
                    <a:pt x="108339" y="408495"/>
                    <a:pt x="106531" y="423516"/>
                    <a:pt x="114624" y="433633"/>
                  </a:cubicBezTo>
                  <a:cubicBezTo>
                    <a:pt x="120831" y="441392"/>
                    <a:pt x="133264" y="440650"/>
                    <a:pt x="142904" y="443060"/>
                  </a:cubicBezTo>
                  <a:cubicBezTo>
                    <a:pt x="158448" y="446946"/>
                    <a:pt x="174494" y="448601"/>
                    <a:pt x="190038" y="452487"/>
                  </a:cubicBezTo>
                  <a:cubicBezTo>
                    <a:pt x="221261" y="460293"/>
                    <a:pt x="218951" y="462335"/>
                    <a:pt x="246599" y="480767"/>
                  </a:cubicBezTo>
                  <a:cubicBezTo>
                    <a:pt x="243457" y="493336"/>
                    <a:pt x="245265" y="508357"/>
                    <a:pt x="237172" y="518474"/>
                  </a:cubicBezTo>
                  <a:cubicBezTo>
                    <a:pt x="230965" y="526233"/>
                    <a:pt x="217780" y="523457"/>
                    <a:pt x="208892" y="527901"/>
                  </a:cubicBezTo>
                  <a:cubicBezTo>
                    <a:pt x="198758" y="532968"/>
                    <a:pt x="190038" y="540470"/>
                    <a:pt x="180611" y="546755"/>
                  </a:cubicBezTo>
                  <a:cubicBezTo>
                    <a:pt x="165825" y="568935"/>
                    <a:pt x="145122" y="581136"/>
                    <a:pt x="180611" y="603316"/>
                  </a:cubicBezTo>
                  <a:cubicBezTo>
                    <a:pt x="197464" y="613849"/>
                    <a:pt x="218318" y="615885"/>
                    <a:pt x="237172" y="622169"/>
                  </a:cubicBezTo>
                  <a:lnTo>
                    <a:pt x="265453" y="631596"/>
                  </a:lnTo>
                  <a:cubicBezTo>
                    <a:pt x="290646" y="707178"/>
                    <a:pt x="299269" y="672416"/>
                    <a:pt x="256026" y="707011"/>
                  </a:cubicBezTo>
                  <a:cubicBezTo>
                    <a:pt x="249086" y="712563"/>
                    <a:pt x="243457" y="719580"/>
                    <a:pt x="237172" y="725864"/>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E833BF10-470C-4014-AEED-41B7D21A3A15}"/>
                </a:ext>
              </a:extLst>
            </p:cNvPr>
            <p:cNvSpPr/>
            <p:nvPr/>
          </p:nvSpPr>
          <p:spPr>
            <a:xfrm rot="20719133">
              <a:off x="10061448" y="4129726"/>
              <a:ext cx="286403" cy="725864"/>
            </a:xfrm>
            <a:custGeom>
              <a:avLst/>
              <a:gdLst>
                <a:gd name="connsiteX0" fmla="*/ 29783 w 286403"/>
                <a:gd name="connsiteY0" fmla="*/ 0 h 725864"/>
                <a:gd name="connsiteX1" fmla="*/ 10929 w 286403"/>
                <a:gd name="connsiteY1" fmla="*/ 84841 h 725864"/>
                <a:gd name="connsiteX2" fmla="*/ 39209 w 286403"/>
                <a:gd name="connsiteY2" fmla="*/ 94268 h 725864"/>
                <a:gd name="connsiteX3" fmla="*/ 76917 w 286403"/>
                <a:gd name="connsiteY3" fmla="*/ 103695 h 725864"/>
                <a:gd name="connsiteX4" fmla="*/ 133477 w 286403"/>
                <a:gd name="connsiteY4" fmla="*/ 122549 h 725864"/>
                <a:gd name="connsiteX5" fmla="*/ 124051 w 286403"/>
                <a:gd name="connsiteY5" fmla="*/ 150829 h 725864"/>
                <a:gd name="connsiteX6" fmla="*/ 67490 w 286403"/>
                <a:gd name="connsiteY6" fmla="*/ 188536 h 725864"/>
                <a:gd name="connsiteX7" fmla="*/ 48636 w 286403"/>
                <a:gd name="connsiteY7" fmla="*/ 216817 h 725864"/>
                <a:gd name="connsiteX8" fmla="*/ 86343 w 286403"/>
                <a:gd name="connsiteY8" fmla="*/ 263951 h 725864"/>
                <a:gd name="connsiteX9" fmla="*/ 152331 w 286403"/>
                <a:gd name="connsiteY9" fmla="*/ 292231 h 725864"/>
                <a:gd name="connsiteX10" fmla="*/ 142904 w 286403"/>
                <a:gd name="connsiteY10" fmla="*/ 339365 h 725864"/>
                <a:gd name="connsiteX11" fmla="*/ 105197 w 286403"/>
                <a:gd name="connsiteY11" fmla="*/ 395926 h 725864"/>
                <a:gd name="connsiteX12" fmla="*/ 114624 w 286403"/>
                <a:gd name="connsiteY12" fmla="*/ 433633 h 725864"/>
                <a:gd name="connsiteX13" fmla="*/ 142904 w 286403"/>
                <a:gd name="connsiteY13" fmla="*/ 443060 h 725864"/>
                <a:gd name="connsiteX14" fmla="*/ 190038 w 286403"/>
                <a:gd name="connsiteY14" fmla="*/ 452487 h 725864"/>
                <a:gd name="connsiteX15" fmla="*/ 246599 w 286403"/>
                <a:gd name="connsiteY15" fmla="*/ 480767 h 725864"/>
                <a:gd name="connsiteX16" fmla="*/ 237172 w 286403"/>
                <a:gd name="connsiteY16" fmla="*/ 518474 h 725864"/>
                <a:gd name="connsiteX17" fmla="*/ 208892 w 286403"/>
                <a:gd name="connsiteY17" fmla="*/ 527901 h 725864"/>
                <a:gd name="connsiteX18" fmla="*/ 180611 w 286403"/>
                <a:gd name="connsiteY18" fmla="*/ 546755 h 725864"/>
                <a:gd name="connsiteX19" fmla="*/ 180611 w 286403"/>
                <a:gd name="connsiteY19" fmla="*/ 603316 h 725864"/>
                <a:gd name="connsiteX20" fmla="*/ 237172 w 286403"/>
                <a:gd name="connsiteY20" fmla="*/ 622169 h 725864"/>
                <a:gd name="connsiteX21" fmla="*/ 265453 w 286403"/>
                <a:gd name="connsiteY21" fmla="*/ 631596 h 725864"/>
                <a:gd name="connsiteX22" fmla="*/ 256026 w 286403"/>
                <a:gd name="connsiteY22" fmla="*/ 707011 h 725864"/>
                <a:gd name="connsiteX23" fmla="*/ 237172 w 286403"/>
                <a:gd name="connsiteY23" fmla="*/ 725864 h 72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6403" h="725864">
                  <a:moveTo>
                    <a:pt x="29783" y="0"/>
                  </a:moveTo>
                  <a:cubicBezTo>
                    <a:pt x="13331" y="27419"/>
                    <a:pt x="-16020" y="51155"/>
                    <a:pt x="10929" y="84841"/>
                  </a:cubicBezTo>
                  <a:cubicBezTo>
                    <a:pt x="17136" y="92600"/>
                    <a:pt x="29655" y="91538"/>
                    <a:pt x="39209" y="94268"/>
                  </a:cubicBezTo>
                  <a:cubicBezTo>
                    <a:pt x="51667" y="97827"/>
                    <a:pt x="64507" y="99972"/>
                    <a:pt x="76917" y="103695"/>
                  </a:cubicBezTo>
                  <a:cubicBezTo>
                    <a:pt x="95952" y="109406"/>
                    <a:pt x="133477" y="122549"/>
                    <a:pt x="133477" y="122549"/>
                  </a:cubicBezTo>
                  <a:cubicBezTo>
                    <a:pt x="130335" y="131976"/>
                    <a:pt x="129563" y="142561"/>
                    <a:pt x="124051" y="150829"/>
                  </a:cubicBezTo>
                  <a:cubicBezTo>
                    <a:pt x="103876" y="181091"/>
                    <a:pt x="97138" y="178653"/>
                    <a:pt x="67490" y="188536"/>
                  </a:cubicBezTo>
                  <a:cubicBezTo>
                    <a:pt x="61205" y="197963"/>
                    <a:pt x="50238" y="205601"/>
                    <a:pt x="48636" y="216817"/>
                  </a:cubicBezTo>
                  <a:cubicBezTo>
                    <a:pt x="41937" y="263711"/>
                    <a:pt x="59989" y="250774"/>
                    <a:pt x="86343" y="263951"/>
                  </a:cubicBezTo>
                  <a:cubicBezTo>
                    <a:pt x="151442" y="296500"/>
                    <a:pt x="73857" y="272612"/>
                    <a:pt x="152331" y="292231"/>
                  </a:cubicBezTo>
                  <a:cubicBezTo>
                    <a:pt x="184264" y="340131"/>
                    <a:pt x="173818" y="304036"/>
                    <a:pt x="142904" y="339365"/>
                  </a:cubicBezTo>
                  <a:cubicBezTo>
                    <a:pt x="127983" y="356418"/>
                    <a:pt x="105197" y="395926"/>
                    <a:pt x="105197" y="395926"/>
                  </a:cubicBezTo>
                  <a:cubicBezTo>
                    <a:pt x="108339" y="408495"/>
                    <a:pt x="106531" y="423516"/>
                    <a:pt x="114624" y="433633"/>
                  </a:cubicBezTo>
                  <a:cubicBezTo>
                    <a:pt x="120831" y="441392"/>
                    <a:pt x="133264" y="440650"/>
                    <a:pt x="142904" y="443060"/>
                  </a:cubicBezTo>
                  <a:cubicBezTo>
                    <a:pt x="158448" y="446946"/>
                    <a:pt x="174494" y="448601"/>
                    <a:pt x="190038" y="452487"/>
                  </a:cubicBezTo>
                  <a:cubicBezTo>
                    <a:pt x="221261" y="460293"/>
                    <a:pt x="218951" y="462335"/>
                    <a:pt x="246599" y="480767"/>
                  </a:cubicBezTo>
                  <a:cubicBezTo>
                    <a:pt x="243457" y="493336"/>
                    <a:pt x="245265" y="508357"/>
                    <a:pt x="237172" y="518474"/>
                  </a:cubicBezTo>
                  <a:cubicBezTo>
                    <a:pt x="230965" y="526233"/>
                    <a:pt x="217780" y="523457"/>
                    <a:pt x="208892" y="527901"/>
                  </a:cubicBezTo>
                  <a:cubicBezTo>
                    <a:pt x="198758" y="532968"/>
                    <a:pt x="190038" y="540470"/>
                    <a:pt x="180611" y="546755"/>
                  </a:cubicBezTo>
                  <a:cubicBezTo>
                    <a:pt x="165825" y="568935"/>
                    <a:pt x="145122" y="581136"/>
                    <a:pt x="180611" y="603316"/>
                  </a:cubicBezTo>
                  <a:cubicBezTo>
                    <a:pt x="197464" y="613849"/>
                    <a:pt x="218318" y="615885"/>
                    <a:pt x="237172" y="622169"/>
                  </a:cubicBezTo>
                  <a:lnTo>
                    <a:pt x="265453" y="631596"/>
                  </a:lnTo>
                  <a:cubicBezTo>
                    <a:pt x="290646" y="707178"/>
                    <a:pt x="299269" y="672416"/>
                    <a:pt x="256026" y="707011"/>
                  </a:cubicBezTo>
                  <a:cubicBezTo>
                    <a:pt x="249086" y="712563"/>
                    <a:pt x="243457" y="719580"/>
                    <a:pt x="237172" y="725864"/>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Freeform: Shape 8">
              <a:extLst>
                <a:ext uri="{FF2B5EF4-FFF2-40B4-BE49-F238E27FC236}">
                  <a16:creationId xmlns:a16="http://schemas.microsoft.com/office/drawing/2014/main" id="{C2B24B00-F6FE-443C-81BD-8CA9DDBAC1B9}"/>
                </a:ext>
              </a:extLst>
            </p:cNvPr>
            <p:cNvSpPr/>
            <p:nvPr/>
          </p:nvSpPr>
          <p:spPr>
            <a:xfrm rot="20705233">
              <a:off x="10283877" y="4026031"/>
              <a:ext cx="286403" cy="725864"/>
            </a:xfrm>
            <a:custGeom>
              <a:avLst/>
              <a:gdLst>
                <a:gd name="connsiteX0" fmla="*/ 29783 w 286403"/>
                <a:gd name="connsiteY0" fmla="*/ 0 h 725864"/>
                <a:gd name="connsiteX1" fmla="*/ 10929 w 286403"/>
                <a:gd name="connsiteY1" fmla="*/ 84841 h 725864"/>
                <a:gd name="connsiteX2" fmla="*/ 39209 w 286403"/>
                <a:gd name="connsiteY2" fmla="*/ 94268 h 725864"/>
                <a:gd name="connsiteX3" fmla="*/ 76917 w 286403"/>
                <a:gd name="connsiteY3" fmla="*/ 103695 h 725864"/>
                <a:gd name="connsiteX4" fmla="*/ 133477 w 286403"/>
                <a:gd name="connsiteY4" fmla="*/ 122549 h 725864"/>
                <a:gd name="connsiteX5" fmla="*/ 124051 w 286403"/>
                <a:gd name="connsiteY5" fmla="*/ 150829 h 725864"/>
                <a:gd name="connsiteX6" fmla="*/ 67490 w 286403"/>
                <a:gd name="connsiteY6" fmla="*/ 188536 h 725864"/>
                <a:gd name="connsiteX7" fmla="*/ 48636 w 286403"/>
                <a:gd name="connsiteY7" fmla="*/ 216817 h 725864"/>
                <a:gd name="connsiteX8" fmla="*/ 86343 w 286403"/>
                <a:gd name="connsiteY8" fmla="*/ 263951 h 725864"/>
                <a:gd name="connsiteX9" fmla="*/ 152331 w 286403"/>
                <a:gd name="connsiteY9" fmla="*/ 292231 h 725864"/>
                <a:gd name="connsiteX10" fmla="*/ 142904 w 286403"/>
                <a:gd name="connsiteY10" fmla="*/ 339365 h 725864"/>
                <a:gd name="connsiteX11" fmla="*/ 105197 w 286403"/>
                <a:gd name="connsiteY11" fmla="*/ 395926 h 725864"/>
                <a:gd name="connsiteX12" fmla="*/ 114624 w 286403"/>
                <a:gd name="connsiteY12" fmla="*/ 433633 h 725864"/>
                <a:gd name="connsiteX13" fmla="*/ 142904 w 286403"/>
                <a:gd name="connsiteY13" fmla="*/ 443060 h 725864"/>
                <a:gd name="connsiteX14" fmla="*/ 190038 w 286403"/>
                <a:gd name="connsiteY14" fmla="*/ 452487 h 725864"/>
                <a:gd name="connsiteX15" fmla="*/ 246599 w 286403"/>
                <a:gd name="connsiteY15" fmla="*/ 480767 h 725864"/>
                <a:gd name="connsiteX16" fmla="*/ 237172 w 286403"/>
                <a:gd name="connsiteY16" fmla="*/ 518474 h 725864"/>
                <a:gd name="connsiteX17" fmla="*/ 208892 w 286403"/>
                <a:gd name="connsiteY17" fmla="*/ 527901 h 725864"/>
                <a:gd name="connsiteX18" fmla="*/ 180611 w 286403"/>
                <a:gd name="connsiteY18" fmla="*/ 546755 h 725864"/>
                <a:gd name="connsiteX19" fmla="*/ 180611 w 286403"/>
                <a:gd name="connsiteY19" fmla="*/ 603316 h 725864"/>
                <a:gd name="connsiteX20" fmla="*/ 237172 w 286403"/>
                <a:gd name="connsiteY20" fmla="*/ 622169 h 725864"/>
                <a:gd name="connsiteX21" fmla="*/ 265453 w 286403"/>
                <a:gd name="connsiteY21" fmla="*/ 631596 h 725864"/>
                <a:gd name="connsiteX22" fmla="*/ 256026 w 286403"/>
                <a:gd name="connsiteY22" fmla="*/ 707011 h 725864"/>
                <a:gd name="connsiteX23" fmla="*/ 237172 w 286403"/>
                <a:gd name="connsiteY23" fmla="*/ 725864 h 725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6403" h="725864">
                  <a:moveTo>
                    <a:pt x="29783" y="0"/>
                  </a:moveTo>
                  <a:cubicBezTo>
                    <a:pt x="13331" y="27419"/>
                    <a:pt x="-16020" y="51155"/>
                    <a:pt x="10929" y="84841"/>
                  </a:cubicBezTo>
                  <a:cubicBezTo>
                    <a:pt x="17136" y="92600"/>
                    <a:pt x="29655" y="91538"/>
                    <a:pt x="39209" y="94268"/>
                  </a:cubicBezTo>
                  <a:cubicBezTo>
                    <a:pt x="51667" y="97827"/>
                    <a:pt x="64507" y="99972"/>
                    <a:pt x="76917" y="103695"/>
                  </a:cubicBezTo>
                  <a:cubicBezTo>
                    <a:pt x="95952" y="109406"/>
                    <a:pt x="133477" y="122549"/>
                    <a:pt x="133477" y="122549"/>
                  </a:cubicBezTo>
                  <a:cubicBezTo>
                    <a:pt x="130335" y="131976"/>
                    <a:pt x="129563" y="142561"/>
                    <a:pt x="124051" y="150829"/>
                  </a:cubicBezTo>
                  <a:cubicBezTo>
                    <a:pt x="103876" y="181091"/>
                    <a:pt x="97138" y="178653"/>
                    <a:pt x="67490" y="188536"/>
                  </a:cubicBezTo>
                  <a:cubicBezTo>
                    <a:pt x="61205" y="197963"/>
                    <a:pt x="50238" y="205601"/>
                    <a:pt x="48636" y="216817"/>
                  </a:cubicBezTo>
                  <a:cubicBezTo>
                    <a:pt x="41937" y="263711"/>
                    <a:pt x="59989" y="250774"/>
                    <a:pt x="86343" y="263951"/>
                  </a:cubicBezTo>
                  <a:cubicBezTo>
                    <a:pt x="151442" y="296500"/>
                    <a:pt x="73857" y="272612"/>
                    <a:pt x="152331" y="292231"/>
                  </a:cubicBezTo>
                  <a:cubicBezTo>
                    <a:pt x="184264" y="340131"/>
                    <a:pt x="173818" y="304036"/>
                    <a:pt x="142904" y="339365"/>
                  </a:cubicBezTo>
                  <a:cubicBezTo>
                    <a:pt x="127983" y="356418"/>
                    <a:pt x="105197" y="395926"/>
                    <a:pt x="105197" y="395926"/>
                  </a:cubicBezTo>
                  <a:cubicBezTo>
                    <a:pt x="108339" y="408495"/>
                    <a:pt x="106531" y="423516"/>
                    <a:pt x="114624" y="433633"/>
                  </a:cubicBezTo>
                  <a:cubicBezTo>
                    <a:pt x="120831" y="441392"/>
                    <a:pt x="133264" y="440650"/>
                    <a:pt x="142904" y="443060"/>
                  </a:cubicBezTo>
                  <a:cubicBezTo>
                    <a:pt x="158448" y="446946"/>
                    <a:pt x="174494" y="448601"/>
                    <a:pt x="190038" y="452487"/>
                  </a:cubicBezTo>
                  <a:cubicBezTo>
                    <a:pt x="221261" y="460293"/>
                    <a:pt x="218951" y="462335"/>
                    <a:pt x="246599" y="480767"/>
                  </a:cubicBezTo>
                  <a:cubicBezTo>
                    <a:pt x="243457" y="493336"/>
                    <a:pt x="245265" y="508357"/>
                    <a:pt x="237172" y="518474"/>
                  </a:cubicBezTo>
                  <a:cubicBezTo>
                    <a:pt x="230965" y="526233"/>
                    <a:pt x="217780" y="523457"/>
                    <a:pt x="208892" y="527901"/>
                  </a:cubicBezTo>
                  <a:cubicBezTo>
                    <a:pt x="198758" y="532968"/>
                    <a:pt x="190038" y="540470"/>
                    <a:pt x="180611" y="546755"/>
                  </a:cubicBezTo>
                  <a:cubicBezTo>
                    <a:pt x="165825" y="568935"/>
                    <a:pt x="145122" y="581136"/>
                    <a:pt x="180611" y="603316"/>
                  </a:cubicBezTo>
                  <a:cubicBezTo>
                    <a:pt x="197464" y="613849"/>
                    <a:pt x="218318" y="615885"/>
                    <a:pt x="237172" y="622169"/>
                  </a:cubicBezTo>
                  <a:lnTo>
                    <a:pt x="265453" y="631596"/>
                  </a:lnTo>
                  <a:cubicBezTo>
                    <a:pt x="290646" y="707178"/>
                    <a:pt x="299269" y="672416"/>
                    <a:pt x="256026" y="707011"/>
                  </a:cubicBezTo>
                  <a:cubicBezTo>
                    <a:pt x="249086" y="712563"/>
                    <a:pt x="243457" y="719580"/>
                    <a:pt x="237172" y="725864"/>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55171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Solution</a:t>
            </a:r>
          </a:p>
        </p:txBody>
      </p:sp>
      <p:sp>
        <p:nvSpPr>
          <p:cNvPr id="4" name="Content Placeholder 3"/>
          <p:cNvSpPr>
            <a:spLocks noGrp="1"/>
          </p:cNvSpPr>
          <p:nvPr>
            <p:ph idx="1"/>
          </p:nvPr>
        </p:nvSpPr>
        <p:spPr>
          <a:xfrm>
            <a:off x="609602" y="1219200"/>
            <a:ext cx="10769600" cy="4648200"/>
          </a:xfrm>
        </p:spPr>
        <p:txBody>
          <a:bodyPr/>
          <a:lstStyle/>
          <a:p>
            <a:r>
              <a:rPr lang="en-US" dirty="0"/>
              <a:t>(CASPER) </a:t>
            </a:r>
            <a:r>
              <a:rPr lang="en-US" dirty="0">
                <a:sym typeface="Wingdings" panose="05000000000000000000" pitchFamily="2" charset="2"/>
              </a:rPr>
              <a:t> </a:t>
            </a:r>
            <a:r>
              <a:rPr lang="en-US" dirty="0"/>
              <a:t>the Center for Astronomy Signal Processing and Electronics Research (</a:t>
            </a:r>
            <a:r>
              <a:rPr lang="en-US" dirty="0">
                <a:hlinkClick r:id="rId3"/>
              </a:rPr>
              <a:t>https://casper.berkeley.edu/</a:t>
            </a:r>
            <a:r>
              <a:rPr lang="en-US" dirty="0"/>
              <a:t>)</a:t>
            </a:r>
          </a:p>
          <a:p>
            <a:endParaRPr lang="en-US" dirty="0"/>
          </a:p>
          <a:p>
            <a:pPr marL="0" indent="0">
              <a:buNone/>
            </a:pPr>
            <a:r>
              <a:rPr lang="en-US" dirty="0">
                <a:solidFill>
                  <a:schemeClr val="tx2">
                    <a:lumMod val="60000"/>
                    <a:lumOff val="40000"/>
                  </a:schemeClr>
                </a:solidFill>
              </a:rPr>
              <a:t>“</a:t>
            </a:r>
            <a:r>
              <a:rPr lang="en-US" i="1" dirty="0">
                <a:solidFill>
                  <a:schemeClr val="tx2">
                    <a:lumMod val="60000"/>
                    <a:lumOff val="40000"/>
                  </a:schemeClr>
                </a:solidFill>
              </a:rPr>
              <a:t>Our aim is to produce tools which allow astronomers to rapidly design and deploy new instruments using FPGA, GPU, and CPU processors</a:t>
            </a:r>
            <a:r>
              <a:rPr lang="en-US" dirty="0">
                <a:solidFill>
                  <a:schemeClr val="tx2">
                    <a:lumMod val="60000"/>
                    <a:lumOff val="40000"/>
                  </a:schemeClr>
                </a:solidFill>
              </a:rPr>
              <a:t>.”</a:t>
            </a:r>
          </a:p>
          <a:p>
            <a:endParaRPr lang="en-US" dirty="0"/>
          </a:p>
          <a:p>
            <a:r>
              <a:rPr lang="en-US" dirty="0"/>
              <a:t>Needed a reusable, modular hardware platform for signal processing and FPGA development.  </a:t>
            </a:r>
          </a:p>
          <a:p>
            <a:endParaRPr lang="en-US" dirty="0"/>
          </a:p>
          <a:p>
            <a:r>
              <a:rPr lang="en-US" dirty="0"/>
              <a:t>Most radio astronomy instruments comprise commonly used components. </a:t>
            </a:r>
          </a:p>
          <a:p>
            <a:pPr marL="0" indent="0">
              <a:buNone/>
            </a:pPr>
            <a:r>
              <a:rPr lang="en-US" sz="2000" dirty="0"/>
              <a:t>	</a:t>
            </a:r>
            <a:r>
              <a:rPr lang="en-US" sz="2000" dirty="0">
                <a:solidFill>
                  <a:schemeClr val="bg1">
                    <a:lumMod val="50000"/>
                  </a:schemeClr>
                </a:solidFill>
              </a:rPr>
              <a:t>Ex: A spectrometer includes polyphase filter banks (PFBs), fast Fourier transform 	(FFT) blocks, integrators, transposers, and buffers. </a:t>
            </a:r>
          </a:p>
          <a:p>
            <a:endParaRPr lang="en-US" dirty="0"/>
          </a:p>
        </p:txBody>
      </p:sp>
    </p:spTree>
    <p:extLst>
      <p:ext uri="{BB962C8B-B14F-4D97-AF65-F5344CB8AC3E}">
        <p14:creationId xmlns:p14="http://schemas.microsoft.com/office/powerpoint/2010/main" val="278439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E86D-712B-45FB-936A-CD7057B41D55}"/>
              </a:ext>
            </a:extLst>
          </p:cNvPr>
          <p:cNvSpPr>
            <a:spLocks noGrp="1"/>
          </p:cNvSpPr>
          <p:nvPr>
            <p:ph type="title"/>
          </p:nvPr>
        </p:nvSpPr>
        <p:spPr/>
        <p:txBody>
          <a:bodyPr/>
          <a:lstStyle/>
          <a:p>
            <a:r>
              <a:rPr lang="en-US" dirty="0"/>
              <a:t>CASPER library</a:t>
            </a:r>
          </a:p>
        </p:txBody>
      </p:sp>
      <p:sp>
        <p:nvSpPr>
          <p:cNvPr id="3" name="Content Placeholder 2">
            <a:extLst>
              <a:ext uri="{FF2B5EF4-FFF2-40B4-BE49-F238E27FC236}">
                <a16:creationId xmlns:a16="http://schemas.microsoft.com/office/drawing/2014/main" id="{1B60FACF-8C61-4AF8-BADD-0E056FC07920}"/>
              </a:ext>
            </a:extLst>
          </p:cNvPr>
          <p:cNvSpPr>
            <a:spLocks noGrp="1"/>
          </p:cNvSpPr>
          <p:nvPr>
            <p:ph idx="1"/>
          </p:nvPr>
        </p:nvSpPr>
        <p:spPr>
          <a:xfrm>
            <a:off x="304801" y="1104900"/>
            <a:ext cx="11582398" cy="4648200"/>
          </a:xfrm>
        </p:spPr>
        <p:txBody>
          <a:bodyPr/>
          <a:lstStyle/>
          <a:p>
            <a:r>
              <a:rPr lang="en-US" sz="2000" dirty="0"/>
              <a:t>Simulink</a:t>
            </a:r>
            <a:r>
              <a:rPr lang="en-US" sz="2000" baseline="30000" dirty="0"/>
              <a:t>®</a:t>
            </a:r>
            <a:r>
              <a:rPr lang="en-US" sz="2000" dirty="0"/>
              <a:t> used to develop a library of </a:t>
            </a:r>
            <a:r>
              <a:rPr lang="en-US" sz="2000" dirty="0">
                <a:solidFill>
                  <a:srgbClr val="1A1A1A"/>
                </a:solidFill>
              </a:rPr>
              <a:t>parameterized functional elements of common components for </a:t>
            </a:r>
            <a:r>
              <a:rPr lang="en-US" sz="2000" dirty="0"/>
              <a:t>implementing on reconfigurable, modular hardware</a:t>
            </a:r>
          </a:p>
          <a:p>
            <a:endParaRPr lang="en-US" sz="2000" dirty="0"/>
          </a:p>
          <a:p>
            <a:r>
              <a:rPr lang="en-US" sz="2000" dirty="0"/>
              <a:t>Can be shared, reused and scaled as hardware capabilities expand</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Astronomers can directly target FPGAs (Field-Programmable Gate Array) for deployment, once design is verified</a:t>
            </a:r>
          </a:p>
          <a:p>
            <a:endParaRPr lang="en-US" sz="2000" dirty="0"/>
          </a:p>
        </p:txBody>
      </p:sp>
      <p:pic>
        <p:nvPicPr>
          <p:cNvPr id="4" name="Picture 3">
            <a:extLst>
              <a:ext uri="{FF2B5EF4-FFF2-40B4-BE49-F238E27FC236}">
                <a16:creationId xmlns:a16="http://schemas.microsoft.com/office/drawing/2014/main" id="{45CF9604-1C7E-4F48-95A4-D10E6DCAED35}"/>
              </a:ext>
            </a:extLst>
          </p:cNvPr>
          <p:cNvPicPr>
            <a:picLocks noChangeAspect="1"/>
          </p:cNvPicPr>
          <p:nvPr/>
        </p:nvPicPr>
        <p:blipFill rotWithShape="1">
          <a:blip r:embed="rId3"/>
          <a:srcRect l="5000" t="25000" r="79081" b="30555"/>
          <a:stretch/>
        </p:blipFill>
        <p:spPr>
          <a:xfrm>
            <a:off x="8495954" y="3149928"/>
            <a:ext cx="3045580" cy="1913248"/>
          </a:xfrm>
          <a:prstGeom prst="rect">
            <a:avLst/>
          </a:prstGeom>
        </p:spPr>
      </p:pic>
      <p:pic>
        <p:nvPicPr>
          <p:cNvPr id="4098" name="Picture 2">
            <a:extLst>
              <a:ext uri="{FF2B5EF4-FFF2-40B4-BE49-F238E27FC236}">
                <a16:creationId xmlns:a16="http://schemas.microsoft.com/office/drawing/2014/main" id="{DBB1E6A5-DD73-40D5-817E-19E7A0B45C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539176"/>
            <a:ext cx="3865216" cy="1524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44E929F-10DC-4D47-994D-D84525533AE3}"/>
              </a:ext>
            </a:extLst>
          </p:cNvPr>
          <p:cNvSpPr/>
          <p:nvPr/>
        </p:nvSpPr>
        <p:spPr>
          <a:xfrm>
            <a:off x="883669" y="4964008"/>
            <a:ext cx="3660682" cy="276999"/>
          </a:xfrm>
          <a:prstGeom prst="rect">
            <a:avLst/>
          </a:prstGeom>
        </p:spPr>
        <p:txBody>
          <a:bodyPr wrap="none">
            <a:spAutoFit/>
          </a:bodyPr>
          <a:lstStyle/>
          <a:p>
            <a:r>
              <a:rPr lang="en-US" sz="1200" b="1" dirty="0"/>
              <a:t>A 4-input wideband FFT Simulink library block. </a:t>
            </a:r>
          </a:p>
        </p:txBody>
      </p:sp>
      <p:sp>
        <p:nvSpPr>
          <p:cNvPr id="10" name="TextBox 9">
            <a:extLst>
              <a:ext uri="{FF2B5EF4-FFF2-40B4-BE49-F238E27FC236}">
                <a16:creationId xmlns:a16="http://schemas.microsoft.com/office/drawing/2014/main" id="{8A13C2AE-E3D4-4D82-8418-CEFE9C42B241}"/>
              </a:ext>
            </a:extLst>
          </p:cNvPr>
          <p:cNvSpPr txBox="1"/>
          <p:nvPr/>
        </p:nvSpPr>
        <p:spPr>
          <a:xfrm>
            <a:off x="5867394" y="2741510"/>
            <a:ext cx="1752599" cy="400110"/>
          </a:xfrm>
          <a:prstGeom prst="rect">
            <a:avLst/>
          </a:prstGeom>
          <a:noFill/>
        </p:spPr>
        <p:txBody>
          <a:bodyPr wrap="square" rtlCol="0">
            <a:spAutoFit/>
          </a:bodyPr>
          <a:lstStyle/>
          <a:p>
            <a:r>
              <a:rPr lang="en-US" sz="2000" dirty="0">
                <a:latin typeface="Arial" pitchFamily="34" charset="0"/>
                <a:cs typeface="Arial" pitchFamily="34" charset="0"/>
              </a:rPr>
              <a:t>Simulate</a:t>
            </a:r>
          </a:p>
        </p:txBody>
      </p:sp>
      <p:sp>
        <p:nvSpPr>
          <p:cNvPr id="11" name="Arrow: Right 10">
            <a:extLst>
              <a:ext uri="{FF2B5EF4-FFF2-40B4-BE49-F238E27FC236}">
                <a16:creationId xmlns:a16="http://schemas.microsoft.com/office/drawing/2014/main" id="{4E0AB6A3-E3A6-4AC9-9EE5-ED1F30882790}"/>
              </a:ext>
            </a:extLst>
          </p:cNvPr>
          <p:cNvSpPr/>
          <p:nvPr/>
        </p:nvSpPr>
        <p:spPr>
          <a:xfrm>
            <a:off x="4762506" y="2856878"/>
            <a:ext cx="685788" cy="1714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4" name="Arrow: Right 13">
            <a:extLst>
              <a:ext uri="{FF2B5EF4-FFF2-40B4-BE49-F238E27FC236}">
                <a16:creationId xmlns:a16="http://schemas.microsoft.com/office/drawing/2014/main" id="{7C78ADAE-8530-4F9A-B0C2-163DCA216E5F}"/>
              </a:ext>
            </a:extLst>
          </p:cNvPr>
          <p:cNvSpPr/>
          <p:nvPr/>
        </p:nvSpPr>
        <p:spPr>
          <a:xfrm>
            <a:off x="7353306" y="2855841"/>
            <a:ext cx="685788" cy="1714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5" name="TextBox 14">
            <a:extLst>
              <a:ext uri="{FF2B5EF4-FFF2-40B4-BE49-F238E27FC236}">
                <a16:creationId xmlns:a16="http://schemas.microsoft.com/office/drawing/2014/main" id="{D9BF5F01-16D7-4749-A52C-20D62285AEDD}"/>
              </a:ext>
            </a:extLst>
          </p:cNvPr>
          <p:cNvSpPr txBox="1"/>
          <p:nvPr/>
        </p:nvSpPr>
        <p:spPr>
          <a:xfrm>
            <a:off x="1172991" y="2742548"/>
            <a:ext cx="3141688" cy="400110"/>
          </a:xfrm>
          <a:prstGeom prst="rect">
            <a:avLst/>
          </a:prstGeom>
          <a:noFill/>
        </p:spPr>
        <p:txBody>
          <a:bodyPr wrap="square" rtlCol="0">
            <a:spAutoFit/>
          </a:bodyPr>
          <a:lstStyle/>
          <a:p>
            <a:r>
              <a:rPr lang="en-US" sz="2000" dirty="0">
                <a:latin typeface="Arial" pitchFamily="34" charset="0"/>
                <a:cs typeface="Arial" pitchFamily="34" charset="0"/>
              </a:rPr>
              <a:t>Build design from library</a:t>
            </a:r>
          </a:p>
        </p:txBody>
      </p:sp>
      <p:sp>
        <p:nvSpPr>
          <p:cNvPr id="16" name="TextBox 15">
            <a:extLst>
              <a:ext uri="{FF2B5EF4-FFF2-40B4-BE49-F238E27FC236}">
                <a16:creationId xmlns:a16="http://schemas.microsoft.com/office/drawing/2014/main" id="{20945D76-DA93-4ADF-A67D-B204F06C08A5}"/>
              </a:ext>
            </a:extLst>
          </p:cNvPr>
          <p:cNvSpPr txBox="1"/>
          <p:nvPr/>
        </p:nvSpPr>
        <p:spPr>
          <a:xfrm>
            <a:off x="9142445" y="2667000"/>
            <a:ext cx="1752599" cy="400110"/>
          </a:xfrm>
          <a:prstGeom prst="rect">
            <a:avLst/>
          </a:prstGeom>
          <a:noFill/>
        </p:spPr>
        <p:txBody>
          <a:bodyPr wrap="square" rtlCol="0">
            <a:spAutoFit/>
          </a:bodyPr>
          <a:lstStyle/>
          <a:p>
            <a:r>
              <a:rPr lang="en-US" sz="2000" dirty="0">
                <a:latin typeface="Arial" pitchFamily="34" charset="0"/>
                <a:cs typeface="Arial" pitchFamily="34" charset="0"/>
              </a:rPr>
              <a:t>Deploy</a:t>
            </a:r>
          </a:p>
        </p:txBody>
      </p:sp>
      <p:pic>
        <p:nvPicPr>
          <p:cNvPr id="12" name="Picture 11">
            <a:extLst>
              <a:ext uri="{FF2B5EF4-FFF2-40B4-BE49-F238E27FC236}">
                <a16:creationId xmlns:a16="http://schemas.microsoft.com/office/drawing/2014/main" id="{4C4E8EE5-D3CF-4941-BF0E-F0844A6BF6DA}"/>
              </a:ext>
            </a:extLst>
          </p:cNvPr>
          <p:cNvPicPr>
            <a:picLocks noChangeAspect="1"/>
          </p:cNvPicPr>
          <p:nvPr/>
        </p:nvPicPr>
        <p:blipFill rotWithShape="1">
          <a:blip r:embed="rId5"/>
          <a:srcRect l="23751" t="21111" r="2525"/>
          <a:stretch/>
        </p:blipFill>
        <p:spPr>
          <a:xfrm>
            <a:off x="5086790" y="3400825"/>
            <a:ext cx="2761810" cy="1662351"/>
          </a:xfrm>
          <a:prstGeom prst="rect">
            <a:avLst/>
          </a:prstGeom>
        </p:spPr>
      </p:pic>
    </p:spTree>
    <p:extLst>
      <p:ext uri="{BB962C8B-B14F-4D97-AF65-F5344CB8AC3E}">
        <p14:creationId xmlns:p14="http://schemas.microsoft.com/office/powerpoint/2010/main" val="341731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animBg="1"/>
      <p:bldP spid="14" grpId="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4197-46F5-4D96-8C11-933AD4148A98}"/>
              </a:ext>
            </a:extLst>
          </p:cNvPr>
          <p:cNvSpPr>
            <a:spLocks noGrp="1"/>
          </p:cNvSpPr>
          <p:nvPr>
            <p:ph type="title"/>
          </p:nvPr>
        </p:nvSpPr>
        <p:spPr/>
        <p:txBody>
          <a:bodyPr/>
          <a:lstStyle/>
          <a:p>
            <a:r>
              <a:rPr lang="en-US" dirty="0"/>
              <a:t>Applications</a:t>
            </a:r>
          </a:p>
        </p:txBody>
      </p:sp>
      <p:sp>
        <p:nvSpPr>
          <p:cNvPr id="7" name="Content Placeholder 6">
            <a:extLst>
              <a:ext uri="{FF2B5EF4-FFF2-40B4-BE49-F238E27FC236}">
                <a16:creationId xmlns:a16="http://schemas.microsoft.com/office/drawing/2014/main" id="{FA4DCFAB-AE30-4A5E-B5FC-0E9A28B9A991}"/>
              </a:ext>
            </a:extLst>
          </p:cNvPr>
          <p:cNvSpPr>
            <a:spLocks noGrp="1"/>
          </p:cNvSpPr>
          <p:nvPr>
            <p:ph idx="1"/>
          </p:nvPr>
        </p:nvSpPr>
        <p:spPr>
          <a:xfrm>
            <a:off x="660401" y="2342464"/>
            <a:ext cx="10769600" cy="4648200"/>
          </a:xfrm>
        </p:spPr>
        <p:txBody>
          <a:bodyPr/>
          <a:lstStyle/>
          <a:p>
            <a:endParaRPr lang="en-US" dirty="0"/>
          </a:p>
          <a:p>
            <a:endParaRPr lang="en-US" dirty="0"/>
          </a:p>
          <a:p>
            <a:endParaRPr lang="en-US" dirty="0"/>
          </a:p>
          <a:p>
            <a:endParaRPr lang="en-US" dirty="0"/>
          </a:p>
          <a:p>
            <a:endParaRPr lang="en-US" dirty="0"/>
          </a:p>
          <a:p>
            <a:pPr marL="0" indent="0">
              <a:buNone/>
            </a:pPr>
            <a:r>
              <a:rPr lang="en-US" dirty="0">
                <a:solidFill>
                  <a:srgbClr val="024C84"/>
                </a:solidFill>
              </a:rPr>
              <a:t>Plus</a:t>
            </a:r>
          </a:p>
          <a:p>
            <a:r>
              <a:rPr lang="en-US" dirty="0"/>
              <a:t>Significant cost savings </a:t>
            </a:r>
          </a:p>
          <a:p>
            <a:r>
              <a:rPr lang="en-US" dirty="0"/>
              <a:t>Accelerated workflow for scientists </a:t>
            </a:r>
          </a:p>
          <a:p>
            <a:r>
              <a:rPr lang="en-US" dirty="0"/>
              <a:t>Ease of collaboration</a:t>
            </a:r>
          </a:p>
          <a:p>
            <a:r>
              <a:rPr lang="en-US" dirty="0"/>
              <a:t>Design verification before deployment</a:t>
            </a:r>
          </a:p>
        </p:txBody>
      </p:sp>
      <p:pic>
        <p:nvPicPr>
          <p:cNvPr id="1026" name="Picture 2" descr="Image result for Five-hundred-meter Aperture Spherical radio Telescope">
            <a:extLst>
              <a:ext uri="{FF2B5EF4-FFF2-40B4-BE49-F238E27FC236}">
                <a16:creationId xmlns:a16="http://schemas.microsoft.com/office/drawing/2014/main" id="{770B11C4-EEB8-447D-99E2-CAED055B3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2028" y="1066800"/>
            <a:ext cx="5467174"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1741D34-AD85-4699-AE3F-E38CA20C47B2}"/>
              </a:ext>
            </a:extLst>
          </p:cNvPr>
          <p:cNvSpPr/>
          <p:nvPr/>
        </p:nvSpPr>
        <p:spPr>
          <a:xfrm>
            <a:off x="6169115" y="4020233"/>
            <a:ext cx="4953000" cy="646331"/>
          </a:xfrm>
          <a:prstGeom prst="rect">
            <a:avLst/>
          </a:prstGeom>
        </p:spPr>
        <p:txBody>
          <a:bodyPr wrap="square">
            <a:spAutoFit/>
          </a:bodyPr>
          <a:lstStyle/>
          <a:p>
            <a:r>
              <a:rPr lang="en-US" dirty="0">
                <a:solidFill>
                  <a:srgbClr val="FFFF00"/>
                </a:solidFill>
                <a:latin typeface="Harding"/>
              </a:rPr>
              <a:t>It can detect extremely faint radio-wave whispers from an array of sources across the Universe</a:t>
            </a:r>
            <a:endParaRPr lang="en-US" dirty="0">
              <a:solidFill>
                <a:srgbClr val="FFFF00"/>
              </a:solidFill>
            </a:endParaRPr>
          </a:p>
        </p:txBody>
      </p:sp>
      <p:pic>
        <p:nvPicPr>
          <p:cNvPr id="4" name="Picture 3">
            <a:extLst>
              <a:ext uri="{FF2B5EF4-FFF2-40B4-BE49-F238E27FC236}">
                <a16:creationId xmlns:a16="http://schemas.microsoft.com/office/drawing/2014/main" id="{ADAD734F-7FED-4FDC-8231-4F3FE14D65AC}"/>
              </a:ext>
            </a:extLst>
          </p:cNvPr>
          <p:cNvPicPr>
            <a:picLocks noChangeAspect="1"/>
          </p:cNvPicPr>
          <p:nvPr/>
        </p:nvPicPr>
        <p:blipFill>
          <a:blip r:embed="rId3"/>
          <a:stretch>
            <a:fillRect/>
          </a:stretch>
        </p:blipFill>
        <p:spPr>
          <a:xfrm>
            <a:off x="761999" y="1165780"/>
            <a:ext cx="4738001" cy="3177619"/>
          </a:xfrm>
          <a:prstGeom prst="rect">
            <a:avLst/>
          </a:prstGeom>
        </p:spPr>
      </p:pic>
      <p:sp>
        <p:nvSpPr>
          <p:cNvPr id="5" name="TextBox 4">
            <a:extLst>
              <a:ext uri="{FF2B5EF4-FFF2-40B4-BE49-F238E27FC236}">
                <a16:creationId xmlns:a16="http://schemas.microsoft.com/office/drawing/2014/main" id="{1B14A8F7-C9A2-46CE-95C7-39C4F76D929E}"/>
              </a:ext>
            </a:extLst>
          </p:cNvPr>
          <p:cNvSpPr txBox="1"/>
          <p:nvPr/>
        </p:nvSpPr>
        <p:spPr>
          <a:xfrm>
            <a:off x="812798" y="1287412"/>
            <a:ext cx="2819400" cy="400110"/>
          </a:xfrm>
          <a:prstGeom prst="rect">
            <a:avLst/>
          </a:prstGeom>
          <a:noFill/>
        </p:spPr>
        <p:txBody>
          <a:bodyPr wrap="square" rtlCol="0">
            <a:spAutoFit/>
          </a:bodyPr>
          <a:lstStyle/>
          <a:p>
            <a:r>
              <a:rPr lang="en-US" sz="2000" dirty="0">
                <a:solidFill>
                  <a:srgbClr val="FFFF00"/>
                </a:solidFill>
                <a:latin typeface="Arial" pitchFamily="34" charset="0"/>
                <a:cs typeface="Arial" pitchFamily="34" charset="0"/>
              </a:rPr>
              <a:t>Fly’s eye</a:t>
            </a:r>
          </a:p>
        </p:txBody>
      </p:sp>
      <p:sp>
        <p:nvSpPr>
          <p:cNvPr id="6" name="Rectangle 5">
            <a:extLst>
              <a:ext uri="{FF2B5EF4-FFF2-40B4-BE49-F238E27FC236}">
                <a16:creationId xmlns:a16="http://schemas.microsoft.com/office/drawing/2014/main" id="{458C4F9E-0DBF-4F36-91CF-A2AC77B286F7}"/>
              </a:ext>
            </a:extLst>
          </p:cNvPr>
          <p:cNvSpPr/>
          <p:nvPr/>
        </p:nvSpPr>
        <p:spPr>
          <a:xfrm>
            <a:off x="2452000" y="5217753"/>
            <a:ext cx="6096000" cy="369332"/>
          </a:xfrm>
          <a:prstGeom prst="rect">
            <a:avLst/>
          </a:prstGeom>
        </p:spPr>
        <p:txBody>
          <a:bodyPr>
            <a:spAutoFit/>
          </a:bodyPr>
          <a:lstStyle/>
          <a:p>
            <a:r>
              <a:rPr lang="en-US" dirty="0"/>
              <a:t> </a:t>
            </a:r>
          </a:p>
        </p:txBody>
      </p:sp>
      <p:sp>
        <p:nvSpPr>
          <p:cNvPr id="8" name="Rectangle 7">
            <a:extLst>
              <a:ext uri="{FF2B5EF4-FFF2-40B4-BE49-F238E27FC236}">
                <a16:creationId xmlns:a16="http://schemas.microsoft.com/office/drawing/2014/main" id="{2E3498D2-7562-4708-89B7-39EB98F01674}"/>
              </a:ext>
            </a:extLst>
          </p:cNvPr>
          <p:cNvSpPr/>
          <p:nvPr/>
        </p:nvSpPr>
        <p:spPr>
          <a:xfrm>
            <a:off x="6045201" y="1183586"/>
            <a:ext cx="761812" cy="369332"/>
          </a:xfrm>
          <a:prstGeom prst="rect">
            <a:avLst/>
          </a:prstGeom>
        </p:spPr>
        <p:txBody>
          <a:bodyPr wrap="none">
            <a:spAutoFit/>
          </a:bodyPr>
          <a:lstStyle/>
          <a:p>
            <a:r>
              <a:rPr lang="en-US" dirty="0">
                <a:solidFill>
                  <a:srgbClr val="FFFF00"/>
                </a:solidFill>
                <a:latin typeface="Arial" pitchFamily="34" charset="0"/>
                <a:cs typeface="Arial" pitchFamily="34" charset="0"/>
              </a:rPr>
              <a:t>FAST</a:t>
            </a:r>
          </a:p>
        </p:txBody>
      </p:sp>
    </p:spTree>
    <p:extLst>
      <p:ext uri="{BB962C8B-B14F-4D97-AF65-F5344CB8AC3E}">
        <p14:creationId xmlns:p14="http://schemas.microsoft.com/office/powerpoint/2010/main" val="302407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6AF9-39FF-4DC4-BC9E-10E823A592EB}"/>
              </a:ext>
            </a:extLst>
          </p:cNvPr>
          <p:cNvSpPr>
            <a:spLocks noGrp="1"/>
          </p:cNvSpPr>
          <p:nvPr>
            <p:ph type="title"/>
          </p:nvPr>
        </p:nvSpPr>
        <p:spPr/>
        <p:txBody>
          <a:bodyPr/>
          <a:lstStyle/>
          <a:p>
            <a:r>
              <a:rPr lang="en-US" dirty="0"/>
              <a:t>Identifying safer battery material using AI</a:t>
            </a:r>
          </a:p>
        </p:txBody>
      </p:sp>
      <p:sp>
        <p:nvSpPr>
          <p:cNvPr id="3" name="Content Placeholder 2">
            <a:extLst>
              <a:ext uri="{FF2B5EF4-FFF2-40B4-BE49-F238E27FC236}">
                <a16:creationId xmlns:a16="http://schemas.microsoft.com/office/drawing/2014/main" id="{9F0EE2BA-F62C-40A8-B882-5302EAC71B77}"/>
              </a:ext>
            </a:extLst>
          </p:cNvPr>
          <p:cNvSpPr>
            <a:spLocks noGrp="1"/>
          </p:cNvSpPr>
          <p:nvPr>
            <p:ph idx="1"/>
          </p:nvPr>
        </p:nvSpPr>
        <p:spPr>
          <a:xfrm>
            <a:off x="982744" y="5976483"/>
            <a:ext cx="10523456" cy="832701"/>
          </a:xfrm>
        </p:spPr>
        <p:txBody>
          <a:bodyPr/>
          <a:lstStyle/>
          <a:p>
            <a:r>
              <a:rPr lang="en-US" dirty="0"/>
              <a:t>Battery technology has become an integral part of the applications we commonly use</a:t>
            </a:r>
          </a:p>
        </p:txBody>
      </p:sp>
      <p:pic>
        <p:nvPicPr>
          <p:cNvPr id="3074" name="Picture 2" descr="Image result for battery applications">
            <a:extLst>
              <a:ext uri="{FF2B5EF4-FFF2-40B4-BE49-F238E27FC236}">
                <a16:creationId xmlns:a16="http://schemas.microsoft.com/office/drawing/2014/main" id="{D428C848-2D76-4F63-BB4E-13384D3B4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300899"/>
            <a:ext cx="6400800" cy="4675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87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4468D-5AE0-4C76-AE95-1063B2472327}"/>
              </a:ext>
            </a:extLst>
          </p:cNvPr>
          <p:cNvSpPr>
            <a:spLocks noGrp="1"/>
          </p:cNvSpPr>
          <p:nvPr>
            <p:ph type="title"/>
          </p:nvPr>
        </p:nvSpPr>
        <p:spPr/>
        <p:txBody>
          <a:bodyPr/>
          <a:lstStyle/>
          <a:p>
            <a:r>
              <a:rPr lang="en-US" dirty="0"/>
              <a:t>Major concern with batteries</a:t>
            </a:r>
          </a:p>
        </p:txBody>
      </p:sp>
      <p:sp>
        <p:nvSpPr>
          <p:cNvPr id="3" name="Content Placeholder 2">
            <a:extLst>
              <a:ext uri="{FF2B5EF4-FFF2-40B4-BE49-F238E27FC236}">
                <a16:creationId xmlns:a16="http://schemas.microsoft.com/office/drawing/2014/main" id="{9C2B5AAB-D00D-4670-AB25-D46A5CE54E8F}"/>
              </a:ext>
            </a:extLst>
          </p:cNvPr>
          <p:cNvSpPr>
            <a:spLocks noGrp="1"/>
          </p:cNvSpPr>
          <p:nvPr>
            <p:ph idx="1"/>
          </p:nvPr>
        </p:nvSpPr>
        <p:spPr>
          <a:xfrm>
            <a:off x="533400" y="1140644"/>
            <a:ext cx="7086600" cy="4191000"/>
          </a:xfrm>
        </p:spPr>
        <p:txBody>
          <a:bodyPr/>
          <a:lstStyle/>
          <a:p>
            <a:endParaRPr lang="en-US" sz="2000" dirty="0"/>
          </a:p>
          <a:p>
            <a:r>
              <a:rPr lang="en-US" sz="2000" dirty="0"/>
              <a:t>Incidences of fire, smoke, extreme heat, explosion etc. involving Lithium batteries</a:t>
            </a:r>
          </a:p>
          <a:p>
            <a:endParaRPr lang="en-US" sz="2000" dirty="0"/>
          </a:p>
          <a:p>
            <a:r>
              <a:rPr lang="en-US" sz="2000" dirty="0"/>
              <a:t>Federal Aviation Administration (FAA) reported about 46 related incidents in 2019</a:t>
            </a:r>
          </a:p>
          <a:p>
            <a:endParaRPr lang="en-US" sz="2000" dirty="0"/>
          </a:p>
          <a:p>
            <a:r>
              <a:rPr lang="en-US" sz="2000" dirty="0"/>
              <a:t>Importance of battery safety</a:t>
            </a:r>
          </a:p>
          <a:p>
            <a:pPr marL="0" indent="0">
              <a:buNone/>
            </a:pPr>
            <a:endParaRPr lang="en-US" sz="2800" dirty="0">
              <a:solidFill>
                <a:srgbClr val="125687"/>
              </a:solidFill>
              <a:ea typeface="+mj-ea"/>
            </a:endParaRPr>
          </a:p>
          <a:p>
            <a:pPr marL="0" indent="0">
              <a:buNone/>
            </a:pPr>
            <a:r>
              <a:rPr lang="en-US" sz="2800" dirty="0">
                <a:solidFill>
                  <a:srgbClr val="125687"/>
                </a:solidFill>
                <a:ea typeface="+mj-ea"/>
              </a:rPr>
              <a:t>Challenges</a:t>
            </a:r>
          </a:p>
          <a:p>
            <a:pPr marL="0" indent="0">
              <a:buNone/>
            </a:pPr>
            <a:r>
              <a:rPr lang="en-US" sz="2000" dirty="0"/>
              <a:t>Identification of ideal material combination for battery is time consuming (trial-and-error computational and experimental).</a:t>
            </a:r>
          </a:p>
          <a:p>
            <a:endParaRPr lang="en-US" sz="1800" dirty="0"/>
          </a:p>
        </p:txBody>
      </p:sp>
      <p:grpSp>
        <p:nvGrpSpPr>
          <p:cNvPr id="6" name="Group 5">
            <a:extLst>
              <a:ext uri="{FF2B5EF4-FFF2-40B4-BE49-F238E27FC236}">
                <a16:creationId xmlns:a16="http://schemas.microsoft.com/office/drawing/2014/main" id="{43B7DFBD-B420-4339-873B-FE206BAEBFAF}"/>
              </a:ext>
            </a:extLst>
          </p:cNvPr>
          <p:cNvGrpSpPr/>
          <p:nvPr/>
        </p:nvGrpSpPr>
        <p:grpSpPr>
          <a:xfrm>
            <a:off x="7772400" y="1140644"/>
            <a:ext cx="4419600" cy="5489997"/>
            <a:chOff x="7861523" y="1526356"/>
            <a:chExt cx="4419600" cy="5489997"/>
          </a:xfrm>
        </p:grpSpPr>
        <p:pic>
          <p:nvPicPr>
            <p:cNvPr id="4" name="Picture 3">
              <a:extLst>
                <a:ext uri="{FF2B5EF4-FFF2-40B4-BE49-F238E27FC236}">
                  <a16:creationId xmlns:a16="http://schemas.microsoft.com/office/drawing/2014/main" id="{E7D01C82-7B10-4724-A5E0-2D5ED5561EBD}"/>
                </a:ext>
              </a:extLst>
            </p:cNvPr>
            <p:cNvPicPr>
              <a:picLocks noChangeAspect="1"/>
            </p:cNvPicPr>
            <p:nvPr/>
          </p:nvPicPr>
          <p:blipFill rotWithShape="1">
            <a:blip r:embed="rId3"/>
            <a:srcRect l="37649"/>
            <a:stretch/>
          </p:blipFill>
          <p:spPr>
            <a:xfrm>
              <a:off x="8001000" y="1526356"/>
              <a:ext cx="3912046" cy="4191000"/>
            </a:xfrm>
            <a:prstGeom prst="rect">
              <a:avLst/>
            </a:prstGeom>
          </p:spPr>
        </p:pic>
        <p:sp>
          <p:nvSpPr>
            <p:cNvPr id="5" name="TextBox 4">
              <a:extLst>
                <a:ext uri="{FF2B5EF4-FFF2-40B4-BE49-F238E27FC236}">
                  <a16:creationId xmlns:a16="http://schemas.microsoft.com/office/drawing/2014/main" id="{9E4FEE2C-DA61-42ED-BCF6-BCAC8A5432E2}"/>
                </a:ext>
              </a:extLst>
            </p:cNvPr>
            <p:cNvSpPr txBox="1"/>
            <p:nvPr/>
          </p:nvSpPr>
          <p:spPr>
            <a:xfrm>
              <a:off x="7861523" y="5785247"/>
              <a:ext cx="4419600" cy="1231106"/>
            </a:xfrm>
            <a:prstGeom prst="rect">
              <a:avLst/>
            </a:prstGeom>
            <a:noFill/>
          </p:spPr>
          <p:txBody>
            <a:bodyPr wrap="square" rtlCol="0">
              <a:spAutoFit/>
            </a:bodyPr>
            <a:lstStyle/>
            <a:p>
              <a:r>
                <a:rPr lang="en-US" sz="1200" dirty="0">
                  <a:latin typeface="Arial Black" panose="020B0A04020102020204" pitchFamily="34" charset="0"/>
                </a:rPr>
                <a:t>Austin Sendek and Professor Evan Reed (Stanford University) used AI to identify promising electrolyte candidates</a:t>
              </a:r>
            </a:p>
            <a:p>
              <a:endParaRPr lang="en-US" dirty="0"/>
            </a:p>
            <a:p>
              <a:endParaRPr lang="en-US" sz="2000" dirty="0">
                <a:latin typeface="Arial" pitchFamily="34" charset="0"/>
                <a:cs typeface="Arial" pitchFamily="34" charset="0"/>
              </a:endParaRPr>
            </a:p>
          </p:txBody>
        </p:sp>
      </p:grpSp>
    </p:spTree>
    <p:extLst>
      <p:ext uri="{BB962C8B-B14F-4D97-AF65-F5344CB8AC3E}">
        <p14:creationId xmlns:p14="http://schemas.microsoft.com/office/powerpoint/2010/main" val="260975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8963A-BD09-42AF-A8F5-1C8791F610C5}"/>
              </a:ext>
            </a:extLst>
          </p:cNvPr>
          <p:cNvSpPr>
            <a:spLocks noGrp="1"/>
          </p:cNvSpPr>
          <p:nvPr>
            <p:ph type="title"/>
          </p:nvPr>
        </p:nvSpPr>
        <p:spPr/>
        <p:txBody>
          <a:bodyPr/>
          <a:lstStyle/>
          <a:p>
            <a:r>
              <a:rPr lang="en-US" dirty="0"/>
              <a:t>Typical AI Workflow</a:t>
            </a:r>
          </a:p>
        </p:txBody>
      </p:sp>
      <p:sp>
        <p:nvSpPr>
          <p:cNvPr id="104" name="Chevron 65">
            <a:extLst>
              <a:ext uri="{FF2B5EF4-FFF2-40B4-BE49-F238E27FC236}">
                <a16:creationId xmlns:a16="http://schemas.microsoft.com/office/drawing/2014/main" id="{54092397-6AB9-470C-BB51-DDF0DF82DD1A}"/>
              </a:ext>
            </a:extLst>
          </p:cNvPr>
          <p:cNvSpPr/>
          <p:nvPr/>
        </p:nvSpPr>
        <p:spPr>
          <a:xfrm>
            <a:off x="246563" y="1269642"/>
            <a:ext cx="2824122" cy="664925"/>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small" dirty="0">
                <a:latin typeface="Arial" pitchFamily="34" charset="0"/>
                <a:cs typeface="Arial" pitchFamily="34" charset="0"/>
              </a:rPr>
              <a:t>Access and Explore Data</a:t>
            </a:r>
          </a:p>
        </p:txBody>
      </p:sp>
      <p:grpSp>
        <p:nvGrpSpPr>
          <p:cNvPr id="178" name="Group 177">
            <a:extLst>
              <a:ext uri="{FF2B5EF4-FFF2-40B4-BE49-F238E27FC236}">
                <a16:creationId xmlns:a16="http://schemas.microsoft.com/office/drawing/2014/main" id="{BA4C4D2B-400B-4C8F-B960-93F1BE767E69}"/>
              </a:ext>
            </a:extLst>
          </p:cNvPr>
          <p:cNvGrpSpPr/>
          <p:nvPr/>
        </p:nvGrpSpPr>
        <p:grpSpPr>
          <a:xfrm>
            <a:off x="381000" y="2259973"/>
            <a:ext cx="2438619" cy="4445627"/>
            <a:chOff x="381000" y="2259973"/>
            <a:chExt cx="2438619" cy="4445627"/>
          </a:xfrm>
        </p:grpSpPr>
        <p:grpSp>
          <p:nvGrpSpPr>
            <p:cNvPr id="103" name="Group 52">
              <a:extLst>
                <a:ext uri="{FF2B5EF4-FFF2-40B4-BE49-F238E27FC236}">
                  <a16:creationId xmlns:a16="http://schemas.microsoft.com/office/drawing/2014/main" id="{E7A761C2-F926-4B88-9AC8-7912BA19DCB3}"/>
                </a:ext>
              </a:extLst>
            </p:cNvPr>
            <p:cNvGrpSpPr/>
            <p:nvPr/>
          </p:nvGrpSpPr>
          <p:grpSpPr>
            <a:xfrm>
              <a:off x="381000" y="2259973"/>
              <a:ext cx="2438619" cy="4445627"/>
              <a:chOff x="445123" y="1913073"/>
              <a:chExt cx="1828800" cy="4348669"/>
            </a:xfrm>
          </p:grpSpPr>
          <p:sp>
            <p:nvSpPr>
              <p:cNvPr id="105" name="AutoShape 19">
                <a:extLst>
                  <a:ext uri="{FF2B5EF4-FFF2-40B4-BE49-F238E27FC236}">
                    <a16:creationId xmlns:a16="http://schemas.microsoft.com/office/drawing/2014/main" id="{5C060CB1-E24A-4E04-A3B5-7DFFB630A96E}"/>
                  </a:ext>
                </a:extLst>
              </p:cNvPr>
              <p:cNvSpPr>
                <a:spLocks noChangeArrowheads="1"/>
              </p:cNvSpPr>
              <p:nvPr/>
            </p:nvSpPr>
            <p:spPr bwMode="auto">
              <a:xfrm>
                <a:off x="445123" y="1913073"/>
                <a:ext cx="1828800" cy="4348669"/>
              </a:xfrm>
              <a:prstGeom prst="roundRect">
                <a:avLst>
                  <a:gd name="adj" fmla="val 4692"/>
                </a:avLst>
              </a:prstGeom>
              <a:solidFill>
                <a:srgbClr val="A3D1F3"/>
              </a:solidFill>
              <a:ln w="6350" cap="flat" cmpd="sng" algn="ctr">
                <a:noFill/>
                <a:prstDash val="solid"/>
                <a:round/>
                <a:headEnd type="none" w="med" len="med"/>
                <a:tailEnd type="none" w="med" len="med"/>
              </a:ln>
              <a:effectLst/>
            </p:spPr>
            <p:txBody>
              <a:bodyPr vert="horz" wrap="square" lIns="91440" tIns="18288" rIns="91440" bIns="45720" numCol="1" rtlCol="0" anchor="t" anchorCtr="0" compatLnSpc="1">
                <a:prstTxWarp prst="textNoShape">
                  <a:avLst/>
                </a:prstTxWarp>
              </a:bodyPr>
              <a:lstStyle/>
              <a:p>
                <a:pPr algn="ctr"/>
                <a:endParaRPr lang="en-US" sz="1400" b="1" dirty="0">
                  <a:latin typeface="Arial" pitchFamily="34" charset="0"/>
                  <a:cs typeface="Arial" pitchFamily="34" charset="0"/>
                </a:endParaRPr>
              </a:p>
            </p:txBody>
          </p:sp>
          <p:sp>
            <p:nvSpPr>
              <p:cNvPr id="106" name="AutoShape 19">
                <a:extLst>
                  <a:ext uri="{FF2B5EF4-FFF2-40B4-BE49-F238E27FC236}">
                    <a16:creationId xmlns:a16="http://schemas.microsoft.com/office/drawing/2014/main" id="{27AFB208-C253-4611-9695-EDEC9678A627}"/>
                  </a:ext>
                </a:extLst>
              </p:cNvPr>
              <p:cNvSpPr>
                <a:spLocks noChangeArrowheads="1"/>
              </p:cNvSpPr>
              <p:nvPr/>
            </p:nvSpPr>
            <p:spPr bwMode="auto">
              <a:xfrm>
                <a:off x="562429" y="2041191"/>
                <a:ext cx="1600200" cy="4081093"/>
              </a:xfrm>
              <a:prstGeom prst="roundRect">
                <a:avLst>
                  <a:gd name="adj" fmla="val 4692"/>
                </a:avLst>
              </a:prstGeom>
              <a:solidFill>
                <a:schemeClr val="bg1"/>
              </a:solidFill>
              <a:ln w="28575" cap="flat" cmpd="sng" algn="ctr">
                <a:noFill/>
                <a:prstDash val="solid"/>
                <a:round/>
                <a:headEnd type="none" w="med" len="med"/>
                <a:tailEnd type="none" w="med" len="med"/>
              </a:ln>
              <a:effectLst/>
            </p:spPr>
            <p:txBody>
              <a:bodyPr vert="horz" wrap="square" lIns="91440" tIns="18288" rIns="91440" bIns="45720" numCol="1" rtlCol="0" anchor="t" anchorCtr="0" compatLnSpc="1">
                <a:prstTxWarp prst="textNoShape">
                  <a:avLst/>
                </a:prstTxWarp>
              </a:bodyPr>
              <a:lstStyle/>
              <a:p>
                <a:pPr algn="ctr"/>
                <a:endParaRPr lang="en-US" sz="1400" b="1" dirty="0">
                  <a:latin typeface="Arial" pitchFamily="34" charset="0"/>
                  <a:cs typeface="Arial" pitchFamily="34" charset="0"/>
                </a:endParaRPr>
              </a:p>
            </p:txBody>
          </p:sp>
          <p:sp>
            <p:nvSpPr>
              <p:cNvPr id="107" name="Rounded Rectangle 167">
                <a:extLst>
                  <a:ext uri="{FF2B5EF4-FFF2-40B4-BE49-F238E27FC236}">
                    <a16:creationId xmlns:a16="http://schemas.microsoft.com/office/drawing/2014/main" id="{F83515AC-833C-4938-A731-B973D6D603E5}"/>
                  </a:ext>
                </a:extLst>
              </p:cNvPr>
              <p:cNvSpPr/>
              <p:nvPr/>
            </p:nvSpPr>
            <p:spPr bwMode="auto">
              <a:xfrm>
                <a:off x="562429" y="2093975"/>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Files</a:t>
                </a:r>
              </a:p>
            </p:txBody>
          </p:sp>
          <p:sp>
            <p:nvSpPr>
              <p:cNvPr id="108" name="Rounded Rectangle 168">
                <a:extLst>
                  <a:ext uri="{FF2B5EF4-FFF2-40B4-BE49-F238E27FC236}">
                    <a16:creationId xmlns:a16="http://schemas.microsoft.com/office/drawing/2014/main" id="{A714D7E3-115C-434A-A51B-36841D4CE071}"/>
                  </a:ext>
                </a:extLst>
              </p:cNvPr>
              <p:cNvSpPr/>
              <p:nvPr/>
            </p:nvSpPr>
            <p:spPr bwMode="auto">
              <a:xfrm>
                <a:off x="562429" y="3578370"/>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Databases</a:t>
                </a:r>
              </a:p>
            </p:txBody>
          </p:sp>
          <p:sp>
            <p:nvSpPr>
              <p:cNvPr id="109" name="Rounded Rectangle 169">
                <a:extLst>
                  <a:ext uri="{FF2B5EF4-FFF2-40B4-BE49-F238E27FC236}">
                    <a16:creationId xmlns:a16="http://schemas.microsoft.com/office/drawing/2014/main" id="{7038C617-7E4F-48DC-BC8F-B06111F6670E}"/>
                  </a:ext>
                </a:extLst>
              </p:cNvPr>
              <p:cNvSpPr/>
              <p:nvPr/>
            </p:nvSpPr>
            <p:spPr bwMode="auto">
              <a:xfrm>
                <a:off x="562429" y="4989609"/>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Sensors</a:t>
                </a:r>
              </a:p>
            </p:txBody>
          </p:sp>
          <p:cxnSp>
            <p:nvCxnSpPr>
              <p:cNvPr id="110" name="Straight Connector 109">
                <a:extLst>
                  <a:ext uri="{FF2B5EF4-FFF2-40B4-BE49-F238E27FC236}">
                    <a16:creationId xmlns:a16="http://schemas.microsoft.com/office/drawing/2014/main" id="{8DCBE4B1-44DF-4DC6-AC54-543EA4C27D08}"/>
                  </a:ext>
                </a:extLst>
              </p:cNvPr>
              <p:cNvCxnSpPr/>
              <p:nvPr/>
            </p:nvCxnSpPr>
            <p:spPr>
              <a:xfrm flipV="1">
                <a:off x="638629" y="3502461"/>
                <a:ext cx="1447800" cy="1371"/>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166DFB5A-D477-4125-A95A-3EBA98CD3A3B}"/>
                  </a:ext>
                </a:extLst>
              </p:cNvPr>
              <p:cNvCxnSpPr/>
              <p:nvPr/>
            </p:nvCxnSpPr>
            <p:spPr>
              <a:xfrm flipV="1">
                <a:off x="638629" y="4918685"/>
                <a:ext cx="1447800" cy="1371"/>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03DD4C4D-2DF3-4ED5-A083-4B72BEB7A657}"/>
                </a:ext>
              </a:extLst>
            </p:cNvPr>
            <p:cNvGrpSpPr/>
            <p:nvPr/>
          </p:nvGrpSpPr>
          <p:grpSpPr>
            <a:xfrm>
              <a:off x="593108" y="2809034"/>
              <a:ext cx="1981277" cy="1006824"/>
              <a:chOff x="304800" y="2336691"/>
              <a:chExt cx="1949366" cy="990608"/>
            </a:xfrm>
          </p:grpSpPr>
          <p:grpSp>
            <p:nvGrpSpPr>
              <p:cNvPr id="96" name="Group 95">
                <a:extLst>
                  <a:ext uri="{FF2B5EF4-FFF2-40B4-BE49-F238E27FC236}">
                    <a16:creationId xmlns:a16="http://schemas.microsoft.com/office/drawing/2014/main" id="{9B6BDAEE-81F1-464C-BD1F-41D3E7A93997}"/>
                  </a:ext>
                </a:extLst>
              </p:cNvPr>
              <p:cNvGrpSpPr/>
              <p:nvPr/>
            </p:nvGrpSpPr>
            <p:grpSpPr>
              <a:xfrm>
                <a:off x="1314002" y="2336691"/>
                <a:ext cx="940164" cy="738406"/>
                <a:chOff x="457200" y="2675002"/>
                <a:chExt cx="1318057" cy="1035204"/>
              </a:xfrm>
            </p:grpSpPr>
            <p:pic>
              <p:nvPicPr>
                <p:cNvPr id="100" name="Picture 99">
                  <a:extLst>
                    <a:ext uri="{FF2B5EF4-FFF2-40B4-BE49-F238E27FC236}">
                      <a16:creationId xmlns:a16="http://schemas.microsoft.com/office/drawing/2014/main" id="{D4D45400-EF89-45B3-A2C6-E97CC8EF5F50}"/>
                    </a:ext>
                  </a:extLst>
                </p:cNvPr>
                <p:cNvPicPr>
                  <a:picLocks noChangeAspect="1"/>
                </p:cNvPicPr>
                <p:nvPr/>
              </p:nvPicPr>
              <p:blipFill>
                <a:blip r:embed="rId3"/>
                <a:stretch>
                  <a:fillRect/>
                </a:stretch>
              </p:blipFill>
              <p:spPr>
                <a:xfrm>
                  <a:off x="457200" y="2675002"/>
                  <a:ext cx="602580" cy="660536"/>
                </a:xfrm>
                <a:prstGeom prst="rect">
                  <a:avLst/>
                </a:prstGeom>
              </p:spPr>
            </p:pic>
            <p:pic>
              <p:nvPicPr>
                <p:cNvPr id="101" name="Picture 2" descr="b576b3d0-c225-4791-b816-06ba38acc26c@namprd05">
                  <a:extLst>
                    <a:ext uri="{FF2B5EF4-FFF2-40B4-BE49-F238E27FC236}">
                      <a16:creationId xmlns:a16="http://schemas.microsoft.com/office/drawing/2014/main" id="{C2A0D6E2-AAEA-4DE0-BFFF-F1A893E497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07355" y="2977311"/>
                  <a:ext cx="704849"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101">
                  <a:extLst>
                    <a:ext uri="{FF2B5EF4-FFF2-40B4-BE49-F238E27FC236}">
                      <a16:creationId xmlns:a16="http://schemas.microsoft.com/office/drawing/2014/main" id="{86F3846E-4BBB-4C43-9A10-15CE44923F33}"/>
                    </a:ext>
                  </a:extLst>
                </p:cNvPr>
                <p:cNvPicPr>
                  <a:picLocks noChangeAspect="1"/>
                </p:cNvPicPr>
                <p:nvPr/>
              </p:nvPicPr>
              <p:blipFill>
                <a:blip r:embed="rId5"/>
                <a:stretch>
                  <a:fillRect/>
                </a:stretch>
              </p:blipFill>
              <p:spPr>
                <a:xfrm>
                  <a:off x="1143000" y="3132202"/>
                  <a:ext cx="632257" cy="578004"/>
                </a:xfrm>
                <a:prstGeom prst="rect">
                  <a:avLst/>
                </a:prstGeom>
              </p:spPr>
            </p:pic>
          </p:grpSp>
          <p:pic>
            <p:nvPicPr>
              <p:cNvPr id="97" name="Picture 96">
                <a:extLst>
                  <a:ext uri="{FF2B5EF4-FFF2-40B4-BE49-F238E27FC236}">
                    <a16:creationId xmlns:a16="http://schemas.microsoft.com/office/drawing/2014/main" id="{7259EC53-5E81-4654-ADC8-7AD6F1EBE3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2438400"/>
                <a:ext cx="608549" cy="608549"/>
              </a:xfrm>
              <a:prstGeom prst="rect">
                <a:avLst/>
              </a:prstGeom>
            </p:spPr>
          </p:pic>
          <p:pic>
            <p:nvPicPr>
              <p:cNvPr id="98" name="Picture 97">
                <a:extLst>
                  <a:ext uri="{FF2B5EF4-FFF2-40B4-BE49-F238E27FC236}">
                    <a16:creationId xmlns:a16="http://schemas.microsoft.com/office/drawing/2014/main" id="{26B7F27E-1F98-41F7-95D9-0D3ED621A7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901" y="2819400"/>
                <a:ext cx="507899" cy="507899"/>
              </a:xfrm>
              <a:prstGeom prst="rect">
                <a:avLst/>
              </a:prstGeom>
            </p:spPr>
          </p:pic>
          <p:pic>
            <p:nvPicPr>
              <p:cNvPr id="99" name="Picture 98">
                <a:extLst>
                  <a:ext uri="{FF2B5EF4-FFF2-40B4-BE49-F238E27FC236}">
                    <a16:creationId xmlns:a16="http://schemas.microsoft.com/office/drawing/2014/main" id="{BBFF56A5-B69D-47BF-A1DD-389061A4F1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00" y="2590800"/>
                <a:ext cx="609600" cy="609600"/>
              </a:xfrm>
              <a:prstGeom prst="rect">
                <a:avLst/>
              </a:prstGeom>
            </p:spPr>
          </p:pic>
        </p:grpSp>
        <p:pic>
          <p:nvPicPr>
            <p:cNvPr id="94" name="Picture 4" descr="database,db">
              <a:extLst>
                <a:ext uri="{FF2B5EF4-FFF2-40B4-BE49-F238E27FC236}">
                  <a16:creationId xmlns:a16="http://schemas.microsoft.com/office/drawing/2014/main" id="{35E97B31-3804-44AB-97F1-D66BAB923C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1772" y="4326524"/>
              <a:ext cx="855076" cy="855076"/>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infrared,sensor">
              <a:extLst>
                <a:ext uri="{FF2B5EF4-FFF2-40B4-BE49-F238E27FC236}">
                  <a16:creationId xmlns:a16="http://schemas.microsoft.com/office/drawing/2014/main" id="{F9C93B76-8311-41E6-83A1-B97280047C4E}"/>
                </a:ext>
              </a:extLst>
            </p:cNvPr>
            <p:cNvPicPr>
              <a:picLocks noChangeAspect="1" noChangeArrowheads="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56410" y="5715000"/>
              <a:ext cx="685800" cy="685800"/>
            </a:xfrm>
            <a:prstGeom prst="rect">
              <a:avLst/>
            </a:prstGeom>
            <a:noFill/>
          </p:spPr>
        </p:pic>
      </p:grpSp>
      <p:sp>
        <p:nvSpPr>
          <p:cNvPr id="125" name="Chevron 62">
            <a:extLst>
              <a:ext uri="{FF2B5EF4-FFF2-40B4-BE49-F238E27FC236}">
                <a16:creationId xmlns:a16="http://schemas.microsoft.com/office/drawing/2014/main" id="{543DF981-5B48-46BD-9057-86DAA72CFCA4}"/>
              </a:ext>
            </a:extLst>
          </p:cNvPr>
          <p:cNvSpPr/>
          <p:nvPr/>
        </p:nvSpPr>
        <p:spPr>
          <a:xfrm>
            <a:off x="6254265" y="1269642"/>
            <a:ext cx="2825496" cy="651800"/>
          </a:xfrm>
          <a:prstGeom prst="chevron">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small" dirty="0">
                <a:latin typeface="Arial" pitchFamily="34" charset="0"/>
                <a:cs typeface="Arial" pitchFamily="34" charset="0"/>
              </a:rPr>
              <a:t>Develop Predictive Models</a:t>
            </a:r>
          </a:p>
        </p:txBody>
      </p:sp>
      <p:sp>
        <p:nvSpPr>
          <p:cNvPr id="142" name="Chevron 66">
            <a:extLst>
              <a:ext uri="{FF2B5EF4-FFF2-40B4-BE49-F238E27FC236}">
                <a16:creationId xmlns:a16="http://schemas.microsoft.com/office/drawing/2014/main" id="{AD04B13A-E980-4074-A0FC-B157481D40DE}"/>
              </a:ext>
            </a:extLst>
          </p:cNvPr>
          <p:cNvSpPr/>
          <p:nvPr/>
        </p:nvSpPr>
        <p:spPr>
          <a:xfrm>
            <a:off x="3259003" y="1269642"/>
            <a:ext cx="2828502" cy="650423"/>
          </a:xfrm>
          <a:prstGeom prst="chevron">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small" dirty="0">
                <a:latin typeface="Arial" pitchFamily="34" charset="0"/>
                <a:cs typeface="Arial" pitchFamily="34" charset="0"/>
              </a:rPr>
              <a:t>Label and Preprocess Data</a:t>
            </a:r>
          </a:p>
        </p:txBody>
      </p:sp>
      <p:sp>
        <p:nvSpPr>
          <p:cNvPr id="162" name="Chevron 67">
            <a:extLst>
              <a:ext uri="{FF2B5EF4-FFF2-40B4-BE49-F238E27FC236}">
                <a16:creationId xmlns:a16="http://schemas.microsoft.com/office/drawing/2014/main" id="{E941A36C-2F04-4F1D-8538-45962CBCEC57}"/>
              </a:ext>
            </a:extLst>
          </p:cNvPr>
          <p:cNvSpPr/>
          <p:nvPr/>
        </p:nvSpPr>
        <p:spPr>
          <a:xfrm>
            <a:off x="9255252" y="1271016"/>
            <a:ext cx="2825496" cy="651383"/>
          </a:xfrm>
          <a:prstGeom prst="chevron">
            <a:avLst/>
          </a:prstGeom>
          <a:solidFill>
            <a:srgbClr val="178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cap="small" dirty="0">
                <a:latin typeface="Arial" pitchFamily="34" charset="0"/>
                <a:cs typeface="Arial" pitchFamily="34" charset="0"/>
              </a:rPr>
              <a:t>Integrate Models with Systems</a:t>
            </a:r>
          </a:p>
        </p:txBody>
      </p:sp>
      <p:grpSp>
        <p:nvGrpSpPr>
          <p:cNvPr id="181" name="Group 180">
            <a:extLst>
              <a:ext uri="{FF2B5EF4-FFF2-40B4-BE49-F238E27FC236}">
                <a16:creationId xmlns:a16="http://schemas.microsoft.com/office/drawing/2014/main" id="{004009C3-4C5B-44F8-995A-F8E864B6C4CE}"/>
              </a:ext>
            </a:extLst>
          </p:cNvPr>
          <p:cNvGrpSpPr/>
          <p:nvPr/>
        </p:nvGrpSpPr>
        <p:grpSpPr>
          <a:xfrm>
            <a:off x="9380958" y="2259973"/>
            <a:ext cx="2438619" cy="4445627"/>
            <a:chOff x="9380958" y="2259973"/>
            <a:chExt cx="2438619" cy="4445627"/>
          </a:xfrm>
        </p:grpSpPr>
        <p:grpSp>
          <p:nvGrpSpPr>
            <p:cNvPr id="163" name="Group 52">
              <a:extLst>
                <a:ext uri="{FF2B5EF4-FFF2-40B4-BE49-F238E27FC236}">
                  <a16:creationId xmlns:a16="http://schemas.microsoft.com/office/drawing/2014/main" id="{1FF010E8-A10D-407D-B37B-7EC6B518014B}"/>
                </a:ext>
              </a:extLst>
            </p:cNvPr>
            <p:cNvGrpSpPr/>
            <p:nvPr/>
          </p:nvGrpSpPr>
          <p:grpSpPr>
            <a:xfrm>
              <a:off x="9380958" y="2259973"/>
              <a:ext cx="2438619" cy="4445627"/>
              <a:chOff x="445123" y="1913073"/>
              <a:chExt cx="1828800" cy="4348669"/>
            </a:xfrm>
            <a:effectLst/>
          </p:grpSpPr>
          <p:sp>
            <p:nvSpPr>
              <p:cNvPr id="164" name="AutoShape 19">
                <a:extLst>
                  <a:ext uri="{FF2B5EF4-FFF2-40B4-BE49-F238E27FC236}">
                    <a16:creationId xmlns:a16="http://schemas.microsoft.com/office/drawing/2014/main" id="{15EA089F-2267-4BDD-A066-9F3073A178C0}"/>
                  </a:ext>
                </a:extLst>
              </p:cNvPr>
              <p:cNvSpPr>
                <a:spLocks noChangeArrowheads="1"/>
              </p:cNvSpPr>
              <p:nvPr/>
            </p:nvSpPr>
            <p:spPr bwMode="auto">
              <a:xfrm>
                <a:off x="445123" y="1913073"/>
                <a:ext cx="1828800" cy="4348669"/>
              </a:xfrm>
              <a:prstGeom prst="roundRect">
                <a:avLst>
                  <a:gd name="adj" fmla="val 4692"/>
                </a:avLst>
              </a:prstGeom>
              <a:solidFill>
                <a:srgbClr val="C3F5E4"/>
              </a:solidFill>
              <a:ln w="6350" cap="flat" cmpd="sng" algn="ctr">
                <a:noFill/>
                <a:prstDash val="solid"/>
                <a:round/>
                <a:headEnd type="none" w="med" len="med"/>
                <a:tailEnd type="none" w="med" len="med"/>
              </a:ln>
              <a:effectLst/>
            </p:spPr>
            <p:txBody>
              <a:bodyPr vert="horz" wrap="square" lIns="91440" tIns="18288" rIns="91440" bIns="45720" numCol="1" rtlCol="0" anchor="t" anchorCtr="0" compatLnSpc="1">
                <a:prstTxWarp prst="textNoShape">
                  <a:avLst/>
                </a:prstTxWarp>
              </a:bodyPr>
              <a:lstStyle/>
              <a:p>
                <a:pPr algn="ctr"/>
                <a:endParaRPr lang="en-US" sz="1400" b="1" dirty="0">
                  <a:latin typeface="Arial" pitchFamily="34" charset="0"/>
                  <a:cs typeface="Arial" pitchFamily="34" charset="0"/>
                </a:endParaRPr>
              </a:p>
            </p:txBody>
          </p:sp>
          <p:sp>
            <p:nvSpPr>
              <p:cNvPr id="165" name="AutoShape 19">
                <a:extLst>
                  <a:ext uri="{FF2B5EF4-FFF2-40B4-BE49-F238E27FC236}">
                    <a16:creationId xmlns:a16="http://schemas.microsoft.com/office/drawing/2014/main" id="{1FAE33FC-0DC7-468F-86BE-1BA26D9C5D3B}"/>
                  </a:ext>
                </a:extLst>
              </p:cNvPr>
              <p:cNvSpPr>
                <a:spLocks noChangeArrowheads="1"/>
              </p:cNvSpPr>
              <p:nvPr/>
            </p:nvSpPr>
            <p:spPr bwMode="auto">
              <a:xfrm>
                <a:off x="562429" y="2041191"/>
                <a:ext cx="1600200" cy="4081093"/>
              </a:xfrm>
              <a:prstGeom prst="roundRect">
                <a:avLst>
                  <a:gd name="adj" fmla="val 4692"/>
                </a:avLst>
              </a:prstGeom>
              <a:solidFill>
                <a:schemeClr val="bg1"/>
              </a:solidFill>
              <a:ln w="28575" cap="flat" cmpd="sng" algn="ctr">
                <a:noFill/>
                <a:prstDash val="solid"/>
                <a:round/>
                <a:headEnd type="none" w="med" len="med"/>
                <a:tailEnd type="none" w="med" len="med"/>
              </a:ln>
              <a:effectLst/>
            </p:spPr>
            <p:txBody>
              <a:bodyPr vert="horz" wrap="square" lIns="91440" tIns="18288" rIns="91440" bIns="45720" numCol="1" rtlCol="0" anchor="t" anchorCtr="0" compatLnSpc="1">
                <a:prstTxWarp prst="textNoShape">
                  <a:avLst/>
                </a:prstTxWarp>
              </a:bodyPr>
              <a:lstStyle/>
              <a:p>
                <a:pPr algn="ctr"/>
                <a:endParaRPr lang="en-US" sz="1400" b="1" dirty="0">
                  <a:latin typeface="Arial" pitchFamily="34" charset="0"/>
                  <a:cs typeface="Arial" pitchFamily="34" charset="0"/>
                </a:endParaRPr>
              </a:p>
            </p:txBody>
          </p:sp>
          <p:sp>
            <p:nvSpPr>
              <p:cNvPr id="166" name="Rounded Rectangle 167">
                <a:extLst>
                  <a:ext uri="{FF2B5EF4-FFF2-40B4-BE49-F238E27FC236}">
                    <a16:creationId xmlns:a16="http://schemas.microsoft.com/office/drawing/2014/main" id="{6CA5AEA3-580C-4448-8778-8FB184786AEE}"/>
                  </a:ext>
                </a:extLst>
              </p:cNvPr>
              <p:cNvSpPr/>
              <p:nvPr/>
            </p:nvSpPr>
            <p:spPr bwMode="auto">
              <a:xfrm>
                <a:off x="562429" y="2093975"/>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Desktop Apps </a:t>
                </a:r>
              </a:p>
            </p:txBody>
          </p:sp>
          <p:sp>
            <p:nvSpPr>
              <p:cNvPr id="167" name="Rounded Rectangle 168">
                <a:extLst>
                  <a:ext uri="{FF2B5EF4-FFF2-40B4-BE49-F238E27FC236}">
                    <a16:creationId xmlns:a16="http://schemas.microsoft.com/office/drawing/2014/main" id="{A6AE87C7-82DA-4D72-846B-BC01BC65FFEC}"/>
                  </a:ext>
                </a:extLst>
              </p:cNvPr>
              <p:cNvSpPr/>
              <p:nvPr/>
            </p:nvSpPr>
            <p:spPr bwMode="auto">
              <a:xfrm>
                <a:off x="562429" y="3578370"/>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Enterprise Scale Systems </a:t>
                </a:r>
              </a:p>
            </p:txBody>
          </p:sp>
          <p:sp>
            <p:nvSpPr>
              <p:cNvPr id="168" name="Rounded Rectangle 169">
                <a:extLst>
                  <a:ext uri="{FF2B5EF4-FFF2-40B4-BE49-F238E27FC236}">
                    <a16:creationId xmlns:a16="http://schemas.microsoft.com/office/drawing/2014/main" id="{F8EC2CBF-027A-4DAA-95D5-98A08B575989}"/>
                  </a:ext>
                </a:extLst>
              </p:cNvPr>
              <p:cNvSpPr/>
              <p:nvPr/>
            </p:nvSpPr>
            <p:spPr bwMode="auto">
              <a:xfrm>
                <a:off x="562429" y="4989609"/>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Embedded Devices and Hardware</a:t>
                </a:r>
              </a:p>
              <a:p>
                <a:pPr algn="ctr"/>
                <a:endParaRPr lang="en-US" sz="1200" b="1" dirty="0">
                  <a:latin typeface="Arial" pitchFamily="34" charset="0"/>
                  <a:cs typeface="Arial" pitchFamily="34" charset="0"/>
                </a:endParaRPr>
              </a:p>
            </p:txBody>
          </p:sp>
          <p:cxnSp>
            <p:nvCxnSpPr>
              <p:cNvPr id="169" name="Straight Connector 168">
                <a:extLst>
                  <a:ext uri="{FF2B5EF4-FFF2-40B4-BE49-F238E27FC236}">
                    <a16:creationId xmlns:a16="http://schemas.microsoft.com/office/drawing/2014/main" id="{5E164588-8217-45F6-BF53-3F54D346E390}"/>
                  </a:ext>
                </a:extLst>
              </p:cNvPr>
              <p:cNvCxnSpPr/>
              <p:nvPr/>
            </p:nvCxnSpPr>
            <p:spPr>
              <a:xfrm flipV="1">
                <a:off x="638629" y="3502461"/>
                <a:ext cx="1447800" cy="1371"/>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D86686AE-95DB-4D0C-BF42-8A51D3CD24D7}"/>
                  </a:ext>
                </a:extLst>
              </p:cNvPr>
              <p:cNvCxnSpPr/>
              <p:nvPr/>
            </p:nvCxnSpPr>
            <p:spPr>
              <a:xfrm flipV="1">
                <a:off x="638629" y="4918685"/>
                <a:ext cx="1447800" cy="1371"/>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pic>
          <p:nvPicPr>
            <p:cNvPr id="153" name="Picture 152">
              <a:extLst>
                <a:ext uri="{FF2B5EF4-FFF2-40B4-BE49-F238E27FC236}">
                  <a16:creationId xmlns:a16="http://schemas.microsoft.com/office/drawing/2014/main" id="{30A8FDE6-1B89-4B8E-BB10-B5748EEF927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39866" y="4252587"/>
              <a:ext cx="1320802" cy="1005213"/>
            </a:xfrm>
            <a:prstGeom prst="rect">
              <a:avLst/>
            </a:prstGeom>
          </p:spPr>
        </p:pic>
        <p:pic>
          <p:nvPicPr>
            <p:cNvPr id="158" name="Picture 157" descr="car3.png">
              <a:extLst>
                <a:ext uri="{FF2B5EF4-FFF2-40B4-BE49-F238E27FC236}">
                  <a16:creationId xmlns:a16="http://schemas.microsoft.com/office/drawing/2014/main" id="{48F7D6B5-CBE7-4D6F-B2DE-824FE1B3339B}"/>
                </a:ext>
              </a:extLst>
            </p:cNvPr>
            <p:cNvPicPr>
              <a:picLocks noChangeAspect="1"/>
            </p:cNvPicPr>
            <p:nvPr/>
          </p:nvPicPr>
          <p:blipFill>
            <a:blip r:embed="rId12" cstate="print">
              <a:duotone>
                <a:prstClr val="black"/>
                <a:srgbClr val="B4E6CD">
                  <a:tint val="45000"/>
                  <a:satMod val="400000"/>
                </a:srgbClr>
              </a:duotone>
            </a:blip>
            <a:stretch>
              <a:fillRect/>
            </a:stretch>
          </p:blipFill>
          <p:spPr>
            <a:xfrm>
              <a:off x="10134600" y="5846035"/>
              <a:ext cx="418882" cy="271198"/>
            </a:xfrm>
            <a:prstGeom prst="rect">
              <a:avLst/>
            </a:prstGeom>
          </p:spPr>
        </p:pic>
        <p:pic>
          <p:nvPicPr>
            <p:cNvPr id="159" name="Picture 158" descr="car3.png">
              <a:extLst>
                <a:ext uri="{FF2B5EF4-FFF2-40B4-BE49-F238E27FC236}">
                  <a16:creationId xmlns:a16="http://schemas.microsoft.com/office/drawing/2014/main" id="{31C03222-11C0-4DBD-85F4-F9F2D01395F0}"/>
                </a:ext>
              </a:extLst>
            </p:cNvPr>
            <p:cNvPicPr>
              <a:picLocks noChangeAspect="1"/>
            </p:cNvPicPr>
            <p:nvPr/>
          </p:nvPicPr>
          <p:blipFill>
            <a:blip r:embed="rId13" cstate="print">
              <a:duotone>
                <a:prstClr val="black"/>
                <a:srgbClr val="B4E6CD">
                  <a:tint val="45000"/>
                  <a:satMod val="400000"/>
                </a:srgbClr>
              </a:duotone>
            </a:blip>
            <a:stretch>
              <a:fillRect/>
            </a:stretch>
          </p:blipFill>
          <p:spPr>
            <a:xfrm>
              <a:off x="10135904" y="6206410"/>
              <a:ext cx="417578" cy="270590"/>
            </a:xfrm>
            <a:prstGeom prst="rect">
              <a:avLst/>
            </a:prstGeom>
          </p:spPr>
        </p:pic>
        <p:pic>
          <p:nvPicPr>
            <p:cNvPr id="160" name="Picture 159" descr="car3.png">
              <a:extLst>
                <a:ext uri="{FF2B5EF4-FFF2-40B4-BE49-F238E27FC236}">
                  <a16:creationId xmlns:a16="http://schemas.microsoft.com/office/drawing/2014/main" id="{241D5707-51A7-4504-A579-FA73C825B2A1}"/>
                </a:ext>
              </a:extLst>
            </p:cNvPr>
            <p:cNvPicPr>
              <a:picLocks noChangeAspect="1"/>
            </p:cNvPicPr>
            <p:nvPr/>
          </p:nvPicPr>
          <p:blipFill>
            <a:blip r:embed="rId14" cstate="print">
              <a:duotone>
                <a:prstClr val="black"/>
                <a:srgbClr val="B4E6CD">
                  <a:tint val="45000"/>
                  <a:satMod val="400000"/>
                </a:srgbClr>
              </a:duotone>
            </a:blip>
            <a:stretch>
              <a:fillRect/>
            </a:stretch>
          </p:blipFill>
          <p:spPr>
            <a:xfrm>
              <a:off x="10631414" y="6206072"/>
              <a:ext cx="417148" cy="270839"/>
            </a:xfrm>
            <a:prstGeom prst="rect">
              <a:avLst/>
            </a:prstGeom>
          </p:spPr>
        </p:pic>
        <p:pic>
          <p:nvPicPr>
            <p:cNvPr id="161" name="Picture 160" descr="car3.png">
              <a:extLst>
                <a:ext uri="{FF2B5EF4-FFF2-40B4-BE49-F238E27FC236}">
                  <a16:creationId xmlns:a16="http://schemas.microsoft.com/office/drawing/2014/main" id="{DFBFB4A9-FD47-4901-89DA-0E11256D8C0B}"/>
                </a:ext>
              </a:extLst>
            </p:cNvPr>
            <p:cNvPicPr>
              <a:picLocks noChangeAspect="1"/>
            </p:cNvPicPr>
            <p:nvPr/>
          </p:nvPicPr>
          <p:blipFill>
            <a:blip r:embed="rId15" cstate="print">
              <a:duotone>
                <a:prstClr val="black"/>
                <a:srgbClr val="B4E6CD">
                  <a:tint val="45000"/>
                  <a:satMod val="400000"/>
                </a:srgbClr>
              </a:duotone>
            </a:blip>
            <a:stretch>
              <a:fillRect/>
            </a:stretch>
          </p:blipFill>
          <p:spPr>
            <a:xfrm>
              <a:off x="10629682" y="5846034"/>
              <a:ext cx="418880" cy="271197"/>
            </a:xfrm>
            <a:prstGeom prst="rect">
              <a:avLst/>
            </a:prstGeom>
          </p:spPr>
        </p:pic>
        <p:pic>
          <p:nvPicPr>
            <p:cNvPr id="156" name="Picture 155">
              <a:extLst>
                <a:ext uri="{FF2B5EF4-FFF2-40B4-BE49-F238E27FC236}">
                  <a16:creationId xmlns:a16="http://schemas.microsoft.com/office/drawing/2014/main" id="{6A02C1DC-C558-45E8-BF17-309A176BB952}"/>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616142" y="2487502"/>
              <a:ext cx="1432420" cy="1329465"/>
            </a:xfrm>
            <a:prstGeom prst="rect">
              <a:avLst/>
            </a:prstGeom>
          </p:spPr>
        </p:pic>
        <p:pic>
          <p:nvPicPr>
            <p:cNvPr id="157" name="Picture 156" descr="graph3.png">
              <a:extLst>
                <a:ext uri="{FF2B5EF4-FFF2-40B4-BE49-F238E27FC236}">
                  <a16:creationId xmlns:a16="http://schemas.microsoft.com/office/drawing/2014/main" id="{D6AF1DC7-A4B0-447A-B716-22A51A503163}"/>
                </a:ext>
              </a:extLst>
            </p:cNvPr>
            <p:cNvPicPr>
              <a:picLocks noChangeAspect="1"/>
            </p:cNvPicPr>
            <p:nvPr/>
          </p:nvPicPr>
          <p:blipFill>
            <a:blip r:embed="rId18" cstate="print"/>
            <a:stretch>
              <a:fillRect/>
            </a:stretch>
          </p:blipFill>
          <p:spPr>
            <a:xfrm>
              <a:off x="10485585" y="3102686"/>
              <a:ext cx="913962" cy="672774"/>
            </a:xfrm>
            <a:prstGeom prst="rect">
              <a:avLst/>
            </a:prstGeom>
            <a:effectLst>
              <a:outerShdw blurRad="63500" dist="63500" dir="2700000" sx="95000" sy="95000" algn="tl" rotWithShape="0">
                <a:prstClr val="black">
                  <a:alpha val="40000"/>
                </a:prstClr>
              </a:outerShdw>
            </a:effectLst>
          </p:spPr>
        </p:pic>
      </p:grpSp>
      <p:sp>
        <p:nvSpPr>
          <p:cNvPr id="171" name="Arrow: Left-Right 170">
            <a:extLst>
              <a:ext uri="{FF2B5EF4-FFF2-40B4-BE49-F238E27FC236}">
                <a16:creationId xmlns:a16="http://schemas.microsoft.com/office/drawing/2014/main" id="{13BB287D-D90A-46D2-9E66-708BBE913E2F}"/>
              </a:ext>
            </a:extLst>
          </p:cNvPr>
          <p:cNvSpPr/>
          <p:nvPr/>
        </p:nvSpPr>
        <p:spPr>
          <a:xfrm>
            <a:off x="2813845" y="4342007"/>
            <a:ext cx="566048" cy="269966"/>
          </a:xfrm>
          <a:prstGeom prst="leftRightArrow">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2" name="Arrow: Left-Right 171">
            <a:extLst>
              <a:ext uri="{FF2B5EF4-FFF2-40B4-BE49-F238E27FC236}">
                <a16:creationId xmlns:a16="http://schemas.microsoft.com/office/drawing/2014/main" id="{9A6FE81F-8FD8-4219-A0D6-D7DC1D615A58}"/>
              </a:ext>
            </a:extLst>
          </p:cNvPr>
          <p:cNvSpPr/>
          <p:nvPr/>
        </p:nvSpPr>
        <p:spPr>
          <a:xfrm>
            <a:off x="5822775" y="4342007"/>
            <a:ext cx="566048" cy="269966"/>
          </a:xfrm>
          <a:prstGeom prst="leftRightArrow">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73" name="Arrow: Left-Right 172">
            <a:extLst>
              <a:ext uri="{FF2B5EF4-FFF2-40B4-BE49-F238E27FC236}">
                <a16:creationId xmlns:a16="http://schemas.microsoft.com/office/drawing/2014/main" id="{7C45DE89-37B8-424A-9AA4-D0A391B85F51}"/>
              </a:ext>
            </a:extLst>
          </p:cNvPr>
          <p:cNvSpPr/>
          <p:nvPr/>
        </p:nvSpPr>
        <p:spPr>
          <a:xfrm>
            <a:off x="8834438" y="4342007"/>
            <a:ext cx="546520" cy="269966"/>
          </a:xfrm>
          <a:prstGeom prst="leftRightArrow">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179" name="Group 178">
            <a:extLst>
              <a:ext uri="{FF2B5EF4-FFF2-40B4-BE49-F238E27FC236}">
                <a16:creationId xmlns:a16="http://schemas.microsoft.com/office/drawing/2014/main" id="{3F5300F1-818B-403D-959E-477B03F9735C}"/>
              </a:ext>
            </a:extLst>
          </p:cNvPr>
          <p:cNvGrpSpPr/>
          <p:nvPr/>
        </p:nvGrpSpPr>
        <p:grpSpPr>
          <a:xfrm>
            <a:off x="3380036" y="2259973"/>
            <a:ext cx="2438619" cy="4445627"/>
            <a:chOff x="3380036" y="2259973"/>
            <a:chExt cx="2438619" cy="4445627"/>
          </a:xfrm>
        </p:grpSpPr>
        <p:grpSp>
          <p:nvGrpSpPr>
            <p:cNvPr id="143" name="Group 52">
              <a:extLst>
                <a:ext uri="{FF2B5EF4-FFF2-40B4-BE49-F238E27FC236}">
                  <a16:creationId xmlns:a16="http://schemas.microsoft.com/office/drawing/2014/main" id="{DEFBE197-7CEC-4D41-9F56-876D6C243203}"/>
                </a:ext>
              </a:extLst>
            </p:cNvPr>
            <p:cNvGrpSpPr/>
            <p:nvPr/>
          </p:nvGrpSpPr>
          <p:grpSpPr>
            <a:xfrm>
              <a:off x="3380036" y="2259973"/>
              <a:ext cx="2438619" cy="4445627"/>
              <a:chOff x="445123" y="1913073"/>
              <a:chExt cx="1828800" cy="4348669"/>
            </a:xfrm>
          </p:grpSpPr>
          <p:sp>
            <p:nvSpPr>
              <p:cNvPr id="144" name="AutoShape 19">
                <a:extLst>
                  <a:ext uri="{FF2B5EF4-FFF2-40B4-BE49-F238E27FC236}">
                    <a16:creationId xmlns:a16="http://schemas.microsoft.com/office/drawing/2014/main" id="{5A874C8C-6746-4367-B626-FBDA4B02C185}"/>
                  </a:ext>
                </a:extLst>
              </p:cNvPr>
              <p:cNvSpPr>
                <a:spLocks noChangeArrowheads="1"/>
              </p:cNvSpPr>
              <p:nvPr/>
            </p:nvSpPr>
            <p:spPr bwMode="auto">
              <a:xfrm>
                <a:off x="445123" y="1913073"/>
                <a:ext cx="1828800" cy="4348669"/>
              </a:xfrm>
              <a:prstGeom prst="roundRect">
                <a:avLst>
                  <a:gd name="adj" fmla="val 4692"/>
                </a:avLst>
              </a:prstGeom>
              <a:solidFill>
                <a:srgbClr val="FFD0C1"/>
              </a:solidFill>
              <a:ln w="6350" cap="flat" cmpd="sng" algn="ctr">
                <a:noFill/>
                <a:prstDash val="solid"/>
                <a:round/>
                <a:headEnd type="none" w="med" len="med"/>
                <a:tailEnd type="none" w="med" len="med"/>
              </a:ln>
              <a:effectLst/>
            </p:spPr>
            <p:txBody>
              <a:bodyPr vert="horz" wrap="square" lIns="91440" tIns="18288" rIns="91440" bIns="45720" numCol="1" rtlCol="0" anchor="t" anchorCtr="0" compatLnSpc="1">
                <a:prstTxWarp prst="textNoShape">
                  <a:avLst/>
                </a:prstTxWarp>
              </a:bodyPr>
              <a:lstStyle/>
              <a:p>
                <a:pPr algn="ctr"/>
                <a:endParaRPr lang="en-US" sz="1400" b="1" dirty="0">
                  <a:latin typeface="Arial" pitchFamily="34" charset="0"/>
                  <a:cs typeface="Arial" pitchFamily="34" charset="0"/>
                </a:endParaRPr>
              </a:p>
            </p:txBody>
          </p:sp>
          <p:sp>
            <p:nvSpPr>
              <p:cNvPr id="145" name="AutoShape 19">
                <a:extLst>
                  <a:ext uri="{FF2B5EF4-FFF2-40B4-BE49-F238E27FC236}">
                    <a16:creationId xmlns:a16="http://schemas.microsoft.com/office/drawing/2014/main" id="{4E131769-5BC7-478B-B0F3-D4034BE5540C}"/>
                  </a:ext>
                </a:extLst>
              </p:cNvPr>
              <p:cNvSpPr>
                <a:spLocks noChangeArrowheads="1"/>
              </p:cNvSpPr>
              <p:nvPr/>
            </p:nvSpPr>
            <p:spPr bwMode="auto">
              <a:xfrm>
                <a:off x="562429" y="2041191"/>
                <a:ext cx="1600200" cy="4081093"/>
              </a:xfrm>
              <a:prstGeom prst="roundRect">
                <a:avLst>
                  <a:gd name="adj" fmla="val 4692"/>
                </a:avLst>
              </a:prstGeom>
              <a:solidFill>
                <a:schemeClr val="bg1"/>
              </a:solidFill>
              <a:ln w="28575" cap="flat" cmpd="sng" algn="ctr">
                <a:noFill/>
                <a:prstDash val="solid"/>
                <a:round/>
                <a:headEnd type="none" w="med" len="med"/>
                <a:tailEnd type="none" w="med" len="med"/>
              </a:ln>
              <a:effectLst/>
            </p:spPr>
            <p:txBody>
              <a:bodyPr vert="horz" wrap="square" lIns="91440" tIns="18288" rIns="91440" bIns="45720" numCol="1" rtlCol="0" anchor="t" anchorCtr="0" compatLnSpc="1">
                <a:prstTxWarp prst="textNoShape">
                  <a:avLst/>
                </a:prstTxWarp>
              </a:bodyPr>
              <a:lstStyle/>
              <a:p>
                <a:pPr algn="ctr"/>
                <a:endParaRPr lang="en-US" sz="1400" b="1" dirty="0">
                  <a:latin typeface="Arial" pitchFamily="34" charset="0"/>
                  <a:cs typeface="Arial" pitchFamily="34" charset="0"/>
                </a:endParaRPr>
              </a:p>
            </p:txBody>
          </p:sp>
          <p:sp>
            <p:nvSpPr>
              <p:cNvPr id="146" name="Rounded Rectangle 167">
                <a:extLst>
                  <a:ext uri="{FF2B5EF4-FFF2-40B4-BE49-F238E27FC236}">
                    <a16:creationId xmlns:a16="http://schemas.microsoft.com/office/drawing/2014/main" id="{97FC2CFF-ED65-45CF-991F-8D3B4A7B75B3}"/>
                  </a:ext>
                </a:extLst>
              </p:cNvPr>
              <p:cNvSpPr/>
              <p:nvPr/>
            </p:nvSpPr>
            <p:spPr bwMode="auto">
              <a:xfrm>
                <a:off x="562429" y="2093975"/>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Working with Messy Data</a:t>
                </a:r>
              </a:p>
              <a:p>
                <a:pPr algn="ctr"/>
                <a:r>
                  <a:rPr lang="en-US" sz="1200" b="1" dirty="0">
                    <a:latin typeface="Arial" pitchFamily="34" charset="0"/>
                    <a:cs typeface="Arial" pitchFamily="34" charset="0"/>
                  </a:rPr>
                  <a:t> </a:t>
                </a:r>
              </a:p>
              <a:p>
                <a:pPr algn="ctr"/>
                <a:endParaRPr lang="en-US" sz="1200" b="1" dirty="0">
                  <a:latin typeface="Arial" pitchFamily="34" charset="0"/>
                  <a:cs typeface="Arial" pitchFamily="34" charset="0"/>
                </a:endParaRPr>
              </a:p>
            </p:txBody>
          </p:sp>
          <p:sp>
            <p:nvSpPr>
              <p:cNvPr id="147" name="Rounded Rectangle 168">
                <a:extLst>
                  <a:ext uri="{FF2B5EF4-FFF2-40B4-BE49-F238E27FC236}">
                    <a16:creationId xmlns:a16="http://schemas.microsoft.com/office/drawing/2014/main" id="{47B94770-7CCE-47A8-9DDC-3FA17F7CBF45}"/>
                  </a:ext>
                </a:extLst>
              </p:cNvPr>
              <p:cNvSpPr/>
              <p:nvPr/>
            </p:nvSpPr>
            <p:spPr bwMode="auto">
              <a:xfrm>
                <a:off x="562429" y="3578370"/>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Labeling Automation</a:t>
                </a:r>
              </a:p>
            </p:txBody>
          </p:sp>
          <p:sp>
            <p:nvSpPr>
              <p:cNvPr id="148" name="Rounded Rectangle 169">
                <a:extLst>
                  <a:ext uri="{FF2B5EF4-FFF2-40B4-BE49-F238E27FC236}">
                    <a16:creationId xmlns:a16="http://schemas.microsoft.com/office/drawing/2014/main" id="{2D304B52-5B21-4B19-B365-C94801E51083}"/>
                  </a:ext>
                </a:extLst>
              </p:cNvPr>
              <p:cNvSpPr/>
              <p:nvPr/>
            </p:nvSpPr>
            <p:spPr bwMode="auto">
              <a:xfrm>
                <a:off x="562429" y="4989609"/>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Data Augmentation/ Reduction/ Transformation</a:t>
                </a:r>
              </a:p>
            </p:txBody>
          </p:sp>
          <p:cxnSp>
            <p:nvCxnSpPr>
              <p:cNvPr id="149" name="Straight Connector 148">
                <a:extLst>
                  <a:ext uri="{FF2B5EF4-FFF2-40B4-BE49-F238E27FC236}">
                    <a16:creationId xmlns:a16="http://schemas.microsoft.com/office/drawing/2014/main" id="{078655FF-ACDC-4B64-A851-EA141E199DC6}"/>
                  </a:ext>
                </a:extLst>
              </p:cNvPr>
              <p:cNvCxnSpPr/>
              <p:nvPr/>
            </p:nvCxnSpPr>
            <p:spPr>
              <a:xfrm flipV="1">
                <a:off x="638629" y="3502461"/>
                <a:ext cx="1447800" cy="1371"/>
              </a:xfrm>
              <a:prstGeom prst="line">
                <a:avLst/>
              </a:prstGeom>
              <a:ln w="127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A3A412D-6298-4381-B15A-F17ACF45AD6E}"/>
                  </a:ext>
                </a:extLst>
              </p:cNvPr>
              <p:cNvCxnSpPr/>
              <p:nvPr/>
            </p:nvCxnSpPr>
            <p:spPr>
              <a:xfrm flipV="1">
                <a:off x="638629" y="4918685"/>
                <a:ext cx="1447800" cy="1371"/>
              </a:xfrm>
              <a:prstGeom prst="line">
                <a:avLst/>
              </a:prstGeom>
              <a:ln w="127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136" name="Picture 135">
              <a:extLst>
                <a:ext uri="{FF2B5EF4-FFF2-40B4-BE49-F238E27FC236}">
                  <a16:creationId xmlns:a16="http://schemas.microsoft.com/office/drawing/2014/main" id="{1CCD0F68-5229-4BC1-8D21-7D5FC13F9B9B}"/>
                </a:ext>
              </a:extLst>
            </p:cNvPr>
            <p:cNvPicPr>
              <a:picLocks noChangeAspect="1"/>
            </p:cNvPicPr>
            <p:nvPr/>
          </p:nvPicPr>
          <p:blipFill>
            <a:blip r:embed="rId19"/>
            <a:stretch>
              <a:fillRect/>
            </a:stretch>
          </p:blipFill>
          <p:spPr>
            <a:xfrm>
              <a:off x="4004205" y="4305255"/>
              <a:ext cx="1168460" cy="876345"/>
            </a:xfrm>
            <a:prstGeom prst="rect">
              <a:avLst/>
            </a:prstGeom>
          </p:spPr>
        </p:pic>
        <p:pic>
          <p:nvPicPr>
            <p:cNvPr id="174" name="Picture 173">
              <a:extLst>
                <a:ext uri="{FF2B5EF4-FFF2-40B4-BE49-F238E27FC236}">
                  <a16:creationId xmlns:a16="http://schemas.microsoft.com/office/drawing/2014/main" id="{0F03BD1A-67B9-4E8E-B681-1D7011EA3C4A}"/>
                </a:ext>
              </a:extLst>
            </p:cNvPr>
            <p:cNvPicPr>
              <a:picLocks noChangeAspect="1"/>
            </p:cNvPicPr>
            <p:nvPr/>
          </p:nvPicPr>
          <p:blipFill>
            <a:blip r:embed="rId20"/>
            <a:stretch>
              <a:fillRect/>
            </a:stretch>
          </p:blipFill>
          <p:spPr>
            <a:xfrm>
              <a:off x="4141869" y="2819400"/>
              <a:ext cx="860262" cy="675812"/>
            </a:xfrm>
            <a:prstGeom prst="rect">
              <a:avLst/>
            </a:prstGeom>
            <a:ln>
              <a:noFill/>
            </a:ln>
            <a:effectLst/>
          </p:spPr>
        </p:pic>
        <p:pic>
          <p:nvPicPr>
            <p:cNvPr id="175" name="Picture 2" descr="http://www.mathworks.com/images/nextgen/supporting/products/ml-classification.png">
              <a:extLst>
                <a:ext uri="{FF2B5EF4-FFF2-40B4-BE49-F238E27FC236}">
                  <a16:creationId xmlns:a16="http://schemas.microsoft.com/office/drawing/2014/main" id="{44F0BEAE-6E7C-43E5-B391-965B6AE89EA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65665" y="5889978"/>
              <a:ext cx="506332" cy="6230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6" name="Picture 4" descr="Clustering for machine learning">
              <a:extLst>
                <a:ext uri="{FF2B5EF4-FFF2-40B4-BE49-F238E27FC236}">
                  <a16:creationId xmlns:a16="http://schemas.microsoft.com/office/drawing/2014/main" id="{5B18321B-07CA-45A3-8E64-285E870FA78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71999" y="5912784"/>
              <a:ext cx="489329" cy="6429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80" name="Group 179">
            <a:extLst>
              <a:ext uri="{FF2B5EF4-FFF2-40B4-BE49-F238E27FC236}">
                <a16:creationId xmlns:a16="http://schemas.microsoft.com/office/drawing/2014/main" id="{2679C0CC-831B-44F4-BC2F-CFA483B1CBB3}"/>
              </a:ext>
            </a:extLst>
          </p:cNvPr>
          <p:cNvGrpSpPr/>
          <p:nvPr/>
        </p:nvGrpSpPr>
        <p:grpSpPr>
          <a:xfrm>
            <a:off x="6395988" y="2259973"/>
            <a:ext cx="2438619" cy="4445627"/>
            <a:chOff x="6395988" y="2259973"/>
            <a:chExt cx="2438619" cy="4445627"/>
          </a:xfrm>
        </p:grpSpPr>
        <p:grpSp>
          <p:nvGrpSpPr>
            <p:cNvPr id="126" name="Group 52">
              <a:extLst>
                <a:ext uri="{FF2B5EF4-FFF2-40B4-BE49-F238E27FC236}">
                  <a16:creationId xmlns:a16="http://schemas.microsoft.com/office/drawing/2014/main" id="{0C5B8A91-9BD4-4F31-8A62-89CD79C9B202}"/>
                </a:ext>
              </a:extLst>
            </p:cNvPr>
            <p:cNvGrpSpPr/>
            <p:nvPr/>
          </p:nvGrpSpPr>
          <p:grpSpPr>
            <a:xfrm>
              <a:off x="6395988" y="2259973"/>
              <a:ext cx="2438619" cy="4445627"/>
              <a:chOff x="445123" y="1913073"/>
              <a:chExt cx="1828800" cy="4348669"/>
            </a:xfrm>
          </p:grpSpPr>
          <p:sp>
            <p:nvSpPr>
              <p:cNvPr id="127" name="AutoShape 19">
                <a:extLst>
                  <a:ext uri="{FF2B5EF4-FFF2-40B4-BE49-F238E27FC236}">
                    <a16:creationId xmlns:a16="http://schemas.microsoft.com/office/drawing/2014/main" id="{552E4BDB-CC00-4265-8DAA-4FE80B041EDB}"/>
                  </a:ext>
                </a:extLst>
              </p:cNvPr>
              <p:cNvSpPr>
                <a:spLocks noChangeArrowheads="1"/>
              </p:cNvSpPr>
              <p:nvPr/>
            </p:nvSpPr>
            <p:spPr bwMode="auto">
              <a:xfrm>
                <a:off x="445123" y="1913073"/>
                <a:ext cx="1828800" cy="4348669"/>
              </a:xfrm>
              <a:prstGeom prst="roundRect">
                <a:avLst>
                  <a:gd name="adj" fmla="val 4692"/>
                </a:avLst>
              </a:prstGeom>
              <a:solidFill>
                <a:srgbClr val="FFD1FF"/>
              </a:solidFill>
              <a:ln w="6350" cap="flat" cmpd="sng" algn="ctr">
                <a:noFill/>
                <a:prstDash val="solid"/>
                <a:round/>
                <a:headEnd type="none" w="med" len="med"/>
                <a:tailEnd type="none" w="med" len="med"/>
              </a:ln>
              <a:effectLst/>
            </p:spPr>
            <p:txBody>
              <a:bodyPr vert="horz" wrap="square" lIns="91440" tIns="18288" rIns="91440" bIns="45720" numCol="1" rtlCol="0" anchor="t" anchorCtr="0" compatLnSpc="1">
                <a:prstTxWarp prst="textNoShape">
                  <a:avLst/>
                </a:prstTxWarp>
              </a:bodyPr>
              <a:lstStyle/>
              <a:p>
                <a:pPr algn="ctr"/>
                <a:endParaRPr lang="en-US" dirty="0"/>
              </a:p>
            </p:txBody>
          </p:sp>
          <p:sp>
            <p:nvSpPr>
              <p:cNvPr id="128" name="AutoShape 19">
                <a:extLst>
                  <a:ext uri="{FF2B5EF4-FFF2-40B4-BE49-F238E27FC236}">
                    <a16:creationId xmlns:a16="http://schemas.microsoft.com/office/drawing/2014/main" id="{3789FD6C-F044-412B-94E3-BC0EDD0CFF6B}"/>
                  </a:ext>
                </a:extLst>
              </p:cNvPr>
              <p:cNvSpPr>
                <a:spLocks noChangeArrowheads="1"/>
              </p:cNvSpPr>
              <p:nvPr/>
            </p:nvSpPr>
            <p:spPr bwMode="auto">
              <a:xfrm>
                <a:off x="562429" y="2041191"/>
                <a:ext cx="1600200" cy="4081093"/>
              </a:xfrm>
              <a:prstGeom prst="roundRect">
                <a:avLst>
                  <a:gd name="adj" fmla="val 4692"/>
                </a:avLst>
              </a:prstGeom>
              <a:solidFill>
                <a:schemeClr val="bg1"/>
              </a:solidFill>
              <a:ln w="28575" cap="flat" cmpd="sng" algn="ctr">
                <a:noFill/>
                <a:prstDash val="solid"/>
                <a:round/>
                <a:headEnd type="none" w="med" len="med"/>
                <a:tailEnd type="none" w="med" len="med"/>
              </a:ln>
              <a:effectLst/>
            </p:spPr>
            <p:txBody>
              <a:bodyPr vert="horz" wrap="square" lIns="91440" tIns="18288" rIns="91440" bIns="45720" numCol="1" rtlCol="0" anchor="t" anchorCtr="0" compatLnSpc="1">
                <a:prstTxWarp prst="textNoShape">
                  <a:avLst/>
                </a:prstTxWarp>
              </a:bodyPr>
              <a:lstStyle/>
              <a:p>
                <a:pPr algn="ctr"/>
                <a:endParaRPr lang="en-US" sz="1400" b="1" dirty="0">
                  <a:latin typeface="Arial" pitchFamily="34" charset="0"/>
                  <a:cs typeface="Arial" pitchFamily="34" charset="0"/>
                </a:endParaRPr>
              </a:p>
            </p:txBody>
          </p:sp>
          <p:sp>
            <p:nvSpPr>
              <p:cNvPr id="129" name="Rounded Rectangle 167">
                <a:extLst>
                  <a:ext uri="{FF2B5EF4-FFF2-40B4-BE49-F238E27FC236}">
                    <a16:creationId xmlns:a16="http://schemas.microsoft.com/office/drawing/2014/main" id="{738F18A0-94C7-4226-B4DC-9AF21775B226}"/>
                  </a:ext>
                </a:extLst>
              </p:cNvPr>
              <p:cNvSpPr/>
              <p:nvPr/>
            </p:nvSpPr>
            <p:spPr bwMode="auto">
              <a:xfrm>
                <a:off x="562429" y="2093975"/>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Hardware-Accelerated Training</a:t>
                </a:r>
              </a:p>
              <a:p>
                <a:pPr algn="ctr"/>
                <a:endParaRPr lang="en-US" sz="1400" b="1" dirty="0">
                  <a:latin typeface="Arial" pitchFamily="34" charset="0"/>
                  <a:cs typeface="Arial" pitchFamily="34" charset="0"/>
                </a:endParaRPr>
              </a:p>
            </p:txBody>
          </p:sp>
          <p:sp>
            <p:nvSpPr>
              <p:cNvPr id="130" name="Rounded Rectangle 168">
                <a:extLst>
                  <a:ext uri="{FF2B5EF4-FFF2-40B4-BE49-F238E27FC236}">
                    <a16:creationId xmlns:a16="http://schemas.microsoft.com/office/drawing/2014/main" id="{B6056E9D-E81B-4958-BE40-2C0E7EBF8A0A}"/>
                  </a:ext>
                </a:extLst>
              </p:cNvPr>
              <p:cNvSpPr/>
              <p:nvPr/>
            </p:nvSpPr>
            <p:spPr bwMode="auto">
              <a:xfrm>
                <a:off x="562429" y="3578370"/>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Hyperparameter Tuning</a:t>
                </a:r>
              </a:p>
              <a:p>
                <a:pPr algn="ctr"/>
                <a:endParaRPr lang="en-US" sz="1200" b="1" dirty="0">
                  <a:latin typeface="Arial" pitchFamily="34" charset="0"/>
                  <a:cs typeface="Arial" pitchFamily="34" charset="0"/>
                </a:endParaRPr>
              </a:p>
            </p:txBody>
          </p:sp>
          <p:sp>
            <p:nvSpPr>
              <p:cNvPr id="131" name="Rounded Rectangle 169">
                <a:extLst>
                  <a:ext uri="{FF2B5EF4-FFF2-40B4-BE49-F238E27FC236}">
                    <a16:creationId xmlns:a16="http://schemas.microsoft.com/office/drawing/2014/main" id="{15C2EE59-1DB9-439D-A74A-06D707451CC1}"/>
                  </a:ext>
                </a:extLst>
              </p:cNvPr>
              <p:cNvSpPr/>
              <p:nvPr/>
            </p:nvSpPr>
            <p:spPr bwMode="auto">
              <a:xfrm>
                <a:off x="562429" y="4989609"/>
                <a:ext cx="1600200" cy="228600"/>
              </a:xfrm>
              <a:prstGeom prst="roundRect">
                <a:avLst>
                  <a:gd name="adj" fmla="val 32374"/>
                </a:avLst>
              </a:prstGeom>
              <a:noFill/>
              <a:ln w="19050" algn="ctr">
                <a:noFill/>
                <a:round/>
                <a:headEnd/>
                <a:tailEnd/>
              </a:ln>
            </p:spPr>
            <p:txBody>
              <a:bodyPr lIns="9144" tIns="9144" rIns="9144" bIns="9144" anchor="t"/>
              <a:lstStyle/>
              <a:p>
                <a:pPr algn="ctr"/>
                <a:r>
                  <a:rPr lang="en-US" sz="1200" b="1" dirty="0">
                    <a:latin typeface="Arial" pitchFamily="34" charset="0"/>
                    <a:cs typeface="Arial" pitchFamily="34" charset="0"/>
                  </a:rPr>
                  <a:t>Model Validation</a:t>
                </a:r>
              </a:p>
            </p:txBody>
          </p:sp>
          <p:cxnSp>
            <p:nvCxnSpPr>
              <p:cNvPr id="132" name="Straight Connector 131">
                <a:extLst>
                  <a:ext uri="{FF2B5EF4-FFF2-40B4-BE49-F238E27FC236}">
                    <a16:creationId xmlns:a16="http://schemas.microsoft.com/office/drawing/2014/main" id="{38539A9E-EAD4-4C0D-BE43-CE70DEB2A91C}"/>
                  </a:ext>
                </a:extLst>
              </p:cNvPr>
              <p:cNvCxnSpPr/>
              <p:nvPr/>
            </p:nvCxnSpPr>
            <p:spPr>
              <a:xfrm flipV="1">
                <a:off x="638629" y="3502461"/>
                <a:ext cx="1447800" cy="1371"/>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EE5A712-B2CC-451A-8186-34628941270D}"/>
                  </a:ext>
                </a:extLst>
              </p:cNvPr>
              <p:cNvCxnSpPr/>
              <p:nvPr/>
            </p:nvCxnSpPr>
            <p:spPr>
              <a:xfrm flipV="1">
                <a:off x="638629" y="4918685"/>
                <a:ext cx="1447800" cy="1371"/>
              </a:xfrm>
              <a:prstGeom prst="line">
                <a:avLst/>
              </a:prstGeom>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EE2F822A-8481-4CA2-93D9-623CEDD536DE}"/>
                </a:ext>
              </a:extLst>
            </p:cNvPr>
            <p:cNvGrpSpPr/>
            <p:nvPr/>
          </p:nvGrpSpPr>
          <p:grpSpPr>
            <a:xfrm>
              <a:off x="6654019" y="2933396"/>
              <a:ext cx="2106386" cy="993600"/>
              <a:chOff x="6654019" y="2933396"/>
              <a:chExt cx="2106386" cy="993600"/>
            </a:xfrm>
          </p:grpSpPr>
          <p:pic>
            <p:nvPicPr>
              <p:cNvPr id="122" name="Picture 121">
                <a:extLst>
                  <a:ext uri="{FF2B5EF4-FFF2-40B4-BE49-F238E27FC236}">
                    <a16:creationId xmlns:a16="http://schemas.microsoft.com/office/drawing/2014/main" id="{D312E055-3BEE-47C8-8D37-874EF674E6E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654019" y="2933396"/>
                <a:ext cx="1452086" cy="785555"/>
              </a:xfrm>
              <a:prstGeom prst="rect">
                <a:avLst/>
              </a:prstGeom>
            </p:spPr>
          </p:pic>
          <p:pic>
            <p:nvPicPr>
              <p:cNvPr id="123" name="Picture 122">
                <a:extLst>
                  <a:ext uri="{FF2B5EF4-FFF2-40B4-BE49-F238E27FC236}">
                    <a16:creationId xmlns:a16="http://schemas.microsoft.com/office/drawing/2014/main" id="{A1BD57A6-ACCB-4B1B-9322-29B6352B02D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875387" y="3327050"/>
                <a:ext cx="653752" cy="518916"/>
              </a:xfrm>
              <a:prstGeom prst="rect">
                <a:avLst/>
              </a:prstGeom>
            </p:spPr>
          </p:pic>
          <p:pic>
            <p:nvPicPr>
              <p:cNvPr id="124" name="Picture 123">
                <a:extLst>
                  <a:ext uri="{FF2B5EF4-FFF2-40B4-BE49-F238E27FC236}">
                    <a16:creationId xmlns:a16="http://schemas.microsoft.com/office/drawing/2014/main" id="{7DA95678-1167-460C-B6C3-44E36B8523AD}"/>
                  </a:ext>
                </a:extLst>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10000" b="90000" l="10000" r="90000">
                            <a14:foregroundMark x1="25286" y1="75610" x2="25571" y2="66260"/>
                            <a14:foregroundMark x1="35714" y1="66870" x2="38286" y2="75203"/>
                            <a14:foregroundMark x1="46429" y1="67073" x2="46857" y2="73374"/>
                            <a14:foregroundMark x1="50571" y1="68089" x2="49571" y2="74797"/>
                            <a14:foregroundMark x1="60571" y1="65854" x2="60714" y2="71341"/>
                            <a14:foregroundMark x1="67429" y1="66667" x2="65286" y2="70935"/>
                            <a14:foregroundMark x1="74857" y1="77236" x2="74857" y2="77236"/>
                            <a14:foregroundMark x1="31286" y1="43089" x2="35000" y2="47764"/>
                            <a14:foregroundMark x1="36571" y1="38618" x2="37143" y2="42683"/>
                            <a14:backgroundMark x1="33286" y1="41057" x2="33286" y2="41057"/>
                            <a14:backgroundMark x1="32429" y1="38618" x2="32429" y2="38618"/>
                            <a14:backgroundMark x1="33429" y1="38211" x2="33429" y2="38211"/>
                            <a14:backgroundMark x1="34714" y1="35163" x2="34714" y2="35163"/>
                            <a14:backgroundMark x1="37000" y1="34553" x2="37000" y2="34553"/>
                            <a14:backgroundMark x1="38571" y1="32520" x2="38857" y2="32520"/>
                            <a14:backgroundMark x1="33286" y1="42073" x2="39286" y2="48171"/>
                            <a14:backgroundMark x1="38714" y1="38821" x2="41571" y2="43089"/>
                            <a14:backgroundMark x1="52286" y1="34553" x2="53000" y2="37602"/>
                            <a14:backgroundMark x1="55857" y1="46545" x2="51286" y2="49797"/>
                          </a14:backgroundRemoval>
                        </a14:imgEffect>
                      </a14:imgLayer>
                    </a14:imgProps>
                  </a:ext>
                  <a:ext uri="{28A0092B-C50C-407E-A947-70E740481C1C}">
                    <a14:useLocalDpi xmlns:a14="http://schemas.microsoft.com/office/drawing/2010/main" val="0"/>
                  </a:ext>
                </a:extLst>
              </a:blip>
              <a:stretch>
                <a:fillRect/>
              </a:stretch>
            </p:blipFill>
            <p:spPr>
              <a:xfrm>
                <a:off x="8174671" y="3515309"/>
                <a:ext cx="585734" cy="411687"/>
              </a:xfrm>
              <a:prstGeom prst="rect">
                <a:avLst/>
              </a:prstGeom>
            </p:spPr>
          </p:pic>
        </p:grpSp>
        <p:grpSp>
          <p:nvGrpSpPr>
            <p:cNvPr id="116" name="Group 115">
              <a:extLst>
                <a:ext uri="{FF2B5EF4-FFF2-40B4-BE49-F238E27FC236}">
                  <a16:creationId xmlns:a16="http://schemas.microsoft.com/office/drawing/2014/main" id="{756E4583-FFC1-440A-A809-E95E2E7CA49A}"/>
                </a:ext>
              </a:extLst>
            </p:cNvPr>
            <p:cNvGrpSpPr/>
            <p:nvPr/>
          </p:nvGrpSpPr>
          <p:grpSpPr>
            <a:xfrm>
              <a:off x="6686281" y="4308971"/>
              <a:ext cx="1767865" cy="906496"/>
              <a:chOff x="6686281" y="4308971"/>
              <a:chExt cx="1767865" cy="906496"/>
            </a:xfrm>
          </p:grpSpPr>
          <p:pic>
            <p:nvPicPr>
              <p:cNvPr id="117" name="Picture 116">
                <a:extLst>
                  <a:ext uri="{FF2B5EF4-FFF2-40B4-BE49-F238E27FC236}">
                    <a16:creationId xmlns:a16="http://schemas.microsoft.com/office/drawing/2014/main" id="{61A3F09A-E446-4963-8C21-092F7432AD8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686281" y="4308971"/>
                <a:ext cx="1072488" cy="906496"/>
              </a:xfrm>
              <a:prstGeom prst="rect">
                <a:avLst/>
              </a:prstGeom>
            </p:spPr>
          </p:pic>
          <p:pic>
            <p:nvPicPr>
              <p:cNvPr id="118" name="Picture 117" descr="graph3.png">
                <a:extLst>
                  <a:ext uri="{FF2B5EF4-FFF2-40B4-BE49-F238E27FC236}">
                    <a16:creationId xmlns:a16="http://schemas.microsoft.com/office/drawing/2014/main" id="{7963CF6C-7600-4191-A725-33F5CE4C6AD7}"/>
                  </a:ext>
                </a:extLst>
              </p:cNvPr>
              <p:cNvPicPr>
                <a:picLocks noChangeAspect="1"/>
              </p:cNvPicPr>
              <p:nvPr/>
            </p:nvPicPr>
            <p:blipFill>
              <a:blip r:embed="rId28" cstate="print"/>
              <a:stretch>
                <a:fillRect/>
              </a:stretch>
            </p:blipFill>
            <p:spPr>
              <a:xfrm>
                <a:off x="7568441" y="4466062"/>
                <a:ext cx="885705" cy="565607"/>
              </a:xfrm>
              <a:prstGeom prst="rect">
                <a:avLst/>
              </a:prstGeom>
              <a:effectLst>
                <a:outerShdw blurRad="63500" dist="63500" dir="2700000" sx="95000" sy="95000" algn="tl" rotWithShape="0">
                  <a:prstClr val="black">
                    <a:alpha val="40000"/>
                  </a:prstClr>
                </a:outerShdw>
              </a:effectLst>
            </p:spPr>
          </p:pic>
        </p:grpSp>
        <p:pic>
          <p:nvPicPr>
            <p:cNvPr id="177" name="Picture 176">
              <a:extLst>
                <a:ext uri="{FF2B5EF4-FFF2-40B4-BE49-F238E27FC236}">
                  <a16:creationId xmlns:a16="http://schemas.microsoft.com/office/drawing/2014/main" id="{01E09198-1466-4D9C-9733-5E2DCA5D6D9B}"/>
                </a:ext>
              </a:extLst>
            </p:cNvPr>
            <p:cNvPicPr>
              <a:picLocks noChangeAspect="1"/>
            </p:cNvPicPr>
            <p:nvPr/>
          </p:nvPicPr>
          <p:blipFill>
            <a:blip r:embed="rId29"/>
            <a:stretch>
              <a:fillRect/>
            </a:stretch>
          </p:blipFill>
          <p:spPr>
            <a:xfrm>
              <a:off x="7177148" y="5779849"/>
              <a:ext cx="885705" cy="620951"/>
            </a:xfrm>
            <a:prstGeom prst="rect">
              <a:avLst/>
            </a:prstGeom>
          </p:spPr>
        </p:pic>
      </p:grpSp>
      <p:sp>
        <p:nvSpPr>
          <p:cNvPr id="5" name="TextBox 4">
            <a:extLst>
              <a:ext uri="{FF2B5EF4-FFF2-40B4-BE49-F238E27FC236}">
                <a16:creationId xmlns:a16="http://schemas.microsoft.com/office/drawing/2014/main" id="{4A14EDE0-D61C-4981-9003-0327C7EC6739}"/>
              </a:ext>
            </a:extLst>
          </p:cNvPr>
          <p:cNvSpPr txBox="1"/>
          <p:nvPr/>
        </p:nvSpPr>
        <p:spPr>
          <a:xfrm>
            <a:off x="3362066" y="3593423"/>
            <a:ext cx="2408127" cy="1815882"/>
          </a:xfrm>
          <a:prstGeom prst="rect">
            <a:avLst/>
          </a:prstGeom>
          <a:solidFill>
            <a:schemeClr val="bg1"/>
          </a:solidFill>
          <a:ln>
            <a:solidFill>
              <a:schemeClr val="accent4">
                <a:lumMod val="60000"/>
                <a:lumOff val="40000"/>
              </a:schemeClr>
            </a:solidFill>
          </a:ln>
        </p:spPr>
        <p:txBody>
          <a:bodyPr wrap="square" rtlCol="0">
            <a:spAutoFit/>
          </a:bodyPr>
          <a:lstStyle/>
          <a:p>
            <a:pPr algn="ctr"/>
            <a:r>
              <a:rPr lang="en-US" sz="1600" dirty="0">
                <a:latin typeface="Arial Rounded MT Bold" panose="020F0704030504030204" pitchFamily="34" charset="0"/>
              </a:rPr>
              <a:t>20 features</a:t>
            </a:r>
          </a:p>
          <a:p>
            <a:pPr algn="ctr"/>
            <a:r>
              <a:rPr lang="en-US" sz="1600" dirty="0">
                <a:latin typeface="Arial Rounded MT Bold" panose="020F0704030504030204" pitchFamily="34" charset="0"/>
              </a:rPr>
              <a:t>Selected characterizing</a:t>
            </a:r>
          </a:p>
          <a:p>
            <a:pPr algn="ctr"/>
            <a:r>
              <a:rPr lang="en-US" sz="1600" dirty="0">
                <a:latin typeface="Arial Rounded MT Bold" panose="020F0704030504030204" pitchFamily="34" charset="0"/>
              </a:rPr>
              <a:t>the local</a:t>
            </a:r>
          </a:p>
          <a:p>
            <a:pPr algn="ctr"/>
            <a:r>
              <a:rPr lang="en-US" sz="1600" dirty="0">
                <a:latin typeface="Arial Rounded MT Bold" panose="020F0704030504030204" pitchFamily="34" charset="0"/>
              </a:rPr>
              <a:t>atomic arrangements</a:t>
            </a:r>
          </a:p>
          <a:p>
            <a:pPr algn="ctr"/>
            <a:r>
              <a:rPr lang="en-US" sz="1600" dirty="0">
                <a:latin typeface="Arial Rounded MT Bold" panose="020F0704030504030204" pitchFamily="34" charset="0"/>
              </a:rPr>
              <a:t>and chemistry of the crystals</a:t>
            </a:r>
            <a:endParaRPr lang="en-US" sz="1600" dirty="0">
              <a:latin typeface="Arial Rounded MT Bold" panose="020F0704030504030204" pitchFamily="34" charset="0"/>
              <a:cs typeface="Arial" pitchFamily="34" charset="0"/>
            </a:endParaRPr>
          </a:p>
        </p:txBody>
      </p:sp>
      <p:sp>
        <p:nvSpPr>
          <p:cNvPr id="80" name="TextBox 79">
            <a:extLst>
              <a:ext uri="{FF2B5EF4-FFF2-40B4-BE49-F238E27FC236}">
                <a16:creationId xmlns:a16="http://schemas.microsoft.com/office/drawing/2014/main" id="{4A169480-6678-4CDC-8327-C2F798A054F4}"/>
              </a:ext>
            </a:extLst>
          </p:cNvPr>
          <p:cNvSpPr txBox="1"/>
          <p:nvPr/>
        </p:nvSpPr>
        <p:spPr>
          <a:xfrm>
            <a:off x="6389493" y="4008646"/>
            <a:ext cx="2442882" cy="830997"/>
          </a:xfrm>
          <a:prstGeom prst="rect">
            <a:avLst/>
          </a:prstGeom>
          <a:solidFill>
            <a:schemeClr val="bg1"/>
          </a:solidFill>
          <a:ln>
            <a:solidFill>
              <a:srgbClr val="EFC9EC"/>
            </a:solidFill>
          </a:ln>
        </p:spPr>
        <p:txBody>
          <a:bodyPr wrap="square" rtlCol="0">
            <a:spAutoFit/>
          </a:bodyPr>
          <a:lstStyle/>
          <a:p>
            <a:pPr algn="ctr"/>
            <a:r>
              <a:rPr lang="en-US" sz="1600" dirty="0">
                <a:latin typeface="Arial Rounded MT Bold" panose="020F0704030504030204" pitchFamily="34" charset="0"/>
              </a:rPr>
              <a:t>Logistic regression Binary classification model</a:t>
            </a:r>
            <a:endParaRPr lang="en-US" sz="1600" dirty="0">
              <a:latin typeface="Arial Rounded MT Bold" panose="020F0704030504030204" pitchFamily="34" charset="0"/>
              <a:cs typeface="Arial" pitchFamily="34" charset="0"/>
            </a:endParaRPr>
          </a:p>
        </p:txBody>
      </p:sp>
      <p:sp>
        <p:nvSpPr>
          <p:cNvPr id="78" name="TextBox 77">
            <a:extLst>
              <a:ext uri="{FF2B5EF4-FFF2-40B4-BE49-F238E27FC236}">
                <a16:creationId xmlns:a16="http://schemas.microsoft.com/office/drawing/2014/main" id="{3403293E-64C0-4329-B27C-33046485AD6A}"/>
              </a:ext>
            </a:extLst>
          </p:cNvPr>
          <p:cNvSpPr txBox="1"/>
          <p:nvPr/>
        </p:nvSpPr>
        <p:spPr>
          <a:xfrm>
            <a:off x="9376695" y="4144022"/>
            <a:ext cx="2442882" cy="584775"/>
          </a:xfrm>
          <a:prstGeom prst="rect">
            <a:avLst/>
          </a:prstGeom>
          <a:solidFill>
            <a:schemeClr val="bg1"/>
          </a:solidFill>
          <a:ln>
            <a:solidFill>
              <a:srgbClr val="B7F3F3"/>
            </a:solidFill>
          </a:ln>
        </p:spPr>
        <p:txBody>
          <a:bodyPr wrap="square" rtlCol="0">
            <a:spAutoFit/>
          </a:bodyPr>
          <a:lstStyle/>
          <a:p>
            <a:pPr algn="ctr"/>
            <a:r>
              <a:rPr lang="en-US" sz="1600" dirty="0">
                <a:latin typeface="Arial Rounded MT Bold" panose="020F0704030504030204" pitchFamily="34" charset="0"/>
              </a:rPr>
              <a:t>Sharing models and publish results</a:t>
            </a:r>
            <a:endParaRPr lang="en-US" sz="1600" dirty="0">
              <a:latin typeface="Arial Rounded MT Bold" panose="020F0704030504030204" pitchFamily="34" charset="0"/>
              <a:cs typeface="Arial" pitchFamily="34" charset="0"/>
            </a:endParaRPr>
          </a:p>
        </p:txBody>
      </p:sp>
      <p:sp>
        <p:nvSpPr>
          <p:cNvPr id="79" name="TextBox 78">
            <a:extLst>
              <a:ext uri="{FF2B5EF4-FFF2-40B4-BE49-F238E27FC236}">
                <a16:creationId xmlns:a16="http://schemas.microsoft.com/office/drawing/2014/main" id="{CF80C921-A65B-4EE7-AE73-1E62FA58C5C3}"/>
              </a:ext>
            </a:extLst>
          </p:cNvPr>
          <p:cNvSpPr txBox="1"/>
          <p:nvPr/>
        </p:nvSpPr>
        <p:spPr>
          <a:xfrm>
            <a:off x="389427" y="3908944"/>
            <a:ext cx="2408127" cy="1077218"/>
          </a:xfrm>
          <a:prstGeom prst="rect">
            <a:avLst/>
          </a:prstGeom>
          <a:solidFill>
            <a:schemeClr val="bg1"/>
          </a:solidFill>
          <a:ln>
            <a:solidFill>
              <a:srgbClr val="00B0F0"/>
            </a:solidFill>
          </a:ln>
        </p:spPr>
        <p:txBody>
          <a:bodyPr wrap="square" rtlCol="0">
            <a:spAutoFit/>
          </a:bodyPr>
          <a:lstStyle/>
          <a:p>
            <a:pPr algn="ctr"/>
            <a:r>
              <a:rPr lang="en-US" sz="1600" dirty="0">
                <a:latin typeface="Arial Rounded MT Bold" panose="020F0704030504030204" pitchFamily="34" charset="0"/>
              </a:rPr>
              <a:t>Access data from datastore with 12,000+ Li containing materials</a:t>
            </a:r>
            <a:endParaRPr lang="en-US" sz="1600" dirty="0">
              <a:latin typeface="Arial Rounded MT Bold" panose="020F0704030504030204" pitchFamily="34" charset="0"/>
              <a:cs typeface="Arial" pitchFamily="34" charset="0"/>
            </a:endParaRPr>
          </a:p>
        </p:txBody>
      </p:sp>
    </p:spTree>
    <p:extLst>
      <p:ext uri="{BB962C8B-B14F-4D97-AF65-F5344CB8AC3E}">
        <p14:creationId xmlns:p14="http://schemas.microsoft.com/office/powerpoint/2010/main" val="350288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78"/>
                                        </p:tgtEl>
                                      </p:cBhvr>
                                    </p:animEffect>
                                    <p:set>
                                      <p:cBhvr>
                                        <p:cTn id="35" dur="1" fill="hold">
                                          <p:stCondLst>
                                            <p:cond delay="499"/>
                                          </p:stCondLst>
                                        </p:cTn>
                                        <p:tgtEl>
                                          <p:spTgt spid="17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79"/>
                                        </p:tgtEl>
                                      </p:cBhvr>
                                    </p:animEffect>
                                    <p:set>
                                      <p:cBhvr>
                                        <p:cTn id="38" dur="1" fill="hold">
                                          <p:stCondLst>
                                            <p:cond delay="499"/>
                                          </p:stCondLst>
                                        </p:cTn>
                                        <p:tgtEl>
                                          <p:spTgt spid="179"/>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80"/>
                                        </p:tgtEl>
                                      </p:cBhvr>
                                    </p:animEffect>
                                    <p:set>
                                      <p:cBhvr>
                                        <p:cTn id="41" dur="1" fill="hold">
                                          <p:stCondLst>
                                            <p:cond delay="499"/>
                                          </p:stCondLst>
                                        </p:cTn>
                                        <p:tgtEl>
                                          <p:spTgt spid="18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81"/>
                                        </p:tgtEl>
                                      </p:cBhvr>
                                    </p:animEffect>
                                    <p:set>
                                      <p:cBhvr>
                                        <p:cTn id="44" dur="1" fill="hold">
                                          <p:stCondLst>
                                            <p:cond delay="499"/>
                                          </p:stCondLst>
                                        </p:cTn>
                                        <p:tgtEl>
                                          <p:spTgt spid="18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wipe(down)">
                                      <p:cBhvr>
                                        <p:cTn id="49" dur="500"/>
                                        <p:tgtEl>
                                          <p:spTgt spid="7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down)">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80"/>
                                        </p:tgtEl>
                                        <p:attrNameLst>
                                          <p:attrName>style.visibility</p:attrName>
                                        </p:attrNameLst>
                                      </p:cBhvr>
                                      <p:to>
                                        <p:strVal val="visible"/>
                                      </p:to>
                                    </p:set>
                                    <p:animEffect transition="in" filter="wipe(down)">
                                      <p:cBhvr>
                                        <p:cTn id="59" dur="500"/>
                                        <p:tgtEl>
                                          <p:spTgt spid="8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78"/>
                                        </p:tgtEl>
                                        <p:attrNameLst>
                                          <p:attrName>style.visibility</p:attrName>
                                        </p:attrNameLst>
                                      </p:cBhvr>
                                      <p:to>
                                        <p:strVal val="visible"/>
                                      </p:to>
                                    </p:set>
                                    <p:animEffect transition="in" filter="wipe(down)">
                                      <p:cBhvr>
                                        <p:cTn id="64"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42" grpId="0" animBg="1"/>
      <p:bldP spid="162" grpId="0" animBg="1"/>
      <p:bldP spid="171" grpId="0" animBg="1"/>
      <p:bldP spid="172" grpId="0" animBg="1"/>
      <p:bldP spid="173" grpId="0" animBg="1"/>
      <p:bldP spid="5" grpId="0" animBg="1"/>
      <p:bldP spid="80" grpId="0" animBg="1"/>
      <p:bldP spid="78" grpId="0" animBg="1"/>
      <p:bldP spid="7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466D-DC12-4B1D-96FD-8D89932B6BC3}"/>
              </a:ext>
            </a:extLst>
          </p:cNvPr>
          <p:cNvSpPr>
            <a:spLocks noGrp="1"/>
          </p:cNvSpPr>
          <p:nvPr>
            <p:ph type="title"/>
          </p:nvPr>
        </p:nvSpPr>
        <p:spPr/>
        <p:txBody>
          <a:bodyPr/>
          <a:lstStyle/>
          <a:p>
            <a:r>
              <a:rPr lang="en-US" dirty="0"/>
              <a:t>Outcome from the work</a:t>
            </a:r>
          </a:p>
        </p:txBody>
      </p:sp>
      <p:pic>
        <p:nvPicPr>
          <p:cNvPr id="8" name="Content Placeholder 7">
            <a:extLst>
              <a:ext uri="{FF2B5EF4-FFF2-40B4-BE49-F238E27FC236}">
                <a16:creationId xmlns:a16="http://schemas.microsoft.com/office/drawing/2014/main" id="{FA0889A1-AE97-437B-9E74-4EF380A61DF1}"/>
              </a:ext>
            </a:extLst>
          </p:cNvPr>
          <p:cNvPicPr>
            <a:picLocks noGrp="1" noChangeAspect="1"/>
          </p:cNvPicPr>
          <p:nvPr>
            <p:ph idx="1"/>
          </p:nvPr>
        </p:nvPicPr>
        <p:blipFill>
          <a:blip r:embed="rId3"/>
          <a:stretch>
            <a:fillRect/>
          </a:stretch>
        </p:blipFill>
        <p:spPr>
          <a:xfrm>
            <a:off x="1052547" y="1371600"/>
            <a:ext cx="4264170" cy="3295697"/>
          </a:xfrm>
          <a:prstGeom prst="rect">
            <a:avLst/>
          </a:prstGeom>
        </p:spPr>
      </p:pic>
      <p:pic>
        <p:nvPicPr>
          <p:cNvPr id="5" name="Picture 4">
            <a:extLst>
              <a:ext uri="{FF2B5EF4-FFF2-40B4-BE49-F238E27FC236}">
                <a16:creationId xmlns:a16="http://schemas.microsoft.com/office/drawing/2014/main" id="{1BE8CEA8-A0F4-4770-8069-291E1E524363}"/>
              </a:ext>
            </a:extLst>
          </p:cNvPr>
          <p:cNvPicPr>
            <a:picLocks noChangeAspect="1"/>
          </p:cNvPicPr>
          <p:nvPr/>
        </p:nvPicPr>
        <p:blipFill rotWithShape="1">
          <a:blip r:embed="rId4"/>
          <a:srcRect l="6667" t="38888" r="81250" b="22223"/>
          <a:stretch/>
        </p:blipFill>
        <p:spPr>
          <a:xfrm>
            <a:off x="6019799" y="1142999"/>
            <a:ext cx="5657233" cy="4096611"/>
          </a:xfrm>
          <a:prstGeom prst="rect">
            <a:avLst/>
          </a:prstGeom>
        </p:spPr>
      </p:pic>
      <p:sp>
        <p:nvSpPr>
          <p:cNvPr id="7" name="Rectangle 6">
            <a:extLst>
              <a:ext uri="{FF2B5EF4-FFF2-40B4-BE49-F238E27FC236}">
                <a16:creationId xmlns:a16="http://schemas.microsoft.com/office/drawing/2014/main" id="{B29048AF-9D92-461F-8E59-CB385FB7D659}"/>
              </a:ext>
            </a:extLst>
          </p:cNvPr>
          <p:cNvSpPr/>
          <p:nvPr/>
        </p:nvSpPr>
        <p:spPr>
          <a:xfrm>
            <a:off x="914400" y="5239611"/>
            <a:ext cx="10922002" cy="1384995"/>
          </a:xfrm>
          <a:prstGeom prst="rect">
            <a:avLst/>
          </a:prstGeom>
        </p:spPr>
        <p:txBody>
          <a:bodyPr wrap="square">
            <a:spAutoFit/>
          </a:bodyPr>
          <a:lstStyle/>
          <a:p>
            <a:r>
              <a:rPr lang="en-US" sz="2800" i="1" dirty="0">
                <a:solidFill>
                  <a:srgbClr val="024C84"/>
                </a:solidFill>
                <a:latin typeface="Angsana New" panose="020B0502040204020203" pitchFamily="18" charset="-34"/>
                <a:cs typeface="Angsana New" panose="020B0502040204020203" pitchFamily="18" charset="-34"/>
              </a:rPr>
              <a:t>“We used MATLAB for all the data analysis in this work: for reading in atomic structure files, extracting the features, learning the best model from the features, and then applying the optimal model to the structures in the Materials Project database,” </a:t>
            </a:r>
            <a:r>
              <a:rPr lang="en-US" dirty="0"/>
              <a:t>– Austin D Sendek . </a:t>
            </a:r>
          </a:p>
        </p:txBody>
      </p:sp>
      <p:sp>
        <p:nvSpPr>
          <p:cNvPr id="3" name="TextBox 2">
            <a:extLst>
              <a:ext uri="{FF2B5EF4-FFF2-40B4-BE49-F238E27FC236}">
                <a16:creationId xmlns:a16="http://schemas.microsoft.com/office/drawing/2014/main" id="{1B0E4C9A-556B-49AA-BBC0-FFDA1EB9DBF9}"/>
              </a:ext>
            </a:extLst>
          </p:cNvPr>
          <p:cNvSpPr txBox="1"/>
          <p:nvPr/>
        </p:nvSpPr>
        <p:spPr>
          <a:xfrm>
            <a:off x="1052547" y="4724400"/>
            <a:ext cx="5272053" cy="400110"/>
          </a:xfrm>
          <a:prstGeom prst="rect">
            <a:avLst/>
          </a:prstGeom>
          <a:noFill/>
        </p:spPr>
        <p:txBody>
          <a:bodyPr wrap="square" rtlCol="0">
            <a:spAutoFit/>
          </a:bodyPr>
          <a:lstStyle/>
          <a:p>
            <a:r>
              <a:rPr lang="en-US" sz="2000" b="1" dirty="0">
                <a:latin typeface="Arial" pitchFamily="34" charset="0"/>
                <a:cs typeface="Arial" pitchFamily="34" charset="0"/>
              </a:rPr>
              <a:t>Ref: </a:t>
            </a:r>
            <a:r>
              <a:rPr lang="en-US" b="1" i="1" dirty="0"/>
              <a:t>Chem. Mater.</a:t>
            </a:r>
            <a:r>
              <a:rPr lang="en-US" b="1" dirty="0"/>
              <a:t> 2019, 31, 2, 342-352</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38719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EEF9-70FA-4B12-A01B-99E663A2614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C0F23CA5-938E-48AC-BEF2-1FAD1674FE40}"/>
              </a:ext>
            </a:extLst>
          </p:cNvPr>
          <p:cNvSpPr>
            <a:spLocks noGrp="1"/>
          </p:cNvSpPr>
          <p:nvPr>
            <p:ph idx="1"/>
          </p:nvPr>
        </p:nvSpPr>
        <p:spPr/>
        <p:txBody>
          <a:bodyPr/>
          <a:lstStyle/>
          <a:p>
            <a:r>
              <a:rPr lang="en-US" dirty="0">
                <a:latin typeface="+mn-lt"/>
                <a:cs typeface="Arabic Typesetting" panose="03020402040406030203" pitchFamily="66" charset="-78"/>
              </a:rPr>
              <a:t>Introduction</a:t>
            </a:r>
          </a:p>
          <a:p>
            <a:endParaRPr lang="en-US" dirty="0">
              <a:latin typeface="+mn-lt"/>
              <a:cs typeface="Arabic Typesetting" panose="03020402040406030203" pitchFamily="66" charset="-78"/>
            </a:endParaRPr>
          </a:p>
          <a:p>
            <a:r>
              <a:rPr lang="en-US" dirty="0">
                <a:latin typeface="+mn-lt"/>
                <a:cs typeface="Arabic Typesetting" panose="03020402040406030203" pitchFamily="66" charset="-78"/>
              </a:rPr>
              <a:t>Example of problem solving on MATLAB</a:t>
            </a:r>
          </a:p>
          <a:p>
            <a:endParaRPr lang="en-US" dirty="0">
              <a:latin typeface="+mn-lt"/>
              <a:cs typeface="Arabic Typesetting" panose="03020402040406030203" pitchFamily="66" charset="-78"/>
            </a:endParaRPr>
          </a:p>
          <a:p>
            <a:r>
              <a:rPr lang="en-US" dirty="0">
                <a:latin typeface="+mn-lt"/>
                <a:cs typeface="Arabic Typesetting" panose="03020402040406030203" pitchFamily="66" charset="-78"/>
              </a:rPr>
              <a:t>Research user stories</a:t>
            </a:r>
          </a:p>
          <a:p>
            <a:endParaRPr lang="en-US" dirty="0">
              <a:latin typeface="+mn-lt"/>
              <a:cs typeface="Arabic Typesetting" panose="03020402040406030203" pitchFamily="66" charset="-78"/>
            </a:endParaRPr>
          </a:p>
          <a:p>
            <a:r>
              <a:rPr lang="en-US" dirty="0">
                <a:latin typeface="+mn-lt"/>
                <a:cs typeface="Arabic Typesetting" panose="03020402040406030203" pitchFamily="66" charset="-78"/>
              </a:rPr>
              <a:t>Resources for researchers</a:t>
            </a:r>
          </a:p>
        </p:txBody>
      </p:sp>
    </p:spTree>
    <p:extLst>
      <p:ext uri="{BB962C8B-B14F-4D97-AF65-F5344CB8AC3E}">
        <p14:creationId xmlns:p14="http://schemas.microsoft.com/office/powerpoint/2010/main" val="1036703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93094-4014-4A24-A6D2-6304398FC7F7}"/>
              </a:ext>
            </a:extLst>
          </p:cNvPr>
          <p:cNvSpPr>
            <a:spLocks noGrp="1"/>
          </p:cNvSpPr>
          <p:nvPr>
            <p:ph type="title"/>
          </p:nvPr>
        </p:nvSpPr>
        <p:spPr/>
        <p:txBody>
          <a:bodyPr/>
          <a:lstStyle/>
          <a:p>
            <a:r>
              <a:rPr lang="en-US" dirty="0"/>
              <a:t>Comparison with different approaches</a:t>
            </a:r>
          </a:p>
        </p:txBody>
      </p:sp>
      <p:pic>
        <p:nvPicPr>
          <p:cNvPr id="4" name="Picture 3">
            <a:extLst>
              <a:ext uri="{FF2B5EF4-FFF2-40B4-BE49-F238E27FC236}">
                <a16:creationId xmlns:a16="http://schemas.microsoft.com/office/drawing/2014/main" id="{9D52B1A4-C86D-4CB9-83CC-4ED542F352CB}"/>
              </a:ext>
            </a:extLst>
          </p:cNvPr>
          <p:cNvPicPr>
            <a:picLocks noChangeAspect="1"/>
          </p:cNvPicPr>
          <p:nvPr/>
        </p:nvPicPr>
        <p:blipFill>
          <a:blip r:embed="rId2"/>
          <a:stretch>
            <a:fillRect/>
          </a:stretch>
        </p:blipFill>
        <p:spPr>
          <a:xfrm>
            <a:off x="2209800" y="990600"/>
            <a:ext cx="6987054" cy="4876800"/>
          </a:xfrm>
          <a:prstGeom prst="rect">
            <a:avLst/>
          </a:prstGeom>
        </p:spPr>
      </p:pic>
    </p:spTree>
    <p:extLst>
      <p:ext uri="{BB962C8B-B14F-4D97-AF65-F5344CB8AC3E}">
        <p14:creationId xmlns:p14="http://schemas.microsoft.com/office/powerpoint/2010/main" val="3670867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D32BB-4D98-462B-AD3E-A91C706CCAF0}"/>
              </a:ext>
            </a:extLst>
          </p:cNvPr>
          <p:cNvSpPr>
            <a:spLocks noGrp="1"/>
          </p:cNvSpPr>
          <p:nvPr>
            <p:ph type="title"/>
          </p:nvPr>
        </p:nvSpPr>
        <p:spPr>
          <a:xfrm>
            <a:off x="457200" y="3048000"/>
            <a:ext cx="10769600" cy="990600"/>
          </a:xfrm>
        </p:spPr>
        <p:txBody>
          <a:bodyPr/>
          <a:lstStyle/>
          <a:p>
            <a:r>
              <a:rPr lang="en-US" dirty="0"/>
              <a:t>Resources </a:t>
            </a:r>
            <a:r>
              <a:rPr lang="en-US"/>
              <a:t>for researchers</a:t>
            </a:r>
            <a:endParaRPr lang="en-US" dirty="0"/>
          </a:p>
        </p:txBody>
      </p:sp>
    </p:spTree>
    <p:extLst>
      <p:ext uri="{BB962C8B-B14F-4D97-AF65-F5344CB8AC3E}">
        <p14:creationId xmlns:p14="http://schemas.microsoft.com/office/powerpoint/2010/main" val="3616863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D6E1-F6EA-4519-8858-06F11945EE6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476788-C515-42EC-8C67-73C94B11F283}"/>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E93C0284-6D58-4AFA-974D-17C43FC10CBA}"/>
              </a:ext>
            </a:extLst>
          </p:cNvPr>
          <p:cNvSpPr/>
          <p:nvPr/>
        </p:nvSpPr>
        <p:spPr>
          <a:xfrm>
            <a:off x="304800" y="6477000"/>
            <a:ext cx="11903763" cy="369332"/>
          </a:xfrm>
          <a:prstGeom prst="rect">
            <a:avLst/>
          </a:prstGeom>
        </p:spPr>
        <p:txBody>
          <a:bodyPr wrap="square">
            <a:spAutoFit/>
          </a:bodyPr>
          <a:lstStyle/>
          <a:p>
            <a:r>
              <a:rPr lang="en-US" b="1" dirty="0"/>
              <a:t>https://www.mathworks.com/academia/tah-portal/tata-institute-of-fundamental-research-31122786.html</a:t>
            </a:r>
          </a:p>
        </p:txBody>
      </p:sp>
      <p:pic>
        <p:nvPicPr>
          <p:cNvPr id="5" name="Picture 4">
            <a:extLst>
              <a:ext uri="{FF2B5EF4-FFF2-40B4-BE49-F238E27FC236}">
                <a16:creationId xmlns:a16="http://schemas.microsoft.com/office/drawing/2014/main" id="{54F873F4-625D-46AB-B6DC-A2313C84BE69}"/>
              </a:ext>
            </a:extLst>
          </p:cNvPr>
          <p:cNvPicPr>
            <a:picLocks noChangeAspect="1"/>
          </p:cNvPicPr>
          <p:nvPr/>
        </p:nvPicPr>
        <p:blipFill rotWithShape="1">
          <a:blip r:embed="rId2"/>
          <a:srcRect t="3503" b="4444"/>
          <a:stretch/>
        </p:blipFill>
        <p:spPr>
          <a:xfrm>
            <a:off x="0" y="76200"/>
            <a:ext cx="12192000" cy="6312934"/>
          </a:xfrm>
          <a:prstGeom prst="rect">
            <a:avLst/>
          </a:prstGeom>
        </p:spPr>
      </p:pic>
    </p:spTree>
    <p:extLst>
      <p:ext uri="{BB962C8B-B14F-4D97-AF65-F5344CB8AC3E}">
        <p14:creationId xmlns:p14="http://schemas.microsoft.com/office/powerpoint/2010/main" val="772266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B376E6-00EE-1A48-A1DB-98605FEA33DC}"/>
              </a:ext>
            </a:extLst>
          </p:cNvPr>
          <p:cNvSpPr/>
          <p:nvPr/>
        </p:nvSpPr>
        <p:spPr>
          <a:xfrm>
            <a:off x="-969" y="-120004"/>
            <a:ext cx="12191999" cy="3787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accent1">
                  <a:lumMod val="75000"/>
                </a:schemeClr>
              </a:solidFill>
              <a:latin typeface="Arial" pitchFamily="34" charset="0"/>
              <a:cs typeface="Arial" pitchFamily="34" charset="0"/>
            </a:endParaRPr>
          </a:p>
        </p:txBody>
      </p:sp>
      <p:sp>
        <p:nvSpPr>
          <p:cNvPr id="17" name="Rectangle 16">
            <a:extLst>
              <a:ext uri="{FF2B5EF4-FFF2-40B4-BE49-F238E27FC236}">
                <a16:creationId xmlns:a16="http://schemas.microsoft.com/office/drawing/2014/main" id="{B5081DE3-8A40-3A4A-A46E-C92375D53CEB}"/>
              </a:ext>
            </a:extLst>
          </p:cNvPr>
          <p:cNvSpPr/>
          <p:nvPr/>
        </p:nvSpPr>
        <p:spPr>
          <a:xfrm>
            <a:off x="0" y="3428999"/>
            <a:ext cx="12191999" cy="3429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8" name="TextBox 17">
            <a:extLst>
              <a:ext uri="{FF2B5EF4-FFF2-40B4-BE49-F238E27FC236}">
                <a16:creationId xmlns:a16="http://schemas.microsoft.com/office/drawing/2014/main" id="{99B07425-B011-BD4B-AB86-19AFC76BAC8F}"/>
              </a:ext>
            </a:extLst>
          </p:cNvPr>
          <p:cNvSpPr txBox="1"/>
          <p:nvPr/>
        </p:nvSpPr>
        <p:spPr>
          <a:xfrm>
            <a:off x="394447" y="4661642"/>
            <a:ext cx="2761129" cy="1708160"/>
          </a:xfrm>
          <a:prstGeom prst="rect">
            <a:avLst/>
          </a:prstGeom>
          <a:noFill/>
          <a:ln>
            <a:noFill/>
          </a:ln>
          <a:effectLst/>
        </p:spPr>
        <p:txBody>
          <a:bodyPr wrap="square" rtlCol="0">
            <a:spAutoFit/>
          </a:bodyPr>
          <a:lstStyle/>
          <a:p>
            <a:pPr algn="ctr"/>
            <a:r>
              <a:rPr lang="en-US" sz="3200" b="1" dirty="0">
                <a:solidFill>
                  <a:srgbClr val="05609A"/>
                </a:solidFill>
                <a:latin typeface="Arial" pitchFamily="34" charset="0"/>
                <a:cs typeface="Arial" pitchFamily="34" charset="0"/>
              </a:rPr>
              <a:t> ~ 60%</a:t>
            </a:r>
          </a:p>
          <a:p>
            <a:pPr algn="ctr"/>
            <a:endParaRPr lang="en-US" sz="900" dirty="0">
              <a:solidFill>
                <a:srgbClr val="05609A"/>
              </a:solidFill>
              <a:latin typeface="Arial" pitchFamily="34" charset="0"/>
              <a:cs typeface="Arial" pitchFamily="34" charset="0"/>
            </a:endParaRPr>
          </a:p>
          <a:p>
            <a:pPr algn="ctr"/>
            <a:r>
              <a:rPr lang="en-US" sz="1600" dirty="0">
                <a:solidFill>
                  <a:srgbClr val="05609A"/>
                </a:solidFill>
                <a:latin typeface="Arial" pitchFamily="34" charset="0"/>
                <a:cs typeface="Arial" pitchFamily="34" charset="0"/>
              </a:rPr>
              <a:t>Science &amp; Engineering research articles were produced by authors at </a:t>
            </a:r>
            <a:r>
              <a:rPr lang="en-US" sz="1600" b="1" dirty="0">
                <a:solidFill>
                  <a:srgbClr val="05609A"/>
                </a:solidFill>
                <a:latin typeface="Arial" pitchFamily="34" charset="0"/>
                <a:cs typeface="Arial" pitchFamily="34" charset="0"/>
              </a:rPr>
              <a:t>multiple institutions</a:t>
            </a:r>
          </a:p>
        </p:txBody>
      </p:sp>
      <p:sp>
        <p:nvSpPr>
          <p:cNvPr id="20" name="TextBox 19">
            <a:extLst>
              <a:ext uri="{FF2B5EF4-FFF2-40B4-BE49-F238E27FC236}">
                <a16:creationId xmlns:a16="http://schemas.microsoft.com/office/drawing/2014/main" id="{1FB91F8B-F5DB-784E-B6C1-3C1567F8366C}"/>
              </a:ext>
            </a:extLst>
          </p:cNvPr>
          <p:cNvSpPr txBox="1"/>
          <p:nvPr/>
        </p:nvSpPr>
        <p:spPr>
          <a:xfrm>
            <a:off x="4536141" y="4661642"/>
            <a:ext cx="2761129" cy="1708160"/>
          </a:xfrm>
          <a:prstGeom prst="rect">
            <a:avLst/>
          </a:prstGeom>
          <a:noFill/>
          <a:ln>
            <a:noFill/>
          </a:ln>
          <a:effectLst/>
        </p:spPr>
        <p:txBody>
          <a:bodyPr wrap="square" rtlCol="0">
            <a:spAutoFit/>
          </a:bodyPr>
          <a:lstStyle/>
          <a:p>
            <a:pPr algn="ctr"/>
            <a:r>
              <a:rPr lang="en-US" sz="3200" b="1" dirty="0">
                <a:solidFill>
                  <a:srgbClr val="05609A"/>
                </a:solidFill>
                <a:latin typeface="Arial" pitchFamily="34" charset="0"/>
                <a:cs typeface="Arial" pitchFamily="34" charset="0"/>
              </a:rPr>
              <a:t> ~ 20%</a:t>
            </a:r>
          </a:p>
          <a:p>
            <a:pPr algn="ctr"/>
            <a:br>
              <a:rPr lang="en-US" sz="900" dirty="0">
                <a:solidFill>
                  <a:srgbClr val="05609A"/>
                </a:solidFill>
                <a:latin typeface="Arial" pitchFamily="34" charset="0"/>
                <a:cs typeface="Arial" pitchFamily="34" charset="0"/>
              </a:rPr>
            </a:br>
            <a:r>
              <a:rPr lang="en-US" sz="1600" dirty="0">
                <a:solidFill>
                  <a:srgbClr val="05609A"/>
                </a:solidFill>
                <a:latin typeface="Arial" pitchFamily="34" charset="0"/>
                <a:cs typeface="Arial" pitchFamily="34" charset="0"/>
              </a:rPr>
              <a:t>Science &amp; Engineering  research articles include authors from </a:t>
            </a:r>
            <a:r>
              <a:rPr lang="en-US" sz="1600" b="1" dirty="0">
                <a:solidFill>
                  <a:srgbClr val="05609A"/>
                </a:solidFill>
                <a:latin typeface="Arial" pitchFamily="34" charset="0"/>
                <a:cs typeface="Arial" pitchFamily="34" charset="0"/>
              </a:rPr>
              <a:t>more than one country</a:t>
            </a:r>
            <a:endParaRPr lang="en-US" b="1" dirty="0">
              <a:solidFill>
                <a:srgbClr val="05609A"/>
              </a:solidFill>
              <a:latin typeface="Arial" pitchFamily="34" charset="0"/>
              <a:cs typeface="Arial" pitchFamily="34" charset="0"/>
            </a:endParaRPr>
          </a:p>
        </p:txBody>
      </p:sp>
      <p:sp>
        <p:nvSpPr>
          <p:cNvPr id="21" name="TextBox 20">
            <a:extLst>
              <a:ext uri="{FF2B5EF4-FFF2-40B4-BE49-F238E27FC236}">
                <a16:creationId xmlns:a16="http://schemas.microsoft.com/office/drawing/2014/main" id="{4315D26B-EEC5-5E4C-B234-1A8385141EE1}"/>
              </a:ext>
            </a:extLst>
          </p:cNvPr>
          <p:cNvSpPr txBox="1"/>
          <p:nvPr/>
        </p:nvSpPr>
        <p:spPr>
          <a:xfrm>
            <a:off x="8740589" y="4661642"/>
            <a:ext cx="2967317" cy="1708160"/>
          </a:xfrm>
          <a:prstGeom prst="rect">
            <a:avLst/>
          </a:prstGeom>
          <a:noFill/>
          <a:ln>
            <a:noFill/>
          </a:ln>
          <a:effectLst/>
        </p:spPr>
        <p:txBody>
          <a:bodyPr wrap="square" rtlCol="0">
            <a:spAutoFit/>
          </a:bodyPr>
          <a:lstStyle/>
          <a:p>
            <a:pPr algn="ctr"/>
            <a:r>
              <a:rPr lang="en-US" sz="3200" b="1" dirty="0">
                <a:solidFill>
                  <a:srgbClr val="05609A"/>
                </a:solidFill>
                <a:latin typeface="Arial" pitchFamily="34" charset="0"/>
                <a:cs typeface="Arial" pitchFamily="34" charset="0"/>
              </a:rPr>
              <a:t>~ 33%</a:t>
            </a:r>
          </a:p>
          <a:p>
            <a:pPr algn="ctr"/>
            <a:br>
              <a:rPr lang="en-US" sz="900" dirty="0">
                <a:solidFill>
                  <a:srgbClr val="05609A"/>
                </a:solidFill>
                <a:latin typeface="Arial" pitchFamily="34" charset="0"/>
                <a:cs typeface="Arial" pitchFamily="34" charset="0"/>
              </a:rPr>
            </a:br>
            <a:r>
              <a:rPr lang="en-US" sz="1600" dirty="0">
                <a:solidFill>
                  <a:srgbClr val="05609A"/>
                </a:solidFill>
                <a:latin typeface="Arial" pitchFamily="34" charset="0"/>
                <a:cs typeface="Arial" pitchFamily="34" charset="0"/>
              </a:rPr>
              <a:t>Science &amp; Engineering research articles are the product of </a:t>
            </a:r>
            <a:r>
              <a:rPr lang="en-US" sz="1600" b="1" dirty="0">
                <a:solidFill>
                  <a:srgbClr val="05609A"/>
                </a:solidFill>
                <a:latin typeface="Arial" pitchFamily="34" charset="0"/>
                <a:cs typeface="Arial" pitchFamily="34" charset="0"/>
              </a:rPr>
              <a:t>multi-disciplinary </a:t>
            </a:r>
            <a:r>
              <a:rPr lang="en-US" sz="1600" dirty="0">
                <a:solidFill>
                  <a:srgbClr val="05609A"/>
                </a:solidFill>
                <a:latin typeface="Arial" pitchFamily="34" charset="0"/>
                <a:cs typeface="Arial" pitchFamily="34" charset="0"/>
              </a:rPr>
              <a:t>collaboration</a:t>
            </a:r>
            <a:endParaRPr lang="en-US" dirty="0">
              <a:solidFill>
                <a:srgbClr val="05609A"/>
              </a:solidFill>
              <a:latin typeface="Arial" pitchFamily="34" charset="0"/>
              <a:cs typeface="Arial" pitchFamily="34" charset="0"/>
            </a:endParaRPr>
          </a:p>
        </p:txBody>
      </p:sp>
      <p:sp>
        <p:nvSpPr>
          <p:cNvPr id="24" name="Rectangle 23">
            <a:extLst>
              <a:ext uri="{FF2B5EF4-FFF2-40B4-BE49-F238E27FC236}">
                <a16:creationId xmlns:a16="http://schemas.microsoft.com/office/drawing/2014/main" id="{86D8584E-EF92-1049-AD4D-C977962C98C3}"/>
              </a:ext>
            </a:extLst>
          </p:cNvPr>
          <p:cNvSpPr/>
          <p:nvPr/>
        </p:nvSpPr>
        <p:spPr>
          <a:xfrm>
            <a:off x="0" y="3648018"/>
            <a:ext cx="12192000" cy="584775"/>
          </a:xfrm>
          <a:prstGeom prst="rect">
            <a:avLst/>
          </a:prstGeom>
          <a:solidFill>
            <a:srgbClr val="05609A"/>
          </a:solidFill>
        </p:spPr>
        <p:txBody>
          <a:bodyPr wrap="square">
            <a:spAutoFit/>
          </a:bodyPr>
          <a:lstStyle/>
          <a:p>
            <a:pPr marL="404813" algn="ctr"/>
            <a:r>
              <a:rPr lang="en-US" sz="3200" b="1" dirty="0">
                <a:solidFill>
                  <a:schemeClr val="accent1">
                    <a:lumMod val="20000"/>
                    <a:lumOff val="80000"/>
                  </a:schemeClr>
                </a:solidFill>
                <a:latin typeface="Arial" pitchFamily="34" charset="0"/>
                <a:cs typeface="Arial" pitchFamily="34" charset="0"/>
              </a:rPr>
              <a:t>Collaboration in Academic Research is the Norm</a:t>
            </a:r>
          </a:p>
        </p:txBody>
      </p:sp>
      <p:cxnSp>
        <p:nvCxnSpPr>
          <p:cNvPr id="26" name="Straight Connector 25">
            <a:extLst>
              <a:ext uri="{FF2B5EF4-FFF2-40B4-BE49-F238E27FC236}">
                <a16:creationId xmlns:a16="http://schemas.microsoft.com/office/drawing/2014/main" id="{4247DA2E-8E12-5748-890E-B78730801FC3}"/>
              </a:ext>
            </a:extLst>
          </p:cNvPr>
          <p:cNvCxnSpPr/>
          <p:nvPr/>
        </p:nvCxnSpPr>
        <p:spPr>
          <a:xfrm>
            <a:off x="3621741" y="4446494"/>
            <a:ext cx="0" cy="21852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445DD08-8678-2842-A533-F5CCCB49BB87}"/>
              </a:ext>
            </a:extLst>
          </p:cNvPr>
          <p:cNvCxnSpPr/>
          <p:nvPr/>
        </p:nvCxnSpPr>
        <p:spPr>
          <a:xfrm>
            <a:off x="8229600" y="4446494"/>
            <a:ext cx="0" cy="218521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ED5939-0241-F345-A365-59C64ACA2760}"/>
              </a:ext>
            </a:extLst>
          </p:cNvPr>
          <p:cNvCxnSpPr>
            <a:cxnSpLocks/>
          </p:cNvCxnSpPr>
          <p:nvPr/>
        </p:nvCxnSpPr>
        <p:spPr>
          <a:xfrm flipH="1">
            <a:off x="6677725" y="1324659"/>
            <a:ext cx="2379677" cy="9396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D8BE305-E1A9-0E40-BA4C-EC8DF1930640}"/>
              </a:ext>
            </a:extLst>
          </p:cNvPr>
          <p:cNvSpPr/>
          <p:nvPr/>
        </p:nvSpPr>
        <p:spPr>
          <a:xfrm>
            <a:off x="6457950" y="2043113"/>
            <a:ext cx="417978" cy="41797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2" name="Oval 21">
            <a:extLst>
              <a:ext uri="{FF2B5EF4-FFF2-40B4-BE49-F238E27FC236}">
                <a16:creationId xmlns:a16="http://schemas.microsoft.com/office/drawing/2014/main" id="{1B11E96D-CC2C-6249-9847-A15B4199222B}"/>
              </a:ext>
            </a:extLst>
          </p:cNvPr>
          <p:cNvSpPr/>
          <p:nvPr/>
        </p:nvSpPr>
        <p:spPr>
          <a:xfrm>
            <a:off x="9471415" y="3081878"/>
            <a:ext cx="224748" cy="2247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3" name="Oval 22">
            <a:extLst>
              <a:ext uri="{FF2B5EF4-FFF2-40B4-BE49-F238E27FC236}">
                <a16:creationId xmlns:a16="http://schemas.microsoft.com/office/drawing/2014/main" id="{E57EC4B1-9C6C-464D-A194-ED16CAD519BB}"/>
              </a:ext>
            </a:extLst>
          </p:cNvPr>
          <p:cNvSpPr/>
          <p:nvPr/>
        </p:nvSpPr>
        <p:spPr>
          <a:xfrm>
            <a:off x="4341260" y="545690"/>
            <a:ext cx="224748" cy="2247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5" name="Oval 24">
            <a:extLst>
              <a:ext uri="{FF2B5EF4-FFF2-40B4-BE49-F238E27FC236}">
                <a16:creationId xmlns:a16="http://schemas.microsoft.com/office/drawing/2014/main" id="{1F84411B-174E-D244-ABC7-F0E892970291}"/>
              </a:ext>
            </a:extLst>
          </p:cNvPr>
          <p:cNvSpPr/>
          <p:nvPr/>
        </p:nvSpPr>
        <p:spPr>
          <a:xfrm>
            <a:off x="1013684" y="-14938"/>
            <a:ext cx="295940" cy="2959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7" name="Oval 26">
            <a:extLst>
              <a:ext uri="{FF2B5EF4-FFF2-40B4-BE49-F238E27FC236}">
                <a16:creationId xmlns:a16="http://schemas.microsoft.com/office/drawing/2014/main" id="{5DF25BDE-3A29-4B44-AF05-50F372AAE620}"/>
              </a:ext>
            </a:extLst>
          </p:cNvPr>
          <p:cNvSpPr/>
          <p:nvPr/>
        </p:nvSpPr>
        <p:spPr>
          <a:xfrm>
            <a:off x="11287126" y="287078"/>
            <a:ext cx="224748" cy="2247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9" name="Oval 28">
            <a:extLst>
              <a:ext uri="{FF2B5EF4-FFF2-40B4-BE49-F238E27FC236}">
                <a16:creationId xmlns:a16="http://schemas.microsoft.com/office/drawing/2014/main" id="{2CE19829-AE72-6947-AEE2-53468300460D}"/>
              </a:ext>
            </a:extLst>
          </p:cNvPr>
          <p:cNvSpPr/>
          <p:nvPr/>
        </p:nvSpPr>
        <p:spPr>
          <a:xfrm>
            <a:off x="8743322" y="1020114"/>
            <a:ext cx="628160" cy="6281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34" name="Straight Connector 33">
            <a:extLst>
              <a:ext uri="{FF2B5EF4-FFF2-40B4-BE49-F238E27FC236}">
                <a16:creationId xmlns:a16="http://schemas.microsoft.com/office/drawing/2014/main" id="{E496A1EB-589E-064D-B170-87EE2C9559D5}"/>
              </a:ext>
            </a:extLst>
          </p:cNvPr>
          <p:cNvCxnSpPr>
            <a:cxnSpLocks/>
            <a:endCxn id="22" idx="2"/>
          </p:cNvCxnSpPr>
          <p:nvPr/>
        </p:nvCxnSpPr>
        <p:spPr>
          <a:xfrm>
            <a:off x="6581336" y="2337023"/>
            <a:ext cx="2890079" cy="857229"/>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C5CB1935-387F-A147-8397-C023502BF42A}"/>
              </a:ext>
            </a:extLst>
          </p:cNvPr>
          <p:cNvSpPr/>
          <p:nvPr/>
        </p:nvSpPr>
        <p:spPr>
          <a:xfrm>
            <a:off x="6082502" y="68699"/>
            <a:ext cx="313363" cy="3133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7" name="Oval 36">
            <a:extLst>
              <a:ext uri="{FF2B5EF4-FFF2-40B4-BE49-F238E27FC236}">
                <a16:creationId xmlns:a16="http://schemas.microsoft.com/office/drawing/2014/main" id="{7B54D490-5852-7342-ABF1-8069C47E7A09}"/>
              </a:ext>
            </a:extLst>
          </p:cNvPr>
          <p:cNvSpPr/>
          <p:nvPr/>
        </p:nvSpPr>
        <p:spPr>
          <a:xfrm>
            <a:off x="11119180" y="2550839"/>
            <a:ext cx="167946" cy="1679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8" name="Oval 37">
            <a:extLst>
              <a:ext uri="{FF2B5EF4-FFF2-40B4-BE49-F238E27FC236}">
                <a16:creationId xmlns:a16="http://schemas.microsoft.com/office/drawing/2014/main" id="{BA6131EA-A665-D243-B063-A3CA433C8CAE}"/>
              </a:ext>
            </a:extLst>
          </p:cNvPr>
          <p:cNvSpPr/>
          <p:nvPr/>
        </p:nvSpPr>
        <p:spPr>
          <a:xfrm>
            <a:off x="5790128" y="3418681"/>
            <a:ext cx="167946" cy="1679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9" name="Oval 38">
            <a:extLst>
              <a:ext uri="{FF2B5EF4-FFF2-40B4-BE49-F238E27FC236}">
                <a16:creationId xmlns:a16="http://schemas.microsoft.com/office/drawing/2014/main" id="{7536F7A3-E656-D142-92B9-0F20997FE8C8}"/>
              </a:ext>
            </a:extLst>
          </p:cNvPr>
          <p:cNvSpPr/>
          <p:nvPr/>
        </p:nvSpPr>
        <p:spPr>
          <a:xfrm>
            <a:off x="499111" y="3178343"/>
            <a:ext cx="224748" cy="22474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42" name="Straight Connector 41">
            <a:extLst>
              <a:ext uri="{FF2B5EF4-FFF2-40B4-BE49-F238E27FC236}">
                <a16:creationId xmlns:a16="http://schemas.microsoft.com/office/drawing/2014/main" id="{1E441BB6-5C83-6443-BF30-96CA9C7002F5}"/>
              </a:ext>
            </a:extLst>
          </p:cNvPr>
          <p:cNvCxnSpPr>
            <a:cxnSpLocks/>
            <a:stCxn id="22" idx="6"/>
            <a:endCxn id="37" idx="3"/>
          </p:cNvCxnSpPr>
          <p:nvPr/>
        </p:nvCxnSpPr>
        <p:spPr>
          <a:xfrm flipV="1">
            <a:off x="9696163" y="2694190"/>
            <a:ext cx="1447612" cy="50006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DE94D5A-D4C1-7145-A953-7CF631E1DF38}"/>
              </a:ext>
            </a:extLst>
          </p:cNvPr>
          <p:cNvCxnSpPr>
            <a:cxnSpLocks/>
            <a:stCxn id="37" idx="1"/>
          </p:cNvCxnSpPr>
          <p:nvPr/>
        </p:nvCxnSpPr>
        <p:spPr>
          <a:xfrm flipH="1" flipV="1">
            <a:off x="8693701" y="1324264"/>
            <a:ext cx="2450074" cy="1251170"/>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B3BD150-554D-E74E-809C-AE754370156C}"/>
              </a:ext>
            </a:extLst>
          </p:cNvPr>
          <p:cNvCxnSpPr>
            <a:cxnSpLocks/>
            <a:stCxn id="22" idx="0"/>
          </p:cNvCxnSpPr>
          <p:nvPr/>
        </p:nvCxnSpPr>
        <p:spPr>
          <a:xfrm flipH="1" flipV="1">
            <a:off x="9227963" y="1607512"/>
            <a:ext cx="355826" cy="1474366"/>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7246D0F-1E12-6649-BAAA-5B7F69325653}"/>
              </a:ext>
            </a:extLst>
          </p:cNvPr>
          <p:cNvCxnSpPr>
            <a:cxnSpLocks/>
          </p:cNvCxnSpPr>
          <p:nvPr/>
        </p:nvCxnSpPr>
        <p:spPr>
          <a:xfrm flipH="1">
            <a:off x="9057402" y="390757"/>
            <a:ext cx="2354690" cy="93645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61BC330-A9E3-8640-9912-7EE07D4D7BA6}"/>
              </a:ext>
            </a:extLst>
          </p:cNvPr>
          <p:cNvCxnSpPr>
            <a:cxnSpLocks/>
            <a:stCxn id="27" idx="4"/>
            <a:endCxn id="22" idx="7"/>
          </p:cNvCxnSpPr>
          <p:nvPr/>
        </p:nvCxnSpPr>
        <p:spPr>
          <a:xfrm flipH="1">
            <a:off x="9663249" y="511826"/>
            <a:ext cx="1736251" cy="2602966"/>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3E7245B-C5D4-894A-BFC2-2FEF8D03B05B}"/>
              </a:ext>
            </a:extLst>
          </p:cNvPr>
          <p:cNvCxnSpPr>
            <a:cxnSpLocks/>
          </p:cNvCxnSpPr>
          <p:nvPr/>
        </p:nvCxnSpPr>
        <p:spPr>
          <a:xfrm flipH="1" flipV="1">
            <a:off x="6226644" y="225022"/>
            <a:ext cx="2557062" cy="99770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B2B7665-D13A-3241-9636-DF4E06D4C012}"/>
              </a:ext>
            </a:extLst>
          </p:cNvPr>
          <p:cNvCxnSpPr>
            <a:cxnSpLocks/>
            <a:stCxn id="22" idx="1"/>
            <a:endCxn id="23" idx="5"/>
          </p:cNvCxnSpPr>
          <p:nvPr/>
        </p:nvCxnSpPr>
        <p:spPr>
          <a:xfrm flipH="1" flipV="1">
            <a:off x="4533094" y="737524"/>
            <a:ext cx="4971235" cy="2377268"/>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5E286C1-CC90-814A-837E-78F3DBE7A38C}"/>
              </a:ext>
            </a:extLst>
          </p:cNvPr>
          <p:cNvCxnSpPr>
            <a:cxnSpLocks/>
            <a:stCxn id="23" idx="2"/>
            <a:endCxn id="36" idx="2"/>
          </p:cNvCxnSpPr>
          <p:nvPr/>
        </p:nvCxnSpPr>
        <p:spPr>
          <a:xfrm flipV="1">
            <a:off x="4341260" y="225381"/>
            <a:ext cx="1741242" cy="43268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71D0021-8F63-FE4E-B205-82D11AC0714B}"/>
              </a:ext>
            </a:extLst>
          </p:cNvPr>
          <p:cNvCxnSpPr>
            <a:cxnSpLocks/>
            <a:stCxn id="39" idx="6"/>
            <a:endCxn id="13" idx="2"/>
          </p:cNvCxnSpPr>
          <p:nvPr/>
        </p:nvCxnSpPr>
        <p:spPr>
          <a:xfrm flipV="1">
            <a:off x="723859" y="2252102"/>
            <a:ext cx="5734091" cy="103861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5012BB9-6927-AB4A-AE12-0FD6B3B0EC18}"/>
              </a:ext>
            </a:extLst>
          </p:cNvPr>
          <p:cNvCxnSpPr>
            <a:cxnSpLocks/>
            <a:stCxn id="38" idx="6"/>
            <a:endCxn id="22" idx="3"/>
          </p:cNvCxnSpPr>
          <p:nvPr/>
        </p:nvCxnSpPr>
        <p:spPr>
          <a:xfrm flipV="1">
            <a:off x="5958074" y="3273712"/>
            <a:ext cx="3546255" cy="228942"/>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E69B4E0-3401-2749-B9D9-5B11386B095B}"/>
              </a:ext>
            </a:extLst>
          </p:cNvPr>
          <p:cNvCxnSpPr>
            <a:cxnSpLocks/>
            <a:stCxn id="38" idx="0"/>
            <a:endCxn id="13" idx="3"/>
          </p:cNvCxnSpPr>
          <p:nvPr/>
        </p:nvCxnSpPr>
        <p:spPr>
          <a:xfrm flipV="1">
            <a:off x="5874101" y="2399880"/>
            <a:ext cx="645060" cy="1018801"/>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269DFB6-567C-2448-AEC5-779AA4938715}"/>
              </a:ext>
            </a:extLst>
          </p:cNvPr>
          <p:cNvCxnSpPr>
            <a:cxnSpLocks/>
            <a:stCxn id="38" idx="2"/>
            <a:endCxn id="39" idx="5"/>
          </p:cNvCxnSpPr>
          <p:nvPr/>
        </p:nvCxnSpPr>
        <p:spPr>
          <a:xfrm flipH="1" flipV="1">
            <a:off x="690945" y="3370177"/>
            <a:ext cx="5099183" cy="132477"/>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059A22-54FC-B54C-A8CC-A57AEF311FBF}"/>
              </a:ext>
            </a:extLst>
          </p:cNvPr>
          <p:cNvCxnSpPr>
            <a:cxnSpLocks/>
            <a:stCxn id="23" idx="6"/>
          </p:cNvCxnSpPr>
          <p:nvPr/>
        </p:nvCxnSpPr>
        <p:spPr>
          <a:xfrm flipV="1">
            <a:off x="4566008" y="397180"/>
            <a:ext cx="6833492" cy="260884"/>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47167D3-4F5C-1C45-AA55-C2F56EB59258}"/>
              </a:ext>
            </a:extLst>
          </p:cNvPr>
          <p:cNvCxnSpPr>
            <a:cxnSpLocks/>
            <a:stCxn id="23" idx="1"/>
          </p:cNvCxnSpPr>
          <p:nvPr/>
        </p:nvCxnSpPr>
        <p:spPr>
          <a:xfrm flipH="1" flipV="1">
            <a:off x="1281771" y="199288"/>
            <a:ext cx="3092403" cy="379316"/>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EDA846B-2EA1-1B4D-8A6A-99E3EB33847B}"/>
              </a:ext>
            </a:extLst>
          </p:cNvPr>
          <p:cNvCxnSpPr>
            <a:cxnSpLocks/>
            <a:stCxn id="39" idx="0"/>
            <a:endCxn id="25" idx="3"/>
          </p:cNvCxnSpPr>
          <p:nvPr/>
        </p:nvCxnSpPr>
        <p:spPr>
          <a:xfrm flipV="1">
            <a:off x="611485" y="237663"/>
            <a:ext cx="445538" cy="294068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486402E-5330-9344-B064-14DB5EEC1BA0}"/>
              </a:ext>
            </a:extLst>
          </p:cNvPr>
          <p:cNvCxnSpPr>
            <a:stCxn id="39" idx="7"/>
            <a:endCxn id="23" idx="3"/>
          </p:cNvCxnSpPr>
          <p:nvPr/>
        </p:nvCxnSpPr>
        <p:spPr>
          <a:xfrm flipV="1">
            <a:off x="690945" y="737524"/>
            <a:ext cx="3683229" cy="247373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B0B36022-6A0A-8442-874E-FC7F0C660539}"/>
              </a:ext>
            </a:extLst>
          </p:cNvPr>
          <p:cNvSpPr txBox="1"/>
          <p:nvPr/>
        </p:nvSpPr>
        <p:spPr>
          <a:xfrm>
            <a:off x="11300225" y="2533093"/>
            <a:ext cx="1061509" cy="523220"/>
          </a:xfrm>
          <a:prstGeom prst="rect">
            <a:avLst/>
          </a:prstGeom>
          <a:noFill/>
        </p:spPr>
        <p:txBody>
          <a:bodyPr wrap="none" rtlCol="0">
            <a:spAutoFit/>
          </a:bodyPr>
          <a:lstStyle/>
          <a:p>
            <a:pPr algn="ctr"/>
            <a:r>
              <a:rPr lang="en-US" sz="1400" dirty="0">
                <a:solidFill>
                  <a:schemeClr val="accent1">
                    <a:lumMod val="75000"/>
                  </a:schemeClr>
                </a:solidFill>
                <a:latin typeface="Arial" pitchFamily="34" charset="0"/>
                <a:cs typeface="Arial" pitchFamily="34" charset="0"/>
              </a:rPr>
              <a:t>Economics</a:t>
            </a:r>
            <a:br>
              <a:rPr lang="en-US" sz="1400" dirty="0">
                <a:solidFill>
                  <a:schemeClr val="accent1">
                    <a:lumMod val="75000"/>
                  </a:schemeClr>
                </a:solidFill>
                <a:latin typeface="Arial" pitchFamily="34" charset="0"/>
                <a:cs typeface="Arial" pitchFamily="34" charset="0"/>
              </a:rPr>
            </a:br>
            <a:r>
              <a:rPr lang="en-US" sz="1400" dirty="0">
                <a:solidFill>
                  <a:schemeClr val="accent1">
                    <a:lumMod val="75000"/>
                  </a:schemeClr>
                </a:solidFill>
                <a:latin typeface="Arial" pitchFamily="34" charset="0"/>
                <a:cs typeface="Arial" pitchFamily="34" charset="0"/>
              </a:rPr>
              <a:t>&amp; Finance</a:t>
            </a:r>
          </a:p>
        </p:txBody>
      </p:sp>
      <p:sp>
        <p:nvSpPr>
          <p:cNvPr id="103" name="TextBox 102">
            <a:extLst>
              <a:ext uri="{FF2B5EF4-FFF2-40B4-BE49-F238E27FC236}">
                <a16:creationId xmlns:a16="http://schemas.microsoft.com/office/drawing/2014/main" id="{A44A3C0D-0BEF-D34F-AA83-90D30045A002}"/>
              </a:ext>
            </a:extLst>
          </p:cNvPr>
          <p:cNvSpPr txBox="1"/>
          <p:nvPr/>
        </p:nvSpPr>
        <p:spPr>
          <a:xfrm>
            <a:off x="10377538" y="-120004"/>
            <a:ext cx="1388522" cy="523220"/>
          </a:xfrm>
          <a:prstGeom prst="rect">
            <a:avLst/>
          </a:prstGeom>
          <a:noFill/>
        </p:spPr>
        <p:txBody>
          <a:bodyPr wrap="none" rtlCol="0">
            <a:spAutoFit/>
          </a:bodyPr>
          <a:lstStyle/>
          <a:p>
            <a:r>
              <a:rPr lang="en-US" sz="1400" dirty="0">
                <a:solidFill>
                  <a:schemeClr val="accent1">
                    <a:lumMod val="75000"/>
                  </a:schemeClr>
                </a:solidFill>
                <a:latin typeface="Arial" pitchFamily="34" charset="0"/>
                <a:cs typeface="Arial" pitchFamily="34" charset="0"/>
              </a:rPr>
              <a:t>Computational </a:t>
            </a:r>
            <a:br>
              <a:rPr lang="en-US" sz="1400" dirty="0">
                <a:solidFill>
                  <a:schemeClr val="accent1">
                    <a:lumMod val="75000"/>
                  </a:schemeClr>
                </a:solidFill>
                <a:latin typeface="Arial" pitchFamily="34" charset="0"/>
                <a:cs typeface="Arial" pitchFamily="34" charset="0"/>
              </a:rPr>
            </a:br>
            <a:r>
              <a:rPr lang="en-US" sz="1400" dirty="0">
                <a:solidFill>
                  <a:schemeClr val="accent1">
                    <a:lumMod val="75000"/>
                  </a:schemeClr>
                </a:solidFill>
                <a:latin typeface="Arial" pitchFamily="34" charset="0"/>
                <a:cs typeface="Arial" pitchFamily="34" charset="0"/>
              </a:rPr>
              <a:t>Biology</a:t>
            </a:r>
          </a:p>
        </p:txBody>
      </p:sp>
      <p:sp>
        <p:nvSpPr>
          <p:cNvPr id="104" name="TextBox 103">
            <a:extLst>
              <a:ext uri="{FF2B5EF4-FFF2-40B4-BE49-F238E27FC236}">
                <a16:creationId xmlns:a16="http://schemas.microsoft.com/office/drawing/2014/main" id="{5F2337D6-4AC4-7E46-826B-8127A1A0E72B}"/>
              </a:ext>
            </a:extLst>
          </p:cNvPr>
          <p:cNvSpPr txBox="1"/>
          <p:nvPr/>
        </p:nvSpPr>
        <p:spPr>
          <a:xfrm>
            <a:off x="9371482" y="1017164"/>
            <a:ext cx="1140056" cy="523220"/>
          </a:xfrm>
          <a:prstGeom prst="rect">
            <a:avLst/>
          </a:prstGeom>
          <a:noFill/>
        </p:spPr>
        <p:txBody>
          <a:bodyPr wrap="none" rtlCol="0">
            <a:spAutoFit/>
          </a:bodyPr>
          <a:lstStyle/>
          <a:p>
            <a:r>
              <a:rPr lang="en-US" sz="1400" dirty="0">
                <a:solidFill>
                  <a:schemeClr val="accent1">
                    <a:lumMod val="75000"/>
                  </a:schemeClr>
                </a:solidFill>
                <a:latin typeface="Arial" pitchFamily="34" charset="0"/>
                <a:cs typeface="Arial" pitchFamily="34" charset="0"/>
              </a:rPr>
              <a:t>Systems </a:t>
            </a:r>
            <a:br>
              <a:rPr lang="en-US" sz="1400" dirty="0">
                <a:solidFill>
                  <a:schemeClr val="accent1">
                    <a:lumMod val="75000"/>
                  </a:schemeClr>
                </a:solidFill>
                <a:latin typeface="Arial" pitchFamily="34" charset="0"/>
                <a:cs typeface="Arial" pitchFamily="34" charset="0"/>
              </a:rPr>
            </a:br>
            <a:r>
              <a:rPr lang="en-US" sz="1400" dirty="0">
                <a:solidFill>
                  <a:schemeClr val="accent1">
                    <a:lumMod val="75000"/>
                  </a:schemeClr>
                </a:solidFill>
                <a:latin typeface="Arial" pitchFamily="34" charset="0"/>
                <a:cs typeface="Arial" pitchFamily="34" charset="0"/>
              </a:rPr>
              <a:t>Engineering</a:t>
            </a:r>
          </a:p>
        </p:txBody>
      </p:sp>
      <p:sp>
        <p:nvSpPr>
          <p:cNvPr id="113" name="TextBox 112">
            <a:extLst>
              <a:ext uri="{FF2B5EF4-FFF2-40B4-BE49-F238E27FC236}">
                <a16:creationId xmlns:a16="http://schemas.microsoft.com/office/drawing/2014/main" id="{6AA63D83-8772-0348-8A81-7B90DFCB2A4E}"/>
              </a:ext>
            </a:extLst>
          </p:cNvPr>
          <p:cNvSpPr txBox="1"/>
          <p:nvPr/>
        </p:nvSpPr>
        <p:spPr>
          <a:xfrm>
            <a:off x="6838638" y="1971872"/>
            <a:ext cx="881973" cy="307777"/>
          </a:xfrm>
          <a:prstGeom prst="rect">
            <a:avLst/>
          </a:prstGeom>
          <a:noFill/>
        </p:spPr>
        <p:txBody>
          <a:bodyPr wrap="none" rtlCol="0">
            <a:spAutoFit/>
          </a:bodyPr>
          <a:lstStyle/>
          <a:p>
            <a:r>
              <a:rPr lang="en-US" sz="1400" dirty="0">
                <a:solidFill>
                  <a:schemeClr val="accent1">
                    <a:lumMod val="75000"/>
                  </a:schemeClr>
                </a:solidFill>
                <a:latin typeface="Arial" pitchFamily="34" charset="0"/>
                <a:cs typeface="Arial" pitchFamily="34" charset="0"/>
              </a:rPr>
              <a:t>Robotics</a:t>
            </a:r>
          </a:p>
        </p:txBody>
      </p:sp>
      <p:sp>
        <p:nvSpPr>
          <p:cNvPr id="117" name="TextBox 116">
            <a:extLst>
              <a:ext uri="{FF2B5EF4-FFF2-40B4-BE49-F238E27FC236}">
                <a16:creationId xmlns:a16="http://schemas.microsoft.com/office/drawing/2014/main" id="{26C1A8D7-CF69-2344-BB8B-E635965AEE70}"/>
              </a:ext>
            </a:extLst>
          </p:cNvPr>
          <p:cNvSpPr txBox="1"/>
          <p:nvPr/>
        </p:nvSpPr>
        <p:spPr>
          <a:xfrm>
            <a:off x="772355" y="3081692"/>
            <a:ext cx="2047355" cy="307777"/>
          </a:xfrm>
          <a:prstGeom prst="rect">
            <a:avLst/>
          </a:prstGeom>
          <a:noFill/>
        </p:spPr>
        <p:txBody>
          <a:bodyPr wrap="none" rtlCol="0">
            <a:spAutoFit/>
          </a:bodyPr>
          <a:lstStyle/>
          <a:p>
            <a:r>
              <a:rPr lang="en-US" sz="1400" dirty="0">
                <a:solidFill>
                  <a:schemeClr val="accent1">
                    <a:lumMod val="75000"/>
                  </a:schemeClr>
                </a:solidFill>
                <a:latin typeface="Arial" pitchFamily="34" charset="0"/>
                <a:cs typeface="Arial" pitchFamily="34" charset="0"/>
              </a:rPr>
              <a:t>Earth &amp; Ocean Science</a:t>
            </a:r>
          </a:p>
        </p:txBody>
      </p:sp>
      <p:sp>
        <p:nvSpPr>
          <p:cNvPr id="131" name="TextBox 130">
            <a:extLst>
              <a:ext uri="{FF2B5EF4-FFF2-40B4-BE49-F238E27FC236}">
                <a16:creationId xmlns:a16="http://schemas.microsoft.com/office/drawing/2014/main" id="{8F546954-4F06-1848-9617-CDA6A3B32666}"/>
              </a:ext>
            </a:extLst>
          </p:cNvPr>
          <p:cNvSpPr txBox="1"/>
          <p:nvPr/>
        </p:nvSpPr>
        <p:spPr>
          <a:xfrm>
            <a:off x="6375307" y="52203"/>
            <a:ext cx="2037737" cy="307777"/>
          </a:xfrm>
          <a:prstGeom prst="rect">
            <a:avLst/>
          </a:prstGeom>
          <a:noFill/>
        </p:spPr>
        <p:txBody>
          <a:bodyPr wrap="none" rtlCol="0">
            <a:spAutoFit/>
          </a:bodyPr>
          <a:lstStyle/>
          <a:p>
            <a:r>
              <a:rPr lang="en-US" sz="1400" dirty="0">
                <a:solidFill>
                  <a:schemeClr val="accent1">
                    <a:lumMod val="75000"/>
                  </a:schemeClr>
                </a:solidFill>
                <a:latin typeface="Arial" pitchFamily="34" charset="0"/>
                <a:cs typeface="Arial" pitchFamily="34" charset="0"/>
              </a:rPr>
              <a:t>Mathematics &amp; Physics</a:t>
            </a:r>
          </a:p>
        </p:txBody>
      </p:sp>
      <p:sp>
        <p:nvSpPr>
          <p:cNvPr id="132" name="TextBox 131">
            <a:extLst>
              <a:ext uri="{FF2B5EF4-FFF2-40B4-BE49-F238E27FC236}">
                <a16:creationId xmlns:a16="http://schemas.microsoft.com/office/drawing/2014/main" id="{F24BED6A-27FC-5F44-B2FD-6022B06BD391}"/>
              </a:ext>
            </a:extLst>
          </p:cNvPr>
          <p:cNvSpPr txBox="1"/>
          <p:nvPr/>
        </p:nvSpPr>
        <p:spPr>
          <a:xfrm>
            <a:off x="5958073" y="3273113"/>
            <a:ext cx="1927131" cy="307777"/>
          </a:xfrm>
          <a:prstGeom prst="rect">
            <a:avLst/>
          </a:prstGeom>
          <a:noFill/>
        </p:spPr>
        <p:txBody>
          <a:bodyPr wrap="none" rtlCol="0">
            <a:spAutoFit/>
          </a:bodyPr>
          <a:lstStyle/>
          <a:p>
            <a:r>
              <a:rPr lang="en-US" sz="1400" dirty="0">
                <a:solidFill>
                  <a:schemeClr val="accent1">
                    <a:lumMod val="75000"/>
                  </a:schemeClr>
                </a:solidFill>
                <a:latin typeface="Arial" pitchFamily="34" charset="0"/>
                <a:cs typeface="Arial" pitchFamily="34" charset="0"/>
              </a:rPr>
              <a:t>Health &amp; Environment</a:t>
            </a:r>
          </a:p>
        </p:txBody>
      </p:sp>
      <p:sp>
        <p:nvSpPr>
          <p:cNvPr id="136" name="TextBox 135">
            <a:extLst>
              <a:ext uri="{FF2B5EF4-FFF2-40B4-BE49-F238E27FC236}">
                <a16:creationId xmlns:a16="http://schemas.microsoft.com/office/drawing/2014/main" id="{FD91E5D2-517C-2041-9507-7AB94E0582A0}"/>
              </a:ext>
            </a:extLst>
          </p:cNvPr>
          <p:cNvSpPr txBox="1"/>
          <p:nvPr/>
        </p:nvSpPr>
        <p:spPr>
          <a:xfrm>
            <a:off x="1299682" y="-106494"/>
            <a:ext cx="922047" cy="523220"/>
          </a:xfrm>
          <a:prstGeom prst="rect">
            <a:avLst/>
          </a:prstGeom>
          <a:noFill/>
        </p:spPr>
        <p:txBody>
          <a:bodyPr wrap="none" rtlCol="0">
            <a:spAutoFit/>
          </a:bodyPr>
          <a:lstStyle/>
          <a:p>
            <a:r>
              <a:rPr lang="en-US" sz="1400" dirty="0">
                <a:solidFill>
                  <a:schemeClr val="accent1">
                    <a:lumMod val="75000"/>
                  </a:schemeClr>
                </a:solidFill>
                <a:latin typeface="Arial" pitchFamily="34" charset="0"/>
                <a:cs typeface="Arial" pitchFamily="34" charset="0"/>
              </a:rPr>
              <a:t>Wireless </a:t>
            </a:r>
            <a:br>
              <a:rPr lang="en-US" sz="1400" dirty="0">
                <a:solidFill>
                  <a:schemeClr val="accent1">
                    <a:lumMod val="75000"/>
                  </a:schemeClr>
                </a:solidFill>
                <a:latin typeface="Arial" pitchFamily="34" charset="0"/>
                <a:cs typeface="Arial" pitchFamily="34" charset="0"/>
              </a:rPr>
            </a:br>
            <a:r>
              <a:rPr lang="en-US" sz="1400" dirty="0">
                <a:solidFill>
                  <a:schemeClr val="accent1">
                    <a:lumMod val="75000"/>
                  </a:schemeClr>
                </a:solidFill>
                <a:latin typeface="Arial" pitchFamily="34" charset="0"/>
                <a:cs typeface="Arial" pitchFamily="34" charset="0"/>
              </a:rPr>
              <a:t>Design</a:t>
            </a:r>
          </a:p>
        </p:txBody>
      </p:sp>
      <p:cxnSp>
        <p:nvCxnSpPr>
          <p:cNvPr id="138" name="Straight Connector 137">
            <a:extLst>
              <a:ext uri="{FF2B5EF4-FFF2-40B4-BE49-F238E27FC236}">
                <a16:creationId xmlns:a16="http://schemas.microsoft.com/office/drawing/2014/main" id="{3B854F3D-10D6-1440-BB88-9E703F962F76}"/>
              </a:ext>
            </a:extLst>
          </p:cNvPr>
          <p:cNvCxnSpPr>
            <a:cxnSpLocks/>
          </p:cNvCxnSpPr>
          <p:nvPr/>
        </p:nvCxnSpPr>
        <p:spPr>
          <a:xfrm flipV="1">
            <a:off x="9055398" y="-384553"/>
            <a:ext cx="345129" cy="175799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2EDA832-1BDF-DC4E-88C5-F24C3D70010C}"/>
              </a:ext>
            </a:extLst>
          </p:cNvPr>
          <p:cNvCxnSpPr>
            <a:cxnSpLocks/>
          </p:cNvCxnSpPr>
          <p:nvPr/>
        </p:nvCxnSpPr>
        <p:spPr>
          <a:xfrm>
            <a:off x="11410102" y="415265"/>
            <a:ext cx="1016172" cy="984864"/>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889361A-9DA1-8344-B7A9-08CA4E298475}"/>
              </a:ext>
            </a:extLst>
          </p:cNvPr>
          <p:cNvCxnSpPr>
            <a:cxnSpLocks/>
            <a:stCxn id="37" idx="6"/>
          </p:cNvCxnSpPr>
          <p:nvPr/>
        </p:nvCxnSpPr>
        <p:spPr>
          <a:xfrm flipV="1">
            <a:off x="11287126" y="1521429"/>
            <a:ext cx="1161177" cy="111338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8DB5A9C-553C-5F4D-B0E7-CCDE7CA008B9}"/>
              </a:ext>
            </a:extLst>
          </p:cNvPr>
          <p:cNvCxnSpPr>
            <a:cxnSpLocks/>
            <a:stCxn id="36" idx="1"/>
          </p:cNvCxnSpPr>
          <p:nvPr/>
        </p:nvCxnSpPr>
        <p:spPr>
          <a:xfrm flipV="1">
            <a:off x="6128393" y="-529530"/>
            <a:ext cx="2388669" cy="644120"/>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044D15D-C586-4147-81D4-3C3150F67295}"/>
              </a:ext>
            </a:extLst>
          </p:cNvPr>
          <p:cNvCxnSpPr>
            <a:stCxn id="25" idx="6"/>
            <a:endCxn id="36" idx="1"/>
          </p:cNvCxnSpPr>
          <p:nvPr/>
        </p:nvCxnSpPr>
        <p:spPr>
          <a:xfrm flipV="1">
            <a:off x="1309624" y="114590"/>
            <a:ext cx="4818769" cy="18442"/>
          </a:xfrm>
          <a:prstGeom prst="line">
            <a:avLst/>
          </a:prstGeom>
          <a:ln w="952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3612FD1-B0B1-2C4E-8F1A-A26C34E8F745}"/>
              </a:ext>
            </a:extLst>
          </p:cNvPr>
          <p:cNvCxnSpPr>
            <a:cxnSpLocks/>
          </p:cNvCxnSpPr>
          <p:nvPr/>
        </p:nvCxnSpPr>
        <p:spPr>
          <a:xfrm flipH="1" flipV="1">
            <a:off x="6238175" y="225021"/>
            <a:ext cx="439828" cy="204434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9160D8F-534E-B44D-8D91-BAF0CE3683F6}"/>
              </a:ext>
            </a:extLst>
          </p:cNvPr>
          <p:cNvSpPr/>
          <p:nvPr/>
        </p:nvSpPr>
        <p:spPr>
          <a:xfrm>
            <a:off x="-2113" y="380390"/>
            <a:ext cx="5522260" cy="2725271"/>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4495"/>
            <a:r>
              <a:rPr lang="en-US" sz="2800" b="1" dirty="0">
                <a:solidFill>
                  <a:schemeClr val="bg1"/>
                </a:solidFill>
                <a:cs typeface="Arial"/>
              </a:rPr>
              <a:t>Campus-Wide License</a:t>
            </a:r>
          </a:p>
          <a:p>
            <a:pPr marL="690245" indent="-285750">
              <a:spcAft>
                <a:spcPts val="600"/>
              </a:spcAft>
              <a:buFont typeface="Arial" panose="020B0604020202020204" pitchFamily="34" charset="0"/>
              <a:buChar char="•"/>
            </a:pPr>
            <a:r>
              <a:rPr lang="en-US" sz="2000" dirty="0">
                <a:latin typeface="Arial" pitchFamily="34" charset="0"/>
                <a:cs typeface="Arial" pitchFamily="34" charset="0"/>
              </a:rPr>
              <a:t>Most complete, up-to-date suite of products available for Academic Use</a:t>
            </a:r>
          </a:p>
          <a:p>
            <a:pPr marL="690245" indent="-285750">
              <a:buFont typeface="Arial"/>
              <a:buChar char="•"/>
            </a:pPr>
            <a:r>
              <a:rPr lang="en-US" sz="2000" dirty="0">
                <a:cs typeface="Arial"/>
              </a:rPr>
              <a:t>Facilitates research collaboration within and across institutions</a:t>
            </a:r>
          </a:p>
          <a:p>
            <a:pPr marL="690245" indent="-285750">
              <a:spcAft>
                <a:spcPts val="600"/>
              </a:spcAft>
              <a:buFont typeface="Arial" panose="020B0604020202020204" pitchFamily="34" charset="0"/>
              <a:buChar char="•"/>
            </a:pPr>
            <a:r>
              <a:rPr lang="en-US" sz="2000" dirty="0">
                <a:latin typeface="Arial" pitchFamily="34" charset="0"/>
                <a:cs typeface="Arial" pitchFamily="34" charset="0"/>
              </a:rPr>
              <a:t>Immediate  access to newly released MATLAB &amp; Simulink  tools</a:t>
            </a:r>
          </a:p>
        </p:txBody>
      </p:sp>
      <p:sp>
        <p:nvSpPr>
          <p:cNvPr id="61" name="Rectangle 60">
            <a:extLst>
              <a:ext uri="{FF2B5EF4-FFF2-40B4-BE49-F238E27FC236}">
                <a16:creationId xmlns:a16="http://schemas.microsoft.com/office/drawing/2014/main" id="{D947327E-C0C2-4A4C-8D57-B9418728EE92}"/>
              </a:ext>
            </a:extLst>
          </p:cNvPr>
          <p:cNvSpPr/>
          <p:nvPr/>
        </p:nvSpPr>
        <p:spPr>
          <a:xfrm>
            <a:off x="9560505" y="3279008"/>
            <a:ext cx="2416046" cy="307777"/>
          </a:xfrm>
          <a:prstGeom prst="rect">
            <a:avLst/>
          </a:prstGeom>
        </p:spPr>
        <p:txBody>
          <a:bodyPr wrap="none">
            <a:spAutoFit/>
          </a:bodyPr>
          <a:lstStyle/>
          <a:p>
            <a:r>
              <a:rPr lang="en-US" sz="1400" dirty="0">
                <a:solidFill>
                  <a:schemeClr val="accent1">
                    <a:lumMod val="75000"/>
                  </a:schemeClr>
                </a:solidFill>
                <a:latin typeface="Arial" pitchFamily="34" charset="0"/>
                <a:cs typeface="Arial" pitchFamily="34" charset="0"/>
              </a:rPr>
              <a:t>Neuroscience &amp; Psychology</a:t>
            </a:r>
          </a:p>
        </p:txBody>
      </p:sp>
    </p:spTree>
    <p:extLst>
      <p:ext uri="{BB962C8B-B14F-4D97-AF65-F5344CB8AC3E}">
        <p14:creationId xmlns:p14="http://schemas.microsoft.com/office/powerpoint/2010/main" val="3189525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4197F-5A67-524F-931C-B752F0B434F9}"/>
              </a:ext>
            </a:extLst>
          </p:cNvPr>
          <p:cNvSpPr>
            <a:spLocks noGrp="1"/>
          </p:cNvSpPr>
          <p:nvPr>
            <p:ph type="title"/>
          </p:nvPr>
        </p:nvSpPr>
        <p:spPr/>
        <p:txBody>
          <a:bodyPr/>
          <a:lstStyle/>
          <a:p>
            <a:r>
              <a:rPr lang="en-US" dirty="0"/>
              <a:t>Third-Party Access for Collaborative Research in Academia</a:t>
            </a:r>
          </a:p>
        </p:txBody>
      </p:sp>
      <p:pic>
        <p:nvPicPr>
          <p:cNvPr id="5" name="Content Placeholder 4">
            <a:extLst>
              <a:ext uri="{FF2B5EF4-FFF2-40B4-BE49-F238E27FC236}">
                <a16:creationId xmlns:a16="http://schemas.microsoft.com/office/drawing/2014/main" id="{4CAE4A8A-A04C-654E-813D-E52DB4686622}"/>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266" y="3270285"/>
            <a:ext cx="11764370" cy="3587715"/>
          </a:xfrm>
        </p:spPr>
      </p:pic>
      <p:sp>
        <p:nvSpPr>
          <p:cNvPr id="7" name="Rectangle 6">
            <a:extLst>
              <a:ext uri="{FF2B5EF4-FFF2-40B4-BE49-F238E27FC236}">
                <a16:creationId xmlns:a16="http://schemas.microsoft.com/office/drawing/2014/main" id="{7229D30F-DB91-8648-8613-C4130A62AC1B}"/>
              </a:ext>
            </a:extLst>
          </p:cNvPr>
          <p:cNvSpPr/>
          <p:nvPr/>
        </p:nvSpPr>
        <p:spPr>
          <a:xfrm>
            <a:off x="0" y="1447800"/>
            <a:ext cx="9043917" cy="1822486"/>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4495"/>
            <a:r>
              <a:rPr lang="en-US" sz="2400" b="1" dirty="0">
                <a:solidFill>
                  <a:schemeClr val="bg1"/>
                </a:solidFill>
                <a:latin typeface="Arial"/>
                <a:cs typeface="Arial"/>
              </a:rPr>
              <a:t>Third-Party Access to MATLAB</a:t>
            </a:r>
          </a:p>
          <a:p>
            <a:pPr marL="690245" indent="-285750">
              <a:buFont typeface="Arial"/>
              <a:buChar char="•"/>
            </a:pPr>
            <a:r>
              <a:rPr lang="en-US" dirty="0">
                <a:cs typeface="Arial"/>
              </a:rPr>
              <a:t>Licensed institutions may provide credentials to professors, students, and academic researchers at </a:t>
            </a:r>
            <a:r>
              <a:rPr lang="en-US">
                <a:cs typeface="Arial"/>
              </a:rPr>
              <a:t>outside institutions</a:t>
            </a:r>
          </a:p>
          <a:p>
            <a:pPr marL="690245" indent="-285750">
              <a:buFont typeface="Arial"/>
              <a:buChar char="•"/>
            </a:pPr>
            <a:r>
              <a:rPr lang="en-US">
                <a:latin typeface="Arial" pitchFamily="34" charset="0"/>
                <a:cs typeface="Arial" pitchFamily="34" charset="0"/>
              </a:rPr>
              <a:t>Fosters </a:t>
            </a:r>
            <a:r>
              <a:rPr lang="en-US" dirty="0">
                <a:latin typeface="Arial" pitchFamily="34" charset="0"/>
                <a:cs typeface="Arial" pitchFamily="34" charset="0"/>
              </a:rPr>
              <a:t>research collaboration and joint research initiatives across institutions</a:t>
            </a:r>
          </a:p>
        </p:txBody>
      </p:sp>
    </p:spTree>
    <p:extLst>
      <p:ext uri="{BB962C8B-B14F-4D97-AF65-F5344CB8AC3E}">
        <p14:creationId xmlns:p14="http://schemas.microsoft.com/office/powerpoint/2010/main" val="2588235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a:xfrm>
            <a:off x="285191" y="408458"/>
            <a:ext cx="10742956" cy="988149"/>
          </a:xfrm>
        </p:spPr>
        <p:txBody>
          <a:bodyPr/>
          <a:lstStyle/>
          <a:p>
            <a:r>
              <a:rPr lang="en-US" dirty="0">
                <a:solidFill>
                  <a:srgbClr val="024C84"/>
                </a:solidFill>
              </a:rPr>
              <a:t>A Campus-Wide License Supports the Innovation Cycle</a:t>
            </a:r>
          </a:p>
        </p:txBody>
      </p:sp>
      <p:grpSp>
        <p:nvGrpSpPr>
          <p:cNvPr id="2" name="Group 1">
            <a:extLst>
              <a:ext uri="{FF2B5EF4-FFF2-40B4-BE49-F238E27FC236}">
                <a16:creationId xmlns:a16="http://schemas.microsoft.com/office/drawing/2014/main" id="{CE638651-00AB-1548-98A9-AB3F3659A197}"/>
              </a:ext>
            </a:extLst>
          </p:cNvPr>
          <p:cNvGrpSpPr/>
          <p:nvPr/>
        </p:nvGrpSpPr>
        <p:grpSpPr>
          <a:xfrm>
            <a:off x="415927" y="1098760"/>
            <a:ext cx="10876880" cy="5435470"/>
            <a:chOff x="1492045" y="1840813"/>
            <a:chExt cx="8971778" cy="3912993"/>
          </a:xfrm>
        </p:grpSpPr>
        <p:sp>
          <p:nvSpPr>
            <p:cNvPr id="47" name="Rectangle 46">
              <a:extLst>
                <a:ext uri="{FF2B5EF4-FFF2-40B4-BE49-F238E27FC236}">
                  <a16:creationId xmlns:a16="http://schemas.microsoft.com/office/drawing/2014/main" id="{A02A2BC0-606D-4D25-817E-AA0114584B76}"/>
                </a:ext>
              </a:extLst>
            </p:cNvPr>
            <p:cNvSpPr/>
            <p:nvPr/>
          </p:nvSpPr>
          <p:spPr>
            <a:xfrm>
              <a:off x="6284282" y="3400263"/>
              <a:ext cx="1261589" cy="473195"/>
            </a:xfrm>
            <a:prstGeom prst="rect">
              <a:avLst/>
            </a:prstGeom>
            <a:noFill/>
            <a:effectLst/>
          </p:spPr>
          <p:style>
            <a:lnRef idx="0">
              <a:schemeClr val="accent5">
                <a:tint val="60000"/>
                <a:hueOff val="0"/>
                <a:satOff val="0"/>
                <a:lumOff val="0"/>
                <a:alphaOff val="0"/>
              </a:schemeClr>
            </a:lnRef>
            <a:fillRef idx="3">
              <a:scrgbClr r="0" g="0" b="0"/>
            </a:fillRef>
            <a:effectRef idx="2">
              <a:schemeClr val="accent5">
                <a:tint val="60000"/>
                <a:hueOff val="0"/>
                <a:satOff val="0"/>
                <a:lumOff val="0"/>
                <a:alphaOff val="0"/>
              </a:schemeClr>
            </a:effectRef>
            <a:fontRef idx="minor">
              <a:schemeClr val="dk1">
                <a:hueOff val="0"/>
                <a:satOff val="0"/>
                <a:lumOff val="0"/>
                <a:alphaOff val="0"/>
              </a:schemeClr>
            </a:fontRef>
          </p:style>
          <p:txBody>
            <a:bodyPr spcFirstLastPara="0" vert="horz" wrap="square" lIns="0" tIns="94638" rIns="0" bIns="0" numCol="1" spcCol="1270" anchor="ctr" anchorCtr="0">
              <a:noAutofit/>
            </a:bodyPr>
            <a:lstStyle/>
            <a:p>
              <a:pPr algn="r" defTabSz="443389">
                <a:lnSpc>
                  <a:spcPct val="90000"/>
                </a:lnSpc>
                <a:spcBef>
                  <a:spcPct val="0"/>
                </a:spcBef>
                <a:spcAft>
                  <a:spcPct val="35000"/>
                </a:spcAft>
              </a:pPr>
              <a:r>
                <a:rPr lang="en-US" sz="1197" b="1" dirty="0">
                  <a:solidFill>
                    <a:schemeClr val="tx1">
                      <a:lumMod val="75000"/>
                      <a:lumOff val="25000"/>
                    </a:schemeClr>
                  </a:solidFill>
                </a:rPr>
                <a:t>Innovation</a:t>
              </a:r>
              <a:br>
                <a:rPr lang="en-US" sz="1197" b="1" dirty="0">
                  <a:solidFill>
                    <a:schemeClr val="tx1">
                      <a:lumMod val="75000"/>
                      <a:lumOff val="25000"/>
                    </a:schemeClr>
                  </a:solidFill>
                </a:rPr>
              </a:br>
              <a:r>
                <a:rPr lang="en-US" sz="1197" b="1" dirty="0">
                  <a:solidFill>
                    <a:schemeClr val="tx1">
                      <a:lumMod val="75000"/>
                      <a:lumOff val="25000"/>
                    </a:schemeClr>
                  </a:solidFill>
                </a:rPr>
                <a:t>Expertise</a:t>
              </a:r>
            </a:p>
          </p:txBody>
        </p:sp>
        <p:sp>
          <p:nvSpPr>
            <p:cNvPr id="51" name="Rectangle 50">
              <a:extLst>
                <a:ext uri="{FF2B5EF4-FFF2-40B4-BE49-F238E27FC236}">
                  <a16:creationId xmlns:a16="http://schemas.microsoft.com/office/drawing/2014/main" id="{1666A593-793F-4B23-8610-6AF8C0E69DE8}"/>
                </a:ext>
              </a:extLst>
            </p:cNvPr>
            <p:cNvSpPr/>
            <p:nvPr/>
          </p:nvSpPr>
          <p:spPr>
            <a:xfrm>
              <a:off x="4650800" y="3400263"/>
              <a:ext cx="1261589" cy="473195"/>
            </a:xfrm>
            <a:prstGeom prst="rect">
              <a:avLst/>
            </a:prstGeom>
            <a:noFill/>
            <a:effectLst/>
          </p:spPr>
          <p:style>
            <a:lnRef idx="0">
              <a:schemeClr val="accent5">
                <a:tint val="60000"/>
                <a:hueOff val="0"/>
                <a:satOff val="0"/>
                <a:lumOff val="0"/>
                <a:alphaOff val="0"/>
              </a:schemeClr>
            </a:lnRef>
            <a:fillRef idx="3">
              <a:scrgbClr r="0" g="0" b="0"/>
            </a:fillRef>
            <a:effectRef idx="2">
              <a:schemeClr val="accent5">
                <a:tint val="60000"/>
                <a:hueOff val="0"/>
                <a:satOff val="0"/>
                <a:lumOff val="0"/>
                <a:alphaOff val="0"/>
              </a:schemeClr>
            </a:effectRef>
            <a:fontRef idx="minor">
              <a:schemeClr val="dk1">
                <a:hueOff val="0"/>
                <a:satOff val="0"/>
                <a:lumOff val="0"/>
                <a:alphaOff val="0"/>
              </a:schemeClr>
            </a:fontRef>
          </p:style>
          <p:txBody>
            <a:bodyPr spcFirstLastPara="0" vert="horz" wrap="square" lIns="0" tIns="94638" rIns="0" bIns="0" numCol="1" spcCol="1270" anchor="ctr" anchorCtr="0">
              <a:noAutofit/>
            </a:bodyPr>
            <a:lstStyle/>
            <a:p>
              <a:pPr defTabSz="443389">
                <a:lnSpc>
                  <a:spcPct val="90000"/>
                </a:lnSpc>
                <a:spcBef>
                  <a:spcPct val="0"/>
                </a:spcBef>
                <a:spcAft>
                  <a:spcPct val="35000"/>
                </a:spcAft>
              </a:pPr>
              <a:r>
                <a:rPr lang="en-US" sz="1197" b="1" dirty="0">
                  <a:solidFill>
                    <a:schemeClr val="tx1">
                      <a:lumMod val="75000"/>
                      <a:lumOff val="25000"/>
                    </a:schemeClr>
                  </a:solidFill>
                </a:rPr>
                <a:t>Knowledge</a:t>
              </a:r>
              <a:br>
                <a:rPr lang="en-US" sz="1197" b="1" dirty="0">
                  <a:solidFill>
                    <a:schemeClr val="tx1">
                      <a:lumMod val="75000"/>
                      <a:lumOff val="25000"/>
                    </a:schemeClr>
                  </a:solidFill>
                </a:rPr>
              </a:br>
              <a:r>
                <a:rPr lang="en-US" sz="1197" b="1" dirty="0">
                  <a:solidFill>
                    <a:schemeClr val="tx1">
                      <a:lumMod val="75000"/>
                      <a:lumOff val="25000"/>
                    </a:schemeClr>
                  </a:solidFill>
                </a:rPr>
                <a:t>Curricula</a:t>
              </a:r>
            </a:p>
          </p:txBody>
        </p:sp>
        <p:sp>
          <p:nvSpPr>
            <p:cNvPr id="6" name="Line Callout 1 (Border and Accent Bar) 5">
              <a:extLst>
                <a:ext uri="{FF2B5EF4-FFF2-40B4-BE49-F238E27FC236}">
                  <a16:creationId xmlns:a16="http://schemas.microsoft.com/office/drawing/2014/main" id="{A1A9F7EF-8696-EC4B-A440-3EB2D66278D6}"/>
                </a:ext>
              </a:extLst>
            </p:cNvPr>
            <p:cNvSpPr/>
            <p:nvPr/>
          </p:nvSpPr>
          <p:spPr>
            <a:xfrm>
              <a:off x="2487739" y="1840813"/>
              <a:ext cx="2405527" cy="820924"/>
            </a:xfrm>
            <a:prstGeom prst="wedgeRoundRectCallout">
              <a:avLst>
                <a:gd name="adj1" fmla="val 73455"/>
                <a:gd name="adj2" fmla="val 29704"/>
                <a:gd name="adj3" fmla="val 16667"/>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96" b="1" dirty="0">
                  <a:solidFill>
                    <a:schemeClr val="tx2"/>
                  </a:solidFill>
                  <a:latin typeface="Arial" pitchFamily="34" charset="0"/>
                  <a:cs typeface="Arial" pitchFamily="34" charset="0"/>
                </a:rPr>
                <a:t>Campus-Wide License</a:t>
              </a:r>
              <a:br>
                <a:rPr lang="en-US" sz="1496" b="1" u="sng" dirty="0">
                  <a:solidFill>
                    <a:schemeClr val="tx1">
                      <a:lumMod val="75000"/>
                      <a:lumOff val="25000"/>
                    </a:schemeClr>
                  </a:solidFill>
                  <a:latin typeface="Arial" pitchFamily="34" charset="0"/>
                  <a:cs typeface="Arial" pitchFamily="34" charset="0"/>
                </a:rPr>
              </a:br>
              <a:r>
                <a:rPr lang="en-US" sz="1496" b="1" dirty="0">
                  <a:solidFill>
                    <a:schemeClr val="tx1">
                      <a:lumMod val="75000"/>
                      <a:lumOff val="25000"/>
                    </a:schemeClr>
                  </a:solidFill>
                  <a:latin typeface="Arial" pitchFamily="34" charset="0"/>
                  <a:cs typeface="Arial" pitchFamily="34" charset="0"/>
                </a:rPr>
                <a:t>Academic Research</a:t>
              </a:r>
              <a:br>
                <a:rPr lang="en-US" sz="1496" b="1" dirty="0">
                  <a:solidFill>
                    <a:schemeClr val="tx1">
                      <a:lumMod val="75000"/>
                      <a:lumOff val="25000"/>
                    </a:schemeClr>
                  </a:solidFill>
                  <a:latin typeface="Arial" pitchFamily="34" charset="0"/>
                  <a:cs typeface="Arial" pitchFamily="34" charset="0"/>
                </a:rPr>
              </a:br>
              <a:r>
                <a:rPr lang="en-US" sz="1496" b="1" dirty="0">
                  <a:solidFill>
                    <a:schemeClr val="tx1">
                      <a:lumMod val="75000"/>
                      <a:lumOff val="25000"/>
                    </a:schemeClr>
                  </a:solidFill>
                  <a:latin typeface="Arial" pitchFamily="34" charset="0"/>
                  <a:cs typeface="Arial" pitchFamily="34" charset="0"/>
                </a:rPr>
                <a:t>Discovery</a:t>
              </a:r>
              <a:br>
                <a:rPr lang="en-US" sz="1496" b="1" dirty="0">
                  <a:solidFill>
                    <a:schemeClr val="tx1">
                      <a:lumMod val="75000"/>
                      <a:lumOff val="25000"/>
                    </a:schemeClr>
                  </a:solidFill>
                  <a:latin typeface="Arial" pitchFamily="34" charset="0"/>
                  <a:cs typeface="Arial" pitchFamily="34" charset="0"/>
                </a:rPr>
              </a:br>
              <a:r>
                <a:rPr lang="en-US" sz="1496" b="1" dirty="0">
                  <a:solidFill>
                    <a:schemeClr val="tx1">
                      <a:lumMod val="75000"/>
                      <a:lumOff val="25000"/>
                    </a:schemeClr>
                  </a:solidFill>
                  <a:latin typeface="Arial" pitchFamily="34" charset="0"/>
                  <a:cs typeface="Arial" pitchFamily="34" charset="0"/>
                </a:rPr>
                <a:t>Graduate Education</a:t>
              </a:r>
            </a:p>
          </p:txBody>
        </p:sp>
        <p:sp>
          <p:nvSpPr>
            <p:cNvPr id="28" name="Line Callout 1 (Border and Accent Bar) 27">
              <a:extLst>
                <a:ext uri="{FF2B5EF4-FFF2-40B4-BE49-F238E27FC236}">
                  <a16:creationId xmlns:a16="http://schemas.microsoft.com/office/drawing/2014/main" id="{4DCD9E81-2C6F-534E-8CBC-FADC500F6346}"/>
                </a:ext>
              </a:extLst>
            </p:cNvPr>
            <p:cNvSpPr/>
            <p:nvPr/>
          </p:nvSpPr>
          <p:spPr>
            <a:xfrm>
              <a:off x="8203655" y="4698941"/>
              <a:ext cx="2260168" cy="820924"/>
            </a:xfrm>
            <a:prstGeom prst="wedgeRoundRectCallout">
              <a:avLst>
                <a:gd name="adj1" fmla="val -59199"/>
                <a:gd name="adj2" fmla="val -30175"/>
                <a:gd name="adj3" fmla="val 16667"/>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96" b="1" dirty="0">
                  <a:solidFill>
                    <a:schemeClr val="tx2"/>
                  </a:solidFill>
                  <a:latin typeface="Arial" pitchFamily="34" charset="0"/>
                  <a:cs typeface="Arial" pitchFamily="34" charset="0"/>
                </a:rPr>
                <a:t>Standard Licenses</a:t>
              </a:r>
              <a:br>
                <a:rPr lang="en-US" sz="1496" b="1" u="sng" dirty="0">
                  <a:solidFill>
                    <a:schemeClr val="tx1">
                      <a:lumMod val="75000"/>
                      <a:lumOff val="25000"/>
                    </a:schemeClr>
                  </a:solidFill>
                  <a:latin typeface="Arial" pitchFamily="34" charset="0"/>
                  <a:cs typeface="Arial" pitchFamily="34" charset="0"/>
                </a:rPr>
              </a:br>
              <a:r>
                <a:rPr lang="en-US" sz="1496" b="1" dirty="0">
                  <a:solidFill>
                    <a:schemeClr val="tx1">
                      <a:lumMod val="75000"/>
                      <a:lumOff val="25000"/>
                    </a:schemeClr>
                  </a:solidFill>
                  <a:latin typeface="Arial" pitchFamily="34" charset="0"/>
                  <a:cs typeface="Arial" pitchFamily="34" charset="0"/>
                </a:rPr>
                <a:t>Commercial Research</a:t>
              </a:r>
            </a:p>
            <a:p>
              <a:pPr algn="ctr"/>
              <a:r>
                <a:rPr lang="en-US" sz="1496" b="1" dirty="0">
                  <a:solidFill>
                    <a:schemeClr val="tx1">
                      <a:lumMod val="75000"/>
                      <a:lumOff val="25000"/>
                    </a:schemeClr>
                  </a:solidFill>
                  <a:latin typeface="Arial" pitchFamily="34" charset="0"/>
                  <a:cs typeface="Arial" pitchFamily="34" charset="0"/>
                </a:rPr>
                <a:t>Tools and Technology</a:t>
              </a:r>
              <a:br>
                <a:rPr lang="en-US" sz="1496" b="1" dirty="0">
                  <a:solidFill>
                    <a:schemeClr val="tx1">
                      <a:lumMod val="75000"/>
                      <a:lumOff val="25000"/>
                    </a:schemeClr>
                  </a:solidFill>
                  <a:latin typeface="Arial" pitchFamily="34" charset="0"/>
                  <a:cs typeface="Arial" pitchFamily="34" charset="0"/>
                </a:rPr>
              </a:br>
              <a:r>
                <a:rPr lang="en-US" sz="1496" b="1" dirty="0">
                  <a:solidFill>
                    <a:schemeClr val="tx1">
                      <a:lumMod val="75000"/>
                      <a:lumOff val="25000"/>
                    </a:schemeClr>
                  </a:solidFill>
                  <a:latin typeface="Arial" pitchFamily="34" charset="0"/>
                  <a:cs typeface="Arial" pitchFamily="34" charset="0"/>
                </a:rPr>
                <a:t>Product Development</a:t>
              </a:r>
            </a:p>
          </p:txBody>
        </p:sp>
        <p:sp>
          <p:nvSpPr>
            <p:cNvPr id="29" name="Line Callout 1 (Border and Accent Bar) 28">
              <a:extLst>
                <a:ext uri="{FF2B5EF4-FFF2-40B4-BE49-F238E27FC236}">
                  <a16:creationId xmlns:a16="http://schemas.microsoft.com/office/drawing/2014/main" id="{D0E7D4D3-B496-B942-941A-3AA825D2C724}"/>
                </a:ext>
              </a:extLst>
            </p:cNvPr>
            <p:cNvSpPr/>
            <p:nvPr/>
          </p:nvSpPr>
          <p:spPr>
            <a:xfrm>
              <a:off x="1492045" y="4932882"/>
              <a:ext cx="2198458" cy="820924"/>
            </a:xfrm>
            <a:prstGeom prst="wedgeRoundRectCallout">
              <a:avLst>
                <a:gd name="adj1" fmla="val 61136"/>
                <a:gd name="adj2" fmla="val -33196"/>
                <a:gd name="adj3" fmla="val 16667"/>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96" b="1" dirty="0">
                  <a:solidFill>
                    <a:schemeClr val="tx2"/>
                  </a:solidFill>
                  <a:latin typeface="Arial" pitchFamily="34" charset="0"/>
                  <a:cs typeface="Arial" pitchFamily="34" charset="0"/>
                </a:rPr>
                <a:t>Campus-Wide License</a:t>
              </a:r>
            </a:p>
            <a:p>
              <a:pPr algn="ctr"/>
              <a:r>
                <a:rPr lang="en-US" sz="1496" b="1" dirty="0">
                  <a:solidFill>
                    <a:schemeClr val="tx1">
                      <a:lumMod val="75000"/>
                      <a:lumOff val="25000"/>
                    </a:schemeClr>
                  </a:solidFill>
                  <a:latin typeface="Arial" pitchFamily="34" charset="0"/>
                  <a:cs typeface="Arial" pitchFamily="34" charset="0"/>
                </a:rPr>
                <a:t>Workforce Training </a:t>
              </a:r>
              <a:br>
                <a:rPr lang="en-US" sz="1496" b="1" dirty="0">
                  <a:solidFill>
                    <a:schemeClr val="tx1">
                      <a:lumMod val="75000"/>
                      <a:lumOff val="25000"/>
                    </a:schemeClr>
                  </a:solidFill>
                  <a:latin typeface="Arial" pitchFamily="34" charset="0"/>
                  <a:cs typeface="Arial" pitchFamily="34" charset="0"/>
                </a:rPr>
              </a:br>
              <a:r>
                <a:rPr lang="en-US" sz="1496" b="1" dirty="0">
                  <a:solidFill>
                    <a:schemeClr val="tx1">
                      <a:lumMod val="75000"/>
                      <a:lumOff val="25000"/>
                    </a:schemeClr>
                  </a:solidFill>
                  <a:latin typeface="Arial" pitchFamily="34" charset="0"/>
                  <a:cs typeface="Arial" pitchFamily="34" charset="0"/>
                </a:rPr>
                <a:t>Future Researchers</a:t>
              </a:r>
            </a:p>
          </p:txBody>
        </p:sp>
        <p:sp>
          <p:nvSpPr>
            <p:cNvPr id="19" name="TextBox 18">
              <a:extLst>
                <a:ext uri="{FF2B5EF4-FFF2-40B4-BE49-F238E27FC236}">
                  <a16:creationId xmlns:a16="http://schemas.microsoft.com/office/drawing/2014/main" id="{408DB30C-4922-4605-B41C-3DF2924D4FA3}"/>
                </a:ext>
              </a:extLst>
            </p:cNvPr>
            <p:cNvSpPr txBox="1"/>
            <p:nvPr/>
          </p:nvSpPr>
          <p:spPr>
            <a:xfrm>
              <a:off x="5136406" y="2315402"/>
              <a:ext cx="1748264" cy="508499"/>
            </a:xfrm>
            <a:prstGeom prst="rect">
              <a:avLst/>
            </a:prstGeom>
            <a:noFill/>
          </p:spPr>
          <p:txBody>
            <a:bodyPr wrap="square" rtlCol="0">
              <a:spAutoFit/>
            </a:bodyPr>
            <a:lstStyle/>
            <a:p>
              <a:pPr algn="ctr"/>
              <a:r>
                <a:rPr lang="en-US" sz="1995" b="1" dirty="0">
                  <a:ln/>
                  <a:solidFill>
                    <a:schemeClr val="accent4"/>
                  </a:solidFill>
                </a:rPr>
                <a:t>Academic</a:t>
              </a:r>
              <a:br>
                <a:rPr lang="en-US" sz="1995" b="1" dirty="0">
                  <a:ln/>
                  <a:solidFill>
                    <a:schemeClr val="accent4"/>
                  </a:solidFill>
                </a:rPr>
              </a:br>
              <a:r>
                <a:rPr lang="en-US" sz="1995" b="1" dirty="0">
                  <a:ln/>
                  <a:solidFill>
                    <a:schemeClr val="accent4"/>
                  </a:solidFill>
                </a:rPr>
                <a:t>Research</a:t>
              </a:r>
            </a:p>
          </p:txBody>
        </p:sp>
        <p:sp>
          <p:nvSpPr>
            <p:cNvPr id="34" name="TextBox 33">
              <a:extLst>
                <a:ext uri="{FF2B5EF4-FFF2-40B4-BE49-F238E27FC236}">
                  <a16:creationId xmlns:a16="http://schemas.microsoft.com/office/drawing/2014/main" id="{DA8C5FDA-B596-4A03-8B9D-5CF2A8C2BF0E}"/>
                </a:ext>
              </a:extLst>
            </p:cNvPr>
            <p:cNvSpPr txBox="1"/>
            <p:nvPr/>
          </p:nvSpPr>
          <p:spPr>
            <a:xfrm>
              <a:off x="3543105" y="4704238"/>
              <a:ext cx="2015914" cy="706135"/>
            </a:xfrm>
            <a:prstGeom prst="rect">
              <a:avLst/>
            </a:prstGeom>
            <a:noFill/>
          </p:spPr>
          <p:txBody>
            <a:bodyPr wrap="square" rtlCol="0">
              <a:spAutoFit/>
            </a:bodyPr>
            <a:lstStyle/>
            <a:p>
              <a:pPr algn="ctr"/>
              <a:r>
                <a:rPr lang="en-US" sz="1995" b="1" dirty="0">
                  <a:ln/>
                  <a:solidFill>
                    <a:schemeClr val="accent4"/>
                  </a:solidFill>
                </a:rPr>
                <a:t>Undergraduate Education</a:t>
              </a:r>
            </a:p>
          </p:txBody>
        </p:sp>
        <p:sp>
          <p:nvSpPr>
            <p:cNvPr id="35" name="TextBox 34">
              <a:extLst>
                <a:ext uri="{FF2B5EF4-FFF2-40B4-BE49-F238E27FC236}">
                  <a16:creationId xmlns:a16="http://schemas.microsoft.com/office/drawing/2014/main" id="{571621BC-E9E8-48E5-877B-1EE7034D782F}"/>
                </a:ext>
              </a:extLst>
            </p:cNvPr>
            <p:cNvSpPr txBox="1"/>
            <p:nvPr/>
          </p:nvSpPr>
          <p:spPr>
            <a:xfrm>
              <a:off x="6550699" y="4702619"/>
              <a:ext cx="1748264" cy="508499"/>
            </a:xfrm>
            <a:prstGeom prst="rect">
              <a:avLst/>
            </a:prstGeom>
            <a:noFill/>
          </p:spPr>
          <p:txBody>
            <a:bodyPr wrap="square" rtlCol="0">
              <a:spAutoFit/>
            </a:bodyPr>
            <a:lstStyle/>
            <a:p>
              <a:pPr algn="ctr"/>
              <a:r>
                <a:rPr lang="en-US" sz="1995" b="1" dirty="0">
                  <a:ln/>
                  <a:solidFill>
                    <a:schemeClr val="accent4"/>
                  </a:solidFill>
                </a:rPr>
                <a:t>Industry</a:t>
              </a:r>
              <a:br>
                <a:rPr lang="en-US" sz="1995" b="1" dirty="0">
                  <a:ln/>
                  <a:solidFill>
                    <a:schemeClr val="accent4"/>
                  </a:solidFill>
                </a:rPr>
              </a:br>
              <a:r>
                <a:rPr lang="en-US" sz="1995" b="1" dirty="0">
                  <a:ln/>
                  <a:solidFill>
                    <a:schemeClr val="accent4"/>
                  </a:solidFill>
                </a:rPr>
                <a:t>Collaboration</a:t>
              </a:r>
            </a:p>
          </p:txBody>
        </p:sp>
        <p:pic>
          <p:nvPicPr>
            <p:cNvPr id="55" name="Picture 54">
              <a:extLst>
                <a:ext uri="{FF2B5EF4-FFF2-40B4-BE49-F238E27FC236}">
                  <a16:creationId xmlns:a16="http://schemas.microsoft.com/office/drawing/2014/main" id="{8463218B-800D-48FE-B37B-F6EAAA7700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474" y="3565690"/>
              <a:ext cx="931999" cy="805403"/>
            </a:xfrm>
            <a:prstGeom prst="rect">
              <a:avLst/>
            </a:prstGeom>
          </p:spPr>
        </p:pic>
        <p:grpSp>
          <p:nvGrpSpPr>
            <p:cNvPr id="4" name="Group 3">
              <a:extLst>
                <a:ext uri="{FF2B5EF4-FFF2-40B4-BE49-F238E27FC236}">
                  <a16:creationId xmlns:a16="http://schemas.microsoft.com/office/drawing/2014/main" id="{FE9D5411-AD11-410F-AA61-DF48D3CB5563}"/>
                </a:ext>
              </a:extLst>
            </p:cNvPr>
            <p:cNvGrpSpPr/>
            <p:nvPr/>
          </p:nvGrpSpPr>
          <p:grpSpPr>
            <a:xfrm>
              <a:off x="4104332" y="2530592"/>
              <a:ext cx="3690823" cy="3119030"/>
              <a:chOff x="4092230" y="2591072"/>
              <a:chExt cx="3612759" cy="3056808"/>
            </a:xfrm>
          </p:grpSpPr>
          <p:sp>
            <p:nvSpPr>
              <p:cNvPr id="3" name="Arc 2">
                <a:extLst>
                  <a:ext uri="{FF2B5EF4-FFF2-40B4-BE49-F238E27FC236}">
                    <a16:creationId xmlns:a16="http://schemas.microsoft.com/office/drawing/2014/main" id="{17BBAE9F-AB70-487E-985F-89FF6BBAF722}"/>
                  </a:ext>
                </a:extLst>
              </p:cNvPr>
              <p:cNvSpPr/>
              <p:nvPr/>
            </p:nvSpPr>
            <p:spPr>
              <a:xfrm>
                <a:off x="4092230" y="2629188"/>
                <a:ext cx="3581526" cy="3018692"/>
              </a:xfrm>
              <a:prstGeom prst="arc">
                <a:avLst>
                  <a:gd name="adj1" fmla="val 2654146"/>
                  <a:gd name="adj2" fmla="val 8146407"/>
                </a:avLst>
              </a:prstGeom>
              <a:ln w="165100">
                <a:solidFill>
                  <a:schemeClr val="tx2"/>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dirty="0"/>
              </a:p>
            </p:txBody>
          </p:sp>
          <p:sp>
            <p:nvSpPr>
              <p:cNvPr id="31" name="Arc 30">
                <a:extLst>
                  <a:ext uri="{FF2B5EF4-FFF2-40B4-BE49-F238E27FC236}">
                    <a16:creationId xmlns:a16="http://schemas.microsoft.com/office/drawing/2014/main" id="{3A9C722B-6BC6-4100-8AA8-12BC0E6F50EB}"/>
                  </a:ext>
                </a:extLst>
              </p:cNvPr>
              <p:cNvSpPr/>
              <p:nvPr/>
            </p:nvSpPr>
            <p:spPr>
              <a:xfrm>
                <a:off x="4186507" y="2594132"/>
                <a:ext cx="3518482" cy="3018691"/>
              </a:xfrm>
              <a:prstGeom prst="arc">
                <a:avLst>
                  <a:gd name="adj1" fmla="val 17324120"/>
                  <a:gd name="adj2" fmla="val 1488975"/>
                </a:avLst>
              </a:prstGeom>
              <a:ln w="165100">
                <a:solidFill>
                  <a:schemeClr val="tx2"/>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214" tIns="45607" rIns="91214" bIns="45607" numCol="1" spcCol="0" rtlCol="0" fromWordArt="0" anchor="ctr" anchorCtr="0" forceAA="0" compatLnSpc="1">
                <a:prstTxWarp prst="textNoShape">
                  <a:avLst/>
                </a:prstTxWarp>
                <a:noAutofit/>
              </a:bodyPr>
              <a:lstStyle/>
              <a:p>
                <a:pPr algn="ctr"/>
                <a:endParaRPr lang="en-US" sz="1795" dirty="0"/>
              </a:p>
            </p:txBody>
          </p:sp>
          <p:sp>
            <p:nvSpPr>
              <p:cNvPr id="32" name="Arc 31">
                <a:extLst>
                  <a:ext uri="{FF2B5EF4-FFF2-40B4-BE49-F238E27FC236}">
                    <a16:creationId xmlns:a16="http://schemas.microsoft.com/office/drawing/2014/main" id="{E71D5B91-A10E-4B3D-B9EA-949FC658B5F8}"/>
                  </a:ext>
                </a:extLst>
              </p:cNvPr>
              <p:cNvSpPr/>
              <p:nvPr/>
            </p:nvSpPr>
            <p:spPr>
              <a:xfrm>
                <a:off x="4120887" y="2591072"/>
                <a:ext cx="3584101" cy="3018691"/>
              </a:xfrm>
              <a:prstGeom prst="arc">
                <a:avLst>
                  <a:gd name="adj1" fmla="val 9366961"/>
                  <a:gd name="adj2" fmla="val 14975672"/>
                </a:avLst>
              </a:prstGeom>
              <a:ln w="165100">
                <a:solidFill>
                  <a:schemeClr val="tx2"/>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95" dirty="0"/>
              </a:p>
            </p:txBody>
          </p:sp>
        </p:grpSp>
        <p:sp>
          <p:nvSpPr>
            <p:cNvPr id="49" name="Rectangle 48">
              <a:extLst>
                <a:ext uri="{FF2B5EF4-FFF2-40B4-BE49-F238E27FC236}">
                  <a16:creationId xmlns:a16="http://schemas.microsoft.com/office/drawing/2014/main" id="{1DB5F567-E429-4252-969A-EA0E37203D5E}"/>
                </a:ext>
              </a:extLst>
            </p:cNvPr>
            <p:cNvSpPr/>
            <p:nvPr/>
          </p:nvSpPr>
          <p:spPr>
            <a:xfrm>
              <a:off x="5537474" y="4939186"/>
              <a:ext cx="1121169" cy="340435"/>
            </a:xfrm>
            <a:prstGeom prst="rect">
              <a:avLst/>
            </a:prstGeom>
            <a:noFill/>
            <a:effectLst/>
          </p:spPr>
          <p:style>
            <a:lnRef idx="0">
              <a:schemeClr val="accent5">
                <a:tint val="60000"/>
                <a:hueOff val="0"/>
                <a:satOff val="0"/>
                <a:lumOff val="0"/>
                <a:alphaOff val="0"/>
              </a:schemeClr>
            </a:lnRef>
            <a:fillRef idx="3">
              <a:scrgbClr r="0" g="0" b="0"/>
            </a:fillRef>
            <a:effectRef idx="2">
              <a:schemeClr val="accent5">
                <a:tint val="60000"/>
                <a:hueOff val="0"/>
                <a:satOff val="0"/>
                <a:lumOff val="0"/>
                <a:alphaOff val="0"/>
              </a:schemeClr>
            </a:effectRef>
            <a:fontRef idx="minor">
              <a:schemeClr val="dk1">
                <a:hueOff val="0"/>
                <a:satOff val="0"/>
                <a:lumOff val="0"/>
                <a:alphaOff val="0"/>
              </a:schemeClr>
            </a:fontRef>
          </p:style>
          <p:txBody>
            <a:bodyPr spcFirstLastPara="0" vert="horz" wrap="square" lIns="0" tIns="94638" rIns="0" bIns="0" numCol="1" spcCol="1270" anchor="ctr" anchorCtr="0">
              <a:noAutofit/>
            </a:bodyPr>
            <a:lstStyle/>
            <a:p>
              <a:pPr algn="ctr" defTabSz="443389">
                <a:spcBef>
                  <a:spcPct val="0"/>
                </a:spcBef>
              </a:pPr>
              <a:r>
                <a:rPr lang="en-US" sz="1197" b="1" dirty="0">
                  <a:solidFill>
                    <a:schemeClr val="tx1">
                      <a:lumMod val="75000"/>
                      <a:lumOff val="25000"/>
                    </a:schemeClr>
                  </a:solidFill>
                </a:rPr>
                <a:t>Skilled Workforce</a:t>
              </a:r>
            </a:p>
          </p:txBody>
        </p:sp>
      </p:grpSp>
      <p:sp>
        <p:nvSpPr>
          <p:cNvPr id="37" name="Line Callout 1 (Border and Accent Bar) 5">
            <a:extLst>
              <a:ext uri="{FF2B5EF4-FFF2-40B4-BE49-F238E27FC236}">
                <a16:creationId xmlns:a16="http://schemas.microsoft.com/office/drawing/2014/main" id="{187FC047-4299-3A4E-AA2C-0CF4B453AF53}"/>
              </a:ext>
            </a:extLst>
          </p:cNvPr>
          <p:cNvSpPr/>
          <p:nvPr/>
        </p:nvSpPr>
        <p:spPr>
          <a:xfrm>
            <a:off x="8099791" y="1592345"/>
            <a:ext cx="2916326" cy="1140331"/>
          </a:xfrm>
          <a:prstGeom prst="wedgeRoundRectCallout">
            <a:avLst>
              <a:gd name="adj1" fmla="val -62876"/>
              <a:gd name="adj2" fmla="val 24692"/>
              <a:gd name="adj3" fmla="val 16667"/>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400" b="1" dirty="0">
                <a:solidFill>
                  <a:schemeClr val="tx2"/>
                </a:solidFill>
                <a:latin typeface="Arial" pitchFamily="34" charset="0"/>
                <a:cs typeface="Arial" pitchFamily="34" charset="0"/>
              </a:rPr>
              <a:t>Accelerator &amp; Startup Program</a:t>
            </a:r>
            <a:endParaRPr lang="en-US" sz="1400" dirty="0"/>
          </a:p>
          <a:p>
            <a:pPr algn="ctr"/>
            <a:r>
              <a:rPr lang="en-US" sz="1496" b="1" dirty="0">
                <a:solidFill>
                  <a:schemeClr val="tx1">
                    <a:lumMod val="75000"/>
                    <a:lumOff val="25000"/>
                  </a:schemeClr>
                </a:solidFill>
                <a:latin typeface="Arial" pitchFamily="34" charset="0"/>
                <a:cs typeface="Arial" pitchFamily="34" charset="0"/>
              </a:rPr>
              <a:t>Commercialization of IP</a:t>
            </a:r>
          </a:p>
          <a:p>
            <a:pPr algn="ctr"/>
            <a:r>
              <a:rPr lang="en-US" sz="1496" b="1" dirty="0">
                <a:solidFill>
                  <a:schemeClr val="tx1">
                    <a:lumMod val="75000"/>
                    <a:lumOff val="25000"/>
                  </a:schemeClr>
                </a:solidFill>
                <a:latin typeface="Arial" pitchFamily="34" charset="0"/>
                <a:cs typeface="Arial" pitchFamily="34" charset="0"/>
              </a:rPr>
              <a:t>Product Development</a:t>
            </a:r>
          </a:p>
        </p:txBody>
      </p:sp>
    </p:spTree>
    <p:extLst>
      <p:ext uri="{BB962C8B-B14F-4D97-AF65-F5344CB8AC3E}">
        <p14:creationId xmlns:p14="http://schemas.microsoft.com/office/powerpoint/2010/main" val="781322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 MATLAB Code Professionally as Toolboxes and Apps</a:t>
            </a:r>
          </a:p>
        </p:txBody>
      </p:sp>
      <p:grpSp>
        <p:nvGrpSpPr>
          <p:cNvPr id="2048" name="Group 2047"/>
          <p:cNvGrpSpPr/>
          <p:nvPr/>
        </p:nvGrpSpPr>
        <p:grpSpPr>
          <a:xfrm>
            <a:off x="1524000" y="4358400"/>
            <a:ext cx="2401606" cy="2088373"/>
            <a:chOff x="0" y="4336403"/>
            <a:chExt cx="2401606" cy="2088373"/>
          </a:xfrm>
        </p:grpSpPr>
        <p:sp>
          <p:nvSpPr>
            <p:cNvPr id="61" name="TextBox 60"/>
            <p:cNvSpPr txBox="1"/>
            <p:nvPr/>
          </p:nvSpPr>
          <p:spPr>
            <a:xfrm>
              <a:off x="0" y="4343400"/>
              <a:ext cx="1294906" cy="646331"/>
            </a:xfrm>
            <a:prstGeom prst="rect">
              <a:avLst/>
            </a:prstGeom>
            <a:noFill/>
          </p:spPr>
          <p:txBody>
            <a:bodyPr wrap="none" rtlCol="0">
              <a:spAutoFit/>
            </a:bodyPr>
            <a:lstStyle/>
            <a:p>
              <a:pPr marL="111125" indent="-111125">
                <a:buSzPct val="90000"/>
                <a:buFont typeface="Wingdings" panose="05000000000000000000" pitchFamily="2" charset="2"/>
                <a:buChar char="§"/>
              </a:pPr>
              <a:r>
                <a:rPr lang="en-US" sz="1200" dirty="0">
                  <a:solidFill>
                    <a:schemeClr val="tx1">
                      <a:lumMod val="75000"/>
                      <a:lumOff val="25000"/>
                    </a:schemeClr>
                  </a:solidFill>
                  <a:latin typeface="Calibri" panose="020F0502020204030204" pitchFamily="34" charset="0"/>
                  <a:cs typeface="Calibri" panose="020F0502020204030204" pitchFamily="34" charset="0"/>
                </a:rPr>
                <a:t>Check-in / </a:t>
              </a:r>
              <a:br>
                <a:rPr lang="en-US" sz="1200" dirty="0">
                  <a:solidFill>
                    <a:schemeClr val="tx1">
                      <a:lumMod val="75000"/>
                      <a:lumOff val="25000"/>
                    </a:schemeClr>
                  </a:solidFill>
                  <a:latin typeface="Calibri" panose="020F0502020204030204" pitchFamily="34" charset="0"/>
                  <a:cs typeface="Calibri" panose="020F0502020204030204" pitchFamily="34" charset="0"/>
                </a:rPr>
              </a:br>
              <a:r>
                <a:rPr lang="en-US" sz="1200" dirty="0">
                  <a:solidFill>
                    <a:schemeClr val="tx1">
                      <a:lumMod val="75000"/>
                      <a:lumOff val="25000"/>
                    </a:schemeClr>
                  </a:solidFill>
                  <a:latin typeface="Calibri" panose="020F0502020204030204" pitchFamily="34" charset="0"/>
                  <a:cs typeface="Calibri" panose="020F0502020204030204" pitchFamily="34" charset="0"/>
                </a:rPr>
                <a:t>check-out</a:t>
              </a:r>
            </a:p>
            <a:p>
              <a:pPr marL="111125" indent="-111125">
                <a:buSzPct val="90000"/>
                <a:buFont typeface="Wingdings" panose="05000000000000000000" pitchFamily="2" charset="2"/>
                <a:buChar char="§"/>
              </a:pPr>
              <a:r>
                <a:rPr lang="en-US" sz="1200" dirty="0">
                  <a:solidFill>
                    <a:schemeClr val="tx1">
                      <a:lumMod val="75000"/>
                      <a:lumOff val="25000"/>
                    </a:schemeClr>
                  </a:solidFill>
                  <a:latin typeface="Calibri" panose="020F0502020204030204" pitchFamily="34" charset="0"/>
                  <a:cs typeface="Calibri" panose="020F0502020204030204" pitchFamily="34" charset="0"/>
                </a:rPr>
                <a:t>Revision control</a:t>
              </a:r>
            </a:p>
          </p:txBody>
        </p:sp>
        <p:sp>
          <p:nvSpPr>
            <p:cNvPr id="53" name="Flowchart: Magnetic Disk 52"/>
            <p:cNvSpPr/>
            <p:nvPr/>
          </p:nvSpPr>
          <p:spPr>
            <a:xfrm>
              <a:off x="1113418" y="4931656"/>
              <a:ext cx="662198" cy="851138"/>
            </a:xfrm>
            <a:prstGeom prst="flowChartMagneticDisk">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56" name="TextBox 55"/>
            <p:cNvSpPr txBox="1"/>
            <p:nvPr/>
          </p:nvSpPr>
          <p:spPr>
            <a:xfrm>
              <a:off x="487428" y="5716890"/>
              <a:ext cx="1914178" cy="707886"/>
            </a:xfrm>
            <a:prstGeom prst="rect">
              <a:avLst/>
            </a:prstGeom>
            <a:noFill/>
          </p:spPr>
          <p:txBody>
            <a:bodyPr wrap="none" rtlCol="0">
              <a:spAutoFit/>
            </a:bodyPr>
            <a:lstStyle/>
            <a:p>
              <a:pPr algn="ctr"/>
              <a:r>
                <a:rPr lang="en-US" sz="2000" b="1" dirty="0">
                  <a:solidFill>
                    <a:schemeClr val="tx1">
                      <a:lumMod val="75000"/>
                      <a:lumOff val="25000"/>
                    </a:schemeClr>
                  </a:solidFill>
                  <a:latin typeface="Calibri" panose="020F0502020204030204" pitchFamily="34" charset="0"/>
                  <a:cs typeface="Calibri" panose="020F0502020204030204" pitchFamily="34" charset="0"/>
                </a:rPr>
                <a:t>Source control</a:t>
              </a:r>
            </a:p>
            <a:p>
              <a:pPr algn="ctr"/>
              <a:r>
                <a:rPr lang="en-US" sz="2000" dirty="0">
                  <a:solidFill>
                    <a:schemeClr val="tx1">
                      <a:lumMod val="75000"/>
                      <a:lumOff val="25000"/>
                    </a:schemeClr>
                  </a:solidFill>
                  <a:latin typeface="Calibri" panose="020F0502020204030204" pitchFamily="34" charset="0"/>
                  <a:cs typeface="Calibri" panose="020F0502020204030204" pitchFamily="34" charset="0"/>
                </a:rPr>
                <a:t>(</a:t>
              </a:r>
              <a:r>
                <a:rPr lang="en-US" sz="2000" dirty="0" err="1">
                  <a:solidFill>
                    <a:schemeClr val="tx1">
                      <a:lumMod val="75000"/>
                      <a:lumOff val="25000"/>
                    </a:schemeClr>
                  </a:solidFill>
                  <a:latin typeface="Calibri" panose="020F0502020204030204" pitchFamily="34" charset="0"/>
                  <a:cs typeface="Calibri" panose="020F0502020204030204" pitchFamily="34" charset="0"/>
                </a:rPr>
                <a:t>Git</a:t>
              </a:r>
              <a:r>
                <a:rPr lang="en-US" sz="2000" dirty="0">
                  <a:solidFill>
                    <a:schemeClr val="tx1">
                      <a:lumMod val="75000"/>
                      <a:lumOff val="25000"/>
                    </a:schemeClr>
                  </a:solidFill>
                  <a:latin typeface="Calibri" panose="020F0502020204030204" pitchFamily="34" charset="0"/>
                  <a:cs typeface="Calibri" panose="020F0502020204030204" pitchFamily="34" charset="0"/>
                </a:rPr>
                <a:t>, Subversion)</a:t>
              </a:r>
            </a:p>
          </p:txBody>
        </p:sp>
        <p:grpSp>
          <p:nvGrpSpPr>
            <p:cNvPr id="145" name="Group 144"/>
            <p:cNvGrpSpPr/>
            <p:nvPr/>
          </p:nvGrpSpPr>
          <p:grpSpPr>
            <a:xfrm>
              <a:off x="1330217" y="4336403"/>
              <a:ext cx="228600" cy="457200"/>
              <a:chOff x="1714500" y="4336403"/>
              <a:chExt cx="228600" cy="457200"/>
            </a:xfrm>
          </p:grpSpPr>
          <p:cxnSp>
            <p:nvCxnSpPr>
              <p:cNvPr id="142" name="Straight Arrow Connector 141"/>
              <p:cNvCxnSpPr/>
              <p:nvPr/>
            </p:nvCxnSpPr>
            <p:spPr>
              <a:xfrm>
                <a:off x="1714500" y="4336403"/>
                <a:ext cx="0" cy="45720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10800000">
                <a:off x="1943100" y="4336403"/>
                <a:ext cx="0" cy="45720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59" name="Rounded Rectangle 158"/>
          <p:cNvSpPr/>
          <p:nvPr/>
        </p:nvSpPr>
        <p:spPr>
          <a:xfrm>
            <a:off x="1828800" y="2155596"/>
            <a:ext cx="2286000" cy="2057400"/>
          </a:xfrm>
          <a:prstGeom prst="roundRect">
            <a:avLst>
              <a:gd name="adj" fmla="val 6031"/>
            </a:avLst>
          </a:prstGeom>
          <a:solidFill>
            <a:schemeClr val="accent1">
              <a:lumMod val="40000"/>
              <a:lumOff val="60000"/>
            </a:schemeClr>
          </a:solidFill>
          <a:ln w="952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60" name="Rounded Rectangle 159"/>
          <p:cNvSpPr/>
          <p:nvPr/>
        </p:nvSpPr>
        <p:spPr>
          <a:xfrm>
            <a:off x="1828800" y="1622196"/>
            <a:ext cx="1696426" cy="320606"/>
          </a:xfrm>
          <a:prstGeom prst="roundRect">
            <a:avLst>
              <a:gd name="adj" fmla="val 656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MATLAB Authors</a:t>
            </a:r>
          </a:p>
        </p:txBody>
      </p:sp>
      <p:grpSp>
        <p:nvGrpSpPr>
          <p:cNvPr id="162" name="Group 161"/>
          <p:cNvGrpSpPr/>
          <p:nvPr/>
        </p:nvGrpSpPr>
        <p:grpSpPr>
          <a:xfrm>
            <a:off x="2133170" y="2901408"/>
            <a:ext cx="309562" cy="619156"/>
            <a:chOff x="2586038" y="2968870"/>
            <a:chExt cx="459033" cy="918114"/>
          </a:xfrm>
        </p:grpSpPr>
        <p:sp>
          <p:nvSpPr>
            <p:cNvPr id="187" name="Oval 186"/>
            <p:cNvSpPr/>
            <p:nvPr/>
          </p:nvSpPr>
          <p:spPr>
            <a:xfrm>
              <a:off x="2700707" y="2968870"/>
              <a:ext cx="231529" cy="2315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188" name="Straight Connector 187"/>
            <p:cNvCxnSpPr/>
            <p:nvPr/>
          </p:nvCxnSpPr>
          <p:spPr>
            <a:xfrm>
              <a:off x="2816471" y="3200400"/>
              <a:ext cx="0" cy="45720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189" name="Straight Connector 188"/>
            <p:cNvCxnSpPr/>
            <p:nvPr/>
          </p:nvCxnSpPr>
          <p:spPr>
            <a:xfrm rot="5400000">
              <a:off x="2816471" y="3153510"/>
              <a:ext cx="0" cy="45720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grpSp>
          <p:nvGrpSpPr>
            <p:cNvPr id="190" name="Group 189"/>
            <p:cNvGrpSpPr/>
            <p:nvPr/>
          </p:nvGrpSpPr>
          <p:grpSpPr>
            <a:xfrm>
              <a:off x="2586038" y="3612664"/>
              <a:ext cx="326372" cy="274320"/>
              <a:chOff x="2653285" y="3612664"/>
              <a:chExt cx="326372" cy="274320"/>
            </a:xfrm>
          </p:grpSpPr>
          <p:cxnSp>
            <p:nvCxnSpPr>
              <p:cNvPr id="191" name="Straight Connector 190"/>
              <p:cNvCxnSpPr/>
              <p:nvPr/>
            </p:nvCxnSpPr>
            <p:spPr>
              <a:xfrm rot="2700000">
                <a:off x="2790445" y="3612664"/>
                <a:ext cx="0" cy="27432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192" name="Straight Connector 191"/>
              <p:cNvCxnSpPr/>
              <p:nvPr/>
            </p:nvCxnSpPr>
            <p:spPr>
              <a:xfrm rot="8100000">
                <a:off x="2979657" y="3612664"/>
                <a:ext cx="0" cy="27432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2051" name="Group 2050"/>
          <p:cNvGrpSpPr/>
          <p:nvPr/>
        </p:nvGrpSpPr>
        <p:grpSpPr>
          <a:xfrm>
            <a:off x="2554106" y="2308442"/>
            <a:ext cx="1256325" cy="1751711"/>
            <a:chOff x="1030105" y="2286445"/>
            <a:chExt cx="1256325" cy="1751711"/>
          </a:xfrm>
        </p:grpSpPr>
        <p:grpSp>
          <p:nvGrpSpPr>
            <p:cNvPr id="2049" name="Group 2048"/>
            <p:cNvGrpSpPr/>
            <p:nvPr/>
          </p:nvGrpSpPr>
          <p:grpSpPr>
            <a:xfrm>
              <a:off x="1424167" y="2286445"/>
              <a:ext cx="862263" cy="1751711"/>
              <a:chOff x="1424167" y="2286445"/>
              <a:chExt cx="862263" cy="1751711"/>
            </a:xfrm>
          </p:grpSpPr>
          <p:grpSp>
            <p:nvGrpSpPr>
              <p:cNvPr id="163" name="Group 162"/>
              <p:cNvGrpSpPr/>
              <p:nvPr/>
            </p:nvGrpSpPr>
            <p:grpSpPr>
              <a:xfrm flipH="1">
                <a:off x="1976868" y="2673899"/>
                <a:ext cx="309562" cy="619156"/>
                <a:chOff x="2586038" y="2968870"/>
                <a:chExt cx="459033" cy="918114"/>
              </a:xfrm>
            </p:grpSpPr>
            <p:sp>
              <p:nvSpPr>
                <p:cNvPr id="181" name="Oval 180"/>
                <p:cNvSpPr/>
                <p:nvPr/>
              </p:nvSpPr>
              <p:spPr>
                <a:xfrm>
                  <a:off x="2700707" y="2968870"/>
                  <a:ext cx="231529" cy="2315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182" name="Straight Connector 181"/>
                <p:cNvCxnSpPr/>
                <p:nvPr/>
              </p:nvCxnSpPr>
              <p:spPr>
                <a:xfrm>
                  <a:off x="2816471" y="3200400"/>
                  <a:ext cx="0" cy="45720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183" name="Straight Connector 182"/>
                <p:cNvCxnSpPr/>
                <p:nvPr/>
              </p:nvCxnSpPr>
              <p:spPr>
                <a:xfrm rot="5400000">
                  <a:off x="2816471" y="3153510"/>
                  <a:ext cx="0" cy="45720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grpSp>
              <p:nvGrpSpPr>
                <p:cNvPr id="184" name="Group 183"/>
                <p:cNvGrpSpPr/>
                <p:nvPr/>
              </p:nvGrpSpPr>
              <p:grpSpPr>
                <a:xfrm>
                  <a:off x="2586038" y="3612664"/>
                  <a:ext cx="326372" cy="274320"/>
                  <a:chOff x="2653285" y="3612664"/>
                  <a:chExt cx="326372" cy="274320"/>
                </a:xfrm>
              </p:grpSpPr>
              <p:cxnSp>
                <p:nvCxnSpPr>
                  <p:cNvPr id="185" name="Straight Connector 184"/>
                  <p:cNvCxnSpPr/>
                  <p:nvPr/>
                </p:nvCxnSpPr>
                <p:spPr>
                  <a:xfrm rot="2700000">
                    <a:off x="2790445" y="3612664"/>
                    <a:ext cx="0" cy="27432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186" name="Straight Connector 185"/>
                  <p:cNvCxnSpPr/>
                  <p:nvPr/>
                </p:nvCxnSpPr>
                <p:spPr>
                  <a:xfrm rot="8100000">
                    <a:off x="2979657" y="3612664"/>
                    <a:ext cx="0" cy="27432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164" name="Group 163"/>
              <p:cNvGrpSpPr/>
              <p:nvPr/>
            </p:nvGrpSpPr>
            <p:grpSpPr>
              <a:xfrm flipH="1">
                <a:off x="1656399" y="3419000"/>
                <a:ext cx="309562" cy="619156"/>
                <a:chOff x="2586038" y="2968870"/>
                <a:chExt cx="459033" cy="918114"/>
              </a:xfrm>
            </p:grpSpPr>
            <p:sp>
              <p:nvSpPr>
                <p:cNvPr id="175" name="Oval 174"/>
                <p:cNvSpPr/>
                <p:nvPr/>
              </p:nvSpPr>
              <p:spPr>
                <a:xfrm>
                  <a:off x="2700707" y="2968870"/>
                  <a:ext cx="231529" cy="2315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176" name="Straight Connector 175"/>
                <p:cNvCxnSpPr/>
                <p:nvPr/>
              </p:nvCxnSpPr>
              <p:spPr>
                <a:xfrm>
                  <a:off x="2816471" y="3200400"/>
                  <a:ext cx="0" cy="45720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177" name="Straight Connector 176"/>
                <p:cNvCxnSpPr/>
                <p:nvPr/>
              </p:nvCxnSpPr>
              <p:spPr>
                <a:xfrm rot="5400000">
                  <a:off x="2816471" y="3153510"/>
                  <a:ext cx="0" cy="45720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grpSp>
              <p:nvGrpSpPr>
                <p:cNvPr id="178" name="Group 177"/>
                <p:cNvGrpSpPr/>
                <p:nvPr/>
              </p:nvGrpSpPr>
              <p:grpSpPr>
                <a:xfrm>
                  <a:off x="2586038" y="3612664"/>
                  <a:ext cx="326372" cy="274320"/>
                  <a:chOff x="2653285" y="3612664"/>
                  <a:chExt cx="326372" cy="274320"/>
                </a:xfrm>
              </p:grpSpPr>
              <p:cxnSp>
                <p:nvCxnSpPr>
                  <p:cNvPr id="179" name="Straight Connector 178"/>
                  <p:cNvCxnSpPr/>
                  <p:nvPr/>
                </p:nvCxnSpPr>
                <p:spPr>
                  <a:xfrm rot="2700000">
                    <a:off x="2790445" y="3612664"/>
                    <a:ext cx="0" cy="27432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180" name="Straight Connector 179"/>
                  <p:cNvCxnSpPr/>
                  <p:nvPr/>
                </p:nvCxnSpPr>
                <p:spPr>
                  <a:xfrm rot="8100000">
                    <a:off x="2979657" y="3612664"/>
                    <a:ext cx="0" cy="27432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165" name="Group 164"/>
              <p:cNvGrpSpPr/>
              <p:nvPr/>
            </p:nvGrpSpPr>
            <p:grpSpPr>
              <a:xfrm flipH="1">
                <a:off x="1424167" y="2286445"/>
                <a:ext cx="309562" cy="619156"/>
                <a:chOff x="2586038" y="2968870"/>
                <a:chExt cx="459033" cy="918114"/>
              </a:xfrm>
            </p:grpSpPr>
            <p:sp>
              <p:nvSpPr>
                <p:cNvPr id="169" name="Oval 168"/>
                <p:cNvSpPr/>
                <p:nvPr/>
              </p:nvSpPr>
              <p:spPr>
                <a:xfrm>
                  <a:off x="2700707" y="2968870"/>
                  <a:ext cx="231529" cy="231529"/>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170" name="Straight Connector 169"/>
                <p:cNvCxnSpPr/>
                <p:nvPr/>
              </p:nvCxnSpPr>
              <p:spPr>
                <a:xfrm>
                  <a:off x="2816471" y="3200400"/>
                  <a:ext cx="0" cy="45720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171" name="Straight Connector 170"/>
                <p:cNvCxnSpPr/>
                <p:nvPr/>
              </p:nvCxnSpPr>
              <p:spPr>
                <a:xfrm rot="5400000">
                  <a:off x="2816471" y="3153510"/>
                  <a:ext cx="0" cy="45720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grpSp>
              <p:nvGrpSpPr>
                <p:cNvPr id="172" name="Group 171"/>
                <p:cNvGrpSpPr/>
                <p:nvPr/>
              </p:nvGrpSpPr>
              <p:grpSpPr>
                <a:xfrm>
                  <a:off x="2586038" y="3612664"/>
                  <a:ext cx="326372" cy="274320"/>
                  <a:chOff x="2653285" y="3612664"/>
                  <a:chExt cx="326372" cy="274320"/>
                </a:xfrm>
              </p:grpSpPr>
              <p:cxnSp>
                <p:nvCxnSpPr>
                  <p:cNvPr id="173" name="Straight Connector 172"/>
                  <p:cNvCxnSpPr/>
                  <p:nvPr/>
                </p:nvCxnSpPr>
                <p:spPr>
                  <a:xfrm rot="2700000">
                    <a:off x="2790445" y="3612664"/>
                    <a:ext cx="0" cy="27432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cxnSp>
                <p:nvCxnSpPr>
                  <p:cNvPr id="174" name="Straight Connector 173"/>
                  <p:cNvCxnSpPr/>
                  <p:nvPr/>
                </p:nvCxnSpPr>
                <p:spPr>
                  <a:xfrm rot="8100000">
                    <a:off x="2979657" y="3612664"/>
                    <a:ext cx="0" cy="274320"/>
                  </a:xfrm>
                  <a:prstGeom prst="lin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grpSp>
          </p:grpSp>
        </p:grpSp>
        <p:cxnSp>
          <p:nvCxnSpPr>
            <p:cNvPr id="166" name="Straight Arrow Connector 165"/>
            <p:cNvCxnSpPr/>
            <p:nvPr/>
          </p:nvCxnSpPr>
          <p:spPr>
            <a:xfrm flipV="1">
              <a:off x="1030105" y="2628007"/>
              <a:ext cx="311254" cy="311254"/>
            </a:xfrm>
            <a:prstGeom prst="straightConnector1">
              <a:avLst/>
            </a:prstGeom>
            <a:ln w="9525">
              <a:solidFill>
                <a:schemeClr val="tx2"/>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flipH="1" flipV="1">
              <a:off x="1135294" y="3274369"/>
              <a:ext cx="311254" cy="311254"/>
            </a:xfrm>
            <a:prstGeom prst="straightConnector1">
              <a:avLst/>
            </a:prstGeom>
            <a:ln w="9525">
              <a:solidFill>
                <a:schemeClr val="tx2"/>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1118880" y="2969909"/>
              <a:ext cx="730676" cy="165242"/>
            </a:xfrm>
            <a:prstGeom prst="line">
              <a:avLst/>
            </a:prstGeom>
            <a:ln w="9525">
              <a:solidFill>
                <a:schemeClr val="tx2"/>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02" name="Group 201"/>
          <p:cNvGrpSpPr/>
          <p:nvPr/>
        </p:nvGrpSpPr>
        <p:grpSpPr>
          <a:xfrm>
            <a:off x="3644799" y="4112761"/>
            <a:ext cx="2667396" cy="1820499"/>
            <a:chOff x="2120799" y="4090764"/>
            <a:chExt cx="2667396" cy="1820499"/>
          </a:xfrm>
        </p:grpSpPr>
        <p:sp>
          <p:nvSpPr>
            <p:cNvPr id="203" name="Cloud 202"/>
            <p:cNvSpPr/>
            <p:nvPr/>
          </p:nvSpPr>
          <p:spPr>
            <a:xfrm>
              <a:off x="3441404" y="5105623"/>
              <a:ext cx="1346791" cy="805640"/>
            </a:xfrm>
            <a:prstGeom prst="cloud">
              <a:avLst/>
            </a:prstGeom>
            <a:solidFill>
              <a:schemeClr val="accent1">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2"/>
                  </a:solidFill>
                  <a:latin typeface="Arial" pitchFamily="34" charset="0"/>
                  <a:cs typeface="Arial" pitchFamily="34" charset="0"/>
                </a:rPr>
                <a:t>GitHub</a:t>
              </a:r>
              <a:endParaRPr lang="en-US" sz="1600" b="1" dirty="0">
                <a:solidFill>
                  <a:schemeClr val="tx2"/>
                </a:solidFill>
                <a:latin typeface="Arial" pitchFamily="34" charset="0"/>
                <a:cs typeface="Arial" pitchFamily="34" charset="0"/>
              </a:endParaRPr>
            </a:p>
          </p:txBody>
        </p:sp>
        <p:cxnSp>
          <p:nvCxnSpPr>
            <p:cNvPr id="204" name="Straight Arrow Connector 203"/>
            <p:cNvCxnSpPr/>
            <p:nvPr/>
          </p:nvCxnSpPr>
          <p:spPr>
            <a:xfrm rot="2700000">
              <a:off x="2490564" y="4685124"/>
              <a:ext cx="118872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05" name="TextBox 204"/>
            <p:cNvSpPr txBox="1"/>
            <p:nvPr/>
          </p:nvSpPr>
          <p:spPr>
            <a:xfrm>
              <a:off x="2120799" y="4632625"/>
              <a:ext cx="1045672" cy="307777"/>
            </a:xfrm>
            <a:prstGeom prst="rect">
              <a:avLst/>
            </a:prstGeom>
            <a:noFill/>
          </p:spPr>
          <p:txBody>
            <a:bodyPr wrap="none" rtlCol="0">
              <a:spAutoFit/>
            </a:bodyPr>
            <a:lstStyle/>
            <a:p>
              <a:pPr marL="3175" algn="ctr">
                <a:buSzPct val="90000"/>
              </a:pPr>
              <a:r>
                <a:rPr lang="en-US" sz="1400" b="1" dirty="0">
                  <a:solidFill>
                    <a:schemeClr val="tx2"/>
                  </a:solidFill>
                  <a:latin typeface="Calibri" panose="020F0502020204030204" pitchFamily="34" charset="0"/>
                  <a:cs typeface="Calibri" panose="020F0502020204030204" pitchFamily="34" charset="0"/>
                </a:rPr>
                <a:t>Collaborate</a:t>
              </a:r>
            </a:p>
          </p:txBody>
        </p:sp>
      </p:grpSp>
      <p:grpSp>
        <p:nvGrpSpPr>
          <p:cNvPr id="3" name="Group 2"/>
          <p:cNvGrpSpPr/>
          <p:nvPr/>
        </p:nvGrpSpPr>
        <p:grpSpPr>
          <a:xfrm>
            <a:off x="7924800" y="1622196"/>
            <a:ext cx="2286000" cy="2590800"/>
            <a:chOff x="6400800" y="1600200"/>
            <a:chExt cx="2286000" cy="2590800"/>
          </a:xfrm>
        </p:grpSpPr>
        <p:sp>
          <p:nvSpPr>
            <p:cNvPr id="50" name="Rounded Rectangle 49"/>
            <p:cNvSpPr/>
            <p:nvPr/>
          </p:nvSpPr>
          <p:spPr>
            <a:xfrm>
              <a:off x="6909698" y="1600200"/>
              <a:ext cx="1777102" cy="320606"/>
            </a:xfrm>
            <a:prstGeom prst="roundRect">
              <a:avLst>
                <a:gd name="adj" fmla="val 656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MATLAB End Users</a:t>
              </a:r>
            </a:p>
          </p:txBody>
        </p:sp>
        <p:grpSp>
          <p:nvGrpSpPr>
            <p:cNvPr id="51" name="Group 50"/>
            <p:cNvGrpSpPr/>
            <p:nvPr/>
          </p:nvGrpSpPr>
          <p:grpSpPr>
            <a:xfrm>
              <a:off x="6400800" y="2133600"/>
              <a:ext cx="2286000" cy="2057400"/>
              <a:chOff x="6172200" y="2133600"/>
              <a:chExt cx="2286000" cy="2057400"/>
            </a:xfrm>
          </p:grpSpPr>
          <p:sp>
            <p:nvSpPr>
              <p:cNvPr id="52" name="Rounded Rectangle 51"/>
              <p:cNvSpPr/>
              <p:nvPr/>
            </p:nvSpPr>
            <p:spPr>
              <a:xfrm>
                <a:off x="6172200" y="2133600"/>
                <a:ext cx="2286000" cy="2057400"/>
              </a:xfrm>
              <a:prstGeom prst="roundRect">
                <a:avLst>
                  <a:gd name="adj" fmla="val 6031"/>
                </a:avLst>
              </a:prstGeom>
              <a:solidFill>
                <a:schemeClr val="accent4">
                  <a:lumMod val="20000"/>
                  <a:lumOff val="80000"/>
                </a:schemeClr>
              </a:solidFill>
              <a:ln w="95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nvGrpSpPr>
              <p:cNvPr id="54" name="Group 53"/>
              <p:cNvGrpSpPr/>
              <p:nvPr/>
            </p:nvGrpSpPr>
            <p:grpSpPr>
              <a:xfrm>
                <a:off x="6399558" y="2241905"/>
                <a:ext cx="1831285" cy="1840790"/>
                <a:chOff x="6163795" y="2208362"/>
                <a:chExt cx="1831285" cy="1840790"/>
              </a:xfrm>
            </p:grpSpPr>
            <p:grpSp>
              <p:nvGrpSpPr>
                <p:cNvPr id="55" name="Group 54"/>
                <p:cNvGrpSpPr/>
                <p:nvPr/>
              </p:nvGrpSpPr>
              <p:grpSpPr>
                <a:xfrm>
                  <a:off x="6163795" y="3135151"/>
                  <a:ext cx="309562" cy="619156"/>
                  <a:chOff x="2586038" y="2968870"/>
                  <a:chExt cx="459033" cy="918114"/>
                </a:xfrm>
              </p:grpSpPr>
              <p:sp>
                <p:nvSpPr>
                  <p:cNvPr id="114" name="Oval 113"/>
                  <p:cNvSpPr/>
                  <p:nvPr/>
                </p:nvSpPr>
                <p:spPr>
                  <a:xfrm>
                    <a:off x="2700707" y="2968870"/>
                    <a:ext cx="231529" cy="2315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115" name="Straight Connector 114"/>
                  <p:cNvCxnSpPr/>
                  <p:nvPr/>
                </p:nvCxnSpPr>
                <p:spPr>
                  <a:xfrm>
                    <a:off x="2816471" y="320040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116" name="Straight Connector 115"/>
                  <p:cNvCxnSpPr/>
                  <p:nvPr/>
                </p:nvCxnSpPr>
                <p:spPr>
                  <a:xfrm rot="5400000">
                    <a:off x="2816471" y="315351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nvGrpSpPr>
                  <p:cNvPr id="117" name="Group 116"/>
                  <p:cNvGrpSpPr/>
                  <p:nvPr/>
                </p:nvGrpSpPr>
                <p:grpSpPr>
                  <a:xfrm>
                    <a:off x="2586038" y="3612664"/>
                    <a:ext cx="326372" cy="274320"/>
                    <a:chOff x="2653285" y="3612664"/>
                    <a:chExt cx="326372" cy="274320"/>
                  </a:xfrm>
                </p:grpSpPr>
                <p:cxnSp>
                  <p:nvCxnSpPr>
                    <p:cNvPr id="118" name="Straight Connector 117"/>
                    <p:cNvCxnSpPr/>
                    <p:nvPr/>
                  </p:nvCxnSpPr>
                  <p:spPr>
                    <a:xfrm rot="2700000">
                      <a:off x="2790445"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119" name="Straight Connector 118"/>
                    <p:cNvCxnSpPr/>
                    <p:nvPr/>
                  </p:nvCxnSpPr>
                  <p:spPr>
                    <a:xfrm rot="8100000">
                      <a:off x="2979657"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57" name="Group 56"/>
                <p:cNvGrpSpPr/>
                <p:nvPr/>
              </p:nvGrpSpPr>
              <p:grpSpPr>
                <a:xfrm flipH="1">
                  <a:off x="7685518" y="2932419"/>
                  <a:ext cx="309562" cy="619156"/>
                  <a:chOff x="2586038" y="2968870"/>
                  <a:chExt cx="459033" cy="918114"/>
                </a:xfrm>
              </p:grpSpPr>
              <p:sp>
                <p:nvSpPr>
                  <p:cNvPr id="108" name="Oval 107"/>
                  <p:cNvSpPr/>
                  <p:nvPr/>
                </p:nvSpPr>
                <p:spPr>
                  <a:xfrm>
                    <a:off x="2700707" y="2968870"/>
                    <a:ext cx="231529" cy="2315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109" name="Straight Connector 108"/>
                  <p:cNvCxnSpPr/>
                  <p:nvPr/>
                </p:nvCxnSpPr>
                <p:spPr>
                  <a:xfrm>
                    <a:off x="2816471" y="320040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110" name="Straight Connector 109"/>
                  <p:cNvCxnSpPr/>
                  <p:nvPr/>
                </p:nvCxnSpPr>
                <p:spPr>
                  <a:xfrm rot="5400000">
                    <a:off x="2816471" y="315351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nvGrpSpPr>
                  <p:cNvPr id="111" name="Group 110"/>
                  <p:cNvGrpSpPr/>
                  <p:nvPr/>
                </p:nvGrpSpPr>
                <p:grpSpPr>
                  <a:xfrm>
                    <a:off x="2586038" y="3612664"/>
                    <a:ext cx="326372" cy="274320"/>
                    <a:chOff x="2653285" y="3612664"/>
                    <a:chExt cx="326372" cy="274320"/>
                  </a:xfrm>
                </p:grpSpPr>
                <p:cxnSp>
                  <p:nvCxnSpPr>
                    <p:cNvPr id="112" name="Straight Connector 111"/>
                    <p:cNvCxnSpPr/>
                    <p:nvPr/>
                  </p:nvCxnSpPr>
                  <p:spPr>
                    <a:xfrm rot="2700000">
                      <a:off x="2790445"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p:cNvCxnSpPr/>
                    <p:nvPr/>
                  </p:nvCxnSpPr>
                  <p:spPr>
                    <a:xfrm rot="8100000">
                      <a:off x="2979657"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58" name="Group 57"/>
                <p:cNvGrpSpPr/>
                <p:nvPr/>
              </p:nvGrpSpPr>
              <p:grpSpPr>
                <a:xfrm flipH="1">
                  <a:off x="7365912" y="3429996"/>
                  <a:ext cx="309562" cy="619156"/>
                  <a:chOff x="2586038" y="2968870"/>
                  <a:chExt cx="459033" cy="918114"/>
                </a:xfrm>
              </p:grpSpPr>
              <p:sp>
                <p:nvSpPr>
                  <p:cNvPr id="102" name="Oval 101"/>
                  <p:cNvSpPr/>
                  <p:nvPr/>
                </p:nvSpPr>
                <p:spPr>
                  <a:xfrm>
                    <a:off x="2700707" y="2968870"/>
                    <a:ext cx="231529" cy="2315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103" name="Straight Connector 102"/>
                  <p:cNvCxnSpPr/>
                  <p:nvPr/>
                </p:nvCxnSpPr>
                <p:spPr>
                  <a:xfrm>
                    <a:off x="2816471" y="320040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104" name="Straight Connector 103"/>
                  <p:cNvCxnSpPr/>
                  <p:nvPr/>
                </p:nvCxnSpPr>
                <p:spPr>
                  <a:xfrm rot="5400000">
                    <a:off x="2816471" y="315351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nvGrpSpPr>
                  <p:cNvPr id="105" name="Group 104"/>
                  <p:cNvGrpSpPr/>
                  <p:nvPr/>
                </p:nvGrpSpPr>
                <p:grpSpPr>
                  <a:xfrm>
                    <a:off x="2586038" y="3612664"/>
                    <a:ext cx="326372" cy="274320"/>
                    <a:chOff x="2653285" y="3612664"/>
                    <a:chExt cx="326372" cy="274320"/>
                  </a:xfrm>
                </p:grpSpPr>
                <p:cxnSp>
                  <p:nvCxnSpPr>
                    <p:cNvPr id="106" name="Straight Connector 105"/>
                    <p:cNvCxnSpPr/>
                    <p:nvPr/>
                  </p:nvCxnSpPr>
                  <p:spPr>
                    <a:xfrm rot="2700000">
                      <a:off x="2790445"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107" name="Straight Connector 106"/>
                    <p:cNvCxnSpPr/>
                    <p:nvPr/>
                  </p:nvCxnSpPr>
                  <p:spPr>
                    <a:xfrm rot="8100000">
                      <a:off x="2979657"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59" name="Group 58"/>
                <p:cNvGrpSpPr/>
                <p:nvPr/>
              </p:nvGrpSpPr>
              <p:grpSpPr>
                <a:xfrm flipH="1">
                  <a:off x="7125368" y="2208362"/>
                  <a:ext cx="309562" cy="619156"/>
                  <a:chOff x="2586038" y="2968870"/>
                  <a:chExt cx="459033" cy="918114"/>
                </a:xfrm>
              </p:grpSpPr>
              <p:sp>
                <p:nvSpPr>
                  <p:cNvPr id="96" name="Oval 95"/>
                  <p:cNvSpPr/>
                  <p:nvPr/>
                </p:nvSpPr>
                <p:spPr>
                  <a:xfrm>
                    <a:off x="2700707" y="2968870"/>
                    <a:ext cx="231529" cy="2315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97" name="Straight Connector 96"/>
                  <p:cNvCxnSpPr/>
                  <p:nvPr/>
                </p:nvCxnSpPr>
                <p:spPr>
                  <a:xfrm>
                    <a:off x="2816471" y="320040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Connector 97"/>
                  <p:cNvCxnSpPr/>
                  <p:nvPr/>
                </p:nvCxnSpPr>
                <p:spPr>
                  <a:xfrm rot="5400000">
                    <a:off x="2816471" y="315351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nvGrpSpPr>
                  <p:cNvPr id="99" name="Group 98"/>
                  <p:cNvGrpSpPr/>
                  <p:nvPr/>
                </p:nvGrpSpPr>
                <p:grpSpPr>
                  <a:xfrm>
                    <a:off x="2586038" y="3612664"/>
                    <a:ext cx="326372" cy="274320"/>
                    <a:chOff x="2653285" y="3612664"/>
                    <a:chExt cx="326372" cy="274320"/>
                  </a:xfrm>
                </p:grpSpPr>
                <p:cxnSp>
                  <p:nvCxnSpPr>
                    <p:cNvPr id="100" name="Straight Connector 99"/>
                    <p:cNvCxnSpPr/>
                    <p:nvPr/>
                  </p:nvCxnSpPr>
                  <p:spPr>
                    <a:xfrm rot="2700000">
                      <a:off x="2790445"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101" name="Straight Connector 100"/>
                    <p:cNvCxnSpPr/>
                    <p:nvPr/>
                  </p:nvCxnSpPr>
                  <p:spPr>
                    <a:xfrm rot="8100000">
                      <a:off x="2979657"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60" name="Group 59"/>
                <p:cNvGrpSpPr/>
                <p:nvPr/>
              </p:nvGrpSpPr>
              <p:grpSpPr>
                <a:xfrm flipH="1">
                  <a:off x="7482223" y="2328516"/>
                  <a:ext cx="309562" cy="619156"/>
                  <a:chOff x="2586038" y="2968870"/>
                  <a:chExt cx="459033" cy="918114"/>
                </a:xfrm>
              </p:grpSpPr>
              <p:sp>
                <p:nvSpPr>
                  <p:cNvPr id="90" name="Oval 89"/>
                  <p:cNvSpPr/>
                  <p:nvPr/>
                </p:nvSpPr>
                <p:spPr>
                  <a:xfrm>
                    <a:off x="2700707" y="2968870"/>
                    <a:ext cx="231529" cy="2315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91" name="Straight Connector 90"/>
                  <p:cNvCxnSpPr/>
                  <p:nvPr/>
                </p:nvCxnSpPr>
                <p:spPr>
                  <a:xfrm>
                    <a:off x="2816471" y="320040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Straight Connector 91"/>
                  <p:cNvCxnSpPr/>
                  <p:nvPr/>
                </p:nvCxnSpPr>
                <p:spPr>
                  <a:xfrm rot="5400000">
                    <a:off x="2816471" y="315351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nvGrpSpPr>
                  <p:cNvPr id="93" name="Group 92"/>
                  <p:cNvGrpSpPr/>
                  <p:nvPr/>
                </p:nvGrpSpPr>
                <p:grpSpPr>
                  <a:xfrm>
                    <a:off x="2586038" y="3612664"/>
                    <a:ext cx="326372" cy="274320"/>
                    <a:chOff x="2653285" y="3612664"/>
                    <a:chExt cx="326372" cy="274320"/>
                  </a:xfrm>
                </p:grpSpPr>
                <p:cxnSp>
                  <p:nvCxnSpPr>
                    <p:cNvPr id="94" name="Straight Connector 93"/>
                    <p:cNvCxnSpPr/>
                    <p:nvPr/>
                  </p:nvCxnSpPr>
                  <p:spPr>
                    <a:xfrm rot="2700000">
                      <a:off x="2790445"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95" name="Straight Connector 94"/>
                    <p:cNvCxnSpPr/>
                    <p:nvPr/>
                  </p:nvCxnSpPr>
                  <p:spPr>
                    <a:xfrm rot="8100000">
                      <a:off x="2979657"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62" name="Group 61"/>
                <p:cNvGrpSpPr/>
                <p:nvPr/>
              </p:nvGrpSpPr>
              <p:grpSpPr>
                <a:xfrm flipH="1">
                  <a:off x="7062707" y="2920581"/>
                  <a:ext cx="309562" cy="619156"/>
                  <a:chOff x="2586038" y="2968870"/>
                  <a:chExt cx="459033" cy="918114"/>
                </a:xfrm>
              </p:grpSpPr>
              <p:sp>
                <p:nvSpPr>
                  <p:cNvPr id="84" name="Oval 83"/>
                  <p:cNvSpPr/>
                  <p:nvPr/>
                </p:nvSpPr>
                <p:spPr>
                  <a:xfrm>
                    <a:off x="2700707" y="2968870"/>
                    <a:ext cx="231529" cy="2315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85" name="Straight Connector 84"/>
                  <p:cNvCxnSpPr/>
                  <p:nvPr/>
                </p:nvCxnSpPr>
                <p:spPr>
                  <a:xfrm>
                    <a:off x="2816471" y="320040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86" name="Straight Connector 85"/>
                  <p:cNvCxnSpPr/>
                  <p:nvPr/>
                </p:nvCxnSpPr>
                <p:spPr>
                  <a:xfrm rot="5400000">
                    <a:off x="2816471" y="315351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nvGrpSpPr>
                  <p:cNvPr id="87" name="Group 86"/>
                  <p:cNvGrpSpPr/>
                  <p:nvPr/>
                </p:nvGrpSpPr>
                <p:grpSpPr>
                  <a:xfrm>
                    <a:off x="2586038" y="3612664"/>
                    <a:ext cx="326372" cy="274320"/>
                    <a:chOff x="2653285" y="3612664"/>
                    <a:chExt cx="326372" cy="274320"/>
                  </a:xfrm>
                </p:grpSpPr>
                <p:cxnSp>
                  <p:nvCxnSpPr>
                    <p:cNvPr id="88" name="Straight Connector 87"/>
                    <p:cNvCxnSpPr/>
                    <p:nvPr/>
                  </p:nvCxnSpPr>
                  <p:spPr>
                    <a:xfrm rot="2700000">
                      <a:off x="2790445"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89" name="Straight Connector 88"/>
                    <p:cNvCxnSpPr/>
                    <p:nvPr/>
                  </p:nvCxnSpPr>
                  <p:spPr>
                    <a:xfrm rot="8100000">
                      <a:off x="2979657"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63" name="Group 62"/>
                <p:cNvGrpSpPr/>
                <p:nvPr/>
              </p:nvGrpSpPr>
              <p:grpSpPr>
                <a:xfrm flipH="1">
                  <a:off x="6700838" y="2438400"/>
                  <a:ext cx="309562" cy="619156"/>
                  <a:chOff x="2586038" y="2968870"/>
                  <a:chExt cx="459033" cy="918114"/>
                </a:xfrm>
              </p:grpSpPr>
              <p:sp>
                <p:nvSpPr>
                  <p:cNvPr id="78" name="Oval 77"/>
                  <p:cNvSpPr/>
                  <p:nvPr/>
                </p:nvSpPr>
                <p:spPr>
                  <a:xfrm>
                    <a:off x="2700707" y="2968870"/>
                    <a:ext cx="231529" cy="2315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79" name="Straight Connector 78"/>
                  <p:cNvCxnSpPr/>
                  <p:nvPr/>
                </p:nvCxnSpPr>
                <p:spPr>
                  <a:xfrm>
                    <a:off x="2816471" y="320040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80" name="Straight Connector 79"/>
                  <p:cNvCxnSpPr/>
                  <p:nvPr/>
                </p:nvCxnSpPr>
                <p:spPr>
                  <a:xfrm rot="5400000">
                    <a:off x="2816471" y="315351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nvGrpSpPr>
                  <p:cNvPr id="81" name="Group 80"/>
                  <p:cNvGrpSpPr/>
                  <p:nvPr/>
                </p:nvGrpSpPr>
                <p:grpSpPr>
                  <a:xfrm>
                    <a:off x="2586038" y="3612664"/>
                    <a:ext cx="326372" cy="274320"/>
                    <a:chOff x="2653285" y="3612664"/>
                    <a:chExt cx="326372" cy="274320"/>
                  </a:xfrm>
                </p:grpSpPr>
                <p:cxnSp>
                  <p:nvCxnSpPr>
                    <p:cNvPr id="82" name="Straight Connector 81"/>
                    <p:cNvCxnSpPr/>
                    <p:nvPr/>
                  </p:nvCxnSpPr>
                  <p:spPr>
                    <a:xfrm rot="2700000">
                      <a:off x="2790445"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83" name="Straight Connector 82"/>
                    <p:cNvCxnSpPr/>
                    <p:nvPr/>
                  </p:nvCxnSpPr>
                  <p:spPr>
                    <a:xfrm rot="8100000">
                      <a:off x="2979657"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64" name="Group 63"/>
                <p:cNvGrpSpPr/>
                <p:nvPr/>
              </p:nvGrpSpPr>
              <p:grpSpPr>
                <a:xfrm>
                  <a:off x="6634304" y="3261096"/>
                  <a:ext cx="309562" cy="619156"/>
                  <a:chOff x="2586038" y="2968870"/>
                  <a:chExt cx="459033" cy="918114"/>
                </a:xfrm>
              </p:grpSpPr>
              <p:sp>
                <p:nvSpPr>
                  <p:cNvPr id="72" name="Oval 71"/>
                  <p:cNvSpPr/>
                  <p:nvPr/>
                </p:nvSpPr>
                <p:spPr>
                  <a:xfrm>
                    <a:off x="2700707" y="2968870"/>
                    <a:ext cx="231529" cy="2315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73" name="Straight Connector 72"/>
                  <p:cNvCxnSpPr/>
                  <p:nvPr/>
                </p:nvCxnSpPr>
                <p:spPr>
                  <a:xfrm>
                    <a:off x="2816471" y="320040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74" name="Straight Connector 73"/>
                  <p:cNvCxnSpPr/>
                  <p:nvPr/>
                </p:nvCxnSpPr>
                <p:spPr>
                  <a:xfrm rot="5400000">
                    <a:off x="2816471" y="315351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nvGrpSpPr>
                  <p:cNvPr id="75" name="Group 74"/>
                  <p:cNvGrpSpPr/>
                  <p:nvPr/>
                </p:nvGrpSpPr>
                <p:grpSpPr>
                  <a:xfrm>
                    <a:off x="2586038" y="3612664"/>
                    <a:ext cx="326372" cy="274320"/>
                    <a:chOff x="2653285" y="3612664"/>
                    <a:chExt cx="326372" cy="274320"/>
                  </a:xfrm>
                </p:grpSpPr>
                <p:cxnSp>
                  <p:nvCxnSpPr>
                    <p:cNvPr id="76" name="Straight Connector 75"/>
                    <p:cNvCxnSpPr/>
                    <p:nvPr/>
                  </p:nvCxnSpPr>
                  <p:spPr>
                    <a:xfrm rot="2700000">
                      <a:off x="2790445"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77" name="Straight Connector 76"/>
                    <p:cNvCxnSpPr/>
                    <p:nvPr/>
                  </p:nvCxnSpPr>
                  <p:spPr>
                    <a:xfrm rot="8100000">
                      <a:off x="2979657"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65" name="Group 64"/>
                <p:cNvGrpSpPr/>
                <p:nvPr/>
              </p:nvGrpSpPr>
              <p:grpSpPr>
                <a:xfrm>
                  <a:off x="6265677" y="2301425"/>
                  <a:ext cx="309562" cy="619156"/>
                  <a:chOff x="2586038" y="2968870"/>
                  <a:chExt cx="459033" cy="918114"/>
                </a:xfrm>
              </p:grpSpPr>
              <p:sp>
                <p:nvSpPr>
                  <p:cNvPr id="66" name="Oval 65"/>
                  <p:cNvSpPr/>
                  <p:nvPr/>
                </p:nvSpPr>
                <p:spPr>
                  <a:xfrm>
                    <a:off x="2700707" y="2968870"/>
                    <a:ext cx="231529" cy="23152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cxnSp>
                <p:nvCxnSpPr>
                  <p:cNvPr id="67" name="Straight Connector 66"/>
                  <p:cNvCxnSpPr/>
                  <p:nvPr/>
                </p:nvCxnSpPr>
                <p:spPr>
                  <a:xfrm>
                    <a:off x="2816471" y="320040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68" name="Straight Connector 67"/>
                  <p:cNvCxnSpPr/>
                  <p:nvPr/>
                </p:nvCxnSpPr>
                <p:spPr>
                  <a:xfrm rot="5400000">
                    <a:off x="2816471" y="3153510"/>
                    <a:ext cx="0" cy="45720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nvGrpSpPr>
                  <p:cNvPr id="69" name="Group 68"/>
                  <p:cNvGrpSpPr/>
                  <p:nvPr/>
                </p:nvGrpSpPr>
                <p:grpSpPr>
                  <a:xfrm>
                    <a:off x="2586038" y="3612664"/>
                    <a:ext cx="326372" cy="274320"/>
                    <a:chOff x="2653285" y="3612664"/>
                    <a:chExt cx="326372" cy="274320"/>
                  </a:xfrm>
                </p:grpSpPr>
                <p:cxnSp>
                  <p:nvCxnSpPr>
                    <p:cNvPr id="70" name="Straight Connector 69"/>
                    <p:cNvCxnSpPr/>
                    <p:nvPr/>
                  </p:nvCxnSpPr>
                  <p:spPr>
                    <a:xfrm rot="2700000">
                      <a:off x="2790445"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cxnSp>
                  <p:nvCxnSpPr>
                    <p:cNvPr id="71" name="Straight Connector 70"/>
                    <p:cNvCxnSpPr/>
                    <p:nvPr/>
                  </p:nvCxnSpPr>
                  <p:spPr>
                    <a:xfrm rot="8100000">
                      <a:off x="2979657" y="3612664"/>
                      <a:ext cx="0" cy="274320"/>
                    </a:xfrm>
                    <a:prstGeom prst="lin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cxnSp>
              </p:grpSp>
            </p:grpSp>
          </p:grpSp>
        </p:grpSp>
      </p:grpSp>
      <p:grpSp>
        <p:nvGrpSpPr>
          <p:cNvPr id="120" name="Group 119"/>
          <p:cNvGrpSpPr/>
          <p:nvPr/>
        </p:nvGrpSpPr>
        <p:grpSpPr>
          <a:xfrm>
            <a:off x="4384151" y="1012597"/>
            <a:ext cx="2661701" cy="1224021"/>
            <a:chOff x="3179604" y="990600"/>
            <a:chExt cx="2661701" cy="1224021"/>
          </a:xfrm>
        </p:grpSpPr>
        <p:pic>
          <p:nvPicPr>
            <p:cNvPr id="121" name="Picture 2" descr="Multiple files sta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7284" y="990600"/>
              <a:ext cx="1224021" cy="1224021"/>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p:cNvSpPr txBox="1"/>
            <p:nvPr/>
          </p:nvSpPr>
          <p:spPr>
            <a:xfrm>
              <a:off x="3179604" y="1187112"/>
              <a:ext cx="1653081" cy="830997"/>
            </a:xfrm>
            <a:prstGeom prst="rect">
              <a:avLst/>
            </a:prstGeom>
            <a:noFill/>
          </p:spPr>
          <p:txBody>
            <a:bodyPr wrap="none" rtlCol="0">
              <a:spAutoFit/>
            </a:bodyPr>
            <a:lstStyle/>
            <a:p>
              <a:pPr marL="171450" indent="-168275">
                <a:buSzPct val="90000"/>
                <a:buFont typeface="Wingdings" panose="05000000000000000000" pitchFamily="2" charset="2"/>
                <a:buChar char="§"/>
              </a:pPr>
              <a:r>
                <a:rPr lang="en-US" sz="1600" dirty="0">
                  <a:latin typeface="Calibri" panose="020F0502020204030204" pitchFamily="34" charset="0"/>
                  <a:cs typeface="Calibri" panose="020F0502020204030204" pitchFamily="34" charset="0"/>
                </a:rPr>
                <a:t>MATLAB files</a:t>
              </a:r>
            </a:p>
            <a:p>
              <a:pPr marL="171450" indent="-168275">
                <a:buSzPct val="90000"/>
                <a:buFont typeface="Wingdings" panose="05000000000000000000" pitchFamily="2" charset="2"/>
                <a:buChar char="§"/>
              </a:pPr>
              <a:r>
                <a:rPr lang="en-US" sz="1600" dirty="0">
                  <a:latin typeface="Calibri" panose="020F0502020204030204" pitchFamily="34" charset="0"/>
                  <a:cs typeface="Calibri" panose="020F0502020204030204" pitchFamily="34" charset="0"/>
                </a:rPr>
                <a:t>Data</a:t>
              </a:r>
            </a:p>
            <a:p>
              <a:pPr marL="171450" indent="-168275">
                <a:buSzPct val="90000"/>
                <a:buFont typeface="Wingdings" panose="05000000000000000000" pitchFamily="2" charset="2"/>
                <a:buChar char="§"/>
              </a:pPr>
              <a:r>
                <a:rPr lang="en-US" sz="1600" dirty="0">
                  <a:latin typeface="Calibri" panose="020F0502020204030204" pitchFamily="34" charset="0"/>
                  <a:cs typeface="Calibri" panose="020F0502020204030204" pitchFamily="34" charset="0"/>
                </a:rPr>
                <a:t>Documentation</a:t>
              </a:r>
            </a:p>
          </p:txBody>
        </p:sp>
      </p:grpSp>
      <p:sp>
        <p:nvSpPr>
          <p:cNvPr id="123" name="Freeform 122"/>
          <p:cNvSpPr/>
          <p:nvPr/>
        </p:nvSpPr>
        <p:spPr>
          <a:xfrm>
            <a:off x="3768969" y="1522551"/>
            <a:ext cx="437662" cy="515815"/>
          </a:xfrm>
          <a:custGeom>
            <a:avLst/>
            <a:gdLst>
              <a:gd name="connsiteX0" fmla="*/ 0 w 437662"/>
              <a:gd name="connsiteY0" fmla="*/ 515815 h 515815"/>
              <a:gd name="connsiteX1" fmla="*/ 0 w 437662"/>
              <a:gd name="connsiteY1" fmla="*/ 0 h 515815"/>
              <a:gd name="connsiteX2" fmla="*/ 437662 w 437662"/>
              <a:gd name="connsiteY2" fmla="*/ 0 h 515815"/>
            </a:gdLst>
            <a:ahLst/>
            <a:cxnLst>
              <a:cxn ang="0">
                <a:pos x="connsiteX0" y="connsiteY0"/>
              </a:cxn>
              <a:cxn ang="0">
                <a:pos x="connsiteX1" y="connsiteY1"/>
              </a:cxn>
              <a:cxn ang="0">
                <a:pos x="connsiteX2" y="connsiteY2"/>
              </a:cxn>
            </a:cxnLst>
            <a:rect l="l" t="t" r="r" b="b"/>
            <a:pathLst>
              <a:path w="437662" h="515815">
                <a:moveTo>
                  <a:pt x="0" y="515815"/>
                </a:moveTo>
                <a:lnTo>
                  <a:pt x="0" y="0"/>
                </a:lnTo>
                <a:lnTo>
                  <a:pt x="437662" y="0"/>
                </a:lnTo>
              </a:path>
            </a:pathLst>
          </a:cu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Freeform 123"/>
          <p:cNvSpPr/>
          <p:nvPr/>
        </p:nvSpPr>
        <p:spPr>
          <a:xfrm rot="5400000">
            <a:off x="7418838" y="1163132"/>
            <a:ext cx="437662" cy="1183637"/>
          </a:xfrm>
          <a:custGeom>
            <a:avLst/>
            <a:gdLst>
              <a:gd name="connsiteX0" fmla="*/ 0 w 437662"/>
              <a:gd name="connsiteY0" fmla="*/ 515815 h 515815"/>
              <a:gd name="connsiteX1" fmla="*/ 0 w 437662"/>
              <a:gd name="connsiteY1" fmla="*/ 0 h 515815"/>
              <a:gd name="connsiteX2" fmla="*/ 437662 w 437662"/>
              <a:gd name="connsiteY2" fmla="*/ 0 h 515815"/>
            </a:gdLst>
            <a:ahLst/>
            <a:cxnLst>
              <a:cxn ang="0">
                <a:pos x="connsiteX0" y="connsiteY0"/>
              </a:cxn>
              <a:cxn ang="0">
                <a:pos x="connsiteX1" y="connsiteY1"/>
              </a:cxn>
              <a:cxn ang="0">
                <a:pos x="connsiteX2" y="connsiteY2"/>
              </a:cxn>
            </a:cxnLst>
            <a:rect l="l" t="t" r="r" b="b"/>
            <a:pathLst>
              <a:path w="437662" h="515815">
                <a:moveTo>
                  <a:pt x="0" y="515815"/>
                </a:moveTo>
                <a:lnTo>
                  <a:pt x="0" y="0"/>
                </a:lnTo>
                <a:lnTo>
                  <a:pt x="437662" y="0"/>
                </a:lnTo>
              </a:path>
            </a:pathLst>
          </a:cu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Right Brace 124"/>
          <p:cNvSpPr/>
          <p:nvPr/>
        </p:nvSpPr>
        <p:spPr>
          <a:xfrm rot="5400000">
            <a:off x="5620685" y="1003201"/>
            <a:ext cx="188630" cy="2268561"/>
          </a:xfrm>
          <a:prstGeom prst="rightBrace">
            <a:avLst>
              <a:gd name="adj1" fmla="val 79661"/>
              <a:gd name="adj2" fmla="val 50000"/>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6" name="Group 125"/>
          <p:cNvGrpSpPr/>
          <p:nvPr/>
        </p:nvGrpSpPr>
        <p:grpSpPr>
          <a:xfrm>
            <a:off x="4907430" y="3353272"/>
            <a:ext cx="1615140" cy="1164524"/>
            <a:chOff x="3764430" y="3244641"/>
            <a:chExt cx="1615140" cy="1164524"/>
          </a:xfrm>
        </p:grpSpPr>
        <p:sp>
          <p:nvSpPr>
            <p:cNvPr id="127" name="Flowchart: Magnetic Disk 126"/>
            <p:cNvSpPr/>
            <p:nvPr/>
          </p:nvSpPr>
          <p:spPr>
            <a:xfrm>
              <a:off x="4150083" y="3558027"/>
              <a:ext cx="843834" cy="851138"/>
            </a:xfrm>
            <a:prstGeom prst="flowChartMagneticDisk">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pic>
          <p:nvPicPr>
            <p:cNvPr id="128" name="Picture 127"/>
            <p:cNvPicPr>
              <a:picLocks noChangeAspect="1"/>
            </p:cNvPicPr>
            <p:nvPr/>
          </p:nvPicPr>
          <p:blipFill>
            <a:blip r:embed="rId3"/>
            <a:stretch>
              <a:fillRect/>
            </a:stretch>
          </p:blipFill>
          <p:spPr>
            <a:xfrm>
              <a:off x="3764430" y="3244641"/>
              <a:ext cx="1615140" cy="282120"/>
            </a:xfrm>
            <a:prstGeom prst="rect">
              <a:avLst/>
            </a:prstGeom>
          </p:spPr>
        </p:pic>
        <p:pic>
          <p:nvPicPr>
            <p:cNvPr id="129" name="Picture 128"/>
            <p:cNvPicPr>
              <a:picLocks noChangeAspect="1"/>
            </p:cNvPicPr>
            <p:nvPr/>
          </p:nvPicPr>
          <p:blipFill>
            <a:blip r:embed="rId4"/>
            <a:stretch>
              <a:fillRect/>
            </a:stretch>
          </p:blipFill>
          <p:spPr>
            <a:xfrm>
              <a:off x="4220047" y="3945296"/>
              <a:ext cx="734134" cy="191245"/>
            </a:xfrm>
            <a:prstGeom prst="rect">
              <a:avLst/>
            </a:prstGeom>
          </p:spPr>
        </p:pic>
      </p:grpSp>
      <p:cxnSp>
        <p:nvCxnSpPr>
          <p:cNvPr id="130" name="Straight Arrow Connector 129"/>
          <p:cNvCxnSpPr/>
          <p:nvPr/>
        </p:nvCxnSpPr>
        <p:spPr>
          <a:xfrm>
            <a:off x="4427137" y="2642372"/>
            <a:ext cx="82296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31" name="Group 130"/>
          <p:cNvGrpSpPr/>
          <p:nvPr/>
        </p:nvGrpSpPr>
        <p:grpSpPr>
          <a:xfrm>
            <a:off x="5298862" y="2269689"/>
            <a:ext cx="832279" cy="745366"/>
            <a:chOff x="4201145" y="2226336"/>
            <a:chExt cx="832279" cy="745366"/>
          </a:xfrm>
        </p:grpSpPr>
        <p:pic>
          <p:nvPicPr>
            <p:cNvPr id="132" name="Picture 4" descr="System Package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5624" y="2226336"/>
              <a:ext cx="483320" cy="552857"/>
            </a:xfrm>
            <a:prstGeom prst="rect">
              <a:avLst/>
            </a:prstGeom>
            <a:noFill/>
            <a:extLst>
              <a:ext uri="{909E8E84-426E-40DD-AFC4-6F175D3DCCD1}">
                <a14:hiddenFill xmlns:a14="http://schemas.microsoft.com/office/drawing/2010/main">
                  <a:solidFill>
                    <a:srgbClr val="FFFFFF"/>
                  </a:solidFill>
                </a14:hiddenFill>
              </a:ext>
            </a:extLst>
          </p:spPr>
        </p:pic>
        <p:sp>
          <p:nvSpPr>
            <p:cNvPr id="133" name="TextBox 132"/>
            <p:cNvSpPr txBox="1"/>
            <p:nvPr/>
          </p:nvSpPr>
          <p:spPr>
            <a:xfrm>
              <a:off x="4201145" y="2663925"/>
              <a:ext cx="832279" cy="307777"/>
            </a:xfrm>
            <a:prstGeom prst="rect">
              <a:avLst/>
            </a:prstGeom>
            <a:noFill/>
          </p:spPr>
          <p:txBody>
            <a:bodyPr wrap="none" rtlCol="0">
              <a:spAutoFit/>
            </a:bodyPr>
            <a:lstStyle/>
            <a:p>
              <a:pPr marL="3175" algn="ctr">
                <a:buSzPct val="90000"/>
              </a:pPr>
              <a:r>
                <a:rPr lang="en-US" sz="1400" b="1" dirty="0">
                  <a:solidFill>
                    <a:schemeClr val="tx2"/>
                  </a:solidFill>
                  <a:latin typeface="Courier New" panose="02070309020205020404" pitchFamily="49" charset="0"/>
                  <a:cs typeface="Courier New" panose="02070309020205020404" pitchFamily="49" charset="0"/>
                </a:rPr>
                <a:t>.</a:t>
              </a:r>
              <a:r>
                <a:rPr lang="en-US" sz="1400" b="1" dirty="0" err="1">
                  <a:solidFill>
                    <a:schemeClr val="tx2"/>
                  </a:solidFill>
                  <a:latin typeface="Courier New" panose="02070309020205020404" pitchFamily="49" charset="0"/>
                  <a:cs typeface="Courier New" panose="02070309020205020404" pitchFamily="49" charset="0"/>
                </a:rPr>
                <a:t>mltbx</a:t>
              </a:r>
              <a:endParaRPr lang="en-US" sz="1400" b="1" dirty="0">
                <a:solidFill>
                  <a:schemeClr val="tx2"/>
                </a:solidFill>
                <a:latin typeface="Courier New" panose="02070309020205020404" pitchFamily="49" charset="0"/>
                <a:cs typeface="Courier New" panose="02070309020205020404" pitchFamily="49" charset="0"/>
              </a:endParaRPr>
            </a:p>
          </p:txBody>
        </p:sp>
      </p:grpSp>
      <p:cxnSp>
        <p:nvCxnSpPr>
          <p:cNvPr id="134" name="Straight Arrow Connector 133"/>
          <p:cNvCxnSpPr/>
          <p:nvPr/>
        </p:nvCxnSpPr>
        <p:spPr>
          <a:xfrm>
            <a:off x="6179904" y="2642372"/>
            <a:ext cx="146304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rot="5400000">
            <a:off x="5532120" y="3179818"/>
            <a:ext cx="365760"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5715000" y="4593996"/>
            <a:ext cx="582556" cy="457200"/>
            <a:chOff x="4191000" y="4572000"/>
            <a:chExt cx="582556" cy="457200"/>
          </a:xfrm>
        </p:grpSpPr>
        <p:cxnSp>
          <p:nvCxnSpPr>
            <p:cNvPr id="137" name="Straight Arrow Connector 136"/>
            <p:cNvCxnSpPr/>
            <p:nvPr/>
          </p:nvCxnSpPr>
          <p:spPr>
            <a:xfrm rot="5400000">
              <a:off x="3962400" y="4800600"/>
              <a:ext cx="457200" cy="0"/>
            </a:xfrm>
            <a:prstGeom prst="straightConnector1">
              <a:avLst/>
            </a:prstGeom>
            <a:ln w="28575">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8" name="TextBox 137"/>
            <p:cNvSpPr txBox="1"/>
            <p:nvPr/>
          </p:nvSpPr>
          <p:spPr>
            <a:xfrm>
              <a:off x="4248732" y="4646712"/>
              <a:ext cx="524824" cy="307777"/>
            </a:xfrm>
            <a:prstGeom prst="rect">
              <a:avLst/>
            </a:prstGeom>
            <a:noFill/>
          </p:spPr>
          <p:txBody>
            <a:bodyPr wrap="none" rtlCol="0">
              <a:spAutoFit/>
            </a:bodyPr>
            <a:lstStyle/>
            <a:p>
              <a:pPr marL="3175">
                <a:buSzPct val="90000"/>
              </a:pPr>
              <a:r>
                <a:rPr lang="en-US" sz="1400" b="1" dirty="0">
                  <a:solidFill>
                    <a:schemeClr val="tx2"/>
                  </a:solidFill>
                  <a:latin typeface="Calibri" panose="020F0502020204030204" pitchFamily="34" charset="0"/>
                  <a:cs typeface="Calibri" panose="020F0502020204030204" pitchFamily="34" charset="0"/>
                </a:rPr>
                <a:t>Peer</a:t>
              </a:r>
            </a:p>
          </p:txBody>
        </p:sp>
      </p:grpSp>
      <p:pic>
        <p:nvPicPr>
          <p:cNvPr id="147" name="Picture 146"/>
          <p:cNvPicPr>
            <a:picLocks noChangeAspect="1"/>
          </p:cNvPicPr>
          <p:nvPr/>
        </p:nvPicPr>
        <p:blipFill>
          <a:blip r:embed="rId6"/>
          <a:stretch>
            <a:fillRect/>
          </a:stretch>
        </p:blipFill>
        <p:spPr>
          <a:xfrm>
            <a:off x="6559286" y="5077990"/>
            <a:ext cx="3856445" cy="1248375"/>
          </a:xfrm>
          <a:prstGeom prst="rect">
            <a:avLst/>
          </a:prstGeom>
          <a:ln>
            <a:noFill/>
          </a:ln>
          <a:effectLst>
            <a:outerShdw blurRad="292100" dist="139700" dir="2700000" algn="tl" rotWithShape="0">
              <a:srgbClr val="333333">
                <a:alpha val="65000"/>
              </a:srgbClr>
            </a:outerShdw>
          </a:effectLst>
        </p:spPr>
      </p:pic>
      <p:grpSp>
        <p:nvGrpSpPr>
          <p:cNvPr id="148" name="Group 147"/>
          <p:cNvGrpSpPr/>
          <p:nvPr/>
        </p:nvGrpSpPr>
        <p:grpSpPr>
          <a:xfrm>
            <a:off x="7575429" y="4717397"/>
            <a:ext cx="2795723" cy="934122"/>
            <a:chOff x="6051428" y="4695401"/>
            <a:chExt cx="2795723" cy="934122"/>
          </a:xfrm>
        </p:grpSpPr>
        <p:pic>
          <p:nvPicPr>
            <p:cNvPr id="149" name="Picture 148"/>
            <p:cNvPicPr>
              <a:picLocks noChangeAspect="1"/>
            </p:cNvPicPr>
            <p:nvPr/>
          </p:nvPicPr>
          <p:blipFill>
            <a:blip r:embed="rId7"/>
            <a:stretch>
              <a:fillRect/>
            </a:stretch>
          </p:blipFill>
          <p:spPr>
            <a:xfrm>
              <a:off x="6051428" y="4695401"/>
              <a:ext cx="2795723" cy="692399"/>
            </a:xfrm>
            <a:prstGeom prst="rect">
              <a:avLst/>
            </a:prstGeom>
          </p:spPr>
        </p:pic>
        <p:sp>
          <p:nvSpPr>
            <p:cNvPr id="150" name="Freeform 149"/>
            <p:cNvSpPr/>
            <p:nvPr/>
          </p:nvSpPr>
          <p:spPr>
            <a:xfrm>
              <a:off x="6154310" y="5335325"/>
              <a:ext cx="2623930" cy="294198"/>
            </a:xfrm>
            <a:custGeom>
              <a:avLst/>
              <a:gdLst>
                <a:gd name="connsiteX0" fmla="*/ 0 w 2623930"/>
                <a:gd name="connsiteY0" fmla="*/ 0 h 294198"/>
                <a:gd name="connsiteX1" fmla="*/ 2623930 w 2623930"/>
                <a:gd name="connsiteY1" fmla="*/ 0 h 294198"/>
                <a:gd name="connsiteX2" fmla="*/ 2623930 w 2623930"/>
                <a:gd name="connsiteY2" fmla="*/ 294198 h 294198"/>
                <a:gd name="connsiteX3" fmla="*/ 1804946 w 2623930"/>
                <a:gd name="connsiteY3" fmla="*/ 294198 h 294198"/>
                <a:gd name="connsiteX4" fmla="*/ 0 w 2623930"/>
                <a:gd name="connsiteY4" fmla="*/ 0 h 294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930" h="294198">
                  <a:moveTo>
                    <a:pt x="0" y="0"/>
                  </a:moveTo>
                  <a:lnTo>
                    <a:pt x="2623930" y="0"/>
                  </a:lnTo>
                  <a:lnTo>
                    <a:pt x="2623930" y="294198"/>
                  </a:lnTo>
                  <a:lnTo>
                    <a:pt x="1804946" y="294198"/>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grpSp>
    </p:spTree>
    <p:extLst>
      <p:ext uri="{BB962C8B-B14F-4D97-AF65-F5344CB8AC3E}">
        <p14:creationId xmlns:p14="http://schemas.microsoft.com/office/powerpoint/2010/main" val="13619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wipe(up)">
                                      <p:cBhvr>
                                        <p:cTn id="7" dur="500"/>
                                        <p:tgtEl>
                                          <p:spTgt spid="1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1"/>
                                        </p:tgtEl>
                                        <p:attrNameLst>
                                          <p:attrName>style.visibility</p:attrName>
                                        </p:attrNameLst>
                                      </p:cBhvr>
                                      <p:to>
                                        <p:strVal val="visible"/>
                                      </p:to>
                                    </p:set>
                                    <p:animEffect transition="in" filter="fade">
                                      <p:cBhvr>
                                        <p:cTn id="11" dur="500"/>
                                        <p:tgtEl>
                                          <p:spTgt spid="131"/>
                                        </p:tgtEl>
                                      </p:cBhvr>
                                    </p:animEffect>
                                  </p:childTnLst>
                                </p:cTn>
                              </p:par>
                              <p:par>
                                <p:cTn id="12" presetID="10" presetClass="exit" presetSubtype="0" fill="hold" nodeType="withEffect">
                                  <p:stCondLst>
                                    <p:cond delay="0"/>
                                  </p:stCondLst>
                                  <p:childTnLst>
                                    <p:animEffect transition="out" filter="fade">
                                      <p:cBhvr>
                                        <p:cTn id="13" dur="500"/>
                                        <p:tgtEl>
                                          <p:spTgt spid="120"/>
                                        </p:tgtEl>
                                      </p:cBhvr>
                                    </p:animEffect>
                                    <p:set>
                                      <p:cBhvr>
                                        <p:cTn id="14" dur="1" fill="hold">
                                          <p:stCondLst>
                                            <p:cond delay="499"/>
                                          </p:stCondLst>
                                        </p:cTn>
                                        <p:tgtEl>
                                          <p:spTgt spid="120"/>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500"/>
                                        <p:tgtEl>
                                          <p:spTgt spid="125"/>
                                        </p:tgtEl>
                                      </p:cBhvr>
                                    </p:animEffect>
                                    <p:set>
                                      <p:cBhvr>
                                        <p:cTn id="17" dur="1" fill="hold">
                                          <p:stCondLst>
                                            <p:cond delay="499"/>
                                          </p:stCondLst>
                                        </p:cTn>
                                        <p:tgtEl>
                                          <p:spTgt spid="125"/>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23"/>
                                        </p:tgtEl>
                                      </p:cBhvr>
                                    </p:animEffect>
                                    <p:set>
                                      <p:cBhvr>
                                        <p:cTn id="20" dur="1" fill="hold">
                                          <p:stCondLst>
                                            <p:cond delay="499"/>
                                          </p:stCondLst>
                                        </p:cTn>
                                        <p:tgtEl>
                                          <p:spTgt spid="12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24"/>
                                        </p:tgtEl>
                                      </p:cBhvr>
                                    </p:animEffect>
                                    <p:set>
                                      <p:cBhvr>
                                        <p:cTn id="23" dur="1" fill="hold">
                                          <p:stCondLst>
                                            <p:cond delay="499"/>
                                          </p:stCondLst>
                                        </p:cTn>
                                        <p:tgtEl>
                                          <p:spTgt spid="124"/>
                                        </p:tgtEl>
                                        <p:attrNameLst>
                                          <p:attrName>style.visibility</p:attrName>
                                        </p:attrNameLst>
                                      </p:cBhvr>
                                      <p:to>
                                        <p:strVal val="hidden"/>
                                      </p:to>
                                    </p:se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130"/>
                                        </p:tgtEl>
                                        <p:attrNameLst>
                                          <p:attrName>style.visibility</p:attrName>
                                        </p:attrNameLst>
                                      </p:cBhvr>
                                      <p:to>
                                        <p:strVal val="visible"/>
                                      </p:to>
                                    </p:set>
                                    <p:animEffect transition="in" filter="wipe(left)">
                                      <p:cBhvr>
                                        <p:cTn id="27" dur="500"/>
                                        <p:tgtEl>
                                          <p:spTgt spid="130"/>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134"/>
                                        </p:tgtEl>
                                        <p:attrNameLst>
                                          <p:attrName>style.visibility</p:attrName>
                                        </p:attrNameLst>
                                      </p:cBhvr>
                                      <p:to>
                                        <p:strVal val="visible"/>
                                      </p:to>
                                    </p:set>
                                    <p:animEffect transition="in" filter="wipe(left)">
                                      <p:cBhvr>
                                        <p:cTn id="31" dur="500"/>
                                        <p:tgtEl>
                                          <p:spTgt spid="13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35"/>
                                        </p:tgtEl>
                                        <p:attrNameLst>
                                          <p:attrName>style.visibility</p:attrName>
                                        </p:attrNameLst>
                                      </p:cBhvr>
                                      <p:to>
                                        <p:strVal val="visible"/>
                                      </p:to>
                                    </p:set>
                                    <p:animEffect transition="in" filter="wipe(up)">
                                      <p:cBhvr>
                                        <p:cTn id="36" dur="500"/>
                                        <p:tgtEl>
                                          <p:spTgt spid="135"/>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26"/>
                                        </p:tgtEl>
                                        <p:attrNameLst>
                                          <p:attrName>style.visibility</p:attrName>
                                        </p:attrNameLst>
                                      </p:cBhvr>
                                      <p:to>
                                        <p:strVal val="visible"/>
                                      </p:to>
                                    </p:set>
                                    <p:animEffect transition="in" filter="fade">
                                      <p:cBhvr>
                                        <p:cTn id="40" dur="500"/>
                                        <p:tgtEl>
                                          <p:spTgt spid="1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36"/>
                                        </p:tgtEl>
                                        <p:attrNameLst>
                                          <p:attrName>style.visibility</p:attrName>
                                        </p:attrNameLst>
                                      </p:cBhvr>
                                      <p:to>
                                        <p:strVal val="visible"/>
                                      </p:to>
                                    </p:set>
                                    <p:animEffect transition="in" filter="fade">
                                      <p:cBhvr>
                                        <p:cTn id="45" dur="500"/>
                                        <p:tgtEl>
                                          <p:spTgt spid="136"/>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47"/>
                                        </p:tgtEl>
                                        <p:attrNameLst>
                                          <p:attrName>style.visibility</p:attrName>
                                        </p:attrNameLst>
                                      </p:cBhvr>
                                      <p:to>
                                        <p:strVal val="visible"/>
                                      </p:to>
                                    </p:set>
                                    <p:animEffect transition="in" filter="fade">
                                      <p:cBhvr>
                                        <p:cTn id="49" dur="500"/>
                                        <p:tgtEl>
                                          <p:spTgt spid="147"/>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148"/>
                                        </p:tgtEl>
                                        <p:attrNameLst>
                                          <p:attrName>style.visibility</p:attrName>
                                        </p:attrNameLst>
                                      </p:cBhvr>
                                      <p:to>
                                        <p:strVal val="visible"/>
                                      </p:to>
                                    </p:set>
                                    <p:animEffect transition="in" filter="wipe(down)">
                                      <p:cBhvr>
                                        <p:cTn id="53"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4" grpId="0" animBg="1"/>
      <p:bldP spid="125" grpId="0" animBg="1"/>
      <p:bldP spid="12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1435952"/>
            <a:ext cx="12192000" cy="3898048"/>
            <a:chOff x="-5659343" y="-719675"/>
            <a:chExt cx="13620750" cy="4027353"/>
          </a:xfrm>
          <a:effectLst>
            <a:glow rad="63500">
              <a:schemeClr val="accent5">
                <a:satMod val="175000"/>
                <a:alpha val="40000"/>
              </a:schemeClr>
            </a:glow>
          </a:effectLst>
        </p:grpSpPr>
        <p:pic>
          <p:nvPicPr>
            <p:cNvPr id="13" name="Picture 4" descr="C:\Users\tung\AppData\Local\Temp\SNAGHTML30d138f.PNG"/>
            <p:cNvPicPr>
              <a:picLocks noChangeAspect="1" noChangeArrowheads="1"/>
            </p:cNvPicPr>
            <p:nvPr/>
          </p:nvPicPr>
          <p:blipFill rotWithShape="1">
            <a:blip r:embed="rId3">
              <a:extLst>
                <a:ext uri="{28A0092B-C50C-407E-A947-70E740481C1C}">
                  <a14:useLocalDpi xmlns:a14="http://schemas.microsoft.com/office/drawing/2010/main" val="0"/>
                </a:ext>
              </a:extLst>
            </a:blip>
            <a:srcRect t="3996" b="87786"/>
            <a:stretch/>
          </p:blipFill>
          <p:spPr bwMode="auto">
            <a:xfrm>
              <a:off x="-5659343" y="-719675"/>
              <a:ext cx="13620750" cy="915920"/>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14" name="Picture 4" descr="C:\Users\tung\AppData\Local\Temp\SNAGHTML30d138f.PNG"/>
            <p:cNvPicPr>
              <a:picLocks noChangeAspect="1" noChangeArrowheads="1"/>
            </p:cNvPicPr>
            <p:nvPr/>
          </p:nvPicPr>
          <p:blipFill rotWithShape="1">
            <a:blip r:embed="rId3">
              <a:extLst>
                <a:ext uri="{28A0092B-C50C-407E-A947-70E740481C1C}">
                  <a14:useLocalDpi xmlns:a14="http://schemas.microsoft.com/office/drawing/2010/main" val="0"/>
                </a:ext>
              </a:extLst>
            </a:blip>
            <a:srcRect t="28291" b="55556"/>
            <a:stretch/>
          </p:blipFill>
          <p:spPr bwMode="auto">
            <a:xfrm>
              <a:off x="-5659343" y="172558"/>
              <a:ext cx="13620750" cy="1800200"/>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15" name="Picture 4" descr="C:\Users\tung\AppData\Local\Temp\SNAGHTML30d138f.PNG"/>
            <p:cNvPicPr>
              <a:picLocks noChangeAspect="1" noChangeArrowheads="1"/>
            </p:cNvPicPr>
            <p:nvPr/>
          </p:nvPicPr>
          <p:blipFill rotWithShape="1">
            <a:blip r:embed="rId3">
              <a:extLst>
                <a:ext uri="{28A0092B-C50C-407E-A947-70E740481C1C}">
                  <a14:useLocalDpi xmlns:a14="http://schemas.microsoft.com/office/drawing/2010/main" val="0"/>
                </a:ext>
              </a:extLst>
            </a:blip>
            <a:srcRect t="57302" b="30744"/>
            <a:stretch/>
          </p:blipFill>
          <p:spPr bwMode="auto">
            <a:xfrm>
              <a:off x="-5659343" y="1975530"/>
              <a:ext cx="13620750" cy="1332148"/>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6844A3D7-F9B1-E043-8FD4-833E8C0272F2}"/>
              </a:ext>
            </a:extLst>
          </p:cNvPr>
          <p:cNvSpPr/>
          <p:nvPr/>
        </p:nvSpPr>
        <p:spPr>
          <a:xfrm>
            <a:off x="0" y="1348809"/>
            <a:ext cx="12192000" cy="402453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en-US" b="1">
              <a:solidFill>
                <a:prstClr val="white"/>
              </a:solidFill>
              <a:latin typeface="Arial" pitchFamily="34" charset="0"/>
              <a:cs typeface="Arial" pitchFamily="34" charset="0"/>
            </a:endParaRPr>
          </a:p>
        </p:txBody>
      </p:sp>
      <p:pic>
        <p:nvPicPr>
          <p:cNvPr id="20" name="Picture 19"/>
          <p:cNvPicPr>
            <a:picLocks noChangeAspect="1"/>
          </p:cNvPicPr>
          <p:nvPr/>
        </p:nvPicPr>
        <p:blipFill>
          <a:blip r:embed="rId4"/>
          <a:stretch>
            <a:fillRect/>
          </a:stretch>
        </p:blipFill>
        <p:spPr>
          <a:xfrm>
            <a:off x="6121146" y="1455290"/>
            <a:ext cx="6064832" cy="3248799"/>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60869784-7E40-4C8B-B9B5-5F0940758FEA}"/>
              </a:ext>
            </a:extLst>
          </p:cNvPr>
          <p:cNvPicPr>
            <a:picLocks noChangeAspect="1"/>
          </p:cNvPicPr>
          <p:nvPr/>
        </p:nvPicPr>
        <p:blipFill rotWithShape="1">
          <a:blip r:embed="rId5"/>
          <a:srcRect t="4071"/>
          <a:stretch/>
        </p:blipFill>
        <p:spPr>
          <a:xfrm>
            <a:off x="6213027" y="1455290"/>
            <a:ext cx="5972951" cy="321924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pPr lvl="0">
              <a:spcBef>
                <a:spcPct val="20000"/>
              </a:spcBef>
              <a:buClr>
                <a:srgbClr val="125687"/>
              </a:buClr>
              <a:buSzPct val="75000"/>
            </a:pPr>
            <a:r>
              <a:rPr lang="en-US" dirty="0"/>
              <a:t>ThingSpeak</a:t>
            </a:r>
            <a:br>
              <a:rPr lang="en-US" dirty="0"/>
            </a:br>
            <a:r>
              <a:rPr lang="en-US" sz="2400" dirty="0">
                <a:solidFill>
                  <a:prstClr val="black"/>
                </a:solidFill>
                <a:ea typeface="+mn-ea"/>
              </a:rPr>
              <a:t>IoT analytics platform for students and makers</a:t>
            </a:r>
            <a:endParaRPr lang="en-US" dirty="0"/>
          </a:p>
        </p:txBody>
      </p:sp>
      <p:sp>
        <p:nvSpPr>
          <p:cNvPr id="18" name="TextBox 17"/>
          <p:cNvSpPr txBox="1"/>
          <p:nvPr/>
        </p:nvSpPr>
        <p:spPr>
          <a:xfrm>
            <a:off x="289156" y="5638846"/>
            <a:ext cx="3642037" cy="1323439"/>
          </a:xfrm>
          <a:prstGeom prst="rect">
            <a:avLst/>
          </a:prstGeom>
          <a:noFill/>
        </p:spPr>
        <p:txBody>
          <a:bodyPr wrap="square" rtlCol="0">
            <a:spAutoFit/>
          </a:bodyPr>
          <a:lstStyle/>
          <a:p>
            <a:pPr algn="ctr" defTabSz="1219140"/>
            <a:r>
              <a:rPr lang="en-US" sz="2000" b="1" dirty="0">
                <a:solidFill>
                  <a:srgbClr val="024C84"/>
                </a:solidFill>
                <a:latin typeface="Arial" pitchFamily="34" charset="0"/>
                <a:cs typeface="Arial" pitchFamily="34" charset="0"/>
              </a:rPr>
              <a:t>Make “things” </a:t>
            </a:r>
          </a:p>
          <a:p>
            <a:pPr algn="ctr" defTabSz="1219140"/>
            <a:r>
              <a:rPr lang="en-US" sz="2000" b="1" dirty="0">
                <a:solidFill>
                  <a:srgbClr val="024C84"/>
                </a:solidFill>
                <a:latin typeface="Arial" pitchFamily="34" charset="0"/>
                <a:cs typeface="Arial" pitchFamily="34" charset="0"/>
              </a:rPr>
              <a:t>using Simulink</a:t>
            </a:r>
            <a:br>
              <a:rPr lang="en-US" sz="2000" b="1" dirty="0">
                <a:solidFill>
                  <a:srgbClr val="024C84"/>
                </a:solidFill>
                <a:latin typeface="Arial" pitchFamily="34" charset="0"/>
                <a:cs typeface="Arial" pitchFamily="34" charset="0"/>
              </a:rPr>
            </a:br>
            <a:r>
              <a:rPr lang="en-US" sz="2000" b="1" dirty="0">
                <a:solidFill>
                  <a:srgbClr val="024C84"/>
                </a:solidFill>
                <a:latin typeface="Arial" pitchFamily="34" charset="0"/>
                <a:cs typeface="Arial" pitchFamily="34" charset="0"/>
              </a:rPr>
              <a:t>and Raspberry Pi</a:t>
            </a:r>
          </a:p>
          <a:p>
            <a:pPr defTabSz="1219140"/>
            <a:endParaRPr lang="en-US" sz="2000" b="1" dirty="0">
              <a:solidFill>
                <a:srgbClr val="024C84"/>
              </a:solidFill>
              <a:latin typeface="Arial" pitchFamily="34" charset="0"/>
              <a:cs typeface="Arial" pitchFamily="34" charset="0"/>
            </a:endParaRPr>
          </a:p>
        </p:txBody>
      </p:sp>
      <p:sp>
        <p:nvSpPr>
          <p:cNvPr id="19" name="TextBox 18"/>
          <p:cNvSpPr txBox="1"/>
          <p:nvPr/>
        </p:nvSpPr>
        <p:spPr>
          <a:xfrm>
            <a:off x="3602746" y="5709760"/>
            <a:ext cx="4221987" cy="1015663"/>
          </a:xfrm>
          <a:prstGeom prst="rect">
            <a:avLst/>
          </a:prstGeom>
          <a:noFill/>
        </p:spPr>
        <p:txBody>
          <a:bodyPr wrap="square" rtlCol="0">
            <a:spAutoFit/>
          </a:bodyPr>
          <a:lstStyle/>
          <a:p>
            <a:pPr algn="ctr" defTabSz="1219140"/>
            <a:r>
              <a:rPr lang="en-US" sz="2000" b="1" dirty="0">
                <a:solidFill>
                  <a:srgbClr val="024C84"/>
                </a:solidFill>
                <a:latin typeface="Arial" pitchFamily="34" charset="0"/>
                <a:cs typeface="Arial" pitchFamily="34" charset="0"/>
              </a:rPr>
              <a:t>Built-in </a:t>
            </a:r>
            <a:br>
              <a:rPr lang="en-US" sz="2000" b="1" dirty="0">
                <a:solidFill>
                  <a:srgbClr val="024C84"/>
                </a:solidFill>
                <a:latin typeface="Arial" pitchFamily="34" charset="0"/>
                <a:cs typeface="Arial" pitchFamily="34" charset="0"/>
              </a:rPr>
            </a:br>
            <a:r>
              <a:rPr lang="en-US" sz="2000" b="1" dirty="0">
                <a:solidFill>
                  <a:srgbClr val="024C84"/>
                </a:solidFill>
                <a:latin typeface="Arial" pitchFamily="34" charset="0"/>
                <a:cs typeface="Arial" pitchFamily="34" charset="0"/>
              </a:rPr>
              <a:t>MATLAB </a:t>
            </a:r>
            <a:br>
              <a:rPr lang="en-US" sz="2000" b="1" dirty="0">
                <a:solidFill>
                  <a:srgbClr val="024C84"/>
                </a:solidFill>
                <a:latin typeface="Arial" pitchFamily="34" charset="0"/>
                <a:cs typeface="Arial" pitchFamily="34" charset="0"/>
              </a:rPr>
            </a:br>
            <a:r>
              <a:rPr lang="en-US" sz="2000" b="1" dirty="0">
                <a:solidFill>
                  <a:srgbClr val="024C84"/>
                </a:solidFill>
                <a:latin typeface="Arial" pitchFamily="34" charset="0"/>
                <a:cs typeface="Arial" pitchFamily="34" charset="0"/>
              </a:rPr>
              <a:t>analysis</a:t>
            </a:r>
          </a:p>
        </p:txBody>
      </p:sp>
      <p:pic>
        <p:nvPicPr>
          <p:cNvPr id="21" name="Picture 20"/>
          <p:cNvPicPr>
            <a:picLocks noChangeAspect="1"/>
          </p:cNvPicPr>
          <p:nvPr/>
        </p:nvPicPr>
        <p:blipFill rotWithShape="1">
          <a:blip r:embed="rId6"/>
          <a:srcRect t="4330"/>
          <a:stretch/>
        </p:blipFill>
        <p:spPr>
          <a:xfrm>
            <a:off x="6073779" y="1461461"/>
            <a:ext cx="6112199" cy="3281972"/>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4C308D7E-C0B2-0649-8388-F72262881B94}"/>
              </a:ext>
            </a:extLst>
          </p:cNvPr>
          <p:cNvSpPr txBox="1"/>
          <p:nvPr/>
        </p:nvSpPr>
        <p:spPr>
          <a:xfrm>
            <a:off x="7384505" y="5670416"/>
            <a:ext cx="4221987" cy="707886"/>
          </a:xfrm>
          <a:prstGeom prst="rect">
            <a:avLst/>
          </a:prstGeom>
          <a:noFill/>
        </p:spPr>
        <p:txBody>
          <a:bodyPr wrap="square" rtlCol="0">
            <a:spAutoFit/>
          </a:bodyPr>
          <a:lstStyle/>
          <a:p>
            <a:pPr algn="ctr" defTabSz="1219140"/>
            <a:r>
              <a:rPr lang="en-US" sz="2000" b="1" dirty="0">
                <a:solidFill>
                  <a:srgbClr val="024C84"/>
                </a:solidFill>
                <a:latin typeface="Arial" pitchFamily="34" charset="0"/>
                <a:cs typeface="Arial" pitchFamily="34" charset="0"/>
              </a:rPr>
              <a:t>Create visualizations </a:t>
            </a:r>
            <a:br>
              <a:rPr lang="en-US" sz="2000" b="1" dirty="0">
                <a:solidFill>
                  <a:srgbClr val="024C84"/>
                </a:solidFill>
                <a:latin typeface="Arial" pitchFamily="34" charset="0"/>
                <a:cs typeface="Arial" pitchFamily="34" charset="0"/>
              </a:rPr>
            </a:br>
            <a:r>
              <a:rPr lang="en-US" sz="2000" b="1" dirty="0">
                <a:solidFill>
                  <a:srgbClr val="024C84"/>
                </a:solidFill>
                <a:latin typeface="Arial" pitchFamily="34" charset="0"/>
                <a:cs typeface="Arial" pitchFamily="34" charset="0"/>
              </a:rPr>
              <a:t>of live data</a:t>
            </a:r>
          </a:p>
        </p:txBody>
      </p:sp>
    </p:spTree>
    <p:extLst>
      <p:ext uri="{BB962C8B-B14F-4D97-AF65-F5344CB8AC3E}">
        <p14:creationId xmlns:p14="http://schemas.microsoft.com/office/powerpoint/2010/main" val="1345390435"/>
      </p:ext>
    </p:extLst>
  </p:cSld>
  <p:clrMapOvr>
    <a:masterClrMapping/>
  </p:clrMapOvr>
  <mc:AlternateContent xmlns:mc="http://schemas.openxmlformats.org/markup-compatibility/2006" xmlns:p14="http://schemas.microsoft.com/office/powerpoint/2010/main">
    <mc:Choice Requires="p14">
      <p:transition spd="med" p14:dur="700" advTm="12000">
        <p:fade/>
      </p:transition>
    </mc:Choice>
    <mc:Fallback xmlns="">
      <p:transition spd="med"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xit" presetSubtype="0" fill="hold" nodeType="withEffect">
                                  <p:stCondLst>
                                    <p:cond delay="0"/>
                                  </p:stCondLst>
                                  <p:childTnLst>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xit" presetSubtype="0" fill="hold" nodeType="withEffect">
                                  <p:stCondLst>
                                    <p:cond delay="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2A83F-7BCA-5447-B3CC-2D81D559BDD0}"/>
              </a:ext>
            </a:extLst>
          </p:cNvPr>
          <p:cNvSpPr>
            <a:spLocks noGrp="1"/>
          </p:cNvSpPr>
          <p:nvPr>
            <p:ph type="title"/>
          </p:nvPr>
        </p:nvSpPr>
        <p:spPr/>
        <p:txBody>
          <a:bodyPr/>
          <a:lstStyle/>
          <a:p>
            <a:r>
              <a:rPr lang="en-US"/>
              <a:t>MATLAB Code </a:t>
            </a:r>
            <a:r>
              <a:rPr lang="en-US">
                <a:sym typeface="Wingdings" pitchFamily="2" charset="2"/>
              </a:rPr>
              <a:t>  Other Languages</a:t>
            </a:r>
            <a:endParaRPr lang="en-US"/>
          </a:p>
        </p:txBody>
      </p:sp>
      <p:sp>
        <p:nvSpPr>
          <p:cNvPr id="3" name="Content Placeholder 2">
            <a:extLst>
              <a:ext uri="{FF2B5EF4-FFF2-40B4-BE49-F238E27FC236}">
                <a16:creationId xmlns:a16="http://schemas.microsoft.com/office/drawing/2014/main" id="{0515D751-6F32-FE4A-84E3-8DB107D0778E}"/>
              </a:ext>
            </a:extLst>
          </p:cNvPr>
          <p:cNvSpPr>
            <a:spLocks noGrp="1"/>
          </p:cNvSpPr>
          <p:nvPr>
            <p:ph idx="1"/>
          </p:nvPr>
        </p:nvSpPr>
        <p:spPr>
          <a:xfrm>
            <a:off x="1452564" y="1447800"/>
            <a:ext cx="10548936" cy="583486"/>
          </a:xfrm>
        </p:spPr>
        <p:txBody>
          <a:bodyPr/>
          <a:lstStyle/>
          <a:p>
            <a:pPr marL="0" indent="0">
              <a:buNone/>
            </a:pPr>
            <a:r>
              <a:rPr lang="en-US"/>
              <a:t>Call other-language libraries from MATLAB</a:t>
            </a:r>
          </a:p>
        </p:txBody>
      </p:sp>
      <p:pic>
        <p:nvPicPr>
          <p:cNvPr id="4" name="Picture 3">
            <a:extLst>
              <a:ext uri="{FF2B5EF4-FFF2-40B4-BE49-F238E27FC236}">
                <a16:creationId xmlns:a16="http://schemas.microsoft.com/office/drawing/2014/main" id="{A6A55CF0-6B83-5041-82E7-1D2493D041E2}"/>
              </a:ext>
            </a:extLst>
          </p:cNvPr>
          <p:cNvPicPr>
            <a:picLocks noChangeAspect="1"/>
          </p:cNvPicPr>
          <p:nvPr/>
        </p:nvPicPr>
        <p:blipFill>
          <a:blip r:embed="rId3"/>
          <a:stretch>
            <a:fillRect/>
          </a:stretch>
        </p:blipFill>
        <p:spPr>
          <a:xfrm>
            <a:off x="1460503" y="4531755"/>
            <a:ext cx="4980512" cy="1611749"/>
          </a:xfrm>
          <a:prstGeom prst="rect">
            <a:avLst/>
          </a:prstGeom>
        </p:spPr>
      </p:pic>
      <p:pic>
        <p:nvPicPr>
          <p:cNvPr id="5" name="Picture 4">
            <a:extLst>
              <a:ext uri="{FF2B5EF4-FFF2-40B4-BE49-F238E27FC236}">
                <a16:creationId xmlns:a16="http://schemas.microsoft.com/office/drawing/2014/main" id="{69A2C4B7-2967-B148-8310-616D29668F2A}"/>
              </a:ext>
            </a:extLst>
          </p:cNvPr>
          <p:cNvPicPr>
            <a:picLocks noChangeAspect="1"/>
          </p:cNvPicPr>
          <p:nvPr/>
        </p:nvPicPr>
        <p:blipFill>
          <a:blip r:embed="rId4"/>
          <a:stretch>
            <a:fillRect/>
          </a:stretch>
        </p:blipFill>
        <p:spPr>
          <a:xfrm>
            <a:off x="1452564" y="2100058"/>
            <a:ext cx="4980512" cy="1574919"/>
          </a:xfrm>
          <a:prstGeom prst="rect">
            <a:avLst/>
          </a:prstGeom>
        </p:spPr>
      </p:pic>
      <p:sp>
        <p:nvSpPr>
          <p:cNvPr id="6" name="TextBox 5">
            <a:extLst>
              <a:ext uri="{FF2B5EF4-FFF2-40B4-BE49-F238E27FC236}">
                <a16:creationId xmlns:a16="http://schemas.microsoft.com/office/drawing/2014/main" id="{2CA6D33D-4359-1B4E-98D0-5D639E7116A6}"/>
              </a:ext>
            </a:extLst>
          </p:cNvPr>
          <p:cNvSpPr txBox="1"/>
          <p:nvPr/>
        </p:nvSpPr>
        <p:spPr>
          <a:xfrm>
            <a:off x="6329364" y="2178862"/>
            <a:ext cx="6238240" cy="1446935"/>
          </a:xfrm>
          <a:prstGeom prst="rect">
            <a:avLst/>
          </a:prstGeom>
          <a:noFill/>
        </p:spPr>
        <p:txBody>
          <a:bodyPr wrap="square" rtlCol="0">
            <a:spAutoFit/>
          </a:bodyPr>
          <a:lstStyle/>
          <a:p>
            <a:pPr marL="380990" indent="-380990">
              <a:buFont typeface="Arial" panose="020B0604020202020204" pitchFamily="34" charset="0"/>
              <a:buChar char="•"/>
            </a:pPr>
            <a:r>
              <a:rPr lang="en-US" sz="1467">
                <a:solidFill>
                  <a:schemeClr val="tx2"/>
                </a:solidFill>
                <a:latin typeface="Arial" pitchFamily="34" charset="0"/>
                <a:cs typeface="Arial" pitchFamily="34" charset="0"/>
              </a:rPr>
              <a:t>Java</a:t>
            </a:r>
          </a:p>
          <a:p>
            <a:pPr marL="380990" indent="-380990">
              <a:buFont typeface="Arial" panose="020B0604020202020204" pitchFamily="34" charset="0"/>
              <a:buChar char="•"/>
            </a:pPr>
            <a:r>
              <a:rPr lang="en-US" sz="1467">
                <a:solidFill>
                  <a:schemeClr val="tx2"/>
                </a:solidFill>
                <a:latin typeface="Arial" pitchFamily="34" charset="0"/>
                <a:cs typeface="Arial" pitchFamily="34" charset="0"/>
              </a:rPr>
              <a:t>Python</a:t>
            </a:r>
          </a:p>
          <a:p>
            <a:pPr marL="380990" indent="-380990">
              <a:buFont typeface="Arial" panose="020B0604020202020204" pitchFamily="34" charset="0"/>
              <a:buChar char="•"/>
            </a:pPr>
            <a:r>
              <a:rPr lang="en-US" sz="1467">
                <a:solidFill>
                  <a:schemeClr val="tx2"/>
                </a:solidFill>
                <a:latin typeface="Arial" pitchFamily="34" charset="0"/>
                <a:cs typeface="Arial" pitchFamily="34" charset="0"/>
              </a:rPr>
              <a:t>C/C++</a:t>
            </a:r>
          </a:p>
          <a:p>
            <a:pPr marL="380990" indent="-380990">
              <a:buFont typeface="Arial" panose="020B0604020202020204" pitchFamily="34" charset="0"/>
              <a:buChar char="•"/>
            </a:pPr>
            <a:r>
              <a:rPr lang="en-US" sz="1467">
                <a:solidFill>
                  <a:schemeClr val="tx2"/>
                </a:solidFill>
                <a:latin typeface="Arial" pitchFamily="34" charset="0"/>
                <a:cs typeface="Arial" pitchFamily="34" charset="0"/>
              </a:rPr>
              <a:t>Fortran</a:t>
            </a:r>
          </a:p>
          <a:p>
            <a:pPr marL="380990" indent="-380990">
              <a:buFont typeface="Arial" panose="020B0604020202020204" pitchFamily="34" charset="0"/>
              <a:buChar char="•"/>
            </a:pPr>
            <a:r>
              <a:rPr lang="en-US" sz="1467">
                <a:solidFill>
                  <a:schemeClr val="tx2"/>
                </a:solidFill>
                <a:latin typeface="Arial" pitchFamily="34" charset="0"/>
                <a:cs typeface="Arial" pitchFamily="34" charset="0"/>
              </a:rPr>
              <a:t>COM components and ActiveX</a:t>
            </a:r>
            <a:r>
              <a:rPr lang="en-US" sz="1467" baseline="30000">
                <a:solidFill>
                  <a:schemeClr val="tx2"/>
                </a:solidFill>
                <a:latin typeface="Arial" pitchFamily="34" charset="0"/>
                <a:cs typeface="Arial" pitchFamily="34" charset="0"/>
              </a:rPr>
              <a:t>®</a:t>
            </a:r>
            <a:r>
              <a:rPr lang="en-US" sz="1467">
                <a:solidFill>
                  <a:schemeClr val="tx2"/>
                </a:solidFill>
                <a:latin typeface="Arial" pitchFamily="34" charset="0"/>
                <a:cs typeface="Arial" pitchFamily="34" charset="0"/>
              </a:rPr>
              <a:t> controls</a:t>
            </a:r>
          </a:p>
          <a:p>
            <a:pPr marL="380990" indent="-380990">
              <a:buFont typeface="Arial" panose="020B0604020202020204" pitchFamily="34" charset="0"/>
              <a:buChar char="•"/>
            </a:pPr>
            <a:r>
              <a:rPr lang="en-US" sz="1467">
                <a:solidFill>
                  <a:schemeClr val="tx2"/>
                </a:solidFill>
                <a:latin typeface="Arial" pitchFamily="34" charset="0"/>
                <a:cs typeface="Arial" pitchFamily="34" charset="0"/>
              </a:rPr>
              <a:t>RESTful, HTTP, and WSDL web services</a:t>
            </a:r>
          </a:p>
        </p:txBody>
      </p:sp>
      <p:sp>
        <p:nvSpPr>
          <p:cNvPr id="7" name="Rectangle 6">
            <a:extLst>
              <a:ext uri="{FF2B5EF4-FFF2-40B4-BE49-F238E27FC236}">
                <a16:creationId xmlns:a16="http://schemas.microsoft.com/office/drawing/2014/main" id="{BC0AA35C-A10C-3B43-8467-F4B072F182C9}"/>
              </a:ext>
            </a:extLst>
          </p:cNvPr>
          <p:cNvSpPr/>
          <p:nvPr/>
        </p:nvSpPr>
        <p:spPr>
          <a:xfrm>
            <a:off x="6337303" y="4533692"/>
            <a:ext cx="6705600" cy="1221168"/>
          </a:xfrm>
          <a:prstGeom prst="rect">
            <a:avLst/>
          </a:prstGeom>
        </p:spPr>
        <p:txBody>
          <a:bodyPr wrap="square">
            <a:spAutoFit/>
          </a:bodyPr>
          <a:lstStyle/>
          <a:p>
            <a:pPr marL="380990" indent="-380990">
              <a:buFont typeface="Arial" panose="020B0604020202020204" pitchFamily="34" charset="0"/>
              <a:buChar char="•"/>
            </a:pPr>
            <a:r>
              <a:rPr lang="en-US" sz="1467" dirty="0">
                <a:solidFill>
                  <a:schemeClr val="tx2"/>
                </a:solidFill>
                <a:latin typeface="Arial" pitchFamily="34" charset="0"/>
                <a:cs typeface="Arial" pitchFamily="34" charset="0"/>
              </a:rPr>
              <a:t>Java</a:t>
            </a:r>
          </a:p>
          <a:p>
            <a:pPr marL="380990" indent="-380990">
              <a:buFont typeface="Arial" panose="020B0604020202020204" pitchFamily="34" charset="0"/>
              <a:buChar char="•"/>
            </a:pPr>
            <a:r>
              <a:rPr lang="en-US" sz="1467" dirty="0">
                <a:solidFill>
                  <a:schemeClr val="tx2"/>
                </a:solidFill>
                <a:latin typeface="Arial" pitchFamily="34" charset="0"/>
                <a:cs typeface="Arial" pitchFamily="34" charset="0"/>
              </a:rPr>
              <a:t>Python</a:t>
            </a:r>
          </a:p>
          <a:p>
            <a:pPr marL="380990" indent="-380990">
              <a:buFont typeface="Arial" panose="020B0604020202020204" pitchFamily="34" charset="0"/>
              <a:buChar char="•"/>
            </a:pPr>
            <a:r>
              <a:rPr lang="en-US" sz="1467" dirty="0">
                <a:solidFill>
                  <a:schemeClr val="tx2"/>
                </a:solidFill>
                <a:latin typeface="Arial" pitchFamily="34" charset="0"/>
                <a:cs typeface="Arial" pitchFamily="34" charset="0"/>
              </a:rPr>
              <a:t>C/C++</a:t>
            </a:r>
          </a:p>
          <a:p>
            <a:pPr marL="380990" indent="-380990">
              <a:buFont typeface="Arial" panose="020B0604020202020204" pitchFamily="34" charset="0"/>
              <a:buChar char="•"/>
            </a:pPr>
            <a:r>
              <a:rPr lang="en-US" sz="1467">
                <a:solidFill>
                  <a:schemeClr val="tx2"/>
                </a:solidFill>
                <a:latin typeface="Arial" pitchFamily="34" charset="0"/>
                <a:cs typeface="Arial" pitchFamily="34" charset="0"/>
              </a:rPr>
              <a:t>Fortran</a:t>
            </a:r>
            <a:endParaRPr lang="en-US" sz="1467" dirty="0">
              <a:solidFill>
                <a:schemeClr val="tx2"/>
              </a:solidFill>
              <a:latin typeface="Arial" pitchFamily="34" charset="0"/>
              <a:cs typeface="Arial" pitchFamily="34" charset="0"/>
            </a:endParaRPr>
          </a:p>
          <a:p>
            <a:pPr marL="380990" indent="-380990">
              <a:buFont typeface="Arial" panose="020B0604020202020204" pitchFamily="34" charset="0"/>
              <a:buChar char="•"/>
            </a:pPr>
            <a:r>
              <a:rPr lang="en-US" sz="1467" dirty="0">
                <a:solidFill>
                  <a:schemeClr val="tx2"/>
                </a:solidFill>
                <a:latin typeface="Arial" pitchFamily="34" charset="0"/>
                <a:cs typeface="Arial" pitchFamily="34" charset="0"/>
              </a:rPr>
              <a:t>COM Automation server</a:t>
            </a:r>
          </a:p>
        </p:txBody>
      </p:sp>
      <p:sp>
        <p:nvSpPr>
          <p:cNvPr id="12" name="Content Placeholder 2">
            <a:extLst>
              <a:ext uri="{FF2B5EF4-FFF2-40B4-BE49-F238E27FC236}">
                <a16:creationId xmlns:a16="http://schemas.microsoft.com/office/drawing/2014/main" id="{4FE65853-1A4A-3F40-A165-724FA35141E8}"/>
              </a:ext>
            </a:extLst>
          </p:cNvPr>
          <p:cNvSpPr txBox="1">
            <a:spLocks/>
          </p:cNvSpPr>
          <p:nvPr/>
        </p:nvSpPr>
        <p:spPr>
          <a:xfrm>
            <a:off x="1460503" y="3997449"/>
            <a:ext cx="10548936" cy="583486"/>
          </a:xfrm>
          <a:prstGeom prst="rect">
            <a:avLst/>
          </a:prstGeom>
        </p:spPr>
        <p:txBody>
          <a:bodyPr vert="horz" lIns="91440" tIns="45720" rIns="91440" bIns="45720" rtlCol="0">
            <a:noAutofit/>
          </a:bodyPr>
          <a:lstStyle>
            <a:lvl1pPr marL="343755" indent="-343755" algn="l" defTabSz="916680" rtl="0" eaLnBrk="1" latinLnBrk="0" hangingPunct="1">
              <a:spcBef>
                <a:spcPct val="20000"/>
              </a:spcBef>
              <a:buClr>
                <a:schemeClr val="tx2"/>
              </a:buClr>
              <a:buSzPct val="75000"/>
              <a:buFont typeface="Wingdings" pitchFamily="2" charset="2"/>
              <a:buChar char="§"/>
              <a:defRPr sz="2400" kern="1200">
                <a:solidFill>
                  <a:schemeClr val="tx1"/>
                </a:solidFill>
                <a:latin typeface="Arial" pitchFamily="34" charset="0"/>
                <a:ea typeface="+mn-ea"/>
                <a:cs typeface="Arial" pitchFamily="34" charset="0"/>
              </a:defRPr>
            </a:lvl1pPr>
            <a:lvl2pPr marL="744802" indent="-286462" algn="l" defTabSz="916680" rtl="0" eaLnBrk="1" latinLnBrk="0" hangingPunct="1">
              <a:lnSpc>
                <a:spcPct val="105000"/>
              </a:lnSpc>
              <a:spcBef>
                <a:spcPct val="20000"/>
              </a:spcBef>
              <a:buClr>
                <a:schemeClr val="tx2"/>
              </a:buClr>
              <a:buFont typeface="Arial" pitchFamily="34" charset="0"/>
              <a:buChar char="–"/>
              <a:defRPr sz="2000" kern="1200">
                <a:solidFill>
                  <a:schemeClr val="tx1"/>
                </a:solidFill>
                <a:latin typeface="Arial" pitchFamily="34" charset="0"/>
                <a:ea typeface="+mn-ea"/>
                <a:cs typeface="Arial" pitchFamily="34" charset="0"/>
              </a:defRPr>
            </a:lvl2pPr>
            <a:lvl3pPr marL="1145850" indent="-229170" algn="l" defTabSz="916680" rtl="0" eaLnBrk="1" latinLnBrk="0" hangingPunct="1">
              <a:lnSpc>
                <a:spcPct val="105000"/>
              </a:lnSpc>
              <a:spcBef>
                <a:spcPct val="20000"/>
              </a:spcBef>
              <a:buClr>
                <a:schemeClr val="tx2"/>
              </a:buClr>
              <a:buSzPct val="75000"/>
              <a:buFont typeface="Wingdings" pitchFamily="2" charset="2"/>
              <a:buChar char="§"/>
              <a:defRPr sz="1604" kern="1200">
                <a:solidFill>
                  <a:schemeClr val="tx1"/>
                </a:solidFill>
                <a:latin typeface="Arial" pitchFamily="34" charset="0"/>
                <a:ea typeface="+mn-ea"/>
                <a:cs typeface="Arial" pitchFamily="34" charset="0"/>
              </a:defRPr>
            </a:lvl3pPr>
            <a:lvl4pPr marL="1604190" indent="-229170" algn="l" defTabSz="916680" rtl="0" eaLnBrk="1" latinLnBrk="0" hangingPunct="1">
              <a:lnSpc>
                <a:spcPct val="105000"/>
              </a:lnSpc>
              <a:spcBef>
                <a:spcPct val="20000"/>
              </a:spcBef>
              <a:buFont typeface="Arial" pitchFamily="34" charset="0"/>
              <a:buNone/>
              <a:defRPr sz="1604" kern="1200">
                <a:solidFill>
                  <a:schemeClr val="tx1"/>
                </a:solidFill>
                <a:latin typeface="Arial" pitchFamily="34" charset="0"/>
                <a:ea typeface="+mn-ea"/>
                <a:cs typeface="Arial" pitchFamily="34" charset="0"/>
              </a:defRPr>
            </a:lvl4pPr>
            <a:lvl5pPr marL="2062531" indent="-229170" algn="l" defTabSz="916680" rtl="0" eaLnBrk="1" latinLnBrk="0" hangingPunct="1">
              <a:lnSpc>
                <a:spcPct val="105000"/>
              </a:lnSpc>
              <a:spcBef>
                <a:spcPct val="20000"/>
              </a:spcBef>
              <a:buClr>
                <a:schemeClr val="tx2"/>
              </a:buClr>
              <a:buFont typeface="Arial" pitchFamily="34" charset="0"/>
              <a:buChar char="»"/>
              <a:defRPr sz="1404" kern="1200">
                <a:solidFill>
                  <a:schemeClr val="tx1"/>
                </a:solidFill>
                <a:latin typeface="Arial" pitchFamily="34" charset="0"/>
                <a:ea typeface="+mn-ea"/>
                <a:cs typeface="Arial" pitchFamily="34" charset="0"/>
              </a:defRPr>
            </a:lvl5pPr>
            <a:lvl6pPr marL="252087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6pPr>
            <a:lvl7pPr marL="297921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7pPr>
            <a:lvl8pPr marL="343755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8pPr>
            <a:lvl9pPr marL="3895891" indent="-229170" algn="l" defTabSz="916680" rtl="0" eaLnBrk="1" latinLnBrk="0" hangingPunct="1">
              <a:spcBef>
                <a:spcPct val="20000"/>
              </a:spcBef>
              <a:buFont typeface="Arial" pitchFamily="34" charset="0"/>
              <a:buChar char="•"/>
              <a:defRPr sz="2005" kern="1200">
                <a:solidFill>
                  <a:schemeClr val="tx1"/>
                </a:solidFill>
                <a:latin typeface="+mn-lt"/>
                <a:ea typeface="+mn-ea"/>
                <a:cs typeface="+mn-cs"/>
              </a:defRPr>
            </a:lvl9pPr>
          </a:lstStyle>
          <a:p>
            <a:pPr marL="0" indent="0">
              <a:buFont typeface="Wingdings" pitchFamily="2" charset="2"/>
              <a:buNone/>
            </a:pPr>
            <a:r>
              <a:rPr lang="en-US"/>
              <a:t>Call MATLAB from another language</a:t>
            </a:r>
          </a:p>
        </p:txBody>
      </p:sp>
    </p:spTree>
    <p:extLst>
      <p:ext uri="{BB962C8B-B14F-4D97-AF65-F5344CB8AC3E}">
        <p14:creationId xmlns:p14="http://schemas.microsoft.com/office/powerpoint/2010/main" val="1920901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53688-B24C-4723-AA54-54EE2D79DCCB}"/>
              </a:ext>
            </a:extLst>
          </p:cNvPr>
          <p:cNvSpPr>
            <a:spLocks noGrp="1"/>
          </p:cNvSpPr>
          <p:nvPr>
            <p:ph type="title"/>
          </p:nvPr>
        </p:nvSpPr>
        <p:spPr>
          <a:xfrm>
            <a:off x="0" y="91440"/>
            <a:ext cx="12192000" cy="914400"/>
          </a:xfrm>
        </p:spPr>
        <p:txBody>
          <a:bodyPr/>
          <a:lstStyle/>
          <a:p>
            <a:r>
              <a:rPr lang="en-US" dirty="0"/>
              <a:t>What will you do with </a:t>
            </a:r>
            <a:r>
              <a:rPr lang="en-US" dirty="0">
                <a:solidFill>
                  <a:srgbClr val="004B87"/>
                </a:solidFill>
              </a:rPr>
              <a:t>MATLAB</a:t>
            </a:r>
            <a:r>
              <a:rPr lang="en-US" dirty="0"/>
              <a:t>?</a:t>
            </a:r>
            <a:endParaRPr lang="en-US" dirty="0">
              <a:solidFill>
                <a:srgbClr val="004B87"/>
              </a:solidFill>
            </a:endParaRPr>
          </a:p>
        </p:txBody>
      </p:sp>
      <p:pic>
        <p:nvPicPr>
          <p:cNvPr id="7" name="What Will You Do with MATLAB">
            <a:hlinkClick r:id="" action="ppaction://media"/>
            <a:extLst>
              <a:ext uri="{FF2B5EF4-FFF2-40B4-BE49-F238E27FC236}">
                <a16:creationId xmlns:a16="http://schemas.microsoft.com/office/drawing/2014/main" id="{7D428355-0714-4EE3-AA90-DFDC7E4528B8}"/>
              </a:ext>
            </a:extLst>
          </p:cNvPr>
          <p:cNvPicPr>
            <a:picLocks/>
          </p:cNvPicPr>
          <p:nvPr>
            <a:videoFile r:link="rId2"/>
            <p:extLst>
              <p:ext uri="{DAA4B4D4-6D71-4841-9C94-3DE7FCFB9230}">
                <p14:media xmlns:p14="http://schemas.microsoft.com/office/powerpoint/2010/main" r:embed="rId1"/>
              </p:ext>
            </p:extLst>
          </p:nvPr>
        </p:nvPicPr>
        <p:blipFill rotWithShape="1">
          <a:blip r:embed="rId5"/>
          <a:srcRect t="-8602" b="-8602"/>
          <a:stretch>
            <a:fillRect/>
          </a:stretch>
        </p:blipFill>
        <p:spPr>
          <a:xfrm>
            <a:off x="0" y="515983"/>
            <a:ext cx="12193702" cy="6858957"/>
          </a:xfrm>
          <a:prstGeom prst="rect">
            <a:avLst/>
          </a:prstGeom>
        </p:spPr>
      </p:pic>
    </p:spTree>
    <p:extLst>
      <p:ext uri="{BB962C8B-B14F-4D97-AF65-F5344CB8AC3E}">
        <p14:creationId xmlns:p14="http://schemas.microsoft.com/office/powerpoint/2010/main" val="154990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0" mute="1">
                <p:cTn id="12"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4F1267-BE0B-4653-AB7B-8C1C9B21FB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54" t="651" r="74" b="1630"/>
          <a:stretch/>
        </p:blipFill>
        <p:spPr>
          <a:xfrm>
            <a:off x="269937" y="2912366"/>
            <a:ext cx="1920240" cy="1280160"/>
          </a:xfrm>
          <a:prstGeom prst="rect">
            <a:avLst/>
          </a:prstGeom>
        </p:spPr>
      </p:pic>
      <p:pic>
        <p:nvPicPr>
          <p:cNvPr id="7" name="Picture 6" descr="http://www.subaru-global.com/ebrochure/Forester/2018my/HUEN/mobile/assets/images/eyesight/eyesight_01.jpg">
            <a:extLst>
              <a:ext uri="{FF2B5EF4-FFF2-40B4-BE49-F238E27FC236}">
                <a16:creationId xmlns:a16="http://schemas.microsoft.com/office/drawing/2014/main" id="{5A56D8CD-5F89-479E-A361-AEE56070918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906" r="8906" b="9249"/>
          <a:stretch/>
        </p:blipFill>
        <p:spPr bwMode="auto">
          <a:xfrm>
            <a:off x="2699657" y="2912366"/>
            <a:ext cx="192024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site:mathworks.com carnegie">
            <a:extLst>
              <a:ext uri="{FF2B5EF4-FFF2-40B4-BE49-F238E27FC236}">
                <a16:creationId xmlns:a16="http://schemas.microsoft.com/office/drawing/2014/main" id="{2CF0D3BA-7003-44E1-9B12-0A5279D8218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13" r="7813"/>
          <a:stretch/>
        </p:blipFill>
        <p:spPr bwMode="auto">
          <a:xfrm>
            <a:off x="2699657" y="4701450"/>
            <a:ext cx="192024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97DC75A-9476-4E90-8555-9F19600C48BA}"/>
              </a:ext>
            </a:extLst>
          </p:cNvPr>
          <p:cNvPicPr>
            <a:picLocks noChangeAspect="1"/>
          </p:cNvPicPr>
          <p:nvPr/>
        </p:nvPicPr>
        <p:blipFill rotWithShape="1">
          <a:blip r:embed="rId5"/>
          <a:srcRect l="-935" t="781" r="935" b="9787"/>
          <a:stretch/>
        </p:blipFill>
        <p:spPr>
          <a:xfrm>
            <a:off x="7569654" y="4750705"/>
            <a:ext cx="1920240" cy="1280160"/>
          </a:xfrm>
          <a:prstGeom prst="rect">
            <a:avLst/>
          </a:prstGeom>
        </p:spPr>
      </p:pic>
      <p:pic>
        <p:nvPicPr>
          <p:cNvPr id="11" name="Picture 2" descr="Image result for financial trader screens">
            <a:extLst>
              <a:ext uri="{FF2B5EF4-FFF2-40B4-BE49-F238E27FC236}">
                <a16:creationId xmlns:a16="http://schemas.microsoft.com/office/drawing/2014/main" id="{DA7F4C2E-4005-4A76-9FE7-00BF7DF0ED2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667" r="16667"/>
          <a:stretch/>
        </p:blipFill>
        <p:spPr bwMode="auto">
          <a:xfrm>
            <a:off x="5129377" y="4701450"/>
            <a:ext cx="192024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a:extLst>
              <a:ext uri="{FF2B5EF4-FFF2-40B4-BE49-F238E27FC236}">
                <a16:creationId xmlns:a16="http://schemas.microsoft.com/office/drawing/2014/main" id="{0BEB1068-9719-4C57-8D2D-CD206C1AEDD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 r="15"/>
          <a:stretch/>
        </p:blipFill>
        <p:spPr bwMode="auto">
          <a:xfrm>
            <a:off x="7569654" y="2912366"/>
            <a:ext cx="192024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www.mathworks.com/content/mathworks/www/en/solutions/jcr:content/mainParsys/column_1/1/columns_copy/3/panel_copy/headerImage.adapt.full.medium.jpg/1527777987704.jpg">
            <a:extLst>
              <a:ext uri="{FF2B5EF4-FFF2-40B4-BE49-F238E27FC236}">
                <a16:creationId xmlns:a16="http://schemas.microsoft.com/office/drawing/2014/main" id="{1E335D94-3CE8-4224-8AEB-4CE3EAFF8D6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9" t="287" r="15121" b="-287"/>
          <a:stretch/>
        </p:blipFill>
        <p:spPr bwMode="auto">
          <a:xfrm>
            <a:off x="10023679" y="4701450"/>
            <a:ext cx="192024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offshore drilling rig">
            <a:extLst>
              <a:ext uri="{FF2B5EF4-FFF2-40B4-BE49-F238E27FC236}">
                <a16:creationId xmlns:a16="http://schemas.microsoft.com/office/drawing/2014/main" id="{480A1569-7887-4C52-99BF-600E5350348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734" r="7734"/>
          <a:stretch/>
        </p:blipFill>
        <p:spPr bwMode="auto">
          <a:xfrm>
            <a:off x="5126977" y="2928077"/>
            <a:ext cx="192024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Brain mapping">
            <a:extLst>
              <a:ext uri="{FF2B5EF4-FFF2-40B4-BE49-F238E27FC236}">
                <a16:creationId xmlns:a16="http://schemas.microsoft.com/office/drawing/2014/main" id="{E1755E24-628C-44B8-A8C4-5D47B021E117}"/>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813" r="7813"/>
          <a:stretch/>
        </p:blipFill>
        <p:spPr bwMode="auto">
          <a:xfrm>
            <a:off x="259380" y="4750526"/>
            <a:ext cx="1920240" cy="12801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Image result for site:mathworks.com communications">
            <a:extLst>
              <a:ext uri="{FF2B5EF4-FFF2-40B4-BE49-F238E27FC236}">
                <a16:creationId xmlns:a16="http://schemas.microsoft.com/office/drawing/2014/main" id="{F94F15FA-8554-432E-88D3-B887B91ECAD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1" r="31"/>
          <a:stretch/>
        </p:blipFill>
        <p:spPr bwMode="auto">
          <a:xfrm>
            <a:off x="10023679" y="2912366"/>
            <a:ext cx="1920240" cy="1280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A25B7D5-0F73-47DC-AA1F-764DE6320926}"/>
              </a:ext>
            </a:extLst>
          </p:cNvPr>
          <p:cNvSpPr>
            <a:spLocks noGrp="1"/>
          </p:cNvSpPr>
          <p:nvPr>
            <p:ph type="title"/>
          </p:nvPr>
        </p:nvSpPr>
        <p:spPr/>
        <p:txBody>
          <a:bodyPr/>
          <a:lstStyle/>
          <a:p>
            <a:r>
              <a:rPr lang="en-US" dirty="0"/>
              <a:t>Who we are ?</a:t>
            </a:r>
          </a:p>
        </p:txBody>
      </p:sp>
      <p:sp>
        <p:nvSpPr>
          <p:cNvPr id="3" name="Content Placeholder 2">
            <a:extLst>
              <a:ext uri="{FF2B5EF4-FFF2-40B4-BE49-F238E27FC236}">
                <a16:creationId xmlns:a16="http://schemas.microsoft.com/office/drawing/2014/main" id="{D959273C-0C5D-47F6-A22D-D3C5FD24AC12}"/>
              </a:ext>
            </a:extLst>
          </p:cNvPr>
          <p:cNvSpPr>
            <a:spLocks noGrp="1"/>
          </p:cNvSpPr>
          <p:nvPr>
            <p:ph idx="1"/>
          </p:nvPr>
        </p:nvSpPr>
        <p:spPr>
          <a:xfrm>
            <a:off x="381000" y="1206699"/>
            <a:ext cx="10769600" cy="4648200"/>
          </a:xfrm>
        </p:spPr>
        <p:txBody>
          <a:bodyPr/>
          <a:lstStyle/>
          <a:p>
            <a:r>
              <a:rPr lang="en-US" dirty="0"/>
              <a:t>Education Team at MathWorks: </a:t>
            </a:r>
          </a:p>
          <a:p>
            <a:pPr marL="0" indent="0">
              <a:buNone/>
            </a:pPr>
            <a:r>
              <a:rPr lang="en-US" dirty="0"/>
              <a:t>	- We collaborate with students, educators, researchers and their 			institutions achieve success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4" name="Table 3">
            <a:extLst>
              <a:ext uri="{FF2B5EF4-FFF2-40B4-BE49-F238E27FC236}">
                <a16:creationId xmlns:a16="http://schemas.microsoft.com/office/drawing/2014/main" id="{1455B360-B107-460C-AB6C-4F1183E6FB62}"/>
              </a:ext>
            </a:extLst>
          </p:cNvPr>
          <p:cNvGraphicFramePr>
            <a:graphicFrameLocks noGrp="1"/>
          </p:cNvGraphicFramePr>
          <p:nvPr>
            <p:extLst>
              <p:ext uri="{D42A27DB-BD31-4B8C-83A1-F6EECF244321}">
                <p14:modId xmlns:p14="http://schemas.microsoft.com/office/powerpoint/2010/main" val="3101785023"/>
              </p:ext>
            </p:extLst>
          </p:nvPr>
        </p:nvGraphicFramePr>
        <p:xfrm>
          <a:off x="-101598" y="2704011"/>
          <a:ext cx="12192000" cy="5373189"/>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992183833"/>
                    </a:ext>
                  </a:extLst>
                </a:gridCol>
                <a:gridCol w="2438400">
                  <a:extLst>
                    <a:ext uri="{9D8B030D-6E8A-4147-A177-3AD203B41FA5}">
                      <a16:colId xmlns:a16="http://schemas.microsoft.com/office/drawing/2014/main" val="3740531724"/>
                    </a:ext>
                  </a:extLst>
                </a:gridCol>
                <a:gridCol w="2438400">
                  <a:extLst>
                    <a:ext uri="{9D8B030D-6E8A-4147-A177-3AD203B41FA5}">
                      <a16:colId xmlns:a16="http://schemas.microsoft.com/office/drawing/2014/main" val="1287018519"/>
                    </a:ext>
                  </a:extLst>
                </a:gridCol>
                <a:gridCol w="2438400">
                  <a:extLst>
                    <a:ext uri="{9D8B030D-6E8A-4147-A177-3AD203B41FA5}">
                      <a16:colId xmlns:a16="http://schemas.microsoft.com/office/drawing/2014/main" val="3359402492"/>
                    </a:ext>
                  </a:extLst>
                </a:gridCol>
                <a:gridCol w="2438400">
                  <a:extLst>
                    <a:ext uri="{9D8B030D-6E8A-4147-A177-3AD203B41FA5}">
                      <a16:colId xmlns:a16="http://schemas.microsoft.com/office/drawing/2014/main" val="1354349824"/>
                    </a:ext>
                  </a:extLst>
                </a:gridCol>
              </a:tblGrid>
              <a:tr h="1791063">
                <a:tc>
                  <a:txBody>
                    <a:bodyPr/>
                    <a:lstStyle/>
                    <a:p>
                      <a:pPr algn="ctr"/>
                      <a:r>
                        <a:rPr lang="en-US" sz="1200" b="1" dirty="0">
                          <a:solidFill>
                            <a:schemeClr val="tx1"/>
                          </a:solidFill>
                        </a:rPr>
                        <a:t>Aerospace</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tx1"/>
                          </a:solidFill>
                        </a:rPr>
                        <a:t>Automotive</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tx1"/>
                          </a:solidFill>
                        </a:rPr>
                        <a:t>Oil and gas</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tx1"/>
                          </a:solidFill>
                        </a:rPr>
                        <a:t>Biotech and Pharmaceutical</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1" dirty="0">
                          <a:solidFill>
                            <a:schemeClr val="tx1"/>
                          </a:solidFill>
                        </a:rPr>
                        <a:t>Communications</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2560317"/>
                  </a:ext>
                </a:extLst>
              </a:tr>
              <a:tr h="1791063">
                <a:tc>
                  <a:txBody>
                    <a:bodyPr/>
                    <a:lstStyle/>
                    <a:p>
                      <a:pPr marL="0" marR="0" lvl="0" indent="0" algn="ctr" defTabSz="91668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Medical device</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668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Energy Production</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668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Financial Services</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668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Semiconductor</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668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Medical Devices</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230818"/>
                  </a:ext>
                </a:extLst>
              </a:tr>
              <a:tr h="1791063">
                <a:tc>
                  <a:txBody>
                    <a:bodyPr/>
                    <a:lstStyle/>
                    <a:p>
                      <a:pPr marL="0" marR="0" lvl="0" indent="0" algn="ctr" defTabSz="91668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Metals, Materials, Mining</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668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Neuroscience</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668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endParaRP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668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Semiconductors</a:t>
                      </a: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6680" rtl="0" eaLnBrk="1" fontAlgn="auto" latinLnBrk="0" hangingPunct="1">
                        <a:lnSpc>
                          <a:spcPct val="100000"/>
                        </a:lnSpc>
                        <a:spcBef>
                          <a:spcPts val="0"/>
                        </a:spcBef>
                        <a:spcAft>
                          <a:spcPts val="0"/>
                        </a:spcAft>
                        <a:buClrTx/>
                        <a:buSzTx/>
                        <a:buFontTx/>
                        <a:buNone/>
                        <a:tabLst/>
                        <a:defRPr/>
                      </a:pPr>
                      <a:endParaRPr lang="en-US" sz="1200" b="1" dirty="0">
                        <a:solidFill>
                          <a:schemeClr val="tx1"/>
                        </a:solidFill>
                      </a:endParaRPr>
                    </a:p>
                  </a:txBody>
                  <a:tcPr anchor="b">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3181234"/>
                  </a:ext>
                </a:extLst>
              </a:tr>
            </a:tbl>
          </a:graphicData>
        </a:graphic>
      </p:graphicFrame>
    </p:spTree>
    <p:extLst>
      <p:ext uri="{BB962C8B-B14F-4D97-AF65-F5344CB8AC3E}">
        <p14:creationId xmlns:p14="http://schemas.microsoft.com/office/powerpoint/2010/main" val="84392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Deep Learning header">
            <a:extLst>
              <a:ext uri="{FF2B5EF4-FFF2-40B4-BE49-F238E27FC236}">
                <a16:creationId xmlns:a16="http://schemas.microsoft.com/office/drawing/2014/main" id="{210881B4-7A4B-4EBE-9BAE-A64D0D165064}"/>
              </a:ext>
            </a:extLst>
          </p:cNvPr>
          <p:cNvGrpSpPr/>
          <p:nvPr/>
        </p:nvGrpSpPr>
        <p:grpSpPr>
          <a:xfrm>
            <a:off x="0" y="0"/>
            <a:ext cx="12192588" cy="2743200"/>
            <a:chOff x="0" y="0"/>
            <a:chExt cx="12192588" cy="2743200"/>
          </a:xfrm>
        </p:grpSpPr>
        <p:sp>
          <p:nvSpPr>
            <p:cNvPr id="9" name="Rectangle 8">
              <a:extLst>
                <a:ext uri="{FF2B5EF4-FFF2-40B4-BE49-F238E27FC236}">
                  <a16:creationId xmlns:a16="http://schemas.microsoft.com/office/drawing/2014/main" id="{B2CD3026-5432-4A2B-A370-23FE65378E1B}"/>
                </a:ext>
              </a:extLst>
            </p:cNvPr>
            <p:cNvSpPr/>
            <p:nvPr/>
          </p:nvSpPr>
          <p:spPr>
            <a:xfrm>
              <a:off x="0" y="0"/>
              <a:ext cx="2079702" cy="2743200"/>
            </a:xfrm>
            <a:prstGeom prst="rect">
              <a:avLst/>
            </a:prstGeom>
            <a:solidFill>
              <a:srgbClr val="032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pic>
          <p:nvPicPr>
            <p:cNvPr id="1026" name="Picture 2" descr="https://www.mathworks.com/content/mathworks/www/en/jcr:content/mainParsys/band_551075880/backgroundImage.img.jpg/1506007214743.jpg">
              <a:extLst>
                <a:ext uri="{FF2B5EF4-FFF2-40B4-BE49-F238E27FC236}">
                  <a16:creationId xmlns:a16="http://schemas.microsoft.com/office/drawing/2014/main" id="{2647FBFB-ABA0-42C5-B33C-FEBCFC172A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9" b="5666"/>
            <a:stretch/>
          </p:blipFill>
          <p:spPr bwMode="auto">
            <a:xfrm>
              <a:off x="2079702" y="0"/>
              <a:ext cx="10112886"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7DF46AA-77E9-4DDF-8A98-7028212236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783771"/>
              <a:ext cx="4114800" cy="1175657"/>
            </a:xfrm>
            <a:prstGeom prst="rect">
              <a:avLst/>
            </a:prstGeom>
          </p:spPr>
        </p:pic>
      </p:grpSp>
      <p:grpSp>
        <p:nvGrpSpPr>
          <p:cNvPr id="15" name="Group 14">
            <a:extLst>
              <a:ext uri="{FF2B5EF4-FFF2-40B4-BE49-F238E27FC236}">
                <a16:creationId xmlns:a16="http://schemas.microsoft.com/office/drawing/2014/main" id="{5C2F8531-19F0-1B4C-9C63-0388D1BDFB8D}"/>
              </a:ext>
            </a:extLst>
          </p:cNvPr>
          <p:cNvGrpSpPr/>
          <p:nvPr/>
        </p:nvGrpSpPr>
        <p:grpSpPr>
          <a:xfrm>
            <a:off x="7288329" y="3175289"/>
            <a:ext cx="4114800" cy="3263218"/>
            <a:chOff x="7288329" y="3032414"/>
            <a:chExt cx="4114800" cy="3263218"/>
          </a:xfrm>
        </p:grpSpPr>
        <p:pic>
          <p:nvPicPr>
            <p:cNvPr id="16" name="Picture 15">
              <a:extLst>
                <a:ext uri="{FF2B5EF4-FFF2-40B4-BE49-F238E27FC236}">
                  <a16:creationId xmlns:a16="http://schemas.microsoft.com/office/drawing/2014/main" id="{10B312A5-C808-0340-A807-E1F8AC220D50}"/>
                </a:ext>
              </a:extLst>
            </p:cNvPr>
            <p:cNvPicPr>
              <a:picLocks noChangeAspect="1"/>
            </p:cNvPicPr>
            <p:nvPr/>
          </p:nvPicPr>
          <p:blipFill rotWithShape="1">
            <a:blip r:embed="rId5">
              <a:extLst>
                <a:ext uri="{28A0092B-C50C-407E-A947-70E740481C1C}">
                  <a14:useLocalDpi xmlns:a14="http://schemas.microsoft.com/office/drawing/2010/main" val="0"/>
                </a:ext>
              </a:extLst>
            </a:blip>
            <a:srcRect r="768" b="3512"/>
            <a:stretch/>
          </p:blipFill>
          <p:spPr>
            <a:xfrm>
              <a:off x="7288329" y="3401746"/>
              <a:ext cx="4114800" cy="2893886"/>
            </a:xfrm>
            <a:prstGeom prst="rect">
              <a:avLst/>
            </a:prstGeom>
            <a:ln>
              <a:solidFill>
                <a:schemeClr val="bg1">
                  <a:lumMod val="65000"/>
                </a:schemeClr>
              </a:solidFill>
            </a:ln>
          </p:spPr>
        </p:pic>
        <p:sp>
          <p:nvSpPr>
            <p:cNvPr id="17" name="MATLAB label">
              <a:extLst>
                <a:ext uri="{FF2B5EF4-FFF2-40B4-BE49-F238E27FC236}">
                  <a16:creationId xmlns:a16="http://schemas.microsoft.com/office/drawing/2014/main" id="{3E986ED6-0BB4-9D48-B528-69C2E19CA254}"/>
                </a:ext>
              </a:extLst>
            </p:cNvPr>
            <p:cNvSpPr txBox="1"/>
            <p:nvPr/>
          </p:nvSpPr>
          <p:spPr>
            <a:xfrm>
              <a:off x="8776791" y="3032414"/>
              <a:ext cx="1142172" cy="369332"/>
            </a:xfrm>
            <a:prstGeom prst="rect">
              <a:avLst/>
            </a:prstGeom>
            <a:noFill/>
          </p:spPr>
          <p:txBody>
            <a:bodyPr wrap="none" rtlCol="0">
              <a:spAutoFit/>
            </a:bodyPr>
            <a:lstStyle/>
            <a:p>
              <a:r>
                <a:rPr lang="en-US" b="1" dirty="0">
                  <a:solidFill>
                    <a:schemeClr val="tx2"/>
                  </a:solidFill>
                  <a:latin typeface="Arial" pitchFamily="34" charset="0"/>
                  <a:ea typeface="+mj-ea"/>
                  <a:cs typeface="Arial" pitchFamily="34" charset="0"/>
                </a:rPr>
                <a:t>MATLAB</a:t>
              </a:r>
            </a:p>
          </p:txBody>
        </p:sp>
        <p:pic>
          <p:nvPicPr>
            <p:cNvPr id="18" name="Picture 17">
              <a:extLst>
                <a:ext uri="{FF2B5EF4-FFF2-40B4-BE49-F238E27FC236}">
                  <a16:creationId xmlns:a16="http://schemas.microsoft.com/office/drawing/2014/main" id="{A23492C7-E2F8-8E42-9A10-0E9948734C7E}"/>
                </a:ext>
              </a:extLst>
            </p:cNvPr>
            <p:cNvPicPr>
              <a:picLocks noChangeAspect="1"/>
            </p:cNvPicPr>
            <p:nvPr/>
          </p:nvPicPr>
          <p:blipFill>
            <a:blip r:embed="rId6"/>
            <a:stretch>
              <a:fillRect/>
            </a:stretch>
          </p:blipFill>
          <p:spPr>
            <a:xfrm>
              <a:off x="7291958" y="3405375"/>
              <a:ext cx="542128" cy="113893"/>
            </a:xfrm>
            <a:prstGeom prst="rect">
              <a:avLst/>
            </a:prstGeom>
          </p:spPr>
        </p:pic>
      </p:grpSp>
      <p:grpSp>
        <p:nvGrpSpPr>
          <p:cNvPr id="19" name="Group 18">
            <a:extLst>
              <a:ext uri="{FF2B5EF4-FFF2-40B4-BE49-F238E27FC236}">
                <a16:creationId xmlns:a16="http://schemas.microsoft.com/office/drawing/2014/main" id="{DB3755B8-6FF0-C142-AEE6-1E66C8D2D51D}"/>
              </a:ext>
            </a:extLst>
          </p:cNvPr>
          <p:cNvGrpSpPr/>
          <p:nvPr/>
        </p:nvGrpSpPr>
        <p:grpSpPr>
          <a:xfrm>
            <a:off x="7288329" y="3170203"/>
            <a:ext cx="4124568" cy="2678706"/>
            <a:chOff x="7285281" y="3003154"/>
            <a:chExt cx="4124568" cy="2678706"/>
          </a:xfrm>
        </p:grpSpPr>
        <p:pic>
          <p:nvPicPr>
            <p:cNvPr id="20" name="Picture 4" descr="https://www.mathworks.com/content/mathworks/www/en/products/computer-vision/features/_jcr_content/productFeaturesParsys/feature2/subFeatures/item_3/imageEnhancedParsys/image_copy_copy.img.jpg/1504152509453.jpg">
              <a:extLst>
                <a:ext uri="{FF2B5EF4-FFF2-40B4-BE49-F238E27FC236}">
                  <a16:creationId xmlns:a16="http://schemas.microsoft.com/office/drawing/2014/main" id="{1B3354B5-F87A-8744-9AEE-EC25ED374A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5524" y="3377572"/>
              <a:ext cx="4114800" cy="2304288"/>
            </a:xfrm>
            <a:prstGeom prst="rect">
              <a:avLst/>
            </a:prstGeom>
            <a:noFill/>
            <a:ln w="9525">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0880507-EC40-AC45-8B8D-AD5029501EF9}"/>
                </a:ext>
              </a:extLst>
            </p:cNvPr>
            <p:cNvSpPr txBox="1"/>
            <p:nvPr/>
          </p:nvSpPr>
          <p:spPr>
            <a:xfrm>
              <a:off x="7285281" y="3003154"/>
              <a:ext cx="4124568" cy="369332"/>
            </a:xfrm>
            <a:prstGeom prst="rect">
              <a:avLst/>
            </a:prstGeom>
            <a:noFill/>
          </p:spPr>
          <p:txBody>
            <a:bodyPr wrap="square" rtlCol="0">
              <a:spAutoFit/>
            </a:bodyPr>
            <a:lstStyle/>
            <a:p>
              <a:pPr algn="ctr"/>
              <a:r>
                <a:rPr lang="en-US" b="1" dirty="0">
                  <a:solidFill>
                    <a:srgbClr val="004B87"/>
                  </a:solidFill>
                  <a:latin typeface="Arial" pitchFamily="34" charset="0"/>
                  <a:ea typeface="+mj-ea"/>
                  <a:cs typeface="Arial" pitchFamily="34" charset="0"/>
                </a:rPr>
                <a:t>Computer Vision System Toolbox</a:t>
              </a:r>
            </a:p>
          </p:txBody>
        </p:sp>
      </p:grpSp>
      <p:grpSp>
        <p:nvGrpSpPr>
          <p:cNvPr id="23" name="Group 22">
            <a:extLst>
              <a:ext uri="{FF2B5EF4-FFF2-40B4-BE49-F238E27FC236}">
                <a16:creationId xmlns:a16="http://schemas.microsoft.com/office/drawing/2014/main" id="{25A04B8A-36A4-6E46-B83D-51F8F457167E}"/>
              </a:ext>
            </a:extLst>
          </p:cNvPr>
          <p:cNvGrpSpPr/>
          <p:nvPr/>
        </p:nvGrpSpPr>
        <p:grpSpPr>
          <a:xfrm>
            <a:off x="7288329" y="3163854"/>
            <a:ext cx="4114800" cy="2962908"/>
            <a:chOff x="7288329" y="3020979"/>
            <a:chExt cx="4114800" cy="2962908"/>
          </a:xfrm>
        </p:grpSpPr>
        <p:sp>
          <p:nvSpPr>
            <p:cNvPr id="24" name="TextBox 23">
              <a:extLst>
                <a:ext uri="{FF2B5EF4-FFF2-40B4-BE49-F238E27FC236}">
                  <a16:creationId xmlns:a16="http://schemas.microsoft.com/office/drawing/2014/main" id="{9CFF554D-55C0-2944-8A39-120733672FD7}"/>
                </a:ext>
              </a:extLst>
            </p:cNvPr>
            <p:cNvSpPr txBox="1"/>
            <p:nvPr/>
          </p:nvSpPr>
          <p:spPr>
            <a:xfrm>
              <a:off x="8782263" y="3020979"/>
              <a:ext cx="1146468" cy="369332"/>
            </a:xfrm>
            <a:prstGeom prst="rect">
              <a:avLst/>
            </a:prstGeom>
            <a:noFill/>
          </p:spPr>
          <p:txBody>
            <a:bodyPr wrap="none" rtlCol="0">
              <a:spAutoFit/>
            </a:bodyPr>
            <a:lstStyle/>
            <a:p>
              <a:pPr algn="ctr"/>
              <a:r>
                <a:rPr lang="en-US" b="1" dirty="0">
                  <a:solidFill>
                    <a:schemeClr val="tx2"/>
                  </a:solidFill>
                  <a:latin typeface="Arial" pitchFamily="34" charset="0"/>
                  <a:ea typeface="+mj-ea"/>
                  <a:cs typeface="Arial" pitchFamily="34" charset="0"/>
                </a:rPr>
                <a:t>Simulink</a:t>
              </a:r>
            </a:p>
          </p:txBody>
        </p:sp>
        <p:pic>
          <p:nvPicPr>
            <p:cNvPr id="25" name="Picture 24">
              <a:extLst>
                <a:ext uri="{FF2B5EF4-FFF2-40B4-BE49-F238E27FC236}">
                  <a16:creationId xmlns:a16="http://schemas.microsoft.com/office/drawing/2014/main" id="{EE31A84A-2683-324A-BBF3-0B1CF414EA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8329" y="3401746"/>
              <a:ext cx="4114800" cy="2582141"/>
            </a:xfrm>
            <a:prstGeom prst="rect">
              <a:avLst/>
            </a:prstGeom>
            <a:ln>
              <a:solidFill>
                <a:schemeClr val="bg1">
                  <a:lumMod val="75000"/>
                </a:schemeClr>
              </a:solidFill>
            </a:ln>
          </p:spPr>
        </p:pic>
      </p:grpSp>
      <p:sp>
        <p:nvSpPr>
          <p:cNvPr id="26" name="Content Placeholder 13">
            <a:extLst>
              <a:ext uri="{FF2B5EF4-FFF2-40B4-BE49-F238E27FC236}">
                <a16:creationId xmlns:a16="http://schemas.microsoft.com/office/drawing/2014/main" id="{7EE5A1C4-A774-1540-84C1-5EFF4A2D1A49}"/>
              </a:ext>
            </a:extLst>
          </p:cNvPr>
          <p:cNvSpPr>
            <a:spLocks noGrp="1"/>
          </p:cNvSpPr>
          <p:nvPr>
            <p:ph idx="1"/>
          </p:nvPr>
        </p:nvSpPr>
        <p:spPr>
          <a:xfrm>
            <a:off x="638978" y="3749038"/>
            <a:ext cx="5943600" cy="2743200"/>
          </a:xfrm>
        </p:spPr>
        <p:txBody>
          <a:bodyPr/>
          <a:lstStyle/>
          <a:p>
            <a:pPr>
              <a:spcBef>
                <a:spcPts val="1200"/>
              </a:spcBef>
            </a:pPr>
            <a:r>
              <a:rPr lang="en-US" sz="2000" dirty="0"/>
              <a:t>MATLAB is a programming environment for algorithm development, data analysis, visualization, and numeric computation.</a:t>
            </a:r>
          </a:p>
          <a:p>
            <a:pPr>
              <a:spcBef>
                <a:spcPts val="1200"/>
              </a:spcBef>
              <a:spcAft>
                <a:spcPts val="1200"/>
              </a:spcAft>
            </a:pPr>
            <a:r>
              <a:rPr lang="en-US" sz="2000" dirty="0"/>
              <a:t>Simulink is a graphical environment for designing, simulating, and testing systems.</a:t>
            </a:r>
          </a:p>
          <a:p>
            <a:pPr>
              <a:spcBef>
                <a:spcPts val="1200"/>
              </a:spcBef>
              <a:spcAft>
                <a:spcPts val="1200"/>
              </a:spcAft>
            </a:pPr>
            <a:r>
              <a:rPr lang="en-US" sz="2000" dirty="0"/>
              <a:t>Nearly 100 add-on products for specialized tasks are available.</a:t>
            </a:r>
          </a:p>
        </p:txBody>
      </p:sp>
      <p:sp>
        <p:nvSpPr>
          <p:cNvPr id="27" name="Title 1">
            <a:extLst>
              <a:ext uri="{FF2B5EF4-FFF2-40B4-BE49-F238E27FC236}">
                <a16:creationId xmlns:a16="http://schemas.microsoft.com/office/drawing/2014/main" id="{935D88AA-F346-A54C-B419-E14BEF32B076}"/>
              </a:ext>
            </a:extLst>
          </p:cNvPr>
          <p:cNvSpPr>
            <a:spLocks noGrp="1"/>
          </p:cNvSpPr>
          <p:nvPr>
            <p:ph type="title"/>
          </p:nvPr>
        </p:nvSpPr>
        <p:spPr>
          <a:xfrm>
            <a:off x="643297" y="2998380"/>
            <a:ext cx="10769600" cy="990600"/>
          </a:xfrm>
        </p:spPr>
        <p:txBody>
          <a:bodyPr/>
          <a:lstStyle/>
          <a:p>
            <a:r>
              <a:rPr lang="en-US" sz="2400" dirty="0"/>
              <a:t>Accelerating the pace of </a:t>
            </a:r>
            <a:br>
              <a:rPr lang="en-US" dirty="0">
                <a:solidFill>
                  <a:schemeClr val="tx1"/>
                </a:solidFill>
                <a:latin typeface="+mj-ea"/>
                <a:cs typeface="+mj-ea"/>
              </a:rPr>
            </a:br>
            <a:r>
              <a:rPr lang="en-US" sz="2400" dirty="0"/>
              <a:t>Engineering &amp; Science</a:t>
            </a:r>
          </a:p>
        </p:txBody>
      </p:sp>
    </p:spTree>
    <p:extLst>
      <p:ext uri="{BB962C8B-B14F-4D97-AF65-F5344CB8AC3E}">
        <p14:creationId xmlns:p14="http://schemas.microsoft.com/office/powerpoint/2010/main" val="161436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animEffect transition="in" filter="fade">
                                      <p:cBhvr>
                                        <p:cTn id="7" dur="500"/>
                                        <p:tgtEl>
                                          <p:spTgt spid="2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xit" presetSubtype="0" fill="hold"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xEl>
                                              <p:pRg st="2" end="2"/>
                                            </p:txEl>
                                          </p:spTgt>
                                        </p:tgtEl>
                                        <p:attrNameLst>
                                          <p:attrName>style.visibility</p:attrName>
                                        </p:attrNameLst>
                                      </p:cBhvr>
                                      <p:to>
                                        <p:strVal val="visible"/>
                                      </p:to>
                                    </p:set>
                                    <p:animEffect transition="in" filter="fade">
                                      <p:cBhvr>
                                        <p:cTn id="18" dur="500"/>
                                        <p:tgtEl>
                                          <p:spTgt spid="26">
                                            <p:txEl>
                                              <p:pRg st="2" end="2"/>
                                            </p:txEl>
                                          </p:spTgt>
                                        </p:tgtEl>
                                      </p:cBhvr>
                                    </p:animEffect>
                                  </p:childTnLst>
                                </p:cTn>
                              </p:par>
                              <p:par>
                                <p:cTn id="19" presetID="10" presetClass="exit" presetSubtype="0" fill="hold" nodeType="withEffect">
                                  <p:stCondLst>
                                    <p:cond delay="0"/>
                                  </p:stCondLst>
                                  <p:childTnLst>
                                    <p:animEffect transition="out" filter="fade">
                                      <p:cBhvr>
                                        <p:cTn id="20" dur="500"/>
                                        <p:tgtEl>
                                          <p:spTgt spid="23"/>
                                        </p:tgtEl>
                                      </p:cBhvr>
                                    </p:animEffect>
                                    <p:set>
                                      <p:cBhvr>
                                        <p:cTn id="21" dur="1" fill="hold">
                                          <p:stCondLst>
                                            <p:cond delay="499"/>
                                          </p:stCondLst>
                                        </p:cTn>
                                        <p:tgtEl>
                                          <p:spTgt spid="23"/>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572EB-677A-418A-B615-C0B8A83DBA07}"/>
              </a:ext>
            </a:extLst>
          </p:cNvPr>
          <p:cNvSpPr>
            <a:spLocks noGrp="1"/>
          </p:cNvSpPr>
          <p:nvPr>
            <p:ph type="title"/>
          </p:nvPr>
        </p:nvSpPr>
        <p:spPr>
          <a:xfrm>
            <a:off x="838200" y="2819400"/>
            <a:ext cx="10769600" cy="990600"/>
          </a:xfrm>
        </p:spPr>
        <p:txBody>
          <a:bodyPr/>
          <a:lstStyle/>
          <a:p>
            <a:r>
              <a:rPr lang="en-US" sz="3200" dirty="0">
                <a:cs typeface="Arabic Typesetting" panose="03020402040406030203" pitchFamily="66" charset="-78"/>
              </a:rPr>
              <a:t>Example of problem solving on MATLAB</a:t>
            </a:r>
            <a:br>
              <a:rPr lang="en-US" sz="3200" dirty="0">
                <a:cs typeface="Arabic Typesetting" panose="03020402040406030203" pitchFamily="66" charset="-78"/>
              </a:rPr>
            </a:br>
            <a:endParaRPr lang="en-US" dirty="0"/>
          </a:p>
        </p:txBody>
      </p:sp>
    </p:spTree>
    <p:extLst>
      <p:ext uri="{BB962C8B-B14F-4D97-AF65-F5344CB8AC3E}">
        <p14:creationId xmlns:p14="http://schemas.microsoft.com/office/powerpoint/2010/main" val="2371423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E12B-4626-4E23-B950-CC5FFDEC2BBF}"/>
              </a:ext>
            </a:extLst>
          </p:cNvPr>
          <p:cNvSpPr>
            <a:spLocks noGrp="1"/>
          </p:cNvSpPr>
          <p:nvPr>
            <p:ph type="title"/>
          </p:nvPr>
        </p:nvSpPr>
        <p:spPr/>
        <p:txBody>
          <a:bodyPr/>
          <a:lstStyle/>
          <a:p>
            <a:r>
              <a:rPr lang="en-US" dirty="0"/>
              <a:t>Reaction diffusion model for morphogenesis</a:t>
            </a:r>
          </a:p>
        </p:txBody>
      </p:sp>
      <p:pic>
        <p:nvPicPr>
          <p:cNvPr id="4" name="Picture 3">
            <a:extLst>
              <a:ext uri="{FF2B5EF4-FFF2-40B4-BE49-F238E27FC236}">
                <a16:creationId xmlns:a16="http://schemas.microsoft.com/office/drawing/2014/main" id="{131C7D06-BEFF-41BD-A64C-A79DA771BD2C}"/>
              </a:ext>
            </a:extLst>
          </p:cNvPr>
          <p:cNvPicPr>
            <a:picLocks noChangeAspect="1"/>
          </p:cNvPicPr>
          <p:nvPr/>
        </p:nvPicPr>
        <p:blipFill>
          <a:blip r:embed="rId3"/>
          <a:stretch>
            <a:fillRect/>
          </a:stretch>
        </p:blipFill>
        <p:spPr>
          <a:xfrm>
            <a:off x="1328271" y="1909286"/>
            <a:ext cx="9535457" cy="3039427"/>
          </a:xfrm>
          <a:prstGeom prst="rect">
            <a:avLst/>
          </a:prstGeom>
        </p:spPr>
      </p:pic>
      <p:sp>
        <p:nvSpPr>
          <p:cNvPr id="6" name="Rectangle 5">
            <a:extLst>
              <a:ext uri="{FF2B5EF4-FFF2-40B4-BE49-F238E27FC236}">
                <a16:creationId xmlns:a16="http://schemas.microsoft.com/office/drawing/2014/main" id="{D996B025-AC43-4EAE-82EE-FB1597B78CDF}"/>
              </a:ext>
            </a:extLst>
          </p:cNvPr>
          <p:cNvSpPr/>
          <p:nvPr/>
        </p:nvSpPr>
        <p:spPr>
          <a:xfrm>
            <a:off x="6095999" y="1866899"/>
            <a:ext cx="48006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 name="Rectangle 2">
            <a:extLst>
              <a:ext uri="{FF2B5EF4-FFF2-40B4-BE49-F238E27FC236}">
                <a16:creationId xmlns:a16="http://schemas.microsoft.com/office/drawing/2014/main" id="{4D1E8478-E577-4784-A5F6-C1F457976796}"/>
              </a:ext>
            </a:extLst>
          </p:cNvPr>
          <p:cNvSpPr/>
          <p:nvPr/>
        </p:nvSpPr>
        <p:spPr>
          <a:xfrm>
            <a:off x="1661412" y="4948713"/>
            <a:ext cx="4038600" cy="307777"/>
          </a:xfrm>
          <a:prstGeom prst="rect">
            <a:avLst/>
          </a:prstGeom>
        </p:spPr>
        <p:txBody>
          <a:bodyPr wrap="square">
            <a:spAutoFit/>
          </a:bodyPr>
          <a:lstStyle/>
          <a:p>
            <a:r>
              <a:rPr lang="en-US" sz="1400" b="1" dirty="0"/>
              <a:t>Variety of patterns are observed in nature</a:t>
            </a:r>
          </a:p>
        </p:txBody>
      </p:sp>
      <p:grpSp>
        <p:nvGrpSpPr>
          <p:cNvPr id="10" name="Group 9">
            <a:extLst>
              <a:ext uri="{FF2B5EF4-FFF2-40B4-BE49-F238E27FC236}">
                <a16:creationId xmlns:a16="http://schemas.microsoft.com/office/drawing/2014/main" id="{FFA84904-F6EF-4389-8F2C-53CEC6DE8FA4}"/>
              </a:ext>
            </a:extLst>
          </p:cNvPr>
          <p:cNvGrpSpPr/>
          <p:nvPr/>
        </p:nvGrpSpPr>
        <p:grpSpPr>
          <a:xfrm>
            <a:off x="8001000" y="2133600"/>
            <a:ext cx="2022896" cy="2842443"/>
            <a:chOff x="8001000" y="2133600"/>
            <a:chExt cx="2022896" cy="2842443"/>
          </a:xfrm>
        </p:grpSpPr>
        <p:pic>
          <p:nvPicPr>
            <p:cNvPr id="1026" name="Picture 2" descr="Image result for picture alan turing mathworks">
              <a:extLst>
                <a:ext uri="{FF2B5EF4-FFF2-40B4-BE49-F238E27FC236}">
                  <a16:creationId xmlns:a16="http://schemas.microsoft.com/office/drawing/2014/main" id="{83D30D11-23B5-47B2-B52B-6DEDEF709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2133600"/>
              <a:ext cx="1838325" cy="2486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796410-0769-4094-918F-49E24A3EF585}"/>
                </a:ext>
              </a:extLst>
            </p:cNvPr>
            <p:cNvSpPr txBox="1"/>
            <p:nvPr/>
          </p:nvSpPr>
          <p:spPr>
            <a:xfrm>
              <a:off x="8347496" y="4668266"/>
              <a:ext cx="1676400" cy="307777"/>
            </a:xfrm>
            <a:prstGeom prst="rect">
              <a:avLst/>
            </a:prstGeom>
            <a:noFill/>
          </p:spPr>
          <p:txBody>
            <a:bodyPr wrap="square" rtlCol="0">
              <a:spAutoFit/>
            </a:bodyPr>
            <a:lstStyle/>
            <a:p>
              <a:r>
                <a:rPr lang="en-US" sz="1400" b="1" dirty="0">
                  <a:latin typeface="Arial" pitchFamily="34" charset="0"/>
                  <a:cs typeface="Arial" pitchFamily="34" charset="0"/>
                </a:rPr>
                <a:t>Alan Turing</a:t>
              </a:r>
            </a:p>
          </p:txBody>
        </p:sp>
      </p:grpSp>
    </p:spTree>
    <p:extLst>
      <p:ext uri="{BB962C8B-B14F-4D97-AF65-F5344CB8AC3E}">
        <p14:creationId xmlns:p14="http://schemas.microsoft.com/office/powerpoint/2010/main" val="43574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Oval 115">
            <a:extLst>
              <a:ext uri="{FF2B5EF4-FFF2-40B4-BE49-F238E27FC236}">
                <a16:creationId xmlns:a16="http://schemas.microsoft.com/office/drawing/2014/main" id="{8BD94AE9-BF1A-4923-B354-F79EDF43A871}"/>
              </a:ext>
            </a:extLst>
          </p:cNvPr>
          <p:cNvSpPr/>
          <p:nvPr/>
        </p:nvSpPr>
        <p:spPr>
          <a:xfrm>
            <a:off x="3835630" y="2972812"/>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2" name="Title 1">
            <a:extLst>
              <a:ext uri="{FF2B5EF4-FFF2-40B4-BE49-F238E27FC236}">
                <a16:creationId xmlns:a16="http://schemas.microsoft.com/office/drawing/2014/main" id="{8822D722-387E-4F22-84E0-D664519B7FD3}"/>
              </a:ext>
            </a:extLst>
          </p:cNvPr>
          <p:cNvSpPr>
            <a:spLocks noGrp="1"/>
          </p:cNvSpPr>
          <p:nvPr>
            <p:ph type="title"/>
          </p:nvPr>
        </p:nvSpPr>
        <p:spPr/>
        <p:txBody>
          <a:bodyPr/>
          <a:lstStyle/>
          <a:p>
            <a:r>
              <a:rPr lang="en-US" dirty="0"/>
              <a:t>A simplified approach using model</a:t>
            </a:r>
          </a:p>
        </p:txBody>
      </p:sp>
      <p:sp>
        <p:nvSpPr>
          <p:cNvPr id="6" name="TextBox 5">
            <a:extLst>
              <a:ext uri="{FF2B5EF4-FFF2-40B4-BE49-F238E27FC236}">
                <a16:creationId xmlns:a16="http://schemas.microsoft.com/office/drawing/2014/main" id="{DCF5F863-E969-40C6-8FA2-5E410D8DDF4C}"/>
              </a:ext>
            </a:extLst>
          </p:cNvPr>
          <p:cNvSpPr txBox="1"/>
          <p:nvPr/>
        </p:nvSpPr>
        <p:spPr>
          <a:xfrm>
            <a:off x="1447802" y="4625028"/>
            <a:ext cx="1447798" cy="400110"/>
          </a:xfrm>
          <a:prstGeom prst="rect">
            <a:avLst/>
          </a:prstGeom>
          <a:noFill/>
        </p:spPr>
        <p:txBody>
          <a:bodyPr wrap="square" rtlCol="0">
            <a:spAutoFit/>
          </a:bodyPr>
          <a:lstStyle/>
          <a:p>
            <a:r>
              <a:rPr lang="en-US" sz="2000" b="1" dirty="0">
                <a:latin typeface="Arial" pitchFamily="34" charset="0"/>
                <a:cs typeface="Arial" pitchFamily="34" charset="0"/>
              </a:rPr>
              <a:t>Equations</a:t>
            </a:r>
          </a:p>
        </p:txBody>
      </p:sp>
      <p:sp>
        <p:nvSpPr>
          <p:cNvPr id="7" name="Right Brace 6">
            <a:extLst>
              <a:ext uri="{FF2B5EF4-FFF2-40B4-BE49-F238E27FC236}">
                <a16:creationId xmlns:a16="http://schemas.microsoft.com/office/drawing/2014/main" id="{7321B94E-4245-4F2E-A731-6EED2419891B}"/>
              </a:ext>
            </a:extLst>
          </p:cNvPr>
          <p:cNvSpPr/>
          <p:nvPr/>
        </p:nvSpPr>
        <p:spPr>
          <a:xfrm>
            <a:off x="2895600" y="4495800"/>
            <a:ext cx="228600" cy="762000"/>
          </a:xfrm>
          <a:prstGeom prst="rightBrace">
            <a:avLst/>
          </a:prstGeom>
          <a:ln w="95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Oval 3">
            <a:extLst>
              <a:ext uri="{FF2B5EF4-FFF2-40B4-BE49-F238E27FC236}">
                <a16:creationId xmlns:a16="http://schemas.microsoft.com/office/drawing/2014/main" id="{697C2CF4-BD7A-428E-97F5-0474704AEBBD}"/>
              </a:ext>
            </a:extLst>
          </p:cNvPr>
          <p:cNvSpPr/>
          <p:nvPr/>
        </p:nvSpPr>
        <p:spPr>
          <a:xfrm>
            <a:off x="4607057" y="3353812"/>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9" name="Oval 8">
            <a:extLst>
              <a:ext uri="{FF2B5EF4-FFF2-40B4-BE49-F238E27FC236}">
                <a16:creationId xmlns:a16="http://schemas.microsoft.com/office/drawing/2014/main" id="{B8217F97-CA76-49E8-8AEF-37FA649E1523}"/>
              </a:ext>
            </a:extLst>
          </p:cNvPr>
          <p:cNvSpPr/>
          <p:nvPr/>
        </p:nvSpPr>
        <p:spPr>
          <a:xfrm>
            <a:off x="4797557" y="3353812"/>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0" name="Oval 9">
            <a:extLst>
              <a:ext uri="{FF2B5EF4-FFF2-40B4-BE49-F238E27FC236}">
                <a16:creationId xmlns:a16="http://schemas.microsoft.com/office/drawing/2014/main" id="{E67AAF1F-13EE-4B93-83FF-0266C58D8C43}"/>
              </a:ext>
            </a:extLst>
          </p:cNvPr>
          <p:cNvSpPr/>
          <p:nvPr/>
        </p:nvSpPr>
        <p:spPr>
          <a:xfrm>
            <a:off x="4992819" y="3353812"/>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1" name="Oval 10">
            <a:extLst>
              <a:ext uri="{FF2B5EF4-FFF2-40B4-BE49-F238E27FC236}">
                <a16:creationId xmlns:a16="http://schemas.microsoft.com/office/drawing/2014/main" id="{335E0F01-8D08-41C3-9BC9-2885A0A29764}"/>
              </a:ext>
            </a:extLst>
          </p:cNvPr>
          <p:cNvSpPr/>
          <p:nvPr/>
        </p:nvSpPr>
        <p:spPr>
          <a:xfrm>
            <a:off x="5188081" y="3344287"/>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2" name="Oval 11">
            <a:extLst>
              <a:ext uri="{FF2B5EF4-FFF2-40B4-BE49-F238E27FC236}">
                <a16:creationId xmlns:a16="http://schemas.microsoft.com/office/drawing/2014/main" id="{E6351D66-2FA7-40D6-AB71-26CC509A36CF}"/>
              </a:ext>
            </a:extLst>
          </p:cNvPr>
          <p:cNvSpPr/>
          <p:nvPr/>
        </p:nvSpPr>
        <p:spPr>
          <a:xfrm>
            <a:off x="5378581" y="3344287"/>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3" name="Oval 12">
            <a:extLst>
              <a:ext uri="{FF2B5EF4-FFF2-40B4-BE49-F238E27FC236}">
                <a16:creationId xmlns:a16="http://schemas.microsoft.com/office/drawing/2014/main" id="{F9638BAE-F039-4D5E-9E70-1EEA642F5D6D}"/>
              </a:ext>
            </a:extLst>
          </p:cNvPr>
          <p:cNvSpPr/>
          <p:nvPr/>
        </p:nvSpPr>
        <p:spPr>
          <a:xfrm>
            <a:off x="5569081" y="3344287"/>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38" name="Oval 37">
            <a:extLst>
              <a:ext uri="{FF2B5EF4-FFF2-40B4-BE49-F238E27FC236}">
                <a16:creationId xmlns:a16="http://schemas.microsoft.com/office/drawing/2014/main" id="{F0C5962F-D9DC-4076-B954-4C7D37F74326}"/>
              </a:ext>
            </a:extLst>
          </p:cNvPr>
          <p:cNvSpPr/>
          <p:nvPr/>
        </p:nvSpPr>
        <p:spPr>
          <a:xfrm>
            <a:off x="4605534" y="2926608"/>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39" name="Oval 38">
            <a:extLst>
              <a:ext uri="{FF2B5EF4-FFF2-40B4-BE49-F238E27FC236}">
                <a16:creationId xmlns:a16="http://schemas.microsoft.com/office/drawing/2014/main" id="{644EB0A6-2AA0-402B-94EB-4DBEF1DC23B1}"/>
              </a:ext>
            </a:extLst>
          </p:cNvPr>
          <p:cNvSpPr/>
          <p:nvPr/>
        </p:nvSpPr>
        <p:spPr>
          <a:xfrm>
            <a:off x="4796034" y="2926608"/>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0" name="Oval 39">
            <a:extLst>
              <a:ext uri="{FF2B5EF4-FFF2-40B4-BE49-F238E27FC236}">
                <a16:creationId xmlns:a16="http://schemas.microsoft.com/office/drawing/2014/main" id="{C04975A3-48E0-4E1D-BA59-4C7957A67052}"/>
              </a:ext>
            </a:extLst>
          </p:cNvPr>
          <p:cNvSpPr/>
          <p:nvPr/>
        </p:nvSpPr>
        <p:spPr>
          <a:xfrm>
            <a:off x="4991296" y="2926608"/>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41" name="Oval 40">
            <a:extLst>
              <a:ext uri="{FF2B5EF4-FFF2-40B4-BE49-F238E27FC236}">
                <a16:creationId xmlns:a16="http://schemas.microsoft.com/office/drawing/2014/main" id="{C07C7C85-E936-4D87-89D7-E02E3CE7AA8D}"/>
              </a:ext>
            </a:extLst>
          </p:cNvPr>
          <p:cNvSpPr/>
          <p:nvPr/>
        </p:nvSpPr>
        <p:spPr>
          <a:xfrm>
            <a:off x="5186558" y="2917083"/>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42" name="Oval 41">
            <a:extLst>
              <a:ext uri="{FF2B5EF4-FFF2-40B4-BE49-F238E27FC236}">
                <a16:creationId xmlns:a16="http://schemas.microsoft.com/office/drawing/2014/main" id="{6DD7A391-863E-4180-B17E-DE6C959E3974}"/>
              </a:ext>
            </a:extLst>
          </p:cNvPr>
          <p:cNvSpPr/>
          <p:nvPr/>
        </p:nvSpPr>
        <p:spPr>
          <a:xfrm>
            <a:off x="5377058" y="2917083"/>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43" name="Oval 42">
            <a:extLst>
              <a:ext uri="{FF2B5EF4-FFF2-40B4-BE49-F238E27FC236}">
                <a16:creationId xmlns:a16="http://schemas.microsoft.com/office/drawing/2014/main" id="{FD2DAA06-1750-4C3F-B6A0-28F89CF15E8D}"/>
              </a:ext>
            </a:extLst>
          </p:cNvPr>
          <p:cNvSpPr/>
          <p:nvPr/>
        </p:nvSpPr>
        <p:spPr>
          <a:xfrm>
            <a:off x="5567558" y="2917083"/>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45" name="Oval 44">
            <a:extLst>
              <a:ext uri="{FF2B5EF4-FFF2-40B4-BE49-F238E27FC236}">
                <a16:creationId xmlns:a16="http://schemas.microsoft.com/office/drawing/2014/main" id="{0750CA97-B4E3-4336-920F-65B7DC179762}"/>
              </a:ext>
            </a:extLst>
          </p:cNvPr>
          <p:cNvSpPr/>
          <p:nvPr/>
        </p:nvSpPr>
        <p:spPr>
          <a:xfrm>
            <a:off x="4607057" y="2729729"/>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6" name="Oval 45">
            <a:extLst>
              <a:ext uri="{FF2B5EF4-FFF2-40B4-BE49-F238E27FC236}">
                <a16:creationId xmlns:a16="http://schemas.microsoft.com/office/drawing/2014/main" id="{6A286907-99B0-4B54-9FBA-B3F93DA21BC8}"/>
              </a:ext>
            </a:extLst>
          </p:cNvPr>
          <p:cNvSpPr/>
          <p:nvPr/>
        </p:nvSpPr>
        <p:spPr>
          <a:xfrm>
            <a:off x="4797557" y="2729729"/>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47" name="Oval 46">
            <a:extLst>
              <a:ext uri="{FF2B5EF4-FFF2-40B4-BE49-F238E27FC236}">
                <a16:creationId xmlns:a16="http://schemas.microsoft.com/office/drawing/2014/main" id="{20ABE8F7-830F-4739-A7E4-FDE79FAC8E24}"/>
              </a:ext>
            </a:extLst>
          </p:cNvPr>
          <p:cNvSpPr/>
          <p:nvPr/>
        </p:nvSpPr>
        <p:spPr>
          <a:xfrm>
            <a:off x="4992819" y="2729729"/>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48" name="Oval 47">
            <a:extLst>
              <a:ext uri="{FF2B5EF4-FFF2-40B4-BE49-F238E27FC236}">
                <a16:creationId xmlns:a16="http://schemas.microsoft.com/office/drawing/2014/main" id="{DD584090-783A-49CE-B8E4-802867BD2127}"/>
              </a:ext>
            </a:extLst>
          </p:cNvPr>
          <p:cNvSpPr/>
          <p:nvPr/>
        </p:nvSpPr>
        <p:spPr>
          <a:xfrm>
            <a:off x="5188081" y="2720204"/>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49" name="Oval 48">
            <a:extLst>
              <a:ext uri="{FF2B5EF4-FFF2-40B4-BE49-F238E27FC236}">
                <a16:creationId xmlns:a16="http://schemas.microsoft.com/office/drawing/2014/main" id="{EBBDFF33-30A4-4F2F-8393-99CEBA5D95E8}"/>
              </a:ext>
            </a:extLst>
          </p:cNvPr>
          <p:cNvSpPr/>
          <p:nvPr/>
        </p:nvSpPr>
        <p:spPr>
          <a:xfrm>
            <a:off x="5378581" y="2720204"/>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50" name="Oval 49">
            <a:extLst>
              <a:ext uri="{FF2B5EF4-FFF2-40B4-BE49-F238E27FC236}">
                <a16:creationId xmlns:a16="http://schemas.microsoft.com/office/drawing/2014/main" id="{B4B78BDE-E87C-4EED-BC1D-F0FDB9C319CD}"/>
              </a:ext>
            </a:extLst>
          </p:cNvPr>
          <p:cNvSpPr/>
          <p:nvPr/>
        </p:nvSpPr>
        <p:spPr>
          <a:xfrm>
            <a:off x="5569081" y="2720204"/>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52" name="Oval 51">
            <a:extLst>
              <a:ext uri="{FF2B5EF4-FFF2-40B4-BE49-F238E27FC236}">
                <a16:creationId xmlns:a16="http://schemas.microsoft.com/office/drawing/2014/main" id="{03C6792C-744C-48A7-A778-604A1C28E349}"/>
              </a:ext>
            </a:extLst>
          </p:cNvPr>
          <p:cNvSpPr/>
          <p:nvPr/>
        </p:nvSpPr>
        <p:spPr>
          <a:xfrm>
            <a:off x="4605534" y="3137317"/>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53" name="Oval 52">
            <a:extLst>
              <a:ext uri="{FF2B5EF4-FFF2-40B4-BE49-F238E27FC236}">
                <a16:creationId xmlns:a16="http://schemas.microsoft.com/office/drawing/2014/main" id="{3127B70D-8887-4AA3-9660-82E9F9B41632}"/>
              </a:ext>
            </a:extLst>
          </p:cNvPr>
          <p:cNvSpPr/>
          <p:nvPr/>
        </p:nvSpPr>
        <p:spPr>
          <a:xfrm>
            <a:off x="4796034" y="3137317"/>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54" name="Oval 53">
            <a:extLst>
              <a:ext uri="{FF2B5EF4-FFF2-40B4-BE49-F238E27FC236}">
                <a16:creationId xmlns:a16="http://schemas.microsoft.com/office/drawing/2014/main" id="{5650C7A9-1900-4F89-8220-4951C4A63790}"/>
              </a:ext>
            </a:extLst>
          </p:cNvPr>
          <p:cNvSpPr/>
          <p:nvPr/>
        </p:nvSpPr>
        <p:spPr>
          <a:xfrm>
            <a:off x="4991296" y="3137317"/>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55" name="Oval 54">
            <a:extLst>
              <a:ext uri="{FF2B5EF4-FFF2-40B4-BE49-F238E27FC236}">
                <a16:creationId xmlns:a16="http://schemas.microsoft.com/office/drawing/2014/main" id="{8B7D7777-7535-407E-9E7E-B4CE805B3260}"/>
              </a:ext>
            </a:extLst>
          </p:cNvPr>
          <p:cNvSpPr/>
          <p:nvPr/>
        </p:nvSpPr>
        <p:spPr>
          <a:xfrm>
            <a:off x="5186558" y="3127792"/>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56" name="Oval 55">
            <a:extLst>
              <a:ext uri="{FF2B5EF4-FFF2-40B4-BE49-F238E27FC236}">
                <a16:creationId xmlns:a16="http://schemas.microsoft.com/office/drawing/2014/main" id="{6DDF3911-249A-477F-B7B7-8C7BF23543A3}"/>
              </a:ext>
            </a:extLst>
          </p:cNvPr>
          <p:cNvSpPr/>
          <p:nvPr/>
        </p:nvSpPr>
        <p:spPr>
          <a:xfrm>
            <a:off x="5377058" y="3127792"/>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57" name="Oval 56">
            <a:extLst>
              <a:ext uri="{FF2B5EF4-FFF2-40B4-BE49-F238E27FC236}">
                <a16:creationId xmlns:a16="http://schemas.microsoft.com/office/drawing/2014/main" id="{6BEE5742-0EDC-43DF-A217-71575A73AA89}"/>
              </a:ext>
            </a:extLst>
          </p:cNvPr>
          <p:cNvSpPr/>
          <p:nvPr/>
        </p:nvSpPr>
        <p:spPr>
          <a:xfrm>
            <a:off x="5567558" y="3127792"/>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59" name="Oval 58">
            <a:extLst>
              <a:ext uri="{FF2B5EF4-FFF2-40B4-BE49-F238E27FC236}">
                <a16:creationId xmlns:a16="http://schemas.microsoft.com/office/drawing/2014/main" id="{62990556-D60D-4C30-8347-6AA7A7067DDA}"/>
              </a:ext>
            </a:extLst>
          </p:cNvPr>
          <p:cNvSpPr/>
          <p:nvPr/>
        </p:nvSpPr>
        <p:spPr>
          <a:xfrm>
            <a:off x="4601065" y="2527386"/>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60" name="Oval 59">
            <a:extLst>
              <a:ext uri="{FF2B5EF4-FFF2-40B4-BE49-F238E27FC236}">
                <a16:creationId xmlns:a16="http://schemas.microsoft.com/office/drawing/2014/main" id="{4C6EE125-ACC6-45F1-82AD-44CE4980B108}"/>
              </a:ext>
            </a:extLst>
          </p:cNvPr>
          <p:cNvSpPr/>
          <p:nvPr/>
        </p:nvSpPr>
        <p:spPr>
          <a:xfrm>
            <a:off x="4791565" y="2527386"/>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61" name="Oval 60">
            <a:extLst>
              <a:ext uri="{FF2B5EF4-FFF2-40B4-BE49-F238E27FC236}">
                <a16:creationId xmlns:a16="http://schemas.microsoft.com/office/drawing/2014/main" id="{EC306C56-580D-4594-B9BF-DBBD1213C0BD}"/>
              </a:ext>
            </a:extLst>
          </p:cNvPr>
          <p:cNvSpPr/>
          <p:nvPr/>
        </p:nvSpPr>
        <p:spPr>
          <a:xfrm>
            <a:off x="4986827" y="2527386"/>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62" name="Oval 61">
            <a:extLst>
              <a:ext uri="{FF2B5EF4-FFF2-40B4-BE49-F238E27FC236}">
                <a16:creationId xmlns:a16="http://schemas.microsoft.com/office/drawing/2014/main" id="{096A50C5-AC08-42D3-91CE-9E11656E8B57}"/>
              </a:ext>
            </a:extLst>
          </p:cNvPr>
          <p:cNvSpPr/>
          <p:nvPr/>
        </p:nvSpPr>
        <p:spPr>
          <a:xfrm>
            <a:off x="5182089" y="2517861"/>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63" name="Oval 62">
            <a:extLst>
              <a:ext uri="{FF2B5EF4-FFF2-40B4-BE49-F238E27FC236}">
                <a16:creationId xmlns:a16="http://schemas.microsoft.com/office/drawing/2014/main" id="{65B2932D-6CDA-4E1E-9AD2-C89CE13B159C}"/>
              </a:ext>
            </a:extLst>
          </p:cNvPr>
          <p:cNvSpPr/>
          <p:nvPr/>
        </p:nvSpPr>
        <p:spPr>
          <a:xfrm>
            <a:off x="5372589" y="2517861"/>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64" name="Oval 63">
            <a:extLst>
              <a:ext uri="{FF2B5EF4-FFF2-40B4-BE49-F238E27FC236}">
                <a16:creationId xmlns:a16="http://schemas.microsoft.com/office/drawing/2014/main" id="{FD359987-AAE7-4008-93AA-919E3FD979BA}"/>
              </a:ext>
            </a:extLst>
          </p:cNvPr>
          <p:cNvSpPr/>
          <p:nvPr/>
        </p:nvSpPr>
        <p:spPr>
          <a:xfrm>
            <a:off x="5563089" y="2517861"/>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97" name="Oval 96">
            <a:extLst>
              <a:ext uri="{FF2B5EF4-FFF2-40B4-BE49-F238E27FC236}">
                <a16:creationId xmlns:a16="http://schemas.microsoft.com/office/drawing/2014/main" id="{3C844421-6B47-43F3-8050-BE210649595D}"/>
              </a:ext>
            </a:extLst>
          </p:cNvPr>
          <p:cNvSpPr/>
          <p:nvPr/>
        </p:nvSpPr>
        <p:spPr>
          <a:xfrm>
            <a:off x="5769206" y="3340015"/>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98" name="Oval 97">
            <a:extLst>
              <a:ext uri="{FF2B5EF4-FFF2-40B4-BE49-F238E27FC236}">
                <a16:creationId xmlns:a16="http://schemas.microsoft.com/office/drawing/2014/main" id="{627BD52F-7407-471E-95DD-AD4DB396F1FE}"/>
              </a:ext>
            </a:extLst>
          </p:cNvPr>
          <p:cNvSpPr/>
          <p:nvPr/>
        </p:nvSpPr>
        <p:spPr>
          <a:xfrm>
            <a:off x="5959706" y="3340015"/>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99" name="Oval 98">
            <a:extLst>
              <a:ext uri="{FF2B5EF4-FFF2-40B4-BE49-F238E27FC236}">
                <a16:creationId xmlns:a16="http://schemas.microsoft.com/office/drawing/2014/main" id="{FD79DBD5-64A7-4317-B69E-AFCE3C454A11}"/>
              </a:ext>
            </a:extLst>
          </p:cNvPr>
          <p:cNvSpPr/>
          <p:nvPr/>
        </p:nvSpPr>
        <p:spPr>
          <a:xfrm>
            <a:off x="6154968" y="3340015"/>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00" name="Oval 99">
            <a:extLst>
              <a:ext uri="{FF2B5EF4-FFF2-40B4-BE49-F238E27FC236}">
                <a16:creationId xmlns:a16="http://schemas.microsoft.com/office/drawing/2014/main" id="{156DDA00-542F-4192-A592-75098F14052A}"/>
              </a:ext>
            </a:extLst>
          </p:cNvPr>
          <p:cNvSpPr/>
          <p:nvPr/>
        </p:nvSpPr>
        <p:spPr>
          <a:xfrm>
            <a:off x="6350230" y="3330490"/>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01" name="Oval 100">
            <a:extLst>
              <a:ext uri="{FF2B5EF4-FFF2-40B4-BE49-F238E27FC236}">
                <a16:creationId xmlns:a16="http://schemas.microsoft.com/office/drawing/2014/main" id="{E1F6B97F-62DE-4039-91E1-3DB343A72250}"/>
              </a:ext>
            </a:extLst>
          </p:cNvPr>
          <p:cNvSpPr/>
          <p:nvPr/>
        </p:nvSpPr>
        <p:spPr>
          <a:xfrm>
            <a:off x="6540730" y="3330490"/>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02" name="Oval 101">
            <a:extLst>
              <a:ext uri="{FF2B5EF4-FFF2-40B4-BE49-F238E27FC236}">
                <a16:creationId xmlns:a16="http://schemas.microsoft.com/office/drawing/2014/main" id="{60B351BF-1D90-42B7-84F3-10EA1E8FD6C3}"/>
              </a:ext>
            </a:extLst>
          </p:cNvPr>
          <p:cNvSpPr/>
          <p:nvPr/>
        </p:nvSpPr>
        <p:spPr>
          <a:xfrm>
            <a:off x="6731230" y="3330490"/>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91" name="Oval 90">
            <a:extLst>
              <a:ext uri="{FF2B5EF4-FFF2-40B4-BE49-F238E27FC236}">
                <a16:creationId xmlns:a16="http://schemas.microsoft.com/office/drawing/2014/main" id="{51183262-162D-41B5-B984-C01E9655333E}"/>
              </a:ext>
            </a:extLst>
          </p:cNvPr>
          <p:cNvSpPr/>
          <p:nvPr/>
        </p:nvSpPr>
        <p:spPr>
          <a:xfrm>
            <a:off x="5767683" y="2912811"/>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92" name="Oval 91">
            <a:extLst>
              <a:ext uri="{FF2B5EF4-FFF2-40B4-BE49-F238E27FC236}">
                <a16:creationId xmlns:a16="http://schemas.microsoft.com/office/drawing/2014/main" id="{2EE4C800-722F-4C0A-88D3-D01B84D01DF1}"/>
              </a:ext>
            </a:extLst>
          </p:cNvPr>
          <p:cNvSpPr/>
          <p:nvPr/>
        </p:nvSpPr>
        <p:spPr>
          <a:xfrm>
            <a:off x="5958183" y="2912811"/>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93" name="Oval 92">
            <a:extLst>
              <a:ext uri="{FF2B5EF4-FFF2-40B4-BE49-F238E27FC236}">
                <a16:creationId xmlns:a16="http://schemas.microsoft.com/office/drawing/2014/main" id="{AA5932CB-C188-4F8A-B312-0FD3737AB6D9}"/>
              </a:ext>
            </a:extLst>
          </p:cNvPr>
          <p:cNvSpPr/>
          <p:nvPr/>
        </p:nvSpPr>
        <p:spPr>
          <a:xfrm>
            <a:off x="6153445" y="2912811"/>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94" name="Oval 93">
            <a:extLst>
              <a:ext uri="{FF2B5EF4-FFF2-40B4-BE49-F238E27FC236}">
                <a16:creationId xmlns:a16="http://schemas.microsoft.com/office/drawing/2014/main" id="{D20C91E8-29F2-4A85-99EF-B9C636EA9535}"/>
              </a:ext>
            </a:extLst>
          </p:cNvPr>
          <p:cNvSpPr/>
          <p:nvPr/>
        </p:nvSpPr>
        <p:spPr>
          <a:xfrm>
            <a:off x="6348707" y="2903286"/>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95" name="Oval 94">
            <a:extLst>
              <a:ext uri="{FF2B5EF4-FFF2-40B4-BE49-F238E27FC236}">
                <a16:creationId xmlns:a16="http://schemas.microsoft.com/office/drawing/2014/main" id="{7ED68A24-167B-4EAC-A9D1-405F3D99A86F}"/>
              </a:ext>
            </a:extLst>
          </p:cNvPr>
          <p:cNvSpPr/>
          <p:nvPr/>
        </p:nvSpPr>
        <p:spPr>
          <a:xfrm>
            <a:off x="6539207" y="2903286"/>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96" name="Oval 95">
            <a:extLst>
              <a:ext uri="{FF2B5EF4-FFF2-40B4-BE49-F238E27FC236}">
                <a16:creationId xmlns:a16="http://schemas.microsoft.com/office/drawing/2014/main" id="{4E7E1081-F50E-44CC-8C2E-FD59290A5089}"/>
              </a:ext>
            </a:extLst>
          </p:cNvPr>
          <p:cNvSpPr/>
          <p:nvPr/>
        </p:nvSpPr>
        <p:spPr>
          <a:xfrm>
            <a:off x="6729707" y="2903286"/>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85" name="Oval 84">
            <a:extLst>
              <a:ext uri="{FF2B5EF4-FFF2-40B4-BE49-F238E27FC236}">
                <a16:creationId xmlns:a16="http://schemas.microsoft.com/office/drawing/2014/main" id="{4FE244FD-704A-4DF1-8281-D68B7697CD50}"/>
              </a:ext>
            </a:extLst>
          </p:cNvPr>
          <p:cNvSpPr/>
          <p:nvPr/>
        </p:nvSpPr>
        <p:spPr>
          <a:xfrm>
            <a:off x="5769206" y="2715932"/>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86" name="Oval 85">
            <a:extLst>
              <a:ext uri="{FF2B5EF4-FFF2-40B4-BE49-F238E27FC236}">
                <a16:creationId xmlns:a16="http://schemas.microsoft.com/office/drawing/2014/main" id="{286F3007-8055-496E-B511-C1FD39A8DA04}"/>
              </a:ext>
            </a:extLst>
          </p:cNvPr>
          <p:cNvSpPr/>
          <p:nvPr/>
        </p:nvSpPr>
        <p:spPr>
          <a:xfrm>
            <a:off x="5959706" y="2715932"/>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87" name="Oval 86">
            <a:extLst>
              <a:ext uri="{FF2B5EF4-FFF2-40B4-BE49-F238E27FC236}">
                <a16:creationId xmlns:a16="http://schemas.microsoft.com/office/drawing/2014/main" id="{521B036C-FDA7-4B12-B06B-12C9A5F6E294}"/>
              </a:ext>
            </a:extLst>
          </p:cNvPr>
          <p:cNvSpPr/>
          <p:nvPr/>
        </p:nvSpPr>
        <p:spPr>
          <a:xfrm>
            <a:off x="6154968" y="2715932"/>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88" name="Oval 87">
            <a:extLst>
              <a:ext uri="{FF2B5EF4-FFF2-40B4-BE49-F238E27FC236}">
                <a16:creationId xmlns:a16="http://schemas.microsoft.com/office/drawing/2014/main" id="{450D9DDD-4BBE-42AB-B686-DEBC42046BD4}"/>
              </a:ext>
            </a:extLst>
          </p:cNvPr>
          <p:cNvSpPr/>
          <p:nvPr/>
        </p:nvSpPr>
        <p:spPr>
          <a:xfrm>
            <a:off x="6350230" y="2706407"/>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89" name="Oval 88">
            <a:extLst>
              <a:ext uri="{FF2B5EF4-FFF2-40B4-BE49-F238E27FC236}">
                <a16:creationId xmlns:a16="http://schemas.microsoft.com/office/drawing/2014/main" id="{49CD96B7-6263-42F0-833A-B7B4DBAF598D}"/>
              </a:ext>
            </a:extLst>
          </p:cNvPr>
          <p:cNvSpPr/>
          <p:nvPr/>
        </p:nvSpPr>
        <p:spPr>
          <a:xfrm>
            <a:off x="6540730" y="2706407"/>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90" name="Oval 89">
            <a:extLst>
              <a:ext uri="{FF2B5EF4-FFF2-40B4-BE49-F238E27FC236}">
                <a16:creationId xmlns:a16="http://schemas.microsoft.com/office/drawing/2014/main" id="{9B7A90B5-4F28-446D-8E10-B388B88C3624}"/>
              </a:ext>
            </a:extLst>
          </p:cNvPr>
          <p:cNvSpPr/>
          <p:nvPr/>
        </p:nvSpPr>
        <p:spPr>
          <a:xfrm>
            <a:off x="6731230" y="2706407"/>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79" name="Oval 78">
            <a:extLst>
              <a:ext uri="{FF2B5EF4-FFF2-40B4-BE49-F238E27FC236}">
                <a16:creationId xmlns:a16="http://schemas.microsoft.com/office/drawing/2014/main" id="{E238E7F7-5059-453B-BCB2-95713B7D5C89}"/>
              </a:ext>
            </a:extLst>
          </p:cNvPr>
          <p:cNvSpPr/>
          <p:nvPr/>
        </p:nvSpPr>
        <p:spPr>
          <a:xfrm>
            <a:off x="5767683" y="3123520"/>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80" name="Oval 79">
            <a:extLst>
              <a:ext uri="{FF2B5EF4-FFF2-40B4-BE49-F238E27FC236}">
                <a16:creationId xmlns:a16="http://schemas.microsoft.com/office/drawing/2014/main" id="{2AA1E768-C4C8-47FB-AFCB-B90E0DEA6823}"/>
              </a:ext>
            </a:extLst>
          </p:cNvPr>
          <p:cNvSpPr/>
          <p:nvPr/>
        </p:nvSpPr>
        <p:spPr>
          <a:xfrm>
            <a:off x="5958183" y="3123520"/>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81" name="Oval 80">
            <a:extLst>
              <a:ext uri="{FF2B5EF4-FFF2-40B4-BE49-F238E27FC236}">
                <a16:creationId xmlns:a16="http://schemas.microsoft.com/office/drawing/2014/main" id="{458FA376-DCD1-4384-B700-26929C390F22}"/>
              </a:ext>
            </a:extLst>
          </p:cNvPr>
          <p:cNvSpPr/>
          <p:nvPr/>
        </p:nvSpPr>
        <p:spPr>
          <a:xfrm>
            <a:off x="6153445" y="3123520"/>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82" name="Oval 81">
            <a:extLst>
              <a:ext uri="{FF2B5EF4-FFF2-40B4-BE49-F238E27FC236}">
                <a16:creationId xmlns:a16="http://schemas.microsoft.com/office/drawing/2014/main" id="{97104B4A-79DF-4F7E-993E-CA531132BF32}"/>
              </a:ext>
            </a:extLst>
          </p:cNvPr>
          <p:cNvSpPr/>
          <p:nvPr/>
        </p:nvSpPr>
        <p:spPr>
          <a:xfrm>
            <a:off x="6348707" y="3113995"/>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83" name="Oval 82">
            <a:extLst>
              <a:ext uri="{FF2B5EF4-FFF2-40B4-BE49-F238E27FC236}">
                <a16:creationId xmlns:a16="http://schemas.microsoft.com/office/drawing/2014/main" id="{00420699-F586-40A3-93D7-13C9DD5580B1}"/>
              </a:ext>
            </a:extLst>
          </p:cNvPr>
          <p:cNvSpPr/>
          <p:nvPr/>
        </p:nvSpPr>
        <p:spPr>
          <a:xfrm>
            <a:off x="6539207" y="3113995"/>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84" name="Oval 83">
            <a:extLst>
              <a:ext uri="{FF2B5EF4-FFF2-40B4-BE49-F238E27FC236}">
                <a16:creationId xmlns:a16="http://schemas.microsoft.com/office/drawing/2014/main" id="{57000D49-22AB-40C1-A376-C6BB9E04C0E4}"/>
              </a:ext>
            </a:extLst>
          </p:cNvPr>
          <p:cNvSpPr/>
          <p:nvPr/>
        </p:nvSpPr>
        <p:spPr>
          <a:xfrm>
            <a:off x="6729707" y="3113995"/>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73" name="Oval 72">
            <a:extLst>
              <a:ext uri="{FF2B5EF4-FFF2-40B4-BE49-F238E27FC236}">
                <a16:creationId xmlns:a16="http://schemas.microsoft.com/office/drawing/2014/main" id="{00FCB30D-E391-4C03-8993-E328F40240E9}"/>
              </a:ext>
            </a:extLst>
          </p:cNvPr>
          <p:cNvSpPr/>
          <p:nvPr/>
        </p:nvSpPr>
        <p:spPr>
          <a:xfrm>
            <a:off x="5763214" y="2513589"/>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77" name="Oval 76">
            <a:extLst>
              <a:ext uri="{FF2B5EF4-FFF2-40B4-BE49-F238E27FC236}">
                <a16:creationId xmlns:a16="http://schemas.microsoft.com/office/drawing/2014/main" id="{93DCD057-B812-4D3F-9CDA-32D1E580D2B1}"/>
              </a:ext>
            </a:extLst>
          </p:cNvPr>
          <p:cNvSpPr/>
          <p:nvPr/>
        </p:nvSpPr>
        <p:spPr>
          <a:xfrm>
            <a:off x="6534738" y="2504064"/>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78" name="Oval 77">
            <a:extLst>
              <a:ext uri="{FF2B5EF4-FFF2-40B4-BE49-F238E27FC236}">
                <a16:creationId xmlns:a16="http://schemas.microsoft.com/office/drawing/2014/main" id="{7654AA91-73D8-440E-92A3-D94EF8312157}"/>
              </a:ext>
            </a:extLst>
          </p:cNvPr>
          <p:cNvSpPr/>
          <p:nvPr/>
        </p:nvSpPr>
        <p:spPr>
          <a:xfrm>
            <a:off x="6725238" y="2504064"/>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4" name="TextBox 13">
            <a:extLst>
              <a:ext uri="{FF2B5EF4-FFF2-40B4-BE49-F238E27FC236}">
                <a16:creationId xmlns:a16="http://schemas.microsoft.com/office/drawing/2014/main" id="{38213015-4C0C-485F-995D-0240DDF6716C}"/>
              </a:ext>
            </a:extLst>
          </p:cNvPr>
          <p:cNvSpPr txBox="1"/>
          <p:nvPr/>
        </p:nvSpPr>
        <p:spPr>
          <a:xfrm>
            <a:off x="7623435" y="2789974"/>
            <a:ext cx="377565" cy="400110"/>
          </a:xfrm>
          <a:prstGeom prst="rect">
            <a:avLst/>
          </a:prstGeom>
          <a:noFill/>
        </p:spPr>
        <p:txBody>
          <a:bodyPr wrap="square" rtlCol="0">
            <a:spAutoFit/>
          </a:bodyPr>
          <a:lstStyle/>
          <a:p>
            <a:r>
              <a:rPr lang="en-US" sz="2000" dirty="0">
                <a:latin typeface="Arial" pitchFamily="34" charset="0"/>
                <a:cs typeface="Arial" pitchFamily="34" charset="0"/>
              </a:rPr>
              <a:t>A</a:t>
            </a:r>
          </a:p>
        </p:txBody>
      </p:sp>
      <p:sp>
        <p:nvSpPr>
          <p:cNvPr id="65" name="TextBox 64">
            <a:extLst>
              <a:ext uri="{FF2B5EF4-FFF2-40B4-BE49-F238E27FC236}">
                <a16:creationId xmlns:a16="http://schemas.microsoft.com/office/drawing/2014/main" id="{10B70E28-C201-4217-9FCC-3AF6C046C4AF}"/>
              </a:ext>
            </a:extLst>
          </p:cNvPr>
          <p:cNvSpPr txBox="1"/>
          <p:nvPr/>
        </p:nvSpPr>
        <p:spPr>
          <a:xfrm>
            <a:off x="3514321" y="2834015"/>
            <a:ext cx="228600" cy="400110"/>
          </a:xfrm>
          <a:prstGeom prst="rect">
            <a:avLst/>
          </a:prstGeom>
          <a:noFill/>
        </p:spPr>
        <p:txBody>
          <a:bodyPr wrap="square" rtlCol="0">
            <a:spAutoFit/>
          </a:bodyPr>
          <a:lstStyle/>
          <a:p>
            <a:r>
              <a:rPr lang="en-US" sz="2000" dirty="0">
                <a:latin typeface="Arial" pitchFamily="34" charset="0"/>
                <a:cs typeface="Arial" pitchFamily="34" charset="0"/>
              </a:rPr>
              <a:t>B</a:t>
            </a:r>
          </a:p>
        </p:txBody>
      </p:sp>
      <p:sp>
        <p:nvSpPr>
          <p:cNvPr id="105" name="Oval 104">
            <a:extLst>
              <a:ext uri="{FF2B5EF4-FFF2-40B4-BE49-F238E27FC236}">
                <a16:creationId xmlns:a16="http://schemas.microsoft.com/office/drawing/2014/main" id="{123081AB-CC13-4825-AA93-6B0C35205EC2}"/>
              </a:ext>
            </a:extLst>
          </p:cNvPr>
          <p:cNvSpPr/>
          <p:nvPr/>
        </p:nvSpPr>
        <p:spPr>
          <a:xfrm>
            <a:off x="4601065" y="1143000"/>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08" name="Oval 107">
            <a:extLst>
              <a:ext uri="{FF2B5EF4-FFF2-40B4-BE49-F238E27FC236}">
                <a16:creationId xmlns:a16="http://schemas.microsoft.com/office/drawing/2014/main" id="{23062784-0BDC-48D3-9559-F7E1A94BA9EC}"/>
              </a:ext>
            </a:extLst>
          </p:cNvPr>
          <p:cNvSpPr/>
          <p:nvPr/>
        </p:nvSpPr>
        <p:spPr>
          <a:xfrm>
            <a:off x="5359630" y="1144012"/>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09" name="Oval 108">
            <a:extLst>
              <a:ext uri="{FF2B5EF4-FFF2-40B4-BE49-F238E27FC236}">
                <a16:creationId xmlns:a16="http://schemas.microsoft.com/office/drawing/2014/main" id="{83A30551-9E52-4E36-B709-CA720560397F}"/>
              </a:ext>
            </a:extLst>
          </p:cNvPr>
          <p:cNvSpPr/>
          <p:nvPr/>
        </p:nvSpPr>
        <p:spPr>
          <a:xfrm>
            <a:off x="5564480" y="1144012"/>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0" name="Oval 109">
            <a:extLst>
              <a:ext uri="{FF2B5EF4-FFF2-40B4-BE49-F238E27FC236}">
                <a16:creationId xmlns:a16="http://schemas.microsoft.com/office/drawing/2014/main" id="{02692D22-1C6C-4796-8768-C603772169F7}"/>
              </a:ext>
            </a:extLst>
          </p:cNvPr>
          <p:cNvSpPr/>
          <p:nvPr/>
        </p:nvSpPr>
        <p:spPr>
          <a:xfrm>
            <a:off x="4785655" y="1144012"/>
            <a:ext cx="152400" cy="152400"/>
          </a:xfrm>
          <a:prstGeom prst="ellipse">
            <a:avLst/>
          </a:prstGeom>
          <a:ln w="12700">
            <a:solidFill>
              <a:srgbClr val="0D78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Arial" pitchFamily="34" charset="0"/>
              <a:cs typeface="Arial" pitchFamily="34" charset="0"/>
            </a:endParaRPr>
          </a:p>
        </p:txBody>
      </p:sp>
      <p:sp>
        <p:nvSpPr>
          <p:cNvPr id="113" name="Oval 112">
            <a:extLst>
              <a:ext uri="{FF2B5EF4-FFF2-40B4-BE49-F238E27FC236}">
                <a16:creationId xmlns:a16="http://schemas.microsoft.com/office/drawing/2014/main" id="{682EAA9F-D6C2-4B73-A199-66D72735CA95}"/>
              </a:ext>
            </a:extLst>
          </p:cNvPr>
          <p:cNvSpPr/>
          <p:nvPr/>
        </p:nvSpPr>
        <p:spPr>
          <a:xfrm>
            <a:off x="5969230" y="2510662"/>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14" name="Oval 113">
            <a:extLst>
              <a:ext uri="{FF2B5EF4-FFF2-40B4-BE49-F238E27FC236}">
                <a16:creationId xmlns:a16="http://schemas.microsoft.com/office/drawing/2014/main" id="{BFB32756-D38C-44A4-A47E-311B348CB411}"/>
              </a:ext>
            </a:extLst>
          </p:cNvPr>
          <p:cNvSpPr/>
          <p:nvPr/>
        </p:nvSpPr>
        <p:spPr>
          <a:xfrm>
            <a:off x="6157255" y="2510662"/>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15" name="Oval 114">
            <a:extLst>
              <a:ext uri="{FF2B5EF4-FFF2-40B4-BE49-F238E27FC236}">
                <a16:creationId xmlns:a16="http://schemas.microsoft.com/office/drawing/2014/main" id="{41D133D8-6790-42A6-8272-143558818D29}"/>
              </a:ext>
            </a:extLst>
          </p:cNvPr>
          <p:cNvSpPr/>
          <p:nvPr/>
        </p:nvSpPr>
        <p:spPr>
          <a:xfrm>
            <a:off x="6350230" y="2491862"/>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p:sp>
        <p:nvSpPr>
          <p:cNvPr id="117" name="Oval 116">
            <a:extLst>
              <a:ext uri="{FF2B5EF4-FFF2-40B4-BE49-F238E27FC236}">
                <a16:creationId xmlns:a16="http://schemas.microsoft.com/office/drawing/2014/main" id="{13CDFA2D-BFAD-428E-B61F-BC21EB434A72}"/>
              </a:ext>
            </a:extLst>
          </p:cNvPr>
          <p:cNvSpPr/>
          <p:nvPr/>
        </p:nvSpPr>
        <p:spPr>
          <a:xfrm>
            <a:off x="7505105" y="2934312"/>
            <a:ext cx="152400" cy="152400"/>
          </a:xfrm>
          <a:prstGeom prst="ellipse">
            <a:avLst/>
          </a:prstGeom>
          <a:solidFill>
            <a:srgbClr val="FFFF99"/>
          </a:solidFill>
          <a:ln w="190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089026BE-0863-4507-B065-F4F864247FFC}"/>
                  </a:ext>
                </a:extLst>
              </p:cNvPr>
              <p:cNvSpPr txBox="1"/>
              <p:nvPr/>
            </p:nvSpPr>
            <p:spPr>
              <a:xfrm>
                <a:off x="4012331" y="4436752"/>
                <a:ext cx="3304558" cy="3195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000" i="1">
                              <a:latin typeface="Cambria Math" panose="02040503050406030204" pitchFamily="18" charset="0"/>
                              <a:cs typeface="Arial" pitchFamily="34" charset="0"/>
                            </a:rPr>
                          </m:ctrlPr>
                        </m:accPr>
                        <m:e>
                          <m:r>
                            <a:rPr lang="en-US" sz="2000" i="1">
                              <a:latin typeface="Cambria Math" panose="02040503050406030204" pitchFamily="18" charset="0"/>
                              <a:cs typeface="Arial" pitchFamily="34" charset="0"/>
                            </a:rPr>
                            <m:t>𝐴</m:t>
                          </m:r>
                        </m:e>
                      </m:acc>
                      <m:r>
                        <a:rPr lang="en-US" sz="2000" i="1">
                          <a:latin typeface="Cambria Math" panose="02040503050406030204" pitchFamily="18" charset="0"/>
                          <a:cs typeface="Arial" pitchFamily="34" charset="0"/>
                        </a:rPr>
                        <m:t>=</m:t>
                      </m:r>
                      <m:r>
                        <a:rPr lang="en-US" sz="2000" i="1">
                          <a:latin typeface="Cambria Math" panose="02040503050406030204" pitchFamily="18" charset="0"/>
                          <a:cs typeface="Arial" pitchFamily="34" charset="0"/>
                        </a:rPr>
                        <m:t>𝑓</m:t>
                      </m:r>
                      <m:r>
                        <a:rPr lang="en-US" sz="2000" i="1">
                          <a:latin typeface="Cambria Math" panose="02040503050406030204" pitchFamily="18" charset="0"/>
                          <a:cs typeface="Arial" pitchFamily="34" charset="0"/>
                        </a:rPr>
                        <m:t>(1−</m:t>
                      </m:r>
                      <m:r>
                        <a:rPr lang="en-US" sz="2000" i="1">
                          <a:latin typeface="Cambria Math" panose="02040503050406030204" pitchFamily="18" charset="0"/>
                          <a:cs typeface="Arial" pitchFamily="34" charset="0"/>
                        </a:rPr>
                        <m:t>𝐴</m:t>
                      </m:r>
                      <m:r>
                        <a:rPr lang="en-US" sz="2000" i="1">
                          <a:latin typeface="Cambria Math" panose="02040503050406030204" pitchFamily="18" charset="0"/>
                          <a:cs typeface="Arial" pitchFamily="34" charset="0"/>
                        </a:rPr>
                        <m:t>)</m:t>
                      </m:r>
                      <m:r>
                        <m:rPr>
                          <m:nor/>
                        </m:rPr>
                        <a:rPr lang="en-US" sz="2000" dirty="0">
                          <a:latin typeface="Arial" pitchFamily="34" charset="0"/>
                          <a:cs typeface="Arial" pitchFamily="34" charset="0"/>
                        </a:rPr>
                        <m:t> +</m:t>
                      </m:r>
                      <m:sSub>
                        <m:sSubPr>
                          <m:ctrlPr>
                            <a:rPr lang="en-US" sz="2000" i="1" dirty="0">
                              <a:latin typeface="Cambria Math" panose="02040503050406030204" pitchFamily="18" charset="0"/>
                              <a:cs typeface="Arial" pitchFamily="34" charset="0"/>
                            </a:rPr>
                          </m:ctrlPr>
                        </m:sSubPr>
                        <m:e>
                          <m:r>
                            <a:rPr lang="en-US" sz="2000" i="1" dirty="0">
                              <a:latin typeface="Cambria Math" panose="02040503050406030204" pitchFamily="18" charset="0"/>
                              <a:cs typeface="Arial" pitchFamily="34" charset="0"/>
                            </a:rPr>
                            <m:t>𝐷</m:t>
                          </m:r>
                        </m:e>
                        <m:sub>
                          <m:r>
                            <a:rPr lang="en-US" sz="2000" i="1" dirty="0">
                              <a:latin typeface="Cambria Math" panose="02040503050406030204" pitchFamily="18" charset="0"/>
                              <a:cs typeface="Arial" pitchFamily="34" charset="0"/>
                            </a:rPr>
                            <m:t>𝐴</m:t>
                          </m:r>
                        </m:sub>
                      </m:sSub>
                      <m:sSup>
                        <m:sSupPr>
                          <m:ctrlPr>
                            <a:rPr lang="en-US" sz="2000" i="1" dirty="0">
                              <a:latin typeface="Cambria Math" panose="02040503050406030204" pitchFamily="18" charset="0"/>
                              <a:ea typeface="Cambria Math" panose="02040503050406030204" pitchFamily="18" charset="0"/>
                              <a:cs typeface="Arial" pitchFamily="34" charset="0"/>
                            </a:rPr>
                          </m:ctrlPr>
                        </m:sSupPr>
                        <m:e>
                          <m:r>
                            <m:rPr>
                              <m:sty m:val="p"/>
                            </m:rPr>
                            <a:rPr lang="en-US" sz="2000" i="1" dirty="0">
                              <a:latin typeface="Cambria Math" panose="02040503050406030204" pitchFamily="18" charset="0"/>
                              <a:ea typeface="Cambria Math" panose="02040503050406030204" pitchFamily="18" charset="0"/>
                              <a:cs typeface="Arial" pitchFamily="34" charset="0"/>
                            </a:rPr>
                            <m:t>∇</m:t>
                          </m:r>
                        </m:e>
                        <m:sup>
                          <m:r>
                            <a:rPr lang="en-US" sz="2000" i="1" dirty="0">
                              <a:latin typeface="Cambria Math" panose="02040503050406030204" pitchFamily="18" charset="0"/>
                              <a:ea typeface="Cambria Math" panose="02040503050406030204" pitchFamily="18" charset="0"/>
                              <a:cs typeface="Arial" pitchFamily="34" charset="0"/>
                            </a:rPr>
                            <m:t>2</m:t>
                          </m:r>
                        </m:sup>
                      </m:sSup>
                      <m:r>
                        <a:rPr lang="en-US" sz="2000" i="1" dirty="0">
                          <a:latin typeface="Cambria Math" panose="02040503050406030204" pitchFamily="18" charset="0"/>
                          <a:ea typeface="Cambria Math" panose="02040503050406030204" pitchFamily="18" charset="0"/>
                          <a:cs typeface="Arial" pitchFamily="34" charset="0"/>
                        </a:rPr>
                        <m:t>𝐴</m:t>
                      </m:r>
                      <m:r>
                        <a:rPr lang="en-US" sz="2000" i="1" dirty="0">
                          <a:latin typeface="Cambria Math" panose="02040503050406030204" pitchFamily="18" charset="0"/>
                          <a:cs typeface="Arial" pitchFamily="34" charset="0"/>
                        </a:rPr>
                        <m:t> −</m:t>
                      </m:r>
                      <m:sSup>
                        <m:sSupPr>
                          <m:ctrlPr>
                            <a:rPr lang="en-US" sz="2000" i="1" dirty="0">
                              <a:latin typeface="Cambria Math" panose="02040503050406030204" pitchFamily="18" charset="0"/>
                              <a:cs typeface="Arial" pitchFamily="34" charset="0"/>
                            </a:rPr>
                          </m:ctrlPr>
                        </m:sSupPr>
                        <m:e>
                          <m:r>
                            <a:rPr lang="en-US" sz="2000" i="1" dirty="0">
                              <a:latin typeface="Cambria Math" panose="02040503050406030204" pitchFamily="18" charset="0"/>
                              <a:cs typeface="Arial" pitchFamily="34" charset="0"/>
                            </a:rPr>
                            <m:t>𝐴𝐵</m:t>
                          </m:r>
                        </m:e>
                        <m:sup>
                          <m:r>
                            <a:rPr lang="en-US" sz="2000" i="1" dirty="0">
                              <a:latin typeface="Cambria Math" panose="02040503050406030204" pitchFamily="18" charset="0"/>
                              <a:cs typeface="Arial" pitchFamily="34" charset="0"/>
                            </a:rPr>
                            <m:t>2</m:t>
                          </m:r>
                        </m:sup>
                      </m:sSup>
                    </m:oMath>
                  </m:oMathPara>
                </a14:m>
                <a:endParaRPr lang="en-US" sz="2000" dirty="0">
                  <a:latin typeface="Arial" pitchFamily="34" charset="0"/>
                  <a:cs typeface="Arial" pitchFamily="34" charset="0"/>
                </a:endParaRPr>
              </a:p>
            </p:txBody>
          </p:sp>
        </mc:Choice>
        <mc:Fallback xmlns="">
          <p:sp>
            <p:nvSpPr>
              <p:cNvPr id="122" name="TextBox 121">
                <a:extLst>
                  <a:ext uri="{FF2B5EF4-FFF2-40B4-BE49-F238E27FC236}">
                    <a16:creationId xmlns:a16="http://schemas.microsoft.com/office/drawing/2014/main" id="{089026BE-0863-4507-B065-F4F864247FFC}"/>
                  </a:ext>
                </a:extLst>
              </p:cNvPr>
              <p:cNvSpPr txBox="1">
                <a:spLocks noRot="1" noChangeAspect="1" noMove="1" noResize="1" noEditPoints="1" noAdjustHandles="1" noChangeArrowheads="1" noChangeShapeType="1" noTextEdit="1"/>
              </p:cNvSpPr>
              <p:nvPr/>
            </p:nvSpPr>
            <p:spPr>
              <a:xfrm>
                <a:off x="4012331" y="4436752"/>
                <a:ext cx="3304558" cy="319511"/>
              </a:xfrm>
              <a:prstGeom prst="rect">
                <a:avLst/>
              </a:prstGeom>
              <a:blipFill>
                <a:blip r:embed="rId2"/>
                <a:stretch>
                  <a:fillRect l="-1107" t="-13462" r="-369" b="-36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3" name="Rectangle 122">
                <a:extLst>
                  <a:ext uri="{FF2B5EF4-FFF2-40B4-BE49-F238E27FC236}">
                    <a16:creationId xmlns:a16="http://schemas.microsoft.com/office/drawing/2014/main" id="{03AECBCC-C9BF-4E68-B2D6-3240E9AD7DBB}"/>
                  </a:ext>
                </a:extLst>
              </p:cNvPr>
              <p:cNvSpPr/>
              <p:nvPr/>
            </p:nvSpPr>
            <p:spPr>
              <a:xfrm>
                <a:off x="3552523" y="4878291"/>
                <a:ext cx="4224175" cy="40985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latin typeface="Cambria Math" panose="02040503050406030204" pitchFamily="18" charset="0"/>
                              <a:cs typeface="Arial" pitchFamily="34" charset="0"/>
                            </a:rPr>
                          </m:ctrlPr>
                        </m:accPr>
                        <m:e>
                          <m:r>
                            <a:rPr lang="en-US" sz="2000" b="0" i="1" smtClean="0">
                              <a:latin typeface="Cambria Math" panose="02040503050406030204" pitchFamily="18" charset="0"/>
                              <a:cs typeface="Arial" pitchFamily="34" charset="0"/>
                            </a:rPr>
                            <m:t>𝐵</m:t>
                          </m:r>
                        </m:e>
                      </m:acc>
                      <m:r>
                        <a:rPr lang="en-US" sz="2000" i="1">
                          <a:latin typeface="Cambria Math" panose="02040503050406030204" pitchFamily="18" charset="0"/>
                          <a:cs typeface="Arial" pitchFamily="34" charset="0"/>
                        </a:rPr>
                        <m:t>=</m:t>
                      </m:r>
                      <m:r>
                        <a:rPr lang="en-US" sz="2000" b="0" i="1" smtClean="0">
                          <a:latin typeface="Cambria Math" panose="02040503050406030204" pitchFamily="18" charset="0"/>
                          <a:cs typeface="Arial" pitchFamily="34" charset="0"/>
                        </a:rPr>
                        <m:t>−</m:t>
                      </m:r>
                      <m:d>
                        <m:dPr>
                          <m:ctrlPr>
                            <a:rPr lang="en-US" sz="2000" i="1">
                              <a:latin typeface="Cambria Math" panose="02040503050406030204" pitchFamily="18" charset="0"/>
                              <a:cs typeface="Arial" pitchFamily="34" charset="0"/>
                            </a:rPr>
                          </m:ctrlPr>
                        </m:dPr>
                        <m:e>
                          <m:r>
                            <a:rPr lang="en-US" sz="2000" b="0" i="1" smtClean="0">
                              <a:latin typeface="Cambria Math" panose="02040503050406030204" pitchFamily="18" charset="0"/>
                              <a:cs typeface="Arial" pitchFamily="34" charset="0"/>
                            </a:rPr>
                            <m:t>𝑘</m:t>
                          </m:r>
                          <m:r>
                            <a:rPr lang="en-US" sz="2000" b="0" i="1" smtClean="0">
                              <a:latin typeface="Cambria Math" panose="02040503050406030204" pitchFamily="18" charset="0"/>
                              <a:cs typeface="Arial" pitchFamily="34" charset="0"/>
                            </a:rPr>
                            <m:t>+</m:t>
                          </m:r>
                          <m:r>
                            <a:rPr lang="en-US" sz="2000" b="0" i="1" smtClean="0">
                              <a:latin typeface="Cambria Math" panose="02040503050406030204" pitchFamily="18" charset="0"/>
                              <a:cs typeface="Arial" pitchFamily="34" charset="0"/>
                            </a:rPr>
                            <m:t>𝑓</m:t>
                          </m:r>
                        </m:e>
                      </m:d>
                      <m:r>
                        <a:rPr lang="en-US" sz="2000" b="0" i="1" smtClean="0">
                          <a:latin typeface="Cambria Math" panose="02040503050406030204" pitchFamily="18" charset="0"/>
                          <a:cs typeface="Arial" pitchFamily="34" charset="0"/>
                        </a:rPr>
                        <m:t>𝐵</m:t>
                      </m:r>
                      <m:r>
                        <m:rPr>
                          <m:nor/>
                        </m:rPr>
                        <a:rPr lang="en-US" sz="2000" dirty="0">
                          <a:latin typeface="Arial" pitchFamily="34" charset="0"/>
                          <a:cs typeface="Arial" pitchFamily="34" charset="0"/>
                        </a:rPr>
                        <m:t> +</m:t>
                      </m:r>
                      <m:sSub>
                        <m:sSubPr>
                          <m:ctrlPr>
                            <a:rPr lang="en-US" sz="2000" i="1" dirty="0">
                              <a:latin typeface="Cambria Math" panose="02040503050406030204" pitchFamily="18" charset="0"/>
                              <a:cs typeface="Arial" pitchFamily="34" charset="0"/>
                            </a:rPr>
                          </m:ctrlPr>
                        </m:sSubPr>
                        <m:e>
                          <m:r>
                            <a:rPr lang="en-US" sz="2000" i="1" dirty="0">
                              <a:latin typeface="Cambria Math" panose="02040503050406030204" pitchFamily="18" charset="0"/>
                              <a:cs typeface="Arial" pitchFamily="34" charset="0"/>
                            </a:rPr>
                            <m:t>𝐷</m:t>
                          </m:r>
                        </m:e>
                        <m:sub>
                          <m:r>
                            <a:rPr lang="en-US" sz="2000" b="0" i="1" dirty="0" smtClean="0">
                              <a:latin typeface="Cambria Math" panose="02040503050406030204" pitchFamily="18" charset="0"/>
                              <a:cs typeface="Arial" pitchFamily="34" charset="0"/>
                            </a:rPr>
                            <m:t>𝐵</m:t>
                          </m:r>
                        </m:sub>
                      </m:sSub>
                      <m:sSup>
                        <m:sSupPr>
                          <m:ctrlPr>
                            <a:rPr lang="en-US" sz="2000" i="1" dirty="0">
                              <a:latin typeface="Cambria Math" panose="02040503050406030204" pitchFamily="18" charset="0"/>
                              <a:ea typeface="Cambria Math" panose="02040503050406030204" pitchFamily="18" charset="0"/>
                              <a:cs typeface="Arial" pitchFamily="34" charset="0"/>
                            </a:rPr>
                          </m:ctrlPr>
                        </m:sSupPr>
                        <m:e>
                          <m:r>
                            <m:rPr>
                              <m:sty m:val="p"/>
                            </m:rPr>
                            <a:rPr lang="en-US" sz="2000" i="1" dirty="0">
                              <a:latin typeface="Cambria Math" panose="02040503050406030204" pitchFamily="18" charset="0"/>
                              <a:ea typeface="Cambria Math" panose="02040503050406030204" pitchFamily="18" charset="0"/>
                              <a:cs typeface="Arial" pitchFamily="34" charset="0"/>
                            </a:rPr>
                            <m:t>∇</m:t>
                          </m:r>
                        </m:e>
                        <m:sup>
                          <m:r>
                            <a:rPr lang="en-US" sz="2000" i="1" dirty="0">
                              <a:latin typeface="Cambria Math" panose="02040503050406030204" pitchFamily="18" charset="0"/>
                              <a:ea typeface="Cambria Math" panose="02040503050406030204" pitchFamily="18" charset="0"/>
                              <a:cs typeface="Arial" pitchFamily="34" charset="0"/>
                            </a:rPr>
                            <m:t>2</m:t>
                          </m:r>
                        </m:sup>
                      </m:sSup>
                      <m:r>
                        <a:rPr lang="en-US" sz="2000" b="0" i="1" dirty="0" smtClean="0">
                          <a:latin typeface="Cambria Math" panose="02040503050406030204" pitchFamily="18" charset="0"/>
                          <a:ea typeface="Cambria Math" panose="02040503050406030204" pitchFamily="18" charset="0"/>
                          <a:cs typeface="Arial" pitchFamily="34" charset="0"/>
                        </a:rPr>
                        <m:t>𝐵</m:t>
                      </m:r>
                      <m:r>
                        <a:rPr lang="en-US" sz="2000" b="0" i="1" dirty="0" smtClean="0">
                          <a:latin typeface="Cambria Math" panose="02040503050406030204" pitchFamily="18" charset="0"/>
                          <a:cs typeface="Arial" pitchFamily="34" charset="0"/>
                        </a:rPr>
                        <m:t>+</m:t>
                      </m:r>
                      <m:sSup>
                        <m:sSupPr>
                          <m:ctrlPr>
                            <a:rPr lang="en-US" sz="2000" i="1" dirty="0">
                              <a:latin typeface="Cambria Math" panose="02040503050406030204" pitchFamily="18" charset="0"/>
                              <a:cs typeface="Arial" pitchFamily="34" charset="0"/>
                            </a:rPr>
                          </m:ctrlPr>
                        </m:sSupPr>
                        <m:e>
                          <m:r>
                            <a:rPr lang="en-US" sz="2000" i="1" dirty="0">
                              <a:latin typeface="Cambria Math" panose="02040503050406030204" pitchFamily="18" charset="0"/>
                              <a:cs typeface="Arial" pitchFamily="34" charset="0"/>
                            </a:rPr>
                            <m:t>𝐴𝐵</m:t>
                          </m:r>
                        </m:e>
                        <m:sup>
                          <m:r>
                            <a:rPr lang="en-US" sz="2000" i="1" dirty="0">
                              <a:latin typeface="Cambria Math" panose="02040503050406030204" pitchFamily="18" charset="0"/>
                              <a:cs typeface="Arial" pitchFamily="34" charset="0"/>
                            </a:rPr>
                            <m:t>2</m:t>
                          </m:r>
                        </m:sup>
                      </m:sSup>
                    </m:oMath>
                  </m:oMathPara>
                </a14:m>
                <a:endParaRPr lang="en-US" sz="2000" dirty="0">
                  <a:latin typeface="Arial" pitchFamily="34" charset="0"/>
                  <a:cs typeface="Arial" pitchFamily="34" charset="0"/>
                </a:endParaRPr>
              </a:p>
            </p:txBody>
          </p:sp>
        </mc:Choice>
        <mc:Fallback xmlns="">
          <p:sp>
            <p:nvSpPr>
              <p:cNvPr id="123" name="Rectangle 122">
                <a:extLst>
                  <a:ext uri="{FF2B5EF4-FFF2-40B4-BE49-F238E27FC236}">
                    <a16:creationId xmlns:a16="http://schemas.microsoft.com/office/drawing/2014/main" id="{03AECBCC-C9BF-4E68-B2D6-3240E9AD7DBB}"/>
                  </a:ext>
                </a:extLst>
              </p:cNvPr>
              <p:cNvSpPr>
                <a:spLocks noRot="1" noChangeAspect="1" noMove="1" noResize="1" noEditPoints="1" noAdjustHandles="1" noChangeArrowheads="1" noChangeShapeType="1" noTextEdit="1"/>
              </p:cNvSpPr>
              <p:nvPr/>
            </p:nvSpPr>
            <p:spPr>
              <a:xfrm>
                <a:off x="3552523" y="4878291"/>
                <a:ext cx="4224175" cy="409856"/>
              </a:xfrm>
              <a:prstGeom prst="rect">
                <a:avLst/>
              </a:prstGeom>
              <a:blipFill>
                <a:blip r:embed="rId3"/>
                <a:stretch>
                  <a:fillRect b="-16418"/>
                </a:stretch>
              </a:blipFill>
            </p:spPr>
            <p:txBody>
              <a:bodyPr/>
              <a:lstStyle/>
              <a:p>
                <a:r>
                  <a:rPr lang="en-US">
                    <a:noFill/>
                  </a:rPr>
                  <a:t> </a:t>
                </a:r>
              </a:p>
            </p:txBody>
          </p:sp>
        </mc:Fallback>
      </mc:AlternateContent>
    </p:spTree>
    <p:extLst>
      <p:ext uri="{BB962C8B-B14F-4D97-AF65-F5344CB8AC3E}">
        <p14:creationId xmlns:p14="http://schemas.microsoft.com/office/powerpoint/2010/main" val="425896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par>
                                <p:cTn id="8" presetID="42" presetClass="path" presetSubtype="0" accel="50000" decel="50000" fill="hold" grpId="1" nodeType="withEffect">
                                  <p:stCondLst>
                                    <p:cond delay="0"/>
                                  </p:stCondLst>
                                  <p:childTnLst>
                                    <p:animMotion origin="layout" path="M -3.75E-6 2.22222E-6 L -3.75E-6 0.17176 " pathEditMode="relative" rAng="0" ptsTypes="AA">
                                      <p:cBhvr>
                                        <p:cTn id="9" dur="2000" fill="hold"/>
                                        <p:tgtEl>
                                          <p:spTgt spid="105"/>
                                        </p:tgtEl>
                                        <p:attrNameLst>
                                          <p:attrName>ppt_x</p:attrName>
                                          <p:attrName>ppt_y</p:attrName>
                                        </p:attrNameLst>
                                      </p:cBhvr>
                                      <p:rCtr x="0" y="8588"/>
                                    </p:animMotion>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fade">
                                      <p:cBhvr>
                                        <p:cTn id="13" dur="500"/>
                                        <p:tgtEl>
                                          <p:spTgt spid="108"/>
                                        </p:tgtEl>
                                      </p:cBhvr>
                                    </p:animEffect>
                                  </p:childTnLst>
                                </p:cTn>
                              </p:par>
                            </p:childTnLst>
                          </p:cTn>
                        </p:par>
                        <p:par>
                          <p:cTn id="14" fill="hold">
                            <p:stCondLst>
                              <p:cond delay="2500"/>
                            </p:stCondLst>
                            <p:childTnLst>
                              <p:par>
                                <p:cTn id="15" presetID="42" presetClass="path" presetSubtype="0" accel="50000" decel="50000" fill="hold" grpId="1" nodeType="afterEffect">
                                  <p:stCondLst>
                                    <p:cond delay="0"/>
                                  </p:stCondLst>
                                  <p:childTnLst>
                                    <p:animMotion origin="layout" path="M 0.00091 7.40741E-7 L 0.00091 0.17176 " pathEditMode="relative" rAng="0" ptsTypes="AA">
                                      <p:cBhvr>
                                        <p:cTn id="16" dur="2000" fill="hold"/>
                                        <p:tgtEl>
                                          <p:spTgt spid="108"/>
                                        </p:tgtEl>
                                        <p:attrNameLst>
                                          <p:attrName>ppt_x</p:attrName>
                                          <p:attrName>ppt_y</p:attrName>
                                        </p:attrNameLst>
                                      </p:cBhvr>
                                      <p:rCtr x="0" y="8588"/>
                                    </p:animMotion>
                                  </p:childTnLst>
                                </p:cTn>
                              </p:par>
                            </p:childTnLst>
                          </p:cTn>
                        </p:par>
                        <p:par>
                          <p:cTn id="17" fill="hold">
                            <p:stCondLst>
                              <p:cond delay="4500"/>
                            </p:stCondLst>
                            <p:childTnLst>
                              <p:par>
                                <p:cTn id="18" presetID="10" presetClass="entr" presetSubtype="0" fill="hold" grpId="0" nodeType="afterEffect">
                                  <p:stCondLst>
                                    <p:cond delay="0"/>
                                  </p:stCondLst>
                                  <p:childTnLst>
                                    <p:set>
                                      <p:cBhvr>
                                        <p:cTn id="19" dur="1" fill="hold">
                                          <p:stCondLst>
                                            <p:cond delay="0"/>
                                          </p:stCondLst>
                                        </p:cTn>
                                        <p:tgtEl>
                                          <p:spTgt spid="109"/>
                                        </p:tgtEl>
                                        <p:attrNameLst>
                                          <p:attrName>style.visibility</p:attrName>
                                        </p:attrNameLst>
                                      </p:cBhvr>
                                      <p:to>
                                        <p:strVal val="visible"/>
                                      </p:to>
                                    </p:set>
                                    <p:animEffect transition="in" filter="fade">
                                      <p:cBhvr>
                                        <p:cTn id="20" dur="500"/>
                                        <p:tgtEl>
                                          <p:spTgt spid="109"/>
                                        </p:tgtEl>
                                      </p:cBhvr>
                                    </p:animEffect>
                                  </p:childTnLst>
                                </p:cTn>
                              </p:par>
                            </p:childTnLst>
                          </p:cTn>
                        </p:par>
                        <p:par>
                          <p:cTn id="21" fill="hold">
                            <p:stCondLst>
                              <p:cond delay="5000"/>
                            </p:stCondLst>
                            <p:childTnLst>
                              <p:par>
                                <p:cTn id="22" presetID="42" presetClass="path" presetSubtype="0" accel="50000" decel="50000" fill="hold" grpId="1" nodeType="afterEffect">
                                  <p:stCondLst>
                                    <p:cond delay="0"/>
                                  </p:stCondLst>
                                  <p:childTnLst>
                                    <p:animMotion origin="layout" path="M -2.08333E-7 7.40741E-7 L -2.08333E-7 0.17176 " pathEditMode="relative" rAng="0" ptsTypes="AA">
                                      <p:cBhvr>
                                        <p:cTn id="23" dur="2000" fill="hold"/>
                                        <p:tgtEl>
                                          <p:spTgt spid="109"/>
                                        </p:tgtEl>
                                        <p:attrNameLst>
                                          <p:attrName>ppt_x</p:attrName>
                                          <p:attrName>ppt_y</p:attrName>
                                        </p:attrNameLst>
                                      </p:cBhvr>
                                      <p:rCtr x="0" y="8588"/>
                                    </p:animMotion>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fade">
                                      <p:cBhvr>
                                        <p:cTn id="27" dur="500"/>
                                        <p:tgtEl>
                                          <p:spTgt spid="110"/>
                                        </p:tgtEl>
                                      </p:cBhvr>
                                    </p:animEffect>
                                  </p:childTnLst>
                                </p:cTn>
                              </p:par>
                            </p:childTnLst>
                          </p:cTn>
                        </p:par>
                        <p:par>
                          <p:cTn id="28" fill="hold">
                            <p:stCondLst>
                              <p:cond delay="7500"/>
                            </p:stCondLst>
                            <p:childTnLst>
                              <p:par>
                                <p:cTn id="29" presetID="42" presetClass="path" presetSubtype="0" accel="50000" decel="50000" fill="hold" grpId="1" nodeType="afterEffect">
                                  <p:stCondLst>
                                    <p:cond delay="0"/>
                                  </p:stCondLst>
                                  <p:childTnLst>
                                    <p:animMotion origin="layout" path="M 0.00091 7.40741E-7 L 0.00091 0.17176 " pathEditMode="relative" rAng="0" ptsTypes="AA">
                                      <p:cBhvr>
                                        <p:cTn id="30" dur="2000" fill="hold"/>
                                        <p:tgtEl>
                                          <p:spTgt spid="110"/>
                                        </p:tgtEl>
                                        <p:attrNameLst>
                                          <p:attrName>ppt_x</p:attrName>
                                          <p:attrName>ppt_y</p:attrName>
                                        </p:attrNameLst>
                                      </p:cBhvr>
                                      <p:rCtr x="0" y="8588"/>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0.00013 -0.00463 L -0.00013 -0.20255 " pathEditMode="relative" rAng="0" ptsTypes="AA">
                                      <p:cBhvr>
                                        <p:cTn id="34" dur="2000" fill="hold"/>
                                        <p:tgtEl>
                                          <p:spTgt spid="78"/>
                                        </p:tgtEl>
                                        <p:attrNameLst>
                                          <p:attrName>ppt_x</p:attrName>
                                          <p:attrName>ppt_y</p:attrName>
                                        </p:attrNameLst>
                                      </p:cBhvr>
                                      <p:rCtr x="0" y="-9907"/>
                                    </p:animMotion>
                                  </p:childTnLst>
                                </p:cTn>
                              </p:par>
                            </p:childTnLst>
                          </p:cTn>
                        </p:par>
                        <p:par>
                          <p:cTn id="35" fill="hold">
                            <p:stCondLst>
                              <p:cond delay="2000"/>
                            </p:stCondLst>
                            <p:childTnLst>
                              <p:par>
                                <p:cTn id="36" presetID="10" presetClass="exit" presetSubtype="0" fill="hold" grpId="1" nodeType="afterEffect">
                                  <p:stCondLst>
                                    <p:cond delay="0"/>
                                  </p:stCondLst>
                                  <p:childTnLst>
                                    <p:animEffect transition="out" filter="fade">
                                      <p:cBhvr>
                                        <p:cTn id="37" dur="500"/>
                                        <p:tgtEl>
                                          <p:spTgt spid="78"/>
                                        </p:tgtEl>
                                      </p:cBhvr>
                                    </p:animEffect>
                                    <p:set>
                                      <p:cBhvr>
                                        <p:cTn id="38" dur="1" fill="hold">
                                          <p:stCondLst>
                                            <p:cond delay="499"/>
                                          </p:stCondLst>
                                        </p:cTn>
                                        <p:tgtEl>
                                          <p:spTgt spid="78"/>
                                        </p:tgtEl>
                                        <p:attrNameLst>
                                          <p:attrName>style.visibility</p:attrName>
                                        </p:attrNameLst>
                                      </p:cBhvr>
                                      <p:to>
                                        <p:strVal val="hidden"/>
                                      </p:to>
                                    </p:set>
                                  </p:childTnLst>
                                </p:cTn>
                              </p:par>
                            </p:childTnLst>
                          </p:cTn>
                        </p:par>
                        <p:par>
                          <p:cTn id="39" fill="hold">
                            <p:stCondLst>
                              <p:cond delay="2500"/>
                            </p:stCondLst>
                            <p:childTnLst>
                              <p:par>
                                <p:cTn id="40" presetID="42" presetClass="path" presetSubtype="0" accel="50000" decel="50000" fill="hold" grpId="0" nodeType="afterEffect">
                                  <p:stCondLst>
                                    <p:cond delay="0"/>
                                  </p:stCondLst>
                                  <p:childTnLst>
                                    <p:animMotion origin="layout" path="M -0.00013 -0.00462 L -0.00013 -0.20254 " pathEditMode="relative" rAng="0" ptsTypes="AA">
                                      <p:cBhvr>
                                        <p:cTn id="41" dur="2000" fill="hold"/>
                                        <p:tgtEl>
                                          <p:spTgt spid="113"/>
                                        </p:tgtEl>
                                        <p:attrNameLst>
                                          <p:attrName>ppt_x</p:attrName>
                                          <p:attrName>ppt_y</p:attrName>
                                        </p:attrNameLst>
                                      </p:cBhvr>
                                      <p:rCtr x="0" y="-9907"/>
                                    </p:animMotion>
                                  </p:childTnLst>
                                </p:cTn>
                              </p:par>
                            </p:childTnLst>
                          </p:cTn>
                        </p:par>
                        <p:par>
                          <p:cTn id="42" fill="hold">
                            <p:stCondLst>
                              <p:cond delay="4500"/>
                            </p:stCondLst>
                            <p:childTnLst>
                              <p:par>
                                <p:cTn id="43" presetID="10" presetClass="exit" presetSubtype="0" fill="hold" grpId="1" nodeType="afterEffect">
                                  <p:stCondLst>
                                    <p:cond delay="0"/>
                                  </p:stCondLst>
                                  <p:childTnLst>
                                    <p:animEffect transition="out" filter="fade">
                                      <p:cBhvr>
                                        <p:cTn id="44" dur="500"/>
                                        <p:tgtEl>
                                          <p:spTgt spid="113"/>
                                        </p:tgtEl>
                                      </p:cBhvr>
                                    </p:animEffect>
                                    <p:set>
                                      <p:cBhvr>
                                        <p:cTn id="45" dur="1" fill="hold">
                                          <p:stCondLst>
                                            <p:cond delay="499"/>
                                          </p:stCondLst>
                                        </p:cTn>
                                        <p:tgtEl>
                                          <p:spTgt spid="113"/>
                                        </p:tgtEl>
                                        <p:attrNameLst>
                                          <p:attrName>style.visibility</p:attrName>
                                        </p:attrNameLst>
                                      </p:cBhvr>
                                      <p:to>
                                        <p:strVal val="hidden"/>
                                      </p:to>
                                    </p:set>
                                  </p:childTnLst>
                                </p:cTn>
                              </p:par>
                            </p:childTnLst>
                          </p:cTn>
                        </p:par>
                        <p:par>
                          <p:cTn id="46" fill="hold">
                            <p:stCondLst>
                              <p:cond delay="5000"/>
                            </p:stCondLst>
                            <p:childTnLst>
                              <p:par>
                                <p:cTn id="47" presetID="42" presetClass="path" presetSubtype="0" accel="50000" decel="50000" fill="hold" grpId="0" nodeType="afterEffect">
                                  <p:stCondLst>
                                    <p:cond delay="0"/>
                                  </p:stCondLst>
                                  <p:childTnLst>
                                    <p:animMotion origin="layout" path="M -0.00013 -0.00462 L -0.00013 -0.20254 " pathEditMode="relative" rAng="0" ptsTypes="AA">
                                      <p:cBhvr>
                                        <p:cTn id="48" dur="2000" fill="hold"/>
                                        <p:tgtEl>
                                          <p:spTgt spid="114"/>
                                        </p:tgtEl>
                                        <p:attrNameLst>
                                          <p:attrName>ppt_x</p:attrName>
                                          <p:attrName>ppt_y</p:attrName>
                                        </p:attrNameLst>
                                      </p:cBhvr>
                                      <p:rCtr x="0" y="-9907"/>
                                    </p:animMotion>
                                  </p:childTnLst>
                                </p:cTn>
                              </p:par>
                            </p:childTnLst>
                          </p:cTn>
                        </p:par>
                        <p:par>
                          <p:cTn id="49" fill="hold">
                            <p:stCondLst>
                              <p:cond delay="7000"/>
                            </p:stCondLst>
                            <p:childTnLst>
                              <p:par>
                                <p:cTn id="50" presetID="10" presetClass="exit" presetSubtype="0" fill="hold" grpId="1" nodeType="afterEffect">
                                  <p:stCondLst>
                                    <p:cond delay="0"/>
                                  </p:stCondLst>
                                  <p:childTnLst>
                                    <p:animEffect transition="out" filter="fade">
                                      <p:cBhvr>
                                        <p:cTn id="51" dur="500"/>
                                        <p:tgtEl>
                                          <p:spTgt spid="114"/>
                                        </p:tgtEl>
                                      </p:cBhvr>
                                    </p:animEffect>
                                    <p:set>
                                      <p:cBhvr>
                                        <p:cTn id="52" dur="1" fill="hold">
                                          <p:stCondLst>
                                            <p:cond delay="499"/>
                                          </p:stCondLst>
                                        </p:cTn>
                                        <p:tgtEl>
                                          <p:spTgt spid="114"/>
                                        </p:tgtEl>
                                        <p:attrNameLst>
                                          <p:attrName>style.visibility</p:attrName>
                                        </p:attrNameLst>
                                      </p:cBhvr>
                                      <p:to>
                                        <p:strVal val="hidden"/>
                                      </p:to>
                                    </p:set>
                                  </p:childTnLst>
                                </p:cTn>
                              </p:par>
                            </p:childTnLst>
                          </p:cTn>
                        </p:par>
                        <p:par>
                          <p:cTn id="53" fill="hold">
                            <p:stCondLst>
                              <p:cond delay="7500"/>
                            </p:stCondLst>
                            <p:childTnLst>
                              <p:par>
                                <p:cTn id="54" presetID="42" presetClass="path" presetSubtype="0" accel="50000" decel="50000" fill="hold" grpId="0" nodeType="afterEffect">
                                  <p:stCondLst>
                                    <p:cond delay="0"/>
                                  </p:stCondLst>
                                  <p:childTnLst>
                                    <p:animMotion origin="layout" path="M -0.00013 -0.00463 L -0.00013 -0.20255 " pathEditMode="relative" rAng="0" ptsTypes="AA">
                                      <p:cBhvr>
                                        <p:cTn id="55" dur="2000" fill="hold"/>
                                        <p:tgtEl>
                                          <p:spTgt spid="115"/>
                                        </p:tgtEl>
                                        <p:attrNameLst>
                                          <p:attrName>ppt_x</p:attrName>
                                          <p:attrName>ppt_y</p:attrName>
                                        </p:attrNameLst>
                                      </p:cBhvr>
                                      <p:rCtr x="0" y="-9907"/>
                                    </p:animMotion>
                                  </p:childTnLst>
                                </p:cTn>
                              </p:par>
                            </p:childTnLst>
                          </p:cTn>
                        </p:par>
                        <p:par>
                          <p:cTn id="56" fill="hold">
                            <p:stCondLst>
                              <p:cond delay="9500"/>
                            </p:stCondLst>
                            <p:childTnLst>
                              <p:par>
                                <p:cTn id="57" presetID="10" presetClass="exit" presetSubtype="0" fill="hold" grpId="1" nodeType="afterEffect">
                                  <p:stCondLst>
                                    <p:cond delay="0"/>
                                  </p:stCondLst>
                                  <p:childTnLst>
                                    <p:animEffect transition="out" filter="fade">
                                      <p:cBhvr>
                                        <p:cTn id="58" dur="500"/>
                                        <p:tgtEl>
                                          <p:spTgt spid="115"/>
                                        </p:tgtEl>
                                      </p:cBhvr>
                                    </p:animEffect>
                                    <p:set>
                                      <p:cBhvr>
                                        <p:cTn id="59" dur="1" fill="hold">
                                          <p:stCondLst>
                                            <p:cond delay="499"/>
                                          </p:stCondLst>
                                        </p:cTn>
                                        <p:tgtEl>
                                          <p:spTgt spid="11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0" presetClass="path" presetSubtype="0" repeatCount="2000" accel="50000" decel="50000" fill="hold" grpId="0" nodeType="clickEffect">
                                  <p:stCondLst>
                                    <p:cond delay="0"/>
                                  </p:stCondLst>
                                  <p:childTnLst>
                                    <p:animMotion origin="layout" path="M -8.33333E-7 -2.59259E-6 L -8.33333E-7 0.00023 C 0.00117 -0.00185 0.00625 -0.00903 0.00794 -0.01273 C 0.00846 -0.01412 0.00899 -0.01551 0.00951 -0.0169 C 0.00977 -0.01828 0.01003 -0.01967 0.01029 -0.02106 C 0.01055 -0.02291 0.01042 -0.02523 0.01107 -0.02662 C 0.01237 -0.02916 0.01576 -0.0324 0.01576 -0.03217 C 0.01289 -0.04004 0.01576 -0.03356 0.01185 -0.03935 C 0.01107 -0.04051 0.01042 -0.04236 0.00951 -0.04352 C 0.00886 -0.04444 0.00781 -0.04421 0.00716 -0.0449 C 0.00547 -0.04653 0.00378 -0.04815 0.00234 -0.05046 C 0.00156 -0.05185 0.00104 -0.0537 -8.33333E-7 -0.05486 C -0.00143 -0.05625 -0.00325 -0.05625 -0.00469 -0.05764 C -0.00937 -0.0618 -0.00625 -0.05949 -0.01185 -0.0618 C -0.01289 -0.06227 -0.01601 -0.06319 -0.01497 -0.06319 C -0.00807 -0.06319 -0.0013 -0.06227 0.0056 -0.0618 C 0.01081 -0.06227 0.01602 -0.06227 0.02136 -0.06319 C 0.0224 -0.06342 0.02344 -0.06435 0.02448 -0.06458 C 0.02682 -0.06481 0.02917 -0.06458 0.03164 -0.06458 L 0.03164 -0.03102 " pathEditMode="relative" rAng="0" ptsTypes="AAAAAAAAAAAAAAAAAAAA">
                                      <p:cBhvr>
                                        <p:cTn id="63" dur="2000" fill="hold"/>
                                        <p:tgtEl>
                                          <p:spTgt spid="13"/>
                                        </p:tgtEl>
                                        <p:attrNameLst>
                                          <p:attrName>ppt_x</p:attrName>
                                          <p:attrName>ppt_y</p:attrName>
                                        </p:attrNameLst>
                                      </p:cBhvr>
                                      <p:rCtr x="820" y="-3241"/>
                                    </p:animMotion>
                                  </p:childTnLst>
                                </p:cTn>
                              </p:par>
                              <p:par>
                                <p:cTn id="64" presetID="0" presetClass="path" presetSubtype="0" repeatCount="2000" accel="50000" decel="50000" fill="hold" grpId="0" nodeType="withEffect">
                                  <p:stCondLst>
                                    <p:cond delay="0"/>
                                  </p:stCondLst>
                                  <p:childTnLst>
                                    <p:animMotion origin="layout" path="M -0.0013 0.00046 L -0.0013 0.00069 C -0.00573 0.00092 -0.01042 4.07407E-6 -0.01472 0.00185 C -0.01589 0.00231 -0.0125 0.00324 -0.01159 0.00463 C -0.00638 0.01111 -0.01185 0.00717 -0.00677 0.01018 C -0.00625 0.01157 -0.00586 0.01319 -0.00521 0.01435 C -0.00456 0.01551 -0.00352 0.01597 -0.00287 0.01713 C 0.00351 0.03032 -0.00274 0.02222 0.0026 0.02847 C 0.00429 0.03703 0.00403 0.03125 -0.00365 0.03402 C -0.00534 0.03472 -0.00677 0.03588 -0.00847 0.0368 C -0.01133 0.03865 -0.01276 0.03912 -0.0155 0.04398 C -0.01849 0.04907 -0.0168 0.04745 -0.02032 0.04953 C -0.0211 0.05046 -0.02188 0.05115 -0.02266 0.05231 C -0.02344 0.0537 -0.02396 0.05555 -0.025 0.05648 C -0.02644 0.0581 -0.02969 0.05949 -0.02969 0.05972 C -0.03203 0.04722 -0.02969 0.06111 -0.03125 0.03263 C -0.03138 0.03125 -0.03203 0.02847 -0.03203 0.0287 " pathEditMode="relative" rAng="0" ptsTypes="AAAAAAAAAAAAAAAAA">
                                      <p:cBhvr>
                                        <p:cTn id="65" dur="2000" fill="hold"/>
                                        <p:tgtEl>
                                          <p:spTgt spid="85"/>
                                        </p:tgtEl>
                                        <p:attrNameLst>
                                          <p:attrName>ppt_x</p:attrName>
                                          <p:attrName>ppt_y</p:attrName>
                                        </p:attrNameLst>
                                      </p:cBhvr>
                                      <p:rCtr x="-1302" y="2963"/>
                                    </p:animMotion>
                                  </p:childTnLst>
                                </p:cTn>
                              </p:par>
                              <p:par>
                                <p:cTn id="66" presetID="0" presetClass="path" presetSubtype="0" repeatCount="2000" accel="50000" decel="50000" fill="hold" grpId="0" nodeType="withEffect">
                                  <p:stCondLst>
                                    <p:cond delay="0"/>
                                  </p:stCondLst>
                                  <p:childTnLst>
                                    <p:animMotion origin="layout" path="M 0.00196 -0.00301 L 0.00196 -0.00278 C 0.00118 0.00069 0.00014 0.0044 -0.00052 0.0081 C -0.00091 0.01041 -0.00078 0.01296 -0.0013 0.01504 C -0.00156 0.01666 -0.00234 0.01782 -0.00286 0.01944 C -0.00364 0.02176 -0.00442 0.02407 -0.0052 0.02639 C -0.00638 0.03634 -0.00559 0.03102 -0.00755 0.0419 C -0.00781 0.04329 -0.00794 0.04491 -0.00833 0.04606 L -0.01145 0.0544 C -0.01067 0.05486 -0.01002 0.05579 -0.00911 0.05579 C -0.00156 0.05671 0.04584 0.05856 0.05014 0.05879 C 0.04245 0.07222 0.05222 0.05625 0.04532 0.06435 C 0.04441 0.06551 0.04389 0.06713 0.04297 0.06852 C 0.04219 0.06967 0.04128 0.07014 0.04063 0.07129 C 0.02943 0.08912 0.03959 0.07291 0.03425 0.08403 C 0.03178 0.08935 0.03152 0.08912 0.02878 0.09236 C 0.02722 0.10046 0.02852 0.0956 0.02318 0.10509 C 0.01628 0.11736 0.02474 0.10162 0.01928 0.11342 C 0.01576 0.12083 0.01771 0.11458 0.01615 0.1206 " pathEditMode="relative" rAng="0" ptsTypes="AAAAAAAAAAAAAAAAAAA">
                                      <p:cBhvr>
                                        <p:cTn id="67" dur="2000" fill="hold"/>
                                        <p:tgtEl>
                                          <p:spTgt spid="63"/>
                                        </p:tgtEl>
                                        <p:attrNameLst>
                                          <p:attrName>ppt_x</p:attrName>
                                          <p:attrName>ppt_y</p:attrName>
                                        </p:attrNameLst>
                                      </p:cBhvr>
                                      <p:rCtr x="1732" y="6181"/>
                                    </p:animMotion>
                                  </p:childTnLst>
                                </p:cTn>
                              </p:par>
                              <p:par>
                                <p:cTn id="68" presetID="0" presetClass="path" presetSubtype="0" repeatCount="2000" accel="50000" decel="50000" fill="hold" grpId="0" nodeType="withEffect">
                                  <p:stCondLst>
                                    <p:cond delay="0"/>
                                  </p:stCondLst>
                                  <p:childTnLst>
                                    <p:animMotion origin="layout" path="M -0.00079 0.00069 L -0.00079 0.00093 C -0.00261 0.00301 -0.00443 0.00556 -0.00638 0.00764 C -0.01081 0.0125 -0.00678 0.00324 -0.01185 0.01458 C -0.01303 0.01736 -0.01498 0.02292 -0.01498 0.02315 C -0.01524 0.02546 -0.01459 0.0287 -0.01576 0.03009 C -0.01706 0.03148 -0.02084 0.02384 -0.02136 0.02292 C -0.02162 0.0206 -0.02149 0.01806 -0.02214 0.01597 C -0.02279 0.01343 -0.02657 0.00926 -0.02761 0.00764 C -0.03138 0.00185 -0.02839 0.0044 -0.0323 0.00208 C -0.03204 0.00069 -0.03204 -0.00093 -0.03151 -0.00232 C -0.03047 -0.00509 -0.02748 -0.00857 -0.02605 -0.01065 C -0.02579 -0.01204 -0.02579 -0.01366 -0.02526 -0.01482 C -0.02461 -0.01644 -0.0237 -0.01782 -0.02292 -0.01898 C -0.02123 -0.02153 -0.01928 -0.02384 -0.01732 -0.02593 C -0.01706 -0.03009 -0.01706 -0.03819 -0.01576 -0.04282 C -0.01537 -0.04444 -0.01472 -0.0456 -0.0142 -0.04699 C -0.01394 -0.04838 -0.01368 -0.04977 -0.01342 -0.05116 C -0.01303 -0.05347 -0.0125 -0.0588 -0.01185 -0.06111 C -0.01146 -0.0625 -0.01081 -0.06389 -0.01029 -0.06528 C -0.00834 -0.07523 -0.01003 -0.07199 -0.00638 -0.07639 C -0.00521 -0.07546 -0.0043 -0.07454 -0.00313 -0.07361 C -0.00209 -0.07292 -0.00105 -0.07315 4.375E-6 -0.07222 C 0.00143 -0.0713 0.00247 -0.06898 0.0039 -0.06806 C 0.00546 -0.06713 0.00716 -0.06736 0.00872 -0.06667 C 0.01393 -0.06412 0.01914 -0.06065 0.02447 -0.05833 C 0.03164 -0.05509 0.02877 -0.05671 0.0332 -0.05417 C 0.03281 -0.05232 0.03307 -0.04699 0.03229 -0.04838 C 0.03138 -0.05023 0.03151 -0.06134 0.03151 -0.06389 " pathEditMode="relative" rAng="0" ptsTypes="AAAAAAAAAAAAAAAAAAAAAAAAAAAAA">
                                      <p:cBhvr>
                                        <p:cTn id="69" dur="2000" fill="hold"/>
                                        <p:tgtEl>
                                          <p:spTgt spid="56"/>
                                        </p:tgtEl>
                                        <p:attrNameLst>
                                          <p:attrName>ppt_x</p:attrName>
                                          <p:attrName>ppt_y</p:attrName>
                                        </p:attrNameLst>
                                      </p:cBhvr>
                                      <p:rCtr x="117" y="-2384"/>
                                    </p:animMotion>
                                  </p:childTnLst>
                                </p:cTn>
                              </p:par>
                              <p:par>
                                <p:cTn id="70" presetID="0" presetClass="path" presetSubtype="0" repeatCount="2000" accel="50000" decel="50000" fill="hold" grpId="0" nodeType="withEffect">
                                  <p:stCondLst>
                                    <p:cond delay="0"/>
                                  </p:stCondLst>
                                  <p:childTnLst>
                                    <p:animMotion origin="layout" path="M -1.45833E-6 -2.59259E-6 L -1.45833E-6 0.00047 C -0.00221 -0.00532 -0.00456 -0.00972 -0.00612 -0.01504 C -0.00664 -0.01713 -0.00703 -0.01944 -0.00781 -0.02153 C -0.00833 -0.02268 -0.00885 -0.02407 -0.00924 -0.02592 C -0.01042 -0.02963 -0.01068 -0.03588 -0.01094 -0.03912 C -0.01914 -0.02963 -0.00651 -0.04514 -0.0168 -0.03171 C -0.01836 -0.02986 -0.01992 -0.02685 -0.02187 -0.02592 L -0.02435 -0.0243 C -0.02513 -0.02523 -0.0263 -0.02546 -0.02682 -0.02731 C -0.0276 -0.03055 -0.02734 -0.03426 -0.0276 -0.03796 C -0.02956 -0.05879 -0.02734 -0.02847 -0.0293 -0.0574 C -0.03047 -0.01574 -0.02409 -0.0199 -0.03268 -0.0243 C -0.03359 -0.02477 -0.03489 -0.02523 -0.03607 -0.02592 C -0.03737 -0.02639 -0.0388 -0.02685 -0.04023 -0.02731 C -0.04114 -0.02847 -0.04232 -0.0294 -0.04336 -0.03055 C -0.04505 -0.03148 -0.04765 -0.0324 -0.04909 -0.03333 C -0.04896 -0.04028 -0.04896 -0.04745 -0.04844 -0.0544 C -0.04765 -0.06875 -0.04765 -0.0544 -0.04765 -0.06041 " pathEditMode="relative" rAng="0" ptsTypes="AAAAAAAAAAAAAAAAAAA">
                                      <p:cBhvr>
                                        <p:cTn id="71" dur="2000" fill="hold"/>
                                        <p:tgtEl>
                                          <p:spTgt spid="80"/>
                                        </p:tgtEl>
                                        <p:attrNameLst>
                                          <p:attrName>ppt_x</p:attrName>
                                          <p:attrName>ppt_y</p:attrName>
                                        </p:attrNameLst>
                                      </p:cBhvr>
                                      <p:rCtr x="-2461" y="-3032"/>
                                    </p:animMotion>
                                  </p:childTnLst>
                                </p:cTn>
                              </p:par>
                            </p:childTnLst>
                          </p:cTn>
                        </p:par>
                      </p:childTnLst>
                    </p:cTn>
                  </p:par>
                  <p:par>
                    <p:cTn id="72" fill="hold">
                      <p:stCondLst>
                        <p:cond delay="indefinite"/>
                      </p:stCondLst>
                      <p:childTnLst>
                        <p:par>
                          <p:cTn id="73" fill="hold">
                            <p:stCondLst>
                              <p:cond delay="0"/>
                            </p:stCondLst>
                            <p:childTnLst>
                              <p:par>
                                <p:cTn id="74" presetID="26" presetClass="emph" presetSubtype="0" repeatCount="3000" fill="hold" grpId="0" nodeType="clickEffect">
                                  <p:stCondLst>
                                    <p:cond delay="0"/>
                                  </p:stCondLst>
                                  <p:childTnLst>
                                    <p:animEffect transition="out" filter="fade">
                                      <p:cBhvr>
                                        <p:cTn id="75" dur="1000" tmFilter="0, 0; .2, .5; .8, .5; 1, 0"/>
                                        <p:tgtEl>
                                          <p:spTgt spid="48"/>
                                        </p:tgtEl>
                                      </p:cBhvr>
                                    </p:animEffect>
                                    <p:animScale>
                                      <p:cBhvr>
                                        <p:cTn id="76" dur="500" autoRev="1" fill="hold"/>
                                        <p:tgtEl>
                                          <p:spTgt spid="48"/>
                                        </p:tgtEl>
                                      </p:cBhvr>
                                      <p:by x="105000" y="105000"/>
                                    </p:animScale>
                                  </p:childTnLst>
                                </p:cTn>
                              </p:par>
                              <p:par>
                                <p:cTn id="77" presetID="26" presetClass="emph" presetSubtype="0" repeatCount="3000" fill="hold" grpId="0" nodeType="withEffect">
                                  <p:stCondLst>
                                    <p:cond delay="0"/>
                                  </p:stCondLst>
                                  <p:childTnLst>
                                    <p:animEffect transition="out" filter="fade">
                                      <p:cBhvr>
                                        <p:cTn id="78" dur="1000" tmFilter="0, 0; .2, .5; .8, .5; 1, 0"/>
                                        <p:tgtEl>
                                          <p:spTgt spid="50"/>
                                        </p:tgtEl>
                                      </p:cBhvr>
                                    </p:animEffect>
                                    <p:animScale>
                                      <p:cBhvr>
                                        <p:cTn id="79" dur="500" autoRev="1" fill="hold"/>
                                        <p:tgtEl>
                                          <p:spTgt spid="50"/>
                                        </p:tgtEl>
                                      </p:cBhvr>
                                      <p:by x="105000" y="105000"/>
                                    </p:animScale>
                                  </p:childTnLst>
                                </p:cTn>
                              </p:par>
                              <p:par>
                                <p:cTn id="80" presetID="26" presetClass="emph" presetSubtype="0" repeatCount="3000" fill="hold" grpId="1" nodeType="withEffect">
                                  <p:stCondLst>
                                    <p:cond delay="0"/>
                                  </p:stCondLst>
                                  <p:childTnLst>
                                    <p:animEffect transition="out" filter="fade">
                                      <p:cBhvr>
                                        <p:cTn id="81" dur="1000" tmFilter="0, 0; .2, .5; .8, .5; 1, 0"/>
                                        <p:tgtEl>
                                          <p:spTgt spid="80"/>
                                        </p:tgtEl>
                                      </p:cBhvr>
                                    </p:animEffect>
                                    <p:animScale>
                                      <p:cBhvr>
                                        <p:cTn id="82" dur="500" autoRev="1" fill="hold"/>
                                        <p:tgtEl>
                                          <p:spTgt spid="80"/>
                                        </p:tgtEl>
                                      </p:cBhvr>
                                      <p:by x="105000" y="105000"/>
                                    </p:animScale>
                                  </p:childTnLst>
                                </p:cTn>
                              </p:par>
                              <p:par>
                                <p:cTn id="83" presetID="26" presetClass="emph" presetSubtype="0" repeatCount="3000" fill="hold" grpId="0" nodeType="withEffect">
                                  <p:stCondLst>
                                    <p:cond delay="0"/>
                                  </p:stCondLst>
                                  <p:childTnLst>
                                    <p:animEffect transition="out" filter="fade">
                                      <p:cBhvr>
                                        <p:cTn id="84" dur="1000" tmFilter="0, 0; .2, .5; .8, .5; 1, 0"/>
                                        <p:tgtEl>
                                          <p:spTgt spid="43"/>
                                        </p:tgtEl>
                                      </p:cBhvr>
                                    </p:animEffect>
                                    <p:animScale>
                                      <p:cBhvr>
                                        <p:cTn id="85" dur="500" autoRev="1" fill="hold"/>
                                        <p:tgtEl>
                                          <p:spTgt spid="43"/>
                                        </p:tgtEl>
                                      </p:cBhvr>
                                      <p:by x="105000" y="105000"/>
                                    </p:animScale>
                                  </p:childTnLst>
                                </p:cTn>
                              </p:par>
                              <p:par>
                                <p:cTn id="86" presetID="26" presetClass="emph" presetSubtype="0" repeatCount="3000" fill="hold" grpId="0" nodeType="withEffect">
                                  <p:stCondLst>
                                    <p:cond delay="0"/>
                                  </p:stCondLst>
                                  <p:childTnLst>
                                    <p:animEffect transition="out" filter="fade">
                                      <p:cBhvr>
                                        <p:cTn id="87" dur="1000" tmFilter="0, 0; .2, .5; .8, .5; 1, 0"/>
                                        <p:tgtEl>
                                          <p:spTgt spid="41"/>
                                        </p:tgtEl>
                                      </p:cBhvr>
                                    </p:animEffect>
                                    <p:animScale>
                                      <p:cBhvr>
                                        <p:cTn id="88" dur="500" autoRev="1" fill="hold"/>
                                        <p:tgtEl>
                                          <p:spTgt spid="41"/>
                                        </p:tgtEl>
                                      </p:cBhvr>
                                      <p:by x="105000" y="105000"/>
                                    </p:animScale>
                                  </p:childTnLst>
                                </p:cTn>
                              </p:par>
                              <p:par>
                                <p:cTn id="89" presetID="26" presetClass="emph" presetSubtype="0" repeatCount="3000" fill="hold" grpId="1" nodeType="withEffect">
                                  <p:stCondLst>
                                    <p:cond delay="0"/>
                                  </p:stCondLst>
                                  <p:childTnLst>
                                    <p:animEffect transition="out" filter="fade">
                                      <p:cBhvr>
                                        <p:cTn id="90" dur="1000" tmFilter="0, 0; .2, .5; .8, .5; 1, 0"/>
                                        <p:tgtEl>
                                          <p:spTgt spid="85"/>
                                        </p:tgtEl>
                                      </p:cBhvr>
                                    </p:animEffect>
                                    <p:animScale>
                                      <p:cBhvr>
                                        <p:cTn id="91" dur="500" autoRev="1" fill="hold"/>
                                        <p:tgtEl>
                                          <p:spTgt spid="85"/>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mph" presetSubtype="1" nodeType="clickEffect">
                                  <p:stCondLst>
                                    <p:cond delay="0"/>
                                  </p:stCondLst>
                                  <p:childTnLst>
                                    <p:set>
                                      <p:cBhvr>
                                        <p:cTn id="95" dur="indefinite"/>
                                        <p:tgtEl>
                                          <p:spTgt spid="85"/>
                                        </p:tgtEl>
                                        <p:attrNameLst>
                                          <p:attrName>fillcolor</p:attrName>
                                        </p:attrNameLst>
                                      </p:cBhvr>
                                      <p:to>
                                        <p:clrVal>
                                          <a:schemeClr val="accent1"/>
                                        </p:clrVal>
                                      </p:to>
                                    </p:set>
                                    <p:set>
                                      <p:cBhvr>
                                        <p:cTn id="96" dur="indefinite"/>
                                        <p:tgtEl>
                                          <p:spTgt spid="85"/>
                                        </p:tgtEl>
                                        <p:attrNameLst>
                                          <p:attrName>fill.type</p:attrName>
                                        </p:attrNameLst>
                                      </p:cBhvr>
                                      <p:to>
                                        <p:strVal val="solid"/>
                                      </p:to>
                                    </p:set>
                                    <p:set>
                                      <p:cBhvr>
                                        <p:cTn id="97" dur="indefinite"/>
                                        <p:tgtEl>
                                          <p:spTgt spid="85"/>
                                        </p:tgtEl>
                                        <p:attrNameLst>
                                          <p:attrName>fill.on</p:attrName>
                                        </p:attrNameLst>
                                      </p:cBhvr>
                                      <p:to>
                                        <p:strVal val="true"/>
                                      </p:to>
                                    </p:set>
                                  </p:childTnLst>
                                </p:cTn>
                              </p:par>
                              <p:par>
                                <p:cTn id="98" presetID="1" presetClass="emph" presetSubtype="1" nodeType="withEffect">
                                  <p:stCondLst>
                                    <p:cond delay="0"/>
                                  </p:stCondLst>
                                  <p:childTnLst>
                                    <p:set>
                                      <p:cBhvr>
                                        <p:cTn id="99" dur="indefinite"/>
                                        <p:tgtEl>
                                          <p:spTgt spid="80"/>
                                        </p:tgtEl>
                                        <p:attrNameLst>
                                          <p:attrName>fillcolor</p:attrName>
                                        </p:attrNameLst>
                                      </p:cBhvr>
                                      <p:to>
                                        <p:clrVal>
                                          <a:schemeClr val="accent1"/>
                                        </p:clrVal>
                                      </p:to>
                                    </p:set>
                                    <p:set>
                                      <p:cBhvr>
                                        <p:cTn id="100" dur="indefinite"/>
                                        <p:tgtEl>
                                          <p:spTgt spid="80"/>
                                        </p:tgtEl>
                                        <p:attrNameLst>
                                          <p:attrName>fill.type</p:attrName>
                                        </p:attrNameLst>
                                      </p:cBhvr>
                                      <p:to>
                                        <p:strVal val="solid"/>
                                      </p:to>
                                    </p:set>
                                    <p:set>
                                      <p:cBhvr>
                                        <p:cTn id="101" dur="indefinite"/>
                                        <p:tgtEl>
                                          <p:spTgt spid="8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1" grpId="0" animBg="1"/>
      <p:bldP spid="43" grpId="0" animBg="1"/>
      <p:bldP spid="48" grpId="0" animBg="1"/>
      <p:bldP spid="50" grpId="0" animBg="1"/>
      <p:bldP spid="56" grpId="0" animBg="1"/>
      <p:bldP spid="63" grpId="0" animBg="1"/>
      <p:bldP spid="85" grpId="0" animBg="1"/>
      <p:bldP spid="85" grpId="1" animBg="1"/>
      <p:bldP spid="80" grpId="0" animBg="1"/>
      <p:bldP spid="80" grpId="1" animBg="1"/>
      <p:bldP spid="78" grpId="0" animBg="1" autoUpdateAnimBg="0"/>
      <p:bldP spid="78" grpId="1" animBg="1"/>
      <p:bldP spid="105" grpId="0" animBg="1"/>
      <p:bldP spid="105" grpId="1" animBg="1"/>
      <p:bldP spid="108" grpId="0" animBg="1"/>
      <p:bldP spid="108" grpId="1" animBg="1"/>
      <p:bldP spid="109" grpId="0" animBg="1"/>
      <p:bldP spid="109" grpId="1" animBg="1"/>
      <p:bldP spid="110" grpId="0" animBg="1"/>
      <p:bldP spid="110" grpId="1" animBg="1"/>
      <p:bldP spid="113" grpId="0" animBg="1" autoUpdateAnimBg="0"/>
      <p:bldP spid="113" grpId="1" animBg="1"/>
      <p:bldP spid="114" grpId="0" animBg="1" autoUpdateAnimBg="0"/>
      <p:bldP spid="114" grpId="1" animBg="1"/>
      <p:bldP spid="115" grpId="0" animBg="1" autoUpdateAnimBg="0"/>
      <p:bldP spid="1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CCADF4-06D3-7749-A46E-F6DAA50744F1}"/>
              </a:ext>
            </a:extLst>
          </p:cNvPr>
          <p:cNvSpPr>
            <a:spLocks noGrp="1"/>
          </p:cNvSpPr>
          <p:nvPr>
            <p:ph type="title"/>
          </p:nvPr>
        </p:nvSpPr>
        <p:spPr/>
        <p:txBody>
          <a:bodyPr/>
          <a:lstStyle/>
          <a:p>
            <a:r>
              <a:rPr lang="en-US" sz="2800" dirty="0"/>
              <a:t>Research User Stories</a:t>
            </a:r>
          </a:p>
        </p:txBody>
      </p:sp>
      <p:sp>
        <p:nvSpPr>
          <p:cNvPr id="2" name="Content Placeholder 1">
            <a:extLst>
              <a:ext uri="{FF2B5EF4-FFF2-40B4-BE49-F238E27FC236}">
                <a16:creationId xmlns:a16="http://schemas.microsoft.com/office/drawing/2014/main" id="{B753273D-36C6-41D0-AEE8-7067DBCB125C}"/>
              </a:ext>
            </a:extLst>
          </p:cNvPr>
          <p:cNvSpPr>
            <a:spLocks noGrp="1"/>
          </p:cNvSpPr>
          <p:nvPr>
            <p:ph idx="1"/>
          </p:nvPr>
        </p:nvSpPr>
        <p:spPr/>
        <p:txBody>
          <a:bodyPr/>
          <a:lstStyle/>
          <a:p>
            <a:endParaRPr lang="en-US" dirty="0"/>
          </a:p>
          <a:p>
            <a:r>
              <a:rPr lang="en-US" dirty="0"/>
              <a:t>Developing Radio Astronomy Instruments with Simulink Libraries</a:t>
            </a:r>
          </a:p>
          <a:p>
            <a:endParaRPr lang="en-US" dirty="0"/>
          </a:p>
          <a:p>
            <a:r>
              <a:rPr lang="en-US" dirty="0"/>
              <a:t>Using machine learning to build a better battery</a:t>
            </a:r>
          </a:p>
        </p:txBody>
      </p:sp>
    </p:spTree>
    <p:extLst>
      <p:ext uri="{BB962C8B-B14F-4D97-AF65-F5344CB8AC3E}">
        <p14:creationId xmlns:p14="http://schemas.microsoft.com/office/powerpoint/2010/main" val="348403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2D554B-48AD-41B0-BBAA-494DF08FEEAF}"/>
              </a:ext>
            </a:extLst>
          </p:cNvPr>
          <p:cNvPicPr>
            <a:picLocks noChangeAspect="1"/>
          </p:cNvPicPr>
          <p:nvPr/>
        </p:nvPicPr>
        <p:blipFill>
          <a:blip r:embed="rId3"/>
          <a:stretch>
            <a:fillRect/>
          </a:stretch>
        </p:blipFill>
        <p:spPr>
          <a:xfrm>
            <a:off x="2545080" y="2420747"/>
            <a:ext cx="7467600" cy="2740405"/>
          </a:xfrm>
          <a:prstGeom prst="rect">
            <a:avLst/>
          </a:prstGeom>
        </p:spPr>
      </p:pic>
      <p:pic>
        <p:nvPicPr>
          <p:cNvPr id="6" name="Picture 5">
            <a:extLst>
              <a:ext uri="{FF2B5EF4-FFF2-40B4-BE49-F238E27FC236}">
                <a16:creationId xmlns:a16="http://schemas.microsoft.com/office/drawing/2014/main" id="{D6E65989-413C-4D6F-8003-108B3641673B}"/>
              </a:ext>
            </a:extLst>
          </p:cNvPr>
          <p:cNvPicPr>
            <a:picLocks noChangeAspect="1"/>
          </p:cNvPicPr>
          <p:nvPr/>
        </p:nvPicPr>
        <p:blipFill>
          <a:blip r:embed="rId4"/>
          <a:stretch>
            <a:fillRect/>
          </a:stretch>
        </p:blipFill>
        <p:spPr>
          <a:xfrm>
            <a:off x="1371600" y="952500"/>
            <a:ext cx="9525000" cy="5676900"/>
          </a:xfrm>
          <a:prstGeom prst="rect">
            <a:avLst/>
          </a:prstGeom>
        </p:spPr>
      </p:pic>
      <p:sp>
        <p:nvSpPr>
          <p:cNvPr id="2" name="Title 1">
            <a:extLst>
              <a:ext uri="{FF2B5EF4-FFF2-40B4-BE49-F238E27FC236}">
                <a16:creationId xmlns:a16="http://schemas.microsoft.com/office/drawing/2014/main" id="{6FEF57E3-8727-4496-8F3D-D8EA80614E57}"/>
              </a:ext>
            </a:extLst>
          </p:cNvPr>
          <p:cNvSpPr>
            <a:spLocks noGrp="1"/>
          </p:cNvSpPr>
          <p:nvPr>
            <p:ph type="title"/>
          </p:nvPr>
        </p:nvSpPr>
        <p:spPr>
          <a:xfrm>
            <a:off x="533400" y="200723"/>
            <a:ext cx="10769600" cy="990600"/>
          </a:xfrm>
        </p:spPr>
        <p:txBody>
          <a:bodyPr/>
          <a:lstStyle/>
          <a:p>
            <a:r>
              <a:rPr lang="en-US" dirty="0"/>
              <a:t>About Radio astronomy</a:t>
            </a:r>
          </a:p>
        </p:txBody>
      </p:sp>
      <p:pic>
        <p:nvPicPr>
          <p:cNvPr id="5" name="Picture 4">
            <a:extLst>
              <a:ext uri="{FF2B5EF4-FFF2-40B4-BE49-F238E27FC236}">
                <a16:creationId xmlns:a16="http://schemas.microsoft.com/office/drawing/2014/main" id="{213ED6ED-633E-41F5-A85F-E5D20F55A5D4}"/>
              </a:ext>
            </a:extLst>
          </p:cNvPr>
          <p:cNvPicPr>
            <a:picLocks noChangeAspect="1"/>
          </p:cNvPicPr>
          <p:nvPr/>
        </p:nvPicPr>
        <p:blipFill>
          <a:blip r:embed="rId5"/>
          <a:stretch>
            <a:fillRect/>
          </a:stretch>
        </p:blipFill>
        <p:spPr>
          <a:xfrm>
            <a:off x="1371600" y="952499"/>
            <a:ext cx="9525000" cy="5676900"/>
          </a:xfrm>
          <a:prstGeom prst="rect">
            <a:avLst/>
          </a:prstGeom>
        </p:spPr>
      </p:pic>
    </p:spTree>
    <p:extLst>
      <p:ext uri="{BB962C8B-B14F-4D97-AF65-F5344CB8AC3E}">
        <p14:creationId xmlns:p14="http://schemas.microsoft.com/office/powerpoint/2010/main" val="297427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W_Public_widescreen">
  <a:themeElements>
    <a:clrScheme name="TMW_PPT">
      <a:dk1>
        <a:sysClr val="windowText" lastClr="000000"/>
      </a:dk1>
      <a:lt1>
        <a:sysClr val="window" lastClr="FFFFFF"/>
      </a:lt1>
      <a:dk2>
        <a:srgbClr val="125687"/>
      </a:dk2>
      <a:lt2>
        <a:srgbClr val="EEECE1"/>
      </a:lt2>
      <a:accent1>
        <a:srgbClr val="95B3D7"/>
      </a:accent1>
      <a:accent2>
        <a:srgbClr val="781414"/>
      </a:accent2>
      <a:accent3>
        <a:srgbClr val="697819"/>
      </a:accent3>
      <a:accent4>
        <a:srgbClr val="D27809"/>
      </a:accent4>
      <a:accent5>
        <a:srgbClr val="BFBFBF"/>
      </a:accent5>
      <a:accent6>
        <a:srgbClr val="E5DD9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b="1" dirty="0"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dirty="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resentation3" id="{6F5C3A85-E13B-0B47-A520-CAFA75C5D439}" vid="{233173AB-C6A1-5A45-B081-6FA1C2CAE7D3}"/>
    </a:ext>
  </a:extLst>
</a:theme>
</file>

<file path=ppt/theme/theme2.xml><?xml version="1.0" encoding="utf-8"?>
<a:theme xmlns:a="http://schemas.openxmlformats.org/drawingml/2006/main" name="1_MW_Public_widescreen">
  <a:themeElements>
    <a:clrScheme name="TMW_PPT">
      <a:dk1>
        <a:sysClr val="windowText" lastClr="000000"/>
      </a:dk1>
      <a:lt1>
        <a:sysClr val="window" lastClr="FFFFFF"/>
      </a:lt1>
      <a:dk2>
        <a:srgbClr val="125687"/>
      </a:dk2>
      <a:lt2>
        <a:srgbClr val="EEECE1"/>
      </a:lt2>
      <a:accent1>
        <a:srgbClr val="95B3D7"/>
      </a:accent1>
      <a:accent2>
        <a:srgbClr val="781414"/>
      </a:accent2>
      <a:accent3>
        <a:srgbClr val="697819"/>
      </a:accent3>
      <a:accent4>
        <a:srgbClr val="D27809"/>
      </a:accent4>
      <a:accent5>
        <a:srgbClr val="BFBFBF"/>
      </a:accent5>
      <a:accent6>
        <a:srgbClr val="E5DD9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b="1" dirty="0" smtClean="0">
            <a:latin typeface="Arial" pitchFamily="34" charset="0"/>
            <a:cs typeface="Arial"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dirty="0">
            <a:latin typeface="Arial" pitchFamily="34" charset="0"/>
            <a:cs typeface="Arial" pitchFamily="34" charset="0"/>
          </a:defRPr>
        </a:defPPr>
      </a:lstStyle>
    </a:txDef>
  </a:objectDefaults>
  <a:extraClrSchemeLst/>
  <a:extLst>
    <a:ext uri="{05A4C25C-085E-4340-85A3-A5531E510DB2}">
      <thm15:themeFamily xmlns:thm15="http://schemas.microsoft.com/office/thememl/2012/main" name="Presentation6" id="{D5DDB77A-7A95-494D-BDB2-3B07E4E9C6D3}" vid="{6DD05541-C2C4-9745-96B7-E9779F5DB94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BF87E71D19AD641A08A357819029B77" ma:contentTypeVersion="13" ma:contentTypeDescription="Create a new document." ma:contentTypeScope="" ma:versionID="9c75323607ac0e751c2566a842f314d2">
  <xsd:schema xmlns:xsd="http://www.w3.org/2001/XMLSchema" xmlns:xs="http://www.w3.org/2001/XMLSchema" xmlns:p="http://schemas.microsoft.com/office/2006/metadata/properties" xmlns:ns3="fa027893-5a6e-4378-a32a-de6a9047747e" xmlns:ns4="5911012b-d12c-440b-9ad8-fabf4585ae73" targetNamespace="http://schemas.microsoft.com/office/2006/metadata/properties" ma:root="true" ma:fieldsID="8c4b3fd71fd5bfa4baa950200ee954b9" ns3:_="" ns4:_="">
    <xsd:import namespace="fa027893-5a6e-4378-a32a-de6a9047747e"/>
    <xsd:import namespace="5911012b-d12c-440b-9ad8-fabf4585ae7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027893-5a6e-4378-a32a-de6a90477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911012b-d12c-440b-9ad8-fabf4585ae7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61DF2E-245C-45DF-A9A5-EABECEA4295F}">
  <ds:schemaRefs>
    <ds:schemaRef ds:uri="http://schemas.microsoft.com/sharepoint/v3/contenttype/forms"/>
  </ds:schemaRefs>
</ds:datastoreItem>
</file>

<file path=customXml/itemProps2.xml><?xml version="1.0" encoding="utf-8"?>
<ds:datastoreItem xmlns:ds="http://schemas.openxmlformats.org/officeDocument/2006/customXml" ds:itemID="{73B851B7-D313-4E85-A1E0-5976CFE11EC3}">
  <ds:schemaRefs>
    <ds:schemaRef ds:uri="http://purl.org/dc/terms/"/>
    <ds:schemaRef ds:uri="http://schemas.openxmlformats.org/package/2006/metadata/core-properties"/>
    <ds:schemaRef ds:uri="fa027893-5a6e-4378-a32a-de6a9047747e"/>
    <ds:schemaRef ds:uri="http://purl.org/dc/dcmitype/"/>
    <ds:schemaRef ds:uri="http://schemas.microsoft.com/office/infopath/2007/PartnerControls"/>
    <ds:schemaRef ds:uri="5911012b-d12c-440b-9ad8-fabf4585ae73"/>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F534CFF-54F8-4249-8F64-78A802DCD0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027893-5a6e-4378-a32a-de6a9047747e"/>
    <ds:schemaRef ds:uri="5911012b-d12c-440b-9ad8-fabf4585ae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2669</TotalTime>
  <Words>2159</Words>
  <Application>Microsoft Office PowerPoint</Application>
  <PresentationFormat>Widescreen</PresentationFormat>
  <Paragraphs>328</Paragraphs>
  <Slides>29</Slides>
  <Notes>16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Angsana New</vt:lpstr>
      <vt:lpstr>Arial</vt:lpstr>
      <vt:lpstr>Arial Black</vt:lpstr>
      <vt:lpstr>Arial Rounded MT Bold</vt:lpstr>
      <vt:lpstr>Calibri</vt:lpstr>
      <vt:lpstr>Cambria Math</vt:lpstr>
      <vt:lpstr>Courier New</vt:lpstr>
      <vt:lpstr>Harding</vt:lpstr>
      <vt:lpstr>Verdana</vt:lpstr>
      <vt:lpstr>Wingdings</vt:lpstr>
      <vt:lpstr>MW_Public_widescreen</vt:lpstr>
      <vt:lpstr>1_MW_Public_widescreen</vt:lpstr>
      <vt:lpstr>MATLAB for research  </vt:lpstr>
      <vt:lpstr>Outline</vt:lpstr>
      <vt:lpstr>Who we are ?</vt:lpstr>
      <vt:lpstr>Accelerating the pace of  Engineering &amp; Science</vt:lpstr>
      <vt:lpstr>Example of problem solving on MATLAB </vt:lpstr>
      <vt:lpstr>Reaction diffusion model for morphogenesis</vt:lpstr>
      <vt:lpstr>A simplified approach using model</vt:lpstr>
      <vt:lpstr>Research User Stories</vt:lpstr>
      <vt:lpstr>About Radio astronomy</vt:lpstr>
      <vt:lpstr>PowerPoint Presentation</vt:lpstr>
      <vt:lpstr>Signal processing workflow </vt:lpstr>
      <vt:lpstr>Challenges in radio astronomy</vt:lpstr>
      <vt:lpstr>Solution</vt:lpstr>
      <vt:lpstr>CASPER library</vt:lpstr>
      <vt:lpstr>Applications</vt:lpstr>
      <vt:lpstr>Identifying safer battery material using AI</vt:lpstr>
      <vt:lpstr>Major concern with batteries</vt:lpstr>
      <vt:lpstr>Typical AI Workflow</vt:lpstr>
      <vt:lpstr>Outcome from the work</vt:lpstr>
      <vt:lpstr>Comparison with different approaches</vt:lpstr>
      <vt:lpstr>Resources for researchers</vt:lpstr>
      <vt:lpstr>PowerPoint Presentation</vt:lpstr>
      <vt:lpstr>PowerPoint Presentation</vt:lpstr>
      <vt:lpstr>Third-Party Access for Collaborative Research in Academia</vt:lpstr>
      <vt:lpstr>A Campus-Wide License Supports the Innovation Cycle</vt:lpstr>
      <vt:lpstr>Share MATLAB Code Professionally as Toolboxes and Apps</vt:lpstr>
      <vt:lpstr>ThingSpeak IoT analytics platform for students and makers</vt:lpstr>
      <vt:lpstr>MATLAB Code   Other Languages</vt:lpstr>
      <vt:lpstr>What will you do with MATLAB?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TIFR seminar</dc:title>
  <dc:creator>Deb Singdeo</dc:creator>
  <cp:lastModifiedBy>Deb Singdeo</cp:lastModifiedBy>
  <cp:revision>122</cp:revision>
  <dcterms:created xsi:type="dcterms:W3CDTF">2020-02-25T04:21:20Z</dcterms:created>
  <dcterms:modified xsi:type="dcterms:W3CDTF">2020-03-13T09:48:28Z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0x010100EBF87E71D19AD641A08A357819029B77</vt:lpwstr>
  </property>
</Properties>
</file>