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tmp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934" r:id="rId3"/>
    <p:sldMasterId id="2147484137" r:id="rId4"/>
    <p:sldMasterId id="2147484355" r:id="rId5"/>
    <p:sldMasterId id="2147484404" r:id="rId6"/>
    <p:sldMasterId id="2147484428" r:id="rId7"/>
  </p:sldMasterIdLst>
  <p:notesMasterIdLst>
    <p:notesMasterId r:id="rId60"/>
  </p:notesMasterIdLst>
  <p:sldIdLst>
    <p:sldId id="896" r:id="rId8"/>
    <p:sldId id="897" r:id="rId9"/>
    <p:sldId id="898" r:id="rId10"/>
    <p:sldId id="869" r:id="rId11"/>
    <p:sldId id="880" r:id="rId12"/>
    <p:sldId id="882" r:id="rId13"/>
    <p:sldId id="881" r:id="rId14"/>
    <p:sldId id="884" r:id="rId15"/>
    <p:sldId id="885" r:id="rId16"/>
    <p:sldId id="886" r:id="rId17"/>
    <p:sldId id="883" r:id="rId18"/>
    <p:sldId id="914" r:id="rId19"/>
    <p:sldId id="716" r:id="rId20"/>
    <p:sldId id="742" r:id="rId21"/>
    <p:sldId id="805" r:id="rId22"/>
    <p:sldId id="801" r:id="rId23"/>
    <p:sldId id="800" r:id="rId24"/>
    <p:sldId id="834" r:id="rId25"/>
    <p:sldId id="913" r:id="rId26"/>
    <p:sldId id="917" r:id="rId27"/>
    <p:sldId id="824" r:id="rId28"/>
    <p:sldId id="916" r:id="rId29"/>
    <p:sldId id="899" r:id="rId30"/>
    <p:sldId id="887" r:id="rId31"/>
    <p:sldId id="889" r:id="rId32"/>
    <p:sldId id="905" r:id="rId33"/>
    <p:sldId id="892" r:id="rId34"/>
    <p:sldId id="911" r:id="rId35"/>
    <p:sldId id="893" r:id="rId36"/>
    <p:sldId id="903" r:id="rId37"/>
    <p:sldId id="900" r:id="rId38"/>
    <p:sldId id="902" r:id="rId39"/>
    <p:sldId id="909" r:id="rId40"/>
    <p:sldId id="908" r:id="rId41"/>
    <p:sldId id="867" r:id="rId42"/>
    <p:sldId id="910" r:id="rId43"/>
    <p:sldId id="827" r:id="rId44"/>
    <p:sldId id="843" r:id="rId45"/>
    <p:sldId id="803" r:id="rId46"/>
    <p:sldId id="808" r:id="rId47"/>
    <p:sldId id="853" r:id="rId48"/>
    <p:sldId id="868" r:id="rId49"/>
    <p:sldId id="821" r:id="rId50"/>
    <p:sldId id="906" r:id="rId51"/>
    <p:sldId id="907" r:id="rId52"/>
    <p:sldId id="829" r:id="rId53"/>
    <p:sldId id="879" r:id="rId54"/>
    <p:sldId id="878" r:id="rId55"/>
    <p:sldId id="870" r:id="rId56"/>
    <p:sldId id="862" r:id="rId57"/>
    <p:sldId id="912" r:id="rId58"/>
    <p:sldId id="915" r:id="rId5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699FF"/>
    <a:srgbClr val="336600"/>
    <a:srgbClr val="006600"/>
    <a:srgbClr val="666633"/>
    <a:srgbClr val="0033CC"/>
    <a:srgbClr val="155F2E"/>
    <a:srgbClr val="CC0066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675" autoAdjust="0"/>
  </p:normalViewPr>
  <p:slideViewPr>
    <p:cSldViewPr>
      <p:cViewPr varScale="1">
        <p:scale>
          <a:sx n="62" d="100"/>
          <a:sy n="62" d="100"/>
        </p:scale>
        <p:origin x="-7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19/11/19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8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24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20/11/19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31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28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E05344B-EBF4-4242-8AD1-66BCFF4104ED}" type="slidenum">
              <a:rPr lang="en-US" sz="1200">
                <a:latin typeface="Arial" charset="0"/>
              </a:rPr>
              <a:pPr eaLnBrk="1" hangingPunct="1"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9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5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xmlns:p14="http://schemas.microsoft.com/office/powerpoint/2010/main"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xmlns:p14="http://schemas.microsoft.com/office/powerpoint/2010/main"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xmlns:p14="http://schemas.microsoft.com/office/powerpoint/2010/main"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xmlns:p14="http://schemas.microsoft.com/office/powerpoint/2010/main"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xmlns:p14="http://schemas.microsoft.com/office/powerpoint/2010/main"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xmlns:p14="http://schemas.microsoft.com/office/powerpoint/2010/main"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xmlns:p14="http://schemas.microsoft.com/office/powerpoint/2010/main"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xmlns:p14="http://schemas.microsoft.com/office/powerpoint/2010/main"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xmlns:p14="http://schemas.microsoft.com/office/powerpoint/2010/main"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xmlns:p14="http://schemas.microsoft.com/office/powerpoint/2010/main"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xmlns:p14="http://schemas.microsoft.com/office/powerpoint/2010/main"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34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908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92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95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53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602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926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1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90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36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535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AA6E24-A0B6-4502-8D6B-549932EBE07B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81DB45-784F-418B-AF0F-C928144E12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9809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F6D514-1311-40C1-813A-4EF3953BA045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C5AD22-754C-47EA-92C0-DB69618965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202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18A2A5-348F-419E-8660-F18BE40426B1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5677B0-93AB-46C6-A266-C184CD5AC9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446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91FFCF-1A19-423E-9F9D-F1E62FCA55FD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60C45B-4AE6-4A16-BDFC-BC26E6157F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878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0864BD-37B7-4644-8461-8F27A1E32167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3DBBE1-C4BA-4116-A5AC-F110C99ED82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958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B9ECC1-0EC9-45C5-BA09-CC3926391AB2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60C1C2-C5CD-4C98-B432-23D895B494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2044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DD3199-9B08-443F-952D-4338684FC221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B7BCAA-D5B2-4213-9DD7-926BDD2C5C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32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9B8BA8-D9C5-46D2-B1B6-8FB4CCB502D0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B5F48A-0829-4668-9C1B-1E0EAEEA7B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1186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612444-0ABB-42BA-98C2-DFA5C5041296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6FA50A-E3F8-4BE5-926B-2B5AED641B8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8337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9329DF-510A-47AA-8D3F-F6550926965C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1122F0-64B9-4FFC-ABD4-34B11E561F1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959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86DE89-DBC1-4F2D-91FF-3901633EBF5D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40AA22-2E06-4219-9E2D-A4B86A1EB6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254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78" indent="0" algn="ctr">
              <a:buNone/>
              <a:defRPr/>
            </a:lvl2pPr>
            <a:lvl3pPr marL="913954" indent="0" algn="ctr">
              <a:buNone/>
              <a:defRPr/>
            </a:lvl3pPr>
            <a:lvl4pPr marL="1370930" indent="0" algn="ctr">
              <a:buNone/>
              <a:defRPr/>
            </a:lvl4pPr>
            <a:lvl5pPr marL="1827907" indent="0" algn="ctr">
              <a:buNone/>
              <a:defRPr/>
            </a:lvl5pPr>
            <a:lvl6pPr marL="2284884" indent="0" algn="ctr">
              <a:buNone/>
              <a:defRPr/>
            </a:lvl6pPr>
            <a:lvl7pPr marL="2741861" indent="0" algn="ctr">
              <a:buNone/>
              <a:defRPr/>
            </a:lvl7pPr>
            <a:lvl8pPr marL="3198838" indent="0" algn="ctr">
              <a:buNone/>
              <a:defRPr/>
            </a:lvl8pPr>
            <a:lvl9pPr marL="365581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14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058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78" indent="0">
              <a:buNone/>
              <a:defRPr sz="1800"/>
            </a:lvl2pPr>
            <a:lvl3pPr marL="913954" indent="0">
              <a:buNone/>
              <a:defRPr sz="1600"/>
            </a:lvl3pPr>
            <a:lvl4pPr marL="1370930" indent="0">
              <a:buNone/>
              <a:defRPr sz="1400"/>
            </a:lvl4pPr>
            <a:lvl5pPr marL="1827907" indent="0">
              <a:buNone/>
              <a:defRPr sz="1400"/>
            </a:lvl5pPr>
            <a:lvl6pPr marL="2284884" indent="0">
              <a:buNone/>
              <a:defRPr sz="1400"/>
            </a:lvl6pPr>
            <a:lvl7pPr marL="2741861" indent="0">
              <a:buNone/>
              <a:defRPr sz="1400"/>
            </a:lvl7pPr>
            <a:lvl8pPr marL="3198838" indent="0">
              <a:buNone/>
              <a:defRPr sz="1400"/>
            </a:lvl8pPr>
            <a:lvl9pPr marL="365581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006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48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254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8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715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447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7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985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163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68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19/11/19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4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4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DFA836-DBD1-4CAF-9156-6ECC4E33C37A}" type="datetimeFigureOut">
              <a:rPr lang="de-DE"/>
              <a:pPr>
                <a:defRPr/>
              </a:pPr>
              <a:t>19/11/19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5D6847F-40AC-47EC-9C08-7FB68E950F0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026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56" tIns="46777" rIns="89956" bIns="46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4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</p:sldLayoutIdLst>
  <p:hf hdr="0" dt="0"/>
  <p:txStyles>
    <p:titleStyle>
      <a:lvl1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3373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0349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7326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4304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732" indent="-342732" algn="l" defTabSz="44904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588" indent="-285610" algn="l" defTabSz="44904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2442" indent="-228488" algn="l" defTabSz="44904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599419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6396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3373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0349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7326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4304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wmf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57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emf"/><Relationship Id="rId3" Type="http://schemas.openxmlformats.org/officeDocument/2006/relationships/image" Target="../media/image8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png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985" y="1772816"/>
            <a:ext cx="7451262" cy="169277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F0000"/>
                </a:solidFill>
              </a:rPr>
              <a:t>Physics at high net-baryon density</a:t>
            </a:r>
          </a:p>
          <a:p>
            <a:pPr algn="ctr"/>
            <a:r>
              <a:rPr lang="en-US" sz="3200" dirty="0" smtClean="0"/>
              <a:t>Subhasis Chattopadhyay</a:t>
            </a:r>
          </a:p>
          <a:p>
            <a:pPr algn="ctr"/>
            <a:r>
              <a:rPr lang="en-US" sz="3200" dirty="0" smtClean="0"/>
              <a:t>VECC-Kolkata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309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Exploring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QCD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diagram</a:t>
            </a:r>
            <a:endParaRPr kumimoji="0" lang="de-DE" sz="36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5" name="Picture 2" descr="neu_QuarksGluo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3275856" y="4111119"/>
            <a:ext cx="1512168" cy="147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5496" y="5408056"/>
            <a:ext cx="889248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L-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BES at RHIC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NA61 at CERN SPS, CBM at FAIR, MPD/BM@N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3"/>
          <a:stretch/>
        </p:blipFill>
        <p:spPr bwMode="auto">
          <a:xfrm>
            <a:off x="6948264" y="1484784"/>
            <a:ext cx="1550675" cy="159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feil nach rechts 5"/>
          <p:cNvSpPr/>
          <p:nvPr/>
        </p:nvSpPr>
        <p:spPr bwMode="auto">
          <a:xfrm rot="19723477">
            <a:off x="4244125" y="3572087"/>
            <a:ext cx="3111561" cy="448659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45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34902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14614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imes New Roman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imes New Roman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imes New Roman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89895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3" grpId="0"/>
      <p:bldP spid="25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132856"/>
            <a:ext cx="8704401" cy="52322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Some observables at low energy collisions and status so far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258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176"/>
            <a:ext cx="1905000" cy="457200"/>
          </a:xfrm>
          <a:prstGeom prst="rect">
            <a:avLst/>
          </a:prstGeom>
        </p:spPr>
        <p:txBody>
          <a:bodyPr/>
          <a:lstStyle/>
          <a:p>
            <a:fld id="{7E3E8B66-076E-41C1-AF0E-4870A84DAA65}" type="slidenum">
              <a:rPr lang="en-US" altLang="de-DE" smtClean="0">
                <a:solidFill>
                  <a:srgbClr val="000000"/>
                </a:solidFill>
              </a:rPr>
              <a:pPr/>
              <a:t>13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3528" y="692696"/>
            <a:ext cx="92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7">
              <a:lnSpc>
                <a:spcPct val="110000"/>
              </a:lnSpc>
              <a:spcAft>
                <a:spcPts val="10800"/>
              </a:spcAft>
              <a:buClr>
                <a:srgbClr val="FFC000"/>
              </a:buClr>
            </a:pPr>
            <a:r>
              <a:rPr lang="en-US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The nuclear matter equation of state (EOS) describes the relation between density, pressure, temperature, energy, and isospin asymmetry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93"/>
          <a:stretch/>
        </p:blipFill>
        <p:spPr>
          <a:xfrm>
            <a:off x="0" y="1700808"/>
            <a:ext cx="4038597" cy="400180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979712" y="2564904"/>
            <a:ext cx="1784739" cy="359532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ea typeface="Bitstream Vera Sans" pitchFamily="2"/>
                <a:cs typeface="Arial" panose="020B0604020202020204" pitchFamily="34" charset="0"/>
              </a:rPr>
              <a:t>Neutron matter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907704" y="4725144"/>
            <a:ext cx="1989923" cy="35953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Symmetric </a:t>
            </a:r>
            <a:r>
              <a:rPr lang="en-GB" dirty="0" smtClean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matter</a:t>
            </a:r>
            <a:endParaRPr lang="en-GB" dirty="0">
              <a:solidFill>
                <a:srgbClr val="000000"/>
              </a:solidFill>
              <a:ea typeface="Bitstream Vera Sans" pitchFamily="2"/>
              <a:cs typeface="Bitstream Vera Sans" pitchFamily="2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>
            <a:off x="2267744" y="4005064"/>
            <a:ext cx="0" cy="792088"/>
          </a:xfrm>
          <a:prstGeom prst="straightConnector1">
            <a:avLst/>
          </a:prstGeom>
          <a:solidFill>
            <a:srgbClr val="3366FF"/>
          </a:solidFill>
          <a:ln w="635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1403648" y="4149080"/>
            <a:ext cx="892380" cy="602577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91428" rIns="89989" bIns="91428" anchorCtr="0" compatLnSpc="1">
            <a:spAutoFit/>
          </a:bodyPr>
          <a:lstStyle/>
          <a:p>
            <a:pPr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GB" sz="2800" baseline="-33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endParaRPr lang="en-GB" sz="2800" baseline="-33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0033CC"/>
                </a:solidFill>
                <a:latin typeface="Tahoma" pitchFamily="34" charset="0"/>
              </a:rPr>
              <a:t>T</a:t>
            </a:r>
            <a:r>
              <a:rPr lang="en-GB" sz="3600" dirty="0" smtClean="0">
                <a:solidFill>
                  <a:srgbClr val="0033CC"/>
                </a:solidFill>
                <a:latin typeface="Tahoma" pitchFamily="34" charset="0"/>
              </a:rPr>
              <a:t>he nuclear matter equation-of-state</a:t>
            </a:r>
          </a:p>
        </p:txBody>
      </p:sp>
      <p:sp>
        <p:nvSpPr>
          <p:cNvPr id="13" name="Freihandform 12"/>
          <p:cNvSpPr/>
          <p:nvPr/>
        </p:nvSpPr>
        <p:spPr>
          <a:xfrm>
            <a:off x="4766141" y="1720125"/>
            <a:ext cx="4342363" cy="3407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defTabSz="914287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Ch. Fuchs </a:t>
            </a: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and </a:t>
            </a: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H.H. </a:t>
            </a:r>
            <a:r>
              <a:rPr lang="en-US" sz="1600" dirty="0" err="1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Wolter</a:t>
            </a: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, EPJA 30 (2006</a:t>
            </a: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) 5</a:t>
            </a:r>
            <a:endParaRPr lang="en-US" sz="1600" dirty="0">
              <a:solidFill>
                <a:srgbClr val="002060"/>
              </a:solidFill>
              <a:latin typeface="Helvetica" panose="020B0604020202020204" pitchFamily="34" charset="0"/>
              <a:ea typeface="Bitstream Vera Sans" pitchFamily="2"/>
              <a:cs typeface="Helvetica" panose="020B0604020202020204" pitchFamily="34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6529" r="4599" b="5232"/>
          <a:stretch/>
        </p:blipFill>
        <p:spPr bwMode="auto">
          <a:xfrm>
            <a:off x="4404709" y="1772816"/>
            <a:ext cx="4746859" cy="375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reeform 5"/>
          <p:cNvSpPr>
            <a:spLocks/>
          </p:cNvSpPr>
          <p:nvPr/>
        </p:nvSpPr>
        <p:spPr bwMode="auto">
          <a:xfrm>
            <a:off x="6300192" y="3717032"/>
            <a:ext cx="1368152" cy="628786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239580" y="4437112"/>
            <a:ext cx="3898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220 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 40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"soft" EOS</a:t>
            </a:r>
          </a:p>
        </p:txBody>
      </p:sp>
      <p:sp>
        <p:nvSpPr>
          <p:cNvPr id="24" name="Textfeld 1"/>
          <p:cNvSpPr txBox="1"/>
          <p:nvPr/>
        </p:nvSpPr>
        <p:spPr>
          <a:xfrm>
            <a:off x="179512" y="5908669"/>
            <a:ext cx="3494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 SIS18:</a:t>
            </a: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light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fragments</a:t>
            </a:r>
            <a:endParaRPr lang="de-D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kaon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hteck 3"/>
          <p:cNvSpPr/>
          <p:nvPr/>
        </p:nvSpPr>
        <p:spPr>
          <a:xfrm>
            <a:off x="4139952" y="5733256"/>
            <a:ext cx="478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A. Le </a:t>
            </a:r>
            <a:r>
              <a:rPr lang="en-US" sz="1200" dirty="0"/>
              <a:t>Fevre et al., </a:t>
            </a:r>
            <a:r>
              <a:rPr lang="en-US" sz="1200" dirty="0" err="1"/>
              <a:t>Nucl</a:t>
            </a:r>
            <a:r>
              <a:rPr lang="en-US" sz="1200" dirty="0"/>
              <a:t>. Phys.  A945 (2016) </a:t>
            </a:r>
            <a:r>
              <a:rPr lang="en-US" sz="1200" dirty="0" smtClean="0"/>
              <a:t>112 </a:t>
            </a:r>
          </a:p>
          <a:p>
            <a:r>
              <a:rPr lang="en-US" sz="1200" dirty="0"/>
              <a:t>C. Sturm et al., (</a:t>
            </a:r>
            <a:r>
              <a:rPr lang="en-US" sz="1200" dirty="0" err="1"/>
              <a:t>KaoS</a:t>
            </a:r>
            <a:r>
              <a:rPr lang="en-US" sz="1200" dirty="0"/>
              <a:t> Collaboration)  Phys. Rev. Lett. 86 (2001) 39</a:t>
            </a:r>
            <a:endParaRPr lang="de-DE" sz="1200" dirty="0" smtClean="0"/>
          </a:p>
          <a:p>
            <a:r>
              <a:rPr lang="de-DE" sz="1200" dirty="0" err="1" smtClean="0"/>
              <a:t>Ch</a:t>
            </a:r>
            <a:r>
              <a:rPr lang="de-DE" sz="1200" dirty="0"/>
              <a:t>. Fuchs et al., Phys. </a:t>
            </a:r>
            <a:r>
              <a:rPr lang="en-US" sz="1200" dirty="0"/>
              <a:t>Rev. Lett. 86 (2001) 1974</a:t>
            </a:r>
          </a:p>
        </p:txBody>
      </p:sp>
    </p:spTree>
    <p:extLst>
      <p:ext uri="{BB962C8B-B14F-4D97-AF65-F5344CB8AC3E}">
        <p14:creationId xmlns:p14="http://schemas.microsoft.com/office/powerpoint/2010/main" val="303405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1759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rgbClr val="0070C0"/>
                </a:solidFill>
                <a:latin typeface="Tahoma" pitchFamily="34" charset="0"/>
              </a:rPr>
              <a:t>H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igh-density EOS at AGS energy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51060" y="777580"/>
            <a:ext cx="85687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EOS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symmetric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extracted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collective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proton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flow</a:t>
            </a:r>
            <a:endParaRPr lang="de-DE" sz="20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6959" y="6437948"/>
            <a:ext cx="61045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kern="0" dirty="0" smtClean="0">
                <a:solidFill>
                  <a:srgbClr val="000000"/>
                </a:solidFill>
              </a:rPr>
              <a:t>P. </a:t>
            </a:r>
            <a:r>
              <a:rPr lang="en-US" altLang="en-US" sz="1600" kern="0" dirty="0" err="1" smtClean="0">
                <a:solidFill>
                  <a:srgbClr val="000000"/>
                </a:solidFill>
              </a:rPr>
              <a:t>Danielewicz</a:t>
            </a:r>
            <a:r>
              <a:rPr lang="en-US" altLang="en-US" sz="1600" kern="0" dirty="0" smtClean="0">
                <a:solidFill>
                  <a:srgbClr val="000000"/>
                </a:solidFill>
              </a:rPr>
              <a:t>, R. Lacey, W.G. Lynch, </a:t>
            </a:r>
            <a:r>
              <a:rPr lang="de-DE" altLang="en-US" sz="1600" kern="0" dirty="0" smtClean="0">
                <a:solidFill>
                  <a:srgbClr val="000000"/>
                </a:solidFill>
              </a:rPr>
              <a:t>Science 298 (2002) 1592 </a:t>
            </a:r>
            <a:endParaRPr lang="en-US" altLang="en-US" sz="1600" kern="0" dirty="0" smtClean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7544" y="1700808"/>
            <a:ext cx="8480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AGS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„The heavy-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constraint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9" descr="Schematic of Collision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49" y="3581440"/>
            <a:ext cx="1944216" cy="13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076056" y="5662989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Azimuthal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angle </a:t>
            </a:r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distribution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/d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C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(1 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cos(2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...)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942"/>
            <a:ext cx="4858454" cy="39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867638" y="268607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155F2E"/>
                </a:solidFill>
              </a:rPr>
              <a:t>hard</a:t>
            </a:r>
            <a:r>
              <a:rPr lang="de-DE" dirty="0" smtClean="0">
                <a:solidFill>
                  <a:srgbClr val="155F2E"/>
                </a:solidFill>
              </a:rPr>
              <a:t> </a:t>
            </a:r>
            <a:r>
              <a:rPr lang="de-DE" dirty="0" err="1" smtClean="0">
                <a:solidFill>
                  <a:srgbClr val="155F2E"/>
                </a:solidFill>
              </a:rPr>
              <a:t>EoS</a:t>
            </a:r>
            <a:endParaRPr lang="de-DE" dirty="0" smtClean="0">
              <a:solidFill>
                <a:srgbClr val="155F2E"/>
              </a:solidFill>
            </a:endParaRPr>
          </a:p>
          <a:p>
            <a:r>
              <a:rPr lang="de-DE" dirty="0" smtClean="0">
                <a:solidFill>
                  <a:srgbClr val="CC0066"/>
                </a:solidFill>
              </a:rPr>
              <a:t>soft </a:t>
            </a:r>
            <a:r>
              <a:rPr lang="de-DE" dirty="0" err="1" smtClean="0">
                <a:solidFill>
                  <a:srgbClr val="CC0066"/>
                </a:solidFill>
              </a:rPr>
              <a:t>EoS</a:t>
            </a:r>
            <a:endParaRPr lang="de-DE" dirty="0">
              <a:solidFill>
                <a:srgbClr val="CC0066"/>
              </a:solidFill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 rot="8652641">
            <a:off x="814239" y="4721613"/>
            <a:ext cx="1595538" cy="686760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  <a:gd name="connsiteX0" fmla="*/ 0 w 10000"/>
              <a:gd name="connsiteY0" fmla="*/ 8201 h 10000"/>
              <a:gd name="connsiteX1" fmla="*/ 3938 w 10000"/>
              <a:gd name="connsiteY1" fmla="*/ 5692 h 10000"/>
              <a:gd name="connsiteX2" fmla="*/ 6549 w 10000"/>
              <a:gd name="connsiteY2" fmla="*/ 3402 h 10000"/>
              <a:gd name="connsiteX3" fmla="*/ 8412 w 10000"/>
              <a:gd name="connsiteY3" fmla="*/ 1745 h 10000"/>
              <a:gd name="connsiteX4" fmla="*/ 9936 w 10000"/>
              <a:gd name="connsiteY4" fmla="*/ 0 h 10000"/>
              <a:gd name="connsiteX5" fmla="*/ 10000 w 10000"/>
              <a:gd name="connsiteY5" fmla="*/ 3577 h 10000"/>
              <a:gd name="connsiteX6" fmla="*/ 6471 w 10000"/>
              <a:gd name="connsiteY6" fmla="*/ 5985 h 10000"/>
              <a:gd name="connsiteX7" fmla="*/ 2639 w 10000"/>
              <a:gd name="connsiteY7" fmla="*/ 9509 h 10000"/>
              <a:gd name="connsiteX8" fmla="*/ 395 w 10000"/>
              <a:gd name="connsiteY8" fmla="*/ 10000 h 10000"/>
              <a:gd name="connsiteX9" fmla="*/ 0 w 10000"/>
              <a:gd name="connsiteY9" fmla="*/ 8201 h 10000"/>
              <a:gd name="connsiteX0" fmla="*/ 0 w 10084"/>
              <a:gd name="connsiteY0" fmla="*/ 8201 h 10000"/>
              <a:gd name="connsiteX1" fmla="*/ 3938 w 10084"/>
              <a:gd name="connsiteY1" fmla="*/ 5692 h 10000"/>
              <a:gd name="connsiteX2" fmla="*/ 6549 w 10084"/>
              <a:gd name="connsiteY2" fmla="*/ 3402 h 10000"/>
              <a:gd name="connsiteX3" fmla="*/ 8412 w 10084"/>
              <a:gd name="connsiteY3" fmla="*/ 1745 h 10000"/>
              <a:gd name="connsiteX4" fmla="*/ 9936 w 10084"/>
              <a:gd name="connsiteY4" fmla="*/ 0 h 10000"/>
              <a:gd name="connsiteX5" fmla="*/ 10084 w 10084"/>
              <a:gd name="connsiteY5" fmla="*/ 1756 h 10000"/>
              <a:gd name="connsiteX6" fmla="*/ 6471 w 10084"/>
              <a:gd name="connsiteY6" fmla="*/ 5985 h 10000"/>
              <a:gd name="connsiteX7" fmla="*/ 2639 w 10084"/>
              <a:gd name="connsiteY7" fmla="*/ 9509 h 10000"/>
              <a:gd name="connsiteX8" fmla="*/ 395 w 10084"/>
              <a:gd name="connsiteY8" fmla="*/ 10000 h 10000"/>
              <a:gd name="connsiteX9" fmla="*/ 0 w 10084"/>
              <a:gd name="connsiteY9" fmla="*/ 8201 h 10000"/>
              <a:gd name="connsiteX0" fmla="*/ 140 w 10224"/>
              <a:gd name="connsiteY0" fmla="*/ 8201 h 11695"/>
              <a:gd name="connsiteX1" fmla="*/ 4078 w 10224"/>
              <a:gd name="connsiteY1" fmla="*/ 5692 h 11695"/>
              <a:gd name="connsiteX2" fmla="*/ 6689 w 10224"/>
              <a:gd name="connsiteY2" fmla="*/ 3402 h 11695"/>
              <a:gd name="connsiteX3" fmla="*/ 8552 w 10224"/>
              <a:gd name="connsiteY3" fmla="*/ 1745 h 11695"/>
              <a:gd name="connsiteX4" fmla="*/ 10076 w 10224"/>
              <a:gd name="connsiteY4" fmla="*/ 0 h 11695"/>
              <a:gd name="connsiteX5" fmla="*/ 10224 w 10224"/>
              <a:gd name="connsiteY5" fmla="*/ 1756 h 11695"/>
              <a:gd name="connsiteX6" fmla="*/ 6611 w 10224"/>
              <a:gd name="connsiteY6" fmla="*/ 5985 h 11695"/>
              <a:gd name="connsiteX7" fmla="*/ 2779 w 10224"/>
              <a:gd name="connsiteY7" fmla="*/ 9509 h 11695"/>
              <a:gd name="connsiteX8" fmla="*/ 0 w 10224"/>
              <a:gd name="connsiteY8" fmla="*/ 11695 h 11695"/>
              <a:gd name="connsiteX9" fmla="*/ 140 w 10224"/>
              <a:gd name="connsiteY9" fmla="*/ 8201 h 11695"/>
              <a:gd name="connsiteX0" fmla="*/ 133 w 10224"/>
              <a:gd name="connsiteY0" fmla="*/ 7419 h 11695"/>
              <a:gd name="connsiteX1" fmla="*/ 4078 w 10224"/>
              <a:gd name="connsiteY1" fmla="*/ 5692 h 11695"/>
              <a:gd name="connsiteX2" fmla="*/ 6689 w 10224"/>
              <a:gd name="connsiteY2" fmla="*/ 3402 h 11695"/>
              <a:gd name="connsiteX3" fmla="*/ 8552 w 10224"/>
              <a:gd name="connsiteY3" fmla="*/ 1745 h 11695"/>
              <a:gd name="connsiteX4" fmla="*/ 10076 w 10224"/>
              <a:gd name="connsiteY4" fmla="*/ 0 h 11695"/>
              <a:gd name="connsiteX5" fmla="*/ 10224 w 10224"/>
              <a:gd name="connsiteY5" fmla="*/ 1756 h 11695"/>
              <a:gd name="connsiteX6" fmla="*/ 6611 w 10224"/>
              <a:gd name="connsiteY6" fmla="*/ 5985 h 11695"/>
              <a:gd name="connsiteX7" fmla="*/ 2779 w 10224"/>
              <a:gd name="connsiteY7" fmla="*/ 9509 h 11695"/>
              <a:gd name="connsiteX8" fmla="*/ 0 w 10224"/>
              <a:gd name="connsiteY8" fmla="*/ 11695 h 11695"/>
              <a:gd name="connsiteX9" fmla="*/ 133 w 10224"/>
              <a:gd name="connsiteY9" fmla="*/ 7419 h 11695"/>
              <a:gd name="connsiteX0" fmla="*/ 382 w 10473"/>
              <a:gd name="connsiteY0" fmla="*/ 7419 h 11111"/>
              <a:gd name="connsiteX1" fmla="*/ 4327 w 10473"/>
              <a:gd name="connsiteY1" fmla="*/ 569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028 w 10473"/>
              <a:gd name="connsiteY7" fmla="*/ 950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327 w 10473"/>
              <a:gd name="connsiteY1" fmla="*/ 569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275 w 10473"/>
              <a:gd name="connsiteY1" fmla="*/ 638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275 w 10473"/>
              <a:gd name="connsiteY1" fmla="*/ 6382 h 11111"/>
              <a:gd name="connsiteX2" fmla="*/ 6961 w 10473"/>
              <a:gd name="connsiteY2" fmla="*/ 4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6313 h 10005"/>
              <a:gd name="connsiteX1" fmla="*/ 4275 w 10473"/>
              <a:gd name="connsiteY1" fmla="*/ 5276 h 10005"/>
              <a:gd name="connsiteX2" fmla="*/ 6961 w 10473"/>
              <a:gd name="connsiteY2" fmla="*/ 3296 h 10005"/>
              <a:gd name="connsiteX3" fmla="*/ 8801 w 10473"/>
              <a:gd name="connsiteY3" fmla="*/ 639 h 10005"/>
              <a:gd name="connsiteX4" fmla="*/ 10047 w 10473"/>
              <a:gd name="connsiteY4" fmla="*/ 0 h 10005"/>
              <a:gd name="connsiteX5" fmla="*/ 10473 w 10473"/>
              <a:gd name="connsiteY5" fmla="*/ 650 h 10005"/>
              <a:gd name="connsiteX6" fmla="*/ 6860 w 10473"/>
              <a:gd name="connsiteY6" fmla="*/ 4879 h 10005"/>
              <a:gd name="connsiteX7" fmla="*/ 3103 w 10473"/>
              <a:gd name="connsiteY7" fmla="*/ 8713 h 10005"/>
              <a:gd name="connsiteX8" fmla="*/ 0 w 10473"/>
              <a:gd name="connsiteY8" fmla="*/ 10005 h 10005"/>
              <a:gd name="connsiteX9" fmla="*/ 382 w 10473"/>
              <a:gd name="connsiteY9" fmla="*/ 6313 h 10005"/>
              <a:gd name="connsiteX0" fmla="*/ 382 w 10641"/>
              <a:gd name="connsiteY0" fmla="*/ 6531 h 10223"/>
              <a:gd name="connsiteX1" fmla="*/ 4275 w 10641"/>
              <a:gd name="connsiteY1" fmla="*/ 5494 h 10223"/>
              <a:gd name="connsiteX2" fmla="*/ 6961 w 10641"/>
              <a:gd name="connsiteY2" fmla="*/ 3514 h 10223"/>
              <a:gd name="connsiteX3" fmla="*/ 8801 w 10641"/>
              <a:gd name="connsiteY3" fmla="*/ 857 h 10223"/>
              <a:gd name="connsiteX4" fmla="*/ 10047 w 10641"/>
              <a:gd name="connsiteY4" fmla="*/ 218 h 10223"/>
              <a:gd name="connsiteX5" fmla="*/ 10641 w 10641"/>
              <a:gd name="connsiteY5" fmla="*/ 361 h 10223"/>
              <a:gd name="connsiteX6" fmla="*/ 6860 w 10641"/>
              <a:gd name="connsiteY6" fmla="*/ 5097 h 10223"/>
              <a:gd name="connsiteX7" fmla="*/ 3103 w 10641"/>
              <a:gd name="connsiteY7" fmla="*/ 8931 h 10223"/>
              <a:gd name="connsiteX8" fmla="*/ 0 w 10641"/>
              <a:gd name="connsiteY8" fmla="*/ 10223 h 10223"/>
              <a:gd name="connsiteX9" fmla="*/ 382 w 10641"/>
              <a:gd name="connsiteY9" fmla="*/ 6531 h 10223"/>
              <a:gd name="connsiteX0" fmla="*/ 382 w 10641"/>
              <a:gd name="connsiteY0" fmla="*/ 7384 h 11076"/>
              <a:gd name="connsiteX1" fmla="*/ 4275 w 10641"/>
              <a:gd name="connsiteY1" fmla="*/ 6347 h 11076"/>
              <a:gd name="connsiteX2" fmla="*/ 6961 w 10641"/>
              <a:gd name="connsiteY2" fmla="*/ 4367 h 11076"/>
              <a:gd name="connsiteX3" fmla="*/ 8801 w 10641"/>
              <a:gd name="connsiteY3" fmla="*/ 1710 h 11076"/>
              <a:gd name="connsiteX4" fmla="*/ 10225 w 10641"/>
              <a:gd name="connsiteY4" fmla="*/ 0 h 11076"/>
              <a:gd name="connsiteX5" fmla="*/ 10641 w 10641"/>
              <a:gd name="connsiteY5" fmla="*/ 1214 h 11076"/>
              <a:gd name="connsiteX6" fmla="*/ 6860 w 10641"/>
              <a:gd name="connsiteY6" fmla="*/ 5950 h 11076"/>
              <a:gd name="connsiteX7" fmla="*/ 3103 w 10641"/>
              <a:gd name="connsiteY7" fmla="*/ 9784 h 11076"/>
              <a:gd name="connsiteX8" fmla="*/ 0 w 10641"/>
              <a:gd name="connsiteY8" fmla="*/ 11076 h 11076"/>
              <a:gd name="connsiteX9" fmla="*/ 382 w 10641"/>
              <a:gd name="connsiteY9" fmla="*/ 7384 h 11076"/>
              <a:gd name="connsiteX0" fmla="*/ 382 w 10641"/>
              <a:gd name="connsiteY0" fmla="*/ 7384 h 11076"/>
              <a:gd name="connsiteX1" fmla="*/ 4275 w 10641"/>
              <a:gd name="connsiteY1" fmla="*/ 6347 h 11076"/>
              <a:gd name="connsiteX2" fmla="*/ 6961 w 10641"/>
              <a:gd name="connsiteY2" fmla="*/ 4367 h 11076"/>
              <a:gd name="connsiteX3" fmla="*/ 8801 w 10641"/>
              <a:gd name="connsiteY3" fmla="*/ 1710 h 11076"/>
              <a:gd name="connsiteX4" fmla="*/ 10225 w 10641"/>
              <a:gd name="connsiteY4" fmla="*/ 0 h 11076"/>
              <a:gd name="connsiteX5" fmla="*/ 10641 w 10641"/>
              <a:gd name="connsiteY5" fmla="*/ 1214 h 11076"/>
              <a:gd name="connsiteX6" fmla="*/ 6860 w 10641"/>
              <a:gd name="connsiteY6" fmla="*/ 5950 h 11076"/>
              <a:gd name="connsiteX7" fmla="*/ 3096 w 10641"/>
              <a:gd name="connsiteY7" fmla="*/ 9002 h 11076"/>
              <a:gd name="connsiteX8" fmla="*/ 0 w 10641"/>
              <a:gd name="connsiteY8" fmla="*/ 11076 h 11076"/>
              <a:gd name="connsiteX9" fmla="*/ 382 w 10641"/>
              <a:gd name="connsiteY9" fmla="*/ 7384 h 11076"/>
              <a:gd name="connsiteX0" fmla="*/ 204 w 10463"/>
              <a:gd name="connsiteY0" fmla="*/ 7384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918 w 10463"/>
              <a:gd name="connsiteY7" fmla="*/ 9002 h 10005"/>
              <a:gd name="connsiteX8" fmla="*/ 0 w 10463"/>
              <a:gd name="connsiteY8" fmla="*/ 10005 h 10005"/>
              <a:gd name="connsiteX9" fmla="*/ 204 w 10463"/>
              <a:gd name="connsiteY9" fmla="*/ 7384 h 10005"/>
              <a:gd name="connsiteX0" fmla="*/ 162 w 10463"/>
              <a:gd name="connsiteY0" fmla="*/ 7511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918 w 10463"/>
              <a:gd name="connsiteY7" fmla="*/ 9002 h 10005"/>
              <a:gd name="connsiteX8" fmla="*/ 0 w 10463"/>
              <a:gd name="connsiteY8" fmla="*/ 10005 h 10005"/>
              <a:gd name="connsiteX9" fmla="*/ 162 w 10463"/>
              <a:gd name="connsiteY9" fmla="*/ 7511 h 10005"/>
              <a:gd name="connsiteX0" fmla="*/ 162 w 10463"/>
              <a:gd name="connsiteY0" fmla="*/ 7511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850 w 10463"/>
              <a:gd name="connsiteY7" fmla="*/ 9474 h 10005"/>
              <a:gd name="connsiteX8" fmla="*/ 0 w 10463"/>
              <a:gd name="connsiteY8" fmla="*/ 10005 h 10005"/>
              <a:gd name="connsiteX9" fmla="*/ 162 w 10463"/>
              <a:gd name="connsiteY9" fmla="*/ 7511 h 10005"/>
              <a:gd name="connsiteX0" fmla="*/ 71 w 10372"/>
              <a:gd name="connsiteY0" fmla="*/ 7511 h 10533"/>
              <a:gd name="connsiteX1" fmla="*/ 4006 w 10372"/>
              <a:gd name="connsiteY1" fmla="*/ 6347 h 10533"/>
              <a:gd name="connsiteX2" fmla="*/ 6692 w 10372"/>
              <a:gd name="connsiteY2" fmla="*/ 4367 h 10533"/>
              <a:gd name="connsiteX3" fmla="*/ 8532 w 10372"/>
              <a:gd name="connsiteY3" fmla="*/ 1710 h 10533"/>
              <a:gd name="connsiteX4" fmla="*/ 9956 w 10372"/>
              <a:gd name="connsiteY4" fmla="*/ 0 h 10533"/>
              <a:gd name="connsiteX5" fmla="*/ 10372 w 10372"/>
              <a:gd name="connsiteY5" fmla="*/ 1214 h 10533"/>
              <a:gd name="connsiteX6" fmla="*/ 6591 w 10372"/>
              <a:gd name="connsiteY6" fmla="*/ 5950 h 10533"/>
              <a:gd name="connsiteX7" fmla="*/ 2759 w 10372"/>
              <a:gd name="connsiteY7" fmla="*/ 9474 h 10533"/>
              <a:gd name="connsiteX8" fmla="*/ 0 w 10372"/>
              <a:gd name="connsiteY8" fmla="*/ 10533 h 10533"/>
              <a:gd name="connsiteX9" fmla="*/ 71 w 10372"/>
              <a:gd name="connsiteY9" fmla="*/ 7511 h 10533"/>
              <a:gd name="connsiteX0" fmla="*/ 220 w 10372"/>
              <a:gd name="connsiteY0" fmla="*/ 8130 h 10533"/>
              <a:gd name="connsiteX1" fmla="*/ 4006 w 10372"/>
              <a:gd name="connsiteY1" fmla="*/ 6347 h 10533"/>
              <a:gd name="connsiteX2" fmla="*/ 6692 w 10372"/>
              <a:gd name="connsiteY2" fmla="*/ 4367 h 10533"/>
              <a:gd name="connsiteX3" fmla="*/ 8532 w 10372"/>
              <a:gd name="connsiteY3" fmla="*/ 1710 h 10533"/>
              <a:gd name="connsiteX4" fmla="*/ 9956 w 10372"/>
              <a:gd name="connsiteY4" fmla="*/ 0 h 10533"/>
              <a:gd name="connsiteX5" fmla="*/ 10372 w 10372"/>
              <a:gd name="connsiteY5" fmla="*/ 1214 h 10533"/>
              <a:gd name="connsiteX6" fmla="*/ 6591 w 10372"/>
              <a:gd name="connsiteY6" fmla="*/ 5950 h 10533"/>
              <a:gd name="connsiteX7" fmla="*/ 2759 w 10372"/>
              <a:gd name="connsiteY7" fmla="*/ 9474 h 10533"/>
              <a:gd name="connsiteX8" fmla="*/ 0 w 10372"/>
              <a:gd name="connsiteY8" fmla="*/ 10533 h 10533"/>
              <a:gd name="connsiteX9" fmla="*/ 220 w 10372"/>
              <a:gd name="connsiteY9" fmla="*/ 8130 h 10533"/>
              <a:gd name="connsiteX0" fmla="*/ 1 w 11658"/>
              <a:gd name="connsiteY0" fmla="*/ 8661 h 10533"/>
              <a:gd name="connsiteX1" fmla="*/ 5292 w 11658"/>
              <a:gd name="connsiteY1" fmla="*/ 6347 h 10533"/>
              <a:gd name="connsiteX2" fmla="*/ 7978 w 11658"/>
              <a:gd name="connsiteY2" fmla="*/ 4367 h 10533"/>
              <a:gd name="connsiteX3" fmla="*/ 9818 w 11658"/>
              <a:gd name="connsiteY3" fmla="*/ 1710 h 10533"/>
              <a:gd name="connsiteX4" fmla="*/ 11242 w 11658"/>
              <a:gd name="connsiteY4" fmla="*/ 0 h 10533"/>
              <a:gd name="connsiteX5" fmla="*/ 11658 w 11658"/>
              <a:gd name="connsiteY5" fmla="*/ 1214 h 10533"/>
              <a:gd name="connsiteX6" fmla="*/ 7877 w 11658"/>
              <a:gd name="connsiteY6" fmla="*/ 5950 h 10533"/>
              <a:gd name="connsiteX7" fmla="*/ 4045 w 11658"/>
              <a:gd name="connsiteY7" fmla="*/ 9474 h 10533"/>
              <a:gd name="connsiteX8" fmla="*/ 1286 w 11658"/>
              <a:gd name="connsiteY8" fmla="*/ 10533 h 10533"/>
              <a:gd name="connsiteX9" fmla="*/ 1 w 11658"/>
              <a:gd name="connsiteY9" fmla="*/ 8661 h 10533"/>
              <a:gd name="connsiteX0" fmla="*/ 5 w 11662"/>
              <a:gd name="connsiteY0" fmla="*/ 8661 h 10359"/>
              <a:gd name="connsiteX1" fmla="*/ 5296 w 11662"/>
              <a:gd name="connsiteY1" fmla="*/ 6347 h 10359"/>
              <a:gd name="connsiteX2" fmla="*/ 7982 w 11662"/>
              <a:gd name="connsiteY2" fmla="*/ 4367 h 10359"/>
              <a:gd name="connsiteX3" fmla="*/ 9822 w 11662"/>
              <a:gd name="connsiteY3" fmla="*/ 1710 h 10359"/>
              <a:gd name="connsiteX4" fmla="*/ 11246 w 11662"/>
              <a:gd name="connsiteY4" fmla="*/ 0 h 10359"/>
              <a:gd name="connsiteX5" fmla="*/ 11662 w 11662"/>
              <a:gd name="connsiteY5" fmla="*/ 1214 h 10359"/>
              <a:gd name="connsiteX6" fmla="*/ 7881 w 11662"/>
              <a:gd name="connsiteY6" fmla="*/ 5950 h 10359"/>
              <a:gd name="connsiteX7" fmla="*/ 4049 w 11662"/>
              <a:gd name="connsiteY7" fmla="*/ 9474 h 10359"/>
              <a:gd name="connsiteX8" fmla="*/ 196 w 11662"/>
              <a:gd name="connsiteY8" fmla="*/ 10359 h 10359"/>
              <a:gd name="connsiteX9" fmla="*/ 5 w 11662"/>
              <a:gd name="connsiteY9" fmla="*/ 8661 h 10359"/>
              <a:gd name="connsiteX0" fmla="*/ 5 w 11662"/>
              <a:gd name="connsiteY0" fmla="*/ 8661 h 10922"/>
              <a:gd name="connsiteX1" fmla="*/ 5296 w 11662"/>
              <a:gd name="connsiteY1" fmla="*/ 6347 h 10922"/>
              <a:gd name="connsiteX2" fmla="*/ 7982 w 11662"/>
              <a:gd name="connsiteY2" fmla="*/ 4367 h 10922"/>
              <a:gd name="connsiteX3" fmla="*/ 9822 w 11662"/>
              <a:gd name="connsiteY3" fmla="*/ 1710 h 10922"/>
              <a:gd name="connsiteX4" fmla="*/ 11246 w 11662"/>
              <a:gd name="connsiteY4" fmla="*/ 0 h 10922"/>
              <a:gd name="connsiteX5" fmla="*/ 11662 w 11662"/>
              <a:gd name="connsiteY5" fmla="*/ 1214 h 10922"/>
              <a:gd name="connsiteX6" fmla="*/ 7881 w 11662"/>
              <a:gd name="connsiteY6" fmla="*/ 5950 h 10922"/>
              <a:gd name="connsiteX7" fmla="*/ 4049 w 11662"/>
              <a:gd name="connsiteY7" fmla="*/ 9474 h 10922"/>
              <a:gd name="connsiteX8" fmla="*/ 187 w 11662"/>
              <a:gd name="connsiteY8" fmla="*/ 10922 h 10922"/>
              <a:gd name="connsiteX9" fmla="*/ 5 w 11662"/>
              <a:gd name="connsiteY9" fmla="*/ 8661 h 1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62" h="10922">
                <a:moveTo>
                  <a:pt x="5" y="8661"/>
                </a:moveTo>
                <a:lnTo>
                  <a:pt x="5296" y="6347"/>
                </a:lnTo>
                <a:lnTo>
                  <a:pt x="7982" y="4367"/>
                </a:lnTo>
                <a:lnTo>
                  <a:pt x="9822" y="1710"/>
                </a:lnTo>
                <a:lnTo>
                  <a:pt x="11246" y="0"/>
                </a:lnTo>
                <a:cubicBezTo>
                  <a:pt x="11267" y="1192"/>
                  <a:pt x="11641" y="22"/>
                  <a:pt x="11662" y="1214"/>
                </a:cubicBezTo>
                <a:lnTo>
                  <a:pt x="7881" y="5950"/>
                </a:lnTo>
                <a:lnTo>
                  <a:pt x="4049" y="9474"/>
                </a:lnTo>
                <a:lnTo>
                  <a:pt x="187" y="10922"/>
                </a:lnTo>
                <a:cubicBezTo>
                  <a:pt x="234" y="9757"/>
                  <a:pt x="-42" y="9826"/>
                  <a:pt x="5" y="8661"/>
                </a:cubicBez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32631" y="502399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C0066"/>
                </a:solidFill>
              </a:rPr>
              <a:t>K</a:t>
            </a:r>
            <a:r>
              <a:rPr lang="de-DE" baseline="30000" dirty="0" smtClean="0">
                <a:solidFill>
                  <a:srgbClr val="CC0066"/>
                </a:solidFill>
              </a:rPr>
              <a:t>+</a:t>
            </a:r>
            <a:r>
              <a:rPr lang="de-DE" dirty="0" smtClean="0">
                <a:solidFill>
                  <a:srgbClr val="CC0066"/>
                </a:solidFill>
              </a:rPr>
              <a:t> </a:t>
            </a:r>
            <a:r>
              <a:rPr lang="de-DE" dirty="0" err="1" smtClean="0">
                <a:solidFill>
                  <a:srgbClr val="CC0066"/>
                </a:solidFill>
              </a:rPr>
              <a:t>prod</a:t>
            </a:r>
            <a:r>
              <a:rPr lang="de-DE" dirty="0" smtClean="0">
                <a:solidFill>
                  <a:srgbClr val="CC0066"/>
                </a:solidFill>
              </a:rPr>
              <a:t>.</a:t>
            </a:r>
          </a:p>
          <a:p>
            <a:r>
              <a:rPr lang="de-DE" dirty="0" err="1" smtClean="0">
                <a:solidFill>
                  <a:srgbClr val="CC0066"/>
                </a:solidFill>
              </a:rPr>
              <a:t>fragment</a:t>
            </a:r>
            <a:r>
              <a:rPr lang="de-DE" dirty="0" smtClean="0">
                <a:solidFill>
                  <a:srgbClr val="CC0066"/>
                </a:solidFill>
              </a:rPr>
              <a:t> </a:t>
            </a:r>
            <a:r>
              <a:rPr lang="de-DE" dirty="0" err="1" smtClean="0">
                <a:solidFill>
                  <a:srgbClr val="CC0066"/>
                </a:solidFill>
              </a:rPr>
              <a:t>flow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7" name="Picture 16" descr="squee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98" y="3461031"/>
            <a:ext cx="2342347" cy="167986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44449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4" y="2204864"/>
            <a:ext cx="4095076" cy="379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4" y="2066589"/>
            <a:ext cx="3975452" cy="38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76056" y="1414517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excess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subtraction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5546" y="188640"/>
            <a:ext cx="8082918" cy="584775"/>
          </a:xfrm>
          <a:prstGeom prst="rect">
            <a:avLst/>
          </a:prstGeom>
          <a:solidFill>
            <a:srgbClr val="EEECE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Thermal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QCD matter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89831" y="173594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539552" y="908720"/>
            <a:ext cx="7681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1.25 A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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2.5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ρ</a:t>
            </a:r>
            <a:r>
              <a:rPr lang="de-DE" sz="2400" baseline="-25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0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T  72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13780" y="6237312"/>
            <a:ext cx="6514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Adamczewski-Musch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The HADES Collaboration, Nature Physics 2019,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https://doi.org/10.1038/s41567-019-0583-8 </a:t>
            </a:r>
          </a:p>
        </p:txBody>
      </p:sp>
    </p:spTree>
    <p:extLst>
      <p:ext uri="{BB962C8B-B14F-4D97-AF65-F5344CB8AC3E}">
        <p14:creationId xmlns:p14="http://schemas.microsoft.com/office/powerpoint/2010/main" val="336480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44222" y="2977207"/>
            <a:ext cx="345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Jour. Phys. G38 (2011)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58" y="2296414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5" y="3267067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solidFill>
            <a:srgbClr val="EEECE1"/>
          </a:solidFill>
          <a:ln>
            <a:solidFill>
              <a:srgbClr val="4F81BD"/>
            </a:solidFill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Scouting the location of the phase transition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by </a:t>
            </a:r>
            <a:r>
              <a:rPr lang="en-GB" sz="3200" dirty="0" err="1" smtClean="0">
                <a:solidFill>
                  <a:srgbClr val="0070C0"/>
                </a:solidFill>
                <a:latin typeface="Tahoma" pitchFamily="34" charset="0"/>
              </a:rPr>
              <a:t>multistrange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 hyperons</a:t>
            </a:r>
          </a:p>
        </p:txBody>
      </p:sp>
      <p:sp>
        <p:nvSpPr>
          <p:cNvPr id="10" name="Rechteck 9"/>
          <p:cNvSpPr/>
          <p:nvPr/>
        </p:nvSpPr>
        <p:spPr>
          <a:xfrm>
            <a:off x="544222" y="124797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 </a:t>
            </a:r>
            <a:r>
              <a:rPr lang="en-GB" sz="2000" dirty="0">
                <a:latin typeface="Tahoma" pitchFamily="34" charset="0"/>
                <a:sym typeface="Wingdings" pitchFamily="2" charset="2"/>
              </a:rPr>
              <a:t>E</a:t>
            </a:r>
            <a:r>
              <a:rPr lang="en-GB" sz="2000" dirty="0" smtClean="0">
                <a:latin typeface="Tahoma" pitchFamily="34" charset="0"/>
                <a:sym typeface="Wingdings" pitchFamily="2" charset="2"/>
              </a:rPr>
              <a:t>xcitation function of </a:t>
            </a:r>
            <a:r>
              <a:rPr lang="en-GB" sz="2000" dirty="0" smtClean="0">
                <a:latin typeface="Tahoma" pitchFamily="34" charset="0"/>
              </a:rPr>
              <a:t>strangeness: 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latin typeface="Tahoma" pitchFamily="34" charset="0"/>
                <a:sym typeface="Symbol" pitchFamily="18" charset="2"/>
              </a:rPr>
              <a:t>chemical equilibration at the phase boundary ?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940152" y="1340768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668344" y="1340768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1941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860032" y="2988241"/>
            <a:ext cx="40184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Agakishiev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Eur. Phys. J. A 47 (2011) 21</a:t>
            </a:r>
            <a:endParaRPr lang="de-DE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68888" y="2370366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8170853" y="4415314"/>
            <a:ext cx="585944" cy="6263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2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557711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077218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Searching for the critical endpoint of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1</a:t>
            </a:r>
            <a:r>
              <a:rPr lang="en-GB" sz="3200" baseline="30000" dirty="0" smtClean="0">
                <a:solidFill>
                  <a:srgbClr val="0070C0"/>
                </a:solidFill>
                <a:latin typeface="Tahoma" pitchFamily="34" charset="0"/>
              </a:rPr>
              <a:t>st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 order phase transition at SIS100 energies ? </a:t>
            </a:r>
          </a:p>
        </p:txBody>
      </p:sp>
      <p:sp>
        <p:nvSpPr>
          <p:cNvPr id="12" name="Rechteck 11"/>
          <p:cNvSpPr/>
          <p:nvPr/>
        </p:nvSpPr>
        <p:spPr>
          <a:xfrm>
            <a:off x="827584" y="1053513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800" dirty="0" smtClean="0">
              <a:solidFill>
                <a:srgbClr val="C0000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latin typeface="Tahoma" pitchFamily="34" charset="0"/>
                <a:sym typeface="Wingdings" pitchFamily="2" charset="2"/>
              </a:rPr>
              <a:t>Event-by-event </a:t>
            </a:r>
            <a:r>
              <a:rPr lang="en-GB" sz="2000" dirty="0">
                <a:latin typeface="Tahoma" pitchFamily="34" charset="0"/>
                <a:sym typeface="Wingdings" pitchFamily="2" charset="2"/>
              </a:rPr>
              <a:t>fluctuations of conserved quantities (B,S,Q)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Tahoma" pitchFamily="34" charset="0"/>
                <a:sym typeface="Wingdings" pitchFamily="2" charset="2"/>
              </a:rPr>
              <a:t>    “critical opalescence</a:t>
            </a:r>
            <a:r>
              <a:rPr lang="en-GB" sz="2000" dirty="0" smtClean="0"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79712" y="1892233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948264" y="3327389"/>
            <a:ext cx="2123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Data: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at RHIC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6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1043608" y="1784764"/>
            <a:ext cx="6604718" cy="503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44624"/>
            <a:ext cx="9144000" cy="928688"/>
          </a:xfrm>
          <a:prstGeom prst="rect">
            <a:avLst/>
          </a:prstGeom>
          <a:solidFill>
            <a:srgbClr val="EEECE1"/>
          </a:solidFill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Hyperons in massive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143000" y="1059994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(SU(3)-NJL model calculations)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44208" y="652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1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/>
        </p:nvGrpSpPr>
        <p:grpSpPr>
          <a:xfrm>
            <a:off x="859988" y="886763"/>
            <a:ext cx="8258811" cy="5261193"/>
            <a:chOff x="859988" y="1040538"/>
            <a:chExt cx="8258811" cy="5261193"/>
          </a:xfrm>
        </p:grpSpPr>
        <p:grpSp>
          <p:nvGrpSpPr>
            <p:cNvPr id="30" name="Group 7"/>
            <p:cNvGrpSpPr/>
            <p:nvPr/>
          </p:nvGrpSpPr>
          <p:grpSpPr>
            <a:xfrm>
              <a:off x="859988" y="1040538"/>
              <a:ext cx="8258811" cy="5261193"/>
              <a:chOff x="859988" y="1040538"/>
              <a:chExt cx="8258811" cy="5261193"/>
            </a:xfrm>
          </p:grpSpPr>
          <p:grpSp>
            <p:nvGrpSpPr>
              <p:cNvPr id="34" name="Group 4"/>
              <p:cNvGrpSpPr/>
              <p:nvPr/>
            </p:nvGrpSpPr>
            <p:grpSpPr>
              <a:xfrm>
                <a:off x="859988" y="1040538"/>
                <a:ext cx="8258811" cy="5261193"/>
                <a:chOff x="859988" y="1040538"/>
                <a:chExt cx="8258811" cy="5261193"/>
              </a:xfrm>
            </p:grpSpPr>
            <p:pic>
              <p:nvPicPr>
                <p:cNvPr id="37" name="Picture 2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1" t="3344" r="7758"/>
                <a:stretch/>
              </p:blipFill>
              <p:spPr bwMode="auto">
                <a:xfrm>
                  <a:off x="859988" y="1040538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" name="Group 3"/>
                <p:cNvGrpSpPr/>
                <p:nvPr/>
              </p:nvGrpSpPr>
              <p:grpSpPr>
                <a:xfrm>
                  <a:off x="1914883" y="1846856"/>
                  <a:ext cx="6804372" cy="4097053"/>
                  <a:chOff x="1914883" y="1846856"/>
                  <a:chExt cx="6804372" cy="4097053"/>
                </a:xfrm>
              </p:grpSpPr>
              <p:sp>
                <p:nvSpPr>
                  <p:cNvPr id="39" name="TextBox 2"/>
                  <p:cNvSpPr txBox="1"/>
                  <p:nvPr/>
                </p:nvSpPr>
                <p:spPr>
                  <a:xfrm rot="654431">
                    <a:off x="1914883" y="2357780"/>
                    <a:ext cx="8515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UNILAC</a:t>
                    </a:r>
                    <a:endParaRPr kumimoji="0" lang="en-GB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B587C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0" name="TextBox 27"/>
                  <p:cNvSpPr txBox="1"/>
                  <p:nvPr/>
                </p:nvSpPr>
                <p:spPr>
                  <a:xfrm>
                    <a:off x="4140840" y="1846856"/>
                    <a:ext cx="7040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B587C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SIS18</a:t>
                    </a:r>
                    <a:endParaRPr kumimoji="0" lang="en-GB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B587C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1" name="TextBox 28"/>
                  <p:cNvSpPr txBox="1"/>
                  <p:nvPr/>
                </p:nvSpPr>
                <p:spPr>
                  <a:xfrm>
                    <a:off x="7542330" y="1853825"/>
                    <a:ext cx="11769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SIS100</a:t>
                    </a:r>
                    <a:r>
                      <a:rPr kumimoji="0" lang="en-GB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/300</a:t>
                    </a: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2" name="TextBox 29"/>
                  <p:cNvSpPr txBox="1"/>
                  <p:nvPr/>
                </p:nvSpPr>
                <p:spPr>
                  <a:xfrm>
                    <a:off x="3079610" y="1853825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p-Linac</a:t>
                    </a:r>
                    <a:endParaRPr kumimoji="0" lang="en-GB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3" name="TextBox 3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HESR</a:t>
                    </a:r>
                    <a:endParaRPr kumimoji="0" lang="en-GB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4" name="TextBox 3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CR</a:t>
                    </a:r>
                    <a:r>
                      <a:rPr kumimoji="0" lang="en-GB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 &amp;</a:t>
                    </a:r>
                    <a:br>
                      <a:rPr kumimoji="0" lang="en-GB" sz="1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</a:br>
                    <a:r>
                      <a:rPr kumimoji="0" lang="en-GB" sz="1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RESR</a:t>
                    </a:r>
                    <a:endParaRPr kumimoji="0" lang="en-GB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  <p:sp>
                <p:nvSpPr>
                  <p:cNvPr id="45" name="TextBox 3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N</a:t>
                    </a:r>
                    <a:r>
                      <a:rPr kumimoji="0" lang="en-GB" sz="1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Verdana"/>
                        <a:cs typeface="Arial" charset="0"/>
                      </a:rPr>
                      <a:t>ESR</a:t>
                    </a:r>
                    <a:endParaRPr kumimoji="0" lang="en-GB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F2936"/>
                      </a:solidFill>
                      <a:effectLst/>
                      <a:uLnTx/>
                      <a:uFillTx/>
                      <a:latin typeface="Verdana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35" name="TextBox 36"/>
              <p:cNvSpPr txBox="1"/>
              <p:nvPr/>
            </p:nvSpPr>
            <p:spPr>
              <a:xfrm>
                <a:off x="6822250" y="32039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07F09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Rare-Isotope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07F09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Production Target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Verdana"/>
                  <a:cs typeface="Arial" charset="0"/>
                </a:endParaRPr>
              </a:p>
            </p:txBody>
          </p:sp>
          <p:sp>
            <p:nvSpPr>
              <p:cNvPr id="36" name="TextBox 37"/>
              <p:cNvSpPr txBox="1"/>
              <p:nvPr/>
            </p:nvSpPr>
            <p:spPr>
              <a:xfrm>
                <a:off x="6282190" y="4002450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07F09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Anti-Proton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07F09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Production Target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Verdana"/>
                  <a:cs typeface="Arial" charset="0"/>
                </a:endParaRPr>
              </a:p>
            </p:txBody>
          </p:sp>
        </p:grpSp>
        <p:grpSp>
          <p:nvGrpSpPr>
            <p:cNvPr id="31" name="Gruppieren 30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32" name="Gerade Verbindung mit Pfeil 31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noFill/>
              <a:ln w="42500" cap="flat" cmpd="sng" algn="ctr">
                <a:solidFill>
                  <a:sysClr val="windowText" lastClr="000000"/>
                </a:solidFill>
                <a:prstDash val="solid"/>
                <a:headEnd type="arrow"/>
                <a:tailEnd type="arrow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p:spPr>
          </p:cxnSp>
          <p:sp>
            <p:nvSpPr>
              <p:cNvPr id="33" name="Textfeld 32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cs typeface="Arial" charset="0"/>
                  </a:rPr>
                  <a:t>100 m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cs typeface="Arial" charset="0"/>
                </a:endParaRPr>
              </a:p>
            </p:txBody>
          </p:sp>
        </p:grp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91578" y="966593"/>
            <a:ext cx="3503612" cy="1006429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10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12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/s; 1.5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GeV/u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; 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238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U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10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10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/s </a:t>
            </a:r>
            <a:r>
              <a:rPr lang="en-GB" baseline="30000" dirty="0" smtClean="0">
                <a:solidFill>
                  <a:srgbClr val="14425D"/>
                </a:solidFill>
                <a:latin typeface="+mj-lt"/>
              </a:rPr>
              <a:t>238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U</a:t>
            </a:r>
            <a:r>
              <a:rPr lang="en-GB" baseline="30000" dirty="0" smtClean="0">
                <a:solidFill>
                  <a:srgbClr val="14425D"/>
                </a:solidFill>
                <a:latin typeface="+mj-lt"/>
              </a:rPr>
              <a:t>92+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up to 35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3x10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13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/s 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90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 protons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91578" y="5739183"/>
            <a:ext cx="4069479" cy="1006429"/>
          </a:xfrm>
          <a:prstGeom prst="rect">
            <a:avLst/>
          </a:prstGeom>
          <a:solidFill>
            <a:srgbClr val="FFFFFF">
              <a:alpha val="5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radioactive beams</a:t>
            </a:r>
          </a:p>
          <a:p>
            <a:pPr defTabSz="45720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10</a:t>
            </a:r>
            <a:r>
              <a:rPr lang="en-GB" baseline="30000" dirty="0">
                <a:solidFill>
                  <a:srgbClr val="14425D"/>
                </a:solidFill>
                <a:latin typeface="+mj-lt"/>
              </a:rPr>
              <a:t>11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 antiprotons 1.5  - 15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GeV/c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,       </a:t>
            </a:r>
          </a:p>
          <a:p>
            <a:pPr defTabSz="457200">
              <a:lnSpc>
                <a:spcPct val="80000"/>
              </a:lnSpc>
              <a:spcBef>
                <a:spcPct val="50000"/>
              </a:spcBef>
            </a:pPr>
            <a:r>
              <a:rPr lang="en-GB" dirty="0">
                <a:solidFill>
                  <a:srgbClr val="14425D"/>
                </a:solidFill>
                <a:latin typeface="+mj-lt"/>
              </a:rPr>
              <a:t>  stored and cooled</a:t>
            </a:r>
            <a:endParaRPr lang="en-GB" baseline="30000" dirty="0">
              <a:solidFill>
                <a:srgbClr val="14425D"/>
              </a:solidFill>
              <a:latin typeface="+mj-lt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1578" y="3947416"/>
            <a:ext cx="3859971" cy="1311128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radioactive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beams up to</a:t>
            </a:r>
            <a:br>
              <a:rPr lang="en-GB" dirty="0">
                <a:solidFill>
                  <a:srgbClr val="14425D"/>
                </a:solidFill>
                <a:latin typeface="+mj-lt"/>
              </a:rPr>
            </a:br>
            <a:r>
              <a:rPr lang="en-GB" dirty="0">
                <a:solidFill>
                  <a:srgbClr val="14425D"/>
                </a:solidFill>
                <a:latin typeface="+mj-lt"/>
              </a:rPr>
              <a:t>  1.5 - 2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/u; up to factor 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10000    </a:t>
            </a:r>
            <a:br>
              <a:rPr lang="en-GB" dirty="0" smtClean="0">
                <a:solidFill>
                  <a:srgbClr val="14425D"/>
                </a:solidFill>
                <a:latin typeface="+mj-lt"/>
              </a:rPr>
            </a:br>
            <a:r>
              <a:rPr lang="en-GB" dirty="0" smtClean="0">
                <a:solidFill>
                  <a:srgbClr val="14425D"/>
                </a:solidFill>
                <a:latin typeface="+mj-lt"/>
              </a:rPr>
              <a:t>  higher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in intensity than </a:t>
            </a:r>
            <a:r>
              <a:rPr lang="en-GB" dirty="0" smtClean="0">
                <a:solidFill>
                  <a:srgbClr val="14425D"/>
                </a:solidFill>
                <a:latin typeface="+mj-lt"/>
              </a:rPr>
              <a:t>presently </a:t>
            </a:r>
            <a:endParaRPr lang="en-GB" dirty="0">
              <a:solidFill>
                <a:srgbClr val="14425D"/>
              </a:solidFill>
              <a:latin typeface="+mj-lt"/>
            </a:endParaRP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antiprotons 3 - 30 </a:t>
            </a:r>
            <a:r>
              <a:rPr lang="en-GB" dirty="0" err="1">
                <a:solidFill>
                  <a:srgbClr val="14425D"/>
                </a:solidFill>
                <a:latin typeface="+mj-lt"/>
              </a:rPr>
              <a:t>GeV</a:t>
            </a:r>
            <a:endParaRPr lang="en-GB" dirty="0">
              <a:solidFill>
                <a:srgbClr val="14425D"/>
              </a:solidFill>
              <a:latin typeface="+mj-lt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91578" y="2503288"/>
            <a:ext cx="4504067" cy="95103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+mj-lt"/>
              </a:rPr>
              <a:t> </a:t>
            </a:r>
            <a:r>
              <a:rPr lang="en-GB" dirty="0">
                <a:solidFill>
                  <a:srgbClr val="14425D"/>
                </a:solidFill>
                <a:latin typeface="+mj-lt"/>
              </a:rPr>
              <a:t>cooled beams 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rgbClr val="14425D"/>
                </a:solidFill>
                <a:latin typeface="+mj-lt"/>
              </a:rPr>
              <a:t> dynamical vacuum</a:t>
            </a:r>
          </a:p>
        </p:txBody>
      </p:sp>
      <p:sp>
        <p:nvSpPr>
          <p:cNvPr id="47" name="Rectangle 4"/>
          <p:cNvSpPr txBox="1">
            <a:spLocks noChangeArrowheads="1"/>
          </p:cNvSpPr>
          <p:nvPr/>
        </p:nvSpPr>
        <p:spPr>
          <a:xfrm>
            <a:off x="0" y="-266331"/>
            <a:ext cx="9144000" cy="928688"/>
          </a:xfrm>
          <a:prstGeom prst="rect">
            <a:avLst/>
          </a:prstGeom>
          <a:solidFill>
            <a:srgbClr val="EEECE1"/>
          </a:solidFill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425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14425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184913" y="547685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+mj-lt"/>
                <a:cs typeface="Tahoma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+mj-lt"/>
              <a:cs typeface="Tahoma" pitchFamily="34" charset="0"/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220828" y="3515231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+mj-lt"/>
                <a:cs typeface="Tahoma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+mj-lt"/>
              <a:cs typeface="Tahoma" pitchFamily="34" charset="0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170985" y="5252084"/>
            <a:ext cx="3166122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+mj-lt"/>
                <a:cs typeface="Tahoma" pitchFamily="34" charset="0"/>
              </a:rPr>
              <a:t>Storage and Cooler Rings</a:t>
            </a:r>
            <a:endParaRPr lang="en-GB" sz="2000" dirty="0">
              <a:solidFill>
                <a:srgbClr val="9F2936"/>
              </a:solidFill>
              <a:latin typeface="+mj-lt"/>
              <a:cs typeface="Tahoma" pitchFamily="34" charset="0"/>
            </a:endParaRP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184913" y="1962344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+mj-lt"/>
                <a:cs typeface="Tahoma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+mj-lt"/>
              <a:cs typeface="Tahom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F2322-EE52-4BDD-B933-AC087D5B6420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516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4" grpId="0" animBg="1"/>
      <p:bldP spid="25" grpId="0" animBg="1"/>
      <p:bldP spid="48" grpId="0" animBg="1"/>
      <p:bldP spid="51" grpId="0" animBg="1"/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08720"/>
            <a:ext cx="6552728" cy="576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57920" y="260648"/>
            <a:ext cx="459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7F"/>
                </a:solidFill>
              </a:rPr>
              <a:t>QCD phase diagram: then</a:t>
            </a:r>
            <a:endParaRPr lang="en-US" sz="2800" b="1" dirty="0">
              <a:solidFill>
                <a:srgbClr val="0000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9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FAIR Experiments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9792580" y="2242864"/>
                <a:ext cx="745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CBM</a:t>
                </a:r>
                <a:endParaRPr lang="de-DE" sz="1600" b="1" dirty="0">
                  <a:solidFill>
                    <a:srgbClr val="4E8542"/>
                  </a:solidFill>
                  <a:ea typeface="ＭＳ Ｐゴシック" charset="-128"/>
                  <a:cs typeface="Arial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648967" y="3789040"/>
              <a:ext cx="3297934" cy="2076038"/>
              <a:chOff x="-1648967" y="3789040"/>
              <a:chExt cx="3297934" cy="207603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46496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srgbClr val="4E8542"/>
                    </a:solidFill>
                    <a:cs typeface="Arial" charset="0"/>
                  </a:rPr>
                  <a:t>PANDA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192180" y="2919047"/>
            <a:ext cx="2532963" cy="3808652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85692"/>
                <a:gd name="adj2" fmla="val -18345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</a:endParaRPr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47050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8892480" y="4475875"/>
              <a:ext cx="1350150" cy="2022323"/>
              <a:chOff x="8892480" y="4475875"/>
              <a:chExt cx="1350150" cy="2022323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NuSTAR</a:t>
                </a:r>
                <a:endParaRPr lang="de-DE" sz="1600" b="1" dirty="0">
                  <a:solidFill>
                    <a:srgbClr val="4E8542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 b="1" dirty="0">
                    <a:solidFill>
                      <a:srgbClr val="4E8542"/>
                    </a:solidFill>
                    <a:cs typeface="Arial" charset="0"/>
                  </a:rPr>
                  <a:t>Super-FRS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94933" y="1223756"/>
            <a:ext cx="3106937" cy="2160239"/>
            <a:chOff x="294933" y="1223756"/>
            <a:chExt cx="3106937" cy="2160239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160239"/>
              <a:chOff x="-1548680" y="1174967"/>
              <a:chExt cx="2627425" cy="1715988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2031"/>
                  <a:gd name="adj2" fmla="val 70159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16918" y="2521623"/>
                <a:ext cx="883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>
                    <a:solidFill>
                      <a:srgbClr val="4E8542"/>
                    </a:solidFill>
                    <a:ea typeface="ＭＳ Ｐゴシック" charset="-128"/>
                    <a:cs typeface="Arial" charset="0"/>
                  </a:rPr>
                  <a:t>APPA</a:t>
                </a: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074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835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Experiment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SC 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Ring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319371" y="427486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>
            <a:stCxn id="22" idx="1"/>
          </p:cNvCxnSpPr>
          <p:nvPr/>
        </p:nvCxnSpPr>
        <p:spPr>
          <a:xfrm flipH="1">
            <a:off x="5940154" y="935318"/>
            <a:ext cx="379217" cy="875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524328" y="727940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>
            <a:stCxn id="25" idx="1"/>
          </p:cNvCxnSpPr>
          <p:nvPr/>
        </p:nvCxnSpPr>
        <p:spPr>
          <a:xfrm flipH="1">
            <a:off x="7308304" y="1081883"/>
            <a:ext cx="216024" cy="3612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956376" y="4149080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Muon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7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7AEBAA3-91E4-4A4F-BC83-598630B63722}" type="slidenum">
              <a:rPr lang="de-DE" sz="1400">
                <a:latin typeface="Arial" charset="0"/>
              </a:rPr>
              <a:pPr eaLnBrk="1" hangingPunct="1"/>
              <a:t>22</a:t>
            </a:fld>
            <a:endParaRPr lang="de-DE" sz="1400">
              <a:latin typeface="Arial" charset="0"/>
            </a:endParaRPr>
          </a:p>
        </p:txBody>
      </p:sp>
      <p:sp>
        <p:nvSpPr>
          <p:cNvPr id="48131" name="Titel 1"/>
          <p:cNvSpPr>
            <a:spLocks noGrp="1"/>
          </p:cNvSpPr>
          <p:nvPr>
            <p:ph type="title" idx="4294967295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CBM @ SIS-100 &amp; SIS-300</a:t>
            </a:r>
          </a:p>
        </p:txBody>
      </p:sp>
      <p:graphicFrame>
        <p:nvGraphicFramePr>
          <p:cNvPr id="136195" name="Group 3"/>
          <p:cNvGraphicFramePr>
            <a:graphicFrameLocks noGrp="1"/>
          </p:cNvGraphicFramePr>
          <p:nvPr/>
        </p:nvGraphicFramePr>
        <p:xfrm>
          <a:off x="1319213" y="1431925"/>
          <a:ext cx="6096000" cy="1623061"/>
        </p:xfrm>
        <a:graphic>
          <a:graphicData uri="http://schemas.openxmlformats.org/drawingml/2006/table">
            <a:tbl>
              <a:tblPr/>
              <a:tblGrid>
                <a:gridCol w="2319337"/>
                <a:gridCol w="1970088"/>
                <a:gridCol w="1806575"/>
              </a:tblGrid>
              <a:tr h="474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Beam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</a:t>
                      </a:r>
                      <a:r>
                        <a:rPr kumimoji="0" lang="de-DE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lab, max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√s</a:t>
                      </a:r>
                      <a:r>
                        <a:rPr kumimoji="0" lang="de-DE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NN, max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heavy ions (Au)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4,7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light ions (Z/A = 0.5)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14A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5,3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Protons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29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7,5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</a:tbl>
          </a:graphicData>
        </a:graphic>
      </p:graphicFrame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547688" y="920750"/>
            <a:ext cx="7724775" cy="369888"/>
          </a:xfrm>
          <a:prstGeom prst="rect">
            <a:avLst/>
          </a:prstGeom>
          <a:gradFill rotWithShape="1">
            <a:gsLst>
              <a:gs pos="0">
                <a:srgbClr val="CC0000">
                  <a:alpha val="20000"/>
                </a:srgbClr>
              </a:gs>
              <a:gs pos="100000">
                <a:srgbClr val="CC0000">
                  <a:alpha val="20000"/>
                </a:srgbClr>
              </a:gs>
            </a:gsLst>
            <a:lin ang="5400000" scaled="1"/>
          </a:gra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>
                <a:solidFill>
                  <a:srgbClr val="CC0000"/>
                </a:solidFill>
                <a:latin typeface="Arial" charset="0"/>
              </a:rPr>
              <a:t>The first years of CBM operation will be at SIS-100 with a start setup</a:t>
            </a:r>
          </a:p>
        </p:txBody>
      </p:sp>
      <p:graphicFrame>
        <p:nvGraphicFramePr>
          <p:cNvPr id="136261" name="Group 69"/>
          <p:cNvGraphicFramePr>
            <a:graphicFrameLocks noGrp="1"/>
          </p:cNvGraphicFramePr>
          <p:nvPr/>
        </p:nvGraphicFramePr>
        <p:xfrm>
          <a:off x="755650" y="3657600"/>
          <a:ext cx="7345363" cy="2263141"/>
        </p:xfrm>
        <a:graphic>
          <a:graphicData uri="http://schemas.openxmlformats.org/drawingml/2006/table">
            <a:tbl>
              <a:tblPr/>
              <a:tblGrid>
                <a:gridCol w="2794000"/>
                <a:gridCol w="2374900"/>
                <a:gridCol w="2176463"/>
              </a:tblGrid>
              <a:tr h="4746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Beam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</a:t>
                      </a:r>
                      <a:r>
                        <a:rPr kumimoji="0" lang="de-DE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lab, max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√s</a:t>
                      </a:r>
                      <a:r>
                        <a:rPr kumimoji="0" lang="de-DE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NN, max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heavy ions (Au)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35A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8.2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medium ions (In)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                     (Cu)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38A GeV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41A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8.5 GeV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8.9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light ions (Z/A = 0.5)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45A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9.3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E8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protons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90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 GeV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CD"/>
                    </a:solidFill>
                  </a:tcPr>
                </a:tc>
              </a:tr>
            </a:tbl>
          </a:graphicData>
        </a:graphic>
      </p:graphicFrame>
      <p:sp>
        <p:nvSpPr>
          <p:cNvPr id="136241" name="Text Box 49"/>
          <p:cNvSpPr txBox="1">
            <a:spLocks noChangeArrowheads="1"/>
          </p:cNvSpPr>
          <p:nvPr/>
        </p:nvSpPr>
        <p:spPr bwMode="auto">
          <a:xfrm>
            <a:off x="539750" y="3211513"/>
            <a:ext cx="7724775" cy="376237"/>
          </a:xfrm>
          <a:prstGeom prst="rect">
            <a:avLst/>
          </a:prstGeom>
          <a:gradFill rotWithShape="1">
            <a:gsLst>
              <a:gs pos="0">
                <a:srgbClr val="CC0000">
                  <a:alpha val="20000"/>
                </a:srgbClr>
              </a:gs>
              <a:gs pos="100000">
                <a:srgbClr val="CC0000">
                  <a:alpha val="20000"/>
                </a:srgbClr>
              </a:gs>
            </a:gsLst>
            <a:lin ang="5400000" scaled="1"/>
          </a:gra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>
                <a:solidFill>
                  <a:srgbClr val="CC0000"/>
                </a:solidFill>
                <a:latin typeface="Arial" charset="0"/>
              </a:rPr>
              <a:t>CBM at SIS-300</a:t>
            </a:r>
            <a:endParaRPr lang="en-US" sz="18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8182" name="Text Box 26"/>
          <p:cNvSpPr txBox="1">
            <a:spLocks noChangeArrowheads="1"/>
          </p:cNvSpPr>
          <p:nvPr/>
        </p:nvSpPr>
        <p:spPr bwMode="auto">
          <a:xfrm>
            <a:off x="539750" y="6008688"/>
            <a:ext cx="7724775" cy="368300"/>
          </a:xfrm>
          <a:prstGeom prst="rect">
            <a:avLst/>
          </a:prstGeom>
          <a:gradFill rotWithShape="1">
            <a:gsLst>
              <a:gs pos="0">
                <a:srgbClr val="CC0000">
                  <a:alpha val="20000"/>
                </a:srgbClr>
              </a:gs>
              <a:gs pos="100000">
                <a:srgbClr val="CC0000">
                  <a:alpha val="20000"/>
                </a:srgbClr>
              </a:gs>
            </a:gsLst>
            <a:lin ang="5400000" scaled="1"/>
          </a:gra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800" b="1">
                <a:solidFill>
                  <a:srgbClr val="CC0000"/>
                </a:solidFill>
                <a:latin typeface="Arial" charset="0"/>
              </a:rPr>
              <a:t>…. at interaction rates up to 10 MHz (J/</a:t>
            </a:r>
            <a:r>
              <a:rPr lang="de-DE" sz="1800" b="1">
                <a:solidFill>
                  <a:srgbClr val="CC0000"/>
                </a:solidFill>
                <a:latin typeface="Symbol" charset="0"/>
              </a:rPr>
              <a:t>y</a:t>
            </a:r>
            <a:r>
              <a:rPr lang="de-DE" sz="1800" b="1">
                <a:solidFill>
                  <a:srgbClr val="CC000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53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764704"/>
            <a:ext cx="21669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physics case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3333FF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9" name="Picture 11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55354"/>
            <a:ext cx="14795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862">
            <a:off x="6084168" y="2858412"/>
            <a:ext cx="1293731" cy="99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79512" y="4213537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err="1">
                <a:solidFill>
                  <a:srgbClr val="FF3300"/>
                </a:solidFill>
                <a:latin typeface="Tahoma" pitchFamily="34" charset="0"/>
              </a:rPr>
              <a:t>Deconfinement</a:t>
            </a:r>
            <a:r>
              <a:rPr lang="en-GB" sz="2000" dirty="0">
                <a:solidFill>
                  <a:srgbClr val="FF3300"/>
                </a:solidFill>
                <a:latin typeface="Tahoma" pitchFamily="34" charset="0"/>
              </a:rPr>
              <a:t> phase transition at </a:t>
            </a:r>
            <a:r>
              <a:rPr lang="en-GB" sz="2000" dirty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high </a:t>
            </a:r>
            <a:r>
              <a:rPr lang="en-GB" sz="2000" baseline="-25000" dirty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B</a:t>
            </a:r>
            <a:r>
              <a:rPr lang="en-GB" sz="2000" dirty="0">
                <a:solidFill>
                  <a:srgbClr val="FF3300"/>
                </a:solidFill>
                <a:latin typeface="Tahoma" pitchFamily="34" charset="0"/>
              </a:rPr>
              <a:t> (SIS300)</a:t>
            </a:r>
            <a:endParaRPr lang="en-GB" sz="2000" dirty="0">
              <a:solidFill>
                <a:srgbClr val="33CC33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function and flow of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charm (J/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</a:rPr>
              <a:t>ψ</a:t>
            </a:r>
            <a:r>
              <a:rPr lang="de-DE" sz="2000" dirty="0">
                <a:solidFill>
                  <a:srgbClr val="3333FF"/>
                </a:solidFill>
                <a:latin typeface="Tahoma" pitchFamily="34" charset="0"/>
              </a:rPr>
              <a:t>, 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</a:rPr>
              <a:t>ψ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', D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, D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, </a:t>
            </a:r>
            <a:r>
              <a:rPr lang="en-GB" sz="2000" baseline="-25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 err="1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anomalouus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err="1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charmonium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suppression</a:t>
            </a:r>
            <a:endParaRPr lang="en-GB" sz="2000" dirty="0">
              <a:solidFill>
                <a:srgbClr val="3333FF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The equation-of-state at </a:t>
            </a:r>
            <a:r>
              <a:rPr lang="en-GB" sz="2000" dirty="0" smtClean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star core densities (SIS100/300)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collective flow of hadrons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particle production at threshold energies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         (multi-strange hyperons)</a:t>
            </a: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13" name="Rechteck 12"/>
          <p:cNvSpPr/>
          <p:nvPr/>
        </p:nvSpPr>
        <p:spPr>
          <a:xfrm>
            <a:off x="107504" y="206084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B </a:t>
            </a: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(SIS100/300)</a:t>
            </a:r>
            <a:endParaRPr lang="en-GB" sz="2000" dirty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 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in-medium modifications of hadrons (,, 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>
              <a:solidFill>
                <a:srgbClr val="3333FF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79512" y="2852936"/>
            <a:ext cx="6174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3300"/>
                </a:solidFill>
                <a:latin typeface="Tahoma" pitchFamily="34" charset="0"/>
              </a:rPr>
              <a:t>New phases of strongly-interacting matter (SIS100</a:t>
            </a:r>
            <a:r>
              <a:rPr lang="en-GB" sz="2000" dirty="0" smtClean="0">
                <a:solidFill>
                  <a:srgbClr val="FF3300"/>
                </a:solidFill>
                <a:latin typeface="Tahoma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endParaRPr lang="en-GB" sz="2000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0" y="3429000"/>
            <a:ext cx="7758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function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and flow of lepton pairs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excitation function and flow of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</a:rPr>
              <a:t>strangeness (K,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, , ,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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)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en-GB" sz="2000" baseline="-25000" dirty="0">
              <a:solidFill>
                <a:srgbClr val="3333FF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01" y="3959811"/>
            <a:ext cx="1423826" cy="1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79512" y="5373216"/>
            <a:ext cx="71757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Strange matter (SIS100/300)</a:t>
            </a:r>
            <a:endParaRPr lang="en-GB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 smtClean="0">
                <a:solidFill>
                  <a:srgbClr val="0033CC"/>
                </a:solidFill>
                <a:latin typeface="Tahoma" pitchFamily="34" charset="0"/>
              </a:rPr>
              <a:t>(double-) lambda </a:t>
            </a:r>
            <a:r>
              <a:rPr lang="en-GB" sz="2000" dirty="0" err="1" smtClean="0">
                <a:solidFill>
                  <a:srgbClr val="0033CC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33CC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  strange </a:t>
            </a:r>
            <a:r>
              <a:rPr lang="en-US" sz="2000" dirty="0" smtClean="0">
                <a:solidFill>
                  <a:srgbClr val="0033CC"/>
                </a:solidFill>
                <a:latin typeface="Tahoma" pitchFamily="34" charset="0"/>
              </a:rPr>
              <a:t>meta-stable objects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33CC"/>
                </a:solidFill>
                <a:latin typeface="Tahoma" pitchFamily="34" charset="0"/>
              </a:rPr>
              <a:t>     (e.g. strange </a:t>
            </a:r>
            <a:r>
              <a:rPr lang="en-US" sz="2000" dirty="0" err="1" smtClean="0">
                <a:solidFill>
                  <a:srgbClr val="0033CC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33CC"/>
                </a:solidFill>
                <a:latin typeface="Tahoma" pitchFamily="34" charset="0"/>
              </a:rPr>
              <a:t>)  </a:t>
            </a:r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6757078" y="5627779"/>
            <a:ext cx="2186751" cy="975463"/>
            <a:chOff x="2925" y="2341"/>
            <a:chExt cx="1641" cy="745"/>
          </a:xfrm>
        </p:grpSpPr>
        <p:grpSp>
          <p:nvGrpSpPr>
            <p:cNvPr id="20" name="Group 8"/>
            <p:cNvGrpSpPr>
              <a:grpSpLocks/>
            </p:cNvGrpSpPr>
            <p:nvPr/>
          </p:nvGrpSpPr>
          <p:grpSpPr bwMode="auto">
            <a:xfrm>
              <a:off x="2925" y="2387"/>
              <a:ext cx="726" cy="680"/>
              <a:chOff x="3016" y="1661"/>
              <a:chExt cx="998" cy="907"/>
            </a:xfrm>
          </p:grpSpPr>
          <p:sp>
            <p:nvSpPr>
              <p:cNvPr id="25" name="Oval 9"/>
              <p:cNvSpPr>
                <a:spLocks noChangeArrowheads="1"/>
              </p:cNvSpPr>
              <p:nvPr/>
            </p:nvSpPr>
            <p:spPr bwMode="auto">
              <a:xfrm>
                <a:off x="3016" y="1661"/>
                <a:ext cx="998" cy="907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Oval 10"/>
              <p:cNvSpPr>
                <a:spLocks noChangeArrowheads="1"/>
              </p:cNvSpPr>
              <p:nvPr/>
            </p:nvSpPr>
            <p:spPr bwMode="auto">
              <a:xfrm>
                <a:off x="3470" y="1706"/>
                <a:ext cx="363" cy="3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s</a:t>
                </a:r>
              </a:p>
            </p:txBody>
          </p:sp>
          <p:sp>
            <p:nvSpPr>
              <p:cNvPr id="27" name="Oval 11"/>
              <p:cNvSpPr>
                <a:spLocks noChangeArrowheads="1"/>
              </p:cNvSpPr>
              <p:nvPr/>
            </p:nvSpPr>
            <p:spPr bwMode="auto">
              <a:xfrm>
                <a:off x="3470" y="2115"/>
                <a:ext cx="363" cy="359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s</a:t>
                </a:r>
              </a:p>
            </p:txBody>
          </p:sp>
          <p:sp>
            <p:nvSpPr>
              <p:cNvPr id="28" name="Oval 12"/>
              <p:cNvSpPr>
                <a:spLocks noChangeArrowheads="1"/>
              </p:cNvSpPr>
              <p:nvPr/>
            </p:nvSpPr>
            <p:spPr bwMode="auto">
              <a:xfrm>
                <a:off x="3198" y="1706"/>
                <a:ext cx="362" cy="35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s</a:t>
                </a:r>
              </a:p>
            </p:txBody>
          </p:sp>
          <p:sp>
            <p:nvSpPr>
              <p:cNvPr id="29" name="Oval 13"/>
              <p:cNvSpPr>
                <a:spLocks noChangeArrowheads="1"/>
              </p:cNvSpPr>
              <p:nvPr/>
            </p:nvSpPr>
            <p:spPr bwMode="auto">
              <a:xfrm>
                <a:off x="3243" y="2205"/>
                <a:ext cx="363" cy="34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u</a:t>
                </a:r>
              </a:p>
            </p:txBody>
          </p:sp>
          <p:sp>
            <p:nvSpPr>
              <p:cNvPr id="30" name="Oval 14"/>
              <p:cNvSpPr>
                <a:spLocks noChangeArrowheads="1"/>
              </p:cNvSpPr>
              <p:nvPr/>
            </p:nvSpPr>
            <p:spPr bwMode="auto">
              <a:xfrm>
                <a:off x="3651" y="1933"/>
                <a:ext cx="363" cy="34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u</a:t>
                </a:r>
              </a:p>
            </p:txBody>
          </p:sp>
          <p:sp>
            <p:nvSpPr>
              <p:cNvPr id="31" name="Oval 15"/>
              <p:cNvSpPr>
                <a:spLocks noChangeArrowheads="1"/>
              </p:cNvSpPr>
              <p:nvPr/>
            </p:nvSpPr>
            <p:spPr bwMode="auto">
              <a:xfrm>
                <a:off x="3152" y="1979"/>
                <a:ext cx="363" cy="3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d</a:t>
                </a:r>
              </a:p>
            </p:txBody>
          </p:sp>
        </p:grp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V="1">
              <a:off x="3651" y="2523"/>
              <a:ext cx="499" cy="182"/>
            </a:xfrm>
            <a:prstGeom prst="line">
              <a:avLst/>
            </a:prstGeom>
            <a:noFill/>
            <a:ln w="444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3651" y="2704"/>
              <a:ext cx="544" cy="136"/>
            </a:xfrm>
            <a:prstGeom prst="line">
              <a:avLst/>
            </a:prstGeom>
            <a:noFill/>
            <a:ln w="444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4195" y="2614"/>
              <a:ext cx="371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de-DE" sz="4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Λ</a:t>
              </a:r>
              <a:endParaRPr kumimoji="0" lang="de-DE" altLang="de-DE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4195" y="2341"/>
              <a:ext cx="371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de-DE" sz="4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Λ</a:t>
              </a:r>
              <a:endParaRPr kumimoji="0" lang="de-DE" altLang="de-DE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06" y="5319144"/>
            <a:ext cx="1512168" cy="14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5220072" y="585810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Calibri"/>
              </a:rPr>
              <a:t>Λ</a:t>
            </a:r>
            <a:endParaRPr lang="de-DE" sz="28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220072" y="5949280"/>
            <a:ext cx="360040" cy="373541"/>
          </a:xfrm>
          <a:prstGeom prst="ellipse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                             </a:t>
            </a:r>
          </a:p>
        </p:txBody>
      </p:sp>
      <p:sp>
        <p:nvSpPr>
          <p:cNvPr id="36" name="Ellipse 35"/>
          <p:cNvSpPr/>
          <p:nvPr/>
        </p:nvSpPr>
        <p:spPr>
          <a:xfrm>
            <a:off x="4755338" y="5740407"/>
            <a:ext cx="360040" cy="343999"/>
          </a:xfrm>
          <a:prstGeom prst="ellipse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                             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716016" y="566124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Calibri"/>
              </a:rPr>
              <a:t>Λ</a:t>
            </a:r>
            <a:endParaRPr lang="de-DE" sz="2800" b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59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314775" y="4375264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pp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788024" y="22269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88279" y="620688"/>
            <a:ext cx="9612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Systematic studies of collective flow of baryons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T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hreshold production of multi-strange hyperons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5373216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Rechteck 99"/>
          <p:cNvSpPr/>
          <p:nvPr/>
        </p:nvSpPr>
        <p:spPr>
          <a:xfrm>
            <a:off x="6990412" y="3081911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p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1" name="Rechteck 100"/>
          <p:cNvSpPr/>
          <p:nvPr/>
        </p:nvSpPr>
        <p:spPr>
          <a:xfrm>
            <a:off x="5148064" y="2875002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de-DE" sz="8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 smtClean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2" name="Rechteck 101"/>
          <p:cNvSpPr/>
          <p:nvPr/>
        </p:nvSpPr>
        <p:spPr>
          <a:xfrm>
            <a:off x="7452320" y="3585790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n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3" name="Gerade Verbindung mit Pfeil 102"/>
          <p:cNvCxnSpPr/>
          <p:nvPr/>
        </p:nvCxnSpPr>
        <p:spPr>
          <a:xfrm flipV="1">
            <a:off x="6499687" y="3316293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/>
          <p:cNvCxnSpPr/>
          <p:nvPr/>
        </p:nvCxnSpPr>
        <p:spPr>
          <a:xfrm>
            <a:off x="6481038" y="3050553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6516216" y="373909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/>
          <p:nvPr/>
        </p:nvCxnSpPr>
        <p:spPr>
          <a:xfrm>
            <a:off x="7884368" y="3398222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hteck 106"/>
          <p:cNvSpPr/>
          <p:nvPr/>
        </p:nvSpPr>
        <p:spPr>
          <a:xfrm>
            <a:off x="5148064" y="4171146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</a:p>
          <a:p>
            <a:pPr>
              <a:spcBef>
                <a:spcPct val="0"/>
              </a:spcBef>
            </a:pPr>
            <a:endParaRPr lang="en-GB" sz="800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ppK</a:t>
            </a:r>
            <a:r>
              <a:rPr lang="en-GB" baseline="30000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err="1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-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08" name="Gerade Verbindung mit Pfeil 107"/>
          <p:cNvCxnSpPr/>
          <p:nvPr/>
        </p:nvCxnSpPr>
        <p:spPr>
          <a:xfrm>
            <a:off x="6481038" y="4338392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flipV="1">
            <a:off x="6481038" y="4540704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hteck 109"/>
          <p:cNvSpPr/>
          <p:nvPr/>
        </p:nvSpPr>
        <p:spPr>
          <a:xfrm>
            <a:off x="6990412" y="4293096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p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11" name="Gerade Verbindung mit Pfeil 110"/>
          <p:cNvCxnSpPr/>
          <p:nvPr/>
        </p:nvCxnSpPr>
        <p:spPr>
          <a:xfrm>
            <a:off x="7911032" y="4609584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mit Pfeil 111"/>
          <p:cNvCxnSpPr/>
          <p:nvPr/>
        </p:nvCxnSpPr>
        <p:spPr>
          <a:xfrm>
            <a:off x="6668616" y="502246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hteck 112"/>
          <p:cNvSpPr/>
          <p:nvPr/>
        </p:nvSpPr>
        <p:spPr>
          <a:xfrm>
            <a:off x="7545728" y="4800336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GB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altLang="de-DE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150608" y="5539298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K</a:t>
            </a:r>
            <a:r>
              <a:rPr lang="en-GB" altLang="de-DE" baseline="30000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6580996" y="5706544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6992956" y="5661248"/>
            <a:ext cx="168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 smtClean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7913576" y="5977736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endCxn id="30" idx="1"/>
          </p:cNvCxnSpPr>
          <p:nvPr/>
        </p:nvCxnSpPr>
        <p:spPr>
          <a:xfrm>
            <a:off x="6671160" y="6259378"/>
            <a:ext cx="882583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7553743" y="6218728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n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079382" y="2740278"/>
            <a:ext cx="3909490" cy="3929082"/>
          </a:xfrm>
          <a:prstGeom prst="rect">
            <a:avLst/>
          </a:prstGeom>
          <a:noFill/>
          <a:ln w="254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5566138" y="5977736"/>
            <a:ext cx="1742166" cy="528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35496" y="1352962"/>
            <a:ext cx="9243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Idea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: </a:t>
            </a:r>
          </a:p>
          <a:p>
            <a:r>
              <a:rPr lang="en-GB" altLang="de-DE" sz="2000" b="1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 </a:t>
            </a:r>
            <a:r>
              <a:rPr lang="en-GB" altLang="de-DE" sz="2000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and</a:t>
            </a:r>
            <a:r>
              <a:rPr lang="en-GB" altLang="de-DE" sz="2000" b="1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de-DE" sz="2000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 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0" y="-11759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Future attempts to study the high-density EOS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95536" y="2804735"/>
            <a:ext cx="3227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</a:t>
            </a:r>
            <a:r>
              <a:rPr lang="de-DE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GB" dirty="0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</a:t>
            </a:r>
            <a:r>
              <a:rPr lang="de-DE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</a:t>
            </a:r>
            <a:r>
              <a:rPr lang="en-GB" dirty="0" smtClean="0">
                <a:solidFill>
                  <a:srgbClr val="000000"/>
                </a:solidFill>
              </a:rPr>
              <a:t>1.6 </a:t>
            </a:r>
            <a:r>
              <a:rPr lang="en-GB" dirty="0">
                <a:solidFill>
                  <a:srgbClr val="000000"/>
                </a:solidFill>
              </a:rPr>
              <a:t>GeV)</a:t>
            </a:r>
          </a:p>
          <a:p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 </a:t>
            </a:r>
            <a:r>
              <a:rPr lang="en-GB" dirty="0">
                <a:solidFill>
                  <a:srgbClr val="000000"/>
                </a:solidFill>
              </a:rPr>
              <a:t>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</a:t>
            </a:r>
            <a:r>
              <a:rPr lang="en-GB" dirty="0" smtClean="0">
                <a:solidFill>
                  <a:srgbClr val="000000"/>
                </a:solidFill>
              </a:rPr>
              <a:t>2.5 </a:t>
            </a:r>
            <a:r>
              <a:rPr lang="en-GB" dirty="0">
                <a:solidFill>
                  <a:srgbClr val="000000"/>
                </a:solidFill>
              </a:rPr>
              <a:t>GeV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9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8752"/>
            <a:ext cx="4253901" cy="543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327001" y="4437112"/>
            <a:ext cx="436687" cy="1801401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187624" y="639502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FAIR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1"/>
          <a:stretch/>
        </p:blipFill>
        <p:spPr bwMode="auto">
          <a:xfrm>
            <a:off x="4349429" y="2852936"/>
            <a:ext cx="483787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50045" r="66559"/>
          <a:stretch/>
        </p:blipFill>
        <p:spPr bwMode="auto">
          <a:xfrm>
            <a:off x="4325154" y="2838729"/>
            <a:ext cx="2412389" cy="195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283968" y="1958018"/>
            <a:ext cx="4930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generator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realistic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responses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Multi-strange hyperons: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data situation and CBM performance</a:t>
            </a:r>
          </a:p>
        </p:txBody>
      </p:sp>
    </p:spTree>
    <p:extLst>
      <p:ext uri="{BB962C8B-B14F-4D97-AF65-F5344CB8AC3E}">
        <p14:creationId xmlns:p14="http://schemas.microsoft.com/office/powerpoint/2010/main" val="1908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21964" y="764704"/>
            <a:ext cx="8786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Invariant mass (</a:t>
            </a:r>
            <a:r>
              <a:rPr lang="en-GB" sz="24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GB" sz="2400" baseline="-25000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inv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&gt; 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1 GeV/c</a:t>
            </a:r>
            <a:r>
              <a:rPr lang="en-GB" sz="2400" baseline="30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2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)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lepton pairs as function of beam energy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thermal radiation from fireball 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caloric curve 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phase coexistence (1</a:t>
            </a:r>
            <a:r>
              <a:rPr lang="en-GB" sz="2400" baseline="300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st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 order transition)</a:t>
            </a:r>
            <a:endParaRPr lang="en-GB" sz="24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46066" y="2338575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</a:rPr>
              <a:t>S</a:t>
            </a:r>
            <a:r>
              <a:rPr lang="de-DE" sz="1600" dirty="0" err="1" smtClean="0">
                <a:solidFill>
                  <a:srgbClr val="000000"/>
                </a:solidFill>
              </a:rPr>
              <a:t>lope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</a:rPr>
              <a:t> invariant </a:t>
            </a:r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spectrum</a:t>
            </a:r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1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&lt; </a:t>
            </a:r>
            <a:r>
              <a:rPr lang="de-DE" sz="1600" dirty="0" err="1" smtClean="0">
                <a:solidFill>
                  <a:srgbClr val="000000"/>
                </a:solidFill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inv</a:t>
            </a:r>
            <a:r>
              <a:rPr lang="de-DE" sz="1600" dirty="0" smtClean="0">
                <a:solidFill>
                  <a:srgbClr val="000000"/>
                </a:solidFill>
              </a:rPr>
              <a:t> &lt; 2.5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6" y="2835589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67544" y="2354274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senger\AppData\Local\Temp\emitting_source_T_na60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56" y="3011112"/>
            <a:ext cx="4411379" cy="30743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436096" y="6076576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T. </a:t>
            </a:r>
            <a:r>
              <a:rPr lang="de-DE" sz="1200" dirty="0" err="1" smtClean="0">
                <a:solidFill>
                  <a:prstClr val="black"/>
                </a:solidFill>
              </a:rPr>
              <a:t>Ablyasimov</a:t>
            </a:r>
            <a:r>
              <a:rPr lang="de-DE" sz="1200" dirty="0" smtClean="0">
                <a:solidFill>
                  <a:prstClr val="black"/>
                </a:solidFill>
              </a:rPr>
              <a:t> et al., (CBM </a:t>
            </a:r>
            <a:r>
              <a:rPr lang="de-DE" sz="1200" dirty="0" err="1" smtClean="0">
                <a:solidFill>
                  <a:prstClr val="black"/>
                </a:solidFill>
              </a:rPr>
              <a:t>Collaboration</a:t>
            </a:r>
            <a:r>
              <a:rPr lang="de-DE" sz="1200" dirty="0">
                <a:solidFill>
                  <a:prstClr val="black"/>
                </a:solidFill>
              </a:rPr>
              <a:t>)</a:t>
            </a:r>
            <a:r>
              <a:rPr lang="de-DE" sz="12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1200" dirty="0" smtClean="0"/>
              <a:t>Eur. Phys. J. A 53 (2017) 60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324544" y="188640"/>
            <a:ext cx="9793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Experimental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indication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for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a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phase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transition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at large 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lang="de-DE" altLang="de-DE" sz="2800" baseline="-25000" dirty="0" smtClean="0">
                <a:solidFill>
                  <a:srgbClr val="0070C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B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? </a:t>
            </a:r>
            <a:endParaRPr lang="de-DE" altLang="de-DE" sz="2800" dirty="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5796136" y="3645024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152" y="5157192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940152" y="5373216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925030" y="5301208"/>
            <a:ext cx="87130" cy="92695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6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324544" y="188640"/>
            <a:ext cx="97930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Dilepton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invariant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mass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spectra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central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Au+Au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collisions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at a beam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energy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of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8A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GeV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endParaRPr lang="de-DE" altLang="de-DE" sz="2400" dirty="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356709">
            <a:off x="4159789" y="4261301"/>
            <a:ext cx="972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FF3399"/>
                </a:solidFill>
              </a:rPr>
              <a:t>QGP + </a:t>
            </a:r>
          </a:p>
          <a:p>
            <a:pPr algn="ctr"/>
            <a:r>
              <a:rPr lang="de-DE" sz="1200" b="1" dirty="0" err="1" smtClean="0">
                <a:solidFill>
                  <a:srgbClr val="FF3399"/>
                </a:solidFill>
              </a:rPr>
              <a:t>inmed</a:t>
            </a:r>
            <a:r>
              <a:rPr lang="de-DE" sz="1200" b="1" dirty="0" smtClean="0">
                <a:solidFill>
                  <a:srgbClr val="FF3399"/>
                </a:solidFill>
              </a:rPr>
              <a:t>. 4</a:t>
            </a:r>
            <a:r>
              <a:rPr lang="de-DE" sz="1200" b="1" dirty="0" smtClean="0">
                <a:solidFill>
                  <a:srgbClr val="FF3399"/>
                </a:solidFill>
                <a:sym typeface="Symbol" panose="05050102010706020507" pitchFamily="18" charset="2"/>
              </a:rPr>
              <a:t></a:t>
            </a:r>
          </a:p>
        </p:txBody>
      </p:sp>
      <p:pic>
        <p:nvPicPr>
          <p:cNvPr id="5" name="Picture 2" descr="C:\Users\senger\AppData\Local\Microsoft\Windows\Temporary Internet Files\Content.Outlook\JE4H31NI\cbm_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32856"/>
            <a:ext cx="4752528" cy="39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523823" cy="36472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7207" y="1700808"/>
            <a:ext cx="3237573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-positron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66204" y="1700808"/>
            <a:ext cx="1678620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00468" y="1124744"/>
            <a:ext cx="4831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CBM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enger\Desktop\ccbar prod. cross section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04864"/>
            <a:ext cx="5328592" cy="44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4139952" y="6444044"/>
            <a:ext cx="7105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14425D"/>
                </a:solidFill>
              </a:rPr>
              <a:t>FAIR</a:t>
            </a:r>
          </a:p>
        </p:txBody>
      </p:sp>
      <p:sp>
        <p:nvSpPr>
          <p:cNvPr id="15" name="Rechteck 14"/>
          <p:cNvSpPr/>
          <p:nvPr/>
        </p:nvSpPr>
        <p:spPr>
          <a:xfrm>
            <a:off x="353332" y="692696"/>
            <a:ext cx="86831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Observables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Cross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sections and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phase-space distributions of open and hidden charm in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proton-nucleus collisions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p+A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up to 30 GeV) and nucleus-nucleus collisions 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sz="2400" dirty="0" err="1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N</a:t>
            </a:r>
            <a:r>
              <a:rPr lang="en-US" sz="24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i+Ni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up to 15 A GeV).</a:t>
            </a:r>
            <a:endParaRPr lang="en-US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39264" y="2564904"/>
            <a:ext cx="4014192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Physics </a:t>
            </a:r>
            <a:r>
              <a:rPr lang="en-US" sz="2800" dirty="0" smtClean="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case</a:t>
            </a:r>
            <a:endParaRPr lang="en-US" sz="2800" dirty="0">
              <a:solidFill>
                <a:srgbClr val="9F2936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Charm 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production at threshold energies</a:t>
            </a:r>
            <a:endParaRPr lang="en-US" sz="8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harm production in </a:t>
            </a:r>
            <a:endParaRPr lang="en-US" sz="2400" dirty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   cold nuclear matter</a:t>
            </a:r>
            <a:r>
              <a:rPr lang="en-US" sz="2400" dirty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dirty="0" smtClean="0">
              <a:solidFill>
                <a:srgbClr val="14425D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Charm propagation in dense QCD matter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Charm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at CBM (SIS100)</a:t>
            </a:r>
          </a:p>
        </p:txBody>
      </p:sp>
      <p:sp>
        <p:nvSpPr>
          <p:cNvPr id="13" name="Textfeld 12"/>
          <p:cNvSpPr txBox="1"/>
          <p:nvPr/>
        </p:nvSpPr>
        <p:spPr>
          <a:xfrm rot="20979268">
            <a:off x="1106531" y="5472736"/>
            <a:ext cx="27985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6300192" y="5589240"/>
            <a:ext cx="3877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JHEP </a:t>
            </a:r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1207 (2012) 191 </a:t>
            </a:r>
            <a:endParaRPr lang="de-DE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arXiv:1205.4007</a:t>
            </a:r>
            <a:endPara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211960" y="2420888"/>
            <a:ext cx="638508" cy="4387237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6490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0070C0"/>
                </a:solidFill>
                <a:latin typeface="Tahoma" pitchFamily="34" charset="0"/>
              </a:rPr>
              <a:t>Production of light </a:t>
            </a:r>
            <a:r>
              <a:rPr lang="en-GB" sz="36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r>
              <a:rPr lang="en-GB" sz="3600" dirty="0" smtClean="0">
                <a:solidFill>
                  <a:srgbClr val="0070C0"/>
                </a:solidFill>
                <a:latin typeface="Tahoma" pitchFamily="34" charset="0"/>
              </a:rPr>
              <a:t>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0070C0"/>
                </a:solidFill>
                <a:latin typeface="Tahoma" pitchFamily="34" charset="0"/>
              </a:rPr>
              <a:t>heavy-ion collisions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980832" y="1844824"/>
            <a:ext cx="370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 Central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at 10 A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363405"/>
              </p:ext>
            </p:extLst>
          </p:nvPr>
        </p:nvGraphicFramePr>
        <p:xfrm>
          <a:off x="4932040" y="2204864"/>
          <a:ext cx="4032448" cy="1112520"/>
        </p:xfrm>
        <a:graphic>
          <a:graphicData uri="http://schemas.openxmlformats.org/drawingml/2006/table">
            <a:tbl>
              <a:tblPr firstRow="1" bandRow="1"/>
              <a:tblGrid>
                <a:gridCol w="8049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09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Multiplicity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in 1 </a:t>
                      </a:r>
                      <a:r>
                        <a:rPr lang="de-DE" dirty="0" err="1" smtClean="0"/>
                        <a:t>week</a:t>
                      </a:r>
                      <a:r>
                        <a:rPr lang="de-DE" dirty="0" smtClean="0"/>
                        <a:t>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5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dirty="0" smtClean="0">
                          <a:solidFill>
                            <a:srgbClr val="FF0000"/>
                          </a:solidFill>
                          <a:sym typeface="Symbol"/>
                        </a:rPr>
                        <a:t> 10</a:t>
                      </a:r>
                      <a:r>
                        <a:rPr lang="de-DE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-6</a:t>
                      </a:r>
                      <a:endParaRPr 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6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He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 10</a:t>
                      </a:r>
                      <a:r>
                        <a:rPr kumimoji="0" lang="de-DE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-7</a:t>
                      </a:r>
                      <a:endParaRPr kumimoji="0" lang="en-US" sz="1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0033CC"/>
                          </a:solidFill>
                        </a:rPr>
                        <a:t>60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9" name="Textfeld 18"/>
          <p:cNvSpPr txBox="1"/>
          <p:nvPr/>
        </p:nvSpPr>
        <p:spPr>
          <a:xfrm>
            <a:off x="4788024" y="3356992"/>
            <a:ext cx="42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Reaction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Rate 1 MHz, BR 10%,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efficiency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1%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99708" y="1268760"/>
            <a:ext cx="570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N,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NN,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95456" y="4210782"/>
            <a:ext cx="31284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 observables: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lifetime</a:t>
            </a:r>
            <a:endParaRPr lang="de-D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collective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397B54-76A3-4DF2-BB8C-6E001ADD489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matter_gs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391400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87624" y="0"/>
            <a:ext cx="6768752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28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GB" sz="2800" dirty="0" smtClean="0">
                <a:solidFill>
                  <a:srgbClr val="FF0000"/>
                </a:solidFill>
                <a:latin typeface="Comic Sans MS" charset="0"/>
              </a:rPr>
              <a:t>QCD phase diagram: Now</a:t>
            </a:r>
            <a:endParaRPr lang="en-GB" sz="2800" dirty="0">
              <a:solidFill>
                <a:srgbClr val="FF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6553200" y="6329363"/>
            <a:ext cx="2120900" cy="396875"/>
          </a:xfrm>
          <a:prstGeom prst="rect">
            <a:avLst/>
          </a:prstGeom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162C485-3057-4898-98F0-490FEB5A20AC}" type="slidenum">
              <a:rPr lang="en-US" sz="2000" smtClean="0">
                <a:solidFill>
                  <a:srgbClr val="FFFFFF"/>
                </a:solidFill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30</a:t>
            </a:fld>
            <a:endParaRPr lang="en-US" sz="2000" dirty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24" name="object 2"/>
          <p:cNvSpPr txBox="1">
            <a:spLocks/>
          </p:cNvSpPr>
          <p:nvPr/>
        </p:nvSpPr>
        <p:spPr bwMode="auto">
          <a:xfrm>
            <a:off x="198232" y="-27384"/>
            <a:ext cx="8262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69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39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09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790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67"/>
            <a:r>
              <a:rPr lang="de-DE" sz="3600" spc="3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sz="3600" spc="3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CBM</a:t>
            </a:r>
            <a:endParaRPr lang="de-DE" sz="3600" spc="3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1630" b="48627"/>
          <a:stretch/>
        </p:blipFill>
        <p:spPr bwMode="auto">
          <a:xfrm>
            <a:off x="266330" y="1160602"/>
            <a:ext cx="8527346" cy="23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ject 9"/>
          <p:cNvSpPr txBox="1"/>
          <p:nvPr/>
        </p:nvSpPr>
        <p:spPr>
          <a:xfrm>
            <a:off x="1972563" y="559713"/>
            <a:ext cx="634385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 defTabSz="913954"/>
            <a:r>
              <a:rPr lang="de-DE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 min. </a:t>
            </a:r>
            <a:r>
              <a:rPr lang="de-DE" spc="-3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bias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</a:t>
            </a:r>
            <a:r>
              <a:rPr lang="de-DE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</a:t>
            </a:r>
            <a:r>
              <a:rPr spc="-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spc="-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</a:t>
            </a:r>
            <a:r>
              <a:rPr lang="de-DE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GeV/c</a:t>
            </a:r>
            <a:endParaRPr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48454" r="30386" b="-1"/>
          <a:stretch/>
        </p:blipFill>
        <p:spPr>
          <a:xfrm>
            <a:off x="3159457" y="4470247"/>
            <a:ext cx="3075226" cy="2343129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6643949" y="4219854"/>
            <a:ext cx="1785918" cy="2161474"/>
            <a:chOff x="7358083" y="143992"/>
            <a:chExt cx="1785918" cy="2161474"/>
          </a:xfrm>
        </p:grpSpPr>
        <p:pic>
          <p:nvPicPr>
            <p:cNvPr id="29" name="Picture 10" descr="Figure-2Photograph-and-schematic-drawing-of-the-Nagara-ev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8083" y="143992"/>
              <a:ext cx="1785918" cy="2161474"/>
            </a:xfrm>
            <a:prstGeom prst="rect">
              <a:avLst/>
            </a:prstGeom>
          </p:spPr>
        </p:pic>
        <p:sp>
          <p:nvSpPr>
            <p:cNvPr id="30" name="TextBox 11"/>
            <p:cNvSpPr txBox="1"/>
            <p:nvPr/>
          </p:nvSpPr>
          <p:spPr>
            <a:xfrm>
              <a:off x="8215338" y="857232"/>
              <a:ext cx="6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b="1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6</a:t>
              </a:r>
              <a:r>
                <a:rPr lang="de-DE" sz="1600" b="1" baseline="-25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</a:t>
              </a:r>
              <a:r>
                <a:rPr lang="de-DE" sz="1600" b="1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He</a:t>
              </a:r>
              <a:endParaRPr lang="de-DE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TextBox 12"/>
            <p:cNvSpPr txBox="1"/>
            <p:nvPr/>
          </p:nvSpPr>
          <p:spPr>
            <a:xfrm>
              <a:off x="7715272" y="500042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</a:t>
              </a:r>
              <a:endParaRPr lang="de-DE" sz="2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8143900" y="3571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dirty="0" smtClean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de-DE" sz="2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TextBox 14"/>
            <p:cNvSpPr txBox="1"/>
            <p:nvPr/>
          </p:nvSpPr>
          <p:spPr>
            <a:xfrm>
              <a:off x="7858148" y="1142984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b="1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5</a:t>
              </a:r>
              <a:r>
                <a:rPr lang="de-DE" sz="1600" b="1" baseline="-25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</a:t>
              </a:r>
              <a:r>
                <a:rPr lang="de-DE" sz="1600" b="1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He</a:t>
              </a:r>
              <a:endParaRPr lang="de-DE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TextBox 17"/>
            <p:cNvSpPr txBox="1"/>
            <p:nvPr/>
          </p:nvSpPr>
          <p:spPr>
            <a:xfrm>
              <a:off x="7429520" y="428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i="1" dirty="0" smtClean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de-DE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Box 18"/>
            <p:cNvSpPr txBox="1"/>
            <p:nvPr/>
          </p:nvSpPr>
          <p:spPr>
            <a:xfrm>
              <a:off x="8429652" y="1714488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i="1" dirty="0" smtClean="0">
                  <a:solidFill>
                    <a:srgbClr val="FF0000"/>
                  </a:solidFill>
                  <a:latin typeface="Times New Roman" pitchFamily="18" charset="0"/>
                </a:rPr>
                <a:t>t</a:t>
              </a:r>
              <a:endParaRPr lang="de-DE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6890772" y="63813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54"/>
            <a:r>
              <a:rPr lang="de-DE" dirty="0" err="1" smtClean="0">
                <a:solidFill>
                  <a:srgbClr val="000000"/>
                </a:solidFill>
              </a:rPr>
              <a:t>Nagara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event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16710"/>
            <a:ext cx="2378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3208616" cy="9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hteck 37"/>
          <p:cNvSpPr/>
          <p:nvPr/>
        </p:nvSpPr>
        <p:spPr>
          <a:xfrm>
            <a:off x="1331640" y="4077072"/>
            <a:ext cx="6415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3954"/>
            <a:r>
              <a:rPr lang="en-GB" sz="1400" baseline="-25000" dirty="0">
                <a:solidFill>
                  <a:srgbClr val="FF0000"/>
                </a:solidFill>
                <a:ea typeface="Times New Roman"/>
              </a:rPr>
              <a:t>ΛΛ</a:t>
            </a:r>
            <a:r>
              <a:rPr lang="en-GB" sz="1400" baseline="30000" dirty="0">
                <a:solidFill>
                  <a:srgbClr val="FF0000"/>
                </a:solidFill>
                <a:ea typeface="Times New Roman"/>
              </a:rPr>
              <a:t>6</a:t>
            </a:r>
            <a:r>
              <a:rPr lang="en-GB" sz="1400" dirty="0">
                <a:solidFill>
                  <a:srgbClr val="FF0000"/>
                </a:solidFill>
                <a:ea typeface="Times New Roman"/>
              </a:rPr>
              <a:t>He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716016" y="3573016"/>
            <a:ext cx="4320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54"/>
            <a:r>
              <a:rPr lang="en-GB" sz="16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ΛΛ</a:t>
            </a:r>
            <a:r>
              <a:rPr lang="en-GB" sz="1600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yield 60/week</a:t>
            </a:r>
          </a:p>
          <a:p>
            <a:pPr defTabSz="913954"/>
            <a:r>
              <a:rPr lang="en-GB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eaction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 1 MHz, BR 10%, 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1%)</a:t>
            </a:r>
            <a:endParaRPr lang="en-US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1052" y="371703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54"/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2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" descr="multiplicit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85850"/>
            <a:ext cx="7542213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827213" y="620713"/>
            <a:ext cx="5980112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FF3300"/>
                </a:solidFill>
                <a:latin typeface="Tahoma" pitchFamily="34" charset="0"/>
              </a:rPr>
              <a:t>Particle multiplicity x branching ratio </a:t>
            </a:r>
          </a:p>
          <a:p>
            <a:pPr eaLnBrk="1" hangingPunct="1"/>
            <a:r>
              <a:rPr lang="de-DE" sz="2400">
                <a:solidFill>
                  <a:srgbClr val="FF3300"/>
                </a:solidFill>
                <a:latin typeface="Tahoma" pitchFamily="34" charset="0"/>
              </a:rPr>
              <a:t>for min. bias Au+Au collisions at 25 A GeV </a:t>
            </a:r>
          </a:p>
          <a:p>
            <a:pPr eaLnBrk="1" hangingPunct="1"/>
            <a:r>
              <a:rPr lang="de-DE" sz="2000">
                <a:solidFill>
                  <a:srgbClr val="FF3300"/>
                </a:solidFill>
                <a:latin typeface="Tahoma" pitchFamily="34" charset="0"/>
              </a:rPr>
              <a:t>(from HSD and thermal model)</a:t>
            </a:r>
          </a:p>
        </p:txBody>
      </p:sp>
      <p:sp>
        <p:nvSpPr>
          <p:cNvPr id="951300" name="Text Box 4"/>
          <p:cNvSpPr txBox="1">
            <a:spLocks noChangeArrowheads="1"/>
          </p:cNvSpPr>
          <p:nvPr/>
        </p:nvSpPr>
        <p:spPr bwMode="auto">
          <a:xfrm>
            <a:off x="5219700" y="2924175"/>
            <a:ext cx="392747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400">
                <a:solidFill>
                  <a:srgbClr val="000000"/>
                </a:solidFill>
                <a:latin typeface="Tahoma" pitchFamily="34" charset="0"/>
              </a:rPr>
              <a:t>SPS Pb+Pb 30 A GeV</a:t>
            </a:r>
          </a:p>
          <a:p>
            <a:pPr algn="l" eaLnBrk="1" hangingPunct="1"/>
            <a:r>
              <a:rPr lang="de-DE" sz="2400">
                <a:solidFill>
                  <a:srgbClr val="000000"/>
                </a:solidFill>
                <a:latin typeface="Tahoma" pitchFamily="34" charset="0"/>
              </a:rPr>
              <a:t>STAR Au+Au </a:t>
            </a:r>
            <a:r>
              <a:rPr lang="de-DE" sz="2400">
                <a:solidFill>
                  <a:srgbClr val="000000"/>
                </a:solidFill>
                <a:sym typeface="Symbol" pitchFamily="18" charset="2"/>
              </a:rPr>
              <a:t>s</a:t>
            </a:r>
            <a:r>
              <a:rPr lang="de-DE" sz="2400" baseline="-25000">
                <a:solidFill>
                  <a:srgbClr val="000000"/>
                </a:solidFill>
                <a:sym typeface="Symbol" pitchFamily="18" charset="2"/>
              </a:rPr>
              <a:t>NN</a:t>
            </a:r>
            <a:r>
              <a:rPr lang="de-DE" sz="2400">
                <a:solidFill>
                  <a:srgbClr val="000000"/>
                </a:solidFill>
                <a:sym typeface="Symbol" pitchFamily="18" charset="2"/>
              </a:rPr>
              <a:t>=7.7 GeV</a:t>
            </a:r>
          </a:p>
        </p:txBody>
      </p:sp>
      <p:sp>
        <p:nvSpPr>
          <p:cNvPr id="951301" name="Line 5"/>
          <p:cNvSpPr>
            <a:spLocks noChangeShapeType="1"/>
          </p:cNvSpPr>
          <p:nvPr/>
        </p:nvSpPr>
        <p:spPr bwMode="auto">
          <a:xfrm>
            <a:off x="1403350" y="3716338"/>
            <a:ext cx="554513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51305" name="AutoShape 9"/>
          <p:cNvSpPr>
            <a:spLocks noChangeArrowheads="1"/>
          </p:cNvSpPr>
          <p:nvPr/>
        </p:nvSpPr>
        <p:spPr bwMode="auto">
          <a:xfrm>
            <a:off x="5022850" y="3100388"/>
            <a:ext cx="196850" cy="544512"/>
          </a:xfrm>
          <a:prstGeom prst="upArrow">
            <a:avLst>
              <a:gd name="adj1" fmla="val 50000"/>
              <a:gd name="adj2" fmla="val 6915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5546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sz="3200" dirty="0">
                <a:solidFill>
                  <a:srgbClr val="FF0000"/>
                </a:solidFill>
                <a:latin typeface="Tahoma" pitchFamily="34" charset="0"/>
              </a:rPr>
              <a:t>Experimental challenges</a:t>
            </a:r>
            <a:endParaRPr lang="en-GB" sz="3200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00" grpId="0" animBg="1"/>
      <p:bldP spid="951301" grpId="0" animBg="1"/>
      <p:bldP spid="95130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70C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70C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23728" y="404664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36512" y="6453336"/>
            <a:ext cx="715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Ablyasimov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 (CBM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Collaboration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Eur. Phys. J. A 53 (2017) 60</a:t>
            </a: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796135" y="764704"/>
            <a:ext cx="35100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Complementary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approaches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towards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matter, but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de-DE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endParaRPr lang="de-DE" sz="20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HADES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TOF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STAR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Foreward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calorimeters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NA61/SHINE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developements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CBM-BM@N-NICA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5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685800"/>
            <a:ext cx="92614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23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8604250" cy="4154488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800">
                <a:solidFill>
                  <a:srgbClr val="FFFF66"/>
                </a:solidFill>
                <a:latin typeface="Comic Sans MS" charset="0"/>
                <a:sym typeface="Wingdings" charset="0"/>
              </a:rPr>
              <a:t></a:t>
            </a:r>
            <a:r>
              <a:rPr lang="en-GB" sz="280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en-GB" sz="2800">
                <a:solidFill>
                  <a:srgbClr val="FFFF00"/>
                </a:solidFill>
                <a:latin typeface="Tahoma" charset="0"/>
              </a:rPr>
              <a:t>10</a:t>
            </a:r>
            <a:r>
              <a:rPr lang="en-GB" sz="2800" baseline="30000">
                <a:solidFill>
                  <a:srgbClr val="FFFF00"/>
                </a:solidFill>
                <a:latin typeface="Tahoma" charset="0"/>
              </a:rPr>
              <a:t>5</a:t>
            </a:r>
            <a:r>
              <a:rPr lang="en-GB" sz="2800">
                <a:solidFill>
                  <a:srgbClr val="FFFF00"/>
                </a:solidFill>
                <a:latin typeface="Tahoma" charset="0"/>
              </a:rPr>
              <a:t> - 10</a:t>
            </a:r>
            <a:r>
              <a:rPr lang="en-GB" sz="2800" baseline="30000">
                <a:solidFill>
                  <a:srgbClr val="FFFF00"/>
                </a:solidFill>
                <a:latin typeface="Tahoma" charset="0"/>
              </a:rPr>
              <a:t>7</a:t>
            </a:r>
            <a:r>
              <a:rPr lang="en-GB" sz="2800">
                <a:solidFill>
                  <a:srgbClr val="FFFF00"/>
                </a:solidFill>
                <a:latin typeface="Tahoma" charset="0"/>
              </a:rPr>
              <a:t> Au+Au  reactions/sec</a:t>
            </a:r>
            <a:endParaRPr lang="el-GR" sz="2800">
              <a:solidFill>
                <a:srgbClr val="FFFF00"/>
              </a:solidFill>
              <a:latin typeface="Tahoma" charset="0"/>
            </a:endParaRPr>
          </a:p>
          <a:p>
            <a:endParaRPr lang="en-GB" sz="800">
              <a:solidFill>
                <a:srgbClr val="FFFF00"/>
              </a:solidFill>
              <a:latin typeface="Tahoma" charset="0"/>
            </a:endParaRPr>
          </a:p>
          <a:p>
            <a:r>
              <a:rPr lang="en-GB" sz="2800">
                <a:solidFill>
                  <a:srgbClr val="FFFF00"/>
                </a:solidFill>
                <a:latin typeface="Tahoma" charset="0"/>
                <a:sym typeface="Wingdings" charset="0"/>
              </a:rPr>
              <a:t> determination of (displaced) vertices (</a:t>
            </a:r>
            <a:r>
              <a:rPr lang="el-GR" sz="2800">
                <a:solidFill>
                  <a:srgbClr val="FFFF00"/>
                </a:solidFill>
                <a:latin typeface="Tahoma" charset="0"/>
                <a:sym typeface="Wingdings" charset="0"/>
              </a:rPr>
              <a:t>σ</a:t>
            </a:r>
            <a:r>
              <a:rPr lang="de-DE" sz="2800">
                <a:solidFill>
                  <a:srgbClr val="FFFF00"/>
                </a:solidFill>
                <a:latin typeface="Tahoma" charset="0"/>
                <a:sym typeface="Wingdings" charset="0"/>
              </a:rPr>
              <a:t> </a:t>
            </a:r>
            <a:r>
              <a:rPr lang="en-GB" sz="2800">
                <a:solidFill>
                  <a:srgbClr val="FFFF00"/>
                </a:solidFill>
                <a:latin typeface="Tahoma" charset="0"/>
                <a:sym typeface="Symbol" charset="0"/>
              </a:rPr>
              <a:t> 50 m)</a:t>
            </a:r>
          </a:p>
          <a:p>
            <a:endParaRPr lang="en-GB" sz="800">
              <a:solidFill>
                <a:srgbClr val="FFFF00"/>
              </a:solidFill>
              <a:latin typeface="Tahoma" charset="0"/>
              <a:sym typeface="Symbol" charset="0"/>
            </a:endParaRPr>
          </a:p>
          <a:p>
            <a:pPr>
              <a:buFont typeface="Wingdings" charset="0"/>
              <a:buNone/>
            </a:pPr>
            <a:r>
              <a:rPr lang="en-GB" sz="2800">
                <a:solidFill>
                  <a:srgbClr val="FFFF00"/>
                </a:solidFill>
                <a:latin typeface="Tahoma" charset="0"/>
                <a:sym typeface="Wingdings" charset="0"/>
              </a:rPr>
              <a:t> identification of leptons and hadrons </a:t>
            </a:r>
          </a:p>
          <a:p>
            <a:pPr>
              <a:buFont typeface="Wingdings" charset="0"/>
              <a:buNone/>
            </a:pPr>
            <a:endParaRPr lang="en-GB" sz="800">
              <a:solidFill>
                <a:srgbClr val="FFFF00"/>
              </a:solidFill>
              <a:latin typeface="Tahoma" charset="0"/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GB" sz="2800">
                <a:solidFill>
                  <a:srgbClr val="FFFF00"/>
                </a:solidFill>
                <a:latin typeface="Tahoma" charset="0"/>
                <a:sym typeface="Wingdings" charset="0"/>
              </a:rPr>
              <a:t> fast and radiation hard detectors</a:t>
            </a:r>
          </a:p>
          <a:p>
            <a:pPr>
              <a:buFont typeface="Wingdings" charset="0"/>
              <a:buNone/>
            </a:pPr>
            <a:endParaRPr lang="en-GB" sz="800">
              <a:solidFill>
                <a:srgbClr val="FFFF00"/>
              </a:solidFill>
              <a:latin typeface="Tahoma" charset="0"/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GB" sz="2800">
                <a:solidFill>
                  <a:srgbClr val="FFFF00"/>
                </a:solidFill>
                <a:latin typeface="Tahoma" charset="0"/>
                <a:sym typeface="Wingdings" charset="0"/>
              </a:rPr>
              <a:t> free-streaming readout electronics </a:t>
            </a:r>
          </a:p>
          <a:p>
            <a:pPr>
              <a:buFont typeface="Wingdings" charset="0"/>
              <a:buNone/>
            </a:pPr>
            <a:endParaRPr lang="en-GB" sz="800">
              <a:solidFill>
                <a:srgbClr val="FFFF00"/>
              </a:solidFill>
              <a:latin typeface="Tahoma" charset="0"/>
              <a:sym typeface="Wingdings" charset="0"/>
            </a:endParaRPr>
          </a:p>
          <a:p>
            <a:pPr>
              <a:buFont typeface="Wingdings" charset="0"/>
              <a:buChar char="Ø"/>
            </a:pPr>
            <a:r>
              <a:rPr lang="en-GB" sz="2800">
                <a:solidFill>
                  <a:srgbClr val="FFFF00"/>
                </a:solidFill>
                <a:latin typeface="Tahoma" charset="0"/>
                <a:sym typeface="Wingdings" charset="0"/>
              </a:rPr>
              <a:t> high speed data acquisition and high performance</a:t>
            </a:r>
          </a:p>
          <a:p>
            <a:pPr>
              <a:buFont typeface="Wingdings" charset="0"/>
              <a:buNone/>
            </a:pPr>
            <a:r>
              <a:rPr lang="en-GB" sz="2800">
                <a:solidFill>
                  <a:srgbClr val="FFFF00"/>
                </a:solidFill>
                <a:latin typeface="Tahoma" charset="0"/>
                <a:sym typeface="Wingdings" charset="0"/>
              </a:rPr>
              <a:t>    computer farm for online event selection </a:t>
            </a:r>
          </a:p>
          <a:p>
            <a:pPr>
              <a:buFont typeface="Wingdings" charset="0"/>
              <a:buNone/>
            </a:pPr>
            <a:r>
              <a:rPr lang="en-GB" sz="2800">
                <a:solidFill>
                  <a:srgbClr val="FFFF66"/>
                </a:solidFill>
                <a:latin typeface="Comic Sans MS" charset="0"/>
                <a:sym typeface="Wingdings" charset="0"/>
              </a:rPr>
              <a:t></a:t>
            </a:r>
            <a:r>
              <a:rPr lang="en-GB" sz="2800">
                <a:solidFill>
                  <a:srgbClr val="FFFF00"/>
                </a:solidFill>
                <a:latin typeface="Tahoma" charset="0"/>
                <a:sym typeface="Wingdings" charset="0"/>
              </a:rPr>
              <a:t> 4-D event reconstruction </a:t>
            </a:r>
          </a:p>
        </p:txBody>
      </p:sp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250825" y="806450"/>
            <a:ext cx="8893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solidFill>
                  <a:srgbClr val="FFFF66"/>
                </a:solidFill>
                <a:latin typeface="Tahoma" charset="0"/>
              </a:rPr>
              <a:t>Central Au+Au collision at 25 AGeV  (UrQMD + GEANT4): </a:t>
            </a:r>
          </a:p>
          <a:p>
            <a:pPr eaLnBrk="1" hangingPunct="1"/>
            <a:r>
              <a:rPr lang="en-US">
                <a:solidFill>
                  <a:srgbClr val="FFFF66"/>
                </a:solidFill>
                <a:latin typeface="Tahoma" charset="0"/>
              </a:rPr>
              <a:t>                                     160 p  400 </a:t>
            </a:r>
            <a:r>
              <a:rPr lang="en-US">
                <a:solidFill>
                  <a:srgbClr val="FFFF66"/>
                </a:solidFill>
                <a:latin typeface="Tahoma" charset="0"/>
                <a:sym typeface="Symbol" charset="0"/>
              </a:rPr>
              <a:t></a:t>
            </a:r>
            <a:r>
              <a:rPr lang="en-US" baseline="30000">
                <a:solidFill>
                  <a:srgbClr val="FFFF66"/>
                </a:solidFill>
                <a:latin typeface="Tahoma" charset="0"/>
                <a:sym typeface="Symbol" charset="0"/>
              </a:rPr>
              <a:t>-   </a:t>
            </a:r>
            <a:r>
              <a:rPr lang="en-US">
                <a:solidFill>
                  <a:srgbClr val="FFFF66"/>
                </a:solidFill>
                <a:latin typeface="Tahoma" charset="0"/>
              </a:rPr>
              <a:t>400 </a:t>
            </a:r>
            <a:r>
              <a:rPr lang="en-US">
                <a:solidFill>
                  <a:srgbClr val="FFFF66"/>
                </a:solidFill>
                <a:latin typeface="Tahoma" charset="0"/>
                <a:sym typeface="Symbol" charset="0"/>
              </a:rPr>
              <a:t></a:t>
            </a:r>
            <a:r>
              <a:rPr lang="en-US" baseline="30000">
                <a:solidFill>
                  <a:srgbClr val="FFFF66"/>
                </a:solidFill>
                <a:latin typeface="Tahoma" charset="0"/>
                <a:sym typeface="Symbol" charset="0"/>
              </a:rPr>
              <a:t>+ </a:t>
            </a:r>
            <a:r>
              <a:rPr lang="en-US">
                <a:solidFill>
                  <a:srgbClr val="FFFF66"/>
                </a:solidFill>
                <a:latin typeface="Tahoma" charset="0"/>
              </a:rPr>
              <a:t>  44 K</a:t>
            </a:r>
            <a:r>
              <a:rPr lang="en-US" baseline="30000">
                <a:solidFill>
                  <a:srgbClr val="FFFF66"/>
                </a:solidFill>
                <a:latin typeface="Tahoma" charset="0"/>
              </a:rPr>
              <a:t>+ </a:t>
            </a:r>
            <a:r>
              <a:rPr lang="en-US">
                <a:solidFill>
                  <a:srgbClr val="FFFF66"/>
                </a:solidFill>
                <a:latin typeface="Tahoma" charset="0"/>
              </a:rPr>
              <a:t>  13 K</a:t>
            </a:r>
            <a:r>
              <a:rPr lang="en-US" baseline="30000">
                <a:solidFill>
                  <a:srgbClr val="FFFF66"/>
                </a:solidFill>
                <a:latin typeface="Tahoma" charset="0"/>
              </a:rPr>
              <a:t>-</a:t>
            </a:r>
            <a:endParaRPr lang="de-DE">
              <a:solidFill>
                <a:srgbClr val="FFFF66"/>
              </a:solidFill>
              <a:latin typeface="Tahoma" charset="0"/>
            </a:endParaRPr>
          </a:p>
        </p:txBody>
      </p:sp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3200">
                <a:solidFill>
                  <a:srgbClr val="FF0000"/>
                </a:solidFill>
                <a:latin typeface="Tahoma" charset="0"/>
              </a:rPr>
              <a:t>Experimental challenges</a:t>
            </a:r>
            <a:endParaRPr lang="en-GB" sz="320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8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81763"/>
            <a:ext cx="1752600" cy="376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C53EAA7-D065-2C48-B838-E61EB0F67C7A}" type="slidenum">
              <a:rPr lang="en-US" sz="14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lang="en-US" sz="14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76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9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The </a:t>
            </a:r>
            <a:r>
              <a:rPr lang="en-US" sz="29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Mu</a:t>
            </a:r>
            <a:r>
              <a:rPr lang="en-US" sz="29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on </a:t>
            </a:r>
            <a:r>
              <a:rPr lang="en-US" sz="29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Ch</a:t>
            </a:r>
            <a:r>
              <a:rPr lang="en-US" sz="290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ambers (MUCH)</a:t>
            </a:r>
          </a:p>
        </p:txBody>
      </p:sp>
      <p:sp>
        <p:nvSpPr>
          <p:cNvPr id="130051" name="Rectangle 4"/>
          <p:cNvSpPr>
            <a:spLocks noChangeArrowheads="1"/>
          </p:cNvSpPr>
          <p:nvPr/>
        </p:nvSpPr>
        <p:spPr bwMode="auto">
          <a:xfrm>
            <a:off x="8991600" y="6692900"/>
            <a:ext cx="184150" cy="3698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130052" name="Picture 6" descr="standardMuC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298575"/>
            <a:ext cx="502126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67" name="Text Box 7"/>
          <p:cNvSpPr txBox="1">
            <a:spLocks noChangeArrowheads="1"/>
          </p:cNvSpPr>
          <p:nvPr/>
        </p:nvSpPr>
        <p:spPr bwMode="auto">
          <a:xfrm>
            <a:off x="909638" y="5575300"/>
            <a:ext cx="3136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low-mass vector meson</a:t>
            </a:r>
          </a:p>
          <a:p>
            <a:pPr algn="r"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measurements</a:t>
            </a:r>
          </a:p>
        </p:txBody>
      </p:sp>
      <p:sp>
        <p:nvSpPr>
          <p:cNvPr id="1576968" name="Text Box 8"/>
          <p:cNvSpPr txBox="1">
            <a:spLocks noChangeArrowheads="1"/>
          </p:cNvSpPr>
          <p:nvPr/>
        </p:nvSpPr>
        <p:spPr bwMode="auto">
          <a:xfrm>
            <a:off x="2098675" y="5105400"/>
            <a:ext cx="92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≡ 7.5 </a:t>
            </a:r>
            <a:r>
              <a:rPr lang="el-GR"/>
              <a:t>λ</a:t>
            </a:r>
            <a:r>
              <a:rPr lang="en-US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I</a:t>
            </a:r>
            <a:endParaRPr lang="el-GR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30055" name="Text Box 9"/>
          <p:cNvSpPr txBox="1">
            <a:spLocks noChangeArrowheads="1"/>
          </p:cNvSpPr>
          <p:nvPr/>
        </p:nvSpPr>
        <p:spPr bwMode="auto">
          <a:xfrm>
            <a:off x="5222875" y="5554663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Calibri" charset="0"/>
              </a:rPr>
              <a:t>≡ 13.5 </a:t>
            </a:r>
            <a:r>
              <a:rPr lang="el-GR">
                <a:solidFill>
                  <a:schemeClr val="accent2"/>
                </a:solidFill>
                <a:latin typeface="Calibri" charset="0"/>
              </a:rPr>
              <a:t>λ</a:t>
            </a:r>
            <a:r>
              <a:rPr lang="en-US" baseline="-25000">
                <a:solidFill>
                  <a:schemeClr val="accent2"/>
                </a:solidFill>
                <a:latin typeface="Calibri" charset="0"/>
              </a:rPr>
              <a:t>I</a:t>
            </a:r>
            <a:endParaRPr lang="el-GR">
              <a:solidFill>
                <a:schemeClr val="accent2"/>
              </a:solidFill>
              <a:latin typeface="Calibri" charset="0"/>
            </a:endParaRPr>
          </a:p>
        </p:txBody>
      </p:sp>
      <p:sp>
        <p:nvSpPr>
          <p:cNvPr id="130056" name="Text Box 10"/>
          <p:cNvSpPr txBox="1">
            <a:spLocks noChangeArrowheads="1"/>
          </p:cNvSpPr>
          <p:nvPr/>
        </p:nvSpPr>
        <p:spPr bwMode="auto">
          <a:xfrm>
            <a:off x="4011613" y="2220913"/>
            <a:ext cx="66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Verdana" charset="0"/>
              </a:rPr>
              <a:t>Fe</a:t>
            </a:r>
          </a:p>
        </p:txBody>
      </p:sp>
      <p:sp>
        <p:nvSpPr>
          <p:cNvPr id="130057" name="Text Box 11"/>
          <p:cNvSpPr txBox="1">
            <a:spLocks noChangeArrowheads="1"/>
          </p:cNvSpPr>
          <p:nvPr/>
        </p:nvSpPr>
        <p:spPr bwMode="auto">
          <a:xfrm rot="-1588034">
            <a:off x="1331913" y="2371725"/>
            <a:ext cx="357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Calibri" charset="0"/>
              </a:rPr>
              <a:t>20     20    20     30      35         100 cm</a:t>
            </a:r>
          </a:p>
        </p:txBody>
      </p:sp>
      <p:sp>
        <p:nvSpPr>
          <p:cNvPr id="1576972" name="Text Box 12"/>
          <p:cNvSpPr txBox="1">
            <a:spLocks noChangeArrowheads="1"/>
          </p:cNvSpPr>
          <p:nvPr/>
        </p:nvSpPr>
        <p:spPr bwMode="auto">
          <a:xfrm>
            <a:off x="5278438" y="3381375"/>
            <a:ext cx="11049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shielding</a:t>
            </a:r>
          </a:p>
        </p:txBody>
      </p:sp>
      <p:sp>
        <p:nvSpPr>
          <p:cNvPr id="130059" name="Rectangle 14"/>
          <p:cNvSpPr>
            <a:spLocks noChangeArrowheads="1"/>
          </p:cNvSpPr>
          <p:nvPr/>
        </p:nvSpPr>
        <p:spPr bwMode="auto">
          <a:xfrm>
            <a:off x="1565275" y="2008188"/>
            <a:ext cx="2371725" cy="3554412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130060" name="Line 15"/>
          <p:cNvSpPr>
            <a:spLocks noChangeShapeType="1"/>
          </p:cNvSpPr>
          <p:nvPr/>
        </p:nvSpPr>
        <p:spPr bwMode="auto">
          <a:xfrm>
            <a:off x="552450" y="3738563"/>
            <a:ext cx="2987675" cy="5873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130061" name="Line 16"/>
          <p:cNvSpPr>
            <a:spLocks noChangeShapeType="1"/>
          </p:cNvSpPr>
          <p:nvPr/>
        </p:nvSpPr>
        <p:spPr bwMode="auto">
          <a:xfrm flipV="1">
            <a:off x="496888" y="2443163"/>
            <a:ext cx="4991100" cy="1308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130062" name="Line 17"/>
          <p:cNvSpPr>
            <a:spLocks noChangeShapeType="1"/>
          </p:cNvSpPr>
          <p:nvPr/>
        </p:nvSpPr>
        <p:spPr bwMode="auto">
          <a:xfrm>
            <a:off x="520700" y="3751263"/>
            <a:ext cx="3684588" cy="1206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1576978" name="Text Box 18"/>
          <p:cNvSpPr txBox="1">
            <a:spLocks noChangeArrowheads="1"/>
          </p:cNvSpPr>
          <p:nvPr/>
        </p:nvSpPr>
        <p:spPr bwMode="auto">
          <a:xfrm>
            <a:off x="2901950" y="6097588"/>
            <a:ext cx="3136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J/</a:t>
            </a: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y </a:t>
            </a: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measurements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38800" y="1676400"/>
            <a:ext cx="2973388" cy="120015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Detection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Low mass vector mesons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 and </a:t>
            </a:r>
            <a:r>
              <a:rPr lang="en-US" b="1" dirty="0" err="1">
                <a:latin typeface="+mn-lt"/>
                <a:ea typeface="+mn-ea"/>
                <a:cs typeface="+mn-cs"/>
              </a:rPr>
              <a:t>charmonia</a:t>
            </a:r>
            <a:r>
              <a:rPr lang="en-US" b="1" dirty="0">
                <a:latin typeface="+mn-lt"/>
                <a:ea typeface="+mn-ea"/>
                <a:cs typeface="+mn-cs"/>
              </a:rPr>
              <a:t> via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atin typeface="+mn-lt"/>
                <a:ea typeface="+mn-ea"/>
                <a:cs typeface="+mn-cs"/>
              </a:rPr>
              <a:t>Dimuon</a:t>
            </a:r>
            <a:r>
              <a:rPr lang="en-US" b="1" dirty="0">
                <a:latin typeface="+mn-lt"/>
                <a:ea typeface="+mn-ea"/>
                <a:cs typeface="+mn-cs"/>
              </a:rPr>
              <a:t> channel</a:t>
            </a:r>
            <a:endParaRPr lang="en-IN" b="1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4088" y="4293096"/>
            <a:ext cx="3620402" cy="461665"/>
          </a:xfrm>
          <a:prstGeom prst="rect">
            <a:avLst/>
          </a:prstGeom>
          <a:solidFill>
            <a:srgbClr val="EEECE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Major Indian contributions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44234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5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FAIR 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phase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0 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experiments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on 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dense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QCD matter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496" y="980728"/>
            <a:ext cx="637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4">
              <a:buClr>
                <a:srgbClr val="000000"/>
              </a:buClr>
              <a:buSzPct val="25000"/>
            </a:pP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CBM RICH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photon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detector: 430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out of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1100</a:t>
            </a:r>
          </a:p>
          <a:p>
            <a:pPr defTabSz="913954">
              <a:buClr>
                <a:srgbClr val="000000"/>
              </a:buClr>
              <a:buSzPct val="25000"/>
            </a:pP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 multi-anode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photo-multipliers (MAPMT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) installed </a:t>
            </a:r>
          </a:p>
          <a:p>
            <a:pPr defTabSz="913954"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in HADES experiment and used for physics runs</a:t>
            </a:r>
            <a:endParaRPr lang="en-GB" sz="20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315" y="1988840"/>
            <a:ext cx="61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4"/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TOF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</a:p>
          <a:p>
            <a:pPr defTabSz="913954"/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STAR/RHIC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15219" y="3196133"/>
            <a:ext cx="79715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54"/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Silicon Tracking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</a:p>
          <a:p>
            <a:pPr defTabSz="913954"/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Projectile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in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JINR/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Au-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 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pic>
        <p:nvPicPr>
          <p:cNvPr id="6146" name="Picture 2" descr="Q:\Eigene Dateien\cbm\articles\GSISR\SR2016\CBM Review\HADES-CB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29" y="751269"/>
            <a:ext cx="2060460" cy="12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Q:\Eigene Dateien\cbm\articles\GSISR\SR2016\CBM Review\ToF-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29" y="2125204"/>
            <a:ext cx="2060460" cy="11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-54276" y="4852317"/>
            <a:ext cx="5778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4"/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miniCBM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GSI/SIS18</a:t>
            </a: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high-rate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nucleus-nucleus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2018 - 2021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61" y="4938185"/>
            <a:ext cx="2812787" cy="187519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/>
          <a:stretch/>
        </p:blipFill>
        <p:spPr bwMode="auto">
          <a:xfrm>
            <a:off x="5580112" y="3414376"/>
            <a:ext cx="2065407" cy="125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 bwMode="auto">
          <a:xfrm>
            <a:off x="7680633" y="3414376"/>
            <a:ext cx="1401223" cy="125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11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/>
          <p:nvPr/>
        </p:nvPicPr>
        <p:blipFill>
          <a:blip r:embed="rId2"/>
          <a:stretch/>
        </p:blipFill>
        <p:spPr>
          <a:xfrm>
            <a:off x="4800002" y="171131"/>
            <a:ext cx="4223999" cy="4660870"/>
          </a:xfrm>
          <a:prstGeom prst="rect">
            <a:avLst/>
          </a:prstGeom>
          <a:ln>
            <a:noFill/>
          </a:ln>
        </p:spPr>
      </p:pic>
      <p:sp>
        <p:nvSpPr>
          <p:cNvPr id="122" name="CustomShape 3"/>
          <p:cNvSpPr/>
          <p:nvPr/>
        </p:nvSpPr>
        <p:spPr>
          <a:xfrm>
            <a:off x="5849846" y="3282838"/>
            <a:ext cx="619141" cy="30176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600" b="1" strike="noStrike">
                <a:solidFill>
                  <a:srgbClr val="FF0066"/>
                </a:solidFill>
                <a:latin typeface="Arial"/>
                <a:ea typeface="DejaVu Sans"/>
              </a:rPr>
              <a:t>STS</a:t>
            </a:r>
            <a:endParaRPr/>
          </a:p>
        </p:txBody>
      </p:sp>
      <p:sp>
        <p:nvSpPr>
          <p:cNvPr id="125" name="CustomShape 6"/>
          <p:cNvSpPr/>
          <p:nvPr/>
        </p:nvSpPr>
        <p:spPr>
          <a:xfrm>
            <a:off x="7203393" y="5434382"/>
            <a:ext cx="465335" cy="27433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400" b="1" strike="noStrike">
                <a:solidFill>
                  <a:srgbClr val="FF0000"/>
                </a:solidFill>
                <a:latin typeface="Arial"/>
                <a:ea typeface="DejaVu Sans"/>
              </a:rPr>
              <a:t>HV</a:t>
            </a:r>
            <a:endParaRPr/>
          </a:p>
        </p:txBody>
      </p:sp>
      <p:sp>
        <p:nvSpPr>
          <p:cNvPr id="128" name="CustomShape 9"/>
          <p:cNvSpPr/>
          <p:nvPr/>
        </p:nvSpPr>
        <p:spPr>
          <a:xfrm>
            <a:off x="6747527" y="2806022"/>
            <a:ext cx="690983" cy="274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400" b="1" strike="noStrike" dirty="0">
                <a:solidFill>
                  <a:srgbClr val="FF0000"/>
                </a:solidFill>
                <a:latin typeface="Arial"/>
                <a:ea typeface="DejaVu Sans"/>
              </a:rPr>
              <a:t>GEM1</a:t>
            </a:r>
            <a:endParaRPr dirty="0"/>
          </a:p>
        </p:txBody>
      </p:sp>
      <p:sp>
        <p:nvSpPr>
          <p:cNvPr id="129" name="CustomShape 10"/>
          <p:cNvSpPr/>
          <p:nvPr/>
        </p:nvSpPr>
        <p:spPr>
          <a:xfrm>
            <a:off x="7562272" y="3159388"/>
            <a:ext cx="690983" cy="274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400" b="1" strike="noStrike">
                <a:solidFill>
                  <a:srgbClr val="FF0000"/>
                </a:solidFill>
                <a:latin typeface="Arial"/>
                <a:ea typeface="DejaVu Sans"/>
              </a:rPr>
              <a:t>GEM2</a:t>
            </a:r>
            <a:endParaRPr/>
          </a:p>
        </p:txBody>
      </p:sp>
      <p:sp>
        <p:nvSpPr>
          <p:cNvPr id="130" name="CustomShape 11"/>
          <p:cNvSpPr/>
          <p:nvPr/>
        </p:nvSpPr>
        <p:spPr>
          <a:xfrm>
            <a:off x="4509258" y="4391765"/>
            <a:ext cx="4828583" cy="440237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Two GEM chambers in mini CBM</a:t>
            </a:r>
            <a:endParaRPr sz="2400" b="1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3"/>
          <a:stretch/>
        </p:blipFill>
        <p:spPr>
          <a:xfrm>
            <a:off x="4800002" y="4832001"/>
            <a:ext cx="2275392" cy="142400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4"/>
          <a:stretch/>
        </p:blipFill>
        <p:spPr>
          <a:xfrm>
            <a:off x="7203392" y="4832001"/>
            <a:ext cx="1939388" cy="14240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92832" y="6312475"/>
            <a:ext cx="2269822" cy="369332"/>
          </a:xfrm>
          <a:prstGeom prst="rect">
            <a:avLst/>
          </a:prstGeom>
          <a:solidFill>
            <a:srgbClr val="DDD9C3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Spill structure by GEM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9645" y="6312474"/>
            <a:ext cx="2110173" cy="58477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Time-correlation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between TOF and GEM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717032"/>
            <a:ext cx="4196571" cy="286232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Two GEM chambers took data in </a:t>
            </a:r>
            <a:r>
              <a:rPr lang="en-US" dirty="0" err="1" smtClean="0"/>
              <a:t>miniCBM</a:t>
            </a:r>
            <a:r>
              <a:rPr lang="en-US" dirty="0" smtClean="0"/>
              <a:t> with MUCH-XYTER based readout and full DAQ; Prelim analyses show clear spill structure and time correlation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Radiation resistant LV and HV distribution systems developed and deployed in mini-CBM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2373"/>
            <a:ext cx="582936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Development of </a:t>
            </a:r>
            <a:r>
              <a:rPr lang="en-US" sz="2800" b="1" dirty="0" err="1" smtClean="0">
                <a:solidFill>
                  <a:srgbClr val="0000FF"/>
                </a:solidFill>
              </a:rPr>
              <a:t>muon</a:t>
            </a:r>
            <a:r>
              <a:rPr lang="en-US" sz="2800" b="1" dirty="0" smtClean="0">
                <a:solidFill>
                  <a:srgbClr val="0000FF"/>
                </a:solidFill>
              </a:rPr>
              <a:t> system in CBM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4" y="986406"/>
            <a:ext cx="4326731" cy="148653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" y="2247775"/>
            <a:ext cx="1619479" cy="369332"/>
          </a:xfrm>
          <a:prstGeom prst="rect">
            <a:avLst/>
          </a:prstGeom>
          <a:solidFill>
            <a:srgbClr val="D0CECE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miniCBM</a:t>
            </a:r>
            <a:r>
              <a:rPr lang="en-US" dirty="0" smtClean="0"/>
              <a:t>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8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Status 2018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827584" y="1628800"/>
            <a:ext cx="3816424" cy="4748288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Comprehensive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 construction plan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buildings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2022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planning for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commissioning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project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of the 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facility by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 bwMode="auto">
          <a:xfrm>
            <a:off x="4803172" y="4076080"/>
            <a:ext cx="4233324" cy="25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34730" y="6577607"/>
            <a:ext cx="4233324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Ground breaking - 4 July 2017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81914" y="3769295"/>
            <a:ext cx="4275839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2014: 1350 pillars 60 m deep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 bwMode="auto">
          <a:xfrm>
            <a:off x="4834730" y="1240408"/>
            <a:ext cx="4201766" cy="254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8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70" y="0"/>
            <a:ext cx="1074808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9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585" y="-99392"/>
            <a:ext cx="11274615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1510" y="44624"/>
            <a:ext cx="923502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3200" b="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Astrophysical site of heavy element production </a:t>
            </a:r>
          </a:p>
          <a:p>
            <a:r>
              <a:rPr lang="en-US" sz="3200" b="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 process) in the universe: Neutron star merger ! </a:t>
            </a:r>
            <a:r>
              <a:rPr lang="en-US" sz="3200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200" b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C:\Users\gross\AppData\Local\Microsoft\Windows\Temporary Internet Files\Content.Outlook\HKTKM784\NeutronStarCollision_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-29807"/>
          <a:stretch/>
        </p:blipFill>
        <p:spPr bwMode="auto">
          <a:xfrm>
            <a:off x="2627784" y="1484784"/>
            <a:ext cx="3996000" cy="25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292080" y="1340768"/>
            <a:ext cx="3672408" cy="328938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78410" y="5388605"/>
            <a:ext cx="677884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  <a:latin typeface="Arial"/>
              </a:rPr>
              <a:t>Sun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1313389"/>
            <a:ext cx="2880320" cy="331676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240430" y="1463437"/>
            <a:ext cx="2658533" cy="2467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object 13"/>
          <p:cNvSpPr txBox="1"/>
          <p:nvPr/>
        </p:nvSpPr>
        <p:spPr>
          <a:xfrm>
            <a:off x="1619672" y="1576537"/>
            <a:ext cx="107760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4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au</a:t>
            </a:r>
            <a:r>
              <a:rPr sz="1400" spc="3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400" spc="-5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400" spc="3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5364088" y="1484784"/>
            <a:ext cx="3528392" cy="2405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716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Gravitational</a:t>
            </a:r>
            <a:b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Wave Signal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59372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Electromagnetic “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Kilonova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” Signal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15816" y="1556792"/>
            <a:ext cx="2465125" cy="3539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700" b="1" dirty="0" smtClean="0">
                <a:solidFill>
                  <a:prstClr val="white"/>
                </a:solidFill>
                <a:latin typeface="Arial"/>
              </a:rPr>
              <a:t>Neutron star merger</a:t>
            </a:r>
          </a:p>
        </p:txBody>
      </p:sp>
      <p:sp>
        <p:nvSpPr>
          <p:cNvPr id="13" name="object 8"/>
          <p:cNvSpPr txBox="1"/>
          <p:nvPr/>
        </p:nvSpPr>
        <p:spPr>
          <a:xfrm>
            <a:off x="6026640" y="2276872"/>
            <a:ext cx="2073752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30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12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1200" spc="-35" dirty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1200" spc="-80" dirty="0">
                <a:solidFill>
                  <a:srgbClr val="0000CC"/>
                </a:solidFill>
                <a:latin typeface="Arial"/>
                <a:cs typeface="Arial"/>
              </a:rPr>
              <a:t>z</a:t>
            </a:r>
            <a:r>
              <a:rPr sz="12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1200" spc="-100" dirty="0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0000CC"/>
                </a:solidFill>
                <a:latin typeface="Arial"/>
                <a:cs typeface="Arial"/>
              </a:rPr>
              <a:t>,</a:t>
            </a:r>
            <a:r>
              <a:rPr sz="1200" spc="1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1200" spc="-35" dirty="0" smtClean="0">
                <a:solidFill>
                  <a:srgbClr val="0000CC"/>
                </a:solidFill>
                <a:latin typeface="Arial"/>
                <a:cs typeface="Arial"/>
              </a:rPr>
              <a:t>Martinez-Pinedo, Arcones </a:t>
            </a:r>
            <a:r>
              <a:rPr sz="1200" spc="5" dirty="0" smtClean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1200" dirty="0" smtClean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1200" spc="5" dirty="0" smtClean="0">
                <a:solidFill>
                  <a:srgbClr val="0000CC"/>
                </a:solidFill>
                <a:latin typeface="Arial"/>
                <a:cs typeface="Arial"/>
              </a:rPr>
              <a:t> a</a:t>
            </a:r>
            <a:r>
              <a:rPr sz="1200" spc="-45" dirty="0" smtClean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lang="de-DE" sz="1200" dirty="0" smtClean="0">
                <a:solidFill>
                  <a:srgbClr val="0000CC"/>
                </a:solidFill>
                <a:latin typeface="Arial"/>
                <a:cs typeface="Arial"/>
              </a:rPr>
              <a:t>. (</a:t>
            </a:r>
            <a:r>
              <a:rPr sz="1200" spc="5" dirty="0" smtClean="0">
                <a:solidFill>
                  <a:srgbClr val="0000CC"/>
                </a:solidFill>
                <a:latin typeface="Arial"/>
                <a:cs typeface="Arial"/>
              </a:rPr>
              <a:t>201</a:t>
            </a:r>
            <a:r>
              <a:rPr sz="1200" dirty="0" smtClean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latin typeface="Arial"/>
                <a:cs typeface="Arial"/>
              </a:rPr>
              <a:t>)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6552220" y="1916833"/>
            <a:ext cx="180020" cy="32098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>
          <a:xfrm flipV="1">
            <a:off x="7848364" y="2414791"/>
            <a:ext cx="252028" cy="54407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2915816" y="4149080"/>
            <a:ext cx="3024336" cy="5386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900" dirty="0" smtClean="0">
                <a:solidFill>
                  <a:srgbClr val="000000"/>
                </a:solidFill>
                <a:latin typeface="Arial"/>
              </a:rPr>
              <a:t>Copyright: Dana </a:t>
            </a:r>
            <a:r>
              <a:rPr lang="de-DE" sz="900" dirty="0">
                <a:solidFill>
                  <a:srgbClr val="000000"/>
                </a:solidFill>
                <a:latin typeface="Arial"/>
              </a:rPr>
              <a:t>Berry, </a:t>
            </a:r>
            <a:r>
              <a:rPr lang="de-DE" sz="900" dirty="0" err="1">
                <a:solidFill>
                  <a:srgbClr val="000000"/>
                </a:solidFill>
                <a:latin typeface="Arial"/>
              </a:rPr>
              <a:t>SkyWorks</a:t>
            </a:r>
            <a:r>
              <a:rPr lang="de-DE" sz="900" dirty="0">
                <a:solidFill>
                  <a:srgbClr val="000000"/>
                </a:solidFill>
                <a:latin typeface="Arial"/>
              </a:rPr>
              <a:t> Digital, </a:t>
            </a:r>
            <a:r>
              <a:rPr lang="de-DE" sz="1000" dirty="0" err="1">
                <a:solidFill>
                  <a:srgbClr val="000000"/>
                </a:solidFill>
                <a:latin typeface="Arial"/>
              </a:rPr>
              <a:t>Inc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6382238" y="2985462"/>
            <a:ext cx="229421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b="1" dirty="0" err="1" smtClean="0">
                <a:solidFill>
                  <a:srgbClr val="FF0000"/>
                </a:solidFill>
                <a:latin typeface="Arial"/>
              </a:rPr>
              <a:t>Astrophys</a:t>
            </a:r>
            <a:r>
              <a:rPr lang="de-DE" sz="1200" b="1" dirty="0">
                <a:solidFill>
                  <a:srgbClr val="FF0000"/>
                </a:solidFill>
                <a:latin typeface="Arial"/>
              </a:rPr>
              <a:t>. J. 848, </a:t>
            </a:r>
            <a:r>
              <a:rPr lang="de-DE" sz="1200" b="1" dirty="0" smtClean="0">
                <a:solidFill>
                  <a:srgbClr val="FF0000"/>
                </a:solidFill>
                <a:latin typeface="Arial"/>
              </a:rPr>
              <a:t>L12 </a:t>
            </a:r>
            <a:r>
              <a:rPr lang="de-DE" sz="1200" b="1" dirty="0">
                <a:solidFill>
                  <a:srgbClr val="FF0000"/>
                </a:solidFill>
                <a:latin typeface="Arial"/>
              </a:rPr>
              <a:t>(</a:t>
            </a:r>
            <a:r>
              <a:rPr lang="de-DE" sz="1200" b="1" dirty="0" smtClean="0">
                <a:solidFill>
                  <a:srgbClr val="FF0000"/>
                </a:solidFill>
                <a:latin typeface="Arial"/>
              </a:rPr>
              <a:t>2017)</a:t>
            </a:r>
            <a:endParaRPr lang="en-US" sz="1200" b="1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40430" y="4765119"/>
            <a:ext cx="8964488" cy="20928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Electromagnetic “</a:t>
            </a:r>
            <a:r>
              <a:rPr lang="en-US" sz="2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Kilonova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signal due to “r process” in neutron star  merger theoretically predicted by GSI scientists in 2010.</a:t>
            </a:r>
          </a:p>
          <a:p>
            <a:pPr marL="34290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Confirmation by recent astronomical observations </a:t>
            </a:r>
            <a:r>
              <a:rPr lang="en-US" sz="2200" dirty="0">
                <a:solidFill>
                  <a:srgbClr val="002060"/>
                </a:solidFill>
                <a:latin typeface="Arial"/>
              </a:rPr>
              <a:t>after gravitational wave </a:t>
            </a:r>
            <a:r>
              <a:rPr lang="en-US" sz="2200" dirty="0" smtClean="0">
                <a:solidFill>
                  <a:srgbClr val="002060"/>
                </a:solidFill>
                <a:latin typeface="Arial"/>
              </a:rPr>
              <a:t>detection from GW170817 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(August 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34290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/>
              </a:rPr>
              <a:t>Source </a:t>
            </a:r>
            <a:r>
              <a:rPr lang="en-US" sz="2200" dirty="0">
                <a:solidFill>
                  <a:srgbClr val="002060"/>
                </a:solidFill>
                <a:latin typeface="Arial"/>
              </a:rPr>
              <a:t>of heavy elements including gold, platinum and </a:t>
            </a:r>
            <a:r>
              <a:rPr lang="en-US" sz="2200" dirty="0" smtClean="0">
                <a:solidFill>
                  <a:srgbClr val="002060"/>
                </a:solidFill>
                <a:latin typeface="Arial"/>
              </a:rPr>
              <a:t>uranium. </a:t>
            </a:r>
            <a:endParaRPr lang="en-US" sz="2200" dirty="0">
              <a:solidFill>
                <a:srgbClr val="002060"/>
              </a:solidFill>
              <a:latin typeface="Arial"/>
            </a:endParaRPr>
          </a:p>
          <a:p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944" y="6488668"/>
            <a:ext cx="2069797" cy="400110"/>
          </a:xfrm>
          <a:prstGeom prst="rect">
            <a:avLst/>
          </a:prstGeom>
          <a:solidFill>
            <a:srgbClr val="EEECE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Renewed interest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8383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nger\AppData\Local\Microsoft\Windows\Temporary Internet Files\Content.Outlook\JE4H31NI\20190711_154137_resize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9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nger\AppData\Local\Microsoft\Windows\Temporary Internet Files\Content.Outlook\JE4H31NI\20190711_161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2685" y="-1131509"/>
            <a:ext cx="12289368" cy="92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3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-27384"/>
            <a:ext cx="13335177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677737" y="-27383"/>
            <a:ext cx="4608032" cy="646286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defTabSz="913954"/>
            <a:r>
              <a:rPr lang="de-DE" sz="3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Cave </a:t>
            </a:r>
            <a:r>
              <a:rPr lang="de-DE" sz="3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Building </a:t>
            </a:r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58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80528" y="-27384"/>
            <a:ext cx="9500592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Collaboration Members by Country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96752"/>
            <a:ext cx="7977683" cy="56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8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0033CC"/>
                </a:solidFill>
                <a:latin typeface="Tahoma" pitchFamily="34" charset="0"/>
              </a:rPr>
              <a:t>The CBM Collaboration: 58 institutions, &gt; 460 members</a:t>
            </a:r>
            <a:endParaRPr lang="en-GB" altLang="de-DE" sz="2800" dirty="0" smtClean="0">
              <a:solidFill>
                <a:srgbClr val="0033CC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Yichang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Chongqing </a:t>
            </a:r>
            <a:r>
              <a:rPr lang="de-DE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München TU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Japan: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KEK Tsukuba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</a:t>
            </a: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 Tech.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389663" y="378904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2" descr="Bildergebnis für israel"/>
          <p:cNvSpPr>
            <a:spLocks noChangeAspect="1" noChangeArrowheads="1"/>
          </p:cNvSpPr>
          <p:nvPr/>
        </p:nvSpPr>
        <p:spPr bwMode="auto">
          <a:xfrm>
            <a:off x="155575" y="-7318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AutoShape 4" descr="Bildergebnis für israel"/>
          <p:cNvSpPr>
            <a:spLocks noChangeAspect="1" noChangeArrowheads="1"/>
          </p:cNvSpPr>
          <p:nvPr/>
        </p:nvSpPr>
        <p:spPr bwMode="auto">
          <a:xfrm>
            <a:off x="307975" y="-5794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AutoShape 6" descr="Bildergebnis für israel"/>
          <p:cNvSpPr>
            <a:spLocks noChangeAspect="1" noChangeArrowheads="1"/>
          </p:cNvSpPr>
          <p:nvPr/>
        </p:nvSpPr>
        <p:spPr bwMode="auto">
          <a:xfrm>
            <a:off x="460375" y="-4270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7" name="AutoShape 8" descr="Bildergebnis"/>
          <p:cNvSpPr>
            <a:spLocks noChangeAspect="1" noChangeArrowheads="1"/>
          </p:cNvSpPr>
          <p:nvPr/>
        </p:nvSpPr>
        <p:spPr bwMode="auto">
          <a:xfrm>
            <a:off x="155575" y="-2193925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5200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9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7006"/>
            <a:ext cx="7772400" cy="1179746"/>
          </a:xfrm>
        </p:spPr>
        <p:txBody>
          <a:bodyPr>
            <a:noAutofit/>
          </a:bodyPr>
          <a:lstStyle/>
          <a:p>
            <a:pPr lvl="1"/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r>
              <a:rPr lang="de-DE" sz="36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recommendation</a:t>
            </a:r>
            <a:endParaRPr lang="en-US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65623"/>
            <a:ext cx="5589806" cy="5506707"/>
          </a:xfrm>
        </p:spPr>
        <p:txBody>
          <a:bodyPr>
            <a:normAutofit fontScale="62500" lnSpcReduction="20000"/>
          </a:bodyPr>
          <a:lstStyle/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9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Summary Recommendation of the </a:t>
            </a:r>
            <a:r>
              <a:rPr lang="en-US" sz="29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Range Plan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presented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Brussels on Nov 27</a:t>
            </a:r>
            <a:r>
              <a:rPr lang="en-US" sz="2900" baseline="30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9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urgently the construction of the ESFRI* flagship FAIR and develop and bring into operation the experimental program of its four scientific pillars APPA, CBM, NUSTAR and PANDA.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300" b="1" i="1" dirty="0" smtClean="0"/>
              <a:t> </a:t>
            </a:r>
            <a:endParaRPr lang="en-US" sz="13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is a European flagship facility for the coming decades. Worldwide unique it will allow for a large variety of unprecedented fore-front research in physics and applied science. It focuses on the structure and evolution of matter. Its multi- faceted research opens a new era in our understanding of the fundamental  building blocks of matter and the forces as well as of the evolution of our Universe: the new possibilities for research in Darmstadt are unique and are expected to produce ground breaking new insights for nuclear research.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3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Strategy Forum on Research Infrastructures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26" y="1578086"/>
            <a:ext cx="3267178" cy="46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srgbClr val="000000"/>
                </a:solidFill>
              </a:rPr>
              <a:pPr/>
              <a:t>45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2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131840" y="2708920"/>
            <a:ext cx="2637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Backup</a:t>
            </a:r>
            <a:endParaRPr lang="en-US" sz="6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/>
          <a:stretch/>
        </p:blipFill>
        <p:spPr bwMode="auto">
          <a:xfrm>
            <a:off x="970679" y="3912113"/>
            <a:ext cx="6769673" cy="297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68199" y="1340768"/>
            <a:ext cx="67281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18373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EOS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with</a:t>
            </a: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phase</a:t>
            </a: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transition</a:t>
            </a:r>
            <a:endParaRPr lang="de-DE" altLang="de-DE" sz="3600" dirty="0" smtClean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47664" y="836712"/>
            <a:ext cx="6697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 Fischer, N. Bastian, M. Wu, S.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Typel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T.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Klähn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D. Blaschke, </a:t>
            </a:r>
          </a:p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Nature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Astronomy (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2018), DOI: 10.1038/s41550-018-0583-0, 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arXiv:1712.08788v2</a:t>
            </a:r>
          </a:p>
        </p:txBody>
      </p:sp>
    </p:spTree>
    <p:extLst>
      <p:ext uri="{BB962C8B-B14F-4D97-AF65-F5344CB8AC3E}">
        <p14:creationId xmlns:p14="http://schemas.microsoft.com/office/powerpoint/2010/main" val="184243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959151" cy="510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394891" y="6156012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 Li, L. W. Chen, C. M. </a:t>
            </a:r>
            <a:r>
              <a:rPr lang="en-US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S. H. Lee,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85, 064902 (2012)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668552" cy="330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4535488" y="6094457"/>
            <a:ext cx="4284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Graef, J. </a:t>
            </a:r>
            <a:r>
              <a:rPr lang="de-DE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F. Li, M. Bleicher,  </a:t>
            </a:r>
          </a:p>
          <a:p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</a:t>
            </a:r>
            <a:r>
              <a:rPr lang="de-DE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 90, 064909 (2014) 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44008" y="2060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Isospin-dependent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-exchange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endParaRPr lang="de-DE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98729" y="116632"/>
            <a:ext cx="5781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Deep-subthreshold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multi-strange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32014" y="1340768"/>
            <a:ext cx="457200" cy="4464496"/>
          </a:xfrm>
          <a:prstGeom prst="rect">
            <a:avLst/>
          </a:prstGeom>
          <a:solidFill>
            <a:srgbClr val="C0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27" y="1124744"/>
            <a:ext cx="741428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65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74878"/>
            <a:ext cx="6696744" cy="552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431865" y="6381328"/>
            <a:ext cx="4436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T. </a:t>
            </a:r>
            <a:r>
              <a:rPr lang="en-US" sz="1600" dirty="0" err="1" smtClean="0">
                <a:solidFill>
                  <a:srgbClr val="000000"/>
                </a:solidFill>
              </a:rPr>
              <a:t>Klaehn</a:t>
            </a:r>
            <a:r>
              <a:rPr lang="en-US" sz="1600" dirty="0" smtClean="0">
                <a:solidFill>
                  <a:srgbClr val="000000"/>
                </a:solidFill>
              </a:rPr>
              <a:t> et al., Phys. Rev. C74: 035802, 2006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1979712" y="1484784"/>
            <a:ext cx="0" cy="4248472"/>
          </a:xfrm>
          <a:prstGeom prst="line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1979712" y="5147900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l-GR" sz="20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000" baseline="-250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2000" baseline="-25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3347864" y="1484784"/>
            <a:ext cx="0" cy="4248472"/>
          </a:xfrm>
          <a:prstGeom prst="lin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3347864" y="515719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000" baseline="-25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2000" baseline="-25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827584" y="2276872"/>
            <a:ext cx="5472608" cy="12932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454187" y="2341329"/>
            <a:ext cx="2267806" cy="1015663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PSR </a:t>
            </a:r>
            <a:r>
              <a:rPr lang="en-US" sz="1600" dirty="0" smtClean="0">
                <a:solidFill>
                  <a:srgbClr val="000000"/>
                </a:solidFill>
              </a:rPr>
              <a:t>J1614-2230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M = 1.97</a:t>
            </a:r>
            <a:r>
              <a:rPr lang="de-DE" sz="1600" dirty="0" smtClean="0">
                <a:solidFill>
                  <a:srgbClr val="000000"/>
                </a:solidFill>
                <a:sym typeface="Symbol"/>
              </a:rPr>
              <a:t>0.04 </a:t>
            </a:r>
            <a:r>
              <a:rPr lang="de-DE" sz="1600" dirty="0" err="1" smtClean="0">
                <a:solidFill>
                  <a:srgbClr val="000000"/>
                </a:solidFill>
                <a:sym typeface="Symbol"/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  <a:sym typeface="Symbol"/>
              </a:rPr>
              <a:t>sun</a:t>
            </a:r>
            <a:endParaRPr lang="de-DE" sz="1600" baseline="-25000" dirty="0" smtClean="0">
              <a:solidFill>
                <a:srgbClr val="000000"/>
              </a:solidFill>
              <a:sym typeface="Symbol"/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P</a:t>
            </a:r>
            <a:r>
              <a:rPr lang="en-US" sz="1400" dirty="0">
                <a:solidFill>
                  <a:srgbClr val="000000"/>
                </a:solidFill>
              </a:rPr>
              <a:t>. Demorest et al.,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Nature 467, 1081 (2010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442421" y="3501008"/>
            <a:ext cx="2304255" cy="1015663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PSR J0348+0432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M = 2.01</a:t>
            </a:r>
            <a:r>
              <a:rPr lang="de-DE" sz="1600" dirty="0" smtClean="0">
                <a:solidFill>
                  <a:srgbClr val="000000"/>
                </a:solidFill>
                <a:sym typeface="Symbol"/>
              </a:rPr>
              <a:t></a:t>
            </a:r>
            <a:r>
              <a:rPr lang="de-DE" sz="1600" dirty="0">
                <a:solidFill>
                  <a:srgbClr val="000000"/>
                </a:solidFill>
                <a:sym typeface="Symbol"/>
              </a:rPr>
              <a:t>0.04 </a:t>
            </a:r>
            <a:r>
              <a:rPr lang="de-DE" sz="1600" dirty="0" err="1">
                <a:solidFill>
                  <a:srgbClr val="000000"/>
                </a:solidFill>
                <a:sym typeface="Symbol"/>
              </a:rPr>
              <a:t>M</a:t>
            </a:r>
            <a:r>
              <a:rPr lang="de-DE" sz="1600" baseline="-25000" dirty="0" err="1">
                <a:solidFill>
                  <a:srgbClr val="000000"/>
                </a:solidFill>
                <a:sym typeface="Symbol"/>
              </a:rPr>
              <a:t>sun</a:t>
            </a:r>
            <a:endParaRPr lang="en-US" sz="1600" baseline="-25000" dirty="0">
              <a:solidFill>
                <a:srgbClr val="000000"/>
              </a:solidFill>
            </a:endParaRPr>
          </a:p>
          <a:p>
            <a:r>
              <a:rPr lang="de-DE" sz="1400" dirty="0" smtClean="0">
                <a:solidFill>
                  <a:srgbClr val="000000"/>
                </a:solidFill>
              </a:rPr>
              <a:t>J. </a:t>
            </a:r>
            <a:r>
              <a:rPr lang="de-DE" sz="1400" dirty="0" err="1" smtClean="0">
                <a:solidFill>
                  <a:srgbClr val="000000"/>
                </a:solidFill>
              </a:rPr>
              <a:t>Antoniadis</a:t>
            </a:r>
            <a:r>
              <a:rPr lang="de-DE" sz="1400" dirty="0" smtClean="0">
                <a:solidFill>
                  <a:srgbClr val="000000"/>
                </a:solidFill>
              </a:rPr>
              <a:t> et al., 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Science </a:t>
            </a:r>
            <a:r>
              <a:rPr lang="en-US" sz="1400" b="1" i="1" dirty="0" smtClean="0">
                <a:solidFill>
                  <a:srgbClr val="000000"/>
                </a:solidFill>
              </a:rPr>
              <a:t>340</a:t>
            </a:r>
            <a:r>
              <a:rPr lang="en-US" sz="1400" i="1" dirty="0" smtClean="0">
                <a:solidFill>
                  <a:srgbClr val="000000"/>
                </a:solidFill>
              </a:rPr>
              <a:t>, 6131 (2013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87016" y="-27384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Mass-density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EOS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454187" y="1251775"/>
            <a:ext cx="2267806" cy="1015663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PSR J0740+6620 </a:t>
            </a:r>
            <a:endParaRPr lang="en-US" sz="1600" dirty="0" smtClean="0"/>
          </a:p>
          <a:p>
            <a:r>
              <a:rPr lang="en-US" sz="1600" dirty="0" smtClean="0"/>
              <a:t>M = 2.17</a:t>
            </a:r>
            <a:r>
              <a:rPr lang="en-US" sz="1600" dirty="0" smtClean="0">
                <a:sym typeface="Symbol"/>
              </a:rPr>
              <a:t>0.11</a:t>
            </a:r>
            <a:r>
              <a:rPr lang="en-US" sz="1600" dirty="0" smtClean="0"/>
              <a:t>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sun</a:t>
            </a:r>
            <a:endParaRPr lang="en-US" sz="1600" baseline="-25000" dirty="0" smtClean="0"/>
          </a:p>
          <a:p>
            <a:r>
              <a:rPr lang="fr-FR" sz="1400" dirty="0" smtClean="0"/>
              <a:t>H. </a:t>
            </a:r>
            <a:r>
              <a:rPr lang="fr-FR" sz="1400" dirty="0" err="1" smtClean="0"/>
              <a:t>Cromartie</a:t>
            </a:r>
            <a:r>
              <a:rPr lang="fr-FR" sz="1400" dirty="0" smtClean="0"/>
              <a:t> </a:t>
            </a:r>
            <a:r>
              <a:rPr lang="fr-FR" sz="1400" dirty="0"/>
              <a:t>et al., </a:t>
            </a:r>
            <a:endParaRPr lang="fr-FR" sz="1400" dirty="0" smtClean="0"/>
          </a:p>
          <a:p>
            <a:r>
              <a:rPr lang="fr-FR" sz="1400" dirty="0" smtClean="0"/>
              <a:t>arXiv:1904.06759 </a:t>
            </a:r>
            <a:r>
              <a:rPr lang="fr-FR" sz="1400" dirty="0"/>
              <a:t>(2019)</a:t>
            </a:r>
            <a:endParaRPr lang="en-US" sz="1400" dirty="0"/>
          </a:p>
        </p:txBody>
      </p:sp>
      <p:sp>
        <p:nvSpPr>
          <p:cNvPr id="6" name="Rechteck 5"/>
          <p:cNvSpPr/>
          <p:nvPr/>
        </p:nvSpPr>
        <p:spPr bwMode="auto">
          <a:xfrm>
            <a:off x="827584" y="1844864"/>
            <a:ext cx="5472608" cy="360000"/>
          </a:xfrm>
          <a:prstGeom prst="rect">
            <a:avLst/>
          </a:prstGeom>
          <a:solidFill>
            <a:srgbClr val="6699FF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0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16" grpId="0" animBg="1"/>
      <p:bldP spid="4" grpId="0" animBg="1"/>
      <p:bldP spid="3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0279"/>
            <a:ext cx="3123411" cy="253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Textfeld 2"/>
          <p:cNvSpPr txBox="1">
            <a:spLocks noChangeArrowheads="1"/>
          </p:cNvSpPr>
          <p:nvPr/>
        </p:nvSpPr>
        <p:spPr bwMode="auto">
          <a:xfrm>
            <a:off x="525463" y="104775"/>
            <a:ext cx="8078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rgbClr val="0070C0"/>
                </a:solidFill>
              </a:rPr>
              <a:t>BM@N upgrade </a:t>
            </a:r>
            <a:r>
              <a:rPr lang="de-DE" altLang="de-DE" sz="3600" dirty="0" err="1">
                <a:solidFill>
                  <a:srgbClr val="0070C0"/>
                </a:solidFill>
              </a:rPr>
              <a:t>for</a:t>
            </a:r>
            <a:r>
              <a:rPr lang="de-DE" altLang="de-DE" sz="3600" dirty="0">
                <a:solidFill>
                  <a:srgbClr val="0070C0"/>
                </a:solidFill>
              </a:rPr>
              <a:t> </a:t>
            </a:r>
            <a:r>
              <a:rPr lang="de-DE" altLang="de-DE" sz="3600" dirty="0" err="1">
                <a:solidFill>
                  <a:srgbClr val="0070C0"/>
                </a:solidFill>
              </a:rPr>
              <a:t>Au+Au</a:t>
            </a:r>
            <a:r>
              <a:rPr lang="de-DE" altLang="de-DE" sz="3600" dirty="0">
                <a:solidFill>
                  <a:srgbClr val="0070C0"/>
                </a:solidFill>
              </a:rPr>
              <a:t> </a:t>
            </a:r>
            <a:r>
              <a:rPr lang="de-DE" altLang="de-DE" sz="3600" dirty="0" err="1">
                <a:solidFill>
                  <a:srgbClr val="0070C0"/>
                </a:solidFill>
              </a:rPr>
              <a:t>collisions</a:t>
            </a:r>
            <a:r>
              <a:rPr lang="de-DE" altLang="de-DE" sz="3600" dirty="0">
                <a:solidFill>
                  <a:srgbClr val="0070C0"/>
                </a:solidFill>
              </a:rPr>
              <a:t>  </a:t>
            </a:r>
            <a:endParaRPr lang="en-US" altLang="de-DE" sz="3600" dirty="0">
              <a:solidFill>
                <a:srgbClr val="0070C0"/>
              </a:solidFill>
            </a:endParaRPr>
          </a:p>
        </p:txBody>
      </p:sp>
      <p:pic>
        <p:nvPicPr>
          <p:cNvPr id="105478" name="Picture 7" descr="C:\Users\senger\AppData\Local\Temp\sts__v17g_CBM_STSPoints_SideView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50888"/>
            <a:ext cx="44561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Textfeld 1"/>
          <p:cNvSpPr txBox="1">
            <a:spLocks noChangeArrowheads="1"/>
          </p:cNvSpPr>
          <p:nvPr/>
        </p:nvSpPr>
        <p:spPr bwMode="auto">
          <a:xfrm>
            <a:off x="4894263" y="2916238"/>
            <a:ext cx="3422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>
                <a:solidFill>
                  <a:srgbClr val="FFFF00"/>
                </a:solidFill>
              </a:rPr>
              <a:t>central</a:t>
            </a:r>
            <a:r>
              <a:rPr lang="de-DE" altLang="de-DE" sz="1800" dirty="0">
                <a:solidFill>
                  <a:srgbClr val="FFFF00"/>
                </a:solidFill>
              </a:rPr>
              <a:t> </a:t>
            </a:r>
            <a:r>
              <a:rPr lang="de-DE" altLang="de-DE" sz="1800" dirty="0" err="1">
                <a:solidFill>
                  <a:srgbClr val="FFFF00"/>
                </a:solidFill>
              </a:rPr>
              <a:t>collision</a:t>
            </a:r>
            <a:r>
              <a:rPr lang="de-DE" altLang="de-DE" sz="1800" dirty="0">
                <a:solidFill>
                  <a:srgbClr val="FFFF00"/>
                </a:solidFill>
              </a:rPr>
              <a:t> </a:t>
            </a:r>
            <a:r>
              <a:rPr lang="de-DE" altLang="de-DE" sz="1800" dirty="0" err="1">
                <a:solidFill>
                  <a:srgbClr val="FFFF00"/>
                </a:solidFill>
              </a:rPr>
              <a:t>Au+Au</a:t>
            </a:r>
            <a:r>
              <a:rPr lang="de-DE" altLang="de-DE" sz="1800" dirty="0">
                <a:solidFill>
                  <a:srgbClr val="FFFF00"/>
                </a:solidFill>
              </a:rPr>
              <a:t> 4A </a:t>
            </a:r>
            <a:r>
              <a:rPr lang="de-DE" altLang="de-DE" sz="1800" dirty="0" err="1">
                <a:solidFill>
                  <a:srgbClr val="FFFF00"/>
                </a:solidFill>
              </a:rPr>
              <a:t>GeV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pic>
        <p:nvPicPr>
          <p:cNvPr id="8" name="Bild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/>
          <a:stretch/>
        </p:blipFill>
        <p:spPr>
          <a:xfrm>
            <a:off x="523463" y="3861048"/>
            <a:ext cx="3490600" cy="3312368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55" y="3552166"/>
            <a:ext cx="3752057" cy="3333218"/>
          </a:xfrm>
          <a:prstGeom prst="rect">
            <a:avLst/>
          </a:prstGeom>
          <a:noFill/>
        </p:spPr>
      </p:pic>
      <p:cxnSp>
        <p:nvCxnSpPr>
          <p:cNvPr id="10" name="Gerade Verbindung mit Pfeil 9"/>
          <p:cNvCxnSpPr/>
          <p:nvPr/>
        </p:nvCxnSpPr>
        <p:spPr>
          <a:xfrm>
            <a:off x="3681120" y="5301208"/>
            <a:ext cx="1466944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179512" y="6369531"/>
            <a:ext cx="941634" cy="64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251520" y="3284984"/>
            <a:ext cx="907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GSI-JINR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Silicon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racking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</a:p>
        </p:txBody>
      </p:sp>
    </p:spTree>
    <p:extLst>
      <p:ext uri="{BB962C8B-B14F-4D97-AF65-F5344CB8AC3E}">
        <p14:creationId xmlns:p14="http://schemas.microsoft.com/office/powerpoint/2010/main" val="132033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t="44267" r="57814" b="42443"/>
          <a:stretch/>
        </p:blipFill>
        <p:spPr bwMode="auto">
          <a:xfrm>
            <a:off x="1642063" y="3068960"/>
            <a:ext cx="2425881" cy="102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860032" y="2180864"/>
            <a:ext cx="4032448" cy="4422898"/>
            <a:chOff x="4722113" y="1268760"/>
            <a:chExt cx="3845130" cy="422528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45"/>
            <a:stretch/>
          </p:blipFill>
          <p:spPr bwMode="auto">
            <a:xfrm>
              <a:off x="5076056" y="1268760"/>
              <a:ext cx="3491187" cy="4225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16200000">
              <a:off x="4250189" y="3196733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</a:t>
              </a:r>
              <a:r>
                <a:rPr lang="de-DE" baseline="-25000" dirty="0" err="1" smtClean="0"/>
                <a:t>sym</a:t>
              </a:r>
              <a:r>
                <a:rPr lang="de-DE" dirty="0" smtClean="0"/>
                <a:t> (</a:t>
              </a:r>
              <a:r>
                <a:rPr lang="de-DE" dirty="0" err="1" smtClean="0"/>
                <a:t>MeV</a:t>
              </a:r>
              <a:r>
                <a:rPr lang="de-DE" dirty="0" smtClean="0"/>
                <a:t>)</a:t>
              </a:r>
              <a:endParaRPr lang="en-US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1" y="1628800"/>
            <a:ext cx="5126815" cy="90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51520" y="335699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slope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93060" y="52919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curvature</a:t>
            </a:r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56485" r="50000" b="31297"/>
          <a:stretch/>
        </p:blipFill>
        <p:spPr bwMode="auto">
          <a:xfrm>
            <a:off x="1426846" y="5075993"/>
            <a:ext cx="2641098" cy="94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0033CC"/>
                </a:solidFill>
                <a:latin typeface="Tahoma" pitchFamily="34" charset="0"/>
              </a:rPr>
              <a:t>T</a:t>
            </a:r>
            <a:r>
              <a:rPr lang="en-GB" sz="3600" dirty="0" smtClean="0">
                <a:solidFill>
                  <a:srgbClr val="0033CC"/>
                </a:solidFill>
                <a:latin typeface="Tahoma" pitchFamily="34" charset="0"/>
              </a:rPr>
              <a:t>he nuclear symmetry energy</a:t>
            </a:r>
          </a:p>
        </p:txBody>
      </p:sp>
      <p:sp>
        <p:nvSpPr>
          <p:cNvPr id="8" name="Rechteck 7"/>
          <p:cNvSpPr/>
          <p:nvPr/>
        </p:nvSpPr>
        <p:spPr>
          <a:xfrm>
            <a:off x="2230623" y="764704"/>
            <a:ext cx="8174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rgbClr val="000000"/>
                </a:solidFill>
              </a:rPr>
              <a:t>E</a:t>
            </a:r>
            <a:r>
              <a:rPr lang="en-US" sz="2800" kern="0" baseline="-25000" dirty="0">
                <a:solidFill>
                  <a:srgbClr val="000000"/>
                </a:solidFill>
              </a:rPr>
              <a:t>A</a:t>
            </a:r>
            <a:r>
              <a:rPr lang="en-US" sz="2800" kern="0" dirty="0">
                <a:solidFill>
                  <a:srgbClr val="000000"/>
                </a:solidFill>
              </a:rPr>
              <a:t>(</a:t>
            </a:r>
            <a:r>
              <a:rPr lang="el-GR" sz="2800" kern="0" dirty="0">
                <a:solidFill>
                  <a:srgbClr val="000000"/>
                </a:solidFill>
              </a:rPr>
              <a:t>ρ,δ) = </a:t>
            </a:r>
            <a:r>
              <a:rPr lang="en-US" sz="2800" kern="0" dirty="0">
                <a:solidFill>
                  <a:srgbClr val="000000"/>
                </a:solidFill>
              </a:rPr>
              <a:t>E</a:t>
            </a:r>
            <a:r>
              <a:rPr lang="en-US" sz="2800" kern="0" baseline="-25000" dirty="0">
                <a:solidFill>
                  <a:srgbClr val="000000"/>
                </a:solidFill>
              </a:rPr>
              <a:t>A</a:t>
            </a:r>
            <a:r>
              <a:rPr lang="en-US" sz="2800" kern="0" dirty="0">
                <a:solidFill>
                  <a:srgbClr val="000000"/>
                </a:solidFill>
              </a:rPr>
              <a:t>(</a:t>
            </a:r>
            <a:r>
              <a:rPr lang="el-GR" sz="2800" kern="0" dirty="0">
                <a:solidFill>
                  <a:srgbClr val="000000"/>
                </a:solidFill>
              </a:rPr>
              <a:t>ρ,0)+</a:t>
            </a:r>
            <a:r>
              <a:rPr lang="en-US" sz="2800" kern="0" dirty="0" err="1">
                <a:solidFill>
                  <a:srgbClr val="FF0000"/>
                </a:solidFill>
              </a:rPr>
              <a:t>E</a:t>
            </a:r>
            <a:r>
              <a:rPr lang="en-US" sz="2800" kern="0" baseline="-25000" dirty="0" err="1">
                <a:solidFill>
                  <a:srgbClr val="FF0000"/>
                </a:solidFill>
              </a:rPr>
              <a:t>sym</a:t>
            </a:r>
            <a:r>
              <a:rPr lang="en-US" sz="2800" kern="0" dirty="0">
                <a:solidFill>
                  <a:srgbClr val="FF0000"/>
                </a:solidFill>
              </a:rPr>
              <a:t>(</a:t>
            </a:r>
            <a:r>
              <a:rPr lang="el-GR" sz="2800" kern="0" dirty="0">
                <a:solidFill>
                  <a:srgbClr val="FF0000"/>
                </a:solidFill>
              </a:rPr>
              <a:t>ρ)</a:t>
            </a:r>
            <a:r>
              <a:rPr lang="el-GR" sz="2800" kern="0" dirty="0">
                <a:solidFill>
                  <a:srgbClr val="000000"/>
                </a:solidFill>
              </a:rPr>
              <a:t>·</a:t>
            </a:r>
            <a:r>
              <a:rPr lang="el-GR" sz="2800" kern="0" dirty="0" smtClean="0">
                <a:solidFill>
                  <a:srgbClr val="000000"/>
                </a:solidFill>
              </a:rPr>
              <a:t>δ</a:t>
            </a:r>
            <a:r>
              <a:rPr lang="el-GR" sz="2800" kern="0" baseline="30000" dirty="0" smtClean="0">
                <a:solidFill>
                  <a:srgbClr val="000000"/>
                </a:solidFill>
              </a:rPr>
              <a:t>2</a:t>
            </a:r>
            <a:endParaRPr lang="de-DE" sz="2800" kern="0" dirty="0">
              <a:solidFill>
                <a:srgbClr val="00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" r="5795"/>
          <a:stretch/>
        </p:blipFill>
        <p:spPr bwMode="auto">
          <a:xfrm>
            <a:off x="4815642" y="3453412"/>
            <a:ext cx="2934564" cy="322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79512" y="2555612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Empirical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E</a:t>
            </a:r>
            <a:r>
              <a:rPr lang="de-DE" baseline="-25000" dirty="0" err="1" smtClean="0">
                <a:solidFill>
                  <a:srgbClr val="0033CC"/>
                </a:solidFill>
              </a:rPr>
              <a:t>sym</a:t>
            </a:r>
            <a:r>
              <a:rPr lang="de-DE" dirty="0" smtClean="0">
                <a:solidFill>
                  <a:srgbClr val="0033CC"/>
                </a:solidFill>
              </a:rPr>
              <a:t>(</a:t>
            </a:r>
            <a:r>
              <a:rPr lang="el-GR" dirty="0" smtClean="0">
                <a:solidFill>
                  <a:srgbClr val="0033CC"/>
                </a:solidFill>
              </a:rPr>
              <a:t>ρ</a:t>
            </a:r>
            <a:r>
              <a:rPr lang="de-DE" baseline="-25000" dirty="0" smtClean="0">
                <a:solidFill>
                  <a:srgbClr val="0033CC"/>
                </a:solidFill>
              </a:rPr>
              <a:t>0</a:t>
            </a:r>
            <a:r>
              <a:rPr lang="de-DE" dirty="0" smtClean="0">
                <a:solidFill>
                  <a:srgbClr val="0033CC"/>
                </a:solidFill>
              </a:rPr>
              <a:t>) ≈ 30 </a:t>
            </a:r>
            <a:r>
              <a:rPr lang="de-DE" dirty="0" err="1" smtClean="0">
                <a:solidFill>
                  <a:srgbClr val="0033CC"/>
                </a:solidFill>
              </a:rPr>
              <a:t>MeV</a:t>
            </a:r>
            <a:r>
              <a:rPr lang="de-DE" dirty="0" smtClean="0">
                <a:solidFill>
                  <a:srgbClr val="0033CC"/>
                </a:solidFill>
              </a:rPr>
              <a:t>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9296" y="4086475"/>
            <a:ext cx="35413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theoretical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L</a:t>
            </a:r>
            <a:r>
              <a:rPr lang="de-DE" dirty="0">
                <a:solidFill>
                  <a:srgbClr val="0033CC"/>
                </a:solidFill>
              </a:rPr>
              <a:t>(</a:t>
            </a:r>
            <a:r>
              <a:rPr lang="el-GR" dirty="0">
                <a:solidFill>
                  <a:srgbClr val="0033CC"/>
                </a:solidFill>
              </a:rPr>
              <a:t>ρ</a:t>
            </a:r>
            <a:r>
              <a:rPr lang="de-DE" baseline="-25000" dirty="0">
                <a:solidFill>
                  <a:srgbClr val="0033CC"/>
                </a:solidFill>
              </a:rPr>
              <a:t>0</a:t>
            </a:r>
            <a:r>
              <a:rPr lang="de-DE" dirty="0">
                <a:solidFill>
                  <a:srgbClr val="0033CC"/>
                </a:solidFill>
              </a:rPr>
              <a:t>) ≈ </a:t>
            </a:r>
            <a:r>
              <a:rPr lang="de-DE" dirty="0" smtClean="0">
                <a:solidFill>
                  <a:srgbClr val="0033CC"/>
                </a:solidFill>
              </a:rPr>
              <a:t>60 </a:t>
            </a:r>
            <a:r>
              <a:rPr lang="de-DE" dirty="0" err="1">
                <a:solidFill>
                  <a:srgbClr val="0033CC"/>
                </a:solidFill>
              </a:rPr>
              <a:t>MeV</a:t>
            </a:r>
            <a:r>
              <a:rPr lang="de-DE" dirty="0">
                <a:solidFill>
                  <a:srgbClr val="0033CC"/>
                </a:solidFill>
              </a:rPr>
              <a:t>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0541" y="6093296"/>
            <a:ext cx="446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theoretical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K</a:t>
            </a:r>
            <a:r>
              <a:rPr lang="de-DE" baseline="-25000" dirty="0" err="1" smtClean="0">
                <a:solidFill>
                  <a:srgbClr val="0033CC"/>
                </a:solidFill>
              </a:rPr>
              <a:t>sym</a:t>
            </a:r>
            <a:r>
              <a:rPr lang="de-DE" dirty="0">
                <a:solidFill>
                  <a:srgbClr val="0033CC"/>
                </a:solidFill>
              </a:rPr>
              <a:t> </a:t>
            </a:r>
            <a:r>
              <a:rPr lang="de-DE" dirty="0" smtClean="0">
                <a:solidFill>
                  <a:srgbClr val="0033CC"/>
                </a:solidFill>
              </a:rPr>
              <a:t>= -700 </a:t>
            </a:r>
            <a:r>
              <a:rPr lang="de-DE" dirty="0" err="1" smtClean="0">
                <a:solidFill>
                  <a:srgbClr val="0033CC"/>
                </a:solidFill>
              </a:rPr>
              <a:t>to</a:t>
            </a:r>
            <a:r>
              <a:rPr lang="de-DE" dirty="0" smtClean="0">
                <a:solidFill>
                  <a:srgbClr val="0033CC"/>
                </a:solidFill>
              </a:rPr>
              <a:t> 470 </a:t>
            </a:r>
            <a:r>
              <a:rPr lang="de-DE" dirty="0" err="1" smtClean="0">
                <a:solidFill>
                  <a:srgbClr val="0033CC"/>
                </a:solidFill>
              </a:rPr>
              <a:t>MeV</a:t>
            </a:r>
            <a:r>
              <a:rPr lang="de-DE" dirty="0" smtClean="0">
                <a:solidFill>
                  <a:srgbClr val="0033CC"/>
                </a:solidFill>
              </a:rPr>
              <a:t>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932040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P. Russotto et al</a:t>
            </a:r>
            <a:r>
              <a:rPr lang="en-US" sz="1400" dirty="0" smtClean="0">
                <a:solidFill>
                  <a:srgbClr val="000000"/>
                </a:solidFill>
              </a:rPr>
              <a:t>., Phys</a:t>
            </a:r>
            <a:r>
              <a:rPr lang="en-US" sz="1400" dirty="0">
                <a:solidFill>
                  <a:srgbClr val="000000"/>
                </a:solidFill>
              </a:rPr>
              <a:t>. Rev. C 94, 034608 (2016) 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95440" y="5430415"/>
            <a:ext cx="14008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n/</a:t>
            </a:r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endParaRPr lang="de-DE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200" dirty="0" err="1"/>
              <a:t>Au+Au</a:t>
            </a:r>
            <a:r>
              <a:rPr lang="de-DE" sz="1200" dirty="0"/>
              <a:t> 400A </a:t>
            </a:r>
            <a:r>
              <a:rPr lang="de-DE" sz="1200" dirty="0" err="1" smtClean="0"/>
              <a:t>MeV</a:t>
            </a:r>
            <a:endParaRPr lang="en-US" sz="1200" dirty="0"/>
          </a:p>
        </p:txBody>
      </p:sp>
      <p:sp>
        <p:nvSpPr>
          <p:cNvPr id="19" name="Rechteck 18"/>
          <p:cNvSpPr/>
          <p:nvPr/>
        </p:nvSpPr>
        <p:spPr>
          <a:xfrm>
            <a:off x="243642" y="45091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B.A. Li and X. Han, Phys. Lett. B 727 (2013) 276</a:t>
            </a:r>
          </a:p>
        </p:txBody>
      </p:sp>
      <p:sp>
        <p:nvSpPr>
          <p:cNvPr id="2" name="Rechteck 1"/>
          <p:cNvSpPr/>
          <p:nvPr/>
        </p:nvSpPr>
        <p:spPr>
          <a:xfrm>
            <a:off x="5364088" y="2041103"/>
            <a:ext cx="3775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 smtClean="0"/>
              <a:t>Ch</a:t>
            </a:r>
            <a:r>
              <a:rPr lang="de-DE" sz="1400" dirty="0" smtClean="0"/>
              <a:t>. Fuchs </a:t>
            </a:r>
            <a:r>
              <a:rPr lang="de-DE" sz="1400" dirty="0" err="1" smtClean="0"/>
              <a:t>and</a:t>
            </a:r>
            <a:r>
              <a:rPr lang="de-DE" sz="1400" dirty="0" smtClean="0"/>
              <a:t> H.H. Wolter, EPJA30 </a:t>
            </a:r>
            <a:r>
              <a:rPr lang="de-DE" sz="1400" dirty="0"/>
              <a:t>(2006) 5</a:t>
            </a:r>
          </a:p>
        </p:txBody>
      </p:sp>
    </p:spTree>
    <p:extLst>
      <p:ext uri="{BB962C8B-B14F-4D97-AF65-F5344CB8AC3E}">
        <p14:creationId xmlns:p14="http://schemas.microsoft.com/office/powerpoint/2010/main" val="259976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Multi-strange hyperons: promising observables for the EOS of symmetric matter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589944" y="1556792"/>
            <a:ext cx="579036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</a:t>
            </a:r>
            <a:r>
              <a:rPr lang="de-DE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4A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 EOS (K=240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/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(K=350)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6292" y="6453336"/>
            <a:ext cx="7414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PHQMD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calculations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 , J.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Aichelin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, E.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Bratkovskaya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, V.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Kireyeu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 et al., priv. </a:t>
            </a:r>
            <a:r>
              <a:rPr lang="de-DE" sz="1600" dirty="0" err="1">
                <a:solidFill>
                  <a:srgbClr val="000000"/>
                </a:solidFill>
                <a:latin typeface="Tahoma" pitchFamily="34" charset="0"/>
              </a:rPr>
              <a:t>c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omm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3" y="2387790"/>
            <a:ext cx="6532975" cy="404580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329954" y="2780928"/>
            <a:ext cx="53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Ω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72888" y="4653136"/>
            <a:ext cx="43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987824" y="4149080"/>
            <a:ext cx="50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Ξ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 flipH="1">
            <a:off x="4391488" y="3648955"/>
            <a:ext cx="27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</a:t>
            </a:r>
            <a:endParaRPr lang="de-DE" sz="2400" dirty="0">
              <a:solidFill>
                <a:srgbClr val="FF0000"/>
              </a:solidFill>
            </a:endParaRPr>
          </a:p>
        </p:txBody>
      </p:sp>
      <p:cxnSp>
        <p:nvCxnSpPr>
          <p:cNvPr id="30" name="Gerader Verbinder 29"/>
          <p:cNvCxnSpPr/>
          <p:nvPr/>
        </p:nvCxnSpPr>
        <p:spPr bwMode="auto">
          <a:xfrm>
            <a:off x="4481580" y="3734788"/>
            <a:ext cx="21569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feld 31"/>
          <p:cNvSpPr txBox="1"/>
          <p:nvPr/>
        </p:nvSpPr>
        <p:spPr>
          <a:xfrm>
            <a:off x="5165021" y="3501008"/>
            <a:ext cx="55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Ξ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660232" y="2780928"/>
            <a:ext cx="59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Ω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20503181">
            <a:off x="6209051" y="4391526"/>
            <a:ext cx="217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reliminary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2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36512" y="-15859"/>
            <a:ext cx="9180512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5" y="1556792"/>
            <a:ext cx="8949730" cy="31110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89252" y="4725144"/>
            <a:ext cx="757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FF00"/>
                </a:solidFill>
              </a:rPr>
              <a:t>E. Most et al., (… M </a:t>
            </a:r>
            <a:r>
              <a:rPr lang="de-DE" sz="1600" dirty="0" err="1" smtClean="0">
                <a:solidFill>
                  <a:srgbClr val="FFFF00"/>
                </a:solidFill>
              </a:rPr>
              <a:t>Hanauske</a:t>
            </a:r>
            <a:r>
              <a:rPr lang="de-DE" sz="1600" dirty="0" smtClean="0">
                <a:solidFill>
                  <a:srgbClr val="FFFF00"/>
                </a:solidFill>
              </a:rPr>
              <a:t>, L. </a:t>
            </a:r>
            <a:r>
              <a:rPr lang="de-DE" sz="1600" dirty="0" err="1" smtClean="0">
                <a:solidFill>
                  <a:srgbClr val="FFFF00"/>
                </a:solidFill>
              </a:rPr>
              <a:t>Rezzola</a:t>
            </a:r>
            <a:r>
              <a:rPr lang="de-DE" sz="1600" dirty="0">
                <a:solidFill>
                  <a:srgbClr val="FFFF00"/>
                </a:solidFill>
              </a:rPr>
              <a:t>), Phys. </a:t>
            </a:r>
            <a:r>
              <a:rPr lang="de-DE" sz="1600" dirty="0" err="1">
                <a:solidFill>
                  <a:srgbClr val="FFFF00"/>
                </a:solidFill>
              </a:rPr>
              <a:t>Rev</a:t>
            </a:r>
            <a:r>
              <a:rPr lang="de-DE" sz="1600" dirty="0">
                <a:solidFill>
                  <a:srgbClr val="FFFF00"/>
                </a:solidFill>
              </a:rPr>
              <a:t>. </a:t>
            </a:r>
            <a:r>
              <a:rPr lang="de-DE" sz="1600" dirty="0" err="1">
                <a:solidFill>
                  <a:srgbClr val="FFFF00"/>
                </a:solidFill>
              </a:rPr>
              <a:t>Lett</a:t>
            </a:r>
            <a:r>
              <a:rPr lang="de-DE" sz="1600" dirty="0">
                <a:solidFill>
                  <a:srgbClr val="FFFF00"/>
                </a:solidFill>
              </a:rPr>
              <a:t>. 122, 061101 (</a:t>
            </a:r>
            <a:r>
              <a:rPr lang="de-DE" sz="1600" dirty="0" smtClean="0">
                <a:solidFill>
                  <a:srgbClr val="FFFF00"/>
                </a:solidFill>
              </a:rPr>
              <a:t>2019) </a:t>
            </a:r>
            <a:endParaRPr lang="de-DE" sz="1600" dirty="0">
              <a:solidFill>
                <a:srgbClr val="FFFF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5536" y="260648"/>
            <a:ext cx="8748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Quark-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general-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relativistic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-star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mergers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549806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8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2920" y="5930116"/>
            <a:ext cx="953365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aseline="-250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3052" y="5415607"/>
            <a:ext cx="7904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l-GR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4 </a:t>
            </a:r>
            <a:r>
              <a:rPr lang="el-GR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baseline="-250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 &gt; 50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de-DE" sz="28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578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E3E8B66-076E-41C1-AF0E-4870A84DAA65}" type="slidenum">
              <a:rPr lang="en-US" altLang="de-DE" smtClean="0">
                <a:solidFill>
                  <a:srgbClr val="000000"/>
                </a:solidFill>
              </a:rPr>
              <a:pPr/>
              <a:t>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6512" y="0"/>
            <a:ext cx="9180512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25538"/>
            <a:ext cx="6665913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149725"/>
            <a:ext cx="742156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250825" y="188913"/>
            <a:ext cx="8482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Neutron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mergers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heavy-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ion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collisions</a:t>
            </a:r>
            <a:endParaRPr lang="de-DE" altLang="de-DE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6932613" y="1209675"/>
            <a:ext cx="203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M.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Hanauske</a:t>
            </a:r>
            <a:r>
              <a:rPr lang="de-DE" altLang="de-DE" sz="1800" dirty="0" smtClean="0">
                <a:solidFill>
                  <a:srgbClr val="FFC000"/>
                </a:solidFill>
              </a:rPr>
              <a:t> et al.,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J. Phys.: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Conf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Ser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878 012031</a:t>
            </a: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6938392" y="2132856"/>
            <a:ext cx="2170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n-star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merger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7451725" y="5139208"/>
            <a:ext cx="1620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Au +Au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1.5A 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GeV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547664" y="764704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err="1" smtClean="0">
                <a:solidFill>
                  <a:srgbClr val="FFFF00"/>
                </a:solidFill>
              </a:rPr>
              <a:t>density</a:t>
            </a:r>
            <a:endParaRPr lang="de-DE" altLang="de-DE" sz="1800" dirty="0" smtClean="0">
              <a:solidFill>
                <a:srgbClr val="FFFF00"/>
              </a:solidFill>
            </a:endParaRPr>
          </a:p>
        </p:txBody>
      </p: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4284663" y="764704"/>
            <a:ext cx="1383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de-DE" altLang="de-DE" sz="1800" kern="0" dirty="0" err="1" smtClean="0">
                <a:solidFill>
                  <a:srgbClr val="FFFF00"/>
                </a:solidFill>
              </a:rPr>
              <a:t>temperature</a:t>
            </a:r>
            <a:endParaRPr lang="de-DE" altLang="de-DE" sz="1800" kern="0" dirty="0" smtClean="0">
              <a:solidFill>
                <a:srgbClr val="FFFF00"/>
              </a:solidFill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590035" y="3586163"/>
            <a:ext cx="101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EOS</a:t>
            </a:r>
            <a:endParaRPr lang="en-US" altLang="en-US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 rot="16200000">
            <a:off x="7620297" y="2991644"/>
            <a:ext cx="979488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Pfeil nach rechts 14"/>
          <p:cNvSpPr/>
          <p:nvPr/>
        </p:nvSpPr>
        <p:spPr>
          <a:xfrm rot="5400000">
            <a:off x="7621090" y="4389438"/>
            <a:ext cx="977900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7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Exploring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QCD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diagram</a:t>
            </a:r>
            <a:endParaRPr kumimoji="0" lang="de-DE" sz="36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36096" y="6309320"/>
            <a:ext cx="338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 Long Range Plan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90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9512" y="5613047"/>
            <a:ext cx="89644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situation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ALICE, ATLAS, CMS at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LHC, STAR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PHENIX at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RHIC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Exploring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QCD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diagram</a:t>
            </a:r>
            <a:endParaRPr kumimoji="0" lang="de-DE" sz="36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3535119" y="4365104"/>
            <a:ext cx="1036881" cy="130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8" t="24536" r="36925" b="29761"/>
          <a:stretch/>
        </p:blipFill>
        <p:spPr bwMode="auto">
          <a:xfrm>
            <a:off x="3033512" y="578521"/>
            <a:ext cx="1538488" cy="119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feil nach rechts 3"/>
          <p:cNvSpPr/>
          <p:nvPr/>
        </p:nvSpPr>
        <p:spPr bwMode="auto">
          <a:xfrm rot="15892288">
            <a:off x="2519046" y="2942526"/>
            <a:ext cx="2808312" cy="324875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54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3289</Words>
  <Application>Microsoft Macintosh PowerPoint</Application>
  <PresentationFormat>On-screen Show (4:3)</PresentationFormat>
  <Paragraphs>601</Paragraphs>
  <Slides>52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1_Default Design</vt:lpstr>
      <vt:lpstr>3_Benutzerdefiniertes Design</vt:lpstr>
      <vt:lpstr>5_Talks2012</vt:lpstr>
      <vt:lpstr>1_talk_blue</vt:lpstr>
      <vt:lpstr>5_Larissa</vt:lpstr>
      <vt:lpstr>1_Larissa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FAIR Experiments</vt:lpstr>
      <vt:lpstr>PowerPoint Presentation</vt:lpstr>
      <vt:lpstr>CBM @ SIS-100 &amp; SIS-300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Muon Chambers (MUCH)</vt:lpstr>
      <vt:lpstr>PowerPoint Presentation</vt:lpstr>
      <vt:lpstr>PowerPoint Presentation</vt:lpstr>
      <vt:lpstr>FAIR Project Status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FAIR Collaboration Members by Country</vt:lpstr>
      <vt:lpstr>PowerPoint Presentation</vt:lpstr>
      <vt:lpstr>Instead of a summary: NuPECC recommendation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Subhasis Chattopadhayay</cp:lastModifiedBy>
  <cp:revision>785</cp:revision>
  <dcterms:created xsi:type="dcterms:W3CDTF">2014-05-26T12:55:19Z</dcterms:created>
  <dcterms:modified xsi:type="dcterms:W3CDTF">2019-11-20T04:08:51Z</dcterms:modified>
</cp:coreProperties>
</file>