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35"/>
  </p:notesMasterIdLst>
  <p:sldIdLst>
    <p:sldId id="256" r:id="rId2"/>
    <p:sldId id="324" r:id="rId3"/>
    <p:sldId id="320" r:id="rId4"/>
    <p:sldId id="323" r:id="rId5"/>
    <p:sldId id="325" r:id="rId6"/>
    <p:sldId id="318" r:id="rId7"/>
    <p:sldId id="263" r:id="rId8"/>
    <p:sldId id="316" r:id="rId9"/>
    <p:sldId id="311" r:id="rId10"/>
    <p:sldId id="317" r:id="rId11"/>
    <p:sldId id="332" r:id="rId12"/>
    <p:sldId id="315" r:id="rId13"/>
    <p:sldId id="277" r:id="rId14"/>
    <p:sldId id="305" r:id="rId15"/>
    <p:sldId id="261" r:id="rId16"/>
    <p:sldId id="304" r:id="rId17"/>
    <p:sldId id="301" r:id="rId18"/>
    <p:sldId id="298" r:id="rId19"/>
    <p:sldId id="328" r:id="rId20"/>
    <p:sldId id="308" r:id="rId21"/>
    <p:sldId id="309" r:id="rId22"/>
    <p:sldId id="310" r:id="rId23"/>
    <p:sldId id="335" r:id="rId24"/>
    <p:sldId id="307" r:id="rId25"/>
    <p:sldId id="306" r:id="rId26"/>
    <p:sldId id="329" r:id="rId27"/>
    <p:sldId id="333" r:id="rId28"/>
    <p:sldId id="330" r:id="rId29"/>
    <p:sldId id="334" r:id="rId30"/>
    <p:sldId id="327" r:id="rId31"/>
    <p:sldId id="331" r:id="rId32"/>
    <p:sldId id="284" r:id="rId33"/>
    <p:sldId id="289" r:id="rId34"/>
  </p:sldIdLst>
  <p:sldSz cx="9144000" cy="6858000" type="screen4x3"/>
  <p:notesSz cx="6858000" cy="9144000"/>
  <p:defaultTextStyle>
    <a:defPPr>
      <a:defRPr lang="en-SG"/>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29D752-E368-4B1D-A32D-B6AC79ADCF93}" type="datetimeFigureOut">
              <a:rPr lang="en-SG" smtClean="0"/>
              <a:pPr/>
              <a:t>12/9/2014</a:t>
            </a:fld>
            <a:endParaRPr lang="en-SG"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257CA9-24AA-4D49-ABD0-5D6427E3CFD8}" type="slidenum">
              <a:rPr lang="en-SG" smtClean="0"/>
              <a:pPr/>
              <a:t>‹#›</a:t>
            </a:fld>
            <a:endParaRPr lang="en-SG"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F6D16-ACA5-43BD-B4F1-A22F497317BA}" type="slidenum">
              <a:rPr lang="en-US" smtClean="0"/>
              <a:pPr/>
              <a:t>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F6D16-ACA5-43BD-B4F1-A22F497317BA}" type="slidenum">
              <a:rPr lang="en-US" smtClean="0"/>
              <a:pPr/>
              <a:t>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F6D16-ACA5-43BD-B4F1-A22F497317BA}" type="slidenum">
              <a:rPr lang="en-US" smtClean="0"/>
              <a:pPr/>
              <a:t>12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4F6D16-ACA5-43BD-B4F1-A22F497317BA}" type="slidenum">
              <a:rPr lang="en-US" smtClean="0"/>
              <a:pPr/>
              <a:t>33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72034" name="Group 2"/>
          <p:cNvGrpSpPr>
            <a:grpSpLocks/>
          </p:cNvGrpSpPr>
          <p:nvPr/>
        </p:nvGrpSpPr>
        <p:grpSpPr bwMode="auto">
          <a:xfrm>
            <a:off x="-633413" y="798513"/>
            <a:ext cx="7542213" cy="6029325"/>
            <a:chOff x="-384" y="480"/>
            <a:chExt cx="4751" cy="3798"/>
          </a:xfrm>
        </p:grpSpPr>
        <p:grpSp>
          <p:nvGrpSpPr>
            <p:cNvPr id="172035" name="Group 3"/>
            <p:cNvGrpSpPr>
              <a:grpSpLocks/>
            </p:cNvGrpSpPr>
            <p:nvPr/>
          </p:nvGrpSpPr>
          <p:grpSpPr bwMode="auto">
            <a:xfrm>
              <a:off x="-384" y="480"/>
              <a:ext cx="4751" cy="3798"/>
              <a:chOff x="0" y="522"/>
              <a:chExt cx="4751" cy="3798"/>
            </a:xfrm>
          </p:grpSpPr>
          <p:grpSp>
            <p:nvGrpSpPr>
              <p:cNvPr id="172036" name="Group 4"/>
              <p:cNvGrpSpPr>
                <a:grpSpLocks/>
              </p:cNvGrpSpPr>
              <p:nvPr userDrawn="1"/>
            </p:nvGrpSpPr>
            <p:grpSpPr bwMode="auto">
              <a:xfrm>
                <a:off x="0" y="522"/>
                <a:ext cx="4751" cy="3794"/>
                <a:chOff x="0" y="522"/>
                <a:chExt cx="4751" cy="3794"/>
              </a:xfrm>
            </p:grpSpPr>
            <p:sp>
              <p:nvSpPr>
                <p:cNvPr id="172037"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endParaRPr lang="en-SG" dirty="0">
                    <a:latin typeface="Arial Rounded MT Bold" pitchFamily="34" charset="0"/>
                  </a:endParaRPr>
                </a:p>
              </p:txBody>
            </p:sp>
            <p:grpSp>
              <p:nvGrpSpPr>
                <p:cNvPr id="172038" name="Group 6"/>
                <p:cNvGrpSpPr>
                  <a:grpSpLocks/>
                </p:cNvGrpSpPr>
                <p:nvPr userDrawn="1"/>
              </p:nvGrpSpPr>
              <p:grpSpPr bwMode="auto">
                <a:xfrm>
                  <a:off x="0" y="522"/>
                  <a:ext cx="4751" cy="3794"/>
                  <a:chOff x="0" y="522"/>
                  <a:chExt cx="4751" cy="3794"/>
                </a:xfrm>
              </p:grpSpPr>
              <p:sp>
                <p:nvSpPr>
                  <p:cNvPr id="172039"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endParaRPr lang="en-SG" dirty="0">
                      <a:latin typeface="Arial Rounded MT Bold" pitchFamily="34" charset="0"/>
                    </a:endParaRPr>
                  </a:p>
                </p:txBody>
              </p:sp>
              <p:sp>
                <p:nvSpPr>
                  <p:cNvPr id="172040"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endParaRPr lang="en-SG" dirty="0">
                      <a:latin typeface="Arial Rounded MT Bold" pitchFamily="34" charset="0"/>
                    </a:endParaRPr>
                  </a:p>
                </p:txBody>
              </p:sp>
              <p:sp>
                <p:nvSpPr>
                  <p:cNvPr id="172041"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endParaRPr lang="en-SG" dirty="0">
                      <a:latin typeface="Arial Rounded MT Bold" pitchFamily="34" charset="0"/>
                    </a:endParaRPr>
                  </a:p>
                </p:txBody>
              </p:sp>
              <p:grpSp>
                <p:nvGrpSpPr>
                  <p:cNvPr id="172042" name="Group 10"/>
                  <p:cNvGrpSpPr>
                    <a:grpSpLocks/>
                  </p:cNvGrpSpPr>
                  <p:nvPr userDrawn="1"/>
                </p:nvGrpSpPr>
                <p:grpSpPr bwMode="auto">
                  <a:xfrm>
                    <a:off x="0" y="522"/>
                    <a:ext cx="4751" cy="3794"/>
                    <a:chOff x="0" y="522"/>
                    <a:chExt cx="4751" cy="3794"/>
                  </a:xfrm>
                </p:grpSpPr>
                <p:sp>
                  <p:nvSpPr>
                    <p:cNvPr id="172043"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endParaRPr lang="en-SG" dirty="0">
                        <a:latin typeface="Arial Rounded MT Bold" pitchFamily="34" charset="0"/>
                      </a:endParaRPr>
                    </a:p>
                  </p:txBody>
                </p:sp>
                <p:grpSp>
                  <p:nvGrpSpPr>
                    <p:cNvPr id="172044" name="Group 12"/>
                    <p:cNvGrpSpPr>
                      <a:grpSpLocks/>
                    </p:cNvGrpSpPr>
                    <p:nvPr userDrawn="1"/>
                  </p:nvGrpSpPr>
                  <p:grpSpPr bwMode="auto">
                    <a:xfrm>
                      <a:off x="0" y="659"/>
                      <a:ext cx="4751" cy="3657"/>
                      <a:chOff x="0" y="659"/>
                      <a:chExt cx="4751" cy="3657"/>
                    </a:xfrm>
                  </p:grpSpPr>
                  <p:sp>
                    <p:nvSpPr>
                      <p:cNvPr id="172045"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endParaRPr lang="en-SG" dirty="0">
                          <a:latin typeface="Arial Rounded MT Bold" pitchFamily="34" charset="0"/>
                        </a:endParaRPr>
                      </a:p>
                    </p:txBody>
                  </p:sp>
                  <p:grpSp>
                    <p:nvGrpSpPr>
                      <p:cNvPr id="172046" name="Group 14"/>
                      <p:cNvGrpSpPr>
                        <a:grpSpLocks/>
                      </p:cNvGrpSpPr>
                      <p:nvPr userDrawn="1"/>
                    </p:nvGrpSpPr>
                    <p:grpSpPr bwMode="auto">
                      <a:xfrm>
                        <a:off x="0" y="808"/>
                        <a:ext cx="4751" cy="3508"/>
                        <a:chOff x="-400" y="808"/>
                        <a:chExt cx="4751" cy="3508"/>
                      </a:xfrm>
                    </p:grpSpPr>
                    <p:sp>
                      <p:nvSpPr>
                        <p:cNvPr id="172047"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48"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49"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50"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51"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52"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53"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54"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55"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56"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57"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58"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59"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60"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61"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62"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63"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64"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65"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66"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67"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68"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69"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70"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71"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72"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73"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74"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75"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76"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77"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78"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79"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80"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81"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82"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endParaRPr lang="en-SG" dirty="0">
                            <a:latin typeface="Arial Rounded MT Bold" pitchFamily="34" charset="0"/>
                          </a:endParaRPr>
                        </a:p>
                      </p:txBody>
                    </p:sp>
                    <p:grpSp>
                      <p:nvGrpSpPr>
                        <p:cNvPr id="172083" name="Group 51"/>
                        <p:cNvGrpSpPr>
                          <a:grpSpLocks/>
                        </p:cNvGrpSpPr>
                        <p:nvPr userDrawn="1"/>
                      </p:nvGrpSpPr>
                      <p:grpSpPr bwMode="auto">
                        <a:xfrm>
                          <a:off x="0" y="1812"/>
                          <a:ext cx="3672" cy="2049"/>
                          <a:chOff x="5" y="1816"/>
                          <a:chExt cx="3672" cy="2049"/>
                        </a:xfrm>
                      </p:grpSpPr>
                      <p:sp>
                        <p:nvSpPr>
                          <p:cNvPr id="172084" name="Oval 52"/>
                          <p:cNvSpPr>
                            <a:spLocks noChangeArrowheads="1"/>
                          </p:cNvSpPr>
                          <p:nvPr userDrawn="1"/>
                        </p:nvSpPr>
                        <p:spPr bwMode="hidden">
                          <a:xfrm rot="-2819839">
                            <a:off x="1544" y="2872"/>
                            <a:ext cx="161" cy="280"/>
                          </a:xfrm>
                          <a:prstGeom prst="ellipse">
                            <a:avLst/>
                          </a:prstGeom>
                          <a:noFill/>
                          <a:ln w="9525">
                            <a:solidFill>
                              <a:schemeClr val="accent2"/>
                            </a:solidFill>
                            <a:round/>
                            <a:headEnd/>
                            <a:tailEnd/>
                          </a:ln>
                          <a:effectLst/>
                        </p:spPr>
                        <p:txBody>
                          <a:bodyPr wrap="none" anchor="ctr"/>
                          <a:lstStyle/>
                          <a:p>
                            <a:endParaRPr lang="en-SG" dirty="0">
                              <a:latin typeface="Arial Rounded MT Bold" pitchFamily="34" charset="0"/>
                            </a:endParaRPr>
                          </a:p>
                        </p:txBody>
                      </p:sp>
                      <p:sp>
                        <p:nvSpPr>
                          <p:cNvPr id="172085"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endParaRPr lang="en-SG" dirty="0">
                              <a:latin typeface="Arial Rounded MT Bold" pitchFamily="34" charset="0"/>
                            </a:endParaRPr>
                          </a:p>
                        </p:txBody>
                      </p:sp>
                      <p:sp>
                        <p:nvSpPr>
                          <p:cNvPr id="172086"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endParaRPr lang="en-SG" dirty="0">
                              <a:latin typeface="Arial Rounded MT Bold" pitchFamily="34" charset="0"/>
                            </a:endParaRPr>
                          </a:p>
                        </p:txBody>
                      </p:sp>
                      <p:sp>
                        <p:nvSpPr>
                          <p:cNvPr id="172087"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endParaRPr lang="en-SG" dirty="0">
                              <a:latin typeface="Arial Rounded MT Bold" pitchFamily="34" charset="0"/>
                            </a:endParaRPr>
                          </a:p>
                        </p:txBody>
                      </p:sp>
                      <p:sp>
                        <p:nvSpPr>
                          <p:cNvPr id="172088"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p:spPr>
                        <p:txBody>
                          <a:bodyPr wrap="none" anchor="ctr"/>
                          <a:lstStyle/>
                          <a:p>
                            <a:endParaRPr lang="en-SG" dirty="0">
                              <a:latin typeface="Arial Rounded MT Bold" pitchFamily="34" charset="0"/>
                            </a:endParaRPr>
                          </a:p>
                        </p:txBody>
                      </p:sp>
                      <p:sp>
                        <p:nvSpPr>
                          <p:cNvPr id="172089"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endParaRPr lang="en-SG" dirty="0">
                              <a:latin typeface="Arial Rounded MT Bold" pitchFamily="34" charset="0"/>
                            </a:endParaRPr>
                          </a:p>
                        </p:txBody>
                      </p:sp>
                      <p:sp>
                        <p:nvSpPr>
                          <p:cNvPr id="172090" name="Oval 58"/>
                          <p:cNvSpPr>
                            <a:spLocks noChangeArrowheads="1"/>
                          </p:cNvSpPr>
                          <p:nvPr userDrawn="1"/>
                        </p:nvSpPr>
                        <p:spPr bwMode="hidden">
                          <a:xfrm rot="-2819839">
                            <a:off x="1155" y="1868"/>
                            <a:ext cx="1167" cy="2094"/>
                          </a:xfrm>
                          <a:prstGeom prst="ellipse">
                            <a:avLst/>
                          </a:prstGeom>
                          <a:noFill/>
                          <a:ln w="9525">
                            <a:solidFill>
                              <a:schemeClr val="accent2"/>
                            </a:solidFill>
                            <a:round/>
                            <a:headEnd/>
                            <a:tailEnd/>
                          </a:ln>
                          <a:effectLst/>
                        </p:spPr>
                        <p:txBody>
                          <a:bodyPr wrap="none" anchor="ctr"/>
                          <a:lstStyle/>
                          <a:p>
                            <a:endParaRPr lang="en-SG" dirty="0">
                              <a:latin typeface="Arial Rounded MT Bold" pitchFamily="34" charset="0"/>
                            </a:endParaRPr>
                          </a:p>
                        </p:txBody>
                      </p:sp>
                      <p:sp>
                        <p:nvSpPr>
                          <p:cNvPr id="172091"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endParaRPr lang="en-SG" dirty="0">
                              <a:latin typeface="Arial Rounded MT Bold" pitchFamily="34" charset="0"/>
                            </a:endParaRPr>
                          </a:p>
                        </p:txBody>
                      </p:sp>
                      <p:sp>
                        <p:nvSpPr>
                          <p:cNvPr id="172092" name="Oval 60"/>
                          <p:cNvSpPr>
                            <a:spLocks noChangeArrowheads="1"/>
                          </p:cNvSpPr>
                          <p:nvPr userDrawn="1"/>
                        </p:nvSpPr>
                        <p:spPr bwMode="hidden">
                          <a:xfrm rot="-2819839">
                            <a:off x="998" y="1539"/>
                            <a:ext cx="1563" cy="2696"/>
                          </a:xfrm>
                          <a:prstGeom prst="ellipse">
                            <a:avLst/>
                          </a:prstGeom>
                          <a:noFill/>
                          <a:ln w="9525">
                            <a:solidFill>
                              <a:schemeClr val="accent2"/>
                            </a:solidFill>
                            <a:round/>
                            <a:headEnd/>
                            <a:tailEnd/>
                          </a:ln>
                          <a:effectLst/>
                        </p:spPr>
                        <p:txBody>
                          <a:bodyPr wrap="none" anchor="ctr"/>
                          <a:lstStyle/>
                          <a:p>
                            <a:endParaRPr lang="en-SG" dirty="0">
                              <a:latin typeface="Arial Rounded MT Bold" pitchFamily="34" charset="0"/>
                            </a:endParaRPr>
                          </a:p>
                        </p:txBody>
                      </p:sp>
                      <p:sp>
                        <p:nvSpPr>
                          <p:cNvPr id="172093" name="Oval 61"/>
                          <p:cNvSpPr>
                            <a:spLocks noChangeArrowheads="1"/>
                          </p:cNvSpPr>
                          <p:nvPr userDrawn="1"/>
                        </p:nvSpPr>
                        <p:spPr bwMode="hidden">
                          <a:xfrm rot="-2819839">
                            <a:off x="933" y="1360"/>
                            <a:ext cx="1711" cy="3016"/>
                          </a:xfrm>
                          <a:prstGeom prst="ellipse">
                            <a:avLst/>
                          </a:prstGeom>
                          <a:noFill/>
                          <a:ln w="9525">
                            <a:solidFill>
                              <a:schemeClr val="accent2"/>
                            </a:solidFill>
                            <a:round/>
                            <a:headEnd/>
                            <a:tailEnd/>
                          </a:ln>
                          <a:effectLst/>
                        </p:spPr>
                        <p:txBody>
                          <a:bodyPr wrap="none" anchor="ctr"/>
                          <a:lstStyle/>
                          <a:p>
                            <a:endParaRPr lang="en-SG" dirty="0">
                              <a:latin typeface="Arial Rounded MT Bold" pitchFamily="34" charset="0"/>
                            </a:endParaRPr>
                          </a:p>
                        </p:txBody>
                      </p:sp>
                      <p:sp>
                        <p:nvSpPr>
                          <p:cNvPr id="172094"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endParaRPr lang="en-SG" dirty="0">
                              <a:latin typeface="Arial Rounded MT Bold" pitchFamily="34" charset="0"/>
                            </a:endParaRPr>
                          </a:p>
                        </p:txBody>
                      </p:sp>
                      <p:sp>
                        <p:nvSpPr>
                          <p:cNvPr id="172095" name="Oval 63"/>
                          <p:cNvSpPr>
                            <a:spLocks noChangeArrowheads="1"/>
                          </p:cNvSpPr>
                          <p:nvPr userDrawn="1"/>
                        </p:nvSpPr>
                        <p:spPr bwMode="hidden">
                          <a:xfrm rot="-2780025">
                            <a:off x="816" y="1005"/>
                            <a:ext cx="2049" cy="3672"/>
                          </a:xfrm>
                          <a:prstGeom prst="ellipse">
                            <a:avLst/>
                          </a:prstGeom>
                          <a:noFill/>
                          <a:ln w="9525">
                            <a:solidFill>
                              <a:schemeClr val="accent2"/>
                            </a:solidFill>
                            <a:round/>
                            <a:headEnd/>
                            <a:tailEnd/>
                          </a:ln>
                          <a:effectLst/>
                        </p:spPr>
                        <p:txBody>
                          <a:bodyPr wrap="none" anchor="ctr"/>
                          <a:lstStyle/>
                          <a:p>
                            <a:endParaRPr lang="en-SG" dirty="0">
                              <a:latin typeface="Arial Rounded MT Bold" pitchFamily="34" charset="0"/>
                            </a:endParaRPr>
                          </a:p>
                        </p:txBody>
                      </p:sp>
                    </p:grpSp>
                    <p:sp>
                      <p:nvSpPr>
                        <p:cNvPr id="172096"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97"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98"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099"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00"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01"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02"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03"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04"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05"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06"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07"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08"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09"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10"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11"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12"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13"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14"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15"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16"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17"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18"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19"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20"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21"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22"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23"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24"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25"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26"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27"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28"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29"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30"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31"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grpSp>
                </p:grpSp>
              </p:grpSp>
            </p:grpSp>
          </p:grpSp>
          <p:grpSp>
            <p:nvGrpSpPr>
              <p:cNvPr id="172132" name="Group 100"/>
              <p:cNvGrpSpPr>
                <a:grpSpLocks/>
              </p:cNvGrpSpPr>
              <p:nvPr userDrawn="1"/>
            </p:nvGrpSpPr>
            <p:grpSpPr bwMode="auto">
              <a:xfrm>
                <a:off x="402" y="1454"/>
                <a:ext cx="2787" cy="2866"/>
                <a:chOff x="2" y="1454"/>
                <a:chExt cx="2787" cy="2866"/>
              </a:xfrm>
            </p:grpSpPr>
            <p:sp>
              <p:nvSpPr>
                <p:cNvPr id="172133"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endParaRPr lang="en-SG" dirty="0">
                    <a:latin typeface="Arial Rounded MT Bold" pitchFamily="34" charset="0"/>
                  </a:endParaRPr>
                </a:p>
              </p:txBody>
            </p:sp>
            <p:sp>
              <p:nvSpPr>
                <p:cNvPr id="172134"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endParaRPr lang="en-SG" dirty="0">
                    <a:latin typeface="Arial Rounded MT Bold" pitchFamily="34" charset="0"/>
                  </a:endParaRPr>
                </a:p>
              </p:txBody>
            </p:sp>
            <p:grpSp>
              <p:nvGrpSpPr>
                <p:cNvPr id="172135" name="Group 103"/>
                <p:cNvGrpSpPr>
                  <a:grpSpLocks/>
                </p:cNvGrpSpPr>
                <p:nvPr userDrawn="1"/>
              </p:nvGrpSpPr>
              <p:grpSpPr bwMode="auto">
                <a:xfrm>
                  <a:off x="2" y="2738"/>
                  <a:ext cx="1317" cy="1582"/>
                  <a:chOff x="2" y="2738"/>
                  <a:chExt cx="1317" cy="1582"/>
                </a:xfrm>
              </p:grpSpPr>
              <p:sp>
                <p:nvSpPr>
                  <p:cNvPr id="172136"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endParaRPr lang="en-SG" dirty="0">
                      <a:latin typeface="Arial Rounded MT Bold" pitchFamily="34" charset="0"/>
                    </a:endParaRPr>
                  </a:p>
                </p:txBody>
              </p:sp>
              <p:sp>
                <p:nvSpPr>
                  <p:cNvPr id="172137"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endParaRPr lang="en-SG" dirty="0">
                      <a:latin typeface="Arial Rounded MT Bold" pitchFamily="34" charset="0"/>
                    </a:endParaRPr>
                  </a:p>
                </p:txBody>
              </p:sp>
              <p:sp>
                <p:nvSpPr>
                  <p:cNvPr id="172138"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endParaRPr lang="en-SG" dirty="0">
                      <a:latin typeface="Arial Rounded MT Bold" pitchFamily="34" charset="0"/>
                    </a:endParaRPr>
                  </a:p>
                </p:txBody>
              </p:sp>
              <p:sp>
                <p:nvSpPr>
                  <p:cNvPr id="172139"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endParaRPr lang="en-SG" dirty="0">
                      <a:latin typeface="Arial Rounded MT Bold" pitchFamily="34" charset="0"/>
                    </a:endParaRPr>
                  </a:p>
                </p:txBody>
              </p:sp>
              <p:sp>
                <p:nvSpPr>
                  <p:cNvPr id="172140"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endParaRPr lang="en-SG" dirty="0">
                      <a:latin typeface="Arial Rounded MT Bold" pitchFamily="34" charset="0"/>
                    </a:endParaRPr>
                  </a:p>
                </p:txBody>
              </p:sp>
              <p:sp>
                <p:nvSpPr>
                  <p:cNvPr id="172141"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endParaRPr lang="en-SG" dirty="0">
                      <a:latin typeface="Arial Rounded MT Bold" pitchFamily="34" charset="0"/>
                    </a:endParaRPr>
                  </a:p>
                </p:txBody>
              </p:sp>
              <p:sp>
                <p:nvSpPr>
                  <p:cNvPr id="172142"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endParaRPr lang="en-SG" dirty="0">
                      <a:latin typeface="Arial Rounded MT Bold" pitchFamily="34" charset="0"/>
                    </a:endParaRPr>
                  </a:p>
                </p:txBody>
              </p:sp>
              <p:sp>
                <p:nvSpPr>
                  <p:cNvPr id="172143"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endParaRPr lang="en-SG" dirty="0">
                      <a:latin typeface="Arial Rounded MT Bold" pitchFamily="34" charset="0"/>
                    </a:endParaRPr>
                  </a:p>
                </p:txBody>
              </p:sp>
              <p:sp>
                <p:nvSpPr>
                  <p:cNvPr id="172144"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endParaRPr lang="en-SG" dirty="0">
                      <a:latin typeface="Arial Rounded MT Bold" pitchFamily="34" charset="0"/>
                    </a:endParaRPr>
                  </a:p>
                </p:txBody>
              </p:sp>
            </p:grpSp>
          </p:grpSp>
        </p:grpSp>
        <p:grpSp>
          <p:nvGrpSpPr>
            <p:cNvPr id="172145" name="Group 113"/>
            <p:cNvGrpSpPr>
              <a:grpSpLocks/>
            </p:cNvGrpSpPr>
            <p:nvPr userDrawn="1"/>
          </p:nvGrpSpPr>
          <p:grpSpPr bwMode="auto">
            <a:xfrm>
              <a:off x="16" y="1326"/>
              <a:ext cx="3325" cy="2948"/>
              <a:chOff x="16" y="1326"/>
              <a:chExt cx="3325" cy="2948"/>
            </a:xfrm>
          </p:grpSpPr>
          <p:sp>
            <p:nvSpPr>
              <p:cNvPr id="172146"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endParaRPr lang="en-SG" dirty="0">
                  <a:latin typeface="Arial Rounded MT Bold" pitchFamily="34" charset="0"/>
                </a:endParaRPr>
              </a:p>
            </p:txBody>
          </p:sp>
          <p:sp>
            <p:nvSpPr>
              <p:cNvPr id="172147"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endParaRPr lang="en-SG" dirty="0">
                  <a:latin typeface="Arial Rounded MT Bold" pitchFamily="34" charset="0"/>
                </a:endParaRPr>
              </a:p>
            </p:txBody>
          </p:sp>
          <p:sp>
            <p:nvSpPr>
              <p:cNvPr id="172148"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endParaRPr lang="en-SG" dirty="0">
                  <a:latin typeface="Arial Rounded MT Bold" pitchFamily="34" charset="0"/>
                </a:endParaRPr>
              </a:p>
            </p:txBody>
          </p:sp>
          <p:sp>
            <p:nvSpPr>
              <p:cNvPr id="172149"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endParaRPr lang="en-SG" dirty="0">
                  <a:latin typeface="Arial Rounded MT Bold" pitchFamily="34" charset="0"/>
                </a:endParaRPr>
              </a:p>
            </p:txBody>
          </p:sp>
          <p:sp>
            <p:nvSpPr>
              <p:cNvPr id="172150" name="Rectangle 118"/>
              <p:cNvSpPr>
                <a:spLocks noChangeArrowheads="1"/>
              </p:cNvSpPr>
              <p:nvPr/>
            </p:nvSpPr>
            <p:spPr bwMode="hidden">
              <a:xfrm rot="-3417299">
                <a:off x="1019" y="2694"/>
                <a:ext cx="2678" cy="17"/>
              </a:xfrm>
              <a:prstGeom prst="rect">
                <a:avLst/>
              </a:prstGeom>
              <a:solidFill>
                <a:schemeClr val="accent2"/>
              </a:solidFill>
              <a:ln w="9525">
                <a:noFill/>
                <a:miter lim="800000"/>
                <a:headEnd/>
                <a:tailEnd/>
              </a:ln>
              <a:effectLst/>
            </p:spPr>
            <p:txBody>
              <a:bodyPr wrap="none" anchor="ctr"/>
              <a:lstStyle/>
              <a:p>
                <a:endParaRPr lang="en-SG" dirty="0">
                  <a:latin typeface="Arial Rounded MT Bold" pitchFamily="34" charset="0"/>
                </a:endParaRPr>
              </a:p>
            </p:txBody>
          </p:sp>
          <p:sp>
            <p:nvSpPr>
              <p:cNvPr id="172151"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endParaRPr lang="en-SG" dirty="0">
                  <a:latin typeface="Arial Rounded MT Bold" pitchFamily="34" charset="0"/>
                </a:endParaRPr>
              </a:p>
            </p:txBody>
          </p:sp>
          <p:grpSp>
            <p:nvGrpSpPr>
              <p:cNvPr id="172152" name="Group 120"/>
              <p:cNvGrpSpPr>
                <a:grpSpLocks noChangeAspect="1"/>
              </p:cNvGrpSpPr>
              <p:nvPr/>
            </p:nvGrpSpPr>
            <p:grpSpPr bwMode="auto">
              <a:xfrm>
                <a:off x="3046" y="1326"/>
                <a:ext cx="259" cy="299"/>
                <a:chOff x="3042" y="1265"/>
                <a:chExt cx="367" cy="424"/>
              </a:xfrm>
            </p:grpSpPr>
            <p:sp>
              <p:nvSpPr>
                <p:cNvPr id="172153" name="Oval 121"/>
                <p:cNvSpPr>
                  <a:spLocks noChangeAspect="1" noChangeArrowheads="1"/>
                </p:cNvSpPr>
                <p:nvPr userDrawn="1"/>
              </p:nvSpPr>
              <p:spPr bwMode="hidden">
                <a:xfrm rot="2828979">
                  <a:off x="2982" y="1467"/>
                  <a:ext cx="282" cy="161"/>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endParaRPr lang="en-SG" dirty="0">
                    <a:latin typeface="Arial Rounded MT Bold" pitchFamily="34" charset="0"/>
                  </a:endParaRPr>
                </a:p>
              </p:txBody>
            </p:sp>
            <p:sp>
              <p:nvSpPr>
                <p:cNvPr id="172154" name="Freeform 122"/>
                <p:cNvSpPr>
                  <a:spLocks noChangeAspect="1"/>
                </p:cNvSpPr>
                <p:nvPr userDrawn="1"/>
              </p:nvSpPr>
              <p:spPr bwMode="hidden">
                <a:xfrm>
                  <a:off x="3070" y="1374"/>
                  <a:ext cx="227" cy="222"/>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SG" dirty="0">
                    <a:latin typeface="Arial Rounded MT Bold" pitchFamily="34" charset="0"/>
                  </a:endParaRPr>
                </a:p>
              </p:txBody>
            </p:sp>
            <p:sp>
              <p:nvSpPr>
                <p:cNvPr id="172155" name="Freeform 123"/>
                <p:cNvSpPr>
                  <a:spLocks noChangeAspect="1"/>
                </p:cNvSpPr>
                <p:nvPr userDrawn="1"/>
              </p:nvSpPr>
              <p:spPr bwMode="hidden">
                <a:xfrm>
                  <a:off x="3144" y="1365"/>
                  <a:ext cx="163" cy="155"/>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SG" dirty="0">
                    <a:latin typeface="Arial Rounded MT Bold" pitchFamily="34" charset="0"/>
                  </a:endParaRPr>
                </a:p>
              </p:txBody>
            </p:sp>
            <p:sp>
              <p:nvSpPr>
                <p:cNvPr id="172156" name="Freeform 124"/>
                <p:cNvSpPr>
                  <a:spLocks noChangeAspect="1"/>
                </p:cNvSpPr>
                <p:nvPr userDrawn="1"/>
              </p:nvSpPr>
              <p:spPr bwMode="hidden">
                <a:xfrm>
                  <a:off x="3202" y="1272"/>
                  <a:ext cx="203"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SG" dirty="0">
                    <a:latin typeface="Arial Rounded MT Bold" pitchFamily="34" charset="0"/>
                  </a:endParaRPr>
                </a:p>
              </p:txBody>
            </p:sp>
            <p:sp>
              <p:nvSpPr>
                <p:cNvPr id="172157"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SG" dirty="0">
                    <a:latin typeface="Arial Rounded MT Bold" pitchFamily="34" charset="0"/>
                  </a:endParaRPr>
                </a:p>
              </p:txBody>
            </p:sp>
          </p:grpSp>
        </p:grpSp>
      </p:grpSp>
      <p:sp>
        <p:nvSpPr>
          <p:cNvPr id="172158" name="Rectangle 126"/>
          <p:cNvSpPr>
            <a:spLocks noGrp="1" noChangeArrowheads="1"/>
          </p:cNvSpPr>
          <p:nvPr>
            <p:ph type="ctrTitle" sz="quarter"/>
          </p:nvPr>
        </p:nvSpPr>
        <p:spPr>
          <a:xfrm>
            <a:off x="685800" y="1600200"/>
            <a:ext cx="7772400" cy="1973263"/>
          </a:xfrm>
        </p:spPr>
        <p:txBody>
          <a:bodyPr/>
          <a:lstStyle>
            <a:lvl1pPr>
              <a:defRPr sz="5100">
                <a:latin typeface="Arial Rounded MT Bold" pitchFamily="34" charset="0"/>
              </a:defRPr>
            </a:lvl1pPr>
          </a:lstStyle>
          <a:p>
            <a:r>
              <a:rPr lang="en-SG" smtClean="0"/>
              <a:t>Click to edit Master title style</a:t>
            </a:r>
            <a:endParaRPr lang="en-SG"/>
          </a:p>
        </p:txBody>
      </p:sp>
      <p:sp>
        <p:nvSpPr>
          <p:cNvPr id="172159"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atin typeface="Arial Rounded MT Bold" pitchFamily="34" charset="0"/>
              </a:defRPr>
            </a:lvl1pPr>
          </a:lstStyle>
          <a:p>
            <a:r>
              <a:rPr lang="en-SG" smtClean="0"/>
              <a:t>Click to edit Master subtitle style</a:t>
            </a:r>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SG" smtClean="0"/>
              <a:t>Click to edit Master text styles</a:t>
            </a:r>
          </a:p>
          <a:p>
            <a:pPr lvl="1"/>
            <a:r>
              <a:rPr lang="en-SG" smtClean="0"/>
              <a:t>Second level</a:t>
            </a:r>
          </a:p>
          <a:p>
            <a:pPr lvl="2"/>
            <a:r>
              <a:rPr lang="en-SG" smtClean="0"/>
              <a:t>Third level</a:t>
            </a:r>
          </a:p>
          <a:p>
            <a:pPr lvl="3"/>
            <a:r>
              <a:rPr lang="en-SG" smtClean="0"/>
              <a:t>Fourth level</a:t>
            </a:r>
          </a:p>
          <a:p>
            <a:pPr lvl="4"/>
            <a:r>
              <a:rPr lang="en-SG" smtClean="0"/>
              <a:t>Fifth level</a:t>
            </a:r>
            <a:endParaRPr lang="en-SG"/>
          </a:p>
        </p:txBody>
      </p:sp>
      <p:sp>
        <p:nvSpPr>
          <p:cNvPr id="4" name="Date Placeholder 3"/>
          <p:cNvSpPr>
            <a:spLocks noGrp="1"/>
          </p:cNvSpPr>
          <p:nvPr>
            <p:ph type="dt" sz="half" idx="10"/>
          </p:nvPr>
        </p:nvSpPr>
        <p:spPr/>
        <p:txBody>
          <a:bodyPr/>
          <a:lstStyle>
            <a:lvl1pPr>
              <a:defRPr/>
            </a:lvl1pPr>
          </a:lstStyle>
          <a:p>
            <a:endParaRPr lang="en-SG" dirty="0"/>
          </a:p>
        </p:txBody>
      </p:sp>
      <p:sp>
        <p:nvSpPr>
          <p:cNvPr id="5" name="Footer Placeholder 4"/>
          <p:cNvSpPr>
            <a:spLocks noGrp="1"/>
          </p:cNvSpPr>
          <p:nvPr>
            <p:ph type="ftr" sz="quarter" idx="11"/>
          </p:nvPr>
        </p:nvSpPr>
        <p:spPr/>
        <p:txBody>
          <a:bodyPr/>
          <a:lstStyle>
            <a:lvl1pPr>
              <a:defRPr/>
            </a:lvl1pPr>
          </a:lstStyle>
          <a:p>
            <a:r>
              <a:rPr lang="en-SG" dirty="0" smtClean="0"/>
              <a:t>B.Satyanarayana &amp; Moon Moon Devi                              ASET Colloquium                              September 12, 2014</a:t>
            </a:r>
            <a:endParaRPr lang="en-SG" dirty="0"/>
          </a:p>
        </p:txBody>
      </p:sp>
      <p:sp>
        <p:nvSpPr>
          <p:cNvPr id="6" name="Slide Number Placeholder 5"/>
          <p:cNvSpPr>
            <a:spLocks noGrp="1"/>
          </p:cNvSpPr>
          <p:nvPr>
            <p:ph type="sldNum" sz="quarter" idx="12"/>
          </p:nvPr>
        </p:nvSpPr>
        <p:spPr/>
        <p:txBody>
          <a:bodyPr/>
          <a:lstStyle>
            <a:lvl1pPr>
              <a:defRPr/>
            </a:lvl1pPr>
          </a:lstStyle>
          <a:p>
            <a:fld id="{FF6D2BD3-7BEA-49FB-AA72-C190B41F065D}" type="slidenum">
              <a:rPr lang="en-SG"/>
              <a:pPr/>
              <a:t>‹#›</a:t>
            </a:fld>
            <a:endParaRPr lang="en-SG"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SG" smtClean="0"/>
              <a:t>Click to edit Master title style</a:t>
            </a:r>
            <a:endParaRPr lang="en-SG"/>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SG" smtClean="0"/>
              <a:t>Click to edit Master text styles</a:t>
            </a:r>
          </a:p>
          <a:p>
            <a:pPr lvl="1"/>
            <a:r>
              <a:rPr lang="en-SG" smtClean="0"/>
              <a:t>Second level</a:t>
            </a:r>
          </a:p>
          <a:p>
            <a:pPr lvl="2"/>
            <a:r>
              <a:rPr lang="en-SG" smtClean="0"/>
              <a:t>Third level</a:t>
            </a:r>
          </a:p>
          <a:p>
            <a:pPr lvl="3"/>
            <a:r>
              <a:rPr lang="en-SG" smtClean="0"/>
              <a:t>Fourth level</a:t>
            </a:r>
          </a:p>
          <a:p>
            <a:pPr lvl="4"/>
            <a:r>
              <a:rPr lang="en-SG" smtClean="0"/>
              <a:t>Fifth level</a:t>
            </a:r>
            <a:endParaRPr lang="en-SG"/>
          </a:p>
        </p:txBody>
      </p:sp>
      <p:sp>
        <p:nvSpPr>
          <p:cNvPr id="4" name="Date Placeholder 3"/>
          <p:cNvSpPr>
            <a:spLocks noGrp="1"/>
          </p:cNvSpPr>
          <p:nvPr>
            <p:ph type="dt" sz="half" idx="10"/>
          </p:nvPr>
        </p:nvSpPr>
        <p:spPr/>
        <p:txBody>
          <a:bodyPr/>
          <a:lstStyle>
            <a:lvl1pPr>
              <a:defRPr/>
            </a:lvl1pPr>
          </a:lstStyle>
          <a:p>
            <a:endParaRPr lang="en-SG" dirty="0"/>
          </a:p>
        </p:txBody>
      </p:sp>
      <p:sp>
        <p:nvSpPr>
          <p:cNvPr id="5" name="Footer Placeholder 4"/>
          <p:cNvSpPr>
            <a:spLocks noGrp="1"/>
          </p:cNvSpPr>
          <p:nvPr>
            <p:ph type="ftr" sz="quarter" idx="11"/>
          </p:nvPr>
        </p:nvSpPr>
        <p:spPr/>
        <p:txBody>
          <a:bodyPr/>
          <a:lstStyle>
            <a:lvl1pPr>
              <a:defRPr/>
            </a:lvl1pPr>
          </a:lstStyle>
          <a:p>
            <a:r>
              <a:rPr lang="en-SG" dirty="0" smtClean="0"/>
              <a:t>B.Satyanarayana &amp; Moon Moon Devi                              ASET Colloquium                              September 12, 2014</a:t>
            </a:r>
            <a:endParaRPr lang="en-SG" dirty="0"/>
          </a:p>
        </p:txBody>
      </p:sp>
      <p:sp>
        <p:nvSpPr>
          <p:cNvPr id="6" name="Slide Number Placeholder 5"/>
          <p:cNvSpPr>
            <a:spLocks noGrp="1"/>
          </p:cNvSpPr>
          <p:nvPr>
            <p:ph type="sldNum" sz="quarter" idx="12"/>
          </p:nvPr>
        </p:nvSpPr>
        <p:spPr/>
        <p:txBody>
          <a:bodyPr/>
          <a:lstStyle>
            <a:lvl1pPr>
              <a:defRPr/>
            </a:lvl1pPr>
          </a:lstStyle>
          <a:p>
            <a:fld id="{20B5ECFC-5445-4E88-B27C-966F374C0EBC}" type="slidenum">
              <a:rPr lang="en-SG"/>
              <a:pPr/>
              <a:t>‹#›</a:t>
            </a:fld>
            <a:endParaRPr lang="en-SG"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0000"/>
          </a:xfrm>
          <a:blipFill>
            <a:blip r:embed="rId2" cstate="print"/>
            <a:stretch>
              <a:fillRect/>
            </a:stretch>
          </a:blipFill>
        </p:spPr>
        <p:txBody>
          <a:bodyPr tIns="0"/>
          <a:lstStyle>
            <a:lvl1pPr>
              <a:defRPr>
                <a:solidFill>
                  <a:srgbClr val="FFFF00"/>
                </a:solidFill>
                <a:latin typeface="Arial Rounded MT Bold" pitchFamily="34" charset="0"/>
              </a:defRPr>
            </a:lvl1pPr>
          </a:lstStyle>
          <a:p>
            <a:r>
              <a:rPr lang="en-SG" dirty="0" smtClean="0"/>
              <a:t>Click to edit Master title style</a:t>
            </a:r>
            <a:endParaRPr lang="en-SG" dirty="0"/>
          </a:p>
        </p:txBody>
      </p:sp>
      <p:sp>
        <p:nvSpPr>
          <p:cNvPr id="3" name="Content Placeholder 2"/>
          <p:cNvSpPr>
            <a:spLocks noGrp="1"/>
          </p:cNvSpPr>
          <p:nvPr>
            <p:ph idx="1"/>
          </p:nvPr>
        </p:nvSpPr>
        <p:spPr>
          <a:xfrm>
            <a:off x="18000" y="720000"/>
            <a:ext cx="9108000" cy="5760000"/>
          </a:xfrm>
        </p:spPr>
        <p:txBody>
          <a:bodyPr/>
          <a:lstStyle>
            <a:lvl1pPr>
              <a:buClr>
                <a:schemeClr val="tx1"/>
              </a:buClr>
              <a:buSzPct val="60000"/>
              <a:defRPr>
                <a:latin typeface="Arial Rounded MT Bold" pitchFamily="34" charset="0"/>
              </a:defRPr>
            </a:lvl1pPr>
            <a:lvl2pPr>
              <a:buClr>
                <a:schemeClr val="tx2"/>
              </a:buClr>
              <a:buSzPct val="80000"/>
              <a:buFont typeface="Wingdings" pitchFamily="2" charset="2"/>
              <a:buChar char="§"/>
              <a:defRPr>
                <a:solidFill>
                  <a:schemeClr val="tx2"/>
                </a:solidFill>
                <a:latin typeface="Arial Rounded MT Bold" pitchFamily="34" charset="0"/>
              </a:defRPr>
            </a:lvl2pPr>
            <a:lvl3pPr>
              <a:buClr>
                <a:srgbClr val="FF0000"/>
              </a:buClr>
              <a:buSzPct val="100000"/>
              <a:buFont typeface="Arial" pitchFamily="34" charset="0"/>
              <a:buChar char="•"/>
              <a:defRPr>
                <a:solidFill>
                  <a:srgbClr val="FF0000"/>
                </a:solidFill>
                <a:latin typeface="Arial Rounded MT Bold" pitchFamily="34" charset="0"/>
              </a:defRPr>
            </a:lvl3pPr>
            <a:lvl4pPr>
              <a:defRPr>
                <a:latin typeface="Arial Rounded MT Bold" pitchFamily="34" charset="0"/>
              </a:defRPr>
            </a:lvl4pPr>
            <a:lvl5pPr>
              <a:defRPr>
                <a:latin typeface="Arial Rounded MT Bold" pitchFamily="34" charset="0"/>
              </a:defRPr>
            </a:lvl5pPr>
          </a:lstStyle>
          <a:p>
            <a:pPr lvl="0"/>
            <a:r>
              <a:rPr lang="en-SG" dirty="0" smtClean="0"/>
              <a:t>Click to edit Master text styles</a:t>
            </a:r>
          </a:p>
          <a:p>
            <a:pPr lvl="1"/>
            <a:r>
              <a:rPr lang="en-SG" dirty="0" smtClean="0"/>
              <a:t>Second level</a:t>
            </a:r>
          </a:p>
          <a:p>
            <a:pPr lvl="2"/>
            <a:r>
              <a:rPr lang="en-SG" dirty="0" smtClean="0"/>
              <a:t>Third level</a:t>
            </a:r>
          </a:p>
          <a:p>
            <a:pPr lvl="3"/>
            <a:r>
              <a:rPr lang="en-SG" dirty="0" smtClean="0"/>
              <a:t>Fourth level</a:t>
            </a:r>
          </a:p>
          <a:p>
            <a:pPr lvl="4"/>
            <a:r>
              <a:rPr lang="en-SG" dirty="0" smtClean="0"/>
              <a:t>Fifth level</a:t>
            </a:r>
            <a:endParaRPr lang="en-SG" dirty="0"/>
          </a:p>
        </p:txBody>
      </p:sp>
      <p:sp>
        <p:nvSpPr>
          <p:cNvPr id="5" name="Footer Placeholder 4"/>
          <p:cNvSpPr>
            <a:spLocks noGrp="1"/>
          </p:cNvSpPr>
          <p:nvPr>
            <p:ph type="ftr" sz="quarter" idx="11"/>
          </p:nvPr>
        </p:nvSpPr>
        <p:spPr>
          <a:xfrm>
            <a:off x="0" y="6516000"/>
            <a:ext cx="8604000" cy="288000"/>
          </a:xfrm>
        </p:spPr>
        <p:txBody>
          <a:bodyPr/>
          <a:lstStyle>
            <a:lvl1pPr>
              <a:defRPr>
                <a:solidFill>
                  <a:schemeClr val="tx2">
                    <a:lumMod val="75000"/>
                  </a:schemeClr>
                </a:solidFill>
                <a:latin typeface="Arial Rounded MT Bold" pitchFamily="34" charset="0"/>
              </a:defRPr>
            </a:lvl1pPr>
          </a:lstStyle>
          <a:p>
            <a:r>
              <a:rPr lang="en-SG" dirty="0" smtClean="0"/>
              <a:t>B.Satyanarayana &amp; Moon Moon Devi                              ASET Colloquium                              September 12, 2014</a:t>
            </a:r>
            <a:endParaRPr lang="en-SG" dirty="0"/>
          </a:p>
        </p:txBody>
      </p:sp>
      <p:sp>
        <p:nvSpPr>
          <p:cNvPr id="10" name="Slide Number Placeholder 9"/>
          <p:cNvSpPr>
            <a:spLocks noGrp="1"/>
          </p:cNvSpPr>
          <p:nvPr>
            <p:ph type="sldNum" sz="quarter" idx="13"/>
          </p:nvPr>
        </p:nvSpPr>
        <p:spPr>
          <a:xfrm>
            <a:off x="8663009" y="6516000"/>
            <a:ext cx="468000" cy="288000"/>
          </a:xfrm>
        </p:spPr>
        <p:txBody>
          <a:bodyPr/>
          <a:lstStyle>
            <a:lvl1pPr>
              <a:defRPr>
                <a:solidFill>
                  <a:schemeClr val="tx2">
                    <a:lumMod val="75000"/>
                  </a:schemeClr>
                </a:solidFill>
                <a:latin typeface="Arial Rounded MT Bold" pitchFamily="34" charset="0"/>
              </a:defRPr>
            </a:lvl1pPr>
          </a:lstStyle>
          <a:p>
            <a:fld id="{4A25DDA1-8321-48AA-B72A-57DD9D18B8CF}" type="slidenum">
              <a:rPr lang="en-SG" smtClean="0"/>
              <a:pPr/>
              <a:t>‹#›</a:t>
            </a:fld>
            <a:endParaRPr lang="en-SG"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SG"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SG" smtClean="0"/>
              <a:t>Click to edit Master text styles</a:t>
            </a:r>
          </a:p>
        </p:txBody>
      </p:sp>
      <p:sp>
        <p:nvSpPr>
          <p:cNvPr id="4" name="Date Placeholder 3"/>
          <p:cNvSpPr>
            <a:spLocks noGrp="1"/>
          </p:cNvSpPr>
          <p:nvPr>
            <p:ph type="dt" sz="half" idx="10"/>
          </p:nvPr>
        </p:nvSpPr>
        <p:spPr/>
        <p:txBody>
          <a:bodyPr/>
          <a:lstStyle>
            <a:lvl1pPr>
              <a:defRPr/>
            </a:lvl1pPr>
          </a:lstStyle>
          <a:p>
            <a:endParaRPr lang="en-SG" dirty="0"/>
          </a:p>
        </p:txBody>
      </p:sp>
      <p:sp>
        <p:nvSpPr>
          <p:cNvPr id="5" name="Footer Placeholder 4"/>
          <p:cNvSpPr>
            <a:spLocks noGrp="1"/>
          </p:cNvSpPr>
          <p:nvPr>
            <p:ph type="ftr" sz="quarter" idx="11"/>
          </p:nvPr>
        </p:nvSpPr>
        <p:spPr/>
        <p:txBody>
          <a:bodyPr/>
          <a:lstStyle>
            <a:lvl1pPr>
              <a:defRPr/>
            </a:lvl1pPr>
          </a:lstStyle>
          <a:p>
            <a:r>
              <a:rPr lang="en-SG" dirty="0" smtClean="0"/>
              <a:t>B.Satyanarayana &amp; Moon Moon Devi                              ASET Colloquium                              September 12, 2014</a:t>
            </a:r>
            <a:endParaRPr lang="en-SG" dirty="0"/>
          </a:p>
        </p:txBody>
      </p:sp>
      <p:sp>
        <p:nvSpPr>
          <p:cNvPr id="6" name="Slide Number Placeholder 5"/>
          <p:cNvSpPr>
            <a:spLocks noGrp="1"/>
          </p:cNvSpPr>
          <p:nvPr>
            <p:ph type="sldNum" sz="quarter" idx="12"/>
          </p:nvPr>
        </p:nvSpPr>
        <p:spPr/>
        <p:txBody>
          <a:bodyPr/>
          <a:lstStyle>
            <a:lvl1pPr>
              <a:defRPr/>
            </a:lvl1pPr>
          </a:lstStyle>
          <a:p>
            <a:fld id="{EEE804D3-5C3B-4809-A661-F6AA78F178D0}" type="slidenum">
              <a:rPr lang="en-SG"/>
              <a:pPr/>
              <a:t>‹#›</a:t>
            </a:fld>
            <a:endParaRPr lang="en-SG"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smtClean="0"/>
              <a:t>Click to edit Master title style</a:t>
            </a:r>
            <a:endParaRPr lang="en-SG"/>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SG" smtClean="0"/>
              <a:t>Click to edit Master text styles</a:t>
            </a:r>
          </a:p>
          <a:p>
            <a:pPr lvl="1"/>
            <a:r>
              <a:rPr lang="en-SG" smtClean="0"/>
              <a:t>Second level</a:t>
            </a:r>
          </a:p>
          <a:p>
            <a:pPr lvl="2"/>
            <a:r>
              <a:rPr lang="en-SG" smtClean="0"/>
              <a:t>Third level</a:t>
            </a:r>
          </a:p>
          <a:p>
            <a:pPr lvl="3"/>
            <a:r>
              <a:rPr lang="en-SG" smtClean="0"/>
              <a:t>Fourth level</a:t>
            </a:r>
          </a:p>
          <a:p>
            <a:pPr lvl="4"/>
            <a:r>
              <a:rPr lang="en-SG" smtClean="0"/>
              <a:t>Fifth level</a:t>
            </a:r>
            <a:endParaRPr lang="en-SG"/>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SG" smtClean="0"/>
              <a:t>Click to edit Master text styles</a:t>
            </a:r>
          </a:p>
          <a:p>
            <a:pPr lvl="1"/>
            <a:r>
              <a:rPr lang="en-SG" smtClean="0"/>
              <a:t>Second level</a:t>
            </a:r>
          </a:p>
          <a:p>
            <a:pPr lvl="2"/>
            <a:r>
              <a:rPr lang="en-SG" smtClean="0"/>
              <a:t>Third level</a:t>
            </a:r>
          </a:p>
          <a:p>
            <a:pPr lvl="3"/>
            <a:r>
              <a:rPr lang="en-SG" smtClean="0"/>
              <a:t>Fourth level</a:t>
            </a:r>
          </a:p>
          <a:p>
            <a:pPr lvl="4"/>
            <a:r>
              <a:rPr lang="en-SG" smtClean="0"/>
              <a:t>Fifth level</a:t>
            </a:r>
            <a:endParaRPr lang="en-SG"/>
          </a:p>
        </p:txBody>
      </p:sp>
      <p:sp>
        <p:nvSpPr>
          <p:cNvPr id="5" name="Date Placeholder 4"/>
          <p:cNvSpPr>
            <a:spLocks noGrp="1"/>
          </p:cNvSpPr>
          <p:nvPr>
            <p:ph type="dt" sz="half" idx="10"/>
          </p:nvPr>
        </p:nvSpPr>
        <p:spPr/>
        <p:txBody>
          <a:bodyPr/>
          <a:lstStyle>
            <a:lvl1pPr>
              <a:defRPr/>
            </a:lvl1pPr>
          </a:lstStyle>
          <a:p>
            <a:endParaRPr lang="en-SG" dirty="0"/>
          </a:p>
        </p:txBody>
      </p:sp>
      <p:sp>
        <p:nvSpPr>
          <p:cNvPr id="6" name="Footer Placeholder 5"/>
          <p:cNvSpPr>
            <a:spLocks noGrp="1"/>
          </p:cNvSpPr>
          <p:nvPr>
            <p:ph type="ftr" sz="quarter" idx="11"/>
          </p:nvPr>
        </p:nvSpPr>
        <p:spPr/>
        <p:txBody>
          <a:bodyPr/>
          <a:lstStyle>
            <a:lvl1pPr>
              <a:defRPr/>
            </a:lvl1pPr>
          </a:lstStyle>
          <a:p>
            <a:r>
              <a:rPr lang="en-SG" dirty="0" smtClean="0"/>
              <a:t>B.Satyanarayana &amp; Moon Moon Devi                              ASET Colloquium                              September 12, 2014</a:t>
            </a:r>
            <a:endParaRPr lang="en-SG" dirty="0"/>
          </a:p>
        </p:txBody>
      </p:sp>
      <p:sp>
        <p:nvSpPr>
          <p:cNvPr id="7" name="Slide Number Placeholder 6"/>
          <p:cNvSpPr>
            <a:spLocks noGrp="1"/>
          </p:cNvSpPr>
          <p:nvPr>
            <p:ph type="sldNum" sz="quarter" idx="12"/>
          </p:nvPr>
        </p:nvSpPr>
        <p:spPr/>
        <p:txBody>
          <a:bodyPr/>
          <a:lstStyle>
            <a:lvl1pPr>
              <a:defRPr/>
            </a:lvl1pPr>
          </a:lstStyle>
          <a:p>
            <a:fld id="{C7F61A69-C217-44BC-BB34-5C41DD3B69FA}" type="slidenum">
              <a:rPr lang="en-SG"/>
              <a:pPr/>
              <a:t>‹#›</a:t>
            </a:fld>
            <a:endParaRPr lang="en-SG"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SG"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SG"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SG" smtClean="0"/>
              <a:t>Click to edit Master text styles</a:t>
            </a:r>
          </a:p>
          <a:p>
            <a:pPr lvl="1"/>
            <a:r>
              <a:rPr lang="en-SG" smtClean="0"/>
              <a:t>Second level</a:t>
            </a:r>
          </a:p>
          <a:p>
            <a:pPr lvl="2"/>
            <a:r>
              <a:rPr lang="en-SG" smtClean="0"/>
              <a:t>Third level</a:t>
            </a:r>
          </a:p>
          <a:p>
            <a:pPr lvl="3"/>
            <a:r>
              <a:rPr lang="en-SG" smtClean="0"/>
              <a:t>Fourth level</a:t>
            </a:r>
          </a:p>
          <a:p>
            <a:pPr lvl="4"/>
            <a:r>
              <a:rPr lang="en-SG"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SG"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SG" smtClean="0"/>
              <a:t>Click to edit Master text styles</a:t>
            </a:r>
          </a:p>
          <a:p>
            <a:pPr lvl="1"/>
            <a:r>
              <a:rPr lang="en-SG" smtClean="0"/>
              <a:t>Second level</a:t>
            </a:r>
          </a:p>
          <a:p>
            <a:pPr lvl="2"/>
            <a:r>
              <a:rPr lang="en-SG" smtClean="0"/>
              <a:t>Third level</a:t>
            </a:r>
          </a:p>
          <a:p>
            <a:pPr lvl="3"/>
            <a:r>
              <a:rPr lang="en-SG" smtClean="0"/>
              <a:t>Fourth level</a:t>
            </a:r>
          </a:p>
          <a:p>
            <a:pPr lvl="4"/>
            <a:r>
              <a:rPr lang="en-SG" smtClean="0"/>
              <a:t>Fifth level</a:t>
            </a:r>
            <a:endParaRPr lang="en-SG"/>
          </a:p>
        </p:txBody>
      </p:sp>
      <p:sp>
        <p:nvSpPr>
          <p:cNvPr id="7" name="Date Placeholder 6"/>
          <p:cNvSpPr>
            <a:spLocks noGrp="1"/>
          </p:cNvSpPr>
          <p:nvPr>
            <p:ph type="dt" sz="half" idx="10"/>
          </p:nvPr>
        </p:nvSpPr>
        <p:spPr/>
        <p:txBody>
          <a:bodyPr/>
          <a:lstStyle>
            <a:lvl1pPr>
              <a:defRPr/>
            </a:lvl1pPr>
          </a:lstStyle>
          <a:p>
            <a:endParaRPr lang="en-SG" dirty="0"/>
          </a:p>
        </p:txBody>
      </p:sp>
      <p:sp>
        <p:nvSpPr>
          <p:cNvPr id="8" name="Footer Placeholder 7"/>
          <p:cNvSpPr>
            <a:spLocks noGrp="1"/>
          </p:cNvSpPr>
          <p:nvPr>
            <p:ph type="ftr" sz="quarter" idx="11"/>
          </p:nvPr>
        </p:nvSpPr>
        <p:spPr/>
        <p:txBody>
          <a:bodyPr/>
          <a:lstStyle>
            <a:lvl1pPr>
              <a:defRPr/>
            </a:lvl1pPr>
          </a:lstStyle>
          <a:p>
            <a:r>
              <a:rPr lang="en-SG" dirty="0" smtClean="0"/>
              <a:t>B.Satyanarayana &amp; Moon Moon Devi                              ASET Colloquium                              September 12, 2014</a:t>
            </a:r>
            <a:endParaRPr lang="en-SG" dirty="0"/>
          </a:p>
        </p:txBody>
      </p:sp>
      <p:sp>
        <p:nvSpPr>
          <p:cNvPr id="9" name="Slide Number Placeholder 8"/>
          <p:cNvSpPr>
            <a:spLocks noGrp="1"/>
          </p:cNvSpPr>
          <p:nvPr>
            <p:ph type="sldNum" sz="quarter" idx="12"/>
          </p:nvPr>
        </p:nvSpPr>
        <p:spPr/>
        <p:txBody>
          <a:bodyPr/>
          <a:lstStyle>
            <a:lvl1pPr>
              <a:defRPr/>
            </a:lvl1pPr>
          </a:lstStyle>
          <a:p>
            <a:fld id="{46C0B98C-CAB1-4C31-952B-A58DAE797399}" type="slidenum">
              <a:rPr lang="en-SG"/>
              <a:pPr/>
              <a:t>‹#›</a:t>
            </a:fld>
            <a:endParaRPr lang="en-SG"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720000"/>
          </a:xfrm>
          <a:blipFill>
            <a:blip r:embed="rId2" cstate="print"/>
            <a:stretch>
              <a:fillRect/>
            </a:stretch>
          </a:blipFill>
        </p:spPr>
        <p:txBody>
          <a:bodyPr/>
          <a:lstStyle>
            <a:lvl1pPr>
              <a:defRPr>
                <a:solidFill>
                  <a:srgbClr val="FFFF00"/>
                </a:solidFill>
                <a:latin typeface="Arial Rounded MT Bold" pitchFamily="34" charset="0"/>
              </a:defRPr>
            </a:lvl1pPr>
          </a:lstStyle>
          <a:p>
            <a:r>
              <a:rPr lang="en-SG" dirty="0" smtClean="0"/>
              <a:t>Click to edit Master title style</a:t>
            </a:r>
            <a:endParaRPr lang="en-SG" dirty="0"/>
          </a:p>
        </p:txBody>
      </p:sp>
      <p:sp>
        <p:nvSpPr>
          <p:cNvPr id="7" name="Footer Placeholder 4"/>
          <p:cNvSpPr>
            <a:spLocks noGrp="1"/>
          </p:cNvSpPr>
          <p:nvPr>
            <p:ph type="ftr" sz="quarter" idx="11"/>
          </p:nvPr>
        </p:nvSpPr>
        <p:spPr>
          <a:xfrm>
            <a:off x="72000" y="6480000"/>
            <a:ext cx="9000000" cy="288000"/>
          </a:xfrm>
        </p:spPr>
        <p:txBody>
          <a:bodyPr/>
          <a:lstStyle>
            <a:lvl1pPr>
              <a:defRPr>
                <a:solidFill>
                  <a:schemeClr val="tx2">
                    <a:lumMod val="75000"/>
                  </a:schemeClr>
                </a:solidFill>
                <a:latin typeface="Arial Rounded MT Bold" pitchFamily="34" charset="0"/>
              </a:defRPr>
            </a:lvl1pPr>
          </a:lstStyle>
          <a:p>
            <a:r>
              <a:rPr lang="en-SG" dirty="0" smtClean="0"/>
              <a:t>B.Satyanarayana &amp; Moon Moon Devi                              ASET Colloquium                              September 12, 2014</a:t>
            </a:r>
            <a:endParaRPr lang="en-SG"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SG" dirty="0"/>
          </a:p>
        </p:txBody>
      </p:sp>
      <p:sp>
        <p:nvSpPr>
          <p:cNvPr id="3" name="Footer Placeholder 2"/>
          <p:cNvSpPr>
            <a:spLocks noGrp="1"/>
          </p:cNvSpPr>
          <p:nvPr>
            <p:ph type="ftr" sz="quarter" idx="11"/>
          </p:nvPr>
        </p:nvSpPr>
        <p:spPr/>
        <p:txBody>
          <a:bodyPr/>
          <a:lstStyle>
            <a:lvl1pPr>
              <a:defRPr/>
            </a:lvl1pPr>
          </a:lstStyle>
          <a:p>
            <a:r>
              <a:rPr lang="en-SG" dirty="0" smtClean="0"/>
              <a:t>B.Satyanarayana &amp; Moon Moon Devi                              ASET Colloquium                              September 12, 2014</a:t>
            </a:r>
            <a:endParaRPr lang="en-SG" dirty="0"/>
          </a:p>
        </p:txBody>
      </p:sp>
      <p:sp>
        <p:nvSpPr>
          <p:cNvPr id="4" name="Slide Number Placeholder 3"/>
          <p:cNvSpPr>
            <a:spLocks noGrp="1"/>
          </p:cNvSpPr>
          <p:nvPr>
            <p:ph type="sldNum" sz="quarter" idx="12"/>
          </p:nvPr>
        </p:nvSpPr>
        <p:spPr/>
        <p:txBody>
          <a:bodyPr/>
          <a:lstStyle>
            <a:lvl1pPr>
              <a:defRPr/>
            </a:lvl1pPr>
          </a:lstStyle>
          <a:p>
            <a:fld id="{540BCE83-D575-4C8A-80BB-86377ECB268B}" type="slidenum">
              <a:rPr lang="en-SG"/>
              <a:pPr/>
              <a:t>‹#›</a:t>
            </a:fld>
            <a:endParaRPr lang="en-SG"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SG"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SG" smtClean="0"/>
              <a:t>Click to edit Master text styles</a:t>
            </a:r>
          </a:p>
          <a:p>
            <a:pPr lvl="1"/>
            <a:r>
              <a:rPr lang="en-SG" smtClean="0"/>
              <a:t>Second level</a:t>
            </a:r>
          </a:p>
          <a:p>
            <a:pPr lvl="2"/>
            <a:r>
              <a:rPr lang="en-SG" smtClean="0"/>
              <a:t>Third level</a:t>
            </a:r>
          </a:p>
          <a:p>
            <a:pPr lvl="3"/>
            <a:r>
              <a:rPr lang="en-SG" smtClean="0"/>
              <a:t>Fourth level</a:t>
            </a:r>
          </a:p>
          <a:p>
            <a:pPr lvl="4"/>
            <a:r>
              <a:rPr lang="en-SG"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SG" smtClean="0"/>
              <a:t>Click to edit Master text styles</a:t>
            </a:r>
          </a:p>
        </p:txBody>
      </p:sp>
      <p:sp>
        <p:nvSpPr>
          <p:cNvPr id="5" name="Date Placeholder 4"/>
          <p:cNvSpPr>
            <a:spLocks noGrp="1"/>
          </p:cNvSpPr>
          <p:nvPr>
            <p:ph type="dt" sz="half" idx="10"/>
          </p:nvPr>
        </p:nvSpPr>
        <p:spPr/>
        <p:txBody>
          <a:bodyPr/>
          <a:lstStyle>
            <a:lvl1pPr>
              <a:defRPr/>
            </a:lvl1pPr>
          </a:lstStyle>
          <a:p>
            <a:endParaRPr lang="en-SG" dirty="0"/>
          </a:p>
        </p:txBody>
      </p:sp>
      <p:sp>
        <p:nvSpPr>
          <p:cNvPr id="6" name="Footer Placeholder 5"/>
          <p:cNvSpPr>
            <a:spLocks noGrp="1"/>
          </p:cNvSpPr>
          <p:nvPr>
            <p:ph type="ftr" sz="quarter" idx="11"/>
          </p:nvPr>
        </p:nvSpPr>
        <p:spPr/>
        <p:txBody>
          <a:bodyPr/>
          <a:lstStyle>
            <a:lvl1pPr>
              <a:defRPr/>
            </a:lvl1pPr>
          </a:lstStyle>
          <a:p>
            <a:r>
              <a:rPr lang="en-SG" dirty="0" smtClean="0"/>
              <a:t>B.Satyanarayana &amp; Moon Moon Devi                              ASET Colloquium                              September 12, 2014</a:t>
            </a:r>
            <a:endParaRPr lang="en-SG" dirty="0"/>
          </a:p>
        </p:txBody>
      </p:sp>
      <p:sp>
        <p:nvSpPr>
          <p:cNvPr id="7" name="Slide Number Placeholder 6"/>
          <p:cNvSpPr>
            <a:spLocks noGrp="1"/>
          </p:cNvSpPr>
          <p:nvPr>
            <p:ph type="sldNum" sz="quarter" idx="12"/>
          </p:nvPr>
        </p:nvSpPr>
        <p:spPr/>
        <p:txBody>
          <a:bodyPr/>
          <a:lstStyle>
            <a:lvl1pPr>
              <a:defRPr/>
            </a:lvl1pPr>
          </a:lstStyle>
          <a:p>
            <a:fld id="{97795489-8FC5-4A3D-9A1C-9439BB96A2CF}" type="slidenum">
              <a:rPr lang="en-SG"/>
              <a:pPr/>
              <a:t>‹#›</a:t>
            </a:fld>
            <a:endParaRPr lang="en-SG"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SG"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SG" dirty="0" smtClean="0"/>
              <a:t>Click icon to add picture</a:t>
            </a:r>
            <a:endParaRPr lang="en-SG"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SG" smtClean="0"/>
              <a:t>Click to edit Master text styles</a:t>
            </a:r>
          </a:p>
        </p:txBody>
      </p:sp>
      <p:sp>
        <p:nvSpPr>
          <p:cNvPr id="5" name="Date Placeholder 4"/>
          <p:cNvSpPr>
            <a:spLocks noGrp="1"/>
          </p:cNvSpPr>
          <p:nvPr>
            <p:ph type="dt" sz="half" idx="10"/>
          </p:nvPr>
        </p:nvSpPr>
        <p:spPr/>
        <p:txBody>
          <a:bodyPr/>
          <a:lstStyle>
            <a:lvl1pPr>
              <a:defRPr/>
            </a:lvl1pPr>
          </a:lstStyle>
          <a:p>
            <a:endParaRPr lang="en-SG" dirty="0"/>
          </a:p>
        </p:txBody>
      </p:sp>
      <p:sp>
        <p:nvSpPr>
          <p:cNvPr id="6" name="Footer Placeholder 5"/>
          <p:cNvSpPr>
            <a:spLocks noGrp="1"/>
          </p:cNvSpPr>
          <p:nvPr>
            <p:ph type="ftr" sz="quarter" idx="11"/>
          </p:nvPr>
        </p:nvSpPr>
        <p:spPr/>
        <p:txBody>
          <a:bodyPr/>
          <a:lstStyle>
            <a:lvl1pPr>
              <a:defRPr/>
            </a:lvl1pPr>
          </a:lstStyle>
          <a:p>
            <a:r>
              <a:rPr lang="en-SG" dirty="0" smtClean="0"/>
              <a:t>B.Satyanarayana &amp; Moon Moon Devi                              ASET Colloquium                              September 12, 2014</a:t>
            </a:r>
            <a:endParaRPr lang="en-SG" dirty="0"/>
          </a:p>
        </p:txBody>
      </p:sp>
      <p:sp>
        <p:nvSpPr>
          <p:cNvPr id="7" name="Slide Number Placeholder 6"/>
          <p:cNvSpPr>
            <a:spLocks noGrp="1"/>
          </p:cNvSpPr>
          <p:nvPr>
            <p:ph type="sldNum" sz="quarter" idx="12"/>
          </p:nvPr>
        </p:nvSpPr>
        <p:spPr/>
        <p:txBody>
          <a:bodyPr/>
          <a:lstStyle>
            <a:lvl1pPr>
              <a:defRPr/>
            </a:lvl1pPr>
          </a:lstStyle>
          <a:p>
            <a:fld id="{C26C3835-E520-405D-A741-8FBDD6F9F923}" type="slidenum">
              <a:rPr lang="en-SG"/>
              <a:pPr/>
              <a:t>‹#›</a:t>
            </a:fld>
            <a:endParaRPr lang="en-SG"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171010" name="Group 2"/>
          <p:cNvGrpSpPr>
            <a:grpSpLocks/>
          </p:cNvGrpSpPr>
          <p:nvPr/>
        </p:nvGrpSpPr>
        <p:grpSpPr bwMode="auto">
          <a:xfrm>
            <a:off x="-609600" y="762000"/>
            <a:ext cx="7542213" cy="6029325"/>
            <a:chOff x="-384" y="480"/>
            <a:chExt cx="4751" cy="3798"/>
          </a:xfrm>
        </p:grpSpPr>
        <p:grpSp>
          <p:nvGrpSpPr>
            <p:cNvPr id="171011" name="Group 3"/>
            <p:cNvGrpSpPr>
              <a:grpSpLocks/>
            </p:cNvGrpSpPr>
            <p:nvPr/>
          </p:nvGrpSpPr>
          <p:grpSpPr bwMode="auto">
            <a:xfrm>
              <a:off x="-384" y="480"/>
              <a:ext cx="4751" cy="3798"/>
              <a:chOff x="0" y="522"/>
              <a:chExt cx="4751" cy="3798"/>
            </a:xfrm>
          </p:grpSpPr>
          <p:grpSp>
            <p:nvGrpSpPr>
              <p:cNvPr id="171012" name="Group 4"/>
              <p:cNvGrpSpPr>
                <a:grpSpLocks/>
              </p:cNvGrpSpPr>
              <p:nvPr userDrawn="1"/>
            </p:nvGrpSpPr>
            <p:grpSpPr bwMode="auto">
              <a:xfrm>
                <a:off x="0" y="522"/>
                <a:ext cx="4751" cy="3794"/>
                <a:chOff x="0" y="522"/>
                <a:chExt cx="4751" cy="3794"/>
              </a:xfrm>
            </p:grpSpPr>
            <p:sp>
              <p:nvSpPr>
                <p:cNvPr id="171013"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endParaRPr lang="en-SG" dirty="0"/>
                </a:p>
              </p:txBody>
            </p:sp>
            <p:grpSp>
              <p:nvGrpSpPr>
                <p:cNvPr id="171014" name="Group 6"/>
                <p:cNvGrpSpPr>
                  <a:grpSpLocks/>
                </p:cNvGrpSpPr>
                <p:nvPr userDrawn="1"/>
              </p:nvGrpSpPr>
              <p:grpSpPr bwMode="auto">
                <a:xfrm>
                  <a:off x="0" y="522"/>
                  <a:ext cx="4751" cy="3794"/>
                  <a:chOff x="0" y="522"/>
                  <a:chExt cx="4751" cy="3794"/>
                </a:xfrm>
              </p:grpSpPr>
              <p:sp>
                <p:nvSpPr>
                  <p:cNvPr id="171015"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endParaRPr lang="en-SG" dirty="0"/>
                  </a:p>
                </p:txBody>
              </p:sp>
              <p:sp>
                <p:nvSpPr>
                  <p:cNvPr id="171016"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endParaRPr lang="en-SG" dirty="0"/>
                  </a:p>
                </p:txBody>
              </p:sp>
              <p:sp>
                <p:nvSpPr>
                  <p:cNvPr id="171017"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endParaRPr lang="en-SG" dirty="0"/>
                  </a:p>
                </p:txBody>
              </p:sp>
              <p:grpSp>
                <p:nvGrpSpPr>
                  <p:cNvPr id="171018" name="Group 10"/>
                  <p:cNvGrpSpPr>
                    <a:grpSpLocks/>
                  </p:cNvGrpSpPr>
                  <p:nvPr userDrawn="1"/>
                </p:nvGrpSpPr>
                <p:grpSpPr bwMode="auto">
                  <a:xfrm>
                    <a:off x="0" y="522"/>
                    <a:ext cx="4751" cy="3794"/>
                    <a:chOff x="0" y="522"/>
                    <a:chExt cx="4751" cy="3794"/>
                  </a:xfrm>
                </p:grpSpPr>
                <p:sp>
                  <p:nvSpPr>
                    <p:cNvPr id="171019"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endParaRPr lang="en-SG" dirty="0"/>
                    </a:p>
                  </p:txBody>
                </p:sp>
                <p:grpSp>
                  <p:nvGrpSpPr>
                    <p:cNvPr id="171020" name="Group 12"/>
                    <p:cNvGrpSpPr>
                      <a:grpSpLocks/>
                    </p:cNvGrpSpPr>
                    <p:nvPr userDrawn="1"/>
                  </p:nvGrpSpPr>
                  <p:grpSpPr bwMode="auto">
                    <a:xfrm>
                      <a:off x="0" y="659"/>
                      <a:ext cx="4751" cy="3657"/>
                      <a:chOff x="0" y="659"/>
                      <a:chExt cx="4751" cy="3657"/>
                    </a:xfrm>
                  </p:grpSpPr>
                  <p:sp>
                    <p:nvSpPr>
                      <p:cNvPr id="171021"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endParaRPr lang="en-SG" dirty="0"/>
                      </a:p>
                    </p:txBody>
                  </p:sp>
                  <p:grpSp>
                    <p:nvGrpSpPr>
                      <p:cNvPr id="171022" name="Group 14"/>
                      <p:cNvGrpSpPr>
                        <a:grpSpLocks/>
                      </p:cNvGrpSpPr>
                      <p:nvPr userDrawn="1"/>
                    </p:nvGrpSpPr>
                    <p:grpSpPr bwMode="auto">
                      <a:xfrm>
                        <a:off x="0" y="808"/>
                        <a:ext cx="4751" cy="3508"/>
                        <a:chOff x="-400" y="808"/>
                        <a:chExt cx="4751" cy="3508"/>
                      </a:xfrm>
                    </p:grpSpPr>
                    <p:sp>
                      <p:nvSpPr>
                        <p:cNvPr id="17102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endParaRPr lang="en-SG" dirty="0"/>
                        </a:p>
                      </p:txBody>
                    </p:sp>
                    <p:sp>
                      <p:nvSpPr>
                        <p:cNvPr id="17102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endParaRPr lang="en-SG" dirty="0"/>
                        </a:p>
                      </p:txBody>
                    </p:sp>
                    <p:sp>
                      <p:nvSpPr>
                        <p:cNvPr id="17102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endParaRPr lang="en-SG" dirty="0"/>
                        </a:p>
                      </p:txBody>
                    </p:sp>
                    <p:sp>
                      <p:nvSpPr>
                        <p:cNvPr id="17102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endParaRPr lang="en-SG" dirty="0"/>
                        </a:p>
                      </p:txBody>
                    </p:sp>
                    <p:sp>
                      <p:nvSpPr>
                        <p:cNvPr id="17102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endParaRPr lang="en-SG" dirty="0"/>
                        </a:p>
                      </p:txBody>
                    </p:sp>
                    <p:sp>
                      <p:nvSpPr>
                        <p:cNvPr id="17102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endParaRPr lang="en-SG" dirty="0"/>
                        </a:p>
                      </p:txBody>
                    </p:sp>
                    <p:sp>
                      <p:nvSpPr>
                        <p:cNvPr id="17102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endParaRPr lang="en-SG" dirty="0"/>
                        </a:p>
                      </p:txBody>
                    </p:sp>
                    <p:sp>
                      <p:nvSpPr>
                        <p:cNvPr id="17103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endParaRPr lang="en-SG" dirty="0"/>
                        </a:p>
                      </p:txBody>
                    </p:sp>
                    <p:sp>
                      <p:nvSpPr>
                        <p:cNvPr id="17103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endParaRPr lang="en-SG" dirty="0"/>
                        </a:p>
                      </p:txBody>
                    </p:sp>
                    <p:sp>
                      <p:nvSpPr>
                        <p:cNvPr id="17103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endParaRPr lang="en-SG" dirty="0"/>
                        </a:p>
                      </p:txBody>
                    </p:sp>
                    <p:sp>
                      <p:nvSpPr>
                        <p:cNvPr id="17103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endParaRPr lang="en-SG" dirty="0"/>
                        </a:p>
                      </p:txBody>
                    </p:sp>
                    <p:sp>
                      <p:nvSpPr>
                        <p:cNvPr id="17103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endParaRPr lang="en-SG" dirty="0"/>
                        </a:p>
                      </p:txBody>
                    </p:sp>
                    <p:sp>
                      <p:nvSpPr>
                        <p:cNvPr id="17103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endParaRPr lang="en-SG" dirty="0"/>
                        </a:p>
                      </p:txBody>
                    </p:sp>
                    <p:sp>
                      <p:nvSpPr>
                        <p:cNvPr id="17103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endParaRPr lang="en-SG" dirty="0"/>
                        </a:p>
                      </p:txBody>
                    </p:sp>
                    <p:sp>
                      <p:nvSpPr>
                        <p:cNvPr id="17103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endParaRPr lang="en-SG" dirty="0"/>
                        </a:p>
                      </p:txBody>
                    </p:sp>
                    <p:sp>
                      <p:nvSpPr>
                        <p:cNvPr id="17103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endParaRPr lang="en-SG" dirty="0"/>
                        </a:p>
                      </p:txBody>
                    </p:sp>
                    <p:sp>
                      <p:nvSpPr>
                        <p:cNvPr id="17103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endParaRPr lang="en-SG" dirty="0"/>
                        </a:p>
                      </p:txBody>
                    </p:sp>
                    <p:sp>
                      <p:nvSpPr>
                        <p:cNvPr id="17104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endParaRPr lang="en-SG" dirty="0"/>
                        </a:p>
                      </p:txBody>
                    </p:sp>
                    <p:sp>
                      <p:nvSpPr>
                        <p:cNvPr id="17104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endParaRPr lang="en-SG" dirty="0"/>
                        </a:p>
                      </p:txBody>
                    </p:sp>
                    <p:sp>
                      <p:nvSpPr>
                        <p:cNvPr id="17104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endParaRPr lang="en-SG" dirty="0"/>
                        </a:p>
                      </p:txBody>
                    </p:sp>
                    <p:sp>
                      <p:nvSpPr>
                        <p:cNvPr id="17104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endParaRPr lang="en-SG" dirty="0"/>
                        </a:p>
                      </p:txBody>
                    </p:sp>
                    <p:sp>
                      <p:nvSpPr>
                        <p:cNvPr id="17104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endParaRPr lang="en-SG" dirty="0"/>
                        </a:p>
                      </p:txBody>
                    </p:sp>
                    <p:sp>
                      <p:nvSpPr>
                        <p:cNvPr id="17104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endParaRPr lang="en-SG" dirty="0"/>
                        </a:p>
                      </p:txBody>
                    </p:sp>
                    <p:sp>
                      <p:nvSpPr>
                        <p:cNvPr id="17104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endParaRPr lang="en-SG" dirty="0"/>
                        </a:p>
                      </p:txBody>
                    </p:sp>
                    <p:sp>
                      <p:nvSpPr>
                        <p:cNvPr id="17104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endParaRPr lang="en-SG" dirty="0"/>
                        </a:p>
                      </p:txBody>
                    </p:sp>
                    <p:sp>
                      <p:nvSpPr>
                        <p:cNvPr id="17104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endParaRPr lang="en-SG" dirty="0"/>
                        </a:p>
                      </p:txBody>
                    </p:sp>
                    <p:sp>
                      <p:nvSpPr>
                        <p:cNvPr id="17104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endParaRPr lang="en-SG" dirty="0"/>
                        </a:p>
                      </p:txBody>
                    </p:sp>
                    <p:sp>
                      <p:nvSpPr>
                        <p:cNvPr id="17105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endParaRPr lang="en-SG" dirty="0"/>
                        </a:p>
                      </p:txBody>
                    </p:sp>
                    <p:sp>
                      <p:nvSpPr>
                        <p:cNvPr id="17105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endParaRPr lang="en-SG" dirty="0"/>
                        </a:p>
                      </p:txBody>
                    </p:sp>
                    <p:sp>
                      <p:nvSpPr>
                        <p:cNvPr id="17105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endParaRPr lang="en-SG" dirty="0"/>
                        </a:p>
                      </p:txBody>
                    </p:sp>
                    <p:sp>
                      <p:nvSpPr>
                        <p:cNvPr id="17105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endParaRPr lang="en-SG" dirty="0"/>
                        </a:p>
                      </p:txBody>
                    </p:sp>
                    <p:sp>
                      <p:nvSpPr>
                        <p:cNvPr id="17105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endParaRPr lang="en-SG" dirty="0"/>
                        </a:p>
                      </p:txBody>
                    </p:sp>
                    <p:sp>
                      <p:nvSpPr>
                        <p:cNvPr id="17105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endParaRPr lang="en-SG" dirty="0"/>
                        </a:p>
                      </p:txBody>
                    </p:sp>
                    <p:sp>
                      <p:nvSpPr>
                        <p:cNvPr id="17105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endParaRPr lang="en-SG" dirty="0"/>
                        </a:p>
                      </p:txBody>
                    </p:sp>
                    <p:sp>
                      <p:nvSpPr>
                        <p:cNvPr id="17105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endParaRPr lang="en-SG" dirty="0"/>
                        </a:p>
                      </p:txBody>
                    </p:sp>
                    <p:sp>
                      <p:nvSpPr>
                        <p:cNvPr id="171058"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endParaRPr lang="en-SG" dirty="0"/>
                        </a:p>
                      </p:txBody>
                    </p:sp>
                    <p:grpSp>
                      <p:nvGrpSpPr>
                        <p:cNvPr id="171059" name="Group 51"/>
                        <p:cNvGrpSpPr>
                          <a:grpSpLocks/>
                        </p:cNvGrpSpPr>
                        <p:nvPr userDrawn="1"/>
                      </p:nvGrpSpPr>
                      <p:grpSpPr bwMode="auto">
                        <a:xfrm>
                          <a:off x="0" y="1812"/>
                          <a:ext cx="3672" cy="2049"/>
                          <a:chOff x="5" y="1816"/>
                          <a:chExt cx="3672" cy="2049"/>
                        </a:xfrm>
                      </p:grpSpPr>
                      <p:sp>
                        <p:nvSpPr>
                          <p:cNvPr id="171060" name="Oval 52"/>
                          <p:cNvSpPr>
                            <a:spLocks noChangeArrowheads="1"/>
                          </p:cNvSpPr>
                          <p:nvPr userDrawn="1"/>
                        </p:nvSpPr>
                        <p:spPr bwMode="hidden">
                          <a:xfrm rot="-2819839">
                            <a:off x="1544" y="2872"/>
                            <a:ext cx="161" cy="280"/>
                          </a:xfrm>
                          <a:prstGeom prst="ellipse">
                            <a:avLst/>
                          </a:prstGeom>
                          <a:noFill/>
                          <a:ln w="9525">
                            <a:solidFill>
                              <a:schemeClr val="accent2"/>
                            </a:solidFill>
                            <a:round/>
                            <a:headEnd/>
                            <a:tailEnd/>
                          </a:ln>
                          <a:effectLst/>
                        </p:spPr>
                        <p:txBody>
                          <a:bodyPr wrap="none" anchor="ctr"/>
                          <a:lstStyle/>
                          <a:p>
                            <a:endParaRPr lang="en-SG" dirty="0"/>
                          </a:p>
                        </p:txBody>
                      </p:sp>
                      <p:sp>
                        <p:nvSpPr>
                          <p:cNvPr id="171061"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endParaRPr lang="en-SG" dirty="0"/>
                          </a:p>
                        </p:txBody>
                      </p:sp>
                      <p:sp>
                        <p:nvSpPr>
                          <p:cNvPr id="171062"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endParaRPr lang="en-SG" dirty="0"/>
                          </a:p>
                        </p:txBody>
                      </p:sp>
                      <p:sp>
                        <p:nvSpPr>
                          <p:cNvPr id="171063"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endParaRPr lang="en-SG" dirty="0"/>
                          </a:p>
                        </p:txBody>
                      </p:sp>
                      <p:sp>
                        <p:nvSpPr>
                          <p:cNvPr id="171064"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p:spPr>
                        <p:txBody>
                          <a:bodyPr wrap="none" anchor="ctr"/>
                          <a:lstStyle/>
                          <a:p>
                            <a:endParaRPr lang="en-SG" dirty="0"/>
                          </a:p>
                        </p:txBody>
                      </p:sp>
                      <p:sp>
                        <p:nvSpPr>
                          <p:cNvPr id="171065"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endParaRPr lang="en-SG" dirty="0"/>
                          </a:p>
                        </p:txBody>
                      </p:sp>
                      <p:sp>
                        <p:nvSpPr>
                          <p:cNvPr id="171066" name="Oval 58"/>
                          <p:cNvSpPr>
                            <a:spLocks noChangeArrowheads="1"/>
                          </p:cNvSpPr>
                          <p:nvPr userDrawn="1"/>
                        </p:nvSpPr>
                        <p:spPr bwMode="hidden">
                          <a:xfrm rot="-2819839">
                            <a:off x="1155" y="1868"/>
                            <a:ext cx="1167" cy="2094"/>
                          </a:xfrm>
                          <a:prstGeom prst="ellipse">
                            <a:avLst/>
                          </a:prstGeom>
                          <a:noFill/>
                          <a:ln w="9525">
                            <a:solidFill>
                              <a:schemeClr val="accent2"/>
                            </a:solidFill>
                            <a:round/>
                            <a:headEnd/>
                            <a:tailEnd/>
                          </a:ln>
                          <a:effectLst/>
                        </p:spPr>
                        <p:txBody>
                          <a:bodyPr wrap="none" anchor="ctr"/>
                          <a:lstStyle/>
                          <a:p>
                            <a:endParaRPr lang="en-SG" dirty="0"/>
                          </a:p>
                        </p:txBody>
                      </p:sp>
                      <p:sp>
                        <p:nvSpPr>
                          <p:cNvPr id="171067"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endParaRPr lang="en-SG" dirty="0"/>
                          </a:p>
                        </p:txBody>
                      </p:sp>
                      <p:sp>
                        <p:nvSpPr>
                          <p:cNvPr id="171068" name="Oval 60"/>
                          <p:cNvSpPr>
                            <a:spLocks noChangeArrowheads="1"/>
                          </p:cNvSpPr>
                          <p:nvPr userDrawn="1"/>
                        </p:nvSpPr>
                        <p:spPr bwMode="hidden">
                          <a:xfrm rot="-2819839">
                            <a:off x="998" y="1539"/>
                            <a:ext cx="1563" cy="2696"/>
                          </a:xfrm>
                          <a:prstGeom prst="ellipse">
                            <a:avLst/>
                          </a:prstGeom>
                          <a:noFill/>
                          <a:ln w="9525">
                            <a:solidFill>
                              <a:schemeClr val="accent2"/>
                            </a:solidFill>
                            <a:round/>
                            <a:headEnd/>
                            <a:tailEnd/>
                          </a:ln>
                          <a:effectLst/>
                        </p:spPr>
                        <p:txBody>
                          <a:bodyPr wrap="none" anchor="ctr"/>
                          <a:lstStyle/>
                          <a:p>
                            <a:endParaRPr lang="en-SG" dirty="0"/>
                          </a:p>
                        </p:txBody>
                      </p:sp>
                      <p:sp>
                        <p:nvSpPr>
                          <p:cNvPr id="171069" name="Oval 61"/>
                          <p:cNvSpPr>
                            <a:spLocks noChangeArrowheads="1"/>
                          </p:cNvSpPr>
                          <p:nvPr userDrawn="1"/>
                        </p:nvSpPr>
                        <p:spPr bwMode="hidden">
                          <a:xfrm rot="-2819839">
                            <a:off x="933" y="1360"/>
                            <a:ext cx="1711" cy="3016"/>
                          </a:xfrm>
                          <a:prstGeom prst="ellipse">
                            <a:avLst/>
                          </a:prstGeom>
                          <a:noFill/>
                          <a:ln w="9525">
                            <a:solidFill>
                              <a:schemeClr val="accent2"/>
                            </a:solidFill>
                            <a:round/>
                            <a:headEnd/>
                            <a:tailEnd/>
                          </a:ln>
                          <a:effectLst/>
                        </p:spPr>
                        <p:txBody>
                          <a:bodyPr wrap="none" anchor="ctr"/>
                          <a:lstStyle/>
                          <a:p>
                            <a:endParaRPr lang="en-SG" dirty="0"/>
                          </a:p>
                        </p:txBody>
                      </p:sp>
                      <p:sp>
                        <p:nvSpPr>
                          <p:cNvPr id="171070"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endParaRPr lang="en-SG" dirty="0"/>
                          </a:p>
                        </p:txBody>
                      </p:sp>
                      <p:sp>
                        <p:nvSpPr>
                          <p:cNvPr id="171071" name="Oval 63"/>
                          <p:cNvSpPr>
                            <a:spLocks noChangeArrowheads="1"/>
                          </p:cNvSpPr>
                          <p:nvPr userDrawn="1"/>
                        </p:nvSpPr>
                        <p:spPr bwMode="hidden">
                          <a:xfrm rot="-2780025">
                            <a:off x="816" y="1005"/>
                            <a:ext cx="2049" cy="3672"/>
                          </a:xfrm>
                          <a:prstGeom prst="ellipse">
                            <a:avLst/>
                          </a:prstGeom>
                          <a:noFill/>
                          <a:ln w="9525">
                            <a:solidFill>
                              <a:schemeClr val="accent2"/>
                            </a:solidFill>
                            <a:round/>
                            <a:headEnd/>
                            <a:tailEnd/>
                          </a:ln>
                          <a:effectLst/>
                        </p:spPr>
                        <p:txBody>
                          <a:bodyPr wrap="none" anchor="ctr"/>
                          <a:lstStyle/>
                          <a:p>
                            <a:endParaRPr lang="en-SG" dirty="0"/>
                          </a:p>
                        </p:txBody>
                      </p:sp>
                    </p:grpSp>
                    <p:sp>
                      <p:nvSpPr>
                        <p:cNvPr id="171072"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endParaRPr lang="en-SG" dirty="0"/>
                        </a:p>
                      </p:txBody>
                    </p:sp>
                    <p:sp>
                      <p:nvSpPr>
                        <p:cNvPr id="171073"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endParaRPr lang="en-SG" dirty="0"/>
                        </a:p>
                      </p:txBody>
                    </p:sp>
                    <p:sp>
                      <p:nvSpPr>
                        <p:cNvPr id="171074"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endParaRPr lang="en-SG" dirty="0"/>
                        </a:p>
                      </p:txBody>
                    </p:sp>
                    <p:sp>
                      <p:nvSpPr>
                        <p:cNvPr id="171075"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endParaRPr lang="en-SG" dirty="0"/>
                        </a:p>
                      </p:txBody>
                    </p:sp>
                    <p:sp>
                      <p:nvSpPr>
                        <p:cNvPr id="171076"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endParaRPr lang="en-SG" dirty="0"/>
                        </a:p>
                      </p:txBody>
                    </p:sp>
                    <p:sp>
                      <p:nvSpPr>
                        <p:cNvPr id="171077"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endParaRPr lang="en-SG" dirty="0"/>
                        </a:p>
                      </p:txBody>
                    </p:sp>
                    <p:sp>
                      <p:nvSpPr>
                        <p:cNvPr id="171078"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endParaRPr lang="en-SG" dirty="0"/>
                        </a:p>
                      </p:txBody>
                    </p:sp>
                    <p:sp>
                      <p:nvSpPr>
                        <p:cNvPr id="171079"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endParaRPr lang="en-SG" dirty="0"/>
                        </a:p>
                      </p:txBody>
                    </p:sp>
                    <p:sp>
                      <p:nvSpPr>
                        <p:cNvPr id="171080"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endParaRPr lang="en-SG" dirty="0"/>
                        </a:p>
                      </p:txBody>
                    </p:sp>
                    <p:sp>
                      <p:nvSpPr>
                        <p:cNvPr id="171081"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endParaRPr lang="en-SG" dirty="0"/>
                        </a:p>
                      </p:txBody>
                    </p:sp>
                    <p:sp>
                      <p:nvSpPr>
                        <p:cNvPr id="171082"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endParaRPr lang="en-SG" dirty="0"/>
                        </a:p>
                      </p:txBody>
                    </p:sp>
                    <p:sp>
                      <p:nvSpPr>
                        <p:cNvPr id="171083"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endParaRPr lang="en-SG" dirty="0"/>
                        </a:p>
                      </p:txBody>
                    </p:sp>
                    <p:sp>
                      <p:nvSpPr>
                        <p:cNvPr id="171084"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endParaRPr lang="en-SG" dirty="0"/>
                        </a:p>
                      </p:txBody>
                    </p:sp>
                    <p:sp>
                      <p:nvSpPr>
                        <p:cNvPr id="171085"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endParaRPr lang="en-SG" dirty="0"/>
                        </a:p>
                      </p:txBody>
                    </p:sp>
                    <p:sp>
                      <p:nvSpPr>
                        <p:cNvPr id="171086"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endParaRPr lang="en-SG" dirty="0"/>
                        </a:p>
                      </p:txBody>
                    </p:sp>
                    <p:sp>
                      <p:nvSpPr>
                        <p:cNvPr id="171087"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endParaRPr lang="en-SG" dirty="0"/>
                        </a:p>
                      </p:txBody>
                    </p:sp>
                    <p:sp>
                      <p:nvSpPr>
                        <p:cNvPr id="171088"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endParaRPr lang="en-SG" dirty="0"/>
                        </a:p>
                      </p:txBody>
                    </p:sp>
                    <p:sp>
                      <p:nvSpPr>
                        <p:cNvPr id="171089"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endParaRPr lang="en-SG" dirty="0"/>
                        </a:p>
                      </p:txBody>
                    </p:sp>
                    <p:sp>
                      <p:nvSpPr>
                        <p:cNvPr id="171090"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endParaRPr lang="en-SG" dirty="0"/>
                        </a:p>
                      </p:txBody>
                    </p:sp>
                    <p:sp>
                      <p:nvSpPr>
                        <p:cNvPr id="171091"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endParaRPr lang="en-SG" dirty="0"/>
                        </a:p>
                      </p:txBody>
                    </p:sp>
                    <p:sp>
                      <p:nvSpPr>
                        <p:cNvPr id="171092"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endParaRPr lang="en-SG" dirty="0"/>
                        </a:p>
                      </p:txBody>
                    </p:sp>
                    <p:sp>
                      <p:nvSpPr>
                        <p:cNvPr id="171093"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endParaRPr lang="en-SG" dirty="0"/>
                        </a:p>
                      </p:txBody>
                    </p:sp>
                    <p:sp>
                      <p:nvSpPr>
                        <p:cNvPr id="171094"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endParaRPr lang="en-SG" dirty="0"/>
                        </a:p>
                      </p:txBody>
                    </p:sp>
                    <p:sp>
                      <p:nvSpPr>
                        <p:cNvPr id="171095"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endParaRPr lang="en-SG" dirty="0"/>
                        </a:p>
                      </p:txBody>
                    </p:sp>
                    <p:sp>
                      <p:nvSpPr>
                        <p:cNvPr id="171096"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endParaRPr lang="en-SG" dirty="0"/>
                        </a:p>
                      </p:txBody>
                    </p:sp>
                    <p:sp>
                      <p:nvSpPr>
                        <p:cNvPr id="171097"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endParaRPr lang="en-SG" dirty="0"/>
                        </a:p>
                      </p:txBody>
                    </p:sp>
                    <p:sp>
                      <p:nvSpPr>
                        <p:cNvPr id="171098"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endParaRPr lang="en-SG" dirty="0"/>
                        </a:p>
                      </p:txBody>
                    </p:sp>
                    <p:sp>
                      <p:nvSpPr>
                        <p:cNvPr id="171099"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endParaRPr lang="en-SG" dirty="0"/>
                        </a:p>
                      </p:txBody>
                    </p:sp>
                    <p:sp>
                      <p:nvSpPr>
                        <p:cNvPr id="171100"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endParaRPr lang="en-SG" dirty="0"/>
                        </a:p>
                      </p:txBody>
                    </p:sp>
                    <p:sp>
                      <p:nvSpPr>
                        <p:cNvPr id="171101"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endParaRPr lang="en-SG" dirty="0"/>
                        </a:p>
                      </p:txBody>
                    </p:sp>
                    <p:sp>
                      <p:nvSpPr>
                        <p:cNvPr id="171102"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endParaRPr lang="en-SG" dirty="0"/>
                        </a:p>
                      </p:txBody>
                    </p:sp>
                    <p:sp>
                      <p:nvSpPr>
                        <p:cNvPr id="171103"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endParaRPr lang="en-SG" dirty="0"/>
                        </a:p>
                      </p:txBody>
                    </p:sp>
                    <p:sp>
                      <p:nvSpPr>
                        <p:cNvPr id="171104"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endParaRPr lang="en-SG" dirty="0"/>
                        </a:p>
                      </p:txBody>
                    </p:sp>
                    <p:sp>
                      <p:nvSpPr>
                        <p:cNvPr id="171105"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endParaRPr lang="en-SG" dirty="0"/>
                        </a:p>
                      </p:txBody>
                    </p:sp>
                    <p:sp>
                      <p:nvSpPr>
                        <p:cNvPr id="171106"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endParaRPr lang="en-SG" dirty="0"/>
                        </a:p>
                      </p:txBody>
                    </p:sp>
                    <p:sp>
                      <p:nvSpPr>
                        <p:cNvPr id="171107"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endParaRPr lang="en-SG" dirty="0"/>
                        </a:p>
                      </p:txBody>
                    </p:sp>
                  </p:grpSp>
                </p:grpSp>
              </p:grpSp>
            </p:grpSp>
          </p:grpSp>
          <p:grpSp>
            <p:nvGrpSpPr>
              <p:cNvPr id="171108" name="Group 100"/>
              <p:cNvGrpSpPr>
                <a:grpSpLocks/>
              </p:cNvGrpSpPr>
              <p:nvPr userDrawn="1"/>
            </p:nvGrpSpPr>
            <p:grpSpPr bwMode="auto">
              <a:xfrm>
                <a:off x="402" y="1454"/>
                <a:ext cx="2787" cy="2866"/>
                <a:chOff x="2" y="1454"/>
                <a:chExt cx="2787" cy="2866"/>
              </a:xfrm>
            </p:grpSpPr>
            <p:sp>
              <p:nvSpPr>
                <p:cNvPr id="171109"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endParaRPr lang="en-SG" dirty="0"/>
                </a:p>
              </p:txBody>
            </p:sp>
            <p:sp>
              <p:nvSpPr>
                <p:cNvPr id="171110"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endParaRPr lang="en-SG" dirty="0"/>
                </a:p>
              </p:txBody>
            </p:sp>
            <p:grpSp>
              <p:nvGrpSpPr>
                <p:cNvPr id="171111" name="Group 103"/>
                <p:cNvGrpSpPr>
                  <a:grpSpLocks/>
                </p:cNvGrpSpPr>
                <p:nvPr userDrawn="1"/>
              </p:nvGrpSpPr>
              <p:grpSpPr bwMode="auto">
                <a:xfrm>
                  <a:off x="2" y="2738"/>
                  <a:ext cx="1317" cy="1582"/>
                  <a:chOff x="2" y="2738"/>
                  <a:chExt cx="1317" cy="1582"/>
                </a:xfrm>
              </p:grpSpPr>
              <p:sp>
                <p:nvSpPr>
                  <p:cNvPr id="171112"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endParaRPr lang="en-SG" dirty="0"/>
                  </a:p>
                </p:txBody>
              </p:sp>
              <p:sp>
                <p:nvSpPr>
                  <p:cNvPr id="171113"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endParaRPr lang="en-SG" dirty="0"/>
                  </a:p>
                </p:txBody>
              </p:sp>
              <p:sp>
                <p:nvSpPr>
                  <p:cNvPr id="171114"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endParaRPr lang="en-SG" dirty="0"/>
                  </a:p>
                </p:txBody>
              </p:sp>
              <p:sp>
                <p:nvSpPr>
                  <p:cNvPr id="171115"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endParaRPr lang="en-SG" dirty="0"/>
                  </a:p>
                </p:txBody>
              </p:sp>
              <p:sp>
                <p:nvSpPr>
                  <p:cNvPr id="171116"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endParaRPr lang="en-SG" dirty="0"/>
                  </a:p>
                </p:txBody>
              </p:sp>
              <p:sp>
                <p:nvSpPr>
                  <p:cNvPr id="171117"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endParaRPr lang="en-SG" dirty="0"/>
                  </a:p>
                </p:txBody>
              </p:sp>
              <p:sp>
                <p:nvSpPr>
                  <p:cNvPr id="171118"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endParaRPr lang="en-SG" dirty="0"/>
                  </a:p>
                </p:txBody>
              </p:sp>
              <p:sp>
                <p:nvSpPr>
                  <p:cNvPr id="171119"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endParaRPr lang="en-SG" dirty="0"/>
                  </a:p>
                </p:txBody>
              </p:sp>
              <p:sp>
                <p:nvSpPr>
                  <p:cNvPr id="171120"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endParaRPr lang="en-SG" dirty="0"/>
                  </a:p>
                </p:txBody>
              </p:sp>
            </p:grpSp>
          </p:grpSp>
        </p:grpSp>
        <p:grpSp>
          <p:nvGrpSpPr>
            <p:cNvPr id="171121" name="Group 113"/>
            <p:cNvGrpSpPr>
              <a:grpSpLocks/>
            </p:cNvGrpSpPr>
            <p:nvPr userDrawn="1"/>
          </p:nvGrpSpPr>
          <p:grpSpPr bwMode="auto">
            <a:xfrm>
              <a:off x="16" y="1326"/>
              <a:ext cx="3325" cy="2948"/>
              <a:chOff x="16" y="1326"/>
              <a:chExt cx="3325" cy="2948"/>
            </a:xfrm>
          </p:grpSpPr>
          <p:sp>
            <p:nvSpPr>
              <p:cNvPr id="171122"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endParaRPr lang="en-SG" dirty="0"/>
              </a:p>
            </p:txBody>
          </p:sp>
          <p:sp>
            <p:nvSpPr>
              <p:cNvPr id="171123"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endParaRPr lang="en-SG" dirty="0"/>
              </a:p>
            </p:txBody>
          </p:sp>
          <p:sp>
            <p:nvSpPr>
              <p:cNvPr id="171124"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endParaRPr lang="en-SG" dirty="0"/>
              </a:p>
            </p:txBody>
          </p:sp>
          <p:sp>
            <p:nvSpPr>
              <p:cNvPr id="171125"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endParaRPr lang="en-SG" dirty="0"/>
              </a:p>
            </p:txBody>
          </p:sp>
          <p:sp>
            <p:nvSpPr>
              <p:cNvPr id="171126" name="Rectangle 118"/>
              <p:cNvSpPr>
                <a:spLocks noChangeArrowheads="1"/>
              </p:cNvSpPr>
              <p:nvPr/>
            </p:nvSpPr>
            <p:spPr bwMode="hidden">
              <a:xfrm rot="-3417299">
                <a:off x="1019" y="2694"/>
                <a:ext cx="2678" cy="17"/>
              </a:xfrm>
              <a:prstGeom prst="rect">
                <a:avLst/>
              </a:prstGeom>
              <a:solidFill>
                <a:schemeClr val="accent2"/>
              </a:solidFill>
              <a:ln w="9525">
                <a:noFill/>
                <a:miter lim="800000"/>
                <a:headEnd/>
                <a:tailEnd/>
              </a:ln>
              <a:effectLst/>
            </p:spPr>
            <p:txBody>
              <a:bodyPr wrap="none" anchor="ctr"/>
              <a:lstStyle/>
              <a:p>
                <a:endParaRPr lang="en-SG" dirty="0"/>
              </a:p>
            </p:txBody>
          </p:sp>
          <p:sp>
            <p:nvSpPr>
              <p:cNvPr id="171127"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endParaRPr lang="en-SG" dirty="0"/>
              </a:p>
            </p:txBody>
          </p:sp>
          <p:grpSp>
            <p:nvGrpSpPr>
              <p:cNvPr id="171128" name="Group 120"/>
              <p:cNvGrpSpPr>
                <a:grpSpLocks noChangeAspect="1"/>
              </p:cNvGrpSpPr>
              <p:nvPr/>
            </p:nvGrpSpPr>
            <p:grpSpPr bwMode="auto">
              <a:xfrm>
                <a:off x="3046" y="1326"/>
                <a:ext cx="259" cy="299"/>
                <a:chOff x="3042" y="1265"/>
                <a:chExt cx="367" cy="424"/>
              </a:xfrm>
            </p:grpSpPr>
            <p:sp>
              <p:nvSpPr>
                <p:cNvPr id="171129" name="Oval 121"/>
                <p:cNvSpPr>
                  <a:spLocks noChangeAspect="1" noChangeArrowheads="1"/>
                </p:cNvSpPr>
                <p:nvPr userDrawn="1"/>
              </p:nvSpPr>
              <p:spPr bwMode="hidden">
                <a:xfrm rot="2828979">
                  <a:off x="2982" y="1467"/>
                  <a:ext cx="282" cy="161"/>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endParaRPr lang="en-SG" dirty="0"/>
                </a:p>
              </p:txBody>
            </p:sp>
            <p:sp>
              <p:nvSpPr>
                <p:cNvPr id="171130" name="Freeform 122"/>
                <p:cNvSpPr>
                  <a:spLocks noChangeAspect="1"/>
                </p:cNvSpPr>
                <p:nvPr userDrawn="1"/>
              </p:nvSpPr>
              <p:spPr bwMode="hidden">
                <a:xfrm>
                  <a:off x="3070" y="1374"/>
                  <a:ext cx="227" cy="222"/>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SG" dirty="0"/>
                </a:p>
              </p:txBody>
            </p:sp>
            <p:sp>
              <p:nvSpPr>
                <p:cNvPr id="171131" name="Freeform 123"/>
                <p:cNvSpPr>
                  <a:spLocks noChangeAspect="1"/>
                </p:cNvSpPr>
                <p:nvPr userDrawn="1"/>
              </p:nvSpPr>
              <p:spPr bwMode="hidden">
                <a:xfrm>
                  <a:off x="3144" y="1365"/>
                  <a:ext cx="163" cy="155"/>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SG" dirty="0"/>
                </a:p>
              </p:txBody>
            </p:sp>
            <p:sp>
              <p:nvSpPr>
                <p:cNvPr id="171132" name="Freeform 124"/>
                <p:cNvSpPr>
                  <a:spLocks noChangeAspect="1"/>
                </p:cNvSpPr>
                <p:nvPr userDrawn="1"/>
              </p:nvSpPr>
              <p:spPr bwMode="hidden">
                <a:xfrm>
                  <a:off x="3202" y="1272"/>
                  <a:ext cx="203"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SG" dirty="0"/>
                </a:p>
              </p:txBody>
            </p:sp>
            <p:sp>
              <p:nvSpPr>
                <p:cNvPr id="171133"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endParaRPr lang="en-SG" dirty="0"/>
                </a:p>
              </p:txBody>
            </p:sp>
          </p:grpSp>
        </p:grpSp>
      </p:grpSp>
      <p:sp>
        <p:nvSpPr>
          <p:cNvPr id="171134" name="Rectangle 126"/>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SG" dirty="0"/>
          </a:p>
        </p:txBody>
      </p:sp>
      <p:sp>
        <p:nvSpPr>
          <p:cNvPr id="171135" name="Rectangle 12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r>
              <a:rPr lang="en-SG" dirty="0" smtClean="0"/>
              <a:t>B.Satyanarayana &amp; Moon Moon Devi                              ASET Colloquium                              September 12, 2014</a:t>
            </a:r>
            <a:endParaRPr lang="en-SG" dirty="0"/>
          </a:p>
        </p:txBody>
      </p:sp>
      <p:sp>
        <p:nvSpPr>
          <p:cNvPr id="171136" name="Rectangle 12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4A25DDA1-8321-48AA-B72A-57DD9D18B8CF}" type="slidenum">
              <a:rPr lang="en-SG"/>
              <a:pPr/>
              <a:t>‹#›</a:t>
            </a:fld>
            <a:endParaRPr lang="en-SG" dirty="0"/>
          </a:p>
        </p:txBody>
      </p:sp>
      <p:sp>
        <p:nvSpPr>
          <p:cNvPr id="171137" name="Rectangle 12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SG" smtClean="0"/>
              <a:t>Click to edit Master text styles</a:t>
            </a:r>
          </a:p>
          <a:p>
            <a:pPr lvl="1"/>
            <a:r>
              <a:rPr lang="en-SG" smtClean="0"/>
              <a:t>Second level</a:t>
            </a:r>
          </a:p>
          <a:p>
            <a:pPr lvl="2"/>
            <a:r>
              <a:rPr lang="en-SG" smtClean="0"/>
              <a:t>Third level</a:t>
            </a:r>
          </a:p>
          <a:p>
            <a:pPr lvl="3"/>
            <a:r>
              <a:rPr lang="en-SG" smtClean="0"/>
              <a:t>Fourth level</a:t>
            </a:r>
          </a:p>
          <a:p>
            <a:pPr lvl="4"/>
            <a:r>
              <a:rPr lang="en-SG" smtClean="0"/>
              <a:t>Fifth level</a:t>
            </a:r>
          </a:p>
        </p:txBody>
      </p:sp>
      <p:sp>
        <p:nvSpPr>
          <p:cNvPr id="171138" name="Rectangle 13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SG" smtClean="0"/>
              <a:t>Click to edit Master title style</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file:///F:\INO\presentation\DAE-DST-Detector.pptx"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image" Target="../media/image27.wmf"/></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http://www.hecr.tifr.res.in/~ino/daqweb_display/index.html" TargetMode="External"/><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gif"/></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gif"/><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0"/>
            <a:ext cx="9144000" cy="1973263"/>
          </a:xfrm>
          <a:blipFill>
            <a:blip r:embed="rId2" cstate="print"/>
            <a:stretch>
              <a:fillRect/>
            </a:stretch>
          </a:blipFill>
        </p:spPr>
        <p:txBody>
          <a:bodyPr/>
          <a:lstStyle/>
          <a:p>
            <a:r>
              <a:rPr lang="en-IN" dirty="0" smtClean="0">
                <a:solidFill>
                  <a:srgbClr val="FFFF00"/>
                </a:solidFill>
              </a:rPr>
              <a:t>Divide and Gain! </a:t>
            </a:r>
            <a:br>
              <a:rPr lang="en-IN" dirty="0" smtClean="0">
                <a:solidFill>
                  <a:srgbClr val="FFFF00"/>
                </a:solidFill>
              </a:rPr>
            </a:br>
            <a:r>
              <a:rPr lang="en-IN" dirty="0" smtClean="0">
                <a:solidFill>
                  <a:srgbClr val="FFFF00"/>
                </a:solidFill>
              </a:rPr>
              <a:t>Multi-gap RPC detectors</a:t>
            </a:r>
            <a:endParaRPr lang="en-SG" dirty="0">
              <a:solidFill>
                <a:srgbClr val="FFFF00"/>
              </a:solidFill>
            </a:endParaRPr>
          </a:p>
        </p:txBody>
      </p:sp>
      <p:sp>
        <p:nvSpPr>
          <p:cNvPr id="3" name="Subtitle 2"/>
          <p:cNvSpPr>
            <a:spLocks noGrp="1"/>
          </p:cNvSpPr>
          <p:nvPr>
            <p:ph type="subTitle" sz="quarter" idx="1"/>
          </p:nvPr>
        </p:nvSpPr>
        <p:spPr>
          <a:xfrm>
            <a:off x="4284472" y="3069272"/>
            <a:ext cx="4536000" cy="2808000"/>
          </a:xfrm>
        </p:spPr>
        <p:txBody>
          <a:bodyPr/>
          <a:lstStyle/>
          <a:p>
            <a:r>
              <a:rPr lang="en-IN" sz="2800" dirty="0" smtClean="0"/>
              <a:t>B.Satyanarayana</a:t>
            </a:r>
          </a:p>
          <a:p>
            <a:r>
              <a:rPr lang="en-IN" sz="2800" dirty="0" smtClean="0"/>
              <a:t> </a:t>
            </a:r>
            <a:r>
              <a:rPr lang="en-IN" sz="2000" dirty="0" smtClean="0">
                <a:solidFill>
                  <a:srgbClr val="FFC000"/>
                </a:solidFill>
              </a:rPr>
              <a:t>DHEP/TIFR</a:t>
            </a:r>
          </a:p>
          <a:p>
            <a:r>
              <a:rPr lang="en-IN" sz="2800" dirty="0" smtClean="0"/>
              <a:t>Moon Moon Devi</a:t>
            </a:r>
          </a:p>
          <a:p>
            <a:r>
              <a:rPr lang="en-IN" sz="2000" dirty="0" smtClean="0">
                <a:solidFill>
                  <a:srgbClr val="FFC000"/>
                </a:solidFill>
              </a:rPr>
              <a:t>INO/HBNI</a:t>
            </a:r>
          </a:p>
        </p:txBody>
      </p:sp>
      <p:pic>
        <p:nvPicPr>
          <p:cNvPr id="17410" name="Picture 2" descr="http://www.deepintolove.com/wp-content/uploads/2011/11/divide-and-conquer1.jpg"/>
          <p:cNvPicPr>
            <a:picLocks noChangeAspect="1" noChangeArrowheads="1"/>
          </p:cNvPicPr>
          <p:nvPr/>
        </p:nvPicPr>
        <p:blipFill>
          <a:blip r:embed="rId3" cstate="print"/>
          <a:srcRect/>
          <a:stretch>
            <a:fillRect/>
          </a:stretch>
        </p:blipFill>
        <p:spPr bwMode="auto">
          <a:xfrm>
            <a:off x="179512" y="2241352"/>
            <a:ext cx="3963960" cy="4356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of avalanche process</a:t>
            </a:r>
            <a:endParaRPr lang="en-IN" dirty="0"/>
          </a:p>
        </p:txBody>
      </p:sp>
      <p:sp>
        <p:nvSpPr>
          <p:cNvPr id="3" name="Content Placeholder 2"/>
          <p:cNvSpPr>
            <a:spLocks noGrp="1"/>
          </p:cNvSpPr>
          <p:nvPr>
            <p:ph idx="1"/>
          </p:nvPr>
        </p:nvSpPr>
        <p:spPr/>
        <p:txBody>
          <a:bodyPr>
            <a:normAutofit fontScale="77500" lnSpcReduction="20000"/>
          </a:bodyPr>
          <a:lstStyle/>
          <a:p>
            <a:pPr>
              <a:lnSpc>
                <a:spcPct val="120000"/>
              </a:lnSpc>
              <a:spcBef>
                <a:spcPts val="0"/>
              </a:spcBef>
            </a:pPr>
            <a:r>
              <a:rPr lang="en-US" dirty="0" smtClean="0"/>
              <a:t>Role of RPC gases in avalanche control</a:t>
            </a:r>
          </a:p>
          <a:p>
            <a:pPr lvl="1">
              <a:lnSpc>
                <a:spcPct val="120000"/>
              </a:lnSpc>
              <a:spcBef>
                <a:spcPts val="0"/>
              </a:spcBef>
            </a:pPr>
            <a:r>
              <a:rPr lang="en-US" dirty="0" smtClean="0"/>
              <a:t>R134a is the ionising gas (83 clusters/cm, compare with Argon’s 30 clusters/cm).</a:t>
            </a:r>
          </a:p>
          <a:p>
            <a:pPr lvl="1">
              <a:lnSpc>
                <a:spcPct val="120000"/>
              </a:lnSpc>
              <a:spcBef>
                <a:spcPts val="0"/>
              </a:spcBef>
            </a:pPr>
            <a:r>
              <a:rPr lang="en-US" dirty="0" smtClean="0"/>
              <a:t>R134a also captures free electrons and localise avalanches.</a:t>
            </a:r>
          </a:p>
          <a:p>
            <a:pPr lvl="2">
              <a:lnSpc>
                <a:spcPct val="120000"/>
              </a:lnSpc>
              <a:spcBef>
                <a:spcPts val="0"/>
              </a:spcBef>
            </a:pPr>
            <a:r>
              <a:rPr lang="en-US" dirty="0" smtClean="0"/>
              <a:t>e</a:t>
            </a:r>
            <a:r>
              <a:rPr lang="en-US" baseline="30000" dirty="0" smtClean="0"/>
              <a:t>-</a:t>
            </a:r>
            <a:r>
              <a:rPr lang="en-US" dirty="0" smtClean="0"/>
              <a:t>  + X  </a:t>
            </a:r>
            <a:r>
              <a:rPr lang="en-US" dirty="0" smtClean="0">
                <a:sym typeface="Wingdings" pitchFamily="2" charset="2"/>
              </a:rPr>
              <a:t> X</a:t>
            </a:r>
            <a:r>
              <a:rPr lang="en-US" baseline="30000" dirty="0" smtClean="0">
                <a:sym typeface="Wingdings" pitchFamily="2" charset="2"/>
              </a:rPr>
              <a:t>- </a:t>
            </a:r>
            <a:r>
              <a:rPr lang="en-US" dirty="0" smtClean="0">
                <a:sym typeface="Wingdings" pitchFamily="2" charset="2"/>
              </a:rPr>
              <a:t>+ h</a:t>
            </a:r>
            <a:r>
              <a:rPr lang="en-US" dirty="0" smtClean="0">
                <a:sym typeface="Symbol"/>
              </a:rPr>
              <a:t>  (Electron attachment)</a:t>
            </a:r>
          </a:p>
          <a:p>
            <a:pPr lvl="1">
              <a:lnSpc>
                <a:spcPct val="120000"/>
              </a:lnSpc>
              <a:spcBef>
                <a:spcPts val="0"/>
              </a:spcBef>
            </a:pPr>
            <a:r>
              <a:rPr lang="en-US" dirty="0" smtClean="0"/>
              <a:t>Isobutane </a:t>
            </a:r>
            <a:r>
              <a:rPr lang="en-US" dirty="0" smtClean="0"/>
              <a:t>to stop photon induced streamers</a:t>
            </a:r>
            <a:r>
              <a:rPr lang="en-US" dirty="0" smtClean="0"/>
              <a:t>.</a:t>
            </a:r>
          </a:p>
          <a:p>
            <a:pPr lvl="2">
              <a:lnSpc>
                <a:spcPct val="120000"/>
              </a:lnSpc>
              <a:spcBef>
                <a:spcPts val="0"/>
              </a:spcBef>
            </a:pPr>
            <a:r>
              <a:rPr lang="en-US" sz="2500" dirty="0" smtClean="0">
                <a:sym typeface="Wingdings" pitchFamily="2" charset="2"/>
              </a:rPr>
              <a:t>X+ + </a:t>
            </a:r>
            <a:r>
              <a:rPr lang="en-US" sz="2500" dirty="0" smtClean="0"/>
              <a:t>e- </a:t>
            </a:r>
            <a:r>
              <a:rPr lang="en-US" sz="2500" dirty="0" smtClean="0">
                <a:sym typeface="Wingdings" pitchFamily="2" charset="2"/>
              </a:rPr>
              <a:t> </a:t>
            </a:r>
            <a:r>
              <a:rPr lang="en-US" sz="2500" dirty="0" smtClean="0"/>
              <a:t>X  </a:t>
            </a:r>
            <a:r>
              <a:rPr lang="en-US" sz="2500" dirty="0" smtClean="0">
                <a:sym typeface="Wingdings" pitchFamily="2" charset="2"/>
              </a:rPr>
              <a:t>+ h</a:t>
            </a:r>
            <a:r>
              <a:rPr lang="en-US" sz="2500" dirty="0" smtClean="0">
                <a:sym typeface="Symbol"/>
              </a:rPr>
              <a:t>  (Recombination)</a:t>
            </a:r>
            <a:endParaRPr lang="en-US" sz="2500" dirty="0" smtClean="0"/>
          </a:p>
          <a:p>
            <a:pPr lvl="1">
              <a:lnSpc>
                <a:spcPct val="120000"/>
              </a:lnSpc>
              <a:spcBef>
                <a:spcPts val="0"/>
              </a:spcBef>
            </a:pPr>
            <a:r>
              <a:rPr lang="en-US" dirty="0" smtClean="0"/>
              <a:t>SF</a:t>
            </a:r>
            <a:r>
              <a:rPr lang="en-US" baseline="-25000" dirty="0" smtClean="0"/>
              <a:t>6 </a:t>
            </a:r>
            <a:r>
              <a:rPr lang="en-US" dirty="0" smtClean="0"/>
              <a:t> for preventing streamer transitions.</a:t>
            </a:r>
          </a:p>
          <a:p>
            <a:pPr>
              <a:lnSpc>
                <a:spcPct val="120000"/>
              </a:lnSpc>
              <a:spcBef>
                <a:spcPts val="0"/>
              </a:spcBef>
            </a:pPr>
            <a:r>
              <a:rPr lang="en-US" dirty="0" smtClean="0"/>
              <a:t>Growth of the avalanche is                                                governed by dN/dx = </a:t>
            </a:r>
            <a:r>
              <a:rPr lang="el-GR" dirty="0" smtClean="0"/>
              <a:t>α</a:t>
            </a:r>
            <a:r>
              <a:rPr lang="en-US" dirty="0" smtClean="0"/>
              <a:t>N.</a:t>
            </a:r>
          </a:p>
          <a:p>
            <a:pPr>
              <a:lnSpc>
                <a:spcPct val="120000"/>
              </a:lnSpc>
              <a:spcBef>
                <a:spcPts val="0"/>
              </a:spcBef>
            </a:pPr>
            <a:r>
              <a:rPr lang="en-US" dirty="0" smtClean="0"/>
              <a:t>The space charge produced by the                                        </a:t>
            </a:r>
            <a:r>
              <a:rPr lang="en-US" dirty="0" smtClean="0"/>
              <a:t>avalanche, </a:t>
            </a:r>
            <a:r>
              <a:rPr lang="en-US" dirty="0" smtClean="0"/>
              <a:t>shields (at about </a:t>
            </a:r>
            <a:r>
              <a:rPr lang="el-GR" dirty="0" smtClean="0"/>
              <a:t>α</a:t>
            </a:r>
            <a:r>
              <a:rPr lang="en-US" dirty="0" smtClean="0"/>
              <a:t>x = 20)                                                         the applied field and avoids                                                      exponential divergence.</a:t>
            </a:r>
          </a:p>
          <a:p>
            <a:pPr>
              <a:lnSpc>
                <a:spcPct val="120000"/>
              </a:lnSpc>
              <a:spcBef>
                <a:spcPts val="0"/>
              </a:spcBef>
            </a:pPr>
            <a:r>
              <a:rPr lang="en-US" dirty="0" smtClean="0"/>
              <a:t>Townsend equation should be dN/dx = </a:t>
            </a:r>
            <a:r>
              <a:rPr lang="el-GR" dirty="0" smtClean="0"/>
              <a:t>α</a:t>
            </a:r>
            <a:r>
              <a:rPr lang="en-US" dirty="0" smtClean="0"/>
              <a:t>(E)N.</a:t>
            </a:r>
          </a:p>
          <a:p>
            <a:pPr>
              <a:lnSpc>
                <a:spcPct val="120000"/>
              </a:lnSpc>
              <a:spcBef>
                <a:spcPts val="0"/>
              </a:spcBef>
            </a:pPr>
            <a:endParaRPr lang="en-IN" dirty="0"/>
          </a:p>
        </p:txBody>
      </p:sp>
      <p:sp>
        <p:nvSpPr>
          <p:cNvPr id="4" name="Footer Placeholder 3"/>
          <p:cNvSpPr>
            <a:spLocks noGrp="1"/>
          </p:cNvSpPr>
          <p:nvPr>
            <p:ph type="ftr" sz="quarter" idx="11"/>
          </p:nvPr>
        </p:nvSpPr>
        <p:spPr/>
        <p:txBody>
          <a:bodyPr/>
          <a:lstStyle/>
          <a:p>
            <a:r>
              <a:rPr lang="en-SG" dirty="0" smtClean="0"/>
              <a:t>B.Satyanarayana &amp; Moon Moon Devi                              ASET Colloquium                              September 12, 2014</a:t>
            </a:r>
            <a:endParaRPr lang="en-SG" dirty="0"/>
          </a:p>
        </p:txBody>
      </p:sp>
      <p:sp>
        <p:nvSpPr>
          <p:cNvPr id="5" name="Slide Number Placeholder 4"/>
          <p:cNvSpPr>
            <a:spLocks noGrp="1"/>
          </p:cNvSpPr>
          <p:nvPr>
            <p:ph type="sldNum" sz="quarter" idx="13"/>
          </p:nvPr>
        </p:nvSpPr>
        <p:spPr/>
        <p:txBody>
          <a:bodyPr/>
          <a:lstStyle/>
          <a:p>
            <a:fld id="{4A25DDA1-8321-48AA-B72A-57DD9D18B8CF}" type="slidenum">
              <a:rPr lang="en-SG" smtClean="0"/>
              <a:pPr/>
              <a:t>10</a:t>
            </a:fld>
            <a:endParaRPr lang="en-SG" dirty="0"/>
          </a:p>
        </p:txBody>
      </p:sp>
      <p:pic>
        <p:nvPicPr>
          <p:cNvPr id="6145" name="Picture 1"/>
          <p:cNvPicPr>
            <a:picLocks noChangeAspect="1" noChangeArrowheads="1"/>
          </p:cNvPicPr>
          <p:nvPr/>
        </p:nvPicPr>
        <p:blipFill>
          <a:blip r:embed="rId2" cstate="print"/>
          <a:srcRect l="2215" t="1895" r="2215" b="1895"/>
          <a:stretch>
            <a:fillRect/>
          </a:stretch>
        </p:blipFill>
        <p:spPr bwMode="auto">
          <a:xfrm>
            <a:off x="6516216" y="3580984"/>
            <a:ext cx="2376264" cy="1864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The avalanche growth</a:t>
            </a:r>
            <a:endParaRPr lang="en-IN"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n-IN" sz="2800" dirty="0" smtClean="0"/>
              <a:t>An ionising particle crossing the gas gap </a:t>
            </a:r>
            <a:r>
              <a:rPr lang="en-IN" sz="2800" i="1" dirty="0" smtClean="0"/>
              <a:t>g</a:t>
            </a:r>
            <a:r>
              <a:rPr lang="en-IN" sz="2800" dirty="0" smtClean="0"/>
              <a:t> produces </a:t>
            </a:r>
            <a:r>
              <a:rPr lang="en-IN" sz="2800" i="1" dirty="0" smtClean="0"/>
              <a:t>ng</a:t>
            </a:r>
            <a:r>
              <a:rPr lang="en-IN" sz="2800" dirty="0" smtClean="0"/>
              <a:t> free electrons, n being the average number per unit length.</a:t>
            </a:r>
          </a:p>
          <a:p>
            <a:pPr>
              <a:lnSpc>
                <a:spcPct val="120000"/>
              </a:lnSpc>
            </a:pPr>
            <a:r>
              <a:rPr lang="en-IN" sz="2800" dirty="0" smtClean="0"/>
              <a:t>Number of drifting electrons at the time </a:t>
            </a:r>
            <a:r>
              <a:rPr lang="en-IN" sz="2800" i="1" dirty="0" smtClean="0"/>
              <a:t>t</a:t>
            </a:r>
            <a:r>
              <a:rPr lang="en-IN" sz="2800" dirty="0" smtClean="0"/>
              <a:t> after gas ionisation is </a:t>
            </a:r>
            <a:r>
              <a:rPr lang="en-IN" sz="2800" dirty="0" smtClean="0"/>
              <a:t>       </a:t>
            </a:r>
            <a:r>
              <a:rPr lang="en-IN" sz="2800" i="1" dirty="0" smtClean="0"/>
              <a:t>N(t</a:t>
            </a:r>
            <a:r>
              <a:rPr lang="en-IN" sz="2800" i="1" dirty="0" smtClean="0"/>
              <a:t>) = n(g-vt)e</a:t>
            </a:r>
            <a:r>
              <a:rPr lang="en-IN" sz="2800" i="1" baseline="30000" dirty="0" smtClean="0">
                <a:sym typeface="Symbol"/>
              </a:rPr>
              <a:t>t</a:t>
            </a:r>
            <a:endParaRPr lang="en-IN" sz="2800" i="1" baseline="30000" dirty="0" smtClean="0"/>
          </a:p>
          <a:p>
            <a:pPr>
              <a:lnSpc>
                <a:spcPct val="120000"/>
              </a:lnSpc>
            </a:pPr>
            <a:r>
              <a:rPr lang="en-IN" sz="2800" dirty="0" smtClean="0"/>
              <a:t>Current induced on the pickup </a:t>
            </a:r>
            <a:r>
              <a:rPr lang="en-IN" sz="2800" dirty="0" smtClean="0"/>
              <a:t>electrodes,                                                    </a:t>
            </a:r>
            <a:r>
              <a:rPr lang="en-IN" sz="2800" i="1" dirty="0" smtClean="0"/>
              <a:t>i = </a:t>
            </a:r>
            <a:r>
              <a:rPr lang="en-IN" sz="2800" i="1" dirty="0" err="1" smtClean="0"/>
              <a:t>eN</a:t>
            </a:r>
            <a:r>
              <a:rPr lang="en-IN" sz="2800" i="1" dirty="0" smtClean="0"/>
              <a:t>(t)v/g = </a:t>
            </a:r>
            <a:r>
              <a:rPr lang="en-IN" sz="2800" i="1" dirty="0" err="1" smtClean="0"/>
              <a:t>evn</a:t>
            </a:r>
            <a:r>
              <a:rPr lang="en-IN" sz="2800" i="1" dirty="0" smtClean="0"/>
              <a:t>(1-vt/g)</a:t>
            </a:r>
            <a:r>
              <a:rPr lang="en-IN" sz="2800" i="1" dirty="0" err="1" smtClean="0"/>
              <a:t>e</a:t>
            </a:r>
            <a:r>
              <a:rPr lang="en-IN" sz="2800" i="1" baseline="30000" dirty="0" err="1" smtClean="0">
                <a:sym typeface="Symbol"/>
              </a:rPr>
              <a:t>t</a:t>
            </a:r>
            <a:endParaRPr lang="en-IN" sz="2800" i="1" dirty="0" smtClean="0"/>
          </a:p>
          <a:p>
            <a:pPr>
              <a:lnSpc>
                <a:spcPct val="120000"/>
              </a:lnSpc>
            </a:pPr>
            <a:r>
              <a:rPr lang="en-IN" sz="2800" dirty="0" smtClean="0"/>
              <a:t>The integral </a:t>
            </a:r>
            <a:r>
              <a:rPr lang="en-IN" sz="2800" i="1" dirty="0" smtClean="0"/>
              <a:t>q = </a:t>
            </a:r>
            <a:r>
              <a:rPr lang="en-IN" sz="2800" i="1" dirty="0" smtClean="0">
                <a:sym typeface="Symbol"/>
              </a:rPr>
              <a:t>idt</a:t>
            </a:r>
            <a:r>
              <a:rPr lang="en-IN" sz="2800" dirty="0" smtClean="0">
                <a:sym typeface="Symbol"/>
              </a:rPr>
              <a:t> between </a:t>
            </a:r>
            <a:r>
              <a:rPr lang="en-IN" sz="2800" i="1" dirty="0" smtClean="0">
                <a:sym typeface="Symbol"/>
              </a:rPr>
              <a:t>0</a:t>
            </a:r>
            <a:r>
              <a:rPr lang="en-IN" sz="2800" dirty="0" smtClean="0">
                <a:sym typeface="Symbol"/>
              </a:rPr>
              <a:t> and </a:t>
            </a:r>
            <a:r>
              <a:rPr lang="en-IN" sz="2800" i="1" dirty="0" err="1" smtClean="0">
                <a:sym typeface="Symbol"/>
              </a:rPr>
              <a:t>t</a:t>
            </a:r>
            <a:r>
              <a:rPr lang="en-IN" sz="2800" i="1" baseline="-25000" dirty="0" err="1" smtClean="0">
                <a:sym typeface="Symbol"/>
              </a:rPr>
              <a:t>max</a:t>
            </a:r>
            <a:r>
              <a:rPr lang="en-IN" sz="2800" i="1" dirty="0" smtClean="0">
                <a:sym typeface="Symbol"/>
              </a:rPr>
              <a:t> </a:t>
            </a:r>
            <a:r>
              <a:rPr lang="en-IN" sz="2800" dirty="0" smtClean="0">
                <a:sym typeface="Symbol"/>
              </a:rPr>
              <a:t>(</a:t>
            </a:r>
            <a:r>
              <a:rPr lang="en-IN" sz="2800" i="1" dirty="0" smtClean="0">
                <a:sym typeface="Symbol"/>
              </a:rPr>
              <a:t>=</a:t>
            </a:r>
            <a:r>
              <a:rPr lang="en-IN" sz="2800" i="1" baseline="-25000" dirty="0" smtClean="0">
                <a:sym typeface="Symbol"/>
              </a:rPr>
              <a:t> </a:t>
            </a:r>
            <a:r>
              <a:rPr lang="en-IN" sz="2800" i="1" dirty="0" smtClean="0">
                <a:sym typeface="Symbol"/>
              </a:rPr>
              <a:t>g/v</a:t>
            </a:r>
            <a:r>
              <a:rPr lang="en-IN" sz="2800" dirty="0" smtClean="0">
                <a:sym typeface="Symbol"/>
              </a:rPr>
              <a:t> </a:t>
            </a:r>
            <a:r>
              <a:rPr lang="en-IN" sz="2800" dirty="0" smtClean="0">
                <a:sym typeface="Symbol"/>
              </a:rPr>
              <a:t>) is </a:t>
            </a:r>
            <a:r>
              <a:rPr lang="en-IN" sz="2800" dirty="0" smtClean="0">
                <a:sym typeface="Symbol"/>
              </a:rPr>
              <a:t>the prompt </a:t>
            </a:r>
            <a:r>
              <a:rPr lang="en-IN" sz="2800" dirty="0" smtClean="0">
                <a:sym typeface="Symbol"/>
              </a:rPr>
              <a:t>charge,   i.e. </a:t>
            </a:r>
            <a:r>
              <a:rPr lang="en-IN" sz="2800" i="1" dirty="0" smtClean="0">
                <a:sym typeface="Symbol"/>
              </a:rPr>
              <a:t>q </a:t>
            </a:r>
            <a:r>
              <a:rPr lang="en-IN" sz="2800" i="1" dirty="0" smtClean="0">
                <a:sym typeface="Symbol"/>
              </a:rPr>
              <a:t>= </a:t>
            </a:r>
            <a:r>
              <a:rPr lang="en-IN" sz="2800" i="1" dirty="0" err="1" smtClean="0">
                <a:sym typeface="Symbol"/>
              </a:rPr>
              <a:t>I</a:t>
            </a:r>
            <a:r>
              <a:rPr lang="en-IN" sz="2800" i="1" dirty="0" err="1" smtClean="0"/>
              <a:t>e</a:t>
            </a:r>
            <a:r>
              <a:rPr lang="en-IN" sz="2800" i="1" baseline="30000" dirty="0" err="1" smtClean="0">
                <a:sym typeface="Symbol"/>
              </a:rPr>
              <a:t></a:t>
            </a:r>
            <a:r>
              <a:rPr lang="en-IN" sz="2800" i="1" baseline="30000" dirty="0" err="1" smtClean="0">
                <a:sym typeface="Symbol"/>
              </a:rPr>
              <a:t>g</a:t>
            </a:r>
            <a:r>
              <a:rPr lang="en-IN" sz="2800" i="1" dirty="0" smtClean="0">
                <a:sym typeface="Symbol"/>
              </a:rPr>
              <a:t>/(</a:t>
            </a:r>
            <a:r>
              <a:rPr lang="en-IN" sz="2800" i="1" dirty="0" smtClean="0">
                <a:sym typeface="Symbol"/>
              </a:rPr>
              <a:t>g)</a:t>
            </a:r>
            <a:r>
              <a:rPr lang="en-IN" sz="2800" i="1" baseline="30000" dirty="0" smtClean="0">
                <a:sym typeface="Symbol"/>
              </a:rPr>
              <a:t>2</a:t>
            </a:r>
            <a:r>
              <a:rPr lang="en-IN" sz="2800" dirty="0" smtClean="0">
                <a:sym typeface="Symbol"/>
              </a:rPr>
              <a:t> </a:t>
            </a:r>
            <a:endParaRPr lang="en-IN" sz="2800" dirty="0" smtClean="0">
              <a:sym typeface="Symbol"/>
            </a:endParaRPr>
          </a:p>
          <a:p>
            <a:pPr>
              <a:lnSpc>
                <a:spcPct val="120000"/>
              </a:lnSpc>
            </a:pPr>
            <a:r>
              <a:rPr lang="en-IN" sz="2800" i="1" dirty="0" smtClean="0"/>
              <a:t>I </a:t>
            </a:r>
            <a:r>
              <a:rPr lang="en-IN" sz="2800" i="1" dirty="0" smtClean="0"/>
              <a:t>= </a:t>
            </a:r>
            <a:r>
              <a:rPr lang="en-IN" sz="2800" i="1" dirty="0" smtClean="0"/>
              <a:t>eng</a:t>
            </a:r>
            <a:r>
              <a:rPr lang="en-IN" sz="2800" dirty="0" smtClean="0"/>
              <a:t> </a:t>
            </a:r>
            <a:r>
              <a:rPr lang="en-IN" sz="2800" dirty="0" smtClean="0"/>
              <a:t>is the electron charge delivered by the incoming particle.</a:t>
            </a:r>
          </a:p>
          <a:p>
            <a:pPr>
              <a:lnSpc>
                <a:spcPct val="120000"/>
              </a:lnSpc>
            </a:pPr>
            <a:r>
              <a:rPr lang="en-IN" sz="2800" dirty="0" smtClean="0"/>
              <a:t>Total charge delivered in the gas is </a:t>
            </a:r>
            <a:r>
              <a:rPr lang="en-IN" sz="2800" i="1" dirty="0" smtClean="0"/>
              <a:t>Q = en</a:t>
            </a:r>
            <a:r>
              <a:rPr lang="en-IN" sz="2800" i="1" dirty="0" smtClean="0">
                <a:sym typeface="Symbol"/>
              </a:rPr>
              <a:t>Ie</a:t>
            </a:r>
            <a:r>
              <a:rPr lang="en-IN" sz="2800" i="1" baseline="30000" dirty="0" smtClean="0">
                <a:sym typeface="Symbol"/>
              </a:rPr>
              <a:t>x</a:t>
            </a:r>
            <a:r>
              <a:rPr lang="en-IN" sz="2800" i="1" dirty="0" smtClean="0">
                <a:sym typeface="Symbol"/>
              </a:rPr>
              <a:t>dx = </a:t>
            </a:r>
            <a:r>
              <a:rPr lang="en-IN" sz="2800" i="1" dirty="0" err="1" smtClean="0">
                <a:sym typeface="Symbol"/>
              </a:rPr>
              <a:t>Ie</a:t>
            </a:r>
            <a:r>
              <a:rPr lang="en-IN" sz="2800" i="1" baseline="30000" dirty="0" err="1" smtClean="0">
                <a:sym typeface="Symbol"/>
              </a:rPr>
              <a:t>g</a:t>
            </a:r>
            <a:r>
              <a:rPr lang="en-IN" sz="2800" i="1" dirty="0" smtClean="0">
                <a:sym typeface="Symbol"/>
              </a:rPr>
              <a:t>/(g)</a:t>
            </a:r>
            <a:r>
              <a:rPr lang="en-IN" sz="2800" dirty="0" smtClean="0">
                <a:sym typeface="Symbol"/>
              </a:rPr>
              <a:t> </a:t>
            </a:r>
            <a:r>
              <a:rPr lang="en-IN" sz="2800" dirty="0" smtClean="0">
                <a:sym typeface="Symbol"/>
              </a:rPr>
              <a:t>(integrated between 0 and g)</a:t>
            </a:r>
          </a:p>
          <a:p>
            <a:pPr>
              <a:lnSpc>
                <a:spcPct val="120000"/>
              </a:lnSpc>
            </a:pPr>
            <a:r>
              <a:rPr lang="en-IN" sz="2800" dirty="0" smtClean="0">
                <a:sym typeface="Symbol"/>
              </a:rPr>
              <a:t>The ratio of prompt to total charge </a:t>
            </a:r>
            <a:r>
              <a:rPr lang="en-IN" sz="2800" i="1" dirty="0" smtClean="0">
                <a:sym typeface="Symbol"/>
              </a:rPr>
              <a:t>q/Q = 1/ g</a:t>
            </a:r>
            <a:r>
              <a:rPr lang="en-IN" sz="2800" dirty="0" smtClean="0">
                <a:sym typeface="Symbol"/>
              </a:rPr>
              <a:t> is « </a:t>
            </a:r>
            <a:r>
              <a:rPr lang="en-IN" sz="2800" dirty="0" smtClean="0">
                <a:sym typeface="Symbol"/>
              </a:rPr>
              <a:t>1, as </a:t>
            </a:r>
            <a:r>
              <a:rPr lang="en-IN" sz="2800" i="1" dirty="0" smtClean="0">
                <a:sym typeface="Symbol"/>
              </a:rPr>
              <a:t>g  20</a:t>
            </a:r>
            <a:r>
              <a:rPr lang="en-IN" sz="2800" dirty="0" smtClean="0">
                <a:sym typeface="Symbol"/>
              </a:rPr>
              <a:t> (the limit of the avalanche to streamer transition).</a:t>
            </a:r>
          </a:p>
          <a:p>
            <a:pPr>
              <a:lnSpc>
                <a:spcPct val="120000"/>
              </a:lnSpc>
            </a:pPr>
            <a:r>
              <a:rPr lang="en-IN" sz="2800" dirty="0" smtClean="0">
                <a:sym typeface="Symbol"/>
              </a:rPr>
              <a:t>This is due to the fact that most free electrons are produced very near to the anode.</a:t>
            </a:r>
          </a:p>
        </p:txBody>
      </p:sp>
      <p:sp>
        <p:nvSpPr>
          <p:cNvPr id="4" name="Footer Placeholder 3"/>
          <p:cNvSpPr>
            <a:spLocks noGrp="1"/>
          </p:cNvSpPr>
          <p:nvPr>
            <p:ph type="ftr" sz="quarter" idx="11"/>
          </p:nvPr>
        </p:nvSpPr>
        <p:spPr/>
        <p:txBody>
          <a:bodyPr/>
          <a:lstStyle/>
          <a:p>
            <a:r>
              <a:rPr lang="en-SG" dirty="0" smtClean="0"/>
              <a:t>B.Satyanarayana &amp; Moon Moon Devi                              ASET Colloquium                              September 12, 2014</a:t>
            </a:r>
            <a:endParaRPr lang="en-SG" dirty="0"/>
          </a:p>
        </p:txBody>
      </p:sp>
      <p:sp>
        <p:nvSpPr>
          <p:cNvPr id="5" name="Slide Number Placeholder 4"/>
          <p:cNvSpPr>
            <a:spLocks noGrp="1"/>
          </p:cNvSpPr>
          <p:nvPr>
            <p:ph type="sldNum" sz="quarter" idx="13"/>
          </p:nvPr>
        </p:nvSpPr>
        <p:spPr/>
        <p:txBody>
          <a:bodyPr/>
          <a:lstStyle/>
          <a:p>
            <a:fld id="{4A25DDA1-8321-48AA-B72A-57DD9D18B8CF}" type="slidenum">
              <a:rPr lang="en-SG" smtClean="0"/>
              <a:pPr/>
              <a:t>11</a:t>
            </a:fld>
            <a:endParaRPr lang="en-SG"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Typical expected parameters</a:t>
            </a:r>
            <a:endParaRPr lang="en-US" dirty="0"/>
          </a:p>
        </p:txBody>
      </p:sp>
      <p:sp>
        <p:nvSpPr>
          <p:cNvPr id="5" name="Content Placeholder 4"/>
          <p:cNvSpPr>
            <a:spLocks noGrp="1"/>
          </p:cNvSpPr>
          <p:nvPr>
            <p:ph idx="1"/>
          </p:nvPr>
        </p:nvSpPr>
        <p:spPr>
          <a:noFill/>
        </p:spPr>
        <p:txBody>
          <a:bodyPr>
            <a:normAutofit/>
          </a:bodyPr>
          <a:lstStyle/>
          <a:p>
            <a:pPr>
              <a:spcBef>
                <a:spcPts val="600"/>
              </a:spcBef>
            </a:pPr>
            <a:r>
              <a:rPr lang="en-US" sz="2000" dirty="0" smtClean="0"/>
              <a:t>No. of clusters in a distance </a:t>
            </a:r>
            <a:r>
              <a:rPr lang="en-US" sz="2000" i="1" dirty="0" smtClean="0"/>
              <a:t>g </a:t>
            </a:r>
            <a:r>
              <a:rPr lang="en-US" sz="2000" dirty="0" smtClean="0"/>
              <a:t> follows Poisson distribution with an average of </a:t>
            </a:r>
          </a:p>
          <a:p>
            <a:pPr>
              <a:spcBef>
                <a:spcPts val="600"/>
              </a:spcBef>
            </a:pPr>
            <a:r>
              <a:rPr lang="en-US" sz="2000" dirty="0" smtClean="0"/>
              <a:t>Probability to have </a:t>
            </a:r>
            <a:r>
              <a:rPr lang="en-US" sz="2000" i="1" dirty="0" smtClean="0"/>
              <a:t>n</a:t>
            </a:r>
            <a:r>
              <a:rPr lang="en-US" sz="2000" dirty="0" smtClean="0"/>
              <a:t> clusters </a:t>
            </a:r>
          </a:p>
          <a:p>
            <a:pPr>
              <a:spcBef>
                <a:spcPts val="600"/>
              </a:spcBef>
              <a:buClr>
                <a:srgbClr val="FFFFFF"/>
              </a:buClr>
            </a:pPr>
            <a:r>
              <a:rPr lang="en-US" sz="2000" dirty="0" smtClean="0">
                <a:solidFill>
                  <a:srgbClr val="FFFFFF"/>
                </a:solidFill>
              </a:rPr>
              <a:t>Number </a:t>
            </a:r>
            <a:r>
              <a:rPr lang="en-IN" sz="2000" dirty="0" smtClean="0">
                <a:solidFill>
                  <a:srgbClr val="FFFFFF"/>
                </a:solidFill>
              </a:rPr>
              <a:t>of electrons reaching the anode </a:t>
            </a:r>
            <a:endParaRPr lang="en-US" sz="2000" dirty="0" smtClean="0"/>
          </a:p>
          <a:p>
            <a:pPr>
              <a:spcBef>
                <a:spcPts val="600"/>
              </a:spcBef>
            </a:pPr>
            <a:r>
              <a:rPr lang="en-US" sz="2000" dirty="0" smtClean="0"/>
              <a:t>Intrinsic efficiency </a:t>
            </a:r>
          </a:p>
          <a:p>
            <a:pPr>
              <a:spcBef>
                <a:spcPts val="600"/>
              </a:spcBef>
            </a:pPr>
            <a:r>
              <a:rPr lang="en-US" sz="2000" dirty="0" smtClean="0">
                <a:sym typeface="Symbol"/>
              </a:rPr>
              <a:t>So </a:t>
            </a:r>
            <a:r>
              <a:rPr lang="en-US" sz="2000" i="1" dirty="0" smtClean="0">
                <a:sym typeface="Symbol"/>
              </a:rPr>
              <a:t></a:t>
            </a:r>
            <a:r>
              <a:rPr lang="en-US" sz="2000" i="1" baseline="-25000" dirty="0" smtClean="0">
                <a:sym typeface="Symbol"/>
              </a:rPr>
              <a:t>max</a:t>
            </a:r>
            <a:r>
              <a:rPr lang="en-US" sz="2000" i="1" dirty="0" smtClean="0">
                <a:sym typeface="Symbol"/>
              </a:rPr>
              <a:t> </a:t>
            </a:r>
            <a:r>
              <a:rPr lang="en-US" sz="2000" dirty="0" smtClean="0">
                <a:sym typeface="Symbol"/>
              </a:rPr>
              <a:t>depends only on gas and gap</a:t>
            </a:r>
          </a:p>
          <a:p>
            <a:pPr>
              <a:spcBef>
                <a:spcPts val="600"/>
              </a:spcBef>
            </a:pPr>
            <a:r>
              <a:rPr lang="en-US" sz="2000" dirty="0" smtClean="0">
                <a:sym typeface="Symbol"/>
              </a:rPr>
              <a:t>Intrinsic time resolution </a:t>
            </a:r>
          </a:p>
          <a:p>
            <a:pPr>
              <a:spcBef>
                <a:spcPts val="600"/>
              </a:spcBef>
            </a:pPr>
            <a:r>
              <a:rPr lang="en-US" sz="2000" dirty="0" smtClean="0">
                <a:sym typeface="Symbol"/>
              </a:rPr>
              <a:t>So </a:t>
            </a:r>
            <a:r>
              <a:rPr lang="en-US" sz="2000" i="1" dirty="0" smtClean="0">
                <a:sym typeface="Symbol"/>
              </a:rPr>
              <a:t></a:t>
            </a:r>
            <a:r>
              <a:rPr lang="en-US" sz="2000" i="1" baseline="-25000" dirty="0" smtClean="0">
                <a:sym typeface="Symbol"/>
              </a:rPr>
              <a:t>t</a:t>
            </a:r>
            <a:r>
              <a:rPr lang="en-US" sz="2000" i="1" dirty="0" smtClean="0">
                <a:sym typeface="Symbol"/>
              </a:rPr>
              <a:t>  </a:t>
            </a:r>
            <a:r>
              <a:rPr lang="en-US" sz="2000" dirty="0" smtClean="0">
                <a:sym typeface="Symbol"/>
              </a:rPr>
              <a:t>doesn’t depend on the threshold</a:t>
            </a:r>
          </a:p>
          <a:p>
            <a:pPr>
              <a:spcBef>
                <a:spcPts val="600"/>
              </a:spcBef>
            </a:pPr>
            <a:r>
              <a:rPr lang="en-US" sz="2000" dirty="0" smtClean="0">
                <a:sym typeface="Symbol"/>
              </a:rPr>
              <a:t>Area of signal pickup spot                         ( counting rate capability)</a:t>
            </a:r>
            <a:endParaRPr lang="en-US" sz="2000" dirty="0" smtClean="0"/>
          </a:p>
          <a:p>
            <a:endParaRPr lang="en-US" sz="2800" dirty="0"/>
          </a:p>
        </p:txBody>
      </p:sp>
      <p:sp>
        <p:nvSpPr>
          <p:cNvPr id="3" name="Footer Placeholder 2"/>
          <p:cNvSpPr>
            <a:spLocks noGrp="1"/>
          </p:cNvSpPr>
          <p:nvPr>
            <p:ph type="ftr" sz="quarter" idx="11"/>
          </p:nvPr>
        </p:nvSpPr>
        <p:spPr/>
        <p:txBody>
          <a:bodyPr/>
          <a:lstStyle/>
          <a:p>
            <a:r>
              <a:rPr lang="en-US" dirty="0" smtClean="0"/>
              <a:t>B.Satyanarayana &amp; Moon Moon Devi                              ASET Colloquium                              September 12, 2014</a:t>
            </a:r>
            <a:endParaRPr lang="en-US" dirty="0"/>
          </a:p>
        </p:txBody>
      </p:sp>
      <p:graphicFrame>
        <p:nvGraphicFramePr>
          <p:cNvPr id="7" name="Object 6"/>
          <p:cNvGraphicFramePr>
            <a:graphicFrameLocks noChangeAspect="1"/>
          </p:cNvGraphicFramePr>
          <p:nvPr/>
        </p:nvGraphicFramePr>
        <p:xfrm>
          <a:off x="1850444" y="1081294"/>
          <a:ext cx="1000125" cy="395287"/>
        </p:xfrm>
        <a:graphic>
          <a:graphicData uri="http://schemas.openxmlformats.org/presentationml/2006/ole">
            <p:oleObj spid="_x0000_s5122" name="Equation" r:id="rId4" imgW="545760" imgH="215640" progId="Equation.3">
              <p:embed/>
            </p:oleObj>
          </a:graphicData>
        </a:graphic>
      </p:graphicFrame>
      <p:graphicFrame>
        <p:nvGraphicFramePr>
          <p:cNvPr id="10" name="Object 9"/>
          <p:cNvGraphicFramePr>
            <a:graphicFrameLocks noChangeAspect="1"/>
          </p:cNvGraphicFramePr>
          <p:nvPr/>
        </p:nvGraphicFramePr>
        <p:xfrm>
          <a:off x="4069676" y="1385012"/>
          <a:ext cx="1150937" cy="468313"/>
        </p:xfrm>
        <a:graphic>
          <a:graphicData uri="http://schemas.openxmlformats.org/presentationml/2006/ole">
            <p:oleObj spid="_x0000_s5123" name="Equation" r:id="rId5" imgW="1155600" imgH="469800" progId="Equation.3">
              <p:embed/>
            </p:oleObj>
          </a:graphicData>
        </a:graphic>
      </p:graphicFrame>
      <p:graphicFrame>
        <p:nvGraphicFramePr>
          <p:cNvPr id="11" name="Object 10"/>
          <p:cNvGraphicFramePr>
            <a:graphicFrameLocks noChangeAspect="1"/>
          </p:cNvGraphicFramePr>
          <p:nvPr/>
        </p:nvGraphicFramePr>
        <p:xfrm>
          <a:off x="2801235" y="2214466"/>
          <a:ext cx="1292225" cy="396875"/>
        </p:xfrm>
        <a:graphic>
          <a:graphicData uri="http://schemas.openxmlformats.org/presentationml/2006/ole">
            <p:oleObj spid="_x0000_s5124" name="Equation" r:id="rId6" imgW="787320" imgH="241200" progId="Equation.3">
              <p:embed/>
            </p:oleObj>
          </a:graphicData>
        </a:graphic>
      </p:graphicFrame>
      <p:graphicFrame>
        <p:nvGraphicFramePr>
          <p:cNvPr id="12" name="Object 11"/>
          <p:cNvGraphicFramePr>
            <a:graphicFrameLocks noChangeAspect="1"/>
          </p:cNvGraphicFramePr>
          <p:nvPr/>
        </p:nvGraphicFramePr>
        <p:xfrm>
          <a:off x="3405124" y="2961704"/>
          <a:ext cx="2155825" cy="395288"/>
        </p:xfrm>
        <a:graphic>
          <a:graphicData uri="http://schemas.openxmlformats.org/presentationml/2006/ole">
            <p:oleObj spid="_x0000_s5125" name="Equation" r:id="rId7" imgW="1244520" imgH="228600" progId="Equation.3">
              <p:embed/>
            </p:oleObj>
          </a:graphicData>
        </a:graphic>
      </p:graphicFrame>
      <p:sp>
        <p:nvSpPr>
          <p:cNvPr id="13" name="Content Placeholder 5"/>
          <p:cNvSpPr txBox="1">
            <a:spLocks/>
          </p:cNvSpPr>
          <p:nvPr/>
        </p:nvSpPr>
        <p:spPr>
          <a:xfrm>
            <a:off x="36000" y="4212000"/>
            <a:ext cx="4572000" cy="2354491"/>
          </a:xfrm>
          <a:prstGeom prst="rect">
            <a:avLst/>
          </a:prstGeom>
          <a:noFill/>
        </p:spPr>
        <p:txBody>
          <a:bodyPr vert="horz" lIns="54864" tIns="91440" rtlCol="0">
            <a:spAutoFit/>
          </a:bodyPr>
          <a:lstStyle/>
          <a:p>
            <a:pPr marL="438912" indent="-320040" eaLnBrk="1" fontAlgn="auto" hangingPunct="1">
              <a:spcBef>
                <a:spcPts val="0"/>
              </a:spcBef>
              <a:spcAft>
                <a:spcPts val="0"/>
              </a:spcAft>
              <a:buClr>
                <a:srgbClr val="FFFF00"/>
              </a:buClr>
              <a:buSzPct val="80000"/>
              <a:buFont typeface="Wingdings" pitchFamily="2" charset="2"/>
              <a:buChar char="v"/>
              <a:defRPr/>
            </a:pPr>
            <a:r>
              <a:rPr kumimoji="0" lang="en-US" b="0" i="0" u="none" strike="noStrike" kern="1200" cap="none" spc="0" normalizeH="0" baseline="0" noProof="0" dirty="0" smtClean="0">
                <a:ln>
                  <a:noFill/>
                </a:ln>
                <a:solidFill>
                  <a:srgbClr val="FFFF00"/>
                </a:solidFill>
                <a:effectLst/>
                <a:uLnTx/>
                <a:uFillTx/>
                <a:latin typeface="Arial Rounded MT Bold" pitchFamily="34" charset="0"/>
              </a:rPr>
              <a:t>Gas:  </a:t>
            </a:r>
            <a:r>
              <a:rPr lang="en-US" dirty="0" smtClean="0">
                <a:solidFill>
                  <a:srgbClr val="FFFF00"/>
                </a:solidFill>
                <a:latin typeface="Arial Rounded MT Bold" pitchFamily="34" charset="0"/>
              </a:rPr>
              <a:t>96.7/3/0.3 (R134a/iB/SF</a:t>
            </a:r>
            <a:r>
              <a:rPr lang="en-US" baseline="-25000" dirty="0" smtClean="0">
                <a:solidFill>
                  <a:srgbClr val="FFFF00"/>
                </a:solidFill>
                <a:latin typeface="Arial Rounded MT Bold" pitchFamily="34" charset="0"/>
              </a:rPr>
              <a:t>6</a:t>
            </a:r>
            <a:r>
              <a:rPr lang="en-US" dirty="0" smtClean="0">
                <a:solidFill>
                  <a:srgbClr val="FFFF00"/>
                </a:solidFill>
                <a:latin typeface="Arial Rounded MT Bold" pitchFamily="34" charset="0"/>
              </a:rPr>
              <a:t>)</a:t>
            </a:r>
            <a:endParaRPr kumimoji="0" lang="en-US" b="0" i="0" u="none" strike="noStrike" kern="1200" cap="none" spc="0" normalizeH="0" baseline="0" noProof="0" dirty="0" smtClean="0">
              <a:ln>
                <a:noFill/>
              </a:ln>
              <a:solidFill>
                <a:srgbClr val="FFFF00"/>
              </a:solidFill>
              <a:effectLst/>
              <a:uLnTx/>
              <a:uFillTx/>
              <a:latin typeface="Arial Rounded MT Bold" pitchFamily="34" charset="0"/>
            </a:endParaRPr>
          </a:p>
          <a:p>
            <a:pPr marL="438912" marR="0" lvl="0" indent="-320040" algn="l" defTabSz="914400" rtl="0" eaLnBrk="1" fontAlgn="auto" latinLnBrk="0" hangingPunct="1">
              <a:lnSpc>
                <a:spcPct val="100000"/>
              </a:lnSpc>
              <a:spcBef>
                <a:spcPts val="0"/>
              </a:spcBef>
              <a:spcAft>
                <a:spcPts val="0"/>
              </a:spcAft>
              <a:buClr>
                <a:srgbClr val="FFFF00"/>
              </a:buClr>
              <a:buSzPct val="80000"/>
              <a:buFont typeface="Wingdings" pitchFamily="2" charset="2"/>
              <a:buChar char="v"/>
              <a:tabLst/>
              <a:defRPr/>
            </a:pPr>
            <a:r>
              <a:rPr kumimoji="0" lang="en-US" b="0" i="0" u="none" strike="noStrike" kern="1200" cap="none" spc="0" normalizeH="0" baseline="0" noProof="0" dirty="0" smtClean="0">
                <a:ln>
                  <a:noFill/>
                </a:ln>
                <a:solidFill>
                  <a:srgbClr val="FFFF00"/>
                </a:solidFill>
                <a:effectLst/>
                <a:uLnTx/>
                <a:uFillTx/>
                <a:latin typeface="Arial Rounded MT Bold" pitchFamily="34" charset="0"/>
              </a:rPr>
              <a:t>Electrode thickness: 2mm</a:t>
            </a:r>
          </a:p>
          <a:p>
            <a:pPr marL="438912" marR="0" lvl="0" indent="-320040" algn="l" defTabSz="914400" rtl="0" eaLnBrk="1" fontAlgn="auto" latinLnBrk="0" hangingPunct="1">
              <a:lnSpc>
                <a:spcPct val="100000"/>
              </a:lnSpc>
              <a:spcBef>
                <a:spcPts val="0"/>
              </a:spcBef>
              <a:spcAft>
                <a:spcPts val="0"/>
              </a:spcAft>
              <a:buClr>
                <a:srgbClr val="FFFF00"/>
              </a:buClr>
              <a:buSzPct val="80000"/>
              <a:buFont typeface="Wingdings" pitchFamily="2" charset="2"/>
              <a:buChar char="v"/>
              <a:tabLst/>
              <a:defRPr/>
            </a:pPr>
            <a:r>
              <a:rPr kumimoji="0" lang="en-US" b="0" i="0" u="none" strike="noStrike" kern="1200" cap="none" spc="0" normalizeH="0" baseline="0" noProof="0" dirty="0" smtClean="0">
                <a:ln>
                  <a:noFill/>
                </a:ln>
                <a:solidFill>
                  <a:srgbClr val="FFFF00"/>
                </a:solidFill>
                <a:effectLst/>
                <a:uLnTx/>
                <a:uFillTx/>
                <a:latin typeface="Arial Rounded MT Bold" pitchFamily="34" charset="0"/>
              </a:rPr>
              <a:t>Gas gap: 2mm</a:t>
            </a:r>
          </a:p>
          <a:p>
            <a:pPr marL="438912" indent="-320040" eaLnBrk="1" fontAlgn="auto" hangingPunct="1">
              <a:spcBef>
                <a:spcPts val="0"/>
              </a:spcBef>
              <a:spcAft>
                <a:spcPts val="0"/>
              </a:spcAft>
              <a:buClr>
                <a:srgbClr val="FFFF00"/>
              </a:buClr>
              <a:buSzPct val="80000"/>
              <a:buFont typeface="Wingdings" pitchFamily="2" charset="2"/>
              <a:buChar char="v"/>
              <a:defRPr/>
            </a:pPr>
            <a:r>
              <a:rPr lang="en-US" dirty="0" smtClean="0">
                <a:solidFill>
                  <a:srgbClr val="FFFF00"/>
                </a:solidFill>
                <a:latin typeface="Arial Rounded MT Bold" pitchFamily="34" charset="0"/>
              </a:rPr>
              <a:t>HV: 10.0KV (E = 50KV/cm)</a:t>
            </a:r>
          </a:p>
          <a:p>
            <a:pPr marL="438912" marR="0" lvl="0" indent="-320040" algn="l" defTabSz="914400" rtl="0" eaLnBrk="1" fontAlgn="auto" latinLnBrk="0" hangingPunct="1">
              <a:lnSpc>
                <a:spcPct val="100000"/>
              </a:lnSpc>
              <a:spcBef>
                <a:spcPts val="0"/>
              </a:spcBef>
              <a:spcAft>
                <a:spcPts val="0"/>
              </a:spcAft>
              <a:buClr>
                <a:srgbClr val="FFFF00"/>
              </a:buClr>
              <a:buSzPct val="80000"/>
              <a:buFont typeface="Wingdings" pitchFamily="2" charset="2"/>
              <a:buChar char="v"/>
              <a:tabLst/>
              <a:defRPr/>
            </a:pPr>
            <a:r>
              <a:rPr kumimoji="0" lang="en-US" b="0" i="0" u="none" strike="noStrike" kern="1200" cap="none" spc="0" normalizeH="0" baseline="0" noProof="0" dirty="0" smtClean="0">
                <a:ln>
                  <a:noFill/>
                </a:ln>
                <a:solidFill>
                  <a:srgbClr val="FFFF00"/>
                </a:solidFill>
                <a:effectLst/>
                <a:uLnTx/>
                <a:uFillTx/>
                <a:latin typeface="Arial Rounded MT Bold" pitchFamily="34" charset="0"/>
              </a:rPr>
              <a:t>Relative permittivity (</a:t>
            </a:r>
            <a:r>
              <a:rPr kumimoji="0" lang="en-US" b="0" i="0" u="none" strike="noStrike" kern="1200" cap="none" spc="0" normalizeH="0" baseline="0" noProof="0" dirty="0" smtClean="0">
                <a:ln>
                  <a:noFill/>
                </a:ln>
                <a:solidFill>
                  <a:srgbClr val="FFFF00"/>
                </a:solidFill>
                <a:effectLst/>
                <a:uLnTx/>
                <a:uFillTx/>
                <a:latin typeface="Arial Rounded MT Bold" pitchFamily="34" charset="0"/>
                <a:sym typeface="Symbol"/>
              </a:rPr>
              <a:t></a:t>
            </a:r>
            <a:r>
              <a:rPr kumimoji="0" lang="en-US" b="0" i="0" u="none" strike="noStrike" kern="1200" cap="none" spc="0" normalizeH="0" baseline="0" noProof="0" dirty="0" smtClean="0">
                <a:ln>
                  <a:noFill/>
                </a:ln>
                <a:solidFill>
                  <a:srgbClr val="FFFF00"/>
                </a:solidFill>
                <a:effectLst/>
                <a:uLnTx/>
                <a:uFillTx/>
                <a:latin typeface="Arial Rounded MT Bold" pitchFamily="34" charset="0"/>
              </a:rPr>
              <a:t>): 10</a:t>
            </a:r>
          </a:p>
          <a:p>
            <a:pPr marL="438912" marR="0" lvl="0" indent="-320040" algn="l" defTabSz="914400" rtl="0" eaLnBrk="1" fontAlgn="auto" latinLnBrk="0" hangingPunct="1">
              <a:lnSpc>
                <a:spcPct val="100000"/>
              </a:lnSpc>
              <a:spcBef>
                <a:spcPts val="0"/>
              </a:spcBef>
              <a:spcAft>
                <a:spcPts val="0"/>
              </a:spcAft>
              <a:buClr>
                <a:srgbClr val="FFFF00"/>
              </a:buClr>
              <a:buSzPct val="80000"/>
              <a:buFont typeface="Wingdings" pitchFamily="2" charset="2"/>
              <a:buChar char="v"/>
              <a:tabLst/>
              <a:defRPr/>
            </a:pPr>
            <a:r>
              <a:rPr kumimoji="0" lang="en-US" b="0" i="0" u="none" strike="noStrike" kern="1200" cap="none" spc="0" normalizeH="0" baseline="0" noProof="0" dirty="0" smtClean="0">
                <a:ln>
                  <a:noFill/>
                </a:ln>
                <a:solidFill>
                  <a:srgbClr val="FFFF00"/>
                </a:solidFill>
                <a:effectLst/>
                <a:uLnTx/>
                <a:uFillTx/>
                <a:latin typeface="Arial Rounded MT Bold" pitchFamily="34" charset="0"/>
              </a:rPr>
              <a:t> Mean free path (</a:t>
            </a:r>
            <a:r>
              <a:rPr kumimoji="0" lang="en-US" b="0" i="0" u="none" strike="noStrike" kern="1200" cap="none" spc="0" normalizeH="0" baseline="0" noProof="0" dirty="0" smtClean="0">
                <a:ln>
                  <a:noFill/>
                </a:ln>
                <a:solidFill>
                  <a:srgbClr val="FFFF00"/>
                </a:solidFill>
                <a:effectLst/>
                <a:uLnTx/>
                <a:uFillTx/>
                <a:latin typeface="Arial Rounded MT Bold" pitchFamily="34" charset="0"/>
                <a:sym typeface="Symbol"/>
              </a:rPr>
              <a:t></a:t>
            </a:r>
            <a:r>
              <a:rPr kumimoji="0" lang="en-US" b="0" i="0" u="none" strike="noStrike" kern="1200" cap="none" spc="0" normalizeH="0" baseline="0" noProof="0" dirty="0" smtClean="0">
                <a:ln>
                  <a:noFill/>
                </a:ln>
                <a:solidFill>
                  <a:srgbClr val="FFFF00"/>
                </a:solidFill>
                <a:effectLst/>
                <a:uLnTx/>
                <a:uFillTx/>
                <a:latin typeface="Arial Rounded MT Bold" pitchFamily="34" charset="0"/>
              </a:rPr>
              <a:t>): 0.104mm</a:t>
            </a:r>
          </a:p>
          <a:p>
            <a:pPr marL="438912" marR="0" lvl="0" indent="-320040" algn="l" defTabSz="914400" rtl="0" eaLnBrk="1" fontAlgn="auto" latinLnBrk="0" hangingPunct="1">
              <a:lnSpc>
                <a:spcPct val="100000"/>
              </a:lnSpc>
              <a:spcBef>
                <a:spcPts val="0"/>
              </a:spcBef>
              <a:spcAft>
                <a:spcPts val="0"/>
              </a:spcAft>
              <a:buClr>
                <a:srgbClr val="FFFF00"/>
              </a:buClr>
              <a:buSzPct val="80000"/>
              <a:buFont typeface="Wingdings" pitchFamily="2" charset="2"/>
              <a:buChar char="v"/>
              <a:tabLst/>
              <a:defRPr/>
            </a:pPr>
            <a:r>
              <a:rPr kumimoji="0" lang="en-US" b="0" i="0" u="none" strike="noStrike" kern="1200" cap="none" spc="0" normalizeH="0" baseline="0" noProof="0" dirty="0" smtClean="0">
                <a:ln>
                  <a:noFill/>
                </a:ln>
                <a:solidFill>
                  <a:srgbClr val="FFFF00"/>
                </a:solidFill>
                <a:effectLst/>
                <a:uLnTx/>
                <a:uFillTx/>
                <a:latin typeface="Arial Rounded MT Bold" pitchFamily="34" charset="0"/>
              </a:rPr>
              <a:t>Avg. no. of electrons/cluster:</a:t>
            </a:r>
            <a:r>
              <a:rPr kumimoji="0" lang="en-US" b="0" i="0" u="none" strike="noStrike" kern="1200" cap="none" spc="0" normalizeH="0" noProof="0" dirty="0" smtClean="0">
                <a:ln>
                  <a:noFill/>
                </a:ln>
                <a:solidFill>
                  <a:srgbClr val="FFFF00"/>
                </a:solidFill>
                <a:effectLst/>
                <a:uLnTx/>
                <a:uFillTx/>
                <a:latin typeface="Arial Rounded MT Bold" pitchFamily="34" charset="0"/>
              </a:rPr>
              <a:t> </a:t>
            </a:r>
            <a:r>
              <a:rPr kumimoji="0" lang="en-US" b="0" i="0" u="none" strike="noStrike" kern="1200" cap="none" spc="0" normalizeH="0" baseline="0" noProof="0" dirty="0" smtClean="0">
                <a:ln>
                  <a:noFill/>
                </a:ln>
                <a:solidFill>
                  <a:srgbClr val="FFFF00"/>
                </a:solidFill>
                <a:effectLst/>
                <a:uLnTx/>
                <a:uFillTx/>
                <a:latin typeface="Arial Rounded MT Bold" pitchFamily="34" charset="0"/>
              </a:rPr>
              <a:t>2.8</a:t>
            </a:r>
          </a:p>
          <a:p>
            <a:pPr marL="438912" indent="-320040" eaLnBrk="1" fontAlgn="auto" hangingPunct="1">
              <a:spcBef>
                <a:spcPts val="0"/>
              </a:spcBef>
              <a:spcAft>
                <a:spcPts val="0"/>
              </a:spcAft>
              <a:buClr>
                <a:srgbClr val="FFFF00"/>
              </a:buClr>
              <a:buSzPct val="80000"/>
              <a:buFont typeface="Wingdings" pitchFamily="2" charset="2"/>
              <a:buChar char="v"/>
              <a:defRPr/>
            </a:pPr>
            <a:r>
              <a:rPr lang="en-US" dirty="0" smtClean="0">
                <a:solidFill>
                  <a:srgbClr val="FFFF00"/>
                </a:solidFill>
                <a:latin typeface="Arial Rounded MT Bold" pitchFamily="34" charset="0"/>
              </a:rPr>
              <a:t>Drift velocity (V</a:t>
            </a:r>
            <a:r>
              <a:rPr lang="en-US" baseline="-25000" dirty="0" smtClean="0">
                <a:solidFill>
                  <a:srgbClr val="FFFF00"/>
                </a:solidFill>
                <a:latin typeface="Arial Rounded MT Bold" pitchFamily="34" charset="0"/>
              </a:rPr>
              <a:t>D</a:t>
            </a:r>
            <a:r>
              <a:rPr lang="en-US" dirty="0" smtClean="0">
                <a:solidFill>
                  <a:srgbClr val="FFFF00"/>
                </a:solidFill>
                <a:latin typeface="Arial Rounded MT Bold" pitchFamily="34" charset="0"/>
              </a:rPr>
              <a:t>) = 130mm/ns</a:t>
            </a:r>
          </a:p>
        </p:txBody>
      </p:sp>
      <p:sp>
        <p:nvSpPr>
          <p:cNvPr id="14" name="Content Placeholder 6"/>
          <p:cNvSpPr txBox="1">
            <a:spLocks/>
          </p:cNvSpPr>
          <p:nvPr/>
        </p:nvSpPr>
        <p:spPr>
          <a:xfrm>
            <a:off x="4536000" y="4212000"/>
            <a:ext cx="4500000" cy="2308324"/>
          </a:xfrm>
          <a:prstGeom prst="rect">
            <a:avLst/>
          </a:prstGeom>
          <a:noFill/>
        </p:spPr>
        <p:txBody>
          <a:bodyPr>
            <a:spAutoFit/>
          </a:bodyPr>
          <a:lstStyle/>
          <a:p>
            <a:pPr marL="438912" marR="0" lvl="0" indent="-320040" algn="l" defTabSz="914400" rtl="0" eaLnBrk="1" fontAlgn="auto" latinLnBrk="0" hangingPunct="1">
              <a:lnSpc>
                <a:spcPct val="100000"/>
              </a:lnSpc>
              <a:spcBef>
                <a:spcPts val="0"/>
              </a:spcBef>
              <a:spcAft>
                <a:spcPts val="0"/>
              </a:spcAft>
              <a:buClr>
                <a:srgbClr val="FFFF00"/>
              </a:buClr>
              <a:buSzPct val="80000"/>
              <a:buFont typeface="Wingdings" pitchFamily="2" charset="2"/>
              <a:buChar char="v"/>
              <a:tabLst/>
              <a:defRPr/>
            </a:pPr>
            <a:r>
              <a:rPr kumimoji="0" lang="en-US" b="0" i="0" u="none" strike="noStrike" kern="1200" cap="none" spc="0" normalizeH="0" baseline="0" noProof="0" dirty="0" smtClean="0">
                <a:ln>
                  <a:noFill/>
                </a:ln>
                <a:solidFill>
                  <a:srgbClr val="FFFF00"/>
                </a:solidFill>
                <a:effectLst/>
                <a:uLnTx/>
                <a:uFillTx/>
                <a:latin typeface="Arial Rounded MT Bold" pitchFamily="34" charset="0"/>
              </a:rPr>
              <a:t>Townsend coefficient (</a:t>
            </a:r>
            <a:r>
              <a:rPr kumimoji="0" lang="en-US" b="0" i="0" u="none" strike="noStrike" kern="1200" cap="none" spc="0" normalizeH="0" baseline="0" noProof="0" dirty="0" smtClean="0">
                <a:ln>
                  <a:noFill/>
                </a:ln>
                <a:solidFill>
                  <a:srgbClr val="FFFF00"/>
                </a:solidFill>
                <a:effectLst/>
                <a:uLnTx/>
                <a:uFillTx/>
                <a:latin typeface="Arial Rounded MT Bold" pitchFamily="34" charset="0"/>
                <a:sym typeface="Symbol"/>
              </a:rPr>
              <a:t></a:t>
            </a:r>
            <a:r>
              <a:rPr kumimoji="0" lang="en-US" b="0" i="0" u="none" strike="noStrike" kern="1200" cap="none" spc="0" normalizeH="0" baseline="0" noProof="0" dirty="0" smtClean="0">
                <a:ln>
                  <a:noFill/>
                </a:ln>
                <a:solidFill>
                  <a:srgbClr val="FFFF00"/>
                </a:solidFill>
                <a:effectLst/>
                <a:uLnTx/>
                <a:uFillTx/>
                <a:latin typeface="Arial Rounded MT Bold" pitchFamily="34" charset="0"/>
              </a:rPr>
              <a:t>): 13.3/mm</a:t>
            </a:r>
          </a:p>
          <a:p>
            <a:pPr marL="438912" indent="-320040">
              <a:buClr>
                <a:srgbClr val="FFFF00"/>
              </a:buClr>
              <a:buSzPct val="80000"/>
              <a:buFont typeface="Wingdings" pitchFamily="2" charset="2"/>
              <a:buChar char="v"/>
            </a:pPr>
            <a:r>
              <a:rPr lang="en-US" dirty="0" smtClean="0">
                <a:solidFill>
                  <a:srgbClr val="FFFF00"/>
                </a:solidFill>
                <a:latin typeface="Arial Rounded MT Bold" pitchFamily="34" charset="0"/>
              </a:rPr>
              <a:t>Attachment coefficient (</a:t>
            </a:r>
            <a:r>
              <a:rPr lang="en-US" dirty="0" smtClean="0">
                <a:solidFill>
                  <a:srgbClr val="FFFF00"/>
                </a:solidFill>
                <a:latin typeface="Arial Rounded MT Bold" pitchFamily="34" charset="0"/>
                <a:sym typeface="Symbol"/>
              </a:rPr>
              <a:t></a:t>
            </a:r>
            <a:r>
              <a:rPr lang="en-US" dirty="0" smtClean="0">
                <a:solidFill>
                  <a:srgbClr val="FFFF00"/>
                </a:solidFill>
                <a:latin typeface="Arial Rounded MT Bold" pitchFamily="34" charset="0"/>
              </a:rPr>
              <a:t>): 3.5/mm</a:t>
            </a:r>
          </a:p>
          <a:p>
            <a:pPr marL="438912" lvl="0" indent="-320040" eaLnBrk="1" fontAlgn="auto" hangingPunct="1">
              <a:spcBef>
                <a:spcPts val="0"/>
              </a:spcBef>
              <a:spcAft>
                <a:spcPts val="0"/>
              </a:spcAft>
              <a:buClr>
                <a:srgbClr val="FFFF00"/>
              </a:buClr>
              <a:buSzPct val="80000"/>
              <a:buFont typeface="Wingdings" pitchFamily="2" charset="2"/>
              <a:buChar char="v"/>
              <a:defRPr/>
            </a:pPr>
            <a:r>
              <a:rPr lang="en-US" dirty="0" smtClean="0">
                <a:solidFill>
                  <a:srgbClr val="FFFF00"/>
                </a:solidFill>
                <a:latin typeface="Arial Rounded MT Bold" pitchFamily="34" charset="0"/>
              </a:rPr>
              <a:t>Total charge (q</a:t>
            </a:r>
            <a:r>
              <a:rPr lang="en-US" baseline="-25000" dirty="0" smtClean="0">
                <a:solidFill>
                  <a:srgbClr val="FFFF00"/>
                </a:solidFill>
                <a:latin typeface="Arial Rounded MT Bold" pitchFamily="34" charset="0"/>
              </a:rPr>
              <a:t>tot</a:t>
            </a:r>
            <a:r>
              <a:rPr lang="en-US" dirty="0" smtClean="0">
                <a:solidFill>
                  <a:srgbClr val="FFFF00"/>
                </a:solidFill>
                <a:latin typeface="Arial Rounded MT Bold" pitchFamily="34" charset="0"/>
              </a:rPr>
              <a:t>): 200pC</a:t>
            </a:r>
          </a:p>
          <a:p>
            <a:pPr marL="438912" lvl="0" indent="-320040" eaLnBrk="1" fontAlgn="auto" hangingPunct="1">
              <a:spcBef>
                <a:spcPts val="0"/>
              </a:spcBef>
              <a:spcAft>
                <a:spcPts val="0"/>
              </a:spcAft>
              <a:buClr>
                <a:srgbClr val="FFFF00"/>
              </a:buClr>
              <a:buSzPct val="80000"/>
              <a:buFont typeface="Wingdings" pitchFamily="2" charset="2"/>
              <a:buChar char="v"/>
              <a:defRPr/>
            </a:pPr>
            <a:r>
              <a:rPr lang="en-US" dirty="0" smtClean="0">
                <a:solidFill>
                  <a:srgbClr val="FFFF00"/>
                </a:solidFill>
                <a:latin typeface="Arial Rounded MT Bold" pitchFamily="34" charset="0"/>
              </a:rPr>
              <a:t>Induced charge (q</a:t>
            </a:r>
            <a:r>
              <a:rPr lang="en-US" baseline="-25000" dirty="0" smtClean="0">
                <a:solidFill>
                  <a:srgbClr val="FFFF00"/>
                </a:solidFill>
                <a:latin typeface="Arial Rounded MT Bold" pitchFamily="34" charset="0"/>
              </a:rPr>
              <a:t>ind</a:t>
            </a:r>
            <a:r>
              <a:rPr lang="en-US" dirty="0" smtClean="0">
                <a:solidFill>
                  <a:srgbClr val="FFFF00"/>
                </a:solidFill>
                <a:latin typeface="Arial Rounded MT Bold" pitchFamily="34" charset="0"/>
              </a:rPr>
              <a:t>): 6pC</a:t>
            </a:r>
          </a:p>
          <a:p>
            <a:pPr marL="438912" indent="-320040" eaLnBrk="1" fontAlgn="auto" hangingPunct="1">
              <a:spcBef>
                <a:spcPts val="0"/>
              </a:spcBef>
              <a:spcAft>
                <a:spcPts val="0"/>
              </a:spcAft>
              <a:buClr>
                <a:srgbClr val="FFFF00"/>
              </a:buClr>
              <a:buSzPct val="80000"/>
              <a:buFont typeface="Wingdings" pitchFamily="2" charset="2"/>
              <a:buChar char="v"/>
              <a:defRPr/>
            </a:pPr>
            <a:r>
              <a:rPr lang="en-US" dirty="0" smtClean="0">
                <a:solidFill>
                  <a:srgbClr val="FFFF00"/>
                </a:solidFill>
                <a:latin typeface="Arial Rounded MT Bold" pitchFamily="34" charset="0"/>
              </a:rPr>
              <a:t>Charge threshold: 0.1pC</a:t>
            </a:r>
          </a:p>
          <a:p>
            <a:pPr marL="438912" marR="0" lvl="0" indent="-320040" algn="l" defTabSz="914400" rtl="0" eaLnBrk="1" fontAlgn="auto" latinLnBrk="0" hangingPunct="1">
              <a:lnSpc>
                <a:spcPct val="100000"/>
              </a:lnSpc>
              <a:spcBef>
                <a:spcPts val="0"/>
              </a:spcBef>
              <a:spcAft>
                <a:spcPts val="0"/>
              </a:spcAft>
              <a:buClr>
                <a:srgbClr val="FFFF00"/>
              </a:buClr>
              <a:buSzPct val="80000"/>
              <a:buFont typeface="Wingdings" pitchFamily="2" charset="2"/>
              <a:buChar char="v"/>
              <a:tabLst/>
              <a:defRPr/>
            </a:pPr>
            <a:r>
              <a:rPr kumimoji="0" lang="en-US" b="0" i="0" u="none" strike="noStrike" kern="1200" cap="none" spc="0" normalizeH="0" baseline="0" noProof="0" dirty="0" smtClean="0">
                <a:ln>
                  <a:noFill/>
                </a:ln>
                <a:solidFill>
                  <a:srgbClr val="FFFF00"/>
                </a:solidFill>
                <a:effectLst/>
                <a:uLnTx/>
                <a:uFillTx/>
                <a:latin typeface="Arial Rounded MT Bold" pitchFamily="34" charset="0"/>
              </a:rPr>
              <a:t>Efficiency (</a:t>
            </a:r>
            <a:r>
              <a:rPr kumimoji="0" lang="en-US" b="0" i="0" u="none" strike="noStrike" kern="1200" cap="none" spc="0" normalizeH="0" baseline="0" noProof="0" dirty="0" smtClean="0">
                <a:ln>
                  <a:noFill/>
                </a:ln>
                <a:solidFill>
                  <a:srgbClr val="FFFF00"/>
                </a:solidFill>
                <a:effectLst/>
                <a:uLnTx/>
                <a:uFillTx/>
                <a:latin typeface="Arial Rounded MT Bold" pitchFamily="34" charset="0"/>
                <a:sym typeface="Symbol"/>
              </a:rPr>
              <a:t></a:t>
            </a:r>
            <a:r>
              <a:rPr kumimoji="0" lang="en-US" b="0" i="0" u="none" strike="noStrike" kern="1200" cap="none" spc="0" normalizeH="0" baseline="-25000" noProof="0" dirty="0" smtClean="0">
                <a:ln>
                  <a:noFill/>
                </a:ln>
                <a:solidFill>
                  <a:srgbClr val="FFFF00"/>
                </a:solidFill>
                <a:effectLst/>
                <a:uLnTx/>
                <a:uFillTx/>
                <a:latin typeface="Arial Rounded MT Bold" pitchFamily="34" charset="0"/>
                <a:sym typeface="Symbol"/>
              </a:rPr>
              <a:t>max</a:t>
            </a:r>
            <a:r>
              <a:rPr kumimoji="0" lang="en-US" b="0" i="0" u="none" strike="noStrike" kern="1200" cap="none" spc="0" normalizeH="0" noProof="0" dirty="0" smtClean="0">
                <a:ln>
                  <a:noFill/>
                </a:ln>
                <a:solidFill>
                  <a:srgbClr val="FFFF00"/>
                </a:solidFill>
                <a:effectLst/>
                <a:uLnTx/>
                <a:uFillTx/>
                <a:latin typeface="Arial Rounded MT Bold" pitchFamily="34" charset="0"/>
                <a:sym typeface="Symbol"/>
              </a:rPr>
              <a:t>)</a:t>
            </a:r>
            <a:r>
              <a:rPr kumimoji="0" lang="en-US" b="0" i="0" u="none" strike="noStrike" kern="1200" cap="none" spc="0" normalizeH="0" baseline="0" noProof="0" dirty="0" smtClean="0">
                <a:ln>
                  <a:noFill/>
                </a:ln>
                <a:solidFill>
                  <a:srgbClr val="FFFF00"/>
                </a:solidFill>
                <a:effectLst/>
                <a:uLnTx/>
                <a:uFillTx/>
                <a:latin typeface="Arial Rounded MT Bold" pitchFamily="34" charset="0"/>
              </a:rPr>
              <a:t>: 90%</a:t>
            </a:r>
          </a:p>
          <a:p>
            <a:pPr marL="438912" marR="0" lvl="0" indent="-320040" algn="l" defTabSz="914400" rtl="0" eaLnBrk="1" fontAlgn="auto" latinLnBrk="0" hangingPunct="1">
              <a:lnSpc>
                <a:spcPct val="100000"/>
              </a:lnSpc>
              <a:spcBef>
                <a:spcPts val="0"/>
              </a:spcBef>
              <a:spcAft>
                <a:spcPts val="0"/>
              </a:spcAft>
              <a:buClr>
                <a:srgbClr val="FFFF00"/>
              </a:buClr>
              <a:buSzPct val="80000"/>
              <a:buFont typeface="Wingdings" pitchFamily="2" charset="2"/>
              <a:buChar char="v"/>
              <a:tabLst/>
              <a:defRPr/>
            </a:pPr>
            <a:r>
              <a:rPr kumimoji="0" lang="en-US" b="0" i="0" u="none" strike="noStrike" kern="1200" cap="none" spc="0" normalizeH="0" baseline="0" noProof="0" dirty="0" smtClean="0">
                <a:ln>
                  <a:noFill/>
                </a:ln>
                <a:solidFill>
                  <a:srgbClr val="FFFF00"/>
                </a:solidFill>
                <a:effectLst/>
                <a:uLnTx/>
                <a:uFillTx/>
                <a:latin typeface="Arial Rounded MT Bold" pitchFamily="34" charset="0"/>
              </a:rPr>
              <a:t>Time resolution(</a:t>
            </a:r>
            <a:r>
              <a:rPr kumimoji="0" lang="en-US" b="0" i="0" u="none" strike="noStrike" kern="1200" cap="none" spc="0" normalizeH="0" baseline="0" noProof="0" dirty="0" smtClean="0">
                <a:ln>
                  <a:noFill/>
                </a:ln>
                <a:solidFill>
                  <a:srgbClr val="FFFF00"/>
                </a:solidFill>
                <a:effectLst/>
                <a:uLnTx/>
                <a:uFillTx/>
                <a:latin typeface="Arial Rounded MT Bold" pitchFamily="34" charset="0"/>
                <a:sym typeface="Symbol"/>
              </a:rPr>
              <a:t></a:t>
            </a:r>
            <a:r>
              <a:rPr kumimoji="0" lang="en-US" b="0" i="0" u="none" strike="noStrike" kern="1200" cap="none" spc="0" normalizeH="0" baseline="-25000" noProof="0" dirty="0" smtClean="0">
                <a:ln>
                  <a:noFill/>
                </a:ln>
                <a:solidFill>
                  <a:srgbClr val="FFFF00"/>
                </a:solidFill>
                <a:effectLst/>
                <a:uLnTx/>
                <a:uFillTx/>
                <a:latin typeface="Arial Rounded MT Bold" pitchFamily="34" charset="0"/>
                <a:sym typeface="Symbol"/>
              </a:rPr>
              <a:t>t</a:t>
            </a:r>
            <a:r>
              <a:rPr kumimoji="0" lang="en-US" b="0" i="0" u="none" strike="noStrike" kern="1200" cap="none" spc="0" normalizeH="0" baseline="0" noProof="0" dirty="0" smtClean="0">
                <a:ln>
                  <a:noFill/>
                </a:ln>
                <a:solidFill>
                  <a:srgbClr val="FFFF00"/>
                </a:solidFill>
                <a:effectLst/>
                <a:uLnTx/>
                <a:uFillTx/>
                <a:latin typeface="Arial Rounded MT Bold" pitchFamily="34" charset="0"/>
              </a:rPr>
              <a:t>): 950pS</a:t>
            </a:r>
          </a:p>
          <a:p>
            <a:pPr marL="438912" marR="0" lvl="0" indent="-320040" algn="l" defTabSz="914400" rtl="0" eaLnBrk="1" fontAlgn="auto" latinLnBrk="0" hangingPunct="1">
              <a:lnSpc>
                <a:spcPct val="100000"/>
              </a:lnSpc>
              <a:spcBef>
                <a:spcPts val="0"/>
              </a:spcBef>
              <a:spcAft>
                <a:spcPts val="0"/>
              </a:spcAft>
              <a:buClr>
                <a:srgbClr val="FFFF00"/>
              </a:buClr>
              <a:buSzPct val="80000"/>
              <a:buFont typeface="Wingdings" pitchFamily="2" charset="2"/>
              <a:buChar char="v"/>
              <a:tabLst/>
              <a:defRPr/>
            </a:pPr>
            <a:r>
              <a:rPr lang="en-US" dirty="0" smtClean="0">
                <a:solidFill>
                  <a:srgbClr val="FFFF00"/>
                </a:solidFill>
                <a:latin typeface="Arial Rounded MT Bold" pitchFamily="34" charset="0"/>
              </a:rPr>
              <a:t>Signal pickup spot (S) = 0.1mm</a:t>
            </a:r>
            <a:r>
              <a:rPr lang="en-US" baseline="30000" dirty="0" smtClean="0">
                <a:solidFill>
                  <a:srgbClr val="FFFF00"/>
                </a:solidFill>
                <a:latin typeface="Arial Rounded MT Bold" pitchFamily="34" charset="0"/>
              </a:rPr>
              <a:t>2</a:t>
            </a:r>
            <a:endParaRPr kumimoji="0" lang="en-US" b="0" i="0" u="none" strike="noStrike" kern="1200" cap="none" spc="0" normalizeH="0" baseline="30000" noProof="0" dirty="0" smtClean="0">
              <a:ln>
                <a:noFill/>
              </a:ln>
              <a:solidFill>
                <a:srgbClr val="FFFF00"/>
              </a:solidFill>
              <a:effectLst/>
              <a:uLnTx/>
              <a:uFillTx/>
              <a:latin typeface="Arial Rounded MT Bold" pitchFamily="34" charset="0"/>
            </a:endParaRPr>
          </a:p>
        </p:txBody>
      </p:sp>
      <p:graphicFrame>
        <p:nvGraphicFramePr>
          <p:cNvPr id="16" name="Object 15"/>
          <p:cNvGraphicFramePr>
            <a:graphicFrameLocks noChangeAspect="1"/>
          </p:cNvGraphicFramePr>
          <p:nvPr/>
        </p:nvGraphicFramePr>
        <p:xfrm>
          <a:off x="5468216" y="1815328"/>
          <a:ext cx="1292225" cy="396875"/>
        </p:xfrm>
        <a:graphic>
          <a:graphicData uri="http://schemas.openxmlformats.org/presentationml/2006/ole">
            <p:oleObj spid="_x0000_s5126" name="Equation" r:id="rId8" imgW="787320" imgH="241200" progId="Equation.3">
              <p:embed/>
            </p:oleObj>
          </a:graphicData>
        </a:graphic>
      </p:graphicFrame>
      <p:sp>
        <p:nvSpPr>
          <p:cNvPr id="15" name="Slide Number Placeholder 14"/>
          <p:cNvSpPr>
            <a:spLocks noGrp="1"/>
          </p:cNvSpPr>
          <p:nvPr>
            <p:ph type="sldNum" sz="quarter" idx="13"/>
          </p:nvPr>
        </p:nvSpPr>
        <p:spPr/>
        <p:txBody>
          <a:bodyPr/>
          <a:lstStyle/>
          <a:p>
            <a:fld id="{4A25DDA1-8321-48AA-B72A-57DD9D18B8CF}" type="slidenum">
              <a:rPr lang="en-SG" smtClean="0"/>
              <a:pPr/>
              <a:t>12</a:t>
            </a:fld>
            <a:endParaRPr lang="en-SG" dirty="0"/>
          </a:p>
        </p:txBody>
      </p:sp>
      <p:graphicFrame>
        <p:nvGraphicFramePr>
          <p:cNvPr id="17" name="Object 16"/>
          <p:cNvGraphicFramePr>
            <a:graphicFrameLocks noChangeAspect="1"/>
          </p:cNvGraphicFramePr>
          <p:nvPr/>
        </p:nvGraphicFramePr>
        <p:xfrm>
          <a:off x="3751263" y="3738563"/>
          <a:ext cx="1331912" cy="350837"/>
        </p:xfrm>
        <a:graphic>
          <a:graphicData uri="http://schemas.openxmlformats.org/presentationml/2006/ole">
            <p:oleObj spid="_x0000_s5127" name="Equation" r:id="rId9" imgW="799920" imgH="20304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Deployment scenario of RPCs</a:t>
            </a:r>
            <a:endParaRPr lang="en-SG" dirty="0"/>
          </a:p>
        </p:txBody>
      </p:sp>
      <p:sp>
        <p:nvSpPr>
          <p:cNvPr id="3" name="Footer Placeholder 2"/>
          <p:cNvSpPr>
            <a:spLocks noGrp="1"/>
          </p:cNvSpPr>
          <p:nvPr>
            <p:ph type="ftr" sz="quarter" idx="11"/>
          </p:nvPr>
        </p:nvSpPr>
        <p:spPr/>
        <p:txBody>
          <a:bodyPr/>
          <a:lstStyle/>
          <a:p>
            <a:r>
              <a:rPr lang="en-SG" dirty="0" smtClean="0"/>
              <a:t>B.Satyanarayana &amp; Moon Moon Devi                              ASET Colloquium                              September 12, 2014</a:t>
            </a:r>
            <a:endParaRPr lang="en-SG" dirty="0"/>
          </a:p>
        </p:txBody>
      </p:sp>
      <p:graphicFrame>
        <p:nvGraphicFramePr>
          <p:cNvPr id="6" name="Table 5"/>
          <p:cNvGraphicFramePr>
            <a:graphicFrameLocks noGrp="1"/>
          </p:cNvGraphicFramePr>
          <p:nvPr/>
        </p:nvGraphicFramePr>
        <p:xfrm>
          <a:off x="65403" y="777720"/>
          <a:ext cx="9019606" cy="5747616"/>
        </p:xfrm>
        <a:graphic>
          <a:graphicData uri="http://schemas.openxmlformats.org/drawingml/2006/table">
            <a:tbl>
              <a:tblPr>
                <a:effectLst>
                  <a:outerShdw blurRad="50800" dist="38100" dir="2700000" algn="tl" rotWithShape="0">
                    <a:prstClr val="black">
                      <a:alpha val="40000"/>
                    </a:prstClr>
                  </a:outerShdw>
                </a:effectLst>
              </a:tblPr>
              <a:tblGrid>
                <a:gridCol w="1978093"/>
                <a:gridCol w="1192675"/>
                <a:gridCol w="1341760"/>
                <a:gridCol w="1118133"/>
                <a:gridCol w="969048"/>
                <a:gridCol w="1267217"/>
                <a:gridCol w="1152680"/>
              </a:tblGrid>
              <a:tr h="273696">
                <a:tc>
                  <a:txBody>
                    <a:bodyPr/>
                    <a:lstStyle/>
                    <a:p>
                      <a:pPr algn="ctr" rtl="0" fontAlgn="ctr"/>
                      <a:r>
                        <a:rPr lang="en-SG" sz="1300" b="1" i="0" u="none" strike="noStrike" dirty="0">
                          <a:solidFill>
                            <a:srgbClr val="FFFFFF"/>
                          </a:solidFill>
                          <a:latin typeface="Arial Rounded MT Bold" pitchFamily="34" charset="0"/>
                        </a:rPr>
                        <a:t>Experiment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CCAF0A"/>
                    </a:solidFill>
                  </a:tcPr>
                </a:tc>
                <a:tc>
                  <a:txBody>
                    <a:bodyPr/>
                    <a:lstStyle/>
                    <a:p>
                      <a:pPr algn="ctr" rtl="0" fontAlgn="ctr"/>
                      <a:r>
                        <a:rPr lang="en-SG" sz="1300" b="1" i="0" u="none" strike="noStrike" dirty="0" smtClean="0">
                          <a:solidFill>
                            <a:srgbClr val="FFFFFF"/>
                          </a:solidFill>
                          <a:latin typeface="Arial Rounded MT Bold" pitchFamily="34" charset="0"/>
                        </a:rPr>
                        <a:t>Area (m</a:t>
                      </a:r>
                      <a:r>
                        <a:rPr lang="en-SG" sz="1300" b="1" i="0" u="none" strike="noStrike" baseline="30000" dirty="0" smtClean="0">
                          <a:solidFill>
                            <a:srgbClr val="FFFFFF"/>
                          </a:solidFill>
                          <a:latin typeface="Arial Rounded MT Bold" pitchFamily="34" charset="0"/>
                        </a:rPr>
                        <a:t>2</a:t>
                      </a:r>
                      <a:r>
                        <a:rPr lang="en-SG" sz="1300" b="1" i="0" u="none" strike="noStrike" dirty="0">
                          <a:solidFill>
                            <a:srgbClr val="FFFFFF"/>
                          </a:solidFill>
                          <a:latin typeface="Arial Rounded MT Bold" pitchFamily="34" charset="0"/>
                        </a:rPr>
                        <a:t>)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CCAF0A"/>
                    </a:solidFill>
                  </a:tcPr>
                </a:tc>
                <a:tc>
                  <a:txBody>
                    <a:bodyPr/>
                    <a:lstStyle/>
                    <a:p>
                      <a:pPr algn="ctr" rtl="0" fontAlgn="ctr"/>
                      <a:r>
                        <a:rPr lang="en-SG" sz="1300" b="1" i="0" u="none" strike="noStrike" dirty="0">
                          <a:solidFill>
                            <a:srgbClr val="FFFFFF"/>
                          </a:solidFill>
                          <a:latin typeface="Arial Rounded MT Bold" pitchFamily="34" charset="0"/>
                        </a:rPr>
                        <a:t>Electrodes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CCAF0A"/>
                    </a:solidFill>
                  </a:tcPr>
                </a:tc>
                <a:tc>
                  <a:txBody>
                    <a:bodyPr/>
                    <a:lstStyle/>
                    <a:p>
                      <a:pPr algn="ctr" rtl="0" fontAlgn="ctr"/>
                      <a:r>
                        <a:rPr lang="en-SG" sz="1300" b="1" i="0" u="none" strike="noStrike" dirty="0">
                          <a:solidFill>
                            <a:srgbClr val="FFFFFF"/>
                          </a:solidFill>
                          <a:latin typeface="Arial Rounded MT Bold" pitchFamily="34" charset="0"/>
                        </a:rPr>
                        <a:t>Gap(mm)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CCAF0A"/>
                    </a:solidFill>
                  </a:tcPr>
                </a:tc>
                <a:tc>
                  <a:txBody>
                    <a:bodyPr/>
                    <a:lstStyle/>
                    <a:p>
                      <a:pPr algn="ctr" rtl="0" fontAlgn="ctr"/>
                      <a:r>
                        <a:rPr lang="en-SG" sz="1300" b="1" i="0" u="none" strike="noStrike" dirty="0">
                          <a:solidFill>
                            <a:srgbClr val="FFFFFF"/>
                          </a:solidFill>
                          <a:latin typeface="Arial Rounded MT Bold" pitchFamily="34" charset="0"/>
                        </a:rPr>
                        <a:t>Gaps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CCAF0A"/>
                    </a:solidFill>
                  </a:tcPr>
                </a:tc>
                <a:tc>
                  <a:txBody>
                    <a:bodyPr/>
                    <a:lstStyle/>
                    <a:p>
                      <a:pPr algn="ctr" rtl="0" fontAlgn="ctr"/>
                      <a:r>
                        <a:rPr lang="en-SG" sz="1300" b="1" i="0" u="none" strike="noStrike" dirty="0">
                          <a:solidFill>
                            <a:srgbClr val="FFFFFF"/>
                          </a:solidFill>
                          <a:latin typeface="Arial Rounded MT Bold" pitchFamily="34" charset="0"/>
                        </a:rPr>
                        <a:t>Mode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CCAF0A"/>
                    </a:solidFill>
                  </a:tcPr>
                </a:tc>
                <a:tc>
                  <a:txBody>
                    <a:bodyPr/>
                    <a:lstStyle/>
                    <a:p>
                      <a:pPr algn="ctr" rtl="0" fontAlgn="ctr"/>
                      <a:r>
                        <a:rPr lang="en-SG" sz="1300" b="1" i="0" u="none" strike="noStrike" dirty="0">
                          <a:solidFill>
                            <a:srgbClr val="FFFFFF"/>
                          </a:solidFill>
                          <a:latin typeface="Arial Rounded MT Bold" pitchFamily="34" charset="0"/>
                        </a:rPr>
                        <a:t>Type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CCAF0A"/>
                    </a:solidFill>
                  </a:tcPr>
                </a:tc>
              </a:tr>
              <a:tr h="273696">
                <a:tc>
                  <a:txBody>
                    <a:bodyPr/>
                    <a:lstStyle/>
                    <a:p>
                      <a:pPr algn="ctr" rtl="0" fontAlgn="ctr"/>
                      <a:r>
                        <a:rPr lang="en-SG" sz="1300" b="0" i="0" u="none" strike="noStrike" dirty="0">
                          <a:solidFill>
                            <a:srgbClr val="000000"/>
                          </a:solidFill>
                          <a:latin typeface="Arial Rounded MT Bold" pitchFamily="34" charset="0"/>
                        </a:rPr>
                        <a:t>PHENIX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Bakelite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2</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2</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Avalanche</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Trigger</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r>
              <a:tr h="273696">
                <a:tc>
                  <a:txBody>
                    <a:bodyPr/>
                    <a:lstStyle/>
                    <a:p>
                      <a:pPr algn="ctr" rtl="0" fontAlgn="ctr"/>
                      <a:r>
                        <a:rPr lang="en-SG" sz="1300" b="0" i="0" u="none" strike="noStrike" dirty="0">
                          <a:solidFill>
                            <a:srgbClr val="000000"/>
                          </a:solidFill>
                          <a:latin typeface="Arial Rounded MT Bold" pitchFamily="34" charset="0"/>
                        </a:rPr>
                        <a:t>NeuLAND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4</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Glass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0.6</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8</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Avalanche</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Timing</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r>
              <a:tr h="273696">
                <a:tc>
                  <a:txBody>
                    <a:bodyPr/>
                    <a:lstStyle/>
                    <a:p>
                      <a:pPr algn="ctr" rtl="0" fontAlgn="ctr"/>
                      <a:r>
                        <a:rPr lang="en-SG" sz="1300" b="0" i="0" u="none" strike="noStrike" dirty="0">
                          <a:solidFill>
                            <a:srgbClr val="000000"/>
                          </a:solidFill>
                          <a:latin typeface="Arial Rounded MT Bold" pitchFamily="34" charset="0"/>
                        </a:rPr>
                        <a:t>FOPI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6</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Glass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0.3</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4</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Avalanche</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Timing</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r>
              <a:tr h="273696">
                <a:tc>
                  <a:txBody>
                    <a:bodyPr/>
                    <a:lstStyle/>
                    <a:p>
                      <a:pPr algn="ctr" rtl="0" fontAlgn="ctr"/>
                      <a:r>
                        <a:rPr lang="en-SG" sz="1300" b="0" i="0" u="none" strike="noStrike" dirty="0">
                          <a:solidFill>
                            <a:srgbClr val="000000"/>
                          </a:solidFill>
                          <a:latin typeface="Arial Rounded MT Bold" pitchFamily="34" charset="0"/>
                        </a:rPr>
                        <a:t>HADES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8</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Glass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0.3</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4</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Avalanche</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Timing</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r>
              <a:tr h="273696">
                <a:tc>
                  <a:txBody>
                    <a:bodyPr/>
                    <a:lstStyle/>
                    <a:p>
                      <a:pPr algn="ctr" rtl="0" fontAlgn="ctr"/>
                      <a:r>
                        <a:rPr lang="en-SG" sz="1300" b="0" i="0" u="none" strike="noStrike" dirty="0">
                          <a:solidFill>
                            <a:srgbClr val="000000"/>
                          </a:solidFill>
                          <a:latin typeface="Arial Rounded MT Bold" pitchFamily="34" charset="0"/>
                        </a:rPr>
                        <a:t>HARP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10</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Glass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0.3</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4</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Avalanche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Timing</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r>
              <a:tr h="273696">
                <a:tc>
                  <a:txBody>
                    <a:bodyPr/>
                    <a:lstStyle/>
                    <a:p>
                      <a:pPr algn="ctr" rtl="0" fontAlgn="ctr"/>
                      <a:r>
                        <a:rPr lang="en-SG" sz="1300" b="0" i="0" u="none" strike="noStrike" dirty="0">
                          <a:solidFill>
                            <a:srgbClr val="000000"/>
                          </a:solidFill>
                          <a:latin typeface="Arial Rounded MT Bold" pitchFamily="34" charset="0"/>
                        </a:rPr>
                        <a:t>COVER-PLASTEX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16</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Bakelite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2</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1</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Streamer</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Timing</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r>
              <a:tr h="273696">
                <a:tc>
                  <a:txBody>
                    <a:bodyPr/>
                    <a:lstStyle/>
                    <a:p>
                      <a:pPr algn="ctr" rtl="0" fontAlgn="ctr"/>
                      <a:r>
                        <a:rPr lang="en-SG" sz="1300" b="0" i="0" u="none" strike="noStrike" dirty="0">
                          <a:solidFill>
                            <a:srgbClr val="000000"/>
                          </a:solidFill>
                          <a:latin typeface="Arial Rounded MT Bold" pitchFamily="34" charset="0"/>
                        </a:rPr>
                        <a:t>EAS-TOP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40</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Bakelite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2</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1</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Streamer</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Trigger</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r>
              <a:tr h="273696">
                <a:tc>
                  <a:txBody>
                    <a:bodyPr/>
                    <a:lstStyle/>
                    <a:p>
                      <a:pPr algn="ctr" rtl="0" fontAlgn="ctr"/>
                      <a:r>
                        <a:rPr lang="en-SG" sz="1300" b="0" i="0" u="none" strike="noStrike" dirty="0">
                          <a:solidFill>
                            <a:srgbClr val="000000"/>
                          </a:solidFill>
                          <a:latin typeface="Arial Rounded MT Bold" pitchFamily="34" charset="0"/>
                        </a:rPr>
                        <a:t>STAR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50</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Glass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0.22</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6</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Avalanche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Timing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r>
              <a:tr h="273696">
                <a:tc>
                  <a:txBody>
                    <a:bodyPr/>
                    <a:lstStyle/>
                    <a:p>
                      <a:pPr algn="ctr" rtl="0" fontAlgn="ctr"/>
                      <a:r>
                        <a:rPr lang="en-SG" sz="1300" b="0" i="0" u="none" strike="noStrike" dirty="0">
                          <a:solidFill>
                            <a:srgbClr val="000000"/>
                          </a:solidFill>
                          <a:latin typeface="Arial Rounded MT Bold" pitchFamily="34" charset="0"/>
                        </a:rPr>
                        <a:t>CBM TOF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120</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Glass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0.25</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10</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Avalanche</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Timing</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r>
              <a:tr h="273696">
                <a:tc>
                  <a:txBody>
                    <a:bodyPr/>
                    <a:lstStyle/>
                    <a:p>
                      <a:pPr algn="ctr" rtl="0" fontAlgn="ctr"/>
                      <a:r>
                        <a:rPr lang="en-SG" sz="1300" b="0" i="0" u="none" strike="noStrike" dirty="0">
                          <a:solidFill>
                            <a:srgbClr val="000000"/>
                          </a:solidFill>
                          <a:latin typeface="Arial Rounded MT Bold" pitchFamily="34" charset="0"/>
                        </a:rPr>
                        <a:t>ALICE  Muon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140</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Bakelite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2</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1</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Streamer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Trigger</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r>
              <a:tr h="273696">
                <a:tc>
                  <a:txBody>
                    <a:bodyPr/>
                    <a:lstStyle/>
                    <a:p>
                      <a:pPr algn="ctr" rtl="0" fontAlgn="ctr"/>
                      <a:r>
                        <a:rPr lang="en-SG" sz="1300" b="0" i="0" u="none" strike="noStrike" dirty="0">
                          <a:solidFill>
                            <a:srgbClr val="000000"/>
                          </a:solidFill>
                          <a:latin typeface="Arial Rounded MT Bold" pitchFamily="34" charset="0"/>
                        </a:rPr>
                        <a:t>ALICE TOF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150</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Glass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0.25</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10</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Avalanche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Timing</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r>
              <a:tr h="273696">
                <a:tc>
                  <a:txBody>
                    <a:bodyPr/>
                    <a:lstStyle/>
                    <a:p>
                      <a:pPr algn="ctr" rtl="0" fontAlgn="ctr"/>
                      <a:r>
                        <a:rPr lang="en-SG" sz="1300" b="0" i="0" u="none" strike="noStrike" dirty="0">
                          <a:solidFill>
                            <a:srgbClr val="000000"/>
                          </a:solidFill>
                          <a:latin typeface="Arial Rounded MT Bold" pitchFamily="34" charset="0"/>
                        </a:rPr>
                        <a:t>L3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300</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Bakelite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2</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2</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Streamer</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Trigger</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r>
              <a:tr h="273696">
                <a:tc>
                  <a:txBody>
                    <a:bodyPr/>
                    <a:lstStyle/>
                    <a:p>
                      <a:pPr algn="ctr" rtl="0" fontAlgn="ctr"/>
                      <a:r>
                        <a:rPr lang="en-SG" sz="1300" b="0" i="0" u="none" strike="noStrike" dirty="0">
                          <a:solidFill>
                            <a:srgbClr val="000000"/>
                          </a:solidFill>
                          <a:latin typeface="Arial Rounded MT Bold" pitchFamily="34" charset="0"/>
                        </a:rPr>
                        <a:t>BESIII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1200</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Bakelite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2</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1</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Streamer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Trigger</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r>
              <a:tr h="273696">
                <a:tc>
                  <a:txBody>
                    <a:bodyPr/>
                    <a:lstStyle/>
                    <a:p>
                      <a:pPr algn="ctr" rtl="0" fontAlgn="ctr"/>
                      <a:r>
                        <a:rPr lang="en-SG" sz="1300" b="0" i="0" u="none" strike="noStrike" dirty="0">
                          <a:solidFill>
                            <a:srgbClr val="000000"/>
                          </a:solidFill>
                          <a:latin typeface="Arial Rounded MT Bold" pitchFamily="34" charset="0"/>
                        </a:rPr>
                        <a:t>BaBar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2000</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Bakelite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2</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1</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Streamer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Trigger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r>
              <a:tr h="273696">
                <a:tc>
                  <a:txBody>
                    <a:bodyPr/>
                    <a:lstStyle/>
                    <a:p>
                      <a:pPr algn="ctr" rtl="0" fontAlgn="ctr"/>
                      <a:r>
                        <a:rPr lang="en-SG" sz="1300" b="0" i="0" u="none" strike="noStrike" dirty="0">
                          <a:solidFill>
                            <a:srgbClr val="000000"/>
                          </a:solidFill>
                          <a:latin typeface="Arial Rounded MT Bold" pitchFamily="34" charset="0"/>
                        </a:rPr>
                        <a:t>Belle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2200</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Glass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2</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2</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Streamer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Trigger</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r>
              <a:tr h="273696">
                <a:tc>
                  <a:txBody>
                    <a:bodyPr/>
                    <a:lstStyle/>
                    <a:p>
                      <a:pPr algn="ctr" rtl="0" fontAlgn="ctr"/>
                      <a:r>
                        <a:rPr lang="en-SG" sz="1300" b="0" i="0" u="none" strike="noStrike" dirty="0">
                          <a:solidFill>
                            <a:srgbClr val="000000"/>
                          </a:solidFill>
                          <a:latin typeface="Arial Rounded MT Bold" pitchFamily="34" charset="0"/>
                        </a:rPr>
                        <a:t>CMS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2953</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Bakelite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2</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2</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Avalanche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Trigger</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r>
              <a:tr h="273696">
                <a:tc>
                  <a:txBody>
                    <a:bodyPr/>
                    <a:lstStyle/>
                    <a:p>
                      <a:pPr algn="ctr" rtl="0" fontAlgn="ctr"/>
                      <a:r>
                        <a:rPr lang="en-SG" sz="1300" b="0" i="0" u="none" strike="noStrike" dirty="0">
                          <a:solidFill>
                            <a:srgbClr val="000000"/>
                          </a:solidFill>
                          <a:latin typeface="Arial Rounded MT Bold" pitchFamily="34" charset="0"/>
                        </a:rPr>
                        <a:t>OPERA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3200</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Bakelite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2</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1</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Streamer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Trigger</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r>
              <a:tr h="273696">
                <a:tc>
                  <a:txBody>
                    <a:bodyPr/>
                    <a:lstStyle/>
                    <a:p>
                      <a:pPr algn="ctr" rtl="0" fontAlgn="ctr"/>
                      <a:r>
                        <a:rPr lang="en-SG" sz="1300" b="0" i="0" u="none" strike="noStrike" dirty="0">
                          <a:solidFill>
                            <a:srgbClr val="000000"/>
                          </a:solidFill>
                          <a:latin typeface="Arial Rounded MT Bold" pitchFamily="34" charset="0"/>
                        </a:rPr>
                        <a:t>YBJ-ARGO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5630</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Bakelite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2</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1</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Streamer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c>
                  <a:txBody>
                    <a:bodyPr/>
                    <a:lstStyle/>
                    <a:p>
                      <a:pPr algn="ctr" rtl="0" fontAlgn="ctr"/>
                      <a:r>
                        <a:rPr lang="en-SG" sz="1300" b="0" i="0" u="none" strike="noStrike" dirty="0">
                          <a:solidFill>
                            <a:srgbClr val="000000"/>
                          </a:solidFill>
                          <a:latin typeface="Arial Rounded MT Bold" pitchFamily="34" charset="0"/>
                        </a:rPr>
                        <a:t>Trigger</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ECE3CC"/>
                    </a:solidFill>
                  </a:tcPr>
                </a:tc>
              </a:tr>
              <a:tr h="273696">
                <a:tc>
                  <a:txBody>
                    <a:bodyPr/>
                    <a:lstStyle/>
                    <a:p>
                      <a:pPr algn="ctr" rtl="0" fontAlgn="ctr"/>
                      <a:r>
                        <a:rPr lang="en-SG" sz="1300" b="0" i="0" u="none" strike="noStrike" dirty="0">
                          <a:solidFill>
                            <a:srgbClr val="000000"/>
                          </a:solidFill>
                          <a:latin typeface="Arial Rounded MT Bold" pitchFamily="34" charset="0"/>
                        </a:rPr>
                        <a:t>ATLAS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6550</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Bakelite</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2</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1</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Avalanche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c>
                  <a:txBody>
                    <a:bodyPr/>
                    <a:lstStyle/>
                    <a:p>
                      <a:pPr algn="ctr" rtl="0" fontAlgn="ctr"/>
                      <a:r>
                        <a:rPr lang="en-SG" sz="1300" b="0" i="0" u="none" strike="noStrike" dirty="0">
                          <a:solidFill>
                            <a:srgbClr val="000000"/>
                          </a:solidFill>
                          <a:latin typeface="Arial Rounded MT Bold" pitchFamily="34" charset="0"/>
                        </a:rPr>
                        <a:t>Trigger</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6F2E7"/>
                    </a:solidFill>
                  </a:tcPr>
                </a:tc>
              </a:tr>
              <a:tr h="273696">
                <a:tc>
                  <a:txBody>
                    <a:bodyPr/>
                    <a:lstStyle/>
                    <a:p>
                      <a:pPr algn="ctr" rtl="0" fontAlgn="ctr"/>
                      <a:r>
                        <a:rPr lang="en-SG" sz="1300" b="0" i="0" u="none" strike="noStrike" dirty="0">
                          <a:solidFill>
                            <a:srgbClr val="000000"/>
                          </a:solidFill>
                          <a:latin typeface="Arial Rounded MT Bold" pitchFamily="34" charset="0"/>
                        </a:rPr>
                        <a:t>ICAL </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FFF00"/>
                    </a:solidFill>
                  </a:tcPr>
                </a:tc>
                <a:tc>
                  <a:txBody>
                    <a:bodyPr/>
                    <a:lstStyle/>
                    <a:p>
                      <a:pPr algn="ctr" rtl="0" fontAlgn="ctr"/>
                      <a:r>
                        <a:rPr lang="en-SG" sz="1300" b="0" i="0" u="none" strike="noStrike" dirty="0">
                          <a:solidFill>
                            <a:srgbClr val="000000"/>
                          </a:solidFill>
                          <a:latin typeface="Arial Rounded MT Bold" pitchFamily="34" charset="0"/>
                        </a:rPr>
                        <a:t>97,505</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FFF00"/>
                    </a:solidFill>
                  </a:tcPr>
                </a:tc>
                <a:tc>
                  <a:txBody>
                    <a:bodyPr/>
                    <a:lstStyle/>
                    <a:p>
                      <a:pPr algn="ctr" rtl="0" fontAlgn="ctr"/>
                      <a:r>
                        <a:rPr lang="en-SG" sz="1300" b="0" i="0" u="none" strike="noStrike" dirty="0" smtClean="0">
                          <a:solidFill>
                            <a:srgbClr val="000000"/>
                          </a:solidFill>
                          <a:latin typeface="Arial Rounded MT Bold" pitchFamily="34" charset="0"/>
                        </a:rPr>
                        <a:t>Both </a:t>
                      </a:r>
                      <a:endParaRPr lang="en-SG" sz="1300" b="0" i="0" u="none" strike="noStrike" dirty="0">
                        <a:solidFill>
                          <a:srgbClr val="000000"/>
                        </a:solidFill>
                        <a:latin typeface="Arial Rounded MT Bold" pitchFamily="34" charset="0"/>
                      </a:endParaRP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FFF00"/>
                    </a:solidFill>
                  </a:tcPr>
                </a:tc>
                <a:tc>
                  <a:txBody>
                    <a:bodyPr/>
                    <a:lstStyle/>
                    <a:p>
                      <a:pPr algn="ctr" rtl="0" fontAlgn="ctr"/>
                      <a:r>
                        <a:rPr lang="en-SG" sz="1300" b="0" i="0" u="none" strike="noStrike" dirty="0" smtClean="0">
                          <a:solidFill>
                            <a:srgbClr val="000000"/>
                          </a:solidFill>
                          <a:latin typeface="Arial Rounded MT Bold" pitchFamily="34" charset="0"/>
                        </a:rPr>
                        <a:t>2</a:t>
                      </a:r>
                      <a:endParaRPr lang="en-SG" sz="1300" b="0" i="0" u="none" strike="noStrike" dirty="0">
                        <a:solidFill>
                          <a:srgbClr val="000000"/>
                        </a:solidFill>
                        <a:latin typeface="Arial Rounded MT Bold" pitchFamily="34" charset="0"/>
                      </a:endParaRP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FFF00"/>
                    </a:solidFill>
                  </a:tcPr>
                </a:tc>
                <a:tc>
                  <a:txBody>
                    <a:bodyPr/>
                    <a:lstStyle/>
                    <a:p>
                      <a:pPr algn="ctr" rtl="0" fontAlgn="ctr"/>
                      <a:r>
                        <a:rPr lang="en-SG" sz="1300" b="0" i="0" u="none" strike="noStrike" dirty="0">
                          <a:solidFill>
                            <a:srgbClr val="000000"/>
                          </a:solidFill>
                          <a:latin typeface="Arial Rounded MT Bold" pitchFamily="34" charset="0"/>
                        </a:rPr>
                        <a:t>1</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FFF00"/>
                    </a:solidFill>
                  </a:tcPr>
                </a:tc>
                <a:tc>
                  <a:txBody>
                    <a:bodyPr/>
                    <a:lstStyle/>
                    <a:p>
                      <a:pPr algn="ctr" rtl="0" fontAlgn="ctr"/>
                      <a:r>
                        <a:rPr lang="en-SG" sz="1300" b="0" i="0" u="none" strike="noStrike" dirty="0" smtClean="0">
                          <a:solidFill>
                            <a:srgbClr val="000000"/>
                          </a:solidFill>
                          <a:latin typeface="Arial Rounded MT Bold" pitchFamily="34" charset="0"/>
                        </a:rPr>
                        <a:t>Avalanche</a:t>
                      </a:r>
                      <a:endParaRPr lang="en-SG" sz="1300" b="0" i="0" u="none" strike="noStrike" dirty="0">
                        <a:solidFill>
                          <a:srgbClr val="000000"/>
                        </a:solidFill>
                        <a:latin typeface="Arial Rounded MT Bold" pitchFamily="34" charset="0"/>
                      </a:endParaRP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FFF00"/>
                    </a:solidFill>
                  </a:tcPr>
                </a:tc>
                <a:tc>
                  <a:txBody>
                    <a:bodyPr/>
                    <a:lstStyle/>
                    <a:p>
                      <a:pPr algn="ctr" rtl="0" fontAlgn="ctr"/>
                      <a:r>
                        <a:rPr lang="en-SG" sz="1300" b="0" i="0" u="none" strike="noStrike" dirty="0">
                          <a:solidFill>
                            <a:srgbClr val="000000"/>
                          </a:solidFill>
                          <a:latin typeface="Arial Rounded MT Bold" pitchFamily="34" charset="0"/>
                        </a:rPr>
                        <a:t>Trigger</a:t>
                      </a:r>
                    </a:p>
                  </a:txBody>
                  <a:tcPr marL="7221" marR="7221" marT="72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FFF00"/>
                    </a:solidFill>
                  </a:tcPr>
                </a:tc>
              </a:tr>
            </a:tbl>
          </a:graphicData>
        </a:graphic>
      </p:graphicFrame>
      <p:sp>
        <p:nvSpPr>
          <p:cNvPr id="5" name="Slide Number Placeholder 4"/>
          <p:cNvSpPr>
            <a:spLocks noGrp="1"/>
          </p:cNvSpPr>
          <p:nvPr>
            <p:ph type="sldNum" sz="quarter" idx="13"/>
          </p:nvPr>
        </p:nvSpPr>
        <p:spPr/>
        <p:txBody>
          <a:bodyPr/>
          <a:lstStyle/>
          <a:p>
            <a:fld id="{4A25DDA1-8321-48AA-B72A-57DD9D18B8CF}" type="slidenum">
              <a:rPr lang="en-SG" smtClean="0"/>
              <a:pPr/>
              <a:t>13</a:t>
            </a:fld>
            <a:endParaRPr lang="en-S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INO Laboratory Complex</a:t>
            </a:r>
            <a:endParaRPr lang="en-IN" dirty="0"/>
          </a:p>
        </p:txBody>
      </p:sp>
      <p:sp>
        <p:nvSpPr>
          <p:cNvPr id="4" name="Footer Placeholder 3"/>
          <p:cNvSpPr>
            <a:spLocks noGrp="1"/>
          </p:cNvSpPr>
          <p:nvPr>
            <p:ph type="ftr" sz="quarter" idx="11"/>
          </p:nvPr>
        </p:nvSpPr>
        <p:spPr/>
        <p:txBody>
          <a:bodyPr/>
          <a:lstStyle/>
          <a:p>
            <a:r>
              <a:rPr lang="en-SG" dirty="0" smtClean="0"/>
              <a:t>B.Satyanarayana &amp; Moon Moon Devi                              ASET Colloquium                              September 12, 2014</a:t>
            </a:r>
            <a:endParaRPr lang="en-SG" dirty="0"/>
          </a:p>
        </p:txBody>
      </p:sp>
      <p:pic>
        <p:nvPicPr>
          <p:cNvPr id="1026" name="Picture 2"/>
          <p:cNvPicPr>
            <a:picLocks noChangeAspect="1" noChangeArrowheads="1"/>
          </p:cNvPicPr>
          <p:nvPr/>
        </p:nvPicPr>
        <p:blipFill>
          <a:blip r:embed="rId2" cstate="print"/>
          <a:srcRect r="4773" b="6610"/>
          <a:stretch>
            <a:fillRect/>
          </a:stretch>
        </p:blipFill>
        <p:spPr bwMode="auto">
          <a:xfrm>
            <a:off x="505425" y="720000"/>
            <a:ext cx="8133151" cy="5760000"/>
          </a:xfrm>
          <a:prstGeom prst="rect">
            <a:avLst/>
          </a:prstGeom>
          <a:noFill/>
          <a:ln w="9525">
            <a:noFill/>
            <a:miter lim="800000"/>
            <a:headEnd/>
            <a:tailEnd/>
          </a:ln>
        </p:spPr>
      </p:pic>
      <p:sp>
        <p:nvSpPr>
          <p:cNvPr id="13" name="Rounded Rectangle 12"/>
          <p:cNvSpPr/>
          <p:nvPr/>
        </p:nvSpPr>
        <p:spPr>
          <a:xfrm>
            <a:off x="2822780" y="5989755"/>
            <a:ext cx="2052000" cy="442674"/>
          </a:xfrm>
          <a:prstGeom prst="roundRect">
            <a:avLst/>
          </a:prstGeom>
          <a:solidFill>
            <a:srgbClr val="FFCC99"/>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smtClean="0">
                <a:solidFill>
                  <a:schemeClr val="bg1"/>
                </a:solidFill>
                <a:latin typeface="Arial Rounded MT Bold" pitchFamily="34" charset="0"/>
              </a:rPr>
              <a:t>Basic features</a:t>
            </a:r>
            <a:endParaRPr lang="en-SG" sz="2000" dirty="0">
              <a:solidFill>
                <a:schemeClr val="bg1"/>
              </a:solidFill>
              <a:latin typeface="Arial Rounded MT Bold" pitchFamily="34" charset="0"/>
            </a:endParaRPr>
          </a:p>
        </p:txBody>
      </p:sp>
      <p:sp>
        <p:nvSpPr>
          <p:cNvPr id="6" name="Slide Number Placeholder 5"/>
          <p:cNvSpPr>
            <a:spLocks noGrp="1"/>
          </p:cNvSpPr>
          <p:nvPr>
            <p:ph type="sldNum" sz="quarter" idx="13"/>
          </p:nvPr>
        </p:nvSpPr>
        <p:spPr/>
        <p:txBody>
          <a:bodyPr/>
          <a:lstStyle/>
          <a:p>
            <a:fld id="{4A25DDA1-8321-48AA-B72A-57DD9D18B8CF}" type="slidenum">
              <a:rPr lang="en-SG" smtClean="0"/>
              <a:pPr/>
              <a:t>14</a:t>
            </a:fld>
            <a:endParaRPr lang="en-S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ICAL detector and construction</a:t>
            </a:r>
            <a:endParaRPr lang="en-SG" dirty="0"/>
          </a:p>
        </p:txBody>
      </p:sp>
      <p:sp>
        <p:nvSpPr>
          <p:cNvPr id="4" name="Footer Placeholder 3"/>
          <p:cNvSpPr>
            <a:spLocks noGrp="1"/>
          </p:cNvSpPr>
          <p:nvPr>
            <p:ph type="ftr" sz="quarter" idx="11"/>
          </p:nvPr>
        </p:nvSpPr>
        <p:spPr/>
        <p:txBody>
          <a:bodyPr/>
          <a:lstStyle/>
          <a:p>
            <a:r>
              <a:rPr lang="en-SG" dirty="0" smtClean="0"/>
              <a:t>B.Satyanarayana &amp; Moon Moon Devi                              ASET Colloquium                              September 12, 2014</a:t>
            </a:r>
            <a:endParaRPr lang="en-SG" dirty="0"/>
          </a:p>
        </p:txBody>
      </p:sp>
      <p:pic>
        <p:nvPicPr>
          <p:cNvPr id="6" name="Picture 2" descr="http://www.ino.tifr.res.in/ino/gallery/Schematic%20view%20of%20the%20INO%20detector.JPG">
            <a:hlinkClick r:id="rId2" action="ppaction://hlinkpres?slideindex=1&amp;slidetitle="/>
          </p:cNvPr>
          <p:cNvPicPr>
            <a:picLocks noGrp="1" noChangeAspect="1" noChangeArrowheads="1"/>
          </p:cNvPicPr>
          <p:nvPr>
            <p:ph idx="1"/>
          </p:nvPr>
        </p:nvPicPr>
        <p:blipFill>
          <a:blip r:embed="rId3" cstate="print"/>
          <a:srcRect/>
          <a:stretch>
            <a:fillRect/>
          </a:stretch>
        </p:blipFill>
        <p:spPr bwMode="auto">
          <a:xfrm>
            <a:off x="64992" y="720000"/>
            <a:ext cx="4333048" cy="5040000"/>
          </a:xfrm>
          <a:prstGeom prst="rect">
            <a:avLst/>
          </a:prstGeom>
          <a:ln>
            <a:noFill/>
          </a:ln>
          <a:effectLst>
            <a:outerShdw blurRad="292100" dist="139700" dir="2700000" algn="tl" rotWithShape="0">
              <a:srgbClr val="333333">
                <a:alpha val="65000"/>
              </a:srgbClr>
            </a:outerShdw>
          </a:effectLst>
        </p:spPr>
      </p:pic>
      <p:sp>
        <p:nvSpPr>
          <p:cNvPr id="8" name="Text Box 12"/>
          <p:cNvSpPr txBox="1">
            <a:spLocks noChangeArrowheads="1"/>
          </p:cNvSpPr>
          <p:nvPr/>
        </p:nvSpPr>
        <p:spPr bwMode="auto">
          <a:xfrm>
            <a:off x="1490404" y="1100220"/>
            <a:ext cx="1529963" cy="420261"/>
          </a:xfrm>
          <a:prstGeom prst="roundRect">
            <a:avLst/>
          </a:prstGeom>
          <a:noFill/>
          <a:ln w="9525">
            <a:noFill/>
            <a:miter lim="800000"/>
            <a:headEnd/>
            <a:tailEnd/>
          </a:ln>
        </p:spPr>
        <p:txBody>
          <a:bodyPr wrap="none" lIns="101858" tIns="50929" rIns="101858" bIns="50929" anchor="ctr" anchorCtr="1">
            <a:spAutoFit/>
          </a:bodyPr>
          <a:lstStyle/>
          <a:p>
            <a:pPr defTabSz="1019175"/>
            <a:r>
              <a:rPr lang="en-US" baseline="0" dirty="0" smtClean="0">
                <a:solidFill>
                  <a:srgbClr val="FFFF00"/>
                </a:solidFill>
                <a:latin typeface="Arial" charset="0"/>
              </a:rPr>
              <a:t>Magnet coils</a:t>
            </a:r>
            <a:endParaRPr lang="en-US" baseline="0" dirty="0">
              <a:solidFill>
                <a:srgbClr val="FFFF00"/>
              </a:solidFill>
              <a:latin typeface="Arial" charset="0"/>
            </a:endParaRPr>
          </a:p>
        </p:txBody>
      </p:sp>
      <p:sp>
        <p:nvSpPr>
          <p:cNvPr id="13" name="Text Box 12"/>
          <p:cNvSpPr txBox="1">
            <a:spLocks noChangeArrowheads="1"/>
          </p:cNvSpPr>
          <p:nvPr/>
        </p:nvSpPr>
        <p:spPr bwMode="auto">
          <a:xfrm>
            <a:off x="728140" y="3472154"/>
            <a:ext cx="2952000" cy="349074"/>
          </a:xfrm>
          <a:prstGeom prst="rect">
            <a:avLst/>
          </a:prstGeom>
          <a:noFill/>
          <a:ln w="9525">
            <a:noFill/>
            <a:miter lim="800000"/>
            <a:headEnd/>
            <a:tailEnd/>
          </a:ln>
        </p:spPr>
        <p:txBody>
          <a:bodyPr wrap="square" lIns="101858" tIns="50929" rIns="101858" bIns="50929" anchor="ctr" anchorCtr="1">
            <a:spAutoFit/>
          </a:bodyPr>
          <a:lstStyle/>
          <a:p>
            <a:pPr defTabSz="1019175"/>
            <a:r>
              <a:rPr lang="en-US" sz="1600" baseline="0" dirty="0" smtClean="0">
                <a:solidFill>
                  <a:srgbClr val="FFFF00"/>
                </a:solidFill>
                <a:latin typeface="Arial" charset="0"/>
              </a:rPr>
              <a:t>RPC handling trolleys</a:t>
            </a:r>
            <a:endParaRPr lang="en-US" sz="1600" baseline="0" dirty="0">
              <a:solidFill>
                <a:srgbClr val="FFFF00"/>
              </a:solidFill>
              <a:latin typeface="Arial" charset="0"/>
            </a:endParaRPr>
          </a:p>
        </p:txBody>
      </p:sp>
      <p:sp>
        <p:nvSpPr>
          <p:cNvPr id="14" name="Striped Right Arrow 13"/>
          <p:cNvSpPr/>
          <p:nvPr/>
        </p:nvSpPr>
        <p:spPr>
          <a:xfrm>
            <a:off x="3248132" y="3563226"/>
            <a:ext cx="360000" cy="198880"/>
          </a:xfrm>
          <a:prstGeom prst="strip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FFFF00"/>
              </a:solidFill>
            </a:endParaRPr>
          </a:p>
        </p:txBody>
      </p:sp>
      <p:sp>
        <p:nvSpPr>
          <p:cNvPr id="15" name="Striped Right Arrow 14"/>
          <p:cNvSpPr/>
          <p:nvPr/>
        </p:nvSpPr>
        <p:spPr>
          <a:xfrm rot="10800000">
            <a:off x="799820" y="3538136"/>
            <a:ext cx="360000" cy="198880"/>
          </a:xfrm>
          <a:prstGeom prst="strip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FFFF00"/>
              </a:solidFill>
            </a:endParaRPr>
          </a:p>
        </p:txBody>
      </p:sp>
      <p:sp>
        <p:nvSpPr>
          <p:cNvPr id="16" name="Text Box 12"/>
          <p:cNvSpPr txBox="1">
            <a:spLocks noChangeArrowheads="1"/>
          </p:cNvSpPr>
          <p:nvPr/>
        </p:nvSpPr>
        <p:spPr bwMode="auto">
          <a:xfrm>
            <a:off x="901324" y="5083185"/>
            <a:ext cx="2668277" cy="454313"/>
          </a:xfrm>
          <a:prstGeom prst="roundRect">
            <a:avLst/>
          </a:prstGeom>
          <a:noFill/>
          <a:ln w="9525">
            <a:noFill/>
            <a:miter lim="800000"/>
            <a:headEnd/>
            <a:tailEnd/>
          </a:ln>
        </p:spPr>
        <p:txBody>
          <a:bodyPr wrap="none" lIns="101858" tIns="50929" rIns="101858" bIns="50929" anchor="ctr" anchorCtr="1">
            <a:spAutoFit/>
          </a:bodyPr>
          <a:lstStyle/>
          <a:p>
            <a:pPr defTabSz="1019175"/>
            <a:r>
              <a:rPr lang="en-US" sz="2000" baseline="0" dirty="0" smtClean="0">
                <a:solidFill>
                  <a:srgbClr val="FFFF00"/>
                </a:solidFill>
                <a:latin typeface="Arial" charset="0"/>
              </a:rPr>
              <a:t>Total weight: 50Ktons</a:t>
            </a:r>
            <a:endParaRPr lang="en-US" sz="2000" baseline="0" dirty="0">
              <a:solidFill>
                <a:srgbClr val="FFFF00"/>
              </a:solidFill>
              <a:latin typeface="Arial" charset="0"/>
            </a:endParaRPr>
          </a:p>
        </p:txBody>
      </p:sp>
      <p:pic>
        <p:nvPicPr>
          <p:cNvPr id="2050" name="Picture 2"/>
          <p:cNvPicPr>
            <a:picLocks noChangeAspect="1" noChangeArrowheads="1"/>
          </p:cNvPicPr>
          <p:nvPr/>
        </p:nvPicPr>
        <p:blipFill>
          <a:blip r:embed="rId4" cstate="print"/>
          <a:srcRect/>
          <a:stretch>
            <a:fillRect/>
          </a:stretch>
        </p:blipFill>
        <p:spPr bwMode="auto">
          <a:xfrm>
            <a:off x="4414968" y="720000"/>
            <a:ext cx="4676775" cy="5038725"/>
          </a:xfrm>
          <a:prstGeom prst="rect">
            <a:avLst/>
          </a:prstGeom>
          <a:noFill/>
          <a:ln w="9525">
            <a:noFill/>
            <a:miter lim="800000"/>
            <a:headEnd/>
            <a:tailEnd/>
          </a:ln>
        </p:spPr>
      </p:pic>
      <p:sp>
        <p:nvSpPr>
          <p:cNvPr id="19" name="TextBox 18"/>
          <p:cNvSpPr txBox="1"/>
          <p:nvPr/>
        </p:nvSpPr>
        <p:spPr>
          <a:xfrm>
            <a:off x="84648" y="764704"/>
            <a:ext cx="1152000" cy="738664"/>
          </a:xfrm>
          <a:prstGeom prst="rect">
            <a:avLst/>
          </a:prstGeom>
          <a:solidFill>
            <a:srgbClr val="FFFF00"/>
          </a:solidFill>
        </p:spPr>
        <p:txBody>
          <a:bodyPr wrap="square" rtlCol="0">
            <a:spAutoFit/>
          </a:bodyPr>
          <a:lstStyle/>
          <a:p>
            <a:r>
              <a:rPr lang="en-IN" sz="1400" dirty="0" smtClean="0">
                <a:solidFill>
                  <a:srgbClr val="FF0000"/>
                </a:solidFill>
                <a:latin typeface="Arial Rounded MT Bold" pitchFamily="34" charset="0"/>
              </a:rPr>
              <a:t>Height of a 5-storey building</a:t>
            </a:r>
            <a:endParaRPr lang="en-IN" sz="1400" dirty="0">
              <a:solidFill>
                <a:srgbClr val="FF0000"/>
              </a:solidFill>
              <a:latin typeface="Arial Rounded MT Bold" pitchFamily="34" charset="0"/>
            </a:endParaRPr>
          </a:p>
        </p:txBody>
      </p:sp>
      <p:pic>
        <p:nvPicPr>
          <p:cNvPr id="2052" name="Picture 4"/>
          <p:cNvPicPr>
            <a:picLocks noChangeAspect="1" noChangeArrowheads="1"/>
          </p:cNvPicPr>
          <p:nvPr/>
        </p:nvPicPr>
        <p:blipFill>
          <a:blip r:embed="rId5" cstate="print"/>
          <a:srcRect/>
          <a:stretch>
            <a:fillRect/>
          </a:stretch>
        </p:blipFill>
        <p:spPr bwMode="auto">
          <a:xfrm>
            <a:off x="4470728" y="4666509"/>
            <a:ext cx="2088000" cy="1009487"/>
          </a:xfrm>
          <a:prstGeom prst="rect">
            <a:avLst/>
          </a:prstGeom>
          <a:noFill/>
          <a:ln w="9525">
            <a:noFill/>
            <a:miter lim="800000"/>
            <a:headEnd/>
            <a:tailEnd/>
          </a:ln>
        </p:spPr>
      </p:pic>
      <p:sp>
        <p:nvSpPr>
          <p:cNvPr id="20" name="TextBox 19"/>
          <p:cNvSpPr txBox="1"/>
          <p:nvPr/>
        </p:nvSpPr>
        <p:spPr>
          <a:xfrm>
            <a:off x="72000" y="5790516"/>
            <a:ext cx="9000000" cy="738664"/>
          </a:xfrm>
          <a:prstGeom prst="rect">
            <a:avLst/>
          </a:prstGeom>
          <a:solidFill>
            <a:schemeClr val="accent2">
              <a:lumMod val="40000"/>
              <a:lumOff val="60000"/>
            </a:schemeClr>
          </a:solidFill>
        </p:spPr>
        <p:txBody>
          <a:bodyPr wrap="square" tIns="0" bIns="0" rtlCol="0">
            <a:spAutoFit/>
          </a:bodyPr>
          <a:lstStyle/>
          <a:p>
            <a:pPr algn="ctr"/>
            <a:r>
              <a:rPr lang="en-IN" sz="1600" dirty="0" smtClean="0">
                <a:solidFill>
                  <a:srgbClr val="002060"/>
                </a:solidFill>
                <a:latin typeface="Arial Rounded MT Bold" pitchFamily="34" charset="0"/>
              </a:rPr>
              <a:t>Particles produced in the neutrino interactions pass through alternating layers of iron plates and RPCs, leaving tracks in the latter. Tracks bend as per the charge of the produced particles, due to the ICAL’s magnetic field.</a:t>
            </a:r>
            <a:endParaRPr lang="en-IN" sz="1600" dirty="0">
              <a:solidFill>
                <a:srgbClr val="002060"/>
              </a:solidFill>
              <a:latin typeface="Arial Rounded MT Bold" pitchFamily="34" charset="0"/>
            </a:endParaRPr>
          </a:p>
        </p:txBody>
      </p:sp>
      <p:sp>
        <p:nvSpPr>
          <p:cNvPr id="17" name="Slide Number Placeholder 16"/>
          <p:cNvSpPr>
            <a:spLocks noGrp="1"/>
          </p:cNvSpPr>
          <p:nvPr>
            <p:ph type="sldNum" sz="quarter" idx="13"/>
          </p:nvPr>
        </p:nvSpPr>
        <p:spPr/>
        <p:txBody>
          <a:bodyPr/>
          <a:lstStyle/>
          <a:p>
            <a:fld id="{4A25DDA1-8321-48AA-B72A-57DD9D18B8CF}" type="slidenum">
              <a:rPr lang="en-SG" smtClean="0"/>
              <a:pPr/>
              <a:t>15</a:t>
            </a:fld>
            <a:endParaRPr lang="en-S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right)">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wipe(down)">
                                      <p:cBhvr>
                                        <p:cTn id="35" dur="500"/>
                                        <p:tgtEl>
                                          <p:spTgt spid="205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animBg="1"/>
      <p:bldP spid="15" grpId="0" animBg="1"/>
      <p:bldP spid="16" grpId="0"/>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Factsheet of ICAL detector</a:t>
            </a:r>
            <a:endParaRPr lang="en-IN" dirty="0"/>
          </a:p>
        </p:txBody>
      </p:sp>
      <p:sp>
        <p:nvSpPr>
          <p:cNvPr id="4" name="Footer Placeholder 3"/>
          <p:cNvSpPr>
            <a:spLocks noGrp="1"/>
          </p:cNvSpPr>
          <p:nvPr>
            <p:ph type="ftr" sz="quarter" idx="11"/>
          </p:nvPr>
        </p:nvSpPr>
        <p:spPr/>
        <p:txBody>
          <a:bodyPr/>
          <a:lstStyle/>
          <a:p>
            <a:r>
              <a:rPr lang="en-SG" dirty="0" smtClean="0"/>
              <a:t>B.Satyanarayana &amp; Moon Moon Devi                              ASET Colloquium                              September 12, 2014</a:t>
            </a:r>
            <a:endParaRPr lang="en-SG" dirty="0"/>
          </a:p>
        </p:txBody>
      </p:sp>
      <p:graphicFrame>
        <p:nvGraphicFramePr>
          <p:cNvPr id="6" name="Group 3"/>
          <p:cNvGraphicFramePr>
            <a:graphicFrameLocks noGrp="1" noChangeAspect="1"/>
          </p:cNvGraphicFramePr>
          <p:nvPr>
            <p:ph idx="1"/>
          </p:nvPr>
        </p:nvGraphicFramePr>
        <p:xfrm>
          <a:off x="131000" y="866208"/>
          <a:ext cx="8892480" cy="5210176"/>
        </p:xfrm>
        <a:graphic>
          <a:graphicData uri="http://schemas.openxmlformats.org/drawingml/2006/table">
            <a:tbl>
              <a:tblPr firstRow="1">
                <a:tableStyleId>{5940675A-B579-460E-94D1-54222C63F5DA}</a:tableStyleId>
              </a:tblPr>
              <a:tblGrid>
                <a:gridCol w="3038264"/>
                <a:gridCol w="2973896"/>
                <a:gridCol w="2880320"/>
              </a:tblGrid>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solidFill>
                            <a:srgbClr val="FF0000"/>
                          </a:solidFill>
                          <a:effectLst>
                            <a:outerShdw blurRad="38100" dist="38100" dir="2700000" algn="tl">
                              <a:srgbClr val="000000"/>
                            </a:outerShdw>
                          </a:effectLst>
                        </a:rPr>
                        <a:t>Parameter</a:t>
                      </a:r>
                      <a:endParaRPr kumimoji="0" lang="en-US" sz="1800" b="0" i="0" u="none" strike="noStrike" cap="none" normalizeH="0" baseline="0" dirty="0" smtClean="0">
                        <a:ln>
                          <a:noFill/>
                        </a:ln>
                        <a:solidFill>
                          <a:srgbClr val="FF0000"/>
                        </a:solidFill>
                        <a:effectLst>
                          <a:outerShdw blurRad="38100" dist="38100" dir="2700000" algn="tl">
                            <a:srgbClr val="000000"/>
                          </a:outerShdw>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solidFill>
                            <a:srgbClr val="FF0000"/>
                          </a:solidFill>
                          <a:effectLst>
                            <a:outerShdw blurRad="38100" dist="38100" dir="2700000" algn="tl">
                              <a:srgbClr val="000000"/>
                            </a:outerShdw>
                          </a:effectLst>
                        </a:rPr>
                        <a:t>ICAL</a:t>
                      </a:r>
                      <a:endParaRPr kumimoji="0" lang="en-US" sz="1800" b="0" i="0" u="none" strike="noStrike" cap="none" normalizeH="0" baseline="0" dirty="0" smtClean="0">
                        <a:ln>
                          <a:noFill/>
                        </a:ln>
                        <a:solidFill>
                          <a:srgbClr val="FF0000"/>
                        </a:solidFill>
                        <a:effectLst>
                          <a:outerShdw blurRad="38100" dist="38100" dir="2700000" algn="tl">
                            <a:srgbClr val="000000"/>
                          </a:outerShdw>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1800" u="none" strike="noStrike" cap="none" normalizeH="0" baseline="0" dirty="0" smtClean="0">
                          <a:ln>
                            <a:noFill/>
                          </a:ln>
                          <a:solidFill>
                            <a:srgbClr val="FF0000"/>
                          </a:solidFill>
                          <a:effectLst>
                            <a:outerShdw blurRad="38100" dist="38100" dir="2700000" algn="tl">
                              <a:srgbClr val="000000"/>
                            </a:outerShdw>
                          </a:effectLst>
                        </a:rPr>
                        <a:t>ICAL-EM</a:t>
                      </a:r>
                      <a:endParaRPr kumimoji="0" lang="en-US" sz="1800" b="0" i="0" u="none" strike="noStrike" cap="none" normalizeH="0" baseline="0" dirty="0" smtClean="0">
                        <a:ln>
                          <a:noFill/>
                        </a:ln>
                        <a:solidFill>
                          <a:srgbClr val="FF0000"/>
                        </a:solidFill>
                        <a:effectLst>
                          <a:outerShdw blurRad="38100" dist="38100" dir="2700000" algn="tl">
                            <a:srgbClr val="000000"/>
                          </a:outerShdw>
                        </a:effectLst>
                        <a:latin typeface="Arial" charset="0"/>
                        <a:cs typeface="Arial" charset="0"/>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No. of  modules</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3</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kern="1200" cap="none" normalizeH="0" baseline="0" dirty="0" smtClean="0">
                          <a:ln>
                            <a:noFill/>
                          </a:ln>
                          <a:solidFill>
                            <a:schemeClr val="tx1"/>
                          </a:solidFill>
                          <a:effectLst/>
                        </a:rPr>
                        <a:t>1</a:t>
                      </a:r>
                      <a:endParaRPr kumimoji="0" lang="en-US" sz="1600" u="none" strike="noStrike" kern="1200" cap="none" normalizeH="0" baseline="0" dirty="0" smtClean="0">
                        <a:ln>
                          <a:noFill/>
                        </a:ln>
                        <a:solidFill>
                          <a:schemeClr val="tx1"/>
                        </a:solidFill>
                        <a:effectLst/>
                        <a:latin typeface="+mn-lt"/>
                        <a:ea typeface="+mn-ea"/>
                        <a:cs typeface="+mn-cs"/>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Module dimensions</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16.2m × 16m × 14.5m</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kern="1200" cap="none" normalizeH="0" baseline="0" dirty="0" smtClean="0">
                          <a:ln>
                            <a:noFill/>
                          </a:ln>
                          <a:solidFill>
                            <a:schemeClr val="tx1"/>
                          </a:solidFill>
                          <a:effectLst/>
                        </a:rPr>
                        <a:t>8m </a:t>
                      </a:r>
                      <a:r>
                        <a:rPr kumimoji="0" lang="en-US" sz="1600" u="none" strike="noStrike" cap="none" normalizeH="0" baseline="0" dirty="0" smtClean="0">
                          <a:ln>
                            <a:noFill/>
                          </a:ln>
                          <a:solidFill>
                            <a:schemeClr val="tx1"/>
                          </a:solidFill>
                          <a:effectLst/>
                        </a:rPr>
                        <a:t>× 8m x 2m</a:t>
                      </a:r>
                      <a:endParaRPr kumimoji="0" lang="en-US" sz="1600" u="none" strike="noStrike" kern="1200" cap="none" normalizeH="0" baseline="0" dirty="0" smtClean="0">
                        <a:ln>
                          <a:noFill/>
                        </a:ln>
                        <a:solidFill>
                          <a:schemeClr val="tx1"/>
                        </a:solidFill>
                        <a:effectLst/>
                        <a:latin typeface="+mn-lt"/>
                        <a:ea typeface="+mn-ea"/>
                        <a:cs typeface="+mn-cs"/>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Detector dimensions</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49m × 16m × 14.5m</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1600" u="none" strike="noStrike" kern="1200" cap="none" normalizeH="0" baseline="0" dirty="0" smtClean="0">
                          <a:ln>
                            <a:noFill/>
                          </a:ln>
                          <a:solidFill>
                            <a:schemeClr val="tx1"/>
                          </a:solidFill>
                          <a:effectLst/>
                        </a:rPr>
                        <a:t>8m </a:t>
                      </a:r>
                      <a:r>
                        <a:rPr kumimoji="0" lang="en-US" sz="1600" u="none" strike="noStrike" cap="none" normalizeH="0" baseline="0" dirty="0" smtClean="0">
                          <a:ln>
                            <a:noFill/>
                          </a:ln>
                          <a:solidFill>
                            <a:schemeClr val="tx1"/>
                          </a:solidFill>
                          <a:effectLst/>
                        </a:rPr>
                        <a:t>× 8m x 2m</a:t>
                      </a:r>
                      <a:endParaRPr kumimoji="0" lang="en-US" sz="1600" u="none" strike="noStrike" kern="1200" cap="none" normalizeH="0" baseline="0" dirty="0" smtClean="0">
                        <a:ln>
                          <a:noFill/>
                        </a:ln>
                        <a:solidFill>
                          <a:schemeClr val="tx1"/>
                        </a:solidFill>
                        <a:effectLst/>
                        <a:latin typeface="+mn-lt"/>
                        <a:ea typeface="+mn-ea"/>
                        <a:cs typeface="+mn-cs"/>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No. of  layers</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150</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kern="1200" cap="none" normalizeH="0" baseline="0" dirty="0" smtClean="0">
                          <a:ln>
                            <a:noFill/>
                          </a:ln>
                          <a:solidFill>
                            <a:schemeClr val="tx1"/>
                          </a:solidFill>
                          <a:effectLst/>
                        </a:rPr>
                        <a:t>20</a:t>
                      </a:r>
                      <a:endParaRPr kumimoji="0" lang="en-US" sz="1600" u="none" strike="noStrike" kern="1200" cap="none" normalizeH="0" baseline="0" dirty="0" smtClean="0">
                        <a:ln>
                          <a:noFill/>
                        </a:ln>
                        <a:solidFill>
                          <a:schemeClr val="tx1"/>
                        </a:solidFill>
                        <a:effectLst/>
                        <a:latin typeface="+mn-lt"/>
                        <a:ea typeface="+mn-ea"/>
                        <a:cs typeface="+mn-cs"/>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Iron plate thickness</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56mm</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kern="1200" cap="none" normalizeH="0" baseline="0" dirty="0" smtClean="0">
                          <a:ln>
                            <a:noFill/>
                          </a:ln>
                          <a:solidFill>
                            <a:schemeClr val="tx1"/>
                          </a:solidFill>
                          <a:effectLst/>
                        </a:rPr>
                        <a:t>56mm</a:t>
                      </a:r>
                      <a:endParaRPr kumimoji="0" lang="en-US" sz="1600" u="none" strike="noStrike" kern="1200" cap="none" normalizeH="0" baseline="0" dirty="0" smtClean="0">
                        <a:ln>
                          <a:noFill/>
                        </a:ln>
                        <a:solidFill>
                          <a:schemeClr val="tx1"/>
                        </a:solidFill>
                        <a:effectLst/>
                        <a:latin typeface="+mn-lt"/>
                        <a:ea typeface="+mn-ea"/>
                        <a:cs typeface="+mn-cs"/>
                      </a:endParaRPr>
                    </a:p>
                  </a:txBody>
                  <a:tcPr marL="82296" marR="82296" marT="27432" marB="27432" anchor="ctr" horzOverflow="overflow"/>
                </a:tc>
              </a:tr>
              <a:tr h="376844">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Gap for RPC trays</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40mm</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kern="1200" cap="none" normalizeH="0" baseline="0" dirty="0" smtClean="0">
                          <a:ln>
                            <a:noFill/>
                          </a:ln>
                          <a:solidFill>
                            <a:schemeClr val="tx1"/>
                          </a:solidFill>
                          <a:effectLst/>
                        </a:rPr>
                        <a:t>40mm</a:t>
                      </a:r>
                      <a:endParaRPr kumimoji="0" lang="en-US" sz="1600" u="none" strike="noStrike" kern="1200" cap="none" normalizeH="0" baseline="0" dirty="0" smtClean="0">
                        <a:ln>
                          <a:noFill/>
                        </a:ln>
                        <a:solidFill>
                          <a:schemeClr val="tx1"/>
                        </a:solidFill>
                        <a:effectLst/>
                        <a:latin typeface="+mn-lt"/>
                        <a:ea typeface="+mn-ea"/>
                        <a:cs typeface="+mn-cs"/>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Magnetic field</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1.3Tesla</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kern="1200" cap="none" normalizeH="0" baseline="0" dirty="0" smtClean="0">
                          <a:ln>
                            <a:noFill/>
                          </a:ln>
                          <a:solidFill>
                            <a:schemeClr val="tx1"/>
                          </a:solidFill>
                          <a:effectLst/>
                        </a:rPr>
                        <a:t>1.3Tesla</a:t>
                      </a:r>
                      <a:endParaRPr kumimoji="0" lang="en-US" sz="1600" u="none" strike="noStrike" kern="1200" cap="none" normalizeH="0" baseline="0" dirty="0" smtClean="0">
                        <a:ln>
                          <a:noFill/>
                        </a:ln>
                        <a:solidFill>
                          <a:schemeClr val="tx1"/>
                        </a:solidFill>
                        <a:effectLst/>
                        <a:latin typeface="+mn-lt"/>
                        <a:ea typeface="+mn-ea"/>
                        <a:cs typeface="+mn-cs"/>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RPC dimensions</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1.95m × 1.91m × 30mm</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1600" u="none" strike="noStrike" cap="none" normalizeH="0" baseline="0" dirty="0" smtClean="0">
                          <a:ln>
                            <a:noFill/>
                          </a:ln>
                          <a:solidFill>
                            <a:schemeClr val="tx1"/>
                          </a:solidFill>
                          <a:effectLst/>
                        </a:rPr>
                        <a:t>1.95m × 1.91m × 30mm</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Readout strip pitch</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30mm</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1600" u="none" strike="noStrike" cap="none" normalizeH="0" baseline="0" dirty="0" smtClean="0">
                          <a:ln>
                            <a:noFill/>
                          </a:ln>
                          <a:solidFill>
                            <a:schemeClr val="tx1"/>
                          </a:solidFill>
                          <a:effectLst/>
                        </a:rPr>
                        <a:t>30mm</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No. of  RPCs/Road/Layer</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8</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kern="1200" cap="none" normalizeH="0" baseline="0" dirty="0" smtClean="0">
                          <a:ln>
                            <a:noFill/>
                          </a:ln>
                          <a:solidFill>
                            <a:schemeClr val="tx1"/>
                          </a:solidFill>
                          <a:effectLst/>
                        </a:rPr>
                        <a:t>4</a:t>
                      </a:r>
                      <a:endParaRPr kumimoji="0" lang="en-US" sz="1600" u="none" strike="noStrike" kern="1200" cap="none" normalizeH="0" baseline="0" dirty="0" smtClean="0">
                        <a:ln>
                          <a:noFill/>
                        </a:ln>
                        <a:solidFill>
                          <a:schemeClr val="tx1"/>
                        </a:solidFill>
                        <a:effectLst/>
                        <a:latin typeface="+mn-lt"/>
                        <a:ea typeface="+mn-ea"/>
                        <a:cs typeface="+mn-cs"/>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No. of  Roads/Layer/Module</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8</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kern="1200" cap="none" normalizeH="0" baseline="0" dirty="0" smtClean="0">
                          <a:ln>
                            <a:noFill/>
                          </a:ln>
                          <a:solidFill>
                            <a:schemeClr val="tx1"/>
                          </a:solidFill>
                          <a:effectLst/>
                        </a:rPr>
                        <a:t>4</a:t>
                      </a:r>
                      <a:endParaRPr kumimoji="0" lang="en-US" sz="1600" u="none" strike="noStrike" kern="1200" cap="none" normalizeH="0" baseline="0" dirty="0" smtClean="0">
                        <a:ln>
                          <a:noFill/>
                        </a:ln>
                        <a:solidFill>
                          <a:schemeClr val="tx1"/>
                        </a:solidFill>
                        <a:effectLst/>
                        <a:latin typeface="+mn-lt"/>
                        <a:ea typeface="+mn-ea"/>
                        <a:cs typeface="+mn-cs"/>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No. of  RPC units/Layer</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192</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kern="1200" cap="none" normalizeH="0" baseline="0" dirty="0" smtClean="0">
                          <a:ln>
                            <a:noFill/>
                          </a:ln>
                          <a:solidFill>
                            <a:schemeClr val="tx1"/>
                          </a:solidFill>
                          <a:effectLst/>
                        </a:rPr>
                        <a:t>16</a:t>
                      </a:r>
                      <a:endParaRPr kumimoji="0" lang="en-US" sz="1600" u="none" strike="noStrike" kern="1200" cap="none" normalizeH="0" baseline="0" dirty="0" smtClean="0">
                        <a:ln>
                          <a:noFill/>
                        </a:ln>
                        <a:solidFill>
                          <a:schemeClr val="tx1"/>
                        </a:solidFill>
                        <a:effectLst/>
                        <a:latin typeface="+mn-lt"/>
                        <a:ea typeface="+mn-ea"/>
                        <a:cs typeface="+mn-cs"/>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No. of  RPC units</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cap="none" normalizeH="0" baseline="0" dirty="0" smtClean="0">
                          <a:ln>
                            <a:noFill/>
                          </a:ln>
                          <a:solidFill>
                            <a:schemeClr val="tx1"/>
                          </a:solidFill>
                          <a:effectLst/>
                        </a:rPr>
                        <a:t>28,800 (107,266m</a:t>
                      </a:r>
                      <a:r>
                        <a:rPr kumimoji="0" lang="en-US" sz="1600" u="none" strike="noStrike" cap="none" normalizeH="0" baseline="30000" dirty="0" smtClean="0">
                          <a:ln>
                            <a:noFill/>
                          </a:ln>
                          <a:solidFill>
                            <a:schemeClr val="tx1"/>
                          </a:solidFill>
                          <a:effectLst/>
                        </a:rPr>
                        <a:t>2</a:t>
                      </a:r>
                      <a:r>
                        <a:rPr kumimoji="0" lang="en-US" sz="1600" u="none" strike="noStrike" cap="none" normalizeH="0" baseline="0" dirty="0" smtClean="0">
                          <a:ln>
                            <a:noFill/>
                          </a:ln>
                          <a:solidFill>
                            <a:schemeClr val="tx1"/>
                          </a:solidFill>
                          <a:effectLst/>
                        </a:rPr>
                        <a:t>)</a:t>
                      </a:r>
                      <a:endParaRPr kumimoji="0" lang="en-US" sz="1600" b="0" i="0" u="none" strike="noStrike" cap="none" normalizeH="0" baseline="3000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u="none" strike="noStrike" kern="1200" cap="none" normalizeH="0" baseline="0" dirty="0" smtClean="0">
                          <a:ln>
                            <a:noFill/>
                          </a:ln>
                          <a:solidFill>
                            <a:schemeClr val="tx1"/>
                          </a:solidFill>
                          <a:effectLst/>
                        </a:rPr>
                        <a:t>320 </a:t>
                      </a:r>
                      <a:r>
                        <a:rPr kumimoji="0" lang="en-US" sz="1600" u="none" strike="noStrike" cap="none" normalizeH="0" baseline="0" dirty="0" smtClean="0">
                          <a:ln>
                            <a:noFill/>
                          </a:ln>
                          <a:solidFill>
                            <a:schemeClr val="tx1"/>
                          </a:solidFill>
                          <a:effectLst/>
                        </a:rPr>
                        <a:t>(1,192m</a:t>
                      </a:r>
                      <a:r>
                        <a:rPr kumimoji="0" lang="en-US" sz="1600" u="none" strike="noStrike" cap="none" normalizeH="0" baseline="30000" dirty="0" smtClean="0">
                          <a:ln>
                            <a:noFill/>
                          </a:ln>
                          <a:solidFill>
                            <a:schemeClr val="tx1"/>
                          </a:solidFill>
                          <a:effectLst/>
                        </a:rPr>
                        <a:t>2</a:t>
                      </a:r>
                      <a:r>
                        <a:rPr kumimoji="0" lang="en-US" sz="1600" u="none" strike="noStrike" cap="none" normalizeH="0" baseline="0" dirty="0" smtClean="0">
                          <a:ln>
                            <a:noFill/>
                          </a:ln>
                          <a:solidFill>
                            <a:schemeClr val="tx1"/>
                          </a:solidFill>
                          <a:effectLst/>
                        </a:rPr>
                        <a:t>)</a:t>
                      </a:r>
                      <a:endParaRPr kumimoji="0" lang="en-US" sz="1600" u="none" strike="noStrike" kern="1200" cap="none" normalizeH="0" baseline="0" dirty="0" smtClean="0">
                        <a:ln>
                          <a:noFill/>
                        </a:ln>
                        <a:solidFill>
                          <a:schemeClr val="tx1"/>
                        </a:solidFill>
                        <a:effectLst/>
                        <a:latin typeface="+mn-lt"/>
                        <a:ea typeface="+mn-ea"/>
                        <a:cs typeface="+mn-cs"/>
                      </a:endParaRPr>
                    </a:p>
                  </a:txBody>
                  <a:tcPr marL="82296" marR="82296" marT="27432" marB="27432" anchor="ctr" horzOverflow="overflow"/>
                </a:tc>
              </a:tr>
              <a:tr h="345238">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u="none" strike="noStrike" cap="none" normalizeH="0" baseline="0" dirty="0" smtClean="0">
                          <a:ln>
                            <a:noFill/>
                          </a:ln>
                          <a:solidFill>
                            <a:schemeClr val="tx1"/>
                          </a:solidFill>
                          <a:effectLst/>
                        </a:rPr>
                        <a:t>No. of readout strips</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u="none" strike="noStrike" cap="none" normalizeH="0" baseline="0" dirty="0" smtClean="0">
                          <a:ln>
                            <a:noFill/>
                          </a:ln>
                          <a:solidFill>
                            <a:schemeClr val="tx1"/>
                          </a:solidFill>
                          <a:effectLst/>
                        </a:rPr>
                        <a:t>3,686,400</a:t>
                      </a:r>
                      <a:endParaRPr kumimoji="0" lang="en-US" sz="1600" b="0" i="0" u="none" strike="noStrike" cap="none" normalizeH="0" baseline="0" dirty="0" smtClean="0">
                        <a:ln>
                          <a:noFill/>
                        </a:ln>
                        <a:solidFill>
                          <a:schemeClr val="tx1"/>
                        </a:solidFill>
                        <a:effectLst/>
                        <a:latin typeface="Arial" charset="0"/>
                        <a:cs typeface="Arial" charset="0"/>
                      </a:endParaRPr>
                    </a:p>
                  </a:txBody>
                  <a:tcPr marL="82296" marR="82296" marT="27432" marB="27432" anchor="ctr"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u="none" strike="noStrike" kern="1200" cap="none" normalizeH="0" baseline="0" dirty="0" smtClean="0">
                          <a:ln>
                            <a:noFill/>
                          </a:ln>
                          <a:solidFill>
                            <a:schemeClr val="tx1"/>
                          </a:solidFill>
                          <a:effectLst/>
                        </a:rPr>
                        <a:t>40,960</a:t>
                      </a:r>
                      <a:endParaRPr kumimoji="0" lang="en-US" sz="1600" b="0" u="none" strike="noStrike" kern="1200" cap="none" normalizeH="0" baseline="0" dirty="0" smtClean="0">
                        <a:ln>
                          <a:noFill/>
                        </a:ln>
                        <a:solidFill>
                          <a:schemeClr val="tx1"/>
                        </a:solidFill>
                        <a:effectLst/>
                        <a:latin typeface="+mn-lt"/>
                        <a:ea typeface="+mn-ea"/>
                        <a:cs typeface="+mn-cs"/>
                      </a:endParaRPr>
                    </a:p>
                  </a:txBody>
                  <a:tcPr marL="82296" marR="82296" marT="27432" marB="27432" anchor="ctr" horzOverflow="overflow"/>
                </a:tc>
              </a:tr>
            </a:tbl>
          </a:graphicData>
        </a:graphic>
      </p:graphicFrame>
      <p:sp>
        <p:nvSpPr>
          <p:cNvPr id="5" name="Slide Number Placeholder 4"/>
          <p:cNvSpPr>
            <a:spLocks noGrp="1"/>
          </p:cNvSpPr>
          <p:nvPr>
            <p:ph type="sldNum" sz="quarter" idx="13"/>
          </p:nvPr>
        </p:nvSpPr>
        <p:spPr/>
        <p:txBody>
          <a:bodyPr/>
          <a:lstStyle/>
          <a:p>
            <a:fld id="{4A25DDA1-8321-48AA-B72A-57DD9D18B8CF}" type="slidenum">
              <a:rPr lang="en-SG" smtClean="0"/>
              <a:pPr/>
              <a:t>16</a:t>
            </a:fld>
            <a:endParaRPr lang="en-S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 characteristics_ChB"/>
          <p:cNvPicPr>
            <a:picLocks noChangeAspect="1" noChangeArrowheads="1"/>
          </p:cNvPicPr>
          <p:nvPr/>
        </p:nvPicPr>
        <p:blipFill>
          <a:blip r:embed="rId2" cstate="print"/>
          <a:srcRect t="9251" b="1322"/>
          <a:stretch>
            <a:fillRect/>
          </a:stretch>
        </p:blipFill>
        <p:spPr bwMode="auto">
          <a:xfrm>
            <a:off x="101496" y="763200"/>
            <a:ext cx="4741200" cy="2945903"/>
          </a:xfrm>
          <a:prstGeom prst="rect">
            <a:avLst/>
          </a:prstGeom>
          <a:noFill/>
          <a:ln w="9525">
            <a:noFill/>
            <a:miter lim="800000"/>
            <a:headEnd/>
            <a:tailEnd/>
          </a:ln>
        </p:spPr>
      </p:pic>
      <p:sp>
        <p:nvSpPr>
          <p:cNvPr id="5" name="TextBox 4"/>
          <p:cNvSpPr txBox="1"/>
          <p:nvPr/>
        </p:nvSpPr>
        <p:spPr>
          <a:xfrm>
            <a:off x="683752" y="836712"/>
            <a:ext cx="1656000" cy="215444"/>
          </a:xfrm>
          <a:prstGeom prst="rect">
            <a:avLst/>
          </a:prstGeom>
          <a:noFill/>
          <a:effectLst>
            <a:outerShdw blurRad="50800" dist="38100" dir="2700000" algn="tl" rotWithShape="0">
              <a:prstClr val="black">
                <a:alpha val="40000"/>
              </a:prstClr>
            </a:outerShdw>
          </a:effectLst>
        </p:spPr>
        <p:txBody>
          <a:bodyPr wrap="square" lIns="0" tIns="0" rIns="0" bIns="0" rtlCol="0" anchor="ctr" anchorCtr="1">
            <a:spAutoFit/>
          </a:bodyPr>
          <a:lstStyle/>
          <a:p>
            <a:r>
              <a:rPr lang="en-US" sz="1400" dirty="0" smtClean="0">
                <a:solidFill>
                  <a:srgbClr val="FF0000"/>
                </a:solidFill>
                <a:latin typeface="Arial Rounded MT Bold" pitchFamily="34" charset="0"/>
              </a:rPr>
              <a:t>V-I characteristics</a:t>
            </a:r>
            <a:endParaRPr lang="en-SG" sz="1400" dirty="0">
              <a:solidFill>
                <a:srgbClr val="FF0000"/>
              </a:solidFill>
              <a:latin typeface="Arial Rounded MT Bold" pitchFamily="34" charset="0"/>
            </a:endParaRPr>
          </a:p>
        </p:txBody>
      </p:sp>
      <p:pic>
        <p:nvPicPr>
          <p:cNvPr id="6" name="Content Placeholder 19" descr="Efficiency_AL01_withoutSF6.PNG"/>
          <p:cNvPicPr>
            <a:picLocks noChangeAspect="1"/>
          </p:cNvPicPr>
          <p:nvPr/>
        </p:nvPicPr>
        <p:blipFill>
          <a:blip r:embed="rId3" cstate="print"/>
          <a:srcRect l="774" t="4409" r="774" b="1890"/>
          <a:stretch>
            <a:fillRect/>
          </a:stretch>
        </p:blipFill>
        <p:spPr>
          <a:xfrm>
            <a:off x="101496" y="3729911"/>
            <a:ext cx="4739923" cy="276956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SRPC characterisation</a:t>
            </a:r>
            <a:endParaRPr lang="en-SG" dirty="0"/>
          </a:p>
        </p:txBody>
      </p:sp>
      <p:sp>
        <p:nvSpPr>
          <p:cNvPr id="3" name="Footer Placeholder 2"/>
          <p:cNvSpPr>
            <a:spLocks noGrp="1"/>
          </p:cNvSpPr>
          <p:nvPr>
            <p:ph type="ftr" sz="quarter" idx="11"/>
          </p:nvPr>
        </p:nvSpPr>
        <p:spPr/>
        <p:txBody>
          <a:bodyPr/>
          <a:lstStyle/>
          <a:p>
            <a:r>
              <a:rPr lang="en-SG" dirty="0" smtClean="0"/>
              <a:t>B.Satyanarayana &amp; Moon Moon Devi                              ASET Colloquium                              September 12, 2014</a:t>
            </a:r>
            <a:endParaRPr lang="en-SG" dirty="0"/>
          </a:p>
        </p:txBody>
      </p:sp>
      <p:sp>
        <p:nvSpPr>
          <p:cNvPr id="7" name="TextBox 6"/>
          <p:cNvSpPr txBox="1"/>
          <p:nvPr/>
        </p:nvSpPr>
        <p:spPr>
          <a:xfrm>
            <a:off x="575744" y="3756562"/>
            <a:ext cx="1692000" cy="215444"/>
          </a:xfrm>
          <a:prstGeom prst="rect">
            <a:avLst/>
          </a:prstGeom>
          <a:noFill/>
          <a:effectLst>
            <a:outerShdw blurRad="50800" dist="38100" dir="2700000" algn="tl" rotWithShape="0">
              <a:prstClr val="black">
                <a:alpha val="40000"/>
              </a:prstClr>
            </a:outerShdw>
          </a:effectLst>
        </p:spPr>
        <p:txBody>
          <a:bodyPr wrap="square" lIns="0" tIns="0" rIns="0" bIns="0" rtlCol="0" anchor="ctr" anchorCtr="1">
            <a:spAutoFit/>
          </a:bodyPr>
          <a:lstStyle/>
          <a:p>
            <a:r>
              <a:rPr lang="en-US" sz="1400" dirty="0" smtClean="0">
                <a:solidFill>
                  <a:srgbClr val="FF0000"/>
                </a:solidFill>
                <a:latin typeface="Arial Rounded MT Bold" pitchFamily="34" charset="0"/>
              </a:rPr>
              <a:t>Efficiency plateau</a:t>
            </a:r>
            <a:endParaRPr lang="en-SG" sz="1400" dirty="0">
              <a:solidFill>
                <a:srgbClr val="FF0000"/>
              </a:solidFill>
              <a:latin typeface="Arial Rounded MT Bold" pitchFamily="34" charset="0"/>
            </a:endParaRPr>
          </a:p>
        </p:txBody>
      </p:sp>
      <p:pic>
        <p:nvPicPr>
          <p:cNvPr id="8" name="Picture 3" descr="ib01-qdc"/>
          <p:cNvPicPr>
            <a:picLocks noChangeAspect="1" noChangeArrowheads="1"/>
          </p:cNvPicPr>
          <p:nvPr/>
        </p:nvPicPr>
        <p:blipFill>
          <a:blip r:embed="rId4" cstate="print"/>
          <a:srcRect/>
          <a:stretch>
            <a:fillRect/>
          </a:stretch>
        </p:blipFill>
        <p:spPr bwMode="auto">
          <a:xfrm>
            <a:off x="4860032" y="764704"/>
            <a:ext cx="4197092" cy="2844000"/>
          </a:xfrm>
          <a:prstGeom prst="rect">
            <a:avLst/>
          </a:prstGeom>
          <a:noFill/>
          <a:ln w="9525">
            <a:noFill/>
            <a:miter lim="800000"/>
            <a:headEnd/>
            <a:tailEnd/>
          </a:ln>
        </p:spPr>
      </p:pic>
      <p:pic>
        <p:nvPicPr>
          <p:cNvPr id="9" name="Picture 3" descr="ib01-tdc"/>
          <p:cNvPicPr>
            <a:picLocks noChangeAspect="1" noChangeArrowheads="1"/>
          </p:cNvPicPr>
          <p:nvPr/>
        </p:nvPicPr>
        <p:blipFill>
          <a:blip r:embed="rId5" cstate="print"/>
          <a:srcRect/>
          <a:stretch>
            <a:fillRect/>
          </a:stretch>
        </p:blipFill>
        <p:spPr bwMode="auto">
          <a:xfrm>
            <a:off x="4860000" y="3645024"/>
            <a:ext cx="4197051" cy="2844000"/>
          </a:xfrm>
          <a:prstGeom prst="rect">
            <a:avLst/>
          </a:prstGeom>
          <a:noFill/>
          <a:ln w="9525">
            <a:noFill/>
            <a:miter lim="800000"/>
            <a:headEnd/>
            <a:tailEnd/>
          </a:ln>
        </p:spPr>
      </p:pic>
      <p:sp>
        <p:nvSpPr>
          <p:cNvPr id="10" name="TextBox 9"/>
          <p:cNvSpPr txBox="1"/>
          <p:nvPr/>
        </p:nvSpPr>
        <p:spPr>
          <a:xfrm>
            <a:off x="5976240" y="780114"/>
            <a:ext cx="756000" cy="215444"/>
          </a:xfrm>
          <a:prstGeom prst="rect">
            <a:avLst/>
          </a:prstGeom>
          <a:noFill/>
          <a:effectLst>
            <a:outerShdw blurRad="50800" dist="38100" dir="2700000" algn="tl" rotWithShape="0">
              <a:prstClr val="black">
                <a:alpha val="40000"/>
              </a:prstClr>
            </a:outerShdw>
          </a:effectLst>
        </p:spPr>
        <p:txBody>
          <a:bodyPr wrap="square" lIns="0" tIns="0" rIns="0" bIns="0" rtlCol="0" anchor="ctr" anchorCtr="1">
            <a:spAutoFit/>
          </a:bodyPr>
          <a:lstStyle/>
          <a:p>
            <a:r>
              <a:rPr lang="en-US" sz="1400" dirty="0" smtClean="0">
                <a:solidFill>
                  <a:srgbClr val="FF0000"/>
                </a:solidFill>
                <a:latin typeface="Arial Rounded MT Bold" pitchFamily="34" charset="0"/>
              </a:rPr>
              <a:t>Charge</a:t>
            </a:r>
            <a:endParaRPr lang="en-SG" sz="1400" dirty="0">
              <a:solidFill>
                <a:srgbClr val="FF0000"/>
              </a:solidFill>
              <a:latin typeface="Arial Rounded MT Bold" pitchFamily="34" charset="0"/>
            </a:endParaRPr>
          </a:p>
        </p:txBody>
      </p:sp>
      <p:sp>
        <p:nvSpPr>
          <p:cNvPr id="11" name="TextBox 10"/>
          <p:cNvSpPr txBox="1"/>
          <p:nvPr/>
        </p:nvSpPr>
        <p:spPr>
          <a:xfrm>
            <a:off x="5838744" y="3644941"/>
            <a:ext cx="720000" cy="215444"/>
          </a:xfrm>
          <a:prstGeom prst="rect">
            <a:avLst/>
          </a:prstGeom>
          <a:noFill/>
          <a:effectLst>
            <a:outerShdw blurRad="50800" dist="38100" dir="2700000" algn="tl" rotWithShape="0">
              <a:prstClr val="black">
                <a:alpha val="40000"/>
              </a:prstClr>
            </a:outerShdw>
          </a:effectLst>
        </p:spPr>
        <p:txBody>
          <a:bodyPr wrap="square" lIns="0" tIns="0" rIns="0" bIns="0" rtlCol="0" anchor="ctr" anchorCtr="1">
            <a:spAutoFit/>
          </a:bodyPr>
          <a:lstStyle/>
          <a:p>
            <a:r>
              <a:rPr lang="en-US" sz="1400" dirty="0" smtClean="0">
                <a:solidFill>
                  <a:srgbClr val="FF0000"/>
                </a:solidFill>
                <a:latin typeface="Arial Rounded MT Bold" pitchFamily="34" charset="0"/>
              </a:rPr>
              <a:t>Timing</a:t>
            </a:r>
            <a:endParaRPr lang="en-SG" sz="1400" dirty="0">
              <a:solidFill>
                <a:srgbClr val="FF0000"/>
              </a:solidFill>
              <a:latin typeface="Arial Rounded MT Bold" pitchFamily="34" charset="0"/>
            </a:endParaRPr>
          </a:p>
        </p:txBody>
      </p:sp>
      <p:sp>
        <p:nvSpPr>
          <p:cNvPr id="12" name="Slide Number Placeholder 11"/>
          <p:cNvSpPr>
            <a:spLocks noGrp="1"/>
          </p:cNvSpPr>
          <p:nvPr>
            <p:ph type="sldNum" sz="quarter" idx="13"/>
          </p:nvPr>
        </p:nvSpPr>
        <p:spPr/>
        <p:txBody>
          <a:bodyPr/>
          <a:lstStyle/>
          <a:p>
            <a:fld id="{4A25DDA1-8321-48AA-B72A-57DD9D18B8CF}" type="slidenum">
              <a:rPr lang="en-SG" smtClean="0"/>
              <a:pPr/>
              <a:t>17</a:t>
            </a:fld>
            <a:endParaRPr lang="en-S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P9098-1-0.JPG"/>
          <p:cNvPicPr>
            <a:picLocks noChangeAspect="1"/>
          </p:cNvPicPr>
          <p:nvPr/>
        </p:nvPicPr>
        <p:blipFill>
          <a:blip r:embed="rId2" cstate="print"/>
          <a:srcRect t="3250" b="3250"/>
          <a:stretch>
            <a:fillRect/>
          </a:stretch>
        </p:blipFill>
        <p:spPr>
          <a:xfrm>
            <a:off x="288000" y="3592176"/>
            <a:ext cx="4140000" cy="2903672"/>
          </a:xfrm>
          <a:prstGeom prst="rect">
            <a:avLst/>
          </a:prstGeom>
        </p:spPr>
      </p:pic>
      <p:sp>
        <p:nvSpPr>
          <p:cNvPr id="2" name="Title 1"/>
          <p:cNvSpPr>
            <a:spLocks noGrp="1"/>
          </p:cNvSpPr>
          <p:nvPr>
            <p:ph type="title"/>
          </p:nvPr>
        </p:nvSpPr>
        <p:spPr/>
        <p:txBody>
          <a:bodyPr/>
          <a:lstStyle/>
          <a:p>
            <a:r>
              <a:rPr lang="en-US" dirty="0" smtClean="0"/>
              <a:t>Prototyping of ICAL detector</a:t>
            </a:r>
            <a:endParaRPr lang="en-SG" dirty="0"/>
          </a:p>
        </p:txBody>
      </p:sp>
      <p:sp>
        <p:nvSpPr>
          <p:cNvPr id="3" name="Footer Placeholder 2"/>
          <p:cNvSpPr>
            <a:spLocks noGrp="1"/>
          </p:cNvSpPr>
          <p:nvPr>
            <p:ph type="ftr" sz="quarter" idx="11"/>
          </p:nvPr>
        </p:nvSpPr>
        <p:spPr/>
        <p:txBody>
          <a:bodyPr/>
          <a:lstStyle/>
          <a:p>
            <a:r>
              <a:rPr lang="en-SG" dirty="0" smtClean="0"/>
              <a:t>B.Satyanarayana &amp; Moon Moon Devi                              ASET Colloquium                              September 12, 2014</a:t>
            </a:r>
            <a:endParaRPr lang="en-SG" dirty="0"/>
          </a:p>
        </p:txBody>
      </p:sp>
      <p:pic>
        <p:nvPicPr>
          <p:cNvPr id="12" name="Picture 4" descr="DSC_2970 copy"/>
          <p:cNvPicPr>
            <a:picLocks noChangeAspect="1" noChangeArrowheads="1"/>
          </p:cNvPicPr>
          <p:nvPr/>
        </p:nvPicPr>
        <p:blipFill>
          <a:blip r:embed="rId3" cstate="print"/>
          <a:srcRect b="5545"/>
          <a:stretch>
            <a:fillRect/>
          </a:stretch>
        </p:blipFill>
        <p:spPr bwMode="auto">
          <a:xfrm>
            <a:off x="288000" y="720000"/>
            <a:ext cx="4140000" cy="2821362"/>
          </a:xfrm>
          <a:prstGeom prst="rect">
            <a:avLst/>
          </a:prstGeom>
          <a:ln>
            <a:noFill/>
          </a:ln>
          <a:effectLst>
            <a:outerShdw blurRad="292100" dist="139700" dir="2700000" algn="tl" rotWithShape="0">
              <a:srgbClr val="333333">
                <a:alpha val="65000"/>
              </a:srgbClr>
            </a:outerShdw>
          </a:effectLst>
        </p:spPr>
      </p:pic>
      <p:pic>
        <p:nvPicPr>
          <p:cNvPr id="13" name="Content Placeholder 10" descr="SEP_3415.JPG"/>
          <p:cNvPicPr>
            <a:picLocks noChangeAspect="1"/>
          </p:cNvPicPr>
          <p:nvPr/>
        </p:nvPicPr>
        <p:blipFill>
          <a:blip r:embed="rId4" cstate="print"/>
          <a:srcRect l="14986" t="11678" r="6383" b="4430"/>
          <a:stretch>
            <a:fillRect/>
          </a:stretch>
        </p:blipFill>
        <p:spPr>
          <a:xfrm>
            <a:off x="4500000" y="720000"/>
            <a:ext cx="4140000" cy="2939075"/>
          </a:xfrm>
          <a:prstGeom prst="rect">
            <a:avLst/>
          </a:prstGeom>
          <a:ln>
            <a:noFill/>
          </a:ln>
          <a:effectLst>
            <a:outerShdw blurRad="292100" dist="139700" dir="2700000" algn="tl" rotWithShape="0">
              <a:srgbClr val="333333">
                <a:alpha val="65000"/>
              </a:srgbClr>
            </a:outerShdw>
          </a:effectLst>
        </p:spPr>
      </p:pic>
      <p:pic>
        <p:nvPicPr>
          <p:cNvPr id="14" name="Picture 2"/>
          <p:cNvPicPr>
            <a:picLocks noChangeAspect="1" noChangeArrowheads="1"/>
          </p:cNvPicPr>
          <p:nvPr/>
        </p:nvPicPr>
        <p:blipFill>
          <a:blip r:embed="rId5" cstate="print"/>
          <a:srcRect t="4153" b="4984"/>
          <a:stretch>
            <a:fillRect/>
          </a:stretch>
        </p:blipFill>
        <p:spPr bwMode="auto">
          <a:xfrm>
            <a:off x="4500000" y="3667587"/>
            <a:ext cx="4140000" cy="2819719"/>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4500000" y="3385787"/>
            <a:ext cx="3096000" cy="246221"/>
          </a:xfrm>
          <a:prstGeom prst="rect">
            <a:avLst/>
          </a:prstGeom>
          <a:solidFill>
            <a:srgbClr val="FFFF00"/>
          </a:solidFill>
        </p:spPr>
        <p:txBody>
          <a:bodyPr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FF0000"/>
                </a:solidFill>
                <a:latin typeface="Arial Rounded MT Bold" pitchFamily="34" charset="0"/>
              </a:rPr>
              <a:t>2m </a:t>
            </a:r>
            <a:r>
              <a:rPr lang="en-US" sz="1600" kern="0" dirty="0" smtClean="0">
                <a:solidFill>
                  <a:srgbClr val="FF0000"/>
                </a:solidFill>
                <a:latin typeface="Arial Rounded MT Bold" pitchFamily="34" charset="0"/>
                <a:sym typeface="Symbol"/>
              </a:rPr>
              <a:t> </a:t>
            </a:r>
            <a:r>
              <a:rPr kumimoji="0" lang="en-US" sz="1600" i="0" u="none" strike="noStrike" kern="0" cap="none" spc="0" normalizeH="0" baseline="0" noProof="0" dirty="0" smtClean="0">
                <a:ln>
                  <a:noFill/>
                </a:ln>
                <a:solidFill>
                  <a:srgbClr val="FF0000"/>
                </a:solidFill>
                <a:effectLst/>
                <a:uLnTx/>
                <a:uFillTx/>
                <a:latin typeface="Arial Rounded MT Bold" pitchFamily="34" charset="0"/>
              </a:rPr>
              <a:t>2m RPC test stand in TIFR</a:t>
            </a:r>
            <a:endParaRPr kumimoji="0" lang="en-SG" sz="1600" i="0" u="none" strike="noStrike" kern="0" cap="none" spc="0" normalizeH="0" baseline="0" noProof="0" dirty="0">
              <a:ln>
                <a:noFill/>
              </a:ln>
              <a:solidFill>
                <a:srgbClr val="FF0000"/>
              </a:solidFill>
              <a:effectLst/>
              <a:uLnTx/>
              <a:uFillTx/>
              <a:latin typeface="Arial Rounded MT Bold" pitchFamily="34" charset="0"/>
            </a:endParaRPr>
          </a:p>
        </p:txBody>
      </p:sp>
      <p:sp>
        <p:nvSpPr>
          <p:cNvPr id="17" name="TextBox 16"/>
          <p:cNvSpPr txBox="1"/>
          <p:nvPr/>
        </p:nvSpPr>
        <p:spPr>
          <a:xfrm>
            <a:off x="288000" y="3254787"/>
            <a:ext cx="2700000" cy="246221"/>
          </a:xfrm>
          <a:prstGeom prst="rect">
            <a:avLst/>
          </a:prstGeom>
          <a:solidFill>
            <a:srgbClr val="FFFF00"/>
          </a:solidFill>
        </p:spPr>
        <p:txBody>
          <a:bodyPr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FF0000"/>
                </a:solidFill>
                <a:effectLst/>
                <a:uLnTx/>
                <a:uFillTx/>
                <a:latin typeface="Arial Rounded MT Bold" pitchFamily="34" charset="0"/>
              </a:rPr>
              <a:t>1m </a:t>
            </a:r>
            <a:r>
              <a:rPr kumimoji="0" lang="en-US" sz="1600" i="0" u="none" strike="noStrike" kern="0" cap="none" spc="0" normalizeH="0" baseline="0" noProof="0" dirty="0" smtClean="0">
                <a:ln>
                  <a:noFill/>
                </a:ln>
                <a:solidFill>
                  <a:srgbClr val="FF0000"/>
                </a:solidFill>
                <a:effectLst/>
                <a:uLnTx/>
                <a:uFillTx/>
                <a:latin typeface="Arial Rounded MT Bold" pitchFamily="34" charset="0"/>
                <a:sym typeface="Symbol"/>
              </a:rPr>
              <a:t> </a:t>
            </a:r>
            <a:r>
              <a:rPr kumimoji="0" lang="en-US" sz="1600" i="0" u="none" strike="noStrike" kern="0" cap="none" spc="0" normalizeH="0" baseline="0" noProof="0" dirty="0" smtClean="0">
                <a:ln>
                  <a:noFill/>
                </a:ln>
                <a:solidFill>
                  <a:srgbClr val="FF0000"/>
                </a:solidFill>
                <a:effectLst/>
                <a:uLnTx/>
                <a:uFillTx/>
                <a:latin typeface="Arial Rounded MT Bold" pitchFamily="34" charset="0"/>
              </a:rPr>
              <a:t>1m RPC stack in TIFR</a:t>
            </a:r>
            <a:endParaRPr kumimoji="0" lang="en-SG" sz="1600" i="0" u="none" strike="noStrike" kern="0" cap="none" spc="0" normalizeH="0" baseline="0" noProof="0" dirty="0">
              <a:ln>
                <a:noFill/>
              </a:ln>
              <a:solidFill>
                <a:srgbClr val="FF0000"/>
              </a:solidFill>
              <a:effectLst/>
              <a:uLnTx/>
              <a:uFillTx/>
              <a:latin typeface="Arial Rounded MT Bold" pitchFamily="34" charset="0"/>
            </a:endParaRPr>
          </a:p>
        </p:txBody>
      </p:sp>
      <p:sp>
        <p:nvSpPr>
          <p:cNvPr id="10" name="Slide Number Placeholder 9"/>
          <p:cNvSpPr>
            <a:spLocks noGrp="1"/>
          </p:cNvSpPr>
          <p:nvPr>
            <p:ph type="sldNum" sz="quarter" idx="13"/>
          </p:nvPr>
        </p:nvSpPr>
        <p:spPr/>
        <p:txBody>
          <a:bodyPr/>
          <a:lstStyle/>
          <a:p>
            <a:fld id="{4A25DDA1-8321-48AA-B72A-57DD9D18B8CF}" type="slidenum">
              <a:rPr lang="en-SG" smtClean="0"/>
              <a:pPr/>
              <a:t>18</a:t>
            </a:fld>
            <a:endParaRPr lang="en-SG" dirty="0"/>
          </a:p>
        </p:txBody>
      </p:sp>
      <p:sp>
        <p:nvSpPr>
          <p:cNvPr id="11" name="TextBox 10"/>
          <p:cNvSpPr txBox="1"/>
          <p:nvPr/>
        </p:nvSpPr>
        <p:spPr>
          <a:xfrm>
            <a:off x="287864" y="6207115"/>
            <a:ext cx="3060000" cy="246221"/>
          </a:xfrm>
          <a:prstGeom prst="rect">
            <a:avLst/>
          </a:prstGeom>
          <a:solidFill>
            <a:srgbClr val="FFFF00"/>
          </a:solidFill>
        </p:spPr>
        <p:txBody>
          <a:bodyPr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FF0000"/>
                </a:solidFill>
                <a:effectLst/>
                <a:uLnTx/>
                <a:uFillTx/>
                <a:latin typeface="Arial Rounded MT Bold" pitchFamily="34" charset="0"/>
              </a:rPr>
              <a:t>1m </a:t>
            </a:r>
            <a:r>
              <a:rPr kumimoji="0" lang="en-US" sz="1600" i="0" u="none" strike="noStrike" kern="0" cap="none" spc="0" normalizeH="0" baseline="0" noProof="0" dirty="0" smtClean="0">
                <a:ln>
                  <a:noFill/>
                </a:ln>
                <a:solidFill>
                  <a:srgbClr val="FF0000"/>
                </a:solidFill>
                <a:effectLst/>
                <a:uLnTx/>
                <a:uFillTx/>
                <a:latin typeface="Arial Rounded MT Bold" pitchFamily="34" charset="0"/>
                <a:sym typeface="Symbol"/>
              </a:rPr>
              <a:t> </a:t>
            </a:r>
            <a:r>
              <a:rPr kumimoji="0" lang="en-US" sz="1600" i="0" u="none" strike="noStrike" kern="0" cap="none" spc="0" normalizeH="0" baseline="0" noProof="0" dirty="0" smtClean="0">
                <a:ln>
                  <a:noFill/>
                </a:ln>
                <a:solidFill>
                  <a:srgbClr val="FF0000"/>
                </a:solidFill>
                <a:effectLst/>
                <a:uLnTx/>
                <a:uFillTx/>
                <a:latin typeface="Arial Rounded MT Bold" pitchFamily="34" charset="0"/>
              </a:rPr>
              <a:t>1m RPC stack in Madurai</a:t>
            </a:r>
            <a:endParaRPr kumimoji="0" lang="en-SG" sz="1600" i="0" u="none" strike="noStrike" kern="0" cap="none" spc="0" normalizeH="0" baseline="0" noProof="0" dirty="0">
              <a:ln>
                <a:noFill/>
              </a:ln>
              <a:solidFill>
                <a:srgbClr val="FF0000"/>
              </a:solidFill>
              <a:effectLst/>
              <a:uLnTx/>
              <a:uFillTx/>
              <a:latin typeface="Arial Rounded MT Bold" pitchFamily="34" charset="0"/>
            </a:endParaRPr>
          </a:p>
        </p:txBody>
      </p:sp>
      <p:sp>
        <p:nvSpPr>
          <p:cNvPr id="15" name="TextBox 14"/>
          <p:cNvSpPr txBox="1"/>
          <p:nvPr/>
        </p:nvSpPr>
        <p:spPr>
          <a:xfrm>
            <a:off x="4500000" y="6207115"/>
            <a:ext cx="2772000" cy="246221"/>
          </a:xfrm>
          <a:prstGeom prst="rect">
            <a:avLst/>
          </a:prstGeom>
          <a:solidFill>
            <a:srgbClr val="FFFF00"/>
          </a:solidFill>
        </p:spPr>
        <p:txBody>
          <a:bodyPr wrap="squar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FF0000"/>
                </a:solidFill>
                <a:effectLst/>
                <a:uLnTx/>
                <a:uFillTx/>
                <a:latin typeface="Arial Rounded MT Bold" pitchFamily="34" charset="0"/>
              </a:rPr>
              <a:t>1m </a:t>
            </a:r>
            <a:r>
              <a:rPr kumimoji="0" lang="en-US" sz="1600" i="0" u="none" strike="noStrike" kern="0" cap="none" spc="0" normalizeH="0" baseline="0" noProof="0" dirty="0" smtClean="0">
                <a:ln>
                  <a:noFill/>
                </a:ln>
                <a:solidFill>
                  <a:srgbClr val="FF0000"/>
                </a:solidFill>
                <a:effectLst/>
                <a:uLnTx/>
                <a:uFillTx/>
                <a:latin typeface="Arial Rounded MT Bold" pitchFamily="34" charset="0"/>
                <a:sym typeface="Symbol"/>
              </a:rPr>
              <a:t> </a:t>
            </a:r>
            <a:r>
              <a:rPr kumimoji="0" lang="en-US" sz="1600" i="0" u="none" strike="noStrike" kern="0" cap="none" spc="0" normalizeH="0" baseline="0" noProof="0" dirty="0" smtClean="0">
                <a:ln>
                  <a:noFill/>
                </a:ln>
                <a:solidFill>
                  <a:srgbClr val="FF0000"/>
                </a:solidFill>
                <a:effectLst/>
                <a:uLnTx/>
                <a:uFillTx/>
                <a:latin typeface="Arial Rounded MT Bold" pitchFamily="34" charset="0"/>
              </a:rPr>
              <a:t>1m RPC stack in VECC</a:t>
            </a:r>
            <a:endParaRPr kumimoji="0" lang="en-SG" sz="1600" i="0" u="none" strike="noStrike" kern="0" cap="none" spc="0" normalizeH="0" baseline="0" noProof="0" dirty="0">
              <a:ln>
                <a:noFill/>
              </a:ln>
              <a:solidFill>
                <a:srgbClr val="FF0000"/>
              </a:solidFill>
              <a:effectLst/>
              <a:uLnTx/>
              <a:uFillTx/>
              <a:latin typeface="Arial Rounded MT Bold"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from prototype stacks</a:t>
            </a:r>
            <a:endParaRPr lang="en-IN" dirty="0"/>
          </a:p>
        </p:txBody>
      </p:sp>
      <p:sp>
        <p:nvSpPr>
          <p:cNvPr id="4" name="Footer Placeholder 3"/>
          <p:cNvSpPr>
            <a:spLocks noGrp="1"/>
          </p:cNvSpPr>
          <p:nvPr>
            <p:ph type="ftr" sz="quarter" idx="11"/>
          </p:nvPr>
        </p:nvSpPr>
        <p:spPr/>
        <p:txBody>
          <a:bodyPr/>
          <a:lstStyle/>
          <a:p>
            <a:r>
              <a:rPr lang="en-SG" dirty="0" smtClean="0"/>
              <a:t>B.Satyanarayana &amp; Moon Moon Devi                              ASET Colloquium                              September 12, 2014</a:t>
            </a:r>
            <a:endParaRPr lang="en-SG" dirty="0"/>
          </a:p>
        </p:txBody>
      </p:sp>
      <p:pic>
        <p:nvPicPr>
          <p:cNvPr id="32770" name="Picture 2"/>
          <p:cNvPicPr>
            <a:picLocks noChangeAspect="1" noChangeArrowheads="1"/>
          </p:cNvPicPr>
          <p:nvPr/>
        </p:nvPicPr>
        <p:blipFill>
          <a:blip r:embed="rId2" cstate="print"/>
          <a:srcRect/>
          <a:stretch>
            <a:fillRect/>
          </a:stretch>
        </p:blipFill>
        <p:spPr bwMode="auto">
          <a:xfrm>
            <a:off x="30481" y="3636000"/>
            <a:ext cx="5679999" cy="2880000"/>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t="3409" b="974"/>
          <a:stretch>
            <a:fillRect/>
          </a:stretch>
        </p:blipFill>
        <p:spPr bwMode="auto">
          <a:xfrm>
            <a:off x="5732100" y="3636000"/>
            <a:ext cx="3411900" cy="2880000"/>
          </a:xfrm>
          <a:prstGeom prst="rect">
            <a:avLst/>
          </a:prstGeom>
          <a:noFill/>
          <a:ln w="9525">
            <a:noFill/>
            <a:miter lim="800000"/>
            <a:headEnd/>
            <a:tailEnd/>
          </a:ln>
        </p:spPr>
      </p:pic>
      <p:pic>
        <p:nvPicPr>
          <p:cNvPr id="6" name="Picture 3" descr="input_effiY.eps"/>
          <p:cNvPicPr>
            <a:picLocks/>
          </p:cNvPicPr>
          <p:nvPr/>
        </p:nvPicPr>
        <p:blipFill rotWithShape="1">
          <a:blip r:embed="rId4" cstate="print">
            <a:extLst>
              <a:ext uri="{28A0092B-C50C-407E-A947-70E740481C1C}">
                <a14:useLocalDpi xmlns:a14="http://schemas.microsoft.com/office/drawing/2010/main" xmlns="" val="0"/>
              </a:ext>
            </a:extLst>
          </a:blip>
          <a:srcRect l="75873" t="33957" r="1416" b="33883"/>
          <a:stretch/>
        </p:blipFill>
        <p:spPr bwMode="auto">
          <a:xfrm>
            <a:off x="5883244" y="720000"/>
            <a:ext cx="3240000" cy="28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Content Placeholder 10" descr="R540_58.png">
            <a:hlinkClick r:id="rId5"/>
          </p:cNvPr>
          <p:cNvPicPr>
            <a:picLocks noGrp="1"/>
          </p:cNvPicPr>
          <p:nvPr>
            <p:ph sz="half" idx="1"/>
          </p:nvPr>
        </p:nvPicPr>
        <p:blipFill>
          <a:blip r:embed="rId6" cstate="print"/>
          <a:stretch>
            <a:fillRect/>
          </a:stretch>
        </p:blipFill>
        <p:spPr>
          <a:xfrm>
            <a:off x="35496" y="720000"/>
            <a:ext cx="2592000" cy="2880000"/>
          </a:xfrm>
          <a:prstGeom prst="rect">
            <a:avLst/>
          </a:prstGeom>
          <a:noFill/>
          <a:ln>
            <a:noFill/>
          </a:ln>
        </p:spPr>
      </p:pic>
      <p:pic>
        <p:nvPicPr>
          <p:cNvPr id="5" name="Picture 6" descr="posvseffi2_strp_ymul.gif"/>
          <p:cNvPicPr>
            <a:picLocks/>
          </p:cNvPicPr>
          <p:nvPr/>
        </p:nvPicPr>
        <p:blipFill rotWithShape="1">
          <a:blip r:embed="rId7" cstate="print">
            <a:extLst>
              <a:ext uri="{28A0092B-C50C-407E-A947-70E740481C1C}">
                <a14:useLocalDpi xmlns:a14="http://schemas.microsoft.com/office/drawing/2010/main" xmlns="" val="0"/>
              </a:ext>
            </a:extLst>
          </a:blip>
          <a:srcRect r="75482" b="67263"/>
          <a:stretch/>
        </p:blipFill>
        <p:spPr bwMode="auto">
          <a:xfrm>
            <a:off x="2615672" y="720000"/>
            <a:ext cx="3240000" cy="28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lide Number Placeholder 10"/>
          <p:cNvSpPr>
            <a:spLocks noGrp="1"/>
          </p:cNvSpPr>
          <p:nvPr>
            <p:ph type="sldNum" sz="quarter" idx="13"/>
          </p:nvPr>
        </p:nvSpPr>
        <p:spPr/>
        <p:txBody>
          <a:bodyPr/>
          <a:lstStyle/>
          <a:p>
            <a:fld id="{4A25DDA1-8321-48AA-B72A-57DD9D18B8CF}" type="slidenum">
              <a:rPr lang="en-SG" smtClean="0"/>
              <a:pPr/>
              <a:t>19</a:t>
            </a:fld>
            <a:endParaRPr lang="en-S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Wilson’s Cloud Chamber (1894)</a:t>
            </a:r>
            <a:endParaRPr lang="en-IN" dirty="0"/>
          </a:p>
        </p:txBody>
      </p:sp>
      <p:sp>
        <p:nvSpPr>
          <p:cNvPr id="4" name="Footer Placeholder 3"/>
          <p:cNvSpPr>
            <a:spLocks noGrp="1"/>
          </p:cNvSpPr>
          <p:nvPr>
            <p:ph type="ftr" sz="quarter" idx="11"/>
          </p:nvPr>
        </p:nvSpPr>
        <p:spPr/>
        <p:txBody>
          <a:bodyPr/>
          <a:lstStyle/>
          <a:p>
            <a:r>
              <a:rPr lang="en-SG" dirty="0" smtClean="0"/>
              <a:t>B.Satyanarayana &amp; Moon Moon Devi                              ASET Colloquium                              September 12, 2014</a:t>
            </a:r>
            <a:endParaRPr lang="en-SG" dirty="0"/>
          </a:p>
        </p:txBody>
      </p:sp>
      <p:sp>
        <p:nvSpPr>
          <p:cNvPr id="5" name="Slide Number Placeholder 4"/>
          <p:cNvSpPr>
            <a:spLocks noGrp="1"/>
          </p:cNvSpPr>
          <p:nvPr>
            <p:ph type="sldNum" sz="quarter" idx="13"/>
          </p:nvPr>
        </p:nvSpPr>
        <p:spPr/>
        <p:txBody>
          <a:bodyPr/>
          <a:lstStyle/>
          <a:p>
            <a:fld id="{4A25DDA1-8321-48AA-B72A-57DD9D18B8CF}" type="slidenum">
              <a:rPr lang="en-SG" smtClean="0"/>
              <a:pPr/>
              <a:t>2</a:t>
            </a:fld>
            <a:endParaRPr lang="en-SG" dirty="0"/>
          </a:p>
        </p:txBody>
      </p:sp>
      <p:pic>
        <p:nvPicPr>
          <p:cNvPr id="16386" name="Picture 2" descr="Cloud chamber"/>
          <p:cNvPicPr>
            <a:picLocks noGrp="1" noChangeAspect="1" noChangeArrowheads="1"/>
          </p:cNvPicPr>
          <p:nvPr>
            <p:ph idx="1"/>
          </p:nvPr>
        </p:nvPicPr>
        <p:blipFill>
          <a:blip r:embed="rId2" cstate="print"/>
          <a:srcRect/>
          <a:stretch>
            <a:fillRect/>
          </a:stretch>
        </p:blipFill>
        <p:spPr bwMode="auto">
          <a:xfrm>
            <a:off x="515662" y="720000"/>
            <a:ext cx="8112676" cy="5760000"/>
          </a:xfrm>
          <a:prstGeom prst="rect">
            <a:avLst/>
          </a:prstGeom>
          <a:noFill/>
        </p:spPr>
      </p:pic>
      <p:sp>
        <p:nvSpPr>
          <p:cNvPr id="7" name="Rectangle 6"/>
          <p:cNvSpPr/>
          <p:nvPr/>
        </p:nvSpPr>
        <p:spPr>
          <a:xfrm>
            <a:off x="550836" y="6093296"/>
            <a:ext cx="5256000" cy="369332"/>
          </a:xfrm>
          <a:prstGeom prst="rect">
            <a:avLst/>
          </a:prstGeom>
          <a:solidFill>
            <a:schemeClr val="accent6">
              <a:lumMod val="50000"/>
            </a:schemeClr>
          </a:solidFill>
        </p:spPr>
        <p:txBody>
          <a:bodyPr>
            <a:spAutoFit/>
          </a:bodyPr>
          <a:lstStyle/>
          <a:p>
            <a:r>
              <a:rPr lang="en-IN" dirty="0" smtClean="0">
                <a:latin typeface="Arial Rounded MT Bold" pitchFamily="34" charset="0"/>
              </a:rPr>
              <a:t>Contributed to the discoveries of e+, µ and K.</a:t>
            </a:r>
            <a:endParaRPr lang="en-IN" dirty="0">
              <a:latin typeface="Arial Rounded MT Bold"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Chamfering and engraving of glass</a:t>
            </a:r>
            <a:endParaRPr lang="en-IN" dirty="0"/>
          </a:p>
        </p:txBody>
      </p:sp>
      <p:pic>
        <p:nvPicPr>
          <p:cNvPr id="2051" name="Picture 3" descr="D:\Walchand\photos-270812\IMAG0361.jpg"/>
          <p:cNvPicPr>
            <a:picLocks noGrp="1" noChangeAspect="1" noChangeArrowheads="1"/>
          </p:cNvPicPr>
          <p:nvPr>
            <p:ph idx="1"/>
          </p:nvPr>
        </p:nvPicPr>
        <p:blipFill>
          <a:blip r:embed="rId2" cstate="print"/>
          <a:stretch>
            <a:fillRect/>
          </a:stretch>
        </p:blipFill>
        <p:spPr bwMode="auto">
          <a:xfrm>
            <a:off x="72000" y="719993"/>
            <a:ext cx="4500000" cy="3390349"/>
          </a:xfrm>
          <a:prstGeom prst="rect">
            <a:avLst/>
          </a:prstGeom>
          <a:noFill/>
        </p:spPr>
      </p:pic>
      <p:sp>
        <p:nvSpPr>
          <p:cNvPr id="4" name="Footer Placeholder 3"/>
          <p:cNvSpPr>
            <a:spLocks noGrp="1"/>
          </p:cNvSpPr>
          <p:nvPr>
            <p:ph type="ftr" sz="quarter" idx="11"/>
          </p:nvPr>
        </p:nvSpPr>
        <p:spPr/>
        <p:txBody>
          <a:bodyPr/>
          <a:lstStyle/>
          <a:p>
            <a:r>
              <a:rPr lang="en-IN" dirty="0" smtClean="0"/>
              <a:t>B.Satyanarayana &amp; Moon Moon Devi                              ASET Colloquium                              September 12, 2014</a:t>
            </a:r>
            <a:endParaRPr lang="en-IN" dirty="0"/>
          </a:p>
        </p:txBody>
      </p:sp>
      <p:pic>
        <p:nvPicPr>
          <p:cNvPr id="2052" name="Picture 4" descr="D:\Walchand\photos-270812\DSC03446.JPG"/>
          <p:cNvPicPr>
            <a:picLocks noGrp="1" noChangeAspect="1" noChangeArrowheads="1"/>
          </p:cNvPicPr>
          <p:nvPr>
            <p:ph idx="4294967295"/>
          </p:nvPr>
        </p:nvPicPr>
        <p:blipFill>
          <a:blip r:embed="rId3" cstate="print"/>
          <a:srcRect b="33067"/>
          <a:stretch>
            <a:fillRect/>
          </a:stretch>
        </p:blipFill>
        <p:spPr bwMode="auto">
          <a:xfrm>
            <a:off x="4608000" y="719992"/>
            <a:ext cx="4500000" cy="2260832"/>
          </a:xfrm>
          <a:prstGeom prst="rect">
            <a:avLst/>
          </a:prstGeom>
          <a:noFill/>
        </p:spPr>
      </p:pic>
      <p:pic>
        <p:nvPicPr>
          <p:cNvPr id="2053" name="Picture 5"/>
          <p:cNvPicPr>
            <a:picLocks noChangeAspect="1" noChangeArrowheads="1"/>
          </p:cNvPicPr>
          <p:nvPr/>
        </p:nvPicPr>
        <p:blipFill>
          <a:blip r:embed="rId4" cstate="print"/>
          <a:srcRect l="5833" t="1687" r="3500" b="1687"/>
          <a:stretch>
            <a:fillRect/>
          </a:stretch>
        </p:blipFill>
        <p:spPr bwMode="auto">
          <a:xfrm>
            <a:off x="4608000" y="3009969"/>
            <a:ext cx="4500000" cy="3315511"/>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cstate="print"/>
          <a:srcRect t="8525" b="11367"/>
          <a:stretch>
            <a:fillRect/>
          </a:stretch>
        </p:blipFill>
        <p:spPr bwMode="auto">
          <a:xfrm>
            <a:off x="72000" y="3746528"/>
            <a:ext cx="4500000" cy="2577651"/>
          </a:xfrm>
          <a:prstGeom prst="rect">
            <a:avLst/>
          </a:prstGeom>
          <a:noFill/>
          <a:ln w="9525">
            <a:noFill/>
            <a:miter lim="800000"/>
            <a:headEnd/>
            <a:tailEnd/>
          </a:ln>
          <a:effectLst/>
        </p:spPr>
      </p:pic>
      <p:sp>
        <p:nvSpPr>
          <p:cNvPr id="8" name="Slide Number Placeholder 7"/>
          <p:cNvSpPr>
            <a:spLocks noGrp="1"/>
          </p:cNvSpPr>
          <p:nvPr>
            <p:ph type="sldNum" sz="quarter" idx="13"/>
          </p:nvPr>
        </p:nvSpPr>
        <p:spPr/>
        <p:txBody>
          <a:bodyPr/>
          <a:lstStyle/>
          <a:p>
            <a:fld id="{4A25DDA1-8321-48AA-B72A-57DD9D18B8CF}" type="slidenum">
              <a:rPr lang="en-SG" smtClean="0"/>
              <a:pPr/>
              <a:t>20</a:t>
            </a:fld>
            <a:endParaRPr lang="en-SG"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Painting/curing of glass plates</a:t>
            </a:r>
            <a:endParaRPr lang="en-IN" dirty="0"/>
          </a:p>
        </p:txBody>
      </p:sp>
      <p:pic>
        <p:nvPicPr>
          <p:cNvPr id="7" name="Picture 3" descr="D:\Walchand\photos-270812\DSC03454.JPG"/>
          <p:cNvPicPr>
            <a:picLocks noGrp="1" noChangeAspect="1" noChangeArrowheads="1"/>
          </p:cNvPicPr>
          <p:nvPr>
            <p:ph idx="1"/>
          </p:nvPr>
        </p:nvPicPr>
        <p:blipFill>
          <a:blip r:embed="rId2" cstate="print"/>
          <a:stretch>
            <a:fillRect/>
          </a:stretch>
        </p:blipFill>
        <p:spPr bwMode="auto">
          <a:xfrm>
            <a:off x="179992" y="719991"/>
            <a:ext cx="4320000" cy="5761610"/>
          </a:xfrm>
          <a:prstGeom prst="rect">
            <a:avLst/>
          </a:prstGeom>
          <a:noFill/>
        </p:spPr>
      </p:pic>
      <p:sp>
        <p:nvSpPr>
          <p:cNvPr id="4" name="Footer Placeholder 3"/>
          <p:cNvSpPr>
            <a:spLocks noGrp="1"/>
          </p:cNvSpPr>
          <p:nvPr>
            <p:ph type="ftr" sz="quarter" idx="11"/>
          </p:nvPr>
        </p:nvSpPr>
        <p:spPr/>
        <p:txBody>
          <a:bodyPr/>
          <a:lstStyle/>
          <a:p>
            <a:r>
              <a:rPr lang="en-IN" dirty="0" smtClean="0"/>
              <a:t>B.Satyanarayana &amp; Moon Moon Devi                              ASET Colloquium                              September 12, 2014</a:t>
            </a:r>
            <a:endParaRPr lang="en-IN" dirty="0"/>
          </a:p>
        </p:txBody>
      </p:sp>
      <p:pic>
        <p:nvPicPr>
          <p:cNvPr id="8" name="Picture 6" descr="D:\Walchand\photos-270812\IMAG0362.jpg"/>
          <p:cNvPicPr>
            <a:picLocks noGrp="1" noChangeAspect="1" noChangeArrowheads="1"/>
          </p:cNvPicPr>
          <p:nvPr>
            <p:ph idx="4294967295"/>
          </p:nvPr>
        </p:nvPicPr>
        <p:blipFill>
          <a:blip r:embed="rId3" cstate="print"/>
          <a:srcRect/>
          <a:stretch>
            <a:fillRect/>
          </a:stretch>
        </p:blipFill>
        <p:spPr bwMode="auto">
          <a:xfrm>
            <a:off x="4572000" y="719999"/>
            <a:ext cx="4336212" cy="5760000"/>
          </a:xfrm>
          <a:prstGeom prst="rect">
            <a:avLst/>
          </a:prstGeom>
          <a:noFill/>
        </p:spPr>
      </p:pic>
      <p:pic>
        <p:nvPicPr>
          <p:cNvPr id="9" name="Picture 4" descr="D:\Walchand\photos-270812\DSC03451.JPG"/>
          <p:cNvPicPr>
            <a:picLocks noChangeAspect="1" noChangeArrowheads="1"/>
          </p:cNvPicPr>
          <p:nvPr/>
        </p:nvPicPr>
        <p:blipFill>
          <a:blip r:embed="rId4" cstate="print"/>
          <a:srcRect l="60318" t="15438" r="15848" b="55251"/>
          <a:stretch>
            <a:fillRect/>
          </a:stretch>
        </p:blipFill>
        <p:spPr bwMode="auto">
          <a:xfrm>
            <a:off x="2657280" y="764704"/>
            <a:ext cx="1795004" cy="1655563"/>
          </a:xfrm>
          <a:prstGeom prst="rect">
            <a:avLst/>
          </a:prstGeom>
          <a:noFill/>
        </p:spPr>
      </p:pic>
      <p:sp>
        <p:nvSpPr>
          <p:cNvPr id="10" name="Slide Number Placeholder 9"/>
          <p:cNvSpPr>
            <a:spLocks noGrp="1"/>
          </p:cNvSpPr>
          <p:nvPr>
            <p:ph type="sldNum" sz="quarter" idx="13"/>
          </p:nvPr>
        </p:nvSpPr>
        <p:spPr/>
        <p:txBody>
          <a:bodyPr/>
          <a:lstStyle/>
          <a:p>
            <a:fld id="{4A25DDA1-8321-48AA-B72A-57DD9D18B8CF}" type="slidenum">
              <a:rPr lang="en-SG" smtClean="0"/>
              <a:pPr/>
              <a:t>21</a:t>
            </a:fld>
            <a:endParaRPr lang="en-SG"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Automation of RPC gap making</a:t>
            </a:r>
            <a:endParaRPr lang="en-IN" dirty="0"/>
          </a:p>
        </p:txBody>
      </p:sp>
      <p:pic>
        <p:nvPicPr>
          <p:cNvPr id="7" name="Content Placeholder 6" descr="100_2437.JPG"/>
          <p:cNvPicPr>
            <a:picLocks noGrp="1" noChangeAspect="1"/>
          </p:cNvPicPr>
          <p:nvPr>
            <p:ph idx="1"/>
          </p:nvPr>
        </p:nvPicPr>
        <p:blipFill>
          <a:blip r:embed="rId2" cstate="print"/>
          <a:srcRect l="7382" r="8858"/>
          <a:stretch>
            <a:fillRect/>
          </a:stretch>
        </p:blipFill>
        <p:spPr>
          <a:xfrm>
            <a:off x="54003" y="720000"/>
            <a:ext cx="6432717" cy="5760000"/>
          </a:xfrm>
        </p:spPr>
      </p:pic>
      <p:sp>
        <p:nvSpPr>
          <p:cNvPr id="5" name="Footer Placeholder 4"/>
          <p:cNvSpPr>
            <a:spLocks noGrp="1"/>
          </p:cNvSpPr>
          <p:nvPr>
            <p:ph type="ftr" sz="quarter" idx="11"/>
          </p:nvPr>
        </p:nvSpPr>
        <p:spPr/>
        <p:txBody>
          <a:bodyPr/>
          <a:lstStyle/>
          <a:p>
            <a:r>
              <a:rPr lang="en-IN" dirty="0" smtClean="0"/>
              <a:t>B.Satyanarayana &amp; Moon Moon Devi                              ASET Colloquium                              September 12, 2014</a:t>
            </a:r>
            <a:endParaRPr lang="en-IN" dirty="0"/>
          </a:p>
        </p:txBody>
      </p:sp>
      <p:pic>
        <p:nvPicPr>
          <p:cNvPr id="3074" name="Picture 2"/>
          <p:cNvPicPr>
            <a:picLocks noChangeAspect="1" noChangeArrowheads="1"/>
          </p:cNvPicPr>
          <p:nvPr/>
        </p:nvPicPr>
        <p:blipFill>
          <a:blip r:embed="rId3" cstate="print"/>
          <a:srcRect/>
          <a:stretch>
            <a:fillRect/>
          </a:stretch>
        </p:blipFill>
        <p:spPr bwMode="auto">
          <a:xfrm>
            <a:off x="6504763" y="720000"/>
            <a:ext cx="2561229" cy="5760000"/>
          </a:xfrm>
          <a:prstGeom prst="rect">
            <a:avLst/>
          </a:prstGeom>
          <a:noFill/>
          <a:ln w="9525">
            <a:noFill/>
            <a:miter lim="800000"/>
            <a:headEnd/>
            <a:tailEnd/>
          </a:ln>
        </p:spPr>
      </p:pic>
      <p:sp>
        <p:nvSpPr>
          <p:cNvPr id="6" name="Slide Number Placeholder 5"/>
          <p:cNvSpPr>
            <a:spLocks noGrp="1"/>
          </p:cNvSpPr>
          <p:nvPr>
            <p:ph type="sldNum" sz="quarter" idx="13"/>
          </p:nvPr>
        </p:nvSpPr>
        <p:spPr/>
        <p:txBody>
          <a:bodyPr/>
          <a:lstStyle/>
          <a:p>
            <a:fld id="{4A25DDA1-8321-48AA-B72A-57DD9D18B8CF}" type="slidenum">
              <a:rPr lang="en-SG" smtClean="0"/>
              <a:pPr/>
              <a:t>22</a:t>
            </a:fld>
            <a:endParaRPr lang="en-S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R&amp;D to …</a:t>
            </a:r>
            <a:endParaRPr lang="en-IN" dirty="0"/>
          </a:p>
        </p:txBody>
      </p:sp>
      <p:sp>
        <p:nvSpPr>
          <p:cNvPr id="4" name="Footer Placeholder 3"/>
          <p:cNvSpPr>
            <a:spLocks noGrp="1"/>
          </p:cNvSpPr>
          <p:nvPr>
            <p:ph type="ftr" sz="quarter" idx="11"/>
          </p:nvPr>
        </p:nvSpPr>
        <p:spPr/>
        <p:txBody>
          <a:bodyPr/>
          <a:lstStyle/>
          <a:p>
            <a:r>
              <a:rPr lang="en-SG" smtClean="0"/>
              <a:t>B.Satyanarayana &amp; Moon Moon Devi                              ASET Colloquium                              September 12, 2014</a:t>
            </a:r>
            <a:endParaRPr lang="en-SG" dirty="0"/>
          </a:p>
        </p:txBody>
      </p:sp>
      <p:sp>
        <p:nvSpPr>
          <p:cNvPr id="5" name="Slide Number Placeholder 4"/>
          <p:cNvSpPr>
            <a:spLocks noGrp="1"/>
          </p:cNvSpPr>
          <p:nvPr>
            <p:ph type="sldNum" sz="quarter" idx="13"/>
          </p:nvPr>
        </p:nvSpPr>
        <p:spPr/>
        <p:txBody>
          <a:bodyPr/>
          <a:lstStyle/>
          <a:p>
            <a:fld id="{4A25DDA1-8321-48AA-B72A-57DD9D18B8CF}" type="slidenum">
              <a:rPr lang="en-SG" smtClean="0"/>
              <a:pPr/>
              <a:t>23</a:t>
            </a:fld>
            <a:endParaRPr lang="en-SG" dirty="0"/>
          </a:p>
        </p:txBody>
      </p:sp>
      <p:pic>
        <p:nvPicPr>
          <p:cNvPr id="6" name="Picture 5" descr="1797530_417136845098590_1271108377_n.jpg"/>
          <p:cNvPicPr>
            <a:picLocks noChangeAspect="1"/>
          </p:cNvPicPr>
          <p:nvPr/>
        </p:nvPicPr>
        <p:blipFill>
          <a:blip r:embed="rId2" cstate="print"/>
          <a:srcRect t="664" b="11292"/>
          <a:stretch>
            <a:fillRect/>
          </a:stretch>
        </p:blipFill>
        <p:spPr>
          <a:xfrm>
            <a:off x="2255161" y="720000"/>
            <a:ext cx="4633678" cy="5760000"/>
          </a:xfrm>
          <a:prstGeom prst="rect">
            <a:avLst/>
          </a:prstGeom>
        </p:spPr>
      </p:pic>
      <p:sp>
        <p:nvSpPr>
          <p:cNvPr id="7" name="Oval 6"/>
          <p:cNvSpPr/>
          <p:nvPr/>
        </p:nvSpPr>
        <p:spPr bwMode="auto">
          <a:xfrm>
            <a:off x="2323272" y="2016604"/>
            <a:ext cx="1728192" cy="576064"/>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bwMode="auto">
          <a:xfrm>
            <a:off x="18000" y="5301208"/>
            <a:ext cx="9108000" cy="123110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252000" indent="-252000">
              <a:buFont typeface="Wingdings" pitchFamily="2" charset="2"/>
              <a:buChar char="v"/>
              <a:defRPr/>
            </a:pPr>
            <a:r>
              <a:rPr lang="en-IN" sz="1600" dirty="0" smtClean="0">
                <a:latin typeface="Arial Rounded MT Bold" pitchFamily="34" charset="0"/>
              </a:rPr>
              <a:t>Scaling up and automation of procedures for large scale production of RPC detectors is completed.</a:t>
            </a:r>
          </a:p>
          <a:p>
            <a:pPr marL="252000" indent="-252000">
              <a:buFont typeface="Wingdings" pitchFamily="2" charset="2"/>
              <a:buChar char="v"/>
              <a:defRPr/>
            </a:pPr>
            <a:r>
              <a:rPr lang="en-IN" sz="1600" dirty="0" smtClean="0">
                <a:latin typeface="Arial Rounded MT Bold" pitchFamily="34" charset="0"/>
              </a:rPr>
              <a:t>Order for 400 RPC gas gaps required for the ICAL Engineering Module is </a:t>
            </a:r>
            <a:r>
              <a:rPr lang="en-IN" sz="1600" dirty="0" smtClean="0">
                <a:latin typeface="Arial Rounded MT Bold" pitchFamily="34" charset="0"/>
              </a:rPr>
              <a:t>about to be placed</a:t>
            </a:r>
            <a:r>
              <a:rPr lang="en-IN" sz="1600" dirty="0" smtClean="0">
                <a:latin typeface="Arial Rounded MT Bold" pitchFamily="34" charset="0"/>
              </a:rPr>
              <a:t>.</a:t>
            </a:r>
          </a:p>
          <a:p>
            <a:pPr marL="252000" indent="-252000">
              <a:buFont typeface="Wingdings" pitchFamily="2" charset="2"/>
              <a:buChar char="v"/>
              <a:defRPr/>
            </a:pPr>
            <a:r>
              <a:rPr lang="en-IN" sz="1600" dirty="0" smtClean="0">
                <a:latin typeface="Arial Rounded MT Bold" pitchFamily="34" charset="0"/>
              </a:rPr>
              <a:t>Local industry is a key partner in building the ICAL detector.</a:t>
            </a:r>
            <a:endParaRPr lang="en-IN" sz="1600" dirty="0">
              <a:latin typeface="Arial Rounded MT Bold" pitchFamily="34" charset="0"/>
            </a:endParaRPr>
          </a:p>
        </p:txBody>
      </p:sp>
      <p:sp>
        <p:nvSpPr>
          <p:cNvPr id="3" name="Title 2"/>
          <p:cNvSpPr>
            <a:spLocks noGrp="1"/>
          </p:cNvSpPr>
          <p:nvPr>
            <p:ph type="title"/>
          </p:nvPr>
        </p:nvSpPr>
        <p:spPr/>
        <p:txBody>
          <a:bodyPr/>
          <a:lstStyle/>
          <a:p>
            <a:r>
              <a:rPr lang="en-IN" dirty="0" smtClean="0"/>
              <a:t>Industrial production of SRPCs</a:t>
            </a:r>
            <a:endParaRPr lang="en-IN" dirty="0"/>
          </a:p>
        </p:txBody>
      </p:sp>
      <p:pic>
        <p:nvPicPr>
          <p:cNvPr id="6" name="Content Placeholder 5" descr="Picture9.png"/>
          <p:cNvPicPr>
            <a:picLocks noGrp="1" noChangeAspect="1"/>
          </p:cNvPicPr>
          <p:nvPr>
            <p:ph idx="1"/>
          </p:nvPr>
        </p:nvPicPr>
        <p:blipFill>
          <a:blip r:embed="rId2" cstate="print"/>
          <a:stretch>
            <a:fillRect/>
          </a:stretch>
        </p:blipFill>
        <p:spPr>
          <a:xfrm>
            <a:off x="18000" y="720000"/>
            <a:ext cx="9108000" cy="4582325"/>
          </a:xfrm>
        </p:spPr>
      </p:pic>
      <p:sp>
        <p:nvSpPr>
          <p:cNvPr id="5" name="Footer Placeholder 4"/>
          <p:cNvSpPr>
            <a:spLocks noGrp="1"/>
          </p:cNvSpPr>
          <p:nvPr>
            <p:ph type="ftr" sz="quarter" idx="11"/>
          </p:nvPr>
        </p:nvSpPr>
        <p:spPr/>
        <p:txBody>
          <a:bodyPr/>
          <a:lstStyle/>
          <a:p>
            <a:r>
              <a:rPr lang="en-SG" dirty="0" smtClean="0"/>
              <a:t>B.Satyanarayana &amp; Moon Moon Devi                              ASET Colloquium                              September 12, 2014</a:t>
            </a:r>
            <a:endParaRPr lang="en-SG" dirty="0"/>
          </a:p>
        </p:txBody>
      </p:sp>
      <p:sp>
        <p:nvSpPr>
          <p:cNvPr id="8" name="Slide Number Placeholder 7"/>
          <p:cNvSpPr>
            <a:spLocks noGrp="1"/>
          </p:cNvSpPr>
          <p:nvPr>
            <p:ph type="sldNum" sz="quarter" idx="13"/>
          </p:nvPr>
        </p:nvSpPr>
        <p:spPr/>
        <p:txBody>
          <a:bodyPr/>
          <a:lstStyle/>
          <a:p>
            <a:fld id="{4A25DDA1-8321-48AA-B72A-57DD9D18B8CF}" type="slidenum">
              <a:rPr lang="en-SG" smtClean="0"/>
              <a:pPr/>
              <a:t>24</a:t>
            </a:fld>
            <a:endParaRPr lang="en-SG"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Closed loop gas system</a:t>
            </a:r>
            <a:endParaRPr lang="en-IN" dirty="0"/>
          </a:p>
        </p:txBody>
      </p:sp>
      <p:sp>
        <p:nvSpPr>
          <p:cNvPr id="4" name="Footer Placeholder 3"/>
          <p:cNvSpPr>
            <a:spLocks noGrp="1"/>
          </p:cNvSpPr>
          <p:nvPr>
            <p:ph type="ftr" sz="quarter" idx="11"/>
          </p:nvPr>
        </p:nvSpPr>
        <p:spPr/>
        <p:txBody>
          <a:bodyPr/>
          <a:lstStyle/>
          <a:p>
            <a:r>
              <a:rPr lang="en-SG" dirty="0" smtClean="0"/>
              <a:t>B.Satyanarayana &amp; Moon Moon Devi                              ASET Colloquium                              September 12, 2014</a:t>
            </a:r>
            <a:endParaRPr lang="en-SG" dirty="0"/>
          </a:p>
        </p:txBody>
      </p:sp>
      <p:pic>
        <p:nvPicPr>
          <p:cNvPr id="6" name="Picture 2"/>
          <p:cNvPicPr>
            <a:picLocks noGrp="1" noChangeAspect="1" noChangeArrowheads="1"/>
          </p:cNvPicPr>
          <p:nvPr>
            <p:ph idx="1"/>
          </p:nvPr>
        </p:nvPicPr>
        <p:blipFill>
          <a:blip r:embed="rId2" cstate="print"/>
          <a:srcRect/>
          <a:stretch>
            <a:fillRect/>
          </a:stretch>
        </p:blipFill>
        <p:spPr bwMode="auto">
          <a:xfrm>
            <a:off x="789129" y="720725"/>
            <a:ext cx="8354871" cy="5759450"/>
          </a:xfrm>
          <a:prstGeom prst="rect">
            <a:avLst/>
          </a:prstGeom>
          <a:noFill/>
          <a:ln w="9525">
            <a:noFill/>
            <a:miter lim="800000"/>
            <a:headEnd/>
            <a:tailEnd/>
          </a:ln>
        </p:spPr>
      </p:pic>
      <p:sp>
        <p:nvSpPr>
          <p:cNvPr id="7" name="Title 2"/>
          <p:cNvSpPr txBox="1">
            <a:spLocks/>
          </p:cNvSpPr>
          <p:nvPr/>
        </p:nvSpPr>
        <p:spPr bwMode="auto">
          <a:xfrm rot="16200000">
            <a:off x="-2490503" y="3234905"/>
            <a:ext cx="5760000" cy="738664"/>
          </a:xfrm>
          <a:prstGeom prst="rect">
            <a:avLst/>
          </a:prstGeom>
          <a:solidFill>
            <a:srgbClr val="0070C0"/>
          </a:solidFill>
          <a:ln w="9525">
            <a:noFill/>
            <a:miter lim="800000"/>
            <a:headEnd/>
            <a:tailEnd/>
          </a:ln>
          <a:effectLst/>
        </p:spPr>
        <p:txBody>
          <a:bodyPr vert="horz" wrap="square" lIns="0" tIns="0" rIns="0" bIns="0" numCol="1" anchor="ctr" anchorCtr="0" compatLnSpc="1">
            <a:prstTxWarp prst="textNoShape">
              <a:avLst/>
            </a:prstTxWarp>
            <a:spAutoFit/>
          </a:bodyPr>
          <a:lstStyle/>
          <a:p>
            <a:pPr algn="ctr" fontAlgn="base">
              <a:spcBef>
                <a:spcPct val="0"/>
              </a:spcBef>
              <a:spcAft>
                <a:spcPct val="0"/>
              </a:spcAft>
              <a:defRPr/>
            </a:pPr>
            <a:r>
              <a:rPr lang="en-IN" sz="1600" kern="0" dirty="0" smtClean="0">
                <a:latin typeface="Arial Rounded MT Bold" pitchFamily="34" charset="0"/>
              </a:rPr>
              <a:t>About 200,000 litres (60 LPG cylinders) of gas will be circulating in the ICAL detector all the time. </a:t>
            </a:r>
          </a:p>
          <a:p>
            <a:pPr algn="ctr" fontAlgn="base">
              <a:spcBef>
                <a:spcPct val="0"/>
              </a:spcBef>
              <a:spcAft>
                <a:spcPct val="0"/>
              </a:spcAft>
              <a:defRPr/>
            </a:pPr>
            <a:r>
              <a:rPr lang="en-IN" sz="1600" kern="0" dirty="0" smtClean="0">
                <a:solidFill>
                  <a:srgbClr val="FFFF00"/>
                </a:solidFill>
                <a:latin typeface="Arial Rounded MT Bold" pitchFamily="34" charset="0"/>
              </a:rPr>
              <a:t>Regenerate, Recycle and Reuse</a:t>
            </a:r>
            <a:endParaRPr lang="en-IN" sz="1600" kern="0" dirty="0">
              <a:solidFill>
                <a:srgbClr val="FFFF00"/>
              </a:solidFill>
              <a:latin typeface="Arial Rounded MT Bold" pitchFamily="34" charset="0"/>
            </a:endParaRPr>
          </a:p>
        </p:txBody>
      </p:sp>
      <p:sp>
        <p:nvSpPr>
          <p:cNvPr id="8" name="Slide Number Placeholder 7"/>
          <p:cNvSpPr>
            <a:spLocks noGrp="1"/>
          </p:cNvSpPr>
          <p:nvPr>
            <p:ph type="sldNum" sz="quarter" idx="13"/>
          </p:nvPr>
        </p:nvSpPr>
        <p:spPr/>
        <p:txBody>
          <a:bodyPr/>
          <a:lstStyle/>
          <a:p>
            <a:fld id="{4A25DDA1-8321-48AA-B72A-57DD9D18B8CF}" type="slidenum">
              <a:rPr lang="en-SG" smtClean="0"/>
              <a:pPr/>
              <a:t>25</a:t>
            </a:fld>
            <a:endParaRPr lang="en-SG"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l="1640" r="6559"/>
          <a:stretch>
            <a:fillRect/>
          </a:stretch>
        </p:blipFill>
        <p:spPr bwMode="auto">
          <a:xfrm>
            <a:off x="68131" y="720000"/>
            <a:ext cx="3814890" cy="5760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Multi-gap RPC (1996)</a:t>
            </a:r>
            <a:endParaRPr lang="en-IN" dirty="0"/>
          </a:p>
        </p:txBody>
      </p:sp>
      <p:pic>
        <p:nvPicPr>
          <p:cNvPr id="6" name="Content Placeholder 5" descr="jpg397605f10_online.jpg"/>
          <p:cNvPicPr>
            <a:picLocks noGrp="1" noChangeAspect="1"/>
          </p:cNvPicPr>
          <p:nvPr>
            <p:ph idx="1"/>
          </p:nvPr>
        </p:nvPicPr>
        <p:blipFill>
          <a:blip r:embed="rId3" cstate="print"/>
          <a:srcRect t="9029"/>
          <a:stretch>
            <a:fillRect/>
          </a:stretch>
        </p:blipFill>
        <p:spPr>
          <a:xfrm>
            <a:off x="3899652" y="720000"/>
            <a:ext cx="5188286" cy="5760000"/>
          </a:xfrm>
        </p:spPr>
      </p:pic>
      <p:sp>
        <p:nvSpPr>
          <p:cNvPr id="4" name="Footer Placeholder 3"/>
          <p:cNvSpPr>
            <a:spLocks noGrp="1"/>
          </p:cNvSpPr>
          <p:nvPr>
            <p:ph type="ftr" sz="quarter" idx="11"/>
          </p:nvPr>
        </p:nvSpPr>
        <p:spPr/>
        <p:txBody>
          <a:bodyPr/>
          <a:lstStyle/>
          <a:p>
            <a:r>
              <a:rPr lang="en-SG" dirty="0" smtClean="0"/>
              <a:t>B.Satyanarayana &amp; Moon Moon Devi                              ASET Colloquium                              September 12, 2014</a:t>
            </a:r>
            <a:endParaRPr lang="en-SG" dirty="0"/>
          </a:p>
        </p:txBody>
      </p:sp>
      <p:sp>
        <p:nvSpPr>
          <p:cNvPr id="5" name="Slide Number Placeholder 4"/>
          <p:cNvSpPr>
            <a:spLocks noGrp="1"/>
          </p:cNvSpPr>
          <p:nvPr>
            <p:ph type="sldNum" sz="quarter" idx="13"/>
          </p:nvPr>
        </p:nvSpPr>
        <p:spPr/>
        <p:txBody>
          <a:bodyPr/>
          <a:lstStyle/>
          <a:p>
            <a:fld id="{4A25DDA1-8321-48AA-B72A-57DD9D18B8CF}" type="slidenum">
              <a:rPr lang="en-SG" smtClean="0"/>
              <a:pPr/>
              <a:t>26</a:t>
            </a:fld>
            <a:endParaRPr lang="en-SG" dirty="0"/>
          </a:p>
        </p:txBody>
      </p:sp>
      <p:sp>
        <p:nvSpPr>
          <p:cNvPr id="7" name="Rectangle 6"/>
          <p:cNvSpPr/>
          <p:nvPr/>
        </p:nvSpPr>
        <p:spPr>
          <a:xfrm>
            <a:off x="5218340" y="6121060"/>
            <a:ext cx="1509003" cy="307777"/>
          </a:xfrm>
          <a:prstGeom prst="rect">
            <a:avLst/>
          </a:prstGeom>
        </p:spPr>
        <p:txBody>
          <a:bodyPr wrap="none">
            <a:spAutoFit/>
          </a:bodyPr>
          <a:lstStyle/>
          <a:p>
            <a:r>
              <a:rPr lang="en-IN" sz="1400" dirty="0" smtClean="0">
                <a:solidFill>
                  <a:srgbClr val="FF0000"/>
                </a:solidFill>
                <a:latin typeface="Arial Rounded MT Bold" pitchFamily="34" charset="0"/>
              </a:rPr>
              <a:t>M.C.S. Williams</a:t>
            </a:r>
            <a:endParaRPr lang="en-IN" sz="1400" dirty="0">
              <a:solidFill>
                <a:srgbClr val="FF0000"/>
              </a:solidFill>
              <a:latin typeface="Arial Rounded MT Bold" pitchFamily="34" charset="0"/>
            </a:endParaRPr>
          </a:p>
        </p:txBody>
      </p:sp>
      <p:pic>
        <p:nvPicPr>
          <p:cNvPr id="33795" name="Picture 3"/>
          <p:cNvPicPr>
            <a:picLocks noChangeAspect="1" noChangeArrowheads="1"/>
          </p:cNvPicPr>
          <p:nvPr/>
        </p:nvPicPr>
        <p:blipFill>
          <a:blip r:embed="rId4" cstate="print"/>
          <a:srcRect l="1051" r="4205"/>
          <a:stretch>
            <a:fillRect/>
          </a:stretch>
        </p:blipFill>
        <p:spPr bwMode="auto">
          <a:xfrm rot="-720000">
            <a:off x="144000" y="3456000"/>
            <a:ext cx="3620127" cy="111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ipe(left)">
                                      <p:cBhvr>
                                        <p:cTn id="7" dur="500"/>
                                        <p:tgtEl>
                                          <p:spTgt spid="33794"/>
                                        </p:tgtEl>
                                      </p:cBhvr>
                                    </p:animEffect>
                                  </p:childTnLst>
                                </p:cTn>
                              </p:par>
                              <p:par>
                                <p:cTn id="8" presetID="22" presetClass="entr" presetSubtype="8" fill="hold" nodeType="withEffect">
                                  <p:stCondLst>
                                    <p:cond delay="0"/>
                                  </p:stCondLst>
                                  <p:childTnLst>
                                    <p:set>
                                      <p:cBhvr>
                                        <p:cTn id="9" dur="1" fill="hold">
                                          <p:stCondLst>
                                            <p:cond delay="0"/>
                                          </p:stCondLst>
                                        </p:cTn>
                                        <p:tgtEl>
                                          <p:spTgt spid="33795"/>
                                        </p:tgtEl>
                                        <p:attrNameLst>
                                          <p:attrName>style.visibility</p:attrName>
                                        </p:attrNameLst>
                                      </p:cBhvr>
                                      <p:to>
                                        <p:strVal val="visible"/>
                                      </p:to>
                                    </p:set>
                                    <p:animEffect transition="in" filter="wipe(left)">
                                      <p:cBhvr>
                                        <p:cTn id="10" dur="500"/>
                                        <p:tgtEl>
                                          <p:spTgt spid="3379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Main concepts of MRPC</a:t>
            </a:r>
            <a:endParaRPr lang="en-IN"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IN" dirty="0" smtClean="0"/>
              <a:t>The internal resistive plates are all electrically floating. They take the correct voltage initially due to electrostatics; however they are kept at the correct voltage due to the flow of electrons and positive ions created by the avalanches in the gaps. The stable state is equal gain in all gaps.</a:t>
            </a:r>
          </a:p>
          <a:p>
            <a:pPr>
              <a:lnSpc>
                <a:spcPct val="120000"/>
              </a:lnSpc>
            </a:pPr>
            <a:r>
              <a:rPr lang="en-IN" dirty="0" smtClean="0"/>
              <a:t>The resistive plates are transparent to the fast signals generated by the avalanches inside each gas gap. The induced signal on the external electrodes is the </a:t>
            </a:r>
            <a:r>
              <a:rPr lang="en-IN" i="1" dirty="0" smtClean="0"/>
              <a:t>sum</a:t>
            </a:r>
            <a:r>
              <a:rPr lang="en-IN" dirty="0" smtClean="0"/>
              <a:t> of the activities of </a:t>
            </a:r>
            <a:r>
              <a:rPr lang="en-IN" i="1" dirty="0" smtClean="0"/>
              <a:t>all the gaps</a:t>
            </a:r>
            <a:r>
              <a:rPr lang="en-IN" dirty="0" smtClean="0"/>
              <a:t>.</a:t>
            </a:r>
          </a:p>
          <a:p>
            <a:pPr>
              <a:lnSpc>
                <a:spcPct val="120000"/>
              </a:lnSpc>
            </a:pPr>
            <a:r>
              <a:rPr lang="en-IN" dirty="0" smtClean="0"/>
              <a:t>Thin sub-gaps, optimised gas parameters, controlled avalanche and differential signal readout are the key design parameters for their exceptional performance.</a:t>
            </a:r>
          </a:p>
        </p:txBody>
      </p:sp>
      <p:sp>
        <p:nvSpPr>
          <p:cNvPr id="4" name="Footer Placeholder 3"/>
          <p:cNvSpPr>
            <a:spLocks noGrp="1"/>
          </p:cNvSpPr>
          <p:nvPr>
            <p:ph type="ftr" sz="quarter" idx="11"/>
          </p:nvPr>
        </p:nvSpPr>
        <p:spPr/>
        <p:txBody>
          <a:bodyPr/>
          <a:lstStyle/>
          <a:p>
            <a:r>
              <a:rPr lang="en-SG" dirty="0" smtClean="0"/>
              <a:t>B.Satyanarayana &amp; Moon Moon Devi                              ASET Colloquium                              September 12, 2014</a:t>
            </a:r>
            <a:endParaRPr lang="en-SG" dirty="0"/>
          </a:p>
        </p:txBody>
      </p:sp>
      <p:sp>
        <p:nvSpPr>
          <p:cNvPr id="5" name="Slide Number Placeholder 4"/>
          <p:cNvSpPr>
            <a:spLocks noGrp="1"/>
          </p:cNvSpPr>
          <p:nvPr>
            <p:ph type="sldNum" sz="quarter" idx="13"/>
          </p:nvPr>
        </p:nvSpPr>
        <p:spPr/>
        <p:txBody>
          <a:bodyPr/>
          <a:lstStyle/>
          <a:p>
            <a:fld id="{4A25DDA1-8321-48AA-B72A-57DD9D18B8CF}" type="slidenum">
              <a:rPr lang="en-SG" smtClean="0"/>
              <a:pPr/>
              <a:t>27</a:t>
            </a:fld>
            <a:endParaRPr lang="en-SG"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Performance of ALICE’s MRPCs</a:t>
            </a:r>
            <a:endParaRPr lang="en-IN" dirty="0"/>
          </a:p>
        </p:txBody>
      </p:sp>
      <p:sp>
        <p:nvSpPr>
          <p:cNvPr id="4" name="Footer Placeholder 3"/>
          <p:cNvSpPr>
            <a:spLocks noGrp="1"/>
          </p:cNvSpPr>
          <p:nvPr>
            <p:ph type="ftr" sz="quarter" idx="11"/>
          </p:nvPr>
        </p:nvSpPr>
        <p:spPr/>
        <p:txBody>
          <a:bodyPr/>
          <a:lstStyle/>
          <a:p>
            <a:r>
              <a:rPr lang="en-SG" dirty="0" smtClean="0"/>
              <a:t>B.Satyanarayana &amp; Moon Moon Devi                              ASET Colloquium                              September 12, 2014</a:t>
            </a:r>
            <a:endParaRPr lang="en-SG" dirty="0"/>
          </a:p>
        </p:txBody>
      </p:sp>
      <p:sp>
        <p:nvSpPr>
          <p:cNvPr id="5" name="Slide Number Placeholder 4"/>
          <p:cNvSpPr>
            <a:spLocks noGrp="1"/>
          </p:cNvSpPr>
          <p:nvPr>
            <p:ph type="sldNum" sz="quarter" idx="13"/>
          </p:nvPr>
        </p:nvSpPr>
        <p:spPr/>
        <p:txBody>
          <a:bodyPr/>
          <a:lstStyle/>
          <a:p>
            <a:fld id="{4A25DDA1-8321-48AA-B72A-57DD9D18B8CF}" type="slidenum">
              <a:rPr lang="en-SG" smtClean="0"/>
              <a:pPr/>
              <a:t>28</a:t>
            </a:fld>
            <a:endParaRPr lang="en-SG" dirty="0"/>
          </a:p>
        </p:txBody>
      </p:sp>
      <p:pic>
        <p:nvPicPr>
          <p:cNvPr id="7" name="Picture 6" descr="CL_figure4.jpeg"/>
          <p:cNvPicPr>
            <a:picLocks noChangeAspect="1"/>
          </p:cNvPicPr>
          <p:nvPr/>
        </p:nvPicPr>
        <p:blipFill>
          <a:blip r:embed="rId2" cstate="print"/>
          <a:srcRect l="472" r="3780"/>
          <a:stretch>
            <a:fillRect/>
          </a:stretch>
        </p:blipFill>
        <p:spPr>
          <a:xfrm>
            <a:off x="5760000" y="4077336"/>
            <a:ext cx="3240000" cy="2357468"/>
          </a:xfrm>
          <a:prstGeom prst="rect">
            <a:avLst/>
          </a:prstGeom>
        </p:spPr>
      </p:pic>
      <p:pic>
        <p:nvPicPr>
          <p:cNvPr id="12" name="Picture 11" descr="mrpc.gif"/>
          <p:cNvPicPr>
            <a:picLocks noChangeAspect="1"/>
          </p:cNvPicPr>
          <p:nvPr/>
        </p:nvPicPr>
        <p:blipFill>
          <a:blip r:embed="rId3" cstate="print"/>
          <a:srcRect r="13806"/>
          <a:stretch>
            <a:fillRect/>
          </a:stretch>
        </p:blipFill>
        <p:spPr>
          <a:xfrm>
            <a:off x="35996" y="720000"/>
            <a:ext cx="5662910" cy="5760000"/>
          </a:xfrm>
          <a:prstGeom prst="rect">
            <a:avLst/>
          </a:prstGeom>
        </p:spPr>
      </p:pic>
      <p:pic>
        <p:nvPicPr>
          <p:cNvPr id="36868" name="Picture 4" descr="http://aliceinfo.cern.ch/Public/Objects/Chapter2/DetectorComponents/TOFEff-plateau.gif"/>
          <p:cNvPicPr>
            <a:picLocks noChangeAspect="1" noChangeArrowheads="1"/>
          </p:cNvPicPr>
          <p:nvPr/>
        </p:nvPicPr>
        <p:blipFill>
          <a:blip r:embed="rId4" cstate="print"/>
          <a:srcRect r="48306"/>
          <a:stretch>
            <a:fillRect/>
          </a:stretch>
        </p:blipFill>
        <p:spPr bwMode="auto">
          <a:xfrm>
            <a:off x="5760000" y="720000"/>
            <a:ext cx="3240000" cy="3318877"/>
          </a:xfrm>
          <a:prstGeom prst="rect">
            <a:avLst/>
          </a:prstGeom>
          <a:solidFill>
            <a:schemeClr val="tx1"/>
          </a:solid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MRPCs for PET imaging</a:t>
            </a:r>
            <a:endParaRPr lang="en-IN" dirty="0"/>
          </a:p>
        </p:txBody>
      </p:sp>
      <p:sp>
        <p:nvSpPr>
          <p:cNvPr id="4" name="Footer Placeholder 3"/>
          <p:cNvSpPr>
            <a:spLocks noGrp="1"/>
          </p:cNvSpPr>
          <p:nvPr>
            <p:ph type="ftr" sz="quarter" idx="11"/>
          </p:nvPr>
        </p:nvSpPr>
        <p:spPr/>
        <p:txBody>
          <a:bodyPr/>
          <a:lstStyle/>
          <a:p>
            <a:r>
              <a:rPr lang="en-SG" dirty="0" smtClean="0"/>
              <a:t>B.Satyanarayana &amp; Moon </a:t>
            </a:r>
            <a:r>
              <a:rPr lang="en-SG" dirty="0" err="1" smtClean="0"/>
              <a:t>Moon</a:t>
            </a:r>
            <a:r>
              <a:rPr lang="en-SG" smtClean="0"/>
              <a:t> Devi                              ASET Colloquium                              September 12, 2014</a:t>
            </a:r>
            <a:endParaRPr lang="en-SG" dirty="0"/>
          </a:p>
        </p:txBody>
      </p:sp>
      <p:sp>
        <p:nvSpPr>
          <p:cNvPr id="5" name="Slide Number Placeholder 4"/>
          <p:cNvSpPr>
            <a:spLocks noGrp="1"/>
          </p:cNvSpPr>
          <p:nvPr>
            <p:ph type="sldNum" sz="quarter" idx="13"/>
          </p:nvPr>
        </p:nvSpPr>
        <p:spPr/>
        <p:txBody>
          <a:bodyPr/>
          <a:lstStyle/>
          <a:p>
            <a:fld id="{4A25DDA1-8321-48AA-B72A-57DD9D18B8CF}" type="slidenum">
              <a:rPr lang="en-SG" smtClean="0"/>
              <a:pPr/>
              <a:t>29</a:t>
            </a:fld>
            <a:endParaRPr lang="en-SG" dirty="0"/>
          </a:p>
        </p:txBody>
      </p:sp>
      <p:pic>
        <p:nvPicPr>
          <p:cNvPr id="7" name="Content Placeholder 6" descr="pet.gif"/>
          <p:cNvPicPr>
            <a:picLocks noGrp="1" noChangeAspect="1"/>
          </p:cNvPicPr>
          <p:nvPr>
            <p:ph idx="1"/>
          </p:nvPr>
        </p:nvPicPr>
        <p:blipFill>
          <a:blip r:embed="rId2" cstate="print"/>
          <a:stretch>
            <a:fillRect/>
          </a:stretch>
        </p:blipFill>
        <p:spPr>
          <a:xfrm>
            <a:off x="36000" y="720000"/>
            <a:ext cx="5238750" cy="3657600"/>
          </a:xfrm>
        </p:spPr>
      </p:pic>
      <p:pic>
        <p:nvPicPr>
          <p:cNvPr id="8" name="Picture 7" descr="the-physics-of-positron-emission-tomography-pet942-thumbnail-4.jpg"/>
          <p:cNvPicPr>
            <a:picLocks noChangeAspect="1"/>
          </p:cNvPicPr>
          <p:nvPr/>
        </p:nvPicPr>
        <p:blipFill>
          <a:blip r:embed="rId3" cstate="print"/>
          <a:srcRect l="1476" t="53150" r="68898" b="4593"/>
          <a:stretch>
            <a:fillRect/>
          </a:stretch>
        </p:blipFill>
        <p:spPr>
          <a:xfrm>
            <a:off x="4176267" y="720000"/>
            <a:ext cx="1009609" cy="1080000"/>
          </a:xfrm>
          <a:prstGeom prst="rect">
            <a:avLst/>
          </a:prstGeom>
        </p:spPr>
      </p:pic>
      <p:pic>
        <p:nvPicPr>
          <p:cNvPr id="9" name="Picture 8" descr="the-physics-of-positron-emission-tomography-pet942-thumbnail-4.jpg"/>
          <p:cNvPicPr>
            <a:picLocks noChangeAspect="1"/>
          </p:cNvPicPr>
          <p:nvPr/>
        </p:nvPicPr>
        <p:blipFill>
          <a:blip r:embed="rId3" cstate="print"/>
          <a:srcRect l="69882" t="56430" r="5413" b="8530"/>
          <a:stretch>
            <a:fillRect/>
          </a:stretch>
        </p:blipFill>
        <p:spPr>
          <a:xfrm>
            <a:off x="4176000" y="3284984"/>
            <a:ext cx="1015236" cy="1080000"/>
          </a:xfrm>
          <a:prstGeom prst="rect">
            <a:avLst/>
          </a:prstGeom>
        </p:spPr>
      </p:pic>
      <p:sp>
        <p:nvSpPr>
          <p:cNvPr id="10" name="Content Placeholder 2"/>
          <p:cNvSpPr txBox="1">
            <a:spLocks/>
          </p:cNvSpPr>
          <p:nvPr/>
        </p:nvSpPr>
        <p:spPr bwMode="auto">
          <a:xfrm>
            <a:off x="5292080" y="720000"/>
            <a:ext cx="3744000" cy="25469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80000" lvl="0" indent="-180000" eaLnBrk="1" hangingPunct="1">
              <a:spcBef>
                <a:spcPts val="0"/>
              </a:spcBef>
              <a:buClr>
                <a:schemeClr val="tx1"/>
              </a:buClr>
              <a:buSzPct val="60000"/>
              <a:buFont typeface="Wingdings" pitchFamily="2" charset="2"/>
              <a:buChar char="u"/>
              <a:defRPr/>
            </a:pPr>
            <a:endParaRPr lang="en-IN" sz="1600" kern="0" dirty="0" smtClean="0">
              <a:effectLst>
                <a:outerShdw blurRad="38100" dist="38100" dir="2700000" algn="tl">
                  <a:srgbClr val="000000"/>
                </a:outerShdw>
              </a:effectLst>
              <a:latin typeface="Arial Rounded MT Bold" pitchFamily="34" charset="0"/>
            </a:endParaRPr>
          </a:p>
        </p:txBody>
      </p:sp>
      <p:sp>
        <p:nvSpPr>
          <p:cNvPr id="11" name="Content Placeholder 2"/>
          <p:cNvSpPr txBox="1">
            <a:spLocks/>
          </p:cNvSpPr>
          <p:nvPr/>
        </p:nvSpPr>
        <p:spPr bwMode="auto">
          <a:xfrm>
            <a:off x="5256000" y="720000"/>
            <a:ext cx="3852000" cy="3636000"/>
          </a:xfrm>
          <a:prstGeom prst="rect">
            <a:avLst/>
          </a:prstGeom>
          <a:solidFill>
            <a:schemeClr val="bg1">
              <a:lumMod val="50000"/>
            </a:schemeClr>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180000" marR="0" lvl="0" indent="-180000" algn="l" defTabSz="914400" rtl="0" eaLnBrk="1" fontAlgn="base" latinLnBrk="0" hangingPunct="1">
              <a:lnSpc>
                <a:spcPct val="100000"/>
              </a:lnSpc>
              <a:spcBef>
                <a:spcPts val="0"/>
              </a:spcBef>
              <a:spcAft>
                <a:spcPct val="0"/>
              </a:spcAft>
              <a:buClr>
                <a:schemeClr val="tx1"/>
              </a:buClr>
              <a:buSzPct val="60000"/>
              <a:buFont typeface="Wingdings" pitchFamily="2" charset="2"/>
              <a:buChar char="u"/>
              <a:tabLst/>
              <a:defRPr/>
            </a:pPr>
            <a:r>
              <a:rPr kumimoji="0" lang="en-IN" sz="1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Rounded MT Bold" pitchFamily="34" charset="0"/>
                <a:ea typeface="+mn-ea"/>
                <a:cs typeface="+mn-cs"/>
              </a:rPr>
              <a:t>Detector with good efficiency, spatial, timing and energy resolutions.</a:t>
            </a:r>
          </a:p>
          <a:p>
            <a:pPr marL="180000" marR="0" lvl="0" indent="-180000" algn="l" defTabSz="914400" rtl="0" eaLnBrk="1" fontAlgn="base" latinLnBrk="0" hangingPunct="1">
              <a:lnSpc>
                <a:spcPct val="100000"/>
              </a:lnSpc>
              <a:spcBef>
                <a:spcPts val="0"/>
              </a:spcBef>
              <a:spcAft>
                <a:spcPct val="0"/>
              </a:spcAft>
              <a:buClr>
                <a:schemeClr val="tx1"/>
              </a:buClr>
              <a:buSzPct val="60000"/>
              <a:buFont typeface="Wingdings" pitchFamily="2" charset="2"/>
              <a:buChar char="u"/>
              <a:tabLst/>
              <a:defRPr/>
            </a:pPr>
            <a:r>
              <a:rPr kumimoji="0" lang="en-IN" sz="1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Rounded MT Bold" pitchFamily="34" charset="0"/>
                <a:ea typeface="+mn-ea"/>
                <a:cs typeface="+mn-cs"/>
              </a:rPr>
              <a:t>Low system dead time (lower dose)</a:t>
            </a:r>
          </a:p>
          <a:p>
            <a:pPr marL="180000" marR="0" lvl="0" indent="-180000" algn="l" defTabSz="914400" rtl="0" eaLnBrk="1" fontAlgn="base" latinLnBrk="0" hangingPunct="1">
              <a:lnSpc>
                <a:spcPct val="100000"/>
              </a:lnSpc>
              <a:spcBef>
                <a:spcPts val="0"/>
              </a:spcBef>
              <a:spcAft>
                <a:spcPct val="0"/>
              </a:spcAft>
              <a:buClr>
                <a:schemeClr val="tx1"/>
              </a:buClr>
              <a:buSzPct val="60000"/>
              <a:buFont typeface="Wingdings" pitchFamily="2" charset="2"/>
              <a:buChar char="u"/>
              <a:tabLst/>
              <a:defRPr/>
            </a:pPr>
            <a:r>
              <a:rPr kumimoji="0" lang="en-IN" sz="1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Rounded MT Bold" pitchFamily="34" charset="0"/>
                <a:ea typeface="+mn-ea"/>
                <a:cs typeface="+mn-cs"/>
              </a:rPr>
              <a:t>Rejection of scattered, random or multiple events.</a:t>
            </a:r>
          </a:p>
          <a:p>
            <a:pPr marL="180000" marR="0" lvl="0" indent="-180000" algn="l" defTabSz="914400" rtl="0" eaLnBrk="1" fontAlgn="base" latinLnBrk="0" hangingPunct="1">
              <a:lnSpc>
                <a:spcPct val="100000"/>
              </a:lnSpc>
              <a:spcBef>
                <a:spcPts val="0"/>
              </a:spcBef>
              <a:spcAft>
                <a:spcPct val="0"/>
              </a:spcAft>
              <a:buClr>
                <a:schemeClr val="tx1"/>
              </a:buClr>
              <a:buSzPct val="60000"/>
              <a:buFont typeface="Wingdings" pitchFamily="2" charset="2"/>
              <a:buChar char="u"/>
              <a:tabLst/>
              <a:defRPr/>
            </a:pPr>
            <a:r>
              <a:rPr kumimoji="0" lang="en-IN" sz="1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Rounded MT Bold" pitchFamily="34" charset="0"/>
                <a:ea typeface="+mn-ea"/>
                <a:cs typeface="+mn-cs"/>
              </a:rPr>
              <a:t>Scintillation crystals (Bismuth Germanium Oxide (BGO), Gadolinium Oxyorthosilicate (GSO), Lutetium Oxyorthosilicate (LSO), etc.) current choices.</a:t>
            </a:r>
          </a:p>
          <a:p>
            <a:pPr marL="180000" marR="0" lvl="0" indent="-180000" algn="l" defTabSz="914400" rtl="0" eaLnBrk="1" fontAlgn="base" latinLnBrk="0" hangingPunct="1">
              <a:lnSpc>
                <a:spcPct val="100000"/>
              </a:lnSpc>
              <a:spcBef>
                <a:spcPts val="0"/>
              </a:spcBef>
              <a:spcAft>
                <a:spcPct val="0"/>
              </a:spcAft>
              <a:buClr>
                <a:schemeClr val="tx1"/>
              </a:buClr>
              <a:buSzPct val="60000"/>
              <a:buFont typeface="Wingdings" pitchFamily="2" charset="2"/>
              <a:buChar char="u"/>
              <a:tabLst/>
              <a:defRPr/>
            </a:pPr>
            <a:r>
              <a:rPr lang="en-IN" sz="1600" kern="0" dirty="0" smtClean="0">
                <a:effectLst>
                  <a:outerShdw blurRad="38100" dist="38100" dir="2700000" algn="tl">
                    <a:srgbClr val="000000"/>
                  </a:outerShdw>
                </a:effectLst>
                <a:latin typeface="Arial Rounded MT Bold" pitchFamily="34" charset="0"/>
              </a:rPr>
              <a:t>MRPC is a cheaper, works on direct detection, with higher FOV</a:t>
            </a:r>
            <a:endParaRPr kumimoji="0" lang="en-IN" sz="1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Rounded MT Bold" pitchFamily="34" charset="0"/>
              <a:ea typeface="+mn-ea"/>
              <a:cs typeface="+mn-cs"/>
            </a:endParaRPr>
          </a:p>
        </p:txBody>
      </p:sp>
      <p:pic>
        <p:nvPicPr>
          <p:cNvPr id="32770" name="Picture 2"/>
          <p:cNvPicPr>
            <a:picLocks noChangeAspect="1" noChangeArrowheads="1"/>
          </p:cNvPicPr>
          <p:nvPr/>
        </p:nvPicPr>
        <p:blipFill>
          <a:blip r:embed="rId4" cstate="print"/>
          <a:srcRect/>
          <a:stretch>
            <a:fillRect/>
          </a:stretch>
        </p:blipFill>
        <p:spPr bwMode="auto">
          <a:xfrm>
            <a:off x="36000" y="4392000"/>
            <a:ext cx="2913132" cy="2160000"/>
          </a:xfrm>
          <a:prstGeom prst="rect">
            <a:avLst/>
          </a:prstGeom>
          <a:noFill/>
          <a:ln w="9525">
            <a:noFill/>
            <a:miter lim="800000"/>
            <a:headEnd/>
            <a:tailEnd/>
          </a:ln>
        </p:spPr>
      </p:pic>
      <p:pic>
        <p:nvPicPr>
          <p:cNvPr id="32773" name="Picture 5"/>
          <p:cNvPicPr>
            <a:picLocks noChangeAspect="1" noChangeArrowheads="1"/>
          </p:cNvPicPr>
          <p:nvPr/>
        </p:nvPicPr>
        <p:blipFill>
          <a:blip r:embed="rId5" cstate="print"/>
          <a:srcRect l="2904" t="2919" r="5323" b="3648"/>
          <a:stretch>
            <a:fillRect/>
          </a:stretch>
        </p:blipFill>
        <p:spPr bwMode="auto">
          <a:xfrm>
            <a:off x="2970379" y="4392000"/>
            <a:ext cx="3198813" cy="2160000"/>
          </a:xfrm>
          <a:prstGeom prst="rect">
            <a:avLst/>
          </a:prstGeom>
          <a:noFill/>
          <a:ln w="9525">
            <a:noFill/>
            <a:miter lim="800000"/>
            <a:headEnd/>
            <a:tailEnd/>
          </a:ln>
        </p:spPr>
      </p:pic>
      <p:sp>
        <p:nvSpPr>
          <p:cNvPr id="14" name="Content Placeholder 2"/>
          <p:cNvSpPr txBox="1">
            <a:spLocks/>
          </p:cNvSpPr>
          <p:nvPr/>
        </p:nvSpPr>
        <p:spPr bwMode="auto">
          <a:xfrm>
            <a:off x="6192000" y="4379852"/>
            <a:ext cx="2916000" cy="2169825"/>
          </a:xfrm>
          <a:prstGeom prst="rect">
            <a:avLst/>
          </a:prstGeom>
          <a:solidFill>
            <a:schemeClr val="accent1">
              <a:lumMod val="50000"/>
            </a:schemeClr>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180000" marR="0" lvl="0" indent="-180000" algn="l" defTabSz="914400" rtl="0" eaLnBrk="1" fontAlgn="base" latinLnBrk="0" hangingPunct="1">
              <a:lnSpc>
                <a:spcPct val="100000"/>
              </a:lnSpc>
              <a:spcBef>
                <a:spcPts val="0"/>
              </a:spcBef>
              <a:spcAft>
                <a:spcPct val="0"/>
              </a:spcAft>
              <a:buClr>
                <a:schemeClr val="tx1"/>
              </a:buClr>
              <a:buSzPct val="60000"/>
              <a:buFont typeface="Wingdings" pitchFamily="2" charset="2"/>
              <a:buChar char="u"/>
              <a:tabLst/>
              <a:defRPr/>
            </a:pPr>
            <a:r>
              <a:rPr kumimoji="0" lang="en-IN" sz="15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Rounded MT Bold" pitchFamily="34" charset="0"/>
                <a:ea typeface="+mn-ea"/>
                <a:cs typeface="+mn-cs"/>
              </a:rPr>
              <a:t>Gamma</a:t>
            </a:r>
            <a:r>
              <a:rPr kumimoji="0" lang="en-IN" sz="1500" b="0" i="0" u="none" strike="noStrike" kern="0" cap="none" spc="0" normalizeH="0" noProof="0" dirty="0" smtClean="0">
                <a:ln>
                  <a:noFill/>
                </a:ln>
                <a:solidFill>
                  <a:schemeClr val="tx1"/>
                </a:solidFill>
                <a:effectLst>
                  <a:outerShdw blurRad="38100" dist="38100" dir="2700000" algn="tl">
                    <a:srgbClr val="000000"/>
                  </a:outerShdw>
                </a:effectLst>
                <a:uLnTx/>
                <a:uFillTx/>
                <a:latin typeface="Arial Rounded MT Bold" pitchFamily="34" charset="0"/>
                <a:ea typeface="+mn-ea"/>
                <a:cs typeface="+mn-cs"/>
              </a:rPr>
              <a:t> sensitivity saturates at a thickness of 400µm for bakelite, 200µm common glass and 150µm for lead glass.</a:t>
            </a:r>
          </a:p>
          <a:p>
            <a:pPr marL="180000" marR="0" lvl="0" indent="-180000" algn="l" defTabSz="914400" rtl="0" eaLnBrk="1" fontAlgn="base" latinLnBrk="0" hangingPunct="1">
              <a:lnSpc>
                <a:spcPct val="100000"/>
              </a:lnSpc>
              <a:spcBef>
                <a:spcPts val="0"/>
              </a:spcBef>
              <a:spcAft>
                <a:spcPct val="0"/>
              </a:spcAft>
              <a:buClr>
                <a:schemeClr val="tx1"/>
              </a:buClr>
              <a:buSzPct val="60000"/>
              <a:buFont typeface="Wingdings" pitchFamily="2" charset="2"/>
              <a:buChar char="u"/>
              <a:tabLst/>
              <a:defRPr/>
            </a:pPr>
            <a:r>
              <a:rPr lang="en-IN" sz="1500" kern="0" dirty="0" smtClean="0">
                <a:effectLst>
                  <a:outerShdw blurRad="38100" dist="38100" dir="2700000" algn="tl">
                    <a:srgbClr val="000000"/>
                  </a:outerShdw>
                </a:effectLst>
                <a:latin typeface="Arial Rounded MT Bold" pitchFamily="34" charset="0"/>
              </a:rPr>
              <a:t>Standard electrodes are coated with </a:t>
            </a:r>
            <a:r>
              <a:rPr kumimoji="0" lang="en-IN" sz="1500" b="0" i="0" u="none" strike="noStrike" kern="0" cap="none" spc="0" normalizeH="0" noProof="0" dirty="0" smtClean="0">
                <a:ln>
                  <a:noFill/>
                </a:ln>
                <a:solidFill>
                  <a:schemeClr val="tx1"/>
                </a:solidFill>
                <a:effectLst>
                  <a:outerShdw blurRad="38100" dist="38100" dir="2700000" algn="tl">
                    <a:srgbClr val="000000"/>
                  </a:outerShdw>
                </a:effectLst>
                <a:uLnTx/>
                <a:uFillTx/>
                <a:latin typeface="Arial Rounded MT Bold" pitchFamily="34" charset="0"/>
                <a:ea typeface="+mn-ea"/>
                <a:cs typeface="+mn-cs"/>
              </a:rPr>
              <a:t> with high Z material acting as </a:t>
            </a:r>
            <a:r>
              <a:rPr kumimoji="0" lang="en-IN" sz="1500" b="0" i="0" u="none" strike="noStrike" kern="0" cap="none" spc="0" normalizeH="0" noProof="0" dirty="0" smtClean="0">
                <a:ln>
                  <a:noFill/>
                </a:ln>
                <a:solidFill>
                  <a:schemeClr val="tx1"/>
                </a:solidFill>
                <a:effectLst>
                  <a:outerShdw blurRad="38100" dist="38100" dir="2700000" algn="tl">
                    <a:srgbClr val="000000"/>
                  </a:outerShdw>
                </a:effectLst>
                <a:uLnTx/>
                <a:uFillTx/>
                <a:latin typeface="Arial Rounded MT Bold" pitchFamily="34" charset="0"/>
                <a:ea typeface="+mn-ea"/>
                <a:cs typeface="+mn-cs"/>
                <a:sym typeface="Symbol"/>
              </a:rPr>
              <a:t>-e converter.</a:t>
            </a:r>
            <a:endParaRPr kumimoji="0" lang="en-IN" sz="15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Rounded MT Bold" pitchFamily="34" charset="0"/>
              <a:ea typeface="+mn-ea"/>
              <a:cs typeface="+mn-cs"/>
            </a:endParaRPr>
          </a:p>
        </p:txBody>
      </p:sp>
      <p:sp>
        <p:nvSpPr>
          <p:cNvPr id="15" name="Rectangle 14"/>
          <p:cNvSpPr/>
          <p:nvPr/>
        </p:nvSpPr>
        <p:spPr>
          <a:xfrm>
            <a:off x="4537010" y="6001543"/>
            <a:ext cx="1331134" cy="307777"/>
          </a:xfrm>
          <a:prstGeom prst="rect">
            <a:avLst/>
          </a:prstGeom>
        </p:spPr>
        <p:txBody>
          <a:bodyPr wrap="none">
            <a:spAutoFit/>
          </a:bodyPr>
          <a:lstStyle/>
          <a:p>
            <a:r>
              <a:rPr lang="en-IN" sz="1400" dirty="0" smtClean="0">
                <a:solidFill>
                  <a:srgbClr val="FF0000"/>
                </a:solidFill>
                <a:latin typeface="Arial Rounded MT Bold" pitchFamily="34" charset="0"/>
              </a:rPr>
              <a:t>Maria </a:t>
            </a:r>
            <a:r>
              <a:rPr lang="en-IN" sz="1400" dirty="0" err="1" smtClean="0">
                <a:solidFill>
                  <a:srgbClr val="FF0000"/>
                </a:solidFill>
                <a:latin typeface="Arial Rounded MT Bold" pitchFamily="34" charset="0"/>
              </a:rPr>
              <a:t>Necchi</a:t>
            </a:r>
            <a:endParaRPr lang="en-IN" sz="1400" dirty="0">
              <a:solidFill>
                <a:srgbClr val="FF0000"/>
              </a:solidFill>
              <a:latin typeface="Arial Rounded MT Bold"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Geiger–Müller tube (1928)</a:t>
            </a:r>
            <a:endParaRPr lang="en-IN" dirty="0"/>
          </a:p>
        </p:txBody>
      </p:sp>
      <p:sp>
        <p:nvSpPr>
          <p:cNvPr id="3" name="Footer Placeholder 2"/>
          <p:cNvSpPr>
            <a:spLocks noGrp="1"/>
          </p:cNvSpPr>
          <p:nvPr>
            <p:ph type="ftr" sz="quarter" idx="11"/>
          </p:nvPr>
        </p:nvSpPr>
        <p:spPr/>
        <p:txBody>
          <a:bodyPr/>
          <a:lstStyle/>
          <a:p>
            <a:r>
              <a:rPr lang="en-SG" dirty="0" smtClean="0"/>
              <a:t>B.Satyanarayana &amp; Moon Moon Devi                              ASET Colloquium                              September 12, 2014</a:t>
            </a:r>
            <a:endParaRPr lang="en-SG" dirty="0"/>
          </a:p>
        </p:txBody>
      </p:sp>
      <p:pic>
        <p:nvPicPr>
          <p:cNvPr id="8194" name="Picture 2" descr="http://upload.wikimedia.org/wikipedia/commons/f/f0/Geiger.png"/>
          <p:cNvPicPr>
            <a:picLocks noChangeAspect="1" noChangeArrowheads="1"/>
          </p:cNvPicPr>
          <p:nvPr/>
        </p:nvPicPr>
        <p:blipFill>
          <a:blip r:embed="rId2" cstate="print"/>
          <a:srcRect/>
          <a:stretch>
            <a:fillRect/>
          </a:stretch>
        </p:blipFill>
        <p:spPr bwMode="auto">
          <a:xfrm>
            <a:off x="636471" y="720000"/>
            <a:ext cx="7871058" cy="5760000"/>
          </a:xfrm>
          <a:prstGeom prst="rect">
            <a:avLst/>
          </a:prstGeom>
          <a:noFill/>
        </p:spPr>
      </p:pic>
      <p:sp>
        <p:nvSpPr>
          <p:cNvPr id="5" name="Rectangle 4"/>
          <p:cNvSpPr/>
          <p:nvPr/>
        </p:nvSpPr>
        <p:spPr>
          <a:xfrm>
            <a:off x="1835696" y="5114680"/>
            <a:ext cx="3204000" cy="1200329"/>
          </a:xfrm>
          <a:prstGeom prst="rect">
            <a:avLst/>
          </a:prstGeom>
          <a:solidFill>
            <a:schemeClr val="accent1">
              <a:lumMod val="20000"/>
              <a:lumOff val="80000"/>
            </a:schemeClr>
          </a:solidFill>
        </p:spPr>
        <p:txBody>
          <a:bodyPr>
            <a:spAutoFit/>
          </a:bodyPr>
          <a:lstStyle/>
          <a:p>
            <a:r>
              <a:rPr lang="en-IN" dirty="0" smtClean="0">
                <a:solidFill>
                  <a:srgbClr val="FF0000"/>
                </a:solidFill>
                <a:latin typeface="Arial Rounded MT Bold" pitchFamily="34" charset="0"/>
              </a:rPr>
              <a:t>Cylindrical single-wire counters working in a saturated discharge mode (“Geiger mode”).</a:t>
            </a:r>
            <a:endParaRPr lang="en-IN" dirty="0">
              <a:solidFill>
                <a:srgbClr val="FF0000"/>
              </a:solidFill>
              <a:latin typeface="Arial Rounded MT Bold"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0"/>
            <a:ext cx="9144000" cy="1973263"/>
          </a:xfrm>
          <a:blipFill>
            <a:blip r:embed="rId2" cstate="print"/>
            <a:stretch>
              <a:fillRect/>
            </a:stretch>
          </a:blipFill>
        </p:spPr>
        <p:txBody>
          <a:bodyPr/>
          <a:lstStyle/>
          <a:p>
            <a:r>
              <a:rPr lang="en-IN" dirty="0" smtClean="0">
                <a:solidFill>
                  <a:srgbClr val="FFFF00"/>
                </a:solidFill>
              </a:rPr>
              <a:t>Backup Slides</a:t>
            </a:r>
            <a:endParaRPr lang="en-SG"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RPC simulations</a:t>
            </a:r>
            <a:endParaRPr lang="en-IN" dirty="0"/>
          </a:p>
        </p:txBody>
      </p:sp>
      <p:sp>
        <p:nvSpPr>
          <p:cNvPr id="3" name="Content Placeholder 2"/>
          <p:cNvSpPr>
            <a:spLocks noGrp="1"/>
          </p:cNvSpPr>
          <p:nvPr>
            <p:ph idx="1"/>
          </p:nvPr>
        </p:nvSpPr>
        <p:spPr/>
        <p:txBody>
          <a:bodyPr/>
          <a:lstStyle/>
          <a:p>
            <a:r>
              <a:rPr lang="en-IN" dirty="0" smtClean="0"/>
              <a:t>Primary cluster positions: Poisson statistics</a:t>
            </a:r>
          </a:p>
          <a:p>
            <a:r>
              <a:rPr lang="en-IN" dirty="0" smtClean="0"/>
              <a:t>Avalanche growth: Exponential law</a:t>
            </a:r>
          </a:p>
          <a:p>
            <a:r>
              <a:rPr lang="en-IN" dirty="0" smtClean="0"/>
              <a:t>Avalanche gain fluctuations: Polya distribution</a:t>
            </a:r>
          </a:p>
          <a:p>
            <a:r>
              <a:rPr lang="en-IN" dirty="0" smtClean="0"/>
              <a:t>Induced charge: Ramo theorem</a:t>
            </a:r>
            <a:endParaRPr lang="en-IN" dirty="0"/>
          </a:p>
        </p:txBody>
      </p:sp>
      <p:sp>
        <p:nvSpPr>
          <p:cNvPr id="4" name="Footer Placeholder 3"/>
          <p:cNvSpPr>
            <a:spLocks noGrp="1"/>
          </p:cNvSpPr>
          <p:nvPr>
            <p:ph type="ftr" sz="quarter" idx="11"/>
          </p:nvPr>
        </p:nvSpPr>
        <p:spPr/>
        <p:txBody>
          <a:bodyPr/>
          <a:lstStyle/>
          <a:p>
            <a:r>
              <a:rPr lang="en-SG" dirty="0" smtClean="0"/>
              <a:t>B.Satyanarayana &amp; Moon Moon Devi                              ASET Colloquium                              September 12, 2014</a:t>
            </a:r>
            <a:endParaRPr lang="en-SG" dirty="0"/>
          </a:p>
        </p:txBody>
      </p:sp>
      <p:sp>
        <p:nvSpPr>
          <p:cNvPr id="5" name="Slide Number Placeholder 4"/>
          <p:cNvSpPr>
            <a:spLocks noGrp="1"/>
          </p:cNvSpPr>
          <p:nvPr>
            <p:ph type="sldNum" sz="quarter" idx="13"/>
          </p:nvPr>
        </p:nvSpPr>
        <p:spPr/>
        <p:txBody>
          <a:bodyPr/>
          <a:lstStyle/>
          <a:p>
            <a:fld id="{4A25DDA1-8321-48AA-B72A-57DD9D18B8CF}" type="slidenum">
              <a:rPr lang="en-SG" smtClean="0"/>
              <a:pPr/>
              <a:t>31</a:t>
            </a:fld>
            <a:endParaRPr lang="en-SG"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SG" dirty="0" smtClean="0"/>
              <a:t>The choice of detector: ICAL</a:t>
            </a:r>
            <a:endParaRPr lang="en-SG" dirty="0"/>
          </a:p>
        </p:txBody>
      </p:sp>
      <p:sp>
        <p:nvSpPr>
          <p:cNvPr id="10" name="Content Placeholder 9"/>
          <p:cNvSpPr>
            <a:spLocks noGrp="1"/>
          </p:cNvSpPr>
          <p:nvPr>
            <p:ph idx="1"/>
          </p:nvPr>
        </p:nvSpPr>
        <p:spPr/>
        <p:txBody>
          <a:bodyPr>
            <a:normAutofit fontScale="85000" lnSpcReduction="10000"/>
          </a:bodyPr>
          <a:lstStyle/>
          <a:p>
            <a:pPr>
              <a:lnSpc>
                <a:spcPct val="120000"/>
              </a:lnSpc>
            </a:pPr>
            <a:r>
              <a:rPr lang="en-SG" sz="2400" dirty="0" smtClean="0"/>
              <a:t>Use (magnetised) iron as target mass and RPCs as active detector elements.</a:t>
            </a:r>
          </a:p>
          <a:p>
            <a:pPr>
              <a:lnSpc>
                <a:spcPct val="120000"/>
              </a:lnSpc>
            </a:pPr>
            <a:r>
              <a:rPr lang="en-SG" sz="2400" dirty="0" smtClean="0"/>
              <a:t>Atmospheric neutrinos have large </a:t>
            </a:r>
            <a:r>
              <a:rPr lang="en-SG" sz="2400" i="1" dirty="0" smtClean="0"/>
              <a:t>L</a:t>
            </a:r>
            <a:r>
              <a:rPr lang="en-SG" sz="2400" dirty="0" smtClean="0"/>
              <a:t> and </a:t>
            </a:r>
            <a:r>
              <a:rPr lang="en-SG" sz="2400" i="1" dirty="0" smtClean="0"/>
              <a:t>E</a:t>
            </a:r>
            <a:r>
              <a:rPr lang="en-SG" sz="2400" dirty="0" smtClean="0"/>
              <a:t> range. So ICAL has large target mass: 50kton in its current design.</a:t>
            </a:r>
          </a:p>
          <a:p>
            <a:pPr>
              <a:lnSpc>
                <a:spcPct val="120000"/>
              </a:lnSpc>
            </a:pPr>
            <a:r>
              <a:rPr lang="en-SG" sz="2400" dirty="0" smtClean="0"/>
              <a:t>Nearly 4</a:t>
            </a:r>
            <a:r>
              <a:rPr lang="en-SG" sz="2400" dirty="0" smtClean="0">
                <a:sym typeface="Symbol"/>
              </a:rPr>
              <a:t></a:t>
            </a:r>
            <a:r>
              <a:rPr lang="en-SG" sz="2400" dirty="0" smtClean="0"/>
              <a:t> coverage in solid angle (except near horizontal).</a:t>
            </a:r>
          </a:p>
          <a:p>
            <a:pPr>
              <a:lnSpc>
                <a:spcPct val="120000"/>
              </a:lnSpc>
            </a:pPr>
            <a:r>
              <a:rPr lang="en-SG" sz="2400" dirty="0" smtClean="0"/>
              <a:t>Upto 20 GeV muons contained in fiducial volume; most interesting region for observing matter effects in 2–3 sector is 5–15 GeV.</a:t>
            </a:r>
          </a:p>
          <a:p>
            <a:pPr>
              <a:lnSpc>
                <a:spcPct val="120000"/>
              </a:lnSpc>
            </a:pPr>
            <a:r>
              <a:rPr lang="en-SG" sz="2400" dirty="0" smtClean="0"/>
              <a:t>Good tracking and energy resolution.</a:t>
            </a:r>
          </a:p>
          <a:p>
            <a:pPr>
              <a:lnSpc>
                <a:spcPct val="120000"/>
              </a:lnSpc>
            </a:pPr>
            <a:r>
              <a:rPr lang="en-SG" sz="2400" dirty="0" smtClean="0"/>
              <a:t>ns time resolution for up/down discrimination; good directionality.</a:t>
            </a:r>
          </a:p>
          <a:p>
            <a:pPr>
              <a:lnSpc>
                <a:spcPct val="120000"/>
              </a:lnSpc>
            </a:pPr>
            <a:r>
              <a:rPr lang="en-SG" sz="2400" dirty="0" smtClean="0"/>
              <a:t>Good charge resolution; magnetic field ∼1.5 Tesla.</a:t>
            </a:r>
          </a:p>
          <a:p>
            <a:pPr>
              <a:lnSpc>
                <a:spcPct val="120000"/>
              </a:lnSpc>
            </a:pPr>
            <a:r>
              <a:rPr lang="en-SG" sz="2400" dirty="0" smtClean="0"/>
              <a:t>Ease of construction (modular; 3 modules of 17 kTons each).</a:t>
            </a:r>
          </a:p>
          <a:p>
            <a:pPr>
              <a:lnSpc>
                <a:spcPct val="120000"/>
              </a:lnSpc>
            </a:pPr>
            <a:r>
              <a:rPr lang="en-SG" sz="2400" dirty="0" smtClean="0">
                <a:solidFill>
                  <a:srgbClr val="FF0000"/>
                </a:solidFill>
              </a:rPr>
              <a:t>Note: </a:t>
            </a:r>
            <a:r>
              <a:rPr lang="en-SG" sz="2400" dirty="0" smtClean="0"/>
              <a:t>ICAL is sensitive to muons only, very little sensitivity to electrons; Electrons leave few traces (radiation length 1.8 (11) cm in iron (glass)).</a:t>
            </a:r>
          </a:p>
        </p:txBody>
      </p:sp>
      <p:sp>
        <p:nvSpPr>
          <p:cNvPr id="4" name="Footer Placeholder 3"/>
          <p:cNvSpPr>
            <a:spLocks noGrp="1"/>
          </p:cNvSpPr>
          <p:nvPr>
            <p:ph type="ftr" sz="quarter" idx="11"/>
          </p:nvPr>
        </p:nvSpPr>
        <p:spPr/>
        <p:txBody>
          <a:bodyPr/>
          <a:lstStyle/>
          <a:p>
            <a:r>
              <a:rPr lang="en-SG" dirty="0" smtClean="0"/>
              <a:t>B.Satyanarayana &amp; Moon Moon Devi                              ASET Colloquium                              September 12, 2014</a:t>
            </a:r>
            <a:endParaRPr lang="en-SG" dirty="0"/>
          </a:p>
        </p:txBody>
      </p:sp>
      <p:sp>
        <p:nvSpPr>
          <p:cNvPr id="5" name="Slide Number Placeholder 4"/>
          <p:cNvSpPr>
            <a:spLocks noGrp="1"/>
          </p:cNvSpPr>
          <p:nvPr>
            <p:ph type="sldNum" sz="quarter" idx="13"/>
          </p:nvPr>
        </p:nvSpPr>
        <p:spPr/>
        <p:txBody>
          <a:bodyPr/>
          <a:lstStyle/>
          <a:p>
            <a:fld id="{4A25DDA1-8321-48AA-B72A-57DD9D18B8CF}" type="slidenum">
              <a:rPr lang="en-SG" smtClean="0"/>
              <a:pPr/>
              <a:t>32</a:t>
            </a:fld>
            <a:endParaRPr lang="en-SG"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RPC characteristics and merits</a:t>
            </a:r>
            <a:endParaRPr lang="en-US" dirty="0"/>
          </a:p>
        </p:txBody>
      </p:sp>
      <p:sp>
        <p:nvSpPr>
          <p:cNvPr id="7" name="Content Placeholder 6"/>
          <p:cNvSpPr>
            <a:spLocks noGrp="1"/>
          </p:cNvSpPr>
          <p:nvPr>
            <p:ph idx="1"/>
          </p:nvPr>
        </p:nvSpPr>
        <p:spPr/>
        <p:txBody>
          <a:bodyPr>
            <a:normAutofit fontScale="85000" lnSpcReduction="20000"/>
          </a:bodyPr>
          <a:lstStyle/>
          <a:p>
            <a:pPr>
              <a:lnSpc>
                <a:spcPct val="110000"/>
              </a:lnSpc>
            </a:pPr>
            <a:r>
              <a:rPr lang="en-US" sz="2300" dirty="0" smtClean="0"/>
              <a:t>Large detector area coverage, thin (~10mm), small mass thickness</a:t>
            </a:r>
          </a:p>
          <a:p>
            <a:pPr>
              <a:lnSpc>
                <a:spcPct val="110000"/>
              </a:lnSpc>
            </a:pPr>
            <a:r>
              <a:rPr lang="en-US" sz="2300" dirty="0" smtClean="0"/>
              <a:t>Flexible detector and readout geometry designs </a:t>
            </a:r>
          </a:p>
          <a:p>
            <a:pPr>
              <a:lnSpc>
                <a:spcPct val="110000"/>
              </a:lnSpc>
            </a:pPr>
            <a:r>
              <a:rPr lang="en-US" sz="2300" dirty="0" smtClean="0"/>
              <a:t>Solution for tracking, calorimeter, muon detectors</a:t>
            </a:r>
          </a:p>
          <a:p>
            <a:pPr>
              <a:lnSpc>
                <a:spcPct val="110000"/>
              </a:lnSpc>
            </a:pPr>
            <a:r>
              <a:rPr lang="en-US" sz="2300" dirty="0" smtClean="0"/>
              <a:t>Trigger, timing and special purpose design versions</a:t>
            </a:r>
          </a:p>
          <a:p>
            <a:pPr>
              <a:lnSpc>
                <a:spcPct val="110000"/>
              </a:lnSpc>
            </a:pPr>
            <a:r>
              <a:rPr lang="en-US" sz="2300" dirty="0" smtClean="0"/>
              <a:t>Built from simple/common materials; low fabrication cost</a:t>
            </a:r>
          </a:p>
          <a:p>
            <a:pPr>
              <a:lnSpc>
                <a:spcPct val="110000"/>
              </a:lnSpc>
            </a:pPr>
            <a:r>
              <a:rPr lang="en-US" sz="2300" dirty="0" smtClean="0"/>
              <a:t>Ease of construction and operation</a:t>
            </a:r>
          </a:p>
          <a:p>
            <a:pPr>
              <a:lnSpc>
                <a:spcPct val="110000"/>
              </a:lnSpc>
            </a:pPr>
            <a:r>
              <a:rPr lang="en-US" sz="2300" dirty="0" smtClean="0"/>
              <a:t>Highly suitable for industrial production</a:t>
            </a:r>
          </a:p>
          <a:p>
            <a:pPr>
              <a:lnSpc>
                <a:spcPct val="110000"/>
              </a:lnSpc>
            </a:pPr>
            <a:r>
              <a:rPr lang="en-US" sz="2300" dirty="0" smtClean="0"/>
              <a:t>Detector bias and signal pickup isolation</a:t>
            </a:r>
          </a:p>
          <a:p>
            <a:pPr>
              <a:lnSpc>
                <a:spcPct val="110000"/>
              </a:lnSpc>
            </a:pPr>
            <a:r>
              <a:rPr lang="en-US" sz="2300" dirty="0" smtClean="0"/>
              <a:t>Simple signal pickup and front-end electronics; digital information acquisition</a:t>
            </a:r>
          </a:p>
          <a:p>
            <a:pPr>
              <a:lnSpc>
                <a:spcPct val="110000"/>
              </a:lnSpc>
            </a:pPr>
            <a:r>
              <a:rPr lang="en-US" sz="2300" dirty="0" smtClean="0"/>
              <a:t>High single particle efficiency (</a:t>
            </a:r>
            <a:r>
              <a:rPr lang="en-US" sz="2300" dirty="0" smtClean="0">
                <a:sym typeface="Symbol"/>
              </a:rPr>
              <a:t></a:t>
            </a:r>
            <a:r>
              <a:rPr lang="en-US" sz="2300" dirty="0" smtClean="0"/>
              <a:t>95%) and time resolution (~1nSec)</a:t>
            </a:r>
          </a:p>
          <a:p>
            <a:pPr>
              <a:lnSpc>
                <a:spcPct val="110000"/>
              </a:lnSpc>
            </a:pPr>
            <a:r>
              <a:rPr lang="en-US" sz="2300" dirty="0" smtClean="0"/>
              <a:t>Particle tracking capability; 2-dimensional readout from the same chamber</a:t>
            </a:r>
          </a:p>
          <a:p>
            <a:pPr>
              <a:lnSpc>
                <a:spcPct val="110000"/>
              </a:lnSpc>
            </a:pPr>
            <a:r>
              <a:rPr lang="en-US" sz="2300" dirty="0" smtClean="0"/>
              <a:t>Scalable rate capability (Low to very high); Cosmic ray to collider detectors</a:t>
            </a:r>
          </a:p>
          <a:p>
            <a:pPr>
              <a:lnSpc>
                <a:spcPct val="110000"/>
              </a:lnSpc>
            </a:pPr>
            <a:r>
              <a:rPr lang="en-US" sz="2300" dirty="0" smtClean="0"/>
              <a:t>Good reliability, long term stability</a:t>
            </a:r>
          </a:p>
          <a:p>
            <a:pPr>
              <a:lnSpc>
                <a:spcPct val="110000"/>
              </a:lnSpc>
            </a:pPr>
            <a:r>
              <a:rPr lang="en-US" sz="2300" dirty="0" smtClean="0"/>
              <a:t>Under laying Physics mostly understood!</a:t>
            </a:r>
          </a:p>
        </p:txBody>
      </p:sp>
      <p:sp>
        <p:nvSpPr>
          <p:cNvPr id="4" name="Footer Placeholder 3"/>
          <p:cNvSpPr>
            <a:spLocks noGrp="1"/>
          </p:cNvSpPr>
          <p:nvPr>
            <p:ph type="ftr" sz="quarter" idx="11"/>
          </p:nvPr>
        </p:nvSpPr>
        <p:spPr/>
        <p:txBody>
          <a:bodyPr/>
          <a:lstStyle/>
          <a:p>
            <a:r>
              <a:rPr lang="en-US" dirty="0" smtClean="0"/>
              <a:t>B.Satyanarayana &amp; Moon Moon Devi                              ASET Colloquium                              September 12, 2014</a:t>
            </a:r>
            <a:endParaRPr lang="en-US" dirty="0"/>
          </a:p>
        </p:txBody>
      </p:sp>
      <p:sp>
        <p:nvSpPr>
          <p:cNvPr id="5" name="Slide Number Placeholder 4"/>
          <p:cNvSpPr>
            <a:spLocks noGrp="1"/>
          </p:cNvSpPr>
          <p:nvPr>
            <p:ph type="sldNum" sz="quarter" idx="13"/>
          </p:nvPr>
        </p:nvSpPr>
        <p:spPr/>
        <p:txBody>
          <a:bodyPr/>
          <a:lstStyle/>
          <a:p>
            <a:fld id="{4A25DDA1-8321-48AA-B72A-57DD9D18B8CF}" type="slidenum">
              <a:rPr lang="en-SG" smtClean="0"/>
              <a:pPr/>
              <a:t>33</a:t>
            </a:fld>
            <a:endParaRPr lang="en-S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sz="4000" dirty="0" smtClean="0"/>
              <a:t>Georges Charpak’s </a:t>
            </a:r>
            <a:r>
              <a:rPr lang="en-IN" sz="4000" dirty="0" smtClean="0"/>
              <a:t>MWPC (1968)</a:t>
            </a:r>
            <a:endParaRPr lang="en-IN" sz="4000" dirty="0"/>
          </a:p>
        </p:txBody>
      </p:sp>
      <p:sp>
        <p:nvSpPr>
          <p:cNvPr id="4" name="Footer Placeholder 3"/>
          <p:cNvSpPr>
            <a:spLocks noGrp="1"/>
          </p:cNvSpPr>
          <p:nvPr>
            <p:ph type="ftr" sz="quarter" idx="11"/>
          </p:nvPr>
        </p:nvSpPr>
        <p:spPr/>
        <p:txBody>
          <a:bodyPr/>
          <a:lstStyle/>
          <a:p>
            <a:r>
              <a:rPr lang="en-SG" dirty="0" smtClean="0"/>
              <a:t>B.Satyanarayana &amp; Moon Moon Devi                              ASET Colloquium                              September 12, 2014</a:t>
            </a:r>
            <a:endParaRPr lang="en-SG" dirty="0"/>
          </a:p>
        </p:txBody>
      </p:sp>
      <p:pic>
        <p:nvPicPr>
          <p:cNvPr id="5" name="Picture 10" descr="http://images.iop.org/objects/ccr/cern/50/10/18/CCgeo3_10_10.jpg"/>
          <p:cNvPicPr>
            <a:picLocks noGrp="1" noChangeAspect="1" noChangeArrowheads="1"/>
          </p:cNvPicPr>
          <p:nvPr>
            <p:ph idx="1"/>
          </p:nvPr>
        </p:nvPicPr>
        <p:blipFill>
          <a:blip r:embed="rId2" cstate="print"/>
          <a:stretch>
            <a:fillRect/>
          </a:stretch>
        </p:blipFill>
        <p:spPr bwMode="auto">
          <a:xfrm>
            <a:off x="648000" y="720000"/>
            <a:ext cx="7848000" cy="5787894"/>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3"/>
          </p:nvPr>
        </p:nvSpPr>
        <p:spPr/>
        <p:txBody>
          <a:bodyPr/>
          <a:lstStyle/>
          <a:p>
            <a:fld id="{4A25DDA1-8321-48AA-B72A-57DD9D18B8CF}" type="slidenum">
              <a:rPr lang="en-SG" smtClean="0"/>
              <a:pPr/>
              <a:t>4</a:t>
            </a:fld>
            <a:endParaRPr lang="en-SG" dirty="0"/>
          </a:p>
        </p:txBody>
      </p:sp>
      <p:sp>
        <p:nvSpPr>
          <p:cNvPr id="7" name="Rectangle 6"/>
          <p:cNvSpPr/>
          <p:nvPr/>
        </p:nvSpPr>
        <p:spPr>
          <a:xfrm>
            <a:off x="1188000" y="5790516"/>
            <a:ext cx="6768000" cy="646331"/>
          </a:xfrm>
          <a:prstGeom prst="rect">
            <a:avLst/>
          </a:prstGeom>
          <a:solidFill>
            <a:schemeClr val="accent6">
              <a:lumMod val="50000"/>
            </a:schemeClr>
          </a:solidFill>
        </p:spPr>
        <p:txBody>
          <a:bodyPr>
            <a:spAutoFit/>
          </a:bodyPr>
          <a:lstStyle/>
          <a:p>
            <a:r>
              <a:rPr lang="en-IN" dirty="0" smtClean="0">
                <a:latin typeface="Arial Rounded MT Bold" pitchFamily="34" charset="0"/>
              </a:rPr>
              <a:t>The first modern electronically-readout gaseous detector.</a:t>
            </a:r>
          </a:p>
          <a:p>
            <a:r>
              <a:rPr lang="en-IN" dirty="0" smtClean="0">
                <a:latin typeface="Arial Rounded MT Bold" pitchFamily="34" charset="0"/>
              </a:rPr>
              <a:t>Contributed to the discoveries of W, Z, c and t.</a:t>
            </a:r>
            <a:endParaRPr lang="en-IN" dirty="0">
              <a:latin typeface="Arial Rounded MT Bol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2" name="Picture 6"/>
          <p:cNvPicPr>
            <a:picLocks noChangeAspect="1" noChangeArrowheads="1"/>
          </p:cNvPicPr>
          <p:nvPr/>
        </p:nvPicPr>
        <p:blipFill>
          <a:blip r:embed="rId3" cstate="print"/>
          <a:srcRect b="2250"/>
          <a:stretch>
            <a:fillRect/>
          </a:stretch>
        </p:blipFill>
        <p:spPr bwMode="auto">
          <a:xfrm>
            <a:off x="0" y="720000"/>
            <a:ext cx="4314087" cy="576000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r>
              <a:rPr lang="en-US" dirty="0" smtClean="0"/>
              <a:t>Single-gap RPC (1981)</a:t>
            </a:r>
            <a:endParaRPr lang="en-US" dirty="0"/>
          </a:p>
        </p:txBody>
      </p:sp>
      <p:sp>
        <p:nvSpPr>
          <p:cNvPr id="4" name="Footer Placeholder 3"/>
          <p:cNvSpPr>
            <a:spLocks noGrp="1"/>
          </p:cNvSpPr>
          <p:nvPr>
            <p:ph type="ftr" sz="quarter" idx="11"/>
          </p:nvPr>
        </p:nvSpPr>
        <p:spPr/>
        <p:txBody>
          <a:bodyPr/>
          <a:lstStyle/>
          <a:p>
            <a:r>
              <a:rPr lang="en-US" dirty="0" smtClean="0"/>
              <a:t>B.Satyanarayana &amp; Moon Moon Devi                              ASET Colloquium                              September 12, 2014</a:t>
            </a:r>
            <a:endParaRPr lang="en-US" dirty="0"/>
          </a:p>
        </p:txBody>
      </p:sp>
      <p:pic>
        <p:nvPicPr>
          <p:cNvPr id="70664" name="Picture 8"/>
          <p:cNvPicPr>
            <a:picLocks noChangeAspect="1" noChangeArrowheads="1"/>
          </p:cNvPicPr>
          <p:nvPr/>
        </p:nvPicPr>
        <p:blipFill>
          <a:blip r:embed="rId4" cstate="print"/>
          <a:srcRect/>
          <a:stretch>
            <a:fillRect/>
          </a:stretch>
        </p:blipFill>
        <p:spPr bwMode="auto">
          <a:xfrm>
            <a:off x="4326369" y="720000"/>
            <a:ext cx="4817631" cy="5760000"/>
          </a:xfrm>
          <a:prstGeom prst="rect">
            <a:avLst/>
          </a:prstGeom>
          <a:ln>
            <a:noFill/>
          </a:ln>
          <a:effectLst>
            <a:outerShdw blurRad="292100" dist="139700" dir="2700000" algn="tl" rotWithShape="0">
              <a:srgbClr val="333333">
                <a:alpha val="65000"/>
              </a:srgbClr>
            </a:outerShdw>
          </a:effectLst>
        </p:spPr>
      </p:pic>
      <p:pic>
        <p:nvPicPr>
          <p:cNvPr id="70665" name="Picture 9"/>
          <p:cNvPicPr>
            <a:picLocks noChangeAspect="1" noChangeArrowheads="1"/>
          </p:cNvPicPr>
          <p:nvPr/>
        </p:nvPicPr>
        <p:blipFill>
          <a:blip r:embed="rId5" cstate="print"/>
          <a:srcRect/>
          <a:stretch>
            <a:fillRect/>
          </a:stretch>
        </p:blipFill>
        <p:spPr bwMode="auto">
          <a:xfrm>
            <a:off x="4644008" y="2156226"/>
            <a:ext cx="4176668" cy="29289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p:cNvSpPr txBox="1"/>
          <p:nvPr/>
        </p:nvSpPr>
        <p:spPr>
          <a:xfrm>
            <a:off x="0" y="2329374"/>
            <a:ext cx="4312800" cy="396000"/>
          </a:xfrm>
          <a:prstGeom prst="rect">
            <a:avLst/>
          </a:prstGeom>
          <a:solidFill>
            <a:srgbClr val="FFFF00"/>
          </a:solidFill>
        </p:spPr>
        <p:txBody>
          <a:bodyPr wrap="square" rtlCol="0" anchor="ctr" anchorCtr="1">
            <a:spAutoFit/>
          </a:bodyPr>
          <a:lstStyle/>
          <a:p>
            <a:pPr algn="ctr"/>
            <a:r>
              <a:rPr lang="en-IN" sz="1600" dirty="0" smtClean="0">
                <a:solidFill>
                  <a:srgbClr val="FF0000"/>
                </a:solidFill>
                <a:latin typeface="Arial Rounded MT Bold" pitchFamily="34" charset="0"/>
              </a:rPr>
              <a:t>Yu.N. Pestov &amp; G.V. Fedotovich (1978)</a:t>
            </a:r>
            <a:endParaRPr lang="en-IN" sz="1600" dirty="0">
              <a:solidFill>
                <a:srgbClr val="FF0000"/>
              </a:solidFill>
              <a:latin typeface="Arial Rounded MT Bold" pitchFamily="34" charset="0"/>
            </a:endParaRPr>
          </a:p>
        </p:txBody>
      </p:sp>
      <p:sp>
        <p:nvSpPr>
          <p:cNvPr id="8" name="Rectangle 7"/>
          <p:cNvSpPr/>
          <p:nvPr/>
        </p:nvSpPr>
        <p:spPr>
          <a:xfrm>
            <a:off x="0" y="720000"/>
            <a:ext cx="4312800" cy="792000"/>
          </a:xfrm>
          <a:prstGeom prst="rect">
            <a:avLst/>
          </a:prstGeom>
          <a:solidFill>
            <a:schemeClr val="accent1">
              <a:lumMod val="20000"/>
              <a:lumOff val="80000"/>
            </a:schemeClr>
          </a:solidFill>
        </p:spPr>
        <p:txBody>
          <a:bodyPr>
            <a:spAutoFit/>
          </a:bodyPr>
          <a:lstStyle/>
          <a:p>
            <a:r>
              <a:rPr lang="en-IN" sz="1400" i="1" dirty="0" smtClean="0">
                <a:solidFill>
                  <a:srgbClr val="FF0000"/>
                </a:solidFill>
              </a:rPr>
              <a:t>Keuffel, J.W.;</a:t>
            </a:r>
            <a:r>
              <a:rPr lang="en-IN" sz="1400" dirty="0" smtClean="0">
                <a:solidFill>
                  <a:srgbClr val="FF0000"/>
                </a:solidFill>
              </a:rPr>
              <a:t> </a:t>
            </a:r>
            <a:br>
              <a:rPr lang="en-IN" sz="1400" dirty="0" smtClean="0">
                <a:solidFill>
                  <a:srgbClr val="FF0000"/>
                </a:solidFill>
              </a:rPr>
            </a:br>
            <a:r>
              <a:rPr lang="en-IN" sz="1400" b="1" dirty="0" smtClean="0">
                <a:solidFill>
                  <a:srgbClr val="FF0000"/>
                </a:solidFill>
              </a:rPr>
              <a:t>Parallel-Plate Counters</a:t>
            </a:r>
            <a:r>
              <a:rPr lang="en-IN" sz="1400" dirty="0" smtClean="0">
                <a:solidFill>
                  <a:srgbClr val="FF0000"/>
                </a:solidFill>
              </a:rPr>
              <a:t> </a:t>
            </a:r>
            <a:br>
              <a:rPr lang="en-IN" sz="1400" dirty="0" smtClean="0">
                <a:solidFill>
                  <a:srgbClr val="FF0000"/>
                </a:solidFill>
              </a:rPr>
            </a:br>
            <a:r>
              <a:rPr lang="en-IN" sz="1400" dirty="0" smtClean="0">
                <a:solidFill>
                  <a:srgbClr val="FF0000"/>
                </a:solidFill>
              </a:rPr>
              <a:t>Rev. Sci. Inst. </a:t>
            </a:r>
            <a:r>
              <a:rPr lang="en-IN" sz="1400" b="1" dirty="0" smtClean="0">
                <a:solidFill>
                  <a:srgbClr val="FF0000"/>
                </a:solidFill>
              </a:rPr>
              <a:t>20</a:t>
            </a:r>
            <a:r>
              <a:rPr lang="en-IN" sz="1400" dirty="0" smtClean="0">
                <a:solidFill>
                  <a:srgbClr val="FF0000"/>
                </a:solidFill>
              </a:rPr>
              <a:t> (1949) 202</a:t>
            </a:r>
            <a:endParaRPr lang="en-IN" sz="1400" dirty="0">
              <a:solidFill>
                <a:srgbClr val="FF0000"/>
              </a:solidFill>
            </a:endParaRPr>
          </a:p>
        </p:txBody>
      </p:sp>
      <p:sp>
        <p:nvSpPr>
          <p:cNvPr id="10" name="Rectangle 9"/>
          <p:cNvSpPr/>
          <p:nvPr/>
        </p:nvSpPr>
        <p:spPr>
          <a:xfrm>
            <a:off x="5961756" y="1350519"/>
            <a:ext cx="3132000" cy="307777"/>
          </a:xfrm>
          <a:prstGeom prst="rect">
            <a:avLst/>
          </a:prstGeom>
          <a:solidFill>
            <a:schemeClr val="accent6">
              <a:lumMod val="50000"/>
            </a:schemeClr>
          </a:solidFill>
        </p:spPr>
        <p:txBody>
          <a:bodyPr>
            <a:spAutoFit/>
          </a:bodyPr>
          <a:lstStyle/>
          <a:p>
            <a:r>
              <a:rPr lang="en-IN" sz="1400" dirty="0" smtClean="0">
                <a:latin typeface="Arial Rounded MT Bold" pitchFamily="34" charset="0"/>
              </a:rPr>
              <a:t>Contributed to the </a:t>
            </a:r>
            <a:r>
              <a:rPr lang="en-IN" sz="1400" dirty="0" smtClean="0">
                <a:latin typeface="Arial Rounded MT Bold" pitchFamily="34" charset="0"/>
              </a:rPr>
              <a:t>discovery </a:t>
            </a:r>
            <a:r>
              <a:rPr lang="en-IN" sz="1400" dirty="0" smtClean="0">
                <a:latin typeface="Arial Rounded MT Bold" pitchFamily="34" charset="0"/>
              </a:rPr>
              <a:t>of </a:t>
            </a:r>
            <a:r>
              <a:rPr lang="en-IN" sz="1400" dirty="0" smtClean="0">
                <a:latin typeface="Arial Rounded MT Bold" pitchFamily="34" charset="0"/>
              </a:rPr>
              <a:t>H.</a:t>
            </a:r>
            <a:endParaRPr lang="en-IN" sz="1400" dirty="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0662"/>
                                        </p:tgtEl>
                                        <p:attrNameLst>
                                          <p:attrName>style.visibility</p:attrName>
                                        </p:attrNameLst>
                                      </p:cBhvr>
                                      <p:to>
                                        <p:strVal val="visible"/>
                                      </p:to>
                                    </p:set>
                                    <p:animEffect transition="in" filter="wipe(left)">
                                      <p:cBhvr>
                                        <p:cTn id="10" dur="500"/>
                                        <p:tgtEl>
                                          <p:spTgt spid="7066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70664"/>
                                        </p:tgtEl>
                                        <p:attrNameLst>
                                          <p:attrName>style.visibility</p:attrName>
                                        </p:attrNameLst>
                                      </p:cBhvr>
                                      <p:to>
                                        <p:strVal val="visible"/>
                                      </p:to>
                                    </p:set>
                                    <p:animEffect transition="in" filter="wipe(right)">
                                      <p:cBhvr>
                                        <p:cTn id="18" dur="500"/>
                                        <p:tgtEl>
                                          <p:spTgt spid="70664"/>
                                        </p:tgtEl>
                                      </p:cBhvr>
                                    </p:animEffect>
                                  </p:childTnLst>
                                </p:cTn>
                              </p:par>
                              <p:par>
                                <p:cTn id="19" presetID="22" presetClass="entr" presetSubtype="2" fill="hold" nodeType="withEffect">
                                  <p:stCondLst>
                                    <p:cond delay="0"/>
                                  </p:stCondLst>
                                  <p:childTnLst>
                                    <p:set>
                                      <p:cBhvr>
                                        <p:cTn id="20" dur="1" fill="hold">
                                          <p:stCondLst>
                                            <p:cond delay="0"/>
                                          </p:stCondLst>
                                        </p:cTn>
                                        <p:tgtEl>
                                          <p:spTgt spid="70665"/>
                                        </p:tgtEl>
                                        <p:attrNameLst>
                                          <p:attrName>style.visibility</p:attrName>
                                        </p:attrNameLst>
                                      </p:cBhvr>
                                      <p:to>
                                        <p:strVal val="visible"/>
                                      </p:to>
                                    </p:set>
                                    <p:animEffect transition="in" filter="wipe(right)">
                                      <p:cBhvr>
                                        <p:cTn id="21" dur="500"/>
                                        <p:tgtEl>
                                          <p:spTgt spid="7066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Plan of the talk</a:t>
            </a:r>
            <a:endParaRPr lang="en-IN" dirty="0"/>
          </a:p>
        </p:txBody>
      </p:sp>
      <p:sp>
        <p:nvSpPr>
          <p:cNvPr id="3" name="Content Placeholder 2"/>
          <p:cNvSpPr>
            <a:spLocks noGrp="1"/>
          </p:cNvSpPr>
          <p:nvPr>
            <p:ph idx="1"/>
          </p:nvPr>
        </p:nvSpPr>
        <p:spPr/>
        <p:txBody>
          <a:bodyPr/>
          <a:lstStyle/>
          <a:p>
            <a:r>
              <a:rPr lang="en-IN" dirty="0" smtClean="0">
                <a:solidFill>
                  <a:schemeClr val="tx2"/>
                </a:solidFill>
              </a:rPr>
              <a:t>Principle of operation of Single-gap RPC</a:t>
            </a:r>
          </a:p>
          <a:p>
            <a:r>
              <a:rPr lang="en-IN" dirty="0" smtClean="0">
                <a:solidFill>
                  <a:schemeClr val="tx2"/>
                </a:solidFill>
              </a:rPr>
              <a:t>Development and characterisation</a:t>
            </a:r>
          </a:p>
          <a:p>
            <a:r>
              <a:rPr lang="en-IN" dirty="0" smtClean="0">
                <a:solidFill>
                  <a:schemeClr val="tx2"/>
                </a:solidFill>
              </a:rPr>
              <a:t>Status of deployment in ICAL experiment</a:t>
            </a:r>
          </a:p>
          <a:p>
            <a:r>
              <a:rPr lang="en-IN" dirty="0" smtClean="0">
                <a:solidFill>
                  <a:schemeClr val="tx2"/>
                </a:solidFill>
              </a:rPr>
              <a:t>Principle of operation of Multi-gap RPC</a:t>
            </a:r>
          </a:p>
          <a:p>
            <a:r>
              <a:rPr lang="en-IN" dirty="0" smtClean="0"/>
              <a:t>Design of 6-gap MRPC and its optimization</a:t>
            </a:r>
          </a:p>
          <a:p>
            <a:r>
              <a:rPr lang="en-IN" dirty="0" smtClean="0"/>
              <a:t>Experimental setup and data acquisition</a:t>
            </a:r>
          </a:p>
          <a:p>
            <a:r>
              <a:rPr lang="en-IN" dirty="0" smtClean="0"/>
              <a:t>Characterization of the device</a:t>
            </a:r>
          </a:p>
          <a:p>
            <a:r>
              <a:rPr lang="en-IN" dirty="0" smtClean="0"/>
              <a:t>Concluding remarks and future plans</a:t>
            </a:r>
            <a:endParaRPr lang="en-IN" dirty="0"/>
          </a:p>
        </p:txBody>
      </p:sp>
      <p:sp>
        <p:nvSpPr>
          <p:cNvPr id="4" name="Footer Placeholder 3"/>
          <p:cNvSpPr>
            <a:spLocks noGrp="1"/>
          </p:cNvSpPr>
          <p:nvPr>
            <p:ph type="ftr" sz="quarter" idx="11"/>
          </p:nvPr>
        </p:nvSpPr>
        <p:spPr/>
        <p:txBody>
          <a:bodyPr/>
          <a:lstStyle/>
          <a:p>
            <a:r>
              <a:rPr lang="en-SG" dirty="0" smtClean="0"/>
              <a:t>B.Satyanarayana &amp; Moon Moon Devi                              ASET Colloquium                              September 12, 2014</a:t>
            </a:r>
            <a:endParaRPr lang="en-SG" dirty="0"/>
          </a:p>
        </p:txBody>
      </p:sp>
      <p:sp>
        <p:nvSpPr>
          <p:cNvPr id="5" name="Slide Number Placeholder 4"/>
          <p:cNvSpPr>
            <a:spLocks noGrp="1"/>
          </p:cNvSpPr>
          <p:nvPr>
            <p:ph type="sldNum" sz="quarter" idx="13"/>
          </p:nvPr>
        </p:nvSpPr>
        <p:spPr/>
        <p:txBody>
          <a:bodyPr/>
          <a:lstStyle/>
          <a:p>
            <a:fld id="{4A25DDA1-8321-48AA-B72A-57DD9D18B8CF}" type="slidenum">
              <a:rPr lang="en-SG" smtClean="0"/>
              <a:pPr/>
              <a:t>6</a:t>
            </a:fld>
            <a:endParaRPr lang="en-S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Schematic of a basic SRPC</a:t>
            </a:r>
            <a:endParaRPr lang="en-SG" dirty="0"/>
          </a:p>
        </p:txBody>
      </p:sp>
      <p:sp>
        <p:nvSpPr>
          <p:cNvPr id="4" name="Footer Placeholder 3"/>
          <p:cNvSpPr>
            <a:spLocks noGrp="1"/>
          </p:cNvSpPr>
          <p:nvPr>
            <p:ph type="ftr" sz="quarter" idx="11"/>
          </p:nvPr>
        </p:nvSpPr>
        <p:spPr/>
        <p:txBody>
          <a:bodyPr/>
          <a:lstStyle/>
          <a:p>
            <a:r>
              <a:rPr lang="en-SG" dirty="0" smtClean="0"/>
              <a:t>B.Satyanarayana &amp; Moon Moon Devi                              ASET Colloquium                              September 12, 2014</a:t>
            </a:r>
            <a:endParaRPr lang="en-SG" dirty="0"/>
          </a:p>
        </p:txBody>
      </p:sp>
      <p:pic>
        <p:nvPicPr>
          <p:cNvPr id="6" name="Content Placeholder 11" descr="rpc-poo.jpg"/>
          <p:cNvPicPr>
            <a:picLocks noGrp="1" noChangeAspect="1"/>
          </p:cNvPicPr>
          <p:nvPr>
            <p:ph idx="1"/>
          </p:nvPr>
        </p:nvPicPr>
        <p:blipFill>
          <a:blip r:embed="rId2" cstate="print"/>
          <a:srcRect l="2891" t="22373" r="16351" b="23638"/>
          <a:stretch>
            <a:fillRect/>
          </a:stretch>
        </p:blipFill>
        <p:spPr>
          <a:xfrm>
            <a:off x="72000" y="720000"/>
            <a:ext cx="9000000" cy="396433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8000" y="4760152"/>
            <a:ext cx="9108000" cy="1754326"/>
          </a:xfrm>
          <a:prstGeom prst="rect">
            <a:avLst/>
          </a:prstGeom>
          <a:noFill/>
          <a:effectLst>
            <a:outerShdw blurRad="50800" dist="38100" dir="2700000" algn="tl" rotWithShape="0">
              <a:prstClr val="black">
                <a:alpha val="40000"/>
              </a:prstClr>
            </a:outerShdw>
          </a:effectLst>
        </p:spPr>
        <p:txBody>
          <a:bodyPr wrap="square" rtlCol="0">
            <a:spAutoFit/>
          </a:bodyPr>
          <a:lstStyle/>
          <a:p>
            <a:pPr marL="252000" indent="-252000">
              <a:buFont typeface="Wingdings" pitchFamily="2" charset="2"/>
              <a:buChar char="v"/>
            </a:pPr>
            <a:r>
              <a:rPr lang="en-US" dirty="0" smtClean="0">
                <a:latin typeface="Arial Rounded MT Bold" pitchFamily="34" charset="0"/>
              </a:rPr>
              <a:t>Resistive materials like glass or bakelite for electrodes</a:t>
            </a:r>
          </a:p>
          <a:p>
            <a:pPr marL="252000" indent="-252000">
              <a:buFont typeface="Wingdings" pitchFamily="2" charset="2"/>
              <a:buChar char="v"/>
            </a:pPr>
            <a:r>
              <a:rPr lang="en-US" dirty="0" smtClean="0">
                <a:latin typeface="Arial Rounded MT Bold" pitchFamily="34" charset="0"/>
              </a:rPr>
              <a:t>Special paint mixture (developed locally) for semi-resistive coating</a:t>
            </a:r>
          </a:p>
          <a:p>
            <a:pPr marL="252000" indent="-252000">
              <a:buFont typeface="Wingdings" pitchFamily="2" charset="2"/>
              <a:buChar char="v"/>
            </a:pPr>
            <a:r>
              <a:rPr lang="en-US" dirty="0" smtClean="0">
                <a:latin typeface="Arial Rounded MT Bold" pitchFamily="34" charset="0"/>
              </a:rPr>
              <a:t>Plastic honey-comb laminations used as readout panel</a:t>
            </a:r>
          </a:p>
          <a:p>
            <a:pPr marL="252000" indent="-252000">
              <a:buFont typeface="Wingdings" pitchFamily="2" charset="2"/>
              <a:buChar char="v"/>
            </a:pPr>
            <a:r>
              <a:rPr lang="en-US" dirty="0" smtClean="0">
                <a:latin typeface="Arial Rounded MT Bold" pitchFamily="34" charset="0"/>
              </a:rPr>
              <a:t>Special plastic films for insulating the readout panels from high voltages</a:t>
            </a:r>
          </a:p>
          <a:p>
            <a:pPr marL="252000" indent="-252000">
              <a:buFont typeface="Wingdings" pitchFamily="2" charset="2"/>
              <a:buChar char="v"/>
            </a:pPr>
            <a:r>
              <a:rPr lang="en-US" dirty="0" smtClean="0">
                <a:latin typeface="Arial Rounded MT Bold" pitchFamily="34" charset="0"/>
              </a:rPr>
              <a:t>Two modes of operation: Avalanche (R134a:Isobutane:SF</a:t>
            </a:r>
            <a:r>
              <a:rPr lang="en-US" baseline="-25000" dirty="0" smtClean="0">
                <a:latin typeface="Arial Rounded MT Bold" pitchFamily="34" charset="0"/>
              </a:rPr>
              <a:t>6</a:t>
            </a:r>
            <a:r>
              <a:rPr lang="en-US" dirty="0" smtClean="0">
                <a:latin typeface="Arial Rounded MT Bold" pitchFamily="34" charset="0"/>
              </a:rPr>
              <a:t> ::95.5:4.2:0.3) and Streamer (R134a:Isobutane:Ar::56:7:37)</a:t>
            </a:r>
            <a:endParaRPr lang="en-SG" dirty="0">
              <a:latin typeface="Arial Rounded MT Bold" pitchFamily="34" charset="0"/>
            </a:endParaRPr>
          </a:p>
        </p:txBody>
      </p:sp>
      <p:sp>
        <p:nvSpPr>
          <p:cNvPr id="7" name="Slide Number Placeholder 6"/>
          <p:cNvSpPr>
            <a:spLocks noGrp="1"/>
          </p:cNvSpPr>
          <p:nvPr>
            <p:ph type="sldNum" sz="quarter" idx="13"/>
          </p:nvPr>
        </p:nvSpPr>
        <p:spPr/>
        <p:txBody>
          <a:bodyPr/>
          <a:lstStyle/>
          <a:p>
            <a:fld id="{4A25DDA1-8321-48AA-B72A-57DD9D18B8CF}" type="slidenum">
              <a:rPr lang="en-SG" smtClean="0"/>
              <a:pPr/>
              <a:t>7</a:t>
            </a:fld>
            <a:endParaRPr lang="en-S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SRPC operation</a:t>
            </a:r>
            <a:endParaRPr lang="en-IN" dirty="0"/>
          </a:p>
        </p:txBody>
      </p:sp>
      <p:sp>
        <p:nvSpPr>
          <p:cNvPr id="3" name="Content Placeholder 2"/>
          <p:cNvSpPr>
            <a:spLocks noGrp="1"/>
          </p:cNvSpPr>
          <p:nvPr>
            <p:ph idx="1"/>
          </p:nvPr>
        </p:nvSpPr>
        <p:spPr>
          <a:xfrm>
            <a:off x="3996488" y="720000"/>
            <a:ext cx="4968000" cy="5760000"/>
          </a:xfrm>
        </p:spPr>
        <p:txBody>
          <a:bodyPr>
            <a:noAutofit/>
          </a:bodyPr>
          <a:lstStyle/>
          <a:p>
            <a:r>
              <a:rPr lang="en-IN" sz="2000" dirty="0" smtClean="0"/>
              <a:t>Electron-ion pairs produced in the ionisation process drift  in the opposite directions.</a:t>
            </a:r>
          </a:p>
          <a:p>
            <a:r>
              <a:rPr lang="en-IN" sz="2000" dirty="0" smtClean="0"/>
              <a:t> All primary electron clusters drift towards the anode plate with velocity </a:t>
            </a:r>
            <a:r>
              <a:rPr lang="en-IN" sz="2000" dirty="0" smtClean="0">
                <a:sym typeface="Symbol"/>
              </a:rPr>
              <a:t>v</a:t>
            </a:r>
            <a:r>
              <a:rPr lang="en-IN" sz="2000" dirty="0" smtClean="0"/>
              <a:t> and simultaneously originate avalanches.</a:t>
            </a:r>
          </a:p>
          <a:p>
            <a:r>
              <a:rPr lang="en-IN" sz="2000" dirty="0" smtClean="0"/>
              <a:t>A cluster is eliminated as soon as it reaches the anode plate.</a:t>
            </a:r>
          </a:p>
          <a:p>
            <a:r>
              <a:rPr lang="en-IN" sz="2000" dirty="0" smtClean="0"/>
              <a:t>The charge induced on the pickup strips is q = (-eΔx</a:t>
            </a:r>
            <a:r>
              <a:rPr lang="en-IN" sz="2000" baseline="-25000" dirty="0" smtClean="0"/>
              <a:t>e</a:t>
            </a:r>
            <a:r>
              <a:rPr lang="en-IN" sz="2000" dirty="0" smtClean="0"/>
              <a:t> + eΔx</a:t>
            </a:r>
            <a:r>
              <a:rPr lang="en-IN" sz="2000" baseline="-25000" dirty="0" smtClean="0"/>
              <a:t>I</a:t>
            </a:r>
            <a:r>
              <a:rPr lang="en-IN" sz="2000" dirty="0" smtClean="0"/>
              <a:t>)/g.</a:t>
            </a:r>
          </a:p>
          <a:p>
            <a:r>
              <a:rPr lang="en-IN" sz="2000" dirty="0" smtClean="0"/>
              <a:t>The induced current due to a single pair is   i = dq/dt = e(v + V)/g ≈ ev/g, V « v.</a:t>
            </a:r>
          </a:p>
          <a:p>
            <a:r>
              <a:rPr lang="en-IN" sz="2000" dirty="0" smtClean="0"/>
              <a:t>Prompt charge in RPC is dominated by the electron drift.</a:t>
            </a:r>
          </a:p>
        </p:txBody>
      </p:sp>
      <p:sp>
        <p:nvSpPr>
          <p:cNvPr id="4" name="Footer Placeholder 3"/>
          <p:cNvSpPr>
            <a:spLocks noGrp="1"/>
          </p:cNvSpPr>
          <p:nvPr>
            <p:ph type="ftr" sz="quarter" idx="11"/>
          </p:nvPr>
        </p:nvSpPr>
        <p:spPr/>
        <p:txBody>
          <a:bodyPr/>
          <a:lstStyle/>
          <a:p>
            <a:r>
              <a:rPr lang="en-SG" dirty="0" smtClean="0"/>
              <a:t>B.Satyanarayana &amp; Moon Moon Devi                              ASET Colloquium                              September 12, 2014</a:t>
            </a:r>
            <a:endParaRPr lang="en-SG" dirty="0"/>
          </a:p>
        </p:txBody>
      </p:sp>
      <p:sp>
        <p:nvSpPr>
          <p:cNvPr id="7" name="Slide Number Placeholder 6"/>
          <p:cNvSpPr>
            <a:spLocks noGrp="1"/>
          </p:cNvSpPr>
          <p:nvPr>
            <p:ph type="sldNum" sz="quarter" idx="13"/>
          </p:nvPr>
        </p:nvSpPr>
        <p:spPr/>
        <p:txBody>
          <a:bodyPr/>
          <a:lstStyle/>
          <a:p>
            <a:fld id="{4A25DDA1-8321-48AA-B72A-57DD9D18B8CF}" type="slidenum">
              <a:rPr lang="en-SG" smtClean="0"/>
              <a:pPr/>
              <a:t>8</a:t>
            </a:fld>
            <a:endParaRPr lang="en-SG" dirty="0"/>
          </a:p>
        </p:txBody>
      </p:sp>
      <p:pic>
        <p:nvPicPr>
          <p:cNvPr id="10" name="Picture 3"/>
          <p:cNvPicPr>
            <a:picLocks noChangeAspect="1" noChangeArrowheads="1"/>
          </p:cNvPicPr>
          <p:nvPr/>
        </p:nvPicPr>
        <p:blipFill>
          <a:blip r:embed="rId2" cstate="print"/>
          <a:srcRect l="16601" t="23622" r="39289" b="13780"/>
          <a:stretch>
            <a:fillRect/>
          </a:stretch>
        </p:blipFill>
        <p:spPr bwMode="auto">
          <a:xfrm>
            <a:off x="144000" y="3414252"/>
            <a:ext cx="3811962" cy="3042000"/>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l="19645" t="13780" r="20475" b="10827"/>
          <a:stretch>
            <a:fillRect/>
          </a:stretch>
        </p:blipFill>
        <p:spPr bwMode="auto">
          <a:xfrm>
            <a:off x="144000" y="692696"/>
            <a:ext cx="3803987" cy="269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modes of SRPC operation</a:t>
            </a:r>
            <a:endParaRPr lang="en-US" dirty="0"/>
          </a:p>
        </p:txBody>
      </p:sp>
      <p:pic>
        <p:nvPicPr>
          <p:cNvPr id="227333" name="Picture 5"/>
          <p:cNvPicPr>
            <a:picLocks noGrp="1" noChangeAspect="1" noChangeArrowheads="1"/>
          </p:cNvPicPr>
          <p:nvPr>
            <p:ph idx="1"/>
          </p:nvPr>
        </p:nvPicPr>
        <p:blipFill>
          <a:blip r:embed="rId3" cstate="print"/>
          <a:stretch>
            <a:fillRect/>
          </a:stretch>
        </p:blipFill>
        <p:spPr bwMode="auto">
          <a:xfrm>
            <a:off x="72000" y="1044000"/>
            <a:ext cx="4320000" cy="2899725"/>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US" dirty="0" smtClean="0"/>
              <a:t>B.Satyanarayana &amp; Moon Moon Devi                              ASET Colloquium                              September 12, 2014</a:t>
            </a:r>
            <a:endParaRPr lang="en-US" dirty="0"/>
          </a:p>
        </p:txBody>
      </p:sp>
      <p:pic>
        <p:nvPicPr>
          <p:cNvPr id="227332" name="Picture 4"/>
          <p:cNvPicPr>
            <a:picLocks noGrp="1" noChangeAspect="1" noChangeArrowheads="1"/>
          </p:cNvPicPr>
          <p:nvPr>
            <p:ph sz="half" idx="4294967295"/>
          </p:nvPr>
        </p:nvPicPr>
        <p:blipFill>
          <a:blip r:embed="rId4" cstate="print"/>
          <a:srcRect/>
          <a:stretch>
            <a:fillRect/>
          </a:stretch>
        </p:blipFill>
        <p:spPr bwMode="auto">
          <a:xfrm>
            <a:off x="4428000" y="1044000"/>
            <a:ext cx="4646921" cy="2880000"/>
          </a:xfrm>
          <a:prstGeom prst="rect">
            <a:avLst/>
          </a:prstGeom>
          <a:noFill/>
          <a:ln w="9525">
            <a:noFill/>
            <a:miter lim="800000"/>
            <a:headEnd/>
            <a:tailEnd/>
          </a:ln>
          <a:effectLst/>
        </p:spPr>
      </p:pic>
      <p:sp>
        <p:nvSpPr>
          <p:cNvPr id="16" name="TextBox 15"/>
          <p:cNvSpPr txBox="1"/>
          <p:nvPr/>
        </p:nvSpPr>
        <p:spPr>
          <a:xfrm>
            <a:off x="72000" y="3960000"/>
            <a:ext cx="4320000" cy="2308324"/>
          </a:xfrm>
          <a:prstGeom prst="rect">
            <a:avLst/>
          </a:prstGeom>
          <a:noFill/>
        </p:spPr>
        <p:style>
          <a:lnRef idx="0">
            <a:scrgbClr r="0" g="0" b="0"/>
          </a:lnRef>
          <a:fillRef idx="1003">
            <a:schemeClr val="lt1"/>
          </a:fillRef>
          <a:effectRef idx="0">
            <a:scrgbClr r="0" g="0" b="0"/>
          </a:effectRef>
          <a:fontRef idx="major"/>
        </p:style>
        <p:txBody>
          <a:bodyPr wrap="square" rtlCol="0">
            <a:spAutoFit/>
          </a:bodyPr>
          <a:lstStyle/>
          <a:p>
            <a:pPr marL="144000" indent="-144000">
              <a:spcBef>
                <a:spcPts val="0"/>
              </a:spcBef>
              <a:buFont typeface="Wingdings" pitchFamily="2" charset="2"/>
              <a:buChar char="§"/>
            </a:pPr>
            <a:r>
              <a:rPr lang="en-US" dirty="0" smtClean="0">
                <a:solidFill>
                  <a:srgbClr val="FFFF00"/>
                </a:solidFill>
                <a:latin typeface="Arial Rounded MT Bold" pitchFamily="34" charset="0"/>
                <a:sym typeface="Symbol" pitchFamily="18" charset="2"/>
              </a:rPr>
              <a:t>  Gain of the detector  « 10</a:t>
            </a:r>
            <a:r>
              <a:rPr lang="en-US" baseline="30000" dirty="0" smtClean="0">
                <a:solidFill>
                  <a:srgbClr val="FFFF00"/>
                </a:solidFill>
                <a:latin typeface="Arial Rounded MT Bold" pitchFamily="34" charset="0"/>
                <a:sym typeface="Symbol" pitchFamily="18" charset="2"/>
              </a:rPr>
              <a:t>8</a:t>
            </a:r>
          </a:p>
          <a:p>
            <a:pPr marL="144000" indent="-144000">
              <a:spcBef>
                <a:spcPts val="0"/>
              </a:spcBef>
              <a:buFont typeface="Wingdings" pitchFamily="2" charset="2"/>
              <a:buChar char="§"/>
            </a:pPr>
            <a:r>
              <a:rPr lang="en-US" dirty="0" smtClean="0">
                <a:solidFill>
                  <a:srgbClr val="FFFF00"/>
                </a:solidFill>
                <a:latin typeface="Arial Rounded MT Bold" pitchFamily="34" charset="0"/>
              </a:rPr>
              <a:t>  Charge developed  ~1pC</a:t>
            </a:r>
          </a:p>
          <a:p>
            <a:pPr marL="144000" indent="-144000">
              <a:spcBef>
                <a:spcPts val="0"/>
              </a:spcBef>
              <a:buFont typeface="Wingdings" pitchFamily="2" charset="2"/>
              <a:buChar char="§"/>
            </a:pPr>
            <a:r>
              <a:rPr lang="en-US" dirty="0" smtClean="0">
                <a:solidFill>
                  <a:srgbClr val="FFFF00"/>
                </a:solidFill>
                <a:latin typeface="Arial Rounded MT Bold" pitchFamily="34" charset="0"/>
              </a:rPr>
              <a:t>  Needs a preamplifier</a:t>
            </a:r>
          </a:p>
          <a:p>
            <a:pPr marL="144000" indent="-144000">
              <a:spcBef>
                <a:spcPts val="0"/>
              </a:spcBef>
              <a:buFont typeface="Wingdings" pitchFamily="2" charset="2"/>
              <a:buChar char="§"/>
            </a:pPr>
            <a:r>
              <a:rPr lang="en-US" dirty="0" smtClean="0">
                <a:solidFill>
                  <a:srgbClr val="FFFF00"/>
                </a:solidFill>
                <a:latin typeface="Arial Rounded MT Bold" pitchFamily="34" charset="0"/>
              </a:rPr>
              <a:t>  Longer detector life</a:t>
            </a:r>
          </a:p>
          <a:p>
            <a:pPr marL="144000" indent="-144000">
              <a:spcBef>
                <a:spcPts val="0"/>
              </a:spcBef>
              <a:buFont typeface="Wingdings" pitchFamily="2" charset="2"/>
              <a:buChar char="§"/>
            </a:pPr>
            <a:r>
              <a:rPr lang="en-US" dirty="0" smtClean="0">
                <a:solidFill>
                  <a:srgbClr val="FFFF00"/>
                </a:solidFill>
                <a:latin typeface="Arial Rounded MT Bold" pitchFamily="34" charset="0"/>
              </a:rPr>
              <a:t>  Typical gas mixture </a:t>
            </a:r>
          </a:p>
          <a:p>
            <a:pPr marL="144000" indent="-144000">
              <a:spcBef>
                <a:spcPts val="0"/>
              </a:spcBef>
            </a:pPr>
            <a:r>
              <a:rPr lang="en-US" dirty="0" smtClean="0">
                <a:solidFill>
                  <a:srgbClr val="FFFF00"/>
                </a:solidFill>
                <a:latin typeface="Arial Rounded MT Bold" pitchFamily="34" charset="0"/>
              </a:rPr>
              <a:t>     R134a:iB:SF</a:t>
            </a:r>
            <a:r>
              <a:rPr lang="en-US" baseline="-25000" dirty="0" smtClean="0">
                <a:solidFill>
                  <a:srgbClr val="FFFF00"/>
                </a:solidFill>
                <a:latin typeface="Arial Rounded MT Bold" pitchFamily="34" charset="0"/>
              </a:rPr>
              <a:t>6</a:t>
            </a:r>
            <a:r>
              <a:rPr lang="en-US" dirty="0" smtClean="0">
                <a:solidFill>
                  <a:srgbClr val="FFFF00"/>
                </a:solidFill>
                <a:latin typeface="Arial Rounded MT Bold" pitchFamily="34" charset="0"/>
              </a:rPr>
              <a:t>::94.5:4:0.5</a:t>
            </a:r>
          </a:p>
          <a:p>
            <a:pPr marL="144000" indent="-144000">
              <a:spcBef>
                <a:spcPts val="0"/>
              </a:spcBef>
              <a:buFont typeface="Wingdings" pitchFamily="2" charset="2"/>
              <a:buChar char="§"/>
            </a:pPr>
            <a:r>
              <a:rPr lang="en-US" dirty="0" smtClean="0">
                <a:solidFill>
                  <a:srgbClr val="FFFF00"/>
                </a:solidFill>
                <a:latin typeface="Arial Rounded MT Bold" pitchFamily="34" charset="0"/>
              </a:rPr>
              <a:t>  Moderate purity of gases is fine!</a:t>
            </a:r>
          </a:p>
          <a:p>
            <a:pPr marL="144000" indent="-144000">
              <a:spcBef>
                <a:spcPts val="0"/>
              </a:spcBef>
              <a:buFont typeface="Wingdings" pitchFamily="2" charset="2"/>
              <a:buChar char="§"/>
            </a:pPr>
            <a:r>
              <a:rPr lang="en-US" dirty="0" smtClean="0">
                <a:solidFill>
                  <a:srgbClr val="FFFF00"/>
                </a:solidFill>
                <a:latin typeface="Arial Rounded MT Bold" pitchFamily="34" charset="0"/>
              </a:rPr>
              <a:t>  Higher counting rate capability</a:t>
            </a:r>
          </a:p>
        </p:txBody>
      </p:sp>
      <p:sp>
        <p:nvSpPr>
          <p:cNvPr id="17" name="TextBox 16"/>
          <p:cNvSpPr txBox="1"/>
          <p:nvPr/>
        </p:nvSpPr>
        <p:spPr>
          <a:xfrm>
            <a:off x="4428000" y="3959999"/>
            <a:ext cx="4647600" cy="2308324"/>
          </a:xfrm>
          <a:prstGeom prst="rect">
            <a:avLst/>
          </a:prstGeom>
          <a:noFill/>
        </p:spPr>
        <p:style>
          <a:lnRef idx="0">
            <a:scrgbClr r="0" g="0" b="0"/>
          </a:lnRef>
          <a:fillRef idx="1003">
            <a:schemeClr val="lt1"/>
          </a:fillRef>
          <a:effectRef idx="0">
            <a:scrgbClr r="0" g="0" b="0"/>
          </a:effectRef>
          <a:fontRef idx="major"/>
        </p:style>
        <p:txBody>
          <a:bodyPr wrap="square" rtlCol="0">
            <a:spAutoFit/>
          </a:bodyPr>
          <a:lstStyle/>
          <a:p>
            <a:pPr marL="144000" indent="-144000">
              <a:spcBef>
                <a:spcPts val="0"/>
              </a:spcBef>
              <a:buFont typeface="Wingdings" pitchFamily="2" charset="2"/>
              <a:buChar char="§"/>
            </a:pPr>
            <a:r>
              <a:rPr lang="en-US" dirty="0" smtClean="0">
                <a:solidFill>
                  <a:srgbClr val="FFFF00"/>
                </a:solidFill>
                <a:latin typeface="Arial Rounded MT Bold" pitchFamily="34" charset="0"/>
                <a:sym typeface="Symbol" pitchFamily="18" charset="2"/>
              </a:rPr>
              <a:t>  Gain of the detector  </a:t>
            </a:r>
            <a:r>
              <a:rPr lang="en-US" dirty="0" smtClean="0">
                <a:solidFill>
                  <a:srgbClr val="FFFF00"/>
                </a:solidFill>
                <a:latin typeface="Arial Rounded MT Bold" pitchFamily="34" charset="0"/>
                <a:sym typeface="Symbol"/>
              </a:rPr>
              <a:t></a:t>
            </a:r>
            <a:r>
              <a:rPr lang="en-US" dirty="0" smtClean="0">
                <a:solidFill>
                  <a:srgbClr val="FFFF00"/>
                </a:solidFill>
                <a:latin typeface="Arial Rounded MT Bold" pitchFamily="34" charset="0"/>
                <a:sym typeface="Symbol" pitchFamily="18" charset="2"/>
              </a:rPr>
              <a:t> 10</a:t>
            </a:r>
            <a:r>
              <a:rPr lang="en-US" baseline="30000" dirty="0" smtClean="0">
                <a:solidFill>
                  <a:srgbClr val="FFFF00"/>
                </a:solidFill>
                <a:latin typeface="Arial Rounded MT Bold" pitchFamily="34" charset="0"/>
                <a:sym typeface="Symbol" pitchFamily="18" charset="2"/>
              </a:rPr>
              <a:t>8</a:t>
            </a:r>
          </a:p>
          <a:p>
            <a:pPr marL="144000" indent="-144000">
              <a:spcBef>
                <a:spcPts val="0"/>
              </a:spcBef>
              <a:buFont typeface="Wingdings" pitchFamily="2" charset="2"/>
              <a:buChar char="§"/>
            </a:pPr>
            <a:r>
              <a:rPr lang="en-US" dirty="0" smtClean="0">
                <a:solidFill>
                  <a:srgbClr val="FFFF00"/>
                </a:solidFill>
                <a:latin typeface="Arial Rounded MT Bold" pitchFamily="34" charset="0"/>
              </a:rPr>
              <a:t>  Charge developed ~100pC</a:t>
            </a:r>
          </a:p>
          <a:p>
            <a:pPr marL="144000" indent="-144000">
              <a:spcBef>
                <a:spcPts val="0"/>
              </a:spcBef>
              <a:buFont typeface="Wingdings" pitchFamily="2" charset="2"/>
              <a:buChar char="§"/>
            </a:pPr>
            <a:r>
              <a:rPr lang="en-US" dirty="0" smtClean="0">
                <a:solidFill>
                  <a:srgbClr val="FFFF00"/>
                </a:solidFill>
                <a:latin typeface="Arial Rounded MT Bold" pitchFamily="34" charset="0"/>
                <a:sym typeface="Symbol" pitchFamily="18" charset="2"/>
              </a:rPr>
              <a:t>  No need for a preamplier</a:t>
            </a:r>
          </a:p>
          <a:p>
            <a:pPr marL="144000" indent="-144000">
              <a:spcBef>
                <a:spcPts val="0"/>
              </a:spcBef>
              <a:buFont typeface="Wingdings" pitchFamily="2" charset="2"/>
              <a:buChar char="§"/>
            </a:pPr>
            <a:r>
              <a:rPr lang="en-US" dirty="0" smtClean="0">
                <a:solidFill>
                  <a:srgbClr val="FFFF00"/>
                </a:solidFill>
                <a:latin typeface="Arial Rounded MT Bold" pitchFamily="34" charset="0"/>
                <a:sym typeface="Symbol" pitchFamily="18" charset="2"/>
              </a:rPr>
              <a:t>  Relatively shorter detector life</a:t>
            </a:r>
          </a:p>
          <a:p>
            <a:pPr marL="144000" indent="-144000">
              <a:spcBef>
                <a:spcPts val="0"/>
              </a:spcBef>
              <a:buFont typeface="Wingdings" pitchFamily="2" charset="2"/>
              <a:buChar char="§"/>
            </a:pPr>
            <a:r>
              <a:rPr lang="en-US" dirty="0" smtClean="0">
                <a:solidFill>
                  <a:srgbClr val="FFFF00"/>
                </a:solidFill>
                <a:latin typeface="Arial Rounded MT Bold" pitchFamily="34" charset="0"/>
                <a:sym typeface="Symbol" pitchFamily="18" charset="2"/>
              </a:rPr>
              <a:t>  Typical gas mixture</a:t>
            </a:r>
          </a:p>
          <a:p>
            <a:pPr marL="144000" indent="-144000">
              <a:spcBef>
                <a:spcPts val="0"/>
              </a:spcBef>
            </a:pPr>
            <a:r>
              <a:rPr lang="en-US" dirty="0" smtClean="0">
                <a:solidFill>
                  <a:srgbClr val="FFFF00"/>
                </a:solidFill>
                <a:latin typeface="Arial Rounded MT Bold" pitchFamily="34" charset="0"/>
                <a:sym typeface="Symbol" pitchFamily="18" charset="2"/>
              </a:rPr>
              <a:t>     R</a:t>
            </a:r>
            <a:r>
              <a:rPr lang="en-US" dirty="0" smtClean="0">
                <a:solidFill>
                  <a:srgbClr val="FFFF00"/>
                </a:solidFill>
                <a:latin typeface="Arial Rounded MT Bold" pitchFamily="34" charset="0"/>
              </a:rPr>
              <a:t>134a:iB:Ar::62.8:30</a:t>
            </a:r>
          </a:p>
          <a:p>
            <a:pPr marL="144000" indent="-144000">
              <a:spcBef>
                <a:spcPts val="0"/>
              </a:spcBef>
              <a:buFont typeface="Wingdings" pitchFamily="2" charset="2"/>
              <a:buChar char="§"/>
            </a:pPr>
            <a:r>
              <a:rPr lang="en-US" dirty="0" smtClean="0">
                <a:solidFill>
                  <a:srgbClr val="FFFF00"/>
                </a:solidFill>
                <a:latin typeface="Arial Rounded MT Bold" pitchFamily="34" charset="0"/>
                <a:sym typeface="Symbol" pitchFamily="18" charset="2"/>
              </a:rPr>
              <a:t>  High purity of gases expected</a:t>
            </a:r>
          </a:p>
          <a:p>
            <a:pPr marL="144000" indent="-144000">
              <a:spcBef>
                <a:spcPts val="0"/>
              </a:spcBef>
              <a:buFont typeface="Wingdings" pitchFamily="2" charset="2"/>
              <a:buChar char="§"/>
            </a:pPr>
            <a:r>
              <a:rPr lang="en-US" dirty="0" smtClean="0">
                <a:solidFill>
                  <a:srgbClr val="FFFF00"/>
                </a:solidFill>
                <a:latin typeface="Arial Rounded MT Bold" pitchFamily="34" charset="0"/>
                <a:sym typeface="Symbol" pitchFamily="18" charset="2"/>
              </a:rPr>
              <a:t>  Low counting rate capability</a:t>
            </a:r>
          </a:p>
        </p:txBody>
      </p:sp>
      <p:sp>
        <p:nvSpPr>
          <p:cNvPr id="18" name="TextBox 17"/>
          <p:cNvSpPr txBox="1"/>
          <p:nvPr/>
        </p:nvSpPr>
        <p:spPr>
          <a:xfrm>
            <a:off x="72000" y="720000"/>
            <a:ext cx="4320000" cy="304699"/>
          </a:xfrm>
          <a:prstGeom prst="rect">
            <a:avLst/>
          </a:prstGeom>
          <a:noFill/>
        </p:spPr>
        <p:txBody>
          <a:bodyPr wrap="square" tIns="0" bIns="0" rtlCol="0" anchor="ctr" anchorCtr="1">
            <a:spAutoFit/>
          </a:bodyPr>
          <a:lstStyle/>
          <a:p>
            <a:pPr algn="ctr">
              <a:lnSpc>
                <a:spcPct val="110000"/>
              </a:lnSpc>
            </a:pPr>
            <a:r>
              <a:rPr lang="en-US" b="1" dirty="0" smtClean="0">
                <a:latin typeface="Arial Rounded MT Bold" pitchFamily="34" charset="0"/>
                <a:sym typeface="Symbol" pitchFamily="18" charset="2"/>
              </a:rPr>
              <a:t>Avalanche mode</a:t>
            </a:r>
            <a:endParaRPr lang="en-US" b="1" dirty="0">
              <a:latin typeface="Arial Rounded MT Bold" pitchFamily="34" charset="0"/>
            </a:endParaRPr>
          </a:p>
        </p:txBody>
      </p:sp>
      <p:sp>
        <p:nvSpPr>
          <p:cNvPr id="19" name="TextBox 18"/>
          <p:cNvSpPr txBox="1"/>
          <p:nvPr/>
        </p:nvSpPr>
        <p:spPr>
          <a:xfrm>
            <a:off x="4428000" y="693651"/>
            <a:ext cx="4647600" cy="304699"/>
          </a:xfrm>
          <a:prstGeom prst="rect">
            <a:avLst/>
          </a:prstGeom>
          <a:noFill/>
        </p:spPr>
        <p:txBody>
          <a:bodyPr wrap="square" tIns="0" bIns="0" rtlCol="0" anchor="ctr" anchorCtr="1">
            <a:spAutoFit/>
          </a:bodyPr>
          <a:lstStyle/>
          <a:p>
            <a:pPr algn="ctr">
              <a:lnSpc>
                <a:spcPct val="110000"/>
              </a:lnSpc>
            </a:pPr>
            <a:r>
              <a:rPr lang="en-US" b="1" dirty="0" smtClean="0">
                <a:latin typeface="Arial Rounded MT Bold" pitchFamily="34" charset="0"/>
                <a:sym typeface="Symbol" pitchFamily="18" charset="2"/>
              </a:rPr>
              <a:t>Streamer  mode</a:t>
            </a:r>
            <a:endParaRPr lang="en-US" b="1" dirty="0">
              <a:latin typeface="Arial Rounded MT Bold" pitchFamily="34" charset="0"/>
            </a:endParaRPr>
          </a:p>
        </p:txBody>
      </p:sp>
      <p:sp>
        <p:nvSpPr>
          <p:cNvPr id="10" name="Slide Number Placeholder 9"/>
          <p:cNvSpPr>
            <a:spLocks noGrp="1"/>
          </p:cNvSpPr>
          <p:nvPr>
            <p:ph type="sldNum" sz="quarter" idx="13"/>
          </p:nvPr>
        </p:nvSpPr>
        <p:spPr/>
        <p:txBody>
          <a:bodyPr/>
          <a:lstStyle/>
          <a:p>
            <a:fld id="{4A25DDA1-8321-48AA-B72A-57DD9D18B8CF}" type="slidenum">
              <a:rPr lang="en-SG" smtClean="0"/>
              <a:pPr/>
              <a:t>9</a:t>
            </a:fld>
            <a:endParaRPr lang="en-S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227333"/>
                                        </p:tgtEl>
                                        <p:attrNameLst>
                                          <p:attrName>style.visibility</p:attrName>
                                        </p:attrNameLst>
                                      </p:cBhvr>
                                      <p:to>
                                        <p:strVal val="visible"/>
                                      </p:to>
                                    </p:set>
                                    <p:animEffect transition="in" filter="wipe(left)">
                                      <p:cBhvr>
                                        <p:cTn id="10" dur="500"/>
                                        <p:tgtEl>
                                          <p:spTgt spid="22733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right)">
                                      <p:cBhvr>
                                        <p:cTn id="18" dur="500"/>
                                        <p:tgtEl>
                                          <p:spTgt spid="19"/>
                                        </p:tgtEl>
                                      </p:cBhvr>
                                    </p:animEffect>
                                  </p:childTnLst>
                                </p:cTn>
                              </p:par>
                              <p:par>
                                <p:cTn id="19" presetID="22" presetClass="entr" presetSubtype="2" fill="hold" nodeType="withEffect">
                                  <p:stCondLst>
                                    <p:cond delay="0"/>
                                  </p:stCondLst>
                                  <p:childTnLst>
                                    <p:set>
                                      <p:cBhvr>
                                        <p:cTn id="20" dur="1" fill="hold">
                                          <p:stCondLst>
                                            <p:cond delay="0"/>
                                          </p:stCondLst>
                                        </p:cTn>
                                        <p:tgtEl>
                                          <p:spTgt spid="227332"/>
                                        </p:tgtEl>
                                        <p:attrNameLst>
                                          <p:attrName>style.visibility</p:attrName>
                                        </p:attrNameLst>
                                      </p:cBhvr>
                                      <p:to>
                                        <p:strVal val="visible"/>
                                      </p:to>
                                    </p:set>
                                    <p:animEffect transition="in" filter="wipe(right)">
                                      <p:cBhvr>
                                        <p:cTn id="21" dur="500"/>
                                        <p:tgtEl>
                                          <p:spTgt spid="227332"/>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theme/theme1.xml><?xml version="1.0" encoding="utf-8"?>
<a:theme xmlns:a="http://schemas.openxmlformats.org/drawingml/2006/main" name="Satellite Dish design template">
  <a:themeElements>
    <a:clrScheme name="Office Theme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Office Them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SG"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SG"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Office Theme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Office Theme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Office Theme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Office Theme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Office Theme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Office Theme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Satellite Dish design template</Template>
  <TotalTime>9272</TotalTime>
  <Words>2180</Words>
  <Application>Microsoft Office PowerPoint</Application>
  <PresentationFormat>On-screen Show (4:3)</PresentationFormat>
  <Paragraphs>437</Paragraphs>
  <Slides>33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Satellite Dish design template</vt:lpstr>
      <vt:lpstr>Equation</vt:lpstr>
      <vt:lpstr>Divide and Gain!  Multi-gap RPC detectors</vt:lpstr>
      <vt:lpstr>Wilson’s Cloud Chamber (1894)</vt:lpstr>
      <vt:lpstr>Geiger–Müller tube (1928)</vt:lpstr>
      <vt:lpstr>Georges Charpak’s MWPC (1968)</vt:lpstr>
      <vt:lpstr>Single-gap RPC (1981)</vt:lpstr>
      <vt:lpstr>Plan of the talk</vt:lpstr>
      <vt:lpstr>Schematic of a basic SRPC</vt:lpstr>
      <vt:lpstr>Principle of SRPC operation</vt:lpstr>
      <vt:lpstr>Two modes of SRPC operation</vt:lpstr>
      <vt:lpstr>Control of avalanche process</vt:lpstr>
      <vt:lpstr>The avalanche growth</vt:lpstr>
      <vt:lpstr>Typical expected parameters</vt:lpstr>
      <vt:lpstr>Deployment scenario of RPCs</vt:lpstr>
      <vt:lpstr>INO Laboratory Complex</vt:lpstr>
      <vt:lpstr>ICAL detector and construction</vt:lpstr>
      <vt:lpstr>Factsheet of ICAL detector</vt:lpstr>
      <vt:lpstr>SRPC characterisation</vt:lpstr>
      <vt:lpstr>Prototyping of ICAL detector</vt:lpstr>
      <vt:lpstr>Results from prototype stacks</vt:lpstr>
      <vt:lpstr>Chamfering and engraving of glass</vt:lpstr>
      <vt:lpstr>Painting/curing of glass plates</vt:lpstr>
      <vt:lpstr>Automation of RPC gap making</vt:lpstr>
      <vt:lpstr>R&amp;D to …</vt:lpstr>
      <vt:lpstr>Industrial production of SRPCs</vt:lpstr>
      <vt:lpstr>Closed loop gas system</vt:lpstr>
      <vt:lpstr>Multi-gap RPC (1996)</vt:lpstr>
      <vt:lpstr>Main concepts of MRPC</vt:lpstr>
      <vt:lpstr>Performance of ALICE’s MRPCs</vt:lpstr>
      <vt:lpstr>MRPCs for PET imaging</vt:lpstr>
      <vt:lpstr>Backup Slides</vt:lpstr>
      <vt:lpstr>RPC simulations</vt:lpstr>
      <vt:lpstr>The choice of detector: ICAL</vt:lpstr>
      <vt:lpstr>RPC characteristics and merits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dc:title>
  <dc:creator>Satyanarayana Bheesette</dc:creator>
  <cp:lastModifiedBy>admin</cp:lastModifiedBy>
  <cp:revision>161</cp:revision>
  <cp:lastPrinted>1601-01-01T00:00:00Z</cp:lastPrinted>
  <dcterms:created xsi:type="dcterms:W3CDTF">2011-02-02T02:15:20Z</dcterms:created>
  <dcterms:modified xsi:type="dcterms:W3CDTF">2014-09-12T08:07:27Z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TC102037681033</vt:lpwstr>
  </property>
</Properties>
</file>