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1" r:id="rId3"/>
    <p:sldId id="261" r:id="rId4"/>
    <p:sldId id="262" r:id="rId5"/>
    <p:sldId id="289" r:id="rId6"/>
    <p:sldId id="290" r:id="rId7"/>
    <p:sldId id="347" r:id="rId8"/>
    <p:sldId id="308" r:id="rId9"/>
    <p:sldId id="309" r:id="rId10"/>
    <p:sldId id="310" r:id="rId11"/>
    <p:sldId id="348" r:id="rId12"/>
    <p:sldId id="349" r:id="rId13"/>
    <p:sldId id="350" r:id="rId14"/>
    <p:sldId id="361" r:id="rId15"/>
    <p:sldId id="367" r:id="rId16"/>
    <p:sldId id="296" r:id="rId17"/>
    <p:sldId id="315" r:id="rId18"/>
    <p:sldId id="271" r:id="rId19"/>
    <p:sldId id="272" r:id="rId20"/>
    <p:sldId id="318" r:id="rId21"/>
    <p:sldId id="319" r:id="rId22"/>
    <p:sldId id="335" r:id="rId23"/>
    <p:sldId id="273" r:id="rId24"/>
    <p:sldId id="323" r:id="rId25"/>
    <p:sldId id="275" r:id="rId26"/>
    <p:sldId id="276" r:id="rId27"/>
    <p:sldId id="362" r:id="rId28"/>
    <p:sldId id="345" r:id="rId29"/>
    <p:sldId id="351" r:id="rId30"/>
    <p:sldId id="352" r:id="rId31"/>
    <p:sldId id="354" r:id="rId32"/>
    <p:sldId id="355" r:id="rId33"/>
    <p:sldId id="374" r:id="rId34"/>
    <p:sldId id="356" r:id="rId35"/>
    <p:sldId id="357" r:id="rId36"/>
    <p:sldId id="376" r:id="rId37"/>
    <p:sldId id="373" r:id="rId38"/>
    <p:sldId id="375" r:id="rId39"/>
    <p:sldId id="358" r:id="rId40"/>
    <p:sldId id="359" r:id="rId41"/>
    <p:sldId id="344" r:id="rId42"/>
    <p:sldId id="360" r:id="rId43"/>
    <p:sldId id="372" r:id="rId44"/>
    <p:sldId id="368" r:id="rId45"/>
    <p:sldId id="369" r:id="rId46"/>
    <p:sldId id="370" r:id="rId47"/>
    <p:sldId id="371" r:id="rId48"/>
  </p:sldIdLst>
  <p:sldSz cx="9144000" cy="6858000" type="screen4x3"/>
  <p:notesSz cx="6858000" cy="9144000"/>
  <p:custDataLst>
    <p:tags r:id="rId49"/>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FF99"/>
    <a:srgbClr val="FFFEA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94671" autoAdjust="0"/>
  </p:normalViewPr>
  <p:slideViewPr>
    <p:cSldViewPr>
      <p:cViewPr varScale="1">
        <p:scale>
          <a:sx n="70" d="100"/>
          <a:sy n="70"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6EE736-8B82-4E82-9892-02CF4E6EB2CA}" type="slidenum">
              <a:rPr lang="en-US" altLang="en-US"/>
              <a:pPr>
                <a:defRPr/>
              </a:pPr>
              <a:t>‹#›</a:t>
            </a:fld>
            <a:endParaRPr lang="en-US" altLang="en-US"/>
          </a:p>
        </p:txBody>
      </p:sp>
    </p:spTree>
    <p:extLst>
      <p:ext uri="{BB962C8B-B14F-4D97-AF65-F5344CB8AC3E}">
        <p14:creationId xmlns:p14="http://schemas.microsoft.com/office/powerpoint/2010/main" val="101489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78C748-30A0-4BA8-8459-0283E1DB3638}" type="slidenum">
              <a:rPr lang="en-US" altLang="en-US"/>
              <a:pPr>
                <a:defRPr/>
              </a:pPr>
              <a:t>‹#›</a:t>
            </a:fld>
            <a:endParaRPr lang="en-US" altLang="en-US"/>
          </a:p>
        </p:txBody>
      </p:sp>
    </p:spTree>
    <p:extLst>
      <p:ext uri="{BB962C8B-B14F-4D97-AF65-F5344CB8AC3E}">
        <p14:creationId xmlns:p14="http://schemas.microsoft.com/office/powerpoint/2010/main" val="163175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EF3920-A412-4447-95C2-C48778F9B26F}" type="slidenum">
              <a:rPr lang="en-US" altLang="en-US"/>
              <a:pPr>
                <a:defRPr/>
              </a:pPr>
              <a:t>‹#›</a:t>
            </a:fld>
            <a:endParaRPr lang="en-US" altLang="en-US"/>
          </a:p>
        </p:txBody>
      </p:sp>
    </p:spTree>
    <p:extLst>
      <p:ext uri="{BB962C8B-B14F-4D97-AF65-F5344CB8AC3E}">
        <p14:creationId xmlns:p14="http://schemas.microsoft.com/office/powerpoint/2010/main" val="398077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A3D35C-596E-401E-BDDE-B17D32303C94}" type="slidenum">
              <a:rPr lang="en-US" altLang="en-US"/>
              <a:pPr>
                <a:defRPr/>
              </a:pPr>
              <a:t>‹#›</a:t>
            </a:fld>
            <a:endParaRPr lang="en-US" altLang="en-US"/>
          </a:p>
        </p:txBody>
      </p:sp>
    </p:spTree>
    <p:extLst>
      <p:ext uri="{BB962C8B-B14F-4D97-AF65-F5344CB8AC3E}">
        <p14:creationId xmlns:p14="http://schemas.microsoft.com/office/powerpoint/2010/main" val="367975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49F70A5-5FAC-42EB-AAD8-CD57383356E8}" type="slidenum">
              <a:rPr lang="en-US" altLang="en-US"/>
              <a:pPr>
                <a:defRPr/>
              </a:pPr>
              <a:t>‹#›</a:t>
            </a:fld>
            <a:endParaRPr lang="en-US" altLang="en-US"/>
          </a:p>
        </p:txBody>
      </p:sp>
    </p:spTree>
    <p:extLst>
      <p:ext uri="{BB962C8B-B14F-4D97-AF65-F5344CB8AC3E}">
        <p14:creationId xmlns:p14="http://schemas.microsoft.com/office/powerpoint/2010/main" val="154180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F2BBCAA-7AA1-46EA-851A-250A2B87DDF7}" type="slidenum">
              <a:rPr lang="en-US" altLang="en-US"/>
              <a:pPr>
                <a:defRPr/>
              </a:pPr>
              <a:t>‹#›</a:t>
            </a:fld>
            <a:endParaRPr lang="en-US" altLang="en-US"/>
          </a:p>
        </p:txBody>
      </p:sp>
    </p:spTree>
    <p:extLst>
      <p:ext uri="{BB962C8B-B14F-4D97-AF65-F5344CB8AC3E}">
        <p14:creationId xmlns:p14="http://schemas.microsoft.com/office/powerpoint/2010/main" val="333036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AE31E56-578A-42DA-97B2-FDBE5C246FAA}" type="slidenum">
              <a:rPr lang="en-US" altLang="en-US"/>
              <a:pPr>
                <a:defRPr/>
              </a:pPr>
              <a:t>‹#›</a:t>
            </a:fld>
            <a:endParaRPr lang="en-US" altLang="en-US"/>
          </a:p>
        </p:txBody>
      </p:sp>
    </p:spTree>
    <p:extLst>
      <p:ext uri="{BB962C8B-B14F-4D97-AF65-F5344CB8AC3E}">
        <p14:creationId xmlns:p14="http://schemas.microsoft.com/office/powerpoint/2010/main" val="64777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2EA9061-0F48-4087-A1AA-84C36C025B36}" type="slidenum">
              <a:rPr lang="en-US" altLang="en-US"/>
              <a:pPr>
                <a:defRPr/>
              </a:pPr>
              <a:t>‹#›</a:t>
            </a:fld>
            <a:endParaRPr lang="en-US" altLang="en-US"/>
          </a:p>
        </p:txBody>
      </p:sp>
    </p:spTree>
    <p:extLst>
      <p:ext uri="{BB962C8B-B14F-4D97-AF65-F5344CB8AC3E}">
        <p14:creationId xmlns:p14="http://schemas.microsoft.com/office/powerpoint/2010/main" val="317212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70D9B5C-ED45-4D33-83FE-A70383D6602F}" type="slidenum">
              <a:rPr lang="en-US" altLang="en-US"/>
              <a:pPr>
                <a:defRPr/>
              </a:pPr>
              <a:t>‹#›</a:t>
            </a:fld>
            <a:endParaRPr lang="en-US" altLang="en-US"/>
          </a:p>
        </p:txBody>
      </p:sp>
    </p:spTree>
    <p:extLst>
      <p:ext uri="{BB962C8B-B14F-4D97-AF65-F5344CB8AC3E}">
        <p14:creationId xmlns:p14="http://schemas.microsoft.com/office/powerpoint/2010/main" val="306020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2F84B4-B62B-4603-A658-4639030DB842}" type="slidenum">
              <a:rPr lang="en-US" altLang="en-US"/>
              <a:pPr>
                <a:defRPr/>
              </a:pPr>
              <a:t>‹#›</a:t>
            </a:fld>
            <a:endParaRPr lang="en-US" altLang="en-US"/>
          </a:p>
        </p:txBody>
      </p:sp>
    </p:spTree>
    <p:extLst>
      <p:ext uri="{BB962C8B-B14F-4D97-AF65-F5344CB8AC3E}">
        <p14:creationId xmlns:p14="http://schemas.microsoft.com/office/powerpoint/2010/main" val="50008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38F34F4-B983-465D-98BB-F7F34B8391E5}" type="slidenum">
              <a:rPr lang="en-US" altLang="en-US"/>
              <a:pPr>
                <a:defRPr/>
              </a:pPr>
              <a:t>‹#›</a:t>
            </a:fld>
            <a:endParaRPr lang="en-US" altLang="en-US"/>
          </a:p>
        </p:txBody>
      </p:sp>
    </p:spTree>
    <p:extLst>
      <p:ext uri="{BB962C8B-B14F-4D97-AF65-F5344CB8AC3E}">
        <p14:creationId xmlns:p14="http://schemas.microsoft.com/office/powerpoint/2010/main" val="105483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EDE9CA18-FBE0-490B-9D38-9B51A478CF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4.xml"/><Relationship Id="rId7" Type="http://schemas.openxmlformats.org/officeDocument/2006/relationships/image" Target="../media/image3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slideLayout" Target="../slideLayouts/slideLayout7.xml"/><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70025"/>
          </a:xfrm>
        </p:spPr>
        <p:txBody>
          <a:bodyPr/>
          <a:lstStyle/>
          <a:p>
            <a:pPr eaLnBrk="1" hangingPunct="1"/>
            <a:r>
              <a:rPr lang="en-US" altLang="en-US" sz="3200" b="1" dirty="0" smtClean="0"/>
              <a:t> </a:t>
            </a:r>
            <a:r>
              <a:rPr lang="en-US" altLang="en-US" sz="4000" b="1" dirty="0" smtClean="0"/>
              <a:t>Neutral Naturalness</a:t>
            </a:r>
          </a:p>
        </p:txBody>
      </p:sp>
      <p:sp>
        <p:nvSpPr>
          <p:cNvPr id="2051" name="Rectangle 3"/>
          <p:cNvSpPr>
            <a:spLocks noGrp="1" noChangeArrowheads="1"/>
          </p:cNvSpPr>
          <p:nvPr>
            <p:ph type="subTitle" idx="1"/>
          </p:nvPr>
        </p:nvSpPr>
        <p:spPr>
          <a:xfrm>
            <a:off x="1371600" y="4267200"/>
            <a:ext cx="6400800" cy="1066800"/>
          </a:xfrm>
        </p:spPr>
        <p:txBody>
          <a:bodyPr/>
          <a:lstStyle/>
          <a:p>
            <a:pPr eaLnBrk="1" hangingPunct="1"/>
            <a:r>
              <a:rPr lang="en-US" altLang="en-US" sz="2800" b="1" dirty="0" smtClean="0">
                <a:solidFill>
                  <a:srgbClr val="FF0000"/>
                </a:solidFill>
              </a:rPr>
              <a:t> </a:t>
            </a:r>
            <a:r>
              <a:rPr lang="en-US" altLang="en-US" sz="2800" b="1" dirty="0" err="1" smtClean="0">
                <a:solidFill>
                  <a:srgbClr val="FF0000"/>
                </a:solidFill>
              </a:rPr>
              <a:t>Zackaria</a:t>
            </a:r>
            <a:r>
              <a:rPr lang="en-US" altLang="en-US" sz="2800" b="1" dirty="0" smtClean="0">
                <a:solidFill>
                  <a:srgbClr val="FF0000"/>
                </a:solidFill>
              </a:rPr>
              <a:t> Chacko, </a:t>
            </a:r>
          </a:p>
          <a:p>
            <a:pPr eaLnBrk="1" hangingPunct="1"/>
            <a:r>
              <a:rPr lang="en-US" altLang="en-US" sz="2800" b="1" dirty="0" smtClean="0">
                <a:solidFill>
                  <a:srgbClr val="FF0000"/>
                </a:solidFill>
              </a:rPr>
              <a:t>University of Maryland, College Park</a:t>
            </a:r>
            <a:r>
              <a:rPr lang="en-US" altLang="en-US" sz="2800" dirty="0" smtClean="0">
                <a:solidFill>
                  <a:srgbClr val="0000FF"/>
                </a:solidFill>
              </a:rPr>
              <a:t> </a:t>
            </a:r>
          </a:p>
          <a:p>
            <a:pPr eaLnBrk="1" hangingPunct="1"/>
            <a:endParaRPr lang="en-US" altLang="en-US" sz="2800" dirty="0" smtClean="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52400" y="304800"/>
            <a:ext cx="8558818"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In little Higgs theories the fermionic top partners are charged under color</a:t>
            </a:r>
            <a:r>
              <a:rPr lang="en-US" altLang="en-US" sz="1800" dirty="0" smtClean="0"/>
              <a:t>.</a:t>
            </a:r>
            <a:endParaRPr lang="en-US" altLang="en-US" sz="1800" dirty="0"/>
          </a:p>
        </p:txBody>
      </p:sp>
      <p:sp>
        <p:nvSpPr>
          <p:cNvPr id="11267" name="Text Box 5"/>
          <p:cNvSpPr txBox="1">
            <a:spLocks noChangeArrowheads="1"/>
          </p:cNvSpPr>
          <p:nvPr/>
        </p:nvSpPr>
        <p:spPr bwMode="auto">
          <a:xfrm>
            <a:off x="152400" y="990600"/>
            <a:ext cx="4876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Consider </a:t>
            </a:r>
            <a:r>
              <a:rPr lang="en-US" altLang="en-US" sz="1800" dirty="0" smtClean="0">
                <a:solidFill>
                  <a:srgbClr val="00B050"/>
                </a:solidFill>
              </a:rPr>
              <a:t>the SM top </a:t>
            </a:r>
            <a:r>
              <a:rPr lang="en-US" altLang="en-US" sz="1800" dirty="0">
                <a:solidFill>
                  <a:srgbClr val="00B050"/>
                </a:solidFill>
              </a:rPr>
              <a:t>Yukawa coupling,</a:t>
            </a:r>
          </a:p>
        </p:txBody>
      </p:sp>
      <p:pic>
        <p:nvPicPr>
          <p:cNvPr id="11268" name="Picture 10" descr="TP_tmp"/>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220036" y="1543843"/>
            <a:ext cx="3952875" cy="417513"/>
          </a:xfrm>
          <a:prstGeom prst="rect">
            <a:avLst/>
          </a:prstGeom>
          <a:noFill/>
          <a:ln>
            <a:noFill/>
          </a:ln>
          <a:effectLst/>
          <a:extLst/>
        </p:spPr>
      </p:pic>
      <p:sp>
        <p:nvSpPr>
          <p:cNvPr id="11269" name="Text Box 11"/>
          <p:cNvSpPr txBox="1">
            <a:spLocks noChangeArrowheads="1"/>
          </p:cNvSpPr>
          <p:nvPr/>
        </p:nvSpPr>
        <p:spPr bwMode="auto">
          <a:xfrm>
            <a:off x="162636" y="2229643"/>
            <a:ext cx="857567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where Q and U are third generation quark and anti-quark, and H is the Higgs. </a:t>
            </a:r>
          </a:p>
          <a:p>
            <a:pPr eaLnBrk="1" hangingPunct="1">
              <a:spcBef>
                <a:spcPct val="0"/>
              </a:spcBef>
              <a:buFontTx/>
              <a:buNone/>
            </a:pPr>
            <a:r>
              <a:rPr lang="en-US" altLang="en-US" sz="1800" dirty="0">
                <a:solidFill>
                  <a:srgbClr val="00B050"/>
                </a:solidFill>
              </a:rPr>
              <a:t>The brackets indicate quantum numbers under SU(3) and SU(2).    </a:t>
            </a:r>
          </a:p>
        </p:txBody>
      </p:sp>
      <p:sp>
        <p:nvSpPr>
          <p:cNvPr id="11270" name="Text Box 12"/>
          <p:cNvSpPr txBox="1">
            <a:spLocks noChangeArrowheads="1"/>
          </p:cNvSpPr>
          <p:nvPr/>
        </p:nvSpPr>
        <p:spPr bwMode="auto">
          <a:xfrm>
            <a:off x="186520" y="2992318"/>
            <a:ext cx="7712075" cy="37623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If we extend the SU(2) symmetry to an SU(3) symmetry this becomes </a:t>
            </a:r>
          </a:p>
        </p:txBody>
      </p:sp>
      <p:pic>
        <p:nvPicPr>
          <p:cNvPr id="11271" name="Picture 13" descr="TP_tmp"/>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296236" y="3581400"/>
            <a:ext cx="4038600" cy="493713"/>
          </a:xfrm>
          <a:prstGeom prst="rect">
            <a:avLst/>
          </a:prstGeom>
          <a:noFill/>
          <a:ln>
            <a:noFill/>
          </a:ln>
          <a:effectLst/>
          <a:extLst/>
        </p:spPr>
      </p:pic>
      <p:sp>
        <p:nvSpPr>
          <p:cNvPr id="11272" name="Text Box 14"/>
          <p:cNvSpPr txBox="1">
            <a:spLocks noChangeArrowheads="1"/>
          </p:cNvSpPr>
          <p:nvPr/>
        </p:nvSpPr>
        <p:spPr bwMode="auto">
          <a:xfrm>
            <a:off x="228599" y="4343400"/>
            <a:ext cx="8766175" cy="650875"/>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70C0"/>
                </a:solidFill>
              </a:rPr>
              <a:t>When this SU(3) symmetry is broken down to SU(2) the Higgs field H becomes</a:t>
            </a:r>
          </a:p>
          <a:p>
            <a:pPr eaLnBrk="1" hangingPunct="1">
              <a:spcBef>
                <a:spcPct val="0"/>
              </a:spcBef>
              <a:buFontTx/>
              <a:buNone/>
            </a:pPr>
            <a:r>
              <a:rPr lang="en-US" altLang="en-US" sz="1800" dirty="0">
                <a:solidFill>
                  <a:srgbClr val="0070C0"/>
                </a:solidFill>
              </a:rPr>
              <a:t>the Goldstone boson associated with the breaking of the symmetry.</a:t>
            </a:r>
          </a:p>
        </p:txBody>
      </p:sp>
      <mc:AlternateContent xmlns:mc="http://schemas.openxmlformats.org/markup-compatibility/2006" xmlns:a14="http://schemas.microsoft.com/office/drawing/2010/main">
        <mc:Choice Requires="a14">
          <p:sp>
            <p:nvSpPr>
              <p:cNvPr id="11273" name="Text Box 15"/>
              <p:cNvSpPr txBox="1">
                <a:spLocks noChangeArrowheads="1"/>
              </p:cNvSpPr>
              <p:nvPr/>
            </p:nvSpPr>
            <p:spPr bwMode="auto">
              <a:xfrm>
                <a:off x="230875" y="5181600"/>
                <a:ext cx="8778875" cy="750975"/>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When this structure is embedded into a little Higgs theory, the extra state in </a:t>
                </a:r>
                <a14:m>
                  <m:oMath xmlns:m="http://schemas.openxmlformats.org/officeDocument/2006/math">
                    <m:acc>
                      <m:accPr>
                        <m:chr m:val="̂"/>
                        <m:ctrlPr>
                          <a:rPr lang="en-US" altLang="en-US" sz="2400" i="1" smtClean="0">
                            <a:latin typeface="Cambria Math"/>
                          </a:rPr>
                        </m:ctrlPr>
                      </m:accPr>
                      <m:e>
                        <m:r>
                          <a:rPr lang="en-US" altLang="en-US" sz="2400" b="1" i="1" smtClean="0">
                            <a:latin typeface="Cambria Math"/>
                          </a:rPr>
                          <m:t>𝑸</m:t>
                        </m:r>
                      </m:e>
                    </m:acc>
                  </m:oMath>
                </a14:m>
                <a:endParaRPr lang="en-US" altLang="en-US" sz="2400" dirty="0" smtClean="0"/>
              </a:p>
              <a:p>
                <a:pPr eaLnBrk="1" hangingPunct="1">
                  <a:spcBef>
                    <a:spcPct val="0"/>
                  </a:spcBef>
                  <a:buFontTx/>
                  <a:buNone/>
                </a:pPr>
                <a:r>
                  <a:rPr lang="en-US" altLang="en-US" sz="1800" dirty="0" smtClean="0"/>
                  <a:t>becomes </a:t>
                </a:r>
                <a:r>
                  <a:rPr lang="en-US" altLang="en-US" sz="1800" dirty="0"/>
                  <a:t>the top partner. Notice that it is necessarily charged under color.</a:t>
                </a:r>
              </a:p>
            </p:txBody>
          </p:sp>
        </mc:Choice>
        <mc:Fallback xmlns="">
          <p:sp>
            <p:nvSpPr>
              <p:cNvPr id="11273" name="Text Box 15"/>
              <p:cNvSpPr txBox="1">
                <a:spLocks noRot="1" noChangeAspect="1" noMove="1" noResize="1" noEditPoints="1" noAdjustHandles="1" noChangeArrowheads="1" noChangeShapeType="1" noTextEdit="1"/>
              </p:cNvSpPr>
              <p:nvPr/>
            </p:nvSpPr>
            <p:spPr bwMode="auto">
              <a:xfrm>
                <a:off x="230875" y="5181600"/>
                <a:ext cx="8778875" cy="750975"/>
              </a:xfrm>
              <a:prstGeom prst="rect">
                <a:avLst/>
              </a:prstGeom>
              <a:blipFill rotWithShape="1">
                <a:blip r:embed="rId6"/>
                <a:stretch>
                  <a:fillRect l="-625" b="-12195"/>
                </a:stretch>
              </a:blipFill>
              <a:ln w="9525">
                <a:noFill/>
                <a:miter lim="800000"/>
                <a:headEnd/>
                <a:tailEnd/>
              </a:ln>
              <a:effectLst/>
              <a:extLst/>
            </p:spPr>
            <p:txBody>
              <a:bodyPr/>
              <a:lstStyle/>
              <a:p>
                <a:r>
                  <a:rPr lang="en-US">
                    <a:noFill/>
                  </a:rPr>
                  <a:t> </a:t>
                </a:r>
              </a:p>
            </p:txBody>
          </p:sp>
        </mc:Fallback>
      </mc:AlternateContent>
      <p:sp>
        <p:nvSpPr>
          <p:cNvPr id="10" name="Text Box 15"/>
          <p:cNvSpPr txBox="1">
            <a:spLocks noChangeArrowheads="1"/>
          </p:cNvSpPr>
          <p:nvPr/>
        </p:nvSpPr>
        <p:spPr bwMode="auto">
          <a:xfrm>
            <a:off x="243385" y="6115315"/>
            <a:ext cx="8778875" cy="369332"/>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The global symmetries protecting Higgs mass commute with color.</a:t>
            </a:r>
            <a:endParaRPr lang="en-US" altLang="en-US" sz="2400"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28600" y="446662"/>
            <a:ext cx="8746969" cy="369332"/>
          </a:xfrm>
          <a:prstGeom prst="rect">
            <a:avLst/>
          </a:prstGeom>
          <a:noFill/>
          <a:ln w="9525">
            <a:noFill/>
            <a:miter lim="800000"/>
            <a:headEnd/>
            <a:tailEnd/>
          </a:ln>
          <a:effectLst/>
        </p:spPr>
        <p:txBody>
          <a:bodyPr wrap="square">
            <a:spAutoFit/>
          </a:bodyPr>
          <a:lstStyle/>
          <a:p>
            <a:r>
              <a:rPr lang="en-US" altLang="en-US" dirty="0" smtClean="0"/>
              <a:t>A </a:t>
            </a:r>
            <a:r>
              <a:rPr lang="en-US" altLang="en-US" dirty="0"/>
              <a:t>t</a:t>
            </a:r>
            <a:r>
              <a:rPr lang="en-US" altLang="en-US" dirty="0" smtClean="0"/>
              <a:t>oy example of uncolored top partners.</a:t>
            </a:r>
            <a:r>
              <a:rPr lang="en-US" altLang="en-US" u="sng" dirty="0" smtClean="0"/>
              <a:t>   </a:t>
            </a:r>
            <a:endParaRPr lang="en-US" altLang="en-US" u="sng" dirty="0"/>
          </a:p>
        </p:txBody>
      </p:sp>
      <p:sp>
        <p:nvSpPr>
          <p:cNvPr id="5" name="Text Box 6"/>
          <p:cNvSpPr txBox="1">
            <a:spLocks noChangeArrowheads="1"/>
          </p:cNvSpPr>
          <p:nvPr/>
        </p:nvSpPr>
        <p:spPr bwMode="auto">
          <a:xfrm>
            <a:off x="242552" y="1050309"/>
            <a:ext cx="8746969" cy="36933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altLang="en-US" dirty="0" smtClean="0">
                <a:solidFill>
                  <a:srgbClr val="00B050"/>
                </a:solidFill>
              </a:rPr>
              <a:t>2 copies of the top quark, </a:t>
            </a:r>
            <a:r>
              <a:rPr lang="en-US" altLang="en-US" i="1" dirty="0" smtClean="0">
                <a:solidFill>
                  <a:srgbClr val="00B050"/>
                </a:solidFill>
                <a:latin typeface="cmbx10" panose="020B0500000000000000" pitchFamily="34" charset="0"/>
              </a:rPr>
              <a:t>A</a:t>
            </a:r>
            <a:r>
              <a:rPr lang="en-US" altLang="en-US" dirty="0" smtClean="0">
                <a:solidFill>
                  <a:srgbClr val="00B050"/>
                </a:solidFill>
              </a:rPr>
              <a:t> and </a:t>
            </a:r>
            <a:r>
              <a:rPr lang="en-US" altLang="en-US" i="1" dirty="0" smtClean="0">
                <a:solidFill>
                  <a:srgbClr val="00B050"/>
                </a:solidFill>
                <a:latin typeface="cmbx10" panose="020B0500000000000000" pitchFamily="34" charset="0"/>
              </a:rPr>
              <a:t>B</a:t>
            </a:r>
            <a:endParaRPr lang="en-US" altLang="en-US" i="1" dirty="0">
              <a:solidFill>
                <a:srgbClr val="00B050"/>
              </a:solidFill>
              <a:latin typeface="cmbx10" panose="020B0500000000000000" pitchFamily="34" charset="0"/>
            </a:endParaRPr>
          </a:p>
        </p:txBody>
      </p:sp>
      <p:sp>
        <p:nvSpPr>
          <p:cNvPr id="17" name="Text Box 6"/>
          <p:cNvSpPr txBox="1">
            <a:spLocks noChangeArrowheads="1"/>
          </p:cNvSpPr>
          <p:nvPr/>
        </p:nvSpPr>
        <p:spPr bwMode="auto">
          <a:xfrm>
            <a:off x="257577" y="1467158"/>
            <a:ext cx="8746969" cy="36933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altLang="en-US" i="1" dirty="0" smtClean="0">
                <a:solidFill>
                  <a:srgbClr val="00B050"/>
                </a:solidFill>
                <a:latin typeface="cmbx10" panose="020B0500000000000000" pitchFamily="34" charset="0"/>
              </a:rPr>
              <a:t>A</a:t>
            </a:r>
            <a:r>
              <a:rPr lang="en-US" altLang="en-US" dirty="0" smtClean="0">
                <a:solidFill>
                  <a:srgbClr val="00B050"/>
                </a:solidFill>
              </a:rPr>
              <a:t> carries charge under QCD, </a:t>
            </a:r>
            <a:r>
              <a:rPr lang="en-US" altLang="en-US" i="1" dirty="0">
                <a:solidFill>
                  <a:srgbClr val="00B050"/>
                </a:solidFill>
                <a:latin typeface="cmbx10" panose="020B0500000000000000" pitchFamily="34" charset="0"/>
              </a:rPr>
              <a:t>B</a:t>
            </a:r>
            <a:r>
              <a:rPr lang="en-US" altLang="en-US" i="1" dirty="0" smtClean="0">
                <a:solidFill>
                  <a:srgbClr val="00B050"/>
                </a:solidFill>
                <a:latin typeface="cmbx10" panose="020B0500000000000000" pitchFamily="34" charset="0"/>
              </a:rPr>
              <a:t> </a:t>
            </a:r>
            <a:r>
              <a:rPr lang="en-US" altLang="en-US" dirty="0" smtClean="0">
                <a:solidFill>
                  <a:srgbClr val="00B050"/>
                </a:solidFill>
                <a:latin typeface="+mn-lt"/>
              </a:rPr>
              <a:t>under a hidden QCD. </a:t>
            </a:r>
            <a:endParaRPr lang="en-US" altLang="en-US" dirty="0">
              <a:solidFill>
                <a:srgbClr val="00B050"/>
              </a:solidFill>
              <a:latin typeface="+mn-lt"/>
            </a:endParaRPr>
          </a:p>
        </p:txBody>
      </p:sp>
      <mc:AlternateContent xmlns:mc="http://schemas.openxmlformats.org/markup-compatibility/2006" xmlns:a14="http://schemas.microsoft.com/office/drawing/2010/main">
        <mc:Choice Requires="a14">
          <p:sp>
            <p:nvSpPr>
              <p:cNvPr id="18" name="Text Box 6"/>
              <p:cNvSpPr txBox="1">
                <a:spLocks noChangeArrowheads="1"/>
              </p:cNvSpPr>
              <p:nvPr/>
            </p:nvSpPr>
            <p:spPr bwMode="auto">
              <a:xfrm>
                <a:off x="279348" y="1867268"/>
                <a:ext cx="8746969" cy="36933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altLang="en-US" dirty="0" smtClean="0">
                    <a:solidFill>
                      <a:srgbClr val="00B050"/>
                    </a:solidFill>
                    <a:latin typeface="Arial" panose="020B0604020202020204" pitchFamily="34" charset="0"/>
                    <a:cs typeface="Arial" panose="020B0604020202020204" pitchFamily="34" charset="0"/>
                  </a:rPr>
                  <a:t>There is an interchange symmetry</a:t>
                </a:r>
                <a:r>
                  <a:rPr lang="en-US" altLang="en-US" i="1" dirty="0" smtClean="0">
                    <a:solidFill>
                      <a:srgbClr val="00B050"/>
                    </a:solidFill>
                    <a:latin typeface="cmbx10" panose="020B0500000000000000" pitchFamily="34" charset="0"/>
                  </a:rPr>
                  <a:t> A </a:t>
                </a:r>
                <a14:m>
                  <m:oMath xmlns:m="http://schemas.openxmlformats.org/officeDocument/2006/math">
                    <m:r>
                      <a:rPr lang="en-US" altLang="en-US" i="1" smtClean="0">
                        <a:solidFill>
                          <a:srgbClr val="00B050"/>
                        </a:solidFill>
                        <a:latin typeface="Cambria Math"/>
                        <a:ea typeface="Cambria Math"/>
                      </a:rPr>
                      <m:t>→</m:t>
                    </m:r>
                  </m:oMath>
                </a14:m>
                <a:r>
                  <a:rPr lang="en-US" altLang="en-US" dirty="0" smtClean="0">
                    <a:solidFill>
                      <a:srgbClr val="00B050"/>
                    </a:solidFill>
                  </a:rPr>
                  <a:t> </a:t>
                </a:r>
                <a:r>
                  <a:rPr lang="en-US" altLang="en-US" i="1" dirty="0" smtClean="0">
                    <a:solidFill>
                      <a:srgbClr val="00B050"/>
                    </a:solidFill>
                    <a:latin typeface="cmbx10" panose="020B0500000000000000" pitchFamily="34" charset="0"/>
                  </a:rPr>
                  <a:t>B </a:t>
                </a:r>
                <a:r>
                  <a:rPr lang="en-US" altLang="en-US" dirty="0" smtClean="0">
                    <a:solidFill>
                      <a:srgbClr val="00B050"/>
                    </a:solidFill>
                  </a:rPr>
                  <a:t>, QCD  </a:t>
                </a:r>
                <a14:m>
                  <m:oMath xmlns:m="http://schemas.openxmlformats.org/officeDocument/2006/math">
                    <m:r>
                      <a:rPr lang="en-US" altLang="en-US" i="1" smtClean="0">
                        <a:solidFill>
                          <a:srgbClr val="00B050"/>
                        </a:solidFill>
                        <a:latin typeface="Cambria Math"/>
                        <a:ea typeface="Cambria Math"/>
                      </a:rPr>
                      <m:t>→</m:t>
                    </m:r>
                  </m:oMath>
                </a14:m>
                <a:r>
                  <a:rPr lang="en-US" altLang="en-US" dirty="0" smtClean="0">
                    <a:solidFill>
                      <a:srgbClr val="00B050"/>
                    </a:solidFill>
                  </a:rPr>
                  <a:t> QCD’.</a:t>
                </a:r>
                <a:endParaRPr lang="en-US" altLang="en-US" dirty="0">
                  <a:solidFill>
                    <a:srgbClr val="00B050"/>
                  </a:solidFill>
                </a:endParaRPr>
              </a:p>
            </p:txBody>
          </p:sp>
        </mc:Choice>
        <mc:Fallback xmlns="">
          <p:sp>
            <p:nvSpPr>
              <p:cNvPr id="18" name="Text Box 6"/>
              <p:cNvSpPr txBox="1">
                <a:spLocks noRot="1" noChangeAspect="1" noMove="1" noResize="1" noEditPoints="1" noAdjustHandles="1" noChangeArrowheads="1" noChangeShapeType="1" noTextEdit="1"/>
              </p:cNvSpPr>
              <p:nvPr/>
            </p:nvSpPr>
            <p:spPr bwMode="auto">
              <a:xfrm>
                <a:off x="279348" y="1867268"/>
                <a:ext cx="8746969" cy="369332"/>
              </a:xfrm>
              <a:prstGeom prst="rect">
                <a:avLst/>
              </a:prstGeom>
              <a:blipFill rotWithShape="1">
                <a:blip r:embed="rId2"/>
                <a:stretch>
                  <a:fillRect l="-488" t="-11475" b="-26230"/>
                </a:stretch>
              </a:blipFill>
              <a:ln w="9525">
                <a:noFill/>
                <a:miter lim="800000"/>
                <a:headEnd/>
                <a:tailEnd/>
              </a:ln>
              <a:effectLst/>
            </p:spPr>
            <p:txBody>
              <a:bodyPr/>
              <a:lstStyle/>
              <a:p>
                <a:r>
                  <a:rPr lang="en-US">
                    <a:noFill/>
                  </a:rPr>
                  <a:t> </a:t>
                </a:r>
              </a:p>
            </p:txBody>
          </p:sp>
        </mc:Fallback>
      </mc:AlternateContent>
      <p:sp>
        <p:nvSpPr>
          <p:cNvPr id="19" name="Text Box 6"/>
          <p:cNvSpPr txBox="1">
            <a:spLocks noChangeArrowheads="1"/>
          </p:cNvSpPr>
          <p:nvPr/>
        </p:nvSpPr>
        <p:spPr bwMode="auto">
          <a:xfrm>
            <a:off x="279348" y="2267378"/>
            <a:ext cx="8746969" cy="36933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altLang="en-US" dirty="0" err="1" smtClean="0">
                <a:solidFill>
                  <a:srgbClr val="00B050"/>
                </a:solidFill>
                <a:latin typeface="Arial" panose="020B0604020202020204" pitchFamily="34" charset="0"/>
                <a:cs typeface="Arial" panose="020B0604020202020204" pitchFamily="34" charset="0"/>
              </a:rPr>
              <a:t>Supersymmetrize</a:t>
            </a:r>
            <a:r>
              <a:rPr lang="en-US" altLang="en-US" dirty="0" smtClean="0">
                <a:solidFill>
                  <a:srgbClr val="00B050"/>
                </a:solidFill>
              </a:rPr>
              <a:t>.</a:t>
            </a:r>
            <a:endParaRPr lang="en-US" altLang="en-US" dirty="0">
              <a:solidFill>
                <a:srgbClr val="00B050"/>
              </a:solidFill>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19888"/>
            <a:ext cx="2769419" cy="16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209" y="2667488"/>
            <a:ext cx="2153992" cy="152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3332041"/>
            <a:ext cx="542136" cy="584775"/>
          </a:xfrm>
          <a:prstGeom prst="rect">
            <a:avLst/>
          </a:prstGeom>
          <a:noFill/>
        </p:spPr>
        <p:txBody>
          <a:bodyPr wrap="none" rtlCol="0">
            <a:spAutoFit/>
          </a:bodyPr>
          <a:lstStyle/>
          <a:p>
            <a:r>
              <a:rPr lang="en-US" sz="3200" i="1" dirty="0" smtClean="0">
                <a:latin typeface="cmbx10" panose="020B0500000000000000" pitchFamily="34" charset="0"/>
              </a:rPr>
              <a:t>A</a:t>
            </a:r>
            <a:endParaRPr lang="en-US" sz="3200" i="1" dirty="0">
              <a:latin typeface="cmbx10" panose="020B0500000000000000" pitchFamily="34" charset="0"/>
            </a:endParaRPr>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4492058"/>
            <a:ext cx="2769419" cy="16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208" y="4339658"/>
            <a:ext cx="2153992" cy="152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33399" y="5004211"/>
            <a:ext cx="521297" cy="584775"/>
          </a:xfrm>
          <a:prstGeom prst="rect">
            <a:avLst/>
          </a:prstGeom>
          <a:noFill/>
        </p:spPr>
        <p:txBody>
          <a:bodyPr wrap="none" rtlCol="0">
            <a:spAutoFit/>
          </a:bodyPr>
          <a:lstStyle/>
          <a:p>
            <a:r>
              <a:rPr lang="en-US" sz="3200" i="1" dirty="0" smtClean="0">
                <a:latin typeface="cmbx10" panose="020B0500000000000000" pitchFamily="34" charset="0"/>
              </a:rPr>
              <a:t>B</a:t>
            </a:r>
            <a:endParaRPr lang="en-US" sz="3200" i="1" dirty="0">
              <a:latin typeface="cmbx10" panose="020B0500000000000000" pitchFamily="34" charset="0"/>
            </a:endParaRPr>
          </a:p>
        </p:txBody>
      </p:sp>
      <p:sp>
        <p:nvSpPr>
          <p:cNvPr id="25" name="Text Box 6"/>
          <p:cNvSpPr txBox="1">
            <a:spLocks noChangeArrowheads="1"/>
          </p:cNvSpPr>
          <p:nvPr/>
        </p:nvSpPr>
        <p:spPr bwMode="auto">
          <a:xfrm>
            <a:off x="279347" y="6248400"/>
            <a:ext cx="8746969" cy="369332"/>
          </a:xfrm>
          <a:prstGeom prst="rect">
            <a:avLst/>
          </a:prstGeom>
          <a:noFill/>
          <a:ln w="9525">
            <a:noFill/>
            <a:miter lim="800000"/>
            <a:headEnd/>
            <a:tailEnd/>
          </a:ln>
          <a:effectLst/>
        </p:spPr>
        <p:txBody>
          <a:bodyPr wrap="square">
            <a:spAutoFit/>
          </a:bodyPr>
          <a:lstStyle/>
          <a:p>
            <a:r>
              <a:rPr lang="en-US" altLang="en-US" dirty="0" smtClean="0"/>
              <a:t>Self energy contributions cancel because of supersymmetry.</a:t>
            </a:r>
            <a:endParaRPr lang="en-US" altLang="en-US" i="1" dirty="0">
              <a:latin typeface="cmbx10" panose="020B0500000000000000" pitchFamily="34" charset="0"/>
            </a:endParaRPr>
          </a:p>
        </p:txBody>
      </p:sp>
    </p:spTree>
    <p:extLst>
      <p:ext uri="{BB962C8B-B14F-4D97-AF65-F5344CB8AC3E}">
        <p14:creationId xmlns:p14="http://schemas.microsoft.com/office/powerpoint/2010/main" val="1341447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610" y="5178119"/>
            <a:ext cx="2769419" cy="16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580" y="697400"/>
            <a:ext cx="2153992" cy="152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2093" y="5690272"/>
            <a:ext cx="542136" cy="584775"/>
          </a:xfrm>
          <a:prstGeom prst="rect">
            <a:avLst/>
          </a:prstGeom>
          <a:noFill/>
        </p:spPr>
        <p:txBody>
          <a:bodyPr wrap="none" rtlCol="0">
            <a:spAutoFit/>
          </a:bodyPr>
          <a:lstStyle/>
          <a:p>
            <a:r>
              <a:rPr lang="en-US" sz="3200" i="1" dirty="0" smtClean="0">
                <a:latin typeface="cmbx10" panose="020B0500000000000000" pitchFamily="34" charset="0"/>
              </a:rPr>
              <a:t>A</a:t>
            </a:r>
            <a:endParaRPr lang="en-US" sz="3200" i="1" dirty="0">
              <a:latin typeface="cmbx10" panose="020B0500000000000000" pitchFamily="34" charset="0"/>
            </a:endParaRP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70" y="2598169"/>
            <a:ext cx="2769419" cy="16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580" y="5029200"/>
            <a:ext cx="2153992" cy="152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292177" y="5640571"/>
            <a:ext cx="521297" cy="584775"/>
          </a:xfrm>
          <a:prstGeom prst="rect">
            <a:avLst/>
          </a:prstGeom>
          <a:noFill/>
        </p:spPr>
        <p:txBody>
          <a:bodyPr wrap="none" rtlCol="0">
            <a:spAutoFit/>
          </a:bodyPr>
          <a:lstStyle/>
          <a:p>
            <a:r>
              <a:rPr lang="en-US" sz="3200" i="1" dirty="0" smtClean="0">
                <a:latin typeface="cmbx10" panose="020B0500000000000000" pitchFamily="34" charset="0"/>
              </a:rPr>
              <a:t>B</a:t>
            </a:r>
            <a:endParaRPr lang="en-US" sz="3200" i="1" dirty="0">
              <a:latin typeface="cmbx10" panose="020B0500000000000000" pitchFamily="34" charset="0"/>
            </a:endParaRPr>
          </a:p>
        </p:txBody>
      </p:sp>
      <p:sp>
        <p:nvSpPr>
          <p:cNvPr id="25" name="Text Box 6"/>
          <p:cNvSpPr txBox="1">
            <a:spLocks noChangeArrowheads="1"/>
          </p:cNvSpPr>
          <p:nvPr/>
        </p:nvSpPr>
        <p:spPr bwMode="auto">
          <a:xfrm>
            <a:off x="223567" y="138044"/>
            <a:ext cx="7591550" cy="369332"/>
          </a:xfrm>
          <a:prstGeom prst="rect">
            <a:avLst/>
          </a:prstGeom>
          <a:noFill/>
          <a:ln w="9525">
            <a:noFill/>
            <a:miter lim="800000"/>
            <a:headEnd/>
            <a:tailEnd/>
          </a:ln>
          <a:effectLst/>
        </p:spPr>
        <p:txBody>
          <a:bodyPr wrap="square">
            <a:spAutoFit/>
          </a:bodyPr>
          <a:lstStyle/>
          <a:p>
            <a:r>
              <a:rPr lang="en-US" altLang="en-US" dirty="0" smtClean="0"/>
              <a:t>(</a:t>
            </a:r>
            <a:r>
              <a:rPr lang="en-US" altLang="en-US" dirty="0" err="1" smtClean="0"/>
              <a:t>Orbifold</a:t>
            </a:r>
            <a:r>
              <a:rPr lang="en-US" altLang="en-US" dirty="0" smtClean="0"/>
              <a:t>) project out scalars from </a:t>
            </a:r>
            <a:r>
              <a:rPr lang="en-US" altLang="en-US" i="1" dirty="0" smtClean="0">
                <a:latin typeface="cmbx10" panose="020B0500000000000000" pitchFamily="34" charset="0"/>
              </a:rPr>
              <a:t>A</a:t>
            </a:r>
            <a:r>
              <a:rPr lang="en-US" altLang="en-US" dirty="0" smtClean="0"/>
              <a:t> and fermions from </a:t>
            </a:r>
            <a:r>
              <a:rPr lang="en-US" altLang="en-US" i="1" dirty="0" smtClean="0">
                <a:latin typeface="cmbx10" panose="020B0500000000000000" pitchFamily="34" charset="0"/>
              </a:rPr>
              <a:t>B</a:t>
            </a:r>
            <a:r>
              <a:rPr lang="en-US" altLang="en-US" dirty="0" smtClean="0"/>
              <a:t>.</a:t>
            </a:r>
            <a:endParaRPr lang="en-US" altLang="en-US" i="1" dirty="0">
              <a:latin typeface="cmbx10" panose="020B0500000000000000" pitchFamily="34" charset="0"/>
            </a:endParaRPr>
          </a:p>
        </p:txBody>
      </p:sp>
      <p:cxnSp>
        <p:nvCxnSpPr>
          <p:cNvPr id="26" name="Straight Connector 25"/>
          <p:cNvCxnSpPr/>
          <p:nvPr/>
        </p:nvCxnSpPr>
        <p:spPr bwMode="auto">
          <a:xfrm>
            <a:off x="5919580" y="697400"/>
            <a:ext cx="2153992" cy="1761483"/>
          </a:xfrm>
          <a:prstGeom prst="line">
            <a:avLst/>
          </a:prstGeom>
          <a:solidFill>
            <a:srgbClr val="FDCA7F"/>
          </a:solidFill>
          <a:ln w="571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2057400" y="2598169"/>
            <a:ext cx="1752600" cy="1440431"/>
          </a:xfrm>
          <a:prstGeom prst="line">
            <a:avLst/>
          </a:prstGeom>
          <a:solidFill>
            <a:srgbClr val="FDCA7F"/>
          </a:solidFill>
          <a:ln w="571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14" y="849800"/>
            <a:ext cx="2769419" cy="16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22514" y="1361953"/>
            <a:ext cx="542136" cy="584775"/>
          </a:xfrm>
          <a:prstGeom prst="rect">
            <a:avLst/>
          </a:prstGeom>
          <a:noFill/>
        </p:spPr>
        <p:txBody>
          <a:bodyPr wrap="none" rtlCol="0">
            <a:spAutoFit/>
          </a:bodyPr>
          <a:lstStyle/>
          <a:p>
            <a:r>
              <a:rPr lang="en-US" sz="3200" i="1" dirty="0" smtClean="0">
                <a:latin typeface="cmbx10" panose="020B0500000000000000" pitchFamily="34" charset="0"/>
              </a:rPr>
              <a:t>A</a:t>
            </a:r>
            <a:endParaRPr lang="en-US" sz="3200" i="1" dirty="0">
              <a:latin typeface="cmbx10" panose="020B0500000000000000" pitchFamily="34" charset="0"/>
            </a:endParaRPr>
          </a:p>
        </p:txBody>
      </p:sp>
      <p:pic>
        <p:nvPicPr>
          <p:cNvPr id="3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322" y="2369570"/>
            <a:ext cx="2153992" cy="152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22513" y="3034123"/>
            <a:ext cx="521297" cy="584775"/>
          </a:xfrm>
          <a:prstGeom prst="rect">
            <a:avLst/>
          </a:prstGeom>
          <a:noFill/>
        </p:spPr>
        <p:txBody>
          <a:bodyPr wrap="none" rtlCol="0">
            <a:spAutoFit/>
          </a:bodyPr>
          <a:lstStyle/>
          <a:p>
            <a:r>
              <a:rPr lang="en-US" sz="3200" i="1" dirty="0" smtClean="0">
                <a:latin typeface="cmbx10" panose="020B0500000000000000" pitchFamily="34" charset="0"/>
              </a:rPr>
              <a:t>B</a:t>
            </a:r>
            <a:endParaRPr lang="en-US" sz="3200" i="1" dirty="0">
              <a:latin typeface="cmbx10" panose="020B0500000000000000" pitchFamily="34" charset="0"/>
            </a:endParaRPr>
          </a:p>
        </p:txBody>
      </p:sp>
      <p:sp>
        <p:nvSpPr>
          <p:cNvPr id="37" name="Text Box 6"/>
          <p:cNvSpPr txBox="1">
            <a:spLocks noChangeArrowheads="1"/>
          </p:cNvSpPr>
          <p:nvPr/>
        </p:nvSpPr>
        <p:spPr bwMode="auto">
          <a:xfrm>
            <a:off x="230391" y="4207252"/>
            <a:ext cx="8768033" cy="369332"/>
          </a:xfrm>
          <a:prstGeom prst="rect">
            <a:avLst/>
          </a:prstGeom>
          <a:noFill/>
          <a:ln w="9525">
            <a:noFill/>
            <a:miter lim="800000"/>
            <a:headEnd/>
            <a:tailEnd/>
          </a:ln>
          <a:effectLst/>
        </p:spPr>
        <p:txBody>
          <a:bodyPr wrap="square">
            <a:spAutoFit/>
          </a:bodyPr>
          <a:lstStyle/>
          <a:p>
            <a:r>
              <a:rPr lang="en-US" altLang="en-US" dirty="0" smtClean="0">
                <a:solidFill>
                  <a:srgbClr val="FF0000"/>
                </a:solidFill>
              </a:rPr>
              <a:t>The cancellation still goes through because of </a:t>
            </a:r>
            <a:r>
              <a:rPr lang="en-US" altLang="en-US" u="sng" dirty="0">
                <a:solidFill>
                  <a:srgbClr val="FF0000"/>
                </a:solidFill>
              </a:rPr>
              <a:t>F</a:t>
            </a:r>
            <a:r>
              <a:rPr lang="en-US" altLang="en-US" u="sng" dirty="0" smtClean="0">
                <a:solidFill>
                  <a:srgbClr val="FF0000"/>
                </a:solidFill>
              </a:rPr>
              <a:t>olded </a:t>
            </a:r>
            <a:r>
              <a:rPr lang="en-US" altLang="en-US" u="sng" dirty="0">
                <a:solidFill>
                  <a:srgbClr val="FF0000"/>
                </a:solidFill>
              </a:rPr>
              <a:t>S</a:t>
            </a:r>
            <a:r>
              <a:rPr lang="en-US" altLang="en-US" u="sng" dirty="0" smtClean="0">
                <a:solidFill>
                  <a:srgbClr val="FF0000"/>
                </a:solidFill>
              </a:rPr>
              <a:t>upersymmetry</a:t>
            </a:r>
            <a:r>
              <a:rPr lang="en-US" altLang="en-US" dirty="0" smtClean="0">
                <a:solidFill>
                  <a:srgbClr val="FF0000"/>
                </a:solidFill>
              </a:rPr>
              <a:t>.</a:t>
            </a:r>
            <a:endParaRPr lang="en-US" altLang="en-US" i="1" dirty="0">
              <a:solidFill>
                <a:srgbClr val="FF0000"/>
              </a:solidFill>
              <a:latin typeface="cmbx10" panose="020B0500000000000000" pitchFamily="34" charset="0"/>
            </a:endParaRPr>
          </a:p>
        </p:txBody>
      </p:sp>
      <p:sp>
        <p:nvSpPr>
          <p:cNvPr id="42" name="Text Box 7"/>
          <p:cNvSpPr txBox="1">
            <a:spLocks noChangeArrowheads="1"/>
          </p:cNvSpPr>
          <p:nvPr/>
        </p:nvSpPr>
        <p:spPr bwMode="auto">
          <a:xfrm>
            <a:off x="5944298" y="4602623"/>
            <a:ext cx="2971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err="1" smtClean="0">
                <a:solidFill>
                  <a:srgbClr val="009900"/>
                </a:solidFill>
              </a:rPr>
              <a:t>Burdman</a:t>
            </a:r>
            <a:r>
              <a:rPr lang="en-US" altLang="en-US" sz="1600" dirty="0" smtClean="0">
                <a:solidFill>
                  <a:srgbClr val="009900"/>
                </a:solidFill>
              </a:rPr>
              <a:t>, ZC, </a:t>
            </a:r>
            <a:r>
              <a:rPr lang="en-US" altLang="en-US" sz="1600" dirty="0">
                <a:solidFill>
                  <a:srgbClr val="009900"/>
                </a:solidFill>
              </a:rPr>
              <a:t>Goh &amp; </a:t>
            </a:r>
            <a:r>
              <a:rPr lang="en-US" altLang="en-US" sz="1600" dirty="0" err="1" smtClean="0">
                <a:solidFill>
                  <a:srgbClr val="009900"/>
                </a:solidFill>
              </a:rPr>
              <a:t>Harnik</a:t>
            </a:r>
            <a:r>
              <a:rPr lang="en-US" altLang="en-US" sz="1600" dirty="0" smtClean="0">
                <a:solidFill>
                  <a:srgbClr val="009900"/>
                </a:solidFill>
              </a:rPr>
              <a:t> </a:t>
            </a:r>
            <a:endParaRPr lang="en-US" altLang="en-US" sz="1600" dirty="0">
              <a:solidFill>
                <a:srgbClr val="009900"/>
              </a:solidFill>
            </a:endParaRPr>
          </a:p>
        </p:txBody>
      </p:sp>
    </p:spTree>
    <p:extLst>
      <p:ext uri="{BB962C8B-B14F-4D97-AF65-F5344CB8AC3E}">
        <p14:creationId xmlns:p14="http://schemas.microsoft.com/office/powerpoint/2010/main" val="3812849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377" y="938868"/>
            <a:ext cx="59721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5377264" y="2504388"/>
            <a:ext cx="914400" cy="858592"/>
          </a:xfrm>
          <a:prstGeom prst="ellipse">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4" name="TextBox 3"/>
          <p:cNvSpPr txBox="1"/>
          <p:nvPr/>
        </p:nvSpPr>
        <p:spPr>
          <a:xfrm>
            <a:off x="6444064" y="2672074"/>
            <a:ext cx="2282997" cy="523220"/>
          </a:xfrm>
          <a:prstGeom prst="rect">
            <a:avLst/>
          </a:prstGeom>
          <a:noFill/>
        </p:spPr>
        <p:txBody>
          <a:bodyPr wrap="none" rtlCol="0">
            <a:spAutoFit/>
          </a:bodyPr>
          <a:lstStyle/>
          <a:p>
            <a:r>
              <a:rPr lang="en-US" sz="2800" dirty="0">
                <a:solidFill>
                  <a:srgbClr val="0070C0"/>
                </a:solidFill>
              </a:rPr>
              <a:t>t</a:t>
            </a:r>
            <a:r>
              <a:rPr lang="en-US" sz="2800" dirty="0" smtClean="0">
                <a:solidFill>
                  <a:srgbClr val="0070C0"/>
                </a:solidFill>
              </a:rPr>
              <a:t>op partners</a:t>
            </a:r>
            <a:endParaRPr lang="en-US" sz="2800" dirty="0">
              <a:solidFill>
                <a:srgbClr val="0070C0"/>
              </a:solidFill>
            </a:endParaRPr>
          </a:p>
        </p:txBody>
      </p:sp>
      <p:sp>
        <p:nvSpPr>
          <p:cNvPr id="5" name="TextBox 4"/>
          <p:cNvSpPr txBox="1"/>
          <p:nvPr/>
        </p:nvSpPr>
        <p:spPr>
          <a:xfrm>
            <a:off x="738723" y="4353580"/>
            <a:ext cx="1322798" cy="523220"/>
          </a:xfrm>
          <a:prstGeom prst="rect">
            <a:avLst/>
          </a:prstGeom>
          <a:noFill/>
        </p:spPr>
        <p:txBody>
          <a:bodyPr wrap="none" rtlCol="0">
            <a:spAutoFit/>
          </a:bodyPr>
          <a:lstStyle/>
          <a:p>
            <a:r>
              <a:rPr lang="en-US" sz="2800" dirty="0" smtClean="0">
                <a:solidFill>
                  <a:srgbClr val="0070C0"/>
                </a:solidFill>
              </a:rPr>
              <a:t>proton</a:t>
            </a:r>
            <a:endParaRPr lang="en-US" sz="2800" dirty="0">
              <a:solidFill>
                <a:srgbClr val="0070C0"/>
              </a:solidFill>
            </a:endParaRPr>
          </a:p>
        </p:txBody>
      </p:sp>
      <p:sp>
        <p:nvSpPr>
          <p:cNvPr id="6" name="TextBox 5"/>
          <p:cNvSpPr txBox="1"/>
          <p:nvPr/>
        </p:nvSpPr>
        <p:spPr>
          <a:xfrm>
            <a:off x="738723" y="415648"/>
            <a:ext cx="1322798" cy="523220"/>
          </a:xfrm>
          <a:prstGeom prst="rect">
            <a:avLst/>
          </a:prstGeom>
          <a:noFill/>
        </p:spPr>
        <p:txBody>
          <a:bodyPr wrap="none" rtlCol="0">
            <a:spAutoFit/>
          </a:bodyPr>
          <a:lstStyle/>
          <a:p>
            <a:r>
              <a:rPr lang="en-US" sz="2800" dirty="0" smtClean="0">
                <a:solidFill>
                  <a:srgbClr val="0070C0"/>
                </a:solidFill>
              </a:rPr>
              <a:t>proton</a:t>
            </a:r>
            <a:endParaRPr lang="en-US" sz="2800" dirty="0">
              <a:solidFill>
                <a:srgbClr val="0070C0"/>
              </a:solidFill>
            </a:endParaRPr>
          </a:p>
        </p:txBody>
      </p:sp>
      <p:sp>
        <p:nvSpPr>
          <p:cNvPr id="7" name="Text Box 6"/>
          <p:cNvSpPr txBox="1">
            <a:spLocks noChangeArrowheads="1"/>
          </p:cNvSpPr>
          <p:nvPr/>
        </p:nvSpPr>
        <p:spPr bwMode="auto">
          <a:xfrm>
            <a:off x="223566" y="5269468"/>
            <a:ext cx="8768033" cy="369332"/>
          </a:xfrm>
          <a:prstGeom prst="rect">
            <a:avLst/>
          </a:prstGeom>
          <a:noFill/>
          <a:ln w="9525">
            <a:noFill/>
            <a:miter lim="800000"/>
            <a:headEnd/>
            <a:tailEnd/>
          </a:ln>
          <a:effectLst/>
        </p:spPr>
        <p:txBody>
          <a:bodyPr wrap="square">
            <a:spAutoFit/>
          </a:bodyPr>
          <a:lstStyle/>
          <a:p>
            <a:r>
              <a:rPr lang="en-US" altLang="en-US" dirty="0" smtClean="0">
                <a:solidFill>
                  <a:srgbClr val="FF0000"/>
                </a:solidFill>
              </a:rPr>
              <a:t>The crucial vertex is now absent. No strong production of top partners.</a:t>
            </a:r>
            <a:endParaRPr lang="en-US" altLang="en-US" i="1" dirty="0">
              <a:solidFill>
                <a:srgbClr val="FF0000"/>
              </a:solidFill>
              <a:latin typeface="cmbx10" panose="020B0500000000000000" pitchFamily="34" charset="0"/>
            </a:endParaRPr>
          </a:p>
        </p:txBody>
      </p:sp>
      <p:cxnSp>
        <p:nvCxnSpPr>
          <p:cNvPr id="9" name="Straight Connector 8"/>
          <p:cNvCxnSpPr/>
          <p:nvPr/>
        </p:nvCxnSpPr>
        <p:spPr bwMode="auto">
          <a:xfrm>
            <a:off x="5181600" y="2057384"/>
            <a:ext cx="1262464" cy="1752600"/>
          </a:xfrm>
          <a:prstGeom prst="line">
            <a:avLst/>
          </a:prstGeom>
          <a:solidFill>
            <a:srgbClr val="FDCA7F"/>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4763823" y="2664817"/>
            <a:ext cx="2098018" cy="523219"/>
          </a:xfrm>
          <a:prstGeom prst="line">
            <a:avLst/>
          </a:prstGeom>
          <a:solidFill>
            <a:srgbClr val="FDCA7F"/>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6"/>
          <p:cNvSpPr txBox="1">
            <a:spLocks noChangeArrowheads="1"/>
          </p:cNvSpPr>
          <p:nvPr/>
        </p:nvSpPr>
        <p:spPr bwMode="auto">
          <a:xfrm>
            <a:off x="223566" y="5845314"/>
            <a:ext cx="8768033" cy="707886"/>
          </a:xfrm>
          <a:prstGeom prst="rect">
            <a:avLst/>
          </a:prstGeom>
          <a:noFill/>
          <a:ln w="9525">
            <a:noFill/>
            <a:miter lim="800000"/>
            <a:headEnd/>
            <a:tailEnd/>
          </a:ln>
          <a:effectLst/>
        </p:spPr>
        <p:txBody>
          <a:bodyPr wrap="square">
            <a:spAutoFit/>
          </a:bodyPr>
          <a:lstStyle/>
          <a:p>
            <a:r>
              <a:rPr lang="en-US" altLang="en-US" dirty="0" smtClean="0"/>
              <a:t>The top partners carry electroweak charge. Can still be produced, but at much lower rates.</a:t>
            </a:r>
            <a:endParaRPr lang="en-US" altLang="en-US" i="1" dirty="0">
              <a:latin typeface="cmbx10" panose="020B0500000000000000" pitchFamily="34" charset="0"/>
            </a:endParaRPr>
          </a:p>
        </p:txBody>
      </p:sp>
    </p:spTree>
    <p:extLst>
      <p:ext uri="{BB962C8B-B14F-4D97-AF65-F5344CB8AC3E}">
        <p14:creationId xmlns:p14="http://schemas.microsoft.com/office/powerpoint/2010/main" val="174507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501" y="2020670"/>
            <a:ext cx="2769419" cy="16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8984" y="2532823"/>
            <a:ext cx="542136" cy="584775"/>
          </a:xfrm>
          <a:prstGeom prst="rect">
            <a:avLst/>
          </a:prstGeom>
          <a:noFill/>
        </p:spPr>
        <p:txBody>
          <a:bodyPr wrap="none" rtlCol="0">
            <a:spAutoFit/>
          </a:bodyPr>
          <a:lstStyle/>
          <a:p>
            <a:r>
              <a:rPr lang="en-US" sz="3200" i="1" dirty="0" smtClean="0">
                <a:latin typeface="cmbx10" panose="020B0500000000000000" pitchFamily="34" charset="0"/>
              </a:rPr>
              <a:t>A</a:t>
            </a:r>
            <a:endParaRPr lang="en-US" sz="3200" i="1" dirty="0">
              <a:latin typeface="cmbx10" panose="020B0500000000000000" pitchFamily="34" charset="0"/>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471" y="1871751"/>
            <a:ext cx="2153992" cy="152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19068" y="2483122"/>
            <a:ext cx="521297" cy="584775"/>
          </a:xfrm>
          <a:prstGeom prst="rect">
            <a:avLst/>
          </a:prstGeom>
          <a:noFill/>
        </p:spPr>
        <p:txBody>
          <a:bodyPr wrap="none" rtlCol="0">
            <a:spAutoFit/>
          </a:bodyPr>
          <a:lstStyle/>
          <a:p>
            <a:r>
              <a:rPr lang="en-US" sz="3200" i="1" dirty="0" smtClean="0">
                <a:latin typeface="cmbx10" panose="020B0500000000000000" pitchFamily="34" charset="0"/>
              </a:rPr>
              <a:t>B</a:t>
            </a:r>
            <a:endParaRPr lang="en-US" sz="3200" i="1" dirty="0">
              <a:latin typeface="cmbx10" panose="020B0500000000000000" pitchFamily="34" charset="0"/>
            </a:endParaRPr>
          </a:p>
        </p:txBody>
      </p:sp>
      <p:sp>
        <p:nvSpPr>
          <p:cNvPr id="6" name="Text Box 12"/>
          <p:cNvSpPr txBox="1">
            <a:spLocks noChangeArrowheads="1"/>
          </p:cNvSpPr>
          <p:nvPr/>
        </p:nvSpPr>
        <p:spPr bwMode="auto">
          <a:xfrm>
            <a:off x="638984" y="4230470"/>
            <a:ext cx="8114917" cy="923330"/>
          </a:xfrm>
          <a:prstGeom prst="rect">
            <a:avLst/>
          </a:prstGeom>
          <a:noFill/>
          <a:ln w="9525">
            <a:no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a:t>
            </a:r>
            <a:r>
              <a:rPr lang="en-US" altLang="en-US" sz="1800" dirty="0" smtClean="0"/>
              <a:t>n </a:t>
            </a:r>
            <a:r>
              <a:rPr lang="en-US" altLang="en-US" sz="1800" dirty="0"/>
              <a:t>this cancellation, color is simply </a:t>
            </a:r>
            <a:r>
              <a:rPr lang="en-US" altLang="en-US" sz="1800" dirty="0" smtClean="0"/>
              <a:t>a multiplicative </a:t>
            </a:r>
            <a:r>
              <a:rPr lang="en-US" altLang="en-US" sz="1800" dirty="0"/>
              <a:t>factor of 3 with no </a:t>
            </a:r>
            <a:endParaRPr lang="en-US" altLang="en-US" sz="1800" dirty="0" smtClean="0"/>
          </a:p>
          <a:p>
            <a:pPr eaLnBrk="1" hangingPunct="1">
              <a:spcBef>
                <a:spcPct val="0"/>
              </a:spcBef>
              <a:buFontTx/>
              <a:buNone/>
            </a:pPr>
            <a:r>
              <a:rPr lang="en-US" altLang="en-US" sz="1800" dirty="0" smtClean="0"/>
              <a:t>further </a:t>
            </a:r>
            <a:r>
              <a:rPr lang="en-US" altLang="en-US" sz="1800" dirty="0"/>
              <a:t>significance! What really </a:t>
            </a:r>
            <a:r>
              <a:rPr lang="en-US" altLang="en-US" sz="1800" dirty="0" smtClean="0"/>
              <a:t>matters is </a:t>
            </a:r>
            <a:r>
              <a:rPr lang="en-US" altLang="en-US" sz="1800" dirty="0"/>
              <a:t>that the vertices in the two </a:t>
            </a:r>
            <a:endParaRPr lang="en-US" altLang="en-US" sz="1800" dirty="0" smtClean="0"/>
          </a:p>
          <a:p>
            <a:pPr eaLnBrk="1" hangingPunct="1">
              <a:spcBef>
                <a:spcPct val="0"/>
              </a:spcBef>
              <a:buFontTx/>
              <a:buNone/>
            </a:pPr>
            <a:r>
              <a:rPr lang="en-US" altLang="en-US" sz="1800" dirty="0" smtClean="0"/>
              <a:t>diagrams </a:t>
            </a:r>
            <a:r>
              <a:rPr lang="en-US" altLang="en-US" sz="1800" dirty="0"/>
              <a:t>be related in a specific way </a:t>
            </a:r>
            <a:r>
              <a:rPr lang="en-US" altLang="en-US" sz="1800" dirty="0" smtClean="0"/>
              <a:t>by symmetry</a:t>
            </a:r>
            <a:r>
              <a:rPr lang="en-US" altLang="en-US" sz="1800" dirty="0"/>
              <a:t>.  </a:t>
            </a:r>
          </a:p>
        </p:txBody>
      </p:sp>
      <p:sp>
        <p:nvSpPr>
          <p:cNvPr id="7" name="Text Box 6"/>
          <p:cNvSpPr txBox="1">
            <a:spLocks noChangeArrowheads="1"/>
          </p:cNvSpPr>
          <p:nvPr/>
        </p:nvSpPr>
        <p:spPr bwMode="auto">
          <a:xfrm>
            <a:off x="648083" y="5638800"/>
            <a:ext cx="8136676" cy="646331"/>
          </a:xfrm>
          <a:prstGeom prst="rect">
            <a:avLst/>
          </a:prstGeom>
          <a:noFill/>
          <a:ln w="9525">
            <a:noFill/>
            <a:miter lim="800000"/>
            <a:headEnd/>
            <a:tailEnd/>
          </a:ln>
          <a:effectLst/>
        </p:spPr>
        <p:txBody>
          <a:bodyPr wrap="square">
            <a:spAutoFit/>
          </a:bodyPr>
          <a:lstStyle/>
          <a:p>
            <a:r>
              <a:rPr lang="en-US" altLang="en-US" dirty="0" smtClean="0">
                <a:solidFill>
                  <a:srgbClr val="FF0000"/>
                </a:solidFill>
              </a:rPr>
              <a:t>In this scenario, </a:t>
            </a:r>
            <a:r>
              <a:rPr lang="en-US" altLang="en-US" dirty="0">
                <a:solidFill>
                  <a:srgbClr val="FF0000"/>
                </a:solidFill>
              </a:rPr>
              <a:t>t</a:t>
            </a:r>
            <a:r>
              <a:rPr lang="en-US" altLang="en-US" dirty="0" smtClean="0">
                <a:solidFill>
                  <a:srgbClr val="FF0000"/>
                </a:solidFill>
              </a:rPr>
              <a:t>he discrete A </a:t>
            </a:r>
            <a:r>
              <a:rPr lang="en-US" altLang="en-US" dirty="0" smtClean="0">
                <a:solidFill>
                  <a:srgbClr val="FF0000"/>
                </a:solidFill>
                <a:sym typeface="Wingdings" panose="05000000000000000000" pitchFamily="2" charset="2"/>
              </a:rPr>
              <a:t> B symmetry that protects the Higgs mass does not commute with SM color</a:t>
            </a:r>
            <a:r>
              <a:rPr lang="en-US" altLang="en-US" dirty="0" smtClean="0">
                <a:solidFill>
                  <a:srgbClr val="FF0000"/>
                </a:solidFill>
              </a:rPr>
              <a:t>.</a:t>
            </a:r>
            <a:endParaRPr lang="en-US" altLang="en-US" i="1" dirty="0">
              <a:solidFill>
                <a:srgbClr val="FF0000"/>
              </a:solidFill>
              <a:latin typeface="cmbx10" panose="020B0500000000000000" pitchFamily="34" charset="0"/>
            </a:endParaRPr>
          </a:p>
        </p:txBody>
      </p:sp>
      <p:sp>
        <p:nvSpPr>
          <p:cNvPr id="8" name="Text Box 4"/>
          <p:cNvSpPr txBox="1">
            <a:spLocks noChangeArrowheads="1"/>
          </p:cNvSpPr>
          <p:nvPr/>
        </p:nvSpPr>
        <p:spPr bwMode="auto">
          <a:xfrm>
            <a:off x="322344" y="535511"/>
            <a:ext cx="8533105" cy="923330"/>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The cancellation of the top loop takes pace through a diagram of exactly the</a:t>
            </a:r>
          </a:p>
          <a:p>
            <a:pPr eaLnBrk="1" hangingPunct="1">
              <a:spcBef>
                <a:spcPct val="0"/>
              </a:spcBef>
              <a:buFontTx/>
              <a:buNone/>
            </a:pPr>
            <a:r>
              <a:rPr lang="en-US" altLang="en-US" sz="1800" dirty="0">
                <a:solidFill>
                  <a:srgbClr val="FF0000"/>
                </a:solidFill>
              </a:rPr>
              <a:t>same form as in </a:t>
            </a:r>
            <a:r>
              <a:rPr lang="en-US" altLang="en-US" sz="1800" dirty="0" smtClean="0">
                <a:solidFill>
                  <a:srgbClr val="FF0000"/>
                </a:solidFill>
              </a:rPr>
              <a:t>supersymmetry. </a:t>
            </a:r>
            <a:r>
              <a:rPr lang="en-US" altLang="en-US" sz="1800" dirty="0">
                <a:solidFill>
                  <a:srgbClr val="FF0000"/>
                </a:solidFill>
              </a:rPr>
              <a:t>The major difference is </a:t>
            </a:r>
            <a:r>
              <a:rPr lang="en-US" altLang="en-US" sz="1800" dirty="0" smtClean="0">
                <a:solidFill>
                  <a:srgbClr val="FF0000"/>
                </a:solidFill>
              </a:rPr>
              <a:t>that the scalars </a:t>
            </a:r>
          </a:p>
          <a:p>
            <a:pPr eaLnBrk="1" hangingPunct="1">
              <a:spcBef>
                <a:spcPct val="0"/>
              </a:spcBef>
              <a:buFontTx/>
              <a:buNone/>
            </a:pPr>
            <a:r>
              <a:rPr lang="en-US" altLang="en-US" sz="1800" dirty="0" smtClean="0">
                <a:solidFill>
                  <a:srgbClr val="FF0000"/>
                </a:solidFill>
              </a:rPr>
              <a:t>running </a:t>
            </a:r>
            <a:r>
              <a:rPr lang="en-US" altLang="en-US" sz="1800" dirty="0">
                <a:solidFill>
                  <a:srgbClr val="FF0000"/>
                </a:solidFill>
              </a:rPr>
              <a:t>in the loop, the </a:t>
            </a:r>
            <a:r>
              <a:rPr lang="en-US" altLang="en-US" sz="1800" dirty="0" smtClean="0">
                <a:solidFill>
                  <a:srgbClr val="FF0000"/>
                </a:solidFill>
              </a:rPr>
              <a:t>top partners, carry no charge under SM color. </a:t>
            </a:r>
            <a:endParaRPr lang="en-US" altLang="en-US" sz="1800" dirty="0">
              <a:solidFill>
                <a:srgbClr val="FF0000"/>
              </a:solidFill>
            </a:endParaRPr>
          </a:p>
        </p:txBody>
      </p:sp>
    </p:spTree>
    <p:extLst>
      <p:ext uri="{BB962C8B-B14F-4D97-AF65-F5344CB8AC3E}">
        <p14:creationId xmlns:p14="http://schemas.microsoft.com/office/powerpoint/2010/main" val="3894999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74092" y="838200"/>
            <a:ext cx="8544014" cy="646331"/>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t>This class of models protect the weak scale against radiative corrections up to the precision electroweak scale, of order  5 – 10 </a:t>
            </a:r>
            <a:r>
              <a:rPr lang="en-US" altLang="en-US" sz="1800" dirty="0" err="1" smtClean="0"/>
              <a:t>TeV</a:t>
            </a:r>
            <a:r>
              <a:rPr lang="en-US" altLang="en-US" sz="1800" dirty="0" smtClean="0"/>
              <a:t>.</a:t>
            </a:r>
            <a:endParaRPr lang="en-US" altLang="en-US" sz="1800" dirty="0"/>
          </a:p>
        </p:txBody>
      </p:sp>
      <p:sp>
        <p:nvSpPr>
          <p:cNvPr id="8" name="Text Box 4"/>
          <p:cNvSpPr txBox="1">
            <a:spLocks noChangeArrowheads="1"/>
          </p:cNvSpPr>
          <p:nvPr/>
        </p:nvSpPr>
        <p:spPr bwMode="auto">
          <a:xfrm>
            <a:off x="374092" y="4724400"/>
            <a:ext cx="8499476" cy="646331"/>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t>Beyond 5 -10 </a:t>
            </a:r>
            <a:r>
              <a:rPr lang="en-US" altLang="en-US" sz="1800" dirty="0" err="1" smtClean="0"/>
              <a:t>TeV</a:t>
            </a:r>
            <a:r>
              <a:rPr lang="en-US" altLang="en-US" sz="1800" dirty="0" smtClean="0"/>
              <a:t>, a UV completion such as compositeness or supersymmetry is required to complete the solution the hierarchy problem. </a:t>
            </a:r>
            <a:endParaRPr lang="en-US" altLang="en-US" sz="1800" dirty="0"/>
          </a:p>
        </p:txBody>
      </p:sp>
      <p:sp>
        <p:nvSpPr>
          <p:cNvPr id="9" name="Text Box 4"/>
          <p:cNvSpPr txBox="1">
            <a:spLocks noChangeArrowheads="1"/>
          </p:cNvSpPr>
          <p:nvPr/>
        </p:nvSpPr>
        <p:spPr bwMode="auto">
          <a:xfrm>
            <a:off x="374092" y="5650468"/>
            <a:ext cx="8544014"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t>However, the physics of the UV completion may be inaccessible to the LHC.  </a:t>
            </a:r>
            <a:endParaRPr lang="en-US" altLang="en-US" sz="1800" dirty="0"/>
          </a:p>
        </p:txBody>
      </p:sp>
      <p:sp>
        <p:nvSpPr>
          <p:cNvPr id="12" name="Text Box 4"/>
          <p:cNvSpPr txBox="1">
            <a:spLocks noChangeArrowheads="1"/>
          </p:cNvSpPr>
          <p:nvPr/>
        </p:nvSpPr>
        <p:spPr bwMode="auto">
          <a:xfrm>
            <a:off x="374092" y="1671430"/>
            <a:ext cx="8544014"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285750" indent="-285750" eaLnBrk="1" hangingPunct="1">
              <a:buFont typeface="Arial" panose="020B0604020202020204" pitchFamily="34" charset="0"/>
              <a:buChar char="•"/>
            </a:pPr>
            <a:r>
              <a:rPr lang="en-US" altLang="en-US" sz="1800" dirty="0" smtClean="0"/>
              <a:t>partial neutral naturalness – top partners carry electroweak charges</a:t>
            </a:r>
            <a:endParaRPr lang="en-US" altLang="en-US" sz="1800" dirty="0"/>
          </a:p>
        </p:txBody>
      </p:sp>
      <p:sp>
        <p:nvSpPr>
          <p:cNvPr id="14" name="Text Box 4"/>
          <p:cNvSpPr txBox="1">
            <a:spLocks noChangeArrowheads="1"/>
          </p:cNvSpPr>
          <p:nvPr/>
        </p:nvSpPr>
        <p:spPr bwMode="auto">
          <a:xfrm>
            <a:off x="502609" y="3093156"/>
            <a:ext cx="8544014"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285750" indent="-285750" eaLnBrk="1" hangingPunct="1">
              <a:buFont typeface="Arial" panose="020B0604020202020204" pitchFamily="34" charset="0"/>
              <a:buChar char="•"/>
            </a:pPr>
            <a:r>
              <a:rPr lang="en-US" altLang="en-US" sz="1800" dirty="0" smtClean="0"/>
              <a:t>complete neutral naturalness – top partners neutral under all SM forces</a:t>
            </a:r>
            <a:endParaRPr lang="en-US" altLang="en-US" sz="1800" dirty="0"/>
          </a:p>
        </p:txBody>
      </p:sp>
      <p:sp>
        <p:nvSpPr>
          <p:cNvPr id="15" name="Text Box 4"/>
          <p:cNvSpPr txBox="1">
            <a:spLocks noChangeArrowheads="1"/>
          </p:cNvSpPr>
          <p:nvPr/>
        </p:nvSpPr>
        <p:spPr bwMode="auto">
          <a:xfrm>
            <a:off x="762000" y="2210770"/>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Folded </a:t>
            </a:r>
            <a:r>
              <a:rPr lang="en-US" altLang="en-US" sz="1800" dirty="0">
                <a:solidFill>
                  <a:srgbClr val="00B050"/>
                </a:solidFill>
              </a:rPr>
              <a:t>S</a:t>
            </a:r>
            <a:r>
              <a:rPr lang="en-US" altLang="en-US" sz="1800" dirty="0" smtClean="0">
                <a:solidFill>
                  <a:srgbClr val="00B050"/>
                </a:solidFill>
              </a:rPr>
              <a:t>upersymmetry</a:t>
            </a:r>
            <a:endParaRPr lang="en-US" altLang="en-US" sz="1800" dirty="0">
              <a:solidFill>
                <a:srgbClr val="00B050"/>
              </a:solidFill>
            </a:endParaRPr>
          </a:p>
        </p:txBody>
      </p:sp>
      <p:sp>
        <p:nvSpPr>
          <p:cNvPr id="16" name="Text Box 4"/>
          <p:cNvSpPr txBox="1">
            <a:spLocks noChangeArrowheads="1"/>
          </p:cNvSpPr>
          <p:nvPr/>
        </p:nvSpPr>
        <p:spPr bwMode="auto">
          <a:xfrm>
            <a:off x="762000" y="2590800"/>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Quirky </a:t>
            </a:r>
            <a:r>
              <a:rPr lang="en-US" altLang="en-US" sz="1800" dirty="0">
                <a:solidFill>
                  <a:srgbClr val="00B050"/>
                </a:solidFill>
              </a:rPr>
              <a:t>L</a:t>
            </a:r>
            <a:r>
              <a:rPr lang="en-US" altLang="en-US" sz="1800" dirty="0" smtClean="0">
                <a:solidFill>
                  <a:srgbClr val="00B050"/>
                </a:solidFill>
              </a:rPr>
              <a:t>ittle Higgs</a:t>
            </a:r>
            <a:endParaRPr lang="en-US" altLang="en-US" sz="1800" dirty="0">
              <a:solidFill>
                <a:srgbClr val="00B050"/>
              </a:solidFill>
            </a:endParaRPr>
          </a:p>
        </p:txBody>
      </p:sp>
      <p:sp>
        <p:nvSpPr>
          <p:cNvPr id="17" name="Text Box 4"/>
          <p:cNvSpPr txBox="1">
            <a:spLocks noChangeArrowheads="1"/>
          </p:cNvSpPr>
          <p:nvPr/>
        </p:nvSpPr>
        <p:spPr bwMode="auto">
          <a:xfrm>
            <a:off x="761999" y="3581400"/>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Mirror Twin Higgs</a:t>
            </a:r>
            <a:endParaRPr lang="en-US" altLang="en-US" sz="1800" dirty="0">
              <a:solidFill>
                <a:srgbClr val="00B050"/>
              </a:solidFill>
            </a:endParaRPr>
          </a:p>
        </p:txBody>
      </p:sp>
      <p:sp>
        <p:nvSpPr>
          <p:cNvPr id="18" name="Text Box 4"/>
          <p:cNvSpPr txBox="1">
            <a:spLocks noChangeArrowheads="1"/>
          </p:cNvSpPr>
          <p:nvPr/>
        </p:nvSpPr>
        <p:spPr bwMode="auto">
          <a:xfrm>
            <a:off x="762000" y="3967792"/>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Fraternal Twin Higgs</a:t>
            </a:r>
            <a:endParaRPr lang="en-US" altLang="en-US" sz="1800" dirty="0">
              <a:solidFill>
                <a:srgbClr val="00B050"/>
              </a:solidFill>
            </a:endParaRPr>
          </a:p>
        </p:txBody>
      </p:sp>
      <p:sp>
        <p:nvSpPr>
          <p:cNvPr id="19" name="TextBox 18"/>
          <p:cNvSpPr txBox="1"/>
          <p:nvPr/>
        </p:nvSpPr>
        <p:spPr>
          <a:xfrm>
            <a:off x="3506420" y="3581035"/>
            <a:ext cx="1883849" cy="338554"/>
          </a:xfrm>
          <a:prstGeom prst="rect">
            <a:avLst/>
          </a:prstGeom>
          <a:noFill/>
        </p:spPr>
        <p:txBody>
          <a:bodyPr wrap="none" rtlCol="0">
            <a:spAutoFit/>
          </a:bodyPr>
          <a:lstStyle/>
          <a:p>
            <a:r>
              <a:rPr lang="en-US" sz="1600" dirty="0" smtClean="0">
                <a:solidFill>
                  <a:srgbClr val="FF0000"/>
                </a:solidFill>
              </a:rPr>
              <a:t>ZC, Goh &amp; </a:t>
            </a:r>
            <a:r>
              <a:rPr lang="en-US" sz="1600" dirty="0" err="1" smtClean="0">
                <a:solidFill>
                  <a:srgbClr val="FF0000"/>
                </a:solidFill>
              </a:rPr>
              <a:t>Harnik</a:t>
            </a:r>
            <a:endParaRPr lang="en-US" sz="1600" dirty="0">
              <a:solidFill>
                <a:srgbClr val="FF0000"/>
              </a:solidFill>
            </a:endParaRPr>
          </a:p>
        </p:txBody>
      </p:sp>
      <p:sp>
        <p:nvSpPr>
          <p:cNvPr id="20" name="TextBox 19"/>
          <p:cNvSpPr txBox="1"/>
          <p:nvPr/>
        </p:nvSpPr>
        <p:spPr>
          <a:xfrm>
            <a:off x="3505200" y="3950732"/>
            <a:ext cx="3413114" cy="338554"/>
          </a:xfrm>
          <a:prstGeom prst="rect">
            <a:avLst/>
          </a:prstGeom>
          <a:noFill/>
        </p:spPr>
        <p:txBody>
          <a:bodyPr wrap="none" rtlCol="0">
            <a:spAutoFit/>
          </a:bodyPr>
          <a:lstStyle/>
          <a:p>
            <a:r>
              <a:rPr lang="en-US" sz="1600" dirty="0" smtClean="0">
                <a:solidFill>
                  <a:srgbClr val="FF0000"/>
                </a:solidFill>
              </a:rPr>
              <a:t>Craig, Katz, </a:t>
            </a:r>
            <a:r>
              <a:rPr lang="en-US" sz="1600" dirty="0" err="1" smtClean="0">
                <a:solidFill>
                  <a:srgbClr val="FF0000"/>
                </a:solidFill>
              </a:rPr>
              <a:t>Strassler</a:t>
            </a:r>
            <a:r>
              <a:rPr lang="en-US" sz="1600" dirty="0" smtClean="0">
                <a:solidFill>
                  <a:srgbClr val="FF0000"/>
                </a:solidFill>
              </a:rPr>
              <a:t> &amp; </a:t>
            </a:r>
            <a:r>
              <a:rPr lang="en-US" sz="1600" dirty="0" err="1" smtClean="0">
                <a:solidFill>
                  <a:srgbClr val="FF0000"/>
                </a:solidFill>
              </a:rPr>
              <a:t>Sundrum</a:t>
            </a:r>
            <a:endParaRPr lang="en-US" sz="1600" dirty="0">
              <a:solidFill>
                <a:srgbClr val="FF0000"/>
              </a:solidFill>
            </a:endParaRPr>
          </a:p>
        </p:txBody>
      </p:sp>
      <p:sp>
        <p:nvSpPr>
          <p:cNvPr id="21" name="TextBox 20"/>
          <p:cNvSpPr txBox="1"/>
          <p:nvPr/>
        </p:nvSpPr>
        <p:spPr>
          <a:xfrm>
            <a:off x="3521205" y="2203286"/>
            <a:ext cx="3172663" cy="338554"/>
          </a:xfrm>
          <a:prstGeom prst="rect">
            <a:avLst/>
          </a:prstGeom>
          <a:noFill/>
        </p:spPr>
        <p:txBody>
          <a:bodyPr wrap="none" rtlCol="0">
            <a:spAutoFit/>
          </a:bodyPr>
          <a:lstStyle/>
          <a:p>
            <a:r>
              <a:rPr lang="en-US" sz="1600" dirty="0" err="1" smtClean="0">
                <a:solidFill>
                  <a:srgbClr val="FF0000"/>
                </a:solidFill>
              </a:rPr>
              <a:t>Burdman</a:t>
            </a:r>
            <a:r>
              <a:rPr lang="en-US" sz="1600" dirty="0" smtClean="0">
                <a:solidFill>
                  <a:srgbClr val="FF0000"/>
                </a:solidFill>
              </a:rPr>
              <a:t>, ZC, Goh and </a:t>
            </a:r>
            <a:r>
              <a:rPr lang="en-US" sz="1600" dirty="0" err="1" smtClean="0">
                <a:solidFill>
                  <a:srgbClr val="FF0000"/>
                </a:solidFill>
              </a:rPr>
              <a:t>Harnik</a:t>
            </a:r>
            <a:r>
              <a:rPr lang="en-US" sz="1600" dirty="0" smtClean="0">
                <a:solidFill>
                  <a:srgbClr val="FF0000"/>
                </a:solidFill>
              </a:rPr>
              <a:t> </a:t>
            </a:r>
            <a:endParaRPr lang="en-US" sz="1600" dirty="0">
              <a:solidFill>
                <a:srgbClr val="FF0000"/>
              </a:solidFill>
            </a:endParaRPr>
          </a:p>
        </p:txBody>
      </p:sp>
      <p:sp>
        <p:nvSpPr>
          <p:cNvPr id="22" name="TextBox 21"/>
          <p:cNvSpPr txBox="1"/>
          <p:nvPr/>
        </p:nvSpPr>
        <p:spPr>
          <a:xfrm>
            <a:off x="3535991" y="2580102"/>
            <a:ext cx="2471318" cy="338554"/>
          </a:xfrm>
          <a:prstGeom prst="rect">
            <a:avLst/>
          </a:prstGeom>
          <a:noFill/>
        </p:spPr>
        <p:txBody>
          <a:bodyPr wrap="none" rtlCol="0">
            <a:spAutoFit/>
          </a:bodyPr>
          <a:lstStyle/>
          <a:p>
            <a:r>
              <a:rPr lang="en-US" sz="1600" dirty="0" err="1" smtClean="0">
                <a:solidFill>
                  <a:srgbClr val="FF0000"/>
                </a:solidFill>
              </a:rPr>
              <a:t>Cai</a:t>
            </a:r>
            <a:r>
              <a:rPr lang="en-US" sz="1600" dirty="0" smtClean="0">
                <a:solidFill>
                  <a:srgbClr val="FF0000"/>
                </a:solidFill>
              </a:rPr>
              <a:t>, Cheng and </a:t>
            </a:r>
            <a:r>
              <a:rPr lang="en-US" sz="1600" dirty="0" err="1" smtClean="0">
                <a:solidFill>
                  <a:srgbClr val="FF0000"/>
                </a:solidFill>
              </a:rPr>
              <a:t>Terning</a:t>
            </a:r>
            <a:endParaRPr lang="en-US" sz="1600" dirty="0">
              <a:solidFill>
                <a:srgbClr val="FF0000"/>
              </a:solidFill>
            </a:endParaRPr>
          </a:p>
        </p:txBody>
      </p:sp>
    </p:spTree>
    <p:extLst>
      <p:ext uri="{BB962C8B-B14F-4D97-AF65-F5344CB8AC3E}">
        <p14:creationId xmlns:p14="http://schemas.microsoft.com/office/powerpoint/2010/main" val="58816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43000" y="2895600"/>
            <a:ext cx="71834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The Mirror Twin Higgs Model</a:t>
            </a:r>
          </a:p>
        </p:txBody>
      </p:sp>
      <p:sp>
        <p:nvSpPr>
          <p:cNvPr id="3" name="Text Box 4"/>
          <p:cNvSpPr txBox="1">
            <a:spLocks noChangeArrowheads="1"/>
          </p:cNvSpPr>
          <p:nvPr/>
        </p:nvSpPr>
        <p:spPr bwMode="auto">
          <a:xfrm>
            <a:off x="5562600" y="5898634"/>
            <a:ext cx="23519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FF"/>
                </a:solidFill>
              </a:rPr>
              <a:t>  </a:t>
            </a:r>
            <a:r>
              <a:rPr lang="en-US" altLang="en-US" sz="1800" dirty="0" smtClean="0">
                <a:solidFill>
                  <a:srgbClr val="FF0000"/>
                </a:solidFill>
              </a:rPr>
              <a:t>ZC, Goh &amp; </a:t>
            </a:r>
            <a:r>
              <a:rPr lang="en-US" altLang="en-US" sz="1800" dirty="0" err="1" smtClean="0">
                <a:solidFill>
                  <a:srgbClr val="FF0000"/>
                </a:solidFill>
              </a:rPr>
              <a:t>Harnik</a:t>
            </a:r>
            <a:r>
              <a:rPr lang="en-US" altLang="en-US" sz="1800" dirty="0" smtClean="0">
                <a:solidFill>
                  <a:srgbClr val="0000FF"/>
                </a:solidFill>
              </a:rPr>
              <a:t>  </a:t>
            </a:r>
            <a:endParaRPr lang="en-US" altLang="en-US" sz="1800"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685800"/>
            <a:ext cx="8259505" cy="646331"/>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To illustrate the </a:t>
            </a:r>
            <a:r>
              <a:rPr lang="en-US" altLang="en-US" sz="1800" dirty="0"/>
              <a:t>twin Higgs </a:t>
            </a:r>
            <a:r>
              <a:rPr lang="en-US" altLang="en-US" sz="1800" dirty="0" smtClean="0"/>
              <a:t>mechanism, consider </a:t>
            </a:r>
            <a:r>
              <a:rPr lang="en-US" altLang="en-US" sz="1800" dirty="0"/>
              <a:t>a scalar </a:t>
            </a:r>
            <a:r>
              <a:rPr lang="en-US" altLang="en-US" sz="1800" dirty="0" smtClean="0"/>
              <a:t>field </a:t>
            </a:r>
            <a:r>
              <a:rPr lang="en-US" altLang="en-US" sz="1800" i="1" dirty="0" smtClean="0"/>
              <a:t>H</a:t>
            </a:r>
            <a:r>
              <a:rPr lang="en-US" altLang="en-US" sz="1800" dirty="0" smtClean="0"/>
              <a:t> </a:t>
            </a:r>
            <a:r>
              <a:rPr lang="en-US" altLang="en-US" sz="1800" dirty="0"/>
              <a:t>which </a:t>
            </a:r>
            <a:endParaRPr lang="en-US" altLang="en-US" sz="1800" dirty="0" smtClean="0"/>
          </a:p>
          <a:p>
            <a:pPr eaLnBrk="1" hangingPunct="1">
              <a:spcBef>
                <a:spcPct val="0"/>
              </a:spcBef>
              <a:buFontTx/>
              <a:buNone/>
            </a:pPr>
            <a:r>
              <a:rPr lang="en-US" altLang="en-US" sz="1800" dirty="0" smtClean="0"/>
              <a:t>transforms </a:t>
            </a:r>
            <a:r>
              <a:rPr lang="en-US" altLang="en-US" sz="1800" dirty="0"/>
              <a:t>as a fundamental under a global U(4) </a:t>
            </a:r>
            <a:r>
              <a:rPr lang="en-US" altLang="en-US" sz="1800" dirty="0" smtClean="0"/>
              <a:t>symmetry.</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44672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457200" y="4768334"/>
            <a:ext cx="7994496"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The U(4) symmetry is broken to U(3), giving rise to 7 Goldstone </a:t>
            </a:r>
            <a:r>
              <a:rPr lang="en-US" altLang="en-US" sz="1800" dirty="0" smtClean="0">
                <a:solidFill>
                  <a:srgbClr val="00B050"/>
                </a:solidFill>
              </a:rPr>
              <a:t>bosons.</a:t>
            </a:r>
            <a:endParaRPr lang="en-US" altLang="en-US" sz="1800" dirty="0">
              <a:solidFill>
                <a:srgbClr val="00B050"/>
              </a:solidFill>
            </a:endParaRPr>
          </a:p>
        </p:txBody>
      </p:sp>
      <p:sp>
        <p:nvSpPr>
          <p:cNvPr id="5" name="Text Box 2"/>
          <p:cNvSpPr txBox="1">
            <a:spLocks noChangeArrowheads="1"/>
          </p:cNvSpPr>
          <p:nvPr/>
        </p:nvSpPr>
        <p:spPr bwMode="auto">
          <a:xfrm>
            <a:off x="457200" y="1671430"/>
            <a:ext cx="3865161"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00B050"/>
                </a:solidFill>
              </a:rPr>
              <a:t>The </a:t>
            </a:r>
            <a:r>
              <a:rPr lang="en-US" altLang="en-US" sz="1800" dirty="0">
                <a:solidFill>
                  <a:srgbClr val="00B050"/>
                </a:solidFill>
              </a:rPr>
              <a:t>potential </a:t>
            </a:r>
            <a:r>
              <a:rPr lang="en-US" altLang="en-US" sz="1800" dirty="0" smtClean="0">
                <a:solidFill>
                  <a:srgbClr val="00B050"/>
                </a:solidFill>
              </a:rPr>
              <a:t>for </a:t>
            </a:r>
            <a:r>
              <a:rPr lang="en-US" altLang="en-US" sz="1800" i="1" dirty="0">
                <a:solidFill>
                  <a:srgbClr val="00B050"/>
                </a:solidFill>
              </a:rPr>
              <a:t>H </a:t>
            </a:r>
            <a:r>
              <a:rPr lang="en-US" altLang="en-US" sz="1800" dirty="0">
                <a:solidFill>
                  <a:srgbClr val="00B050"/>
                </a:solidFill>
              </a:rPr>
              <a:t>takes the form</a:t>
            </a:r>
            <a:endParaRPr lang="en-US" altLang="en-US" sz="1800" i="1" dirty="0">
              <a:solidFill>
                <a:srgbClr val="00B050"/>
              </a:solidFill>
            </a:endParaRPr>
          </a:p>
        </p:txBody>
      </p:sp>
      <p:sp>
        <p:nvSpPr>
          <p:cNvPr id="6" name="Text Box 4"/>
          <p:cNvSpPr txBox="1">
            <a:spLocks noChangeArrowheads="1"/>
          </p:cNvSpPr>
          <p:nvPr/>
        </p:nvSpPr>
        <p:spPr bwMode="auto">
          <a:xfrm>
            <a:off x="457200" y="5410200"/>
            <a:ext cx="7951729" cy="923330"/>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 </a:t>
            </a:r>
            <a:r>
              <a:rPr lang="en-US" altLang="en-US" sz="1800" dirty="0"/>
              <a:t>theory possesses an accidental O(8) symmetry, which is broken to</a:t>
            </a:r>
          </a:p>
          <a:p>
            <a:pPr eaLnBrk="1" hangingPunct="1">
              <a:spcBef>
                <a:spcPct val="0"/>
              </a:spcBef>
              <a:buFontTx/>
              <a:buNone/>
            </a:pPr>
            <a:r>
              <a:rPr lang="en-US" altLang="en-US" sz="1800" dirty="0" smtClean="0"/>
              <a:t>O(7). The </a:t>
            </a:r>
            <a:r>
              <a:rPr lang="en-US" altLang="en-US" sz="1800" dirty="0"/>
              <a:t>7 Goldstones can also be thought of as arising from this</a:t>
            </a:r>
          </a:p>
          <a:p>
            <a:pPr eaLnBrk="1" hangingPunct="1">
              <a:spcBef>
                <a:spcPct val="0"/>
              </a:spcBef>
              <a:buFontTx/>
              <a:buNone/>
            </a:pPr>
            <a:r>
              <a:rPr lang="en-US" altLang="en-US" sz="1800" dirty="0"/>
              <a:t>breaking pattern.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3400" y="1143000"/>
            <a:ext cx="6914778"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Now gauge an SU(2)</a:t>
            </a:r>
            <a:r>
              <a:rPr lang="en-US" altLang="en-US" sz="1800" baseline="-18000" dirty="0"/>
              <a:t>A</a:t>
            </a:r>
            <a:r>
              <a:rPr lang="en-US" altLang="en-US" sz="1800" dirty="0"/>
              <a:t> X SU(2)</a:t>
            </a:r>
            <a:r>
              <a:rPr lang="en-US" altLang="en-US" sz="1800" baseline="-18000" dirty="0"/>
              <a:t>B</a:t>
            </a:r>
            <a:r>
              <a:rPr lang="en-US" altLang="en-US" sz="1800" dirty="0"/>
              <a:t>  subgroup of the global U(4).   </a:t>
            </a:r>
            <a:endParaRPr lang="en-US" altLang="en-US" sz="1800" baseline="-18000" dirty="0"/>
          </a:p>
        </p:txBody>
      </p:sp>
      <p:sp>
        <p:nvSpPr>
          <p:cNvPr id="19459" name="Text Box 5"/>
          <p:cNvSpPr txBox="1">
            <a:spLocks noChangeArrowheads="1"/>
          </p:cNvSpPr>
          <p:nvPr/>
        </p:nvSpPr>
        <p:spPr bwMode="auto">
          <a:xfrm>
            <a:off x="533400" y="1876425"/>
            <a:ext cx="758507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Eventually we will identify SU(2)</a:t>
            </a:r>
            <a:r>
              <a:rPr lang="en-US" altLang="en-US" sz="1800" baseline="-18000" dirty="0"/>
              <a:t>A</a:t>
            </a:r>
            <a:r>
              <a:rPr lang="en-US" altLang="en-US" sz="1800" dirty="0"/>
              <a:t> with SU(2)</a:t>
            </a:r>
            <a:r>
              <a:rPr lang="en-US" altLang="en-US" sz="1800" baseline="-18000" dirty="0"/>
              <a:t>L</a:t>
            </a:r>
            <a:r>
              <a:rPr lang="en-US" altLang="en-US" sz="1800" dirty="0"/>
              <a:t> of the Standard Model,</a:t>
            </a:r>
          </a:p>
          <a:p>
            <a:pPr eaLnBrk="1" hangingPunct="1">
              <a:spcBef>
                <a:spcPct val="0"/>
              </a:spcBef>
              <a:buFontTx/>
              <a:buNone/>
            </a:pPr>
            <a:r>
              <a:rPr lang="en-US" altLang="en-US" sz="1800" dirty="0"/>
              <a:t>while SU(2)</a:t>
            </a:r>
            <a:r>
              <a:rPr lang="en-US" altLang="en-US" sz="1800" baseline="-18000" dirty="0"/>
              <a:t>B</a:t>
            </a:r>
            <a:r>
              <a:rPr lang="en-US" altLang="en-US" sz="1800" dirty="0"/>
              <a:t> will correspond to a `twin’ SU(2).</a:t>
            </a:r>
            <a:endParaRPr lang="en-US" altLang="en-US" sz="1800" baseline="-18000" dirty="0"/>
          </a:p>
        </p:txBody>
      </p:sp>
      <p:sp>
        <p:nvSpPr>
          <p:cNvPr id="19460" name="Text Box 6"/>
          <p:cNvSpPr txBox="1">
            <a:spLocks noChangeArrowheads="1"/>
          </p:cNvSpPr>
          <p:nvPr/>
        </p:nvSpPr>
        <p:spPr bwMode="auto">
          <a:xfrm>
            <a:off x="609600" y="3035300"/>
            <a:ext cx="3267075" cy="37623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Under the gauge symmetry, </a:t>
            </a:r>
          </a:p>
        </p:txBody>
      </p:sp>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73500"/>
            <a:ext cx="2133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8"/>
          <p:cNvSpPr txBox="1">
            <a:spLocks noChangeArrowheads="1"/>
          </p:cNvSpPr>
          <p:nvPr/>
        </p:nvSpPr>
        <p:spPr bwMode="auto">
          <a:xfrm>
            <a:off x="609600" y="5140325"/>
            <a:ext cx="7681913"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where </a:t>
            </a:r>
            <a:r>
              <a:rPr lang="en-US" altLang="en-US" sz="1800" i="1" dirty="0">
                <a:solidFill>
                  <a:srgbClr val="00B050"/>
                </a:solidFill>
              </a:rPr>
              <a:t>H</a:t>
            </a:r>
            <a:r>
              <a:rPr lang="en-US" altLang="en-US" sz="1800" i="1" baseline="-18000" dirty="0">
                <a:solidFill>
                  <a:srgbClr val="00B050"/>
                </a:solidFill>
              </a:rPr>
              <a:t>A</a:t>
            </a:r>
            <a:r>
              <a:rPr lang="en-US" altLang="en-US" sz="1800" dirty="0">
                <a:solidFill>
                  <a:srgbClr val="00B050"/>
                </a:solidFill>
              </a:rPr>
              <a:t> will eventually be identified with the Standard Model Higgs,</a:t>
            </a:r>
          </a:p>
          <a:p>
            <a:pPr eaLnBrk="1" hangingPunct="1">
              <a:spcBef>
                <a:spcPct val="0"/>
              </a:spcBef>
              <a:buFontTx/>
              <a:buNone/>
            </a:pPr>
            <a:r>
              <a:rPr lang="en-US" altLang="en-US" sz="1800" dirty="0">
                <a:solidFill>
                  <a:srgbClr val="00B050"/>
                </a:solidFill>
              </a:rPr>
              <a:t>while </a:t>
            </a:r>
            <a:r>
              <a:rPr lang="en-US" altLang="en-US" sz="1800" i="1" dirty="0">
                <a:solidFill>
                  <a:srgbClr val="00B050"/>
                </a:solidFill>
              </a:rPr>
              <a:t>H</a:t>
            </a:r>
            <a:r>
              <a:rPr lang="en-US" altLang="en-US" sz="1800" i="1" baseline="-18000" dirty="0">
                <a:solidFill>
                  <a:srgbClr val="00B050"/>
                </a:solidFill>
              </a:rPr>
              <a:t>B</a:t>
            </a:r>
            <a:r>
              <a:rPr lang="en-US" altLang="en-US" sz="1800" dirty="0">
                <a:solidFill>
                  <a:srgbClr val="00B050"/>
                </a:solidFill>
              </a:rPr>
              <a:t> is its `twin partner’.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52525"/>
            <a:ext cx="6408738" cy="847725"/>
          </a:xfrm>
          <a:prstGeom prst="rect">
            <a:avLst/>
          </a:prstGeom>
          <a:noFill/>
          <a:ln>
            <a:noFill/>
          </a:ln>
          <a:extLst/>
        </p:spPr>
      </p:pic>
      <p:sp>
        <p:nvSpPr>
          <p:cNvPr id="20483" name="Text Box 3"/>
          <p:cNvSpPr txBox="1">
            <a:spLocks noChangeArrowheads="1"/>
          </p:cNvSpPr>
          <p:nvPr/>
        </p:nvSpPr>
        <p:spPr bwMode="auto">
          <a:xfrm>
            <a:off x="403223" y="581854"/>
            <a:ext cx="8054975" cy="376237"/>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Now the Higgs potential receives radiative corrections from gauge fields</a:t>
            </a:r>
          </a:p>
        </p:txBody>
      </p:sp>
      <mc:AlternateContent xmlns:mc="http://schemas.openxmlformats.org/markup-compatibility/2006" xmlns:a14="http://schemas.microsoft.com/office/drawing/2010/main">
        <mc:Choice Requires="a14">
          <p:sp>
            <p:nvSpPr>
              <p:cNvPr id="20484" name="Text Box 4"/>
              <p:cNvSpPr txBox="1">
                <a:spLocks noChangeArrowheads="1"/>
              </p:cNvSpPr>
              <p:nvPr/>
            </p:nvSpPr>
            <p:spPr bwMode="auto">
              <a:xfrm>
                <a:off x="403223" y="2286684"/>
                <a:ext cx="7826375"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Impose a Z</a:t>
                </a:r>
                <a:r>
                  <a:rPr lang="en-US" altLang="en-US" sz="1800" baseline="-18000" dirty="0"/>
                  <a:t>2</a:t>
                </a:r>
                <a:r>
                  <a:rPr lang="en-US" altLang="en-US" sz="1800" dirty="0"/>
                  <a:t> `twin’ symmetry under which </a:t>
                </a:r>
                <a:r>
                  <a:rPr lang="en-US" altLang="en-US" sz="1800" dirty="0" smtClean="0"/>
                  <a:t>A </a:t>
                </a:r>
                <a14:m>
                  <m:oMath xmlns:m="http://schemas.openxmlformats.org/officeDocument/2006/math">
                    <m:r>
                      <a:rPr lang="en-US" altLang="en-US" sz="1800" i="1" smtClean="0">
                        <a:latin typeface="Cambria Math"/>
                        <a:ea typeface="Cambria Math"/>
                      </a:rPr>
                      <m:t>⟺</m:t>
                    </m:r>
                    <m:r>
                      <a:rPr lang="en-US" altLang="en-US" sz="1800" b="1" i="1" smtClean="0">
                        <a:latin typeface="Cambria Math"/>
                        <a:ea typeface="Cambria Math"/>
                      </a:rPr>
                      <m:t> </m:t>
                    </m:r>
                  </m:oMath>
                </a14:m>
                <a:r>
                  <a:rPr lang="en-US" altLang="en-US" sz="1800" dirty="0" smtClean="0"/>
                  <a:t>B, so that </a:t>
                </a:r>
                <a:r>
                  <a:rPr lang="en-US" altLang="en-US" sz="1800" dirty="0"/>
                  <a:t> </a:t>
                </a:r>
                <a:r>
                  <a:rPr lang="en-US" altLang="en-US" sz="1800" dirty="0" err="1" smtClean="0"/>
                  <a:t>g</a:t>
                </a:r>
                <a:r>
                  <a:rPr lang="en-US" altLang="en-US" sz="1800" baseline="-25000" dirty="0" err="1" smtClean="0"/>
                  <a:t>A</a:t>
                </a:r>
                <a:r>
                  <a:rPr lang="en-US" altLang="en-US" sz="1800" dirty="0" smtClean="0"/>
                  <a:t> </a:t>
                </a:r>
                <a:r>
                  <a:rPr lang="en-US" altLang="en-US" sz="1800" dirty="0"/>
                  <a:t>= </a:t>
                </a:r>
                <a:r>
                  <a:rPr lang="en-US" altLang="en-US" sz="1800" dirty="0" err="1"/>
                  <a:t>g</a:t>
                </a:r>
                <a:r>
                  <a:rPr lang="en-US" altLang="en-US" sz="1800" baseline="-18000" dirty="0" err="1"/>
                  <a:t>B</a:t>
                </a:r>
                <a:r>
                  <a:rPr lang="en-US" altLang="en-US" sz="1800" dirty="0"/>
                  <a:t> = g. </a:t>
                </a:r>
                <a:endParaRPr lang="en-US" altLang="en-US" sz="1800" dirty="0" smtClean="0"/>
              </a:p>
              <a:p>
                <a:pPr eaLnBrk="1" hangingPunct="1">
                  <a:spcBef>
                    <a:spcPct val="0"/>
                  </a:spcBef>
                  <a:buFontTx/>
                  <a:buNone/>
                </a:pPr>
                <a:r>
                  <a:rPr lang="en-US" altLang="en-US" sz="1800" dirty="0" smtClean="0"/>
                  <a:t>Then </a:t>
                </a:r>
                <a:r>
                  <a:rPr lang="en-US" altLang="en-US" sz="1800" dirty="0"/>
                  <a:t>the radiative corrections take the </a:t>
                </a:r>
                <a:r>
                  <a:rPr lang="en-US" altLang="en-US" sz="1800" dirty="0" smtClean="0"/>
                  <a:t>form,</a:t>
                </a:r>
                <a:endParaRPr lang="en-US" altLang="en-US" sz="1800" dirty="0"/>
              </a:p>
            </p:txBody>
          </p:sp>
        </mc:Choice>
        <mc:Fallback xmlns="">
          <p:sp>
            <p:nvSpPr>
              <p:cNvPr id="20484" name="Text Box 4"/>
              <p:cNvSpPr txBox="1">
                <a:spLocks noRot="1" noChangeAspect="1" noMove="1" noResize="1" noEditPoints="1" noAdjustHandles="1" noChangeArrowheads="1" noChangeShapeType="1" noTextEdit="1"/>
              </p:cNvSpPr>
              <p:nvPr/>
            </p:nvSpPr>
            <p:spPr bwMode="auto">
              <a:xfrm>
                <a:off x="403223" y="2286684"/>
                <a:ext cx="7826375" cy="646331"/>
              </a:xfrm>
              <a:prstGeom prst="rect">
                <a:avLst/>
              </a:prstGeom>
              <a:blipFill rotWithShape="1">
                <a:blip r:embed="rId3"/>
                <a:stretch>
                  <a:fillRect l="-623" t="-4717" b="-14151"/>
                </a:stretch>
              </a:blipFill>
              <a:ln w="9525">
                <a:noFill/>
                <a:miter lim="800000"/>
                <a:headEnd/>
                <a:tailEnd/>
              </a:ln>
              <a:effectLst/>
              <a:extLst/>
            </p:spPr>
            <p:txBody>
              <a:bodyPr/>
              <a:lstStyle/>
              <a:p>
                <a:r>
                  <a:rPr lang="en-US">
                    <a:noFill/>
                  </a:rPr>
                  <a:t> </a:t>
                </a:r>
              </a:p>
            </p:txBody>
          </p:sp>
        </mc:Fallback>
      </mc:AlternateContent>
      <p:sp>
        <p:nvSpPr>
          <p:cNvPr id="20485" name="Line 5"/>
          <p:cNvSpPr>
            <a:spLocks noChangeShapeType="1"/>
          </p:cNvSpPr>
          <p:nvPr/>
        </p:nvSpPr>
        <p:spPr bwMode="auto">
          <a:xfrm>
            <a:off x="5791200" y="2609850"/>
            <a:ext cx="0" cy="0"/>
          </a:xfrm>
          <a:prstGeom prst="line">
            <a:avLst/>
          </a:prstGeom>
          <a:noFill/>
          <a:ln w="9525">
            <a:no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43250"/>
            <a:ext cx="5038725" cy="923925"/>
          </a:xfrm>
          <a:prstGeom prst="rect">
            <a:avLst/>
          </a:prstGeom>
          <a:noFill/>
          <a:ln>
            <a:noFill/>
          </a:ln>
          <a:extLst/>
        </p:spPr>
      </p:pic>
      <p:sp>
        <p:nvSpPr>
          <p:cNvPr id="20488" name="Text Box 8"/>
          <p:cNvSpPr txBox="1">
            <a:spLocks noChangeArrowheads="1"/>
          </p:cNvSpPr>
          <p:nvPr/>
        </p:nvSpPr>
        <p:spPr bwMode="auto">
          <a:xfrm>
            <a:off x="516731" y="4348578"/>
            <a:ext cx="7941467"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This is U(4) </a:t>
            </a:r>
            <a:r>
              <a:rPr lang="en-US" altLang="en-US" sz="1800" dirty="0" smtClean="0"/>
              <a:t>invariant, </a:t>
            </a:r>
            <a:r>
              <a:rPr lang="en-US" altLang="en-US" sz="1800" dirty="0"/>
              <a:t>and </a:t>
            </a:r>
            <a:r>
              <a:rPr lang="en-US" altLang="en-US" sz="1800" dirty="0" smtClean="0"/>
              <a:t>can be completely absorbed into the U(4) symmetric mass term. It cannot </a:t>
            </a:r>
            <a:r>
              <a:rPr lang="en-US" altLang="en-US" sz="1800" dirty="0"/>
              <a:t>give a mass to the Goldstones!   </a:t>
            </a:r>
          </a:p>
        </p:txBody>
      </p:sp>
      <p:sp>
        <p:nvSpPr>
          <p:cNvPr id="20489" name="Text Box 9"/>
          <p:cNvSpPr txBox="1">
            <a:spLocks noChangeArrowheads="1"/>
          </p:cNvSpPr>
          <p:nvPr/>
        </p:nvSpPr>
        <p:spPr bwMode="auto">
          <a:xfrm>
            <a:off x="478631" y="5181600"/>
            <a:ext cx="8207375" cy="1200150"/>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As a consequence of the discrete twin symmetry, the quadratic terms in</a:t>
            </a:r>
          </a:p>
          <a:p>
            <a:pPr eaLnBrk="1" hangingPunct="1">
              <a:spcBef>
                <a:spcPct val="0"/>
              </a:spcBef>
              <a:buFontTx/>
              <a:buNone/>
            </a:pPr>
            <a:r>
              <a:rPr lang="en-US" altLang="en-US" sz="1800" dirty="0">
                <a:solidFill>
                  <a:srgbClr val="FF0000"/>
                </a:solidFill>
              </a:rPr>
              <a:t>the Higgs potential respect a global symmetry. Even though the gauge </a:t>
            </a:r>
          </a:p>
          <a:p>
            <a:pPr eaLnBrk="1" hangingPunct="1">
              <a:spcBef>
                <a:spcPct val="0"/>
              </a:spcBef>
              <a:buFontTx/>
              <a:buNone/>
            </a:pPr>
            <a:r>
              <a:rPr lang="en-US" altLang="en-US" sz="1800" dirty="0">
                <a:solidFill>
                  <a:srgbClr val="FF0000"/>
                </a:solidFill>
              </a:rPr>
              <a:t>interactions constitute a hard breaking of the global symmetry the</a:t>
            </a:r>
          </a:p>
          <a:p>
            <a:pPr eaLnBrk="1" hangingPunct="1">
              <a:spcBef>
                <a:spcPct val="0"/>
              </a:spcBef>
              <a:buFontTx/>
              <a:buNone/>
            </a:pPr>
            <a:r>
              <a:rPr lang="en-US" altLang="en-US" sz="1800" dirty="0">
                <a:solidFill>
                  <a:srgbClr val="FF0000"/>
                </a:solidFill>
              </a:rPr>
              <a:t>Goldstones are prevented from acquiring a </a:t>
            </a:r>
            <a:r>
              <a:rPr lang="en-US" altLang="en-US" sz="1800" dirty="0" err="1">
                <a:solidFill>
                  <a:srgbClr val="FF0000"/>
                </a:solidFill>
              </a:rPr>
              <a:t>quadratically</a:t>
            </a:r>
            <a:r>
              <a:rPr lang="en-US" altLang="en-US" sz="1800" dirty="0">
                <a:solidFill>
                  <a:srgbClr val="FF0000"/>
                </a:solidFill>
              </a:rPr>
              <a:t> divergent mass.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0" y="2895600"/>
            <a:ext cx="3144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Introduction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304800"/>
            <a:ext cx="8305800" cy="925513"/>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Let us focus on the case where the symmetry breaking pattern is realized non-linearly. This will enable us to show that the low-energy behaviour is universal, and is independent of any specific ultra-violet completion.     </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24" y="2000810"/>
            <a:ext cx="2219325" cy="1343025"/>
          </a:xfrm>
          <a:prstGeom prst="rect">
            <a:avLst/>
          </a:prstGeom>
          <a:noFill/>
          <a:ln>
            <a:noFill/>
          </a:ln>
          <a:extLst/>
        </p:spPr>
      </p:pic>
      <p:sp>
        <p:nvSpPr>
          <p:cNvPr id="21508" name="Text Box 4"/>
          <p:cNvSpPr txBox="1">
            <a:spLocks noChangeArrowheads="1"/>
          </p:cNvSpPr>
          <p:nvPr/>
        </p:nvSpPr>
        <p:spPr bwMode="auto">
          <a:xfrm>
            <a:off x="381000" y="2362200"/>
            <a:ext cx="4232762" cy="646331"/>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We parametrize the </a:t>
            </a:r>
            <a:r>
              <a:rPr lang="en-US" altLang="en-US" sz="1800" dirty="0" smtClean="0">
                <a:solidFill>
                  <a:srgbClr val="00B050"/>
                </a:solidFill>
              </a:rPr>
              <a:t>Goldstones</a:t>
            </a:r>
            <a:r>
              <a:rPr lang="en-US" altLang="en-US" sz="1800" dirty="0">
                <a:solidFill>
                  <a:srgbClr val="00B050"/>
                </a:solidFill>
              </a:rPr>
              <a:t> </a:t>
            </a:r>
            <a:r>
              <a:rPr lang="en-US" altLang="en-US" sz="1800" i="1" dirty="0" smtClean="0">
                <a:solidFill>
                  <a:srgbClr val="00B050"/>
                </a:solidFill>
              </a:rPr>
              <a:t>h</a:t>
            </a:r>
            <a:r>
              <a:rPr lang="en-US" altLang="en-US" sz="1800" dirty="0" smtClean="0">
                <a:solidFill>
                  <a:srgbClr val="00B050"/>
                </a:solidFill>
              </a:rPr>
              <a:t> in</a:t>
            </a:r>
          </a:p>
          <a:p>
            <a:pPr eaLnBrk="1" hangingPunct="1">
              <a:spcBef>
                <a:spcPct val="0"/>
              </a:spcBef>
              <a:buFontTx/>
              <a:buNone/>
            </a:pPr>
            <a:r>
              <a:rPr lang="en-US" altLang="en-US" sz="1800" dirty="0">
                <a:solidFill>
                  <a:srgbClr val="00B050"/>
                </a:solidFill>
              </a:rPr>
              <a:t>t</a:t>
            </a:r>
            <a:r>
              <a:rPr lang="en-US" altLang="en-US" sz="1800" dirty="0" smtClean="0">
                <a:solidFill>
                  <a:srgbClr val="00B050"/>
                </a:solidFill>
              </a:rPr>
              <a:t>erms of </a:t>
            </a:r>
            <a:r>
              <a:rPr lang="en-US" altLang="en-US" sz="1800" i="1" dirty="0" smtClean="0">
                <a:solidFill>
                  <a:srgbClr val="00B050"/>
                </a:solidFill>
              </a:rPr>
              <a:t>H</a:t>
            </a:r>
            <a:r>
              <a:rPr lang="en-US" altLang="en-US" sz="1800" dirty="0" smtClean="0">
                <a:solidFill>
                  <a:srgbClr val="00B050"/>
                </a:solidFill>
              </a:rPr>
              <a:t> which transforms linearly.</a:t>
            </a:r>
            <a:endParaRPr lang="en-US" altLang="en-US" sz="1800" dirty="0">
              <a:solidFill>
                <a:srgbClr val="00B050"/>
              </a:solidFill>
            </a:endParaRPr>
          </a:p>
        </p:txBody>
      </p:sp>
      <p:sp>
        <p:nvSpPr>
          <p:cNvPr id="21509" name="Text Box 5"/>
          <p:cNvSpPr txBox="1">
            <a:spLocks noChangeArrowheads="1"/>
          </p:cNvSpPr>
          <p:nvPr/>
        </p:nvSpPr>
        <p:spPr bwMode="auto">
          <a:xfrm>
            <a:off x="457200" y="3886200"/>
            <a:ext cx="697627"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H</a:t>
            </a:r>
            <a:r>
              <a:rPr lang="en-US" altLang="en-US" sz="1800" dirty="0" smtClean="0">
                <a:solidFill>
                  <a:srgbClr val="00B050"/>
                </a:solidFill>
              </a:rPr>
              <a:t>ere</a:t>
            </a:r>
            <a:endParaRPr lang="en-US" altLang="en-US" sz="1800" dirty="0">
              <a:solidFill>
                <a:srgbClr val="00B050"/>
              </a:solidFill>
            </a:endParaRPr>
          </a:p>
        </p:txBody>
      </p:sp>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00" y="3429000"/>
            <a:ext cx="1743075" cy="1133475"/>
          </a:xfrm>
          <a:prstGeom prst="rect">
            <a:avLst/>
          </a:prstGeom>
          <a:noFill/>
          <a:ln>
            <a:noFill/>
          </a:ln>
          <a:extLst/>
        </p:spPr>
      </p:pic>
      <p:sp>
        <p:nvSpPr>
          <p:cNvPr id="21511" name="Text Box 7"/>
          <p:cNvSpPr txBox="1">
            <a:spLocks noChangeArrowheads="1"/>
          </p:cNvSpPr>
          <p:nvPr/>
        </p:nvSpPr>
        <p:spPr bwMode="auto">
          <a:xfrm>
            <a:off x="4238625" y="3810000"/>
            <a:ext cx="2505814"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is the </a:t>
            </a:r>
            <a:r>
              <a:rPr lang="en-US" altLang="en-US" sz="1800" dirty="0" smtClean="0">
                <a:solidFill>
                  <a:srgbClr val="00B050"/>
                </a:solidFill>
              </a:rPr>
              <a:t>SM </a:t>
            </a:r>
            <a:r>
              <a:rPr lang="en-US" altLang="en-US" sz="1800" dirty="0">
                <a:solidFill>
                  <a:srgbClr val="00B050"/>
                </a:solidFill>
              </a:rPr>
              <a:t>Higgs field.</a:t>
            </a:r>
          </a:p>
        </p:txBody>
      </p:sp>
      <p:pic>
        <p:nvPicPr>
          <p:cNvPr id="21512" name="Picture 8" descr="TP_t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057400" y="5105400"/>
            <a:ext cx="1143000" cy="274638"/>
          </a:xfrm>
          <a:prstGeom prst="rect">
            <a:avLst/>
          </a:prstGeom>
          <a:noFill/>
          <a:ln>
            <a:noFill/>
          </a:ln>
          <a:effectLst/>
          <a:extLst/>
        </p:spPr>
      </p:pic>
      <p:sp>
        <p:nvSpPr>
          <p:cNvPr id="21513" name="Text Box 9"/>
          <p:cNvSpPr txBox="1">
            <a:spLocks noChangeArrowheads="1"/>
          </p:cNvSpPr>
          <p:nvPr/>
        </p:nvSpPr>
        <p:spPr bwMode="auto">
          <a:xfrm>
            <a:off x="441325" y="5065713"/>
            <a:ext cx="1438275" cy="376237"/>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The cut-off </a:t>
            </a:r>
          </a:p>
        </p:txBody>
      </p:sp>
      <p:sp>
        <p:nvSpPr>
          <p:cNvPr id="21514" name="Text Box 10"/>
          <p:cNvSpPr txBox="1">
            <a:spLocks noChangeArrowheads="1"/>
          </p:cNvSpPr>
          <p:nvPr/>
        </p:nvSpPr>
        <p:spPr bwMode="auto">
          <a:xfrm>
            <a:off x="3413125" y="4989513"/>
            <a:ext cx="4689475" cy="376237"/>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where upper bound is at strong coupling.</a:t>
            </a:r>
          </a:p>
        </p:txBody>
      </p:sp>
      <p:sp>
        <p:nvSpPr>
          <p:cNvPr id="21515" name="Text Box 11"/>
          <p:cNvSpPr txBox="1">
            <a:spLocks noChangeArrowheads="1"/>
          </p:cNvSpPr>
          <p:nvPr/>
        </p:nvSpPr>
        <p:spPr bwMode="auto">
          <a:xfrm>
            <a:off x="441325" y="5675313"/>
            <a:ext cx="802957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In general the theory will contain arbitrary non-</a:t>
            </a:r>
            <a:r>
              <a:rPr lang="en-US" altLang="en-US" sz="1800" dirty="0" err="1"/>
              <a:t>renormalizable</a:t>
            </a:r>
            <a:r>
              <a:rPr lang="en-US" altLang="en-US" sz="1800" dirty="0"/>
              <a:t> operators</a:t>
            </a:r>
          </a:p>
          <a:p>
            <a:pPr eaLnBrk="1" hangingPunct="1">
              <a:spcBef>
                <a:spcPct val="0"/>
              </a:spcBef>
              <a:buFontTx/>
              <a:buNone/>
            </a:pPr>
            <a:r>
              <a:rPr lang="en-US" altLang="en-US" sz="1800" dirty="0"/>
              <a:t>suppressed by </a:t>
            </a:r>
            <a:r>
              <a:rPr lang="el-GR" altLang="en-US" sz="1800" dirty="0">
                <a:cs typeface="Arial" charset="0"/>
              </a:rPr>
              <a:t>Λ</a:t>
            </a:r>
            <a:r>
              <a:rPr lang="en-US" altLang="en-US" sz="1800" dirty="0">
                <a:cs typeface="Arial" charset="0"/>
              </a:rPr>
              <a:t> consistent with </a:t>
            </a:r>
            <a:r>
              <a:rPr lang="en-US" altLang="en-US" sz="1800" dirty="0" smtClean="0">
                <a:cs typeface="Arial" charset="0"/>
              </a:rPr>
              <a:t>the global O(8) </a:t>
            </a:r>
            <a:r>
              <a:rPr lang="en-US" altLang="en-US" sz="1800" dirty="0">
                <a:cs typeface="Arial" charset="0"/>
              </a:rPr>
              <a:t>symmetry.</a:t>
            </a:r>
            <a:endParaRPr lang="el-GR" altLang="en-US" sz="1800" dirty="0">
              <a:cs typeface="Arial" charset="0"/>
            </a:endParaRPr>
          </a:p>
        </p:txBody>
      </p:sp>
      <p:sp>
        <p:nvSpPr>
          <p:cNvPr id="12" name="Text Box 11"/>
          <p:cNvSpPr txBox="1">
            <a:spLocks noChangeArrowheads="1"/>
          </p:cNvSpPr>
          <p:nvPr/>
        </p:nvSpPr>
        <p:spPr bwMode="auto">
          <a:xfrm>
            <a:off x="381000" y="1371600"/>
            <a:ext cx="8305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Require O(8) for custodial SU(2), but keep only SU(4) subgroup manifest. </a:t>
            </a:r>
            <a:endParaRPr lang="en-US" alt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49941" y="397669"/>
            <a:ext cx="7696200"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Let us now understand the cancellation of quadratic divergences in </a:t>
            </a:r>
            <a:endParaRPr lang="en-US" altLang="en-US" sz="1800" dirty="0" smtClean="0"/>
          </a:p>
          <a:p>
            <a:pPr eaLnBrk="1" hangingPunct="1">
              <a:spcBef>
                <a:spcPct val="0"/>
              </a:spcBef>
              <a:buFontTx/>
              <a:buNone/>
            </a:pPr>
            <a:r>
              <a:rPr lang="en-US" altLang="en-US" sz="1800" dirty="0" smtClean="0"/>
              <a:t>the </a:t>
            </a:r>
            <a:r>
              <a:rPr lang="en-US" altLang="en-US" sz="1800" dirty="0"/>
              <a:t>non-linear </a:t>
            </a:r>
            <a:r>
              <a:rPr lang="en-US" altLang="en-US" sz="1800" dirty="0" smtClean="0"/>
              <a:t>model, at one loop. Start with the top Yukawa, </a:t>
            </a:r>
            <a:endParaRPr lang="en-US" altLang="en-US" sz="1800" dirty="0"/>
          </a:p>
        </p:txBody>
      </p:sp>
      <p:sp>
        <p:nvSpPr>
          <p:cNvPr id="22531" name="Text Box 3"/>
          <p:cNvSpPr txBox="1">
            <a:spLocks noChangeArrowheads="1"/>
          </p:cNvSpPr>
          <p:nvPr/>
        </p:nvSpPr>
        <p:spPr bwMode="auto">
          <a:xfrm>
            <a:off x="1853266" y="3132139"/>
            <a:ext cx="184150" cy="366712"/>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i="1"/>
          </a:p>
        </p:txBody>
      </p:sp>
      <p:sp>
        <p:nvSpPr>
          <p:cNvPr id="22532" name="Text Box 4"/>
          <p:cNvSpPr txBox="1">
            <a:spLocks noChangeArrowheads="1"/>
          </p:cNvSpPr>
          <p:nvPr/>
        </p:nvSpPr>
        <p:spPr bwMode="auto">
          <a:xfrm>
            <a:off x="2402541" y="3702051"/>
            <a:ext cx="184150" cy="274638"/>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i="1" baseline="30000"/>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814" y="2713485"/>
            <a:ext cx="5840390" cy="2164530"/>
          </a:xfrm>
          <a:prstGeom prst="rect">
            <a:avLst/>
          </a:prstGeom>
          <a:noFill/>
          <a:ln>
            <a:noFill/>
          </a:ln>
          <a:extLst/>
        </p:spPr>
      </p:pic>
      <p:sp>
        <p:nvSpPr>
          <p:cNvPr id="22534" name="Text Box 6"/>
          <p:cNvSpPr txBox="1">
            <a:spLocks noChangeArrowheads="1"/>
          </p:cNvSpPr>
          <p:nvPr/>
        </p:nvSpPr>
        <p:spPr bwMode="auto">
          <a:xfrm>
            <a:off x="649941" y="5029200"/>
            <a:ext cx="7696200" cy="937617"/>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The quadratic divergences of these two diagrams cancel </a:t>
            </a:r>
            <a:r>
              <a:rPr lang="en-US" altLang="en-US" sz="1800" dirty="0" smtClean="0">
                <a:solidFill>
                  <a:srgbClr val="FF0000"/>
                </a:solidFill>
              </a:rPr>
              <a:t>exactly! The </a:t>
            </a:r>
            <a:r>
              <a:rPr lang="en-US" altLang="en-US" sz="1800" dirty="0">
                <a:solidFill>
                  <a:srgbClr val="FF0000"/>
                </a:solidFill>
              </a:rPr>
              <a:t>cancellation takes exactly the same form as in little </a:t>
            </a:r>
            <a:r>
              <a:rPr lang="en-US" altLang="en-US" sz="1800" dirty="0" smtClean="0">
                <a:solidFill>
                  <a:srgbClr val="FF0000"/>
                </a:solidFill>
              </a:rPr>
              <a:t>Higgs theories</a:t>
            </a:r>
            <a:r>
              <a:rPr lang="en-US" altLang="en-US" sz="1800" dirty="0">
                <a:solidFill>
                  <a:srgbClr val="FF0000"/>
                </a:solidFill>
              </a:rPr>
              <a:t>. The states which cancel top loop need not be colored</a:t>
            </a:r>
            <a:r>
              <a:rPr lang="en-US" altLang="en-US" sz="1800" dirty="0" smtClean="0">
                <a:solidFill>
                  <a:srgbClr val="FF0000"/>
                </a:solidFill>
              </a:rPr>
              <a:t>!  </a:t>
            </a:r>
            <a:endParaRPr lang="en-US" altLang="en-US" sz="1800" dirty="0">
              <a:solidFill>
                <a:srgbClr val="FF0000"/>
              </a:solidFill>
            </a:endParaRPr>
          </a:p>
        </p:txBody>
      </p:sp>
      <p:sp>
        <p:nvSpPr>
          <p:cNvPr id="22535" name="Text Box 7"/>
          <p:cNvSpPr txBox="1">
            <a:spLocks noChangeArrowheads="1"/>
          </p:cNvSpPr>
          <p:nvPr/>
        </p:nvSpPr>
        <p:spPr bwMode="auto">
          <a:xfrm>
            <a:off x="4825066" y="6163470"/>
            <a:ext cx="184150" cy="366712"/>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i="1"/>
          </a:p>
        </p:txBody>
      </p:sp>
      <p:pic>
        <p:nvPicPr>
          <p:cNvPr id="22537" name="Picture 9" descr="TP_tmp"/>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34151" y="1479647"/>
            <a:ext cx="6007053" cy="1155700"/>
          </a:xfrm>
          <a:prstGeom prst="rect">
            <a:avLst/>
          </a:prstGeom>
          <a:noFill/>
          <a:ln>
            <a:noFill/>
          </a:ln>
          <a:effectLst/>
          <a:extLst/>
        </p:spPr>
      </p:pic>
      <p:sp>
        <p:nvSpPr>
          <p:cNvPr id="9" name="Text Box 6"/>
          <p:cNvSpPr txBox="1">
            <a:spLocks noChangeArrowheads="1"/>
          </p:cNvSpPr>
          <p:nvPr/>
        </p:nvSpPr>
        <p:spPr bwMode="auto">
          <a:xfrm>
            <a:off x="685800" y="6163470"/>
            <a:ext cx="76962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Can be generalized to all loop orders using a </a:t>
            </a:r>
            <a:r>
              <a:rPr lang="en-US" altLang="en-US" sz="1800" dirty="0" err="1" smtClean="0"/>
              <a:t>spurion</a:t>
            </a:r>
            <a:r>
              <a:rPr lang="en-US" altLang="en-US" sz="1800" dirty="0" smtClean="0"/>
              <a:t> analysis.  </a:t>
            </a:r>
            <a:endParaRPr lang="en-US" alt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6"/>
          <p:cNvSpPr txBox="1">
            <a:spLocks noChangeArrowheads="1"/>
          </p:cNvSpPr>
          <p:nvPr/>
        </p:nvSpPr>
        <p:spPr bwMode="auto">
          <a:xfrm>
            <a:off x="575478" y="697468"/>
            <a:ext cx="7610475" cy="369332"/>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Cancellation </a:t>
            </a:r>
            <a:r>
              <a:rPr lang="en-US" altLang="en-US" sz="1800" dirty="0"/>
              <a:t>of gauge loops also takes same form as in little Higgs.  </a:t>
            </a:r>
          </a:p>
        </p:txBody>
      </p:sp>
      <p:sp>
        <p:nvSpPr>
          <p:cNvPr id="22535" name="Text Box 7"/>
          <p:cNvSpPr txBox="1">
            <a:spLocks noChangeArrowheads="1"/>
          </p:cNvSpPr>
          <p:nvPr/>
        </p:nvSpPr>
        <p:spPr bwMode="auto">
          <a:xfrm>
            <a:off x="4903004" y="5334000"/>
            <a:ext cx="184150" cy="366712"/>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i="1"/>
          </a:p>
        </p:txBody>
      </p:sp>
      <p:pic>
        <p:nvPicPr>
          <p:cNvPr id="225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79" y="1297576"/>
            <a:ext cx="7639050" cy="1882480"/>
          </a:xfrm>
          <a:prstGeom prst="rect">
            <a:avLst/>
          </a:prstGeom>
          <a:noFill/>
          <a:ln>
            <a:noFill/>
          </a:ln>
          <a:extLst/>
        </p:spPr>
      </p:pic>
      <mc:AlternateContent xmlns:mc="http://schemas.openxmlformats.org/markup-compatibility/2006" xmlns:a14="http://schemas.microsoft.com/office/drawing/2010/main">
        <mc:Choice Requires="a14">
          <p:sp>
            <p:nvSpPr>
              <p:cNvPr id="10" name="Text Box 6"/>
              <p:cNvSpPr txBox="1">
                <a:spLocks noChangeArrowheads="1"/>
              </p:cNvSpPr>
              <p:nvPr/>
            </p:nvSpPr>
            <p:spPr bwMode="auto">
              <a:xfrm>
                <a:off x="600879" y="3429000"/>
                <a:ext cx="7610475" cy="1127425"/>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However, higher dimension terms such as </a:t>
                </a:r>
                <a:r>
                  <a:rPr lang="en-US" altLang="en-US" sz="2800" dirty="0" smtClean="0"/>
                  <a:t>|</a:t>
                </a:r>
                <a:r>
                  <a:rPr lang="en-US" altLang="en-US" sz="2000" i="1" dirty="0" smtClean="0"/>
                  <a:t>H</a:t>
                </a:r>
                <a14:m>
                  <m:oMath xmlns:m="http://schemas.openxmlformats.org/officeDocument/2006/math">
                    <m:r>
                      <a:rPr lang="en-US" altLang="en-US" i="1" baseline="16000" smtClean="0">
                        <a:latin typeface="Cambria Math"/>
                        <a:ea typeface="Cambria Math"/>
                      </a:rPr>
                      <m:t>†</m:t>
                    </m:r>
                  </m:oMath>
                </a14:m>
                <a:r>
                  <a:rPr lang="en-US" altLang="en-US" sz="2000" i="1" dirty="0" smtClean="0"/>
                  <a:t>D</a:t>
                </a:r>
                <a14:m>
                  <m:oMath xmlns:m="http://schemas.openxmlformats.org/officeDocument/2006/math">
                    <m:r>
                      <a:rPr lang="en-US" altLang="en-US" i="1" baseline="-18000" dirty="0" smtClean="0">
                        <a:latin typeface="Cambria Math"/>
                        <a:ea typeface="Cambria Math"/>
                      </a:rPr>
                      <m:t>𝝁</m:t>
                    </m:r>
                  </m:oMath>
                </a14:m>
                <a:r>
                  <a:rPr lang="en-US" altLang="en-US" sz="1800" i="1" dirty="0" smtClean="0"/>
                  <a:t>H</a:t>
                </a:r>
                <a:r>
                  <a:rPr lang="en-US" altLang="en-US" sz="2800" i="1" dirty="0" smtClean="0"/>
                  <a:t>|</a:t>
                </a:r>
                <a:r>
                  <a:rPr lang="en-US" altLang="en-US" sz="2800" i="1" baseline="32000" dirty="0" smtClean="0"/>
                  <a:t>2</a:t>
                </a:r>
                <a:r>
                  <a:rPr lang="en-US" altLang="en-US" sz="1800" dirty="0" smtClean="0"/>
                  <a:t> also contain gauge interactions which can potentially contribute to the Higgs mass at one loop.</a:t>
                </a:r>
                <a:endParaRPr lang="en-US" altLang="en-US" sz="1800" dirty="0"/>
              </a:p>
            </p:txBody>
          </p:sp>
        </mc:Choice>
        <mc:Fallback xmlns="">
          <p:sp>
            <p:nvSpPr>
              <p:cNvPr id="10" name="Text Box 6"/>
              <p:cNvSpPr txBox="1">
                <a:spLocks noRot="1" noChangeAspect="1" noMove="1" noResize="1" noEditPoints="1" noAdjustHandles="1" noChangeArrowheads="1" noChangeShapeType="1" noTextEdit="1"/>
              </p:cNvSpPr>
              <p:nvPr/>
            </p:nvSpPr>
            <p:spPr bwMode="auto">
              <a:xfrm>
                <a:off x="600879" y="3429000"/>
                <a:ext cx="7610475" cy="1127425"/>
              </a:xfrm>
              <a:prstGeom prst="rect">
                <a:avLst/>
              </a:prstGeom>
              <a:blipFill rotWithShape="1">
                <a:blip r:embed="rId3"/>
                <a:stretch>
                  <a:fillRect l="-721" t="-2174" b="-8152"/>
                </a:stretch>
              </a:blipFill>
              <a:ln w="9525">
                <a:noFill/>
                <a:miter lim="800000"/>
                <a:headEnd/>
                <a:tailEnd/>
              </a:ln>
              <a:effectLst/>
              <a:extLst/>
            </p:spPr>
            <p:txBody>
              <a:bodyPr/>
              <a:lstStyle/>
              <a:p>
                <a:r>
                  <a:rPr lang="en-US">
                    <a:noFill/>
                  </a:rPr>
                  <a:t> </a:t>
                </a:r>
              </a:p>
            </p:txBody>
          </p:sp>
        </mc:Fallback>
      </mc:AlternateContent>
      <p:sp>
        <p:nvSpPr>
          <p:cNvPr id="11" name="Text Box 6"/>
          <p:cNvSpPr txBox="1">
            <a:spLocks noChangeArrowheads="1"/>
          </p:cNvSpPr>
          <p:nvPr/>
        </p:nvSpPr>
        <p:spPr bwMode="auto">
          <a:xfrm>
            <a:off x="600879" y="4648200"/>
            <a:ext cx="7610475" cy="646331"/>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Therefore, for strongly coupled UV completions, a more careful analysis is needed to establish this result.  </a:t>
            </a:r>
            <a:endParaRPr lang="en-US" altLang="en-US" sz="1800" dirty="0"/>
          </a:p>
        </p:txBody>
      </p:sp>
      <p:sp>
        <p:nvSpPr>
          <p:cNvPr id="7" name="Text Box 3"/>
          <p:cNvSpPr txBox="1">
            <a:spLocks noChangeArrowheads="1"/>
          </p:cNvSpPr>
          <p:nvPr/>
        </p:nvSpPr>
        <p:spPr bwMode="auto">
          <a:xfrm>
            <a:off x="600880" y="5404465"/>
            <a:ext cx="8009720" cy="923330"/>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P</a:t>
            </a:r>
            <a:r>
              <a:rPr lang="en-US" altLang="en-US" sz="1800" dirty="0" smtClean="0">
                <a:solidFill>
                  <a:srgbClr val="FF0000"/>
                </a:solidFill>
              </a:rPr>
              <a:t>rovided the symmetry breaking pattern is O(8) </a:t>
            </a:r>
            <a:r>
              <a:rPr lang="en-US" altLang="en-US" sz="1800" dirty="0" smtClean="0">
                <a:solidFill>
                  <a:srgbClr val="FF0000"/>
                </a:solidFill>
                <a:sym typeface="Wingdings" panose="05000000000000000000" pitchFamily="2" charset="2"/>
              </a:rPr>
              <a:t> O(7), the quadratic divergences from the gauge sector are canceled, even if UV completion is strongly coupled. </a:t>
            </a:r>
            <a:r>
              <a:rPr lang="en-US" altLang="en-US" sz="1800" dirty="0" smtClean="0">
                <a:solidFill>
                  <a:srgbClr val="FF0000"/>
                </a:solidFill>
              </a:rPr>
              <a:t> </a:t>
            </a:r>
            <a:endParaRPr lang="en-US" altLang="en-US" sz="1800" dirty="0">
              <a:solidFill>
                <a:srgbClr val="FF0000"/>
              </a:solidFill>
            </a:endParaRPr>
          </a:p>
        </p:txBody>
      </p:sp>
      <p:sp>
        <p:nvSpPr>
          <p:cNvPr id="8" name="TextBox 7"/>
          <p:cNvSpPr txBox="1"/>
          <p:nvPr/>
        </p:nvSpPr>
        <p:spPr>
          <a:xfrm>
            <a:off x="5105400" y="5989241"/>
            <a:ext cx="2614683" cy="338554"/>
          </a:xfrm>
          <a:prstGeom prst="rect">
            <a:avLst/>
          </a:prstGeom>
          <a:noFill/>
        </p:spPr>
        <p:txBody>
          <a:bodyPr wrap="square" rtlCol="0">
            <a:spAutoFit/>
          </a:bodyPr>
          <a:lstStyle/>
          <a:p>
            <a:r>
              <a:rPr lang="en-US" sz="1600" dirty="0" smtClean="0">
                <a:solidFill>
                  <a:srgbClr val="00B050"/>
                </a:solidFill>
              </a:rPr>
              <a:t>ZC, Goh &amp; </a:t>
            </a:r>
            <a:r>
              <a:rPr lang="en-US" sz="1600" dirty="0" err="1" smtClean="0">
                <a:solidFill>
                  <a:srgbClr val="00B050"/>
                </a:solidFill>
              </a:rPr>
              <a:t>Harnik</a:t>
            </a:r>
            <a:r>
              <a:rPr lang="en-US" sz="1600" dirty="0" smtClean="0">
                <a:solidFill>
                  <a:srgbClr val="00B050"/>
                </a:solidFill>
              </a:rPr>
              <a:t> </a:t>
            </a:r>
            <a:endParaRPr lang="en-US" sz="1600" dirty="0">
              <a:solidFill>
                <a:srgbClr val="00B050"/>
              </a:solidFill>
            </a:endParaRPr>
          </a:p>
        </p:txBody>
      </p:sp>
      <p:sp>
        <p:nvSpPr>
          <p:cNvPr id="9" name="TextBox 8"/>
          <p:cNvSpPr txBox="1"/>
          <p:nvPr/>
        </p:nvSpPr>
        <p:spPr>
          <a:xfrm>
            <a:off x="5127580" y="6305063"/>
            <a:ext cx="3529083" cy="338554"/>
          </a:xfrm>
          <a:prstGeom prst="rect">
            <a:avLst/>
          </a:prstGeom>
          <a:noFill/>
        </p:spPr>
        <p:txBody>
          <a:bodyPr wrap="square" rtlCol="0">
            <a:spAutoFit/>
          </a:bodyPr>
          <a:lstStyle/>
          <a:p>
            <a:r>
              <a:rPr lang="en-US" sz="1600" dirty="0" smtClean="0">
                <a:solidFill>
                  <a:srgbClr val="00B050"/>
                </a:solidFill>
              </a:rPr>
              <a:t>Barbieri, Greco, Rattazzi &amp; </a:t>
            </a:r>
            <a:r>
              <a:rPr lang="en-US" sz="1600" dirty="0" err="1" smtClean="0">
                <a:solidFill>
                  <a:srgbClr val="00B050"/>
                </a:solidFill>
              </a:rPr>
              <a:t>Wulzer</a:t>
            </a:r>
            <a:r>
              <a:rPr lang="en-US" sz="1600" dirty="0" smtClean="0">
                <a:solidFill>
                  <a:srgbClr val="00B050"/>
                </a:solidFill>
              </a:rPr>
              <a:t> </a:t>
            </a:r>
            <a:endParaRPr lang="en-US" sz="1600" dirty="0">
              <a:solidFill>
                <a:srgbClr val="00B050"/>
              </a:solidFill>
            </a:endParaRPr>
          </a:p>
        </p:txBody>
      </p:sp>
    </p:spTree>
    <p:extLst>
      <p:ext uri="{BB962C8B-B14F-4D97-AF65-F5344CB8AC3E}">
        <p14:creationId xmlns:p14="http://schemas.microsoft.com/office/powerpoint/2010/main" val="2024316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295400"/>
            <a:ext cx="3905250" cy="819150"/>
          </a:xfrm>
          <a:prstGeom prst="rect">
            <a:avLst/>
          </a:prstGeom>
          <a:noFill/>
          <a:ln>
            <a:noFill/>
          </a:ln>
          <a:extLst/>
        </p:spPr>
      </p:pic>
      <p:pic>
        <p:nvPicPr>
          <p:cNvPr id="235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209800"/>
            <a:ext cx="2800350" cy="885825"/>
          </a:xfrm>
          <a:prstGeom prst="rect">
            <a:avLst/>
          </a:prstGeom>
          <a:noFill/>
          <a:ln>
            <a:noFill/>
          </a:ln>
          <a:extLst/>
        </p:spPr>
      </p:pic>
      <p:pic>
        <p:nvPicPr>
          <p:cNvPr id="235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371600"/>
            <a:ext cx="2324100" cy="1238250"/>
          </a:xfrm>
          <a:prstGeom prst="rect">
            <a:avLst/>
          </a:prstGeom>
          <a:noFill/>
          <a:ln>
            <a:noFill/>
          </a:ln>
          <a:extLst/>
        </p:spPr>
      </p:pic>
      <p:sp>
        <p:nvSpPr>
          <p:cNvPr id="23557" name="Text Box 5"/>
          <p:cNvSpPr txBox="1">
            <a:spLocks noChangeArrowheads="1"/>
          </p:cNvSpPr>
          <p:nvPr/>
        </p:nvSpPr>
        <p:spPr bwMode="auto">
          <a:xfrm>
            <a:off x="304800" y="381000"/>
            <a:ext cx="819467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However, logarithmically </a:t>
            </a:r>
            <a:r>
              <a:rPr lang="en-US" altLang="en-US" sz="1800" dirty="0"/>
              <a:t>divergent terms are </a:t>
            </a:r>
            <a:r>
              <a:rPr lang="en-US" altLang="en-US" sz="1800" dirty="0" err="1"/>
              <a:t>radiatively</a:t>
            </a:r>
            <a:r>
              <a:rPr lang="en-US" altLang="en-US" sz="1800" dirty="0"/>
              <a:t> generated which </a:t>
            </a:r>
          </a:p>
          <a:p>
            <a:pPr eaLnBrk="1" hangingPunct="1">
              <a:spcBef>
                <a:spcPct val="0"/>
              </a:spcBef>
              <a:buFontTx/>
              <a:buNone/>
            </a:pPr>
            <a:r>
              <a:rPr lang="en-US" altLang="en-US" sz="1800" dirty="0"/>
              <a:t>are not U(4) invariant and contribute a mass to the pseudo-Goldstones. </a:t>
            </a:r>
          </a:p>
        </p:txBody>
      </p:sp>
      <p:sp>
        <p:nvSpPr>
          <p:cNvPr id="23558" name="Text Box 7"/>
          <p:cNvSpPr txBox="1">
            <a:spLocks noChangeArrowheads="1"/>
          </p:cNvSpPr>
          <p:nvPr/>
        </p:nvSpPr>
        <p:spPr bwMode="auto">
          <a:xfrm>
            <a:off x="304800" y="3276600"/>
            <a:ext cx="6442075" cy="37623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The resulting mass for the pseudo-Goldstones is of order</a:t>
            </a:r>
          </a:p>
        </p:txBody>
      </p:sp>
      <p:sp>
        <p:nvSpPr>
          <p:cNvPr id="23559" name="Text Box 8"/>
          <p:cNvSpPr txBox="1">
            <a:spLocks noChangeArrowheads="1"/>
          </p:cNvSpPr>
          <p:nvPr/>
        </p:nvSpPr>
        <p:spPr bwMode="auto">
          <a:xfrm>
            <a:off x="381000" y="4876800"/>
            <a:ext cx="3276600" cy="376238"/>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92D050"/>
                </a:solidFill>
              </a:rPr>
              <a:t>In the strong coupling limit,  </a:t>
            </a:r>
          </a:p>
        </p:txBody>
      </p:sp>
      <p:pic>
        <p:nvPicPr>
          <p:cNvPr id="23560" name="Picture 9" descr="TP_tmp"/>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581400" y="4935538"/>
            <a:ext cx="1320800" cy="317500"/>
          </a:xfrm>
          <a:prstGeom prst="rect">
            <a:avLst/>
          </a:prstGeom>
          <a:noFill/>
          <a:ln>
            <a:noFill/>
          </a:ln>
          <a:effectLst/>
          <a:extLst/>
        </p:spPr>
      </p:pic>
      <p:sp>
        <p:nvSpPr>
          <p:cNvPr id="23561" name="Text Box 10"/>
          <p:cNvSpPr txBox="1">
            <a:spLocks noChangeArrowheads="1"/>
          </p:cNvSpPr>
          <p:nvPr/>
        </p:nvSpPr>
        <p:spPr bwMode="auto">
          <a:xfrm>
            <a:off x="5029200" y="4876800"/>
            <a:ext cx="1143000" cy="376238"/>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so that </a:t>
            </a:r>
          </a:p>
        </p:txBody>
      </p:sp>
      <p:sp>
        <p:nvSpPr>
          <p:cNvPr id="23562" name="Text Box 11"/>
          <p:cNvSpPr txBox="1">
            <a:spLocks noChangeArrowheads="1"/>
          </p:cNvSpPr>
          <p:nvPr/>
        </p:nvSpPr>
        <p:spPr bwMode="auto">
          <a:xfrm>
            <a:off x="460896" y="5867400"/>
            <a:ext cx="7793737"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Then for </a:t>
            </a:r>
            <a:r>
              <a:rPr lang="el-GR" altLang="en-US" sz="1800" dirty="0">
                <a:solidFill>
                  <a:srgbClr val="FF0000"/>
                </a:solidFill>
                <a:cs typeface="Arial" charset="0"/>
              </a:rPr>
              <a:t>Λ</a:t>
            </a:r>
            <a:r>
              <a:rPr lang="en-US" altLang="en-US" sz="1800" dirty="0">
                <a:solidFill>
                  <a:srgbClr val="FF0000"/>
                </a:solidFill>
                <a:cs typeface="Arial" charset="0"/>
              </a:rPr>
              <a:t> of order 5 </a:t>
            </a:r>
            <a:r>
              <a:rPr lang="en-US" altLang="en-US" sz="1800" dirty="0" err="1">
                <a:solidFill>
                  <a:srgbClr val="FF0000"/>
                </a:solidFill>
                <a:cs typeface="Arial" charset="0"/>
              </a:rPr>
              <a:t>TeV</a:t>
            </a:r>
            <a:r>
              <a:rPr lang="en-US" altLang="en-US" sz="1800" dirty="0">
                <a:solidFill>
                  <a:srgbClr val="FF0000"/>
                </a:solidFill>
                <a:cs typeface="Arial" charset="0"/>
              </a:rPr>
              <a:t>, </a:t>
            </a:r>
            <a:r>
              <a:rPr lang="en-US" altLang="en-US" sz="1800" i="1" dirty="0">
                <a:solidFill>
                  <a:srgbClr val="FF0000"/>
                </a:solidFill>
                <a:cs typeface="Arial" charset="0"/>
              </a:rPr>
              <a:t> </a:t>
            </a:r>
            <a:r>
              <a:rPr lang="en-US" altLang="en-US" sz="1800" dirty="0" smtClean="0">
                <a:solidFill>
                  <a:srgbClr val="FF0000"/>
                </a:solidFill>
                <a:cs typeface="Arial" charset="0"/>
              </a:rPr>
              <a:t>the Higgs mass </a:t>
            </a:r>
            <a:r>
              <a:rPr lang="en-US" altLang="en-US" sz="1800" dirty="0">
                <a:solidFill>
                  <a:srgbClr val="FF0000"/>
                </a:solidFill>
                <a:cs typeface="Arial" charset="0"/>
              </a:rPr>
              <a:t>is </a:t>
            </a:r>
            <a:r>
              <a:rPr lang="en-US" altLang="en-US" sz="1800" dirty="0" smtClean="0">
                <a:solidFill>
                  <a:srgbClr val="FF0000"/>
                </a:solidFill>
                <a:cs typeface="Arial" charset="0"/>
              </a:rPr>
              <a:t>of order the weak scale.</a:t>
            </a:r>
            <a:endParaRPr lang="el-GR" altLang="en-US" sz="1800" dirty="0">
              <a:solidFill>
                <a:srgbClr val="FF0000"/>
              </a:solidFill>
              <a:cs typeface="Arial" charset="0"/>
            </a:endParaRPr>
          </a:p>
        </p:txBody>
      </p:sp>
      <p:pic>
        <p:nvPicPr>
          <p:cNvPr id="23563" name="Picture 14" descr="TP_tmp"/>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447800" y="3886200"/>
            <a:ext cx="3505200" cy="660400"/>
          </a:xfrm>
          <a:prstGeom prst="rect">
            <a:avLst/>
          </a:prstGeom>
          <a:noFill/>
          <a:ln>
            <a:noFill/>
          </a:ln>
          <a:effectLst/>
          <a:extLst/>
        </p:spPr>
      </p:pic>
      <p:pic>
        <p:nvPicPr>
          <p:cNvPr id="23564" name="Picture 16" descr="TP_tmp"/>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6078537" y="4624387"/>
            <a:ext cx="2760663" cy="785813"/>
          </a:xfrm>
          <a:prstGeom prst="rect">
            <a:avLst/>
          </a:prstGeom>
          <a:noFill/>
          <a:ln>
            <a:noFill/>
          </a:ln>
          <a:effectLst/>
          <a:extLst/>
        </p:spPr>
      </p:pic>
      <p:sp>
        <p:nvSpPr>
          <p:cNvPr id="2" name="Oval 1"/>
          <p:cNvSpPr/>
          <p:nvPr/>
        </p:nvSpPr>
        <p:spPr bwMode="auto">
          <a:xfrm>
            <a:off x="2590800" y="5541264"/>
            <a:ext cx="304800" cy="469106"/>
          </a:xfrm>
          <a:prstGeom prst="ellipse">
            <a:avLst/>
          </a:prstGeom>
          <a:no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Arial" charset="0"/>
            </a:endParaRPr>
          </a:p>
        </p:txBody>
      </p:sp>
      <p:cxnSp>
        <p:nvCxnSpPr>
          <p:cNvPr id="4" name="Straight Arrow Connector 3"/>
          <p:cNvCxnSpPr/>
          <p:nvPr/>
        </p:nvCxnSpPr>
        <p:spPr bwMode="auto">
          <a:xfrm flipH="1">
            <a:off x="2895600" y="5541264"/>
            <a:ext cx="630237" cy="97536"/>
          </a:xfrm>
          <a:prstGeom prst="straightConnector1">
            <a:avLst/>
          </a:prstGeom>
          <a:solidFill>
            <a:schemeClr val="accent1"/>
          </a:solidFill>
          <a:ln w="38100" cap="flat" cmpd="sng" algn="ctr">
            <a:no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76" y="2211983"/>
            <a:ext cx="6856413" cy="495300"/>
          </a:xfrm>
          <a:prstGeom prst="rect">
            <a:avLst/>
          </a:prstGeom>
          <a:noFill/>
          <a:ln>
            <a:noFill/>
          </a:ln>
          <a:extLst/>
        </p:spPr>
      </p:pic>
      <p:sp>
        <p:nvSpPr>
          <p:cNvPr id="21507" name="Text Box 3"/>
          <p:cNvSpPr txBox="1">
            <a:spLocks noChangeArrowheads="1"/>
          </p:cNvSpPr>
          <p:nvPr/>
        </p:nvSpPr>
        <p:spPr bwMode="auto">
          <a:xfrm>
            <a:off x="515874" y="676870"/>
            <a:ext cx="8054975" cy="650875"/>
          </a:xfrm>
          <a:prstGeom prst="rect">
            <a:avLst/>
          </a:prstGeom>
          <a:noFill/>
          <a:ln w="9525">
            <a:noFill/>
            <a:miter lim="800000"/>
            <a:headEnd/>
            <a:tailEnd/>
          </a:ln>
          <a:effectLst/>
          <a:extLst/>
        </p:spPr>
        <p:txBody>
          <a:bodyPr wrap="square">
            <a:spAutoFit/>
          </a:bodyPr>
          <a:lstStyle/>
          <a:p>
            <a:r>
              <a:rPr lang="en-US" altLang="en-US" dirty="0"/>
              <a:t>Now the flat direction has been lifted, we must determine the vacuum </a:t>
            </a:r>
          </a:p>
          <a:p>
            <a:r>
              <a:rPr lang="en-US" altLang="en-US" dirty="0"/>
              <a:t>alignment</a:t>
            </a:r>
            <a:r>
              <a:rPr lang="en-US" altLang="en-US" dirty="0" smtClean="0"/>
              <a:t>.</a:t>
            </a:r>
            <a:endParaRPr lang="en-US" altLang="en-US" dirty="0"/>
          </a:p>
        </p:txBody>
      </p:sp>
      <p:sp>
        <p:nvSpPr>
          <p:cNvPr id="21508" name="Text Box 4"/>
          <p:cNvSpPr txBox="1">
            <a:spLocks noChangeArrowheads="1"/>
          </p:cNvSpPr>
          <p:nvPr/>
        </p:nvSpPr>
        <p:spPr bwMode="auto">
          <a:xfrm>
            <a:off x="552450" y="3202583"/>
            <a:ext cx="981075" cy="376238"/>
          </a:xfrm>
          <a:prstGeom prst="rect">
            <a:avLst/>
          </a:prstGeom>
          <a:noFill/>
          <a:ln w="9525">
            <a:noFill/>
            <a:miter lim="800000"/>
            <a:headEnd/>
            <a:tailEnd/>
          </a:ln>
          <a:effectLst/>
          <a:extLst/>
        </p:spPr>
        <p:txBody>
          <a:bodyPr wrap="none">
            <a:spAutoFit/>
          </a:bodyPr>
          <a:lstStyle/>
          <a:p>
            <a:r>
              <a:rPr lang="en-US" altLang="en-US" dirty="0">
                <a:solidFill>
                  <a:srgbClr val="92D050"/>
                </a:solidFill>
              </a:rPr>
              <a:t>we find</a:t>
            </a: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76" y="2973983"/>
            <a:ext cx="2981325" cy="741363"/>
          </a:xfrm>
          <a:prstGeom prst="rect">
            <a:avLst/>
          </a:prstGeom>
          <a:noFill/>
          <a:ln>
            <a:noFill/>
          </a:ln>
          <a:extLst/>
        </p:spPr>
      </p:pic>
      <p:sp>
        <p:nvSpPr>
          <p:cNvPr id="21510" name="Text Box 6"/>
          <p:cNvSpPr txBox="1">
            <a:spLocks noChangeArrowheads="1"/>
          </p:cNvSpPr>
          <p:nvPr/>
        </p:nvSpPr>
        <p:spPr bwMode="auto">
          <a:xfrm>
            <a:off x="341376" y="3888383"/>
            <a:ext cx="247650" cy="366713"/>
          </a:xfrm>
          <a:prstGeom prst="rect">
            <a:avLst/>
          </a:prstGeom>
          <a:noFill/>
          <a:ln>
            <a:noFill/>
          </a:ln>
          <a:effectLst/>
          <a:extLst/>
        </p:spPr>
        <p:txBody>
          <a:bodyPr wrap="none">
            <a:spAutoFit/>
          </a:bodyPr>
          <a:lstStyle/>
          <a:p>
            <a:r>
              <a:rPr lang="en-US" altLang="en-US"/>
              <a:t> </a:t>
            </a:r>
          </a:p>
        </p:txBody>
      </p:sp>
      <p:sp>
        <p:nvSpPr>
          <p:cNvPr id="21511" name="Text Box 7"/>
          <p:cNvSpPr txBox="1">
            <a:spLocks noChangeArrowheads="1"/>
          </p:cNvSpPr>
          <p:nvPr/>
        </p:nvSpPr>
        <p:spPr bwMode="auto">
          <a:xfrm>
            <a:off x="552450" y="4068434"/>
            <a:ext cx="8020049" cy="925513"/>
          </a:xfrm>
          <a:prstGeom prst="rect">
            <a:avLst/>
          </a:prstGeom>
          <a:noFill/>
          <a:ln w="9525">
            <a:noFill/>
            <a:miter lim="800000"/>
            <a:headEnd/>
            <a:tailEnd/>
          </a:ln>
          <a:effectLst/>
          <a:extLst/>
        </p:spPr>
        <p:txBody>
          <a:bodyPr wrap="square">
            <a:spAutoFit/>
          </a:bodyPr>
          <a:lstStyle/>
          <a:p>
            <a:r>
              <a:rPr lang="en-US" altLang="en-US"/>
              <a:t>Therefore, although the mass </a:t>
            </a:r>
            <a:r>
              <a:rPr lang="en-US" altLang="en-US" i="1"/>
              <a:t>m</a:t>
            </a:r>
            <a:r>
              <a:rPr lang="en-US" altLang="en-US" i="1" baseline="-18000"/>
              <a:t>h</a:t>
            </a:r>
            <a:r>
              <a:rPr lang="en-US" altLang="en-US"/>
              <a:t> of the pseudo-Goldstone is small compared to </a:t>
            </a:r>
            <a:r>
              <a:rPr lang="en-US" altLang="en-US" i="1"/>
              <a:t>f ,</a:t>
            </a:r>
            <a:r>
              <a:rPr lang="en-US" altLang="en-US"/>
              <a:t> the electroweak VEV is not. Also, the pseudo-Goldstone </a:t>
            </a:r>
          </a:p>
          <a:p>
            <a:r>
              <a:rPr lang="en-US" altLang="en-US"/>
              <a:t>is an equal mixture of the Standard Model Higgs and the twin Higgs. </a:t>
            </a:r>
          </a:p>
        </p:txBody>
      </p:sp>
      <p:sp>
        <p:nvSpPr>
          <p:cNvPr id="21514" name="Text Box 10"/>
          <p:cNvSpPr txBox="1">
            <a:spLocks noChangeArrowheads="1"/>
          </p:cNvSpPr>
          <p:nvPr/>
        </p:nvSpPr>
        <p:spPr bwMode="auto">
          <a:xfrm>
            <a:off x="552450" y="5325070"/>
            <a:ext cx="8091551" cy="923330"/>
          </a:xfrm>
          <a:prstGeom prst="rect">
            <a:avLst/>
          </a:prstGeom>
          <a:noFill/>
          <a:ln w="9525">
            <a:noFill/>
            <a:miter lim="800000"/>
            <a:headEnd/>
            <a:tailEnd/>
          </a:ln>
          <a:effectLst/>
          <a:extLst/>
        </p:spPr>
        <p:txBody>
          <a:bodyPr wrap="square">
            <a:spAutoFit/>
          </a:bodyPr>
          <a:lstStyle/>
          <a:p>
            <a:r>
              <a:rPr lang="en-US" altLang="en-US" dirty="0">
                <a:solidFill>
                  <a:schemeClr val="accent2"/>
                </a:solidFill>
              </a:rPr>
              <a:t>We would like to create a (mild) hierarchy between </a:t>
            </a:r>
            <a:r>
              <a:rPr lang="en-US" altLang="en-US" i="1" dirty="0">
                <a:solidFill>
                  <a:schemeClr val="accent2"/>
                </a:solidFill>
              </a:rPr>
              <a:t>f</a:t>
            </a:r>
            <a:r>
              <a:rPr lang="en-US" altLang="en-US" dirty="0">
                <a:solidFill>
                  <a:schemeClr val="accent2"/>
                </a:solidFill>
              </a:rPr>
              <a:t> and the electroweak</a:t>
            </a:r>
          </a:p>
          <a:p>
            <a:r>
              <a:rPr lang="en-US" altLang="en-US" dirty="0">
                <a:solidFill>
                  <a:schemeClr val="accent2"/>
                </a:solidFill>
              </a:rPr>
              <a:t>VEV that would </a:t>
            </a:r>
            <a:r>
              <a:rPr lang="en-US" altLang="en-US" dirty="0" smtClean="0">
                <a:solidFill>
                  <a:schemeClr val="accent2"/>
                </a:solidFill>
                <a:cs typeface="Arial" charset="0"/>
              </a:rPr>
              <a:t>allow the pseudo-Goldstone </a:t>
            </a:r>
            <a:r>
              <a:rPr lang="en-US" altLang="en-US" dirty="0">
                <a:solidFill>
                  <a:schemeClr val="accent2"/>
                </a:solidFill>
                <a:cs typeface="Arial" charset="0"/>
              </a:rPr>
              <a:t>to be more like a </a:t>
            </a:r>
            <a:r>
              <a:rPr lang="en-US" altLang="en-US" dirty="0" smtClean="0">
                <a:solidFill>
                  <a:schemeClr val="accent2"/>
                </a:solidFill>
                <a:cs typeface="Arial" charset="0"/>
              </a:rPr>
              <a:t>SM Higgs, and accommodate a higher cutoff.</a:t>
            </a:r>
            <a:endParaRPr lang="el-GR" altLang="en-US" dirty="0">
              <a:solidFill>
                <a:schemeClr val="accent2"/>
              </a:solidFill>
              <a:cs typeface="Arial" charset="0"/>
            </a:endParaRPr>
          </a:p>
        </p:txBody>
      </p:sp>
      <p:sp>
        <p:nvSpPr>
          <p:cNvPr id="12" name="Text Box 3"/>
          <p:cNvSpPr txBox="1">
            <a:spLocks noChangeArrowheads="1"/>
          </p:cNvSpPr>
          <p:nvPr/>
        </p:nvSpPr>
        <p:spPr bwMode="auto">
          <a:xfrm>
            <a:off x="589026" y="1539080"/>
            <a:ext cx="8054975" cy="369332"/>
          </a:xfrm>
          <a:prstGeom prst="rect">
            <a:avLst/>
          </a:prstGeom>
          <a:noFill/>
          <a:ln w="9525">
            <a:noFill/>
            <a:miter lim="800000"/>
            <a:headEnd/>
            <a:tailEnd/>
          </a:ln>
          <a:effectLst/>
          <a:extLst/>
        </p:spPr>
        <p:txBody>
          <a:bodyPr wrap="square">
            <a:spAutoFit/>
          </a:bodyPr>
          <a:lstStyle/>
          <a:p>
            <a:r>
              <a:rPr lang="en-US" altLang="en-US" dirty="0" smtClean="0">
                <a:solidFill>
                  <a:srgbClr val="92D050"/>
                </a:solidFill>
              </a:rPr>
              <a:t>If </a:t>
            </a:r>
            <a:r>
              <a:rPr lang="en-US" altLang="en-US" dirty="0">
                <a:solidFill>
                  <a:srgbClr val="92D050"/>
                </a:solidFill>
              </a:rPr>
              <a:t>we minimize</a:t>
            </a:r>
          </a:p>
        </p:txBody>
      </p:sp>
    </p:spTree>
    <p:extLst>
      <p:ext uri="{BB962C8B-B14F-4D97-AF65-F5344CB8AC3E}">
        <p14:creationId xmlns:p14="http://schemas.microsoft.com/office/powerpoint/2010/main" val="2216891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6149976" y="344488"/>
            <a:ext cx="184150" cy="457200"/>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4583" name="Text Box 7"/>
          <p:cNvSpPr txBox="1">
            <a:spLocks noChangeArrowheads="1"/>
          </p:cNvSpPr>
          <p:nvPr/>
        </p:nvSpPr>
        <p:spPr bwMode="auto">
          <a:xfrm>
            <a:off x="536576" y="623670"/>
            <a:ext cx="7921624"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800" dirty="0" smtClean="0"/>
              <a:t> Add </a:t>
            </a:r>
            <a:r>
              <a:rPr lang="en-US" altLang="en-US" sz="1800" dirty="0"/>
              <a:t>a term to the Higgs potential which </a:t>
            </a:r>
            <a:r>
              <a:rPr lang="en-US" altLang="en-US" sz="1800" dirty="0">
                <a:solidFill>
                  <a:srgbClr val="FF0000"/>
                </a:solidFill>
              </a:rPr>
              <a:t>softly</a:t>
            </a:r>
            <a:r>
              <a:rPr lang="en-US" altLang="en-US" sz="1800" dirty="0"/>
              <a:t> breaks twin symmetry</a:t>
            </a:r>
          </a:p>
        </p:txBody>
      </p:sp>
      <p:pic>
        <p:nvPicPr>
          <p:cNvPr id="245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51" y="1209177"/>
            <a:ext cx="2562225" cy="444500"/>
          </a:xfrm>
          <a:prstGeom prst="rect">
            <a:avLst/>
          </a:prstGeom>
          <a:noFill/>
          <a:ln>
            <a:noFill/>
          </a:ln>
          <a:extLst/>
        </p:spPr>
      </p:pic>
      <p:sp>
        <p:nvSpPr>
          <p:cNvPr id="24585" name="Text Box 9"/>
          <p:cNvSpPr txBox="1">
            <a:spLocks noChangeArrowheads="1"/>
          </p:cNvSpPr>
          <p:nvPr/>
        </p:nvSpPr>
        <p:spPr bwMode="auto">
          <a:xfrm>
            <a:off x="523876" y="1958757"/>
            <a:ext cx="766127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Such a term does not reintroduce quadratic divergences. Values of   </a:t>
            </a:r>
          </a:p>
          <a:p>
            <a:pPr eaLnBrk="1" hangingPunct="1">
              <a:spcBef>
                <a:spcPct val="0"/>
              </a:spcBef>
              <a:buFontTx/>
              <a:buNone/>
            </a:pPr>
            <a:r>
              <a:rPr lang="el-GR" altLang="en-US" sz="1800" i="1">
                <a:cs typeface="Arial" charset="0"/>
              </a:rPr>
              <a:t>μ</a:t>
            </a:r>
            <a:r>
              <a:rPr lang="en-US" altLang="en-US" sz="1800"/>
              <a:t> much less than </a:t>
            </a:r>
            <a:r>
              <a:rPr lang="el-GR" altLang="en-US" sz="1800">
                <a:cs typeface="Arial" charset="0"/>
              </a:rPr>
              <a:t>Λ</a:t>
            </a:r>
            <a:r>
              <a:rPr lang="en-US" altLang="en-US" sz="1800">
                <a:cs typeface="Arial" charset="0"/>
              </a:rPr>
              <a:t> are technically natural.</a:t>
            </a:r>
            <a:r>
              <a:rPr lang="en-US" altLang="en-US" sz="1800"/>
              <a:t>  </a:t>
            </a:r>
          </a:p>
        </p:txBody>
      </p:sp>
      <p:sp>
        <p:nvSpPr>
          <p:cNvPr id="24586" name="Text Box 10"/>
          <p:cNvSpPr txBox="1">
            <a:spLocks noChangeArrowheads="1"/>
          </p:cNvSpPr>
          <p:nvPr/>
        </p:nvSpPr>
        <p:spPr bwMode="auto">
          <a:xfrm>
            <a:off x="584201" y="2655670"/>
            <a:ext cx="254000" cy="396875"/>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 </a:t>
            </a:r>
          </a:p>
        </p:txBody>
      </p:sp>
      <p:sp>
        <p:nvSpPr>
          <p:cNvPr id="24587" name="Text Box 11"/>
          <p:cNvSpPr txBox="1">
            <a:spLocks noChangeArrowheads="1"/>
          </p:cNvSpPr>
          <p:nvPr/>
        </p:nvSpPr>
        <p:spPr bwMode="auto">
          <a:xfrm>
            <a:off x="523876" y="2796957"/>
            <a:ext cx="764857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This approach allows the generation of this hierarchy at the expense</a:t>
            </a:r>
          </a:p>
          <a:p>
            <a:pPr eaLnBrk="1" hangingPunct="1">
              <a:spcBef>
                <a:spcPct val="0"/>
              </a:spcBef>
              <a:buFontTx/>
              <a:buNone/>
            </a:pPr>
            <a:r>
              <a:rPr lang="en-US" altLang="en-US" sz="1800"/>
              <a:t>of mild fine-tuning.</a:t>
            </a:r>
          </a:p>
        </p:txBody>
      </p:sp>
      <p:sp>
        <p:nvSpPr>
          <p:cNvPr id="15" name="Text Box 11"/>
          <p:cNvSpPr txBox="1">
            <a:spLocks noChangeArrowheads="1"/>
          </p:cNvSpPr>
          <p:nvPr/>
        </p:nvSpPr>
        <p:spPr bwMode="auto">
          <a:xfrm>
            <a:off x="536576" y="3773269"/>
            <a:ext cx="5301451" cy="369332"/>
          </a:xfrm>
          <a:prstGeom prst="rect">
            <a:avLst/>
          </a:prstGeom>
          <a:noFill/>
          <a:ln w="9525">
            <a:noFill/>
            <a:miter lim="800000"/>
            <a:headEnd/>
            <a:tailEnd/>
          </a:ln>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92D050"/>
                </a:solidFill>
              </a:rPr>
              <a:t>How large is the residual tuning in this model?</a:t>
            </a:r>
            <a:endParaRPr lang="en-US" altLang="en-US" sz="1800" dirty="0">
              <a:solidFill>
                <a:srgbClr val="92D050"/>
              </a:solidFill>
            </a:endParaRPr>
          </a:p>
        </p:txBody>
      </p:sp>
      <p:pic>
        <p:nvPicPr>
          <p:cNvPr id="2459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4306669"/>
            <a:ext cx="3876675" cy="904875"/>
          </a:xfrm>
          <a:prstGeom prst="rect">
            <a:avLst/>
          </a:prstGeom>
          <a:noFill/>
          <a:ln>
            <a:noFill/>
          </a:ln>
          <a:extLst/>
        </p:spPr>
      </p:pic>
      <mc:AlternateContent xmlns:mc="http://schemas.openxmlformats.org/markup-compatibility/2006" xmlns:a14="http://schemas.microsoft.com/office/drawing/2010/main">
        <mc:Choice Requires="a14">
          <p:sp>
            <p:nvSpPr>
              <p:cNvPr id="17" name="Text Box 11"/>
              <p:cNvSpPr txBox="1">
                <a:spLocks noChangeArrowheads="1"/>
              </p:cNvSpPr>
              <p:nvPr/>
            </p:nvSpPr>
            <p:spPr bwMode="auto">
              <a:xfrm>
                <a:off x="584201" y="5449669"/>
                <a:ext cx="7873999" cy="646331"/>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For </a:t>
                </a:r>
                <a:r>
                  <a:rPr lang="en-US" altLang="en-US" sz="1800" i="1" dirty="0" err="1" smtClean="0"/>
                  <a:t>m</a:t>
                </a:r>
                <a:r>
                  <a:rPr lang="en-US" altLang="en-US" sz="2400" i="1" baseline="-18000" dirty="0" err="1" smtClean="0"/>
                  <a:t>T</a:t>
                </a:r>
                <a:r>
                  <a:rPr lang="en-US" altLang="en-US" sz="1800" dirty="0" smtClean="0"/>
                  <a:t> ~ </a:t>
                </a:r>
                <a:r>
                  <a:rPr lang="en-US" altLang="en-US" sz="1800" i="1" dirty="0" smtClean="0"/>
                  <a:t>y f</a:t>
                </a:r>
                <a:r>
                  <a:rPr lang="en-US" altLang="en-US" sz="1800" dirty="0" smtClean="0"/>
                  <a:t> of order 500 </a:t>
                </a:r>
                <a:r>
                  <a:rPr lang="en-US" altLang="en-US" sz="1800" dirty="0" err="1" smtClean="0"/>
                  <a:t>GeV</a:t>
                </a:r>
                <a:r>
                  <a:rPr lang="en-US" altLang="en-US" sz="1800" dirty="0" smtClean="0"/>
                  <a:t>, </a:t>
                </a:r>
                <a14:m>
                  <m:oMath xmlns:m="http://schemas.openxmlformats.org/officeDocument/2006/math">
                    <m:r>
                      <a:rPr lang="en-US" altLang="en-US" sz="1800" b="1" i="0" smtClean="0">
                        <a:latin typeface="Cambria Math"/>
                        <a:ea typeface="Cambria Math"/>
                      </a:rPr>
                      <m:t> </m:t>
                    </m:r>
                    <m:r>
                      <a:rPr lang="en-US" altLang="en-US" sz="1800" i="1" smtClean="0">
                        <a:latin typeface="Cambria Math"/>
                        <a:ea typeface="Cambria Math"/>
                      </a:rPr>
                      <m:t>𝚲</m:t>
                    </m:r>
                  </m:oMath>
                </a14:m>
                <a:r>
                  <a:rPr lang="en-US" altLang="en-US" sz="1800" dirty="0" smtClean="0"/>
                  <a:t> ~ 4</a:t>
                </a:r>
                <a14:m>
                  <m:oMath xmlns:m="http://schemas.openxmlformats.org/officeDocument/2006/math">
                    <m:r>
                      <a:rPr lang="en-US" altLang="en-US" sz="1800" i="1" smtClean="0">
                        <a:latin typeface="Cambria Math"/>
                        <a:ea typeface="Cambria Math"/>
                      </a:rPr>
                      <m:t>𝝅</m:t>
                    </m:r>
                    <m:r>
                      <a:rPr lang="en-US" altLang="en-US" sz="1800" b="1" i="1" smtClean="0">
                        <a:latin typeface="Cambria Math"/>
                        <a:ea typeface="Cambria Math"/>
                      </a:rPr>
                      <m:t> </m:t>
                    </m:r>
                    <m:r>
                      <a:rPr lang="en-US" altLang="en-US" sz="1800" b="1" i="1" smtClean="0">
                        <a:latin typeface="Cambria Math"/>
                        <a:ea typeface="Cambria Math"/>
                      </a:rPr>
                      <m:t>𝒇</m:t>
                    </m:r>
                  </m:oMath>
                </a14:m>
                <a:r>
                  <a:rPr lang="en-US" altLang="en-US" sz="1800" dirty="0" smtClean="0"/>
                  <a:t> of order 5 </a:t>
                </a:r>
                <a:r>
                  <a:rPr lang="en-US" altLang="en-US" sz="1800" dirty="0" err="1" smtClean="0"/>
                  <a:t>TeV</a:t>
                </a:r>
                <a:r>
                  <a:rPr lang="en-US" altLang="en-US" sz="1800" dirty="0" smtClean="0"/>
                  <a:t>, the tuning is only of order 1 part in 5. </a:t>
                </a:r>
                <a:endParaRPr lang="en-US" altLang="en-US" sz="1800" dirty="0"/>
              </a:p>
            </p:txBody>
          </p:sp>
        </mc:Choice>
        <mc:Fallback xmlns="">
          <p:sp>
            <p:nvSpPr>
              <p:cNvPr id="17" name="Text Box 11"/>
              <p:cNvSpPr txBox="1">
                <a:spLocks noRot="1" noChangeAspect="1" noMove="1" noResize="1" noEditPoints="1" noAdjustHandles="1" noChangeArrowheads="1" noChangeShapeType="1" noTextEdit="1"/>
              </p:cNvSpPr>
              <p:nvPr/>
            </p:nvSpPr>
            <p:spPr bwMode="auto">
              <a:xfrm>
                <a:off x="584201" y="5449669"/>
                <a:ext cx="7873999" cy="646331"/>
              </a:xfrm>
              <a:prstGeom prst="rect">
                <a:avLst/>
              </a:prstGeom>
              <a:blipFill rotWithShape="1">
                <a:blip r:embed="rId4"/>
                <a:stretch>
                  <a:fillRect l="-697" t="-4717" b="-14151"/>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415815"/>
            <a:ext cx="8340745" cy="646331"/>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The discrete symmetry must </a:t>
            </a:r>
            <a:r>
              <a:rPr lang="en-US" altLang="en-US" sz="1800" dirty="0" smtClean="0"/>
              <a:t>be </a:t>
            </a:r>
            <a:r>
              <a:rPr lang="en-US" altLang="en-US" sz="1800" dirty="0"/>
              <a:t>extended to all the interactions of the </a:t>
            </a:r>
            <a:r>
              <a:rPr lang="en-US" altLang="en-US" sz="1800" dirty="0" smtClean="0"/>
              <a:t>SM. </a:t>
            </a:r>
          </a:p>
          <a:p>
            <a:pPr eaLnBrk="1" hangingPunct="1">
              <a:spcBef>
                <a:spcPct val="0"/>
              </a:spcBef>
              <a:buFontTx/>
              <a:buNone/>
            </a:pPr>
            <a:r>
              <a:rPr lang="en-US" altLang="en-US" sz="1800" dirty="0" smtClean="0"/>
              <a:t>The </a:t>
            </a:r>
            <a:r>
              <a:rPr lang="en-US" altLang="en-US" sz="1800" dirty="0"/>
              <a:t>simplest possibility is to identify the discrete </a:t>
            </a:r>
            <a:r>
              <a:rPr lang="en-US" altLang="en-US" sz="1800" dirty="0" smtClean="0"/>
              <a:t>symmetry with </a:t>
            </a:r>
            <a:r>
              <a:rPr lang="en-US" altLang="en-US" sz="1800" dirty="0"/>
              <a:t>parity</a:t>
            </a:r>
            <a:r>
              <a:rPr lang="en-US" altLang="en-US" sz="1800" dirty="0" smtClean="0"/>
              <a:t>.</a:t>
            </a:r>
            <a:endParaRPr lang="en-US" altLang="en-US" sz="1800" dirty="0"/>
          </a:p>
        </p:txBody>
      </p:sp>
      <p:sp>
        <p:nvSpPr>
          <p:cNvPr id="25603" name="Text Box 3"/>
          <p:cNvSpPr txBox="1">
            <a:spLocks noChangeArrowheads="1"/>
          </p:cNvSpPr>
          <p:nvPr/>
        </p:nvSpPr>
        <p:spPr bwMode="auto">
          <a:xfrm>
            <a:off x="304800" y="1243013"/>
            <a:ext cx="4367414" cy="400110"/>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2000" dirty="0"/>
              <a:t> </a:t>
            </a:r>
            <a:r>
              <a:rPr lang="en-US" altLang="en-US" sz="1800" u="sng" dirty="0" smtClean="0">
                <a:solidFill>
                  <a:srgbClr val="FF0000"/>
                </a:solidFill>
              </a:rPr>
              <a:t>Mirror Symmetric </a:t>
            </a:r>
            <a:r>
              <a:rPr lang="en-US" altLang="en-US" sz="1800" u="sng" dirty="0">
                <a:solidFill>
                  <a:srgbClr val="FF0000"/>
                </a:solidFill>
              </a:rPr>
              <a:t>Twin Higgs Models </a:t>
            </a:r>
          </a:p>
        </p:txBody>
      </p:sp>
      <p:sp>
        <p:nvSpPr>
          <p:cNvPr id="25604" name="Text Box 4"/>
          <p:cNvSpPr txBox="1">
            <a:spLocks noChangeArrowheads="1"/>
          </p:cNvSpPr>
          <p:nvPr/>
        </p:nvSpPr>
        <p:spPr bwMode="auto">
          <a:xfrm>
            <a:off x="304800" y="1725613"/>
            <a:ext cx="8194675" cy="1474787"/>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  There is a mirror copy of the Standard Model, with exactly the same field</a:t>
            </a:r>
          </a:p>
          <a:p>
            <a:pPr eaLnBrk="1" hangingPunct="1">
              <a:spcBef>
                <a:spcPct val="0"/>
              </a:spcBef>
              <a:buFontTx/>
              <a:buNone/>
            </a:pPr>
            <a:r>
              <a:rPr lang="en-US" altLang="en-US" sz="1800" dirty="0"/>
              <a:t>  content and interactions. The parity symmetry interchanges every </a:t>
            </a:r>
          </a:p>
          <a:p>
            <a:pPr eaLnBrk="1" hangingPunct="1">
              <a:spcBef>
                <a:spcPct val="0"/>
              </a:spcBef>
              <a:buFontTx/>
              <a:buNone/>
            </a:pPr>
            <a:r>
              <a:rPr lang="en-US" altLang="en-US" sz="1800" dirty="0"/>
              <a:t>  Standard Model field with the corresponding field in the mirror Standard</a:t>
            </a:r>
          </a:p>
          <a:p>
            <a:pPr eaLnBrk="1" hangingPunct="1">
              <a:spcBef>
                <a:spcPct val="0"/>
              </a:spcBef>
              <a:buFontTx/>
              <a:buNone/>
            </a:pPr>
            <a:r>
              <a:rPr lang="en-US" altLang="en-US" sz="1800" dirty="0"/>
              <a:t>  Model. Although the mirror fields are light they have not been observed</a:t>
            </a:r>
          </a:p>
          <a:p>
            <a:pPr eaLnBrk="1" hangingPunct="1">
              <a:spcBef>
                <a:spcPct val="0"/>
              </a:spcBef>
              <a:buFontTx/>
              <a:buNone/>
            </a:pPr>
            <a:r>
              <a:rPr lang="en-US" altLang="en-US" sz="1800" dirty="0"/>
              <a:t>  because they carry no charge under the Standard Model gauge groups.  </a:t>
            </a:r>
          </a:p>
        </p:txBody>
      </p:sp>
      <p:sp>
        <p:nvSpPr>
          <p:cNvPr id="7" name="Text Box 6"/>
          <p:cNvSpPr txBox="1">
            <a:spLocks noChangeArrowheads="1"/>
          </p:cNvSpPr>
          <p:nvPr/>
        </p:nvSpPr>
        <p:spPr bwMode="auto">
          <a:xfrm>
            <a:off x="372518" y="3429000"/>
            <a:ext cx="818832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2060"/>
                </a:solidFill>
              </a:rPr>
              <a:t>Gauge invariance allows only two </a:t>
            </a:r>
            <a:r>
              <a:rPr lang="en-US" altLang="en-US" sz="1800" dirty="0" err="1">
                <a:solidFill>
                  <a:srgbClr val="002060"/>
                </a:solidFill>
              </a:rPr>
              <a:t>renormalizable</a:t>
            </a:r>
            <a:r>
              <a:rPr lang="en-US" altLang="en-US" sz="1800" dirty="0">
                <a:solidFill>
                  <a:srgbClr val="002060"/>
                </a:solidFill>
              </a:rPr>
              <a:t> couplings between the  </a:t>
            </a:r>
          </a:p>
          <a:p>
            <a:pPr eaLnBrk="1" hangingPunct="1">
              <a:spcBef>
                <a:spcPct val="0"/>
              </a:spcBef>
              <a:buFontTx/>
              <a:buNone/>
            </a:pPr>
            <a:r>
              <a:rPr lang="en-US" altLang="en-US" sz="1800" dirty="0">
                <a:solidFill>
                  <a:srgbClr val="002060"/>
                </a:solidFill>
              </a:rPr>
              <a:t>Standard Model and the mirror </a:t>
            </a:r>
            <a:r>
              <a:rPr lang="en-US" altLang="en-US" sz="1800" dirty="0" smtClean="0">
                <a:solidFill>
                  <a:srgbClr val="002060"/>
                </a:solidFill>
              </a:rPr>
              <a:t>Standard Model. </a:t>
            </a:r>
            <a:r>
              <a:rPr lang="en-US" altLang="en-US" sz="1800" dirty="0" smtClean="0"/>
              <a:t>        </a:t>
            </a:r>
            <a:r>
              <a:rPr lang="en-US" altLang="en-US" sz="1600" dirty="0">
                <a:solidFill>
                  <a:srgbClr val="FF0000"/>
                </a:solidFill>
              </a:rPr>
              <a:t>(Foot, Lew &amp; </a:t>
            </a:r>
            <a:r>
              <a:rPr lang="en-US" altLang="en-US" sz="1600" dirty="0" err="1">
                <a:solidFill>
                  <a:srgbClr val="FF0000"/>
                </a:solidFill>
              </a:rPr>
              <a:t>Volkas</a:t>
            </a:r>
            <a:r>
              <a:rPr lang="en-US" altLang="en-US" sz="1600" dirty="0">
                <a:solidFill>
                  <a:srgbClr val="FF0000"/>
                </a:solidFill>
              </a:rPr>
              <a:t>)</a:t>
            </a:r>
          </a:p>
        </p:txBody>
      </p:sp>
      <p:pic>
        <p:nvPicPr>
          <p:cNvPr id="8" name="Picture 7" descr="TP_tmp"/>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800100" y="4419600"/>
            <a:ext cx="1905000" cy="454025"/>
          </a:xfrm>
          <a:prstGeom prst="rect">
            <a:avLst/>
          </a:prstGeom>
          <a:noFill/>
          <a:ln>
            <a:noFill/>
          </a:ln>
          <a:effectLst/>
          <a:extLst/>
        </p:spPr>
      </p:pic>
      <p:pic>
        <p:nvPicPr>
          <p:cNvPr id="9" name="Picture 10" descr="TP_tmp"/>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23900" y="5257800"/>
            <a:ext cx="2692400" cy="522288"/>
          </a:xfrm>
          <a:prstGeom prst="rect">
            <a:avLst/>
          </a:prstGeom>
          <a:noFill/>
          <a:ln>
            <a:noFill/>
          </a:ln>
          <a:effectLst/>
          <a:extLst/>
        </p:spPr>
      </p:pic>
      <p:sp>
        <p:nvSpPr>
          <p:cNvPr id="11" name="Text Box 12"/>
          <p:cNvSpPr txBox="1">
            <a:spLocks noChangeArrowheads="1"/>
          </p:cNvSpPr>
          <p:nvPr/>
        </p:nvSpPr>
        <p:spPr bwMode="auto">
          <a:xfrm>
            <a:off x="4686300" y="4495800"/>
            <a:ext cx="3943350" cy="366713"/>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part of U(4) invariant Higgs quartic</a:t>
            </a:r>
          </a:p>
        </p:txBody>
      </p:sp>
      <p:sp>
        <p:nvSpPr>
          <p:cNvPr id="13" name="Text Box 15"/>
          <p:cNvSpPr txBox="1">
            <a:spLocks noChangeArrowheads="1"/>
          </p:cNvSpPr>
          <p:nvPr/>
        </p:nvSpPr>
        <p:spPr bwMode="auto">
          <a:xfrm>
            <a:off x="4762500" y="5410200"/>
            <a:ext cx="3409950" cy="366713"/>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B050"/>
                </a:solidFill>
              </a:rPr>
              <a:t>photon-mirror photon mixing </a:t>
            </a:r>
          </a:p>
        </p:txBody>
      </p:sp>
      <p:sp>
        <p:nvSpPr>
          <p:cNvPr id="14" name="Text Box 16"/>
          <p:cNvSpPr txBox="1">
            <a:spLocks noChangeArrowheads="1"/>
          </p:cNvSpPr>
          <p:nvPr/>
        </p:nvSpPr>
        <p:spPr bwMode="auto">
          <a:xfrm>
            <a:off x="304800" y="6096000"/>
            <a:ext cx="8534400"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Photon-mirror </a:t>
            </a:r>
            <a:r>
              <a:rPr lang="en-US" altLang="en-US" sz="1800" dirty="0"/>
              <a:t>photon mixing is very </a:t>
            </a:r>
            <a:r>
              <a:rPr lang="en-US" altLang="en-US" sz="1800" dirty="0" smtClean="0"/>
              <a:t>tightly constrained. </a:t>
            </a:r>
            <a:r>
              <a:rPr lang="en-US" altLang="en-US" sz="1800" dirty="0"/>
              <a:t>We set it to zero </a:t>
            </a:r>
            <a:r>
              <a:rPr lang="en-US" altLang="en-US" sz="1800" dirty="0" smtClean="0"/>
              <a:t>(not </a:t>
            </a:r>
            <a:r>
              <a:rPr lang="en-US" altLang="en-US" sz="1800" dirty="0" err="1" smtClean="0"/>
              <a:t>radiatively</a:t>
            </a:r>
            <a:r>
              <a:rPr lang="en-US" altLang="en-US" sz="1800" dirty="0" smtClean="0"/>
              <a:t> generated till high loop order).    </a:t>
            </a:r>
            <a:endParaRPr lang="en-US" alt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P_tmp"/>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627797" y="1299478"/>
            <a:ext cx="1905000" cy="454025"/>
          </a:xfrm>
          <a:prstGeom prst="rect">
            <a:avLst/>
          </a:prstGeom>
          <a:noFill/>
          <a:ln>
            <a:noFill/>
          </a:ln>
          <a:effectLst/>
          <a:extLst/>
        </p:spPr>
      </p:pic>
      <p:sp>
        <p:nvSpPr>
          <p:cNvPr id="3" name="Text Box 12"/>
          <p:cNvSpPr txBox="1">
            <a:spLocks noChangeArrowheads="1"/>
          </p:cNvSpPr>
          <p:nvPr/>
        </p:nvSpPr>
        <p:spPr bwMode="auto">
          <a:xfrm>
            <a:off x="4513997" y="1295400"/>
            <a:ext cx="3943350" cy="366713"/>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part of U(4) invariant Higgs quartic</a:t>
            </a:r>
          </a:p>
        </p:txBody>
      </p:sp>
      <p:sp>
        <p:nvSpPr>
          <p:cNvPr id="4" name="Text Box 2"/>
          <p:cNvSpPr txBox="1">
            <a:spLocks noChangeArrowheads="1"/>
          </p:cNvSpPr>
          <p:nvPr/>
        </p:nvSpPr>
        <p:spPr bwMode="auto">
          <a:xfrm>
            <a:off x="438740" y="420469"/>
            <a:ext cx="8435975"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The SM sector communicates </a:t>
            </a:r>
            <a:r>
              <a:rPr lang="en-US" altLang="en-US" sz="1800" dirty="0">
                <a:solidFill>
                  <a:srgbClr val="FF0000"/>
                </a:solidFill>
              </a:rPr>
              <a:t>with the mirror world only </a:t>
            </a:r>
            <a:r>
              <a:rPr lang="en-US" altLang="en-US" sz="1800" dirty="0" smtClean="0">
                <a:solidFill>
                  <a:srgbClr val="FF0000"/>
                </a:solidFill>
              </a:rPr>
              <a:t>through </a:t>
            </a:r>
            <a:r>
              <a:rPr lang="en-US" altLang="en-US" sz="1800" dirty="0">
                <a:solidFill>
                  <a:srgbClr val="FF0000"/>
                </a:solidFill>
              </a:rPr>
              <a:t>the </a:t>
            </a:r>
            <a:r>
              <a:rPr lang="en-US" altLang="en-US" sz="1800" dirty="0" smtClean="0">
                <a:solidFill>
                  <a:srgbClr val="FF0000"/>
                </a:solidFill>
              </a:rPr>
              <a:t>Higgs portal. Very difficult to test. </a:t>
            </a:r>
            <a:endParaRPr lang="en-US" altLang="en-US" sz="1800" dirty="0">
              <a:solidFill>
                <a:srgbClr val="FF0000"/>
              </a:solidFill>
            </a:endParaRPr>
          </a:p>
        </p:txBody>
      </p:sp>
      <p:sp>
        <p:nvSpPr>
          <p:cNvPr id="5" name="Text Box 3"/>
          <p:cNvSpPr txBox="1">
            <a:spLocks noChangeArrowheads="1"/>
          </p:cNvSpPr>
          <p:nvPr/>
        </p:nvSpPr>
        <p:spPr bwMode="auto">
          <a:xfrm>
            <a:off x="485372" y="2031740"/>
            <a:ext cx="8435975" cy="646331"/>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After electroweak symmetry breaking the SM Higgs and twin Higgs mix, leading to corrections to Higgs physics.</a:t>
            </a:r>
            <a:endParaRPr lang="en-US" altLang="en-US" sz="1800" dirty="0"/>
          </a:p>
        </p:txBody>
      </p:sp>
      <p:sp>
        <p:nvSpPr>
          <p:cNvPr id="10" name="Text Box 4"/>
          <p:cNvSpPr txBox="1">
            <a:spLocks noChangeArrowheads="1"/>
          </p:cNvSpPr>
          <p:nvPr/>
        </p:nvSpPr>
        <p:spPr bwMode="auto">
          <a:xfrm>
            <a:off x="342900" y="5181600"/>
            <a:ext cx="8531815" cy="1200329"/>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002060"/>
                </a:solidFill>
              </a:rPr>
              <a:t>The Higgs portal </a:t>
            </a:r>
            <a:r>
              <a:rPr lang="en-US" altLang="en-US" sz="1800" dirty="0">
                <a:solidFill>
                  <a:srgbClr val="002060"/>
                </a:solidFill>
              </a:rPr>
              <a:t>interaction keeps the mirror sector in thermal </a:t>
            </a:r>
            <a:r>
              <a:rPr lang="en-US" altLang="en-US" sz="1800" dirty="0" smtClean="0">
                <a:solidFill>
                  <a:srgbClr val="002060"/>
                </a:solidFill>
              </a:rPr>
              <a:t>equilibrium with </a:t>
            </a:r>
            <a:r>
              <a:rPr lang="en-US" altLang="en-US" sz="1800" dirty="0">
                <a:solidFill>
                  <a:srgbClr val="002060"/>
                </a:solidFill>
              </a:rPr>
              <a:t>the </a:t>
            </a:r>
            <a:r>
              <a:rPr lang="en-US" altLang="en-US" sz="1800" dirty="0" smtClean="0">
                <a:solidFill>
                  <a:srgbClr val="002060"/>
                </a:solidFill>
              </a:rPr>
              <a:t>SM </a:t>
            </a:r>
            <a:r>
              <a:rPr lang="en-US" altLang="en-US" sz="1800" dirty="0">
                <a:solidFill>
                  <a:srgbClr val="002060"/>
                </a:solidFill>
              </a:rPr>
              <a:t>until temperatures of order </a:t>
            </a:r>
            <a:r>
              <a:rPr lang="en-US" altLang="en-US" sz="1800" dirty="0" smtClean="0">
                <a:solidFill>
                  <a:srgbClr val="002060"/>
                </a:solidFill>
              </a:rPr>
              <a:t>a few GeV</a:t>
            </a:r>
            <a:r>
              <a:rPr lang="en-US" altLang="en-US" sz="1800" dirty="0">
                <a:solidFill>
                  <a:srgbClr val="002060"/>
                </a:solidFill>
              </a:rPr>
              <a:t>. We require that between </a:t>
            </a:r>
          </a:p>
          <a:p>
            <a:pPr eaLnBrk="1" hangingPunct="1">
              <a:spcBef>
                <a:spcPct val="0"/>
              </a:spcBef>
              <a:buFontTx/>
              <a:buNone/>
            </a:pPr>
            <a:r>
              <a:rPr lang="en-US" altLang="en-US" sz="1800" dirty="0">
                <a:solidFill>
                  <a:srgbClr val="002060"/>
                </a:solidFill>
              </a:rPr>
              <a:t>this temperature and 5 MeV, when the weak interactions </a:t>
            </a:r>
            <a:r>
              <a:rPr lang="en-US" altLang="en-US" sz="1800" dirty="0" smtClean="0">
                <a:solidFill>
                  <a:srgbClr val="002060"/>
                </a:solidFill>
              </a:rPr>
              <a:t>decouple, some </a:t>
            </a:r>
            <a:endParaRPr lang="en-US" altLang="en-US" sz="1800" dirty="0">
              <a:solidFill>
                <a:srgbClr val="002060"/>
              </a:solidFill>
            </a:endParaRPr>
          </a:p>
          <a:p>
            <a:pPr eaLnBrk="1" hangingPunct="1">
              <a:spcBef>
                <a:spcPct val="0"/>
              </a:spcBef>
              <a:buFontTx/>
              <a:buNone/>
            </a:pPr>
            <a:r>
              <a:rPr lang="en-US" altLang="en-US" sz="1800" dirty="0">
                <a:solidFill>
                  <a:srgbClr val="002060"/>
                </a:solidFill>
              </a:rPr>
              <a:t>entropy is added to the Standard Model sector, but not to the mirror sector. </a:t>
            </a:r>
            <a:endParaRPr lang="en-US" altLang="en-US" sz="1800" baseline="18000" dirty="0">
              <a:solidFill>
                <a:srgbClr val="002060"/>
              </a:solidFill>
            </a:endParaRPr>
          </a:p>
        </p:txBody>
      </p:sp>
      <p:pic>
        <p:nvPicPr>
          <p:cNvPr id="1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754" y="2790565"/>
            <a:ext cx="4724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bwMode="auto">
          <a:xfrm>
            <a:off x="2819400" y="1526490"/>
            <a:ext cx="1463154" cy="0"/>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3"/>
          <p:cNvSpPr txBox="1">
            <a:spLocks noChangeArrowheads="1"/>
          </p:cNvSpPr>
          <p:nvPr/>
        </p:nvSpPr>
        <p:spPr bwMode="auto">
          <a:xfrm>
            <a:off x="296009" y="4351866"/>
            <a:ext cx="8435975" cy="646331"/>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 tightest constraints on this class of theories come from the cosmological bounds on dark radiation.</a:t>
            </a:r>
            <a:endParaRPr lang="en-US" altLang="en-US" sz="1800" dirty="0"/>
          </a:p>
        </p:txBody>
      </p:sp>
    </p:spTree>
    <p:extLst>
      <p:ext uri="{BB962C8B-B14F-4D97-AF65-F5344CB8AC3E}">
        <p14:creationId xmlns:p14="http://schemas.microsoft.com/office/powerpoint/2010/main" val="2847593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34215" y="533400"/>
            <a:ext cx="8435975" cy="400110"/>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u="sng" dirty="0" smtClean="0"/>
              <a:t>Fraternal Twin Higgs Models  </a:t>
            </a:r>
            <a:endParaRPr lang="en-US" altLang="en-US" sz="2000" u="sng" dirty="0"/>
          </a:p>
        </p:txBody>
      </p:sp>
      <p:sp>
        <p:nvSpPr>
          <p:cNvPr id="29700" name="Text Box 4"/>
          <p:cNvSpPr txBox="1">
            <a:spLocks noChangeArrowheads="1"/>
          </p:cNvSpPr>
          <p:nvPr/>
        </p:nvSpPr>
        <p:spPr bwMode="auto">
          <a:xfrm>
            <a:off x="671981" y="3943602"/>
            <a:ext cx="184150" cy="274637"/>
          </a:xfrm>
          <a:prstGeom prst="rect">
            <a:avLst/>
          </a:prstGeom>
          <a:noFill/>
          <a:ln>
            <a:noFill/>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aseline="-18000"/>
          </a:p>
        </p:txBody>
      </p:sp>
      <p:cxnSp>
        <p:nvCxnSpPr>
          <p:cNvPr id="29702" name="AutoShape 6"/>
          <p:cNvCxnSpPr>
            <a:cxnSpLocks noChangeShapeType="1"/>
          </p:cNvCxnSpPr>
          <p:nvPr/>
        </p:nvCxnSpPr>
        <p:spPr bwMode="auto">
          <a:xfrm>
            <a:off x="2505166" y="3534225"/>
            <a:ext cx="0" cy="0"/>
          </a:xfrm>
          <a:prstGeom prst="straightConnector1">
            <a:avLst/>
          </a:prstGeom>
          <a:noFill/>
          <a:ln w="9525">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
          <p:cNvSpPr txBox="1">
            <a:spLocks noChangeArrowheads="1"/>
          </p:cNvSpPr>
          <p:nvPr/>
        </p:nvSpPr>
        <p:spPr bwMode="auto">
          <a:xfrm>
            <a:off x="374556" y="3810000"/>
            <a:ext cx="8435975" cy="646331"/>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 absence of light mirror states associated with the light quarks means that the lightest hadrons in mirror sector can be </a:t>
            </a:r>
            <a:r>
              <a:rPr lang="en-US" altLang="en-US" sz="1800" dirty="0" err="1" smtClean="0"/>
              <a:t>glueballs</a:t>
            </a:r>
            <a:r>
              <a:rPr lang="en-US" altLang="en-US" sz="1800" dirty="0" smtClean="0"/>
              <a:t>. </a:t>
            </a:r>
          </a:p>
        </p:txBody>
      </p:sp>
      <p:sp>
        <p:nvSpPr>
          <p:cNvPr id="15" name="Text Box 6"/>
          <p:cNvSpPr txBox="1">
            <a:spLocks noChangeArrowheads="1"/>
          </p:cNvSpPr>
          <p:nvPr/>
        </p:nvSpPr>
        <p:spPr bwMode="auto">
          <a:xfrm>
            <a:off x="374557" y="1295400"/>
            <a:ext cx="8435975"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Below 5 </a:t>
            </a:r>
            <a:r>
              <a:rPr lang="en-US" altLang="en-US" sz="1800" dirty="0" err="1" smtClean="0"/>
              <a:t>TeV</a:t>
            </a:r>
            <a:r>
              <a:rPr lang="en-US" altLang="en-US" sz="1800" dirty="0" smtClean="0"/>
              <a:t>, the only light twin states present in the theory are those essential for naturalness or consistency (anomaly cancellation).     </a:t>
            </a:r>
            <a:endParaRPr lang="en-US" altLang="en-US" sz="1800" dirty="0"/>
          </a:p>
        </p:txBody>
      </p:sp>
      <p:sp>
        <p:nvSpPr>
          <p:cNvPr id="10" name="Text Box 3"/>
          <p:cNvSpPr txBox="1">
            <a:spLocks noChangeArrowheads="1"/>
          </p:cNvSpPr>
          <p:nvPr/>
        </p:nvSpPr>
        <p:spPr bwMode="auto">
          <a:xfrm>
            <a:off x="387257" y="4648200"/>
            <a:ext cx="8435975" cy="646331"/>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These can be accessed through the Higgs portal and can give rise to exotic phenomenology such as displaced vertices.  </a:t>
            </a:r>
            <a:endParaRPr lang="en-US" altLang="en-US" sz="1800" dirty="0"/>
          </a:p>
        </p:txBody>
      </p:sp>
      <p:sp>
        <p:nvSpPr>
          <p:cNvPr id="11" name="TextBox 10"/>
          <p:cNvSpPr txBox="1"/>
          <p:nvPr/>
        </p:nvSpPr>
        <p:spPr>
          <a:xfrm>
            <a:off x="5105400" y="579566"/>
            <a:ext cx="3413114" cy="338554"/>
          </a:xfrm>
          <a:prstGeom prst="rect">
            <a:avLst/>
          </a:prstGeom>
          <a:noFill/>
        </p:spPr>
        <p:txBody>
          <a:bodyPr wrap="none" rtlCol="0">
            <a:spAutoFit/>
          </a:bodyPr>
          <a:lstStyle/>
          <a:p>
            <a:r>
              <a:rPr lang="en-US" sz="1600" dirty="0" smtClean="0">
                <a:solidFill>
                  <a:srgbClr val="FF0000"/>
                </a:solidFill>
              </a:rPr>
              <a:t>Craig, Katz, </a:t>
            </a:r>
            <a:r>
              <a:rPr lang="en-US" sz="1600" dirty="0" err="1" smtClean="0">
                <a:solidFill>
                  <a:srgbClr val="FF0000"/>
                </a:solidFill>
              </a:rPr>
              <a:t>Strassler</a:t>
            </a:r>
            <a:r>
              <a:rPr lang="en-US" sz="1600" dirty="0" smtClean="0">
                <a:solidFill>
                  <a:srgbClr val="FF0000"/>
                </a:solidFill>
              </a:rPr>
              <a:t> &amp; </a:t>
            </a:r>
            <a:r>
              <a:rPr lang="en-US" sz="1600" dirty="0" err="1" smtClean="0">
                <a:solidFill>
                  <a:srgbClr val="FF0000"/>
                </a:solidFill>
              </a:rPr>
              <a:t>Sundrum</a:t>
            </a:r>
            <a:endParaRPr lang="en-US" sz="1600" dirty="0">
              <a:solidFill>
                <a:srgbClr val="FF0000"/>
              </a:solidFill>
            </a:endParaRPr>
          </a:p>
        </p:txBody>
      </p:sp>
      <p:sp>
        <p:nvSpPr>
          <p:cNvPr id="12" name="Text Box 3"/>
          <p:cNvSpPr txBox="1">
            <a:spLocks noChangeArrowheads="1"/>
          </p:cNvSpPr>
          <p:nvPr/>
        </p:nvSpPr>
        <p:spPr bwMode="auto">
          <a:xfrm>
            <a:off x="423116" y="2161516"/>
            <a:ext cx="5645245" cy="369332"/>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0"/>
              </a:spcBef>
            </a:pPr>
            <a:r>
              <a:rPr lang="en-US" altLang="en-US" sz="1800" dirty="0" smtClean="0">
                <a:solidFill>
                  <a:srgbClr val="00B050"/>
                </a:solidFill>
              </a:rPr>
              <a:t>3</a:t>
            </a:r>
            <a:r>
              <a:rPr lang="en-US" altLang="en-US" sz="1800" baseline="30000" dirty="0" smtClean="0">
                <a:solidFill>
                  <a:srgbClr val="00B050"/>
                </a:solidFill>
              </a:rPr>
              <a:t>rd</a:t>
            </a:r>
            <a:r>
              <a:rPr lang="en-US" altLang="en-US" sz="1800" dirty="0" smtClean="0">
                <a:solidFill>
                  <a:srgbClr val="00B050"/>
                </a:solidFill>
              </a:rPr>
              <a:t> generation fermions. </a:t>
            </a:r>
            <a:endParaRPr lang="en-US" altLang="en-US" sz="1800" dirty="0">
              <a:solidFill>
                <a:srgbClr val="00B050"/>
              </a:solidFill>
            </a:endParaRPr>
          </a:p>
        </p:txBody>
      </p:sp>
      <p:sp>
        <p:nvSpPr>
          <p:cNvPr id="13" name="Text Box 3"/>
          <p:cNvSpPr txBox="1">
            <a:spLocks noChangeArrowheads="1"/>
          </p:cNvSpPr>
          <p:nvPr/>
        </p:nvSpPr>
        <p:spPr bwMode="auto">
          <a:xfrm>
            <a:off x="408923" y="2705796"/>
            <a:ext cx="5645244" cy="369332"/>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0"/>
              </a:spcBef>
            </a:pPr>
            <a:r>
              <a:rPr lang="en-US" altLang="en-US" sz="1800" dirty="0" smtClean="0">
                <a:solidFill>
                  <a:srgbClr val="00B050"/>
                </a:solidFill>
              </a:rPr>
              <a:t>SU(2) gauge bosons (but not hypercharge)  </a:t>
            </a:r>
            <a:endParaRPr lang="en-US" altLang="en-US" sz="1800" dirty="0">
              <a:solidFill>
                <a:srgbClr val="00B050"/>
              </a:solidFill>
            </a:endParaRPr>
          </a:p>
        </p:txBody>
      </p:sp>
      <p:sp>
        <p:nvSpPr>
          <p:cNvPr id="14" name="Text Box 3"/>
          <p:cNvSpPr txBox="1">
            <a:spLocks noChangeArrowheads="1"/>
          </p:cNvSpPr>
          <p:nvPr/>
        </p:nvSpPr>
        <p:spPr bwMode="auto">
          <a:xfrm>
            <a:off x="423116" y="3202055"/>
            <a:ext cx="5632544" cy="369332"/>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0"/>
              </a:spcBef>
            </a:pPr>
            <a:r>
              <a:rPr lang="en-US" altLang="en-US" sz="1800" dirty="0" smtClean="0">
                <a:solidFill>
                  <a:srgbClr val="00B050"/>
                </a:solidFill>
              </a:rPr>
              <a:t>mirror color gauge bosons</a:t>
            </a:r>
            <a:endParaRPr lang="en-US" altLang="en-US" sz="1800" dirty="0">
              <a:solidFill>
                <a:srgbClr val="00B050"/>
              </a:solidFill>
            </a:endParaRPr>
          </a:p>
        </p:txBody>
      </p:sp>
      <p:cxnSp>
        <p:nvCxnSpPr>
          <p:cNvPr id="4" name="Straight Arrow Connector 3"/>
          <p:cNvCxnSpPr/>
          <p:nvPr/>
        </p:nvCxnSpPr>
        <p:spPr bwMode="auto">
          <a:xfrm flipH="1">
            <a:off x="6193865" y="3386721"/>
            <a:ext cx="1143000" cy="0"/>
          </a:xfrm>
          <a:prstGeom prst="straightConnector1">
            <a:avLst/>
          </a:prstGeom>
          <a:solidFill>
            <a:schemeClr val="accent1"/>
          </a:solidFill>
          <a:ln w="28575" cap="flat" cmpd="sng" algn="ctr">
            <a:no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Text Box 3"/>
              <p:cNvSpPr txBox="1">
                <a:spLocks noChangeArrowheads="1"/>
              </p:cNvSpPr>
              <p:nvPr/>
            </p:nvSpPr>
            <p:spPr bwMode="auto">
              <a:xfrm>
                <a:off x="423116" y="5486400"/>
                <a:ext cx="8435975" cy="730136"/>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Cosmological constraints are more easily satisfied. The mirror b and </a:t>
                </a:r>
                <a14:m>
                  <m:oMath xmlns:m="http://schemas.openxmlformats.org/officeDocument/2006/math">
                    <m:r>
                      <a:rPr lang="en-US" altLang="en-US" sz="2400" i="1" smtClean="0">
                        <a:latin typeface="Cambria Math"/>
                        <a:ea typeface="Cambria Math"/>
                      </a:rPr>
                      <m:t>𝝉</m:t>
                    </m:r>
                  </m:oMath>
                </a14:m>
                <a:r>
                  <a:rPr lang="en-US" altLang="en-US" sz="1800" dirty="0" smtClean="0"/>
                  <a:t> are dark matter candidates. </a:t>
                </a:r>
                <a:endParaRPr lang="en-US" altLang="en-US" sz="1800" dirty="0"/>
              </a:p>
            </p:txBody>
          </p:sp>
        </mc:Choice>
        <mc:Fallback xmlns="">
          <p:sp>
            <p:nvSpPr>
              <p:cNvPr id="16" name="Text Box 3"/>
              <p:cNvSpPr txBox="1">
                <a:spLocks noRot="1" noChangeAspect="1" noMove="1" noResize="1" noEditPoints="1" noAdjustHandles="1" noChangeArrowheads="1" noChangeShapeType="1" noTextEdit="1"/>
              </p:cNvSpPr>
              <p:nvPr/>
            </p:nvSpPr>
            <p:spPr bwMode="auto">
              <a:xfrm>
                <a:off x="423116" y="5486400"/>
                <a:ext cx="8435975" cy="730136"/>
              </a:xfrm>
              <a:prstGeom prst="rect">
                <a:avLst/>
              </a:prstGeom>
              <a:blipFill rotWithShape="1">
                <a:blip r:embed="rId2"/>
                <a:stretch>
                  <a:fillRect l="-578" b="-12500"/>
                </a:stretch>
              </a:blipFill>
              <a:ln w="9525">
                <a:noFill/>
                <a:miter lim="800000"/>
                <a:headEnd/>
                <a:tailEnd/>
              </a:ln>
              <a:effectLst/>
            </p:spPr>
            <p:txBody>
              <a:bodyPr/>
              <a:lstStyle/>
              <a:p>
                <a:r>
                  <a:rPr lang="en-US">
                    <a:noFill/>
                  </a:rPr>
                  <a:t> </a:t>
                </a:r>
              </a:p>
            </p:txBody>
          </p:sp>
        </mc:Fallback>
      </mc:AlternateContent>
      <p:sp>
        <p:nvSpPr>
          <p:cNvPr id="17" name="Text Box 3"/>
          <p:cNvSpPr txBox="1">
            <a:spLocks noChangeArrowheads="1"/>
          </p:cNvSpPr>
          <p:nvPr/>
        </p:nvSpPr>
        <p:spPr bwMode="auto">
          <a:xfrm>
            <a:off x="3844367" y="5877982"/>
            <a:ext cx="4419600" cy="338554"/>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600" dirty="0" smtClean="0">
                <a:solidFill>
                  <a:srgbClr val="FF0000"/>
                </a:solidFill>
              </a:rPr>
              <a:t>Garcia, </a:t>
            </a:r>
            <a:r>
              <a:rPr lang="en-US" altLang="en-US" sz="1600" dirty="0" err="1" smtClean="0">
                <a:solidFill>
                  <a:srgbClr val="FF0000"/>
                </a:solidFill>
              </a:rPr>
              <a:t>Lasenby</a:t>
            </a:r>
            <a:r>
              <a:rPr lang="en-US" altLang="en-US" sz="1600" dirty="0" smtClean="0">
                <a:solidFill>
                  <a:srgbClr val="FF0000"/>
                </a:solidFill>
              </a:rPr>
              <a:t> &amp; March-Russell </a:t>
            </a:r>
            <a:endParaRPr lang="en-US" altLang="en-US" sz="1600" dirty="0">
              <a:solidFill>
                <a:srgbClr val="FF0000"/>
              </a:solidFill>
            </a:endParaRPr>
          </a:p>
        </p:txBody>
      </p:sp>
      <p:sp>
        <p:nvSpPr>
          <p:cNvPr id="18" name="Text Box 3"/>
          <p:cNvSpPr txBox="1">
            <a:spLocks noChangeArrowheads="1"/>
          </p:cNvSpPr>
          <p:nvPr/>
        </p:nvSpPr>
        <p:spPr bwMode="auto">
          <a:xfrm>
            <a:off x="3810000" y="6219583"/>
            <a:ext cx="4419600" cy="338554"/>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1600" dirty="0" smtClean="0">
                <a:solidFill>
                  <a:srgbClr val="FF0000"/>
                </a:solidFill>
              </a:rPr>
              <a:t>Craig &amp; Katz </a:t>
            </a:r>
            <a:endParaRPr lang="en-US" altLang="en-US" sz="1600" dirty="0">
              <a:solidFill>
                <a:srgbClr val="FF0000"/>
              </a:solidFill>
            </a:endParaRPr>
          </a:p>
        </p:txBody>
      </p:sp>
    </p:spTree>
    <p:extLst>
      <p:ext uri="{BB962C8B-B14F-4D97-AF65-F5344CB8AC3E}">
        <p14:creationId xmlns:p14="http://schemas.microsoft.com/office/powerpoint/2010/main" val="1509570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2907429"/>
            <a:ext cx="76242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4000" dirty="0" smtClean="0"/>
              <a:t>Signals of Neutral Naturalness</a:t>
            </a:r>
            <a:endParaRPr lang="en-US" altLang="en-US" sz="4000" dirty="0"/>
          </a:p>
        </p:txBody>
      </p:sp>
    </p:spTree>
    <p:extLst>
      <p:ext uri="{BB962C8B-B14F-4D97-AF65-F5344CB8AC3E}">
        <p14:creationId xmlns:p14="http://schemas.microsoft.com/office/powerpoint/2010/main" val="2625860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 y="1371600"/>
            <a:ext cx="7521575" cy="376238"/>
          </a:xfrm>
          <a:prstGeom prst="rect">
            <a:avLst/>
          </a:prstGeom>
          <a:solidFill>
            <a:schemeClr val="bg1"/>
          </a:solid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70C0"/>
                </a:solidFill>
              </a:rPr>
              <a:t>The Higgs potential in the Standard Model takes the following form.</a:t>
            </a:r>
          </a:p>
        </p:txBody>
      </p:sp>
      <p:pic>
        <p:nvPicPr>
          <p:cNvPr id="5123" name="Picture 3" descr="TP_tmp"/>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133600"/>
            <a:ext cx="51816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 Box 4"/>
          <p:cNvSpPr txBox="1">
            <a:spLocks noChangeArrowheads="1"/>
          </p:cNvSpPr>
          <p:nvPr/>
        </p:nvSpPr>
        <p:spPr bwMode="auto">
          <a:xfrm>
            <a:off x="457200" y="3200400"/>
            <a:ext cx="6378575" cy="37623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70C0"/>
                </a:solidFill>
              </a:rPr>
              <a:t>Minimizing this potential we find for the electroweak VEV</a:t>
            </a:r>
          </a:p>
        </p:txBody>
      </p:sp>
      <p:pic>
        <p:nvPicPr>
          <p:cNvPr id="5125" name="Picture 5" descr="TP_tmp"/>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3962400"/>
            <a:ext cx="2438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Text Box 6"/>
          <p:cNvSpPr txBox="1">
            <a:spLocks noChangeArrowheads="1"/>
          </p:cNvSpPr>
          <p:nvPr/>
        </p:nvSpPr>
        <p:spPr bwMode="auto">
          <a:xfrm>
            <a:off x="457200" y="4876800"/>
            <a:ext cx="4384675" cy="376238"/>
          </a:xfrm>
          <a:prstGeom prst="rect">
            <a:avLst/>
          </a:prstGeom>
          <a:solidFill>
            <a:schemeClr val="bg1"/>
          </a:solid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70C0"/>
                </a:solidFill>
              </a:rPr>
              <a:t>and for the mass of the physical Higgs</a:t>
            </a:r>
          </a:p>
        </p:txBody>
      </p:sp>
      <p:pic>
        <p:nvPicPr>
          <p:cNvPr id="5127" name="Picture 7" descr="TP_tmp"/>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057400" y="5562600"/>
            <a:ext cx="35052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Text Box 8"/>
          <p:cNvSpPr txBox="1">
            <a:spLocks noChangeArrowheads="1"/>
          </p:cNvSpPr>
          <p:nvPr/>
        </p:nvSpPr>
        <p:spPr bwMode="auto">
          <a:xfrm>
            <a:off x="381000" y="381000"/>
            <a:ext cx="8382000" cy="646113"/>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Theories in which electroweak symmetry is broken by a scalar Higgs suffer from a fine-tuning problem.  Let us understand the issue in greater detail.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9107" y="441157"/>
            <a:ext cx="8471721" cy="400110"/>
          </a:xfrm>
          <a:prstGeom prst="rect">
            <a:avLst/>
          </a:prstGeom>
          <a:noFill/>
        </p:spPr>
        <p:txBody>
          <a:bodyPr wrap="square" rtlCol="0">
            <a:spAutoFit/>
          </a:bodyPr>
          <a:lstStyle/>
          <a:p>
            <a:r>
              <a:rPr lang="en-US" dirty="0" smtClean="0"/>
              <a:t>How can these theories  be tested at colliders?</a:t>
            </a:r>
            <a:endParaRPr lang="en-US" dirty="0"/>
          </a:p>
        </p:txBody>
      </p:sp>
      <p:sp>
        <p:nvSpPr>
          <p:cNvPr id="12" name="Text Box 4"/>
          <p:cNvSpPr txBox="1">
            <a:spLocks noChangeArrowheads="1"/>
          </p:cNvSpPr>
          <p:nvPr/>
        </p:nvSpPr>
        <p:spPr bwMode="auto">
          <a:xfrm>
            <a:off x="291279" y="881840"/>
            <a:ext cx="8651875" cy="923330"/>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342900" indent="-342900" eaLnBrk="1" hangingPunct="1">
              <a:buFont typeface="Arial" panose="020B0604020202020204" pitchFamily="34" charset="0"/>
              <a:buChar char="•"/>
            </a:pPr>
            <a:r>
              <a:rPr lang="en-US" altLang="en-US" sz="1800" dirty="0" smtClean="0"/>
              <a:t>Precision Higgs studies. </a:t>
            </a:r>
            <a:r>
              <a:rPr lang="en-US" altLang="en-US" sz="1800" dirty="0"/>
              <a:t> </a:t>
            </a:r>
          </a:p>
          <a:p>
            <a:pPr eaLnBrk="1" hangingPunct="1"/>
            <a:r>
              <a:rPr lang="en-US" altLang="en-US" sz="1800" dirty="0"/>
              <a:t> </a:t>
            </a:r>
            <a:r>
              <a:rPr lang="en-US" altLang="en-US" sz="1800" dirty="0" smtClean="0"/>
              <a:t>    </a:t>
            </a:r>
            <a:r>
              <a:rPr lang="en-US" altLang="en-US" sz="1800" dirty="0" smtClean="0">
                <a:solidFill>
                  <a:srgbClr val="0070C0"/>
                </a:solidFill>
              </a:rPr>
              <a:t>Hidden sector must  have large couplings to the Higgs. Can affect </a:t>
            </a:r>
          </a:p>
          <a:p>
            <a:pPr eaLnBrk="1" hangingPunct="1"/>
            <a:r>
              <a:rPr lang="en-US" altLang="en-US" sz="1800" dirty="0" smtClean="0">
                <a:solidFill>
                  <a:srgbClr val="0070C0"/>
                </a:solidFill>
              </a:rPr>
              <a:t>     its properties.                        </a:t>
            </a:r>
            <a:endParaRPr lang="en-US" altLang="en-US" sz="1800" dirty="0">
              <a:solidFill>
                <a:srgbClr val="0070C0"/>
              </a:solidFill>
            </a:endParaRPr>
          </a:p>
        </p:txBody>
      </p:sp>
      <p:sp>
        <p:nvSpPr>
          <p:cNvPr id="13" name="Text Box 4"/>
          <p:cNvSpPr txBox="1">
            <a:spLocks noChangeArrowheads="1"/>
          </p:cNvSpPr>
          <p:nvPr/>
        </p:nvSpPr>
        <p:spPr bwMode="auto">
          <a:xfrm>
            <a:off x="309107" y="3015440"/>
            <a:ext cx="8651875" cy="923330"/>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342900" indent="-342900" eaLnBrk="1" hangingPunct="1">
              <a:buFont typeface="Arial" panose="020B0604020202020204" pitchFamily="34" charset="0"/>
              <a:buChar char="•"/>
            </a:pPr>
            <a:r>
              <a:rPr lang="en-US" altLang="en-US" sz="1800" dirty="0" smtClean="0"/>
              <a:t>Exotic Higgs decays.</a:t>
            </a:r>
          </a:p>
          <a:p>
            <a:pPr eaLnBrk="1" hangingPunct="1"/>
            <a:r>
              <a:rPr lang="en-US" altLang="en-US" sz="1800" dirty="0"/>
              <a:t> </a:t>
            </a:r>
            <a:r>
              <a:rPr lang="en-US" altLang="en-US" sz="1800" dirty="0" smtClean="0"/>
              <a:t>    </a:t>
            </a:r>
            <a:r>
              <a:rPr lang="en-US" altLang="en-US" sz="1800" dirty="0" smtClean="0">
                <a:solidFill>
                  <a:srgbClr val="0070C0"/>
                </a:solidFill>
              </a:rPr>
              <a:t>Mirror QCD is a characteristic feature of these theories. Higgs can     </a:t>
            </a:r>
          </a:p>
          <a:p>
            <a:pPr eaLnBrk="1" hangingPunct="1"/>
            <a:r>
              <a:rPr lang="en-US" altLang="en-US" sz="1800" dirty="0" smtClean="0">
                <a:solidFill>
                  <a:srgbClr val="0070C0"/>
                </a:solidFill>
              </a:rPr>
              <a:t>     decay to mirror </a:t>
            </a:r>
            <a:r>
              <a:rPr lang="en-US" altLang="en-US" sz="1800" dirty="0" err="1" smtClean="0">
                <a:solidFill>
                  <a:srgbClr val="0070C0"/>
                </a:solidFill>
              </a:rPr>
              <a:t>glueballs</a:t>
            </a:r>
            <a:r>
              <a:rPr lang="en-US" altLang="en-US" sz="1800" dirty="0" smtClean="0">
                <a:solidFill>
                  <a:srgbClr val="0070C0"/>
                </a:solidFill>
              </a:rPr>
              <a:t>, which can decay back to SM particles.</a:t>
            </a:r>
            <a:endParaRPr lang="en-US" altLang="en-US" sz="1800" dirty="0">
              <a:solidFill>
                <a:srgbClr val="0070C0"/>
              </a:solidFill>
            </a:endParaRPr>
          </a:p>
        </p:txBody>
      </p:sp>
      <p:sp>
        <p:nvSpPr>
          <p:cNvPr id="9" name="Text Box 4"/>
          <p:cNvSpPr txBox="1">
            <a:spLocks noChangeArrowheads="1"/>
          </p:cNvSpPr>
          <p:nvPr/>
        </p:nvSpPr>
        <p:spPr bwMode="auto">
          <a:xfrm>
            <a:off x="762000" y="2177240"/>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Folded </a:t>
            </a:r>
            <a:r>
              <a:rPr lang="en-US" altLang="en-US" sz="1800" dirty="0">
                <a:solidFill>
                  <a:srgbClr val="00B050"/>
                </a:solidFill>
              </a:rPr>
              <a:t>S</a:t>
            </a:r>
            <a:r>
              <a:rPr lang="en-US" altLang="en-US" sz="1800" dirty="0" smtClean="0">
                <a:solidFill>
                  <a:srgbClr val="00B050"/>
                </a:solidFill>
              </a:rPr>
              <a:t>upersymmetry</a:t>
            </a:r>
            <a:endParaRPr lang="en-US" altLang="en-US" sz="1800" dirty="0">
              <a:solidFill>
                <a:srgbClr val="00B050"/>
              </a:solidFill>
            </a:endParaRPr>
          </a:p>
        </p:txBody>
      </p:sp>
      <p:sp>
        <p:nvSpPr>
          <p:cNvPr id="10" name="Text Box 4"/>
          <p:cNvSpPr txBox="1">
            <a:spLocks noChangeArrowheads="1"/>
          </p:cNvSpPr>
          <p:nvPr/>
        </p:nvSpPr>
        <p:spPr bwMode="auto">
          <a:xfrm>
            <a:off x="762000" y="2557270"/>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Quirky </a:t>
            </a:r>
            <a:r>
              <a:rPr lang="en-US" altLang="en-US" sz="1800" dirty="0">
                <a:solidFill>
                  <a:srgbClr val="00B050"/>
                </a:solidFill>
              </a:rPr>
              <a:t>L</a:t>
            </a:r>
            <a:r>
              <a:rPr lang="en-US" altLang="en-US" sz="1800" dirty="0" smtClean="0">
                <a:solidFill>
                  <a:srgbClr val="00B050"/>
                </a:solidFill>
              </a:rPr>
              <a:t>ittle Higgs</a:t>
            </a:r>
            <a:endParaRPr lang="en-US" altLang="en-US" sz="1800" dirty="0">
              <a:solidFill>
                <a:srgbClr val="00B050"/>
              </a:solidFill>
            </a:endParaRPr>
          </a:p>
        </p:txBody>
      </p:sp>
      <p:sp>
        <p:nvSpPr>
          <p:cNvPr id="11" name="Text Box 4"/>
          <p:cNvSpPr txBox="1">
            <a:spLocks noChangeArrowheads="1"/>
          </p:cNvSpPr>
          <p:nvPr/>
        </p:nvSpPr>
        <p:spPr bwMode="auto">
          <a:xfrm>
            <a:off x="762000" y="1836172"/>
            <a:ext cx="3810000"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Mirror and Fraternal Twin Higgs</a:t>
            </a:r>
            <a:endParaRPr lang="en-US" altLang="en-US" sz="1800" dirty="0">
              <a:solidFill>
                <a:srgbClr val="00B050"/>
              </a:solidFill>
            </a:endParaRPr>
          </a:p>
        </p:txBody>
      </p:sp>
      <p:sp>
        <p:nvSpPr>
          <p:cNvPr id="16" name="Text Box 4"/>
          <p:cNvSpPr txBox="1">
            <a:spLocks noChangeArrowheads="1"/>
          </p:cNvSpPr>
          <p:nvPr/>
        </p:nvSpPr>
        <p:spPr bwMode="auto">
          <a:xfrm>
            <a:off x="761999" y="4279838"/>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Folded </a:t>
            </a:r>
            <a:r>
              <a:rPr lang="en-US" altLang="en-US" sz="1800" dirty="0">
                <a:solidFill>
                  <a:srgbClr val="00B050"/>
                </a:solidFill>
              </a:rPr>
              <a:t>S</a:t>
            </a:r>
            <a:r>
              <a:rPr lang="en-US" altLang="en-US" sz="1800" dirty="0" smtClean="0">
                <a:solidFill>
                  <a:srgbClr val="00B050"/>
                </a:solidFill>
              </a:rPr>
              <a:t>upersymmetry</a:t>
            </a:r>
            <a:endParaRPr lang="en-US" altLang="en-US" sz="1800" dirty="0">
              <a:solidFill>
                <a:srgbClr val="00B050"/>
              </a:solidFill>
            </a:endParaRPr>
          </a:p>
        </p:txBody>
      </p:sp>
      <p:sp>
        <p:nvSpPr>
          <p:cNvPr id="18" name="Text Box 4"/>
          <p:cNvSpPr txBox="1">
            <a:spLocks noChangeArrowheads="1"/>
          </p:cNvSpPr>
          <p:nvPr/>
        </p:nvSpPr>
        <p:spPr bwMode="auto">
          <a:xfrm>
            <a:off x="761998" y="4659868"/>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Quirky </a:t>
            </a:r>
            <a:r>
              <a:rPr lang="en-US" altLang="en-US" sz="1800" dirty="0">
                <a:solidFill>
                  <a:srgbClr val="00B050"/>
                </a:solidFill>
              </a:rPr>
              <a:t>L</a:t>
            </a:r>
            <a:r>
              <a:rPr lang="en-US" altLang="en-US" sz="1800" dirty="0" smtClean="0">
                <a:solidFill>
                  <a:srgbClr val="00B050"/>
                </a:solidFill>
              </a:rPr>
              <a:t>ittle Higgs</a:t>
            </a:r>
            <a:endParaRPr lang="en-US" altLang="en-US" sz="1800" dirty="0">
              <a:solidFill>
                <a:srgbClr val="00B050"/>
              </a:solidFill>
            </a:endParaRPr>
          </a:p>
        </p:txBody>
      </p:sp>
      <p:sp>
        <p:nvSpPr>
          <p:cNvPr id="19" name="Text Box 4"/>
          <p:cNvSpPr txBox="1">
            <a:spLocks noChangeArrowheads="1"/>
          </p:cNvSpPr>
          <p:nvPr/>
        </p:nvSpPr>
        <p:spPr bwMode="auto">
          <a:xfrm>
            <a:off x="762000" y="3938770"/>
            <a:ext cx="3810000"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Fraternal Twin Higgs</a:t>
            </a:r>
            <a:endParaRPr lang="en-US" altLang="en-US" sz="1800" dirty="0">
              <a:solidFill>
                <a:srgbClr val="00B050"/>
              </a:solidFill>
            </a:endParaRPr>
          </a:p>
        </p:txBody>
      </p:sp>
      <p:sp>
        <p:nvSpPr>
          <p:cNvPr id="20" name="Text Box 4"/>
          <p:cNvSpPr txBox="1">
            <a:spLocks noChangeArrowheads="1"/>
          </p:cNvSpPr>
          <p:nvPr/>
        </p:nvSpPr>
        <p:spPr bwMode="auto">
          <a:xfrm>
            <a:off x="294908" y="5157507"/>
            <a:ext cx="8651875" cy="646331"/>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342900" indent="-342900" eaLnBrk="1" hangingPunct="1">
              <a:buFont typeface="Arial" panose="020B0604020202020204" pitchFamily="34" charset="0"/>
              <a:buChar char="•"/>
            </a:pPr>
            <a:r>
              <a:rPr lang="en-US" altLang="en-US" sz="1800" dirty="0" smtClean="0"/>
              <a:t>If top partners carry electroweak charge, direct production.</a:t>
            </a:r>
          </a:p>
          <a:p>
            <a:pPr eaLnBrk="1" hangingPunct="1"/>
            <a:r>
              <a:rPr lang="en-US" altLang="en-US" sz="1800" dirty="0"/>
              <a:t> </a:t>
            </a:r>
            <a:r>
              <a:rPr lang="en-US" altLang="en-US" sz="1800" dirty="0" smtClean="0"/>
              <a:t>    </a:t>
            </a:r>
            <a:r>
              <a:rPr lang="en-US" altLang="en-US" sz="1800" dirty="0">
                <a:solidFill>
                  <a:srgbClr val="0070C0"/>
                </a:solidFill>
              </a:rPr>
              <a:t>D</a:t>
            </a:r>
            <a:r>
              <a:rPr lang="en-US" altLang="en-US" sz="1800" dirty="0" smtClean="0">
                <a:solidFill>
                  <a:srgbClr val="0070C0"/>
                </a:solidFill>
              </a:rPr>
              <a:t>ecay products may be SM particles. </a:t>
            </a:r>
            <a:endParaRPr lang="en-US" altLang="en-US" sz="1800" dirty="0">
              <a:solidFill>
                <a:srgbClr val="0070C0"/>
              </a:solidFill>
            </a:endParaRPr>
          </a:p>
        </p:txBody>
      </p:sp>
      <p:sp>
        <p:nvSpPr>
          <p:cNvPr id="21" name="Text Box 4"/>
          <p:cNvSpPr txBox="1">
            <a:spLocks noChangeArrowheads="1"/>
          </p:cNvSpPr>
          <p:nvPr/>
        </p:nvSpPr>
        <p:spPr bwMode="auto">
          <a:xfrm>
            <a:off x="762000" y="5803838"/>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Folded </a:t>
            </a:r>
            <a:r>
              <a:rPr lang="en-US" altLang="en-US" sz="1800" dirty="0">
                <a:solidFill>
                  <a:srgbClr val="00B050"/>
                </a:solidFill>
              </a:rPr>
              <a:t>S</a:t>
            </a:r>
            <a:r>
              <a:rPr lang="en-US" altLang="en-US" sz="1800" dirty="0" smtClean="0">
                <a:solidFill>
                  <a:srgbClr val="00B050"/>
                </a:solidFill>
              </a:rPr>
              <a:t>upersymmetry</a:t>
            </a:r>
            <a:endParaRPr lang="en-US" altLang="en-US" sz="1800" dirty="0">
              <a:solidFill>
                <a:srgbClr val="00B050"/>
              </a:solidFill>
            </a:endParaRPr>
          </a:p>
        </p:txBody>
      </p:sp>
      <p:sp>
        <p:nvSpPr>
          <p:cNvPr id="22" name="Text Box 4"/>
          <p:cNvSpPr txBox="1">
            <a:spLocks noChangeArrowheads="1"/>
          </p:cNvSpPr>
          <p:nvPr/>
        </p:nvSpPr>
        <p:spPr bwMode="auto">
          <a:xfrm>
            <a:off x="762000" y="6183868"/>
            <a:ext cx="2773991"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00B050"/>
                </a:solidFill>
              </a:rPr>
              <a:t>Quirky </a:t>
            </a:r>
            <a:r>
              <a:rPr lang="en-US" altLang="en-US" sz="1800" dirty="0">
                <a:solidFill>
                  <a:srgbClr val="00B050"/>
                </a:solidFill>
              </a:rPr>
              <a:t>L</a:t>
            </a:r>
            <a:r>
              <a:rPr lang="en-US" altLang="en-US" sz="1800" dirty="0" smtClean="0">
                <a:solidFill>
                  <a:srgbClr val="00B050"/>
                </a:solidFill>
              </a:rPr>
              <a:t>ittle Higgs</a:t>
            </a:r>
            <a:endParaRPr lang="en-US" altLang="en-US" sz="1800" dirty="0">
              <a:solidFill>
                <a:srgbClr val="00B050"/>
              </a:solidFill>
            </a:endParaRPr>
          </a:p>
        </p:txBody>
      </p:sp>
    </p:spTree>
    <p:extLst>
      <p:ext uri="{BB962C8B-B14F-4D97-AF65-F5344CB8AC3E}">
        <p14:creationId xmlns:p14="http://schemas.microsoft.com/office/powerpoint/2010/main" val="2615221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5057"/>
            <a:ext cx="5285776" cy="365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
          <p:cNvSpPr txBox="1">
            <a:spLocks noChangeArrowheads="1"/>
          </p:cNvSpPr>
          <p:nvPr/>
        </p:nvSpPr>
        <p:spPr bwMode="auto">
          <a:xfrm>
            <a:off x="272142" y="1178726"/>
            <a:ext cx="8305800"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At present, the cross section is known to be within 20% of the standard model prediction. Mirror Top must be heavier than about 500 GeV.  </a:t>
            </a:r>
          </a:p>
        </p:txBody>
      </p:sp>
      <p:sp>
        <p:nvSpPr>
          <p:cNvPr id="5" name="Text Box 2"/>
          <p:cNvSpPr txBox="1">
            <a:spLocks noChangeArrowheads="1"/>
          </p:cNvSpPr>
          <p:nvPr/>
        </p:nvSpPr>
        <p:spPr bwMode="auto">
          <a:xfrm>
            <a:off x="272142" y="708594"/>
            <a:ext cx="8305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In Mirror Twin Higgs, a net reduction in Higgs events compared to the SM.</a:t>
            </a:r>
          </a:p>
        </p:txBody>
      </p:sp>
      <p:sp>
        <p:nvSpPr>
          <p:cNvPr id="6" name="Text Box 2"/>
          <p:cNvSpPr txBox="1">
            <a:spLocks noChangeArrowheads="1"/>
          </p:cNvSpPr>
          <p:nvPr/>
        </p:nvSpPr>
        <p:spPr bwMode="auto">
          <a:xfrm>
            <a:off x="426357" y="5476514"/>
            <a:ext cx="8305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Expected to improve only to about </a:t>
            </a:r>
            <a:r>
              <a:rPr lang="en-US" altLang="en-US" sz="1800" dirty="0"/>
              <a:t>1</a:t>
            </a:r>
            <a:r>
              <a:rPr lang="en-US" altLang="en-US" sz="1800" dirty="0" smtClean="0"/>
              <a:t>0%.</a:t>
            </a:r>
          </a:p>
        </p:txBody>
      </p:sp>
      <p:sp>
        <p:nvSpPr>
          <p:cNvPr id="7" name="Text Box 2"/>
          <p:cNvSpPr txBox="1">
            <a:spLocks noChangeArrowheads="1"/>
          </p:cNvSpPr>
          <p:nvPr/>
        </p:nvSpPr>
        <p:spPr bwMode="auto">
          <a:xfrm>
            <a:off x="426357" y="5850443"/>
            <a:ext cx="8305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The LHC will not be able to conclusively disfavor naturalness!</a:t>
            </a:r>
          </a:p>
        </p:txBody>
      </p:sp>
      <p:sp>
        <p:nvSpPr>
          <p:cNvPr id="8" name="Text Box 2"/>
          <p:cNvSpPr txBox="1">
            <a:spLocks noChangeArrowheads="1"/>
          </p:cNvSpPr>
          <p:nvPr/>
        </p:nvSpPr>
        <p:spPr bwMode="auto">
          <a:xfrm>
            <a:off x="448128" y="6244198"/>
            <a:ext cx="8305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A linear collider (`Higgs Factory’) may be needed to exclude this theory.</a:t>
            </a:r>
          </a:p>
        </p:txBody>
      </p:sp>
      <p:sp>
        <p:nvSpPr>
          <p:cNvPr id="9" name="Text Box 7"/>
          <p:cNvSpPr txBox="1">
            <a:spLocks noChangeArrowheads="1"/>
          </p:cNvSpPr>
          <p:nvPr/>
        </p:nvSpPr>
        <p:spPr bwMode="auto">
          <a:xfrm>
            <a:off x="293912" y="228600"/>
            <a:ext cx="8621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u="sng" dirty="0" smtClean="0"/>
              <a:t>Precision Higgs Studies</a:t>
            </a:r>
            <a:r>
              <a:rPr lang="en-US" altLang="en-US" sz="1800" dirty="0" smtClean="0"/>
              <a:t> </a:t>
            </a:r>
            <a:r>
              <a:rPr lang="en-US" altLang="en-US" sz="1800" dirty="0" smtClean="0">
                <a:solidFill>
                  <a:srgbClr val="009900"/>
                </a:solidFill>
              </a:rPr>
              <a:t> </a:t>
            </a:r>
            <a:endParaRPr lang="en-US" altLang="en-US" sz="1800" dirty="0">
              <a:solidFill>
                <a:srgbClr val="009900"/>
              </a:solidFill>
            </a:endParaRPr>
          </a:p>
        </p:txBody>
      </p:sp>
      <p:sp>
        <p:nvSpPr>
          <p:cNvPr id="10" name="Text Box 7"/>
          <p:cNvSpPr txBox="1">
            <a:spLocks noChangeArrowheads="1"/>
          </p:cNvSpPr>
          <p:nvPr/>
        </p:nvSpPr>
        <p:spPr bwMode="auto">
          <a:xfrm>
            <a:off x="3594098" y="228600"/>
            <a:ext cx="5116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smtClean="0"/>
              <a:t> (</a:t>
            </a:r>
            <a:r>
              <a:rPr lang="en-US" altLang="en-US" sz="1800" dirty="0" err="1" smtClean="0">
                <a:solidFill>
                  <a:srgbClr val="009900"/>
                </a:solidFill>
              </a:rPr>
              <a:t>Burdman</a:t>
            </a:r>
            <a:r>
              <a:rPr lang="en-US" altLang="en-US" sz="1800" dirty="0" smtClean="0">
                <a:solidFill>
                  <a:srgbClr val="009900"/>
                </a:solidFill>
              </a:rPr>
              <a:t>, ZC, </a:t>
            </a:r>
            <a:r>
              <a:rPr lang="en-US" altLang="en-US" sz="1800" dirty="0" err="1" smtClean="0">
                <a:solidFill>
                  <a:srgbClr val="009900"/>
                </a:solidFill>
              </a:rPr>
              <a:t>Harnik</a:t>
            </a:r>
            <a:r>
              <a:rPr lang="en-US" altLang="en-US" sz="1800" dirty="0" smtClean="0">
                <a:solidFill>
                  <a:srgbClr val="009900"/>
                </a:solidFill>
              </a:rPr>
              <a:t>, de Lima &amp; </a:t>
            </a:r>
            <a:r>
              <a:rPr lang="en-US" altLang="en-US" sz="1800" dirty="0" err="1" smtClean="0">
                <a:solidFill>
                  <a:srgbClr val="009900"/>
                </a:solidFill>
              </a:rPr>
              <a:t>Verhaaren</a:t>
            </a:r>
            <a:r>
              <a:rPr lang="en-US" altLang="en-US" sz="1800" dirty="0" smtClean="0">
                <a:solidFill>
                  <a:srgbClr val="009900"/>
                </a:solidFill>
              </a:rPr>
              <a:t>) </a:t>
            </a:r>
            <a:endParaRPr lang="en-US" altLang="en-US" sz="1800" dirty="0">
              <a:solidFill>
                <a:srgbClr val="009900"/>
              </a:solidFill>
            </a:endParaRPr>
          </a:p>
        </p:txBody>
      </p:sp>
    </p:spTree>
    <p:extLst>
      <p:ext uri="{BB962C8B-B14F-4D97-AF65-F5344CB8AC3E}">
        <p14:creationId xmlns:p14="http://schemas.microsoft.com/office/powerpoint/2010/main" val="3180702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57199" y="294016"/>
            <a:ext cx="8207375" cy="369332"/>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In Folded </a:t>
            </a:r>
            <a:r>
              <a:rPr lang="en-US" altLang="en-US" sz="1800" dirty="0"/>
              <a:t>S</a:t>
            </a:r>
            <a:r>
              <a:rPr lang="en-US" altLang="en-US" sz="1800" dirty="0" smtClean="0"/>
              <a:t>upersymmetry, Higgs production is largely unchanged</a:t>
            </a:r>
            <a:r>
              <a:rPr lang="en-US" altLang="en-US" sz="1800" dirty="0"/>
              <a:t>.</a:t>
            </a:r>
          </a:p>
        </p:txBody>
      </p:sp>
      <p:sp>
        <p:nvSpPr>
          <p:cNvPr id="4" name="Text Box 7"/>
          <p:cNvSpPr txBox="1">
            <a:spLocks noChangeArrowheads="1"/>
          </p:cNvSpPr>
          <p:nvPr/>
        </p:nvSpPr>
        <p:spPr bwMode="auto">
          <a:xfrm>
            <a:off x="478971" y="5503633"/>
            <a:ext cx="8207375" cy="369332"/>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The current LHC limits from this are weak. Will not improve very much.</a:t>
            </a:r>
          </a:p>
        </p:txBody>
      </p:sp>
      <p:sp>
        <p:nvSpPr>
          <p:cNvPr id="5" name="Text Box 7"/>
          <p:cNvSpPr txBox="1">
            <a:spLocks noChangeArrowheads="1"/>
          </p:cNvSpPr>
          <p:nvPr/>
        </p:nvSpPr>
        <p:spPr bwMode="auto">
          <a:xfrm>
            <a:off x="457198" y="694229"/>
            <a:ext cx="8207375" cy="369332"/>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B</a:t>
            </a:r>
            <a:r>
              <a:rPr lang="en-US" altLang="en-US" sz="1800" dirty="0" smtClean="0"/>
              <a:t>ut Higgs decay rate into two photons is affected. </a:t>
            </a:r>
            <a:endParaRPr lang="en-US" altLang="en-US" sz="18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295399"/>
            <a:ext cx="6927839" cy="420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7"/>
          <p:cNvSpPr txBox="1">
            <a:spLocks noChangeArrowheads="1"/>
          </p:cNvSpPr>
          <p:nvPr/>
        </p:nvSpPr>
        <p:spPr bwMode="auto">
          <a:xfrm>
            <a:off x="457200" y="5987534"/>
            <a:ext cx="8207375" cy="646331"/>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Precision electroweak measurements at a future lepton collider would be able to better constrain this scenario. </a:t>
            </a:r>
          </a:p>
        </p:txBody>
      </p:sp>
      <p:sp>
        <p:nvSpPr>
          <p:cNvPr id="11" name="Text Box 7"/>
          <p:cNvSpPr txBox="1">
            <a:spLocks noChangeArrowheads="1"/>
          </p:cNvSpPr>
          <p:nvPr/>
        </p:nvSpPr>
        <p:spPr bwMode="auto">
          <a:xfrm>
            <a:off x="6250665" y="6264533"/>
            <a:ext cx="24030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smtClean="0">
                <a:solidFill>
                  <a:srgbClr val="009900"/>
                </a:solidFill>
              </a:rPr>
              <a:t>Fan, Reece &amp; Wang </a:t>
            </a:r>
            <a:endParaRPr lang="en-US" altLang="en-US" sz="1800" dirty="0">
              <a:solidFill>
                <a:srgbClr val="009900"/>
              </a:solidFill>
            </a:endParaRPr>
          </a:p>
        </p:txBody>
      </p:sp>
    </p:spTree>
    <p:extLst>
      <p:ext uri="{BB962C8B-B14F-4D97-AF65-F5344CB8AC3E}">
        <p14:creationId xmlns:p14="http://schemas.microsoft.com/office/powerpoint/2010/main" val="1465617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75" y="1654852"/>
            <a:ext cx="71628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
          <p:cNvSpPr txBox="1">
            <a:spLocks noChangeArrowheads="1"/>
          </p:cNvSpPr>
          <p:nvPr/>
        </p:nvSpPr>
        <p:spPr bwMode="auto">
          <a:xfrm>
            <a:off x="281485" y="1138691"/>
            <a:ext cx="8305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At present, the overall Higgs rate (in blue) gives the stronger bound.   </a:t>
            </a:r>
          </a:p>
        </p:txBody>
      </p:sp>
      <p:sp>
        <p:nvSpPr>
          <p:cNvPr id="5" name="Text Box 2"/>
          <p:cNvSpPr txBox="1">
            <a:spLocks noChangeArrowheads="1"/>
          </p:cNvSpPr>
          <p:nvPr/>
        </p:nvSpPr>
        <p:spPr bwMode="auto">
          <a:xfrm>
            <a:off x="281485" y="381000"/>
            <a:ext cx="8305800"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In Quirky Little Higgs, there is a net reduction in Higgs events compared to the SM, but also a correction to the</a:t>
            </a:r>
            <a:r>
              <a:rPr lang="en-US" altLang="en-US" sz="1800" dirty="0" smtClean="0">
                <a:sym typeface="Wingdings" panose="05000000000000000000" pitchFamily="2" charset="2"/>
              </a:rPr>
              <a:t> decay</a:t>
            </a:r>
            <a:r>
              <a:rPr lang="en-US" altLang="en-US" sz="1800" dirty="0" smtClean="0"/>
              <a:t> rate of Higgs to two photons.</a:t>
            </a:r>
          </a:p>
        </p:txBody>
      </p:sp>
      <p:sp>
        <p:nvSpPr>
          <p:cNvPr id="6" name="Text Box 2"/>
          <p:cNvSpPr txBox="1">
            <a:spLocks noChangeArrowheads="1"/>
          </p:cNvSpPr>
          <p:nvPr/>
        </p:nvSpPr>
        <p:spPr bwMode="auto">
          <a:xfrm>
            <a:off x="533400" y="6226852"/>
            <a:ext cx="8305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This yields a bound on the top partner mass of order 350 GeV.   </a:t>
            </a:r>
          </a:p>
        </p:txBody>
      </p:sp>
    </p:spTree>
    <p:extLst>
      <p:ext uri="{BB962C8B-B14F-4D97-AF65-F5344CB8AC3E}">
        <p14:creationId xmlns:p14="http://schemas.microsoft.com/office/powerpoint/2010/main" val="2566708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00" y="788315"/>
            <a:ext cx="8763000"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In Folded Supersymmetry, Fraternal </a:t>
            </a:r>
            <a:r>
              <a:rPr lang="en-US" altLang="en-US" sz="1800" dirty="0"/>
              <a:t>T</a:t>
            </a:r>
            <a:r>
              <a:rPr lang="en-US" altLang="en-US" sz="1800" dirty="0" smtClean="0"/>
              <a:t>win Higgs and Quirky Little Higgs, mirror QCD has no light quarks, only gluons. The lightest hadrons are </a:t>
            </a:r>
            <a:r>
              <a:rPr lang="en-US" altLang="en-US" sz="1800" dirty="0" err="1" smtClean="0"/>
              <a:t>glueballs</a:t>
            </a:r>
            <a:r>
              <a:rPr lang="en-US" altLang="en-US" sz="1800" dirty="0" smtClean="0"/>
              <a:t>. </a:t>
            </a:r>
            <a:endParaRPr lang="en-US" altLang="en-US" sz="1800" dirty="0"/>
          </a:p>
        </p:txBody>
      </p:sp>
      <p:sp>
        <p:nvSpPr>
          <p:cNvPr id="4" name="Text Box 7"/>
          <p:cNvSpPr txBox="1">
            <a:spLocks noChangeArrowheads="1"/>
          </p:cNvSpPr>
          <p:nvPr/>
        </p:nvSpPr>
        <p:spPr bwMode="auto">
          <a:xfrm>
            <a:off x="310467" y="5644515"/>
            <a:ext cx="8570462"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The 0</a:t>
            </a:r>
            <a:r>
              <a:rPr lang="en-US" altLang="en-US" sz="2400" baseline="20000" dirty="0" smtClean="0">
                <a:solidFill>
                  <a:srgbClr val="FF0000"/>
                </a:solidFill>
              </a:rPr>
              <a:t>++</a:t>
            </a:r>
            <a:r>
              <a:rPr lang="en-US" altLang="en-US" sz="1800" dirty="0" smtClean="0">
                <a:solidFill>
                  <a:srgbClr val="FF0000"/>
                </a:solidFill>
              </a:rPr>
              <a:t> </a:t>
            </a:r>
            <a:r>
              <a:rPr lang="en-US" altLang="en-US" sz="1800" dirty="0" err="1" smtClean="0">
                <a:solidFill>
                  <a:srgbClr val="FF0000"/>
                </a:solidFill>
              </a:rPr>
              <a:t>glueballs</a:t>
            </a:r>
            <a:r>
              <a:rPr lang="en-US" altLang="en-US" sz="1800" dirty="0" smtClean="0">
                <a:solidFill>
                  <a:srgbClr val="FF0000"/>
                </a:solidFill>
              </a:rPr>
              <a:t> mix with the Higgs, and can therefore decay back to SM particles. This decay is typically slow, resulting in displaced vertices.</a:t>
            </a:r>
          </a:p>
        </p:txBody>
      </p:sp>
      <p:sp>
        <p:nvSpPr>
          <p:cNvPr id="5" name="Text Box 7"/>
          <p:cNvSpPr txBox="1">
            <a:spLocks noChangeArrowheads="1"/>
          </p:cNvSpPr>
          <p:nvPr/>
        </p:nvSpPr>
        <p:spPr bwMode="auto">
          <a:xfrm>
            <a:off x="210457" y="1434646"/>
            <a:ext cx="86106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 Higgs can decay into two mirror gluons, resulting in </a:t>
            </a:r>
            <a:r>
              <a:rPr lang="en-US" altLang="en-US" sz="1800" dirty="0" err="1" smtClean="0"/>
              <a:t>glueballs</a:t>
            </a:r>
            <a:r>
              <a:rPr lang="en-US" altLang="en-US" sz="1800" dirty="0" smtClean="0"/>
              <a:t>. </a:t>
            </a:r>
            <a:endParaRPr lang="en-US" altLang="en-US" sz="2000" dirty="0"/>
          </a:p>
        </p:txBody>
      </p:sp>
      <p:sp>
        <p:nvSpPr>
          <p:cNvPr id="7" name="Text Box 7"/>
          <p:cNvSpPr txBox="1">
            <a:spLocks noChangeArrowheads="1"/>
          </p:cNvSpPr>
          <p:nvPr/>
        </p:nvSpPr>
        <p:spPr bwMode="auto">
          <a:xfrm>
            <a:off x="5257800" y="6290846"/>
            <a:ext cx="34761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smtClean="0">
                <a:solidFill>
                  <a:srgbClr val="009900"/>
                </a:solidFill>
              </a:rPr>
              <a:t>Craig, Katz, </a:t>
            </a:r>
            <a:r>
              <a:rPr lang="en-US" altLang="en-US" sz="1600" dirty="0" err="1" smtClean="0">
                <a:solidFill>
                  <a:srgbClr val="009900"/>
                </a:solidFill>
              </a:rPr>
              <a:t>Strassler</a:t>
            </a:r>
            <a:r>
              <a:rPr lang="en-US" altLang="en-US" sz="1600" dirty="0" smtClean="0">
                <a:solidFill>
                  <a:srgbClr val="009900"/>
                </a:solidFill>
              </a:rPr>
              <a:t> &amp; </a:t>
            </a:r>
            <a:r>
              <a:rPr lang="en-US" altLang="en-US" sz="1600" dirty="0" err="1" smtClean="0">
                <a:solidFill>
                  <a:srgbClr val="009900"/>
                </a:solidFill>
              </a:rPr>
              <a:t>Sundrum</a:t>
            </a:r>
            <a:r>
              <a:rPr lang="en-US" altLang="en-US" sz="1600" dirty="0" smtClean="0">
                <a:solidFill>
                  <a:srgbClr val="009900"/>
                </a:solidFill>
              </a:rPr>
              <a:t> </a:t>
            </a:r>
            <a:endParaRPr lang="en-US" altLang="en-US" sz="1600" dirty="0">
              <a:solidFill>
                <a:srgbClr val="009900"/>
              </a:solidFill>
            </a:endParaRPr>
          </a:p>
        </p:txBody>
      </p:sp>
      <p:sp>
        <p:nvSpPr>
          <p:cNvPr id="8" name="Text Box 7"/>
          <p:cNvSpPr txBox="1">
            <a:spLocks noChangeArrowheads="1"/>
          </p:cNvSpPr>
          <p:nvPr/>
        </p:nvSpPr>
        <p:spPr bwMode="auto">
          <a:xfrm>
            <a:off x="246743" y="355248"/>
            <a:ext cx="25726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u="sng" dirty="0" smtClean="0"/>
              <a:t>Exotic Higgs Decays </a:t>
            </a:r>
            <a:endParaRPr lang="en-US" altLang="en-US" sz="1800" dirty="0">
              <a:solidFill>
                <a:srgbClr val="0099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85" y="1994498"/>
            <a:ext cx="3126732"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155" y="2935456"/>
            <a:ext cx="4232275" cy="151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6234752" y="4778768"/>
            <a:ext cx="13299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err="1" smtClean="0">
                <a:solidFill>
                  <a:srgbClr val="009900"/>
                </a:solidFill>
              </a:rPr>
              <a:t>Juknevich</a:t>
            </a:r>
            <a:r>
              <a:rPr lang="en-US" altLang="en-US" sz="1800" dirty="0" smtClean="0">
                <a:solidFill>
                  <a:srgbClr val="009900"/>
                </a:solidFill>
              </a:rPr>
              <a:t> </a:t>
            </a:r>
            <a:endParaRPr lang="en-US" altLang="en-US" sz="1800" dirty="0">
              <a:solidFill>
                <a:srgbClr val="009900"/>
              </a:solidFill>
            </a:endParaRPr>
          </a:p>
        </p:txBody>
      </p:sp>
    </p:spTree>
    <p:extLst>
      <p:ext uri="{BB962C8B-B14F-4D97-AF65-F5344CB8AC3E}">
        <p14:creationId xmlns:p14="http://schemas.microsoft.com/office/powerpoint/2010/main" val="1558223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10457" y="401414"/>
            <a:ext cx="8592457"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T</a:t>
            </a:r>
            <a:r>
              <a:rPr lang="en-US" altLang="en-US" sz="1800" dirty="0" smtClean="0"/>
              <a:t>he LHC can use exotic Higgs decays to place useful limits on this scenario. </a:t>
            </a:r>
            <a:endParaRPr lang="en-US" altLang="en-US" sz="1800" dirty="0"/>
          </a:p>
        </p:txBody>
      </p:sp>
      <p:sp>
        <p:nvSpPr>
          <p:cNvPr id="7" name="Text Box 7"/>
          <p:cNvSpPr txBox="1">
            <a:spLocks noChangeArrowheads="1"/>
          </p:cNvSpPr>
          <p:nvPr/>
        </p:nvSpPr>
        <p:spPr bwMode="auto">
          <a:xfrm>
            <a:off x="6019800" y="1155488"/>
            <a:ext cx="2438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smtClean="0">
                <a:solidFill>
                  <a:srgbClr val="009900"/>
                </a:solidFill>
              </a:rPr>
              <a:t>Curtin &amp; </a:t>
            </a:r>
            <a:r>
              <a:rPr lang="en-US" altLang="en-US" sz="1600" dirty="0" err="1" smtClean="0">
                <a:solidFill>
                  <a:srgbClr val="009900"/>
                </a:solidFill>
              </a:rPr>
              <a:t>Verhaaren</a:t>
            </a:r>
            <a:r>
              <a:rPr lang="en-US" altLang="en-US" sz="1600" dirty="0" smtClean="0">
                <a:solidFill>
                  <a:srgbClr val="009900"/>
                </a:solidFill>
              </a:rPr>
              <a:t>  </a:t>
            </a:r>
            <a:endParaRPr lang="en-US" altLang="en-US" sz="1600" dirty="0">
              <a:solidFill>
                <a:srgbClr val="009900"/>
              </a:solidFill>
            </a:endParaRPr>
          </a:p>
        </p:txBody>
      </p:sp>
      <p:sp>
        <p:nvSpPr>
          <p:cNvPr id="8" name="Text Box 7"/>
          <p:cNvSpPr txBox="1">
            <a:spLocks noChangeArrowheads="1"/>
          </p:cNvSpPr>
          <p:nvPr/>
        </p:nvSpPr>
        <p:spPr bwMode="auto">
          <a:xfrm>
            <a:off x="246743" y="355248"/>
            <a:ext cx="25726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u="sng" dirty="0" smtClean="0"/>
              <a:t> </a:t>
            </a:r>
            <a:endParaRPr lang="en-US" altLang="en-US" sz="1800" dirty="0">
              <a:solidFill>
                <a:srgbClr val="0099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43" y="1155488"/>
            <a:ext cx="5410200" cy="4621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254000" y="5950207"/>
            <a:ext cx="8592457"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In some cases, this may be the most effective probe of neutral naturalness.  </a:t>
            </a:r>
            <a:endParaRPr lang="en-US" altLang="en-US" sz="1800" dirty="0">
              <a:solidFill>
                <a:srgbClr val="FF0000"/>
              </a:solidFill>
            </a:endParaRPr>
          </a:p>
        </p:txBody>
      </p:sp>
      <p:sp>
        <p:nvSpPr>
          <p:cNvPr id="12" name="Text Box 7"/>
          <p:cNvSpPr txBox="1">
            <a:spLocks noChangeArrowheads="1"/>
          </p:cNvSpPr>
          <p:nvPr/>
        </p:nvSpPr>
        <p:spPr bwMode="auto">
          <a:xfrm>
            <a:off x="5517106" y="1572353"/>
            <a:ext cx="35814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err="1" smtClean="0">
                <a:solidFill>
                  <a:srgbClr val="009900"/>
                </a:solidFill>
              </a:rPr>
              <a:t>Csaki</a:t>
            </a:r>
            <a:r>
              <a:rPr lang="en-US" altLang="en-US" sz="1600" dirty="0" smtClean="0">
                <a:solidFill>
                  <a:srgbClr val="009900"/>
                </a:solidFill>
              </a:rPr>
              <a:t>, </a:t>
            </a:r>
            <a:r>
              <a:rPr lang="en-US" altLang="en-US" sz="1600" dirty="0" err="1" smtClean="0">
                <a:solidFill>
                  <a:srgbClr val="009900"/>
                </a:solidFill>
              </a:rPr>
              <a:t>Kuflik</a:t>
            </a:r>
            <a:r>
              <a:rPr lang="en-US" altLang="en-US" sz="1600" dirty="0" smtClean="0">
                <a:solidFill>
                  <a:srgbClr val="009900"/>
                </a:solidFill>
              </a:rPr>
              <a:t>, </a:t>
            </a:r>
            <a:r>
              <a:rPr lang="en-US" altLang="en-US" sz="1600" dirty="0" err="1" smtClean="0">
                <a:solidFill>
                  <a:srgbClr val="009900"/>
                </a:solidFill>
              </a:rPr>
              <a:t>Lomardo</a:t>
            </a:r>
            <a:r>
              <a:rPr lang="en-US" altLang="en-US" sz="1600" dirty="0" smtClean="0">
                <a:solidFill>
                  <a:srgbClr val="009900"/>
                </a:solidFill>
              </a:rPr>
              <a:t> &amp; Slone </a:t>
            </a:r>
            <a:endParaRPr lang="en-US" altLang="en-US" sz="1600" dirty="0">
              <a:solidFill>
                <a:srgbClr val="009900"/>
              </a:solidFill>
            </a:endParaRPr>
          </a:p>
        </p:txBody>
      </p:sp>
      <p:sp>
        <p:nvSpPr>
          <p:cNvPr id="9" name="Text Box 7"/>
          <p:cNvSpPr txBox="1">
            <a:spLocks noChangeArrowheads="1"/>
          </p:cNvSpPr>
          <p:nvPr/>
        </p:nvSpPr>
        <p:spPr bwMode="auto">
          <a:xfrm>
            <a:off x="246743" y="6324600"/>
            <a:ext cx="8592457"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Limits may eventually be comparable to bounds on colored top partners.  </a:t>
            </a:r>
            <a:endParaRPr lang="en-US" altLang="en-US" sz="1800" dirty="0">
              <a:solidFill>
                <a:srgbClr val="FF0000"/>
              </a:solidFill>
            </a:endParaRPr>
          </a:p>
        </p:txBody>
      </p:sp>
    </p:spTree>
    <p:extLst>
      <p:ext uri="{BB962C8B-B14F-4D97-AF65-F5344CB8AC3E}">
        <p14:creationId xmlns:p14="http://schemas.microsoft.com/office/powerpoint/2010/main" val="3849470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471" y="1600200"/>
            <a:ext cx="64008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7"/>
          <p:cNvSpPr txBox="1">
            <a:spLocks noChangeArrowheads="1"/>
          </p:cNvSpPr>
          <p:nvPr/>
        </p:nvSpPr>
        <p:spPr bwMode="auto">
          <a:xfrm>
            <a:off x="228600" y="926068"/>
            <a:ext cx="8686800"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Top (and bottom) partners that carry electroweak charges can be pair produced at the LHC. </a:t>
            </a:r>
            <a:endParaRPr lang="en-US" altLang="en-US" sz="1800" dirty="0"/>
          </a:p>
        </p:txBody>
      </p:sp>
      <p:sp>
        <p:nvSpPr>
          <p:cNvPr id="4" name="Text Box 7"/>
          <p:cNvSpPr txBox="1">
            <a:spLocks noChangeArrowheads="1"/>
          </p:cNvSpPr>
          <p:nvPr/>
        </p:nvSpPr>
        <p:spPr bwMode="auto">
          <a:xfrm>
            <a:off x="246743" y="355248"/>
            <a:ext cx="2115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u="sng" dirty="0" smtClean="0"/>
              <a:t>Direct Production </a:t>
            </a:r>
            <a:endParaRPr lang="en-US" altLang="en-US" sz="1800" dirty="0">
              <a:solidFill>
                <a:srgbClr val="009900"/>
              </a:solidFill>
            </a:endParaRPr>
          </a:p>
        </p:txBody>
      </p:sp>
      <p:sp>
        <p:nvSpPr>
          <p:cNvPr id="5" name="Text Box 7"/>
          <p:cNvSpPr txBox="1">
            <a:spLocks noChangeArrowheads="1"/>
          </p:cNvSpPr>
          <p:nvPr/>
        </p:nvSpPr>
        <p:spPr bwMode="auto">
          <a:xfrm>
            <a:off x="276313" y="4876800"/>
            <a:ext cx="868680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Their hidden color charge prevents them from decaying to SM particles.  </a:t>
            </a:r>
            <a:endParaRPr lang="en-US" altLang="en-US" sz="1800" dirty="0"/>
          </a:p>
        </p:txBody>
      </p:sp>
      <p:sp>
        <p:nvSpPr>
          <p:cNvPr id="6" name="Text Box 7"/>
          <p:cNvSpPr txBox="1">
            <a:spLocks noChangeArrowheads="1"/>
          </p:cNvSpPr>
          <p:nvPr/>
        </p:nvSpPr>
        <p:spPr bwMode="auto">
          <a:xfrm>
            <a:off x="304800" y="5297269"/>
            <a:ext cx="8686800"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Instead they can form a “quirky” bound state that de-excites through the emission of photons and hidden </a:t>
            </a:r>
            <a:r>
              <a:rPr lang="en-US" altLang="en-US" sz="1800" dirty="0" err="1" smtClean="0"/>
              <a:t>glueballs</a:t>
            </a:r>
            <a:r>
              <a:rPr lang="en-US" altLang="en-US" sz="1800" dirty="0" smtClean="0"/>
              <a:t>.  </a:t>
            </a:r>
            <a:endParaRPr lang="en-US" altLang="en-US" sz="1800" dirty="0"/>
          </a:p>
        </p:txBody>
      </p:sp>
      <p:sp>
        <p:nvSpPr>
          <p:cNvPr id="7" name="Text Box 7"/>
          <p:cNvSpPr txBox="1">
            <a:spLocks noChangeArrowheads="1"/>
          </p:cNvSpPr>
          <p:nvPr/>
        </p:nvSpPr>
        <p:spPr bwMode="auto">
          <a:xfrm>
            <a:off x="304800" y="6031468"/>
            <a:ext cx="8686800"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Eventually these particles pair-</a:t>
            </a:r>
            <a:r>
              <a:rPr lang="en-US" altLang="en-US" sz="1800" dirty="0" err="1" smtClean="0"/>
              <a:t>annihillate</a:t>
            </a:r>
            <a:r>
              <a:rPr lang="en-US" altLang="en-US" sz="1800" dirty="0" smtClean="0"/>
              <a:t>, resulting in final states that can potentially be detected. </a:t>
            </a:r>
            <a:endParaRPr lang="en-US" altLang="en-US" sz="1800" dirty="0"/>
          </a:p>
        </p:txBody>
      </p:sp>
    </p:spTree>
    <p:extLst>
      <p:ext uri="{BB962C8B-B14F-4D97-AF65-F5344CB8AC3E}">
        <p14:creationId xmlns:p14="http://schemas.microsoft.com/office/powerpoint/2010/main" val="426685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00" y="479964"/>
            <a:ext cx="8592457"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In folded supersymmetry a top and bottom partner can be produced through a W boson. </a:t>
            </a:r>
            <a:endParaRPr lang="en-US" altLang="en-US" sz="1800" dirty="0"/>
          </a:p>
        </p:txBody>
      </p:sp>
      <p:sp>
        <p:nvSpPr>
          <p:cNvPr id="4" name="Text Box 7"/>
          <p:cNvSpPr txBox="1">
            <a:spLocks noChangeArrowheads="1"/>
          </p:cNvSpPr>
          <p:nvPr/>
        </p:nvSpPr>
        <p:spPr bwMode="auto">
          <a:xfrm>
            <a:off x="439055" y="5769114"/>
            <a:ext cx="8207375" cy="369332"/>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At present, the limits are weak. Expected to improve significantly.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730" y="1678806"/>
            <a:ext cx="5854928" cy="408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210457" y="1126296"/>
                <a:ext cx="8610600" cy="400110"/>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They can pair annihilate back into W + </a:t>
                </a:r>
                <a14:m>
                  <m:oMath xmlns:m="http://schemas.openxmlformats.org/officeDocument/2006/math">
                    <m:r>
                      <a:rPr lang="en-US" altLang="en-US" sz="1800" i="1" smtClean="0">
                        <a:latin typeface="Cambria Math"/>
                        <a:ea typeface="Cambria Math"/>
                      </a:rPr>
                      <m:t>𝜸</m:t>
                    </m:r>
                  </m:oMath>
                </a14:m>
                <a:r>
                  <a:rPr lang="en-US" altLang="en-US" sz="1800" dirty="0" smtClean="0">
                    <a:sym typeface="Wingdings" panose="05000000000000000000" pitchFamily="2" charset="2"/>
                  </a:rPr>
                  <a:t>. </a:t>
                </a:r>
                <a:r>
                  <a:rPr lang="en-US" altLang="en-US" sz="1800" dirty="0" smtClean="0"/>
                  <a:t>A resonance in this channel!</a:t>
                </a:r>
                <a:r>
                  <a:rPr lang="en-US" altLang="en-US" sz="2000" dirty="0" smtClean="0"/>
                  <a:t>  </a:t>
                </a:r>
                <a:endParaRPr lang="en-US" altLang="en-US" sz="2000" dirty="0"/>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210457" y="1126296"/>
                <a:ext cx="8610600" cy="400110"/>
              </a:xfrm>
              <a:prstGeom prst="rect">
                <a:avLst/>
              </a:prstGeom>
              <a:blipFill rotWithShape="1">
                <a:blip r:embed="rId3"/>
                <a:stretch>
                  <a:fillRect l="-637" b="-24615"/>
                </a:stretch>
              </a:blipFill>
              <a:ln w="9525">
                <a:noFill/>
                <a:miter lim="800000"/>
                <a:headEnd/>
                <a:tailEnd/>
              </a:ln>
              <a:effectLst/>
              <a:extLst/>
            </p:spPr>
            <p:txBody>
              <a:bodyPr/>
              <a:lstStyle/>
              <a:p>
                <a:r>
                  <a:rPr lang="en-US">
                    <a:noFill/>
                  </a:rPr>
                  <a:t> </a:t>
                </a:r>
              </a:p>
            </p:txBody>
          </p:sp>
        </mc:Fallback>
      </mc:AlternateContent>
      <p:sp>
        <p:nvSpPr>
          <p:cNvPr id="3" name="Oval 2"/>
          <p:cNvSpPr/>
          <p:nvPr/>
        </p:nvSpPr>
        <p:spPr bwMode="auto">
          <a:xfrm>
            <a:off x="3352800" y="3071825"/>
            <a:ext cx="228600" cy="228600"/>
          </a:xfrm>
          <a:prstGeom prst="ellipse">
            <a:avLst/>
          </a:prstGeom>
          <a:noFill/>
          <a:ln w="38100" cap="flat" cmpd="sng" algn="ctr">
            <a:solidFill>
              <a:srgbClr val="C00000"/>
            </a:solidFill>
            <a:prstDash val="solid"/>
            <a:round/>
            <a:headEnd type="none" w="med" len="med"/>
            <a:tailEnd type="triangle" w="med" len="med"/>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7" name="Text Box 7"/>
          <p:cNvSpPr txBox="1">
            <a:spLocks noChangeArrowheads="1"/>
          </p:cNvSpPr>
          <p:nvPr/>
        </p:nvSpPr>
        <p:spPr bwMode="auto">
          <a:xfrm>
            <a:off x="3777117" y="6138446"/>
            <a:ext cx="51038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smtClean="0">
                <a:solidFill>
                  <a:srgbClr val="00B050"/>
                </a:solidFill>
              </a:rPr>
              <a:t>(</a:t>
            </a:r>
            <a:r>
              <a:rPr lang="en-US" altLang="en-US" sz="1600" dirty="0" err="1" smtClean="0">
                <a:solidFill>
                  <a:srgbClr val="00B050"/>
                </a:solidFill>
              </a:rPr>
              <a:t>Burdman</a:t>
            </a:r>
            <a:r>
              <a:rPr lang="en-US" altLang="en-US" sz="1600" dirty="0" smtClean="0">
                <a:solidFill>
                  <a:srgbClr val="00B050"/>
                </a:solidFill>
              </a:rPr>
              <a:t>,  ZC, </a:t>
            </a:r>
            <a:r>
              <a:rPr lang="en-US" altLang="en-US" sz="1600" dirty="0" err="1" smtClean="0">
                <a:solidFill>
                  <a:srgbClr val="00B050"/>
                </a:solidFill>
              </a:rPr>
              <a:t>Harnik</a:t>
            </a:r>
            <a:r>
              <a:rPr lang="en-US" altLang="en-US" sz="1600" dirty="0" smtClean="0">
                <a:solidFill>
                  <a:srgbClr val="00B050"/>
                </a:solidFill>
              </a:rPr>
              <a:t>, de Lima &amp; </a:t>
            </a:r>
            <a:r>
              <a:rPr lang="en-US" altLang="en-US" sz="1600" dirty="0" err="1" smtClean="0">
                <a:solidFill>
                  <a:srgbClr val="00B050"/>
                </a:solidFill>
              </a:rPr>
              <a:t>Verhaaren</a:t>
            </a:r>
            <a:r>
              <a:rPr lang="en-US" altLang="en-US" sz="1600" dirty="0" smtClean="0">
                <a:solidFill>
                  <a:srgbClr val="00B050"/>
                </a:solidFill>
              </a:rPr>
              <a:t>) </a:t>
            </a:r>
            <a:endParaRPr lang="en-US" altLang="en-US" sz="1600" dirty="0">
              <a:solidFill>
                <a:srgbClr val="00B050"/>
              </a:solidFill>
            </a:endParaRPr>
          </a:p>
        </p:txBody>
      </p:sp>
    </p:spTree>
    <p:extLst>
      <p:ext uri="{BB962C8B-B14F-4D97-AF65-F5344CB8AC3E}">
        <p14:creationId xmlns:p14="http://schemas.microsoft.com/office/powerpoint/2010/main" val="742415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57911"/>
            <a:ext cx="4953001" cy="407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7"/>
          <p:cNvSpPr txBox="1">
            <a:spLocks noChangeArrowheads="1"/>
          </p:cNvSpPr>
          <p:nvPr/>
        </p:nvSpPr>
        <p:spPr bwMode="auto">
          <a:xfrm>
            <a:off x="228600" y="304800"/>
            <a:ext cx="8592457"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If instead top partners are pair produced, their primary </a:t>
            </a:r>
            <a:r>
              <a:rPr lang="en-US" altLang="en-US" sz="1800" dirty="0" err="1" smtClean="0"/>
              <a:t>annihillation</a:t>
            </a:r>
            <a:r>
              <a:rPr lang="en-US" altLang="en-US" sz="1800" dirty="0"/>
              <a:t> </a:t>
            </a:r>
            <a:r>
              <a:rPr lang="en-US" altLang="en-US" sz="1800" dirty="0" smtClean="0"/>
              <a:t>channel is to a pair of gluons, resulting in jets of hidden </a:t>
            </a:r>
            <a:r>
              <a:rPr lang="en-US" altLang="en-US" sz="1800" dirty="0" err="1" smtClean="0"/>
              <a:t>glueballs</a:t>
            </a:r>
            <a:r>
              <a:rPr lang="en-US" altLang="en-US" sz="1800" dirty="0" smtClean="0"/>
              <a:t>.</a:t>
            </a:r>
            <a:endParaRPr lang="en-US" altLang="en-US" sz="1800" dirty="0"/>
          </a:p>
        </p:txBody>
      </p:sp>
      <p:sp>
        <p:nvSpPr>
          <p:cNvPr id="4" name="Text Box 7"/>
          <p:cNvSpPr txBox="1">
            <a:spLocks noChangeArrowheads="1"/>
          </p:cNvSpPr>
          <p:nvPr/>
        </p:nvSpPr>
        <p:spPr bwMode="auto">
          <a:xfrm>
            <a:off x="228599" y="990600"/>
            <a:ext cx="8592457"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 0</a:t>
            </a:r>
            <a:r>
              <a:rPr lang="en-US" altLang="en-US" sz="2400" baseline="20000" dirty="0" smtClean="0"/>
              <a:t>++</a:t>
            </a:r>
            <a:r>
              <a:rPr lang="en-US" altLang="en-US" sz="1800" dirty="0" smtClean="0"/>
              <a:t> </a:t>
            </a:r>
            <a:r>
              <a:rPr lang="en-US" altLang="en-US" sz="1800" dirty="0" err="1" smtClean="0"/>
              <a:t>glueballs</a:t>
            </a:r>
            <a:r>
              <a:rPr lang="en-US" altLang="en-US" sz="1800" dirty="0" smtClean="0"/>
              <a:t> decay back to SM, with displaced vertices. Striking signal!</a:t>
            </a:r>
            <a:endParaRPr lang="en-US" altLang="en-US" sz="1800" dirty="0"/>
          </a:p>
        </p:txBody>
      </p:sp>
      <p:sp>
        <p:nvSpPr>
          <p:cNvPr id="5" name="Text Box 7"/>
          <p:cNvSpPr txBox="1">
            <a:spLocks noChangeArrowheads="1"/>
          </p:cNvSpPr>
          <p:nvPr/>
        </p:nvSpPr>
        <p:spPr bwMode="auto">
          <a:xfrm>
            <a:off x="233149" y="5726668"/>
            <a:ext cx="8592457"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For the Quirky Little Higgs, this is the most promising signal!</a:t>
            </a:r>
            <a:endParaRPr lang="en-US" altLang="en-US" sz="1800" dirty="0">
              <a:solidFill>
                <a:srgbClr val="FF0000"/>
              </a:solidFill>
            </a:endParaRPr>
          </a:p>
        </p:txBody>
      </p:sp>
      <p:sp>
        <p:nvSpPr>
          <p:cNvPr id="6" name="Text Box 7"/>
          <p:cNvSpPr txBox="1">
            <a:spLocks noChangeArrowheads="1"/>
          </p:cNvSpPr>
          <p:nvPr/>
        </p:nvSpPr>
        <p:spPr bwMode="auto">
          <a:xfrm>
            <a:off x="233149" y="6096000"/>
            <a:ext cx="8592457"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For Folded Supersymmetry, this is also the most promising signal in most, but not all, of parameter space.</a:t>
            </a:r>
            <a:endParaRPr lang="en-US" altLang="en-US" sz="1800" dirty="0">
              <a:solidFill>
                <a:srgbClr val="FF0000"/>
              </a:solidFill>
            </a:endParaRPr>
          </a:p>
        </p:txBody>
      </p:sp>
      <p:sp>
        <p:nvSpPr>
          <p:cNvPr id="7" name="Text Box 7"/>
          <p:cNvSpPr txBox="1">
            <a:spLocks noChangeArrowheads="1"/>
          </p:cNvSpPr>
          <p:nvPr/>
        </p:nvSpPr>
        <p:spPr bwMode="auto">
          <a:xfrm>
            <a:off x="6096000" y="3048000"/>
            <a:ext cx="2438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dirty="0" smtClean="0">
                <a:solidFill>
                  <a:srgbClr val="009900"/>
                </a:solidFill>
              </a:rPr>
              <a:t>Curtin, ZC &amp; </a:t>
            </a:r>
            <a:r>
              <a:rPr lang="en-US" altLang="en-US" sz="1600" dirty="0" err="1" smtClean="0">
                <a:solidFill>
                  <a:srgbClr val="009900"/>
                </a:solidFill>
              </a:rPr>
              <a:t>Verhaaren</a:t>
            </a:r>
            <a:r>
              <a:rPr lang="en-US" altLang="en-US" sz="1600" dirty="0" smtClean="0">
                <a:solidFill>
                  <a:srgbClr val="009900"/>
                </a:solidFill>
              </a:rPr>
              <a:t>  </a:t>
            </a:r>
            <a:endParaRPr lang="en-US" altLang="en-US" sz="1600" dirty="0">
              <a:solidFill>
                <a:srgbClr val="009900"/>
              </a:solidFill>
            </a:endParaRPr>
          </a:p>
        </p:txBody>
      </p:sp>
    </p:spTree>
    <p:extLst>
      <p:ext uri="{BB962C8B-B14F-4D97-AF65-F5344CB8AC3E}">
        <p14:creationId xmlns:p14="http://schemas.microsoft.com/office/powerpoint/2010/main" val="3890318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40574" cy="472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7"/>
          <p:cNvSpPr txBox="1">
            <a:spLocks noChangeArrowheads="1"/>
          </p:cNvSpPr>
          <p:nvPr/>
        </p:nvSpPr>
        <p:spPr bwMode="auto">
          <a:xfrm>
            <a:off x="406749" y="381000"/>
            <a:ext cx="8308075"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Can future lepton colliders, in combination with a 100 </a:t>
            </a:r>
            <a:r>
              <a:rPr lang="en-US" altLang="en-US" sz="1800" dirty="0" err="1" smtClean="0"/>
              <a:t>TeV</a:t>
            </a:r>
            <a:r>
              <a:rPr lang="en-US" altLang="en-US" sz="1800" dirty="0" smtClean="0"/>
              <a:t> hadron collider, conclusively settle the naturalness argument? Tentatively, yes.  </a:t>
            </a:r>
            <a:endParaRPr lang="en-US" altLang="en-US" sz="1800" dirty="0"/>
          </a:p>
        </p:txBody>
      </p:sp>
      <p:cxnSp>
        <p:nvCxnSpPr>
          <p:cNvPr id="4" name="Straight Connector 3"/>
          <p:cNvCxnSpPr/>
          <p:nvPr/>
        </p:nvCxnSpPr>
        <p:spPr bwMode="auto">
          <a:xfrm>
            <a:off x="152400" y="1371600"/>
            <a:ext cx="8816774" cy="0"/>
          </a:xfrm>
          <a:prstGeom prst="line">
            <a:avLst/>
          </a:prstGeom>
          <a:solidFill>
            <a:srgbClr val="FDCA7F"/>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8969174" y="1371600"/>
            <a:ext cx="0" cy="4724401"/>
          </a:xfrm>
          <a:prstGeom prst="line">
            <a:avLst/>
          </a:prstGeom>
          <a:solidFill>
            <a:srgbClr val="FDCA7F"/>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52400" y="1371600"/>
            <a:ext cx="0" cy="4724401"/>
          </a:xfrm>
          <a:prstGeom prst="line">
            <a:avLst/>
          </a:prstGeom>
          <a:solidFill>
            <a:srgbClr val="FDCA7F"/>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152400" y="6096001"/>
            <a:ext cx="8816774" cy="0"/>
          </a:xfrm>
          <a:prstGeom prst="line">
            <a:avLst/>
          </a:prstGeom>
          <a:solidFill>
            <a:srgbClr val="FDCA7F"/>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19860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301199"/>
            <a:ext cx="3952875" cy="37623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We can estimate the fine-tuning as</a:t>
            </a:r>
          </a:p>
        </p:txBody>
      </p:sp>
      <p:pic>
        <p:nvPicPr>
          <p:cNvPr id="6147" name="Picture 3" descr="TP_tmp"/>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383206" y="257543"/>
            <a:ext cx="1447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4"/>
          <p:cNvSpPr txBox="1">
            <a:spLocks noChangeArrowheads="1"/>
          </p:cNvSpPr>
          <p:nvPr/>
        </p:nvSpPr>
        <p:spPr bwMode="auto">
          <a:xfrm>
            <a:off x="6007100" y="296248"/>
            <a:ext cx="854075" cy="37623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where</a:t>
            </a:r>
          </a:p>
        </p:txBody>
      </p:sp>
      <p:pic>
        <p:nvPicPr>
          <p:cNvPr id="6149" name="Picture 5" descr="TP_tmp"/>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11351"/>
            <a:ext cx="736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6"/>
          <p:cNvSpPr txBox="1">
            <a:spLocks noChangeArrowheads="1"/>
          </p:cNvSpPr>
          <p:nvPr/>
        </p:nvSpPr>
        <p:spPr bwMode="auto">
          <a:xfrm>
            <a:off x="304800" y="838200"/>
            <a:ext cx="6556375" cy="376238"/>
          </a:xfrm>
          <a:prstGeom prst="rect">
            <a:avLst/>
          </a:prstGeom>
          <a:noFill/>
          <a:ln w="9525">
            <a:no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is the radiative correction to the mass squared parameter. </a:t>
            </a:r>
          </a:p>
        </p:txBody>
      </p:sp>
      <p:sp>
        <p:nvSpPr>
          <p:cNvPr id="6151" name="Text Box 7"/>
          <p:cNvSpPr txBox="1">
            <a:spLocks noChangeArrowheads="1"/>
          </p:cNvSpPr>
          <p:nvPr/>
        </p:nvSpPr>
        <p:spPr bwMode="auto">
          <a:xfrm>
            <a:off x="228600" y="1524000"/>
            <a:ext cx="876617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chemeClr val="accent2"/>
                </a:solidFill>
              </a:rPr>
              <a:t>For a physical Higgs mass of 125 GeV, the precision electroweak upper bound,</a:t>
            </a:r>
          </a:p>
          <a:p>
            <a:pPr eaLnBrk="1" hangingPunct="1">
              <a:spcBef>
                <a:spcPct val="0"/>
              </a:spcBef>
              <a:buFontTx/>
              <a:buNone/>
            </a:pPr>
            <a:r>
              <a:rPr lang="en-US" altLang="en-US" sz="1800" dirty="0">
                <a:solidFill>
                  <a:schemeClr val="accent2"/>
                </a:solidFill>
              </a:rPr>
              <a:t>we can estimate the fine-tuning from the top, gauge and Higgs self couplings.</a:t>
            </a:r>
          </a:p>
        </p:txBody>
      </p:sp>
      <p:pic>
        <p:nvPicPr>
          <p:cNvPr id="615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362200"/>
            <a:ext cx="39195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733800"/>
            <a:ext cx="3886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5257800"/>
            <a:ext cx="4038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1"/>
          <p:cNvSpPr txBox="1">
            <a:spLocks noChangeArrowheads="1"/>
          </p:cNvSpPr>
          <p:nvPr/>
        </p:nvSpPr>
        <p:spPr bwMode="auto">
          <a:xfrm>
            <a:off x="4648200" y="2895600"/>
            <a:ext cx="3941763" cy="36988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Fine Tuning &lt; 10% for </a:t>
            </a:r>
            <a:r>
              <a:rPr lang="el-GR" altLang="en-US" sz="1800" dirty="0">
                <a:solidFill>
                  <a:srgbClr val="00B050"/>
                </a:solidFill>
                <a:cs typeface="Arial" charset="0"/>
              </a:rPr>
              <a:t>Λ</a:t>
            </a:r>
            <a:r>
              <a:rPr lang="en-US" altLang="en-US" sz="1800" dirty="0">
                <a:solidFill>
                  <a:srgbClr val="00B050"/>
                </a:solidFill>
                <a:cs typeface="Arial" charset="0"/>
              </a:rPr>
              <a:t> &gt; 1.5 </a:t>
            </a:r>
            <a:r>
              <a:rPr lang="en-US" altLang="en-US" sz="1800" dirty="0" err="1">
                <a:solidFill>
                  <a:srgbClr val="00B050"/>
                </a:solidFill>
                <a:cs typeface="Arial" charset="0"/>
              </a:rPr>
              <a:t>TeV</a:t>
            </a:r>
            <a:r>
              <a:rPr lang="en-US" altLang="en-US" sz="1800" dirty="0">
                <a:solidFill>
                  <a:srgbClr val="00B050"/>
                </a:solidFill>
              </a:rPr>
              <a:t>. </a:t>
            </a:r>
          </a:p>
        </p:txBody>
      </p:sp>
      <p:sp>
        <p:nvSpPr>
          <p:cNvPr id="6156" name="Text Box 12"/>
          <p:cNvSpPr txBox="1">
            <a:spLocks noChangeArrowheads="1"/>
          </p:cNvSpPr>
          <p:nvPr/>
        </p:nvSpPr>
        <p:spPr bwMode="auto">
          <a:xfrm>
            <a:off x="4708525" y="4379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57" name="Text Box 13"/>
          <p:cNvSpPr txBox="1">
            <a:spLocks noChangeArrowheads="1"/>
          </p:cNvSpPr>
          <p:nvPr/>
        </p:nvSpPr>
        <p:spPr bwMode="auto">
          <a:xfrm>
            <a:off x="4708525" y="4379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58" name="Text Box 14"/>
          <p:cNvSpPr txBox="1">
            <a:spLocks noChangeArrowheads="1"/>
          </p:cNvSpPr>
          <p:nvPr/>
        </p:nvSpPr>
        <p:spPr bwMode="auto">
          <a:xfrm>
            <a:off x="4708525" y="4456113"/>
            <a:ext cx="3686175" cy="369887"/>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Fine Tuning &lt; 10% for </a:t>
            </a:r>
            <a:r>
              <a:rPr lang="el-GR" altLang="en-US" sz="1800" dirty="0">
                <a:solidFill>
                  <a:srgbClr val="00B050"/>
                </a:solidFill>
                <a:cs typeface="Arial" charset="0"/>
              </a:rPr>
              <a:t>Λ</a:t>
            </a:r>
            <a:r>
              <a:rPr lang="en-US" altLang="en-US" sz="1800" dirty="0">
                <a:solidFill>
                  <a:srgbClr val="00B050"/>
                </a:solidFill>
                <a:cs typeface="Arial" charset="0"/>
              </a:rPr>
              <a:t> &gt; 4 </a:t>
            </a:r>
            <a:r>
              <a:rPr lang="en-US" altLang="en-US" sz="1800" dirty="0" err="1">
                <a:solidFill>
                  <a:srgbClr val="00B050"/>
                </a:solidFill>
                <a:cs typeface="Arial" charset="0"/>
              </a:rPr>
              <a:t>TeV</a:t>
            </a:r>
            <a:r>
              <a:rPr lang="en-US" altLang="en-US" sz="1800" dirty="0">
                <a:solidFill>
                  <a:srgbClr val="00B050"/>
                </a:solidFill>
                <a:cs typeface="Arial" charset="0"/>
              </a:rPr>
              <a:t>.</a:t>
            </a:r>
            <a:endParaRPr lang="el-GR" altLang="en-US" sz="1800" dirty="0">
              <a:solidFill>
                <a:srgbClr val="00B050"/>
              </a:solidFill>
              <a:cs typeface="Arial" charset="0"/>
            </a:endParaRPr>
          </a:p>
        </p:txBody>
      </p:sp>
      <p:sp>
        <p:nvSpPr>
          <p:cNvPr id="6159" name="Text Box 15"/>
          <p:cNvSpPr txBox="1">
            <a:spLocks noChangeArrowheads="1"/>
          </p:cNvSpPr>
          <p:nvPr/>
        </p:nvSpPr>
        <p:spPr bwMode="auto">
          <a:xfrm>
            <a:off x="4708525" y="590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60" name="Text Box 16"/>
          <p:cNvSpPr txBox="1">
            <a:spLocks noChangeArrowheads="1"/>
          </p:cNvSpPr>
          <p:nvPr/>
        </p:nvSpPr>
        <p:spPr bwMode="auto">
          <a:xfrm>
            <a:off x="4724400" y="5943600"/>
            <a:ext cx="3638550" cy="36988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Fine tuning &lt; 10% for </a:t>
            </a:r>
            <a:r>
              <a:rPr lang="el-GR" altLang="en-US" sz="1800" dirty="0">
                <a:solidFill>
                  <a:srgbClr val="00B050"/>
                </a:solidFill>
                <a:cs typeface="Arial" charset="0"/>
              </a:rPr>
              <a:t>Λ</a:t>
            </a:r>
            <a:r>
              <a:rPr lang="en-US" altLang="en-US" sz="1800" dirty="0">
                <a:solidFill>
                  <a:srgbClr val="00B050"/>
                </a:solidFill>
                <a:cs typeface="Arial" charset="0"/>
              </a:rPr>
              <a:t> &gt; 3 </a:t>
            </a:r>
            <a:r>
              <a:rPr lang="en-US" altLang="en-US" sz="1800" dirty="0" err="1">
                <a:solidFill>
                  <a:srgbClr val="00B050"/>
                </a:solidFill>
                <a:cs typeface="Arial" charset="0"/>
              </a:rPr>
              <a:t>TeV</a:t>
            </a:r>
            <a:r>
              <a:rPr lang="en-US" altLang="en-US" sz="1800" dirty="0">
                <a:solidFill>
                  <a:srgbClr val="00B050"/>
                </a:solidFill>
                <a:cs typeface="Arial" charset="0"/>
              </a:rPr>
              <a:t>.</a:t>
            </a:r>
            <a:endParaRPr lang="el-GR" altLang="en-US" sz="1800" dirty="0">
              <a:solidFill>
                <a:srgbClr val="00B050"/>
              </a:solidFill>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304800" y="755358"/>
            <a:ext cx="8216574"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t> Mirror QCD undergoes a transition to a confining phase. </a:t>
            </a:r>
            <a:endParaRPr lang="en-US" altLang="en-US" sz="1800" dirty="0"/>
          </a:p>
        </p:txBody>
      </p:sp>
      <p:sp>
        <p:nvSpPr>
          <p:cNvPr id="5" name="Text Box 5"/>
          <p:cNvSpPr txBox="1">
            <a:spLocks noChangeArrowheads="1"/>
          </p:cNvSpPr>
          <p:nvPr/>
        </p:nvSpPr>
        <p:spPr bwMode="auto">
          <a:xfrm>
            <a:off x="335506" y="1194137"/>
            <a:ext cx="8579893" cy="369332"/>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sz="1800" dirty="0" smtClean="0">
                <a:solidFill>
                  <a:srgbClr val="FF0000"/>
                </a:solidFill>
              </a:rPr>
              <a:t>If this transition is first order, gravitational wave signal. </a:t>
            </a:r>
            <a:r>
              <a:rPr lang="en-US" altLang="en-US" sz="1600" dirty="0" smtClean="0">
                <a:solidFill>
                  <a:srgbClr val="009900"/>
                </a:solidFill>
              </a:rPr>
              <a:t>(</a:t>
            </a:r>
            <a:r>
              <a:rPr lang="en-US" altLang="en-US" sz="1600" dirty="0" err="1" smtClean="0">
                <a:solidFill>
                  <a:srgbClr val="009900"/>
                </a:solidFill>
              </a:rPr>
              <a:t>Schwaller</a:t>
            </a:r>
            <a:r>
              <a:rPr lang="en-US" altLang="en-US" sz="1600" dirty="0" smtClean="0">
                <a:solidFill>
                  <a:srgbClr val="009900"/>
                </a:solidFill>
              </a:rPr>
              <a:t>)</a:t>
            </a:r>
            <a:endParaRPr lang="en-US" altLang="en-US" sz="1600" dirty="0">
              <a:solidFill>
                <a:srgbClr val="009900"/>
              </a:solidFill>
            </a:endParaRPr>
          </a:p>
        </p:txBody>
      </p:sp>
      <p:sp>
        <p:nvSpPr>
          <p:cNvPr id="6" name="Text Box 7"/>
          <p:cNvSpPr txBox="1">
            <a:spLocks noChangeArrowheads="1"/>
          </p:cNvSpPr>
          <p:nvPr/>
        </p:nvSpPr>
        <p:spPr bwMode="auto">
          <a:xfrm>
            <a:off x="246743" y="196206"/>
            <a:ext cx="3182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u="sng" dirty="0" smtClean="0"/>
              <a:t>Cosmological Signals </a:t>
            </a:r>
            <a:endParaRPr lang="en-US" altLang="en-US" dirty="0">
              <a:solidFill>
                <a:srgbClr val="0099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694" y="1831075"/>
            <a:ext cx="402166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40656" y="1840286"/>
            <a:ext cx="2650944" cy="646331"/>
          </a:xfrm>
          <a:prstGeom prst="rect">
            <a:avLst/>
          </a:prstGeom>
          <a:noFill/>
        </p:spPr>
        <p:txBody>
          <a:bodyPr wrap="square" rtlCol="0">
            <a:spAutoFit/>
          </a:bodyPr>
          <a:lstStyle/>
          <a:p>
            <a:r>
              <a:rPr lang="en-US" sz="1800" dirty="0"/>
              <a:t>f</a:t>
            </a:r>
            <a:r>
              <a:rPr lang="en-US" sz="1800" dirty="0" smtClean="0"/>
              <a:t>raternal twin Higgs folded supersymmetry</a:t>
            </a:r>
          </a:p>
        </p:txBody>
      </p:sp>
      <p:sp>
        <p:nvSpPr>
          <p:cNvPr id="9" name="TextBox 8"/>
          <p:cNvSpPr txBox="1"/>
          <p:nvPr/>
        </p:nvSpPr>
        <p:spPr>
          <a:xfrm>
            <a:off x="246743" y="4387334"/>
            <a:ext cx="2344057" cy="369332"/>
          </a:xfrm>
          <a:prstGeom prst="rect">
            <a:avLst/>
          </a:prstGeom>
          <a:noFill/>
        </p:spPr>
        <p:txBody>
          <a:bodyPr wrap="square" rtlCol="0">
            <a:spAutoFit/>
          </a:bodyPr>
          <a:lstStyle/>
          <a:p>
            <a:r>
              <a:rPr lang="en-US" sz="1800" dirty="0"/>
              <a:t>i</a:t>
            </a:r>
            <a:r>
              <a:rPr lang="en-US" sz="1800" dirty="0" smtClean="0"/>
              <a:t>dentical twin Higgs</a:t>
            </a:r>
          </a:p>
        </p:txBody>
      </p:sp>
      <p:sp>
        <p:nvSpPr>
          <p:cNvPr id="10" name="Text Box 5"/>
          <p:cNvSpPr txBox="1">
            <a:spLocks noChangeArrowheads="1"/>
          </p:cNvSpPr>
          <p:nvPr/>
        </p:nvSpPr>
        <p:spPr bwMode="auto">
          <a:xfrm>
            <a:off x="440140" y="6019800"/>
            <a:ext cx="8216574" cy="400110"/>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dirty="0" smtClean="0"/>
              <a:t>Several realizations of mirror dark matter in twin Higgs framework. </a:t>
            </a:r>
            <a:endParaRPr lang="en-US" altLang="en-US" dirty="0"/>
          </a:p>
        </p:txBody>
      </p:sp>
    </p:spTree>
    <p:extLst>
      <p:ext uri="{BB962C8B-B14F-4D97-AF65-F5344CB8AC3E}">
        <p14:creationId xmlns:p14="http://schemas.microsoft.com/office/powerpoint/2010/main" val="273252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895600" y="2895600"/>
            <a:ext cx="3228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Conclusions</a:t>
            </a:r>
          </a:p>
        </p:txBody>
      </p:sp>
    </p:spTree>
    <p:extLst>
      <p:ext uri="{BB962C8B-B14F-4D97-AF65-F5344CB8AC3E}">
        <p14:creationId xmlns:p14="http://schemas.microsoft.com/office/powerpoint/2010/main" val="2389553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381000" y="1375179"/>
            <a:ext cx="8305800" cy="1015663"/>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dirty="0" smtClean="0"/>
              <a:t>Solutions to the hierarchy problem based on symmetry may only involve particles that are neutral under some, perhaps even all, of the forces in the standard model.</a:t>
            </a:r>
            <a:endParaRPr lang="en-US" altLang="en-US" dirty="0"/>
          </a:p>
        </p:txBody>
      </p:sp>
      <p:sp>
        <p:nvSpPr>
          <p:cNvPr id="38915" name="Text Box 5"/>
          <p:cNvSpPr txBox="1">
            <a:spLocks noChangeArrowheads="1"/>
          </p:cNvSpPr>
          <p:nvPr/>
        </p:nvSpPr>
        <p:spPr bwMode="auto">
          <a:xfrm>
            <a:off x="403435" y="4279527"/>
            <a:ext cx="8216574" cy="707886"/>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dirty="0" smtClean="0"/>
              <a:t> The LHC will probably not be able to conclusively exclude symmetry based solutions to the hierarchy problem.  </a:t>
            </a:r>
            <a:endParaRPr lang="en-US" altLang="en-US" dirty="0"/>
          </a:p>
        </p:txBody>
      </p:sp>
      <p:sp>
        <p:nvSpPr>
          <p:cNvPr id="38916" name="Text Box 6"/>
          <p:cNvSpPr txBox="1">
            <a:spLocks noChangeArrowheads="1"/>
          </p:cNvSpPr>
          <p:nvPr/>
        </p:nvSpPr>
        <p:spPr bwMode="auto">
          <a:xfrm>
            <a:off x="384412" y="2792343"/>
            <a:ext cx="8302388" cy="1015663"/>
          </a:xfrm>
          <a:prstGeom prst="rect">
            <a:avLst/>
          </a:prstGeom>
          <a:noFill/>
          <a:ln w="9525">
            <a:noFill/>
            <a:miter lim="800000"/>
            <a:headEnd/>
            <a:tailEnd/>
          </a:ln>
          <a:effectLs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dirty="0" smtClean="0"/>
              <a:t>The experimental signals of such a scenario tend to be very different from conventional solutions to the hierarchy problem.</a:t>
            </a:r>
            <a:r>
              <a:rPr lang="en-US" altLang="en-US" dirty="0"/>
              <a:t> </a:t>
            </a:r>
            <a:r>
              <a:rPr lang="en-US" altLang="en-US" dirty="0" smtClean="0"/>
              <a:t>Motivates several new searches.</a:t>
            </a:r>
          </a:p>
        </p:txBody>
      </p:sp>
    </p:spTree>
    <p:extLst>
      <p:ext uri="{BB962C8B-B14F-4D97-AF65-F5344CB8AC3E}">
        <p14:creationId xmlns:p14="http://schemas.microsoft.com/office/powerpoint/2010/main" val="312561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711970" y="2962322"/>
            <a:ext cx="36888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dirty="0" smtClean="0"/>
              <a:t>Backup Slides</a:t>
            </a:r>
            <a:endParaRPr lang="en-US" altLang="en-US" sz="4000" dirty="0"/>
          </a:p>
        </p:txBody>
      </p:sp>
    </p:spTree>
    <p:extLst>
      <p:ext uri="{BB962C8B-B14F-4D97-AF65-F5344CB8AC3E}">
        <p14:creationId xmlns:p14="http://schemas.microsoft.com/office/powerpoint/2010/main" val="1360647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00200" y="2921000"/>
            <a:ext cx="58849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dirty="0" smtClean="0"/>
              <a:t>Folded </a:t>
            </a:r>
            <a:r>
              <a:rPr lang="en-US" altLang="en-US" sz="4000" dirty="0" err="1" smtClean="0"/>
              <a:t>Supersymmetry</a:t>
            </a:r>
            <a:endParaRPr lang="en-US" altLang="en-US" sz="4000" dirty="0"/>
          </a:p>
        </p:txBody>
      </p:sp>
    </p:spTree>
    <p:extLst>
      <p:ext uri="{BB962C8B-B14F-4D97-AF65-F5344CB8AC3E}">
        <p14:creationId xmlns:p14="http://schemas.microsoft.com/office/powerpoint/2010/main" val="3814870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457199" y="485685"/>
            <a:ext cx="8382001" cy="1200329"/>
          </a:xfrm>
          <a:prstGeom prst="rect">
            <a:avLst/>
          </a:prstGeom>
          <a:noFill/>
          <a:ln w="9525">
            <a:noFill/>
            <a:miter lim="800000"/>
            <a:headEnd/>
            <a:tailEnd/>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In </a:t>
            </a:r>
            <a:r>
              <a:rPr lang="en-US" altLang="en-US" sz="1800" dirty="0" smtClean="0"/>
              <a:t>Folded Supersymmetry, the cancellation of one loop quadratic divergences associated with the top Yukawa coupling takes place exactly as in supersymmetric theories,  but the top and the its scalar partners, the `F-stops’, are charged under different color groups.   </a:t>
            </a:r>
            <a:endParaRPr lang="en-US" altLang="en-US" sz="18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70312"/>
            <a:ext cx="3638550" cy="1838325"/>
          </a:xfrm>
          <a:prstGeom prst="rect">
            <a:avLst/>
          </a:prstGeom>
          <a:noFill/>
          <a:ln>
            <a:noFill/>
          </a:ln>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41712"/>
            <a:ext cx="2276475" cy="1914525"/>
          </a:xfrm>
          <a:prstGeom prst="rect">
            <a:avLst/>
          </a:prstGeom>
          <a:noFill/>
          <a:ln>
            <a:noFill/>
          </a:ln>
          <a:extLst/>
        </p:spPr>
      </p:pic>
      <p:sp>
        <p:nvSpPr>
          <p:cNvPr id="8" name="Text Box 7"/>
          <p:cNvSpPr txBox="1">
            <a:spLocks noChangeArrowheads="1"/>
          </p:cNvSpPr>
          <p:nvPr/>
        </p:nvSpPr>
        <p:spPr bwMode="auto">
          <a:xfrm>
            <a:off x="334962" y="5867400"/>
            <a:ext cx="8613775" cy="646331"/>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 SM quarks are charged under the SM color group, labelled SU(3)</a:t>
            </a:r>
            <a:r>
              <a:rPr lang="en-US" altLang="en-US" sz="2400" baseline="-18000" dirty="0" smtClean="0"/>
              <a:t>A</a:t>
            </a:r>
            <a:r>
              <a:rPr lang="en-US" altLang="en-US" sz="1800" dirty="0" smtClean="0"/>
              <a:t>, while the F-stops are charged under SU(3)</a:t>
            </a:r>
            <a:r>
              <a:rPr lang="en-US" altLang="en-US" sz="2400" baseline="-18000" dirty="0" smtClean="0"/>
              <a:t>B</a:t>
            </a:r>
            <a:r>
              <a:rPr lang="en-US" altLang="en-US" sz="1800" dirty="0" smtClean="0"/>
              <a:t>.</a:t>
            </a:r>
            <a:endParaRPr lang="en-US" altLang="en-US" sz="1800" dirty="0"/>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713" y="1846262"/>
            <a:ext cx="6019800" cy="1695450"/>
          </a:xfrm>
          <a:prstGeom prst="rect">
            <a:avLst/>
          </a:prstGeom>
          <a:noFill/>
          <a:ln>
            <a:noFill/>
          </a:ln>
          <a:extLst/>
        </p:spPr>
      </p:pic>
    </p:spTree>
    <p:extLst>
      <p:ext uri="{BB962C8B-B14F-4D97-AF65-F5344CB8AC3E}">
        <p14:creationId xmlns:p14="http://schemas.microsoft.com/office/powerpoint/2010/main" val="1384155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06021" y="5257800"/>
            <a:ext cx="8423275" cy="1474788"/>
          </a:xfrm>
          <a:prstGeom prst="rect">
            <a:avLst/>
          </a:prstGeom>
          <a:noFill/>
          <a:ln w="9525">
            <a:noFill/>
            <a:miter lim="800000"/>
            <a:headEnd/>
            <a:tailEnd/>
          </a:ln>
          <a:effectLst/>
        </p:spPr>
        <p:txBody>
          <a:bodyPr>
            <a:spAutoFit/>
          </a:bodyPr>
          <a:lstStyle/>
          <a:p>
            <a:r>
              <a:rPr lang="en-US" altLang="en-US"/>
              <a:t>The boundary conditions on the bulk fields are chosen to break SUSY by</a:t>
            </a:r>
          </a:p>
          <a:p>
            <a:r>
              <a:rPr lang="en-US" altLang="en-US"/>
              <a:t>the Scherk-Schwarz mechanism in such a way that each Standard Model </a:t>
            </a:r>
          </a:p>
          <a:p>
            <a:r>
              <a:rPr lang="en-US" altLang="en-US"/>
              <a:t>hypermultiplet has a fermionic zero mode while their `F-partners’ each have</a:t>
            </a:r>
          </a:p>
          <a:p>
            <a:r>
              <a:rPr lang="en-US" altLang="en-US"/>
              <a:t>a bosonic zero mode. In this way the Standard Model fermions and their </a:t>
            </a:r>
          </a:p>
          <a:p>
            <a:r>
              <a:rPr lang="en-US" altLang="en-US"/>
              <a:t>`F-spartners’ are kept light while all the other modes are heavy. </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21" y="1219200"/>
            <a:ext cx="6973888" cy="3886200"/>
          </a:xfrm>
          <a:prstGeom prst="rect">
            <a:avLst/>
          </a:prstGeom>
          <a:noFill/>
          <a:ln>
            <a:noFill/>
          </a:ln>
          <a:extLst/>
        </p:spPr>
      </p:pic>
      <p:sp>
        <p:nvSpPr>
          <p:cNvPr id="5" name="Text Box 7"/>
          <p:cNvSpPr txBox="1">
            <a:spLocks noChangeArrowheads="1"/>
          </p:cNvSpPr>
          <p:nvPr/>
        </p:nvSpPr>
        <p:spPr bwMode="auto">
          <a:xfrm>
            <a:off x="304800" y="322997"/>
            <a:ext cx="8524496" cy="646331"/>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This scenario can be realized in a 5D </a:t>
            </a:r>
            <a:r>
              <a:rPr lang="en-US" altLang="en-US" sz="1800" dirty="0" err="1" smtClean="0"/>
              <a:t>supersymmetric</a:t>
            </a:r>
            <a:r>
              <a:rPr lang="en-US" altLang="en-US" sz="1800" dirty="0" smtClean="0"/>
              <a:t> construction, with the extra dimension </a:t>
            </a:r>
            <a:r>
              <a:rPr lang="en-US" altLang="en-US" sz="1800" dirty="0" err="1" smtClean="0"/>
              <a:t>compactified</a:t>
            </a:r>
            <a:r>
              <a:rPr lang="en-US" altLang="en-US" sz="1800" dirty="0" smtClean="0"/>
              <a:t> on S</a:t>
            </a:r>
            <a:r>
              <a:rPr lang="en-US" altLang="en-US" sz="2400" baseline="18000" dirty="0" smtClean="0"/>
              <a:t>1</a:t>
            </a:r>
            <a:r>
              <a:rPr lang="en-US" altLang="en-US" sz="1800" dirty="0" smtClean="0"/>
              <a:t>/Z</a:t>
            </a:r>
            <a:r>
              <a:rPr lang="en-US" altLang="en-US" sz="2400" baseline="-18000" dirty="0" smtClean="0"/>
              <a:t>2</a:t>
            </a:r>
            <a:r>
              <a:rPr lang="en-US" altLang="en-US" sz="1800" dirty="0" smtClean="0"/>
              <a:t>. Choose 1/R ~ 5 </a:t>
            </a:r>
            <a:r>
              <a:rPr lang="en-US" altLang="en-US" sz="1800" dirty="0" err="1" smtClean="0"/>
              <a:t>TeV</a:t>
            </a:r>
            <a:r>
              <a:rPr lang="en-US" altLang="en-US" sz="1800" dirty="0" smtClean="0"/>
              <a:t>.  </a:t>
            </a:r>
            <a:endParaRPr lang="en-US" altLang="en-US" sz="1800" dirty="0"/>
          </a:p>
        </p:txBody>
      </p:sp>
    </p:spTree>
    <p:extLst>
      <p:ext uri="{BB962C8B-B14F-4D97-AF65-F5344CB8AC3E}">
        <p14:creationId xmlns:p14="http://schemas.microsoft.com/office/powerpoint/2010/main" val="1179322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470044" y="646026"/>
            <a:ext cx="8207375" cy="923330"/>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A combination of boundary conditions and discrete symmetries ensures that the spectrum of light states includes the SM particles, the scalar F-</a:t>
            </a:r>
            <a:r>
              <a:rPr lang="en-US" altLang="en-US" sz="1800" dirty="0" err="1" smtClean="0"/>
              <a:t>spartners</a:t>
            </a:r>
            <a:r>
              <a:rPr lang="en-US" altLang="en-US" sz="1800" dirty="0" smtClean="0"/>
              <a:t> and the up- and down-type Higgs bosons.</a:t>
            </a:r>
            <a:endParaRPr lang="en-US" altLang="en-US" sz="1800" dirty="0"/>
          </a:p>
        </p:txBody>
      </p:sp>
      <p:sp>
        <p:nvSpPr>
          <p:cNvPr id="15363" name="Text Box 6"/>
          <p:cNvSpPr txBox="1">
            <a:spLocks noChangeArrowheads="1"/>
          </p:cNvSpPr>
          <p:nvPr/>
        </p:nvSpPr>
        <p:spPr bwMode="auto">
          <a:xfrm>
            <a:off x="508144" y="1819870"/>
            <a:ext cx="8175625" cy="646331"/>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The </a:t>
            </a:r>
            <a:r>
              <a:rPr lang="en-US" altLang="en-US" sz="1800" dirty="0" err="1" smtClean="0"/>
              <a:t>gauginos</a:t>
            </a:r>
            <a:r>
              <a:rPr lang="en-US" altLang="en-US" sz="1800" dirty="0" smtClean="0"/>
              <a:t> are projected out by the boundary conditions and are not part of the low energy spectrum below the </a:t>
            </a:r>
            <a:r>
              <a:rPr lang="en-US" altLang="en-US" sz="1800" dirty="0" err="1" smtClean="0"/>
              <a:t>compactification</a:t>
            </a:r>
            <a:r>
              <a:rPr lang="en-US" altLang="en-US" sz="1800" dirty="0" smtClean="0"/>
              <a:t> scale. </a:t>
            </a:r>
            <a:endParaRPr lang="en-US" altLang="en-US" sz="1800" dirty="0"/>
          </a:p>
        </p:txBody>
      </p:sp>
      <p:sp>
        <p:nvSpPr>
          <p:cNvPr id="6" name="Text Box 2"/>
          <p:cNvSpPr txBox="1">
            <a:spLocks noChangeArrowheads="1"/>
          </p:cNvSpPr>
          <p:nvPr/>
        </p:nvSpPr>
        <p:spPr bwMode="auto">
          <a:xfrm>
            <a:off x="525203" y="2734270"/>
            <a:ext cx="8158565" cy="646331"/>
          </a:xfrm>
          <a:prstGeom prst="rect">
            <a:avLst/>
          </a:prstGeom>
          <a:noFill/>
          <a:ln w="9525">
            <a:noFill/>
            <a:miter lim="800000"/>
            <a:headEnd/>
            <a:tailEnd/>
          </a:ln>
          <a:effectLst/>
        </p:spPr>
        <p:txBody>
          <a:bodyPr wrap="square">
            <a:spAutoFit/>
          </a:bodyPr>
          <a:lstStyle/>
          <a:p>
            <a:r>
              <a:rPr lang="en-US" altLang="en-US" dirty="0"/>
              <a:t>The </a:t>
            </a:r>
            <a:r>
              <a:rPr lang="en-US" altLang="en-US" dirty="0" smtClean="0"/>
              <a:t>top Yukawa interaction and the corresponding scalar term arise from the </a:t>
            </a:r>
            <a:r>
              <a:rPr lang="en-US" altLang="en-US" dirty="0" err="1" smtClean="0"/>
              <a:t>brane</a:t>
            </a:r>
            <a:r>
              <a:rPr lang="en-US" altLang="en-US" dirty="0" smtClean="0"/>
              <a:t> localized </a:t>
            </a:r>
            <a:r>
              <a:rPr lang="en-US" altLang="en-US" dirty="0" err="1" smtClean="0"/>
              <a:t>superpotential</a:t>
            </a:r>
            <a:r>
              <a:rPr lang="en-US" altLang="en-US" dirty="0" smtClean="0"/>
              <a:t> terms  </a:t>
            </a:r>
            <a:endParaRPr lang="en-US" alt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079" y="3648670"/>
            <a:ext cx="4495800" cy="550863"/>
          </a:xfrm>
          <a:prstGeom prst="rect">
            <a:avLst/>
          </a:prstGeom>
          <a:noFill/>
          <a:ln>
            <a:noFill/>
          </a:ln>
          <a:extLst/>
        </p:spPr>
      </p:pic>
      <p:sp>
        <p:nvSpPr>
          <p:cNvPr id="8" name="Text Box 4"/>
          <p:cNvSpPr txBox="1">
            <a:spLocks noChangeArrowheads="1"/>
          </p:cNvSpPr>
          <p:nvPr/>
        </p:nvSpPr>
        <p:spPr bwMode="auto">
          <a:xfrm>
            <a:off x="525203" y="4343400"/>
            <a:ext cx="8191501" cy="646331"/>
          </a:xfrm>
          <a:prstGeom prst="rect">
            <a:avLst/>
          </a:prstGeom>
          <a:noFill/>
          <a:ln w="9525">
            <a:noFill/>
            <a:miter lim="800000"/>
            <a:headEnd/>
            <a:tailEnd/>
          </a:ln>
          <a:effectLst/>
        </p:spPr>
        <p:txBody>
          <a:bodyPr wrap="square">
            <a:spAutoFit/>
          </a:bodyPr>
          <a:lstStyle/>
          <a:p>
            <a:r>
              <a:rPr lang="en-US" altLang="en-US" dirty="0" smtClean="0"/>
              <a:t>A discrete A </a:t>
            </a:r>
            <a:r>
              <a:rPr lang="en-US" altLang="en-US" sz="1400" dirty="0" smtClean="0">
                <a:sym typeface="Wingdings" panose="05000000000000000000" pitchFamily="2" charset="2"/>
              </a:rPr>
              <a:t></a:t>
            </a:r>
            <a:r>
              <a:rPr lang="en-US" altLang="en-US" dirty="0" smtClean="0">
                <a:sym typeface="Wingdings" panose="05000000000000000000" pitchFamily="2" charset="2"/>
              </a:rPr>
              <a:t> B symmetry ensures the equality of the couplings that enforces the cancellation. </a:t>
            </a:r>
            <a:endParaRPr lang="en-US" altLang="en-US" dirty="0"/>
          </a:p>
        </p:txBody>
      </p:sp>
      <p:sp>
        <p:nvSpPr>
          <p:cNvPr id="9" name="Text Box 7"/>
          <p:cNvSpPr txBox="1">
            <a:spLocks noChangeArrowheads="1"/>
          </p:cNvSpPr>
          <p:nvPr/>
        </p:nvSpPr>
        <p:spPr bwMode="auto">
          <a:xfrm>
            <a:off x="492267" y="5782101"/>
            <a:ext cx="8191502" cy="650875"/>
          </a:xfrm>
          <a:prstGeom prst="rect">
            <a:avLst/>
          </a:prstGeom>
          <a:noFill/>
          <a:ln w="9525">
            <a:noFill/>
            <a:miter lim="800000"/>
            <a:headEnd/>
            <a:tailEnd/>
          </a:ln>
          <a:effectLst/>
        </p:spPr>
        <p:txBody>
          <a:bodyPr wrap="square">
            <a:spAutoFit/>
          </a:bodyPr>
          <a:lstStyle/>
          <a:p>
            <a:r>
              <a:rPr lang="en-US" altLang="en-US"/>
              <a:t>The gluons of mirror color remain light and confine into `F-glueballs’ at a</a:t>
            </a:r>
          </a:p>
          <a:p>
            <a:r>
              <a:rPr lang="en-US" altLang="en-US"/>
              <a:t>mass scale of order a few GeV.</a:t>
            </a:r>
          </a:p>
        </p:txBody>
      </p:sp>
      <p:sp>
        <p:nvSpPr>
          <p:cNvPr id="10" name="Text Box 4"/>
          <p:cNvSpPr txBox="1">
            <a:spLocks noChangeArrowheads="1"/>
          </p:cNvSpPr>
          <p:nvPr/>
        </p:nvSpPr>
        <p:spPr bwMode="auto">
          <a:xfrm>
            <a:off x="525203" y="5181600"/>
            <a:ext cx="7160935" cy="369332"/>
          </a:xfrm>
          <a:prstGeom prst="rect">
            <a:avLst/>
          </a:prstGeom>
          <a:noFill/>
          <a:ln w="9525">
            <a:noFill/>
            <a:miter lim="800000"/>
            <a:headEnd/>
            <a:tailEnd/>
          </a:ln>
          <a:effectLst/>
        </p:spPr>
        <p:txBody>
          <a:bodyPr wrap="none">
            <a:spAutoFit/>
          </a:bodyPr>
          <a:lstStyle/>
          <a:p>
            <a:r>
              <a:rPr lang="en-US" altLang="en-US" dirty="0"/>
              <a:t>The F-</a:t>
            </a:r>
            <a:r>
              <a:rPr lang="en-US" altLang="en-US" dirty="0" err="1"/>
              <a:t>spartners</a:t>
            </a:r>
            <a:r>
              <a:rPr lang="en-US" altLang="en-US" dirty="0"/>
              <a:t> acquire positive masses </a:t>
            </a:r>
            <a:r>
              <a:rPr lang="en-US" altLang="en-US" dirty="0" err="1" smtClean="0"/>
              <a:t>radiatively</a:t>
            </a:r>
            <a:r>
              <a:rPr lang="en-US" altLang="en-US" dirty="0" smtClean="0"/>
              <a:t> at </a:t>
            </a:r>
            <a:r>
              <a:rPr lang="en-US" altLang="en-US" dirty="0"/>
              <a:t>one </a:t>
            </a:r>
            <a:r>
              <a:rPr lang="en-US" altLang="en-US" dirty="0" smtClean="0"/>
              <a:t>loop.</a:t>
            </a:r>
            <a:endParaRPr lang="en-US" altLang="en-US" dirty="0"/>
          </a:p>
        </p:txBody>
      </p:sp>
    </p:spTree>
    <p:extLst>
      <p:ext uri="{BB962C8B-B14F-4D97-AF65-F5344CB8AC3E}">
        <p14:creationId xmlns:p14="http://schemas.microsoft.com/office/powerpoint/2010/main" val="3375130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84188" y="2071688"/>
            <a:ext cx="8180387" cy="646331"/>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70C0"/>
                </a:solidFill>
              </a:rPr>
              <a:t>T</a:t>
            </a:r>
            <a:r>
              <a:rPr lang="en-US" altLang="en-US" sz="1800" dirty="0" smtClean="0">
                <a:solidFill>
                  <a:srgbClr val="0070C0"/>
                </a:solidFill>
              </a:rPr>
              <a:t>he </a:t>
            </a:r>
            <a:r>
              <a:rPr lang="en-US" altLang="en-US" sz="1800" dirty="0">
                <a:solidFill>
                  <a:srgbClr val="0070C0"/>
                </a:solidFill>
              </a:rPr>
              <a:t>biggest contribution to the Higgs mass in the Standard </a:t>
            </a:r>
            <a:r>
              <a:rPr lang="en-US" altLang="en-US" sz="1800" dirty="0" smtClean="0">
                <a:solidFill>
                  <a:srgbClr val="0070C0"/>
                </a:solidFill>
              </a:rPr>
              <a:t>Model </a:t>
            </a:r>
            <a:r>
              <a:rPr lang="en-US" altLang="en-US" sz="1800" dirty="0">
                <a:solidFill>
                  <a:srgbClr val="0070C0"/>
                </a:solidFill>
              </a:rPr>
              <a:t>is from the top loop, and this is therefore the leading source of </a:t>
            </a:r>
            <a:r>
              <a:rPr lang="en-US" altLang="en-US" sz="1800" dirty="0" smtClean="0">
                <a:solidFill>
                  <a:srgbClr val="0070C0"/>
                </a:solidFill>
              </a:rPr>
              <a:t>fine-tuning</a:t>
            </a:r>
            <a:r>
              <a:rPr lang="en-US" altLang="en-US" sz="1800" dirty="0">
                <a:solidFill>
                  <a:srgbClr val="0070C0"/>
                </a:solidFill>
              </a:rPr>
              <a: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71838"/>
            <a:ext cx="34290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TP_tmp"/>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805238"/>
            <a:ext cx="2286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5"/>
          <p:cNvSpPr txBox="1">
            <a:spLocks noChangeArrowheads="1"/>
          </p:cNvSpPr>
          <p:nvPr/>
        </p:nvSpPr>
        <p:spPr bwMode="auto">
          <a:xfrm>
            <a:off x="533400" y="5453063"/>
            <a:ext cx="8131175" cy="376237"/>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Naturalness requires new particles below a </a:t>
            </a:r>
            <a:r>
              <a:rPr lang="en-US" altLang="en-US" sz="1800" dirty="0" err="1">
                <a:solidFill>
                  <a:srgbClr val="FF0000"/>
                </a:solidFill>
              </a:rPr>
              <a:t>TeV</a:t>
            </a:r>
            <a:r>
              <a:rPr lang="en-US" altLang="en-US" sz="1800" dirty="0">
                <a:solidFill>
                  <a:srgbClr val="FF0000"/>
                </a:solidFill>
              </a:rPr>
              <a:t> or so to cancel this.   </a:t>
            </a:r>
          </a:p>
        </p:txBody>
      </p:sp>
      <p:sp>
        <p:nvSpPr>
          <p:cNvPr id="7174" name="Text Box 2"/>
          <p:cNvSpPr txBox="1">
            <a:spLocks noChangeArrowheads="1"/>
          </p:cNvSpPr>
          <p:nvPr/>
        </p:nvSpPr>
        <p:spPr bwMode="auto">
          <a:xfrm>
            <a:off x="457200" y="992188"/>
            <a:ext cx="8207375" cy="650875"/>
          </a:xfrm>
          <a:prstGeom prst="rect">
            <a:avLst/>
          </a:prstGeom>
          <a:noFill/>
          <a:ln w="9525">
            <a:solidFill>
              <a:schemeClr val="bg1"/>
            </a:solid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We see that unless the Standard Model is severely fine-tuned, we should  </a:t>
            </a:r>
          </a:p>
          <a:p>
            <a:pPr eaLnBrk="1" hangingPunct="1">
              <a:spcBef>
                <a:spcPct val="0"/>
              </a:spcBef>
              <a:buFontTx/>
              <a:buNone/>
            </a:pPr>
            <a:r>
              <a:rPr lang="en-US" altLang="en-US" sz="1800"/>
              <a:t>expect new physics at or close to a TeV.</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644326" y="1643807"/>
            <a:ext cx="8035530" cy="369332"/>
          </a:xfrm>
          <a:prstGeom prst="rect">
            <a:avLst/>
          </a:prstGeom>
          <a:noFill/>
          <a:ln w="9525">
            <a:no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70C0"/>
                </a:solidFill>
              </a:rPr>
              <a:t>If the top partners are colored, </a:t>
            </a:r>
            <a:r>
              <a:rPr lang="en-US" altLang="en-US" sz="1800" dirty="0" smtClean="0">
                <a:solidFill>
                  <a:srgbClr val="0070C0"/>
                </a:solidFill>
              </a:rPr>
              <a:t>discovery at the LHC is much easier.</a:t>
            </a:r>
            <a:endParaRPr lang="en-US" altLang="en-US" sz="1800" dirty="0">
              <a:solidFill>
                <a:srgbClr val="0070C0"/>
              </a:solidFill>
            </a:endParaRPr>
          </a:p>
        </p:txBody>
      </p:sp>
      <p:sp>
        <p:nvSpPr>
          <p:cNvPr id="8197" name="Text Box 7"/>
          <p:cNvSpPr txBox="1">
            <a:spLocks noChangeArrowheads="1"/>
          </p:cNvSpPr>
          <p:nvPr/>
        </p:nvSpPr>
        <p:spPr bwMode="auto">
          <a:xfrm>
            <a:off x="596899" y="304799"/>
            <a:ext cx="7940675" cy="646331"/>
          </a:xfrm>
          <a:prstGeom prst="rect">
            <a:avLst/>
          </a:prstGeom>
          <a:noFill/>
          <a:ln w="9525">
            <a:no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The new </a:t>
            </a:r>
            <a:r>
              <a:rPr lang="en-US" altLang="en-US" sz="1800" dirty="0" smtClean="0"/>
              <a:t>particles, the `top partners’ </a:t>
            </a:r>
            <a:r>
              <a:rPr lang="en-US" altLang="en-US" sz="1800" dirty="0"/>
              <a:t>must be related to the top quark by a symmetry </a:t>
            </a:r>
            <a:r>
              <a:rPr lang="en-US" altLang="en-US" sz="1800" dirty="0" smtClean="0"/>
              <a:t>for the </a:t>
            </a:r>
            <a:r>
              <a:rPr lang="en-US" altLang="en-US" sz="1800" dirty="0"/>
              <a:t>cancellation to work</a:t>
            </a:r>
            <a:r>
              <a:rPr lang="en-US" altLang="en-US" sz="1800" dirty="0" smtClean="0"/>
              <a:t>. </a:t>
            </a:r>
            <a:endParaRPr lang="en-US" altLang="en-US" sz="1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1" y="2246859"/>
            <a:ext cx="7476637" cy="461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164594" y="3189514"/>
            <a:ext cx="712205" cy="369332"/>
          </a:xfrm>
          <a:prstGeom prst="rect">
            <a:avLst/>
          </a:prstGeom>
          <a:noFill/>
        </p:spPr>
        <p:txBody>
          <a:bodyPr wrap="square" rtlCol="0">
            <a:spAutoFit/>
          </a:bodyPr>
          <a:lstStyle/>
          <a:p>
            <a:r>
              <a:rPr lang="en-US" dirty="0" smtClean="0"/>
              <a:t>CMS</a:t>
            </a:r>
            <a:endParaRPr lang="en-US" dirty="0"/>
          </a:p>
        </p:txBody>
      </p:sp>
      <p:sp>
        <p:nvSpPr>
          <p:cNvPr id="9" name="Text Box 7"/>
          <p:cNvSpPr txBox="1">
            <a:spLocks noChangeArrowheads="1"/>
          </p:cNvSpPr>
          <p:nvPr/>
        </p:nvSpPr>
        <p:spPr bwMode="auto">
          <a:xfrm>
            <a:off x="644326" y="961256"/>
            <a:ext cx="7940675" cy="646331"/>
          </a:xfrm>
          <a:prstGeom prst="rect">
            <a:avLst/>
          </a:prstGeom>
          <a:noFill/>
          <a:ln w="9525">
            <a:no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FF0000"/>
                </a:solidFill>
              </a:rPr>
              <a:t>Since </a:t>
            </a:r>
            <a:r>
              <a:rPr lang="en-US" altLang="en-US" sz="1800" dirty="0">
                <a:solidFill>
                  <a:srgbClr val="FF0000"/>
                </a:solidFill>
              </a:rPr>
              <a:t>top quark is colored, naively one would expect that </a:t>
            </a:r>
            <a:r>
              <a:rPr lang="en-US" altLang="en-US" sz="1800" dirty="0" smtClean="0">
                <a:solidFill>
                  <a:srgbClr val="FF0000"/>
                </a:solidFill>
              </a:rPr>
              <a:t>the top partners would </a:t>
            </a:r>
            <a:r>
              <a:rPr lang="en-US" altLang="en-US" sz="1800" dirty="0">
                <a:solidFill>
                  <a:srgbClr val="FF0000"/>
                </a:solidFill>
              </a:rPr>
              <a:t>also be colored.</a:t>
            </a:r>
            <a:r>
              <a:rPr lang="en-US" altLang="en-US" sz="18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377" y="1503606"/>
            <a:ext cx="59721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5377264" y="3069126"/>
            <a:ext cx="914400" cy="858592"/>
          </a:xfrm>
          <a:prstGeom prst="ellipse">
            <a:avLst/>
          </a:prstGeom>
          <a:noFill/>
          <a:ln w="381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p:txBody>
      </p:sp>
      <p:sp>
        <p:nvSpPr>
          <p:cNvPr id="3" name="TextBox 2"/>
          <p:cNvSpPr txBox="1"/>
          <p:nvPr/>
        </p:nvSpPr>
        <p:spPr>
          <a:xfrm>
            <a:off x="6444064" y="3236812"/>
            <a:ext cx="2282997" cy="523220"/>
          </a:xfrm>
          <a:prstGeom prst="rect">
            <a:avLst/>
          </a:prstGeom>
          <a:noFill/>
        </p:spPr>
        <p:txBody>
          <a:bodyPr wrap="none" rtlCol="0">
            <a:spAutoFit/>
          </a:bodyPr>
          <a:lstStyle/>
          <a:p>
            <a:r>
              <a:rPr lang="en-US" sz="2800" dirty="0">
                <a:solidFill>
                  <a:srgbClr val="0070C0"/>
                </a:solidFill>
              </a:rPr>
              <a:t>t</a:t>
            </a:r>
            <a:r>
              <a:rPr lang="en-US" sz="2800" dirty="0" smtClean="0">
                <a:solidFill>
                  <a:srgbClr val="0070C0"/>
                </a:solidFill>
              </a:rPr>
              <a:t>op partners</a:t>
            </a:r>
            <a:endParaRPr lang="en-US" sz="2800" dirty="0">
              <a:solidFill>
                <a:srgbClr val="0070C0"/>
              </a:solidFill>
            </a:endParaRPr>
          </a:p>
        </p:txBody>
      </p:sp>
      <p:sp>
        <p:nvSpPr>
          <p:cNvPr id="5" name="TextBox 4"/>
          <p:cNvSpPr txBox="1"/>
          <p:nvPr/>
        </p:nvSpPr>
        <p:spPr>
          <a:xfrm>
            <a:off x="738723" y="4918318"/>
            <a:ext cx="1322798" cy="523220"/>
          </a:xfrm>
          <a:prstGeom prst="rect">
            <a:avLst/>
          </a:prstGeom>
          <a:noFill/>
        </p:spPr>
        <p:txBody>
          <a:bodyPr wrap="none" rtlCol="0">
            <a:spAutoFit/>
          </a:bodyPr>
          <a:lstStyle/>
          <a:p>
            <a:r>
              <a:rPr lang="en-US" sz="2800" dirty="0" smtClean="0">
                <a:solidFill>
                  <a:srgbClr val="0070C0"/>
                </a:solidFill>
              </a:rPr>
              <a:t>proton</a:t>
            </a:r>
            <a:endParaRPr lang="en-US" sz="2800" dirty="0">
              <a:solidFill>
                <a:srgbClr val="0070C0"/>
              </a:solidFill>
            </a:endParaRPr>
          </a:p>
        </p:txBody>
      </p:sp>
      <p:sp>
        <p:nvSpPr>
          <p:cNvPr id="6" name="TextBox 5"/>
          <p:cNvSpPr txBox="1"/>
          <p:nvPr/>
        </p:nvSpPr>
        <p:spPr>
          <a:xfrm>
            <a:off x="738723" y="980386"/>
            <a:ext cx="1322798" cy="523220"/>
          </a:xfrm>
          <a:prstGeom prst="rect">
            <a:avLst/>
          </a:prstGeom>
          <a:noFill/>
        </p:spPr>
        <p:txBody>
          <a:bodyPr wrap="none" rtlCol="0">
            <a:spAutoFit/>
          </a:bodyPr>
          <a:lstStyle/>
          <a:p>
            <a:r>
              <a:rPr lang="en-US" sz="2800" dirty="0" smtClean="0">
                <a:solidFill>
                  <a:srgbClr val="0070C0"/>
                </a:solidFill>
              </a:rPr>
              <a:t>proton</a:t>
            </a:r>
            <a:endParaRPr lang="en-US" sz="2800" dirty="0">
              <a:solidFill>
                <a:srgbClr val="0070C0"/>
              </a:solidFill>
            </a:endParaRPr>
          </a:p>
        </p:txBody>
      </p:sp>
      <p:sp>
        <p:nvSpPr>
          <p:cNvPr id="4" name="TextBox 3"/>
          <p:cNvSpPr txBox="1"/>
          <p:nvPr/>
        </p:nvSpPr>
        <p:spPr>
          <a:xfrm>
            <a:off x="3726653" y="3942806"/>
            <a:ext cx="2717411" cy="461665"/>
          </a:xfrm>
          <a:prstGeom prst="rect">
            <a:avLst/>
          </a:prstGeom>
          <a:noFill/>
        </p:spPr>
        <p:txBody>
          <a:bodyPr wrap="none" rtlCol="0">
            <a:spAutoFit/>
          </a:bodyPr>
          <a:lstStyle/>
          <a:p>
            <a:r>
              <a:rPr lang="en-US" sz="2400" dirty="0">
                <a:solidFill>
                  <a:srgbClr val="FF0000"/>
                </a:solidFill>
              </a:rPr>
              <a:t>t</a:t>
            </a:r>
            <a:r>
              <a:rPr lang="en-US" sz="2400" dirty="0" smtClean="0">
                <a:solidFill>
                  <a:srgbClr val="FF0000"/>
                </a:solidFill>
              </a:rPr>
              <a:t>he crucial vertex</a:t>
            </a:r>
            <a:endParaRPr lang="en-US" sz="2400" dirty="0">
              <a:solidFill>
                <a:srgbClr val="FF0000"/>
              </a:solidFill>
            </a:endParaRPr>
          </a:p>
        </p:txBody>
      </p:sp>
    </p:spTree>
    <p:extLst>
      <p:ext uri="{BB962C8B-B14F-4D97-AF65-F5344CB8AC3E}">
        <p14:creationId xmlns:p14="http://schemas.microsoft.com/office/powerpoint/2010/main" val="578113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328684" y="2667000"/>
            <a:ext cx="8534400" cy="923925"/>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70C0"/>
                </a:solidFill>
              </a:rPr>
              <a:t>In general, there are two classes of diagrams that have been found which can cancel the top loop. These two classes correspond to generalizations of the following diagrams.</a:t>
            </a:r>
          </a:p>
        </p:txBody>
      </p:sp>
      <p:sp>
        <p:nvSpPr>
          <p:cNvPr id="9219" name="Text Box 9"/>
          <p:cNvSpPr txBox="1">
            <a:spLocks noChangeArrowheads="1"/>
          </p:cNvSpPr>
          <p:nvPr/>
        </p:nvSpPr>
        <p:spPr bwMode="auto">
          <a:xfrm>
            <a:off x="328683" y="2209800"/>
            <a:ext cx="2708275" cy="37623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Let us understand this.</a:t>
            </a:r>
          </a:p>
        </p:txBody>
      </p:sp>
      <p:pic>
        <p:nvPicPr>
          <p:cNvPr id="92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84" y="3733800"/>
            <a:ext cx="26670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084" y="3733800"/>
            <a:ext cx="25908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2"/>
          <p:cNvSpPr txBox="1">
            <a:spLocks noChangeArrowheads="1"/>
          </p:cNvSpPr>
          <p:nvPr/>
        </p:nvSpPr>
        <p:spPr bwMode="auto">
          <a:xfrm>
            <a:off x="404884" y="5943600"/>
            <a:ext cx="3990975" cy="650875"/>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SUSY cancellation with the third </a:t>
            </a:r>
          </a:p>
          <a:p>
            <a:pPr eaLnBrk="1" hangingPunct="1">
              <a:spcBef>
                <a:spcPct val="0"/>
              </a:spcBef>
              <a:buFontTx/>
              <a:buNone/>
            </a:pPr>
            <a:r>
              <a:rPr lang="en-US" altLang="en-US" sz="1800" dirty="0">
                <a:solidFill>
                  <a:srgbClr val="00B050"/>
                </a:solidFill>
              </a:rPr>
              <a:t>generation (scalar) </a:t>
            </a:r>
            <a:r>
              <a:rPr lang="en-US" altLang="en-US" sz="1800" dirty="0" err="1">
                <a:solidFill>
                  <a:srgbClr val="00B050"/>
                </a:solidFill>
              </a:rPr>
              <a:t>squarks</a:t>
            </a:r>
            <a:r>
              <a:rPr lang="en-US" altLang="en-US" sz="1800" dirty="0">
                <a:solidFill>
                  <a:srgbClr val="00B050"/>
                </a:solidFill>
              </a:rPr>
              <a:t> in loop</a:t>
            </a:r>
          </a:p>
        </p:txBody>
      </p:sp>
      <p:sp>
        <p:nvSpPr>
          <p:cNvPr id="9223" name="Text Box 14"/>
          <p:cNvSpPr txBox="1">
            <a:spLocks noChangeArrowheads="1"/>
          </p:cNvSpPr>
          <p:nvPr/>
        </p:nvSpPr>
        <p:spPr bwMode="auto">
          <a:xfrm>
            <a:off x="5205484" y="5943600"/>
            <a:ext cx="3749675" cy="650875"/>
          </a:xfrm>
          <a:prstGeom prst="rect">
            <a:avLst/>
          </a:prstGeom>
          <a:noFill/>
          <a:ln w="9525">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Little Higgs cancellation with</a:t>
            </a:r>
          </a:p>
          <a:p>
            <a:pPr eaLnBrk="1" hangingPunct="1">
              <a:spcBef>
                <a:spcPct val="0"/>
              </a:spcBef>
              <a:buFontTx/>
              <a:buNone/>
            </a:pPr>
            <a:r>
              <a:rPr lang="en-US" altLang="en-US" sz="1800" dirty="0">
                <a:solidFill>
                  <a:srgbClr val="00B050"/>
                </a:solidFill>
              </a:rPr>
              <a:t>(fermionic) top partners in loop</a:t>
            </a:r>
          </a:p>
        </p:txBody>
      </p:sp>
      <p:sp>
        <p:nvSpPr>
          <p:cNvPr id="8" name="Text Box 5"/>
          <p:cNvSpPr txBox="1">
            <a:spLocks noChangeArrowheads="1"/>
          </p:cNvSpPr>
          <p:nvPr/>
        </p:nvSpPr>
        <p:spPr bwMode="auto">
          <a:xfrm>
            <a:off x="281224" y="427721"/>
            <a:ext cx="8581859" cy="923330"/>
          </a:xfrm>
          <a:prstGeom prst="rect">
            <a:avLst/>
          </a:prstGeom>
          <a:noFill/>
          <a:ln w="9525">
            <a:no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However, in general the top partners need not be </a:t>
            </a:r>
            <a:r>
              <a:rPr lang="en-US" altLang="en-US" sz="1800" dirty="0" smtClean="0"/>
              <a:t>colored! This can happen in scenarios </a:t>
            </a:r>
            <a:r>
              <a:rPr lang="en-US" altLang="en-US" sz="1800" dirty="0"/>
              <a:t>where </a:t>
            </a:r>
            <a:r>
              <a:rPr lang="en-US" altLang="en-US" sz="1800" dirty="0" smtClean="0"/>
              <a:t>the </a:t>
            </a:r>
            <a:r>
              <a:rPr lang="en-US" altLang="en-US" sz="1800" dirty="0"/>
              <a:t>top and the top partners are related only by a discrete symmetry. </a:t>
            </a:r>
            <a:r>
              <a:rPr lang="en-US" altLang="en-US" sz="1800" dirty="0" smtClean="0"/>
              <a:t>                                                              </a:t>
            </a:r>
            <a:endParaRPr lang="en-US" altLang="en-US" sz="1800" dirty="0"/>
          </a:p>
        </p:txBody>
      </p:sp>
      <p:sp>
        <p:nvSpPr>
          <p:cNvPr id="9" name="TextBox 8"/>
          <p:cNvSpPr txBox="1"/>
          <p:nvPr/>
        </p:nvSpPr>
        <p:spPr>
          <a:xfrm>
            <a:off x="6248400" y="1066800"/>
            <a:ext cx="2614683" cy="338554"/>
          </a:xfrm>
          <a:prstGeom prst="rect">
            <a:avLst/>
          </a:prstGeom>
          <a:noFill/>
        </p:spPr>
        <p:txBody>
          <a:bodyPr wrap="square" rtlCol="0">
            <a:spAutoFit/>
          </a:bodyPr>
          <a:lstStyle/>
          <a:p>
            <a:r>
              <a:rPr lang="en-US" sz="1600" dirty="0" smtClean="0">
                <a:solidFill>
                  <a:srgbClr val="FF0000"/>
                </a:solidFill>
              </a:rPr>
              <a:t>ZC, Goh &amp; </a:t>
            </a:r>
            <a:r>
              <a:rPr lang="en-US" sz="1600" dirty="0" err="1" smtClean="0">
                <a:solidFill>
                  <a:srgbClr val="FF0000"/>
                </a:solidFill>
              </a:rPr>
              <a:t>Harnik</a:t>
            </a:r>
            <a:r>
              <a:rPr lang="en-US" sz="1600" dirty="0" smtClean="0">
                <a:solidFill>
                  <a:srgbClr val="FF0000"/>
                </a:solidFill>
              </a:rPr>
              <a:t> (2005)</a:t>
            </a:r>
            <a:endParaRPr lang="en-US" sz="1600" dirty="0">
              <a:solidFill>
                <a:srgbClr val="FF0000"/>
              </a:solidFill>
            </a:endParaRPr>
          </a:p>
        </p:txBody>
      </p:sp>
      <p:sp>
        <p:nvSpPr>
          <p:cNvPr id="10" name="Text Box 5"/>
          <p:cNvSpPr txBox="1">
            <a:spLocks noChangeArrowheads="1"/>
          </p:cNvSpPr>
          <p:nvPr/>
        </p:nvSpPr>
        <p:spPr bwMode="auto">
          <a:xfrm>
            <a:off x="281224" y="1611868"/>
            <a:ext cx="8673935" cy="369332"/>
          </a:xfrm>
          <a:prstGeom prst="rect">
            <a:avLst/>
          </a:prstGeom>
          <a:noFill/>
          <a:ln w="9525">
            <a:no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0070C0"/>
                </a:solidFill>
              </a:rPr>
              <a:t>Mirror </a:t>
            </a:r>
            <a:r>
              <a:rPr lang="en-US" altLang="en-US" sz="1800" dirty="0">
                <a:solidFill>
                  <a:srgbClr val="0070C0"/>
                </a:solidFill>
              </a:rPr>
              <a:t>Twin Higgs </a:t>
            </a:r>
            <a:r>
              <a:rPr lang="en-US" altLang="en-US" sz="1800" dirty="0" smtClean="0">
                <a:solidFill>
                  <a:srgbClr val="0070C0"/>
                </a:solidFill>
              </a:rPr>
              <a:t>and Folded Supersymmetry are the first known examples.</a:t>
            </a:r>
            <a:endParaRPr lang="en-US" altLang="en-US" sz="1800"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91454" y="932765"/>
            <a:ext cx="7874976" cy="369332"/>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In SUSY the scalar quarks are charged under Standard Model color. </a:t>
            </a:r>
          </a:p>
        </p:txBody>
      </p:sp>
      <p:sp>
        <p:nvSpPr>
          <p:cNvPr id="10243" name="Text Box 5"/>
          <p:cNvSpPr txBox="1">
            <a:spLocks noChangeArrowheads="1"/>
          </p:cNvSpPr>
          <p:nvPr/>
        </p:nvSpPr>
        <p:spPr bwMode="auto">
          <a:xfrm>
            <a:off x="391454" y="1847165"/>
            <a:ext cx="3038475" cy="376238"/>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B050"/>
                </a:solidFill>
              </a:rPr>
              <a:t>Consider a SUSY rotation.</a:t>
            </a:r>
          </a:p>
        </p:txBody>
      </p:sp>
      <p:sp>
        <p:nvSpPr>
          <p:cNvPr id="10244" name="Text Box 12"/>
          <p:cNvSpPr txBox="1">
            <a:spLocks noChangeArrowheads="1"/>
          </p:cNvSpPr>
          <p:nvPr/>
        </p:nvSpPr>
        <p:spPr bwMode="auto">
          <a:xfrm>
            <a:off x="543854" y="5276165"/>
            <a:ext cx="8144217" cy="646331"/>
          </a:xfrm>
          <a:prstGeom prst="rect">
            <a:avLst/>
          </a:prstGeom>
          <a:noFill/>
          <a:ln w="9525">
            <a:noFill/>
            <a:miter lim="800000"/>
            <a:headEnd/>
            <a:tailEnd/>
          </a:ln>
          <a:effectLs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SUSY commutes with the gauge interactions. If top quark is colored, its  </a:t>
            </a:r>
          </a:p>
          <a:p>
            <a:pPr eaLnBrk="1" hangingPunct="1">
              <a:spcBef>
                <a:spcPct val="0"/>
              </a:spcBef>
              <a:buFontTx/>
              <a:buNone/>
            </a:pPr>
            <a:r>
              <a:rPr lang="en-US" altLang="en-US" sz="1800" dirty="0">
                <a:solidFill>
                  <a:srgbClr val="FF0000"/>
                </a:solidFill>
              </a:rPr>
              <a:t>scalar </a:t>
            </a:r>
            <a:r>
              <a:rPr lang="en-US" altLang="en-US" sz="1800" dirty="0" err="1">
                <a:solidFill>
                  <a:srgbClr val="FF0000"/>
                </a:solidFill>
              </a:rPr>
              <a:t>superpartner</a:t>
            </a:r>
            <a:r>
              <a:rPr lang="en-US" altLang="en-US" sz="1800" dirty="0">
                <a:solidFill>
                  <a:srgbClr val="FF0000"/>
                </a:solidFill>
              </a:rPr>
              <a:t> is also colored</a:t>
            </a:r>
            <a:r>
              <a:rPr lang="en-US" altLang="en-US" sz="1800" dirty="0" smtClean="0">
                <a:solidFill>
                  <a:srgbClr val="FF0000"/>
                </a:solidFill>
              </a:rPr>
              <a:t>.</a:t>
            </a:r>
            <a:endParaRPr lang="en-US" altLang="en-US" sz="1800" dirty="0">
              <a:solidFill>
                <a:srgbClr val="FF0000"/>
              </a:solidFill>
            </a:endParaRPr>
          </a:p>
        </p:txBody>
      </p:sp>
      <p:pic>
        <p:nvPicPr>
          <p:cNvPr id="1024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254" y="2685365"/>
            <a:ext cx="28194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ZCHACKO@DUIDPNTXHVWZY5H8" val="4241"/>
</p:tagLst>
</file>

<file path=ppt/tags/tag10.xml><?xml version="1.0" encoding="utf-8"?>
<p:tagLst xmlns:a="http://schemas.openxmlformats.org/drawingml/2006/main" xmlns:r="http://schemas.openxmlformats.org/officeDocument/2006/relationships" xmlns:p="http://schemas.openxmlformats.org/presentationml/2006/main">
  <p:tag name="TEXPOINT" val=""/>
  <p:tag name="SOURCE" val="\documentclass{slides}\pagestyle{empty}&#10;\begin{document}&#10;&#10;$\Lambda \leq 4 \pi f$&#10;\end{document}&#10;"/>
  <p:tag name="EXTERNALNAME" val="TP_tmp"/>
  <p:tag name="BLEND" val="0"/>
  <p:tag name="TRANSPARENT" val="0"/>
  <p:tag name="RESOLUTION" val="1200"/>
  <p:tag name="WORKAROUNDTRANSPARENCYBUG" val="0"/>
  <p:tag name="ALLOWFONTSUBSTITUTION" val="0"/>
  <p:tag name="BITMAPFORMAT" val="png16m"/>
  <p:tag name="ORIGWIDTH" val="79"/>
  <p:tag name="PICTUREFILESIZE" val="6105"/>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_{top} &amp;=&amp;  y_{\;} H_{A \;}Q_{A \;} U_{A}^c + y_{\;} H_{B \;} Q_{B \;} U_{B}^c \nonumber \\&#10;&amp;\rightarrow&amp; y\; h \; Q_A \; U_A^c + \; y  \left( f - \frac{|h|^2}{2 f} \right) \; Q_B \; U_B^c&#10;\nonumber&#10;\end{eqnarray}&#10;\end{document}&#10;"/>
  <p:tag name="EXTERNALNAME" val="TP_tmp"/>
  <p:tag name="BLEND" val="0"/>
  <p:tag name="TRANSPARENT" val="0"/>
  <p:tag name="RESOLUTION" val="1200"/>
  <p:tag name="WORKAROUNDTRANSPARENCYBUG" val="0"/>
  <p:tag name="ALLOWFONTSUBSTITUTION" val="0"/>
  <p:tag name="BITMAPFORMAT" val="png16m"/>
  <p:tag name="ORIGWIDTH" val="416"/>
  <p:tag name="PICTUREFILESIZE" val="7115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ambda \sim 4 \pi f$&#10;\end{document}&#10;"/>
  <p:tag name="EXTERNALNAME" val="TP_tmp"/>
  <p:tag name="BLEND" val="0"/>
  <p:tag name="TRANSPARENT" val="0"/>
  <p:tag name="RESOLUTION" val="1200"/>
  <p:tag name="WORKAROUNDTRANSPARENCYBUG" val="0"/>
  <p:tag name="ALLOWFONTSUBSTITUTION" val="0"/>
  <p:tag name="BITMAPFORMAT" val="png16m"/>
  <p:tag name="ORIGWIDTH" val="79"/>
  <p:tag name="PICTUREFILESIZE" val="6110"/>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_h^2 \sim \kappa f^2 \sim \frac{g^4}{16 \pi^2} f^2&#10;$&#10;\end{document}&#10;"/>
  <p:tag name="EXTERNALNAME" val="TP_tmp"/>
  <p:tag name="BLEND" val="0"/>
  <p:tag name="TRANSPARENT" val="0"/>
  <p:tag name="RESOLUTION" val="1200"/>
  <p:tag name="WORKAROUNDTRANSPARENCYBUG" val="0"/>
  <p:tag name="ALLOWFONTSUBSTITUTION" val="0"/>
  <p:tag name="BITMAPFORMAT" val="png16m"/>
  <p:tag name="ORIGWIDTH" val="186"/>
  <p:tag name="PICTUREFILESIZE" val="19256"/>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_h^2 \sim \left(\frac{g^2}{16 \pi^2} \right)^2 \Lambda^2$&#10;\end{document}&#10;"/>
  <p:tag name="EXTERNALNAME" val="TP_tmp"/>
  <p:tag name="BLEND" val="0"/>
  <p:tag name="TRANSPARENT" val="0"/>
  <p:tag name="RESOLUTION" val="1200"/>
  <p:tag name="WORKAROUNDTRANSPARENCYBUG" val="0"/>
  <p:tag name="ALLOWFONTSUBSTITUTION" val="0"/>
  <p:tag name="BITMAPFORMAT" val="png16m"/>
  <p:tag name="ORIGWIDTH" val="165"/>
  <p:tag name="PICTUREFILESIZE" val="22234"/>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H_A|^2 |H_B|^2&#10;$&#10;\end{document}&#10;"/>
  <p:tag name="EXTERNALNAME" val="TP_tmp"/>
  <p:tag name="BLEND" val="0"/>
  <p:tag name="TRANSPARENT" val="0"/>
  <p:tag name="RESOLUTION" val="1200"/>
  <p:tag name="WORKAROUNDTRANSPARENCYBUG" val="0"/>
  <p:tag name="ALLOWFONTSUBSTITUTION" val="0"/>
  <p:tag name="BITMAPFORMAT" val="png16m"/>
  <p:tag name="ORIGWIDTH" val="105"/>
  <p:tag name="PICTUREFILESIZE" val="7888"/>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left(F_{\mu \nu}\right)^A \left(F^{\mu \nu}\right)^B&#10;$&#10;\end{document}&#10;"/>
  <p:tag name="EXTERNALNAME" val="TP_tmp"/>
  <p:tag name="BLEND" val="0"/>
  <p:tag name="TRANSPARENT" val="0"/>
  <p:tag name="RESOLUTION" val="1200"/>
  <p:tag name="WORKAROUNDTRANSPARENCYBUG" val="0"/>
  <p:tag name="ALLOWFONTSUBSTITUTION" val="0"/>
  <p:tag name="BITMAPFORMAT" val="png16m"/>
  <p:tag name="ORIGWIDTH" val="139"/>
  <p:tag name="PICTUREFILESIZE" val="12580"/>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H_A|^2 |H_B|^2&#10;$&#10;\end{document}&#10;"/>
  <p:tag name="EXTERNALNAME" val="TP_tmp"/>
  <p:tag name="BLEND" val="0"/>
  <p:tag name="TRANSPARENT" val="0"/>
  <p:tag name="RESOLUTION" val="1200"/>
  <p:tag name="WORKAROUNDTRANSPARENCYBUG" val="0"/>
  <p:tag name="ALLOWFONTSUBSTITUTION" val="0"/>
  <p:tag name="BITMAPFORMAT" val="png16m"/>
  <p:tag name="ORIGWIDTH" val="105"/>
  <p:tag name="PICTUREFILESIZE" val="788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V(H) = -m^2|H|^2 + \lambda |H|^4&#10;$&#10;\end{document}&#10;"/>
  <p:tag name="EXTERNALNAME" val="TP_tmp"/>
  <p:tag name="BLEND" val="0"/>
  <p:tag name="TRANSPARENT" val="0"/>
  <p:tag name="RESOLUTION" val="1200"/>
  <p:tag name="WORKAROUNDTRANSPARENCYBUG" val="0"/>
  <p:tag name="ALLOWFONTSUBSTITUTION" val="0"/>
  <p:tag name="BITMAPFORMAT" val="png16m"/>
  <p:tag name="ORIGWIDTH" val="254"/>
  <p:tag name="PICTUREFILESIZE" val="1647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v^2 = m^2/2 \lambda&#10;$&#10;\end{document}&#10;"/>
  <p:tag name="EXTERNALNAME" val="TP_tmp"/>
  <p:tag name="BLEND" val="0"/>
  <p:tag name="TRANSPARENT" val="0"/>
  <p:tag name="RESOLUTION" val="1200"/>
  <p:tag name="WORKAROUNDTRANSPARENCYBUG" val="0"/>
  <p:tag name="ALLOWFONTSUBSTITUTION" val="0"/>
  <p:tag name="BITMAPFORMAT" val="png16m"/>
  <p:tag name="ORIGWIDTH" val="118"/>
  <p:tag name="PICTUREFILESIZE" val="10051"/>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m_H^2 = 4 \lambda v^2 = 2 m^2&#10;$&#10;\end{document}&#10;"/>
  <p:tag name="EXTERNALNAME" val="TP_tmp"/>
  <p:tag name="BLEND" val="0"/>
  <p:tag name="TRANSPARENT" val="0"/>
  <p:tag name="RESOLUTION" val="1200"/>
  <p:tag name="WORKAROUNDTRANSPARENCYBUG" val="0"/>
  <p:tag name="ALLOWFONTSUBSTITUTION" val="0"/>
  <p:tag name="BITMAPFORMAT" val="png16m"/>
  <p:tag name="ORIGWIDTH" val="185"/>
  <p:tag name="PICTUREFILESIZE" val="1430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delta m^2/m^2 &#10;$&#10;\end{document}&#10;"/>
  <p:tag name="EXTERNALNAME" val="TP_tmp"/>
  <p:tag name="BLEND" val="0"/>
  <p:tag name="TRANSPARENT" val="0"/>
  <p:tag name="RESOLUTION" val="1200"/>
  <p:tag name="WORKAROUNDTRANSPARENCYBUG" val="0"/>
  <p:tag name="ALLOWFONTSUBSTITUTION" val="0"/>
  <p:tag name="BITMAPFORMAT" val="png16m"/>
  <p:tag name="ORIGWIDTH" val="78"/>
  <p:tag name="PICTUREFILESIZE" val="8024"/>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delta m^2&#10;$&#10;\end{document}&#10;"/>
  <p:tag name="EXTERNALNAME" val="TP_tmp"/>
  <p:tag name="BLEND" val="0"/>
  <p:tag name="TRANSPARENT" val="0"/>
  <p:tag name="RESOLUTION" val="1200"/>
  <p:tag name="WORKAROUNDTRANSPARENCYBUG" val="0"/>
  <p:tag name="ALLOWFONTSUBSTITUTION" val="0"/>
  <p:tag name="BITMAPFORMAT" val="png16m"/>
  <p:tag name="ORIGWIDTH" val="38"/>
  <p:tag name="PICTUREFILESIZE" val="474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 \sim \frac{3 {{\lambda}_t}^2 }{8 \pi^2} \; \Lambda^2 $&#10;\end{document}&#10;"/>
  <p:tag name="EXTERNALNAME" val="TP_tmp"/>
  <p:tag name="BLEND" val="0"/>
  <p:tag name="TRANSPARENT" val="0"/>
  <p:tag name="RESOLUTION" val="1200"/>
  <p:tag name="WORKAROUNDTRANSPARENCYBUG" val="0"/>
  <p:tag name="ALLOWFONTSUBSTITUTION" val="0"/>
  <p:tag name="BITMAPFORMAT" val="png16m"/>
  <p:tag name="ORIGWIDTH" val="90"/>
  <p:tag name="PICTUREFILESIZE" val="1258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 \lambda_t \; (3,2)_{\rm Q} (1,2)_{\rm H} (\overline{3}, 1)_{\rm U} $ &#10;\end{document}&#10;"/>
  <p:tag name="EXTERNALNAME" val="TP_tmp"/>
  <p:tag name="BLEND" val="0"/>
  <p:tag name="TRANSPARENT" val="0"/>
  <p:tag name="RESOLUTION" val="1200"/>
  <p:tag name="WORKAROUNDTRANSPARENCYBUG" val="0"/>
  <p:tag name="ALLOWFONTSUBSTITUTION" val="0"/>
  <p:tag name="BITMAPFORMAT" val="png16m"/>
  <p:tag name="ORIGWIDTH" val="227"/>
  <p:tag name="PICTUREFILESIZE" val="1819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 \lambda_t (3,3)_{\hat{\rm Q}} (1,\overline{3})_{\hat{\rm H}} &#10;(\overline{3},1)_{\rm U} $&#10;\end{document}&#10;"/>
  <p:tag name="EXTERNALNAME" val="TP_tmp"/>
  <p:tag name="BLEND" val="0"/>
  <p:tag name="TRANSPARENT" val="0"/>
  <p:tag name="RESOLUTION" val="1200"/>
  <p:tag name="WORKAROUNDTRANSPARENCYBUG" val="0"/>
  <p:tag name="ALLOWFONTSUBSTITUTION" val="0"/>
  <p:tag name="BITMAPFORMAT" val="png16m"/>
  <p:tag name="ORIGWIDTH" val="221"/>
  <p:tag name="PICTUREFILESIZE" val="1918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8982</TotalTime>
  <Words>3157</Words>
  <Application>Microsoft Office PowerPoint</Application>
  <PresentationFormat>On-screen Show (4:3)</PresentationFormat>
  <Paragraphs>277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 Neutral Naturalness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 Higgs Theories</dc:title>
  <dc:creator>zchacko</dc:creator>
  <cp:lastModifiedBy>zchacko</cp:lastModifiedBy>
  <cp:revision>204</cp:revision>
  <dcterms:created xsi:type="dcterms:W3CDTF">2007-01-22T10:47:56Z</dcterms:created>
  <dcterms:modified xsi:type="dcterms:W3CDTF">2016-03-10T08:31:01Z</dcterms:modified>
</cp:coreProperties>
</file>