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3" r:id="rId4"/>
    <p:sldId id="265" r:id="rId5"/>
    <p:sldId id="258" r:id="rId6"/>
    <p:sldId id="270" r:id="rId7"/>
    <p:sldId id="271" r:id="rId8"/>
    <p:sldId id="266" r:id="rId9"/>
    <p:sldId id="259" r:id="rId10"/>
    <p:sldId id="273" r:id="rId11"/>
    <p:sldId id="274" r:id="rId12"/>
    <p:sldId id="275" r:id="rId13"/>
    <p:sldId id="278" r:id="rId14"/>
    <p:sldId id="279" r:id="rId15"/>
    <p:sldId id="267" r:id="rId16"/>
    <p:sldId id="280" r:id="rId17"/>
    <p:sldId id="281" r:id="rId18"/>
    <p:sldId id="283" r:id="rId19"/>
    <p:sldId id="284" r:id="rId20"/>
    <p:sldId id="268" r:id="rId21"/>
    <p:sldId id="285" r:id="rId22"/>
    <p:sldId id="287" r:id="rId23"/>
    <p:sldId id="293" r:id="rId24"/>
    <p:sldId id="296" r:id="rId25"/>
    <p:sldId id="297" r:id="rId26"/>
    <p:sldId id="298" r:id="rId27"/>
    <p:sldId id="300" r:id="rId28"/>
    <p:sldId id="301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C2825-AC34-4BA4-9AFA-E8BECF59816B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3B7AE-FD67-4744-87C7-AF81DC14FF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7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B7AE-FD67-4744-87C7-AF81DC14FFD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72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E35E6-3E4B-4977-8CC9-84AA6235276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76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781F5-EE39-4E4E-8875-A9195E8CC507}" type="slidenum">
              <a:rPr lang="en-IN" smtClean="0">
                <a:solidFill>
                  <a:prstClr val="black"/>
                </a:solidFill>
              </a:rPr>
              <a:pPr/>
              <a:t>16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7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781F5-EE39-4E4E-8875-A9195E8CC507}" type="slidenum">
              <a:rPr lang="en-IN" smtClean="0">
                <a:solidFill>
                  <a:prstClr val="black"/>
                </a:solidFill>
              </a:rPr>
              <a:pPr/>
              <a:t>17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7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781F5-EE39-4E4E-8875-A9195E8CC507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80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1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8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0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48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08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46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63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5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9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4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9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EB6E-9840-418E-BB5F-C2AD18FD9C3E}" type="datetimeFigureOut">
              <a:rPr lang="en-IN" smtClean="0"/>
              <a:t>09-05-2019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1C85-D260-42F2-98F9-D52A29185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1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chemeClr val="accent1"/>
                </a:solidFill>
              </a:rPr>
              <a:t>LIGO India </a:t>
            </a:r>
            <a:br>
              <a:rPr lang="en-IN" b="1" dirty="0" smtClean="0">
                <a:solidFill>
                  <a:schemeClr val="accent1"/>
                </a:solidFill>
              </a:rPr>
            </a:br>
            <a:r>
              <a:rPr lang="en-IN" b="1" dirty="0" smtClean="0">
                <a:solidFill>
                  <a:schemeClr val="accent1"/>
                </a:solidFill>
              </a:rPr>
              <a:t>– opportunities for industries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2968" cy="1270992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S Mukherjee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</a:rPr>
              <a:t>- on behalf of LIGO India Project team 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(DCSEM, IPR, IUCAA, RRCAT)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 descr="LIGO-Indi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8298"/>
            <a:ext cx="16192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8" y="2852936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24" y="2886658"/>
            <a:ext cx="1731640" cy="17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19"/>
            <a:ext cx="1603631" cy="165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79512" y="6393904"/>
            <a:ext cx="8712968" cy="4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200" dirty="0" smtClean="0">
                <a:solidFill>
                  <a:schemeClr val="accent1"/>
                </a:solidFill>
              </a:rPr>
              <a:t>Head – LIGO </a:t>
            </a:r>
            <a:r>
              <a:rPr lang="en-IN" sz="2200" dirty="0" err="1" smtClean="0">
                <a:solidFill>
                  <a:schemeClr val="accent1"/>
                </a:solidFill>
              </a:rPr>
              <a:t>Div</a:t>
            </a:r>
            <a:r>
              <a:rPr lang="en-IN" sz="2200" dirty="0" smtClean="0">
                <a:solidFill>
                  <a:schemeClr val="accent1"/>
                </a:solidFill>
              </a:rPr>
              <a:t>, IPR; head.ligodiv@ipr.res.in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-27384"/>
            <a:ext cx="29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i="1" dirty="0" err="1" smtClean="0"/>
              <a:t>Vigyan</a:t>
            </a:r>
            <a:r>
              <a:rPr lang="en-IN" sz="1600" i="1" dirty="0" smtClean="0"/>
              <a:t> </a:t>
            </a:r>
            <a:r>
              <a:rPr lang="en-IN" sz="1600" i="1" dirty="0" err="1" smtClean="0"/>
              <a:t>Samagam</a:t>
            </a:r>
            <a:r>
              <a:rPr lang="en-IN" sz="1600" i="1" dirty="0" smtClean="0"/>
              <a:t> – 8-9 May 2019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2784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0"/>
            <a:ext cx="7437512" cy="114300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chemeClr val="tx2"/>
                </a:solidFill>
              </a:rPr>
              <a:t>Total surface area exposed to vacuum</a:t>
            </a:r>
            <a:endParaRPr lang="en-IN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64019"/>
              </p:ext>
            </p:extLst>
          </p:nvPr>
        </p:nvGraphicFramePr>
        <p:xfrm>
          <a:off x="755576" y="1127760"/>
          <a:ext cx="763284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10544"/>
                <a:gridCol w="1295400"/>
                <a:gridCol w="3206825"/>
              </a:tblGrid>
              <a:tr h="594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Vacuum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surface area exposed to vacuum</a:t>
                      </a:r>
                      <a:endParaRPr lang="en-US" dirty="0"/>
                    </a:p>
                  </a:txBody>
                  <a:tcPr/>
                </a:tc>
              </a:tr>
              <a:tr h="344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HAM chamber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~35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x 6</a:t>
                      </a:r>
                      <a:endParaRPr lang="en-US" dirty="0"/>
                    </a:p>
                  </a:txBody>
                  <a:tcPr/>
                </a:tc>
              </a:tr>
              <a:tr h="344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BSC chamber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~60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x 5</a:t>
                      </a:r>
                      <a:endParaRPr lang="en-US" dirty="0"/>
                    </a:p>
                  </a:txBody>
                  <a:tcPr/>
                </a:tc>
              </a:tr>
              <a:tr h="594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Spool and Adapter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~400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(Corner)</a:t>
                      </a:r>
                    </a:p>
                    <a:p>
                      <a:pPr algn="ctr"/>
                      <a:r>
                        <a:rPr lang="en-US" dirty="0" smtClean="0"/>
                        <a:t>~25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(End)</a:t>
                      </a:r>
                      <a:endParaRPr lang="en-US" dirty="0"/>
                    </a:p>
                  </a:txBody>
                  <a:tcPr/>
                </a:tc>
              </a:tr>
              <a:tr h="344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 Cleaner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~180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x 4</a:t>
                      </a:r>
                      <a:endParaRPr lang="en-US" dirty="0"/>
                    </a:p>
                  </a:txBody>
                  <a:tcPr/>
                </a:tc>
              </a:tr>
              <a:tr h="344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Beam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~16000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x 2</a:t>
                      </a:r>
                      <a:endParaRPr lang="en-US" dirty="0"/>
                    </a:p>
                  </a:txBody>
                  <a:tcPr/>
                </a:tc>
              </a:tr>
              <a:tr h="344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Baffles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~225 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444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 </a:t>
                      </a:r>
                      <a:r>
                        <a:rPr lang="en-IN" b="1" dirty="0" smtClean="0"/>
                        <a:t>34000 m</a:t>
                      </a:r>
                      <a:r>
                        <a:rPr lang="en-IN" b="1" baseline="30000" dirty="0" smtClean="0"/>
                        <a:t>2</a:t>
                      </a:r>
                      <a:endParaRPr lang="en-IN" b="1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2" y="4724400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>
              <a:buFont typeface="Wingdings" pitchFamily="2" charset="2"/>
              <a:buChar char="Ø"/>
            </a:pPr>
            <a:r>
              <a:rPr lang="en-US" dirty="0" smtClean="0"/>
              <a:t>The surface area of steel exposed to vacuum is a source of contamination</a:t>
            </a:r>
          </a:p>
          <a:p>
            <a:pPr marL="457200" lvl="2">
              <a:buFont typeface="Wingdings" pitchFamily="2" charset="2"/>
              <a:buChar char="Ø"/>
            </a:pPr>
            <a:r>
              <a:rPr lang="en-US" dirty="0" smtClean="0"/>
              <a:t>The ultimate vacuum in the detector will be primarily decided by the </a:t>
            </a:r>
            <a:r>
              <a:rPr lang="en-US" dirty="0" err="1" smtClean="0"/>
              <a:t>outgassing</a:t>
            </a:r>
            <a:r>
              <a:rPr lang="en-US" dirty="0" smtClean="0"/>
              <a:t> rate of constituent species present in the vacuum chamber</a:t>
            </a:r>
          </a:p>
          <a:p>
            <a:pPr marL="511175" lvl="2" indent="-53975">
              <a:buFont typeface="Wingdings" pitchFamily="2" charset="2"/>
              <a:buChar char="Ø"/>
            </a:pPr>
            <a:r>
              <a:rPr lang="en-US" dirty="0" smtClean="0"/>
              <a:t> Hydrogen is intrinsic during stainless steel manufacture, hydrogen partial pressure requires continuous monitoring and control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To attain detector sensitivity, stringent effort to control contamination is required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 smtClean="0"/>
              <a:t>LIGO prescribed material – SS304L (low hydrogen)</a:t>
            </a:r>
          </a:p>
        </p:txBody>
      </p:sp>
      <p:pic>
        <p:nvPicPr>
          <p:cNvPr id="6" name="Picture 5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BSC parts and dimension details</a:t>
            </a:r>
            <a:endParaRPr lang="en-IN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0148"/>
            <a:ext cx="256334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4A79"/>
              </a:clrFrom>
              <a:clrTo>
                <a:srgbClr val="004A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72" y="4288884"/>
            <a:ext cx="1984166" cy="1988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014B7C"/>
              </a:clrFrom>
              <a:clrTo>
                <a:srgbClr val="014B7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4227151"/>
            <a:ext cx="2182772" cy="19088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" y="6268775"/>
            <a:ext cx="136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alibri" panose="020F0502020204030204" pitchFamily="34" charset="0"/>
              </a:rPr>
              <a:t>Upper part</a:t>
            </a:r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6343086"/>
            <a:ext cx="136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Calibri" panose="020F0502020204030204" pitchFamily="34" charset="0"/>
              </a:rPr>
              <a:t>Lower part</a:t>
            </a:r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940789"/>
            <a:ext cx="2977077" cy="31242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89869"/>
              </p:ext>
            </p:extLst>
          </p:nvPr>
        </p:nvGraphicFramePr>
        <p:xfrm>
          <a:off x="6063833" y="990600"/>
          <a:ext cx="2819400" cy="3276600"/>
        </p:xfrm>
        <a:graphic>
          <a:graphicData uri="http://schemas.openxmlformats.org/drawingml/2006/table">
            <a:tbl>
              <a:tblPr firstRow="1" firstCol="1" bandRow="1"/>
              <a:tblGrid>
                <a:gridCol w="1598734"/>
                <a:gridCol w="1220666"/>
              </a:tblGrid>
              <a:tr h="359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Parameters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Values </a:t>
                      </a:r>
                      <a:r>
                        <a:rPr lang="en-IN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</a:t>
                      </a:r>
                      <a:r>
                        <a:rPr lang="en-IN" sz="12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</a:t>
                      </a:r>
                      <a:r>
                        <a:rPr lang="en-IN" sz="1200" i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mm 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17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Inner Diameter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2654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Upper Part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73">
                <a:tc>
                  <a:txBody>
                    <a:bodyPr/>
                    <a:lstStyle/>
                    <a:p>
                      <a:pPr marL="4991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Height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1994 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73">
                <a:tc>
                  <a:txBody>
                    <a:bodyPr/>
                    <a:lstStyle/>
                    <a:p>
                      <a:pPr marL="4991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No. of Nozzles / OD Size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02 /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356 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Lower Part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73">
                <a:tc>
                  <a:txBody>
                    <a:bodyPr/>
                    <a:lstStyle/>
                    <a:p>
                      <a:pPr marL="4991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Height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2823 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73">
                <a:tc>
                  <a:txBody>
                    <a:bodyPr/>
                    <a:lstStyle/>
                    <a:p>
                      <a:pPr marL="4991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Connecting flange ID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2654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92">
                <a:tc>
                  <a:txBody>
                    <a:bodyPr/>
                    <a:lstStyle/>
                    <a:p>
                      <a:pPr marL="4991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End cover ID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1536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7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        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             No. of Nozzles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              </a:t>
                      </a: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/OD Size</a:t>
                      </a:r>
                      <a:endParaRPr lang="en-IN" sz="12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IN" sz="12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 / </a:t>
                      </a: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356 </a:t>
                      </a:r>
                      <a:endParaRPr lang="en-IN" sz="12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06 / 254 </a:t>
                      </a:r>
                      <a:endParaRPr lang="en-IN" sz="12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12 / 203 </a:t>
                      </a:r>
                      <a:endParaRPr lang="en-IN" sz="12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798616" y="4386943"/>
            <a:ext cx="334983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Height 		      : 5.21 m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Inner diameter	      : 2.65 m 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Wall thickness (upper)      : 6.35 mm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Wall thickness (lower)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: 12.7 mm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Wall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thickness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(head)        : 9.5/6.35 mm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Surface area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               : 60 m</a:t>
            </a:r>
            <a:r>
              <a:rPr lang="en-US" sz="1400" baseline="30000" dirty="0" smtClean="0">
                <a:latin typeface="Calibri" panose="020F0502020204030204" pitchFamily="34" charset="0"/>
                <a:cs typeface="Times New Roman" pitchFamily="18" charset="0"/>
              </a:rPr>
              <a:t>2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Volume		        : 35 m</a:t>
            </a:r>
            <a:r>
              <a:rPr lang="en-US" sz="1400" baseline="30000" dirty="0" smtClean="0">
                <a:latin typeface="Calibri" panose="020F0502020204030204" pitchFamily="34" charset="0"/>
                <a:cs typeface="Times New Roman" pitchFamily="18" charset="0"/>
              </a:rPr>
              <a:t>3</a:t>
            </a:r>
          </a:p>
          <a:p>
            <a:r>
              <a:rPr lang="en-US" sz="1400" baseline="30000" dirty="0" smtClean="0">
                <a:latin typeface="Calibri" panose="020F0502020204030204" pitchFamily="34" charset="0"/>
                <a:cs typeface="Times New Roman" pitchFamily="18" charset="0"/>
              </a:rPr>
              <a:t>         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Chamber weight</a:t>
            </a:r>
            <a:r>
              <a:rPr lang="en-IN" sz="1400" dirty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IN" sz="1400" dirty="0" smtClean="0">
                <a:latin typeface="Calibri" panose="020F0502020204030204" pitchFamily="34" charset="0"/>
                <a:ea typeface="Cambria Math" panose="02040503050406030204" pitchFamily="18" charset="0"/>
                <a:cs typeface="Times New Roman" pitchFamily="18" charset="0"/>
              </a:rPr>
              <a:t>≈ 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7050Kg </a:t>
            </a:r>
            <a:endParaRPr lang="en-IN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IN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     Support </a:t>
            </a:r>
            <a:r>
              <a:rPr lang="en-IN" sz="1400" dirty="0">
                <a:latin typeface="Calibri" panose="020F0502020204030204" pitchFamily="34" charset="0"/>
                <a:cs typeface="Times New Roman" pitchFamily="18" charset="0"/>
              </a:rPr>
              <a:t>weight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IN" sz="1400" dirty="0" smtClean="0">
                <a:latin typeface="Calibri" panose="020F0502020204030204" pitchFamily="34" charset="0"/>
                <a:ea typeface="Cambria Math" panose="02040503050406030204" pitchFamily="18" charset="0"/>
                <a:cs typeface="Times New Roman" pitchFamily="18" charset="0"/>
              </a:rPr>
              <a:t>≈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IN" sz="1400" dirty="0">
                <a:latin typeface="Calibri" panose="020F0502020204030204" pitchFamily="34" charset="0"/>
                <a:cs typeface="Times New Roman" pitchFamily="18" charset="0"/>
              </a:rPr>
              <a:t>1000Kg (Carbon steel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  <a:endParaRPr lang="en-US" sz="14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97" y="4495800"/>
            <a:ext cx="1217739" cy="58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612538" y="6178871"/>
            <a:ext cx="108009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Calibri" panose="020F0502020204030204" pitchFamily="34" charset="0"/>
              </a:rPr>
              <a:t>SS304L</a:t>
            </a:r>
            <a:endParaRPr lang="en-IN" sz="2400" b="1" dirty="0">
              <a:latin typeface="Calibri" panose="020F0502020204030204" pitchFamily="34" charset="0"/>
            </a:endParaRPr>
          </a:p>
        </p:txBody>
      </p:sp>
      <p:pic>
        <p:nvPicPr>
          <p:cNvPr id="13" name="Picture 12" descr="LIGO-India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5669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HAM parts and dimension details</a:t>
            </a:r>
            <a:endParaRPr lang="en-IN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031005"/>
            <a:ext cx="2845167" cy="2849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4A79"/>
              </a:clrFrom>
              <a:clrTo>
                <a:srgbClr val="004A7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297325"/>
            <a:ext cx="1571861" cy="147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08010"/>
            <a:ext cx="1447800" cy="12561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638" y="5883966"/>
            <a:ext cx="141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latin typeface="Calibri" panose="020F0502020204030204" pitchFamily="34" charset="0"/>
              </a:rPr>
              <a:t>2140mm ID Shell</a:t>
            </a:r>
            <a:endParaRPr lang="en-IN" sz="14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9278" y="588829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latin typeface="Calibri" panose="020F0502020204030204" pitchFamily="34" charset="0"/>
              </a:rPr>
              <a:t>1537mm ID port</a:t>
            </a:r>
            <a:endParaRPr lang="en-IN" sz="1400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6172" y="880840"/>
            <a:ext cx="2146428" cy="2016995"/>
          </a:xfrm>
          <a:prstGeom prst="rect">
            <a:avLst/>
          </a:prstGeom>
        </p:spPr>
      </p:pic>
      <p:pic>
        <p:nvPicPr>
          <p:cNvPr id="18" name="Picture 17" descr="E:\03\LIGO\Presentations\DAE Chairman\25 HAM-mod.bmp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7" b="20259"/>
          <a:stretch/>
        </p:blipFill>
        <p:spPr bwMode="auto">
          <a:xfrm>
            <a:off x="2831888" y="2880407"/>
            <a:ext cx="3111712" cy="25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26181"/>
              </p:ext>
            </p:extLst>
          </p:nvPr>
        </p:nvGraphicFramePr>
        <p:xfrm>
          <a:off x="5867400" y="1121090"/>
          <a:ext cx="3048000" cy="2993710"/>
        </p:xfrm>
        <a:graphic>
          <a:graphicData uri="http://schemas.openxmlformats.org/drawingml/2006/table">
            <a:tbl>
              <a:tblPr firstRow="1" firstCol="1" bandRow="1"/>
              <a:tblGrid>
                <a:gridCol w="1911350"/>
                <a:gridCol w="1136650"/>
              </a:tblGrid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Parameters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Values </a:t>
                      </a:r>
                      <a:r>
                        <a:rPr lang="en-IN" sz="1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(mm)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Cylindrical Part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5130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Inner Diameter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2140 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513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Length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1854 </a:t>
                      </a:r>
                      <a:endParaRPr lang="en-IN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13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No. of Nozzles / OD Size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01 /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356 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04 / 305 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06 /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254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10 /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203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Two big Cylindrical Ports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513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Inner Diameter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1537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513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No. of Nozzles / OD Size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02/254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62600" y="4363759"/>
            <a:ext cx="374468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        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Height                                       : 2.92 m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 Inner diameter	                : 2.14 m 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 Wall thickness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     : 12.7 mm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 Wall thickness (head)             : 9.5/6.35 mm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 Surface area	                : 35 m</a:t>
            </a:r>
            <a:r>
              <a:rPr lang="en-US" sz="1400" baseline="30000" dirty="0" smtClean="0">
                <a:latin typeface="Calibri" panose="020F0502020204030204" pitchFamily="34" charset="0"/>
                <a:cs typeface="Times New Roman" pitchFamily="18" charset="0"/>
              </a:rPr>
              <a:t>2</a:t>
            </a:r>
          </a:p>
          <a:p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Volume	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              : 10 m</a:t>
            </a:r>
            <a:r>
              <a:rPr lang="en-US" sz="1400" baseline="30000" dirty="0" smtClean="0">
                <a:latin typeface="Calibri" panose="020F0502020204030204" pitchFamily="34" charset="0"/>
                <a:cs typeface="Times New Roman" pitchFamily="18" charset="0"/>
              </a:rPr>
              <a:t>3</a:t>
            </a:r>
          </a:p>
          <a:p>
            <a:r>
              <a:rPr lang="en-US" sz="1400" baseline="30000" dirty="0" smtClean="0">
                <a:latin typeface="Calibri" panose="020F0502020204030204" pitchFamily="34" charset="0"/>
                <a:cs typeface="Times New Roman" pitchFamily="18" charset="0"/>
              </a:rPr>
              <a:t>              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Chamber weight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IN" sz="1400" dirty="0" smtClean="0">
                <a:latin typeface="Calibri" panose="020F0502020204030204" pitchFamily="34" charset="0"/>
                <a:ea typeface="Cambria Math" panose="02040503050406030204" pitchFamily="18" charset="0"/>
                <a:cs typeface="Times New Roman" pitchFamily="18" charset="0"/>
              </a:rPr>
              <a:t>≈ 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4500Kg </a:t>
            </a:r>
            <a:endParaRPr lang="en-IN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IN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         Support </a:t>
            </a:r>
            <a:r>
              <a:rPr lang="en-IN" sz="1400" dirty="0">
                <a:latin typeface="Calibri" panose="020F0502020204030204" pitchFamily="34" charset="0"/>
                <a:cs typeface="Times New Roman" pitchFamily="18" charset="0"/>
              </a:rPr>
              <a:t>weight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IN" sz="1400" dirty="0" smtClean="0">
                <a:latin typeface="Calibri" panose="020F0502020204030204" pitchFamily="34" charset="0"/>
                <a:ea typeface="Cambria Math" panose="02040503050406030204" pitchFamily="18" charset="0"/>
                <a:cs typeface="Times New Roman" pitchFamily="18" charset="0"/>
              </a:rPr>
              <a:t>≈</a:t>
            </a:r>
            <a:r>
              <a:rPr lang="en-IN" sz="1400" dirty="0" smtClean="0">
                <a:latin typeface="Calibri" panose="020F0502020204030204" pitchFamily="34" charset="0"/>
                <a:cs typeface="Times New Roman" pitchFamily="18" charset="0"/>
              </a:rPr>
              <a:t> 600Kg </a:t>
            </a:r>
            <a:r>
              <a:rPr lang="en-IN" sz="1400" dirty="0">
                <a:latin typeface="Calibri" panose="020F0502020204030204" pitchFamily="34" charset="0"/>
                <a:cs typeface="Times New Roman" pitchFamily="18" charset="0"/>
              </a:rPr>
              <a:t>(Carbon steel)</a:t>
            </a:r>
            <a:endParaRPr lang="en-US" sz="1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  <a:cs typeface="Times New Roman" pitchFamily="18" charset="0"/>
              </a:rPr>
              <a:t>	</a:t>
            </a:r>
            <a:endParaRPr lang="en-US" sz="1600" dirty="0">
              <a:latin typeface="Calibri" panose="020F0502020204030204" pitchFamily="34" charset="0"/>
              <a:cs typeface="Times New Roman" pitchFamily="18" charset="0"/>
              <a:sym typeface="Symbo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9743" y="6004282"/>
            <a:ext cx="108009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b="1" dirty="0" smtClean="0">
                <a:latin typeface="Calibri" panose="020F0502020204030204" pitchFamily="34" charset="0"/>
              </a:rPr>
              <a:t>SS304L</a:t>
            </a:r>
            <a:endParaRPr lang="en-IN" sz="2400" b="1" dirty="0">
              <a:latin typeface="Calibri" panose="020F0502020204030204" pitchFamily="34" charset="0"/>
            </a:endParaRPr>
          </a:p>
        </p:txBody>
      </p:sp>
      <p:pic>
        <p:nvPicPr>
          <p:cNvPr id="15" name="Picture 14" descr="LIGO-India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97768"/>
            <a:ext cx="8229600" cy="7829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2"/>
                </a:solidFill>
              </a:rPr>
              <a:t>LIGO detector vacuum components</a:t>
            </a:r>
            <a:endParaRPr lang="en-IN" sz="4000" b="1" dirty="0">
              <a:solidFill>
                <a:schemeClr val="tx2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64023" t="21840" r="13770" b="4241"/>
          <a:stretch>
            <a:fillRect/>
          </a:stretch>
        </p:blipFill>
        <p:spPr bwMode="auto">
          <a:xfrm>
            <a:off x="26683" y="975048"/>
            <a:ext cx="530731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 l="55560" t="8327" r="14937" b="75945"/>
          <a:stretch>
            <a:fillRect/>
          </a:stretch>
        </p:blipFill>
        <p:spPr bwMode="auto">
          <a:xfrm>
            <a:off x="2286000" y="975048"/>
            <a:ext cx="3352800" cy="231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93436"/>
            <a:ext cx="4419601" cy="17307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607946" y="1066800"/>
            <a:ext cx="3383656" cy="369331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b="1" dirty="0"/>
              <a:t>Length of beam tube </a:t>
            </a:r>
            <a:r>
              <a:rPr lang="en-IN" dirty="0"/>
              <a:t>: </a:t>
            </a:r>
            <a:r>
              <a:rPr lang="en-IN" dirty="0" smtClean="0"/>
              <a:t>4 km </a:t>
            </a:r>
            <a:r>
              <a:rPr lang="en-IN" dirty="0"/>
              <a:t>in each </a:t>
            </a:r>
            <a:r>
              <a:rPr lang="en-IN" dirty="0" smtClean="0"/>
              <a:t>arm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Total length: 8 km</a:t>
            </a:r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Internal </a:t>
            </a:r>
            <a:r>
              <a:rPr lang="en-IN" dirty="0" smtClean="0"/>
              <a:t>diameter : 1.24 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Thickness</a:t>
            </a:r>
            <a:r>
              <a:rPr lang="en-IN" dirty="0"/>
              <a:t>: </a:t>
            </a:r>
            <a:r>
              <a:rPr lang="en-IN" dirty="0" smtClean="0"/>
              <a:t>3.2 mm (available higher)</a:t>
            </a:r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Beam tube </a:t>
            </a:r>
            <a:r>
              <a:rPr lang="en-IN" dirty="0" smtClean="0"/>
              <a:t>(each) section </a:t>
            </a:r>
            <a:r>
              <a:rPr lang="en-IN" dirty="0"/>
              <a:t>length: </a:t>
            </a:r>
            <a:r>
              <a:rPr lang="en-IN" dirty="0">
                <a:ea typeface="Cambria Math" panose="02040503050406030204" pitchFamily="18" charset="0"/>
              </a:rPr>
              <a:t>≈</a:t>
            </a:r>
            <a:r>
              <a:rPr lang="en-IN" dirty="0" smtClean="0">
                <a:ea typeface="Cambria Math" panose="02040503050406030204" pitchFamily="18" charset="0"/>
              </a:rPr>
              <a:t>20 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ea typeface="Cambria Math" panose="02040503050406030204" pitchFamily="18" charset="0"/>
              </a:rPr>
              <a:t>Bellows at every 40 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b="1" dirty="0" smtClean="0">
                <a:ea typeface="Cambria Math" panose="02040503050406030204" pitchFamily="18" charset="0"/>
              </a:rPr>
              <a:t>Prototype</a:t>
            </a:r>
            <a:r>
              <a:rPr lang="en-IN" dirty="0" smtClean="0">
                <a:ea typeface="Cambria Math" panose="02040503050406030204" pitchFamily="18" charset="0"/>
              </a:rPr>
              <a:t> development of two 20 m sections joined by a bellow and with </a:t>
            </a:r>
            <a:r>
              <a:rPr lang="en-IN" dirty="0" err="1" smtClean="0">
                <a:ea typeface="Cambria Math" panose="02040503050406030204" pitchFamily="18" charset="0"/>
              </a:rPr>
              <a:t>cryopump</a:t>
            </a:r>
            <a:r>
              <a:rPr lang="en-IN" dirty="0" smtClean="0">
                <a:ea typeface="Cambria Math" panose="02040503050406030204" pitchFamily="18" charset="0"/>
              </a:rPr>
              <a:t> at end is being planned </a:t>
            </a:r>
          </a:p>
        </p:txBody>
      </p:sp>
      <p:pic>
        <p:nvPicPr>
          <p:cNvPr id="7" name="Picture 6" descr="LIGO-India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336704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Pump and Gauge location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94708"/>
              </p:ext>
            </p:extLst>
          </p:nvPr>
        </p:nvGraphicFramePr>
        <p:xfrm>
          <a:off x="76200" y="812800"/>
          <a:ext cx="8991600" cy="5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35"/>
                <a:gridCol w="1616765"/>
                <a:gridCol w="1745312"/>
                <a:gridCol w="1798320"/>
                <a:gridCol w="14855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Roughing 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TMP+ scroll 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Gauges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HAM-1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(100 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/hr)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(500 l/s)+1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(500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</a:t>
                      </a:r>
                      <a:r>
                        <a:rPr lang="en-US" sz="1200" dirty="0" err="1" smtClean="0"/>
                        <a:t>pirani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ion)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HAM-6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(100 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/hr)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(500 l/s)+1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(500 l/s)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(</a:t>
                      </a:r>
                      <a:r>
                        <a:rPr lang="en-US" sz="1200" dirty="0" err="1" smtClean="0"/>
                        <a:t>pirani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ion)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Annulus pumping of HAM-1 &amp; HAM-6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(55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HAM-2 to long </a:t>
                      </a:r>
                      <a:r>
                        <a:rPr lang="en-US" sz="1200" dirty="0" err="1" smtClean="0"/>
                        <a:t>cryopump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(100 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/hr)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(2000 l/s)+1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(2500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HAM-5 to long </a:t>
                      </a:r>
                      <a:r>
                        <a:rPr lang="en-US" sz="1200" dirty="0" err="1" smtClean="0"/>
                        <a:t>cryopump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(100 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/hr)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(2000 l/s)+1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(2500 l/s)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Annulus</a:t>
                      </a:r>
                      <a:r>
                        <a:rPr lang="en-US" sz="1200" baseline="0" dirty="0" smtClean="0"/>
                        <a:t> pumping of HAM-2,3,4,5 &amp; BSC-1,2,3 spools and adapters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7+ (55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 K </a:t>
                      </a:r>
                      <a:r>
                        <a:rPr lang="en-US" sz="1200" dirty="0" err="1" smtClean="0"/>
                        <a:t>cryopump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(500 l/s) (for initial pumping)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</a:t>
                      </a:r>
                      <a:r>
                        <a:rPr lang="en-US" sz="1200" dirty="0" err="1" smtClean="0"/>
                        <a:t>pirani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ion)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Gate valve annulus at LVEA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 (55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Pumps</a:t>
                      </a:r>
                      <a:r>
                        <a:rPr lang="en-US" sz="1200" baseline="0" dirty="0" smtClean="0"/>
                        <a:t> at </a:t>
                      </a:r>
                      <a:r>
                        <a:rPr lang="en-US" sz="1200" dirty="0" smtClean="0"/>
                        <a:t>VEA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(X-arm + Y-arm) (100 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/hr)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(X-arm + Y-arm) (2000 l/s)+1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(X-arm + Y-arm) (1500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(X-arm + Y-arm) (</a:t>
                      </a:r>
                      <a:r>
                        <a:rPr lang="en-US" sz="1200" dirty="0" err="1" smtClean="0"/>
                        <a:t>pirani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ion)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Annulus pumping at VEA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 (55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tube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Roots pump of LVEA will be used for pumping and then shifted to LVEA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(X-arm + Y-arm) (2500 l/s)</a:t>
                      </a:r>
                    </a:p>
                    <a:p>
                      <a:r>
                        <a:rPr lang="en-US" sz="1200" dirty="0" smtClean="0"/>
                        <a:t>16 </a:t>
                      </a:r>
                      <a:r>
                        <a:rPr lang="en-US" sz="1200" dirty="0" err="1" smtClean="0"/>
                        <a:t>cryosorption</a:t>
                      </a:r>
                      <a:r>
                        <a:rPr lang="en-US" sz="1200" dirty="0" smtClean="0"/>
                        <a:t> pumps (X-</a:t>
                      </a:r>
                      <a:r>
                        <a:rPr lang="en-US" sz="1200" dirty="0" err="1" smtClean="0"/>
                        <a:t>arm+Y</a:t>
                      </a:r>
                      <a:r>
                        <a:rPr lang="en-US" sz="1200" dirty="0" smtClean="0"/>
                        <a:t>-arm) (4000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(X-arm</a:t>
                      </a:r>
                      <a:r>
                        <a:rPr lang="en-US" sz="1200" baseline="0" dirty="0" smtClean="0"/>
                        <a:t> +Y-arm at 2 km interval)</a:t>
                      </a:r>
                      <a:r>
                        <a:rPr lang="en-US" sz="1200" dirty="0" smtClean="0"/>
                        <a:t> (2500 l/s)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 (X-arm + Y-arm) (</a:t>
                      </a:r>
                      <a:r>
                        <a:rPr lang="en-US" sz="1200" dirty="0" err="1" smtClean="0"/>
                        <a:t>pirani</a:t>
                      </a:r>
                      <a:r>
                        <a:rPr lang="en-US" sz="1200" dirty="0" smtClean="0"/>
                        <a:t>, ion)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About the site &amp; schematic representation; proposed civil work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Vacuum system – overview and industry participation</a:t>
            </a:r>
          </a:p>
          <a:p>
            <a:r>
              <a:rPr lang="en-IN" dirty="0" smtClean="0"/>
              <a:t>Control and Data System activities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Data </a:t>
            </a:r>
            <a:r>
              <a:rPr lang="en-IN" dirty="0">
                <a:solidFill>
                  <a:schemeClr val="bg2"/>
                </a:solidFill>
              </a:rPr>
              <a:t>Management</a:t>
            </a:r>
            <a:endParaRPr lang="en-IN" dirty="0" smtClean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QA during manufacturing; some key issues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Conclusions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58473"/>
            <a:ext cx="9134092" cy="3527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015150" y="52266"/>
            <a:ext cx="7062050" cy="656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tx2"/>
                </a:solidFill>
                <a:latin typeface="Arial"/>
                <a:ea typeface="Times New Roman" panose="02020603050405020304" pitchFamily="18" charset="0"/>
                <a:cs typeface="Arial"/>
              </a:rPr>
              <a:t>LIGO Control Systems</a:t>
            </a:r>
            <a:endParaRPr lang="en-US" sz="44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Picture 8" descr="LIGO-Indi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6"/>
            <a:ext cx="1094077" cy="656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44" y="1120588"/>
            <a:ext cx="6832456" cy="53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58473"/>
            <a:ext cx="9134092" cy="3527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909262" y="156853"/>
            <a:ext cx="8054116" cy="656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tx2"/>
                </a:solidFill>
                <a:latin typeface="Arial"/>
                <a:ea typeface="Times New Roman" panose="02020603050405020304" pitchFamily="18" charset="0"/>
                <a:cs typeface="Arial"/>
              </a:rPr>
              <a:t>LIGO DAC Functional requirements </a:t>
            </a:r>
            <a:endParaRPr lang="en-US" sz="36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" name="Picture 8" descr="LIGO-Indi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6"/>
            <a:ext cx="1094077" cy="656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644" y="785020"/>
            <a:ext cx="8703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dirty="0">
              <a:latin typeface="Arial"/>
              <a:cs typeface="Arial"/>
            </a:endParaRPr>
          </a:p>
          <a:p>
            <a:pPr lvl="0"/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Monitoring and Control: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Monitor all detector subsystems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Feedback control of detector 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Physical Environment Monitoring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Vacuum equipment interface and control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Global Control of distributed feedback loops </a:t>
            </a:r>
          </a:p>
          <a:p>
            <a:pPr lvl="1"/>
            <a:endParaRPr lang="en-US" sz="2400" dirty="0"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Data Acquisition for all subsystems: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AI/AO Hardware with supporting 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Timing distribution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Computing/data processing and networking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70C0"/>
                </a:solidFill>
                <a:latin typeface="Arial"/>
                <a:cs typeface="Arial"/>
              </a:rPr>
              <a:t>Data visualization and analysis tools</a:t>
            </a:r>
          </a:p>
          <a:p>
            <a:pPr lvl="0"/>
            <a:endParaRPr lang="en-US" sz="2400" dirty="0">
              <a:latin typeface="Arial"/>
              <a:cs typeface="Arial"/>
            </a:endParaRPr>
          </a:p>
          <a:p>
            <a:pPr lvl="0"/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Control and Data System (CDS)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655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58473"/>
            <a:ext cx="9134092" cy="3527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295400" y="52266"/>
            <a:ext cx="6781800" cy="656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tx2"/>
                </a:solidFill>
                <a:latin typeface="Arial"/>
                <a:ea typeface="Times New Roman" panose="02020603050405020304" pitchFamily="18" charset="0"/>
                <a:cs typeface="Arial"/>
              </a:rPr>
              <a:t>CDS Hardware Overview</a:t>
            </a:r>
            <a:endParaRPr lang="en-US" sz="40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Picture 9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6"/>
            <a:ext cx="1094077" cy="65655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9" y="963804"/>
            <a:ext cx="7674905" cy="53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6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81000" y="2889957"/>
          <a:ext cx="8483597" cy="3513455"/>
        </p:xfrm>
        <a:graphic>
          <a:graphicData uri="http://schemas.openxmlformats.org/drawingml/2006/table">
            <a:tbl>
              <a:tblPr/>
              <a:tblGrid>
                <a:gridCol w="973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35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7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020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686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8688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023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686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6020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4025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1357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533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97389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70707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20002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/>
                        </a:rPr>
                        <a:t>Subsystem-wise</a:t>
                      </a:r>
                      <a:r>
                        <a:rPr lang="en-US" sz="1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/>
                        </a:rPr>
                        <a:t>Fast Channels: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Per-channel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Channels at that 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Per-channel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rate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Rate(Hz)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HPI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LSC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OAF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OMC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TCS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 (KB/Sec)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(MB/Sec)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65536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262.14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65.54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4096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Chan/Sys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Rate (MB/sec)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97042"/>
              </p:ext>
            </p:extLst>
          </p:nvPr>
        </p:nvGraphicFramePr>
        <p:xfrm>
          <a:off x="381000" y="962518"/>
          <a:ext cx="8458202" cy="1591122"/>
        </p:xfrm>
        <a:graphic>
          <a:graphicData uri="http://schemas.openxmlformats.org/drawingml/2006/table">
            <a:tbl>
              <a:tblPr/>
              <a:tblGrid>
                <a:gridCol w="726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2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7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8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3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3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48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83143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2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871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867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/>
                        </a:rPr>
                        <a:t>Overall Channels</a:t>
                      </a:r>
                    </a:p>
                  </a:txBody>
                  <a:tcPr marL="8124" marR="8124" marT="8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Channels in LLO 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Channels in LHO 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72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Fast channels-IFO stored in DAQ-Science frame</a:t>
                      </a:r>
                    </a:p>
                  </a:txBody>
                  <a:tcPr marL="8124" marR="8124" marT="8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2600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2631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724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Fast channels-IFO stored in DAQ commissioning frame(include   </a:t>
                      </a:r>
                    </a:p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science frame)</a:t>
                      </a:r>
                    </a:p>
                  </a:txBody>
                  <a:tcPr marL="8124" marR="8124" marT="8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5200 (approx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5400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approx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782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Monitoring channels-IFO including science and  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commissioning frame-(FEC channels)</a:t>
                      </a:r>
                    </a:p>
                  </a:txBody>
                  <a:tcPr marL="8124" marR="8124" marT="8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180154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191201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72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Monitoring channels-non IFO</a:t>
                      </a:r>
                    </a:p>
                  </a:txBody>
                  <a:tcPr marL="8124" marR="8124" marT="81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24568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32587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758473"/>
            <a:ext cx="9134092" cy="3527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094076" y="137806"/>
            <a:ext cx="7942419" cy="656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Arial"/>
                <a:ea typeface="Times New Roman" panose="02020603050405020304" pitchFamily="18" charset="0"/>
                <a:cs typeface="Arial"/>
              </a:rPr>
              <a:t>LIGO Controls Channels: </a:t>
            </a:r>
            <a:r>
              <a:rPr lang="en-US" sz="2800" b="1" dirty="0" smtClean="0">
                <a:solidFill>
                  <a:schemeClr val="tx2"/>
                </a:solidFill>
                <a:latin typeface="Arial"/>
                <a:ea typeface="Times New Roman" panose="02020603050405020304" pitchFamily="18" charset="0"/>
                <a:cs typeface="Arial"/>
              </a:rPr>
              <a:t>Tentative</a:t>
            </a:r>
            <a:endParaRPr lang="en-US" sz="28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Picture 11" descr="LIGO-Indi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6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952872"/>
          </a:xfrm>
        </p:spPr>
        <p:txBody>
          <a:bodyPr/>
          <a:lstStyle/>
          <a:p>
            <a:r>
              <a:rPr lang="en-IN" b="1" dirty="0" smtClean="0">
                <a:solidFill>
                  <a:schemeClr val="accent1"/>
                </a:solidFill>
              </a:rPr>
              <a:t>Introduction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b="1" dirty="0" smtClean="0">
                <a:solidFill>
                  <a:srgbClr val="C00000"/>
                </a:solidFill>
              </a:rPr>
              <a:t>Guideline</a:t>
            </a:r>
            <a:r>
              <a:rPr lang="en-IN" dirty="0" smtClean="0">
                <a:solidFill>
                  <a:srgbClr val="C00000"/>
                </a:solidFill>
              </a:rPr>
              <a:t> – </a:t>
            </a:r>
            <a:r>
              <a:rPr lang="en-IN" dirty="0" err="1" smtClean="0">
                <a:solidFill>
                  <a:srgbClr val="C00000"/>
                </a:solidFill>
              </a:rPr>
              <a:t>MoU</a:t>
            </a:r>
            <a:r>
              <a:rPr lang="en-IN" dirty="0" smtClean="0">
                <a:solidFill>
                  <a:srgbClr val="C00000"/>
                </a:solidFill>
              </a:rPr>
              <a:t> between DAE, DST and NSF of 2016</a:t>
            </a:r>
          </a:p>
          <a:p>
            <a:pPr algn="just"/>
            <a:r>
              <a:rPr lang="en-IN" b="1" dirty="0" smtClean="0"/>
              <a:t>Objective </a:t>
            </a:r>
            <a:r>
              <a:rPr lang="en-IN" dirty="0" smtClean="0"/>
              <a:t>– </a:t>
            </a:r>
          </a:p>
          <a:p>
            <a:pPr lvl="1" algn="just"/>
            <a:r>
              <a:rPr lang="en-IN" dirty="0" smtClean="0"/>
              <a:t>Setting up a 4 km arm-length Michelson interferometer with </a:t>
            </a:r>
            <a:r>
              <a:rPr lang="en-IN" dirty="0" err="1" smtClean="0"/>
              <a:t>Fabry</a:t>
            </a:r>
            <a:r>
              <a:rPr lang="en-IN" dirty="0" smtClean="0"/>
              <a:t>-Perot enhancement to detect gravitational waves – similar to the LIGO design</a:t>
            </a:r>
          </a:p>
          <a:p>
            <a:pPr lvl="1" algn="just"/>
            <a:r>
              <a:rPr lang="en-IN" dirty="0"/>
              <a:t>f</a:t>
            </a:r>
            <a:r>
              <a:rPr lang="en-IN" dirty="0" smtClean="0"/>
              <a:t>unction as LIO (similar to LHO, LLO)</a:t>
            </a:r>
          </a:p>
          <a:p>
            <a:pPr algn="just"/>
            <a:r>
              <a:rPr lang="en-IN" b="1" dirty="0" smtClean="0">
                <a:solidFill>
                  <a:srgbClr val="C00000"/>
                </a:solidFill>
              </a:rPr>
              <a:t>To be developed by</a:t>
            </a:r>
          </a:p>
          <a:p>
            <a:pPr lvl="1" algn="just"/>
            <a:r>
              <a:rPr lang="en-IN" dirty="0" smtClean="0">
                <a:solidFill>
                  <a:srgbClr val="C00000"/>
                </a:solidFill>
              </a:rPr>
              <a:t>DCSEM – land &amp; civil</a:t>
            </a:r>
          </a:p>
          <a:p>
            <a:pPr lvl="1" algn="just"/>
            <a:r>
              <a:rPr lang="en-IN" dirty="0" smtClean="0">
                <a:solidFill>
                  <a:srgbClr val="C00000"/>
                </a:solidFill>
              </a:rPr>
              <a:t>IPR – vacuum &amp; control and data systems</a:t>
            </a:r>
          </a:p>
          <a:p>
            <a:pPr lvl="1" algn="just"/>
            <a:r>
              <a:rPr lang="en-IN" dirty="0" smtClean="0">
                <a:solidFill>
                  <a:srgbClr val="C00000"/>
                </a:solidFill>
              </a:rPr>
              <a:t>RRCAT – optics, lasers, mirrors, suspension, detector</a:t>
            </a:r>
          </a:p>
          <a:p>
            <a:pPr lvl="1" algn="just"/>
            <a:r>
              <a:rPr lang="en-IN" dirty="0" smtClean="0">
                <a:solidFill>
                  <a:srgbClr val="C00000"/>
                </a:solidFill>
              </a:rPr>
              <a:t>IUCAA – data centre, data for science</a:t>
            </a:r>
          </a:p>
          <a:p>
            <a:pPr algn="just"/>
            <a:r>
              <a:rPr lang="en-IN" dirty="0" smtClean="0"/>
              <a:t>Presentation covers the activities under the development phase </a:t>
            </a:r>
          </a:p>
          <a:p>
            <a:pPr algn="just"/>
            <a:endParaRPr lang="en-IN" dirty="0" smtClean="0"/>
          </a:p>
          <a:p>
            <a:pPr lvl="1" algn="just"/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About the site &amp; schematic representation; proposed civil work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Vacuum system – overview and industry participation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Control and Data System activities</a:t>
            </a:r>
          </a:p>
          <a:p>
            <a:r>
              <a:rPr lang="en-IN" dirty="0" smtClean="0"/>
              <a:t>Data </a:t>
            </a:r>
            <a:r>
              <a:rPr lang="en-IN" dirty="0"/>
              <a:t>Management</a:t>
            </a:r>
            <a:endParaRPr lang="en-IN" dirty="0" smtClean="0"/>
          </a:p>
          <a:p>
            <a:r>
              <a:rPr lang="en-IN" dirty="0" smtClean="0">
                <a:solidFill>
                  <a:schemeClr val="bg2"/>
                </a:solidFill>
              </a:rPr>
              <a:t>QA during manufacturing; some key issues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Conclusions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180828" y="178706"/>
            <a:ext cx="6781978" cy="1071225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 anchor="ctr"/>
          <a:lstStyle/>
          <a:p>
            <a:pPr algn="ctr">
              <a:lnSpc>
                <a:spcPct val="90000"/>
              </a:lnSpc>
            </a:pPr>
            <a:r>
              <a:rPr lang="en-IN" sz="3900" b="1" cap="small" spc="236" dirty="0" smtClean="0">
                <a:solidFill>
                  <a:schemeClr val="tx2"/>
                </a:solidFill>
                <a:latin typeface="Palatino"/>
                <a:ea typeface="Palatino"/>
              </a:rPr>
              <a:t>Data Management </a:t>
            </a:r>
          </a:p>
          <a:p>
            <a:pPr algn="ctr">
              <a:lnSpc>
                <a:spcPct val="90000"/>
              </a:lnSpc>
            </a:pPr>
            <a:r>
              <a:rPr lang="en-IN" sz="3900" b="1" cap="small" spc="236" dirty="0" smtClean="0">
                <a:solidFill>
                  <a:schemeClr val="tx2"/>
                </a:solidFill>
                <a:latin typeface="Palatino"/>
                <a:ea typeface="Palatino"/>
              </a:rPr>
              <a:t>- Primary </a:t>
            </a:r>
            <a:r>
              <a:rPr lang="en-IN" sz="3900" b="1" cap="small" spc="236" dirty="0">
                <a:solidFill>
                  <a:schemeClr val="tx2"/>
                </a:solidFill>
                <a:latin typeface="Palatino"/>
                <a:ea typeface="Palatino"/>
              </a:rPr>
              <a:t>Purposes</a:t>
            </a:r>
            <a:endParaRPr lang="en-IN" sz="3900" spc="-1" dirty="0">
              <a:solidFill>
                <a:schemeClr val="tx2"/>
              </a:solidFill>
              <a:latin typeface="Palatino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767981" y="1535962"/>
            <a:ext cx="7607925" cy="4643072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/>
          <a:lstStyle/>
          <a:p>
            <a:pPr marL="306270" indent="-306017">
              <a:spcBef>
                <a:spcPts val="2180"/>
              </a:spcBef>
              <a:buSzPct val="100000"/>
              <a:buBlip>
                <a:blip r:embed="rId2"/>
              </a:buBlip>
            </a:pPr>
            <a:r>
              <a:rPr lang="en-IN" sz="2300" spc="-1">
                <a:solidFill>
                  <a:srgbClr val="818181"/>
                </a:solidFill>
                <a:latin typeface="Palatino"/>
                <a:ea typeface="Palatino"/>
              </a:rPr>
              <a:t>Data management</a:t>
            </a:r>
            <a:endParaRPr lang="en-IN" sz="2300" spc="-1">
              <a:solidFill>
                <a:srgbClr val="818181"/>
              </a:solidFill>
              <a:latin typeface="Palatino"/>
            </a:endParaRPr>
          </a:p>
          <a:p>
            <a:pPr marL="612541" lvl="1" indent="-306017">
              <a:spcBef>
                <a:spcPts val="2180"/>
              </a:spcBef>
              <a:buSzPct val="100000"/>
              <a:buBlip>
                <a:blip r:embed="rId3"/>
              </a:buBlip>
            </a:pPr>
            <a:r>
              <a:rPr lang="en-IN" sz="2300" spc="-1">
                <a:solidFill>
                  <a:srgbClr val="818181"/>
                </a:solidFill>
                <a:latin typeface="Palatino"/>
                <a:ea typeface="Palatino"/>
              </a:rPr>
              <a:t>Acquiring, storage, archival, serving to other centres</a:t>
            </a:r>
            <a:endParaRPr lang="en-IN" sz="2300" spc="-1">
              <a:solidFill>
                <a:srgbClr val="818181"/>
              </a:solidFill>
              <a:latin typeface="Palatino"/>
            </a:endParaRPr>
          </a:p>
          <a:p>
            <a:pPr marL="306270" indent="-306017">
              <a:spcBef>
                <a:spcPts val="2180"/>
              </a:spcBef>
              <a:buSzPct val="100000"/>
              <a:buBlip>
                <a:blip r:embed="rId3"/>
              </a:buBlip>
            </a:pPr>
            <a:r>
              <a:rPr lang="en-IN" sz="2300" spc="-1">
                <a:solidFill>
                  <a:srgbClr val="818181"/>
                </a:solidFill>
                <a:latin typeface="Palatino"/>
                <a:ea typeface="Palatino"/>
              </a:rPr>
              <a:t>Data conditioning</a:t>
            </a:r>
            <a:endParaRPr lang="en-IN" sz="2300" spc="-1">
              <a:solidFill>
                <a:srgbClr val="818181"/>
              </a:solidFill>
              <a:latin typeface="Palatino"/>
            </a:endParaRPr>
          </a:p>
          <a:p>
            <a:pPr marL="612541" lvl="1" indent="-306017">
              <a:spcBef>
                <a:spcPts val="2180"/>
              </a:spcBef>
              <a:buSzPct val="100000"/>
              <a:buBlip>
                <a:blip r:embed="rId3"/>
              </a:buBlip>
            </a:pPr>
            <a:r>
              <a:rPr lang="en-IN" sz="2300" spc="-1">
                <a:solidFill>
                  <a:srgbClr val="818181"/>
                </a:solidFill>
                <a:latin typeface="Palatino"/>
                <a:ea typeface="Palatino"/>
              </a:rPr>
              <a:t>Calibration, category vetos, cleaning, ..</a:t>
            </a:r>
            <a:endParaRPr lang="en-IN" sz="2300" spc="-1">
              <a:solidFill>
                <a:srgbClr val="818181"/>
              </a:solidFill>
              <a:latin typeface="Palatino"/>
            </a:endParaRPr>
          </a:p>
          <a:p>
            <a:pPr marL="306270" indent="-306017">
              <a:spcBef>
                <a:spcPts val="2180"/>
              </a:spcBef>
              <a:buSzPct val="100000"/>
              <a:buBlip>
                <a:blip r:embed="rId3"/>
              </a:buBlip>
            </a:pPr>
            <a:r>
              <a:rPr lang="en-IN" sz="2300" spc="-1">
                <a:solidFill>
                  <a:srgbClr val="818181"/>
                </a:solidFill>
                <a:latin typeface="Palatino"/>
                <a:ea typeface="Palatino"/>
              </a:rPr>
              <a:t>Data analysis: Production and exploration</a:t>
            </a:r>
            <a:endParaRPr lang="en-IN" sz="2300" spc="-1">
              <a:solidFill>
                <a:srgbClr val="818181"/>
              </a:solidFill>
              <a:latin typeface="Palatino"/>
            </a:endParaRPr>
          </a:p>
          <a:p>
            <a:pPr marL="306270" indent="-306017">
              <a:spcBef>
                <a:spcPts val="2180"/>
              </a:spcBef>
              <a:buSzPct val="100000"/>
              <a:buBlip>
                <a:blip r:embed="rId3"/>
              </a:buBlip>
            </a:pPr>
            <a:r>
              <a:rPr lang="en-IN" sz="2300" spc="-1">
                <a:solidFill>
                  <a:srgbClr val="818181"/>
                </a:solidFill>
                <a:latin typeface="Palatino"/>
                <a:ea typeface="Palatino"/>
              </a:rPr>
              <a:t>Several services (sites, wikis, logbooks, issue tracker, ..)</a:t>
            </a:r>
            <a:endParaRPr lang="en-IN" sz="2300" spc="-1">
              <a:solidFill>
                <a:srgbClr val="818181"/>
              </a:solidFill>
              <a:latin typeface="Palatino"/>
            </a:endParaRPr>
          </a:p>
          <a:p>
            <a:pPr marL="306270" indent="-306017">
              <a:spcBef>
                <a:spcPts val="2180"/>
              </a:spcBef>
              <a:buSzPct val="100000"/>
              <a:buBlip>
                <a:blip r:embed="rId3"/>
              </a:buBlip>
            </a:pPr>
            <a:r>
              <a:rPr lang="en-IN" sz="2300" spc="-1">
                <a:solidFill>
                  <a:srgbClr val="818181"/>
                </a:solidFill>
                <a:latin typeface="Palatino"/>
                <a:ea typeface="Palatino"/>
              </a:rPr>
              <a:t>Numerical Relativity Simulations</a:t>
            </a:r>
            <a:endParaRPr lang="en-IN" sz="2300" spc="-1">
              <a:solidFill>
                <a:srgbClr val="818181"/>
              </a:solidFill>
              <a:latin typeface="Palatino"/>
            </a:endParaRPr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180828" y="178706"/>
            <a:ext cx="6781978" cy="1071225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 anchor="ctr"/>
          <a:lstStyle/>
          <a:p>
            <a:pPr algn="ctr">
              <a:lnSpc>
                <a:spcPct val="90000"/>
              </a:lnSpc>
            </a:pPr>
            <a:r>
              <a:rPr lang="en-IN" sz="3900" b="1" cap="small" spc="198" dirty="0">
                <a:solidFill>
                  <a:schemeClr val="tx2"/>
                </a:solidFill>
                <a:latin typeface="Palatino"/>
                <a:ea typeface="Palatino"/>
              </a:rPr>
              <a:t>Data Volume</a:t>
            </a:r>
            <a:endParaRPr lang="en-IN" sz="3900" b="1" spc="-1" dirty="0">
              <a:solidFill>
                <a:schemeClr val="tx2"/>
              </a:solidFill>
              <a:latin typeface="Palatino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767981" y="1535962"/>
            <a:ext cx="7607925" cy="4643072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/>
          <a:lstStyle/>
          <a:p>
            <a:pPr marL="644686" indent="-331835">
              <a:spcBef>
                <a:spcPts val="2250"/>
              </a:spcBef>
              <a:buSzPct val="100000"/>
              <a:buBlip>
                <a:blip r:embed="rId2"/>
              </a:buBlip>
            </a:pPr>
            <a:r>
              <a:rPr lang="en-IN" sz="2400" spc="-1">
                <a:solidFill>
                  <a:srgbClr val="818181"/>
                </a:solidFill>
                <a:latin typeface="Palatino"/>
                <a:ea typeface="Palatino"/>
              </a:rPr>
              <a:t>Time series data sampled at 16Hz - 16kHz</a:t>
            </a:r>
            <a:endParaRPr lang="en-IN" sz="2400" spc="-1">
              <a:solidFill>
                <a:srgbClr val="818181"/>
              </a:solidFill>
              <a:latin typeface="Palatino"/>
            </a:endParaRPr>
          </a:p>
          <a:p>
            <a:pPr marL="958297" lvl="1" indent="-333101">
              <a:spcBef>
                <a:spcPts val="1969"/>
              </a:spcBef>
              <a:buSzPct val="100000"/>
              <a:buBlip>
                <a:blip r:embed="rId3"/>
              </a:buBlip>
            </a:pPr>
            <a:r>
              <a:rPr lang="en-IN" sz="2200" spc="-1">
                <a:solidFill>
                  <a:srgbClr val="818181"/>
                </a:solidFill>
                <a:latin typeface="Palatino"/>
                <a:ea typeface="Palatino"/>
              </a:rPr>
              <a:t>~200k monitoring channels</a:t>
            </a:r>
            <a:endParaRPr lang="en-IN" sz="2200" spc="-1">
              <a:solidFill>
                <a:srgbClr val="818181"/>
              </a:solidFill>
              <a:latin typeface="Palatino"/>
            </a:endParaRPr>
          </a:p>
          <a:p>
            <a:pPr marL="624943" indent="-312345">
              <a:spcBef>
                <a:spcPts val="2250"/>
              </a:spcBef>
              <a:buSzPct val="100000"/>
              <a:buBlip>
                <a:blip r:embed="rId4"/>
              </a:buBlip>
            </a:pPr>
            <a:r>
              <a:rPr lang="en-IN" sz="2200" spc="-1">
                <a:solidFill>
                  <a:srgbClr val="428BD0"/>
                </a:solidFill>
                <a:latin typeface="Palatino"/>
                <a:ea typeface="Palatino"/>
              </a:rPr>
              <a:t>Expected raw </a:t>
            </a:r>
            <a:r>
              <a:rPr lang="en-IN" sz="2400" spc="-1">
                <a:solidFill>
                  <a:srgbClr val="428BD0"/>
                </a:solidFill>
                <a:latin typeface="Palatino"/>
                <a:ea typeface="Palatino"/>
              </a:rPr>
              <a:t>data volume: ~700TB/year/detector</a:t>
            </a:r>
            <a:endParaRPr lang="en-IN" sz="2400" spc="-1">
              <a:solidFill>
                <a:srgbClr val="818181"/>
              </a:solidFill>
              <a:latin typeface="Palatino"/>
            </a:endParaRPr>
          </a:p>
          <a:p>
            <a:pPr marL="957032" lvl="1" indent="-331835">
              <a:spcBef>
                <a:spcPts val="2250"/>
              </a:spcBef>
              <a:buSzPct val="100000"/>
              <a:buBlip>
                <a:blip r:embed="rId4"/>
              </a:buBlip>
            </a:pPr>
            <a:r>
              <a:rPr lang="en-IN" sz="2400" spc="-1">
                <a:solidFill>
                  <a:srgbClr val="818181"/>
                </a:solidFill>
                <a:latin typeface="Palatino"/>
                <a:ea typeface="Palatino"/>
              </a:rPr>
              <a:t>~3-4 PetaByte/year from five interferometers</a:t>
            </a:r>
            <a:endParaRPr lang="en-IN" sz="2400" spc="-1">
              <a:solidFill>
                <a:srgbClr val="818181"/>
              </a:solidFill>
              <a:latin typeface="Palatino"/>
            </a:endParaRPr>
          </a:p>
          <a:p>
            <a:pPr marL="1269630" lvl="3" indent="-331835">
              <a:spcBef>
                <a:spcPts val="2250"/>
              </a:spcBef>
              <a:buSzPct val="100000"/>
              <a:buBlip>
                <a:blip r:embed="rId4"/>
              </a:buBlip>
            </a:pPr>
            <a:r>
              <a:rPr lang="en-IN" sz="2400" spc="-1">
                <a:solidFill>
                  <a:srgbClr val="818181"/>
                </a:solidFill>
                <a:latin typeface="Palatino"/>
                <a:ea typeface="Palatino"/>
              </a:rPr>
              <a:t>LHO, LLO, Virgo, KAGRA, LIGO-India</a:t>
            </a:r>
            <a:endParaRPr lang="en-IN" sz="2400" spc="-1">
              <a:solidFill>
                <a:srgbClr val="818181"/>
              </a:solidFill>
              <a:latin typeface="Palatino"/>
            </a:endParaRPr>
          </a:p>
          <a:p>
            <a:pPr marL="644686" indent="-331835">
              <a:spcBef>
                <a:spcPts val="2250"/>
              </a:spcBef>
              <a:buSzPct val="100000"/>
              <a:buBlip>
                <a:blip r:embed="rId4"/>
              </a:buBlip>
            </a:pPr>
            <a:r>
              <a:rPr lang="en-IN" sz="2400" spc="-1">
                <a:solidFill>
                  <a:srgbClr val="428BD0"/>
                </a:solidFill>
                <a:latin typeface="Palatino"/>
                <a:ea typeface="Palatino"/>
              </a:rPr>
              <a:t>“Science channels”: ~1% of total data</a:t>
            </a:r>
            <a:endParaRPr lang="en-IN" sz="2400" spc="-1">
              <a:solidFill>
                <a:srgbClr val="818181"/>
              </a:solidFill>
              <a:latin typeface="Palatino"/>
            </a:endParaRPr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180828" y="178706"/>
            <a:ext cx="6781978" cy="1071225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 anchor="ctr"/>
          <a:lstStyle/>
          <a:p>
            <a:pPr algn="ctr">
              <a:lnSpc>
                <a:spcPct val="90000"/>
              </a:lnSpc>
            </a:pPr>
            <a:r>
              <a:rPr lang="en-IN" sz="3900" b="1" cap="small" spc="198">
                <a:solidFill>
                  <a:srgbClr val="929292"/>
                </a:solidFill>
                <a:latin typeface="Palatino"/>
                <a:ea typeface="Palatino"/>
              </a:rPr>
              <a:t>LDAS @ IUCAA</a:t>
            </a:r>
            <a:endParaRPr lang="en-IN" sz="3900" spc="-1">
              <a:solidFill>
                <a:srgbClr val="810045"/>
              </a:solidFill>
              <a:latin typeface="Palatino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767981" y="1535962"/>
            <a:ext cx="7607925" cy="4643072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/>
          <a:lstStyle/>
          <a:p>
            <a:pPr marL="509269" indent="-261975">
              <a:spcBef>
                <a:spcPts val="1758"/>
              </a:spcBef>
              <a:buSzPct val="100000"/>
              <a:buBlip>
                <a:blip r:embed="rId2"/>
              </a:buBlip>
            </a:pPr>
            <a:r>
              <a:rPr lang="en-IN" sz="1900" spc="-1">
                <a:solidFill>
                  <a:srgbClr val="818181"/>
                </a:solidFill>
                <a:latin typeface="Palatino"/>
                <a:ea typeface="Palatino"/>
              </a:rPr>
              <a:t>LDAS = LIGO Data Analysis System</a:t>
            </a:r>
            <a:endParaRPr lang="en-IN" sz="1900" spc="-1">
              <a:solidFill>
                <a:srgbClr val="818181"/>
              </a:solidFill>
              <a:latin typeface="Palatino"/>
            </a:endParaRPr>
          </a:p>
          <a:p>
            <a:pPr marL="509269" indent="-261975">
              <a:spcBef>
                <a:spcPts val="1758"/>
              </a:spcBef>
              <a:buSzPct val="100000"/>
              <a:buBlip>
                <a:blip r:embed="rId3"/>
              </a:buBlip>
            </a:pPr>
            <a:r>
              <a:rPr lang="en-IN" sz="1900" spc="-1">
                <a:solidFill>
                  <a:srgbClr val="818181"/>
                </a:solidFill>
                <a:latin typeface="Palatino"/>
                <a:ea typeface="Palatino"/>
              </a:rPr>
              <a:t>153 nodes, 4056 CPU cores</a:t>
            </a:r>
            <a:endParaRPr lang="en-IN" sz="1900" spc="-1">
              <a:solidFill>
                <a:srgbClr val="818181"/>
              </a:solidFill>
              <a:latin typeface="Palatino"/>
            </a:endParaRPr>
          </a:p>
          <a:p>
            <a:pPr marL="757070" lvl="1" indent="-262988">
              <a:spcBef>
                <a:spcPts val="1547"/>
              </a:spcBef>
              <a:buSzPct val="100000"/>
              <a:buBlip>
                <a:blip r:embed="rId4"/>
              </a:buBlip>
            </a:pPr>
            <a:r>
              <a:rPr lang="en-IN" spc="-1">
                <a:solidFill>
                  <a:srgbClr val="428BD0"/>
                </a:solidFill>
                <a:latin typeface="Palatino"/>
                <a:ea typeface="Palatino"/>
              </a:rPr>
              <a:t>about 225TF peak performance</a:t>
            </a:r>
            <a:endParaRPr lang="en-IN" spc="-1">
              <a:solidFill>
                <a:srgbClr val="818181"/>
              </a:solidFill>
              <a:latin typeface="Palatino"/>
            </a:endParaRPr>
          </a:p>
          <a:p>
            <a:pPr marL="757070" lvl="1" indent="-262988">
              <a:spcBef>
                <a:spcPts val="1547"/>
              </a:spcBef>
              <a:buSzPct val="100000"/>
              <a:buBlip>
                <a:blip r:embed="rId4"/>
              </a:buBlip>
            </a:pPr>
            <a:r>
              <a:rPr lang="en-IN" spc="-1">
                <a:solidFill>
                  <a:srgbClr val="818181"/>
                </a:solidFill>
                <a:latin typeface="Palatino"/>
                <a:ea typeface="Palatino"/>
              </a:rPr>
              <a:t>RAM: 5-10GB/core (total: 25TB)</a:t>
            </a:r>
            <a:endParaRPr lang="en-IN" spc="-1">
              <a:solidFill>
                <a:srgbClr val="818181"/>
              </a:solidFill>
              <a:latin typeface="Palatino"/>
            </a:endParaRPr>
          </a:p>
          <a:p>
            <a:pPr marL="757070" lvl="1" indent="-262988">
              <a:spcBef>
                <a:spcPts val="1547"/>
              </a:spcBef>
              <a:buSzPct val="100000"/>
              <a:buBlip>
                <a:blip r:embed="rId5"/>
              </a:buBlip>
            </a:pPr>
            <a:r>
              <a:rPr lang="en-IN" spc="-1">
                <a:solidFill>
                  <a:srgbClr val="818181"/>
                </a:solidFill>
                <a:latin typeface="Palatino"/>
                <a:ea typeface="Palatino"/>
              </a:rPr>
              <a:t>storage: 250TB</a:t>
            </a:r>
            <a:endParaRPr lang="en-IN" spc="-1">
              <a:solidFill>
                <a:srgbClr val="818181"/>
              </a:solidFill>
              <a:latin typeface="Palatino"/>
            </a:endParaRPr>
          </a:p>
          <a:p>
            <a:pPr marL="757070" lvl="1" indent="-262988">
              <a:spcBef>
                <a:spcPts val="1547"/>
              </a:spcBef>
              <a:buSzPct val="100000"/>
              <a:buBlip>
                <a:blip r:embed="rId5"/>
              </a:buBlip>
            </a:pPr>
            <a:r>
              <a:rPr lang="en-IN" spc="-1">
                <a:solidFill>
                  <a:srgbClr val="818181"/>
                </a:solidFill>
                <a:latin typeface="Palatino"/>
                <a:ea typeface="Palatino"/>
              </a:rPr>
              <a:t>10G interconnect</a:t>
            </a:r>
            <a:endParaRPr lang="en-IN" spc="-1">
              <a:solidFill>
                <a:srgbClr val="818181"/>
              </a:solidFill>
              <a:latin typeface="Palatino"/>
            </a:endParaRPr>
          </a:p>
          <a:p>
            <a:pPr marL="510282" indent="-262988">
              <a:spcBef>
                <a:spcPts val="1547"/>
              </a:spcBef>
              <a:buSzPct val="100000"/>
              <a:buBlip>
                <a:blip r:embed="rId5"/>
              </a:buBlip>
            </a:pPr>
            <a:r>
              <a:rPr lang="en-IN" spc="-1">
                <a:solidFill>
                  <a:srgbClr val="818181"/>
                </a:solidFill>
                <a:latin typeface="Palatino"/>
                <a:ea typeface="Palatino"/>
              </a:rPr>
              <a:t>Scope for prototyping GPU based codes: 10 NVIDIA K40 cards</a:t>
            </a:r>
            <a:endParaRPr lang="en-IN" spc="-1">
              <a:solidFill>
                <a:srgbClr val="818181"/>
              </a:solidFill>
              <a:latin typeface="Palatino"/>
            </a:endParaRPr>
          </a:p>
          <a:p>
            <a:pPr marL="509269" indent="-261975">
              <a:spcBef>
                <a:spcPts val="1758"/>
              </a:spcBef>
              <a:buSzPct val="100000"/>
              <a:buBlip>
                <a:blip r:embed="rId6"/>
              </a:buBlip>
            </a:pPr>
            <a:r>
              <a:rPr lang="en-IN" sz="1900" spc="-1">
                <a:solidFill>
                  <a:srgbClr val="818181"/>
                </a:solidFill>
                <a:latin typeface="Palatino"/>
                <a:ea typeface="Palatino"/>
              </a:rPr>
              <a:t>Authentication method: GSI enabled OpenSSH</a:t>
            </a:r>
            <a:endParaRPr lang="en-IN" sz="1900" spc="-1">
              <a:solidFill>
                <a:srgbClr val="818181"/>
              </a:solidFill>
              <a:latin typeface="Palatino"/>
            </a:endParaRPr>
          </a:p>
          <a:p>
            <a:pPr marL="509269" indent="-261975">
              <a:spcBef>
                <a:spcPts val="1758"/>
              </a:spcBef>
              <a:buSzPct val="100000"/>
              <a:buBlip>
                <a:blip r:embed="rId6"/>
              </a:buBlip>
            </a:pPr>
            <a:r>
              <a:rPr lang="en-IN" sz="1900" spc="-1">
                <a:solidFill>
                  <a:srgbClr val="428BD0"/>
                </a:solidFill>
                <a:latin typeface="Palatino"/>
                <a:ea typeface="Palatino"/>
              </a:rPr>
              <a:t>Building can accommodate infrastructure needed for LIGO-India</a:t>
            </a:r>
            <a:endParaRPr lang="en-IN" sz="1900" spc="-1">
              <a:solidFill>
                <a:srgbClr val="818181"/>
              </a:solidFill>
              <a:latin typeface="Palatino"/>
            </a:endParaRPr>
          </a:p>
        </p:txBody>
      </p:sp>
      <p:pic>
        <p:nvPicPr>
          <p:cNvPr id="154" name="image3.jpeg"/>
          <p:cNvPicPr/>
          <p:nvPr/>
        </p:nvPicPr>
        <p:blipFill>
          <a:blip r:embed="rId7"/>
          <a:stretch/>
        </p:blipFill>
        <p:spPr>
          <a:xfrm>
            <a:off x="5364478" y="1556792"/>
            <a:ext cx="3404278" cy="2553019"/>
          </a:xfrm>
          <a:prstGeom prst="rect">
            <a:avLst/>
          </a:prstGeom>
          <a:ln w="12600">
            <a:noFill/>
          </a:ln>
          <a:effectLst>
            <a:outerShdw blurRad="101600" dist="2556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5" name="Picture 4" descr="LIGO-India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180828" y="178706"/>
            <a:ext cx="6781978" cy="1071225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 anchor="ctr"/>
          <a:lstStyle/>
          <a:p>
            <a:pPr algn="ctr">
              <a:lnSpc>
                <a:spcPct val="90000"/>
              </a:lnSpc>
            </a:pPr>
            <a:r>
              <a:rPr lang="en-IN" sz="3900" b="1" cap="small" spc="198">
                <a:solidFill>
                  <a:srgbClr val="929292"/>
                </a:solidFill>
                <a:latin typeface="Palatino"/>
                <a:ea typeface="Palatino"/>
              </a:rPr>
              <a:t>Plans: At IUCAA</a:t>
            </a:r>
            <a:endParaRPr lang="en-IN" sz="3900" spc="-1">
              <a:solidFill>
                <a:srgbClr val="810045"/>
              </a:solidFill>
              <a:latin typeface="Palatino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767981" y="1535962"/>
            <a:ext cx="7607925" cy="4643072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/>
          <a:lstStyle/>
          <a:p>
            <a:pPr marL="560905" indent="-288552">
              <a:spcBef>
                <a:spcPts val="1899"/>
              </a:spcBef>
              <a:buSzPct val="100000"/>
              <a:buBlip>
                <a:blip r:embed="rId2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Tier-1 Data Centre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560905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Ramp up computing infrastructure in stages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560905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Plans till first year of LIGO-India operation (~2025)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Computing power to more than 1 PetaFlops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Storage to at least 5 PetaBytes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Need may increase by manifold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But new technology may come to rescue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560905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Also collaborate with other computing facilities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180828" y="178706"/>
            <a:ext cx="6781978" cy="1071225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 anchor="ctr"/>
          <a:lstStyle/>
          <a:p>
            <a:pPr algn="ctr">
              <a:lnSpc>
                <a:spcPct val="90000"/>
              </a:lnSpc>
            </a:pPr>
            <a:r>
              <a:rPr lang="en-IN" sz="3700" b="1" cap="small" spc="188">
                <a:solidFill>
                  <a:srgbClr val="929292"/>
                </a:solidFill>
                <a:latin typeface="Palatino"/>
                <a:ea typeface="Palatino"/>
              </a:rPr>
              <a:t>Plans: At LIGO-India Site</a:t>
            </a:r>
            <a:endParaRPr lang="en-IN" sz="3700" spc="-1">
              <a:solidFill>
                <a:srgbClr val="810045"/>
              </a:solidFill>
              <a:latin typeface="Palatino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767981" y="1535962"/>
            <a:ext cx="7607925" cy="4643072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/>
          <a:lstStyle/>
          <a:p>
            <a:pPr marL="560905" indent="-288552">
              <a:spcBef>
                <a:spcPts val="1899"/>
              </a:spcBef>
              <a:buSzPct val="100000"/>
              <a:buBlip>
                <a:blip r:embed="rId2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Will store one copy of the RAW data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Will also act as a Disaster Recovery (DR) site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560905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Provide in place computing power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Provision has been made in civil design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Necessary for calibration and low latency searches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560905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Plans till first year of LIGO-India operation (~2025)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Computing power more than 300 TeraFlops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  <a:p>
            <a:pPr marL="832752" lvl="1" indent="-288552">
              <a:spcBef>
                <a:spcPts val="1899"/>
              </a:spcBef>
              <a:buSzPct val="100000"/>
              <a:buBlip>
                <a:blip r:embed="rId3"/>
              </a:buBlip>
            </a:pPr>
            <a:r>
              <a:rPr lang="en-IN" sz="2100" spc="-1">
                <a:solidFill>
                  <a:srgbClr val="818181"/>
                </a:solidFill>
                <a:latin typeface="Palatino"/>
                <a:ea typeface="Palatino"/>
              </a:rPr>
              <a:t>Storage more than ~5 PetaBytes</a:t>
            </a:r>
            <a:endParaRPr lang="en-IN" sz="2100" spc="-1">
              <a:solidFill>
                <a:srgbClr val="818181"/>
              </a:solidFill>
              <a:latin typeface="Palatino"/>
            </a:endParaRPr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180828" y="178706"/>
            <a:ext cx="6781978" cy="1071225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 anchor="ctr"/>
          <a:lstStyle/>
          <a:p>
            <a:pPr algn="ctr">
              <a:lnSpc>
                <a:spcPct val="90000"/>
              </a:lnSpc>
            </a:pPr>
            <a:r>
              <a:rPr lang="en-IN" sz="3600" b="1" cap="small" spc="214">
                <a:solidFill>
                  <a:srgbClr val="929292"/>
                </a:solidFill>
                <a:latin typeface="Palatino"/>
                <a:ea typeface="Palatino"/>
              </a:rPr>
              <a:t>Plans: Network Schematic</a:t>
            </a:r>
            <a:endParaRPr lang="en-IN" sz="3600" spc="-1">
              <a:solidFill>
                <a:srgbClr val="810045"/>
              </a:solidFill>
              <a:latin typeface="Palatino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767981" y="1535962"/>
            <a:ext cx="7607925" cy="4643072"/>
          </a:xfrm>
          <a:prstGeom prst="rect">
            <a:avLst/>
          </a:prstGeom>
          <a:noFill/>
          <a:ln w="12600">
            <a:noFill/>
          </a:ln>
        </p:spPr>
        <p:txBody>
          <a:bodyPr lIns="35689" tIns="35689" rIns="35689" bIns="35689"/>
          <a:lstStyle/>
          <a:p>
            <a:pPr marL="312598" indent="-312345">
              <a:spcBef>
                <a:spcPts val="2250"/>
              </a:spcBef>
              <a:buSzPct val="100000"/>
              <a:buBlip>
                <a:blip r:embed="rId2"/>
              </a:buBlip>
            </a:pPr>
            <a:r>
              <a:rPr lang="en-IN" sz="2400" spc="-1">
                <a:solidFill>
                  <a:srgbClr val="818181"/>
                </a:solidFill>
                <a:latin typeface="Palatino"/>
                <a:ea typeface="Palatino"/>
              </a:rPr>
              <a:t>Backbone by National Knowledge Network (NKN)</a:t>
            </a:r>
            <a:endParaRPr lang="en-IN" sz="2400" spc="-1">
              <a:solidFill>
                <a:srgbClr val="818181"/>
              </a:solidFill>
              <a:latin typeface="Palatino"/>
            </a:endParaRPr>
          </a:p>
        </p:txBody>
      </p:sp>
      <p:pic>
        <p:nvPicPr>
          <p:cNvPr id="172" name="LIGO-India-Infra-modified-IPR.png"/>
          <p:cNvPicPr/>
          <p:nvPr/>
        </p:nvPicPr>
        <p:blipFill>
          <a:blip r:embed="rId3"/>
          <a:stretch/>
        </p:blipFill>
        <p:spPr>
          <a:xfrm>
            <a:off x="1683281" y="2131819"/>
            <a:ext cx="5777325" cy="3973556"/>
          </a:xfrm>
          <a:prstGeom prst="rect">
            <a:avLst/>
          </a:prstGeom>
          <a:ln w="12600">
            <a:noFill/>
          </a:ln>
        </p:spPr>
      </p:pic>
      <p:pic>
        <p:nvPicPr>
          <p:cNvPr id="5" name="Picture 4" descr="LIGO-Indi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About the site &amp; schematic representation; proposed civil work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Vacuum system – overview and industry participation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Control and Data System activities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Data </a:t>
            </a:r>
            <a:r>
              <a:rPr lang="en-IN" dirty="0">
                <a:solidFill>
                  <a:schemeClr val="bg2"/>
                </a:solidFill>
              </a:rPr>
              <a:t>Management</a:t>
            </a:r>
            <a:endParaRPr lang="en-IN" dirty="0" smtClean="0">
              <a:solidFill>
                <a:schemeClr val="bg2"/>
              </a:solidFill>
            </a:endParaRPr>
          </a:p>
          <a:p>
            <a:r>
              <a:rPr lang="en-IN" dirty="0" smtClean="0"/>
              <a:t>QA during manufacturing; some key issues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Conclusions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QA during manufacturing; </a:t>
            </a:r>
            <a:br>
              <a:rPr lang="en-IN" b="1" dirty="0" smtClean="0">
                <a:solidFill>
                  <a:schemeClr val="tx2"/>
                </a:solidFill>
              </a:rPr>
            </a:br>
            <a:r>
              <a:rPr lang="en-IN" b="1" dirty="0" smtClean="0">
                <a:solidFill>
                  <a:schemeClr val="tx2"/>
                </a:solidFill>
              </a:rPr>
              <a:t>some key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LIGO India will be built ~ 6 years</a:t>
            </a:r>
          </a:p>
          <a:p>
            <a:r>
              <a:rPr lang="en-IN" dirty="0" smtClean="0">
                <a:solidFill>
                  <a:srgbClr val="C00000"/>
                </a:solidFill>
              </a:rPr>
              <a:t>Some activities will be </a:t>
            </a:r>
            <a:r>
              <a:rPr lang="en-IN" b="1" dirty="0" smtClean="0">
                <a:solidFill>
                  <a:srgbClr val="C00000"/>
                </a:solidFill>
              </a:rPr>
              <a:t>at site </a:t>
            </a:r>
            <a:r>
              <a:rPr lang="en-IN" dirty="0" smtClean="0">
                <a:solidFill>
                  <a:srgbClr val="C00000"/>
                </a:solidFill>
              </a:rPr>
              <a:t>– requires QA (trained personnel at site – civil, beam tube, overall installation and commissioning)</a:t>
            </a:r>
          </a:p>
          <a:p>
            <a:r>
              <a:rPr lang="en-IN" dirty="0" smtClean="0">
                <a:solidFill>
                  <a:srgbClr val="08940F"/>
                </a:solidFill>
              </a:rPr>
              <a:t>Some activities are </a:t>
            </a:r>
            <a:r>
              <a:rPr lang="en-IN" b="1" dirty="0" smtClean="0">
                <a:solidFill>
                  <a:srgbClr val="08940F"/>
                </a:solidFill>
              </a:rPr>
              <a:t>off site </a:t>
            </a:r>
            <a:r>
              <a:rPr lang="en-IN" dirty="0" smtClean="0">
                <a:solidFill>
                  <a:srgbClr val="08940F"/>
                </a:solidFill>
              </a:rPr>
              <a:t>– more reliance on external QA (steel making, bought out items, fabrication)</a:t>
            </a:r>
          </a:p>
          <a:p>
            <a:r>
              <a:rPr lang="en-IN" dirty="0" smtClean="0"/>
              <a:t>Highly trained TPI needed </a:t>
            </a:r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Contents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About the site &amp; schematic representation; proposed civil work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Vacuum system – overview and industry participation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Control and Data System activities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Data </a:t>
            </a:r>
            <a:r>
              <a:rPr lang="en-IN" dirty="0">
                <a:solidFill>
                  <a:schemeClr val="bg2"/>
                </a:solidFill>
              </a:rPr>
              <a:t>Management</a:t>
            </a:r>
            <a:endParaRPr lang="en-IN" dirty="0" smtClean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QA during manufacturing; some key issues</a:t>
            </a:r>
          </a:p>
          <a:p>
            <a:r>
              <a:rPr lang="en-IN" dirty="0" smtClean="0"/>
              <a:t>Conclusions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Contents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About the site &amp; schematic representation; proposed civil work</a:t>
            </a:r>
          </a:p>
          <a:p>
            <a:r>
              <a:rPr lang="en-IN" dirty="0" smtClean="0"/>
              <a:t>Vacuum system – overview and industry participation</a:t>
            </a:r>
          </a:p>
          <a:p>
            <a:r>
              <a:rPr lang="en-IN" dirty="0" smtClean="0"/>
              <a:t>Control and Data System activities</a:t>
            </a:r>
          </a:p>
          <a:p>
            <a:r>
              <a:rPr lang="en-IN" dirty="0" smtClean="0"/>
              <a:t>Data </a:t>
            </a:r>
            <a:r>
              <a:rPr lang="en-IN" dirty="0" smtClean="0"/>
              <a:t>Management</a:t>
            </a:r>
            <a:endParaRPr lang="en-IN" dirty="0" smtClean="0"/>
          </a:p>
          <a:p>
            <a:r>
              <a:rPr lang="en-IN" dirty="0" smtClean="0"/>
              <a:t>QA during manufacturing; some key issues</a:t>
            </a:r>
          </a:p>
          <a:p>
            <a:r>
              <a:rPr lang="en-IN" dirty="0" smtClean="0"/>
              <a:t>Conclusions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87"/>
            <a:ext cx="8229600" cy="881933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Conclusions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Making a project like LIGO successful - requires </a:t>
            </a:r>
          </a:p>
          <a:p>
            <a:pPr lvl="1"/>
            <a:r>
              <a:rPr lang="en-IN" dirty="0" smtClean="0">
                <a:solidFill>
                  <a:srgbClr val="C00000"/>
                </a:solidFill>
              </a:rPr>
              <a:t>enormous collaborative R&amp;D</a:t>
            </a:r>
          </a:p>
          <a:p>
            <a:pPr lvl="1"/>
            <a:r>
              <a:rPr lang="en-IN" dirty="0" smtClean="0">
                <a:solidFill>
                  <a:srgbClr val="C00000"/>
                </a:solidFill>
              </a:rPr>
              <a:t>Strong and effective project management to ensure </a:t>
            </a:r>
          </a:p>
          <a:p>
            <a:pPr lvl="2"/>
            <a:r>
              <a:rPr lang="en-IN" dirty="0" smtClean="0">
                <a:solidFill>
                  <a:srgbClr val="C00000"/>
                </a:solidFill>
              </a:rPr>
              <a:t>In time delivery</a:t>
            </a:r>
          </a:p>
          <a:p>
            <a:pPr lvl="2"/>
            <a:r>
              <a:rPr lang="en-IN" dirty="0" smtClean="0">
                <a:solidFill>
                  <a:srgbClr val="C00000"/>
                </a:solidFill>
              </a:rPr>
              <a:t>Within budget</a:t>
            </a:r>
          </a:p>
          <a:p>
            <a:r>
              <a:rPr lang="en-IN" b="1" dirty="0" smtClean="0">
                <a:solidFill>
                  <a:srgbClr val="08940F"/>
                </a:solidFill>
              </a:rPr>
              <a:t>Industry have to be effective partners in this activity</a:t>
            </a:r>
          </a:p>
          <a:p>
            <a:r>
              <a:rPr lang="en-IN" b="1" dirty="0" smtClean="0"/>
              <a:t>Major Technical Challenges</a:t>
            </a:r>
          </a:p>
          <a:p>
            <a:pPr lvl="1"/>
            <a:r>
              <a:rPr lang="en-IN" dirty="0" smtClean="0"/>
              <a:t>noise suppression</a:t>
            </a:r>
          </a:p>
          <a:p>
            <a:pPr lvl="1"/>
            <a:r>
              <a:rPr lang="en-IN" dirty="0" smtClean="0"/>
              <a:t>contamination control</a:t>
            </a:r>
          </a:p>
          <a:p>
            <a:pPr lvl="1"/>
            <a:r>
              <a:rPr lang="en-IN" dirty="0" smtClean="0"/>
              <a:t>perfect functioning of support systems </a:t>
            </a:r>
          </a:p>
          <a:p>
            <a:pPr lvl="1"/>
            <a:r>
              <a:rPr lang="en-IN" dirty="0" smtClean="0"/>
              <a:t>Operating with a high duty-cycle of the observatory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Thank you for your attention                                                                  </a:t>
            </a:r>
            <a:r>
              <a:rPr lang="en-IN" dirty="0" smtClean="0"/>
              <a:t>head.ligodiv@ipr.res.in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63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About the site &amp; schematic representation; proposed civil work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Vacuum system – overview and industry participation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Control and Data System activities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Data </a:t>
            </a:r>
            <a:r>
              <a:rPr lang="en-IN" dirty="0">
                <a:solidFill>
                  <a:schemeClr val="bg2"/>
                </a:solidFill>
              </a:rPr>
              <a:t>Management</a:t>
            </a:r>
            <a:endParaRPr lang="en-IN" dirty="0" smtClean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QA during manufacturing; some key issues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Conclusions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10725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1"/>
                </a:solidFill>
              </a:rPr>
              <a:t>General site description</a:t>
            </a:r>
            <a:endParaRPr lang="en-IN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3456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667" y="5165579"/>
            <a:ext cx="80726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terrain is not flat and requires a levelling at </a:t>
            </a:r>
            <a:r>
              <a:rPr lang="en-IN" b="1" dirty="0" smtClean="0"/>
              <a:t>440 m</a:t>
            </a:r>
            <a:r>
              <a:rPr lang="en-IN" dirty="0" smtClean="0"/>
              <a:t> above MSL.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This requires CUTTING – </a:t>
            </a:r>
            <a:r>
              <a:rPr lang="en-IN" b="1" dirty="0" smtClean="0"/>
              <a:t>1504 x 10</a:t>
            </a:r>
            <a:r>
              <a:rPr lang="en-IN" b="1" baseline="30000" dirty="0" smtClean="0"/>
              <a:t>3</a:t>
            </a:r>
            <a:r>
              <a:rPr lang="en-IN" b="1" dirty="0" smtClean="0"/>
              <a:t> m</a:t>
            </a:r>
            <a:r>
              <a:rPr lang="en-IN" b="1" baseline="30000" dirty="0" smtClean="0"/>
              <a:t>3</a:t>
            </a:r>
            <a:r>
              <a:rPr lang="en-IN" dirty="0" smtClean="0"/>
              <a:t>; FILLING – </a:t>
            </a:r>
            <a:r>
              <a:rPr lang="en-IN" b="1" dirty="0" smtClean="0"/>
              <a:t>867 x 10</a:t>
            </a:r>
            <a:r>
              <a:rPr lang="en-IN" b="1" baseline="30000" dirty="0" smtClean="0"/>
              <a:t>3</a:t>
            </a:r>
            <a:r>
              <a:rPr lang="en-IN" b="1" dirty="0" smtClean="0"/>
              <a:t> </a:t>
            </a:r>
            <a:r>
              <a:rPr lang="en-IN" dirty="0" smtClean="0"/>
              <a:t>m</a:t>
            </a:r>
            <a:r>
              <a:rPr lang="en-IN" baseline="30000" dirty="0" smtClean="0"/>
              <a:t>3</a:t>
            </a:r>
            <a:r>
              <a:rPr lang="en-IN" dirty="0" smtClean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As laser light travels in a straight line, corrections to the earth’s curvature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Building vibration due to wind and other external sources to be minimum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Low maintenance building, and civil construction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Restriction on use of many chemicals (organic)</a:t>
            </a:r>
          </a:p>
        </p:txBody>
      </p:sp>
    </p:spTree>
    <p:extLst>
      <p:ext uri="{BB962C8B-B14F-4D97-AF65-F5344CB8AC3E}">
        <p14:creationId xmlns:p14="http://schemas.microsoft.com/office/powerpoint/2010/main" val="42823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87"/>
            <a:ext cx="8229600" cy="881933"/>
          </a:xfrm>
        </p:spPr>
        <p:txBody>
          <a:bodyPr>
            <a:normAutofit/>
          </a:bodyPr>
          <a:lstStyle/>
          <a:p>
            <a:r>
              <a:rPr lang="en-IN" dirty="0" smtClean="0"/>
              <a:t>General description</a:t>
            </a:r>
            <a:endParaRPr lang="en-IN" dirty="0"/>
          </a:p>
        </p:txBody>
      </p:sp>
      <p:pic>
        <p:nvPicPr>
          <p:cNvPr id="3" name="Picture 2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4" y="1895554"/>
            <a:ext cx="5454650" cy="498983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3" y="836712"/>
            <a:ext cx="66198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514"/>
            <a:ext cx="42576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2128" y="6243342"/>
            <a:ext cx="3443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 smtClean="0"/>
              <a:t>Corner Station – Laser &amp; Vacuum Equipment Area (LVEA)</a:t>
            </a:r>
          </a:p>
          <a:p>
            <a:r>
              <a:rPr lang="en-IN" sz="1100" dirty="0" smtClean="0"/>
              <a:t>End Station – Vacuum Equipment Area (VEA)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8532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710725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General Description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92696"/>
            <a:ext cx="79343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077072"/>
            <a:ext cx="69913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1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2"/>
                </a:solidFill>
              </a:rPr>
              <a:t>About the site &amp; schematic representation; proposed civil work</a:t>
            </a:r>
          </a:p>
          <a:p>
            <a:r>
              <a:rPr lang="en-IN" dirty="0" smtClean="0"/>
              <a:t>Vacuum system – overview and industry participation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Control and Data System activities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Data </a:t>
            </a:r>
            <a:r>
              <a:rPr lang="en-IN" dirty="0">
                <a:solidFill>
                  <a:schemeClr val="bg2"/>
                </a:solidFill>
              </a:rPr>
              <a:t>Management</a:t>
            </a:r>
            <a:endParaRPr lang="en-IN" dirty="0" smtClean="0">
              <a:solidFill>
                <a:schemeClr val="bg2"/>
              </a:solidFill>
            </a:endParaRPr>
          </a:p>
          <a:p>
            <a:r>
              <a:rPr lang="en-IN" dirty="0" smtClean="0">
                <a:solidFill>
                  <a:schemeClr val="bg2"/>
                </a:solidFill>
              </a:rPr>
              <a:t>QA during manufacturing; some key issues</a:t>
            </a:r>
          </a:p>
          <a:p>
            <a:r>
              <a:rPr lang="en-IN" dirty="0" smtClean="0">
                <a:solidFill>
                  <a:schemeClr val="bg2"/>
                </a:solidFill>
              </a:rPr>
              <a:t>Conclusions</a:t>
            </a:r>
          </a:p>
          <a:p>
            <a:endParaRPr lang="en-IN" dirty="0"/>
          </a:p>
        </p:txBody>
      </p:sp>
      <p:pic>
        <p:nvPicPr>
          <p:cNvPr id="4" name="Picture 3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787"/>
            <a:ext cx="8229600" cy="809925"/>
          </a:xfrm>
        </p:spPr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Vacuum System Overview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LIGO-Indi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7"/>
            <a:ext cx="1094077" cy="65655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413242" cy="54726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63316"/>
              </p:ext>
            </p:extLst>
          </p:nvPr>
        </p:nvGraphicFramePr>
        <p:xfrm>
          <a:off x="6217096" y="3505200"/>
          <a:ext cx="2819400" cy="281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5968"/>
                <a:gridCol w="893432"/>
              </a:tblGrid>
              <a:tr h="26660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BSC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05 Nos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  <a:tr h="31232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HAM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06 Nos.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Cryopump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04 Nos.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  <a:tr h="32756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MC</a:t>
                      </a:r>
                      <a:r>
                        <a:rPr lang="en-IN" sz="1400" baseline="0" dirty="0" smtClean="0">
                          <a:latin typeface="+mj-lt"/>
                        </a:rPr>
                        <a:t> Tube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04 Nos.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  <a:tr h="29708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Spools</a:t>
                      </a:r>
                      <a:r>
                        <a:rPr lang="en-IN" sz="1400" baseline="0" dirty="0" smtClean="0">
                          <a:latin typeface="+mj-lt"/>
                        </a:rPr>
                        <a:t> and adapters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85 m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</a:tr>
              <a:tr h="29708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Beam tube</a:t>
                      </a:r>
                      <a:endParaRPr lang="en-IN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+mj-lt"/>
                        </a:rPr>
                        <a:t>8 </a:t>
                      </a:r>
                      <a:r>
                        <a:rPr lang="en-IN" sz="1400" dirty="0" err="1" smtClean="0">
                          <a:latin typeface="+mj-lt"/>
                        </a:rPr>
                        <a:t>kms</a:t>
                      </a:r>
                      <a:endParaRPr lang="en-IN" sz="1400" dirty="0" smtClean="0">
                        <a:latin typeface="+mj-lt"/>
                      </a:endParaRPr>
                    </a:p>
                  </a:txBody>
                  <a:tcPr/>
                </a:tc>
              </a:tr>
              <a:tr h="29708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Big Ion pump</a:t>
                      </a:r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06 Nos</a:t>
                      </a:r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6660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Big Gate valve</a:t>
                      </a:r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 Nos.</a:t>
                      </a:r>
                    </a:p>
                  </a:txBody>
                  <a:tcPr/>
                </a:tc>
              </a:tr>
              <a:tr h="266602"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TMP, Gauges</a:t>
                      </a:r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many</a:t>
                      </a:r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9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1818</Words>
  <Application>Microsoft Office PowerPoint</Application>
  <PresentationFormat>On-screen Show (4:3)</PresentationFormat>
  <Paragraphs>526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LIGO India  – opportunities for industries</vt:lpstr>
      <vt:lpstr>Introduction</vt:lpstr>
      <vt:lpstr>Contents</vt:lpstr>
      <vt:lpstr>Contents</vt:lpstr>
      <vt:lpstr>General site description</vt:lpstr>
      <vt:lpstr>General description</vt:lpstr>
      <vt:lpstr>General Description</vt:lpstr>
      <vt:lpstr>Contents</vt:lpstr>
      <vt:lpstr>Vacuum System Overview</vt:lpstr>
      <vt:lpstr>Total surface area exposed to vacuum</vt:lpstr>
      <vt:lpstr>BSC parts and dimension details</vt:lpstr>
      <vt:lpstr>HAM parts and dimension details</vt:lpstr>
      <vt:lpstr>LIGO detector vacuum components</vt:lpstr>
      <vt:lpstr>Pump and Gauge location</vt:lpstr>
      <vt:lpstr>Contents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QA during manufacturing;  some key issues</vt:lpstr>
      <vt:lpstr>Contents</vt:lpstr>
      <vt:lpstr>Conclusions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LIGO India – opportunities for industries</dc:title>
  <dc:creator>admin</dc:creator>
  <cp:lastModifiedBy>admin</cp:lastModifiedBy>
  <cp:revision>24</cp:revision>
  <dcterms:created xsi:type="dcterms:W3CDTF">2019-05-04T10:28:37Z</dcterms:created>
  <dcterms:modified xsi:type="dcterms:W3CDTF">2019-05-09T02:39:33Z</dcterms:modified>
</cp:coreProperties>
</file>