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0"/>
  </p:notesMasterIdLst>
  <p:sldIdLst>
    <p:sldId id="1565" r:id="rId2"/>
    <p:sldId id="1523" r:id="rId3"/>
    <p:sldId id="1685" r:id="rId4"/>
    <p:sldId id="1656" r:id="rId5"/>
    <p:sldId id="1657" r:id="rId6"/>
    <p:sldId id="1592" r:id="rId7"/>
    <p:sldId id="1678" r:id="rId8"/>
    <p:sldId id="1580" r:id="rId9"/>
    <p:sldId id="1555" r:id="rId10"/>
    <p:sldId id="1554" r:id="rId11"/>
    <p:sldId id="1632" r:id="rId12"/>
    <p:sldId id="1691" r:id="rId13"/>
    <p:sldId id="1689" r:id="rId14"/>
    <p:sldId id="1692" r:id="rId15"/>
    <p:sldId id="1673" r:id="rId16"/>
    <p:sldId id="1659" r:id="rId17"/>
    <p:sldId id="1686" r:id="rId18"/>
    <p:sldId id="1687" r:id="rId19"/>
    <p:sldId id="1663" r:id="rId20"/>
    <p:sldId id="1666" r:id="rId21"/>
    <p:sldId id="1668" r:id="rId22"/>
    <p:sldId id="1676" r:id="rId23"/>
    <p:sldId id="1667" r:id="rId24"/>
    <p:sldId id="1665" r:id="rId25"/>
    <p:sldId id="1681" r:id="rId26"/>
    <p:sldId id="1688" r:id="rId27"/>
    <p:sldId id="1650" r:id="rId28"/>
    <p:sldId id="1655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Lacey" initials="RL" lastIdx="1" clrIdx="0">
    <p:extLst>
      <p:ext uri="{19B8F6BF-5375-455C-9EA6-DF929625EA0E}">
        <p15:presenceInfo xmlns:p15="http://schemas.microsoft.com/office/powerpoint/2012/main" userId="46e60161405c09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525"/>
    <a:srgbClr val="B96E57"/>
    <a:srgbClr val="000099"/>
    <a:srgbClr val="336600"/>
    <a:srgbClr val="4B14E6"/>
    <a:srgbClr val="0033CC"/>
    <a:srgbClr val="008000"/>
    <a:srgbClr val="2F5A9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94349" autoAdjust="0"/>
  </p:normalViewPr>
  <p:slideViewPr>
    <p:cSldViewPr>
      <p:cViewPr varScale="1">
        <p:scale>
          <a:sx n="93" d="100"/>
          <a:sy n="93" d="100"/>
        </p:scale>
        <p:origin x="72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7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7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8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8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5.emf"/><Relationship Id="rId1" Type="http://schemas.openxmlformats.org/officeDocument/2006/relationships/image" Target="../media/image71.e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2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7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1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1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7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83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1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2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10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09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39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37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4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1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8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0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7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1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3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84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F7ADCE-8888-4424-88F0-2D6C63EC05E2}" type="datetime1">
              <a:rPr lang="en-US" smtClean="0"/>
              <a:t>11/17/2019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2DB40-7BD1-488F-ABB1-988F1FEC5483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AA6E9-EE90-44A5-808B-3A8530418089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CC13-A162-4237-A227-1F8EA3908FA9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3BDEC-3D55-4CAA-B1D7-7F1D05475B32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0C046-6286-4D14-8D5C-F34E4CC7E636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805B2-995C-4518-8FE8-A9262A66784C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D788C-B0AE-4DE8-B1BD-CA8E4B21E7AD}" type="datetime1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AD464F-962A-44F2-8C84-024BF21CA5E2}" type="datetime1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/>
          <a:p>
            <a:pPr>
              <a:defRPr/>
            </a:pPr>
            <a:fld id="{90475921-B492-4385-9C17-30549F06A5F8}" type="datetime1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AF556642-3358-428E-88CF-E3570DD079E2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00FCFC-1986-4338-A542-923892211C7A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3888988-349B-4F4B-ABF4-CC8FFCB36556}" type="datetime1">
              <a:rPr lang="en-US" smtClean="0"/>
              <a:t>11/17/2019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Roy A.  Lacey, Stony Brook University, TIFR Mumbai, Nov. 19, 2019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61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tags" Target="../tags/tag15.xml"/><Relationship Id="rId6" Type="http://schemas.openxmlformats.org/officeDocument/2006/relationships/image" Target="../media/image440.png"/><Relationship Id="rId5" Type="http://schemas.openxmlformats.org/officeDocument/2006/relationships/image" Target="../media/image62.png"/><Relationship Id="rId15" Type="http://schemas.openxmlformats.org/officeDocument/2006/relationships/image" Target="../media/image57.png"/><Relationship Id="rId10" Type="http://schemas.openxmlformats.org/officeDocument/2006/relationships/image" Target="../media/image45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410.png"/><Relationship Id="rId2" Type="http://schemas.openxmlformats.org/officeDocument/2006/relationships/tags" Target="../tags/tag1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image" Target="../media/image390.png"/><Relationship Id="rId5" Type="http://schemas.openxmlformats.org/officeDocument/2006/relationships/image" Target="../media/image44.e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81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70.png"/><Relationship Id="rId14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3.emf"/><Relationship Id="rId18" Type="http://schemas.openxmlformats.org/officeDocument/2006/relationships/image" Target="../media/image3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87.png"/><Relationship Id="rId2" Type="http://schemas.openxmlformats.org/officeDocument/2006/relationships/tags" Target="../tags/tag18.xml"/><Relationship Id="rId16" Type="http://schemas.openxmlformats.org/officeDocument/2006/relationships/image" Target="../media/image86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5.png"/><Relationship Id="rId5" Type="http://schemas.openxmlformats.org/officeDocument/2006/relationships/image" Target="../media/image64.png"/><Relationship Id="rId15" Type="http://schemas.openxmlformats.org/officeDocument/2006/relationships/image" Target="../media/image53.emf"/><Relationship Id="rId10" Type="http://schemas.openxmlformats.org/officeDocument/2006/relationships/image" Target="../media/image8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52.emf"/><Relationship Id="rId1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8" Type="http://schemas.openxmlformats.org/officeDocument/2006/relationships/image" Target="../media/image65.e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6.wmf"/><Relationship Id="rId7" Type="http://schemas.openxmlformats.org/officeDocument/2006/relationships/image" Target="../media/image69.emf"/><Relationship Id="rId17" Type="http://schemas.openxmlformats.org/officeDocument/2006/relationships/oleObject" Target="../embeddings/oleObject11.bin"/><Relationship Id="rId2" Type="http://schemas.openxmlformats.org/officeDocument/2006/relationships/tags" Target="../tags/tag19.xml"/><Relationship Id="rId16" Type="http://schemas.openxmlformats.org/officeDocument/2006/relationships/image" Target="../media/image43.emf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emf"/><Relationship Id="rId5" Type="http://schemas.openxmlformats.org/officeDocument/2006/relationships/image" Target="../media/image67.PNG"/><Relationship Id="rId15" Type="http://schemas.openxmlformats.org/officeDocument/2006/relationships/image" Target="../media/image290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18.xml"/><Relationship Id="rId22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8" Type="http://schemas.openxmlformats.org/officeDocument/2006/relationships/image" Target="../media/image72.emf"/><Relationship Id="rId26" Type="http://schemas.openxmlformats.org/officeDocument/2006/relationships/image" Target="../media/image81.png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14.bin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80.png"/><Relationship Id="rId2" Type="http://schemas.openxmlformats.org/officeDocument/2006/relationships/tags" Target="../tags/tag20.xml"/><Relationship Id="rId16" Type="http://schemas.openxmlformats.org/officeDocument/2006/relationships/image" Target="../media/image72.emf"/><Relationship Id="rId20" Type="http://schemas.openxmlformats.org/officeDocument/2006/relationships/image" Target="../media/image7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emf"/><Relationship Id="rId11" Type="http://schemas.openxmlformats.org/officeDocument/2006/relationships/image" Target="../media/image69.png"/><Relationship Id="rId24" Type="http://schemas.openxmlformats.org/officeDocument/2006/relationships/image" Target="../media/image790.png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78.png"/><Relationship Id="rId10" Type="http://schemas.openxmlformats.org/officeDocument/2006/relationships/image" Target="../media/image79.png"/><Relationship Id="rId19" Type="http://schemas.openxmlformats.org/officeDocument/2006/relationships/oleObject" Target="../embeddings/oleObject16.bin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77.png"/><Relationship Id="rId14" Type="http://schemas.openxmlformats.org/officeDocument/2006/relationships/image" Target="../media/image108.png"/><Relationship Id="rId22" Type="http://schemas.openxmlformats.org/officeDocument/2006/relationships/image" Target="../media/image73.wmf"/><Relationship Id="rId27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97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emf"/><Relationship Id="rId11" Type="http://schemas.openxmlformats.org/officeDocument/2006/relationships/image" Target="../media/image116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15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94.png"/><Relationship Id="rId5" Type="http://schemas.openxmlformats.org/officeDocument/2006/relationships/image" Target="../media/image76.emf"/><Relationship Id="rId4" Type="http://schemas.openxmlformats.org/officeDocument/2006/relationships/image" Target="../media/image75.emf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emf"/><Relationship Id="rId12" Type="http://schemas.openxmlformats.org/officeDocument/2006/relationships/image" Target="../media/image124.png"/><Relationship Id="rId2" Type="http://schemas.openxmlformats.org/officeDocument/2006/relationships/tags" Target="../tags/tag23.xml"/><Relationship Id="rId16" Type="http://schemas.openxmlformats.org/officeDocument/2006/relationships/image" Target="../media/image103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emf"/><Relationship Id="rId11" Type="http://schemas.openxmlformats.org/officeDocument/2006/relationships/image" Target="../media/image101.png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102.png"/><Relationship Id="rId10" Type="http://schemas.openxmlformats.org/officeDocument/2006/relationships/image" Target="../media/image96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900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emf"/><Relationship Id="rId11" Type="http://schemas.openxmlformats.org/officeDocument/2006/relationships/image" Target="../media/image892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30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110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109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emf"/><Relationship Id="rId11" Type="http://schemas.openxmlformats.org/officeDocument/2006/relationships/image" Target="../media/image1052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33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113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12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1.emf"/><Relationship Id="rId11" Type="http://schemas.openxmlformats.org/officeDocument/2006/relationships/image" Target="../media/image116.png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25.xml"/><Relationship Id="rId1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83.emf"/><Relationship Id="rId18" Type="http://schemas.openxmlformats.org/officeDocument/2006/relationships/image" Target="../media/image8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700.png"/><Relationship Id="rId2" Type="http://schemas.openxmlformats.org/officeDocument/2006/relationships/tags" Target="../tags/tag27.xml"/><Relationship Id="rId16" Type="http://schemas.openxmlformats.org/officeDocument/2006/relationships/image" Target="../media/image83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06.png"/><Relationship Id="rId5" Type="http://schemas.openxmlformats.org/officeDocument/2006/relationships/image" Target="../media/image84.emf"/><Relationship Id="rId15" Type="http://schemas.openxmlformats.org/officeDocument/2006/relationships/image" Target="../media/image83.emf"/><Relationship Id="rId10" Type="http://schemas.openxmlformats.org/officeDocument/2006/relationships/image" Target="../media/image76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82.emf"/><Relationship Id="rId1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121.png"/><Relationship Id="rId18" Type="http://schemas.openxmlformats.org/officeDocument/2006/relationships/image" Target="../media/image1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5.wmf"/><Relationship Id="rId12" Type="http://schemas.openxmlformats.org/officeDocument/2006/relationships/image" Target="../media/image87.wmf"/><Relationship Id="rId17" Type="http://schemas.openxmlformats.org/officeDocument/2006/relationships/image" Target="../media/image88.wmf"/><Relationship Id="rId2" Type="http://schemas.openxmlformats.org/officeDocument/2006/relationships/tags" Target="../tags/tag28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5.jpeg"/><Relationship Id="rId15" Type="http://schemas.openxmlformats.org/officeDocument/2006/relationships/image" Target="../media/image92.jpeg"/><Relationship Id="rId10" Type="http://schemas.openxmlformats.org/officeDocument/2006/relationships/image" Target="../media/image147.png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86.wmf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0.png"/><Relationship Id="rId7" Type="http://schemas.openxmlformats.org/officeDocument/2006/relationships/image" Target="../media/image29.png"/><Relationship Id="rId12" Type="http://schemas.openxmlformats.org/officeDocument/2006/relationships/image" Target="../media/image15.emf"/><Relationship Id="rId17" Type="http://schemas.openxmlformats.org/officeDocument/2006/relationships/image" Target="../media/image11.wmf"/><Relationship Id="rId25" Type="http://schemas.openxmlformats.org/officeDocument/2006/relationships/image" Target="../media/image17.emf"/><Relationship Id="rId2" Type="http://schemas.openxmlformats.org/officeDocument/2006/relationships/tags" Target="../tags/tag7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3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11" Type="http://schemas.openxmlformats.org/officeDocument/2006/relationships/image" Target="../media/image14.emf"/><Relationship Id="rId24" Type="http://schemas.openxmlformats.org/officeDocument/2006/relationships/image" Target="../media/image43.png"/><Relationship Id="rId5" Type="http://schemas.openxmlformats.org/officeDocument/2006/relationships/image" Target="../media/image12.emf"/><Relationship Id="rId15" Type="http://schemas.openxmlformats.org/officeDocument/2006/relationships/image" Target="../media/image243.png"/><Relationship Id="rId23" Type="http://schemas.openxmlformats.org/officeDocument/2006/relationships/image" Target="../media/image16.emf"/><Relationship Id="rId10" Type="http://schemas.openxmlformats.org/officeDocument/2006/relationships/image" Target="../media/image13.emf"/><Relationship Id="rId19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3.png"/><Relationship Id="rId14" Type="http://schemas.openxmlformats.org/officeDocument/2006/relationships/image" Target="../media/image10.wmf"/><Relationship Id="rId2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6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emf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tags" Target="../tags/tag9.xml"/><Relationship Id="rId16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image" Target="../media/image22.wmf"/><Relationship Id="rId5" Type="http://schemas.openxmlformats.org/officeDocument/2006/relationships/image" Target="../media/image23.emf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2400" i="0" dirty="0">
              <a:latin typeface="Comic Sans MS" pitchFamily="66" charset="0"/>
            </a:endParaRPr>
          </a:p>
          <a:p>
            <a:r>
              <a:rPr lang="en-US" sz="2400" b="1" i="0" dirty="0">
                <a:latin typeface="Comic Sans MS" panose="030F0702030302020204" pitchFamily="66" charset="0"/>
              </a:rPr>
              <a:t>Exploring the Phase Diagram with Susceptibility Scaling Functions: Epic Voyage or Just Another Bad Trip</a:t>
            </a:r>
            <a:endParaRPr lang="en-US" sz="2400" i="0" dirty="0">
              <a:latin typeface="Comic Sans MS" pitchFamily="66" charset="0"/>
            </a:endParaRP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38556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/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17939" y="6412865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18273" y="2114104"/>
            <a:ext cx="31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Roy.Lacey@Stonybrook.edu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19466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-11431" y="48609"/>
            <a:ext cx="4202431" cy="55367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Basics of the Finite-Size Effect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22324"/>
          <a:stretch/>
        </p:blipFill>
        <p:spPr>
          <a:xfrm>
            <a:off x="1" y="870690"/>
            <a:ext cx="3429000" cy="200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09" y="0"/>
            <a:ext cx="4536394" cy="46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r="34523"/>
          <a:stretch/>
        </p:blipFill>
        <p:spPr>
          <a:xfrm>
            <a:off x="99060" y="3505200"/>
            <a:ext cx="3025140" cy="1828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5353048"/>
            <a:ext cx="6650832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0" dirty="0">
                <a:solidFill>
                  <a:srgbClr val="FF0000"/>
                </a:solidFill>
                <a:latin typeface="LiberationSans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In addition to signal attenuation,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only a pseudo-critical point (shifted from the genuine CEP) can be observed!</a:t>
            </a:r>
            <a:endParaRPr lang="en-US" sz="2000" b="1" i="0" dirty="0">
              <a:solidFill>
                <a:srgbClr val="FB1525"/>
              </a:solidFill>
              <a:latin typeface="LiberationSan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" y="5395913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785"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95913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7229145" y="1069718"/>
            <a:ext cx="643890" cy="2281911"/>
            <a:chOff x="2655570" y="1581150"/>
            <a:chExt cx="643890" cy="195453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3299460" y="158115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53740" y="198120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77540" y="2428947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17520" y="2849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655570" y="3230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584601" y="4526280"/>
            <a:ext cx="4331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note change in peak heights, </a:t>
            </a:r>
          </a:p>
          <a:p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positions &amp; widths </a:t>
            </a:r>
          </a:p>
          <a:p>
            <a:r>
              <a:rPr lang="en-US" sz="2000" b="1" i="0" dirty="0">
                <a:solidFill>
                  <a:srgbClr val="002060"/>
                </a:solidFill>
                <a:latin typeface="LiberationSans"/>
                <a:sym typeface="Wingdings" panose="05000000000000000000" pitchFamily="2" charset="2"/>
              </a:rPr>
              <a:t> The curse of Finite-Size Effects (FSE)</a:t>
            </a:r>
            <a:r>
              <a:rPr lang="en-US" sz="2000" b="1" i="0" dirty="0">
                <a:solidFill>
                  <a:srgbClr val="002060"/>
                </a:solidFill>
                <a:latin typeface="LiberationSans"/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54430"/>
            <a:ext cx="79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T &gt; </a:t>
            </a:r>
            <a:r>
              <a:rPr lang="en-US" b="1" i="0" dirty="0" err="1"/>
              <a:t>T</a:t>
            </a:r>
            <a:r>
              <a:rPr lang="en-US" b="1" i="0" baseline="-25000" dirty="0" err="1"/>
              <a:t>c</a:t>
            </a:r>
            <a:endParaRPr lang="en-US" b="1" i="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-76200" y="3779520"/>
            <a:ext cx="15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/>
              <a:t>T close to </a:t>
            </a:r>
            <a:r>
              <a:rPr lang="en-US" b="1" i="0" dirty="0" err="1"/>
              <a:t>T</a:t>
            </a:r>
            <a:r>
              <a:rPr lang="en-US" b="1" i="0" baseline="-25000" dirty="0" err="1"/>
              <a:t>c</a:t>
            </a:r>
            <a:endParaRPr lang="en-US" b="1" i="0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1" y="3008011"/>
            <a:ext cx="400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002060"/>
                </a:solidFill>
                <a:latin typeface="LiberationSans"/>
                <a:sym typeface="Wingdings" panose="05000000000000000000" pitchFamily="2" charset="2"/>
              </a:rPr>
              <a:t>L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 characterizes the system size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7369" y="768059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/>
              <a:t>Illustration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88921" y="845537"/>
            <a:ext cx="2416634" cy="2189179"/>
            <a:chOff x="5188921" y="845537"/>
            <a:chExt cx="2416634" cy="2189179"/>
          </a:xfrm>
        </p:grpSpPr>
        <p:sp>
          <p:nvSpPr>
            <p:cNvPr id="8" name="TextBox 7"/>
            <p:cNvSpPr txBox="1"/>
            <p:nvPr/>
          </p:nvSpPr>
          <p:spPr>
            <a:xfrm>
              <a:off x="6637020" y="845537"/>
              <a:ext cx="968535" cy="40011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large 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88921" y="2634606"/>
              <a:ext cx="997389" cy="40011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small L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178458" y="1245870"/>
              <a:ext cx="1097804" cy="1633856"/>
            </a:xfrm>
            <a:custGeom>
              <a:avLst/>
              <a:gdLst>
                <a:gd name="connsiteX0" fmla="*/ 1072410 w 1079192"/>
                <a:gd name="connsiteY0" fmla="*/ 0 h 1594162"/>
                <a:gd name="connsiteX1" fmla="*/ 1003830 w 1079192"/>
                <a:gd name="connsiteY1" fmla="*/ 720090 h 1594162"/>
                <a:gd name="connsiteX2" fmla="*/ 535200 w 1079192"/>
                <a:gd name="connsiteY2" fmla="*/ 1314450 h 1594162"/>
                <a:gd name="connsiteX3" fmla="*/ 43710 w 1079192"/>
                <a:gd name="connsiteY3" fmla="*/ 1565910 h 1594162"/>
                <a:gd name="connsiteX4" fmla="*/ 55140 w 1079192"/>
                <a:gd name="connsiteY4" fmla="*/ 1577340 h 159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192" h="1594162">
                  <a:moveTo>
                    <a:pt x="1072410" y="0"/>
                  </a:moveTo>
                  <a:cubicBezTo>
                    <a:pt x="1082887" y="250507"/>
                    <a:pt x="1093365" y="501015"/>
                    <a:pt x="1003830" y="720090"/>
                  </a:cubicBezTo>
                  <a:cubicBezTo>
                    <a:pt x="914295" y="939165"/>
                    <a:pt x="695220" y="1173480"/>
                    <a:pt x="535200" y="1314450"/>
                  </a:cubicBezTo>
                  <a:cubicBezTo>
                    <a:pt x="375180" y="1455420"/>
                    <a:pt x="123720" y="1522095"/>
                    <a:pt x="43710" y="1565910"/>
                  </a:cubicBezTo>
                  <a:cubicBezTo>
                    <a:pt x="-36300" y="1609725"/>
                    <a:pt x="9420" y="1593532"/>
                    <a:pt x="55140" y="1577340"/>
                  </a:cubicBezTo>
                </a:path>
              </a:pathLst>
            </a:custGeom>
            <a:noFill/>
            <a:ln w="12700"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2932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0BEBDB-E11F-4A8A-B5E6-771EA65F12DD}"/>
                  </a:ext>
                </a:extLst>
              </p:cNvPr>
              <p:cNvSpPr txBox="1"/>
              <p:nvPr/>
            </p:nvSpPr>
            <p:spPr>
              <a:xfrm>
                <a:off x="554666" y="2015994"/>
                <a:ext cx="1771033" cy="3907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0BEBDB-E11F-4A8A-B5E6-771EA65F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66" y="2015994"/>
                <a:ext cx="1771033" cy="390748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200" y="881058"/>
                <a:ext cx="7808462" cy="73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</m:oMath>
                </a14:m>
                <a:r>
                  <a:rPr lang="en-US" sz="2000" i="0" dirty="0">
                    <a:latin typeface="CMR10"/>
                  </a:rPr>
                  <a:t> diverges at the CEP</a:t>
                </a:r>
              </a:p>
              <a:p>
                <a:r>
                  <a:rPr lang="en-US" sz="2000" i="0" dirty="0">
                    <a:latin typeface="CMR10"/>
                  </a:rPr>
                  <a:t>so relaxation of the order parameter could be anomalously slow</a:t>
                </a:r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81058"/>
                <a:ext cx="7808462" cy="731547"/>
              </a:xfrm>
              <a:prstGeom prst="rect">
                <a:avLst/>
              </a:prstGeom>
              <a:blipFill>
                <a:blip r:embed="rId5"/>
                <a:stretch>
                  <a:fillRect t="-41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7872" y="2542163"/>
            <a:ext cx="358662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</a:rPr>
              <a:t>Non-linear dynamics </a:t>
            </a: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</a:rPr>
              <a:t>   Multiple slow modes </a:t>
            </a:r>
          </a:p>
          <a:p>
            <a:r>
              <a:rPr lang="en-US" b="1" dirty="0" err="1">
                <a:solidFill>
                  <a:srgbClr val="0033CC"/>
                </a:solidFill>
              </a:rPr>
              <a:t>z</a:t>
            </a:r>
            <a:r>
              <a:rPr lang="en-US" b="1" baseline="-25000" dirty="0" err="1">
                <a:solidFill>
                  <a:srgbClr val="0033CC"/>
                </a:solidFill>
              </a:rPr>
              <a:t>T</a:t>
            </a:r>
            <a:r>
              <a:rPr lang="en-US" b="1" dirty="0">
                <a:solidFill>
                  <a:srgbClr val="0033CC"/>
                </a:solidFill>
              </a:rPr>
              <a:t> ~ 3, </a:t>
            </a:r>
            <a:r>
              <a:rPr lang="en-US" b="1" dirty="0" err="1">
                <a:solidFill>
                  <a:srgbClr val="0033CC"/>
                </a:solidFill>
              </a:rPr>
              <a:t>z</a:t>
            </a:r>
            <a:r>
              <a:rPr lang="en-US" b="1" baseline="-25000" dirty="0" err="1">
                <a:solidFill>
                  <a:srgbClr val="0033CC"/>
                </a:solidFill>
              </a:rPr>
              <a:t>v</a:t>
            </a:r>
            <a:r>
              <a:rPr lang="en-US" b="1" dirty="0">
                <a:solidFill>
                  <a:srgbClr val="0033CC"/>
                </a:solidFill>
              </a:rPr>
              <a:t> ~ 2,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z</a:t>
            </a:r>
            <a:r>
              <a:rPr lang="en-US" b="1" baseline="-25000" dirty="0" err="1">
                <a:solidFill>
                  <a:srgbClr val="FF3399"/>
                </a:solidFill>
              </a:rPr>
              <a:t>s</a:t>
            </a:r>
            <a:r>
              <a:rPr lang="en-US" b="1" dirty="0">
                <a:solidFill>
                  <a:srgbClr val="FF3399"/>
                </a:solidFill>
              </a:rPr>
              <a:t> ~ -0.8</a:t>
            </a:r>
          </a:p>
          <a:p>
            <a:r>
              <a:rPr lang="en-US" sz="500" dirty="0"/>
              <a:t> </a:t>
            </a:r>
          </a:p>
          <a:p>
            <a:r>
              <a:rPr lang="en-US" b="1" i="0" dirty="0" err="1">
                <a:solidFill>
                  <a:srgbClr val="FF3399"/>
                </a:solidFill>
              </a:rPr>
              <a:t>z</a:t>
            </a:r>
            <a:r>
              <a:rPr lang="en-US" b="1" i="0" baseline="-25000" dirty="0" err="1">
                <a:solidFill>
                  <a:srgbClr val="FF3399"/>
                </a:solidFill>
              </a:rPr>
              <a:t>s</a:t>
            </a:r>
            <a:r>
              <a:rPr lang="en-US" b="1" i="0" dirty="0">
                <a:solidFill>
                  <a:srgbClr val="FF3399"/>
                </a:solidFill>
              </a:rPr>
              <a:t> &lt; 0 - Critical speeding up</a:t>
            </a:r>
          </a:p>
          <a:p>
            <a:r>
              <a:rPr lang="en-US" b="1" dirty="0">
                <a:solidFill>
                  <a:srgbClr val="0033CC"/>
                </a:solidFill>
              </a:rPr>
              <a:t>    z &gt; 0  - Critical slowing down</a:t>
            </a:r>
            <a:endParaRPr lang="en-US" b="1" i="0" dirty="0">
              <a:solidFill>
                <a:srgbClr val="FF3399"/>
              </a:solidFill>
            </a:endParaRPr>
          </a:p>
          <a:p>
            <a:r>
              <a:rPr lang="en-US" sz="100" b="1" dirty="0"/>
              <a:t> </a:t>
            </a:r>
          </a:p>
          <a:p>
            <a:r>
              <a:rPr lang="en-US" sz="200" dirty="0"/>
              <a:t> </a:t>
            </a:r>
          </a:p>
          <a:p>
            <a:pPr algn="l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Y. Minami - </a:t>
            </a:r>
            <a:r>
              <a:rPr lang="en-US" sz="1400" b="1" i="0" dirty="0" err="1"/>
              <a:t>Phys.Rev</a:t>
            </a:r>
            <a:r>
              <a:rPr lang="en-US" sz="1400" b="1" i="0" dirty="0"/>
              <a:t>. D83 (2011) 094019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541540" y="3403527"/>
                <a:ext cx="3218958" cy="939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u="sng" dirty="0">
                    <a:solidFill>
                      <a:srgbClr val="0070C0"/>
                    </a:solidFill>
                  </a:rPr>
                  <a:t>eg.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b="1" i="0" dirty="0"/>
                  <a:t>without FTE</a:t>
                </a:r>
                <a:r>
                  <a:rPr lang="en-US" dirty="0"/>
                  <a:t>)</a:t>
                </a: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</m:e>
                      <m:sup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0" dirty="0">
                    <a:solidFill>
                      <a:srgbClr val="FB1525"/>
                    </a:solidFill>
                  </a:rPr>
                  <a:t> (with FTE)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540" y="3403527"/>
                <a:ext cx="3218958" cy="939873"/>
              </a:xfrm>
              <a:prstGeom prst="rect">
                <a:avLst/>
              </a:prstGeom>
              <a:blipFill>
                <a:blip r:embed="rId6"/>
                <a:stretch>
                  <a:fillRect l="-1515" t="-3226" r="-568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269287" y="2623305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Significant signal attenuation for </a:t>
            </a:r>
          </a:p>
          <a:p>
            <a:r>
              <a:rPr lang="en-US" dirty="0">
                <a:solidFill>
                  <a:srgbClr val="002060"/>
                </a:solidFill>
              </a:rPr>
              <a:t>short-lived processes</a:t>
            </a:r>
          </a:p>
          <a:p>
            <a:r>
              <a:rPr lang="en-US" dirty="0">
                <a:solidFill>
                  <a:srgbClr val="002060"/>
                </a:solidFill>
              </a:rPr>
              <a:t>with </a:t>
            </a:r>
            <a:r>
              <a:rPr lang="en-US" dirty="0" err="1">
                <a:solidFill>
                  <a:srgbClr val="002060"/>
                </a:solidFill>
              </a:rPr>
              <a:t>z</a:t>
            </a:r>
            <a:r>
              <a:rPr lang="en-US" baseline="-25000" dirty="0" err="1">
                <a:solidFill>
                  <a:srgbClr val="002060"/>
                </a:solidFill>
              </a:rPr>
              <a:t>T</a:t>
            </a:r>
            <a:r>
              <a:rPr lang="en-US" dirty="0">
                <a:solidFill>
                  <a:srgbClr val="002060"/>
                </a:solidFill>
              </a:rPr>
              <a:t> ~ 3 or </a:t>
            </a:r>
            <a:r>
              <a:rPr lang="en-US" dirty="0" err="1">
                <a:solidFill>
                  <a:srgbClr val="002060"/>
                </a:solidFill>
              </a:rPr>
              <a:t>z</a:t>
            </a:r>
            <a:r>
              <a:rPr lang="en-US" baseline="-25000" dirty="0" err="1">
                <a:solidFill>
                  <a:srgbClr val="002060"/>
                </a:solidFill>
              </a:rPr>
              <a:t>v</a:t>
            </a:r>
            <a:r>
              <a:rPr lang="en-US" dirty="0">
                <a:solidFill>
                  <a:srgbClr val="002060"/>
                </a:solidFill>
              </a:rPr>
              <a:t> ~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21292" y="1822880"/>
            <a:ext cx="2650795" cy="646331"/>
            <a:chOff x="2426092" y="2579628"/>
            <a:chExt cx="2650795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3173802" y="2579628"/>
              <a:ext cx="190308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z is the dynamic </a:t>
              </a:r>
            </a:p>
            <a:p>
              <a:r>
                <a:rPr lang="en-US" dirty="0"/>
                <a:t>critical exponent</a:t>
              </a: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2426092" y="2902794"/>
              <a:ext cx="747710" cy="0"/>
            </a:xfrm>
            <a:prstGeom prst="straightConnector1">
              <a:avLst/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638800" y="1842665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70C0"/>
                </a:solidFill>
              </a:rPr>
              <a:t>Consequence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4649" y="4351013"/>
            <a:ext cx="571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3399"/>
                </a:solidFill>
              </a:rPr>
              <a:t> **Note that observables driven by thermoacoustic</a:t>
            </a:r>
          </a:p>
          <a:p>
            <a:r>
              <a:rPr lang="en-US" b="1" i="0" dirty="0">
                <a:solidFill>
                  <a:srgbClr val="FF3399"/>
                </a:solidFill>
              </a:rPr>
              <a:t>coupling would not be similarly affected**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39510" y="5041534"/>
            <a:ext cx="457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8000"/>
                </a:solidFill>
              </a:rPr>
              <a:t>FTE is influenced by L and could depend on the specific observable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8000"/>
                </a:solidFill>
              </a:rPr>
              <a:t>associated z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7CF9CD-3D75-4FA3-82EE-F79FEBDC8433}"/>
              </a:ext>
            </a:extLst>
          </p:cNvPr>
          <p:cNvSpPr txBox="1"/>
          <p:nvPr/>
        </p:nvSpPr>
        <p:spPr>
          <a:xfrm>
            <a:off x="-12700" y="5072944"/>
            <a:ext cx="4226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B1525"/>
                </a:solidFill>
                <a:sym typeface="Wingdings" panose="05000000000000000000" pitchFamily="2" charset="2"/>
              </a:rPr>
              <a:t>FTE complicate the search for the CEP in short-lived systems.</a:t>
            </a:r>
            <a:endParaRPr lang="en-US" sz="2000" b="1" dirty="0">
              <a:solidFill>
                <a:srgbClr val="FB1525"/>
              </a:solidFill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B873EC-4C92-482C-9FA2-F887159B6543}"/>
                  </a:ext>
                </a:extLst>
              </p:cNvPr>
              <p:cNvSpPr txBox="1"/>
              <p:nvPr/>
            </p:nvSpPr>
            <p:spPr>
              <a:xfrm>
                <a:off x="6172200" y="2178049"/>
                <a:ext cx="1073114" cy="37965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/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0B873EC-4C92-482C-9FA2-F887159B6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178049"/>
                <a:ext cx="1073114" cy="379656"/>
              </a:xfrm>
              <a:prstGeom prst="rect">
                <a:avLst/>
              </a:prstGeom>
              <a:blipFill>
                <a:blip r:embed="rId7"/>
                <a:stretch>
                  <a:fillRect l="-170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13">
            <a:extLst>
              <a:ext uri="{FF2B5EF4-FFF2-40B4-BE49-F238E27FC236}">
                <a16:creationId xmlns:a16="http://schemas.microsoft.com/office/drawing/2014/main" id="{36007B6F-503B-4207-9944-251ADE50B58B}"/>
              </a:ext>
            </a:extLst>
          </p:cNvPr>
          <p:cNvSpPr/>
          <p:nvPr/>
        </p:nvSpPr>
        <p:spPr>
          <a:xfrm>
            <a:off x="52361" y="48609"/>
            <a:ext cx="4202431" cy="553675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Basics of the Finite-Time Effect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705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30" grpId="0"/>
      <p:bldP spid="31" grpId="0"/>
      <p:bldP spid="32" grpId="0"/>
      <p:bldP spid="37" grpId="0"/>
      <p:bldP spid="39" grpId="0"/>
      <p:bldP spid="26" grpId="0"/>
      <p:bldP spid="38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910" y="4191000"/>
            <a:ext cx="9372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i="0" u="sng" dirty="0">
                <a:solidFill>
                  <a:srgbClr val="00B0F0"/>
                </a:solidFill>
                <a:latin typeface="LiberationSans"/>
              </a:rPr>
              <a:t>Solution?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LiberationSans"/>
              </a:rPr>
              <a:t>Leverage susceptibility scaling functions </a:t>
            </a:r>
            <a:r>
              <a:rPr lang="en-US" sz="2000" dirty="0">
                <a:latin typeface="LiberationSans"/>
                <a:sym typeface="Wingdings" panose="05000000000000000000" pitchFamily="2" charset="2"/>
              </a:rPr>
              <a:t>to locate and characterize the CEP 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T</a:t>
            </a:r>
            <a:r>
              <a:rPr lang="en-US" sz="2000" b="1" dirty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his is an excellent experimental approach to characterize the CEP!</a:t>
            </a:r>
            <a:endParaRPr lang="en-US" sz="2000" b="1" dirty="0">
              <a:solidFill>
                <a:srgbClr val="FB1525"/>
              </a:solidFill>
              <a:latin typeface="LiberationSans"/>
            </a:endParaRPr>
          </a:p>
          <a:p>
            <a:endParaRPr lang="en-US" sz="2100" b="1" i="0" dirty="0">
              <a:solidFill>
                <a:srgbClr val="FB1525"/>
              </a:solidFill>
              <a:latin typeface="Liberatio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" y="838200"/>
            <a:ext cx="9050655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i="0" u="sng" dirty="0">
                <a:solidFill>
                  <a:srgbClr val="00B0F0"/>
                </a:solidFill>
              </a:rPr>
              <a:t>Inconvenient truths:</a:t>
            </a:r>
          </a:p>
          <a:p>
            <a:pPr lvl="1" algn="l"/>
            <a:r>
              <a:rPr lang="en-US" sz="1050" dirty="0"/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Finite-size and finite-time effects complicate the search for the CEP, as well as its characterization.</a:t>
            </a:r>
          </a:p>
          <a:p>
            <a:pPr lvl="1" algn="l"/>
            <a:r>
              <a:rPr lang="en-US" sz="600" dirty="0"/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They impose non-negligible constraints on the growth of  ξ</a:t>
            </a:r>
            <a:r>
              <a:rPr lang="en-US" b="1" dirty="0"/>
              <a:t>.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2100" b="1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The observation of a non-monotonic experimental signature, while instructive, would not be sufficient to identify and characterize the CEP.</a:t>
            </a:r>
          </a:p>
          <a:p>
            <a:pPr lvl="1" algn="l"/>
            <a:r>
              <a:rPr lang="en-US" sz="400" dirty="0"/>
              <a:t> </a:t>
            </a:r>
            <a:r>
              <a:rPr lang="en-US" sz="900" dirty="0"/>
              <a:t> </a:t>
            </a:r>
          </a:p>
          <a:p>
            <a:pPr marL="1257300" lvl="2" indent="-342900" algn="l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One should not associate the onset of non-monotonic CEP-driven signatures with the actual location of the CEP.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1910" y="58229"/>
            <a:ext cx="552069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320CD6"/>
                </a:solidFill>
              </a:rPr>
              <a:t>Anatomy of search strategy  - Summary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603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1401" y="5501932"/>
            <a:ext cx="5499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The scaling of these dependencies give access to the CEP’s location, critical exponents and a  non-singular scaling function.</a:t>
            </a:r>
            <a:endParaRPr lang="en-US" sz="2000" b="1" i="0" dirty="0">
              <a:solidFill>
                <a:srgbClr val="FF0000"/>
              </a:solidFill>
              <a:latin typeface="Liberation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0800"/>
            <a:ext cx="4433799" cy="1284760"/>
          </a:xfrm>
          <a:prstGeom prst="rect">
            <a:avLst/>
          </a:prstGeom>
          <a:solidFill>
            <a:srgbClr val="99D25A"/>
          </a:solidFill>
        </p:spPr>
      </p:pic>
      <p:grpSp>
        <p:nvGrpSpPr>
          <p:cNvPr id="7" name="Group 6"/>
          <p:cNvGrpSpPr/>
          <p:nvPr/>
        </p:nvGrpSpPr>
        <p:grpSpPr>
          <a:xfrm>
            <a:off x="4612854" y="1905000"/>
            <a:ext cx="4468088" cy="3680057"/>
            <a:chOff x="4675912" y="1295400"/>
            <a:chExt cx="4468088" cy="36800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5912" y="1295400"/>
              <a:ext cx="4468088" cy="36800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410200" y="2971800"/>
              <a:ext cx="45719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503065" y="4120948"/>
          <a:ext cx="40116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227" name="Equation" r:id="rId7" imgW="2501640" imgH="253800" progId="Equation.DSMT4">
                  <p:embed/>
                </p:oleObj>
              </mc:Choice>
              <mc:Fallback>
                <p:oleObj name="Equation" r:id="rId7" imgW="2501640" imgH="2538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65" y="4120948"/>
                        <a:ext cx="4011613" cy="37465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31727" y="4437178"/>
            <a:ext cx="35821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M. Suzuki, </a:t>
            </a:r>
            <a:r>
              <a:rPr lang="en-US" sz="14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Prog</a:t>
            </a:r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sz="1400" b="1" i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Theor</a:t>
            </a:r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Phys. 58, 1142, 1977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0483" y="623562"/>
            <a:ext cx="4403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5"/>
                </a:solidFill>
                <a:latin typeface="LiberationSans"/>
              </a:rPr>
              <a:t>Finite-size effects lead to characteristic dependencies of the </a:t>
            </a:r>
            <a:r>
              <a:rPr lang="en-US" sz="2000" b="1" i="0" dirty="0">
                <a:solidFill>
                  <a:schemeClr val="bg2">
                    <a:lumMod val="50000"/>
                  </a:schemeClr>
                </a:solidFill>
                <a:latin typeface="LiberationSans"/>
              </a:rPr>
              <a:t>peak heights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, </a:t>
            </a:r>
            <a:r>
              <a:rPr lang="en-US" sz="2000" b="1" i="0" dirty="0">
                <a:solidFill>
                  <a:srgbClr val="7030A0"/>
                </a:solidFill>
                <a:latin typeface="LiberationSans"/>
              </a:rPr>
              <a:t>widths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 &amp; </a:t>
            </a:r>
            <a:r>
              <a:rPr lang="en-US" sz="20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LiberationSans"/>
              </a:rPr>
              <a:t>positions </a:t>
            </a:r>
            <a:r>
              <a:rPr lang="en-US" sz="2000" b="1" i="0" dirty="0">
                <a:latin typeface="LiberationSans"/>
              </a:rPr>
              <a:t>on L, which</a:t>
            </a:r>
          </a:p>
          <a:p>
            <a:r>
              <a:rPr lang="en-US" sz="2000" b="1" i="0" dirty="0">
                <a:latin typeface="LiberationSans"/>
              </a:rPr>
              <a:t>scale with the critical exponents.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2626657"/>
            <a:ext cx="1905000" cy="368300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4026240" y="3628581"/>
            <a:ext cx="2308457" cy="368300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3007657"/>
            <a:ext cx="1905000" cy="368300"/>
          </a:xfrm>
          <a:prstGeom prst="rect">
            <a:avLst/>
          </a:prstGeom>
          <a:solidFill>
            <a:srgbClr val="4B14E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13942" y="3590730"/>
            <a:ext cx="990600" cy="368300"/>
          </a:xfrm>
          <a:prstGeom prst="rect">
            <a:avLst/>
          </a:prstGeom>
          <a:solidFill>
            <a:srgbClr val="4B14E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9850" y="3387387"/>
            <a:ext cx="3810000" cy="368300"/>
          </a:xfrm>
          <a:prstGeom prst="rect">
            <a:avLst/>
          </a:prstGeom>
          <a:solidFill>
            <a:srgbClr val="FB152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48282" y="5003812"/>
            <a:ext cx="838200" cy="368300"/>
          </a:xfrm>
          <a:prstGeom prst="rect">
            <a:avLst/>
          </a:prstGeom>
          <a:solidFill>
            <a:srgbClr val="FB1525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63917" y="828756"/>
                <a:ext cx="4724400" cy="102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/>
                  <a:t>Consider measurements of the </a:t>
                </a:r>
              </a:p>
              <a:p>
                <a:r>
                  <a:rPr lang="en-US" sz="2000" b="1" i="0" dirty="0"/>
                  <a:t>susceptibility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1" i="1" smtClean="0"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i="0" dirty="0"/>
                  <a:t>) for different </a:t>
                </a:r>
              </a:p>
              <a:p>
                <a:r>
                  <a:rPr lang="en-US" sz="2000" b="1" i="0" dirty="0"/>
                  <a:t>lengths (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00" b="1" i="0" dirty="0"/>
                  <a:t>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3917" y="828756"/>
                <a:ext cx="4724400" cy="1027204"/>
              </a:xfrm>
              <a:prstGeom prst="rect">
                <a:avLst/>
              </a:prstGeom>
              <a:blipFill>
                <a:blip r:embed="rId9"/>
                <a:stretch>
                  <a:fillRect t="-2976" b="-10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3EB96C0-42F7-4CE1-B829-BC29D55999B8}"/>
              </a:ext>
            </a:extLst>
          </p:cNvPr>
          <p:cNvSpPr txBox="1"/>
          <p:nvPr/>
        </p:nvSpPr>
        <p:spPr>
          <a:xfrm>
            <a:off x="1382816" y="381097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Scaling Function</a:t>
            </a:r>
          </a:p>
        </p:txBody>
      </p: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A4758E5E-C7D2-43CB-840E-32255A5333A4}"/>
              </a:ext>
            </a:extLst>
          </p:cNvPr>
          <p:cNvSpPr/>
          <p:nvPr/>
        </p:nvSpPr>
        <p:spPr>
          <a:xfrm>
            <a:off x="76200" y="66192"/>
            <a:ext cx="69342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320CD6"/>
                </a:solidFill>
              </a:rPr>
              <a:t>Finite-Size effects can aid characterization of the CEP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D085B8-A64B-4F76-9C30-FF6EE346784B}"/>
              </a:ext>
            </a:extLst>
          </p:cNvPr>
          <p:cNvSpPr/>
          <p:nvPr/>
        </p:nvSpPr>
        <p:spPr>
          <a:xfrm>
            <a:off x="-150878" y="46948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</a:rPr>
              <a:t>Data collapse onto a single curve, confirms the expected </a:t>
            </a:r>
            <a:r>
              <a:rPr lang="en-US" b="1" i="0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627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5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9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1000" y="612235"/>
                <a:ext cx="6305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Generalized Finite-Size-Finite-Time Scaling form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2235"/>
                <a:ext cx="6305188" cy="400110"/>
              </a:xfrm>
              <a:prstGeom prst="rect">
                <a:avLst/>
              </a:prstGeom>
              <a:blipFill>
                <a:blip r:embed="rId5"/>
                <a:stretch>
                  <a:fillRect l="-67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>
              <a:xfrm>
                <a:off x="3962400" y="2727325"/>
                <a:ext cx="1381289" cy="4206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27325"/>
                <a:ext cx="1381289" cy="420688"/>
              </a:xfrm>
              <a:prstGeom prst="rect">
                <a:avLst/>
              </a:prstGeom>
              <a:blipFill>
                <a:blip r:embed="rId6"/>
                <a:stretch>
                  <a:fillRect t="-5797" r="-3965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E623-15C4-407A-9A4B-F9F02582C4E7}"/>
                  </a:ext>
                </a:extLst>
              </p:cNvPr>
              <p:cNvSpPr txBox="1"/>
              <p:nvPr/>
            </p:nvSpPr>
            <p:spPr>
              <a:xfrm>
                <a:off x="544644" y="1001720"/>
                <a:ext cx="5714385" cy="419346"/>
              </a:xfrm>
              <a:prstGeom prst="rect">
                <a:avLst/>
              </a:prstGeom>
              <a:solidFill>
                <a:srgbClr val="FFFF00">
                  <a:alpha val="57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E623-15C4-407A-9A4B-F9F02582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4" y="1001720"/>
                <a:ext cx="5714385" cy="419346"/>
              </a:xfrm>
              <a:prstGeom prst="rect">
                <a:avLst/>
              </a:prstGeom>
              <a:blipFill>
                <a:blip r:embed="rId8"/>
                <a:stretch>
                  <a:fillRect t="-78873" b="-9859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813CD3D-FF05-49D7-AF22-04E4980A7431}"/>
              </a:ext>
            </a:extLst>
          </p:cNvPr>
          <p:cNvGrpSpPr/>
          <p:nvPr/>
        </p:nvGrpSpPr>
        <p:grpSpPr>
          <a:xfrm>
            <a:off x="112340" y="1779290"/>
            <a:ext cx="8650660" cy="1287242"/>
            <a:chOff x="228600" y="2512461"/>
            <a:chExt cx="7783170" cy="12872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C548CA-224C-48DD-AC98-CA458031EC6A}"/>
                </a:ext>
              </a:extLst>
            </p:cNvPr>
            <p:cNvSpPr/>
            <p:nvPr/>
          </p:nvSpPr>
          <p:spPr>
            <a:xfrm>
              <a:off x="228600" y="2784040"/>
              <a:ext cx="778317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0000"/>
                  </a:solidFill>
                  <a:latin typeface="URWPalladioL-Roma"/>
                </a:rPr>
                <a:t>In finite-time scaling there is a driving of rate R, that imposes a finite controllable time-scale on the system, that restricts its natural evolution and thus its scaling</a:t>
              </a:r>
              <a:endParaRPr lang="en-US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100857-565D-4B89-9C49-5FC3CAA966DF}"/>
                </a:ext>
              </a:extLst>
            </p:cNvPr>
            <p:cNvSpPr txBox="1"/>
            <p:nvPr/>
          </p:nvSpPr>
          <p:spPr>
            <a:xfrm>
              <a:off x="3188442" y="2512461"/>
              <a:ext cx="2157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schemeClr val="bg2">
                      <a:lumMod val="25000"/>
                    </a:schemeClr>
                  </a:solidFill>
                </a:rPr>
                <a:t>Finite-Time Scaling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F100D-7725-40D9-A646-AF0FCF276437}"/>
              </a:ext>
            </a:extLst>
          </p:cNvPr>
          <p:cNvGrpSpPr/>
          <p:nvPr/>
        </p:nvGrpSpPr>
        <p:grpSpPr>
          <a:xfrm>
            <a:off x="6350" y="2871458"/>
            <a:ext cx="5874396" cy="829149"/>
            <a:chOff x="79368" y="3515045"/>
            <a:chExt cx="5874396" cy="829149"/>
          </a:xfrm>
        </p:grpSpPr>
        <p:sp>
          <p:nvSpPr>
            <p:cNvPr id="27" name="TextBox 26"/>
            <p:cNvSpPr txBox="1"/>
            <p:nvPr/>
          </p:nvSpPr>
          <p:spPr>
            <a:xfrm>
              <a:off x="1157093" y="3515045"/>
              <a:ext cx="213716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0" dirty="0">
                  <a:solidFill>
                    <a:srgbClr val="0033CC"/>
                  </a:solidFill>
                </a:rPr>
                <a:t>Field driving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4B852A2-9186-452A-95C6-C0D831989539}"/>
                    </a:ext>
                  </a:extLst>
                </p:cNvPr>
                <p:cNvSpPr txBox="1"/>
                <p:nvPr/>
              </p:nvSpPr>
              <p:spPr>
                <a:xfrm>
                  <a:off x="79368" y="3900226"/>
                  <a:ext cx="5874396" cy="443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τ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𝐻𝑅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𝛽𝛿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−1/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64B852A2-9186-452A-95C6-C0D8319895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8" y="3900226"/>
                  <a:ext cx="5874396" cy="443968"/>
                </a:xfrm>
                <a:prstGeom prst="rect">
                  <a:avLst/>
                </a:prstGeom>
                <a:blipFill>
                  <a:blip r:embed="rId9"/>
                  <a:stretch>
                    <a:fillRect t="-78082" b="-917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F83272-2CF9-4B1D-8241-489660D4ABD4}"/>
              </a:ext>
            </a:extLst>
          </p:cNvPr>
          <p:cNvGrpSpPr/>
          <p:nvPr/>
        </p:nvGrpSpPr>
        <p:grpSpPr>
          <a:xfrm>
            <a:off x="322839" y="3797279"/>
            <a:ext cx="3894461" cy="791131"/>
            <a:chOff x="151911" y="4563831"/>
            <a:chExt cx="3894461" cy="791131"/>
          </a:xfrm>
        </p:grpSpPr>
        <p:sp>
          <p:nvSpPr>
            <p:cNvPr id="38" name="TextBox 37"/>
            <p:cNvSpPr txBox="1"/>
            <p:nvPr/>
          </p:nvSpPr>
          <p:spPr>
            <a:xfrm>
              <a:off x="151911" y="4563831"/>
              <a:ext cx="350733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i="0" dirty="0">
                  <a:solidFill>
                    <a:srgbClr val="0033CC"/>
                  </a:solidFill>
                </a:rPr>
                <a:t>Temperature driving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CAEAA4-E31D-4530-9F74-D0470B270C78}"/>
                    </a:ext>
                  </a:extLst>
                </p:cNvPr>
                <p:cNvSpPr txBox="1"/>
                <p:nvPr/>
              </p:nvSpPr>
              <p:spPr>
                <a:xfrm>
                  <a:off x="267180" y="4923497"/>
                  <a:ext cx="3779192" cy="431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sub>
                            </m:sSub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8CAEAA4-E31D-4530-9F74-D0470B270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180" y="4923497"/>
                  <a:ext cx="3779192" cy="431465"/>
                </a:xfrm>
                <a:prstGeom prst="rect">
                  <a:avLst/>
                </a:prstGeom>
                <a:blipFill>
                  <a:blip r:embed="rId10"/>
                  <a:stretch>
                    <a:fillRect t="-80282" b="-97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21786-F69C-45F2-A5D1-FE61102C9CEE}"/>
                  </a:ext>
                </a:extLst>
              </p:cNvPr>
              <p:cNvSpPr txBox="1"/>
              <p:nvPr/>
            </p:nvSpPr>
            <p:spPr>
              <a:xfrm>
                <a:off x="7040771" y="80923"/>
                <a:ext cx="2101457" cy="1769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sys. size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i="0" dirty="0">
                    <a:solidFill>
                      <a:srgbClr val="0000FF"/>
                    </a:solidFill>
                  </a:rPr>
                  <a:t>H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field</a:t>
                </a:r>
              </a:p>
              <a:p>
                <a:pPr algn="l"/>
                <a:r>
                  <a:rPr lang="en-US" dirty="0">
                    <a:solidFill>
                      <a:srgbClr val="0000FF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cor. length (cl)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eff. cl for FTE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21786-F69C-45F2-A5D1-FE61102C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771" y="80923"/>
                <a:ext cx="2101457" cy="1769267"/>
              </a:xfrm>
              <a:prstGeom prst="rect">
                <a:avLst/>
              </a:prstGeom>
              <a:blipFill>
                <a:blip r:embed="rId15"/>
                <a:stretch>
                  <a:fillRect l="-2609" t="-1718" b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664E3F-F904-4DA6-A34F-A57D7B8EEFC2}"/>
                  </a:ext>
                </a:extLst>
              </p:cNvPr>
              <p:cNvSpPr txBox="1"/>
              <p:nvPr/>
            </p:nvSpPr>
            <p:spPr>
              <a:xfrm>
                <a:off x="5302267" y="3191470"/>
                <a:ext cx="31553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βδ</m:t>
                          </m:r>
                        </m:num>
                        <m:den>
                          <m: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driving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rate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664E3F-F904-4DA6-A34F-A57D7B8EE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267" y="3191470"/>
                <a:ext cx="3155351" cy="923330"/>
              </a:xfrm>
              <a:prstGeom prst="rect">
                <a:avLst/>
              </a:prstGeom>
              <a:blipFill>
                <a:blip r:embed="rId16"/>
                <a:stretch>
                  <a:fillRect t="-46358" b="-4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DEE20DA-DC0A-4540-A9DA-A03F65EF7A01}"/>
              </a:ext>
            </a:extLst>
          </p:cNvPr>
          <p:cNvGrpSpPr/>
          <p:nvPr/>
        </p:nvGrpSpPr>
        <p:grpSpPr>
          <a:xfrm>
            <a:off x="3951790" y="4169736"/>
            <a:ext cx="5333998" cy="1186910"/>
            <a:chOff x="3810002" y="4433471"/>
            <a:chExt cx="5333998" cy="1186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45DF3CF-4B4F-4AFC-8AD3-DD5CEAE7251E}"/>
                    </a:ext>
                  </a:extLst>
                </p:cNvPr>
                <p:cNvSpPr txBox="1"/>
                <p:nvPr/>
              </p:nvSpPr>
              <p:spPr>
                <a:xfrm>
                  <a:off x="3810002" y="4729111"/>
                  <a:ext cx="5333998" cy="891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ν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000" dirty="0"/>
                </a:p>
                <a:p>
                  <a:r>
                    <a:rPr lang="en-US" sz="600" dirty="0"/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ν</m:t>
                                        </m:r>
                                      </m:e>
                                    </m:d>
                                  </m:den>
                                </m:f>
                              </m:sup>
                            </m:sSup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45DF3CF-4B4F-4AFC-8AD3-DD5CEAE72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2" y="4729111"/>
                  <a:ext cx="5333998" cy="891270"/>
                </a:xfrm>
                <a:prstGeom prst="rect">
                  <a:avLst/>
                </a:prstGeom>
                <a:blipFill>
                  <a:blip r:embed="rId17"/>
                  <a:stretch>
                    <a:fillRect t="-39041" b="-45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614DDD-2F55-497E-9AC9-1D925022E9F7}"/>
                </a:ext>
              </a:extLst>
            </p:cNvPr>
            <p:cNvSpPr/>
            <p:nvPr/>
          </p:nvSpPr>
          <p:spPr>
            <a:xfrm>
              <a:off x="3973012" y="4433471"/>
              <a:ext cx="43568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dirty="0">
                  <a:solidFill>
                    <a:srgbClr val="0033CC"/>
                  </a:solidFill>
                </a:rPr>
                <a:t>Finite-Time-Finite-Size (Temp. driving)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EE65CF2-DF85-4439-BEAE-9BD492C69B92}"/>
              </a:ext>
            </a:extLst>
          </p:cNvPr>
          <p:cNvSpPr/>
          <p:nvPr/>
        </p:nvSpPr>
        <p:spPr>
          <a:xfrm>
            <a:off x="710270" y="5361769"/>
            <a:ext cx="8431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An observation of Finite-Time Scaling of susceptibility measurements would </a:t>
            </a: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give access to the CEP’s location and the critical exponents (static &amp; dynamic)</a:t>
            </a:r>
            <a:endParaRPr lang="en-US" sz="2000" b="1" i="0" dirty="0">
              <a:solidFill>
                <a:srgbClr val="FB1525"/>
              </a:solidFill>
              <a:latin typeface="Liberation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F53270-9033-4486-B7EB-B1358FC7F102}"/>
                  </a:ext>
                </a:extLst>
              </p:cNvPr>
              <p:cNvSpPr txBox="1"/>
              <p:nvPr/>
            </p:nvSpPr>
            <p:spPr>
              <a:xfrm>
                <a:off x="303794" y="4571582"/>
                <a:ext cx="3539815" cy="384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𝐊𝐙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d>
                    <m:r>
                      <a:rPr lang="en-US" b="1" i="0" smtClean="0">
                        <a:solidFill>
                          <a:srgbClr val="336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33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𝛕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1" i="0" dirty="0">
                    <a:solidFill>
                      <a:srgbClr val="336600"/>
                    </a:solidFill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𝛏</m:t>
                        </m:r>
                      </m:e>
                    </m:acc>
                  </m:oMath>
                </a14:m>
                <a:r>
                  <a:rPr lang="en-US" b="1" i="0" dirty="0">
                    <a:solidFill>
                      <a:srgbClr val="336600"/>
                    </a:solidFill>
                  </a:rPr>
                  <a:t> at frozen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𝛕</m:t>
                        </m:r>
                      </m:e>
                    </m:acc>
                  </m:oMath>
                </a14:m>
                <a:r>
                  <a:rPr lang="en-US" b="1" i="0" dirty="0">
                    <a:solidFill>
                      <a:srgbClr val="336600"/>
                    </a:solidFill>
                  </a:rPr>
                  <a:t>   </a:t>
                </a:r>
                <a:endParaRPr lang="en-US" b="1" i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F53270-9033-4486-B7EB-B1358FC7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94" y="4571582"/>
                <a:ext cx="3539815" cy="384592"/>
              </a:xfrm>
              <a:prstGeom prst="rect">
                <a:avLst/>
              </a:prstGeom>
              <a:blipFill>
                <a:blip r:embed="rId20"/>
                <a:stretch>
                  <a:fillRect t="-4762" r="-1893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BA3FAD-95DE-41D0-8D54-0BEA72A685BD}"/>
                  </a:ext>
                </a:extLst>
              </p:cNvPr>
              <p:cNvSpPr txBox="1"/>
              <p:nvPr/>
            </p:nvSpPr>
            <p:spPr>
              <a:xfrm>
                <a:off x="298278" y="4929696"/>
                <a:ext cx="3124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0" dirty="0">
                    <a:solidFill>
                      <a:srgbClr val="336600"/>
                    </a:solidFill>
                  </a:rPr>
                  <a:t>Non </a:t>
                </a:r>
                <a:r>
                  <a:rPr lang="en-US" b="1" i="0" dirty="0" err="1">
                    <a:solidFill>
                      <a:srgbClr val="336600"/>
                    </a:solidFill>
                  </a:rPr>
                  <a:t>Equilb</a:t>
                </a:r>
                <a:r>
                  <a:rPr lang="en-US" b="1" i="0" dirty="0">
                    <a:solidFill>
                      <a:srgbClr val="336600"/>
                    </a:solidFill>
                  </a:rPr>
                  <a:t>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b="1" i="0" smtClean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&gt; </m:t>
                        </m:r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𝐊𝐙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rgbClr val="336600"/>
                            </a:solidFill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</m:d>
                  </m:oMath>
                </a14:m>
                <a:endParaRPr lang="en-US" b="1" i="0" dirty="0">
                  <a:solidFill>
                    <a:srgbClr val="3366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BA3FAD-95DE-41D0-8D54-0BEA72A68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78" y="4929696"/>
                <a:ext cx="3124766" cy="369332"/>
              </a:xfrm>
              <a:prstGeom prst="rect">
                <a:avLst/>
              </a:prstGeom>
              <a:blipFill>
                <a:blip r:embed="rId21"/>
                <a:stretch>
                  <a:fillRect l="-117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28">
            <a:extLst>
              <a:ext uri="{FF2B5EF4-FFF2-40B4-BE49-F238E27FC236}">
                <a16:creationId xmlns:a16="http://schemas.microsoft.com/office/drawing/2014/main" id="{E1632FFA-E4B1-4450-ABFD-12F39B4409DC}"/>
              </a:ext>
            </a:extLst>
          </p:cNvPr>
          <p:cNvSpPr/>
          <p:nvPr/>
        </p:nvSpPr>
        <p:spPr>
          <a:xfrm>
            <a:off x="92314" y="61231"/>
            <a:ext cx="5181600" cy="47488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Finite-Time-Scaling (FSS) </a:t>
            </a:r>
            <a:r>
              <a:rPr lang="en-US" sz="2000" b="1" dirty="0">
                <a:solidFill>
                  <a:srgbClr val="320CD6"/>
                </a:solidFill>
              </a:rPr>
              <a:t>- </a:t>
            </a:r>
            <a:r>
              <a:rPr lang="en-US" sz="2000" b="1" dirty="0">
                <a:solidFill>
                  <a:srgbClr val="0033CC"/>
                </a:solidFill>
              </a:rPr>
              <a:t>Anatomical</a:t>
            </a:r>
            <a:r>
              <a:rPr lang="en-US" sz="2000" dirty="0"/>
              <a:t>(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08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9" grpId="0"/>
      <p:bldP spid="41" grpId="0"/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AD6C21E-FC64-4237-AC7B-E82CF5C76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616707"/>
            <a:ext cx="4315384" cy="1708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1" y="6400800"/>
            <a:ext cx="5333999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1000" y="612235"/>
                <a:ext cx="6305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25000"/>
                      </a:schemeClr>
                    </a:solidFill>
                  </a:rPr>
                  <a:t>Generalized Finite-Size-Finite-Time Scaling form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endParaRPr lang="en-US" sz="2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12235"/>
                <a:ext cx="6305188" cy="400110"/>
              </a:xfrm>
              <a:prstGeom prst="rect">
                <a:avLst/>
              </a:prstGeom>
              <a:blipFill>
                <a:blip r:embed="rId6"/>
                <a:stretch>
                  <a:fillRect l="-67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60721" y="5199462"/>
            <a:ext cx="7526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An observation of Finite-Size Scaling of susceptibility measurements would </a:t>
            </a: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give access to the CEP’s location and the critical exponents</a:t>
            </a:r>
            <a:endParaRPr lang="en-US" sz="2000" b="1" i="0" dirty="0">
              <a:solidFill>
                <a:srgbClr val="FB1525"/>
              </a:solidFill>
              <a:latin typeface="LiberationSan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2341" y="62756"/>
            <a:ext cx="4993060" cy="47488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Finite-Size-Scaling (FSS) </a:t>
            </a:r>
            <a:r>
              <a:rPr lang="en-US" sz="2000" b="1" dirty="0">
                <a:solidFill>
                  <a:srgbClr val="320CD6"/>
                </a:solidFill>
              </a:rPr>
              <a:t>- </a:t>
            </a:r>
            <a:r>
              <a:rPr lang="en-US" sz="2000" b="1" dirty="0">
                <a:solidFill>
                  <a:srgbClr val="0033CC"/>
                </a:solidFill>
              </a:rPr>
              <a:t>Anatomical</a:t>
            </a:r>
            <a:r>
              <a:rPr lang="en-US" sz="2000" dirty="0"/>
              <a:t>(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E623-15C4-407A-9A4B-F9F02582C4E7}"/>
                  </a:ext>
                </a:extLst>
              </p:cNvPr>
              <p:cNvSpPr txBox="1"/>
              <p:nvPr/>
            </p:nvSpPr>
            <p:spPr>
              <a:xfrm>
                <a:off x="544644" y="1001720"/>
                <a:ext cx="5714385" cy="419346"/>
              </a:xfrm>
              <a:prstGeom prst="rect">
                <a:avLst/>
              </a:prstGeom>
              <a:solidFill>
                <a:srgbClr val="FFFF00">
                  <a:alpha val="57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38E623-15C4-407A-9A4B-F9F02582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4" y="1001720"/>
                <a:ext cx="5714385" cy="419346"/>
              </a:xfrm>
              <a:prstGeom prst="rect">
                <a:avLst/>
              </a:prstGeom>
              <a:blipFill>
                <a:blip r:embed="rId8"/>
                <a:stretch>
                  <a:fillRect t="-78873" b="-9859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705EF81F-4963-43E8-B03A-0A87A3378F7B}"/>
              </a:ext>
            </a:extLst>
          </p:cNvPr>
          <p:cNvSpPr/>
          <p:nvPr/>
        </p:nvSpPr>
        <p:spPr>
          <a:xfrm>
            <a:off x="5615757" y="4358698"/>
            <a:ext cx="3157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0" dirty="0">
                <a:solidFill>
                  <a:schemeClr val="bg2">
                    <a:lumMod val="25000"/>
                  </a:schemeClr>
                </a:solidFill>
                <a:latin typeface="URWPalladioL-Roma"/>
              </a:rPr>
              <a:t>dynamic finite-size scaling form for the correlation time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D22F98-7A21-4C7C-8659-988CF7654955}"/>
                  </a:ext>
                </a:extLst>
              </p:cNvPr>
              <p:cNvSpPr txBox="1"/>
              <p:nvPr/>
            </p:nvSpPr>
            <p:spPr>
              <a:xfrm>
                <a:off x="198085" y="4017518"/>
                <a:ext cx="4388785" cy="443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𝛽𝛿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D22F98-7A21-4C7C-8659-988CF7654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5" y="4017518"/>
                <a:ext cx="4388785" cy="443968"/>
              </a:xfrm>
              <a:prstGeom prst="rect">
                <a:avLst/>
              </a:prstGeom>
              <a:blipFill>
                <a:blip r:embed="rId9"/>
                <a:stretch>
                  <a:fillRect t="-78082" b="-9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CA8EBF-9B32-4A9C-88AE-A9683EB3E0BD}"/>
                  </a:ext>
                </a:extLst>
              </p:cNvPr>
              <p:cNvSpPr txBox="1"/>
              <p:nvPr/>
            </p:nvSpPr>
            <p:spPr>
              <a:xfrm>
                <a:off x="174433" y="4534015"/>
                <a:ext cx="2994063" cy="41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CA8EBF-9B32-4A9C-88AE-A9683EB3E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3" y="4534015"/>
                <a:ext cx="2994063" cy="419346"/>
              </a:xfrm>
              <a:prstGeom prst="rect">
                <a:avLst/>
              </a:prstGeom>
              <a:blipFill>
                <a:blip r:embed="rId10"/>
                <a:stretch>
                  <a:fillRect t="-82609" r="-3259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424966-81C7-4535-A7F9-4C798BCB978B}"/>
                  </a:ext>
                </a:extLst>
              </p:cNvPr>
              <p:cNvSpPr txBox="1"/>
              <p:nvPr/>
            </p:nvSpPr>
            <p:spPr>
              <a:xfrm>
                <a:off x="3529471" y="3962400"/>
                <a:ext cx="3380463" cy="41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424966-81C7-4535-A7F9-4C798BCB9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71" y="3962400"/>
                <a:ext cx="3380463" cy="419346"/>
              </a:xfrm>
              <a:prstGeom prst="rect">
                <a:avLst/>
              </a:prstGeom>
              <a:blipFill>
                <a:blip r:embed="rId11"/>
                <a:stretch>
                  <a:fillRect t="-82609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92ADB7-9BD7-433D-971E-7945B1B50F75}"/>
                  </a:ext>
                </a:extLst>
              </p:cNvPr>
              <p:cNvSpPr txBox="1"/>
              <p:nvPr/>
            </p:nvSpPr>
            <p:spPr>
              <a:xfrm>
                <a:off x="3529471" y="4511942"/>
                <a:ext cx="2086286" cy="4290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92ADB7-9BD7-433D-971E-7945B1B5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71" y="4511942"/>
                <a:ext cx="2086286" cy="429092"/>
              </a:xfrm>
              <a:prstGeom prst="rect">
                <a:avLst/>
              </a:prstGeom>
              <a:blipFill>
                <a:blip r:embed="rId12"/>
                <a:stretch>
                  <a:fillRect t="-76712" r="-12791" b="-931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21786-F69C-45F2-A5D1-FE61102C9CEE}"/>
                  </a:ext>
                </a:extLst>
              </p:cNvPr>
              <p:cNvSpPr txBox="1"/>
              <p:nvPr/>
            </p:nvSpPr>
            <p:spPr>
              <a:xfrm>
                <a:off x="6934200" y="1245550"/>
                <a:ext cx="1957224" cy="197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cor. length</a:t>
                </a:r>
              </a:p>
              <a:p>
                <a:pPr algn="l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sz="16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600" dirty="0"/>
                  <a:t>eff. cor. length </a:t>
                </a:r>
              </a:p>
              <a:p>
                <a:pPr algn="l"/>
                <a:r>
                  <a:rPr lang="en-US" sz="1600" dirty="0"/>
                  <a:t>        for FTE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sys. size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i="0" dirty="0">
                    <a:solidFill>
                      <a:srgbClr val="0000FF"/>
                    </a:solidFill>
                  </a:rPr>
                  <a:t>H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field</a:t>
                </a:r>
              </a:p>
              <a:p>
                <a:pPr algn="l"/>
                <a:r>
                  <a:rPr lang="en-US" dirty="0">
                    <a:solidFill>
                      <a:srgbClr val="0000FF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time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21786-F69C-45F2-A5D1-FE61102C9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245550"/>
                <a:ext cx="1957224" cy="1976695"/>
              </a:xfrm>
              <a:prstGeom prst="rect">
                <a:avLst/>
              </a:prstGeom>
              <a:blipFill>
                <a:blip r:embed="rId13"/>
                <a:stretch>
                  <a:fillRect l="-280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F7D73324-60E0-47CC-850B-1894FFE11A83}"/>
                  </a:ext>
                </a:extLst>
              </p:cNvPr>
              <p:cNvSpPr txBox="1"/>
              <p:nvPr/>
            </p:nvSpPr>
            <p:spPr>
              <a:xfrm>
                <a:off x="762000" y="3544059"/>
                <a:ext cx="1905000" cy="4222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Object 52">
                <a:extLst>
                  <a:ext uri="{FF2B5EF4-FFF2-40B4-BE49-F238E27FC236}">
                    <a16:creationId xmlns:a16="http://schemas.microsoft.com/office/drawing/2014/main" id="{F7D73324-60E0-47CC-850B-1894FFE11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44059"/>
                <a:ext cx="1905000" cy="422275"/>
              </a:xfrm>
              <a:prstGeom prst="rect">
                <a:avLst/>
              </a:prstGeom>
              <a:blipFill>
                <a:blip r:embed="rId14"/>
                <a:stretch>
                  <a:fillRect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19A60F8-4D71-4598-A4D6-52601FA42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150399"/>
              </p:ext>
            </p:extLst>
          </p:nvPr>
        </p:nvGraphicFramePr>
        <p:xfrm>
          <a:off x="3918068" y="2916984"/>
          <a:ext cx="1744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141" name="Equation" r:id="rId15" imgW="1015920" imgH="279360" progId="Equation.DSMT4">
                  <p:embed/>
                </p:oleObj>
              </mc:Choice>
              <mc:Fallback>
                <p:oleObj name="Equation" r:id="rId15" imgW="101592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068" y="2916984"/>
                        <a:ext cx="1744663" cy="4794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6BA563C-64F1-49B1-AFB1-5E1367CC0E02}"/>
              </a:ext>
            </a:extLst>
          </p:cNvPr>
          <p:cNvSpPr txBox="1"/>
          <p:nvPr/>
        </p:nvSpPr>
        <p:spPr>
          <a:xfrm>
            <a:off x="18335" y="163730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2">
                    <a:lumMod val="25000"/>
                  </a:schemeClr>
                </a:solidFill>
              </a:rPr>
              <a:t>Finite-Size Scaling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9403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32" grpId="0"/>
      <p:bldP spid="34" grpId="0"/>
      <p:bldP spid="35" grpId="0"/>
      <p:bldP spid="36" grpId="0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7227" y="60383"/>
            <a:ext cx="39624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Finite-Size Scaling Functions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064552" y="515974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Finite-Size Scaling functions validate the CEP’s location and the associated critical exponents.</a:t>
            </a:r>
            <a:endParaRPr lang="en-US" sz="2000" b="1" i="0" dirty="0">
              <a:solidFill>
                <a:srgbClr val="FF0000"/>
              </a:solidFill>
              <a:latin typeface="Liberation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"/>
              <p:cNvSpPr txBox="1"/>
              <p:nvPr/>
            </p:nvSpPr>
            <p:spPr bwMode="auto">
              <a:xfrm>
                <a:off x="2442376" y="777886"/>
                <a:ext cx="4259247" cy="434200"/>
              </a:xfrm>
              <a:prstGeom prst="rect">
                <a:avLst/>
              </a:prstGeom>
              <a:solidFill>
                <a:srgbClr val="FFFF00">
                  <a:alpha val="36000"/>
                </a:srgbClr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en-US" sz="20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l-G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sz="2000" b="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2376" y="777886"/>
                <a:ext cx="4259247" cy="434200"/>
              </a:xfrm>
              <a:prstGeom prst="rect">
                <a:avLst/>
              </a:prstGeom>
              <a:blipFill>
                <a:blip r:embed="rId4"/>
                <a:stretch>
                  <a:fillRect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03F814B-7CA7-4DF2-87DE-FE9067F36655}"/>
              </a:ext>
            </a:extLst>
          </p:cNvPr>
          <p:cNvGrpSpPr/>
          <p:nvPr/>
        </p:nvGrpSpPr>
        <p:grpSpPr>
          <a:xfrm>
            <a:off x="4706981" y="1477927"/>
            <a:ext cx="4360819" cy="3428408"/>
            <a:chOff x="4706981" y="2011326"/>
            <a:chExt cx="4360819" cy="34284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ECE7B5-F468-4E57-BE00-214CB84C7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6981" y="2011326"/>
              <a:ext cx="4360819" cy="33198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FBFCF2-40C2-45D9-84D2-62A7A3EDED82}"/>
                    </a:ext>
                  </a:extLst>
                </p:cNvPr>
                <p:cNvSpPr txBox="1"/>
                <p:nvPr/>
              </p:nvSpPr>
              <p:spPr>
                <a:xfrm>
                  <a:off x="6669143" y="5121698"/>
                  <a:ext cx="769826" cy="3180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βδ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FBFCF2-40C2-45D9-84D2-62A7A3EDE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143" y="5121698"/>
                  <a:ext cx="769826" cy="3180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727264-1B23-4F5E-A3FA-D118F5E2AD8C}"/>
                    </a:ext>
                  </a:extLst>
                </p:cNvPr>
                <p:cNvSpPr txBox="1"/>
                <p:nvPr/>
              </p:nvSpPr>
              <p:spPr>
                <a:xfrm rot="16200000">
                  <a:off x="4520022" y="3345767"/>
                  <a:ext cx="758926" cy="3157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5727264-1B23-4F5E-A3FA-D118F5E2A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520022" y="3345767"/>
                  <a:ext cx="758926" cy="315792"/>
                </a:xfrm>
                <a:prstGeom prst="rect">
                  <a:avLst/>
                </a:prstGeom>
                <a:blipFill>
                  <a:blip r:embed="rId7"/>
                  <a:stretch>
                    <a:fillRect r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056265-FEA3-4092-8736-9522D1352601}"/>
              </a:ext>
            </a:extLst>
          </p:cNvPr>
          <p:cNvGrpSpPr/>
          <p:nvPr/>
        </p:nvGrpSpPr>
        <p:grpSpPr>
          <a:xfrm>
            <a:off x="136213" y="1447800"/>
            <a:ext cx="4446420" cy="3349981"/>
            <a:chOff x="136213" y="1447800"/>
            <a:chExt cx="4446420" cy="334998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6F0AC35-C0CA-41FC-8E63-891740C898A7}"/>
                </a:ext>
              </a:extLst>
            </p:cNvPr>
            <p:cNvGrpSpPr/>
            <p:nvPr/>
          </p:nvGrpSpPr>
          <p:grpSpPr>
            <a:xfrm>
              <a:off x="213759" y="1447800"/>
              <a:ext cx="4368874" cy="3349981"/>
              <a:chOff x="213759" y="1981199"/>
              <a:chExt cx="4368874" cy="334998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3BE4F05-285A-4F44-A985-4E87EEFBB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759" y="1981199"/>
                <a:ext cx="4368874" cy="334998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F063ACA-51FE-4C5D-A916-42179DA59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0400" y="2348474"/>
                <a:ext cx="967018" cy="77790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5764F98-78EB-46A4-974D-98A9F39BC6E5}"/>
                    </a:ext>
                  </a:extLst>
                </p:cNvPr>
                <p:cNvSpPr txBox="1"/>
                <p:nvPr/>
              </p:nvSpPr>
              <p:spPr>
                <a:xfrm rot="16200000">
                  <a:off x="62475" y="2729197"/>
                  <a:ext cx="473656" cy="32618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5764F98-78EB-46A4-974D-98A9F39BC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2475" y="2729197"/>
                  <a:ext cx="473656" cy="326180"/>
                </a:xfrm>
                <a:prstGeom prst="rect">
                  <a:avLst/>
                </a:prstGeom>
                <a:blipFill>
                  <a:blip r:embed="rId10"/>
                  <a:stretch>
                    <a:fillRect r="-18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F3A5F162-F55E-482E-B062-B526CF5B2A29}"/>
              </a:ext>
            </a:extLst>
          </p:cNvPr>
          <p:cNvSpPr/>
          <p:nvPr/>
        </p:nvSpPr>
        <p:spPr>
          <a:xfrm>
            <a:off x="4342241" y="1364486"/>
            <a:ext cx="48078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84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7226" y="60383"/>
            <a:ext cx="3179373" cy="44766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20CD6"/>
                </a:solidFill>
              </a:rPr>
              <a:t>FSS - Proof of Principle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75438" y="4949023"/>
            <a:ext cx="42397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Finite Size Scaling confirms the CEP’s infinite-volume location and it’s associated critical exponents.</a:t>
            </a:r>
            <a:endParaRPr lang="en-US" sz="2000" b="1" i="0" dirty="0">
              <a:solidFill>
                <a:srgbClr val="FF0000"/>
              </a:solidFill>
              <a:latin typeface="Liberation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9D449-DEA5-4350-9954-CB08950B9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87"/>
          <a:stretch/>
        </p:blipFill>
        <p:spPr>
          <a:xfrm>
            <a:off x="4883064" y="2488108"/>
            <a:ext cx="3465287" cy="24493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EF93F9-EC34-4F7F-8D6F-84E18B1EE70B}"/>
              </a:ext>
            </a:extLst>
          </p:cNvPr>
          <p:cNvGrpSpPr/>
          <p:nvPr/>
        </p:nvGrpSpPr>
        <p:grpSpPr>
          <a:xfrm>
            <a:off x="-24810" y="617753"/>
            <a:ext cx="4491020" cy="4381126"/>
            <a:chOff x="-24810" y="617753"/>
            <a:chExt cx="4491020" cy="4381126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6">
                  <a:extLst>
                    <a:ext uri="{FF2B5EF4-FFF2-40B4-BE49-F238E27FC236}">
                      <a16:creationId xmlns:a16="http://schemas.microsoft.com/office/drawing/2014/main" id="{3B1EE20C-ACE2-4A13-A5D3-590EB068E80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-24810" y="617753"/>
                <a:ext cx="4491020" cy="438112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07966" name="SPW 14.0 Graph" r:id="rId6" imgW="4866026" imgH="4745834" progId="SigmaPlotGraphicObject.13">
                        <p:embed/>
                      </p:oleObj>
                    </mc:Choice>
                    <mc:Fallback>
                      <p:oleObj name="SPW 14.0 Graph" r:id="rId6" imgW="4866026" imgH="4745834" progId="SigmaPlotGraphicObject.13">
                        <p:embed/>
                        <p:pic>
                          <p:nvPicPr>
                            <p:cNvPr id="7" name="Object 6">
                              <a:extLst>
                                <a:ext uri="{FF2B5EF4-FFF2-40B4-BE49-F238E27FC236}">
                                  <a16:creationId xmlns:a16="http://schemas.microsoft.com/office/drawing/2014/main" id="{3B1EE20C-ACE2-4A13-A5D3-590EB068E80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24810" y="617753"/>
                              <a:ext cx="4491020" cy="43811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6">
                  <a:extLst>
                    <a:ext uri="{FF2B5EF4-FFF2-40B4-BE49-F238E27FC236}">
                      <a16:creationId xmlns:a16="http://schemas.microsoft.com/office/drawing/2014/main" id="{3B1EE20C-ACE2-4A13-A5D3-590EB068E80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1522206"/>
                    </p:ext>
                  </p:extLst>
                </p:nvPr>
              </p:nvGraphicFramePr>
              <p:xfrm>
                <a:off x="-24810" y="617753"/>
                <a:ext cx="4491020" cy="438112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1529" name="SPW 14.0 Graph" r:id="rId8" imgW="4866026" imgH="4745834" progId="SigmaPlotGraphicObject.13">
                        <p:embed/>
                      </p:oleObj>
                    </mc:Choice>
                    <mc:Fallback>
                      <p:oleObj name="SPW 14.0 Graph" r:id="rId8" imgW="4866026" imgH="4745834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-24810" y="617753"/>
                              <a:ext cx="4491020" cy="438112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E374E48-8ED3-4AC7-97CB-78E062CB2BA6}"/>
                    </a:ext>
                  </a:extLst>
                </p:cNvPr>
                <p:cNvSpPr txBox="1"/>
                <p:nvPr/>
              </p:nvSpPr>
              <p:spPr>
                <a:xfrm>
                  <a:off x="565302" y="653630"/>
                  <a:ext cx="3460050" cy="37965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E374E48-8ED3-4AC7-97CB-78E062CB2B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02" y="653630"/>
                  <a:ext cx="3460050" cy="37965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44693ED-7972-48C6-BF26-B235CBCDDC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7773" y="1398496"/>
              <a:ext cx="6792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4DCE1D3-2F8B-49AF-9049-C2E628DF4A6D}"/>
                    </a:ext>
                  </a:extLst>
                </p:cNvPr>
                <p:cNvSpPr/>
                <p:nvPr/>
              </p:nvSpPr>
              <p:spPr>
                <a:xfrm>
                  <a:off x="2682241" y="1193049"/>
                  <a:ext cx="1079911" cy="369332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4DCE1D3-2F8B-49AF-9049-C2E628DF4A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241" y="1193049"/>
                  <a:ext cx="107991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95CAB8-0B28-49D1-B9AE-704AE6BBB4DF}"/>
              </a:ext>
            </a:extLst>
          </p:cNvPr>
          <p:cNvGrpSpPr/>
          <p:nvPr/>
        </p:nvGrpSpPr>
        <p:grpSpPr>
          <a:xfrm>
            <a:off x="4680582" y="2314352"/>
            <a:ext cx="4330514" cy="4130870"/>
            <a:chOff x="4680582" y="2351686"/>
            <a:chExt cx="4330514" cy="413087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F2C957CB-24C4-4C74-BC0A-07723686E7E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680582" y="2351686"/>
                <a:ext cx="4330514" cy="413087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07967" name="SPW 14.0 Graph" r:id="rId12" imgW="5130899" imgH="4895719" progId="SigmaPlotGraphicObject.13">
                        <p:embed/>
                      </p:oleObj>
                    </mc:Choice>
                    <mc:Fallback>
                      <p:oleObj name="SPW 14.0 Graph" r:id="rId12" imgW="5130899" imgH="4895719" progId="SigmaPlotGraphicObject.13">
                        <p:embed/>
                        <p:pic>
                          <p:nvPicPr>
                            <p:cNvPr id="4" name="Object 3">
                              <a:extLst>
                                <a:ext uri="{FF2B5EF4-FFF2-40B4-BE49-F238E27FC236}">
                                  <a16:creationId xmlns:a16="http://schemas.microsoft.com/office/drawing/2014/main" id="{F2C957CB-24C4-4C74-BC0A-07723686E7ED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80582" y="2351686"/>
                              <a:ext cx="4330514" cy="41308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Object 3">
                  <a:extLst>
                    <a:ext uri="{FF2B5EF4-FFF2-40B4-BE49-F238E27FC236}">
                      <a16:creationId xmlns:a16="http://schemas.microsoft.com/office/drawing/2014/main" id="{F2C957CB-24C4-4C74-BC0A-07723686E7E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57702923"/>
                    </p:ext>
                  </p:extLst>
                </p:nvPr>
              </p:nvGraphicFramePr>
              <p:xfrm>
                <a:off x="4680582" y="2351686"/>
                <a:ext cx="4330514" cy="413087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1530" name="SPW 14.0 Graph" r:id="rId14" imgW="5130899" imgH="4895719" progId="SigmaPlotGraphicObject.13">
                        <p:embed/>
                      </p:oleObj>
                    </mc:Choice>
                    <mc:Fallback>
                      <p:oleObj name="SPW 14.0 Graph" r:id="rId14" imgW="5130899" imgH="4895719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80582" y="2351686"/>
                              <a:ext cx="4330514" cy="41308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620A2E6-F237-4030-83A1-F2182C633D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5600" y="5674941"/>
              <a:ext cx="6876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21C5CD-08E3-4C21-A93A-4D8620859DDC}"/>
                    </a:ext>
                  </a:extLst>
                </p:cNvPr>
                <p:cNvSpPr/>
                <p:nvPr/>
              </p:nvSpPr>
              <p:spPr>
                <a:xfrm>
                  <a:off x="7388155" y="5475854"/>
                  <a:ext cx="1056315" cy="369332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F21C5CD-08E3-4C21-A93A-4D8620859D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155" y="5475854"/>
                  <a:ext cx="1056315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349"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E46E03-E1AE-4D70-99D8-B827D0CD55BC}"/>
                    </a:ext>
                  </a:extLst>
                </p:cNvPr>
                <p:cNvSpPr txBox="1"/>
                <p:nvPr/>
              </p:nvSpPr>
              <p:spPr>
                <a:xfrm>
                  <a:off x="5328680" y="2452239"/>
                  <a:ext cx="3355918" cy="41280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βδ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8E46E03-E1AE-4D70-99D8-B827D0CD5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680" y="2452239"/>
                  <a:ext cx="3355918" cy="412805"/>
                </a:xfrm>
                <a:prstGeom prst="rect">
                  <a:avLst/>
                </a:prstGeom>
                <a:blipFill>
                  <a:blip r:embed="rId17"/>
                  <a:stretch>
                    <a:fillRect b="-2857"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71E6DB-1418-4234-99AC-2ABC408E79F8}"/>
              </a:ext>
            </a:extLst>
          </p:cNvPr>
          <p:cNvGrpSpPr/>
          <p:nvPr/>
        </p:nvGrpSpPr>
        <p:grpSpPr>
          <a:xfrm>
            <a:off x="4463782" y="-4842"/>
            <a:ext cx="4152349" cy="2403178"/>
            <a:chOff x="4153451" y="49475"/>
            <a:chExt cx="4557629" cy="26585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A13852-B380-4DAE-B521-28561B66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53451" y="244382"/>
              <a:ext cx="4408438" cy="246359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79D746-14D6-4467-B298-D8BEB766DEB5}"/>
                </a:ext>
              </a:extLst>
            </p:cNvPr>
            <p:cNvSpPr txBox="1"/>
            <p:nvPr/>
          </p:nvSpPr>
          <p:spPr>
            <a:xfrm>
              <a:off x="4302642" y="49475"/>
              <a:ext cx="4408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E. </a:t>
              </a:r>
              <a:r>
                <a:rPr lang="en-US" sz="1600" dirty="0" err="1"/>
                <a:t>Fraga</a:t>
              </a:r>
              <a:r>
                <a:rPr lang="en-US" sz="1600" dirty="0"/>
                <a:t> et. al. </a:t>
              </a:r>
              <a:r>
                <a:rPr lang="en-US" sz="1400" b="1" i="0" dirty="0"/>
                <a:t>J. </a:t>
              </a:r>
              <a:r>
                <a:rPr lang="en-US" sz="1400" b="1" i="0" dirty="0" err="1"/>
                <a:t>Phys.G</a:t>
              </a:r>
              <a:r>
                <a:rPr lang="en-US" sz="1400" b="1" i="0" dirty="0"/>
                <a:t> 38:085101, 2011</a:t>
              </a:r>
              <a:endParaRPr lang="en-US" sz="1400" b="1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09D386C-E766-4419-B5AC-E71242AD7060}"/>
              </a:ext>
            </a:extLst>
          </p:cNvPr>
          <p:cNvSpPr/>
          <p:nvPr/>
        </p:nvSpPr>
        <p:spPr>
          <a:xfrm>
            <a:off x="7315200" y="6172200"/>
            <a:ext cx="308045" cy="235745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874578A-D97A-4041-941C-066A3F8E4AD7}"/>
              </a:ext>
            </a:extLst>
          </p:cNvPr>
          <p:cNvSpPr/>
          <p:nvPr/>
        </p:nvSpPr>
        <p:spPr>
          <a:xfrm>
            <a:off x="2743200" y="4725143"/>
            <a:ext cx="308045" cy="235745"/>
          </a:xfrm>
          <a:prstGeom prst="ellipse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492E2A-EAC3-4EEC-A717-5544B48BD8E5}"/>
              </a:ext>
            </a:extLst>
          </p:cNvPr>
          <p:cNvSpPr txBox="1"/>
          <p:nvPr/>
        </p:nvSpPr>
        <p:spPr>
          <a:xfrm>
            <a:off x="2133600" y="5964686"/>
            <a:ext cx="312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</a:rPr>
              <a:t>Apply similar idea to data?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6BE1C3-4BEC-4715-B700-1FBBFD4D138C}"/>
              </a:ext>
            </a:extLst>
          </p:cNvPr>
          <p:cNvCxnSpPr>
            <a:cxnSpLocks/>
          </p:cNvCxnSpPr>
          <p:nvPr/>
        </p:nvCxnSpPr>
        <p:spPr>
          <a:xfrm flipH="1">
            <a:off x="5015601" y="450476"/>
            <a:ext cx="6792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95EE21-57C7-4CAB-BEFA-C8D80024563F}"/>
              </a:ext>
            </a:extLst>
          </p:cNvPr>
          <p:cNvCxnSpPr>
            <a:cxnSpLocks/>
          </p:cNvCxnSpPr>
          <p:nvPr/>
        </p:nvCxnSpPr>
        <p:spPr>
          <a:xfrm>
            <a:off x="5307103" y="1449682"/>
            <a:ext cx="1" cy="607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040027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4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C62E7-53A0-42E8-A53B-84ADD9345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/>
          <a:stretch/>
        </p:blipFill>
        <p:spPr>
          <a:xfrm>
            <a:off x="12397" y="513931"/>
            <a:ext cx="2985550" cy="392386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EC27D13-ECFA-468F-B33A-8B3FDE0A7188}"/>
              </a:ext>
            </a:extLst>
          </p:cNvPr>
          <p:cNvSpPr txBox="1"/>
          <p:nvPr/>
        </p:nvSpPr>
        <p:spPr>
          <a:xfrm>
            <a:off x="944995" y="728990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Au+Au</a:t>
            </a:r>
            <a:r>
              <a:rPr lang="en-US" sz="1400" dirty="0"/>
              <a:t> &amp; </a:t>
            </a:r>
            <a:r>
              <a:rPr lang="en-US" sz="1400" b="1" i="0" dirty="0" err="1">
                <a:solidFill>
                  <a:srgbClr val="008000"/>
                </a:solidFill>
              </a:rPr>
              <a:t>Pb+Pb</a:t>
            </a:r>
            <a:endParaRPr lang="en-US" sz="1400" b="1" i="0" dirty="0">
              <a:solidFill>
                <a:srgbClr val="008000"/>
              </a:solidFill>
            </a:endParaRPr>
          </a:p>
          <a:p>
            <a:r>
              <a:rPr lang="en-US" sz="1400" dirty="0"/>
              <a:t>10-40%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B189F9-C20E-447A-B9B3-8561D3E04810}"/>
              </a:ext>
            </a:extLst>
          </p:cNvPr>
          <p:cNvSpPr/>
          <p:nvPr/>
        </p:nvSpPr>
        <p:spPr>
          <a:xfrm>
            <a:off x="1095818" y="553353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cs typeface="Arial" panose="020B0604020202020204" pitchFamily="34" charset="0"/>
              </a:rPr>
              <a:t>Non-monotonic signatures signaling the CEP and the influence of Finite Size effects?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9E5B33-C3E1-4F21-9978-168A460A5D0C}"/>
              </a:ext>
            </a:extLst>
          </p:cNvPr>
          <p:cNvGrpSpPr/>
          <p:nvPr/>
        </p:nvGrpSpPr>
        <p:grpSpPr>
          <a:xfrm>
            <a:off x="6147344" y="240800"/>
            <a:ext cx="2996656" cy="3336100"/>
            <a:chOff x="6147344" y="240800"/>
            <a:chExt cx="2996656" cy="33361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A33A5C-9B80-4F8E-8F3E-FE624DA92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578" r="3225"/>
            <a:stretch/>
          </p:blipFill>
          <p:spPr>
            <a:xfrm>
              <a:off x="6147344" y="240800"/>
              <a:ext cx="2996656" cy="31100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2C5950-BEFA-44EE-B781-2E1DB12CD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4365" y="3281100"/>
              <a:ext cx="1077638" cy="295800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47C0FDC2-2B80-4F4B-AFBA-AF0DE38D6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512" y="3649220"/>
            <a:ext cx="2408423" cy="1136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D2CA10-D551-4193-875F-484CD5C9CF7A}"/>
                  </a:ext>
                </a:extLst>
              </p:cNvPr>
              <p:cNvSpPr txBox="1"/>
              <p:nvPr/>
            </p:nvSpPr>
            <p:spPr>
              <a:xfrm>
                <a:off x="6186512" y="4751445"/>
                <a:ext cx="2852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Characteristic non-monotonic</a:t>
                </a:r>
              </a:p>
              <a:p>
                <a:r>
                  <a:rPr lang="en-US" sz="1600" dirty="0"/>
                  <a:t>pattern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3D2CA10-D551-4193-875F-484CD5C9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12" y="4751445"/>
                <a:ext cx="2852063" cy="584775"/>
              </a:xfrm>
              <a:prstGeom prst="rect">
                <a:avLst/>
              </a:prstGeom>
              <a:blipFill>
                <a:blip r:embed="rId15"/>
                <a:stretch>
                  <a:fillRect l="-42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B1187D3A-5C1D-4CB7-B063-D988921EA7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5836" y="1211262"/>
            <a:ext cx="3181431" cy="32651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C255546-C21C-49AB-9E55-8B7F512105A2}"/>
              </a:ext>
            </a:extLst>
          </p:cNvPr>
          <p:cNvGrpSpPr/>
          <p:nvPr/>
        </p:nvGrpSpPr>
        <p:grpSpPr>
          <a:xfrm>
            <a:off x="4959094" y="1946692"/>
            <a:ext cx="416731" cy="1600333"/>
            <a:chOff x="2655570" y="1581150"/>
            <a:chExt cx="643890" cy="1954530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727E031-CCA0-47F3-9E3B-56C2EFCE078F}"/>
                </a:ext>
              </a:extLst>
            </p:cNvPr>
            <p:cNvCxnSpPr/>
            <p:nvPr/>
          </p:nvCxnSpPr>
          <p:spPr>
            <a:xfrm flipV="1">
              <a:off x="3299460" y="158115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EEFA459-AE63-4D9C-9AAC-C3D4485CA09C}"/>
                </a:ext>
              </a:extLst>
            </p:cNvPr>
            <p:cNvCxnSpPr/>
            <p:nvPr/>
          </p:nvCxnSpPr>
          <p:spPr>
            <a:xfrm flipV="1">
              <a:off x="3253740" y="198120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A3B2662-05E7-4625-915A-78AD1C555E2D}"/>
                </a:ext>
              </a:extLst>
            </p:cNvPr>
            <p:cNvCxnSpPr/>
            <p:nvPr/>
          </p:nvCxnSpPr>
          <p:spPr>
            <a:xfrm flipV="1">
              <a:off x="3177540" y="2428947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4F1424-7910-4AA0-ABBB-F485F6470641}"/>
                </a:ext>
              </a:extLst>
            </p:cNvPr>
            <p:cNvCxnSpPr/>
            <p:nvPr/>
          </p:nvCxnSpPr>
          <p:spPr>
            <a:xfrm flipV="1">
              <a:off x="3017520" y="2849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64DBD37-A871-446B-A534-CEF3E7F8CAE3}"/>
                </a:ext>
              </a:extLst>
            </p:cNvPr>
            <p:cNvCxnSpPr/>
            <p:nvPr/>
          </p:nvCxnSpPr>
          <p:spPr>
            <a:xfrm flipV="1">
              <a:off x="2655570" y="3230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1EDD30-35F7-4257-A822-6A46B8564477}"/>
              </a:ext>
            </a:extLst>
          </p:cNvPr>
          <p:cNvGrpSpPr/>
          <p:nvPr/>
        </p:nvGrpSpPr>
        <p:grpSpPr>
          <a:xfrm>
            <a:off x="3406277" y="1741301"/>
            <a:ext cx="1830695" cy="1624029"/>
            <a:chOff x="4980243" y="845537"/>
            <a:chExt cx="2828603" cy="231569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E09086-CD6C-4249-9371-878A0DFD650A}"/>
                </a:ext>
              </a:extLst>
            </p:cNvPr>
            <p:cNvSpPr txBox="1"/>
            <p:nvPr/>
          </p:nvSpPr>
          <p:spPr>
            <a:xfrm>
              <a:off x="6433729" y="845537"/>
              <a:ext cx="1375117" cy="52663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large 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BC8252-EDED-4D9C-ADF7-EB4F6A6F07F1}"/>
                </a:ext>
              </a:extLst>
            </p:cNvPr>
            <p:cNvSpPr txBox="1"/>
            <p:nvPr/>
          </p:nvSpPr>
          <p:spPr>
            <a:xfrm>
              <a:off x="4980243" y="2634606"/>
              <a:ext cx="1414746" cy="52663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small L</a:t>
              </a: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26394E2-9C2F-498D-897A-299C39800CF5}"/>
                </a:ext>
              </a:extLst>
            </p:cNvPr>
            <p:cNvSpPr/>
            <p:nvPr/>
          </p:nvSpPr>
          <p:spPr>
            <a:xfrm>
              <a:off x="6178458" y="1245870"/>
              <a:ext cx="1097804" cy="1633856"/>
            </a:xfrm>
            <a:custGeom>
              <a:avLst/>
              <a:gdLst>
                <a:gd name="connsiteX0" fmla="*/ 1072410 w 1079192"/>
                <a:gd name="connsiteY0" fmla="*/ 0 h 1594162"/>
                <a:gd name="connsiteX1" fmla="*/ 1003830 w 1079192"/>
                <a:gd name="connsiteY1" fmla="*/ 720090 h 1594162"/>
                <a:gd name="connsiteX2" fmla="*/ 535200 w 1079192"/>
                <a:gd name="connsiteY2" fmla="*/ 1314450 h 1594162"/>
                <a:gd name="connsiteX3" fmla="*/ 43710 w 1079192"/>
                <a:gd name="connsiteY3" fmla="*/ 1565910 h 1594162"/>
                <a:gd name="connsiteX4" fmla="*/ 55140 w 1079192"/>
                <a:gd name="connsiteY4" fmla="*/ 1577340 h 159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192" h="1594162">
                  <a:moveTo>
                    <a:pt x="1072410" y="0"/>
                  </a:moveTo>
                  <a:cubicBezTo>
                    <a:pt x="1082887" y="250507"/>
                    <a:pt x="1093365" y="501015"/>
                    <a:pt x="1003830" y="720090"/>
                  </a:cubicBezTo>
                  <a:cubicBezTo>
                    <a:pt x="914295" y="939165"/>
                    <a:pt x="695220" y="1173480"/>
                    <a:pt x="535200" y="1314450"/>
                  </a:cubicBezTo>
                  <a:cubicBezTo>
                    <a:pt x="375180" y="1455420"/>
                    <a:pt x="123720" y="1522095"/>
                    <a:pt x="43710" y="1565910"/>
                  </a:cubicBezTo>
                  <a:cubicBezTo>
                    <a:pt x="-36300" y="1609725"/>
                    <a:pt x="9420" y="1593532"/>
                    <a:pt x="55140" y="1577340"/>
                  </a:cubicBezTo>
                </a:path>
              </a:pathLst>
            </a:custGeom>
            <a:noFill/>
            <a:ln w="12700"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9C0315A4-9E5D-46C1-B66C-1BC134048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48736"/>
              </p:ext>
            </p:extLst>
          </p:nvPr>
        </p:nvGraphicFramePr>
        <p:xfrm>
          <a:off x="2990426" y="1052098"/>
          <a:ext cx="3334174" cy="448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990" name="SPW 14.0 Graph" r:id="rId17" imgW="3640794" imgH="4892204" progId="SigmaPlotGraphicObject.13">
                  <p:embed/>
                </p:oleObj>
              </mc:Choice>
              <mc:Fallback>
                <p:oleObj name="SPW 14.0 Graph" r:id="rId17" imgW="3640794" imgH="4892204" progId="SigmaPlotGraphicObject.13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9C0315A4-9E5D-46C1-B66C-1BC134048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90426" y="1052098"/>
                        <a:ext cx="3334174" cy="448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9C6482DC-8C42-488F-8E31-FBB880B778CD}"/>
              </a:ext>
            </a:extLst>
          </p:cNvPr>
          <p:cNvGrpSpPr/>
          <p:nvPr/>
        </p:nvGrpSpPr>
        <p:grpSpPr>
          <a:xfrm>
            <a:off x="4401474" y="2250673"/>
            <a:ext cx="487077" cy="2125305"/>
            <a:chOff x="1714026" y="1500082"/>
            <a:chExt cx="533400" cy="223371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889CEC9-7A9C-4C50-997A-791E98CD3029}"/>
                </a:ext>
              </a:extLst>
            </p:cNvPr>
            <p:cNvGrpSpPr/>
            <p:nvPr/>
          </p:nvGrpSpPr>
          <p:grpSpPr>
            <a:xfrm>
              <a:off x="1757920" y="1571848"/>
              <a:ext cx="299480" cy="2076896"/>
              <a:chOff x="1757920" y="1571848"/>
              <a:chExt cx="299480" cy="2076896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1A5878F-5583-48BB-B96F-734CF42ED0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400" y="157184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DE97E67-EB0C-43B1-AB22-3CBEF8EF60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640" y="22222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278FF3A-5B40-4354-B1A5-021412E7F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824" y="29080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82D9BEA-2C33-4C07-A4E2-4AE9FD149D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7920" y="3391792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EEBFF3-E6BC-4465-9A31-CA9AFA787CA5}"/>
                </a:ext>
              </a:extLst>
            </p:cNvPr>
            <p:cNvSpPr/>
            <p:nvPr/>
          </p:nvSpPr>
          <p:spPr>
            <a:xfrm>
              <a:off x="1714026" y="1500082"/>
              <a:ext cx="533400" cy="223371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6096C3-A29C-4346-80BF-BED81D181894}"/>
              </a:ext>
            </a:extLst>
          </p:cNvPr>
          <p:cNvSpPr txBox="1"/>
          <p:nvPr/>
        </p:nvSpPr>
        <p:spPr>
          <a:xfrm>
            <a:off x="4160404" y="1523622"/>
            <a:ext cx="805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Au+Au</a:t>
            </a:r>
            <a:endParaRPr lang="en-US" sz="16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B44927E-DE3C-402E-BA94-52092494F8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6389" y="606808"/>
            <a:ext cx="1180785" cy="770077"/>
          </a:xfrm>
          <a:prstGeom prst="rect">
            <a:avLst/>
          </a:prstGeom>
        </p:spPr>
      </p:pic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F0D8B001-8524-48D6-8702-056579A4A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5767"/>
              </p:ext>
            </p:extLst>
          </p:nvPr>
        </p:nvGraphicFramePr>
        <p:xfrm>
          <a:off x="5246721" y="680773"/>
          <a:ext cx="768822" cy="55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991" name="Equation" r:id="rId20" imgW="596880" imgH="431640" progId="Equation.DSMT4">
                  <p:embed/>
                </p:oleObj>
              </mc:Choice>
              <mc:Fallback>
                <p:oleObj name="Equation" r:id="rId20" imgW="596880" imgH="43164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F0D8B001-8524-48D6-8702-056579A4A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246721" y="680773"/>
                        <a:ext cx="768822" cy="553396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16993E-0F05-4063-9FB5-279DFE365423}"/>
                  </a:ext>
                </a:extLst>
              </p:cNvPr>
              <p:cNvSpPr txBox="1"/>
              <p:nvPr/>
            </p:nvSpPr>
            <p:spPr>
              <a:xfrm>
                <a:off x="182187" y="4513597"/>
                <a:ext cx="2852063" cy="668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Characteristic non-monotonic</a:t>
                </a:r>
              </a:p>
              <a:p>
                <a:r>
                  <a:rPr lang="en-US" sz="1600" dirty="0"/>
                  <a:t>pattern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16993E-0F05-4063-9FB5-279DFE36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" y="4513597"/>
                <a:ext cx="2852063" cy="668003"/>
              </a:xfrm>
              <a:prstGeom prst="rect">
                <a:avLst/>
              </a:prstGeom>
              <a:blipFill>
                <a:blip r:embed="rId22"/>
                <a:stretch>
                  <a:fillRect l="-427" t="-2727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11">
            <a:extLst>
              <a:ext uri="{FF2B5EF4-FFF2-40B4-BE49-F238E27FC236}">
                <a16:creationId xmlns:a16="http://schemas.microsoft.com/office/drawing/2014/main" id="{59AF69C9-AC21-4BC7-B330-D8AAC000DD2B}"/>
              </a:ext>
            </a:extLst>
          </p:cNvPr>
          <p:cNvSpPr/>
          <p:nvPr/>
        </p:nvSpPr>
        <p:spPr>
          <a:xfrm>
            <a:off x="22860" y="67909"/>
            <a:ext cx="43967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>
                <a:solidFill>
                  <a:srgbClr val="320CD6"/>
                </a:solidFill>
              </a:rPr>
              <a:t>Experimental hints for the CEP</a:t>
            </a:r>
            <a:endParaRPr lang="en-US" sz="2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56341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405145-954E-476E-8BB9-A45A7EE26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91731"/>
              </p:ext>
            </p:extLst>
          </p:nvPr>
        </p:nvGraphicFramePr>
        <p:xfrm>
          <a:off x="97643" y="609599"/>
          <a:ext cx="4644705" cy="440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454" name="SPW 14.0 Graph" r:id="rId5" imgW="4988010" imgH="4726006" progId="SigmaPlotGraphicObject.13">
                  <p:embed/>
                </p:oleObj>
              </mc:Choice>
              <mc:Fallback>
                <p:oleObj name="SPW 14.0 Graph" r:id="rId5" imgW="4988010" imgH="4726006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43" y="609599"/>
                        <a:ext cx="4644705" cy="4400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1C3682A-833A-4E65-8C8F-4C2379D29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29795"/>
              </p:ext>
            </p:extLst>
          </p:nvPr>
        </p:nvGraphicFramePr>
        <p:xfrm>
          <a:off x="5757348" y="228600"/>
          <a:ext cx="3503612" cy="47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8455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57348" y="228600"/>
                        <a:ext cx="3503612" cy="47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62674" y="1771714"/>
            <a:ext cx="194004" cy="155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8784BB1A-A78E-4662-9059-21558EA9483E}"/>
                  </a:ext>
                </a:extLst>
              </p:cNvPr>
              <p:cNvSpPr txBox="1"/>
              <p:nvPr/>
            </p:nvSpPr>
            <p:spPr>
              <a:xfrm>
                <a:off x="839847" y="658281"/>
                <a:ext cx="3403600" cy="373062"/>
              </a:xfrm>
              <a:prstGeom prst="rect">
                <a:avLst/>
              </a:prstGeom>
              <a:solidFill>
                <a:srgbClr val="FFFF00">
                  <a:alpha val="75000"/>
                </a:srgbClr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8784BB1A-A78E-4662-9059-21558EA94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7" y="658281"/>
                <a:ext cx="3403600" cy="373062"/>
              </a:xfrm>
              <a:prstGeom prst="rect">
                <a:avLst/>
              </a:prstGeom>
              <a:blipFill>
                <a:blip r:embed="rId9"/>
                <a:stretch>
                  <a:fillRect t="-63934" r="-1254" b="-78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43A419-314A-4AA2-A1E6-1F6B4FBEB961}"/>
                  </a:ext>
                </a:extLst>
              </p:cNvPr>
              <p:cNvSpPr txBox="1"/>
              <p:nvPr/>
            </p:nvSpPr>
            <p:spPr>
              <a:xfrm>
                <a:off x="2485203" y="5428792"/>
                <a:ext cx="6320961" cy="9233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b="1" dirty="0"/>
                  <a:t>The extracted critical exponents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/>
                  <a:t>) validate </a:t>
                </a:r>
              </a:p>
              <a:p>
                <a:pPr marL="1200150" lvl="2" indent="-285750" algn="l">
                  <a:buFont typeface="Wingdings" panose="05000000000000000000" pitchFamily="2" charset="2"/>
                  <a:buChar char="ü"/>
                </a:pPr>
                <a:r>
                  <a:rPr lang="en-US" b="1" dirty="0"/>
                  <a:t>the 3D </a:t>
                </a:r>
                <a:r>
                  <a:rPr lang="en-US" b="1" dirty="0" err="1"/>
                  <a:t>Ising</a:t>
                </a:r>
                <a:r>
                  <a:rPr lang="en-US" b="1" dirty="0"/>
                  <a:t> model (static) universality class </a:t>
                </a:r>
              </a:p>
              <a:p>
                <a:pPr marL="1200150" lvl="2" indent="-285750" algn="l">
                  <a:buFont typeface="Wingdings" panose="05000000000000000000" pitchFamily="2" charset="2"/>
                  <a:buChar char="ü"/>
                </a:pPr>
                <a:r>
                  <a:rPr lang="en-US" b="1" dirty="0"/>
                  <a:t>2</a:t>
                </a:r>
                <a:r>
                  <a:rPr lang="en-US" b="1" baseline="30000" dirty="0"/>
                  <a:t>nd</a:t>
                </a:r>
                <a:r>
                  <a:rPr lang="en-US" b="1" dirty="0"/>
                  <a:t> order phase transition for the CEP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D43A419-314A-4AA2-A1E6-1F6B4FBEB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03" y="5428792"/>
                <a:ext cx="6320961" cy="923330"/>
              </a:xfrm>
              <a:prstGeom prst="rect">
                <a:avLst/>
              </a:prstGeom>
              <a:blipFill>
                <a:blip r:embed="rId10"/>
                <a:stretch>
                  <a:fillRect l="-675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5AB00FD-3140-4F40-8007-E7B7CF531092}"/>
              </a:ext>
            </a:extLst>
          </p:cNvPr>
          <p:cNvSpPr/>
          <p:nvPr/>
        </p:nvSpPr>
        <p:spPr>
          <a:xfrm>
            <a:off x="2548272" y="1011648"/>
            <a:ext cx="2174383" cy="3922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8BCDDC6-2DFA-4FDE-A1A3-5B611BD0D401}"/>
                  </a:ext>
                </a:extLst>
              </p:cNvPr>
              <p:cNvSpPr txBox="1"/>
              <p:nvPr/>
            </p:nvSpPr>
            <p:spPr>
              <a:xfrm>
                <a:off x="1552362" y="1523663"/>
                <a:ext cx="1905000" cy="34463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𝑁𝑁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8.0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8BCDDC6-2DFA-4FDE-A1A3-5B611BD0D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62" y="1523663"/>
                <a:ext cx="1905000" cy="3446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09C558C3-F13B-47F1-99B6-A55F2E63517D}"/>
                  </a:ext>
                </a:extLst>
              </p:cNvPr>
              <p:cNvSpPr txBox="1"/>
              <p:nvPr/>
            </p:nvSpPr>
            <p:spPr>
              <a:xfrm>
                <a:off x="2855118" y="3581400"/>
                <a:ext cx="995363" cy="2857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.6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09C558C3-F13B-47F1-99B6-A55F2E635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118" y="3581400"/>
                <a:ext cx="995363" cy="285750"/>
              </a:xfrm>
              <a:prstGeom prst="rect">
                <a:avLst/>
              </a:prstGeom>
              <a:blipFill>
                <a:blip r:embed="rId1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F5E987F-EFE7-4675-884E-C6966AC92D41}"/>
              </a:ext>
            </a:extLst>
          </p:cNvPr>
          <p:cNvGrpSpPr/>
          <p:nvPr/>
        </p:nvGrpSpPr>
        <p:grpSpPr>
          <a:xfrm>
            <a:off x="7242134" y="1433407"/>
            <a:ext cx="533400" cy="2233718"/>
            <a:chOff x="1714026" y="1500082"/>
            <a:chExt cx="533400" cy="223371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2A9E5DA-9352-4471-A28A-7515D7BE0EDD}"/>
                </a:ext>
              </a:extLst>
            </p:cNvPr>
            <p:cNvGrpSpPr/>
            <p:nvPr/>
          </p:nvGrpSpPr>
          <p:grpSpPr>
            <a:xfrm>
              <a:off x="1757920" y="1571848"/>
              <a:ext cx="299480" cy="2076896"/>
              <a:chOff x="1757920" y="1571848"/>
              <a:chExt cx="299480" cy="2076896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31E1476-A905-4F37-A2FB-FCF54CDD0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400" y="157184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F09AE49-B7EF-4908-93B9-459CDCA845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6640" y="22222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17CD11A-85E0-4A36-8644-C2BF37AD08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824" y="2908008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1A3CEE6-8AFB-4B01-8EAC-67A4EA509C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7920" y="3391792"/>
                <a:ext cx="0" cy="2569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D155145-98DE-46AE-B3E5-B414F5164367}"/>
                </a:ext>
              </a:extLst>
            </p:cNvPr>
            <p:cNvSpPr/>
            <p:nvPr/>
          </p:nvSpPr>
          <p:spPr>
            <a:xfrm>
              <a:off x="1714026" y="1500082"/>
              <a:ext cx="533400" cy="223371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A987A-4D2A-4158-91AE-603DC8924A84}"/>
              </a:ext>
            </a:extLst>
          </p:cNvPr>
          <p:cNvGrpSpPr/>
          <p:nvPr/>
        </p:nvGrpSpPr>
        <p:grpSpPr>
          <a:xfrm>
            <a:off x="4800600" y="552726"/>
            <a:ext cx="4266791" cy="4710113"/>
            <a:chOff x="4402584" y="552726"/>
            <a:chExt cx="4729688" cy="480696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AF0DE177-5EF8-4B67-8FE4-D5E19626CA7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3984972"/>
                    </p:ext>
                  </p:extLst>
                </p:nvPr>
              </p:nvGraphicFramePr>
              <p:xfrm>
                <a:off x="4402584" y="552726"/>
                <a:ext cx="4729688" cy="480696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456" name="SPW 14.0 Graph" r:id="rId15" imgW="4762640" imgH="4838963" progId="SigmaPlotGraphicObject.13">
                        <p:embed/>
                      </p:oleObj>
                    </mc:Choice>
                    <mc:Fallback>
                      <p:oleObj name="SPW 14.0 Graph" r:id="rId15" imgW="4762640" imgH="4838963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02584" y="552726"/>
                              <a:ext cx="4729688" cy="480696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AF0DE177-5EF8-4B67-8FE4-D5E19626CA7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13984972"/>
                    </p:ext>
                  </p:extLst>
                </p:nvPr>
              </p:nvGraphicFramePr>
              <p:xfrm>
                <a:off x="4402584" y="552726"/>
                <a:ext cx="4729688" cy="480696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036" name="SPW 14.0 Graph" r:id="rId17" imgW="4762640" imgH="4838963" progId="SigmaPlotGraphicObject.13">
                        <p:embed/>
                      </p:oleObj>
                    </mc:Choice>
                    <mc:Fallback>
                      <p:oleObj name="SPW 14.0 Graph" r:id="rId17" imgW="4762640" imgH="4838963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02584" y="552726"/>
                              <a:ext cx="4729688" cy="480696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1" name="Object 30">
                  <a:extLst>
                    <a:ext uri="{FF2B5EF4-FFF2-40B4-BE49-F238E27FC236}">
                      <a16:creationId xmlns:a16="http://schemas.microsoft.com/office/drawing/2014/main" id="{75E2DAEB-8E51-4FAD-BE98-461788602F6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93090258"/>
                    </p:ext>
                  </p:extLst>
                </p:nvPr>
              </p:nvGraphicFramePr>
              <p:xfrm>
                <a:off x="7508834" y="3887410"/>
                <a:ext cx="685800" cy="304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457" name="Equation" r:id="rId19" imgW="457200" imgH="203040" progId="Equation.DSMT4">
                        <p:embed/>
                      </p:oleObj>
                    </mc:Choice>
                    <mc:Fallback>
                      <p:oleObj name="Equation" r:id="rId19" imgW="457200" imgH="203040" progId="Equation.DSMT4">
                        <p:embed/>
                        <p:pic>
                          <p:nvPicPr>
                            <p:cNvPr id="17" name="Object 16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08834" y="3887410"/>
                              <a:ext cx="685800" cy="304237"/>
                            </a:xfrm>
                            <a:prstGeom prst="rect">
                              <a:avLst/>
                            </a:prstGeom>
                            <a:solidFill>
                              <a:srgbClr val="92D050">
                                <a:alpha val="99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1" name="Object 30">
                  <a:extLst>
                    <a:ext uri="{FF2B5EF4-FFF2-40B4-BE49-F238E27FC236}">
                      <a16:creationId xmlns:a16="http://schemas.microsoft.com/office/drawing/2014/main" id="{75E2DAEB-8E51-4FAD-BE98-461788602F6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93090258"/>
                    </p:ext>
                  </p:extLst>
                </p:nvPr>
              </p:nvGraphicFramePr>
              <p:xfrm>
                <a:off x="7508834" y="3887410"/>
                <a:ext cx="685800" cy="304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48037" name="Equation" r:id="rId21" imgW="457200" imgH="203040" progId="Equation.DSMT4">
                        <p:embed/>
                      </p:oleObj>
                    </mc:Choice>
                    <mc:Fallback>
                      <p:oleObj name="Equation" r:id="rId21" imgW="457200" imgH="203040" progId="Equation.DSMT4">
                        <p:embed/>
                        <p:pic>
                          <p:nvPicPr>
                            <p:cNvPr id="17" name="Object 16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508834" y="3887410"/>
                              <a:ext cx="685800" cy="304237"/>
                            </a:xfrm>
                            <a:prstGeom prst="rect">
                              <a:avLst/>
                            </a:prstGeom>
                            <a:solidFill>
                              <a:srgbClr val="92D050">
                                <a:alpha val="99000"/>
                              </a:srgbClr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336922-6889-4795-BE37-26FE3EBE15E1}"/>
                    </a:ext>
                  </a:extLst>
                </p:cNvPr>
                <p:cNvSpPr txBox="1"/>
                <p:nvPr/>
              </p:nvSpPr>
              <p:spPr>
                <a:xfrm>
                  <a:off x="5020584" y="562948"/>
                  <a:ext cx="3743195" cy="46256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out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n-US" sz="16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side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/>
                            </m:func>
                          </m:sup>
                        </m:sSup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nor/>
                          </m:rPr>
                          <a:rPr 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sz="16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336922-6889-4795-BE37-26FE3EBE1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584" y="562948"/>
                  <a:ext cx="3743195" cy="462563"/>
                </a:xfrm>
                <a:prstGeom prst="rect">
                  <a:avLst/>
                </a:prstGeom>
                <a:blipFill>
                  <a:blip r:embed="rId23"/>
                  <a:stretch>
                    <a:fillRect t="-37333" b="-6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8D98BA6-B3EF-4310-9C03-834DDBD37A23}"/>
              </a:ext>
            </a:extLst>
          </p:cNvPr>
          <p:cNvSpPr/>
          <p:nvPr/>
        </p:nvSpPr>
        <p:spPr>
          <a:xfrm>
            <a:off x="5497036" y="269360"/>
            <a:ext cx="3519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Phys.Rev.Lett. 114 (2015) no.14, 142301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62202" y="71893"/>
                <a:ext cx="5271798" cy="423438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𝒕𝒉𝒆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𝒑𝒓𝒐𝒙𝒚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5271798" cy="423438"/>
              </a:xfrm>
              <a:prstGeom prst="roundRect">
                <a:avLst/>
              </a:prstGeom>
              <a:blipFill>
                <a:blip r:embed="rId24"/>
                <a:stretch>
                  <a:fillRect r="-231" b="-2857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10E102-C774-419D-83CC-1BFD9E037BD1}"/>
                  </a:ext>
                </a:extLst>
              </p:cNvPr>
              <p:cNvSpPr/>
              <p:nvPr/>
            </p:nvSpPr>
            <p:spPr>
              <a:xfrm>
                <a:off x="2476409" y="5026553"/>
                <a:ext cx="2803065" cy="3765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𝐶𝐸𝑃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48.0</m:t>
                        </m:r>
                      </m:e>
                    </m:func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010E102-C774-419D-83CC-1BFD9E037B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409" y="5026553"/>
                <a:ext cx="2803065" cy="376578"/>
              </a:xfrm>
              <a:prstGeom prst="rect">
                <a:avLst/>
              </a:prstGeom>
              <a:blipFill>
                <a:blip r:embed="rId25"/>
                <a:stretch>
                  <a:fillRect l="-1304" t="-327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FED4D3DF-DFAF-400E-9A1B-0B4B23718CB7}"/>
                  </a:ext>
                </a:extLst>
              </p:cNvPr>
              <p:cNvSpPr txBox="1"/>
              <p:nvPr/>
            </p:nvSpPr>
            <p:spPr bwMode="auto">
              <a:xfrm>
                <a:off x="4329395" y="1254976"/>
                <a:ext cx="685800" cy="356862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bject 21">
                <a:extLst>
                  <a:ext uri="{FF2B5EF4-FFF2-40B4-BE49-F238E27FC236}">
                    <a16:creationId xmlns:a16="http://schemas.microsoft.com/office/drawing/2014/main" id="{FED4D3DF-DFAF-400E-9A1B-0B4B23718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9395" y="1254976"/>
                <a:ext cx="685800" cy="35686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F10731-B1DA-4D8F-BA98-0002BD91ACEE}"/>
              </a:ext>
            </a:extLst>
          </p:cNvPr>
          <p:cNvCxnSpPr/>
          <p:nvPr/>
        </p:nvCxnSpPr>
        <p:spPr>
          <a:xfrm flipH="1">
            <a:off x="2590800" y="2062286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A8EF3A-578F-4D5C-A942-9B349225CEC2}"/>
                  </a:ext>
                </a:extLst>
              </p:cNvPr>
              <p:cNvSpPr/>
              <p:nvPr/>
            </p:nvSpPr>
            <p:spPr>
              <a:xfrm>
                <a:off x="2910841" y="1883735"/>
                <a:ext cx="1079911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AA8EF3A-578F-4D5C-A942-9B349225C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1" y="1883735"/>
                <a:ext cx="1079911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61399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 animBg="1"/>
      <p:bldP spid="36" grpId="0" animBg="1"/>
      <p:bldP spid="35" grpId="0" animBg="1"/>
      <p:bldP spid="45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0891EE-E3A3-4AFA-A087-D25D9BB7C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1859591" cy="23909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8F9C0D-1C96-49E2-8B7A-1511F64B5BE3}"/>
              </a:ext>
            </a:extLst>
          </p:cNvPr>
          <p:cNvGrpSpPr/>
          <p:nvPr/>
        </p:nvGrpSpPr>
        <p:grpSpPr>
          <a:xfrm>
            <a:off x="4367920" y="484097"/>
            <a:ext cx="5053380" cy="3260919"/>
            <a:chOff x="5770965" y="332004"/>
            <a:chExt cx="3450432" cy="23663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8347A3-8EAC-40C9-8622-98FE4015A5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314"/>
            <a:stretch/>
          </p:blipFill>
          <p:spPr>
            <a:xfrm>
              <a:off x="5879866" y="400485"/>
              <a:ext cx="3133166" cy="2297863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D9E2DC-991C-4728-A360-4EDECC9A5FFF}"/>
                </a:ext>
              </a:extLst>
            </p:cNvPr>
            <p:cNvSpPr/>
            <p:nvPr/>
          </p:nvSpPr>
          <p:spPr>
            <a:xfrm>
              <a:off x="5770965" y="332004"/>
              <a:ext cx="34504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0" dirty="0">
                  <a:cs typeface="Arial" panose="020B0604020202020204" pitchFamily="34" charset="0"/>
                </a:rPr>
                <a:t>S. Datta, R. V. </a:t>
              </a:r>
              <a:r>
                <a:rPr lang="en-US" sz="1200" i="0" dirty="0" err="1">
                  <a:cs typeface="Arial" panose="020B0604020202020204" pitchFamily="34" charset="0"/>
                </a:rPr>
                <a:t>Gavai</a:t>
              </a:r>
              <a:r>
                <a:rPr lang="en-US" sz="1200" i="0" dirty="0">
                  <a:cs typeface="Arial" panose="020B0604020202020204" pitchFamily="34" charset="0"/>
                </a:rPr>
                <a:t> and S. Gupta, QM 2012</a:t>
              </a:r>
            </a:p>
          </p:txBody>
        </p:sp>
      </p:grp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9690" y="6382767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48" y="25289"/>
            <a:ext cx="2952752" cy="35571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>
                <a:solidFill>
                  <a:srgbClr val="320CD6"/>
                </a:solidFill>
              </a:rPr>
              <a:t>Prof. Rajiv  V. </a:t>
            </a:r>
            <a:r>
              <a:rPr lang="en-US" sz="2200" b="1" dirty="0" err="1">
                <a:solidFill>
                  <a:srgbClr val="320CD6"/>
                </a:solidFill>
              </a:rPr>
              <a:t>Gavai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74" y="2819400"/>
            <a:ext cx="4696326" cy="2308324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We have benefitted immensely from your invaluable contributions to science and education via your;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Hard work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Scientific creativity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Scientific innovations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Bold and creative proposals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0099"/>
                </a:solidFill>
                <a:sym typeface="Wingdings" panose="05000000000000000000" pitchFamily="2" charset="2"/>
              </a:rPr>
              <a:t>Well written &amp; clear manuscripts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23E8DD-F656-4EBC-9310-E24D9DABE839}"/>
              </a:ext>
            </a:extLst>
          </p:cNvPr>
          <p:cNvSpPr/>
          <p:nvPr/>
        </p:nvSpPr>
        <p:spPr>
          <a:xfrm>
            <a:off x="1478092" y="5236987"/>
            <a:ext cx="7543800" cy="1015663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txBody>
          <a:bodyPr wrap="square">
            <a:spAutoFit/>
          </a:bodyPr>
          <a:lstStyle/>
          <a:p>
            <a:r>
              <a:rPr lang="en-US" sz="2000" i="0" dirty="0">
                <a:latin typeface="MV Boli" panose="02000500030200090000" pitchFamily="2" charset="0"/>
                <a:cs typeface="MV Boli" panose="02000500030200090000" pitchFamily="2" charset="0"/>
              </a:rPr>
              <a:t>You will always be remembered for your accomplishments. Thank you for your years of hard work and dedication to our field of research, and congrats on your “retirement”!</a:t>
            </a:r>
            <a:endParaRPr lang="en-US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357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49B8BE-A161-4D4A-881C-5C5F78DF81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5736" y="341389"/>
          <a:ext cx="3738078" cy="509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636" name="SPW 14.0 Graph" r:id="rId5" imgW="3594207" imgH="4965612" progId="SigmaPlotGraphicObject.13">
                  <p:embed/>
                </p:oleObj>
              </mc:Choice>
              <mc:Fallback>
                <p:oleObj name="SPW 14.0 Graph" r:id="rId5" imgW="3594207" imgH="4965612" progId="SigmaPlotGraphicObject.1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49B8BE-A161-4D4A-881C-5C5F78DF8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5736" y="341389"/>
                        <a:ext cx="3738078" cy="509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53" y="228600"/>
          <a:ext cx="3738078" cy="502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637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53" y="228600"/>
                        <a:ext cx="3738078" cy="502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5509246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</a:rPr>
              <a:t>Data collapse onto a single curve, confirms the expected </a:t>
            </a:r>
            <a:r>
              <a:rPr lang="en-US" sz="2000" b="1" i="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function.</a:t>
            </a:r>
            <a:endParaRPr lang="en-US" sz="2000" b="1" i="0" dirty="0">
              <a:solidFill>
                <a:srgbClr val="FB1525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2E1784-B040-45E3-AFFC-3E117EFC88AF}"/>
                  </a:ext>
                </a:extLst>
              </p:cNvPr>
              <p:cNvSpPr txBox="1"/>
              <p:nvPr/>
            </p:nvSpPr>
            <p:spPr>
              <a:xfrm>
                <a:off x="4522768" y="342654"/>
                <a:ext cx="2994063" cy="4193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2E1784-B040-45E3-AFFC-3E117EFC8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768" y="342654"/>
                <a:ext cx="2994063" cy="419346"/>
              </a:xfrm>
              <a:prstGeom prst="rect">
                <a:avLst/>
              </a:prstGeom>
              <a:blipFill>
                <a:blip r:embed="rId9"/>
                <a:stretch>
                  <a:fillRect t="-82609" r="-6721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258F8F-8650-48F3-9F68-7E21D9C11928}"/>
                  </a:ext>
                </a:extLst>
              </p:cNvPr>
              <p:cNvSpPr/>
              <p:nvPr/>
            </p:nvSpPr>
            <p:spPr>
              <a:xfrm>
                <a:off x="2209799" y="5182044"/>
                <a:ext cx="2542619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s=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</m:rad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𝑪𝑬𝑷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𝑪𝑬𝑷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258F8F-8650-48F3-9F68-7E21D9C11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5182044"/>
                <a:ext cx="2542619" cy="404983"/>
              </a:xfrm>
              <a:prstGeom prst="rect">
                <a:avLst/>
              </a:prstGeom>
              <a:blipFill>
                <a:blip r:embed="rId10"/>
                <a:stretch>
                  <a:fillRect l="-1675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/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/>
              <p:nvPr/>
            </p:nvSpPr>
            <p:spPr bwMode="auto">
              <a:xfrm>
                <a:off x="7765275" y="762000"/>
                <a:ext cx="685800" cy="304800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5275" y="762000"/>
                <a:ext cx="685800" cy="304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4042951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3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8C3A516-1B1A-4EDB-BC2E-A2E1AB03F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70"/>
          <a:stretch/>
        </p:blipFill>
        <p:spPr>
          <a:xfrm>
            <a:off x="5652776" y="381000"/>
            <a:ext cx="3365408" cy="2741575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66330-5E63-481F-A9C5-3FB24EC2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6" y="802205"/>
            <a:ext cx="4062984" cy="3733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CCB2D-0584-41D8-BEA4-D13A25BED307}"/>
              </a:ext>
            </a:extLst>
          </p:cNvPr>
          <p:cNvSpPr txBox="1"/>
          <p:nvPr/>
        </p:nvSpPr>
        <p:spPr>
          <a:xfrm>
            <a:off x="0" y="533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Karsch</a:t>
            </a:r>
            <a:r>
              <a:rPr lang="en-US" dirty="0"/>
              <a:t> et.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/>
              <p:nvPr/>
            </p:nvSpPr>
            <p:spPr>
              <a:xfrm>
                <a:off x="62202" y="71893"/>
                <a:ext cx="29095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𝑴𝒂𝒑𝒑𝒊𝒏𝒈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𝑵𝑵</m:t>
                              </m:r>
                            </m:sub>
                          </m:sSub>
                        </m:e>
                      </m:rad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2909598" cy="480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/>
              <p:nvPr/>
            </p:nvSpPr>
            <p:spPr>
              <a:xfrm>
                <a:off x="355951" y="4559010"/>
                <a:ext cx="3048000" cy="6987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Use Lattice EOS to map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1" y="4559010"/>
                <a:ext cx="3048000" cy="698790"/>
              </a:xfrm>
              <a:prstGeom prst="rect">
                <a:avLst/>
              </a:prstGeom>
              <a:blipFill>
                <a:blip r:embed="rId7"/>
                <a:stretch>
                  <a:fillRect t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EA16CA40-5971-4984-9A28-54AD74388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559" y="3147384"/>
            <a:ext cx="3491985" cy="2741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95BB67-5B5A-48D0-AEDA-016C4394479A}"/>
                  </a:ext>
                </a:extLst>
              </p:cNvPr>
              <p:cNvSpPr txBox="1"/>
              <p:nvPr/>
            </p:nvSpPr>
            <p:spPr>
              <a:xfrm>
                <a:off x="1712554" y="5769641"/>
                <a:ext cx="5526065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i="0" dirty="0">
                    <a:solidFill>
                      <a:srgbClr val="FF0000"/>
                    </a:solidFill>
                  </a:rPr>
                  <a:t> is not strongly dependent on L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95BB67-5B5A-48D0-AEDA-016C4394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54" y="5769641"/>
                <a:ext cx="5526065" cy="506870"/>
              </a:xfrm>
              <a:prstGeom prst="rect">
                <a:avLst/>
              </a:prstGeom>
              <a:blipFill>
                <a:blip r:embed="rId9"/>
                <a:stretch>
                  <a:fillRect l="-442" r="-44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45721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62674" y="2024457"/>
            <a:ext cx="194004" cy="155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85971BD-6ECF-4D4D-8050-A068C5515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4338" y="685800"/>
          <a:ext cx="4414157" cy="43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266" name="SPW 14.0 Graph" r:id="rId5" imgW="4859909" imgH="4753405" progId="SigmaPlotGraphicObject.13">
                  <p:embed/>
                </p:oleObj>
              </mc:Choice>
              <mc:Fallback>
                <p:oleObj name="SPW 14.0 Graph" r:id="rId5" imgW="4859909" imgH="4753405" progId="SigmaPlotGraphicObject.1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85971BD-6ECF-4D4D-8050-A068C5515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4338" y="685800"/>
                        <a:ext cx="4414157" cy="431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766330-5E63-481F-A9C5-3FB24EC24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6" y="802205"/>
            <a:ext cx="4062984" cy="3733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CCB2D-0584-41D8-BEA4-D13A25BED307}"/>
              </a:ext>
            </a:extLst>
          </p:cNvPr>
          <p:cNvSpPr txBox="1"/>
          <p:nvPr/>
        </p:nvSpPr>
        <p:spPr>
          <a:xfrm>
            <a:off x="0" y="533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Karsch</a:t>
            </a:r>
            <a:r>
              <a:rPr lang="en-US" dirty="0"/>
              <a:t> et.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A6EFC4BA-506A-407D-B7B4-B34BA11013D5}"/>
                  </a:ext>
                </a:extLst>
              </p:cNvPr>
              <p:cNvSpPr txBox="1"/>
              <p:nvPr/>
            </p:nvSpPr>
            <p:spPr>
              <a:xfrm>
                <a:off x="15954" y="5321105"/>
                <a:ext cx="4421188" cy="419100"/>
              </a:xfrm>
              <a:prstGeom prst="rect">
                <a:avLst/>
              </a:prstGeom>
              <a:solidFill>
                <a:srgbClr val="4B14E6">
                  <a:alpha val="25000"/>
                </a:srgbClr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→∞)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A6EFC4BA-506A-407D-B7B4-B34BA110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" y="5321105"/>
                <a:ext cx="4421188" cy="419100"/>
              </a:xfrm>
              <a:prstGeom prst="rect">
                <a:avLst/>
              </a:prstGeom>
              <a:blipFill>
                <a:blip r:embed="rId8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/>
              <p:nvPr/>
            </p:nvSpPr>
            <p:spPr>
              <a:xfrm>
                <a:off x="62202" y="71893"/>
                <a:ext cx="58813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𝒕𝒉𝒆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𝒑𝒓𝒐𝒙𝒚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C31B8E51-9953-47E7-8A97-148D29C0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5881398" cy="48012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6AA11C5C-0849-4B2A-B4D4-E53F62C68FFB}"/>
                  </a:ext>
                </a:extLst>
              </p:cNvPr>
              <p:cNvSpPr txBox="1"/>
              <p:nvPr/>
            </p:nvSpPr>
            <p:spPr>
              <a:xfrm>
                <a:off x="7168120" y="5527824"/>
                <a:ext cx="1447800" cy="277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6AA11C5C-0849-4B2A-B4D4-E53F62C68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20" y="5527824"/>
                <a:ext cx="1447800" cy="277837"/>
              </a:xfrm>
              <a:prstGeom prst="rect">
                <a:avLst/>
              </a:prstGeom>
              <a:blipFill>
                <a:blip r:embed="rId10"/>
                <a:stretch>
                  <a:fillRect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EB5013D0-C5E9-4C11-B713-C3331109B354}"/>
                  </a:ext>
                </a:extLst>
              </p:cNvPr>
              <p:cNvSpPr txBox="1"/>
              <p:nvPr/>
            </p:nvSpPr>
            <p:spPr>
              <a:xfrm>
                <a:off x="5599576" y="5537795"/>
                <a:ext cx="1447800" cy="2778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4.8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EB5013D0-C5E9-4C11-B713-C3331109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576" y="5537795"/>
                <a:ext cx="1447800" cy="277837"/>
              </a:xfrm>
              <a:prstGeom prst="rect">
                <a:avLst/>
              </a:prstGeom>
              <a:blipFill>
                <a:blip r:embed="rId11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336441A-3EB9-46EF-BA50-430A70F4E230}"/>
              </a:ext>
            </a:extLst>
          </p:cNvPr>
          <p:cNvSpPr txBox="1"/>
          <p:nvPr/>
        </p:nvSpPr>
        <p:spPr>
          <a:xfrm>
            <a:off x="6977278" y="1476651"/>
            <a:ext cx="166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chemeClr val="bg2">
                    <a:lumMod val="25000"/>
                  </a:schemeClr>
                </a:solidFill>
              </a:rPr>
              <a:t>Strong Vol. dependence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FF4E3E-366F-466A-B1E1-B67FED554367}"/>
              </a:ext>
            </a:extLst>
          </p:cNvPr>
          <p:cNvCxnSpPr>
            <a:cxnSpLocks/>
          </p:cNvCxnSpPr>
          <p:nvPr/>
        </p:nvCxnSpPr>
        <p:spPr>
          <a:xfrm>
            <a:off x="8352462" y="2789265"/>
            <a:ext cx="406994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3BE6EA-6B39-4A71-BB6F-6C5B009CA29B}"/>
              </a:ext>
            </a:extLst>
          </p:cNvPr>
          <p:cNvCxnSpPr>
            <a:cxnSpLocks/>
          </p:cNvCxnSpPr>
          <p:nvPr/>
        </p:nvCxnSpPr>
        <p:spPr>
          <a:xfrm>
            <a:off x="7031656" y="3875135"/>
            <a:ext cx="1744361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F4DC84-9764-489F-AE13-57ECC8BF1E41}"/>
                  </a:ext>
                </a:extLst>
              </p:cNvPr>
              <p:cNvSpPr txBox="1"/>
              <p:nvPr/>
            </p:nvSpPr>
            <p:spPr>
              <a:xfrm>
                <a:off x="5215656" y="696345"/>
                <a:ext cx="3523016" cy="41280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βδ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7F4DC84-9764-489F-AE13-57ECC8BF1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56" y="696345"/>
                <a:ext cx="3523016" cy="412805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/>
              <p:nvPr/>
            </p:nvSpPr>
            <p:spPr>
              <a:xfrm>
                <a:off x="355951" y="4559010"/>
                <a:ext cx="3048000" cy="3088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Mapping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2A8E2828-A1B5-4E9D-A480-EBD5408EB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1" y="4559010"/>
                <a:ext cx="3048000" cy="308867"/>
              </a:xfrm>
              <a:prstGeom prst="rect">
                <a:avLst/>
              </a:prstGeom>
              <a:blipFill>
                <a:blip r:embed="rId13"/>
                <a:stretch>
                  <a:fillRect t="-11765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75DFC5-BDFD-4BA0-A70F-DC339D0F6C5F}"/>
                  </a:ext>
                </a:extLst>
              </p:cNvPr>
              <p:cNvSpPr/>
              <p:nvPr/>
            </p:nvSpPr>
            <p:spPr>
              <a:xfrm>
                <a:off x="377215" y="4931010"/>
                <a:ext cx="2803065" cy="37657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𝐶𝐸𝑃</m:t>
                        </m:r>
                      </m:e>
                    </m:d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48.0</m:t>
                        </m:r>
                      </m:e>
                    </m:func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75DFC5-BDFD-4BA0-A70F-DC339D0F6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5" y="4931010"/>
                <a:ext cx="2803065" cy="376578"/>
              </a:xfrm>
              <a:prstGeom prst="rect">
                <a:avLst/>
              </a:prstGeom>
              <a:blipFill>
                <a:blip r:embed="rId14"/>
                <a:stretch>
                  <a:fillRect l="-1522" t="-3226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198DE9-A303-4DEC-96D0-055DDFA5B7A1}"/>
                  </a:ext>
                </a:extLst>
              </p:cNvPr>
              <p:cNvSpPr/>
              <p:nvPr/>
            </p:nvSpPr>
            <p:spPr>
              <a:xfrm>
                <a:off x="5791200" y="5063961"/>
                <a:ext cx="2603790" cy="3958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→∞)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9198DE9-A303-4DEC-96D0-055DDFA5B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063961"/>
                <a:ext cx="2603790" cy="395814"/>
              </a:xfrm>
              <a:prstGeom prst="rect">
                <a:avLst/>
              </a:prstGeom>
              <a:blipFill>
                <a:blip r:embed="rId1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9232705-5DC4-4D77-9458-2084BFEE7A57}"/>
              </a:ext>
            </a:extLst>
          </p:cNvPr>
          <p:cNvSpPr/>
          <p:nvPr/>
        </p:nvSpPr>
        <p:spPr>
          <a:xfrm>
            <a:off x="3416595" y="3799367"/>
            <a:ext cx="1339703" cy="1014915"/>
          </a:xfrm>
          <a:custGeom>
            <a:avLst/>
            <a:gdLst>
              <a:gd name="connsiteX0" fmla="*/ 0 w 1339703"/>
              <a:gd name="connsiteY0" fmla="*/ 935666 h 1014915"/>
              <a:gd name="connsiteX1" fmla="*/ 900224 w 1339703"/>
              <a:gd name="connsiteY1" fmla="*/ 921489 h 1014915"/>
              <a:gd name="connsiteX2" fmla="*/ 1339703 w 1339703"/>
              <a:gd name="connsiteY2" fmla="*/ 0 h 1014915"/>
              <a:gd name="connsiteX3" fmla="*/ 1339703 w 1339703"/>
              <a:gd name="connsiteY3" fmla="*/ 0 h 101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9703" h="1014915">
                <a:moveTo>
                  <a:pt x="0" y="935666"/>
                </a:moveTo>
                <a:cubicBezTo>
                  <a:pt x="338470" y="1006549"/>
                  <a:pt x="676940" y="1077433"/>
                  <a:pt x="900224" y="921489"/>
                </a:cubicBezTo>
                <a:cubicBezTo>
                  <a:pt x="1123508" y="765545"/>
                  <a:pt x="1339703" y="0"/>
                  <a:pt x="1339703" y="0"/>
                </a:cubicBezTo>
                <a:lnTo>
                  <a:pt x="1339703" y="0"/>
                </a:lnTo>
              </a:path>
            </a:pathLst>
          </a:custGeom>
          <a:noFill/>
          <a:ln cmpd="dbl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5BB67-5B5A-48D0-AEDA-016C4394479A}"/>
              </a:ext>
            </a:extLst>
          </p:cNvPr>
          <p:cNvSpPr txBox="1"/>
          <p:nvPr/>
        </p:nvSpPr>
        <p:spPr>
          <a:xfrm>
            <a:off x="2227084" y="5830192"/>
            <a:ext cx="627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</a:rPr>
              <a:t>Further validation of the CEP and the critical exponents</a:t>
            </a:r>
          </a:p>
          <a:p>
            <a:r>
              <a:rPr lang="en-US" b="1" i="0" dirty="0">
                <a:solidFill>
                  <a:srgbClr val="FF0000"/>
                </a:solidFill>
                <a:sym typeface="Wingdings" panose="05000000000000000000" pitchFamily="2" charset="2"/>
              </a:rPr>
              <a:t> 3D </a:t>
            </a:r>
            <a:r>
              <a:rPr lang="en-US" b="1" i="0" dirty="0" err="1">
                <a:solidFill>
                  <a:srgbClr val="FF0000"/>
                </a:solidFill>
                <a:sym typeface="Wingdings" panose="05000000000000000000" pitchFamily="2" charset="2"/>
              </a:rPr>
              <a:t>Ising</a:t>
            </a:r>
            <a:r>
              <a:rPr lang="en-US" b="1" i="0" dirty="0">
                <a:solidFill>
                  <a:srgbClr val="FF0000"/>
                </a:solidFill>
                <a:sym typeface="Wingdings" panose="05000000000000000000" pitchFamily="2" charset="2"/>
              </a:rPr>
              <a:t> universality class</a:t>
            </a:r>
            <a:endParaRPr lang="en-US" b="1" i="0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568313-9560-4E85-8EF9-93236E8AF097}"/>
              </a:ext>
            </a:extLst>
          </p:cNvPr>
          <p:cNvGrpSpPr/>
          <p:nvPr/>
        </p:nvGrpSpPr>
        <p:grpSpPr>
          <a:xfrm>
            <a:off x="7116110" y="3858164"/>
            <a:ext cx="1356006" cy="369332"/>
            <a:chOff x="7116110" y="3858164"/>
            <a:chExt cx="1356006" cy="36933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FE0126-597E-4264-B2F2-275DCF56EE2D}"/>
                </a:ext>
              </a:extLst>
            </p:cNvPr>
            <p:cNvCxnSpPr/>
            <p:nvPr/>
          </p:nvCxnSpPr>
          <p:spPr>
            <a:xfrm flipH="1">
              <a:off x="7116110" y="4043803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7A41A7-1021-4672-A73F-572ED9CCB44B}"/>
                    </a:ext>
                  </a:extLst>
                </p:cNvPr>
                <p:cNvSpPr/>
                <p:nvPr/>
              </p:nvSpPr>
              <p:spPr>
                <a:xfrm>
                  <a:off x="7415801" y="3858164"/>
                  <a:ext cx="1056315" cy="369332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𝑐𝑒𝑝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7A41A7-1021-4672-A73F-572ED9CCB4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801" y="3858164"/>
                  <a:ext cx="1056315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452"/>
                  </a:stretch>
                </a:blip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2"/>
    </p:custDataLst>
    <p:extLst>
      <p:ext uri="{BB962C8B-B14F-4D97-AF65-F5344CB8AC3E}">
        <p14:creationId xmlns:p14="http://schemas.microsoft.com/office/powerpoint/2010/main" val="1297182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9" grpId="0"/>
      <p:bldP spid="33" grpId="0" animBg="1"/>
      <p:bldP spid="16" grpId="0" animBg="1"/>
      <p:bldP spid="18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24F4092-1878-45A8-BAB6-0364DEA12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85908"/>
              </p:ext>
            </p:extLst>
          </p:nvPr>
        </p:nvGraphicFramePr>
        <p:xfrm>
          <a:off x="5275263" y="358380"/>
          <a:ext cx="3640137" cy="503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02" name="SPW 14.0 Graph" r:id="rId5" imgW="3593656" imgH="4966831" progId="SigmaPlotGraphicObject.13">
                  <p:embed/>
                </p:oleObj>
              </mc:Choice>
              <mc:Fallback>
                <p:oleObj name="SPW 14.0 Graph" r:id="rId5" imgW="3593656" imgH="4966831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5263" y="358380"/>
                        <a:ext cx="3640137" cy="5030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21261"/>
              </p:ext>
            </p:extLst>
          </p:nvPr>
        </p:nvGraphicFramePr>
        <p:xfrm>
          <a:off x="931863" y="311953"/>
          <a:ext cx="3640137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103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1863" y="311953"/>
                        <a:ext cx="3640137" cy="489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56A043-3B17-4FD4-93AD-9C5E56F64BF9}"/>
                  </a:ext>
                </a:extLst>
              </p:cNvPr>
              <p:cNvSpPr txBox="1"/>
              <p:nvPr/>
            </p:nvSpPr>
            <p:spPr>
              <a:xfrm>
                <a:off x="5620822" y="386732"/>
                <a:ext cx="3124200" cy="42030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56A043-3B17-4FD4-93AD-9C5E56F6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822" y="386732"/>
                <a:ext cx="3124200" cy="420308"/>
              </a:xfrm>
              <a:prstGeom prst="rect">
                <a:avLst/>
              </a:prstGeom>
              <a:blipFill>
                <a:blip r:embed="rId9"/>
                <a:stretch>
                  <a:fillRect t="-82609" r="-7407" b="-10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4099EFDD-6DC5-47D5-9021-514133D492B8}"/>
                  </a:ext>
                </a:extLst>
              </p:cNvPr>
              <p:cNvSpPr/>
              <p:nvPr/>
            </p:nvSpPr>
            <p:spPr>
              <a:xfrm>
                <a:off x="62202" y="71893"/>
                <a:ext cx="45859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−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4099EFDD-6DC5-47D5-9021-514133D49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4585998" cy="48012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964AE4-0D8A-4CF5-85EF-AC28B31A8AA4}"/>
                  </a:ext>
                </a:extLst>
              </p:cNvPr>
              <p:cNvSpPr/>
              <p:nvPr/>
            </p:nvSpPr>
            <p:spPr>
              <a:xfrm>
                <a:off x="1447800" y="5503717"/>
                <a:ext cx="7086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i="0" dirty="0">
                    <a:solidFill>
                      <a:srgbClr val="FB1525"/>
                    </a:solidFill>
                  </a:rPr>
                  <a:t>Data collapse onto a single curve, confirms the expected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2000" b="1" i="1" smtClean="0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i="0" dirty="0">
                    <a:solidFill>
                      <a:srgbClr val="FB1525"/>
                    </a:solidFill>
                  </a:rPr>
                  <a:t>dependent </a:t>
                </a:r>
                <a:r>
                  <a:rPr lang="en-US" sz="2000" b="1" i="0" dirty="0">
                    <a:solidFill>
                      <a:srgbClr val="FF0000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non-singular scaling function.</a:t>
                </a:r>
                <a:endParaRPr lang="en-US" sz="2000" b="1" i="0" dirty="0">
                  <a:solidFill>
                    <a:srgbClr val="FB1525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964AE4-0D8A-4CF5-85EF-AC28B31A8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03717"/>
                <a:ext cx="7086600" cy="707886"/>
              </a:xfrm>
              <a:prstGeom prst="rect">
                <a:avLst/>
              </a:prstGeom>
              <a:blipFill>
                <a:blip r:embed="rId11"/>
                <a:stretch>
                  <a:fillRect l="-947" t="-4310" r="-120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F1F5D-E182-488E-BCEF-8C2710191C30}"/>
                  </a:ext>
                </a:extLst>
              </p:cNvPr>
              <p:cNvSpPr/>
              <p:nvPr/>
            </p:nvSpPr>
            <p:spPr>
              <a:xfrm>
                <a:off x="2891680" y="5204628"/>
                <a:ext cx="2326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𝝉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</m:t>
                        </m:r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𝑻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𝑪𝑬𝑷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𝑻</m:t>
                        </m:r>
                      </m:e>
                      <m:sub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𝑪𝑬𝑷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F1F5D-E182-488E-BCEF-8C2710191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680" y="5204628"/>
                <a:ext cx="2326919" cy="369332"/>
              </a:xfrm>
              <a:prstGeom prst="rect">
                <a:avLst/>
              </a:prstGeom>
              <a:blipFill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C6262EC-0237-4475-AFA5-7A9935B33E46}"/>
              </a:ext>
            </a:extLst>
          </p:cNvPr>
          <p:cNvSpPr txBox="1"/>
          <p:nvPr/>
        </p:nvSpPr>
        <p:spPr>
          <a:xfrm>
            <a:off x="4895419" y="25908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 </a:t>
            </a:r>
          </a:p>
          <a:p>
            <a:r>
              <a:rPr lang="en-US" dirty="0"/>
              <a:t>driven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25268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BBC5F7-230B-43BC-AB9C-24CC3A55D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602578"/>
              </p:ext>
            </p:extLst>
          </p:nvPr>
        </p:nvGraphicFramePr>
        <p:xfrm>
          <a:off x="4421009" y="363151"/>
          <a:ext cx="3658221" cy="505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061" name="SPW 14.0 Graph" r:id="rId5" imgW="3593656" imgH="4966831" progId="SigmaPlotGraphicObject.13">
                  <p:embed/>
                </p:oleObj>
              </mc:Choice>
              <mc:Fallback>
                <p:oleObj name="SPW 14.0 Graph" r:id="rId5" imgW="3593656" imgH="4966831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1009" y="363151"/>
                        <a:ext cx="3658221" cy="5055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216899"/>
              </p:ext>
            </p:extLst>
          </p:nvPr>
        </p:nvGraphicFramePr>
        <p:xfrm>
          <a:off x="87011" y="341741"/>
          <a:ext cx="3640137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9062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011" y="341741"/>
                        <a:ext cx="3640137" cy="489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0CDA-2C63-41BA-B5CB-6DF0AC079007}"/>
                  </a:ext>
                </a:extLst>
              </p:cNvPr>
              <p:cNvSpPr txBox="1"/>
              <p:nvPr/>
            </p:nvSpPr>
            <p:spPr>
              <a:xfrm>
                <a:off x="4607440" y="378954"/>
                <a:ext cx="3352800" cy="4511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L)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𝛽𝛿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31C0CDA-2C63-41BA-B5CB-6DF0AC079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40" y="378954"/>
                <a:ext cx="3352800" cy="451149"/>
              </a:xfrm>
              <a:prstGeom prst="rect">
                <a:avLst/>
              </a:prstGeom>
              <a:blipFill>
                <a:blip r:embed="rId9"/>
                <a:stretch>
                  <a:fillRect t="-77027" r="-6909" b="-89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3304F8ED-342E-444E-8DD3-C38C867E8D82}"/>
                  </a:ext>
                </a:extLst>
              </p:cNvPr>
              <p:cNvSpPr/>
              <p:nvPr/>
            </p:nvSpPr>
            <p:spPr>
              <a:xfrm>
                <a:off x="62202" y="71893"/>
                <a:ext cx="43573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𝑺𝒖𝒄𝒄𝒆𝒑𝒕𝒊𝒃𝒍𝒊𝒕𝒚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𝑺𝒄𝒂𝒍𝒊𝒏𝒈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𝑭𝒖𝒏𝒄𝒕𝒊𝒐𝒏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3304F8ED-342E-444E-8DD3-C38C867E8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4357398" cy="480120"/>
              </a:xfrm>
              <a:prstGeom prst="roundRect">
                <a:avLst/>
              </a:prstGeom>
              <a:blipFill>
                <a:blip r:embed="rId10"/>
                <a:stretch>
                  <a:fillRect b="-7500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9A4AA67-70CC-4651-8FD7-4E209049D5D6}"/>
                  </a:ext>
                </a:extLst>
              </p:cNvPr>
              <p:cNvSpPr/>
              <p:nvPr/>
            </p:nvSpPr>
            <p:spPr>
              <a:xfrm>
                <a:off x="1447800" y="5473806"/>
                <a:ext cx="70866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1" i="0" dirty="0">
                    <a:solidFill>
                      <a:srgbClr val="FB1525"/>
                    </a:solidFill>
                  </a:rPr>
                  <a:t>Data collapse onto a single curve, confirms the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B152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2000" b="1">
                        <a:solidFill>
                          <a:srgbClr val="FB152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i="0" dirty="0">
                    <a:solidFill>
                      <a:srgbClr val="FB1525"/>
                    </a:solidFill>
                  </a:rPr>
                  <a:t>dependent </a:t>
                </a:r>
                <a:r>
                  <a:rPr lang="en-US" sz="2000" b="1" i="0" dirty="0">
                    <a:solidFill>
                      <a:srgbClr val="FF0000"/>
                    </a:solidFill>
                    <a:cs typeface="Arial" panose="020B0604020202020204" pitchFamily="34" charset="0"/>
                    <a:sym typeface="Wingdings" panose="05000000000000000000" pitchFamily="2" charset="2"/>
                  </a:rPr>
                  <a:t>non-singular scaling function.</a:t>
                </a:r>
                <a:endParaRPr lang="en-US" sz="2000" b="1" i="0" dirty="0">
                  <a:solidFill>
                    <a:srgbClr val="FB1525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9A4AA67-70CC-4651-8FD7-4E209049D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73806"/>
                <a:ext cx="7086600" cy="707886"/>
              </a:xfrm>
              <a:prstGeom prst="rect">
                <a:avLst/>
              </a:prstGeom>
              <a:blipFill>
                <a:blip r:embed="rId11"/>
                <a:stretch>
                  <a:fillRect l="-947" t="-4310" r="-120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E319DA-FDE2-493C-86A2-C4ECD368DA5F}"/>
                  </a:ext>
                </a:extLst>
              </p:cNvPr>
              <p:cNvSpPr/>
              <p:nvPr/>
            </p:nvSpPr>
            <p:spPr>
              <a:xfrm>
                <a:off x="2908182" y="5169445"/>
                <a:ext cx="233038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𝝁</m:t>
                        </m:r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𝜇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𝐶𝐸𝑃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𝐶𝐸𝑃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2E319DA-FDE2-493C-86A2-C4ECD368D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82" y="5169445"/>
                <a:ext cx="2330383" cy="404983"/>
              </a:xfrm>
              <a:prstGeom prst="rect">
                <a:avLst/>
              </a:prstGeom>
              <a:blipFill>
                <a:blip r:embed="rId12"/>
                <a:stretch>
                  <a:fillRect t="-454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16DDC2-53CA-41FC-96C6-7A48D753E6E5}"/>
                  </a:ext>
                </a:extLst>
              </p:cNvPr>
              <p:cNvSpPr txBox="1"/>
              <p:nvPr/>
            </p:nvSpPr>
            <p:spPr>
              <a:xfrm>
                <a:off x="3238954" y="4777139"/>
                <a:ext cx="1752146" cy="376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𝜇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𝐶𝐸𝑃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~ 90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16DDC2-53CA-41FC-96C6-7A48D753E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954" y="4777139"/>
                <a:ext cx="1752146" cy="376706"/>
              </a:xfrm>
              <a:prstGeom prst="rect">
                <a:avLst/>
              </a:prstGeom>
              <a:blipFill>
                <a:blip r:embed="rId1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7698482-9C6A-4824-AD55-5BBFE9CED1B5}"/>
              </a:ext>
            </a:extLst>
          </p:cNvPr>
          <p:cNvSpPr txBox="1"/>
          <p:nvPr/>
        </p:nvSpPr>
        <p:spPr>
          <a:xfrm>
            <a:off x="3886200" y="209149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 </a:t>
            </a:r>
          </a:p>
          <a:p>
            <a:r>
              <a:rPr lang="en-US" dirty="0"/>
              <a:t>driven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0780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F325C3-8D38-4806-B605-2ACC0FB6B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390685"/>
              </p:ext>
            </p:extLst>
          </p:nvPr>
        </p:nvGraphicFramePr>
        <p:xfrm>
          <a:off x="5240008" y="214312"/>
          <a:ext cx="3594100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662" name="SPW 14.0 Graph" r:id="rId5" imgW="3594207" imgH="4965612" progId="SigmaPlotGraphicObject.13">
                  <p:embed/>
                </p:oleObj>
              </mc:Choice>
              <mc:Fallback>
                <p:oleObj name="SPW 14.0 Graph" r:id="rId5" imgW="3594207" imgH="4965612" progId="SigmaPlotGraphicObject.1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BF325C3-8D38-4806-B605-2ACC0FB6B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0008" y="214312"/>
                        <a:ext cx="3594100" cy="496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E911D1-FA85-45EC-B988-066E514541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53" y="228600"/>
          <a:ext cx="3738078" cy="502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1663" name="SPW 14.0 Graph" r:id="rId7" imgW="3640794" imgH="4892204" progId="SigmaPlotGraphicObject.13">
                  <p:embed/>
                </p:oleObj>
              </mc:Choice>
              <mc:Fallback>
                <p:oleObj name="SPW 14.0 Graph" r:id="rId7" imgW="3640794" imgH="4892204" progId="SigmaPlotGraphicObject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DE911D1-FA85-45EC-B988-066E51454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053" y="228600"/>
                        <a:ext cx="3738078" cy="502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560316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B1525"/>
                </a:solidFill>
              </a:rPr>
              <a:t>Data collapse onto a single curve, confirms the expected </a:t>
            </a:r>
            <a:r>
              <a:rPr lang="en-US" sz="2000" b="1" i="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function.</a:t>
            </a:r>
            <a:endParaRPr lang="en-US" sz="2000" b="1" i="0" dirty="0">
              <a:solidFill>
                <a:srgbClr val="FB1525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/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Rounded Rectangle 21">
                <a:extLst>
                  <a:ext uri="{FF2B5EF4-FFF2-40B4-BE49-F238E27FC236}">
                    <a16:creationId xmlns:a16="http://schemas.microsoft.com/office/drawing/2014/main" id="{31439A65-BB4D-436F-96B1-6FBB82F50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71893"/>
                <a:ext cx="3671598" cy="48012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/>
              <p:nvPr/>
            </p:nvSpPr>
            <p:spPr bwMode="auto">
              <a:xfrm>
                <a:off x="8148308" y="4821032"/>
                <a:ext cx="685800" cy="304800"/>
              </a:xfrm>
              <a:prstGeom prst="rect">
                <a:avLst/>
              </a:prstGeom>
              <a:solidFill>
                <a:srgbClr val="FFFF00">
                  <a:alpha val="49019"/>
                </a:srgbClr>
              </a:solidFill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bject 21">
                <a:extLst>
                  <a:ext uri="{FF2B5EF4-FFF2-40B4-BE49-F238E27FC236}">
                    <a16:creationId xmlns:a16="http://schemas.microsoft.com/office/drawing/2014/main" id="{5642281E-5154-4DD6-9903-16B5AFA2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8308" y="4821032"/>
                <a:ext cx="685800" cy="304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E3F110-8AAA-473B-B0B1-16919AF8F7C5}"/>
                  </a:ext>
                </a:extLst>
              </p:cNvPr>
              <p:cNvSpPr txBox="1"/>
              <p:nvPr/>
            </p:nvSpPr>
            <p:spPr>
              <a:xfrm>
                <a:off x="2133600" y="5268754"/>
                <a:ext cx="4487382" cy="376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b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e>
                    </m:rad>
                    <m:r>
                      <a:rPr lang="en-US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/>
                  <a:t>as a proxy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𝐶𝐸𝑃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~ 90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𝑀𝑒𝑉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E3F110-8AAA-473B-B0B1-16919AF8F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68754"/>
                <a:ext cx="4487382" cy="376706"/>
              </a:xfrm>
              <a:prstGeom prst="rect">
                <a:avLst/>
              </a:prstGeom>
              <a:blipFill>
                <a:blip r:embed="rId13"/>
                <a:stretch>
                  <a:fillRect l="-67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406A3A-CF47-465A-9732-FE8AE327A60C}"/>
                  </a:ext>
                </a:extLst>
              </p:cNvPr>
              <p:cNvSpPr txBox="1"/>
              <p:nvPr/>
            </p:nvSpPr>
            <p:spPr>
              <a:xfrm>
                <a:off x="5181600" y="172752"/>
                <a:ext cx="3611456" cy="44396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b="0" i="0" dirty="0">
                    <a:latin typeface="+mj-lt"/>
                    <a:ea typeface="Cambria Math" panose="02040503050406030204" pitchFamily="18" charset="0"/>
                  </a:rPr>
                  <a:t>, L)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𝛽𝛿</m:t>
                            </m:r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𝛽𝛿</m:t>
                                </m:r>
                              </m:num>
                              <m:den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406A3A-CF47-465A-9732-FE8AE327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2752"/>
                <a:ext cx="3611456" cy="443968"/>
              </a:xfrm>
              <a:prstGeom prst="rect">
                <a:avLst/>
              </a:prstGeom>
              <a:blipFill>
                <a:blip r:embed="rId14"/>
                <a:stretch>
                  <a:fillRect t="-79452" r="-3041" b="-90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FBEB5CA-C6D3-4931-86DD-FECAE01EC5EE}"/>
              </a:ext>
            </a:extLst>
          </p:cNvPr>
          <p:cNvSpPr txBox="1"/>
          <p:nvPr/>
        </p:nvSpPr>
        <p:spPr>
          <a:xfrm>
            <a:off x="4304437" y="237479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 </a:t>
            </a:r>
          </a:p>
          <a:p>
            <a:r>
              <a:rPr lang="en-US" dirty="0"/>
              <a:t>driven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760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3B15EE8-F25B-4E2A-8A9A-3115D86F0FA3}"/>
              </a:ext>
            </a:extLst>
          </p:cNvPr>
          <p:cNvGrpSpPr/>
          <p:nvPr/>
        </p:nvGrpSpPr>
        <p:grpSpPr>
          <a:xfrm>
            <a:off x="1888670" y="712943"/>
            <a:ext cx="5140519" cy="4122182"/>
            <a:chOff x="1888670" y="776735"/>
            <a:chExt cx="5140519" cy="412218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F9570CD-36FF-4A0B-B5A6-43D5D05DF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88670" y="961274"/>
              <a:ext cx="5140519" cy="393764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27A8D-5B99-4428-B832-4AB09E78AD7F}"/>
                </a:ext>
              </a:extLst>
            </p:cNvPr>
            <p:cNvSpPr/>
            <p:nvPr/>
          </p:nvSpPr>
          <p:spPr>
            <a:xfrm>
              <a:off x="3048000" y="776735"/>
              <a:ext cx="35977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i="0" dirty="0">
                  <a:solidFill>
                    <a:srgbClr val="000000"/>
                  </a:solidFill>
                  <a:latin typeface="arial" panose="020B0604020202020204" pitchFamily="34" charset="0"/>
                </a:rPr>
                <a:t>(STAR) </a:t>
              </a:r>
              <a:r>
                <a:rPr lang="en-US" sz="1400" b="1" i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Phys.Rev.Lett</a:t>
              </a:r>
              <a:r>
                <a:rPr lang="en-US" sz="1400" b="1" i="0" dirty="0">
                  <a:solidFill>
                    <a:srgbClr val="000000"/>
                  </a:solidFill>
                  <a:latin typeface="arial" panose="020B0604020202020204" pitchFamily="34" charset="0"/>
                </a:rPr>
                <a:t>. 112 (2014) 032302</a:t>
              </a:r>
              <a:endParaRPr lang="en-US" sz="1400" dirty="0"/>
            </a:p>
          </p:txBody>
        </p:sp>
      </p:grp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788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2800" y="6400800"/>
            <a:ext cx="5334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5861A-ED30-41B6-8023-E10A7A7FFDB7}"/>
              </a:ext>
            </a:extLst>
          </p:cNvPr>
          <p:cNvGrpSpPr/>
          <p:nvPr/>
        </p:nvGrpSpPr>
        <p:grpSpPr>
          <a:xfrm>
            <a:off x="5334000" y="685800"/>
            <a:ext cx="3644114" cy="4424974"/>
            <a:chOff x="5456344" y="820175"/>
            <a:chExt cx="3644114" cy="442497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7AD39621-CAC9-4A3C-A1E7-418EAE8A06B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5649233" y="1092958"/>
                <a:ext cx="3451225" cy="415219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10014" name="SPW 14.0 Graph" r:id="rId6" imgW="3816214" imgH="4203612" progId="SigmaPlotGraphicObject.13">
                        <p:embed/>
                      </p:oleObj>
                    </mc:Choice>
                    <mc:Fallback>
                      <p:oleObj name="SPW 14.0 Graph" r:id="rId6" imgW="3816214" imgH="4203612" progId="SigmaPlotGraphicObject.13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7AD39621-CAC9-4A3C-A1E7-418EAE8A06B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49233" y="1092958"/>
                              <a:ext cx="3451225" cy="415219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5">
                  <a:extLst>
                    <a:ext uri="{FF2B5EF4-FFF2-40B4-BE49-F238E27FC236}">
                      <a16:creationId xmlns:a16="http://schemas.microsoft.com/office/drawing/2014/main" id="{7AD39621-CAC9-4A3C-A1E7-418EAE8A06B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9658316"/>
                    </p:ext>
                  </p:extLst>
                </p:nvPr>
              </p:nvGraphicFramePr>
              <p:xfrm>
                <a:off x="5649233" y="1092958"/>
                <a:ext cx="3451225" cy="415219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84588" name="SPW 14.0 Graph" r:id="rId8" imgW="3816214" imgH="4203612" progId="SigmaPlotGraphicObject.13">
                        <p:embed/>
                      </p:oleObj>
                    </mc:Choice>
                    <mc:Fallback>
                      <p:oleObj name="SPW 14.0 Graph" r:id="rId8" imgW="3816214" imgH="4203612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49233" y="1092958"/>
                              <a:ext cx="3451225" cy="415219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31C0CDA-2C63-41BA-B5CB-6DF0AC079007}"/>
                    </a:ext>
                  </a:extLst>
                </p:cNvPr>
                <p:cNvSpPr txBox="1"/>
                <p:nvPr/>
              </p:nvSpPr>
              <p:spPr>
                <a:xfrm>
                  <a:off x="5456344" y="820175"/>
                  <a:ext cx="3611456" cy="44396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r>
                    <a:rPr lang="en-US" sz="2000" b="0" i="0" dirty="0">
                      <a:latin typeface="+mj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000" b="0" i="0" dirty="0">
                      <a:latin typeface="+mj-lt"/>
                      <a:ea typeface="Cambria Math" panose="02040503050406030204" pitchFamily="18" charset="0"/>
                    </a:rPr>
                    <a:t>, L)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𝛽𝛿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31C0CDA-2C63-41BA-B5CB-6DF0AC0790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344" y="820175"/>
                  <a:ext cx="3611456" cy="443968"/>
                </a:xfrm>
                <a:prstGeom prst="rect">
                  <a:avLst/>
                </a:prstGeom>
                <a:blipFill>
                  <a:blip r:embed="rId10"/>
                  <a:stretch>
                    <a:fillRect t="-80556" r="-3041" b="-9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3304F8ED-342E-444E-8DD3-C38C867E8D82}"/>
                  </a:ext>
                </a:extLst>
              </p:cNvPr>
              <p:cNvSpPr/>
              <p:nvPr/>
            </p:nvSpPr>
            <p:spPr>
              <a:xfrm>
                <a:off x="62201" y="71893"/>
                <a:ext cx="6262399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  <m:r>
                        <a:rPr lang="en-US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𝑭𝒖𝒏𝒄𝒕𝒊𝒐𝒏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𝒇𝒐𝒓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𝑵𝒆𝒕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𝒃𝒂𝒓𝒚𝒐𝒏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𝑺𝒖𝒄𝒄𝒆𝒑𝒕𝒊𝒃𝒍𝒊𝒕𝒚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𝒓𝒂𝒕𝒊𝒐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1" name="Rounded Rectangle 21">
                <a:extLst>
                  <a:ext uri="{FF2B5EF4-FFF2-40B4-BE49-F238E27FC236}">
                    <a16:creationId xmlns:a16="http://schemas.microsoft.com/office/drawing/2014/main" id="{3304F8ED-342E-444E-8DD3-C38C867E8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" y="71893"/>
                <a:ext cx="6262399" cy="48012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9A4AA67-70CC-4651-8FD7-4E209049D5D6}"/>
              </a:ext>
            </a:extLst>
          </p:cNvPr>
          <p:cNvSpPr/>
          <p:nvPr/>
        </p:nvSpPr>
        <p:spPr>
          <a:xfrm>
            <a:off x="1454888" y="5714571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B1525"/>
                </a:solidFill>
              </a:rPr>
              <a:t>Data collapse onto a single curve, confirms the expected </a:t>
            </a:r>
            <a:r>
              <a:rPr lang="en-US" sz="2000" b="1" i="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non-singular scaling function.</a:t>
            </a:r>
            <a:endParaRPr lang="en-US" sz="2000" b="1" i="0" dirty="0">
              <a:solidFill>
                <a:srgbClr val="FB1525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43ACD9-90A9-4F9D-BFB4-1F2320D93D35}"/>
              </a:ext>
            </a:extLst>
          </p:cNvPr>
          <p:cNvGrpSpPr/>
          <p:nvPr/>
        </p:nvGrpSpPr>
        <p:grpSpPr>
          <a:xfrm>
            <a:off x="15875" y="685800"/>
            <a:ext cx="3717925" cy="4402303"/>
            <a:chOff x="15875" y="792048"/>
            <a:chExt cx="3717925" cy="440230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>
                  <a:extLst>
                    <a:ext uri="{FF2B5EF4-FFF2-40B4-BE49-F238E27FC236}">
                      <a16:creationId xmlns:a16="http://schemas.microsoft.com/office/drawing/2014/main" id="{9B530ECD-4C6C-4FFC-8F96-1A84E46BACA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875" y="985889"/>
                <a:ext cx="3717925" cy="4208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10015" name="SPW 14.0 Graph" r:id="rId12" imgW="3720993" imgH="4209919" progId="SigmaPlotGraphicObject.13">
                        <p:embed/>
                      </p:oleObj>
                    </mc:Choice>
                    <mc:Fallback>
                      <p:oleObj name="SPW 14.0 Graph" r:id="rId12" imgW="3720993" imgH="4209919" progId="SigmaPlotGraphicObject.13">
                        <p:embed/>
                        <p:pic>
                          <p:nvPicPr>
                            <p:cNvPr id="3" name="Object 2">
                              <a:extLst>
                                <a:ext uri="{FF2B5EF4-FFF2-40B4-BE49-F238E27FC236}">
                                  <a16:creationId xmlns:a16="http://schemas.microsoft.com/office/drawing/2014/main" id="{9B530ECD-4C6C-4FFC-8F96-1A84E46BACA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875" y="985889"/>
                              <a:ext cx="3717925" cy="42084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>
                  <a:extLst>
                    <a:ext uri="{FF2B5EF4-FFF2-40B4-BE49-F238E27FC236}">
                      <a16:creationId xmlns:a16="http://schemas.microsoft.com/office/drawing/2014/main" id="{9B530ECD-4C6C-4FFC-8F96-1A84E46BACA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10732796"/>
                    </p:ext>
                  </p:extLst>
                </p:nvPr>
              </p:nvGraphicFramePr>
              <p:xfrm>
                <a:off x="15875" y="985889"/>
                <a:ext cx="3717925" cy="420846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84589" name="SPW 14.0 Graph" r:id="rId14" imgW="3720993" imgH="4209919" progId="SigmaPlotGraphicObject.13">
                        <p:embed/>
                      </p:oleObj>
                    </mc:Choice>
                    <mc:Fallback>
                      <p:oleObj name="SPW 14.0 Graph" r:id="rId14" imgW="3720993" imgH="4209919" progId="SigmaPlotGraphicObject.1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875" y="985889"/>
                              <a:ext cx="3717925" cy="42084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8A486B6-A2A8-4AEE-B508-3C3163B442CE}"/>
                    </a:ext>
                  </a:extLst>
                </p:cNvPr>
                <p:cNvSpPr txBox="1"/>
                <p:nvPr/>
              </p:nvSpPr>
              <p:spPr>
                <a:xfrm>
                  <a:off x="69109" y="792048"/>
                  <a:ext cx="3611456" cy="44396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a14:m>
                  <a:r>
                    <a:rPr lang="en-US" sz="2000" b="0" i="0" dirty="0">
                      <a:latin typeface="+mj-lt"/>
                      <a:ea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2000" b="0" i="0" dirty="0">
                      <a:latin typeface="+mj-lt"/>
                      <a:ea typeface="Cambria Math" panose="02040503050406030204" pitchFamily="18" charset="0"/>
                    </a:rPr>
                    <a:t>, L)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𝛽𝛿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𝛽𝛿</m:t>
                                  </m:r>
                                </m:num>
                                <m:den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8A486B6-A2A8-4AEE-B508-3C3163B44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9" y="792048"/>
                  <a:ext cx="3611456" cy="443968"/>
                </a:xfrm>
                <a:prstGeom prst="rect">
                  <a:avLst/>
                </a:prstGeom>
                <a:blipFill>
                  <a:blip r:embed="rId16"/>
                  <a:stretch>
                    <a:fillRect t="-80556" r="-4722" b="-9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BA2EFD8B-0618-4DEC-9F95-1CF15E660039}"/>
                  </a:ext>
                </a:extLst>
              </p:cNvPr>
              <p:cNvSpPr txBox="1"/>
              <p:nvPr/>
            </p:nvSpPr>
            <p:spPr bwMode="auto">
              <a:xfrm>
                <a:off x="3452142" y="4795445"/>
                <a:ext cx="2434306" cy="919126"/>
              </a:xfrm>
              <a:prstGeom prst="rect">
                <a:avLst/>
              </a:prstGeom>
              <a:solidFill>
                <a:srgbClr val="FFFF00">
                  <a:alpha val="65881"/>
                </a:srgb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:br>
                  <a:rPr lang="en-US" sz="15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𝚫</m:t>
                                      </m:r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dirty="0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  <m:sub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b="1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𝚫</m:t>
                                          </m:r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  <m:sub>
                                          <m:r>
                                            <a:rPr lang="en-US" b="1" dirty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b="1" dirty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BA2EFD8B-0618-4DEC-9F95-1CF15E66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2142" y="4795445"/>
                <a:ext cx="2434306" cy="91912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D035B1-4885-4FC6-87CD-C658D431447A}"/>
                  </a:ext>
                </a:extLst>
              </p:cNvPr>
              <p:cNvSpPr txBox="1"/>
              <p:nvPr/>
            </p:nvSpPr>
            <p:spPr>
              <a:xfrm>
                <a:off x="6858000" y="-112143"/>
                <a:ext cx="2060180" cy="664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 dirty="0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sup>
                      </m:sSubSup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𝒆𝒙𝒕𝒓𝒂𝒄𝒕𝒆𝒅</m:t>
                      </m:r>
                    </m:oMath>
                  </m:oMathPara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r>
                  <a:rPr lang="en-US" sz="1600" b="1" dirty="0"/>
                  <a:t>from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𝒅𝒊𝒔𝒕𝒓𝒊𝒃𝒖𝒕𝒊𝒐𝒏𝒔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D035B1-4885-4FC6-87CD-C658D4314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-112143"/>
                <a:ext cx="2060180" cy="664156"/>
              </a:xfrm>
              <a:prstGeom prst="rect">
                <a:avLst/>
              </a:prstGeom>
              <a:blipFill>
                <a:blip r:embed="rId18"/>
                <a:stretch>
                  <a:fillRect l="-1183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893264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27</a:t>
            </a:fld>
            <a:r>
              <a:rPr lang="en-US" dirty="0"/>
              <a:t> </a:t>
            </a:r>
          </a:p>
        </p:txBody>
      </p:sp>
      <p:grpSp>
        <p:nvGrpSpPr>
          <p:cNvPr id="21" name="Group 17"/>
          <p:cNvGrpSpPr/>
          <p:nvPr/>
        </p:nvGrpSpPr>
        <p:grpSpPr>
          <a:xfrm>
            <a:off x="152399" y="76199"/>
            <a:ext cx="3205724" cy="559475"/>
            <a:chOff x="2976153" y="264225"/>
            <a:chExt cx="2811176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2983066" y="377176"/>
              <a:ext cx="2804263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/>
                <a:t>Accomplishment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395" y="609600"/>
            <a:ext cx="5400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B1525"/>
                </a:solidFill>
              </a:rPr>
              <a:t>Strong experimental indication for the CEP and its location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1263" y="635675"/>
            <a:ext cx="4042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b="1" dirty="0">
                <a:solidFill>
                  <a:srgbClr val="4B14E6"/>
                </a:solidFill>
              </a:rPr>
              <a:t>New Data from RHIC (BES-II) together with theoretical modeling, are essential for sharpening characterization of the CEP and the coexistence regions of the phase diagram</a:t>
            </a:r>
          </a:p>
        </p:txBody>
      </p:sp>
      <p:pic>
        <p:nvPicPr>
          <p:cNvPr id="28" name="Picture 15" descr="fig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972185"/>
            <a:ext cx="3194075" cy="32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08249"/>
              </p:ext>
            </p:extLst>
          </p:nvPr>
        </p:nvGraphicFramePr>
        <p:xfrm>
          <a:off x="3799047" y="1465526"/>
          <a:ext cx="849154" cy="27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88"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9047" y="1465526"/>
                        <a:ext cx="849154" cy="2764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479774"/>
              </p:ext>
            </p:extLst>
          </p:nvPr>
        </p:nvGraphicFramePr>
        <p:xfrm>
          <a:off x="3855720" y="1749081"/>
          <a:ext cx="688218" cy="30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89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55720" y="1749081"/>
                        <a:ext cx="688218" cy="3053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880" y="1580851"/>
            <a:ext cx="357410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3D </a:t>
            </a:r>
            <a:r>
              <a:rPr lang="en-US" b="1" dirty="0" err="1"/>
              <a:t>Ising</a:t>
            </a:r>
            <a:r>
              <a:rPr lang="en-US" b="1" dirty="0"/>
              <a:t> Model (static) universality class for CEP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order phase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/>
              <p:cNvSpPr txBox="1"/>
              <p:nvPr/>
            </p:nvSpPr>
            <p:spPr>
              <a:xfrm>
                <a:off x="206375" y="2530475"/>
                <a:ext cx="3489325" cy="42545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𝑐𝑒𝑝</m:t>
                          </m:r>
                        </m:sup>
                      </m:sSubSup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" y="2530475"/>
                <a:ext cx="3489325" cy="4254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76200" y="1206500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(Dynamic) Finite-Size </a:t>
            </a:r>
            <a:r>
              <a:rPr lang="en-US" u="sng" dirty="0" err="1"/>
              <a:t>Scalig</a:t>
            </a:r>
            <a:r>
              <a:rPr lang="en-US" u="sng" dirty="0"/>
              <a:t> analysis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1135"/>
              </p:ext>
            </p:extLst>
          </p:nvPr>
        </p:nvGraphicFramePr>
        <p:xfrm>
          <a:off x="4253024" y="1317486"/>
          <a:ext cx="805820" cy="184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90" name="Equation" r:id="rId11" imgW="177480" imgH="253800" progId="Equation.DSMT4">
                  <p:embed/>
                </p:oleObj>
              </mc:Choice>
              <mc:Fallback>
                <p:oleObj name="Equation" r:id="rId11" imgW="1774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53024" y="1317486"/>
                        <a:ext cx="805820" cy="1843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3364763" y="2255366"/>
            <a:ext cx="1919414" cy="2322572"/>
          </a:xfrm>
          <a:custGeom>
            <a:avLst/>
            <a:gdLst>
              <a:gd name="connsiteX0" fmla="*/ 1611630 w 2026113"/>
              <a:gd name="connsiteY0" fmla="*/ 0 h 2297430"/>
              <a:gd name="connsiteX1" fmla="*/ 1908810 w 2026113"/>
              <a:gd name="connsiteY1" fmla="*/ 160020 h 2297430"/>
              <a:gd name="connsiteX2" fmla="*/ 1943100 w 2026113"/>
              <a:gd name="connsiteY2" fmla="*/ 445770 h 2297430"/>
              <a:gd name="connsiteX3" fmla="*/ 834390 w 2026113"/>
              <a:gd name="connsiteY3" fmla="*/ 1371600 h 2297430"/>
              <a:gd name="connsiteX4" fmla="*/ 0 w 2026113"/>
              <a:gd name="connsiteY4" fmla="*/ 2297430 h 2297430"/>
              <a:gd name="connsiteX5" fmla="*/ 0 w 2026113"/>
              <a:gd name="connsiteY5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113" h="2297430">
                <a:moveTo>
                  <a:pt x="1611630" y="0"/>
                </a:moveTo>
                <a:cubicBezTo>
                  <a:pt x="1732597" y="42862"/>
                  <a:pt x="1853565" y="85725"/>
                  <a:pt x="1908810" y="160020"/>
                </a:cubicBezTo>
                <a:cubicBezTo>
                  <a:pt x="1964055" y="234315"/>
                  <a:pt x="2122170" y="243840"/>
                  <a:pt x="1943100" y="445770"/>
                </a:cubicBezTo>
                <a:cubicBezTo>
                  <a:pt x="1764030" y="647700"/>
                  <a:pt x="1158240" y="1062990"/>
                  <a:pt x="834390" y="1371600"/>
                </a:cubicBezTo>
                <a:cubicBezTo>
                  <a:pt x="510540" y="1680210"/>
                  <a:pt x="0" y="2297430"/>
                  <a:pt x="0" y="2297430"/>
                </a:cubicBezTo>
                <a:lnTo>
                  <a:pt x="0" y="2297430"/>
                </a:lnTo>
              </a:path>
            </a:pathLst>
          </a:custGeom>
          <a:noFill/>
          <a:ln w="28575">
            <a:solidFill>
              <a:srgbClr val="CAE8A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6200" y="3063739"/>
            <a:ext cx="251222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Landmark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Crossover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Deconfinement </a:t>
            </a:r>
          </a:p>
          <a:p>
            <a:pPr algn="l"/>
            <a:r>
              <a:rPr lang="en-US" dirty="0"/>
              <a:t>    validated</a:t>
            </a:r>
            <a:endParaRPr lang="en-US" baseline="-25000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(Static) Universality</a:t>
            </a:r>
          </a:p>
          <a:p>
            <a:pPr algn="l"/>
            <a:r>
              <a:rPr lang="en-US" dirty="0"/>
              <a:t>     class validated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33CC"/>
                </a:solidFill>
              </a:rPr>
              <a:t>Model H dynamic</a:t>
            </a:r>
          </a:p>
          <a:p>
            <a:pPr algn="l"/>
            <a:r>
              <a:rPr lang="en-US" sz="1600" dirty="0">
                <a:solidFill>
                  <a:srgbClr val="0033CC"/>
                </a:solidFill>
              </a:rPr>
              <a:t>Universality class?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/>
              <a:t>Other implications! </a:t>
            </a: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65184">
            <a:off x="2902320" y="4557876"/>
            <a:ext cx="351121" cy="218580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18" descr="Image result for image of world recru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/>
              <p:cNvSpPr txBox="1"/>
              <p:nvPr/>
            </p:nvSpPr>
            <p:spPr>
              <a:xfrm>
                <a:off x="3758754" y="2659466"/>
                <a:ext cx="912481" cy="304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.87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54" y="2659466"/>
                <a:ext cx="912481" cy="3048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6052074" y="5110586"/>
            <a:ext cx="2801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1525"/>
                </a:solidFill>
              </a:rPr>
              <a:t>Excitation functions for more systems are especially important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2098" y="2971800"/>
            <a:ext cx="3381901" cy="1940435"/>
            <a:chOff x="5762098" y="2777808"/>
            <a:chExt cx="3381901" cy="1940435"/>
          </a:xfrm>
        </p:grpSpPr>
        <p:pic>
          <p:nvPicPr>
            <p:cNvPr id="3789192" name="Picture 1416" descr="Highlight of the day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098" y="2777808"/>
              <a:ext cx="3381901" cy="1940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110" y="3212148"/>
              <a:ext cx="423571" cy="423571"/>
            </a:xfrm>
            <a:prstGeom prst="rect">
              <a:avLst/>
            </a:prstGeom>
          </p:spPr>
        </p:pic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29255"/>
              </p:ext>
            </p:extLst>
          </p:nvPr>
        </p:nvGraphicFramePr>
        <p:xfrm>
          <a:off x="3863975" y="2383018"/>
          <a:ext cx="7270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891" name="Equation" r:id="rId16" imgW="482400" imgH="177480" progId="Equation.DSMT4">
                  <p:embed/>
                </p:oleObj>
              </mc:Choice>
              <mc:Fallback>
                <p:oleObj name="Equation" r:id="rId16" imgW="482400" imgH="177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63975" y="2383018"/>
                        <a:ext cx="727075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5DFC0C2D-D04D-40E1-A29B-F1DAC21A53C0}"/>
                  </a:ext>
                </a:extLst>
              </p:cNvPr>
              <p:cNvSpPr txBox="1"/>
              <p:nvPr/>
            </p:nvSpPr>
            <p:spPr>
              <a:xfrm>
                <a:off x="3783569" y="2066256"/>
                <a:ext cx="831873" cy="3048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5DFC0C2D-D04D-40E1-A29B-F1DAC21A5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569" y="2066256"/>
                <a:ext cx="831873" cy="304800"/>
              </a:xfrm>
              <a:prstGeom prst="rect">
                <a:avLst/>
              </a:prstGeom>
              <a:blipFill>
                <a:blip r:embed="rId18"/>
                <a:stretch>
                  <a:fillRect l="-22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77904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 animBg="1"/>
      <p:bldP spid="32" grpId="0" animBg="1"/>
      <p:bldP spid="6" grpId="0"/>
      <p:bldP spid="7" grpId="0" animBg="1"/>
      <p:bldP spid="8" grpId="0"/>
      <p:bldP spid="33" grpId="0" animBg="1"/>
      <p:bldP spid="34" grpId="0" animBg="1"/>
      <p:bldP spid="35" grpId="0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2279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2400" i="0" dirty="0">
              <a:latin typeface="Comic Sans MS" pitchFamily="66" charset="0"/>
            </a:endParaRPr>
          </a:p>
          <a:p>
            <a:r>
              <a:rPr lang="en-US" sz="2400" b="1" i="0" dirty="0">
                <a:latin typeface="Comic Sans MS" panose="030F0702030302020204" pitchFamily="66" charset="0"/>
              </a:rPr>
              <a:t>Exploring the Phase Diagram with Susceptibility Scaling Functions: Epic Voyage or Just Another Bad Trip</a:t>
            </a:r>
            <a:endParaRPr lang="en-US" sz="2400" i="0" dirty="0">
              <a:latin typeface="Comic Sans MS" pitchFamily="66" charset="0"/>
            </a:endParaRPr>
          </a:p>
          <a:p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38556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</a:t>
            </a:fld>
            <a:r>
              <a:rPr lang="en-US" dirty="0"/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17939" y="6412865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18273" y="2114104"/>
            <a:ext cx="310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Roy.Lacey@Stonybrook.edu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28980" y="2548322"/>
                <a:ext cx="4726871" cy="3317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700" b="1" i="0" u="sng" dirty="0"/>
                  <a:t>Outline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solidFill>
                      <a:schemeClr val="accent1">
                        <a:lumMod val="50000"/>
                      </a:schemeClr>
                    </a:solidFill>
                  </a:rPr>
                  <a:t>Introduction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QCD phase diagram &amp; it’s ``landmarks”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b="1" dirty="0">
                    <a:solidFill>
                      <a:srgbClr val="FF0000"/>
                    </a:solidFill>
                  </a:rPr>
                  <a:t>Strategy for CEP search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Anatomical &amp; operational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b="1" dirty="0">
                    <a:solidFill>
                      <a:srgbClr val="FF0000"/>
                    </a:solidFill>
                  </a:rPr>
                  <a:t>Finite-Size/Finite-Time Scaling (FSS/FTS)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Basics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Proof of principle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b="1" dirty="0">
                    <a:solidFill>
                      <a:srgbClr val="FF0000"/>
                    </a:solidFill>
                  </a:rPr>
                  <a:t>Experimental FSS Scaling Functions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Estimates for the CEP &amp; 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500" dirty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>
                    <a:solidFill>
                      <a:schemeClr val="tx1"/>
                    </a:solidFill>
                  </a:rPr>
                  <a:t>FSS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5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5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5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5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1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500" dirty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sz="1500" dirty="0"/>
                  <a:t>Dynamic FSS to estimate z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700" dirty="0"/>
                  <a:t>Epilogue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980" y="2548322"/>
                <a:ext cx="4726871" cy="3317383"/>
              </a:xfrm>
              <a:prstGeom prst="rect">
                <a:avLst/>
              </a:prstGeom>
              <a:blipFill>
                <a:blip r:embed="rId4"/>
                <a:stretch>
                  <a:fillRect l="-773" t="-551" b="-5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08E7C0-4E54-478D-A6DE-A8E86F57A6AA}"/>
              </a:ext>
            </a:extLst>
          </p:cNvPr>
          <p:cNvSpPr txBox="1"/>
          <p:nvPr/>
        </p:nvSpPr>
        <p:spPr>
          <a:xfrm>
            <a:off x="4302151" y="2667000"/>
            <a:ext cx="495299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7030A0"/>
                </a:solidFill>
              </a:rPr>
              <a:t>    </a:t>
            </a:r>
            <a:r>
              <a:rPr lang="en-US" b="1" u="sng" dirty="0">
                <a:solidFill>
                  <a:srgbClr val="7030A0"/>
                </a:solidFill>
              </a:rPr>
              <a:t>Takeaway messages</a:t>
            </a:r>
            <a:r>
              <a:rPr lang="en-US" b="1" dirty="0">
                <a:solidFill>
                  <a:srgbClr val="7030A0"/>
                </a:solidFill>
              </a:rPr>
              <a:t>;</a:t>
            </a:r>
            <a:endParaRPr lang="en-US" sz="1600" b="1" dirty="0">
              <a:solidFill>
                <a:srgbClr val="7030A0"/>
              </a:solidFill>
            </a:endParaRPr>
          </a:p>
          <a:p>
            <a:pPr marL="857250" lvl="1" indent="-400050" algn="l">
              <a:buFont typeface="+mj-lt"/>
              <a:buAutoNum type="romanUcPeriod"/>
            </a:pPr>
            <a:r>
              <a:rPr lang="nn-NO" sz="1600" b="1" i="0" dirty="0">
                <a:solidFill>
                  <a:srgbClr val="7030A0"/>
                </a:solidFill>
              </a:rPr>
              <a:t>The critical end point (CEP) exists and is characterizable</a:t>
            </a:r>
          </a:p>
          <a:p>
            <a:pPr lvl="1" algn="l"/>
            <a:r>
              <a:rPr lang="nn-NO" sz="900" b="1" i="0" dirty="0">
                <a:solidFill>
                  <a:srgbClr val="7030A0"/>
                </a:solidFill>
              </a:rPr>
              <a:t> </a:t>
            </a:r>
            <a:endParaRPr lang="en-US" sz="900" b="1" i="0" dirty="0">
              <a:solidFill>
                <a:srgbClr val="7030A0"/>
              </a:solidFill>
            </a:endParaRPr>
          </a:p>
          <a:p>
            <a:pPr marL="857250" lvl="1" indent="-400050" algn="l">
              <a:buFont typeface="+mj-lt"/>
              <a:buAutoNum type="romanUcPeriod" startAt="2"/>
            </a:pPr>
            <a:r>
              <a:rPr lang="en-US" sz="1600" b="1" i="0" dirty="0">
                <a:solidFill>
                  <a:srgbClr val="7030A0"/>
                </a:solidFill>
              </a:rPr>
              <a:t>Several measurements give hints for characterization of the CEP;</a:t>
            </a:r>
          </a:p>
          <a:p>
            <a:pPr lvl="1" algn="l"/>
            <a:r>
              <a:rPr lang="en-US" sz="300" b="1" i="0" dirty="0">
                <a:solidFill>
                  <a:srgbClr val="7030A0"/>
                </a:solidFill>
              </a:rPr>
              <a:t> </a:t>
            </a:r>
          </a:p>
          <a:p>
            <a:pPr marL="1314450" lvl="2" indent="-40005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rgbClr val="7030A0"/>
                </a:solidFill>
              </a:rPr>
              <a:t>Viscous attenuation of flow</a:t>
            </a:r>
          </a:p>
          <a:p>
            <a:pPr marL="1314450" lvl="2" indent="-40005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rgbClr val="7030A0"/>
                </a:solidFill>
              </a:rPr>
              <a:t>Critical fluctuations of net-protons</a:t>
            </a:r>
          </a:p>
          <a:p>
            <a:pPr marL="1314450" lvl="2" indent="-40005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rgbClr val="7030A0"/>
                </a:solidFill>
              </a:rPr>
              <a:t>Compressibility via </a:t>
            </a:r>
            <a:r>
              <a:rPr lang="en-US" sz="1600" b="1" i="0" dirty="0" err="1">
                <a:solidFill>
                  <a:srgbClr val="7030A0"/>
                </a:solidFill>
              </a:rPr>
              <a:t>femtoscopic</a:t>
            </a:r>
            <a:r>
              <a:rPr lang="en-US" sz="1600" b="1" i="0" dirty="0">
                <a:solidFill>
                  <a:srgbClr val="7030A0"/>
                </a:solidFill>
              </a:rPr>
              <a:t> measurements</a:t>
            </a:r>
          </a:p>
          <a:p>
            <a:pPr lvl="2" algn="l"/>
            <a:r>
              <a:rPr lang="en-US" sz="700" b="1" i="0" dirty="0">
                <a:solidFill>
                  <a:srgbClr val="7030A0"/>
                </a:solidFill>
              </a:rPr>
              <a:t> </a:t>
            </a:r>
          </a:p>
          <a:p>
            <a:pPr marL="857250" lvl="1" indent="-400050" algn="l">
              <a:buFont typeface="+mj-lt"/>
              <a:buAutoNum type="romanUcPeriod" startAt="3"/>
            </a:pPr>
            <a:r>
              <a:rPr lang="en-US" sz="1600" b="1" i="0" dirty="0">
                <a:solidFill>
                  <a:srgbClr val="FF0000"/>
                </a:solidFill>
              </a:rPr>
              <a:t>Finite-Size Susceptibility</a:t>
            </a:r>
            <a:r>
              <a:rPr lang="en-US" sz="1600" b="1" i="0" dirty="0">
                <a:solidFill>
                  <a:srgbClr val="7030A0"/>
                </a:solidFill>
              </a:rPr>
              <a:t> </a:t>
            </a:r>
            <a:r>
              <a:rPr lang="en-US" sz="1600" b="1" i="0" dirty="0">
                <a:solidFill>
                  <a:srgbClr val="FF0000"/>
                </a:solidFill>
              </a:rPr>
              <a:t>Scaling functions</a:t>
            </a:r>
            <a:r>
              <a:rPr lang="en-US" sz="1600" b="1" i="0" dirty="0">
                <a:solidFill>
                  <a:srgbClr val="7030A0"/>
                </a:solidFill>
              </a:rPr>
              <a:t> are essential for identification and characterization of the CEP</a:t>
            </a:r>
            <a:endParaRPr lang="nn-NO" sz="1600" b="1" i="0" dirty="0">
              <a:solidFill>
                <a:srgbClr val="7030A0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ü"/>
            </a:pPr>
            <a:endParaRPr lang="nn-NO" sz="1600" b="1" i="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783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pic>
        <p:nvPicPr>
          <p:cNvPr id="11" name="Picture 15" descr="fig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2425" y="26584"/>
            <a:ext cx="36312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" y="67909"/>
            <a:ext cx="3025140" cy="43134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>
                <a:solidFill>
                  <a:srgbClr val="320CD6"/>
                </a:solidFill>
              </a:rPr>
              <a:t>QCD Phase Diagram</a:t>
            </a:r>
            <a:endParaRPr lang="en-US" sz="2100" dirty="0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037" y="590927"/>
            <a:ext cx="471731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0" dirty="0">
                <a:solidFill>
                  <a:schemeClr val="tx2"/>
                </a:solidFill>
              </a:rPr>
              <a:t>Quantitative study of  the QCD phase diagram is a major focus of our field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EBE937-B6FC-4603-9C13-79F661ED7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40" y="1329445"/>
            <a:ext cx="3733800" cy="351191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A41BC9-3326-49F0-8776-E66B93A9AD75}"/>
              </a:ext>
            </a:extLst>
          </p:cNvPr>
          <p:cNvSpPr/>
          <p:nvPr/>
        </p:nvSpPr>
        <p:spPr>
          <a:xfrm>
            <a:off x="228600" y="4673435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i="0" dirty="0">
                <a:solidFill>
                  <a:srgbClr val="555555"/>
                </a:solidFill>
                <a:latin typeface="Proxima Nova"/>
              </a:rPr>
              <a:t>M. A. </a:t>
            </a:r>
            <a:r>
              <a:rPr lang="en-US" sz="1600" i="0" dirty="0" err="1">
                <a:solidFill>
                  <a:srgbClr val="555555"/>
                </a:solidFill>
                <a:latin typeface="Proxima Nova"/>
              </a:rPr>
              <a:t>Halasz</a:t>
            </a:r>
            <a:r>
              <a:rPr lang="en-US" sz="1600" i="0" dirty="0">
                <a:solidFill>
                  <a:srgbClr val="555555"/>
                </a:solidFill>
                <a:latin typeface="Proxima Nova"/>
              </a:rPr>
              <a:t>, et. al.</a:t>
            </a:r>
          </a:p>
          <a:p>
            <a:pPr algn="l"/>
            <a:r>
              <a:rPr lang="en-US" sz="1600" i="0" dirty="0">
                <a:solidFill>
                  <a:srgbClr val="555555"/>
                </a:solidFill>
                <a:latin typeface="Proxima Nova"/>
              </a:rPr>
              <a:t>Phys. Rev. D </a:t>
            </a:r>
            <a:r>
              <a:rPr lang="en-US" sz="1600" b="1" i="0" dirty="0">
                <a:solidFill>
                  <a:srgbClr val="555555"/>
                </a:solidFill>
                <a:latin typeface="Proxima Nova"/>
              </a:rPr>
              <a:t>58</a:t>
            </a:r>
            <a:r>
              <a:rPr lang="en-US" sz="1600" i="0" dirty="0">
                <a:solidFill>
                  <a:srgbClr val="555555"/>
                </a:solidFill>
                <a:latin typeface="Proxima Nova"/>
              </a:rPr>
              <a:t>, 096007 (1998)</a:t>
            </a:r>
            <a:endParaRPr lang="en-US" sz="1600" b="0" i="0" dirty="0">
              <a:solidFill>
                <a:srgbClr val="555555"/>
              </a:solidFill>
              <a:effectLst/>
              <a:latin typeface="Proxima Nov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50542B-FB50-4583-93CE-B43B0F1F90A2}"/>
              </a:ext>
            </a:extLst>
          </p:cNvPr>
          <p:cNvGrpSpPr/>
          <p:nvPr/>
        </p:nvGrpSpPr>
        <p:grpSpPr>
          <a:xfrm rot="20491416">
            <a:off x="2271420" y="1540994"/>
            <a:ext cx="3807425" cy="1008750"/>
            <a:chOff x="2440975" y="2115449"/>
            <a:chExt cx="3502625" cy="10087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18325F-63C3-4E3A-97B5-8EF8EBC3DE79}"/>
                </a:ext>
              </a:extLst>
            </p:cNvPr>
            <p:cNvSpPr/>
            <p:nvPr/>
          </p:nvSpPr>
          <p:spPr>
            <a:xfrm>
              <a:off x="2440975" y="2730043"/>
              <a:ext cx="173832" cy="1524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37206DD-1B36-47C5-B98B-B84072925B00}"/>
                </a:ext>
              </a:extLst>
            </p:cNvPr>
            <p:cNvSpPr/>
            <p:nvPr/>
          </p:nvSpPr>
          <p:spPr>
            <a:xfrm rot="10800000">
              <a:off x="2594867" y="2115449"/>
              <a:ext cx="3348733" cy="1008750"/>
            </a:xfrm>
            <a:custGeom>
              <a:avLst/>
              <a:gdLst>
                <a:gd name="connsiteX0" fmla="*/ 0 w 3234690"/>
                <a:gd name="connsiteY0" fmla="*/ 0 h 1584747"/>
                <a:gd name="connsiteX1" fmla="*/ 834390 w 3234690"/>
                <a:gd name="connsiteY1" fmla="*/ 1348740 h 1584747"/>
                <a:gd name="connsiteX2" fmla="*/ 1588770 w 3234690"/>
                <a:gd name="connsiteY2" fmla="*/ 1508760 h 1584747"/>
                <a:gd name="connsiteX3" fmla="*/ 3234690 w 3234690"/>
                <a:gd name="connsiteY3" fmla="*/ 525780 h 158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690" h="1584747">
                  <a:moveTo>
                    <a:pt x="0" y="0"/>
                  </a:moveTo>
                  <a:cubicBezTo>
                    <a:pt x="284797" y="548640"/>
                    <a:pt x="569595" y="1097280"/>
                    <a:pt x="834390" y="1348740"/>
                  </a:cubicBezTo>
                  <a:cubicBezTo>
                    <a:pt x="1099185" y="1600200"/>
                    <a:pt x="1188720" y="1645920"/>
                    <a:pt x="1588770" y="1508760"/>
                  </a:cubicBezTo>
                  <a:cubicBezTo>
                    <a:pt x="1988820" y="1371600"/>
                    <a:pt x="2611755" y="948690"/>
                    <a:pt x="3234690" y="525780"/>
                  </a:cubicBezTo>
                </a:path>
              </a:pathLst>
            </a:custGeom>
            <a:noFill/>
            <a:ln w="19050">
              <a:solidFill>
                <a:srgbClr val="FB1525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B8696-9D69-466F-82D6-6FA2A4E0E7D6}"/>
                  </a:ext>
                </a:extLst>
              </p:cNvPr>
              <p:cNvSpPr txBox="1"/>
              <p:nvPr/>
            </p:nvSpPr>
            <p:spPr>
              <a:xfrm>
                <a:off x="643814" y="3614365"/>
                <a:ext cx="2170594" cy="39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𝒄𝒓𝒊𝒕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B8696-9D69-466F-82D6-6FA2A4E0E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4" y="3614365"/>
                <a:ext cx="2170594" cy="394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052337-46A6-4C9E-8F4D-2CA4F9CF377E}"/>
                  </a:ext>
                </a:extLst>
              </p:cNvPr>
              <p:cNvSpPr/>
              <p:nvPr/>
            </p:nvSpPr>
            <p:spPr>
              <a:xfrm>
                <a:off x="3810000" y="4293386"/>
                <a:ext cx="5203033" cy="188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Its location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𝑐𝑒𝑝</m:t>
                        </m:r>
                      </m:sup>
                    </m:sSup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𝑐𝑒𝑝</m:t>
                        </m:r>
                      </m:sup>
                    </m:sSubSup>
                  </m:oMath>
                </a14:m>
                <a:r>
                  <a:rPr lang="en-US" dirty="0"/>
                  <a:t>)?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Its static critical exponents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, etc.?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Static universality class?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Order of the transition</a:t>
                </a:r>
              </a:p>
              <a:p>
                <a:pPr marL="800100" lvl="1" indent="-342900" algn="l">
                  <a:buFont typeface="Wingdings" panose="05000000000000000000" pitchFamily="2" charset="2"/>
                  <a:buChar char="Ø"/>
                </a:pPr>
                <a:r>
                  <a:rPr lang="en-US" dirty="0"/>
                  <a:t>It’s dynamic critical exponent/s – z?</a:t>
                </a:r>
              </a:p>
              <a:p>
                <a:pPr marL="1257300" lvl="2" indent="-34290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Dynamic universality class?</a:t>
                </a:r>
              </a:p>
              <a:p>
                <a:pPr algn="l"/>
                <a:r>
                  <a:rPr lang="en-US" sz="700" b="1" dirty="0"/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052337-46A6-4C9E-8F4D-2CA4F9CF3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293386"/>
                <a:ext cx="5203033" cy="1888530"/>
              </a:xfrm>
              <a:prstGeom prst="rect">
                <a:avLst/>
              </a:prstGeom>
              <a:blipFill>
                <a:blip r:embed="rId7"/>
                <a:stretch>
                  <a:fillRect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C31C930-CC0A-4E21-AFF8-713C643ADCD7}"/>
              </a:ext>
            </a:extLst>
          </p:cNvPr>
          <p:cNvSpPr txBox="1"/>
          <p:nvPr/>
        </p:nvSpPr>
        <p:spPr>
          <a:xfrm>
            <a:off x="3994838" y="3913328"/>
            <a:ext cx="31361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i="0" u="sng" dirty="0">
                <a:solidFill>
                  <a:srgbClr val="4B14E6"/>
                </a:solidFill>
              </a:rPr>
              <a:t>If the CEP exists, what is;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E6970C-7681-47B1-99F5-37A06D0E6036}"/>
              </a:ext>
            </a:extLst>
          </p:cNvPr>
          <p:cNvSpPr txBox="1"/>
          <p:nvPr/>
        </p:nvSpPr>
        <p:spPr>
          <a:xfrm>
            <a:off x="3733800" y="6027589"/>
            <a:ext cx="5410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0" dirty="0">
                <a:solidFill>
                  <a:srgbClr val="FF0000"/>
                </a:solidFill>
              </a:rPr>
              <a:t>All are required to fully characterize the CEP!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21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4017"/>
            <a:ext cx="4554405" cy="3998389"/>
          </a:xfrm>
          <a:prstGeom prst="rect">
            <a:avLst/>
          </a:prstGeom>
        </p:spPr>
      </p:pic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5</a:t>
            </a:fld>
            <a:r>
              <a:rPr lang="en-US" dirty="0"/>
              <a:t> </a:t>
            </a:r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006090" y="6421280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199" y="51889"/>
            <a:ext cx="4554405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- Anatomical</a:t>
            </a:r>
            <a:r>
              <a:rPr lang="en-US" sz="2000" dirty="0"/>
              <a:t>(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96" y="594820"/>
            <a:ext cx="426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/>
              <a:t>J. </a:t>
            </a:r>
            <a:r>
              <a:rPr lang="en-US" sz="1200" b="1" dirty="0" err="1"/>
              <a:t>Cleymans</a:t>
            </a:r>
            <a:r>
              <a:rPr lang="en-US" sz="1200" b="1" dirty="0"/>
              <a:t> et al., Phys. Rev. C73, 034905</a:t>
            </a:r>
          </a:p>
          <a:p>
            <a:pPr marL="228600" indent="-228600" algn="l">
              <a:buAutoNum type="alphaUcPeriod"/>
            </a:pPr>
            <a:r>
              <a:rPr lang="en-US" sz="1200" b="1" dirty="0" err="1"/>
              <a:t>Andronic</a:t>
            </a:r>
            <a:r>
              <a:rPr lang="en-US" sz="1200" b="1" dirty="0"/>
              <a:t> et al., </a:t>
            </a:r>
            <a:r>
              <a:rPr lang="fr-FR" sz="1200" b="1" dirty="0"/>
              <a:t>Acta. </a:t>
            </a:r>
            <a:r>
              <a:rPr lang="fr-FR" sz="1200" b="1" dirty="0" err="1"/>
              <a:t>Phys.Polon</a:t>
            </a:r>
            <a:r>
              <a:rPr lang="fr-FR" sz="1200" b="1" dirty="0"/>
              <a:t>. B40, 1005 (2009)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2479" y="4941141"/>
                <a:ext cx="4453698" cy="928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2060"/>
                    </a:solidFill>
                    <a:sym typeface="Wingdings" pitchFamily="2" charset="2"/>
                  </a:rPr>
                  <a:t>Vary the beam energy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i="0" dirty="0">
                    <a:solidFill>
                      <a:srgbClr val="002060"/>
                    </a:solidFill>
                    <a:sym typeface="Wingdings" pitchFamily="2" charset="2"/>
                  </a:rPr>
                  <a:t> ) to explore the </a:t>
                </a:r>
                <a:r>
                  <a:rPr lang="en-US" b="1" i="0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0">
                            <a:solidFill>
                              <a:srgbClr val="00206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i="0" dirty="0">
                    <a:solidFill>
                      <a:srgbClr val="002060"/>
                    </a:solidFill>
                  </a:rPr>
                  <a:t>)</a:t>
                </a:r>
                <a:r>
                  <a:rPr lang="en-US" b="1" i="0" dirty="0">
                    <a:solidFill>
                      <a:srgbClr val="002060"/>
                    </a:solidFill>
                    <a:sym typeface="Wingdings" pitchFamily="2" charset="2"/>
                  </a:rPr>
                  <a:t>-</a:t>
                </a:r>
                <a:r>
                  <a:rPr lang="en-US" b="1" i="0" dirty="0">
                    <a:solidFill>
                      <a:srgbClr val="002060"/>
                    </a:solidFill>
                  </a:rPr>
                  <a:t>plane for </a:t>
                </a:r>
                <a:r>
                  <a:rPr lang="en-US" b="1" i="0" u="sng" dirty="0">
                    <a:solidFill>
                      <a:srgbClr val="002060"/>
                    </a:solidFill>
                  </a:rPr>
                  <a:t>anomalous transitions</a:t>
                </a:r>
                <a:r>
                  <a:rPr lang="en-US" b="1" i="0" dirty="0">
                    <a:solidFill>
                      <a:srgbClr val="002060"/>
                    </a:solidFill>
                  </a:rPr>
                  <a:t> which signal the CEP</a:t>
                </a:r>
                <a:r>
                  <a:rPr lang="en-US" b="1" i="0" dirty="0">
                    <a:solidFill>
                      <a:srgbClr val="002060"/>
                    </a:solidFill>
                    <a:sym typeface="Wingdings" pitchFamily="2" charset="2"/>
                  </a:rPr>
                  <a:t> </a:t>
                </a:r>
                <a:endParaRPr lang="en-US" b="1" i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9" y="4941141"/>
                <a:ext cx="4453698" cy="928524"/>
              </a:xfrm>
              <a:prstGeom prst="rect">
                <a:avLst/>
              </a:prstGeom>
              <a:blipFill>
                <a:blip r:embed="rId6"/>
                <a:stretch>
                  <a:fillRect l="-1233" t="-3947" r="-2055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80B755E-F3E1-404F-85DB-6A8D406B2709}"/>
              </a:ext>
            </a:extLst>
          </p:cNvPr>
          <p:cNvSpPr/>
          <p:nvPr/>
        </p:nvSpPr>
        <p:spPr>
          <a:xfrm>
            <a:off x="4466397" y="2736815"/>
            <a:ext cx="47376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33CC"/>
                </a:solidFill>
                <a:latin typeface="CMR10"/>
              </a:rPr>
              <a:t>If reaction trajectories pass through the critical region, it can;</a:t>
            </a:r>
          </a:p>
          <a:p>
            <a:pPr algn="l"/>
            <a:r>
              <a:rPr lang="en-US" sz="400" i="0" dirty="0">
                <a:latin typeface="CMR10"/>
              </a:rPr>
              <a:t>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CMR10"/>
              </a:rPr>
              <a:t>Influence baryon number susceptibility and the associated critical fluctuations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CMR10"/>
              </a:rPr>
              <a:t>The freezeout and the critical region should not be too far apart</a:t>
            </a:r>
            <a:endParaRPr lang="en-US" sz="2000" b="1" dirty="0">
              <a:solidFill>
                <a:srgbClr val="FF0000"/>
              </a:solidFill>
            </a:endParaRPr>
          </a:p>
          <a:p>
            <a:pPr algn="l"/>
            <a:r>
              <a:rPr lang="en-US" sz="200" i="0" dirty="0">
                <a:latin typeface="CMR10"/>
              </a:rPr>
              <a:t>  </a:t>
            </a:r>
          </a:p>
          <a:p>
            <a:pPr marL="514350" indent="-514350" algn="l">
              <a:buFont typeface="+mj-lt"/>
              <a:buAutoNum type="romanUcPeriod" startAt="2"/>
            </a:pP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latin typeface="CMR10"/>
              </a:rPr>
              <a:t>Influence baryon number susceptibility and the associated expansion dynamics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CMR10"/>
              </a:rPr>
              <a:t>The freezeout and the critical region do not have to be similarly close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AF8639-C849-47F1-8E7A-6ED6182E57BE}"/>
                  </a:ext>
                </a:extLst>
              </p:cNvPr>
              <p:cNvSpPr/>
              <p:nvPr/>
            </p:nvSpPr>
            <p:spPr>
              <a:xfrm>
                <a:off x="4453140" y="352714"/>
                <a:ext cx="4554406" cy="74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latin typeface="LiberationSans"/>
                  </a:rPr>
                  <a:t>The critical end point is characterized by singular behavior at/near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𝒄𝒆𝒑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𝒄𝒆𝒑</m:t>
                            </m:r>
                          </m:sup>
                        </m:sSubSup>
                      </m:e>
                    </m:d>
                  </m:oMath>
                </a14:m>
                <a:endParaRPr lang="en-US" sz="2000" b="1" baseline="-250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9AF8639-C849-47F1-8E7A-6ED6182E5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40" y="352714"/>
                <a:ext cx="4554406" cy="747512"/>
              </a:xfrm>
              <a:prstGeom prst="rect">
                <a:avLst/>
              </a:prstGeom>
              <a:blipFill>
                <a:blip r:embed="rId7"/>
                <a:stretch>
                  <a:fillRect t="-4918" r="-803"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ADB075D-ED29-43EC-894C-CC7B68D3D9C3}"/>
              </a:ext>
            </a:extLst>
          </p:cNvPr>
          <p:cNvGrpSpPr/>
          <p:nvPr/>
        </p:nvGrpSpPr>
        <p:grpSpPr>
          <a:xfrm>
            <a:off x="4976035" y="967527"/>
            <a:ext cx="3636962" cy="1841628"/>
            <a:chOff x="4631027" y="3040127"/>
            <a:chExt cx="4462429" cy="2300286"/>
          </a:xfrm>
        </p:grpSpPr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5ADB61FB-5A74-4D88-9BF8-EA9A34C61E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8189455"/>
                </p:ext>
              </p:extLst>
            </p:nvPr>
          </p:nvGraphicFramePr>
          <p:xfrm>
            <a:off x="4911512" y="3512210"/>
            <a:ext cx="4181944" cy="1828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2457" name="Equation" r:id="rId8" imgW="2565360" imgH="1002960" progId="Equation.DSMT4">
                    <p:embed/>
                  </p:oleObj>
                </mc:Choice>
                <mc:Fallback>
                  <p:oleObj name="Equation" r:id="rId8" imgW="2565360" imgH="1002960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11512" y="3512210"/>
                          <a:ext cx="4181944" cy="1828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205C18-3389-4805-BE8E-572A375EF964}"/>
                </a:ext>
              </a:extLst>
            </p:cNvPr>
            <p:cNvSpPr txBox="1"/>
            <p:nvPr/>
          </p:nvSpPr>
          <p:spPr>
            <a:xfrm>
              <a:off x="4631027" y="3040127"/>
              <a:ext cx="4073699" cy="480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b="1" i="0" u="sng" dirty="0"/>
                <a:t>3D-Ising Universality Class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74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C8E6BC-7707-4135-ABC4-3AFED513C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698" y="2593373"/>
            <a:ext cx="3698102" cy="310683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8DD77D7-C242-40C9-AEDE-7ABE1807813C}"/>
              </a:ext>
            </a:extLst>
          </p:cNvPr>
          <p:cNvGrpSpPr/>
          <p:nvPr/>
        </p:nvGrpSpPr>
        <p:grpSpPr>
          <a:xfrm>
            <a:off x="5594927" y="2973873"/>
            <a:ext cx="1264897" cy="1634518"/>
            <a:chOff x="5594927" y="2973873"/>
            <a:chExt cx="1264897" cy="16345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2644630-ED16-4AFF-8496-31C7D7D934BE}"/>
                    </a:ext>
                  </a:extLst>
                </p:cNvPr>
                <p:cNvSpPr/>
                <p:nvPr/>
              </p:nvSpPr>
              <p:spPr>
                <a:xfrm>
                  <a:off x="5863933" y="2973873"/>
                  <a:ext cx="842475" cy="3103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2644630-ED16-4AFF-8496-31C7D7D93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933" y="2973873"/>
                  <a:ext cx="84247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440264D-A278-4EEE-B56D-3F7767B254FF}"/>
                    </a:ext>
                  </a:extLst>
                </p:cNvPr>
                <p:cNvSpPr/>
                <p:nvPr/>
              </p:nvSpPr>
              <p:spPr>
                <a:xfrm>
                  <a:off x="5821486" y="3224940"/>
                  <a:ext cx="884922" cy="3107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440264D-A278-4EEE-B56D-3F7767B254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486" y="3224940"/>
                  <a:ext cx="884922" cy="31072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BF798FA-C74A-4366-8DF6-70C6192C6D8D}"/>
                    </a:ext>
                  </a:extLst>
                </p:cNvPr>
                <p:cNvSpPr/>
                <p:nvPr/>
              </p:nvSpPr>
              <p:spPr>
                <a:xfrm>
                  <a:off x="5594927" y="3412285"/>
                  <a:ext cx="1264897" cy="6509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sup>
                                </m:sSup>
                              </m:den>
                            </m:f>
                          </m:e>
                          <m:sub/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BF798FA-C74A-4366-8DF6-70C6192C6D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927" y="3412285"/>
                  <a:ext cx="1264897" cy="6509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8433C4D-EC0C-4DA1-ADD1-B5598C66A5D2}"/>
                    </a:ext>
                  </a:extLst>
                </p:cNvPr>
                <p:cNvSpPr/>
                <p:nvPr/>
              </p:nvSpPr>
              <p:spPr>
                <a:xfrm>
                  <a:off x="5711138" y="3960585"/>
                  <a:ext cx="1129925" cy="647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4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  <m:sub/>
                          <m:sup/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8433C4D-EC0C-4DA1-ADD1-B5598C66A5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1138" y="3960585"/>
                  <a:ext cx="1129925" cy="6478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938" y="438150"/>
            <a:ext cx="8185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2060"/>
                </a:solidFill>
              </a:rPr>
              <a:t>Anomalous transitions near the CEP </a:t>
            </a:r>
            <a:r>
              <a:rPr lang="en-US" b="1" i="0" dirty="0">
                <a:solidFill>
                  <a:srgbClr val="002060"/>
                </a:solidFill>
                <a:sym typeface="Wingdings" panose="05000000000000000000" pitchFamily="2" charset="2"/>
              </a:rPr>
              <a:t>lead to critical fluctuations of the conserved charges (q = Q, B, S)</a:t>
            </a:r>
            <a:endParaRPr lang="en-US" b="1" i="0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4440" y="1141023"/>
            <a:ext cx="5687180" cy="1525977"/>
            <a:chOff x="3378804" y="1190446"/>
            <a:chExt cx="5687180" cy="1525977"/>
          </a:xfrm>
        </p:grpSpPr>
        <p:grpSp>
          <p:nvGrpSpPr>
            <p:cNvPr id="6" name="Group 5"/>
            <p:cNvGrpSpPr/>
            <p:nvPr/>
          </p:nvGrpSpPr>
          <p:grpSpPr>
            <a:xfrm>
              <a:off x="3886200" y="1429393"/>
              <a:ext cx="5179784" cy="1287030"/>
              <a:chOff x="3964216" y="846570"/>
              <a:chExt cx="5179784" cy="128703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63579" y="846570"/>
                <a:ext cx="4296601" cy="843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4216" y="1793708"/>
                <a:ext cx="5179784" cy="339892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378804" y="1190446"/>
              <a:ext cx="55258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0" dirty="0">
                  <a:solidFill>
                    <a:srgbClr val="002060"/>
                  </a:solidFill>
                </a:rPr>
                <a:t>The moments of these distributions grow as powers of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/>
          <a:srcRect l="54861" t="39921" b="29866"/>
          <a:stretch/>
        </p:blipFill>
        <p:spPr>
          <a:xfrm>
            <a:off x="7086600" y="3108057"/>
            <a:ext cx="1880712" cy="260692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29680"/>
              </p:ext>
            </p:extLst>
          </p:nvPr>
        </p:nvGraphicFramePr>
        <p:xfrm>
          <a:off x="3812544" y="1477032"/>
          <a:ext cx="966792" cy="35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703" name="Equation" r:id="rId13" imgW="749160" imgH="279360" progId="Equation.DSMT4">
                  <p:embed/>
                </p:oleObj>
              </mc:Choice>
              <mc:Fallback>
                <p:oleObj name="Equation" r:id="rId13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544" y="1477032"/>
                        <a:ext cx="966792" cy="35946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60184" y="5659795"/>
                <a:ext cx="6916497" cy="89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Measure cumulants of conserved charge distributions as a function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lang="en-US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T), to search for critical fluctuations!</a:t>
                </a:r>
              </a:p>
              <a:p>
                <a:r>
                  <a:rPr lang="en-US" sz="1600" b="1" dirty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Proviso  Finite size/time effects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84" y="5659795"/>
                <a:ext cx="6916497" cy="897746"/>
              </a:xfrm>
              <a:prstGeom prst="rect">
                <a:avLst/>
              </a:prstGeom>
              <a:blipFill>
                <a:blip r:embed="rId15"/>
                <a:stretch>
                  <a:fillRect t="-3378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661097" y="4727735"/>
            <a:ext cx="25679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</a:rPr>
              <a:t>**Fluctuations can be </a:t>
            </a:r>
          </a:p>
          <a:p>
            <a:r>
              <a:rPr lang="en-US" sz="1600" b="1" i="0" dirty="0">
                <a:solidFill>
                  <a:srgbClr val="FF0000"/>
                </a:solidFill>
              </a:rPr>
              <a:t>expressed as a ratio </a:t>
            </a:r>
          </a:p>
          <a:p>
            <a:r>
              <a:rPr lang="en-US" sz="1600" b="1" i="0" dirty="0">
                <a:solidFill>
                  <a:srgbClr val="FF0000"/>
                </a:solidFill>
              </a:rPr>
              <a:t>of susceptibilities**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94004"/>
              </p:ext>
            </p:extLst>
          </p:nvPr>
        </p:nvGraphicFramePr>
        <p:xfrm>
          <a:off x="8881232" y="1181190"/>
          <a:ext cx="1873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704" name="Equation" r:id="rId16" imgW="126720" imgH="203040" progId="Equation.DSMT4">
                  <p:embed/>
                </p:oleObj>
              </mc:Choice>
              <mc:Fallback>
                <p:oleObj name="Equation" r:id="rId1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1232" y="1181190"/>
                        <a:ext cx="187325" cy="296863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9A8D2E-AF91-4073-9CFA-92183796359A}"/>
                  </a:ext>
                </a:extLst>
              </p:cNvPr>
              <p:cNvSpPr/>
              <p:nvPr/>
            </p:nvSpPr>
            <p:spPr>
              <a:xfrm>
                <a:off x="-54917" y="2762185"/>
                <a:ext cx="3334986" cy="3031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700" dirty="0">
                    <a:solidFill>
                      <a:schemeClr val="accent5"/>
                    </a:solidFill>
                  </a:rPr>
                  <a:t>A flat distribution has only one non-zero cumulant C</a:t>
                </a:r>
                <a:r>
                  <a:rPr lang="en-US" sz="1700" baseline="-25000" dirty="0">
                    <a:solidFill>
                      <a:schemeClr val="accent5"/>
                    </a:solidFill>
                  </a:rPr>
                  <a:t>1</a:t>
                </a:r>
                <a:r>
                  <a:rPr lang="en-US" sz="1700" dirty="0">
                    <a:solidFill>
                      <a:schemeClr val="accent5"/>
                    </a:solidFill>
                  </a:rPr>
                  <a:t>.</a:t>
                </a:r>
              </a:p>
              <a:p>
                <a:pPr algn="l"/>
                <a:r>
                  <a:rPr lang="en-US" sz="600" dirty="0">
                    <a:solidFill>
                      <a:schemeClr val="accent5"/>
                    </a:solidFill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7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7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70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sz="170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chemeClr val="accent5"/>
                    </a:solidFill>
                  </a:rPr>
                  <a:t>0, for n &gt; 2, for a Gaussian distribution</a:t>
                </a:r>
              </a:p>
              <a:p>
                <a:pPr algn="l"/>
                <a:r>
                  <a:rPr lang="en-US" sz="600" dirty="0">
                    <a:solidFill>
                      <a:schemeClr val="accent5"/>
                    </a:solidFill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v"/>
                </a:pPr>
                <a:r>
                  <a:rPr lang="en-US" sz="1700" dirty="0">
                    <a:solidFill>
                      <a:schemeClr val="accent5"/>
                    </a:solidFill>
                  </a:rPr>
                  <a:t>Higher order cumulants characterizes the non-Gaussianity of a distribution</a:t>
                </a:r>
              </a:p>
              <a:p>
                <a:pPr algn="l"/>
                <a:r>
                  <a:rPr lang="en-US" sz="800" dirty="0">
                    <a:solidFill>
                      <a:schemeClr val="accent5"/>
                    </a:solidFill>
                  </a:rPr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sz="1700" dirty="0">
                    <a:solidFill>
                      <a:schemeClr val="accent5"/>
                    </a:solidFill>
                  </a:rPr>
                  <a:t>Higher order cumulants reach their maximum at/near the CEP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9A8D2E-AF91-4073-9CFA-921837963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917" y="2762185"/>
                <a:ext cx="3334986" cy="3031984"/>
              </a:xfrm>
              <a:prstGeom prst="rect">
                <a:avLst/>
              </a:prstGeom>
              <a:blipFill>
                <a:blip r:embed="rId18"/>
                <a:stretch>
                  <a:fillRect l="-914" t="-604" r="-2377" b="-2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34">
            <a:extLst>
              <a:ext uri="{FF2B5EF4-FFF2-40B4-BE49-F238E27FC236}">
                <a16:creationId xmlns:a16="http://schemas.microsoft.com/office/drawing/2014/main" id="{BE9531EC-5652-458C-B02A-DDFE9C30133F}"/>
              </a:ext>
            </a:extLst>
          </p:cNvPr>
          <p:cNvSpPr/>
          <p:nvPr/>
        </p:nvSpPr>
        <p:spPr>
          <a:xfrm>
            <a:off x="98923" y="78480"/>
            <a:ext cx="5496004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– Critical fluctuations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CA7507-C5D5-4110-BC01-A2286A637178}"/>
              </a:ext>
            </a:extLst>
          </p:cNvPr>
          <p:cNvGrpSpPr/>
          <p:nvPr/>
        </p:nvGrpSpPr>
        <p:grpSpPr>
          <a:xfrm>
            <a:off x="0" y="1024272"/>
            <a:ext cx="3036931" cy="1682888"/>
            <a:chOff x="0" y="1024272"/>
            <a:chExt cx="3036931" cy="1682888"/>
          </a:xfrm>
        </p:grpSpPr>
        <p:sp>
          <p:nvSpPr>
            <p:cNvPr id="16" name="Rectangle 15"/>
            <p:cNvSpPr/>
            <p:nvPr/>
          </p:nvSpPr>
          <p:spPr>
            <a:xfrm>
              <a:off x="81265" y="1024272"/>
              <a:ext cx="28905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0" u="sng" dirty="0">
                  <a:solidFill>
                    <a:srgbClr val="00B0F0"/>
                  </a:solidFill>
                </a:rPr>
                <a:t>Cumulants often used to</a:t>
              </a:r>
            </a:p>
            <a:p>
              <a:r>
                <a:rPr lang="en-US" b="1" i="0" u="sng" dirty="0">
                  <a:solidFill>
                    <a:srgbClr val="00B0F0"/>
                  </a:solidFill>
                </a:rPr>
                <a:t>Characterize distribution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390A141-DB99-4C44-93B7-C5C5645DB4C5}"/>
                </a:ext>
              </a:extLst>
            </p:cNvPr>
            <p:cNvGrpSpPr/>
            <p:nvPr/>
          </p:nvGrpSpPr>
          <p:grpSpPr>
            <a:xfrm>
              <a:off x="0" y="1618745"/>
              <a:ext cx="3036931" cy="1088415"/>
              <a:chOff x="-7088" y="1682537"/>
              <a:chExt cx="3036931" cy="10884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EE847C3-666E-465C-B36D-14BCFCBEE4E8}"/>
                      </a:ext>
                    </a:extLst>
                  </p:cNvPr>
                  <p:cNvSpPr/>
                  <p:nvPr/>
                </p:nvSpPr>
                <p:spPr>
                  <a:xfrm>
                    <a:off x="0" y="1682537"/>
                    <a:ext cx="1157047" cy="39549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EE847C3-666E-465C-B36D-14BCFCBEE4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1682537"/>
                    <a:ext cx="1157047" cy="39549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31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08C5836-2C8D-4191-8EC6-A39ACBC20E85}"/>
                      </a:ext>
                    </a:extLst>
                  </p:cNvPr>
                  <p:cNvSpPr/>
                  <p:nvPr/>
                </p:nvSpPr>
                <p:spPr>
                  <a:xfrm>
                    <a:off x="1450436" y="1690003"/>
                    <a:ext cx="1579407" cy="3957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508C5836-2C8D-4191-8EC6-A39ACBC20E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0436" y="1690003"/>
                    <a:ext cx="1579407" cy="39574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30EF17F-EC7F-4354-9193-F885B22700ED}"/>
                      </a:ext>
                    </a:extLst>
                  </p:cNvPr>
                  <p:cNvSpPr/>
                  <p:nvPr/>
                </p:nvSpPr>
                <p:spPr>
                  <a:xfrm>
                    <a:off x="-7088" y="2016565"/>
                    <a:ext cx="1579407" cy="3971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930EF17F-EC7F-4354-9193-F885B22700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088" y="2016565"/>
                    <a:ext cx="1579407" cy="39716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86E8C57E-04F7-4D6A-A345-BB2C2A8DFB80}"/>
                      </a:ext>
                    </a:extLst>
                  </p:cNvPr>
                  <p:cNvSpPr/>
                  <p:nvPr/>
                </p:nvSpPr>
                <p:spPr>
                  <a:xfrm>
                    <a:off x="-7088" y="2375779"/>
                    <a:ext cx="2703882" cy="3951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accent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>
                                          <a:solidFill>
                                            <a:schemeClr val="accent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baseline="30000" dirty="0"/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86E8C57E-04F7-4D6A-A345-BB2C2A8DFB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7088" y="2375779"/>
                    <a:ext cx="2703882" cy="39517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D155927-9DF3-4896-B1CE-A6A2D557EC4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44692" y="2810417"/>
            <a:ext cx="1050605" cy="339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3F0AF1-A253-4346-B361-89DB25998305}"/>
                  </a:ext>
                </a:extLst>
              </p:cNvPr>
              <p:cNvSpPr/>
              <p:nvPr/>
            </p:nvSpPr>
            <p:spPr>
              <a:xfrm>
                <a:off x="3646287" y="1905760"/>
                <a:ext cx="122995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20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12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33F0AF1-A253-4346-B361-89DB25998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287" y="1905760"/>
                <a:ext cx="1229952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C91F1ABA-0968-4758-B0A0-BDD7C9FF238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72417" y="3563013"/>
            <a:ext cx="2408423" cy="1136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44C67E-BD67-4A8D-9EF5-AB1AEED77B6E}"/>
              </a:ext>
            </a:extLst>
          </p:cNvPr>
          <p:cNvSpPr/>
          <p:nvPr/>
        </p:nvSpPr>
        <p:spPr>
          <a:xfrm>
            <a:off x="4987218" y="2589706"/>
            <a:ext cx="3894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Stephanov</a:t>
            </a:r>
            <a:r>
              <a:rPr lang="en-US" sz="1200" b="1" dirty="0"/>
              <a:t>, Rajagopal, </a:t>
            </a:r>
            <a:r>
              <a:rPr lang="en-US" sz="1200" b="1" dirty="0" err="1"/>
              <a:t>Shuryak</a:t>
            </a:r>
            <a:r>
              <a:rPr lang="en-US" sz="1200" b="1" dirty="0"/>
              <a:t>, PRL.81, 4816 (98)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7015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754E0-FBAF-4FFF-B293-2E36D24C9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4" y="386092"/>
            <a:ext cx="4288599" cy="237660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63E50DB-729E-4FEA-94DB-32EF11F1BE23}"/>
              </a:ext>
            </a:extLst>
          </p:cNvPr>
          <p:cNvGrpSpPr/>
          <p:nvPr/>
        </p:nvGrpSpPr>
        <p:grpSpPr>
          <a:xfrm>
            <a:off x="5517679" y="439256"/>
            <a:ext cx="3626321" cy="5249484"/>
            <a:chOff x="5517679" y="439256"/>
            <a:chExt cx="3626321" cy="52494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509E17-7CA9-4FF4-8053-47870C62885D}"/>
                </a:ext>
              </a:extLst>
            </p:cNvPr>
            <p:cNvGrpSpPr/>
            <p:nvPr/>
          </p:nvGrpSpPr>
          <p:grpSpPr>
            <a:xfrm>
              <a:off x="5517679" y="439256"/>
              <a:ext cx="3626321" cy="5249484"/>
              <a:chOff x="5517679" y="439256"/>
              <a:chExt cx="3626321" cy="524948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4A0F89C-EDDE-4828-B507-94FE684FDE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014" t="4001" r="2106" b="50000"/>
              <a:stretch/>
            </p:blipFill>
            <p:spPr>
              <a:xfrm>
                <a:off x="5629523" y="2783965"/>
                <a:ext cx="3447158" cy="290477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B3C5D10-21F6-493C-BC96-B213EE3FA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86" t="2908" r="49872" b="50000"/>
              <a:stretch/>
            </p:blipFill>
            <p:spPr>
              <a:xfrm>
                <a:off x="5517679" y="439256"/>
                <a:ext cx="3626321" cy="3033771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E38255-9AC4-4C70-9037-0E7D3CA8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6478" y="614918"/>
              <a:ext cx="2993058" cy="145792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r="45139"/>
          <a:stretch/>
        </p:blipFill>
        <p:spPr>
          <a:xfrm>
            <a:off x="3657600" y="717845"/>
            <a:ext cx="1904108" cy="718756"/>
          </a:xfrm>
          <a:prstGeom prst="rect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effectLst>
            <a:glow rad="127000">
              <a:srgbClr val="FFFF00"/>
            </a:glo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22FEE0-F438-41CB-91D3-548D77E96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3675631"/>
            <a:ext cx="2715159" cy="173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C3C9799C-005F-4DB1-8B61-4DC79E0ADEC6}"/>
                  </a:ext>
                </a:extLst>
              </p:cNvPr>
              <p:cNvSpPr txBox="1"/>
              <p:nvPr/>
            </p:nvSpPr>
            <p:spPr bwMode="auto">
              <a:xfrm>
                <a:off x="4063891" y="2427384"/>
                <a:ext cx="1841609" cy="609601"/>
              </a:xfrm>
              <a:prstGeom prst="rect">
                <a:avLst/>
              </a:prstGeom>
              <a:solidFill>
                <a:srgbClr val="FFFF00">
                  <a:alpha val="65881"/>
                </a:srgbClr>
              </a:solidFill>
              <a:ln>
                <a:solidFill>
                  <a:schemeClr val="tx1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/>
                <a:br>
                  <a:rPr lang="en-US" sz="13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</m:sSubSup>
                      <m:r>
                        <a:rPr lang="en-US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sz="1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3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13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den>
                      </m:f>
                      <m:r>
                        <a:rPr lang="en-US" sz="13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3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C3C9799C-005F-4DB1-8B61-4DC79E0AD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3891" y="2427384"/>
                <a:ext cx="1841609" cy="60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676401" y="5638800"/>
            <a:ext cx="72923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36600"/>
                </a:solidFill>
              </a:rPr>
              <a:t>The singular contributions to baryon number susceptibility ratios are universal features for phase transitions and the existence of the CEP</a:t>
            </a:r>
            <a:r>
              <a:rPr lang="en-US" b="1" dirty="0">
                <a:solidFill>
                  <a:srgbClr val="336600"/>
                </a:solidFill>
                <a:cs typeface="Arial" panose="020B0604020202020204" pitchFamily="34" charset="0"/>
              </a:rPr>
              <a:t>!</a:t>
            </a:r>
          </a:p>
          <a:p>
            <a:r>
              <a:rPr lang="en-US" sz="1600" b="1" dirty="0">
                <a:solidFill>
                  <a:srgbClr val="FB1525"/>
                </a:solidFill>
                <a:sym typeface="Wingdings" panose="05000000000000000000" pitchFamily="2" charset="2"/>
              </a:rPr>
              <a:t>Proviso  Finite size/time effects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72627"/>
            <a:ext cx="305638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4B14E6"/>
                </a:solidFill>
              </a:rPr>
              <a:t>Non-monotonic patterns for cumulants or susceptibility ratios could signal  the CEP </a:t>
            </a:r>
          </a:p>
          <a:p>
            <a:pPr algn="l"/>
            <a:r>
              <a:rPr lang="en-US" sz="700" b="1" i="0" dirty="0">
                <a:solidFill>
                  <a:srgbClr val="4B14E6"/>
                </a:solidFill>
              </a:rPr>
              <a:t>  </a:t>
            </a:r>
            <a:endParaRPr lang="en-US" sz="700" b="1" i="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0070C0"/>
                </a:solidFill>
              </a:rPr>
              <a:t>Dependence on reaction trajectory</a:t>
            </a:r>
          </a:p>
          <a:p>
            <a:pPr algn="l"/>
            <a:r>
              <a:rPr lang="en-US" sz="600" b="1" i="0" dirty="0">
                <a:solidFill>
                  <a:srgbClr val="0070C0"/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rgbClr val="FF0000"/>
                </a:solidFill>
                <a:latin typeface="CMR10"/>
              </a:rPr>
              <a:t>The freezeout and the critical region should not be too far apart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en-US" sz="1600" b="1" i="0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F6DE87-8BD7-4CC0-9FBC-2BB99CCDAC35}"/>
              </a:ext>
            </a:extLst>
          </p:cNvPr>
          <p:cNvSpPr/>
          <p:nvPr/>
        </p:nvSpPr>
        <p:spPr>
          <a:xfrm>
            <a:off x="2966498" y="3208318"/>
            <a:ext cx="271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B96E57"/>
                </a:solidFill>
              </a:rPr>
              <a:t>Holographic QCD phase diagram with critical point</a:t>
            </a:r>
          </a:p>
        </p:txBody>
      </p:sp>
      <p:cxnSp>
        <p:nvCxnSpPr>
          <p:cNvPr id="13313" name="Straight Arrow Connector 13312">
            <a:extLst>
              <a:ext uri="{FF2B5EF4-FFF2-40B4-BE49-F238E27FC236}">
                <a16:creationId xmlns:a16="http://schemas.microsoft.com/office/drawing/2014/main" id="{41B3DD83-F5CD-4893-B35C-38CDA4EDAC30}"/>
              </a:ext>
            </a:extLst>
          </p:cNvPr>
          <p:cNvCxnSpPr/>
          <p:nvPr/>
        </p:nvCxnSpPr>
        <p:spPr>
          <a:xfrm flipV="1">
            <a:off x="4572000" y="4114800"/>
            <a:ext cx="2667000" cy="53340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6" name="Straight Arrow Connector 13315">
            <a:extLst>
              <a:ext uri="{FF2B5EF4-FFF2-40B4-BE49-F238E27FC236}">
                <a16:creationId xmlns:a16="http://schemas.microsoft.com/office/drawing/2014/main" id="{F987530A-398D-4D62-932B-1291841C9D3B}"/>
              </a:ext>
            </a:extLst>
          </p:cNvPr>
          <p:cNvCxnSpPr/>
          <p:nvPr/>
        </p:nvCxnSpPr>
        <p:spPr>
          <a:xfrm flipV="1">
            <a:off x="4191000" y="4542915"/>
            <a:ext cx="3161276" cy="254724"/>
          </a:xfrm>
          <a:prstGeom prst="straightConnector1">
            <a:avLst/>
          </a:prstGeom>
          <a:ln>
            <a:solidFill>
              <a:srgbClr val="FB1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6D59995-ED2E-4583-B092-56A164842AD0}"/>
              </a:ext>
            </a:extLst>
          </p:cNvPr>
          <p:cNvCxnSpPr>
            <a:cxnSpLocks/>
          </p:cNvCxnSpPr>
          <p:nvPr/>
        </p:nvCxnSpPr>
        <p:spPr>
          <a:xfrm flipV="1">
            <a:off x="4572000" y="1823584"/>
            <a:ext cx="2590800" cy="2812450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DDFE31-D210-4C77-A498-A8C3528222AB}"/>
              </a:ext>
            </a:extLst>
          </p:cNvPr>
          <p:cNvCxnSpPr>
            <a:cxnSpLocks/>
          </p:cNvCxnSpPr>
          <p:nvPr/>
        </p:nvCxnSpPr>
        <p:spPr>
          <a:xfrm flipV="1">
            <a:off x="4191000" y="2269203"/>
            <a:ext cx="3139839" cy="2516751"/>
          </a:xfrm>
          <a:prstGeom prst="straightConnector1">
            <a:avLst/>
          </a:prstGeom>
          <a:ln>
            <a:solidFill>
              <a:srgbClr val="FB1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4">
            <a:extLst>
              <a:ext uri="{FF2B5EF4-FFF2-40B4-BE49-F238E27FC236}">
                <a16:creationId xmlns:a16="http://schemas.microsoft.com/office/drawing/2014/main" id="{1D0BAF63-7196-4C19-BCDF-9463D697DF3C}"/>
              </a:ext>
            </a:extLst>
          </p:cNvPr>
          <p:cNvSpPr/>
          <p:nvPr/>
        </p:nvSpPr>
        <p:spPr>
          <a:xfrm>
            <a:off x="98923" y="78480"/>
            <a:ext cx="5496004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– Critical fluctuations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74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7210"/>
            <a:ext cx="3986659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1818" y="888366"/>
                <a:ext cx="655885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0" dirty="0"/>
                  <a:t>O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18" y="888366"/>
                <a:ext cx="655885" cy="369332"/>
              </a:xfrm>
              <a:prstGeom prst="rect">
                <a:avLst/>
              </a:prstGeom>
              <a:blipFill>
                <a:blip r:embed="rId6"/>
                <a:stretch>
                  <a:fillRect t="-10000" r="-64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160" y="838200"/>
            <a:ext cx="1701900" cy="38760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179017" y="2197322"/>
          <a:ext cx="1287627" cy="47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062" name="Equation" r:id="rId8" imgW="749160" imgH="279360" progId="Equation.DSMT4">
                  <p:embed/>
                </p:oleObj>
              </mc:Choice>
              <mc:Fallback>
                <p:oleObj name="Equation" r:id="rId8" imgW="749160" imgH="27936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017" y="2197322"/>
                        <a:ext cx="1287627" cy="47875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82875" y="1331913"/>
          <a:ext cx="9175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2063" name="Equation" r:id="rId10" imgW="533160" imgH="266400" progId="Equation.DSMT4">
                  <p:embed/>
                </p:oleObj>
              </mc:Choice>
              <mc:Fallback>
                <p:oleObj name="Equation" r:id="rId10" imgW="533160" imgH="2664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1331913"/>
                        <a:ext cx="917575" cy="458787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153F6F-7B26-498B-9F29-BF28EFAE7E37}"/>
                  </a:ext>
                </a:extLst>
              </p:cNvPr>
              <p:cNvSpPr txBox="1"/>
              <p:nvPr/>
            </p:nvSpPr>
            <p:spPr>
              <a:xfrm>
                <a:off x="4754487" y="4458069"/>
                <a:ext cx="41186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R</a:t>
                </a:r>
                <a:r>
                  <a:rPr lang="en-US" sz="2000" b="1" i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out 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- R</a:t>
                </a:r>
                <a:r>
                  <a:rPr lang="en-US" sz="2000" b="1" i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side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) sensitive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/>
                    </m:sSub>
                  </m:oMath>
                </a14:m>
                <a:endParaRPr lang="en-US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153F6F-7B26-498B-9F29-BF28EFAE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87" y="4458069"/>
                <a:ext cx="4118611" cy="400110"/>
              </a:xfrm>
              <a:prstGeom prst="rect">
                <a:avLst/>
              </a:prstGeom>
              <a:blipFill>
                <a:blip r:embed="rId1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5F0B1B-F629-4F1D-8383-7DBC313CFC15}"/>
                  </a:ext>
                </a:extLst>
              </p:cNvPr>
              <p:cNvSpPr/>
              <p:nvPr/>
            </p:nvSpPr>
            <p:spPr>
              <a:xfrm>
                <a:off x="4522974" y="3107074"/>
                <a:ext cx="4581639" cy="1231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33CC"/>
                    </a:solidFill>
                  </a:rPr>
                  <a:t>The divergence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/>
                    </m:sSub>
                    <m:r>
                      <a:rPr lang="en-US" b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0" dirty="0">
                    <a:solidFill>
                      <a:srgbClr val="0033CC"/>
                    </a:solidFill>
                  </a:rPr>
                  <a:t>at or near the CEP</a:t>
                </a:r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“softens’’ the sound speed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s</a:t>
                </a:r>
                <a:endParaRPr lang="en-US" baseline="-25000" dirty="0"/>
              </a:p>
              <a:p>
                <a:pPr marL="742950" lvl="1" indent="-285750" algn="l">
                  <a:buFont typeface="Wingdings" panose="05000000000000000000" pitchFamily="2" charset="2"/>
                  <a:buChar char="ü"/>
                </a:pPr>
                <a:r>
                  <a:rPr lang="en-US" dirty="0"/>
                  <a:t>and extends the emission duration </a:t>
                </a:r>
              </a:p>
              <a:p>
                <a:pPr lvl="1" algn="l"/>
                <a:r>
                  <a:rPr lang="en-US" dirty="0"/>
                  <a:t>encoded in </a:t>
                </a:r>
                <a:r>
                  <a:rPr lang="en-US" b="1" dirty="0">
                    <a:solidFill>
                      <a:srgbClr val="FF0000"/>
                    </a:solidFill>
                  </a:rPr>
                  <a:t>R</a:t>
                </a:r>
                <a:r>
                  <a:rPr lang="en-US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out</a:t>
                </a:r>
                <a:endParaRPr lang="en-US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5F0B1B-F629-4F1D-8383-7DBC313CF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974" y="3107074"/>
                <a:ext cx="4581639" cy="1231106"/>
              </a:xfrm>
              <a:prstGeom prst="rect">
                <a:avLst/>
              </a:prstGeom>
              <a:blipFill>
                <a:blip r:embed="rId13"/>
                <a:stretch>
                  <a:fillRect l="-1197" t="-2970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E357BC7-66B0-4296-A62B-EBF96CC89A8E}"/>
              </a:ext>
            </a:extLst>
          </p:cNvPr>
          <p:cNvGrpSpPr/>
          <p:nvPr/>
        </p:nvGrpSpPr>
        <p:grpSpPr>
          <a:xfrm>
            <a:off x="4905715" y="497874"/>
            <a:ext cx="4225837" cy="2460490"/>
            <a:chOff x="4905715" y="47468"/>
            <a:chExt cx="4225837" cy="2460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23">
                  <a:extLst>
                    <a:ext uri="{FF2B5EF4-FFF2-40B4-BE49-F238E27FC236}">
                      <a16:creationId xmlns:a16="http://schemas.microsoft.com/office/drawing/2014/main" id="{0564518D-3E86-494C-A77C-79EC49F087CD}"/>
                    </a:ext>
                  </a:extLst>
                </p:cNvPr>
                <p:cNvSpPr txBox="1"/>
                <p:nvPr/>
              </p:nvSpPr>
              <p:spPr>
                <a:xfrm>
                  <a:off x="7724552" y="1157696"/>
                  <a:ext cx="1371733" cy="1128304"/>
                </a:xfrm>
                <a:prstGeom prst="rect">
                  <a:avLst/>
                </a:prstGeom>
                <a:solidFill>
                  <a:srgbClr val="FFFF00">
                    <a:alpha val="36000"/>
                  </a:srgbClr>
                </a:solidFill>
              </p:spPr>
              <p:txBody>
                <a:bodyPr>
                  <a:normAutofit fontScale="62500" lnSpcReduction="20000"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25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 sz="2500" dirty="0"/>
                    <a:t> </a:t>
                  </a:r>
                </a:p>
                <a:p>
                  <a:endParaRPr lang="en-US" sz="2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5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bject 23">
                  <a:extLst>
                    <a:ext uri="{FF2B5EF4-FFF2-40B4-BE49-F238E27FC236}">
                      <a16:creationId xmlns:a16="http://schemas.microsoft.com/office/drawing/2014/main" id="{0564518D-3E86-494C-A77C-79EC49F08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552" y="1157696"/>
                  <a:ext cx="1371733" cy="1128304"/>
                </a:xfrm>
                <a:prstGeom prst="rect">
                  <a:avLst/>
                </a:prstGeom>
                <a:blipFill>
                  <a:blip r:embed="rId15"/>
                  <a:stretch>
                    <a:fillRect t="-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C44DE2-979E-4677-9B72-BFE4E95A4218}"/>
                </a:ext>
              </a:extLst>
            </p:cNvPr>
            <p:cNvSpPr txBox="1"/>
            <p:nvPr/>
          </p:nvSpPr>
          <p:spPr>
            <a:xfrm>
              <a:off x="4905715" y="47468"/>
              <a:ext cx="422583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0" dirty="0">
                  <a:solidFill>
                    <a:srgbClr val="002060"/>
                  </a:solidFill>
                </a:rPr>
                <a:t>The radii of the “fireball” encode</a:t>
              </a:r>
            </a:p>
            <a:p>
              <a:r>
                <a:rPr lang="en-US" sz="2000" b="1" i="0" dirty="0">
                  <a:solidFill>
                    <a:srgbClr val="002060"/>
                  </a:solidFill>
                </a:rPr>
                <a:t>space-time information related to</a:t>
              </a:r>
            </a:p>
            <a:p>
              <a:r>
                <a:rPr lang="en-US" sz="2000" b="1" i="0" dirty="0">
                  <a:solidFill>
                    <a:srgbClr val="002060"/>
                  </a:solidFill>
                </a:rPr>
                <a:t>the expansion dynamics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9B00D3A-D4EB-4D65-A9C0-D8687F3D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533802" y="1079208"/>
              <a:ext cx="2190750" cy="142875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6BAB6E-B779-45F9-BA56-94B807D1107B}"/>
              </a:ext>
            </a:extLst>
          </p:cNvPr>
          <p:cNvGrpSpPr/>
          <p:nvPr/>
        </p:nvGrpSpPr>
        <p:grpSpPr>
          <a:xfrm>
            <a:off x="4594233" y="1464"/>
            <a:ext cx="4549767" cy="5803777"/>
            <a:chOff x="4594233" y="-14174"/>
            <a:chExt cx="4549767" cy="58037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A7B97D-1B45-4D0D-AF1C-A5E20C02B686}"/>
                </a:ext>
              </a:extLst>
            </p:cNvPr>
            <p:cNvGrpSpPr/>
            <p:nvPr/>
          </p:nvGrpSpPr>
          <p:grpSpPr>
            <a:xfrm>
              <a:off x="4594233" y="-14174"/>
              <a:ext cx="4549767" cy="3992520"/>
              <a:chOff x="4761614" y="2120658"/>
              <a:chExt cx="4419600" cy="3706065"/>
            </a:xfrm>
          </p:grpSpPr>
          <p:pic>
            <p:nvPicPr>
              <p:cNvPr id="28" name="Picture 2">
                <a:extLst>
                  <a:ext uri="{FF2B5EF4-FFF2-40B4-BE49-F238E27FC236}">
                    <a16:creationId xmlns:a16="http://schemas.microsoft.com/office/drawing/2014/main" id="{418F1D87-159F-484C-AA73-A86D90AA9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1614" y="2494106"/>
                <a:ext cx="4419600" cy="3332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1CCAEAD-4BC0-4BB4-8C07-74A5439A07D2}"/>
                  </a:ext>
                </a:extLst>
              </p:cNvPr>
              <p:cNvSpPr/>
              <p:nvPr/>
            </p:nvSpPr>
            <p:spPr>
              <a:xfrm>
                <a:off x="4936794" y="2120658"/>
                <a:ext cx="4138796" cy="498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Dirk </a:t>
                </a:r>
                <a:r>
                  <a:rPr lang="en-US" sz="1400" dirty="0" err="1"/>
                  <a:t>Rischke</a:t>
                </a:r>
                <a:r>
                  <a:rPr lang="en-US" sz="1400" dirty="0"/>
                  <a:t> and </a:t>
                </a:r>
                <a:r>
                  <a:rPr lang="en-US" sz="1400" dirty="0" err="1"/>
                  <a:t>Miklos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Gyulassy</a:t>
                </a:r>
                <a:endParaRPr lang="en-US" sz="1400" dirty="0"/>
              </a:p>
              <a:p>
                <a:r>
                  <a:rPr lang="en-US" sz="1400" i="0" dirty="0"/>
                  <a:t>Nucl.Phys.A608:479-512,1996</a:t>
                </a:r>
                <a:endParaRPr lang="en-US" sz="1400" dirty="0"/>
              </a:p>
            </p:txBody>
          </p:sp>
        </p:grp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65F1EB9-427A-450C-A393-2CFF0BE689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" t="46437" r="4143"/>
            <a:stretch/>
          </p:blipFill>
          <p:spPr bwMode="auto">
            <a:xfrm>
              <a:off x="4626128" y="3920014"/>
              <a:ext cx="4479047" cy="186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ounded Rectangle 34">
            <a:extLst>
              <a:ext uri="{FF2B5EF4-FFF2-40B4-BE49-F238E27FC236}">
                <a16:creationId xmlns:a16="http://schemas.microsoft.com/office/drawing/2014/main" id="{C512CEAF-42FE-408A-8875-596C62EA8D9D}"/>
              </a:ext>
            </a:extLst>
          </p:cNvPr>
          <p:cNvSpPr/>
          <p:nvPr/>
        </p:nvSpPr>
        <p:spPr>
          <a:xfrm>
            <a:off x="98923" y="78480"/>
            <a:ext cx="4260693" cy="380582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0033CC"/>
                </a:solidFill>
              </a:rPr>
              <a:t>Exploration strategy - Dynamics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2860" y="4038600"/>
            <a:ext cx="463523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Compressibility, which influences the expansion dynamics, shows a power law divergences at/near the CEP –&gt; </a:t>
            </a:r>
            <a:r>
              <a:rPr lang="en-US" sz="2000" b="1" i="0" u="sng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influence</a:t>
            </a: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?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latin typeface="LiberationSans"/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latin typeface="CMR10"/>
              </a:rPr>
              <a:t>The freezeout and the critical region do not have to be close</a:t>
            </a:r>
            <a:endParaRPr lang="en-US" sz="2000" b="1" dirty="0">
              <a:solidFill>
                <a:srgbClr val="FF0000"/>
              </a:solidFill>
            </a:endParaRPr>
          </a:p>
          <a:p>
            <a:pPr algn="l"/>
            <a:endParaRPr lang="en-US" sz="2000" i="0" dirty="0">
              <a:solidFill>
                <a:schemeClr val="bg2">
                  <a:lumMod val="25000"/>
                </a:schemeClr>
              </a:solidFill>
              <a:latin typeface="LiberationSans"/>
            </a:endParaRPr>
          </a:p>
          <a:p>
            <a:r>
              <a:rPr lang="en-US" sz="300" i="0" dirty="0">
                <a:solidFill>
                  <a:srgbClr val="FF0000"/>
                </a:solidFill>
                <a:latin typeface="LiberationSans"/>
              </a:rPr>
              <a:t> </a:t>
            </a:r>
          </a:p>
          <a:p>
            <a:endParaRPr lang="en-US" sz="400" b="1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1E9566-15FC-4E6B-8B9F-A2EAD05ABF14}"/>
                  </a:ext>
                </a:extLst>
              </p:cNvPr>
              <p:cNvSpPr/>
              <p:nvPr/>
            </p:nvSpPr>
            <p:spPr>
              <a:xfrm>
                <a:off x="1582312" y="5677757"/>
                <a:ext cx="718423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Measure </a:t>
                </a:r>
                <a:r>
                  <a:rPr lang="en-US" b="1" dirty="0">
                    <a:solidFill>
                      <a:srgbClr val="008000"/>
                    </a:solidFill>
                  </a:rPr>
                  <a:t>(R</a:t>
                </a:r>
                <a:r>
                  <a:rPr lang="en-US" b="1" baseline="30000" dirty="0">
                    <a:solidFill>
                      <a:srgbClr val="008000"/>
                    </a:solidFill>
                  </a:rPr>
                  <a:t>2</a:t>
                </a:r>
                <a:r>
                  <a:rPr lang="en-US" b="1" baseline="-25000" dirty="0">
                    <a:solidFill>
                      <a:srgbClr val="008000"/>
                    </a:solidFill>
                  </a:rPr>
                  <a:t>out </a:t>
                </a:r>
                <a:r>
                  <a:rPr lang="en-US" b="1" dirty="0">
                    <a:solidFill>
                      <a:srgbClr val="008000"/>
                    </a:solidFill>
                  </a:rPr>
                  <a:t>- R</a:t>
                </a:r>
                <a:r>
                  <a:rPr lang="en-US" b="1" baseline="30000" dirty="0">
                    <a:solidFill>
                      <a:srgbClr val="008000"/>
                    </a:solidFill>
                  </a:rPr>
                  <a:t>2</a:t>
                </a:r>
                <a:r>
                  <a:rPr lang="en-US" b="1" baseline="-25000" dirty="0">
                    <a:solidFill>
                      <a:srgbClr val="008000"/>
                    </a:solidFill>
                  </a:rPr>
                  <a:t>side</a:t>
                </a:r>
                <a:r>
                  <a:rPr lang="en-US" b="1" dirty="0">
                    <a:solidFill>
                      <a:srgbClr val="008000"/>
                    </a:solidFill>
                  </a:rPr>
                  <a:t>) </a:t>
                </a:r>
                <a:r>
                  <a:rPr lang="en-US" b="1" i="0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as a function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𝐬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rgbClr val="008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lang="en-US" b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1" i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[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cs typeface="Arial" panose="020B0604020202020204" pitchFamily="34" charset="0"/>
                  </a:rPr>
                  <a:t>, to search for non-monotonic signature signaling the CEP!</a:t>
                </a:r>
              </a:p>
              <a:p>
                <a:r>
                  <a:rPr lang="en-US" sz="1600" b="1" dirty="0">
                    <a:solidFill>
                      <a:srgbClr val="FB1525"/>
                    </a:solidFill>
                    <a:sym typeface="Wingdings" panose="05000000000000000000" pitchFamily="2" charset="2"/>
                  </a:rPr>
                  <a:t>Proviso  Finite size/time effects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1E9566-15FC-4E6B-8B9F-A2EAD05AB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2" y="5677757"/>
                <a:ext cx="7184232" cy="923330"/>
              </a:xfrm>
              <a:prstGeom prst="rect">
                <a:avLst/>
              </a:prstGeom>
              <a:blipFill>
                <a:blip r:embed="rId19"/>
                <a:stretch>
                  <a:fillRect l="-424" t="-3289" r="-1188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466316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6" grpId="0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Roy A.  Lacey, Stony Brook University, TIFR Mumbai, Nov. 19,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66900"/>
            <a:ext cx="4408438" cy="246359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200" y="66192"/>
            <a:ext cx="82296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rgbClr val="320CD6"/>
                </a:solidFill>
              </a:rPr>
              <a:t>Finite-Size effects strongly influence characterization of the CEP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40895" y="3621901"/>
            <a:ext cx="29103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E. </a:t>
            </a:r>
            <a:r>
              <a:rPr lang="en-US" sz="1400" dirty="0" err="1"/>
              <a:t>Fraga</a:t>
            </a:r>
            <a:r>
              <a:rPr lang="en-US" sz="1400" dirty="0"/>
              <a:t> et. al.</a:t>
            </a:r>
          </a:p>
          <a:p>
            <a:r>
              <a:rPr lang="en-US" sz="1200" b="1" i="0" dirty="0"/>
              <a:t>J. </a:t>
            </a:r>
            <a:r>
              <a:rPr lang="en-US" sz="1200" b="1" i="0" dirty="0" err="1"/>
              <a:t>Phys.G</a:t>
            </a:r>
            <a:r>
              <a:rPr lang="en-US" sz="1200" b="1" i="0" dirty="0"/>
              <a:t> 38:085101, 2011</a:t>
            </a:r>
            <a:endParaRPr lang="en-US" sz="1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829339" y="2202712"/>
            <a:ext cx="2644221" cy="2033446"/>
            <a:chOff x="1219200" y="2362200"/>
            <a:chExt cx="2901919" cy="1981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19200" y="2362200"/>
              <a:ext cx="685800" cy="1981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219200" y="2667000"/>
              <a:ext cx="1371600" cy="167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V="1">
              <a:off x="1219200" y="3030380"/>
              <a:ext cx="2901919" cy="13130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28370" y="4241100"/>
            <a:ext cx="46228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Displacement of pseudo-CEP &amp; pseudo-first-order transition lines due to finite-size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629" y="1759024"/>
            <a:ext cx="2549689" cy="2199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073" y="1727766"/>
            <a:ext cx="2330927" cy="1928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6427" y="4090522"/>
            <a:ext cx="2549689" cy="2375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12323" y="4694100"/>
            <a:ext cx="15953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FSE on temp </a:t>
            </a:r>
          </a:p>
          <a:p>
            <a:r>
              <a:rPr lang="en-US" dirty="0"/>
              <a:t>dependence</a:t>
            </a:r>
          </a:p>
          <a:p>
            <a:r>
              <a:rPr lang="en-US" dirty="0"/>
              <a:t>of minimum</a:t>
            </a:r>
          </a:p>
          <a:p>
            <a:r>
              <a:rPr lang="en-US" dirty="0"/>
              <a:t>~ </a:t>
            </a:r>
            <a:r>
              <a:rPr lang="en-US" sz="2000" dirty="0"/>
              <a:t>L</a:t>
            </a:r>
            <a:r>
              <a:rPr lang="en-US" sz="2000" baseline="30000" dirty="0"/>
              <a:t>2.5n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58057" y="1209724"/>
            <a:ext cx="5024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latin typeface="CMBX12"/>
              </a:rPr>
              <a:t>Finite-size effects on the sixth order cumulant</a:t>
            </a:r>
          </a:p>
          <a:p>
            <a:r>
              <a:rPr lang="en-US" i="0" dirty="0">
                <a:latin typeface="CMBX12"/>
              </a:rPr>
              <a:t>-- 3D </a:t>
            </a:r>
            <a:r>
              <a:rPr lang="en-US" i="0" dirty="0" err="1">
                <a:latin typeface="CMBX12"/>
              </a:rPr>
              <a:t>Ising</a:t>
            </a:r>
            <a:r>
              <a:rPr lang="en-US" i="0" dirty="0">
                <a:latin typeface="CMBX12"/>
              </a:rPr>
              <a:t> model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00631" y="3861202"/>
            <a:ext cx="3295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808080"/>
                </a:solidFill>
                <a:latin typeface="Times New Roman" panose="02020603050405020304" pitchFamily="18" charset="0"/>
              </a:rPr>
              <a:t>Pan </a:t>
            </a:r>
            <a:r>
              <a:rPr lang="en-US" sz="1600" i="0" dirty="0" err="1">
                <a:solidFill>
                  <a:srgbClr val="808080"/>
                </a:solidFill>
                <a:latin typeface="Times New Roman" panose="02020603050405020304" pitchFamily="18" charset="0"/>
              </a:rPr>
              <a:t>Xue</a:t>
            </a:r>
            <a:r>
              <a:rPr lang="en-US" sz="1600" i="0" dirty="0">
                <a:solidFill>
                  <a:srgbClr val="808080"/>
                </a:solidFill>
                <a:latin typeface="Times New Roman" panose="02020603050405020304" pitchFamily="18" charset="0"/>
              </a:rPr>
              <a:t> et al arXiv:1604.06858</a:t>
            </a:r>
            <a:endParaRPr lang="en-US" sz="1600" dirty="0"/>
          </a:p>
        </p:txBody>
      </p:sp>
      <p:sp>
        <p:nvSpPr>
          <p:cNvPr id="23" name="Freeform 22"/>
          <p:cNvSpPr/>
          <p:nvPr/>
        </p:nvSpPr>
        <p:spPr>
          <a:xfrm>
            <a:off x="7338060" y="3478944"/>
            <a:ext cx="1200150" cy="1258626"/>
          </a:xfrm>
          <a:custGeom>
            <a:avLst/>
            <a:gdLst>
              <a:gd name="connsiteX0" fmla="*/ 982980 w 1200150"/>
              <a:gd name="connsiteY0" fmla="*/ 0 h 1258626"/>
              <a:gd name="connsiteX1" fmla="*/ 1200150 w 1200150"/>
              <a:gd name="connsiteY1" fmla="*/ 525780 h 1258626"/>
              <a:gd name="connsiteX2" fmla="*/ 982980 w 1200150"/>
              <a:gd name="connsiteY2" fmla="*/ 1143000 h 1258626"/>
              <a:gd name="connsiteX3" fmla="*/ 0 w 1200150"/>
              <a:gd name="connsiteY3" fmla="*/ 1257300 h 1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258626">
                <a:moveTo>
                  <a:pt x="982980" y="0"/>
                </a:moveTo>
                <a:cubicBezTo>
                  <a:pt x="1091565" y="167640"/>
                  <a:pt x="1200150" y="335280"/>
                  <a:pt x="1200150" y="525780"/>
                </a:cubicBezTo>
                <a:cubicBezTo>
                  <a:pt x="1200150" y="716280"/>
                  <a:pt x="1183005" y="1021080"/>
                  <a:pt x="982980" y="1143000"/>
                </a:cubicBezTo>
                <a:cubicBezTo>
                  <a:pt x="782955" y="1264920"/>
                  <a:pt x="391477" y="1261110"/>
                  <a:pt x="0" y="12573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55970" y="1811672"/>
            <a:ext cx="0" cy="189787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rot="13372926">
            <a:off x="5960574" y="2020227"/>
            <a:ext cx="1200150" cy="1258626"/>
          </a:xfrm>
          <a:custGeom>
            <a:avLst/>
            <a:gdLst>
              <a:gd name="connsiteX0" fmla="*/ 982980 w 1200150"/>
              <a:gd name="connsiteY0" fmla="*/ 0 h 1258626"/>
              <a:gd name="connsiteX1" fmla="*/ 1200150 w 1200150"/>
              <a:gd name="connsiteY1" fmla="*/ 525780 h 1258626"/>
              <a:gd name="connsiteX2" fmla="*/ 982980 w 1200150"/>
              <a:gd name="connsiteY2" fmla="*/ 1143000 h 1258626"/>
              <a:gd name="connsiteX3" fmla="*/ 0 w 1200150"/>
              <a:gd name="connsiteY3" fmla="*/ 1257300 h 125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258626">
                <a:moveTo>
                  <a:pt x="982980" y="0"/>
                </a:moveTo>
                <a:cubicBezTo>
                  <a:pt x="1091565" y="167640"/>
                  <a:pt x="1200150" y="335280"/>
                  <a:pt x="1200150" y="525780"/>
                </a:cubicBezTo>
                <a:cubicBezTo>
                  <a:pt x="1200150" y="716280"/>
                  <a:pt x="1183005" y="1021080"/>
                  <a:pt x="982980" y="1143000"/>
                </a:cubicBezTo>
                <a:cubicBezTo>
                  <a:pt x="782955" y="1264920"/>
                  <a:pt x="391477" y="1261110"/>
                  <a:pt x="0" y="1257300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-73852" y="4934700"/>
            <a:ext cx="485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B1525"/>
                </a:solidFill>
                <a:sym typeface="Wingdings" panose="05000000000000000000" pitchFamily="2" charset="2"/>
              </a:rPr>
              <a:t>A flawless measurement, sensitive to FSE, </a:t>
            </a:r>
            <a:r>
              <a:rPr lang="en-US" b="1" u="sng" dirty="0">
                <a:solidFill>
                  <a:srgbClr val="FB1525"/>
                </a:solidFill>
                <a:sym typeface="Wingdings" panose="05000000000000000000" pitchFamily="2" charset="2"/>
              </a:rPr>
              <a:t>cann</a:t>
            </a:r>
            <a:r>
              <a:rPr lang="en-US" b="1" i="0" u="sng" dirty="0">
                <a:solidFill>
                  <a:srgbClr val="FB1525"/>
                </a:solidFill>
                <a:sym typeface="Wingdings" panose="05000000000000000000" pitchFamily="2" charset="2"/>
              </a:rPr>
              <a:t>ot</a:t>
            </a:r>
            <a:r>
              <a:rPr lang="en-US" b="1" dirty="0">
                <a:solidFill>
                  <a:srgbClr val="FB1525"/>
                </a:solidFill>
                <a:sym typeface="Wingdings" panose="05000000000000000000" pitchFamily="2" charset="2"/>
              </a:rPr>
              <a:t>  locate and characterize the CEP directl</a:t>
            </a:r>
            <a:r>
              <a:rPr lang="en-US" sz="2000" b="1" dirty="0">
                <a:solidFill>
                  <a:srgbClr val="FB1525"/>
                </a:solidFill>
                <a:sym typeface="Wingdings" panose="05000000000000000000" pitchFamily="2" charset="2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F944A-192C-4815-A575-27D20145ED9E}"/>
              </a:ext>
            </a:extLst>
          </p:cNvPr>
          <p:cNvSpPr txBox="1"/>
          <p:nvPr/>
        </p:nvSpPr>
        <p:spPr>
          <a:xfrm>
            <a:off x="-20037" y="582769"/>
            <a:ext cx="55755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</a:rPr>
              <a:t>Collision systems are small and short-lived!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chemeClr val="accent5">
                    <a:lumMod val="75000"/>
                  </a:schemeClr>
                </a:solidFill>
              </a:rPr>
              <a:t>Significant signal attenuation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1600" b="1" i="0" dirty="0">
                <a:solidFill>
                  <a:schemeClr val="accent5">
                    <a:lumMod val="75000"/>
                  </a:schemeClr>
                </a:solidFill>
              </a:rPr>
              <a:t>Shifts the CEP to a new pseudocritical point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CC8C05-CBA4-4121-940F-47FE9C2489A6}"/>
              </a:ext>
            </a:extLst>
          </p:cNvPr>
          <p:cNvSpPr/>
          <p:nvPr/>
        </p:nvSpPr>
        <p:spPr>
          <a:xfrm>
            <a:off x="7301024" y="4655784"/>
            <a:ext cx="1834083" cy="1182049"/>
          </a:xfrm>
          <a:prstGeom prst="ellips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01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16" grpId="0"/>
      <p:bldP spid="21" grpId="0"/>
      <p:bldP spid="23" grpId="0" animBg="1"/>
      <p:bldP spid="24" grpId="0" animBg="1"/>
      <p:bldP spid="18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185574</TotalTime>
  <Words>2878</Words>
  <Application>Microsoft Office PowerPoint</Application>
  <PresentationFormat>On-screen Show (4:3)</PresentationFormat>
  <Paragraphs>443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Arial</vt:lpstr>
      <vt:lpstr>Arial</vt:lpstr>
      <vt:lpstr>Cambria Math</vt:lpstr>
      <vt:lpstr>CMBX12</vt:lpstr>
      <vt:lpstr>CMR10</vt:lpstr>
      <vt:lpstr>Comic Sans MS</vt:lpstr>
      <vt:lpstr>LiberationSans</vt:lpstr>
      <vt:lpstr>Lucida Sans Unicode</vt:lpstr>
      <vt:lpstr>MV Boli</vt:lpstr>
      <vt:lpstr>Proxima Nova</vt:lpstr>
      <vt:lpstr>Times New Roman</vt:lpstr>
      <vt:lpstr>URWPalladioL-Roma</vt:lpstr>
      <vt:lpstr>Verdana</vt:lpstr>
      <vt:lpstr>Wingdings</vt:lpstr>
      <vt:lpstr>Wingdings 2</vt:lpstr>
      <vt:lpstr>Wingdings 3</vt:lpstr>
      <vt:lpstr>Concourse</vt:lpstr>
      <vt:lpstr>Equation</vt:lpstr>
      <vt:lpstr>SPW 14.0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Roy Lacey</cp:lastModifiedBy>
  <cp:revision>4103</cp:revision>
  <dcterms:created xsi:type="dcterms:W3CDTF">2005-01-31T05:41:58Z</dcterms:created>
  <dcterms:modified xsi:type="dcterms:W3CDTF">2019-11-18T18:04:27Z</dcterms:modified>
</cp:coreProperties>
</file>