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94" r:id="rId2"/>
    <p:sldId id="286" r:id="rId3"/>
    <p:sldId id="328" r:id="rId4"/>
    <p:sldId id="343" r:id="rId5"/>
    <p:sldId id="335" r:id="rId6"/>
    <p:sldId id="344" r:id="rId7"/>
    <p:sldId id="345" r:id="rId8"/>
    <p:sldId id="347" r:id="rId9"/>
    <p:sldId id="348" r:id="rId10"/>
    <p:sldId id="325" r:id="rId11"/>
    <p:sldId id="327" r:id="rId12"/>
    <p:sldId id="389" r:id="rId13"/>
    <p:sldId id="331" r:id="rId14"/>
    <p:sldId id="408" r:id="rId15"/>
    <p:sldId id="407" r:id="rId16"/>
    <p:sldId id="272" r:id="rId17"/>
    <p:sldId id="379" r:id="rId18"/>
    <p:sldId id="378" r:id="rId19"/>
    <p:sldId id="276" r:id="rId20"/>
    <p:sldId id="275" r:id="rId21"/>
    <p:sldId id="354" r:id="rId22"/>
    <p:sldId id="356" r:id="rId23"/>
    <p:sldId id="355" r:id="rId24"/>
    <p:sldId id="338" r:id="rId25"/>
    <p:sldId id="382" r:id="rId26"/>
    <p:sldId id="383" r:id="rId27"/>
    <p:sldId id="384" r:id="rId28"/>
    <p:sldId id="357" r:id="rId29"/>
    <p:sldId id="387" r:id="rId30"/>
    <p:sldId id="390" r:id="rId31"/>
    <p:sldId id="397" r:id="rId32"/>
    <p:sldId id="398" r:id="rId33"/>
    <p:sldId id="399" r:id="rId34"/>
    <p:sldId id="402" r:id="rId35"/>
    <p:sldId id="404" r:id="rId36"/>
    <p:sldId id="406" r:id="rId37"/>
    <p:sldId id="391" r:id="rId38"/>
    <p:sldId id="392" r:id="rId39"/>
    <p:sldId id="393" r:id="rId40"/>
    <p:sldId id="394" r:id="rId41"/>
    <p:sldId id="396" r:id="rId42"/>
    <p:sldId id="28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7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34" clrIdx="0">
    <p:extLst/>
  </p:cmAuthor>
  <p:cmAuthor id="2" name="Microsoft Office User" initials="MOU" lastIdx="4"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2466"/>
    <a:srgbClr val="61C5D3"/>
    <a:srgbClr val="00559F"/>
    <a:srgbClr val="0033A0"/>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77"/>
    <p:restoredTop sz="81087"/>
  </p:normalViewPr>
  <p:slideViewPr>
    <p:cSldViewPr snapToGrid="0" snapToObjects="1">
      <p:cViewPr varScale="1">
        <p:scale>
          <a:sx n="54" d="100"/>
          <a:sy n="54" d="100"/>
        </p:scale>
        <p:origin x="918" y="66"/>
      </p:cViewPr>
      <p:guideLst>
        <p:guide orient="horz" pos="3770"/>
        <p:guide pos="3863"/>
      </p:guideLst>
    </p:cSldViewPr>
  </p:slideViewPr>
  <p:outlineViewPr>
    <p:cViewPr>
      <p:scale>
        <a:sx n="33" d="100"/>
        <a:sy n="33" d="100"/>
      </p:scale>
      <p:origin x="0" y="-13112"/>
    </p:cViewPr>
  </p:outlineViewPr>
  <p:notesTextViewPr>
    <p:cViewPr>
      <p:scale>
        <a:sx n="70" d="100"/>
        <a:sy n="70" d="100"/>
      </p:scale>
      <p:origin x="0" y="0"/>
    </p:cViewPr>
  </p:notesTextViewPr>
  <p:sorterViewPr>
    <p:cViewPr>
      <p:scale>
        <a:sx n="50" d="100"/>
        <a:sy n="50" d="100"/>
      </p:scale>
      <p:origin x="0" y="0"/>
    </p:cViewPr>
  </p:sorterViewPr>
  <p:notesViewPr>
    <p:cSldViewPr snapToGrid="0"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Users\servicegraphique\DVS_Ewa%20Lopienska\Ewa_Travail\_2_Finance%20and%20Human%20Resources%20sector\IPT\PI\2019\IPT_Presentation\2018%20Expenditure%20for%20Italy_v2.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ivotFmts>
      <c:pivotFmt>
        <c:idx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eparator>
</c:separator>
          <c:extLst>
            <c:ext xmlns:c15="http://schemas.microsoft.com/office/drawing/2012/chart" uri="{CE6537A1-D6FC-4f65-9D91-7224C49458BB}"/>
          </c:extLst>
        </c:dLbl>
      </c:pivotFmt>
      <c:pivotFmt>
        <c:idx val="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1.6602892723515901E-2"/>
              <c:y val="-4.3711261890791601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635933806146601"/>
                  <c:h val="8.6361276424730696E-2"/>
                </c:manualLayout>
              </c15:layout>
            </c:ext>
          </c:extLst>
        </c:dLbl>
      </c:pivotFmt>
      <c:pivotFmt>
        <c:idx val="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9.4970681856257292E-3"/>
              <c:y val="-2.7627739717912599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9.4439716312056707E-2"/>
                  <c:h val="9.0830550692010195E-2"/>
                </c:manualLayout>
              </c15:layout>
            </c:ext>
          </c:extLst>
        </c:dLbl>
      </c:pivotFmt>
      <c:pivotFmt>
        <c:idx val="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2.3980815347721798E-2"/>
              <c:y val="0"/>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Lst>
        </c:dLbl>
      </c:pivotFmt>
      <c:pivotFmt>
        <c:idx val="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r="5400000" algn="ctr" rotWithShape="0">
              <a:srgbClr val="000000">
                <a:alpha val="63000"/>
              </a:srgbClr>
            </a:outerShdw>
          </a:effectLst>
          <a:sp3d/>
        </c:spPr>
        <c:dLbl>
          <c:idx val="0"/>
          <c:layout>
            <c:manualLayout>
              <c:x val="9.6093527792997693E-2"/>
              <c:y val="2.9795161781863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Lst>
        </c:dLbl>
      </c:pivotFmt>
      <c:pivotFmt>
        <c:idx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1.38743508125314E-2"/>
              <c:y val="6.7782937319659994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9.4803819735299E-2"/>
                  <c:h val="8.4871518335637594E-2"/>
                </c:manualLayout>
              </c15:layout>
            </c:ext>
          </c:extLst>
        </c:dLbl>
      </c:pivotFmt>
      <c:pivotFmt>
        <c:idx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2.7603469779043599E-2"/>
              <c:y val="8.3495662223277506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8.3877068557919598E-2"/>
                  <c:h val="6.5504663177426398E-2"/>
                </c:manualLayout>
              </c15:layout>
            </c:ext>
          </c:extLst>
        </c:dLbl>
      </c:pivotFmt>
      <c:pivotFmt>
        <c:idx val="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5.8465925801828002E-2"/>
              <c:y val="4.5777450786955803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9.5536643026004703E-2"/>
                  <c:h val="6.9973937444705897E-2"/>
                </c:manualLayout>
              </c15:layout>
            </c:ext>
          </c:extLst>
        </c:dLbl>
      </c:pivotFmt>
      <c:pivotFmt>
        <c:idx val="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4.3124662608663301E-2"/>
              <c:y val="2.370005703310099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Lst>
        </c:dLbl>
      </c:pivotFmt>
      <c:pivotFmt>
        <c:idx val="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2.65183820107593E-2"/>
              <c:y val="-2.8238188623081101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705441075184699"/>
                  <c:h val="7.4443211711985396E-2"/>
                </c:manualLayout>
              </c15:layout>
            </c:ext>
          </c:extLst>
        </c:dLbl>
      </c:pivotFmt>
      <c:pivotFmt>
        <c:idx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3.0314476647865799E-2"/>
              <c:y val="-6.2028482767018098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Lst>
        </c:dLbl>
      </c:pivotFmt>
      <c:pivotFmt>
        <c:idx val="1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5.0841272500511903E-2"/>
              <c:y val="-9.1959013118551605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218912529550799"/>
                  <c:h val="6.5504663177426398E-2"/>
                </c:manualLayout>
              </c15:layout>
            </c:ext>
          </c:extLst>
        </c:dLbl>
      </c:pivotFmt>
      <c:pivotFmt>
        <c:idx val="1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1.44471994192215E-2"/>
              <c:y val="-5.1125799630586902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184400886059501"/>
                  <c:h val="9.5299824959289695E-2"/>
                </c:manualLayout>
              </c15:layout>
            </c:ext>
          </c:extLst>
        </c:dLbl>
      </c:pivotFmt>
      <c:pivotFmt>
        <c:idx val="1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5.1103292939446397E-3"/>
              <c:y val="-8.1701148896746206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7.6122931442080405E-2"/>
                  <c:h val="7.1463695533799096E-2"/>
                </c:manualLayout>
              </c15:layout>
            </c:ext>
          </c:extLst>
        </c:dLbl>
      </c:pivotFmt>
      <c:pivotFmt>
        <c:idx val="1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0.112348764915024"/>
              <c:y val="-5.9218353256599403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289357979188799"/>
                  <c:h val="8.3381760246544395E-2"/>
                </c:manualLayout>
              </c15:layout>
            </c:ext>
          </c:extLst>
        </c:dLbl>
      </c:pivotFmt>
      <c:pivotFmt>
        <c:idx val="1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eparator>
</c:separator>
          <c:extLst>
            <c:ext xmlns:c15="http://schemas.microsoft.com/office/drawing/2012/chart" uri="{CE6537A1-D6FC-4f65-9D91-7224C49458BB}"/>
          </c:extLst>
        </c:dLbl>
      </c:pivotFmt>
      <c:pivotFmt>
        <c:idx val="1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1.6602892723515901E-2"/>
              <c:y val="-4.3711261890791601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635933806146601"/>
                  <c:h val="8.6361276424730696E-2"/>
                </c:manualLayout>
              </c15:layout>
            </c:ext>
          </c:extLst>
        </c:dLbl>
      </c:pivotFmt>
      <c:pivotFmt>
        <c:idx val="1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9.4970681856257292E-3"/>
              <c:y val="-2.7627739717912599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9.4439716312056707E-2"/>
                  <c:h val="9.0830550692010195E-2"/>
                </c:manualLayout>
              </c15:layout>
            </c:ext>
          </c:extLst>
        </c:dLbl>
      </c:pivotFmt>
      <c:pivotFmt>
        <c:idx val="1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2.3980815347721798E-2"/>
              <c:y val="0"/>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Lst>
        </c:dLbl>
      </c:pivotFmt>
      <c:pivotFmt>
        <c:idx val="1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r="5400000" algn="ctr" rotWithShape="0">
              <a:srgbClr val="000000">
                <a:alpha val="63000"/>
              </a:srgbClr>
            </a:outerShdw>
          </a:effectLst>
          <a:sp3d/>
        </c:spPr>
        <c:dLbl>
          <c:idx val="0"/>
          <c:layout>
            <c:manualLayout>
              <c:x val="9.6093527792997693E-2"/>
              <c:y val="2.97951617818633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Lst>
        </c:dLbl>
      </c:pivotFmt>
      <c:pivotFmt>
        <c:idx val="2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1.38743508125314E-2"/>
              <c:y val="6.7782937319659994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9.4803819735299E-2"/>
                  <c:h val="8.4871518335637594E-2"/>
                </c:manualLayout>
              </c15:layout>
            </c:ext>
          </c:extLst>
        </c:dLbl>
      </c:pivotFmt>
      <c:pivotFmt>
        <c:idx val="2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2.7603469779043599E-2"/>
              <c:y val="8.3495662223277506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8.3877068557919598E-2"/>
                  <c:h val="6.5504663177426398E-2"/>
                </c:manualLayout>
              </c15:layout>
            </c:ext>
          </c:extLst>
        </c:dLbl>
      </c:pivotFmt>
      <c:pivotFmt>
        <c:idx val="2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5.8465925801828002E-2"/>
              <c:y val="4.5777450786955803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9.5536643026004703E-2"/>
                  <c:h val="6.9973937444705897E-2"/>
                </c:manualLayout>
              </c15:layout>
            </c:ext>
          </c:extLst>
        </c:dLbl>
      </c:pivotFmt>
      <c:pivotFmt>
        <c:idx val="2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4.3124662608663301E-2"/>
              <c:y val="2.3700057033100999E-3"/>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Lst>
        </c:dLbl>
      </c:pivotFmt>
      <c:pivotFmt>
        <c:idx val="2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2.65183820107593E-2"/>
              <c:y val="-2.8238188623081101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705441075184699"/>
                  <c:h val="7.4443211711985396E-2"/>
                </c:manualLayout>
              </c15:layout>
            </c:ext>
          </c:extLst>
        </c:dLbl>
      </c:pivotFmt>
      <c:pivotFmt>
        <c:idx val="2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3.0314476647865799E-2"/>
              <c:y val="-6.2028482767018098E-2"/>
            </c:manualLayout>
          </c:layout>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Lst>
        </c:dLbl>
      </c:pivotFmt>
      <c:pivotFmt>
        <c:idx val="2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5.0841272500511903E-2"/>
              <c:y val="-9.1959013118551605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218912529550799"/>
                  <c:h val="6.5504663177426398E-2"/>
                </c:manualLayout>
              </c15:layout>
            </c:ext>
          </c:extLst>
        </c:dLbl>
      </c:pivotFmt>
      <c:pivotFmt>
        <c:idx val="2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1.44471994192215E-2"/>
              <c:y val="-5.1125799630586902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184400886059501"/>
                  <c:h val="9.5299824959289695E-2"/>
                </c:manualLayout>
              </c15:layout>
            </c:ext>
          </c:extLst>
        </c:dLbl>
      </c:pivotFmt>
      <c:pivotFmt>
        <c:idx val="2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5.1103292939446397E-3"/>
              <c:y val="-8.1701148896746206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7.6122931442080405E-2"/>
                  <c:h val="7.1463695533799096E-2"/>
                </c:manualLayout>
              </c15:layout>
            </c:ext>
          </c:extLst>
        </c:dLbl>
      </c:pivotFmt>
      <c:pivotFmt>
        <c:idx val="2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0.112348764915024"/>
              <c:y val="-5.9218353256599403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289357979188799"/>
                  <c:h val="8.3381760246544395E-2"/>
                </c:manualLayout>
              </c15:layout>
            </c:ext>
          </c:extLst>
        </c:dLbl>
      </c:pivotFmt>
      <c:pivotFmt>
        <c:idx val="3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marker>
          <c:symbol val="none"/>
        </c:marker>
        <c:dLbl>
          <c:idx val="0"/>
          <c:spPr>
            <a:noFill/>
            <a:ln>
              <a:noFill/>
            </a:ln>
            <a:effectLst/>
          </c:spPr>
          <c:txPr>
            <a:bodyPr rot="0" spcFirstLastPara="1" vertOverflow="ellipsis" horzOverflow="clip"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Lst>
        </c:dLbl>
      </c:pivotFmt>
      <c:pivotFmt>
        <c:idx val="3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1.6602892723515901E-2"/>
              <c:y val="-4.3711261890791601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635933806146601"/>
                  <c:h val="8.6361276424730696E-2"/>
                </c:manualLayout>
              </c15:layout>
            </c:ext>
          </c:extLst>
        </c:dLbl>
      </c:pivotFmt>
      <c:pivotFmt>
        <c:idx val="3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9.4970681856257292E-3"/>
              <c:y val="-2.7627739717912599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9.4439716312056707E-2"/>
                  <c:h val="9.0830550692010195E-2"/>
                </c:manualLayout>
              </c15:layout>
            </c:ext>
          </c:extLst>
        </c:dLbl>
      </c:pivotFmt>
      <c:pivotFmt>
        <c:idx val="3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2.3980815347721798E-2"/>
              <c:y val="0"/>
            </c:manualLayout>
          </c:layout>
          <c:spPr>
            <a:noFill/>
            <a:ln>
              <a:noFill/>
            </a:ln>
            <a:effectLst/>
          </c:spPr>
          <c:txPr>
            <a:bodyPr rot="0" spcFirstLastPara="1" vertOverflow="ellipsis" horzOverflow="clip"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Lst>
        </c:dLbl>
      </c:pivotFmt>
      <c:pivotFmt>
        <c:idx val="3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r="5400000" algn="ctr" rotWithShape="0">
              <a:srgbClr val="000000">
                <a:alpha val="63000"/>
              </a:srgbClr>
            </a:outerShdw>
          </a:effectLst>
          <a:sp3d/>
        </c:spPr>
        <c:dLbl>
          <c:idx val="0"/>
          <c:layout>
            <c:manualLayout>
              <c:x val="9.6093527792997693E-2"/>
              <c:y val="2.97951617818633E-2"/>
            </c:manualLayout>
          </c:layout>
          <c:spPr>
            <a:noFill/>
            <a:ln>
              <a:noFill/>
            </a:ln>
            <a:effectLst/>
          </c:spPr>
          <c:txPr>
            <a:bodyPr rot="0" spcFirstLastPara="1" vertOverflow="ellipsis" horzOverflow="clip"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Lst>
        </c:dLbl>
      </c:pivotFmt>
      <c:pivotFmt>
        <c:idx val="3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1.38743508125314E-2"/>
              <c:y val="6.7782937319659994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9.4803819735299E-2"/>
                  <c:h val="8.4871518335637594E-2"/>
                </c:manualLayout>
              </c15:layout>
            </c:ext>
          </c:extLst>
        </c:dLbl>
      </c:pivotFmt>
      <c:pivotFmt>
        <c:idx val="3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3.7985002980668099E-2"/>
              <c:y val="5.2543260217472798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8.3877068557919598E-2"/>
                  <c:h val="6.5504663177426398E-2"/>
                </c:manualLayout>
              </c15:layout>
            </c:ext>
          </c:extLst>
        </c:dLbl>
      </c:pivotFmt>
      <c:pivotFmt>
        <c:idx val="3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5.8465925801828002E-2"/>
              <c:y val="4.5777450786955803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9.5536643026004703E-2"/>
                  <c:h val="6.9973937444705897E-2"/>
                </c:manualLayout>
              </c15:layout>
            </c:ext>
          </c:extLst>
        </c:dLbl>
      </c:pivotFmt>
      <c:pivotFmt>
        <c:idx val="3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4.1792406173012497E-2"/>
              <c:y val="5.32472592022317E-3"/>
            </c:manualLayout>
          </c:layout>
          <c:spPr>
            <a:noFill/>
            <a:ln>
              <a:noFill/>
            </a:ln>
            <a:effectLst/>
          </c:spPr>
          <c:txPr>
            <a:bodyPr rot="0" spcFirstLastPara="1" vertOverflow="ellipsis" horzOverflow="clip"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15:layout>
                <c:manualLayout>
                  <c:w val="0.114651142103545"/>
                  <c:h val="7.95715743648642E-2"/>
                </c:manualLayout>
              </c15:layout>
            </c:ext>
          </c:extLst>
        </c:dLbl>
      </c:pivotFmt>
      <c:pivotFmt>
        <c:idx val="3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7.3581302538055601E-2"/>
              <c:y val="1.5237157855267701E-3"/>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3705441075184699"/>
                  <c:h val="7.4443211711985396E-2"/>
                </c:manualLayout>
              </c15:layout>
            </c:ext>
          </c:extLst>
        </c:dLbl>
      </c:pivotFmt>
      <c:pivotFmt>
        <c:idx val="4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2.89302734023862E-2"/>
              <c:y val="-1.32189726284215E-2"/>
            </c:manualLayout>
          </c:layout>
          <c:spPr>
            <a:noFill/>
            <a:ln>
              <a:noFill/>
            </a:ln>
            <a:effectLst/>
          </c:spPr>
          <c:txPr>
            <a:bodyPr rot="0" spcFirstLastPara="1" vertOverflow="ellipsis" horzOverflow="clip"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a:noFill/>
                <a:ln>
                  <a:noFill/>
                </a:ln>
              </c15:spPr>
            </c:ext>
          </c:extLst>
        </c:dLbl>
      </c:pivotFmt>
      <c:pivotFmt>
        <c:idx val="4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2.1772991512275901E-2"/>
              <c:y val="-7.5292322834645695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218912529550799"/>
                  <c:h val="6.5504663177426398E-2"/>
                </c:manualLayout>
              </c15:layout>
            </c:ext>
          </c:extLst>
        </c:dLbl>
      </c:pivotFmt>
      <c:pivotFmt>
        <c:idx val="4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2.7771003600943499E-2"/>
              <c:y val="-0.105887748406449"/>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184400886059501"/>
                  <c:h val="9.5299824959289695E-2"/>
                </c:manualLayout>
              </c15:layout>
            </c:ext>
          </c:extLst>
        </c:dLbl>
      </c:pivotFmt>
      <c:pivotFmt>
        <c:idx val="4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6.6707346241914003E-2"/>
              <c:y val="-9.2415401199850006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7.6122931442080405E-2"/>
                  <c:h val="7.1463695533799096E-2"/>
                </c:manualLayout>
              </c15:layout>
            </c:ext>
          </c:extLst>
        </c:dLbl>
      </c:pivotFmt>
      <c:pivotFmt>
        <c:idx val="4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layout>
            <c:manualLayout>
              <c:x val="0.112348764915024"/>
              <c:y val="-5.9218353256599403E-2"/>
            </c:manualLayout>
          </c:layout>
          <c:spPr>
            <a:noFill/>
            <a:ln>
              <a:noFill/>
            </a:ln>
            <a:effectLst/>
          </c:spPr>
          <c:txPr>
            <a:bodyPr rot="0" spcFirstLastPara="1" vertOverflow="ellipsis" vert="horz" wrap="square" lIns="38100" tIns="19050" rIns="38100" bIns="19050" anchor="ctr" anchorCtr="1">
              <a:no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1289357979188799"/>
                  <c:h val="8.3381760246544395E-2"/>
                </c:manualLayout>
              </c15:layout>
            </c:ext>
          </c:extLst>
        </c:dLbl>
      </c:pivotFmt>
    </c:pivotFmts>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7464492470356"/>
          <c:y val="0.204110817356362"/>
          <c:w val="0.73788425382997402"/>
          <c:h val="0.673804445672745"/>
        </c:manualLayout>
      </c:layout>
      <c:pie3DChart>
        <c:varyColors val="1"/>
        <c:ser>
          <c:idx val="0"/>
          <c:order val="0"/>
          <c:tx>
            <c:strRef>
              <c:f>'Member States'!$B$3</c:f>
              <c:strCache>
                <c:ptCount val="1"/>
                <c:pt idx="0">
                  <c:v>Paid (MCHF)</c:v>
                </c:pt>
              </c:strCache>
            </c:strRef>
          </c:tx>
          <c:explosion val="27"/>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A588-7543-98AC-E4FD05BCA25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3-A588-7543-98AC-E4FD05BCA259}"/>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5-A588-7543-98AC-E4FD05BCA25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7-A588-7543-98AC-E4FD05BCA259}"/>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r="5400000" algn="ctr" rotWithShape="0">
                  <a:srgbClr val="000000">
                    <a:alpha val="63000"/>
                  </a:srgbClr>
                </a:outerShdw>
              </a:effectLst>
              <a:sp3d/>
            </c:spPr>
            <c:extLst>
              <c:ext xmlns:c16="http://schemas.microsoft.com/office/drawing/2014/chart" uri="{C3380CC4-5D6E-409C-BE32-E72D297353CC}">
                <c16:uniqueId val="{00000009-A588-7543-98AC-E4FD05BCA259}"/>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B-A588-7543-98AC-E4FD05BCA259}"/>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D-A588-7543-98AC-E4FD05BCA259}"/>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F-A588-7543-98AC-E4FD05BCA259}"/>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1-A588-7543-98AC-E4FD05BCA259}"/>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3-A588-7543-98AC-E4FD05BCA259}"/>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5-A588-7543-98AC-E4FD05BCA259}"/>
              </c:ext>
            </c:extLst>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7-A588-7543-98AC-E4FD05BCA259}"/>
              </c:ext>
            </c:extLst>
          </c:dPt>
          <c:dLbls>
            <c:dLbl>
              <c:idx val="0"/>
              <c:layout>
                <c:manualLayout>
                  <c:x val="2.09059217061866E-2"/>
                  <c:y val="-5.4947835010832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1-A588-7543-98AC-E4FD05BCA259}"/>
                </c:ext>
              </c:extLst>
            </c:dLbl>
            <c:dLbl>
              <c:idx val="1"/>
              <c:layout>
                <c:manualLayout>
                  <c:x val="-1.6961916450192601E-8"/>
                  <c:y val="0.154506844002988"/>
                </c:manualLayout>
              </c:layout>
              <c:spPr>
                <a:noFill/>
                <a:ln>
                  <a:noFill/>
                </a:ln>
                <a:effectLst/>
              </c:spPr>
              <c:txPr>
                <a:bodyPr rot="0" spcFirstLastPara="1" vertOverflow="ellipsis" vert="horz" wrap="square" anchor="ctr" anchorCtr="1"/>
                <a:lstStyle/>
                <a:p>
                  <a:pPr>
                    <a:defRPr sz="90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54170987489961"/>
                      <c:h val="0.13457065678438099"/>
                    </c:manualLayout>
                  </c15:layout>
                </c:ext>
                <c:ext xmlns:c16="http://schemas.microsoft.com/office/drawing/2014/chart" uri="{C3380CC4-5D6E-409C-BE32-E72D297353CC}">
                  <c16:uniqueId val="{00000003-A588-7543-98AC-E4FD05BCA259}"/>
                </c:ext>
              </c:extLst>
            </c:dLbl>
            <c:dLbl>
              <c:idx val="2"/>
              <c:layout>
                <c:manualLayout>
                  <c:x val="-4.4528672585281801E-2"/>
                  <c:y val="5.0356409781531802E-2"/>
                </c:manualLayout>
              </c:layout>
              <c:spPr>
                <a:noFill/>
                <a:ln>
                  <a:noFill/>
                </a:ln>
                <a:effectLst/>
              </c:spPr>
              <c:txPr>
                <a:bodyPr rot="0" spcFirstLastPara="1" vertOverflow="ellipsis" vert="horz" wrap="square" anchor="ctr" anchorCtr="1"/>
                <a:lstStyle/>
                <a:p>
                  <a:pPr>
                    <a:defRPr sz="90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51285737701153"/>
                      <c:h val="6.9973880549031295E-2"/>
                    </c:manualLayout>
                  </c15:layout>
                </c:ext>
                <c:ext xmlns:c16="http://schemas.microsoft.com/office/drawing/2014/chart" uri="{C3380CC4-5D6E-409C-BE32-E72D297353CC}">
                  <c16:uniqueId val="{00000005-A588-7543-98AC-E4FD05BCA259}"/>
                </c:ext>
              </c:extLst>
            </c:dLbl>
            <c:dLbl>
              <c:idx val="3"/>
              <c:layout>
                <c:manualLayout>
                  <c:x val="-3.9354255990119602E-2"/>
                  <c:y val="1.56285856224577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7-A588-7543-98AC-E4FD05BCA259}"/>
                </c:ext>
              </c:extLst>
            </c:dLbl>
            <c:dLbl>
              <c:idx val="4"/>
              <c:layout>
                <c:manualLayout>
                  <c:x val="-4.4539725209805899E-3"/>
                  <c:y val="6.9002077850217596E-3"/>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09-A588-7543-98AC-E4FD05BCA259}"/>
                </c:ext>
              </c:extLst>
            </c:dLbl>
            <c:dLbl>
              <c:idx val="5"/>
              <c:delete val="1"/>
              <c:extLst>
                <c:ext xmlns:c15="http://schemas.microsoft.com/office/drawing/2012/chart" uri="{CE6537A1-D6FC-4f65-9D91-7224C49458BB}"/>
                <c:ext xmlns:c16="http://schemas.microsoft.com/office/drawing/2014/chart" uri="{C3380CC4-5D6E-409C-BE32-E72D297353CC}">
                  <c16:uniqueId val="{0000000B-A588-7543-98AC-E4FD05BCA259}"/>
                </c:ext>
              </c:extLst>
            </c:dLbl>
            <c:dLbl>
              <c:idx val="6"/>
              <c:delete val="1"/>
              <c:extLst>
                <c:ext xmlns:c15="http://schemas.microsoft.com/office/drawing/2012/chart" uri="{CE6537A1-D6FC-4f65-9D91-7224C49458BB}"/>
                <c:ext xmlns:c16="http://schemas.microsoft.com/office/drawing/2014/chart" uri="{C3380CC4-5D6E-409C-BE32-E72D297353CC}">
                  <c16:uniqueId val="{0000000D-A588-7543-98AC-E4FD05BCA259}"/>
                </c:ext>
              </c:extLst>
            </c:dLbl>
            <c:dLbl>
              <c:idx val="7"/>
              <c:delete val="1"/>
              <c:extLst>
                <c:ext xmlns:c15="http://schemas.microsoft.com/office/drawing/2012/chart" uri="{CE6537A1-D6FC-4f65-9D91-7224C49458BB}"/>
                <c:ext xmlns:c16="http://schemas.microsoft.com/office/drawing/2014/chart" uri="{C3380CC4-5D6E-409C-BE32-E72D297353CC}">
                  <c16:uniqueId val="{0000000F-A588-7543-98AC-E4FD05BCA259}"/>
                </c:ext>
              </c:extLst>
            </c:dLbl>
            <c:dLbl>
              <c:idx val="8"/>
              <c:layout>
                <c:manualLayout>
                  <c:x val="-0.11360277500596699"/>
                  <c:y val="-4.1929726264506403E-2"/>
                </c:manualLayout>
              </c:layout>
              <c:spPr>
                <a:noFill/>
                <a:ln>
                  <a:noFill/>
                </a:ln>
                <a:effectLst/>
              </c:spPr>
              <c:txPr>
                <a:bodyPr rot="0" spcFirstLastPara="1" vertOverflow="ellipsis" vert="horz" wrap="square" anchor="ctr" anchorCtr="1"/>
                <a:lstStyle/>
                <a:p>
                  <a:pPr>
                    <a:defRPr sz="90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5582393674416201"/>
                      <c:h val="0.10355340701905701"/>
                    </c:manualLayout>
                  </c15:layout>
                </c:ext>
                <c:ext xmlns:c16="http://schemas.microsoft.com/office/drawing/2014/chart" uri="{C3380CC4-5D6E-409C-BE32-E72D297353CC}">
                  <c16:uniqueId val="{00000011-A588-7543-98AC-E4FD05BCA259}"/>
                </c:ext>
              </c:extLst>
            </c:dLbl>
            <c:dLbl>
              <c:idx val="9"/>
              <c:layout>
                <c:manualLayout>
                  <c:x val="-4.5854125266683803E-2"/>
                  <c:y val="-0.103272364712289"/>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ext>
                <c:ext xmlns:c16="http://schemas.microsoft.com/office/drawing/2014/chart" uri="{C3380CC4-5D6E-409C-BE32-E72D297353CC}">
                  <c16:uniqueId val="{00000013-A588-7543-98AC-E4FD05BCA259}"/>
                </c:ext>
              </c:extLst>
            </c:dLbl>
            <c:dLbl>
              <c:idx val="10"/>
              <c:layout>
                <c:manualLayout>
                  <c:x val="7.8462063246897501E-2"/>
                  <c:y val="-8.3705702772888205E-2"/>
                </c:manualLayout>
              </c:layout>
              <c:spPr>
                <a:noFill/>
                <a:ln>
                  <a:noFill/>
                </a:ln>
                <a:effectLst/>
              </c:spPr>
              <c:txPr>
                <a:bodyPr rot="0" spcFirstLastPara="1" vertOverflow="ellipsis" vert="horz" wrap="square" anchor="ctr" anchorCtr="1"/>
                <a:lstStyle/>
                <a:p>
                  <a:pPr>
                    <a:defRPr sz="90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2121167103623599"/>
                      <c:h val="0.116051862443229"/>
                    </c:manualLayout>
                  </c15:layout>
                </c:ext>
                <c:ext xmlns:c16="http://schemas.microsoft.com/office/drawing/2014/chart" uri="{C3380CC4-5D6E-409C-BE32-E72D297353CC}">
                  <c16:uniqueId val="{00000015-A588-7543-98AC-E4FD05BCA259}"/>
                </c:ext>
              </c:extLst>
            </c:dLbl>
            <c:dLbl>
              <c:idx val="11"/>
              <c:layout>
                <c:manualLayout>
                  <c:x val="0.13434440431826999"/>
                  <c:y val="-4.4061435755344699E-2"/>
                </c:manualLayout>
              </c:layout>
              <c:spPr>
                <a:noFill/>
                <a:ln>
                  <a:noFill/>
                </a:ln>
                <a:effectLst/>
              </c:spPr>
              <c:txPr>
                <a:bodyPr rot="0" spcFirstLastPara="1" vertOverflow="ellipsis" vert="horz" wrap="square" anchor="ctr" anchorCtr="1"/>
                <a:lstStyle/>
                <a:p>
                  <a:pPr>
                    <a:defRPr sz="900" b="1" i="0" u="none" strike="noStrike" kern="1200" baseline="0">
                      <a:solidFill>
                        <a:schemeClr val="accent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27773365476957"/>
                      <c:h val="0.110171126392955"/>
                    </c:manualLayout>
                  </c15:layout>
                </c:ext>
                <c:ext xmlns:c16="http://schemas.microsoft.com/office/drawing/2014/chart" uri="{C3380CC4-5D6E-409C-BE32-E72D297353CC}">
                  <c16:uniqueId val="{00000017-A588-7543-98AC-E4FD05BCA259}"/>
                </c:ext>
              </c:extLst>
            </c:dLbl>
            <c:spPr>
              <a:noFill/>
              <a:ln>
                <a:noFill/>
              </a:ln>
              <a:effectLst/>
            </c:spPr>
            <c:txPr>
              <a:bodyPr rot="0" spcFirstLastPara="1" vertOverflow="clip" horzOverflow="clip" vert="horz" wrap="square" lIns="36576" tIns="18288" rIns="36576" bIns="18288" anchor="ctr" anchorCtr="1">
                <a:spAutoFit/>
              </a:bodyPr>
              <a:lstStyle/>
              <a:p>
                <a:pPr>
                  <a:defRPr sz="900" b="1" i="0" u="none" strike="noStrike" kern="1200" baseline="0">
                    <a:solidFill>
                      <a:schemeClr val="accent1"/>
                    </a:solidFill>
                    <a:latin typeface="+mn-lt"/>
                    <a:ea typeface="+mn-ea"/>
                    <a:cs typeface="+mn-cs"/>
                  </a:defRPr>
                </a:pPr>
                <a:endParaRPr lang="en-US"/>
              </a:p>
            </c:txPr>
            <c:dLblPos val="outEnd"/>
            <c:showLegendKey val="0"/>
            <c:showVal val="1"/>
            <c:showCatName val="1"/>
            <c:showSerName val="0"/>
            <c:showPercent val="0"/>
            <c:showBubbleSize val="0"/>
            <c:separator>
</c:separator>
            <c:showLeaderLines val="1"/>
            <c:leaderLines>
              <c:spPr>
                <a:ln w="9525" cap="flat" cmpd="sng" algn="ctr">
                  <a:solidFill>
                    <a:schemeClr val="accent1"/>
                  </a:solidFill>
                  <a:round/>
                </a:ln>
                <a:effectLst/>
              </c:spPr>
            </c:leaderLines>
            <c:extLst>
              <c:ext xmlns:c15="http://schemas.microsoft.com/office/drawing/2012/chart" uri="{CE6537A1-D6FC-4f65-9D91-7224C49458BB}">
                <c15:spPr xmlns:c15="http://schemas.microsoft.com/office/drawing/2012/chart">
                  <a:prstGeom prst="rect">
                    <a:avLst/>
                  </a:prstGeom>
                  <a:noFill/>
                  <a:ln>
                    <a:noFill/>
                  </a:ln>
                </c15:spPr>
              </c:ext>
            </c:extLst>
          </c:dLbls>
          <c:cat>
            <c:strRef>
              <c:f>'Member States'!$A$4:$A$18</c:f>
              <c:strCache>
                <c:ptCount val="12"/>
                <c:pt idx="0">
                  <c:v>Electrical engineering and magnets</c:v>
                </c:pt>
                <c:pt idx="1">
                  <c:v>Civil engineering, building and technical services</c:v>
                </c:pt>
                <c:pt idx="2">
                  <c:v>Information technology</c:v>
                </c:pt>
                <c:pt idx="3">
                  <c:v>Mechanical engineering and raw materials</c:v>
                </c:pt>
                <c:pt idx="4">
                  <c:v>Electronics and radio frequency</c:v>
                </c:pt>
                <c:pt idx="5">
                  <c:v>Vacuum and low temperature</c:v>
                </c:pt>
                <c:pt idx="6">
                  <c:v>Office supply, furniture, communication and training</c:v>
                </c:pt>
                <c:pt idx="7">
                  <c:v>Health, safety and environment</c:v>
                </c:pt>
                <c:pt idx="8">
                  <c:v>Gases, chemicals, radiation and waste equipment</c:v>
                </c:pt>
                <c:pt idx="9">
                  <c:v>Optics and photonics</c:v>
                </c:pt>
                <c:pt idx="10">
                  <c:v>Particle and photon detectors</c:v>
                </c:pt>
                <c:pt idx="11">
                  <c:v>Transport, handling and vehicles</c:v>
                </c:pt>
              </c:strCache>
              <c:extLst/>
            </c:strRef>
          </c:cat>
          <c:val>
            <c:numRef>
              <c:f>'Member States'!$B$4:$B$18</c:f>
              <c:numCache>
                <c:formatCode>#,##0</c:formatCode>
                <c:ptCount val="12"/>
                <c:pt idx="0">
                  <c:v>62.92227353999737</c:v>
                </c:pt>
                <c:pt idx="1">
                  <c:v>60.902709400127648</c:v>
                </c:pt>
                <c:pt idx="2">
                  <c:v>34.603698220012497</c:v>
                </c:pt>
                <c:pt idx="3">
                  <c:v>32.101347439932397</c:v>
                </c:pt>
                <c:pt idx="4">
                  <c:v>30.248827849993859</c:v>
                </c:pt>
                <c:pt idx="5">
                  <c:v>22.477965150018282</c:v>
                </c:pt>
                <c:pt idx="6">
                  <c:v>20.28670980999506</c:v>
                </c:pt>
                <c:pt idx="7">
                  <c:v>8.8226027699991523</c:v>
                </c:pt>
                <c:pt idx="8">
                  <c:v>7.3853675700189134</c:v>
                </c:pt>
                <c:pt idx="9">
                  <c:v>1.7782424700005921</c:v>
                </c:pt>
                <c:pt idx="10">
                  <c:v>1.7228764599999999</c:v>
                </c:pt>
                <c:pt idx="11">
                  <c:v>8.0273458399856299</c:v>
                </c:pt>
              </c:numCache>
              <c:extLst/>
            </c:numRef>
          </c:val>
          <c:extLst>
            <c:ext xmlns:c16="http://schemas.microsoft.com/office/drawing/2014/chart" uri="{C3380CC4-5D6E-409C-BE32-E72D297353CC}">
              <c16:uniqueId val="{00000018-A588-7543-98AC-E4FD05BCA259}"/>
            </c:ext>
          </c:extLst>
        </c:ser>
        <c:ser>
          <c:idx val="1"/>
          <c:order val="1"/>
          <c:tx>
            <c:strRef>
              <c:f>'Member States'!$C$3</c:f>
              <c:strCache>
                <c:ptCount val="1"/>
                <c:pt idx="0">
                  <c:v>Column1</c:v>
                </c:pt>
              </c:strCache>
            </c:strRef>
          </c:tx>
          <c:explosion val="2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A-A588-7543-98AC-E4FD05BCA25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C-A588-7543-98AC-E4FD05BCA259}"/>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1E-A588-7543-98AC-E4FD05BCA25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20-A588-7543-98AC-E4FD05BCA259}"/>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22-A588-7543-98AC-E4FD05BCA259}"/>
              </c:ext>
            </c:extLst>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24-A588-7543-98AC-E4FD05BCA259}"/>
              </c:ext>
            </c:extLst>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26-A588-7543-98AC-E4FD05BCA259}"/>
              </c:ext>
            </c:extLst>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28-A588-7543-98AC-E4FD05BCA259}"/>
              </c:ext>
            </c:extLst>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2A-A588-7543-98AC-E4FD05BCA259}"/>
              </c:ext>
            </c:extLst>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2C-A588-7543-98AC-E4FD05BCA259}"/>
              </c:ext>
            </c:extLst>
          </c:dPt>
          <c:dPt>
            <c:idx val="10"/>
            <c:bubble3D val="0"/>
            <c:spPr>
              <a:gradFill rotWithShape="1">
                <a:gsLst>
                  <a:gs pos="0">
                    <a:schemeClr val="accent5">
                      <a:lumMod val="60000"/>
                      <a:satMod val="103000"/>
                      <a:lumMod val="102000"/>
                      <a:tint val="94000"/>
                    </a:schemeClr>
                  </a:gs>
                  <a:gs pos="50000">
                    <a:schemeClr val="accent5">
                      <a:lumMod val="60000"/>
                      <a:satMod val="110000"/>
                      <a:lumMod val="100000"/>
                      <a:shade val="100000"/>
                    </a:schemeClr>
                  </a:gs>
                  <a:gs pos="100000">
                    <a:schemeClr val="accent5">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2E-A588-7543-98AC-E4FD05BCA259}"/>
              </c:ext>
            </c:extLst>
          </c:dPt>
          <c:dPt>
            <c:idx val="11"/>
            <c:bubble3D val="0"/>
            <c:spPr>
              <a:gradFill rotWithShape="1">
                <a:gsLst>
                  <a:gs pos="0">
                    <a:schemeClr val="accent6">
                      <a:lumMod val="60000"/>
                      <a:satMod val="103000"/>
                      <a:lumMod val="102000"/>
                      <a:tint val="94000"/>
                    </a:schemeClr>
                  </a:gs>
                  <a:gs pos="50000">
                    <a:schemeClr val="accent6">
                      <a:lumMod val="60000"/>
                      <a:satMod val="110000"/>
                      <a:lumMod val="100000"/>
                      <a:shade val="100000"/>
                    </a:schemeClr>
                  </a:gs>
                  <a:gs pos="100000">
                    <a:schemeClr val="accent6">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30-A588-7543-98AC-E4FD05BCA259}"/>
              </c:ext>
            </c:extLst>
          </c:dPt>
          <c:cat>
            <c:strRef>
              <c:f>'Member States'!$A$4:$A$18</c:f>
              <c:strCache>
                <c:ptCount val="12"/>
                <c:pt idx="0">
                  <c:v>Electrical engineering and magnets</c:v>
                </c:pt>
                <c:pt idx="1">
                  <c:v>Civil engineering, building and technical services</c:v>
                </c:pt>
                <c:pt idx="2">
                  <c:v>Information technology</c:v>
                </c:pt>
                <c:pt idx="3">
                  <c:v>Mechanical engineering and raw materials</c:v>
                </c:pt>
                <c:pt idx="4">
                  <c:v>Electronics and radio frequency</c:v>
                </c:pt>
                <c:pt idx="5">
                  <c:v>Vacuum and low temperature</c:v>
                </c:pt>
                <c:pt idx="6">
                  <c:v>Office supply, furniture, communication and training</c:v>
                </c:pt>
                <c:pt idx="7">
                  <c:v>Health, safety and environment</c:v>
                </c:pt>
                <c:pt idx="8">
                  <c:v>Gases, chemicals, radiation and waste equipment</c:v>
                </c:pt>
                <c:pt idx="9">
                  <c:v>Optics and photonics</c:v>
                </c:pt>
                <c:pt idx="10">
                  <c:v>Particle and photon detectors</c:v>
                </c:pt>
                <c:pt idx="11">
                  <c:v>Transport, handling and vehicles</c:v>
                </c:pt>
              </c:strCache>
              <c:extLst/>
            </c:strRef>
          </c:cat>
          <c:val>
            <c:numRef>
              <c:f>'Member States'!$C$4:$C$18</c:f>
              <c:numCache>
                <c:formatCode>0.0%</c:formatCode>
                <c:ptCount val="12"/>
                <c:pt idx="0">
                  <c:v>0.204791317552281</c:v>
                </c:pt>
                <c:pt idx="1">
                  <c:v>0.19821830011637501</c:v>
                </c:pt>
                <c:pt idx="2">
                  <c:v>0.112623663322547</c:v>
                </c:pt>
                <c:pt idx="3">
                  <c:v>0.10447933406679</c:v>
                </c:pt>
                <c:pt idx="4">
                  <c:v>9.8449991732651607E-2</c:v>
                </c:pt>
                <c:pt idx="5">
                  <c:v>7.3158387960034002E-2</c:v>
                </c:pt>
                <c:pt idx="6">
                  <c:v>6.6026572103259906E-2</c:v>
                </c:pt>
                <c:pt idx="7">
                  <c:v>2.8714671989085401E-2</c:v>
                </c:pt>
                <c:pt idx="8">
                  <c:v>2.4036943838506599E-2</c:v>
                </c:pt>
                <c:pt idx="9">
                  <c:v>5.7875947239470898E-3</c:v>
                </c:pt>
                <c:pt idx="10">
                  <c:v>5.6073965604394298E-3</c:v>
                </c:pt>
                <c:pt idx="11">
                  <c:v>2.6126372086245402E-2</c:v>
                </c:pt>
              </c:numCache>
              <c:extLst/>
            </c:numRef>
          </c:val>
          <c:extLst>
            <c:ext xmlns:c16="http://schemas.microsoft.com/office/drawing/2014/chart" uri="{C3380CC4-5D6E-409C-BE32-E72D297353CC}">
              <c16:uniqueId val="{00000031-A588-7543-98AC-E4FD05BCA259}"/>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sz="1000" b="1"/>
      </a:pPr>
      <a:endParaRPr lang="en-US"/>
    </a:p>
  </c:txPr>
  <c:externalData r:id="rId3">
    <c:autoUpdate val="0"/>
  </c:externalData>
  <c:userShapes r:id="rId4"/>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C39703-269F-43BE-B49B-3495E9CF347D}" type="doc">
      <dgm:prSet loTypeId="urn:microsoft.com/office/officeart/2005/8/layout/cycle3" loCatId="cycle" qsTypeId="urn:microsoft.com/office/officeart/2005/8/quickstyle/simple1" qsCatId="simple" csTypeId="urn:microsoft.com/office/officeart/2005/8/colors/accent5_3" csCatId="accent5" phldr="1"/>
      <dgm:spPr/>
      <dgm:t>
        <a:bodyPr/>
        <a:lstStyle/>
        <a:p>
          <a:endParaRPr lang="en-US"/>
        </a:p>
      </dgm:t>
    </dgm:pt>
    <dgm:pt modelId="{5D91220C-4284-4388-A3C1-315849CCC704}">
      <dgm:prSet phldrT="[Text]"/>
      <dgm:spPr/>
      <dgm:t>
        <a:bodyPr/>
        <a:lstStyle/>
        <a:p>
          <a:r>
            <a:rPr lang="en-US" dirty="0"/>
            <a:t>Order/contract received from CERN</a:t>
          </a:r>
        </a:p>
      </dgm:t>
    </dgm:pt>
    <dgm:pt modelId="{EB3D5B3C-8F91-4DC4-AD0E-B542443717ED}" type="parTrans" cxnId="{B78BC472-401B-46F5-B0DA-37B7EF3F6823}">
      <dgm:prSet/>
      <dgm:spPr/>
      <dgm:t>
        <a:bodyPr/>
        <a:lstStyle/>
        <a:p>
          <a:endParaRPr lang="en-US"/>
        </a:p>
      </dgm:t>
    </dgm:pt>
    <dgm:pt modelId="{ECFD12C3-09DF-42CD-A15B-FCC92CC08885}" type="sibTrans" cxnId="{B78BC472-401B-46F5-B0DA-37B7EF3F6823}">
      <dgm:prSet/>
      <dgm:spPr/>
      <dgm:t>
        <a:bodyPr/>
        <a:lstStyle/>
        <a:p>
          <a:endParaRPr lang="en-US"/>
        </a:p>
      </dgm:t>
    </dgm:pt>
    <dgm:pt modelId="{8897874C-492C-444A-980C-7D004F733489}">
      <dgm:prSet phldrT="[Text]"/>
      <dgm:spPr/>
      <dgm:t>
        <a:bodyPr/>
        <a:lstStyle/>
        <a:p>
          <a:r>
            <a:rPr lang="en-US" dirty="0"/>
            <a:t>Increase in R&amp;D </a:t>
          </a:r>
        </a:p>
      </dgm:t>
    </dgm:pt>
    <dgm:pt modelId="{3DD17EA5-9102-4D2B-8F27-38DE5B4CD470}" type="parTrans" cxnId="{725B27A2-387D-4531-8AB9-1D437E0F6C13}">
      <dgm:prSet/>
      <dgm:spPr/>
      <dgm:t>
        <a:bodyPr/>
        <a:lstStyle/>
        <a:p>
          <a:endParaRPr lang="en-US"/>
        </a:p>
      </dgm:t>
    </dgm:pt>
    <dgm:pt modelId="{BC4829B6-E37A-40D1-9676-6C8FA6AB87C8}" type="sibTrans" cxnId="{725B27A2-387D-4531-8AB9-1D437E0F6C13}">
      <dgm:prSet/>
      <dgm:spPr/>
      <dgm:t>
        <a:bodyPr/>
        <a:lstStyle/>
        <a:p>
          <a:endParaRPr lang="en-US"/>
        </a:p>
      </dgm:t>
    </dgm:pt>
    <dgm:pt modelId="{C06B0B85-BC43-4A63-8BF6-C111314A7E03}">
      <dgm:prSet phldrT="[Text]"/>
      <dgm:spPr/>
      <dgm:t>
        <a:bodyPr/>
        <a:lstStyle/>
        <a:p>
          <a:r>
            <a:rPr lang="en-US" dirty="0"/>
            <a:t>Innovation</a:t>
          </a:r>
        </a:p>
      </dgm:t>
    </dgm:pt>
    <dgm:pt modelId="{F5DB8C0F-C95C-4F2B-A5FD-58F2DDE6362F}" type="parTrans" cxnId="{F9D32F30-9D16-449E-9FAD-FA90A5C5B50A}">
      <dgm:prSet/>
      <dgm:spPr/>
      <dgm:t>
        <a:bodyPr/>
        <a:lstStyle/>
        <a:p>
          <a:endParaRPr lang="en-US"/>
        </a:p>
      </dgm:t>
    </dgm:pt>
    <dgm:pt modelId="{0A39E392-0208-4167-A39E-41AD4DFA6D9E}" type="sibTrans" cxnId="{F9D32F30-9D16-449E-9FAD-FA90A5C5B50A}">
      <dgm:prSet/>
      <dgm:spPr/>
      <dgm:t>
        <a:bodyPr/>
        <a:lstStyle/>
        <a:p>
          <a:endParaRPr lang="en-US"/>
        </a:p>
      </dgm:t>
    </dgm:pt>
    <dgm:pt modelId="{CFBEA8FF-DA9B-43AB-96E3-7442EC7BCDF1}">
      <dgm:prSet phldrT="[Text]"/>
      <dgm:spPr/>
      <dgm:t>
        <a:bodyPr/>
        <a:lstStyle/>
        <a:p>
          <a:r>
            <a:rPr lang="en-US" dirty="0"/>
            <a:t>Productivity growth</a:t>
          </a:r>
        </a:p>
      </dgm:t>
    </dgm:pt>
    <dgm:pt modelId="{6859466D-1A65-4CDF-82FF-4264E6DAB713}" type="parTrans" cxnId="{E578FFD6-6B1B-4E13-BADF-3DC5C7C9DDF2}">
      <dgm:prSet/>
      <dgm:spPr/>
      <dgm:t>
        <a:bodyPr/>
        <a:lstStyle/>
        <a:p>
          <a:endParaRPr lang="en-US"/>
        </a:p>
      </dgm:t>
    </dgm:pt>
    <dgm:pt modelId="{E5497B11-2ABF-4C95-ABB3-8308432CEA63}" type="sibTrans" cxnId="{E578FFD6-6B1B-4E13-BADF-3DC5C7C9DDF2}">
      <dgm:prSet/>
      <dgm:spPr/>
      <dgm:t>
        <a:bodyPr/>
        <a:lstStyle/>
        <a:p>
          <a:endParaRPr lang="en-US"/>
        </a:p>
      </dgm:t>
    </dgm:pt>
    <dgm:pt modelId="{ECCAF47D-70C7-48DF-9798-E038DA68A17B}">
      <dgm:prSet phldrT="[Text]"/>
      <dgm:spPr/>
      <dgm:t>
        <a:bodyPr/>
        <a:lstStyle/>
        <a:p>
          <a:r>
            <a:rPr lang="en-US" dirty="0"/>
            <a:t>increase revenues &amp; profitability</a:t>
          </a:r>
        </a:p>
      </dgm:t>
    </dgm:pt>
    <dgm:pt modelId="{99808347-3FF9-49E4-8937-2F476B757C18}" type="parTrans" cxnId="{5FE31DB8-A079-40F7-AFA0-DD3FBAEBBA99}">
      <dgm:prSet/>
      <dgm:spPr/>
      <dgm:t>
        <a:bodyPr/>
        <a:lstStyle/>
        <a:p>
          <a:endParaRPr lang="en-US"/>
        </a:p>
      </dgm:t>
    </dgm:pt>
    <dgm:pt modelId="{517BF81E-CA3B-4D32-9117-E426B98F0DF0}" type="sibTrans" cxnId="{5FE31DB8-A079-40F7-AFA0-DD3FBAEBBA99}">
      <dgm:prSet/>
      <dgm:spPr/>
      <dgm:t>
        <a:bodyPr/>
        <a:lstStyle/>
        <a:p>
          <a:endParaRPr lang="en-US"/>
        </a:p>
      </dgm:t>
    </dgm:pt>
    <dgm:pt modelId="{ADB00DB6-332F-4C5F-A32F-9855B507C688}" type="pres">
      <dgm:prSet presAssocID="{A5C39703-269F-43BE-B49B-3495E9CF347D}" presName="Name0" presStyleCnt="0">
        <dgm:presLayoutVars>
          <dgm:dir/>
          <dgm:resizeHandles val="exact"/>
        </dgm:presLayoutVars>
      </dgm:prSet>
      <dgm:spPr/>
      <dgm:t>
        <a:bodyPr/>
        <a:lstStyle/>
        <a:p>
          <a:endParaRPr lang="en-US"/>
        </a:p>
      </dgm:t>
    </dgm:pt>
    <dgm:pt modelId="{9C053BA0-7181-4B17-9D5D-E85991F7575D}" type="pres">
      <dgm:prSet presAssocID="{A5C39703-269F-43BE-B49B-3495E9CF347D}" presName="cycle" presStyleCnt="0"/>
      <dgm:spPr/>
    </dgm:pt>
    <dgm:pt modelId="{252C7F37-A4E2-4819-ACAF-78937604F712}" type="pres">
      <dgm:prSet presAssocID="{5D91220C-4284-4388-A3C1-315849CCC704}" presName="nodeFirstNode" presStyleLbl="node1" presStyleIdx="0" presStyleCnt="5">
        <dgm:presLayoutVars>
          <dgm:bulletEnabled val="1"/>
        </dgm:presLayoutVars>
      </dgm:prSet>
      <dgm:spPr/>
      <dgm:t>
        <a:bodyPr/>
        <a:lstStyle/>
        <a:p>
          <a:endParaRPr lang="en-US"/>
        </a:p>
      </dgm:t>
    </dgm:pt>
    <dgm:pt modelId="{9996B2D7-F017-4EAE-A85B-FAB2792A06FB}" type="pres">
      <dgm:prSet presAssocID="{ECFD12C3-09DF-42CD-A15B-FCC92CC08885}" presName="sibTransFirstNode" presStyleLbl="bgShp" presStyleIdx="0" presStyleCnt="1" custLinFactNeighborX="-3596" custLinFactNeighborY="1618"/>
      <dgm:spPr/>
      <dgm:t>
        <a:bodyPr/>
        <a:lstStyle/>
        <a:p>
          <a:endParaRPr lang="en-US"/>
        </a:p>
      </dgm:t>
    </dgm:pt>
    <dgm:pt modelId="{61F7B717-E0C5-4C4B-807E-8FDB4D2509D3}" type="pres">
      <dgm:prSet presAssocID="{8897874C-492C-444A-980C-7D004F733489}" presName="nodeFollowingNodes" presStyleLbl="node1" presStyleIdx="1" presStyleCnt="5">
        <dgm:presLayoutVars>
          <dgm:bulletEnabled val="1"/>
        </dgm:presLayoutVars>
      </dgm:prSet>
      <dgm:spPr/>
      <dgm:t>
        <a:bodyPr/>
        <a:lstStyle/>
        <a:p>
          <a:endParaRPr lang="en-US"/>
        </a:p>
      </dgm:t>
    </dgm:pt>
    <dgm:pt modelId="{5CF59C87-1B2E-4E97-B480-BD4CD96BA015}" type="pres">
      <dgm:prSet presAssocID="{C06B0B85-BC43-4A63-8BF6-C111314A7E03}" presName="nodeFollowingNodes" presStyleLbl="node1" presStyleIdx="2" presStyleCnt="5">
        <dgm:presLayoutVars>
          <dgm:bulletEnabled val="1"/>
        </dgm:presLayoutVars>
      </dgm:prSet>
      <dgm:spPr/>
      <dgm:t>
        <a:bodyPr/>
        <a:lstStyle/>
        <a:p>
          <a:endParaRPr lang="en-US"/>
        </a:p>
      </dgm:t>
    </dgm:pt>
    <dgm:pt modelId="{382A5910-DACF-4D74-9488-3FBE3FFE5B7A}" type="pres">
      <dgm:prSet presAssocID="{CFBEA8FF-DA9B-43AB-96E3-7442EC7BCDF1}" presName="nodeFollowingNodes" presStyleLbl="node1" presStyleIdx="3" presStyleCnt="5">
        <dgm:presLayoutVars>
          <dgm:bulletEnabled val="1"/>
        </dgm:presLayoutVars>
      </dgm:prSet>
      <dgm:spPr/>
      <dgm:t>
        <a:bodyPr/>
        <a:lstStyle/>
        <a:p>
          <a:endParaRPr lang="en-US"/>
        </a:p>
      </dgm:t>
    </dgm:pt>
    <dgm:pt modelId="{9117103E-9EF9-4BF6-8306-1CCE6E0E5B0C}" type="pres">
      <dgm:prSet presAssocID="{ECCAF47D-70C7-48DF-9798-E038DA68A17B}" presName="nodeFollowingNodes" presStyleLbl="node1" presStyleIdx="4" presStyleCnt="5">
        <dgm:presLayoutVars>
          <dgm:bulletEnabled val="1"/>
        </dgm:presLayoutVars>
      </dgm:prSet>
      <dgm:spPr/>
      <dgm:t>
        <a:bodyPr/>
        <a:lstStyle/>
        <a:p>
          <a:endParaRPr lang="en-US"/>
        </a:p>
      </dgm:t>
    </dgm:pt>
  </dgm:ptLst>
  <dgm:cxnLst>
    <dgm:cxn modelId="{C8CC98DB-4A4C-6840-AE8B-9C7B32CE4ECA}" type="presOf" srcId="{A5C39703-269F-43BE-B49B-3495E9CF347D}" destId="{ADB00DB6-332F-4C5F-A32F-9855B507C688}" srcOrd="0" destOrd="0" presId="urn:microsoft.com/office/officeart/2005/8/layout/cycle3"/>
    <dgm:cxn modelId="{B78BC472-401B-46F5-B0DA-37B7EF3F6823}" srcId="{A5C39703-269F-43BE-B49B-3495E9CF347D}" destId="{5D91220C-4284-4388-A3C1-315849CCC704}" srcOrd="0" destOrd="0" parTransId="{EB3D5B3C-8F91-4DC4-AD0E-B542443717ED}" sibTransId="{ECFD12C3-09DF-42CD-A15B-FCC92CC08885}"/>
    <dgm:cxn modelId="{F9D32F30-9D16-449E-9FAD-FA90A5C5B50A}" srcId="{A5C39703-269F-43BE-B49B-3495E9CF347D}" destId="{C06B0B85-BC43-4A63-8BF6-C111314A7E03}" srcOrd="2" destOrd="0" parTransId="{F5DB8C0F-C95C-4F2B-A5FD-58F2DDE6362F}" sibTransId="{0A39E392-0208-4167-A39E-41AD4DFA6D9E}"/>
    <dgm:cxn modelId="{8BABE394-29E6-5742-8D35-F5F41CB4770E}" type="presOf" srcId="{5D91220C-4284-4388-A3C1-315849CCC704}" destId="{252C7F37-A4E2-4819-ACAF-78937604F712}" srcOrd="0" destOrd="0" presId="urn:microsoft.com/office/officeart/2005/8/layout/cycle3"/>
    <dgm:cxn modelId="{E044DC45-AC43-5E4D-88E6-3AC5FD70531A}" type="presOf" srcId="{CFBEA8FF-DA9B-43AB-96E3-7442EC7BCDF1}" destId="{382A5910-DACF-4D74-9488-3FBE3FFE5B7A}" srcOrd="0" destOrd="0" presId="urn:microsoft.com/office/officeart/2005/8/layout/cycle3"/>
    <dgm:cxn modelId="{5FE31DB8-A079-40F7-AFA0-DD3FBAEBBA99}" srcId="{A5C39703-269F-43BE-B49B-3495E9CF347D}" destId="{ECCAF47D-70C7-48DF-9798-E038DA68A17B}" srcOrd="4" destOrd="0" parTransId="{99808347-3FF9-49E4-8937-2F476B757C18}" sibTransId="{517BF81E-CA3B-4D32-9117-E426B98F0DF0}"/>
    <dgm:cxn modelId="{E578FFD6-6B1B-4E13-BADF-3DC5C7C9DDF2}" srcId="{A5C39703-269F-43BE-B49B-3495E9CF347D}" destId="{CFBEA8FF-DA9B-43AB-96E3-7442EC7BCDF1}" srcOrd="3" destOrd="0" parTransId="{6859466D-1A65-4CDF-82FF-4264E6DAB713}" sibTransId="{E5497B11-2ABF-4C95-ABB3-8308432CEA63}"/>
    <dgm:cxn modelId="{2FB71CD9-BECC-E54D-9B8E-3388374890B2}" type="presOf" srcId="{ECFD12C3-09DF-42CD-A15B-FCC92CC08885}" destId="{9996B2D7-F017-4EAE-A85B-FAB2792A06FB}" srcOrd="0" destOrd="0" presId="urn:microsoft.com/office/officeart/2005/8/layout/cycle3"/>
    <dgm:cxn modelId="{2F52EA76-C44F-F644-9950-937D307F975D}" type="presOf" srcId="{8897874C-492C-444A-980C-7D004F733489}" destId="{61F7B717-E0C5-4C4B-807E-8FDB4D2509D3}" srcOrd="0" destOrd="0" presId="urn:microsoft.com/office/officeart/2005/8/layout/cycle3"/>
    <dgm:cxn modelId="{C35B7180-E903-8445-AE09-86BCD88E601A}" type="presOf" srcId="{ECCAF47D-70C7-48DF-9798-E038DA68A17B}" destId="{9117103E-9EF9-4BF6-8306-1CCE6E0E5B0C}" srcOrd="0" destOrd="0" presId="urn:microsoft.com/office/officeart/2005/8/layout/cycle3"/>
    <dgm:cxn modelId="{44E6C61A-DFD7-BA46-B8E4-62C315ED47B8}" type="presOf" srcId="{C06B0B85-BC43-4A63-8BF6-C111314A7E03}" destId="{5CF59C87-1B2E-4E97-B480-BD4CD96BA015}" srcOrd="0" destOrd="0" presId="urn:microsoft.com/office/officeart/2005/8/layout/cycle3"/>
    <dgm:cxn modelId="{725B27A2-387D-4531-8AB9-1D437E0F6C13}" srcId="{A5C39703-269F-43BE-B49B-3495E9CF347D}" destId="{8897874C-492C-444A-980C-7D004F733489}" srcOrd="1" destOrd="0" parTransId="{3DD17EA5-9102-4D2B-8F27-38DE5B4CD470}" sibTransId="{BC4829B6-E37A-40D1-9676-6C8FA6AB87C8}"/>
    <dgm:cxn modelId="{D7D2F478-C607-9B4C-8C76-D531FD7D3F8B}" type="presParOf" srcId="{ADB00DB6-332F-4C5F-A32F-9855B507C688}" destId="{9C053BA0-7181-4B17-9D5D-E85991F7575D}" srcOrd="0" destOrd="0" presId="urn:microsoft.com/office/officeart/2005/8/layout/cycle3"/>
    <dgm:cxn modelId="{158256E4-CB9D-B74F-A0D7-25AB847918C3}" type="presParOf" srcId="{9C053BA0-7181-4B17-9D5D-E85991F7575D}" destId="{252C7F37-A4E2-4819-ACAF-78937604F712}" srcOrd="0" destOrd="0" presId="urn:microsoft.com/office/officeart/2005/8/layout/cycle3"/>
    <dgm:cxn modelId="{0AA1170E-1244-2149-9A59-432841ECCC57}" type="presParOf" srcId="{9C053BA0-7181-4B17-9D5D-E85991F7575D}" destId="{9996B2D7-F017-4EAE-A85B-FAB2792A06FB}" srcOrd="1" destOrd="0" presId="urn:microsoft.com/office/officeart/2005/8/layout/cycle3"/>
    <dgm:cxn modelId="{A8A8F41E-86C7-7D4E-8482-D8BA6C8B5170}" type="presParOf" srcId="{9C053BA0-7181-4B17-9D5D-E85991F7575D}" destId="{61F7B717-E0C5-4C4B-807E-8FDB4D2509D3}" srcOrd="2" destOrd="0" presId="urn:microsoft.com/office/officeart/2005/8/layout/cycle3"/>
    <dgm:cxn modelId="{5B4B758E-ADD2-D940-96F7-CD39BE6AE3C4}" type="presParOf" srcId="{9C053BA0-7181-4B17-9D5D-E85991F7575D}" destId="{5CF59C87-1B2E-4E97-B480-BD4CD96BA015}" srcOrd="3" destOrd="0" presId="urn:microsoft.com/office/officeart/2005/8/layout/cycle3"/>
    <dgm:cxn modelId="{A7F4E14F-3873-1E4E-A2B0-9C1DC4FB5E97}" type="presParOf" srcId="{9C053BA0-7181-4B17-9D5D-E85991F7575D}" destId="{382A5910-DACF-4D74-9488-3FBE3FFE5B7A}" srcOrd="4" destOrd="0" presId="urn:microsoft.com/office/officeart/2005/8/layout/cycle3"/>
    <dgm:cxn modelId="{B46B2738-CF8A-8E4B-A68F-4BDE52BA691C}" type="presParOf" srcId="{9C053BA0-7181-4B17-9D5D-E85991F7575D}" destId="{9117103E-9EF9-4BF6-8306-1CCE6E0E5B0C}" srcOrd="5"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6B2D7-F017-4EAE-A85B-FAB2792A06FB}">
      <dsp:nvSpPr>
        <dsp:cNvPr id="0" name=""/>
        <dsp:cNvSpPr/>
      </dsp:nvSpPr>
      <dsp:spPr>
        <a:xfrm>
          <a:off x="444741" y="32428"/>
          <a:ext cx="2794350" cy="2794350"/>
        </a:xfrm>
        <a:prstGeom prst="circularArrow">
          <a:avLst>
            <a:gd name="adj1" fmla="val 5544"/>
            <a:gd name="adj2" fmla="val 330680"/>
            <a:gd name="adj3" fmla="val 13915004"/>
            <a:gd name="adj4" fmla="val 17301891"/>
            <a:gd name="adj5" fmla="val 5757"/>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2C7F37-A4E2-4819-ACAF-78937604F712}">
      <dsp:nvSpPr>
        <dsp:cNvPr id="0" name=""/>
        <dsp:cNvSpPr/>
      </dsp:nvSpPr>
      <dsp:spPr>
        <a:xfrm>
          <a:off x="1327813" y="942"/>
          <a:ext cx="1229176" cy="614588"/>
        </a:xfrm>
        <a:prstGeom prst="round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Order/contract received from CERN</a:t>
          </a:r>
        </a:p>
      </dsp:txBody>
      <dsp:txXfrm>
        <a:off x="1357815" y="30944"/>
        <a:ext cx="1169172" cy="554584"/>
      </dsp:txXfrm>
    </dsp:sp>
    <dsp:sp modelId="{61F7B717-E0C5-4C4B-807E-8FDB4D2509D3}">
      <dsp:nvSpPr>
        <dsp:cNvPr id="0" name=""/>
        <dsp:cNvSpPr/>
      </dsp:nvSpPr>
      <dsp:spPr>
        <a:xfrm>
          <a:off x="2461112" y="824332"/>
          <a:ext cx="1229176" cy="614588"/>
        </a:xfrm>
        <a:prstGeom prst="roundRect">
          <a:avLst/>
        </a:prstGeom>
        <a:solidFill>
          <a:schemeClr val="accent5">
            <a:shade val="80000"/>
            <a:hueOff val="43427"/>
            <a:satOff val="-10277"/>
            <a:lumOff val="94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Increase in R&amp;D </a:t>
          </a:r>
        </a:p>
      </dsp:txBody>
      <dsp:txXfrm>
        <a:off x="2491114" y="854334"/>
        <a:ext cx="1169172" cy="554584"/>
      </dsp:txXfrm>
    </dsp:sp>
    <dsp:sp modelId="{5CF59C87-1B2E-4E97-B480-BD4CD96BA015}">
      <dsp:nvSpPr>
        <dsp:cNvPr id="0" name=""/>
        <dsp:cNvSpPr/>
      </dsp:nvSpPr>
      <dsp:spPr>
        <a:xfrm>
          <a:off x="2028230" y="2156604"/>
          <a:ext cx="1229176" cy="614588"/>
        </a:xfrm>
        <a:prstGeom prst="roundRect">
          <a:avLst/>
        </a:prstGeom>
        <a:solidFill>
          <a:schemeClr val="accent5">
            <a:shade val="80000"/>
            <a:hueOff val="86853"/>
            <a:satOff val="-20555"/>
            <a:lumOff val="188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Innovation</a:t>
          </a:r>
        </a:p>
      </dsp:txBody>
      <dsp:txXfrm>
        <a:off x="2058232" y="2186606"/>
        <a:ext cx="1169172" cy="554584"/>
      </dsp:txXfrm>
    </dsp:sp>
    <dsp:sp modelId="{382A5910-DACF-4D74-9488-3FBE3FFE5B7A}">
      <dsp:nvSpPr>
        <dsp:cNvPr id="0" name=""/>
        <dsp:cNvSpPr/>
      </dsp:nvSpPr>
      <dsp:spPr>
        <a:xfrm>
          <a:off x="627396" y="2156604"/>
          <a:ext cx="1229176" cy="614588"/>
        </a:xfrm>
        <a:prstGeom prst="roundRect">
          <a:avLst/>
        </a:prstGeom>
        <a:solidFill>
          <a:schemeClr val="accent5">
            <a:shade val="80000"/>
            <a:hueOff val="130280"/>
            <a:satOff val="-30832"/>
            <a:lumOff val="28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Productivity growth</a:t>
          </a:r>
        </a:p>
      </dsp:txBody>
      <dsp:txXfrm>
        <a:off x="657398" y="2186606"/>
        <a:ext cx="1169172" cy="554584"/>
      </dsp:txXfrm>
    </dsp:sp>
    <dsp:sp modelId="{9117103E-9EF9-4BF6-8306-1CCE6E0E5B0C}">
      <dsp:nvSpPr>
        <dsp:cNvPr id="0" name=""/>
        <dsp:cNvSpPr/>
      </dsp:nvSpPr>
      <dsp:spPr>
        <a:xfrm>
          <a:off x="194515" y="824332"/>
          <a:ext cx="1229176" cy="614588"/>
        </a:xfrm>
        <a:prstGeom prst="roundRect">
          <a:avLst/>
        </a:prstGeom>
        <a:solidFill>
          <a:schemeClr val="accent5">
            <a:shade val="80000"/>
            <a:hueOff val="173707"/>
            <a:satOff val="-41110"/>
            <a:lumOff val="3773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n-US" sz="1100" kern="1200" dirty="0"/>
            <a:t>increase revenues &amp; profitability</a:t>
          </a:r>
        </a:p>
      </dsp:txBody>
      <dsp:txXfrm>
        <a:off x="224517" y="854334"/>
        <a:ext cx="1169172" cy="554584"/>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0.45862</cdr:x>
      <cdr:y>0.40158</cdr:y>
    </cdr:from>
    <cdr:to>
      <cdr:x>0.54138</cdr:x>
      <cdr:y>0.59842</cdr:y>
    </cdr:to>
    <cdr:sp macro="" textlink="">
      <cdr:nvSpPr>
        <cdr:cNvPr id="2" name="TextBox 1">
          <a:extLst xmlns:a="http://schemas.openxmlformats.org/drawingml/2006/main">
            <a:ext uri="{FF2B5EF4-FFF2-40B4-BE49-F238E27FC236}">
              <a16:creationId xmlns:a16="http://schemas.microsoft.com/office/drawing/2014/main" id="{3F8EF2D7-C571-864F-9A40-0C8C677D1A2C}"/>
            </a:ext>
          </a:extLst>
        </cdr:cNvPr>
        <cdr:cNvSpPr txBox="1"/>
      </cdr:nvSpPr>
      <cdr:spPr>
        <a:xfrm xmlns:a="http://schemas.openxmlformats.org/drawingml/2006/main">
          <a:off x="5067403" y="1865609"/>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0.45862</cdr:x>
      <cdr:y>0.40158</cdr:y>
    </cdr:from>
    <cdr:to>
      <cdr:x>0.54138</cdr:x>
      <cdr:y>0.59842</cdr:y>
    </cdr:to>
    <cdr:sp macro="" textlink="">
      <cdr:nvSpPr>
        <cdr:cNvPr id="3" name="TextBox 2">
          <a:extLst xmlns:a="http://schemas.openxmlformats.org/drawingml/2006/main">
            <a:ext uri="{FF2B5EF4-FFF2-40B4-BE49-F238E27FC236}">
              <a16:creationId xmlns:a16="http://schemas.microsoft.com/office/drawing/2014/main" id="{9F98F157-B608-D247-82A3-E04DF2637FDE}"/>
            </a:ext>
          </a:extLst>
        </cdr:cNvPr>
        <cdr:cNvSpPr txBox="1"/>
      </cdr:nvSpPr>
      <cdr:spPr>
        <a:xfrm xmlns:a="http://schemas.openxmlformats.org/drawingml/2006/main">
          <a:off x="5067403" y="1865609"/>
          <a:ext cx="914400" cy="9144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5/7/2019</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5/7/2019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1</a:t>
            </a:fld>
            <a:endParaRPr lang="en-US"/>
          </a:p>
        </p:txBody>
      </p:sp>
    </p:spTree>
    <p:extLst>
      <p:ext uri="{BB962C8B-B14F-4D97-AF65-F5344CB8AC3E}">
        <p14:creationId xmlns:p14="http://schemas.microsoft.com/office/powerpoint/2010/main" val="2977064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18</a:t>
            </a:fld>
            <a:endParaRPr lang="en-US"/>
          </a:p>
        </p:txBody>
      </p:sp>
    </p:spTree>
    <p:extLst>
      <p:ext uri="{BB962C8B-B14F-4D97-AF65-F5344CB8AC3E}">
        <p14:creationId xmlns:p14="http://schemas.microsoft.com/office/powerpoint/2010/main" val="514176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24</a:t>
            </a:fld>
            <a:endParaRPr lang="en-US"/>
          </a:p>
        </p:txBody>
      </p:sp>
    </p:spTree>
    <p:extLst>
      <p:ext uri="{BB962C8B-B14F-4D97-AF65-F5344CB8AC3E}">
        <p14:creationId xmlns:p14="http://schemas.microsoft.com/office/powerpoint/2010/main" val="1031656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ClrTx/>
              <a:buSzTx/>
              <a:buFontTx/>
              <a:buChar char="•"/>
            </a:pPr>
            <a:r>
              <a:rPr lang="fr-CH" altLang="en-US" sz="1800" dirty="0"/>
              <a:t>Invitations to tender </a:t>
            </a:r>
            <a:r>
              <a:rPr lang="fr-CH" altLang="en-US" sz="1800" dirty="0" err="1"/>
              <a:t>consist</a:t>
            </a:r>
            <a:r>
              <a:rPr lang="fr-CH" altLang="en-US" sz="1800" dirty="0"/>
              <a:t> of:</a:t>
            </a:r>
          </a:p>
          <a:p>
            <a:pPr lvl="1" eaLnBrk="1" hangingPunct="1">
              <a:buClrTx/>
              <a:buSzTx/>
              <a:buFontTx/>
              <a:buChar char="•"/>
            </a:pPr>
            <a:r>
              <a:rPr lang="fr-CH" altLang="en-US" sz="1600" dirty="0" err="1"/>
              <a:t>Technical</a:t>
            </a:r>
            <a:r>
              <a:rPr lang="fr-CH" altLang="en-US" sz="1600" dirty="0"/>
              <a:t> </a:t>
            </a:r>
            <a:r>
              <a:rPr lang="fr-CH" altLang="en-US" sz="1600" dirty="0" err="1"/>
              <a:t>specification</a:t>
            </a:r>
            <a:r>
              <a:rPr lang="fr-CH" altLang="en-US" sz="1600" dirty="0"/>
              <a:t> and annexes;</a:t>
            </a:r>
          </a:p>
          <a:p>
            <a:pPr lvl="1" eaLnBrk="1" hangingPunct="1">
              <a:buClrTx/>
              <a:buSzTx/>
              <a:buFontTx/>
              <a:buChar char="•"/>
            </a:pPr>
            <a:r>
              <a:rPr lang="fr-CH" altLang="en-US" sz="1600" dirty="0"/>
              <a:t>Tender </a:t>
            </a:r>
            <a:r>
              <a:rPr lang="fr-CH" altLang="en-US" sz="1600" dirty="0" err="1"/>
              <a:t>form</a:t>
            </a:r>
            <a:r>
              <a:rPr lang="fr-CH" altLang="en-US" sz="1600" dirty="0"/>
              <a:t> (and a </a:t>
            </a:r>
            <a:r>
              <a:rPr lang="fr-CH" altLang="en-US" sz="1600" dirty="0" err="1"/>
              <a:t>technical</a:t>
            </a:r>
            <a:r>
              <a:rPr lang="fr-CH" altLang="en-US" sz="1600" dirty="0"/>
              <a:t> </a:t>
            </a:r>
            <a:r>
              <a:rPr lang="fr-CH" altLang="en-US" sz="1600" dirty="0" err="1"/>
              <a:t>annex</a:t>
            </a:r>
            <a:r>
              <a:rPr lang="fr-CH" altLang="en-US" sz="1600" dirty="0"/>
              <a:t> - </a:t>
            </a:r>
            <a:r>
              <a:rPr lang="fr-CH" altLang="en-US" sz="1600" dirty="0" err="1"/>
              <a:t>optional</a:t>
            </a:r>
            <a:r>
              <a:rPr lang="fr-CH" altLang="en-US" sz="1600" dirty="0"/>
              <a:t>);</a:t>
            </a:r>
          </a:p>
          <a:p>
            <a:pPr lvl="1" eaLnBrk="1" hangingPunct="1">
              <a:buClrTx/>
              <a:buSzTx/>
              <a:buFontTx/>
              <a:buChar char="•"/>
            </a:pPr>
            <a:r>
              <a:rPr lang="fr-CH" altLang="en-US" sz="1600" dirty="0"/>
              <a:t>General Conditions of CERN (</a:t>
            </a:r>
            <a:r>
              <a:rPr lang="fr-CH" altLang="en-US" sz="1600" dirty="0" err="1"/>
              <a:t>contracts</a:t>
            </a:r>
            <a:r>
              <a:rPr lang="fr-CH" altLang="en-US" sz="1600" dirty="0"/>
              <a:t>, invitations to tender, </a:t>
            </a:r>
            <a:r>
              <a:rPr lang="fr-CH" altLang="en-US" sz="1600" dirty="0" err="1"/>
              <a:t>Safety</a:t>
            </a:r>
            <a:r>
              <a:rPr lang="fr-CH" altLang="en-US" sz="1600" dirty="0"/>
              <a:t>, etc.)</a:t>
            </a:r>
          </a:p>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27</a:t>
            </a:fld>
            <a:endParaRPr lang="en-US"/>
          </a:p>
        </p:txBody>
      </p:sp>
    </p:spTree>
    <p:extLst>
      <p:ext uri="{BB962C8B-B14F-4D97-AF65-F5344CB8AC3E}">
        <p14:creationId xmlns:p14="http://schemas.microsoft.com/office/powerpoint/2010/main" val="2684703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28</a:t>
            </a:fld>
            <a:endParaRPr lang="en-US"/>
          </a:p>
        </p:txBody>
      </p:sp>
    </p:spTree>
    <p:extLst>
      <p:ext uri="{BB962C8B-B14F-4D97-AF65-F5344CB8AC3E}">
        <p14:creationId xmlns:p14="http://schemas.microsoft.com/office/powerpoint/2010/main" val="3846345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30</a:t>
            </a:fld>
            <a:endParaRPr lang="en-US"/>
          </a:p>
        </p:txBody>
      </p:sp>
    </p:spTree>
    <p:extLst>
      <p:ext uri="{BB962C8B-B14F-4D97-AF65-F5344CB8AC3E}">
        <p14:creationId xmlns:p14="http://schemas.microsoft.com/office/powerpoint/2010/main" val="3471582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0EE9E-52B8-AA4F-8DD5-ED0FB4E5CBCC}" type="slidenum">
              <a:rPr lang="en-US" smtClean="0"/>
              <a:t>31</a:t>
            </a:fld>
            <a:endParaRPr lang="en-US"/>
          </a:p>
        </p:txBody>
      </p:sp>
    </p:spTree>
    <p:extLst>
      <p:ext uri="{BB962C8B-B14F-4D97-AF65-F5344CB8AC3E}">
        <p14:creationId xmlns:p14="http://schemas.microsoft.com/office/powerpoint/2010/main" val="675891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err="1"/>
              <a:t>Average</a:t>
            </a:r>
            <a:r>
              <a:rPr lang="it-IT" sz="1200" dirty="0"/>
              <a:t> </a:t>
            </a:r>
            <a:r>
              <a:rPr lang="it-IT" sz="1200" dirty="0" err="1"/>
              <a:t>number</a:t>
            </a:r>
            <a:r>
              <a:rPr lang="it-IT" sz="1200" dirty="0"/>
              <a:t> of </a:t>
            </a:r>
            <a:r>
              <a:rPr lang="it-IT" sz="1200" dirty="0" err="1"/>
              <a:t>patents</a:t>
            </a:r>
            <a:r>
              <a:rPr lang="it-IT" sz="1200" dirty="0"/>
              <a:t> </a:t>
            </a:r>
            <a:r>
              <a:rPr lang="it-IT" sz="1200" dirty="0" err="1"/>
              <a:t>filed</a:t>
            </a:r>
            <a:r>
              <a:rPr lang="it-IT" sz="1200" dirty="0"/>
              <a:t> </a:t>
            </a:r>
            <a:r>
              <a:rPr lang="it-IT" sz="1200" dirty="0" err="1"/>
              <a:t>before</a:t>
            </a:r>
            <a:r>
              <a:rPr lang="it-IT" sz="1200" dirty="0"/>
              <a:t> and </a:t>
            </a:r>
            <a:r>
              <a:rPr lang="it-IT" sz="1200" dirty="0" err="1"/>
              <a:t>after</a:t>
            </a:r>
            <a:r>
              <a:rPr lang="it-IT" sz="1200" dirty="0"/>
              <a:t> the </a:t>
            </a:r>
            <a:r>
              <a:rPr lang="it-IT" sz="1200" dirty="0" err="1"/>
              <a:t>beginning</a:t>
            </a:r>
            <a:r>
              <a:rPr lang="it-IT" sz="1200" dirty="0"/>
              <a:t> of the </a:t>
            </a:r>
            <a:r>
              <a:rPr lang="it-IT" sz="1200" dirty="0" err="1"/>
              <a:t>procurement</a:t>
            </a:r>
            <a:r>
              <a:rPr lang="it-IT" sz="1200" dirty="0"/>
              <a:t> </a:t>
            </a:r>
            <a:r>
              <a:rPr lang="it-IT" sz="1200" dirty="0" err="1"/>
              <a:t>relationship</a:t>
            </a:r>
            <a:r>
              <a:rPr lang="it-IT" sz="1200" dirty="0"/>
              <a:t> with CERN</a:t>
            </a:r>
          </a:p>
          <a:p>
            <a:pPr marL="0" marR="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indent="0" algn="l" defTabSz="914400" rtl="0" eaLnBrk="1" fontAlgn="auto" latinLnBrk="0" hangingPunct="1">
              <a:lnSpc>
                <a:spcPct val="100000"/>
              </a:lnSpc>
              <a:spcBef>
                <a:spcPts val="0"/>
              </a:spcBef>
              <a:spcAft>
                <a:spcPts val="0"/>
              </a:spcAft>
              <a:buClrTx/>
              <a:buSzTx/>
              <a:buFontTx/>
              <a:buNone/>
              <a:tabLst/>
              <a:defRPr/>
            </a:pPr>
            <a:r>
              <a:rPr lang="it-IT" dirty="0"/>
              <a:t>The X-</a:t>
            </a:r>
            <a:r>
              <a:rPr lang="it-IT" dirty="0" err="1"/>
              <a:t>axis</a:t>
            </a:r>
            <a:r>
              <a:rPr lang="it-IT" dirty="0"/>
              <a:t> shows the «relative </a:t>
            </a:r>
            <a:r>
              <a:rPr lang="it-IT" dirty="0" err="1"/>
              <a:t>years</a:t>
            </a:r>
            <a:r>
              <a:rPr lang="it-IT" dirty="0"/>
              <a:t>», </a:t>
            </a:r>
            <a:r>
              <a:rPr lang="it-IT" dirty="0" err="1"/>
              <a:t>that</a:t>
            </a:r>
            <a:r>
              <a:rPr lang="it-IT" dirty="0"/>
              <a:t> are the </a:t>
            </a:r>
            <a:r>
              <a:rPr lang="it-IT" dirty="0" err="1"/>
              <a:t>difference</a:t>
            </a:r>
            <a:r>
              <a:rPr lang="it-IT" dirty="0"/>
              <a:t> </a:t>
            </a:r>
            <a:r>
              <a:rPr lang="it-IT" dirty="0" err="1"/>
              <a:t>between</a:t>
            </a:r>
            <a:r>
              <a:rPr lang="it-IT" dirty="0"/>
              <a:t> a </a:t>
            </a:r>
            <a:r>
              <a:rPr lang="it-IT" dirty="0" err="1"/>
              <a:t>given</a:t>
            </a:r>
            <a:r>
              <a:rPr lang="it-IT" dirty="0"/>
              <a:t> </a:t>
            </a:r>
            <a:r>
              <a:rPr lang="it-IT" dirty="0" err="1"/>
              <a:t>year</a:t>
            </a:r>
            <a:r>
              <a:rPr lang="it-IT" dirty="0"/>
              <a:t> and the </a:t>
            </a:r>
            <a:r>
              <a:rPr lang="it-IT" dirty="0" err="1"/>
              <a:t>year</a:t>
            </a:r>
            <a:r>
              <a:rPr lang="it-IT" dirty="0"/>
              <a:t> the first </a:t>
            </a:r>
            <a:r>
              <a:rPr lang="it-IT" dirty="0" err="1"/>
              <a:t>order</a:t>
            </a:r>
            <a:r>
              <a:rPr lang="it-IT" dirty="0"/>
              <a:t> </a:t>
            </a:r>
            <a:r>
              <a:rPr lang="it-IT" dirty="0" err="1"/>
              <a:t>is</a:t>
            </a:r>
            <a:r>
              <a:rPr lang="it-IT" dirty="0"/>
              <a:t> </a:t>
            </a:r>
            <a:r>
              <a:rPr lang="it-IT" dirty="0" err="1"/>
              <a:t>received</a:t>
            </a:r>
            <a:r>
              <a:rPr lang="it-IT" dirty="0"/>
              <a:t>. </a:t>
            </a:r>
            <a:r>
              <a:rPr lang="it-IT" dirty="0" err="1"/>
              <a:t>Therefore</a:t>
            </a:r>
            <a:r>
              <a:rPr lang="it-IT" dirty="0"/>
              <a:t>, CERN(0) </a:t>
            </a:r>
            <a:r>
              <a:rPr lang="it-IT" dirty="0" err="1"/>
              <a:t>is</a:t>
            </a:r>
            <a:r>
              <a:rPr lang="it-IT" dirty="0"/>
              <a:t>, for </a:t>
            </a:r>
            <a:r>
              <a:rPr lang="it-IT" dirty="0" err="1"/>
              <a:t>each</a:t>
            </a:r>
            <a:r>
              <a:rPr lang="it-IT" dirty="0"/>
              <a:t> company, the </a:t>
            </a:r>
            <a:r>
              <a:rPr lang="it-IT" dirty="0" err="1"/>
              <a:t>year</a:t>
            </a:r>
            <a:r>
              <a:rPr lang="it-IT" dirty="0"/>
              <a:t> of </a:t>
            </a:r>
            <a:r>
              <a:rPr lang="it-IT" dirty="0" err="1"/>
              <a:t>beginning</a:t>
            </a:r>
            <a:r>
              <a:rPr lang="it-IT" dirty="0"/>
              <a:t> of the </a:t>
            </a:r>
            <a:r>
              <a:rPr lang="it-IT" dirty="0" err="1"/>
              <a:t>procurement</a:t>
            </a:r>
            <a:r>
              <a:rPr lang="it-IT" dirty="0"/>
              <a:t> </a:t>
            </a:r>
            <a:r>
              <a:rPr lang="it-IT" dirty="0" err="1"/>
              <a:t>relationship</a:t>
            </a:r>
            <a:r>
              <a:rPr lang="it-IT" dirty="0"/>
              <a:t>.</a:t>
            </a:r>
          </a:p>
          <a:p>
            <a:endParaRPr lang="en-US" dirty="0"/>
          </a:p>
        </p:txBody>
      </p:sp>
      <p:sp>
        <p:nvSpPr>
          <p:cNvPr id="4" name="Slide Number Placeholder 3"/>
          <p:cNvSpPr>
            <a:spLocks noGrp="1"/>
          </p:cNvSpPr>
          <p:nvPr>
            <p:ph type="sldNum" sz="quarter" idx="10"/>
          </p:nvPr>
        </p:nvSpPr>
        <p:spPr/>
        <p:txBody>
          <a:bodyPr/>
          <a:lstStyle/>
          <a:p>
            <a:fld id="{8CB0EE9E-52B8-AA4F-8DD5-ED0FB4E5CBCC}" type="slidenum">
              <a:rPr lang="en-US" smtClean="0"/>
              <a:t>32</a:t>
            </a:fld>
            <a:endParaRPr lang="en-US"/>
          </a:p>
        </p:txBody>
      </p:sp>
    </p:spTree>
    <p:extLst>
      <p:ext uri="{BB962C8B-B14F-4D97-AF65-F5344CB8AC3E}">
        <p14:creationId xmlns:p14="http://schemas.microsoft.com/office/powerpoint/2010/main" val="1214339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message here is that CERN is an open institution: open to its </a:t>
            </a:r>
            <a:r>
              <a:rPr lang="en-US" dirty="0" err="1"/>
              <a:t>neighbours</a:t>
            </a:r>
            <a:r>
              <a:rPr lang="en-US" dirty="0"/>
              <a:t>, and open to citizens from across the globe. We welcome them to CERN and go out to meet them</a:t>
            </a:r>
          </a:p>
          <a:p>
            <a:endParaRPr lang="en-US" dirty="0"/>
          </a:p>
          <a:p>
            <a:r>
              <a:rPr lang="en-US" dirty="0"/>
              <a:t>This slides </a:t>
            </a:r>
            <a:r>
              <a:rPr lang="en-US" dirty="0" err="1"/>
              <a:t>summarises</a:t>
            </a:r>
            <a:r>
              <a:rPr lang="en-US" dirty="0"/>
              <a:t> the outreach activities carried out by CERN.</a:t>
            </a:r>
          </a:p>
          <a:p>
            <a:r>
              <a:rPr lang="en-US" dirty="0"/>
              <a:t>It also includes a mention of CERN’s fundraising activities, for projects that are not part of CERN’s core activity. These fall into three categories: education &amp; outreach, culture and creativity, innovation and knowledge exchange</a:t>
            </a:r>
          </a:p>
        </p:txBody>
      </p:sp>
      <p:sp>
        <p:nvSpPr>
          <p:cNvPr id="4" name="Slide Number Placeholder 3"/>
          <p:cNvSpPr>
            <a:spLocks noGrp="1"/>
          </p:cNvSpPr>
          <p:nvPr>
            <p:ph type="sldNum" sz="quarter" idx="10"/>
          </p:nvPr>
        </p:nvSpPr>
        <p:spPr/>
        <p:txBody>
          <a:bodyPr/>
          <a:lstStyle/>
          <a:p>
            <a:fld id="{BC549E03-5E61-9344-9F2B-A7AC2BD1FB60}" type="slidenum">
              <a:rPr lang="fr-FR" smtClean="0"/>
              <a:t>33</a:t>
            </a:fld>
            <a:endParaRPr lang="fr-FR"/>
          </a:p>
        </p:txBody>
      </p:sp>
    </p:spTree>
    <p:extLst>
      <p:ext uri="{BB962C8B-B14F-4D97-AF65-F5344CB8AC3E}">
        <p14:creationId xmlns:p14="http://schemas.microsoft.com/office/powerpoint/2010/main" val="1791277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0EE9E-52B8-AA4F-8DD5-ED0FB4E5CBCC}" type="slidenum">
              <a:rPr lang="en-US" smtClean="0"/>
              <a:t>35</a:t>
            </a:fld>
            <a:endParaRPr lang="en-US"/>
          </a:p>
        </p:txBody>
      </p:sp>
    </p:spTree>
    <p:extLst>
      <p:ext uri="{BB962C8B-B14F-4D97-AF65-F5344CB8AC3E}">
        <p14:creationId xmlns:p14="http://schemas.microsoft.com/office/powerpoint/2010/main" val="679469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B0EE9E-52B8-AA4F-8DD5-ED0FB4E5CBCC}" type="slidenum">
              <a:rPr lang="en-US" smtClean="0"/>
              <a:t>40</a:t>
            </a:fld>
            <a:endParaRPr lang="en-US"/>
          </a:p>
        </p:txBody>
      </p:sp>
    </p:spTree>
    <p:extLst>
      <p:ext uri="{BB962C8B-B14F-4D97-AF65-F5344CB8AC3E}">
        <p14:creationId xmlns:p14="http://schemas.microsoft.com/office/powerpoint/2010/main" val="2093588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B0EE9E-52B8-AA4F-8DD5-ED0FB4E5CBCC}" type="slidenum">
              <a:rPr lang="en-US" smtClean="0"/>
              <a:t>2</a:t>
            </a:fld>
            <a:endParaRPr lang="en-US"/>
          </a:p>
        </p:txBody>
      </p:sp>
    </p:spTree>
    <p:extLst>
      <p:ext uri="{BB962C8B-B14F-4D97-AF65-F5344CB8AC3E}">
        <p14:creationId xmlns:p14="http://schemas.microsoft.com/office/powerpoint/2010/main" val="108487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4</a:t>
            </a:fld>
            <a:endParaRPr lang="en-US"/>
          </a:p>
        </p:txBody>
      </p:sp>
    </p:spTree>
    <p:extLst>
      <p:ext uri="{BB962C8B-B14F-4D97-AF65-F5344CB8AC3E}">
        <p14:creationId xmlns:p14="http://schemas.microsoft.com/office/powerpoint/2010/main" val="4195881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5</a:t>
            </a:fld>
            <a:endParaRPr lang="en-US"/>
          </a:p>
        </p:txBody>
      </p:sp>
    </p:spTree>
    <p:extLst>
      <p:ext uri="{BB962C8B-B14F-4D97-AF65-F5344CB8AC3E}">
        <p14:creationId xmlns:p14="http://schemas.microsoft.com/office/powerpoint/2010/main" val="468028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6</a:t>
            </a:fld>
            <a:endParaRPr lang="en-US"/>
          </a:p>
        </p:txBody>
      </p:sp>
    </p:spTree>
    <p:extLst>
      <p:ext uri="{BB962C8B-B14F-4D97-AF65-F5344CB8AC3E}">
        <p14:creationId xmlns:p14="http://schemas.microsoft.com/office/powerpoint/2010/main" val="1791882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7</a:t>
            </a:fld>
            <a:endParaRPr lang="en-US"/>
          </a:p>
        </p:txBody>
      </p:sp>
    </p:spTree>
    <p:extLst>
      <p:ext uri="{BB962C8B-B14F-4D97-AF65-F5344CB8AC3E}">
        <p14:creationId xmlns:p14="http://schemas.microsoft.com/office/powerpoint/2010/main" val="3124439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9</a:t>
            </a:fld>
            <a:endParaRPr lang="en-US"/>
          </a:p>
        </p:txBody>
      </p:sp>
    </p:spTree>
    <p:extLst>
      <p:ext uri="{BB962C8B-B14F-4D97-AF65-F5344CB8AC3E}">
        <p14:creationId xmlns:p14="http://schemas.microsoft.com/office/powerpoint/2010/main" val="3359477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12</a:t>
            </a:fld>
            <a:endParaRPr lang="en-US"/>
          </a:p>
        </p:txBody>
      </p:sp>
    </p:spTree>
    <p:extLst>
      <p:ext uri="{BB962C8B-B14F-4D97-AF65-F5344CB8AC3E}">
        <p14:creationId xmlns:p14="http://schemas.microsoft.com/office/powerpoint/2010/main" val="902534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0EE9E-52B8-AA4F-8DD5-ED0FB4E5CBCC}" type="slidenum">
              <a:rPr lang="en-US" smtClean="0"/>
              <a:t>17</a:t>
            </a:fld>
            <a:endParaRPr lang="en-US"/>
          </a:p>
        </p:txBody>
      </p:sp>
    </p:spTree>
    <p:extLst>
      <p:ext uri="{BB962C8B-B14F-4D97-AF65-F5344CB8AC3E}">
        <p14:creationId xmlns:p14="http://schemas.microsoft.com/office/powerpoint/2010/main" val="34957850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mod="1">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31798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1A640194-1729-4E9C-B7D6-4870C731EBD0}" type="datetime1">
              <a:rPr lang="en-GB" smtClean="0"/>
              <a:t>07/05/2019</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smtClean="0"/>
              <a:t>Anders Unnervik</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3AC0A8AF-888D-4ECD-AF2F-3E6D34514B92}" type="datetime1">
              <a:rPr lang="en-GB" smtClean="0"/>
              <a:t>07/05/2019</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smtClean="0"/>
              <a:t>Anders Unnervik</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fld id="{FC339F64-831F-425E-B78E-18E28950E133}" type="datetime1">
              <a:rPr lang="en-GB" smtClean="0"/>
              <a:t>07/05/2019</a:t>
            </a:fld>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smtClean="0"/>
              <a:t>Anders Unnervik</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p:nvPr>
        </p:nvSpPr>
        <p:spPr>
          <a:xfrm>
            <a:off x="6172225" y="2416175"/>
            <a:ext cx="5616575"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US"/>
              <a:t>Click icon to add picture</a:t>
            </a:r>
            <a:endParaRPr lang="en-US" dirty="0"/>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fld id="{49EBD40A-C3C7-4F47-8356-51A1B3F5B948}" type="datetime1">
              <a:rPr lang="en-GB" smtClean="0"/>
              <a:t>07/05/2019</a:t>
            </a:fld>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smtClean="0"/>
              <a:t>Anders Unnervik</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845831817"/>
      </p:ext>
    </p:extLst>
  </p:cSld>
  <p:clrMapOvr>
    <a:masterClrMapping/>
  </p:clrMapOvr>
  <p:extLst mod="1">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2CC161B5-CA7F-4837-97B6-AAC6F15791E5}" type="datetime1">
              <a:rPr lang="en-GB" smtClean="0"/>
              <a:t>07/05/2019</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smtClean="0"/>
              <a:t>Anders Unnervik</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mod="1">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26434"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fld id="{982648C4-5C1F-42CE-84E4-D96DD320DFCF}" type="datetime1">
              <a:rPr lang="en-GB" smtClean="0"/>
              <a:t>07/05/2019</a:t>
            </a:fld>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smtClean="0"/>
              <a:t>Anders Unnervik</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0"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10823"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18842"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29665"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mod="1">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F169A4FC-A68E-4657-9E1E-3425948CD2FF}" type="datetime1">
              <a:rPr lang="en-GB" smtClean="0"/>
              <a:t>07/05/2019</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smtClean="0"/>
              <a:t>Anders Unnervik</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mod="1">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fld id="{DE185B7B-37F7-4CB7-982B-A151F31AD128}" type="datetime1">
              <a:rPr lang="en-GB" smtClean="0"/>
              <a:t>07/05/2019</a:t>
            </a:fld>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smtClean="0"/>
              <a:t>Anders Unnervik</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mod="1">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fld id="{65E7954D-6A15-4BF0-AFED-3F3C947F8D42}" type="datetime1">
              <a:rPr lang="en-GB" smtClean="0"/>
              <a:t>07/05/2019</a:t>
            </a:fld>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smtClean="0"/>
              <a:t>Anders Unnervik</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fld id="{BDB773FA-E87D-4B7E-8A56-E979B3D153BE}" type="datetime1">
              <a:rPr lang="en-GB" smtClean="0"/>
              <a:t>07/05/2019</a:t>
            </a:fld>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smtClean="0"/>
              <a:t>Anders Unnervik</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fld id="{68BDD343-7266-4EDC-BD3C-27F407825E96}" type="datetime1">
              <a:rPr lang="en-GB" smtClean="0"/>
              <a:t>07/05/2019</a:t>
            </a:fld>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smtClean="0"/>
              <a:t>Anders Unnervik</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fld id="{4DE1D015-2BB3-4763-A185-82DD2D79EB64}" type="datetime1">
              <a:rPr lang="en-GB" smtClean="0"/>
              <a:t>07/05/2019</a:t>
            </a:fld>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smtClean="0"/>
              <a:t>Anders Unnervik</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6" name="Picture 5">
            <a:extLst>
              <a:ext uri="{FF2B5EF4-FFF2-40B4-BE49-F238E27FC236}">
                <a16:creationId xmlns:a16="http://schemas.microsoft.com/office/drawing/2014/main" id="{9CFB6B8F-D55B-5A41-9E0F-093D943344AD}"/>
              </a:ext>
            </a:extLst>
          </p:cNvPr>
          <p:cNvPicPr>
            <a:picLocks noChangeAspect="1"/>
          </p:cNvPicPr>
          <p:nvPr userDrawn="1"/>
        </p:nvPicPr>
        <p:blipFill>
          <a:blip r:embed="rId2"/>
          <a:stretch>
            <a:fillRect/>
          </a:stretch>
        </p:blipFill>
        <p:spPr>
          <a:xfrm>
            <a:off x="5239938" y="2512611"/>
            <a:ext cx="1741337" cy="1741337"/>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1 horizontal photo">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1C9623A7-A599-4B7A-9DBB-A147727F44E4}" type="datetime1">
              <a:rPr lang="en-GB" smtClean="0"/>
              <a:t>07/05/2019</a:t>
            </a:fld>
            <a:endParaRPr lang="fr-FR" dirty="0"/>
          </a:p>
        </p:txBody>
      </p:sp>
      <p:sp>
        <p:nvSpPr>
          <p:cNvPr id="5" name="Espace réservé du pied de page 4"/>
          <p:cNvSpPr>
            <a:spLocks noGrp="1"/>
          </p:cNvSpPr>
          <p:nvPr>
            <p:ph type="ftr" sz="quarter" idx="11"/>
          </p:nvPr>
        </p:nvSpPr>
        <p:spPr/>
        <p:txBody>
          <a:bodyPr/>
          <a:lstStyle/>
          <a:p>
            <a:r>
              <a:rPr lang="fr-FR" smtClean="0"/>
              <a:t>Anders Unnervik</a:t>
            </a:r>
            <a:endParaRPr lang="fr-FR" dirty="0"/>
          </a:p>
        </p:txBody>
      </p:sp>
      <p:sp>
        <p:nvSpPr>
          <p:cNvPr id="6" name="Espace réservé du numéro de diapositive 5"/>
          <p:cNvSpPr>
            <a:spLocks noGrp="1"/>
          </p:cNvSpPr>
          <p:nvPr>
            <p:ph type="sldNum" sz="quarter" idx="12"/>
          </p:nvPr>
        </p:nvSpPr>
        <p:spPr/>
        <p:txBody>
          <a:bodyPr/>
          <a:lstStyle/>
          <a:p>
            <a:fld id="{490AA3F6-1618-3548-975A-DD1A2939A246}" type="slidenum">
              <a:rPr lang="fr-FR" smtClean="0"/>
              <a:t>‹#›</a:t>
            </a:fld>
            <a:endParaRPr lang="fr-FR" dirty="0"/>
          </a:p>
        </p:txBody>
      </p:sp>
      <p:sp>
        <p:nvSpPr>
          <p:cNvPr id="7" name="Titre 1"/>
          <p:cNvSpPr>
            <a:spLocks noGrp="1"/>
          </p:cNvSpPr>
          <p:nvPr>
            <p:ph type="title"/>
          </p:nvPr>
        </p:nvSpPr>
        <p:spPr>
          <a:xfrm>
            <a:off x="696000" y="465591"/>
            <a:ext cx="10800000" cy="1116849"/>
          </a:xfrm>
        </p:spPr>
        <p:txBody>
          <a:bodyPr/>
          <a:lstStyle/>
          <a:p>
            <a:r>
              <a:rPr lang="fr-FR"/>
              <a:t>Cliquez et modifiez le titre</a:t>
            </a:r>
          </a:p>
        </p:txBody>
      </p:sp>
      <p:sp>
        <p:nvSpPr>
          <p:cNvPr id="12" name="Espace réservé pour une image  8"/>
          <p:cNvSpPr>
            <a:spLocks noGrp="1"/>
          </p:cNvSpPr>
          <p:nvPr>
            <p:ph type="pic" sz="quarter" idx="13"/>
          </p:nvPr>
        </p:nvSpPr>
        <p:spPr>
          <a:xfrm>
            <a:off x="695999" y="2690036"/>
            <a:ext cx="10799999" cy="2494871"/>
          </a:xfrm>
          <a:pattFill prst="smCheck">
            <a:fgClr>
              <a:schemeClr val="bg2"/>
            </a:fgClr>
            <a:bgClr>
              <a:schemeClr val="bg1"/>
            </a:bgClr>
          </a:pattFill>
        </p:spPr>
        <p:txBody>
          <a:bodyPr anchor="ctr" anchorCtr="0"/>
          <a:lstStyle>
            <a:lvl1pPr algn="ctr">
              <a:defRPr/>
            </a:lvl1pPr>
          </a:lstStyle>
          <a:p>
            <a:r>
              <a:rPr lang="fr-FR" dirty="0"/>
              <a:t>Faire glisser l'image vers l'espace réservé ou cliquer sur l'icône pour l'ajouter</a:t>
            </a:r>
          </a:p>
        </p:txBody>
      </p:sp>
    </p:spTree>
    <p:extLst>
      <p:ext uri="{BB962C8B-B14F-4D97-AF65-F5344CB8AC3E}">
        <p14:creationId xmlns:p14="http://schemas.microsoft.com/office/powerpoint/2010/main" val="1290446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mod="1">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5A881EE6-8182-4F15-AB09-24219087FDAA}" type="datetime1">
              <a:rPr lang="en-GB" smtClean="0"/>
              <a:t>07/05/2019</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smtClean="0"/>
              <a:t>Anders Unnervik</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8D511140-643B-4682-AFF2-EBC7D49A84A8}" type="datetime1">
              <a:rPr lang="en-GB" smtClean="0"/>
              <a:t>07/05/2019</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smtClean="0"/>
              <a:t>Anders Unnervik</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617C51B7-2F21-484B-A330-617293D9B001}" type="datetime1">
              <a:rPr lang="en-GB" smtClean="0"/>
              <a:t>07/05/2019</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smtClean="0"/>
              <a:t>Anders Unnervik</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0B53359-C582-6844-9EA4-4D6212D59769}"/>
              </a:ext>
            </a:extLst>
          </p:cNvPr>
          <p:cNvSpPr>
            <a:spLocks noGrp="1"/>
          </p:cNvSpPr>
          <p:nvPr>
            <p:ph type="pic" sz="quarter" idx="13" hasCustomPrompt="1"/>
          </p:nvPr>
        </p:nvSpPr>
        <p:spPr>
          <a:xfrm>
            <a:off x="0" y="-41987"/>
            <a:ext cx="12192000" cy="6351588"/>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hasCustomPrompt="1"/>
          </p:nvPr>
        </p:nvSpPr>
        <p:spPr>
          <a:xfrm>
            <a:off x="8075613" y="1592263"/>
            <a:ext cx="3708400" cy="4608512"/>
          </a:xfrm>
        </p:spPr>
        <p:txBody>
          <a:bodyPr/>
          <a:lstStyle>
            <a:lvl1pPr marL="342900" indent="-342900">
              <a:buFont typeface="Arial" panose="020B0604020202020204" pitchFamily="34" charset="0"/>
              <a:buChar char="•"/>
              <a:defRPr>
                <a:solidFill>
                  <a:schemeClr val="bg1"/>
                </a:solidFill>
              </a:defRPr>
            </a:lvl1pPr>
            <a:lvl2pPr marL="628650" indent="-261938">
              <a:buFont typeface="Arial" panose="020B0604020202020204" pitchFamily="34" charset="0"/>
              <a:buChar char="•"/>
              <a:tabLst/>
              <a:defRPr sz="1800">
                <a:solidFill>
                  <a:schemeClr val="bg1"/>
                </a:solidFill>
              </a:defRPr>
            </a:lvl2pPr>
            <a:lvl3pPr marL="889000" indent="-260350">
              <a:buSzPct val="100000"/>
              <a:buFont typeface="Arial" panose="020B0604020202020204" pitchFamily="34" charset="0"/>
              <a:buChar char="•"/>
              <a:tabLst/>
              <a:defRPr sz="1800">
                <a:solidFill>
                  <a:schemeClr val="bg1"/>
                </a:solidFill>
              </a:defRPr>
            </a:lvl3pPr>
            <a:lvl4pPr marL="1209675" indent="-269875">
              <a:buSzPct val="100000"/>
              <a:buFont typeface="Arial" panose="020B0604020202020204" pitchFamily="34" charset="0"/>
              <a:buChar char="•"/>
              <a:tabLst/>
              <a:defRPr sz="1600">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a:xfrm>
            <a:off x="8075613" y="373593"/>
            <a:ext cx="3708400" cy="1065742"/>
          </a:xfrm>
        </p:spPr>
        <p:txBody>
          <a:bodyPr/>
          <a:lstStyle>
            <a:lvl1pPr>
              <a:defRPr>
                <a:solidFill>
                  <a:schemeClr val="bg1"/>
                </a:solidFill>
              </a:defRPr>
            </a:lvl1p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fld id="{6FD5B3ED-ADAD-4D2F-BE23-E3CEE317EF36}" type="datetime1">
              <a:rPr lang="en-GB" smtClean="0"/>
              <a:t>07/05/2019</a:t>
            </a:fld>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smtClean="0"/>
              <a:t>Anders Unnervik</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38930011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fld id="{35E8E6B8-BCB1-4FAD-A9E0-776A7F0965D6}" type="datetime1">
              <a:rPr lang="en-GB" smtClean="0"/>
              <a:t>07/05/2019</a:t>
            </a:fld>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smtClean="0"/>
              <a:t>Anders Unnervik</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07987" y="2427287"/>
            <a:ext cx="5616575"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427287"/>
            <a:ext cx="5611813" cy="3762376"/>
          </a:xfrm>
        </p:spPr>
        <p:txBody>
          <a:bodyPr/>
          <a:lstStyle>
            <a:lvl1pPr marL="324000" indent="-324000">
              <a:buFont typeface="Arial" panose="020B0604020202020204" pitchFamily="34" charset="0"/>
              <a:buChar char="•"/>
              <a:defRPr/>
            </a:lvl1pPr>
          </a:lstStyle>
          <a:p>
            <a:pPr lvl="0"/>
            <a:r>
              <a:rPr lang="en-US"/>
              <a:t>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fld id="{069343EA-919C-4380-838D-C8567E8CB555}" type="datetime1">
              <a:rPr lang="en-GB" smtClean="0"/>
              <a:t>07/05/2019</a:t>
            </a:fld>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smtClean="0"/>
              <a:t>Anders Unnervik</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mod="1">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DCD28F-2889-914B-9BC8-A12E155CCC4A}"/>
              </a:ext>
            </a:extLst>
          </p:cNvPr>
          <p:cNvSpPr/>
          <p:nvPr userDrawn="1"/>
        </p:nvSpPr>
        <p:spPr>
          <a:xfrm>
            <a:off x="0" y="6315998"/>
            <a:ext cx="12192000" cy="542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4F905B6-30CE-0743-B100-799C7E7345BE}"/>
              </a:ext>
            </a:extLst>
          </p:cNvPr>
          <p:cNvPicPr>
            <a:picLocks noChangeAspect="1"/>
          </p:cNvPicPr>
          <p:nvPr userDrawn="1"/>
        </p:nvPicPr>
        <p:blipFill>
          <a:blip r:embed="rId24"/>
          <a:stretch>
            <a:fillRect/>
          </a:stretch>
        </p:blipFill>
        <p:spPr>
          <a:xfrm>
            <a:off x="476741" y="6403399"/>
            <a:ext cx="394885" cy="390592"/>
          </a:xfrm>
          <a:prstGeom prst="rect">
            <a:avLst/>
          </a:prstGeom>
        </p:spPr>
      </p:pic>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50851"/>
            <a:ext cx="631160" cy="365125"/>
          </a:xfrm>
          <a:prstGeom prst="rect">
            <a:avLst/>
          </a:prstGeom>
        </p:spPr>
        <p:txBody>
          <a:bodyPr vert="horz" lIns="0" tIns="0" rIns="0" bIns="0" rtlCol="0" anchor="ctr"/>
          <a:lstStyle>
            <a:lvl1pPr algn="r">
              <a:defRPr sz="1000">
                <a:solidFill>
                  <a:schemeClr val="bg1"/>
                </a:solidFill>
              </a:defRPr>
            </a:lvl1pPr>
          </a:lstStyle>
          <a:p>
            <a:fld id="{AA472290-6F21-4119-B16B-FF4C8D99A488}" type="datetime1">
              <a:rPr lang="en-GB" smtClean="0"/>
              <a:t>07/05/2019</a:t>
            </a:fld>
            <a:endParaRPr lang="en-US" dirty="0"/>
          </a:p>
        </p:txBody>
      </p:sp>
      <p:sp>
        <p:nvSpPr>
          <p:cNvPr id="6" name="Slide Number Placeholder 5"/>
          <p:cNvSpPr>
            <a:spLocks noGrp="1"/>
          </p:cNvSpPr>
          <p:nvPr>
            <p:ph type="sldNum" sz="quarter" idx="4"/>
          </p:nvPr>
        </p:nvSpPr>
        <p:spPr>
          <a:xfrm>
            <a:off x="11107546" y="6356350"/>
            <a:ext cx="681254" cy="365125"/>
          </a:xfrm>
          <a:prstGeom prst="rect">
            <a:avLst/>
          </a:prstGeom>
        </p:spPr>
        <p:txBody>
          <a:bodyPr vert="horz" lIns="0" tIns="0" rIns="0" bIns="0" rtlCol="0" anchor="ctr"/>
          <a:lstStyle>
            <a:lvl1pPr algn="r">
              <a:defRPr sz="1000">
                <a:solidFill>
                  <a:schemeClr val="bg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56350"/>
            <a:ext cx="6572221" cy="365125"/>
          </a:xfrm>
          <a:prstGeom prst="rect">
            <a:avLst/>
          </a:prstGeom>
        </p:spPr>
        <p:txBody>
          <a:bodyPr vert="horz" lIns="91440" tIns="45720" rIns="91440" bIns="45720" rtlCol="0" anchor="ctr"/>
          <a:lstStyle>
            <a:lvl1pPr algn="ctr">
              <a:defRPr sz="1200">
                <a:solidFill>
                  <a:schemeClr val="bg1"/>
                </a:solidFill>
              </a:defRPr>
            </a:lvl1pPr>
          </a:lstStyle>
          <a:p>
            <a:r>
              <a:rPr lang="en-US" smtClean="0"/>
              <a:t>Anders Unnervik</a:t>
            </a:r>
            <a:endParaRPr lang="en-US" dirty="0"/>
          </a:p>
        </p:txBody>
      </p:sp>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2" r:id="rId7"/>
    <p:sldLayoutId id="2147483652" r:id="rId8"/>
    <p:sldLayoutId id="2147483653" r:id="rId9"/>
    <p:sldLayoutId id="2147483661" r:id="rId10"/>
    <p:sldLayoutId id="2147483666" r:id="rId11"/>
    <p:sldLayoutId id="2147483667" r:id="rId12"/>
    <p:sldLayoutId id="2147483658" r:id="rId13"/>
    <p:sldLayoutId id="2147483659" r:id="rId14"/>
    <p:sldLayoutId id="2147483673" r:id="rId15"/>
    <p:sldLayoutId id="2147483660" r:id="rId16"/>
    <p:sldLayoutId id="2147483671" r:id="rId17"/>
    <p:sldLayoutId id="2147483651" r:id="rId18"/>
    <p:sldLayoutId id="2147483654" r:id="rId19"/>
    <p:sldLayoutId id="2147483669" r:id="rId20"/>
    <p:sldLayoutId id="2147483655" r:id="rId21"/>
    <p:sldLayoutId id="2147483675" r:id="rId2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guide id="19" pos="3940" userDrawn="1">
          <p15:clr>
            <a:srgbClr val="F26B43"/>
          </p15:clr>
        </p15:guide>
        <p15:guide id="20" pos="1481" userDrawn="1">
          <p15:clr>
            <a:srgbClr val="F26B43"/>
          </p15:clr>
        </p15:guide>
        <p15:guide id="21" pos="13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1.xml"/><Relationship Id="rId5" Type="http://schemas.openxmlformats.org/officeDocument/2006/relationships/image" Target="../media/image32.emf"/><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6.emf"/></Relationships>
</file>

<file path=ppt/slides/_rels/slide2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hyperlink" Target="https://found.cern.ch/java-ext/found/CFTSearch.do" TargetMode="Externa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2.png"/><Relationship Id="rId7"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0.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procurement.web.cern.ch/" TargetMode="External"/><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found.cern.ch/java-ext/found/CFTSearch.do"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project-hl-lhc-industry.web.cern.ch/content/main-procurement-needs-hl-lhc"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07987" y="3968750"/>
            <a:ext cx="11376025" cy="1731502"/>
          </a:xfrm>
        </p:spPr>
        <p:txBody>
          <a:bodyPr/>
          <a:lstStyle/>
          <a:p>
            <a:pPr algn="ctr"/>
            <a:r>
              <a:rPr lang="en-US" altLang="fr-FR" sz="4800" dirty="0" smtClean="0"/>
              <a:t/>
            </a:r>
            <a:br>
              <a:rPr lang="en-US" altLang="fr-FR" sz="4800" dirty="0" smtClean="0"/>
            </a:br>
            <a:r>
              <a:rPr lang="en-US" altLang="fr-FR" sz="4800" dirty="0" smtClean="0"/>
              <a:t>Doing </a:t>
            </a:r>
            <a:r>
              <a:rPr lang="en-US" altLang="fr-FR" sz="4800" dirty="0"/>
              <a:t>Business with </a:t>
            </a:r>
            <a:r>
              <a:rPr lang="en-US" altLang="fr-FR" sz="4800" dirty="0" smtClean="0"/>
              <a:t>CERN</a:t>
            </a:r>
            <a:endParaRPr lang="en-US" sz="4800" dirty="0"/>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p:txBody>
          <a:bodyPr/>
          <a:lstStyle/>
          <a:p>
            <a:pPr algn="l"/>
            <a:r>
              <a:rPr lang="en-US" sz="1600" dirty="0" smtClean="0"/>
              <a:t>Anders Unnervik</a:t>
            </a:r>
            <a:endParaRPr lang="en-US" sz="1600" dirty="0"/>
          </a:p>
          <a:p>
            <a:pPr algn="l"/>
            <a:r>
              <a:rPr lang="en-US" sz="1600" dirty="0" smtClean="0"/>
              <a:t>8 May 2019</a:t>
            </a:r>
            <a:endParaRPr lang="en-US" sz="1600" dirty="0"/>
          </a:p>
        </p:txBody>
      </p:sp>
      <p:pic>
        <p:nvPicPr>
          <p:cNvPr id="5" name="Espace réservé du contenu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12192001" cy="3429000"/>
          </a:xfrm>
          <a:prstGeom prst="rect">
            <a:avLst/>
          </a:prstGeom>
        </p:spPr>
      </p:pic>
    </p:spTree>
    <p:extLst>
      <p:ext uri="{BB962C8B-B14F-4D97-AF65-F5344CB8AC3E}">
        <p14:creationId xmlns:p14="http://schemas.microsoft.com/office/powerpoint/2010/main" val="1153787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C219D0-2E90-DD4E-9137-94B7149115E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1094"/>
          <a:stretch/>
        </p:blipFill>
        <p:spPr>
          <a:xfrm>
            <a:off x="1967971" y="1447137"/>
            <a:ext cx="8256057" cy="4598021"/>
          </a:xfrm>
          <a:prstGeom prst="rect">
            <a:avLst/>
          </a:prstGeom>
        </p:spPr>
      </p:pic>
      <p:sp>
        <p:nvSpPr>
          <p:cNvPr id="2" name="Title 1">
            <a:extLst>
              <a:ext uri="{FF2B5EF4-FFF2-40B4-BE49-F238E27FC236}">
                <a16:creationId xmlns:a16="http://schemas.microsoft.com/office/drawing/2014/main" id="{9641982B-3DCC-D149-98AC-E88B6F86CCD6}"/>
              </a:ext>
            </a:extLst>
          </p:cNvPr>
          <p:cNvSpPr>
            <a:spLocks noGrp="1"/>
          </p:cNvSpPr>
          <p:nvPr>
            <p:ph type="title"/>
          </p:nvPr>
        </p:nvSpPr>
        <p:spPr>
          <a:xfrm>
            <a:off x="407988" y="373593"/>
            <a:ext cx="11376025" cy="824886"/>
          </a:xfrm>
        </p:spPr>
        <p:txBody>
          <a:bodyPr/>
          <a:lstStyle/>
          <a:p>
            <a:r>
              <a:rPr lang="en-US" dirty="0"/>
              <a:t>Yearly Budget (contributions </a:t>
            </a:r>
            <a:r>
              <a:rPr lang="en-US" dirty="0" smtClean="0"/>
              <a:t>2019)</a:t>
            </a:r>
            <a:endParaRPr lang="en-US" dirty="0"/>
          </a:p>
        </p:txBody>
      </p:sp>
      <p:sp>
        <p:nvSpPr>
          <p:cNvPr id="8" name="Rectangle 7">
            <a:extLst>
              <a:ext uri="{FF2B5EF4-FFF2-40B4-BE49-F238E27FC236}">
                <a16:creationId xmlns:a16="http://schemas.microsoft.com/office/drawing/2014/main" id="{CE92BD7F-BAC0-6748-B978-AC5960EA8616}"/>
              </a:ext>
            </a:extLst>
          </p:cNvPr>
          <p:cNvSpPr/>
          <p:nvPr/>
        </p:nvSpPr>
        <p:spPr>
          <a:xfrm>
            <a:off x="6143586" y="1790282"/>
            <a:ext cx="3954572" cy="293914"/>
          </a:xfrm>
          <a:prstGeom prst="rect">
            <a:avLst/>
          </a:prstGeom>
          <a:noFill/>
          <a:ln w="38100" cmpd="dbl">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19423E5B-ABC9-6B46-AEE5-1328B48B01F4}"/>
              </a:ext>
            </a:extLst>
          </p:cNvPr>
          <p:cNvSpPr>
            <a:spLocks noGrp="1"/>
          </p:cNvSpPr>
          <p:nvPr>
            <p:ph type="dt" sz="half" idx="10"/>
          </p:nvPr>
        </p:nvSpPr>
        <p:spPr/>
        <p:txBody>
          <a:bodyPr/>
          <a:lstStyle/>
          <a:p>
            <a:fld id="{992A2462-5E68-4481-A9E1-307C7EF683A7}" type="datetime1">
              <a:rPr lang="en-GB" smtClean="0"/>
              <a:t>07/05/2019</a:t>
            </a:fld>
            <a:endParaRPr lang="en-US" dirty="0"/>
          </a:p>
        </p:txBody>
      </p:sp>
      <p:sp>
        <p:nvSpPr>
          <p:cNvPr id="4" name="Footer Placeholder 3">
            <a:extLst>
              <a:ext uri="{FF2B5EF4-FFF2-40B4-BE49-F238E27FC236}">
                <a16:creationId xmlns:a16="http://schemas.microsoft.com/office/drawing/2014/main" id="{941B67E1-7918-7141-96C8-8679F49D69E6}"/>
              </a:ext>
            </a:extLst>
          </p:cNvPr>
          <p:cNvSpPr>
            <a:spLocks noGrp="1"/>
          </p:cNvSpPr>
          <p:nvPr>
            <p:ph type="ftr" sz="quarter" idx="11"/>
          </p:nvPr>
        </p:nvSpPr>
        <p:spPr/>
        <p:txBody>
          <a:bodyPr/>
          <a:lstStyle/>
          <a:p>
            <a:r>
              <a:rPr lang="en-US" smtClean="0"/>
              <a:t>Anders Unnervik</a:t>
            </a:r>
            <a:endParaRPr lang="en-US" dirty="0"/>
          </a:p>
        </p:txBody>
      </p:sp>
      <p:sp>
        <p:nvSpPr>
          <p:cNvPr id="5" name="Slide Number Placeholder 4">
            <a:extLst>
              <a:ext uri="{FF2B5EF4-FFF2-40B4-BE49-F238E27FC236}">
                <a16:creationId xmlns:a16="http://schemas.microsoft.com/office/drawing/2014/main" id="{FAC9218A-0F97-E244-AFAF-286DBB97FE23}"/>
              </a:ext>
            </a:extLst>
          </p:cNvPr>
          <p:cNvSpPr>
            <a:spLocks noGrp="1"/>
          </p:cNvSpPr>
          <p:nvPr>
            <p:ph type="sldNum" sz="quarter" idx="12"/>
          </p:nvPr>
        </p:nvSpPr>
        <p:spPr/>
        <p:txBody>
          <a:bodyPr/>
          <a:lstStyle/>
          <a:p>
            <a:fld id="{36B5EA5A-BC32-A742-B11B-8E7414D5B535}" type="slidenum">
              <a:rPr lang="en-US" smtClean="0"/>
              <a:pPr/>
              <a:t>10</a:t>
            </a:fld>
            <a:endParaRPr lang="en-US" dirty="0"/>
          </a:p>
        </p:txBody>
      </p:sp>
    </p:spTree>
    <p:extLst>
      <p:ext uri="{BB962C8B-B14F-4D97-AF65-F5344CB8AC3E}">
        <p14:creationId xmlns:p14="http://schemas.microsoft.com/office/powerpoint/2010/main" val="290738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CCAF69-69A7-4644-93CA-917F0008C1CD}"/>
              </a:ext>
            </a:extLst>
          </p:cNvPr>
          <p:cNvSpPr>
            <a:spLocks noGrp="1"/>
          </p:cNvSpPr>
          <p:nvPr>
            <p:ph type="title"/>
          </p:nvPr>
        </p:nvSpPr>
        <p:spPr/>
        <p:txBody>
          <a:bodyPr/>
          <a:lstStyle/>
          <a:p>
            <a:r>
              <a:rPr lang="en-US" dirty="0"/>
              <a:t>Procurement Expenditure</a:t>
            </a:r>
          </a:p>
        </p:txBody>
      </p:sp>
      <p:sp>
        <p:nvSpPr>
          <p:cNvPr id="4" name="Date Placeholder 3">
            <a:extLst>
              <a:ext uri="{FF2B5EF4-FFF2-40B4-BE49-F238E27FC236}">
                <a16:creationId xmlns:a16="http://schemas.microsoft.com/office/drawing/2014/main" id="{C0203AB4-AC56-814B-9797-66BB3A0E29F4}"/>
              </a:ext>
            </a:extLst>
          </p:cNvPr>
          <p:cNvSpPr>
            <a:spLocks noGrp="1"/>
          </p:cNvSpPr>
          <p:nvPr>
            <p:ph type="dt" sz="half" idx="10"/>
          </p:nvPr>
        </p:nvSpPr>
        <p:spPr/>
        <p:txBody>
          <a:bodyPr/>
          <a:lstStyle/>
          <a:p>
            <a:fld id="{8E94318B-9D30-47CF-93CB-42E7A9B00643}" type="datetime1">
              <a:rPr lang="en-GB" smtClean="0"/>
              <a:t>07/05/2019</a:t>
            </a:fld>
            <a:endParaRPr lang="en-US" dirty="0"/>
          </a:p>
        </p:txBody>
      </p:sp>
      <p:sp>
        <p:nvSpPr>
          <p:cNvPr id="5" name="Footer Placeholder 4">
            <a:extLst>
              <a:ext uri="{FF2B5EF4-FFF2-40B4-BE49-F238E27FC236}">
                <a16:creationId xmlns:a16="http://schemas.microsoft.com/office/drawing/2014/main" id="{7DC353BE-AD74-7243-93C1-9EB2ABD9ED25}"/>
              </a:ext>
            </a:extLst>
          </p:cNvPr>
          <p:cNvSpPr>
            <a:spLocks noGrp="1"/>
          </p:cNvSpPr>
          <p:nvPr>
            <p:ph type="ftr" sz="quarter" idx="11"/>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2D855CE2-22C0-1F4D-A2FD-20443A92FF13}"/>
              </a:ext>
            </a:extLst>
          </p:cNvPr>
          <p:cNvSpPr>
            <a:spLocks noGrp="1"/>
          </p:cNvSpPr>
          <p:nvPr>
            <p:ph type="sldNum" sz="quarter" idx="12"/>
          </p:nvPr>
        </p:nvSpPr>
        <p:spPr/>
        <p:txBody>
          <a:bodyPr/>
          <a:lstStyle/>
          <a:p>
            <a:fld id="{36B5EA5A-BC32-A742-B11B-8E7414D5B535}" type="slidenum">
              <a:rPr lang="en-US" smtClean="0"/>
              <a:pPr/>
              <a:t>11</a:t>
            </a:fld>
            <a:endParaRPr lang="en-US" dirty="0"/>
          </a:p>
        </p:txBody>
      </p:sp>
      <p:pic>
        <p:nvPicPr>
          <p:cNvPr id="8" name="Picture 7">
            <a:extLst>
              <a:ext uri="{FF2B5EF4-FFF2-40B4-BE49-F238E27FC236}">
                <a16:creationId xmlns:a16="http://schemas.microsoft.com/office/drawing/2014/main" id="{8EF21ABD-7B31-5041-AAC5-67BB4A56E0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104" t="1302" r="261" b="2025"/>
          <a:stretch/>
        </p:blipFill>
        <p:spPr>
          <a:xfrm>
            <a:off x="1075766" y="1372697"/>
            <a:ext cx="8977322" cy="4612178"/>
          </a:xfrm>
          <a:prstGeom prst="rect">
            <a:avLst/>
          </a:prstGeom>
        </p:spPr>
      </p:pic>
    </p:spTree>
    <p:extLst>
      <p:ext uri="{BB962C8B-B14F-4D97-AF65-F5344CB8AC3E}">
        <p14:creationId xmlns:p14="http://schemas.microsoft.com/office/powerpoint/2010/main" val="153420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075F19F-AA8C-CA41-9CEE-FA69D4C12F36}"/>
              </a:ext>
            </a:extLst>
          </p:cNvPr>
          <p:cNvSpPr>
            <a:spLocks noGrp="1"/>
          </p:cNvSpPr>
          <p:nvPr>
            <p:ph type="dt" sz="half" idx="10"/>
          </p:nvPr>
        </p:nvSpPr>
        <p:spPr/>
        <p:txBody>
          <a:bodyPr/>
          <a:lstStyle/>
          <a:p>
            <a:fld id="{76C52CB8-577D-4226-8CD2-5EC2BE0AC8D7}" type="datetime1">
              <a:rPr lang="en-GB" smtClean="0"/>
              <a:t>07/05/2019</a:t>
            </a:fld>
            <a:endParaRPr lang="en-US" dirty="0"/>
          </a:p>
        </p:txBody>
      </p:sp>
      <p:sp>
        <p:nvSpPr>
          <p:cNvPr id="6" name="Footer Placeholder 5">
            <a:extLst>
              <a:ext uri="{FF2B5EF4-FFF2-40B4-BE49-F238E27FC236}">
                <a16:creationId xmlns:a16="http://schemas.microsoft.com/office/drawing/2014/main" id="{B9DA9686-93B4-1247-8BC3-851E6DCFA342}"/>
              </a:ext>
            </a:extLst>
          </p:cNvPr>
          <p:cNvSpPr>
            <a:spLocks noGrp="1"/>
          </p:cNvSpPr>
          <p:nvPr>
            <p:ph type="ftr" sz="quarter" idx="11"/>
          </p:nvPr>
        </p:nvSpPr>
        <p:spPr/>
        <p:txBody>
          <a:bodyPr/>
          <a:lstStyle/>
          <a:p>
            <a:r>
              <a:rPr lang="en-US" smtClean="0"/>
              <a:t>Anders Unnervik</a:t>
            </a:r>
            <a:endParaRPr lang="en-US" dirty="0"/>
          </a:p>
        </p:txBody>
      </p:sp>
      <p:sp>
        <p:nvSpPr>
          <p:cNvPr id="7" name="Slide Number Placeholder 6">
            <a:extLst>
              <a:ext uri="{FF2B5EF4-FFF2-40B4-BE49-F238E27FC236}">
                <a16:creationId xmlns:a16="http://schemas.microsoft.com/office/drawing/2014/main" id="{C51CF139-B1E8-434B-AD73-A21B87B9A5C7}"/>
              </a:ext>
            </a:extLst>
          </p:cNvPr>
          <p:cNvSpPr>
            <a:spLocks noGrp="1"/>
          </p:cNvSpPr>
          <p:nvPr>
            <p:ph type="sldNum" sz="quarter" idx="12"/>
          </p:nvPr>
        </p:nvSpPr>
        <p:spPr/>
        <p:txBody>
          <a:bodyPr/>
          <a:lstStyle/>
          <a:p>
            <a:fld id="{36B5EA5A-BC32-A742-B11B-8E7414D5B535}" type="slidenum">
              <a:rPr lang="en-US" smtClean="0"/>
              <a:pPr/>
              <a:t>12</a:t>
            </a:fld>
            <a:endParaRPr lang="en-US" dirty="0"/>
          </a:p>
        </p:txBody>
      </p:sp>
      <p:sp>
        <p:nvSpPr>
          <p:cNvPr id="4" name="TextBox 3">
            <a:extLst>
              <a:ext uri="{FF2B5EF4-FFF2-40B4-BE49-F238E27FC236}">
                <a16:creationId xmlns:a16="http://schemas.microsoft.com/office/drawing/2014/main" id="{ED108AFF-A25A-A543-A1CE-241C44007644}"/>
              </a:ext>
            </a:extLst>
          </p:cNvPr>
          <p:cNvSpPr txBox="1"/>
          <p:nvPr/>
        </p:nvSpPr>
        <p:spPr>
          <a:xfrm>
            <a:off x="-1774371" y="2351314"/>
            <a:ext cx="184731" cy="369332"/>
          </a:xfrm>
          <a:prstGeom prst="rect">
            <a:avLst/>
          </a:prstGeom>
          <a:noFill/>
        </p:spPr>
        <p:txBody>
          <a:bodyPr wrap="none" rtlCol="0">
            <a:spAutoFit/>
          </a:bodyPr>
          <a:lstStyle/>
          <a:p>
            <a:endParaRPr lang="en-US" dirty="0"/>
          </a:p>
        </p:txBody>
      </p:sp>
      <p:sp>
        <p:nvSpPr>
          <p:cNvPr id="14" name="Title 2">
            <a:extLst>
              <a:ext uri="{FF2B5EF4-FFF2-40B4-BE49-F238E27FC236}">
                <a16:creationId xmlns:a16="http://schemas.microsoft.com/office/drawing/2014/main" id="{E09C8C42-2E89-7044-BE8F-D28EC18AEDEC}"/>
              </a:ext>
            </a:extLst>
          </p:cNvPr>
          <p:cNvSpPr>
            <a:spLocks noGrp="1"/>
          </p:cNvSpPr>
          <p:nvPr>
            <p:ph type="title"/>
          </p:nvPr>
        </p:nvSpPr>
        <p:spPr>
          <a:xfrm>
            <a:off x="407987" y="368300"/>
            <a:ext cx="11376025" cy="1065742"/>
          </a:xfrm>
        </p:spPr>
        <p:txBody>
          <a:bodyPr/>
          <a:lstStyle/>
          <a:p>
            <a:r>
              <a:rPr lang="en-US" dirty="0"/>
              <a:t>Supplies</a:t>
            </a:r>
            <a:br>
              <a:rPr lang="en-US" dirty="0"/>
            </a:br>
            <a:r>
              <a:rPr lang="en-US" sz="2400" dirty="0"/>
              <a:t>(307MCHF spent in 2018 – CERN budget only)</a:t>
            </a:r>
            <a:br>
              <a:rPr lang="en-US" sz="2400" dirty="0"/>
            </a:br>
            <a:r>
              <a:rPr lang="en-US" sz="2400" dirty="0"/>
              <a:t/>
            </a:r>
            <a:br>
              <a:rPr lang="en-US" sz="2400" dirty="0"/>
            </a:br>
            <a:r>
              <a:rPr lang="en-US" sz="2400" dirty="0"/>
              <a:t/>
            </a:r>
            <a:br>
              <a:rPr lang="en-US" sz="2400" dirty="0"/>
            </a:br>
            <a:r>
              <a:rPr lang="en-US" sz="2400" dirty="0"/>
              <a:t/>
            </a:r>
            <a:br>
              <a:rPr lang="en-US" sz="2400" dirty="0"/>
            </a:br>
            <a:endParaRPr lang="en-US" sz="2400" dirty="0"/>
          </a:p>
        </p:txBody>
      </p:sp>
      <p:graphicFrame>
        <p:nvGraphicFramePr>
          <p:cNvPr id="27" name="Chart 26">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393168613"/>
              </p:ext>
            </p:extLst>
          </p:nvPr>
        </p:nvGraphicFramePr>
        <p:xfrm>
          <a:off x="734806" y="1705232"/>
          <a:ext cx="11049206" cy="4645619"/>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086C2EE6-EEA8-574E-BA4C-6353D20A8A1D}"/>
              </a:ext>
            </a:extLst>
          </p:cNvPr>
          <p:cNvSpPr txBox="1"/>
          <p:nvPr/>
        </p:nvSpPr>
        <p:spPr>
          <a:xfrm>
            <a:off x="1062681" y="3460919"/>
            <a:ext cx="1968843" cy="507831"/>
          </a:xfrm>
          <a:prstGeom prst="rect">
            <a:avLst/>
          </a:prstGeom>
          <a:noFill/>
        </p:spPr>
        <p:txBody>
          <a:bodyPr wrap="square" rtlCol="0">
            <a:spAutoFit/>
          </a:bodyPr>
          <a:lstStyle/>
          <a:p>
            <a:pPr algn="ctr"/>
            <a:fld id="{8517DC32-96D9-0F4B-BC77-243D23A123BF}" type="CATEGORYNAME">
              <a:rPr lang="en-US" sz="900" b="1">
                <a:solidFill>
                  <a:schemeClr val="accent1"/>
                </a:solidFill>
              </a:rPr>
              <a:pPr algn="ctr"/>
              <a:t>Vacuum and low temperature</a:t>
            </a:fld>
            <a:r>
              <a:rPr lang="en-US" sz="900" b="1" dirty="0">
                <a:solidFill>
                  <a:schemeClr val="accent1"/>
                </a:solidFill>
              </a:rPr>
              <a:t>
</a:t>
            </a:r>
            <a:fld id="{8988C173-0148-604D-84A6-C88648421B1E}" type="VALUE">
              <a:rPr lang="en-US" sz="900" b="1">
                <a:solidFill>
                  <a:schemeClr val="accent1"/>
                </a:solidFill>
              </a:rPr>
              <a:pPr algn="ctr"/>
              <a:t>22</a:t>
            </a:fld>
            <a:endParaRPr lang="en-US" sz="900" b="1" dirty="0">
              <a:solidFill>
                <a:schemeClr val="accent1"/>
              </a:solidFill>
            </a:endParaRPr>
          </a:p>
          <a:p>
            <a:pPr algn="ctr"/>
            <a:endParaRPr lang="en-US" sz="900" b="1" dirty="0"/>
          </a:p>
        </p:txBody>
      </p:sp>
      <p:sp>
        <p:nvSpPr>
          <p:cNvPr id="9" name="TextBox 8">
            <a:extLst>
              <a:ext uri="{FF2B5EF4-FFF2-40B4-BE49-F238E27FC236}">
                <a16:creationId xmlns:a16="http://schemas.microsoft.com/office/drawing/2014/main" id="{76266217-4E65-7445-82B0-57831FD6D8BA}"/>
              </a:ext>
            </a:extLst>
          </p:cNvPr>
          <p:cNvSpPr txBox="1"/>
          <p:nvPr/>
        </p:nvSpPr>
        <p:spPr>
          <a:xfrm>
            <a:off x="1247077" y="2841878"/>
            <a:ext cx="2056295" cy="507831"/>
          </a:xfrm>
          <a:prstGeom prst="rect">
            <a:avLst/>
          </a:prstGeom>
          <a:noFill/>
        </p:spPr>
        <p:txBody>
          <a:bodyPr wrap="square" rtlCol="0">
            <a:spAutoFit/>
          </a:bodyPr>
          <a:lstStyle/>
          <a:p>
            <a:pPr algn="ctr"/>
            <a:fld id="{3E554912-4A91-8745-A06F-EE39FB7DBB1F}" type="CATEGORYNAME">
              <a:rPr lang="en-US" sz="900" b="1" smtClean="0">
                <a:solidFill>
                  <a:schemeClr val="accent1"/>
                </a:solidFill>
              </a:rPr>
              <a:pPr algn="ctr"/>
              <a:t>Office supply, furniture, communication and training</a:t>
            </a:fld>
            <a:endParaRPr lang="en-US" sz="900" b="1" dirty="0">
              <a:solidFill>
                <a:schemeClr val="accent1"/>
              </a:solidFill>
            </a:endParaRPr>
          </a:p>
          <a:p>
            <a:pPr algn="ctr"/>
            <a:r>
              <a:rPr lang="en-US" sz="900" b="1" dirty="0">
                <a:solidFill>
                  <a:schemeClr val="accent1"/>
                </a:solidFill>
              </a:rPr>
              <a:t>20</a:t>
            </a:r>
            <a:endParaRPr lang="en-US" sz="900" b="1" dirty="0"/>
          </a:p>
        </p:txBody>
      </p:sp>
      <p:sp>
        <p:nvSpPr>
          <p:cNvPr id="11" name="Rectangle 10">
            <a:extLst>
              <a:ext uri="{FF2B5EF4-FFF2-40B4-BE49-F238E27FC236}">
                <a16:creationId xmlns:a16="http://schemas.microsoft.com/office/drawing/2014/main" id="{1699D787-3FBB-BD48-B13A-409C41EFA7CC}"/>
              </a:ext>
            </a:extLst>
          </p:cNvPr>
          <p:cNvSpPr/>
          <p:nvPr/>
        </p:nvSpPr>
        <p:spPr>
          <a:xfrm>
            <a:off x="980135" y="2278844"/>
            <a:ext cx="1896673" cy="369332"/>
          </a:xfrm>
          <a:prstGeom prst="rect">
            <a:avLst/>
          </a:prstGeom>
        </p:spPr>
        <p:txBody>
          <a:bodyPr wrap="none">
            <a:spAutoFit/>
          </a:bodyPr>
          <a:lstStyle/>
          <a:p>
            <a:pPr algn="ctr"/>
            <a:fld id="{661AA7FC-44CD-DC42-839D-7179720C0350}" type="CATEGORYNAME">
              <a:rPr lang="en-US" sz="900" b="1" smtClean="0">
                <a:solidFill>
                  <a:schemeClr val="accent1"/>
                </a:solidFill>
              </a:rPr>
              <a:pPr algn="ctr"/>
              <a:t>Health, safety and environment</a:t>
            </a:fld>
            <a:endParaRPr lang="en-US" sz="900" b="1" dirty="0">
              <a:solidFill>
                <a:schemeClr val="accent1"/>
              </a:solidFill>
            </a:endParaRPr>
          </a:p>
          <a:p>
            <a:pPr algn="ctr"/>
            <a:r>
              <a:rPr lang="en-US" sz="900" b="1" dirty="0">
                <a:solidFill>
                  <a:schemeClr val="accent1"/>
                </a:solidFill>
              </a:rPr>
              <a:t>9</a:t>
            </a:r>
            <a:endParaRPr lang="en-US" sz="900" b="1" dirty="0"/>
          </a:p>
        </p:txBody>
      </p:sp>
      <p:cxnSp>
        <p:nvCxnSpPr>
          <p:cNvPr id="16" name="Straight Arrow Connector 15">
            <a:extLst>
              <a:ext uri="{FF2B5EF4-FFF2-40B4-BE49-F238E27FC236}">
                <a16:creationId xmlns:a16="http://schemas.microsoft.com/office/drawing/2014/main" id="{78D14E72-0697-A04F-AA6B-0F461DC520BD}"/>
              </a:ext>
            </a:extLst>
          </p:cNvPr>
          <p:cNvCxnSpPr>
            <a:cxnSpLocks/>
          </p:cNvCxnSpPr>
          <p:nvPr/>
        </p:nvCxnSpPr>
        <p:spPr>
          <a:xfrm>
            <a:off x="2876808" y="2463510"/>
            <a:ext cx="2733160" cy="327978"/>
          </a:xfrm>
          <a:prstGeom prst="straightConnector1">
            <a:avLst/>
          </a:prstGeom>
          <a:ln w="9525"/>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4D67ACA-9853-7549-91E0-065A8612B30D}"/>
              </a:ext>
            </a:extLst>
          </p:cNvPr>
          <p:cNvCxnSpPr>
            <a:cxnSpLocks/>
          </p:cNvCxnSpPr>
          <p:nvPr/>
        </p:nvCxnSpPr>
        <p:spPr>
          <a:xfrm flipV="1">
            <a:off x="2876808" y="3543412"/>
            <a:ext cx="1345985" cy="57599"/>
          </a:xfrm>
          <a:prstGeom prst="straightConnector1">
            <a:avLst/>
          </a:prstGeom>
          <a:ln w="9525"/>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8EE478CA-7FEE-D043-A468-07BCE1D29C74}"/>
              </a:ext>
            </a:extLst>
          </p:cNvPr>
          <p:cNvCxnSpPr>
            <a:cxnSpLocks/>
          </p:cNvCxnSpPr>
          <p:nvPr/>
        </p:nvCxnSpPr>
        <p:spPr>
          <a:xfrm>
            <a:off x="3031524" y="2985190"/>
            <a:ext cx="1980878" cy="0"/>
          </a:xfrm>
          <a:prstGeom prst="straightConnector1">
            <a:avLst/>
          </a:prstGeom>
          <a:ln w="9525"/>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D489550-8184-E048-BDDF-E5709CD077A1}"/>
              </a:ext>
            </a:extLst>
          </p:cNvPr>
          <p:cNvSpPr txBox="1"/>
          <p:nvPr/>
        </p:nvSpPr>
        <p:spPr>
          <a:xfrm>
            <a:off x="313037" y="1253894"/>
            <a:ext cx="6730314" cy="276999"/>
          </a:xfrm>
          <a:prstGeom prst="rect">
            <a:avLst/>
          </a:prstGeom>
          <a:noFill/>
        </p:spPr>
        <p:txBody>
          <a:bodyPr wrap="square" rtlCol="0">
            <a:spAutoFit/>
          </a:bodyPr>
          <a:lstStyle/>
          <a:p>
            <a:pPr>
              <a:defRPr sz="1200" b="1" i="0" u="none" strike="noStrike" kern="1200" baseline="0">
                <a:solidFill>
                  <a:sysClr val="windowText" lastClr="000000">
                    <a:lumMod val="65000"/>
                    <a:lumOff val="35000"/>
                  </a:sysClr>
                </a:solidFill>
                <a:latin typeface="+mn-lt"/>
                <a:ea typeface="+mn-ea"/>
                <a:cs typeface="+mn-cs"/>
              </a:defRPr>
            </a:pPr>
            <a:r>
              <a:rPr lang="en-GB" dirty="0">
                <a:solidFill>
                  <a:schemeClr val="accent1"/>
                </a:solidFill>
              </a:rPr>
              <a:t>2018 Expenditure of all Member States by Procurement Code Family (MCHF)</a:t>
            </a:r>
          </a:p>
        </p:txBody>
      </p:sp>
    </p:spTree>
    <p:extLst>
      <p:ext uri="{BB962C8B-B14F-4D97-AF65-F5344CB8AC3E}">
        <p14:creationId xmlns:p14="http://schemas.microsoft.com/office/powerpoint/2010/main" val="1867709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CCAF69-69A7-4644-93CA-917F0008C1CD}"/>
              </a:ext>
            </a:extLst>
          </p:cNvPr>
          <p:cNvSpPr>
            <a:spLocks noGrp="1"/>
          </p:cNvSpPr>
          <p:nvPr>
            <p:ph type="title"/>
          </p:nvPr>
        </p:nvSpPr>
        <p:spPr/>
        <p:txBody>
          <a:bodyPr/>
          <a:lstStyle/>
          <a:p>
            <a:r>
              <a:rPr lang="en-US" dirty="0"/>
              <a:t>Industrial Return </a:t>
            </a:r>
            <a:r>
              <a:rPr lang="en-US" dirty="0" smtClean="0"/>
              <a:t>to India (supplies)</a:t>
            </a:r>
            <a:br>
              <a:rPr lang="en-US" dirty="0" smtClean="0"/>
            </a:br>
            <a:r>
              <a:rPr lang="en-US" sz="3000" dirty="0" smtClean="0"/>
              <a:t>Target = 1.0</a:t>
            </a:r>
            <a:endParaRPr lang="en-US" sz="3000" dirty="0"/>
          </a:p>
        </p:txBody>
      </p:sp>
      <p:sp>
        <p:nvSpPr>
          <p:cNvPr id="4" name="Date Placeholder 3">
            <a:extLst>
              <a:ext uri="{FF2B5EF4-FFF2-40B4-BE49-F238E27FC236}">
                <a16:creationId xmlns:a16="http://schemas.microsoft.com/office/drawing/2014/main" id="{C0203AB4-AC56-814B-9797-66BB3A0E29F4}"/>
              </a:ext>
            </a:extLst>
          </p:cNvPr>
          <p:cNvSpPr>
            <a:spLocks noGrp="1"/>
          </p:cNvSpPr>
          <p:nvPr>
            <p:ph type="dt" sz="half" idx="10"/>
          </p:nvPr>
        </p:nvSpPr>
        <p:spPr/>
        <p:txBody>
          <a:bodyPr/>
          <a:lstStyle/>
          <a:p>
            <a:fld id="{ED0013AC-D153-45C9-89CD-842FA20D024F}" type="datetime1">
              <a:rPr lang="en-GB" smtClean="0"/>
              <a:t>07/05/2019</a:t>
            </a:fld>
            <a:endParaRPr lang="en-US" dirty="0"/>
          </a:p>
        </p:txBody>
      </p:sp>
      <p:sp>
        <p:nvSpPr>
          <p:cNvPr id="5" name="Footer Placeholder 4">
            <a:extLst>
              <a:ext uri="{FF2B5EF4-FFF2-40B4-BE49-F238E27FC236}">
                <a16:creationId xmlns:a16="http://schemas.microsoft.com/office/drawing/2014/main" id="{7DC353BE-AD74-7243-93C1-9EB2ABD9ED25}"/>
              </a:ext>
            </a:extLst>
          </p:cNvPr>
          <p:cNvSpPr>
            <a:spLocks noGrp="1"/>
          </p:cNvSpPr>
          <p:nvPr>
            <p:ph type="ftr" sz="quarter" idx="11"/>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2D855CE2-22C0-1F4D-A2FD-20443A92FF13}"/>
              </a:ext>
            </a:extLst>
          </p:cNvPr>
          <p:cNvSpPr>
            <a:spLocks noGrp="1"/>
          </p:cNvSpPr>
          <p:nvPr>
            <p:ph type="sldNum" sz="quarter" idx="12"/>
          </p:nvPr>
        </p:nvSpPr>
        <p:spPr/>
        <p:txBody>
          <a:bodyPr/>
          <a:lstStyle/>
          <a:p>
            <a:fld id="{36B5EA5A-BC32-A742-B11B-8E7414D5B535}" type="slidenum">
              <a:rPr lang="en-US" smtClean="0"/>
              <a:pPr/>
              <a:t>13</a:t>
            </a:fld>
            <a:endParaRPr lang="en-US" dirty="0"/>
          </a:p>
        </p:txBody>
      </p:sp>
      <p:sp>
        <p:nvSpPr>
          <p:cNvPr id="9" name="Rectangle 8">
            <a:extLst>
              <a:ext uri="{FF2B5EF4-FFF2-40B4-BE49-F238E27FC236}">
                <a16:creationId xmlns:a16="http://schemas.microsoft.com/office/drawing/2014/main" id="{63BB1B10-C1F2-D340-9B4B-867EEB4C05E7}"/>
              </a:ext>
            </a:extLst>
          </p:cNvPr>
          <p:cNvSpPr/>
          <p:nvPr/>
        </p:nvSpPr>
        <p:spPr>
          <a:xfrm>
            <a:off x="5620548" y="5838379"/>
            <a:ext cx="1567160" cy="276999"/>
          </a:xfrm>
          <a:prstGeom prst="rect">
            <a:avLst/>
          </a:prstGeom>
        </p:spPr>
        <p:txBody>
          <a:bodyPr wrap="none">
            <a:spAutoFit/>
          </a:bodyPr>
          <a:lstStyle/>
          <a:p>
            <a:r>
              <a:rPr lang="fr-CH" altLang="en-US" sz="1200" dirty="0"/>
              <a:t>* </a:t>
            </a:r>
            <a:r>
              <a:rPr lang="fr-CH" altLang="en-US" sz="1200" dirty="0" smtClean="0"/>
              <a:t>As of </a:t>
            </a:r>
            <a:r>
              <a:rPr lang="fr-CH" altLang="en-US" sz="1200" dirty="0" smtClean="0"/>
              <a:t>30 April 2019</a:t>
            </a:r>
            <a:endParaRPr lang="en-US" sz="1200" dirty="0"/>
          </a:p>
        </p:txBody>
      </p:sp>
      <p:pic>
        <p:nvPicPr>
          <p:cNvPr id="10" name="Picture 9"/>
          <p:cNvPicPr>
            <a:picLocks noChangeAspect="1"/>
          </p:cNvPicPr>
          <p:nvPr/>
        </p:nvPicPr>
        <p:blipFill>
          <a:blip r:embed="rId2"/>
          <a:stretch>
            <a:fillRect/>
          </a:stretch>
        </p:blipFill>
        <p:spPr>
          <a:xfrm>
            <a:off x="3013261" y="1705720"/>
            <a:ext cx="6165477" cy="3998835"/>
          </a:xfrm>
          <a:prstGeom prst="rect">
            <a:avLst/>
          </a:prstGeom>
        </p:spPr>
      </p:pic>
    </p:spTree>
    <p:extLst>
      <p:ext uri="{BB962C8B-B14F-4D97-AF65-F5344CB8AC3E}">
        <p14:creationId xmlns:p14="http://schemas.microsoft.com/office/powerpoint/2010/main" val="30868379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CCAF69-69A7-4644-93CA-917F0008C1CD}"/>
              </a:ext>
            </a:extLst>
          </p:cNvPr>
          <p:cNvSpPr>
            <a:spLocks noGrp="1"/>
          </p:cNvSpPr>
          <p:nvPr>
            <p:ph type="title"/>
          </p:nvPr>
        </p:nvSpPr>
        <p:spPr/>
        <p:txBody>
          <a:bodyPr/>
          <a:lstStyle/>
          <a:p>
            <a:r>
              <a:rPr lang="en-US" dirty="0"/>
              <a:t>Industrial Return </a:t>
            </a:r>
            <a:r>
              <a:rPr lang="en-US" dirty="0" smtClean="0"/>
              <a:t>(some Indian suppliers 2019)</a:t>
            </a:r>
            <a:endParaRPr lang="en-US" dirty="0"/>
          </a:p>
        </p:txBody>
      </p:sp>
      <p:sp>
        <p:nvSpPr>
          <p:cNvPr id="4" name="Date Placeholder 3">
            <a:extLst>
              <a:ext uri="{FF2B5EF4-FFF2-40B4-BE49-F238E27FC236}">
                <a16:creationId xmlns:a16="http://schemas.microsoft.com/office/drawing/2014/main" id="{C0203AB4-AC56-814B-9797-66BB3A0E29F4}"/>
              </a:ext>
            </a:extLst>
          </p:cNvPr>
          <p:cNvSpPr>
            <a:spLocks noGrp="1"/>
          </p:cNvSpPr>
          <p:nvPr>
            <p:ph type="dt" sz="half" idx="10"/>
          </p:nvPr>
        </p:nvSpPr>
        <p:spPr/>
        <p:txBody>
          <a:bodyPr/>
          <a:lstStyle/>
          <a:p>
            <a:fld id="{ED0013AC-D153-45C9-89CD-842FA20D024F}" type="datetime1">
              <a:rPr lang="en-GB" smtClean="0"/>
              <a:t>07/05/2019</a:t>
            </a:fld>
            <a:endParaRPr lang="en-US" dirty="0"/>
          </a:p>
        </p:txBody>
      </p:sp>
      <p:sp>
        <p:nvSpPr>
          <p:cNvPr id="5" name="Footer Placeholder 4">
            <a:extLst>
              <a:ext uri="{FF2B5EF4-FFF2-40B4-BE49-F238E27FC236}">
                <a16:creationId xmlns:a16="http://schemas.microsoft.com/office/drawing/2014/main" id="{7DC353BE-AD74-7243-93C1-9EB2ABD9ED25}"/>
              </a:ext>
            </a:extLst>
          </p:cNvPr>
          <p:cNvSpPr>
            <a:spLocks noGrp="1"/>
          </p:cNvSpPr>
          <p:nvPr>
            <p:ph type="ftr" sz="quarter" idx="11"/>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2D855CE2-22C0-1F4D-A2FD-20443A92FF13}"/>
              </a:ext>
            </a:extLst>
          </p:cNvPr>
          <p:cNvSpPr>
            <a:spLocks noGrp="1"/>
          </p:cNvSpPr>
          <p:nvPr>
            <p:ph type="sldNum" sz="quarter" idx="12"/>
          </p:nvPr>
        </p:nvSpPr>
        <p:spPr/>
        <p:txBody>
          <a:bodyPr/>
          <a:lstStyle/>
          <a:p>
            <a:fld id="{36B5EA5A-BC32-A742-B11B-8E7414D5B535}" type="slidenum">
              <a:rPr lang="en-US" smtClean="0"/>
              <a:pPr/>
              <a:t>14</a:t>
            </a:fld>
            <a:endParaRPr lang="en-US" dirty="0"/>
          </a:p>
        </p:txBody>
      </p:sp>
      <p:pic>
        <p:nvPicPr>
          <p:cNvPr id="11" name="Picture 10"/>
          <p:cNvPicPr>
            <a:picLocks noChangeAspect="1"/>
          </p:cNvPicPr>
          <p:nvPr/>
        </p:nvPicPr>
        <p:blipFill>
          <a:blip r:embed="rId2"/>
          <a:stretch>
            <a:fillRect/>
          </a:stretch>
        </p:blipFill>
        <p:spPr>
          <a:xfrm>
            <a:off x="3286685" y="1439335"/>
            <a:ext cx="7124700" cy="4305300"/>
          </a:xfrm>
          <a:prstGeom prst="rect">
            <a:avLst/>
          </a:prstGeom>
        </p:spPr>
      </p:pic>
      <p:sp>
        <p:nvSpPr>
          <p:cNvPr id="7" name="TextBox 6"/>
          <p:cNvSpPr txBox="1"/>
          <p:nvPr/>
        </p:nvSpPr>
        <p:spPr>
          <a:xfrm>
            <a:off x="8390965" y="1201270"/>
            <a:ext cx="2151529" cy="4213411"/>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198337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2AC293-1BC4-464F-9D71-9572D9934C16}"/>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E150EA98-D8EA-6D41-A314-36ED11999D93}"/>
              </a:ext>
            </a:extLst>
          </p:cNvPr>
          <p:cNvSpPr>
            <a:spLocks noGrp="1"/>
          </p:cNvSpPr>
          <p:nvPr>
            <p:ph type="title"/>
          </p:nvPr>
        </p:nvSpPr>
        <p:spPr/>
        <p:txBody>
          <a:bodyPr/>
          <a:lstStyle/>
          <a:p>
            <a:r>
              <a:rPr lang="en-US" dirty="0"/>
              <a:t>We also buy for the LHC experiments</a:t>
            </a:r>
          </a:p>
        </p:txBody>
      </p:sp>
      <p:sp>
        <p:nvSpPr>
          <p:cNvPr id="4" name="Date Placeholder 3">
            <a:extLst>
              <a:ext uri="{FF2B5EF4-FFF2-40B4-BE49-F238E27FC236}">
                <a16:creationId xmlns:a16="http://schemas.microsoft.com/office/drawing/2014/main" id="{C585119E-A57B-E245-BE82-927ECC3D4C00}"/>
              </a:ext>
            </a:extLst>
          </p:cNvPr>
          <p:cNvSpPr>
            <a:spLocks noGrp="1"/>
          </p:cNvSpPr>
          <p:nvPr>
            <p:ph type="dt" sz="half" idx="10"/>
          </p:nvPr>
        </p:nvSpPr>
        <p:spPr/>
        <p:txBody>
          <a:bodyPr/>
          <a:lstStyle/>
          <a:p>
            <a:fld id="{F6048A63-5A4E-4EC9-BB5D-3A476C3946B7}" type="datetime1">
              <a:rPr lang="en-GB" smtClean="0"/>
              <a:t>07/05/2019</a:t>
            </a:fld>
            <a:endParaRPr lang="en-US" dirty="0"/>
          </a:p>
        </p:txBody>
      </p:sp>
      <p:sp>
        <p:nvSpPr>
          <p:cNvPr id="5" name="Footer Placeholder 4">
            <a:extLst>
              <a:ext uri="{FF2B5EF4-FFF2-40B4-BE49-F238E27FC236}">
                <a16:creationId xmlns:a16="http://schemas.microsoft.com/office/drawing/2014/main" id="{6891340C-33C3-0A45-8C89-2FB253A6AC72}"/>
              </a:ext>
            </a:extLst>
          </p:cNvPr>
          <p:cNvSpPr>
            <a:spLocks noGrp="1"/>
          </p:cNvSpPr>
          <p:nvPr>
            <p:ph type="ftr" sz="quarter" idx="11"/>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B5FEE642-8DD5-894F-B481-BCCE5E5809FC}"/>
              </a:ext>
            </a:extLst>
          </p:cNvPr>
          <p:cNvSpPr>
            <a:spLocks noGrp="1"/>
          </p:cNvSpPr>
          <p:nvPr>
            <p:ph type="sldNum" sz="quarter" idx="12"/>
          </p:nvPr>
        </p:nvSpPr>
        <p:spPr/>
        <p:txBody>
          <a:bodyPr/>
          <a:lstStyle/>
          <a:p>
            <a:fld id="{36B5EA5A-BC32-A742-B11B-8E7414D5B535}" type="slidenum">
              <a:rPr lang="en-US" smtClean="0"/>
              <a:pPr/>
              <a:t>15</a:t>
            </a:fld>
            <a:endParaRPr lang="en-US" dirty="0"/>
          </a:p>
        </p:txBody>
      </p:sp>
      <p:pic>
        <p:nvPicPr>
          <p:cNvPr id="7" name="Picture 6">
            <a:extLst>
              <a:ext uri="{FF2B5EF4-FFF2-40B4-BE49-F238E27FC236}">
                <a16:creationId xmlns:a16="http://schemas.microsoft.com/office/drawing/2014/main" id="{9D7E3E8B-DBD6-DC4D-91E3-5CC24AE7B8A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3586"/>
          <a:stretch/>
        </p:blipFill>
        <p:spPr>
          <a:xfrm>
            <a:off x="-24063" y="1056193"/>
            <a:ext cx="8990163" cy="5273681"/>
          </a:xfrm>
          <a:prstGeom prst="rect">
            <a:avLst/>
          </a:prstGeom>
        </p:spPr>
      </p:pic>
      <p:sp>
        <p:nvSpPr>
          <p:cNvPr id="8" name="Rectangle 7">
            <a:extLst>
              <a:ext uri="{FF2B5EF4-FFF2-40B4-BE49-F238E27FC236}">
                <a16:creationId xmlns:a16="http://schemas.microsoft.com/office/drawing/2014/main" id="{52D5FBBA-84D0-9F4C-88A9-350620F9AA9B}"/>
              </a:ext>
            </a:extLst>
          </p:cNvPr>
          <p:cNvSpPr/>
          <p:nvPr/>
        </p:nvSpPr>
        <p:spPr>
          <a:xfrm>
            <a:off x="8232000" y="1054313"/>
            <a:ext cx="3960000" cy="527556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rgbClr val="0057A6"/>
              </a:solidFill>
            </a:endParaRPr>
          </a:p>
        </p:txBody>
      </p:sp>
      <p:grpSp>
        <p:nvGrpSpPr>
          <p:cNvPr id="9" name="Group 8">
            <a:extLst>
              <a:ext uri="{FF2B5EF4-FFF2-40B4-BE49-F238E27FC236}">
                <a16:creationId xmlns:a16="http://schemas.microsoft.com/office/drawing/2014/main" id="{3D8DFB02-F0C2-0046-A2B1-7D85B92618F6}"/>
              </a:ext>
            </a:extLst>
          </p:cNvPr>
          <p:cNvGrpSpPr/>
          <p:nvPr/>
        </p:nvGrpSpPr>
        <p:grpSpPr>
          <a:xfrm>
            <a:off x="4069826" y="1508769"/>
            <a:ext cx="684915" cy="363003"/>
            <a:chOff x="4069826" y="2013766"/>
            <a:chExt cx="684915" cy="363003"/>
          </a:xfrm>
        </p:grpSpPr>
        <p:sp>
          <p:nvSpPr>
            <p:cNvPr id="10" name="TextBox 9">
              <a:extLst>
                <a:ext uri="{FF2B5EF4-FFF2-40B4-BE49-F238E27FC236}">
                  <a16:creationId xmlns:a16="http://schemas.microsoft.com/office/drawing/2014/main" id="{E271B3AF-0C7B-7843-810E-FD6C6A9A9DDB}"/>
                </a:ext>
              </a:extLst>
            </p:cNvPr>
            <p:cNvSpPr txBox="1"/>
            <p:nvPr/>
          </p:nvSpPr>
          <p:spPr>
            <a:xfrm>
              <a:off x="4069826" y="2013766"/>
              <a:ext cx="684915" cy="307777"/>
            </a:xfrm>
            <a:prstGeom prst="rect">
              <a:avLst/>
            </a:prstGeom>
            <a:noFill/>
          </p:spPr>
          <p:txBody>
            <a:bodyPr wrap="square" rtlCol="0">
              <a:spAutoFit/>
            </a:bodyPr>
            <a:lstStyle/>
            <a:p>
              <a:pPr algn="ctr"/>
              <a:r>
                <a:rPr lang="en-US" sz="1400" b="1" dirty="0">
                  <a:solidFill>
                    <a:schemeClr val="bg1"/>
                  </a:solidFill>
                </a:rPr>
                <a:t>CMS</a:t>
              </a:r>
            </a:p>
          </p:txBody>
        </p:sp>
        <p:sp>
          <p:nvSpPr>
            <p:cNvPr id="11" name="Triangle 10">
              <a:extLst>
                <a:ext uri="{FF2B5EF4-FFF2-40B4-BE49-F238E27FC236}">
                  <a16:creationId xmlns:a16="http://schemas.microsoft.com/office/drawing/2014/main" id="{DD83A5AF-874E-804A-8C0D-C86947F0B408}"/>
                </a:ext>
              </a:extLst>
            </p:cNvPr>
            <p:cNvSpPr>
              <a:spLocks noChangeAspect="1"/>
            </p:cNvSpPr>
            <p:nvPr/>
          </p:nvSpPr>
          <p:spPr>
            <a:xfrm flipV="1">
              <a:off x="4354500" y="2304769"/>
              <a:ext cx="103483" cy="72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a:extLst>
              <a:ext uri="{FF2B5EF4-FFF2-40B4-BE49-F238E27FC236}">
                <a16:creationId xmlns:a16="http://schemas.microsoft.com/office/drawing/2014/main" id="{894E36DC-69C6-8348-91A0-57A0107E569A}"/>
              </a:ext>
            </a:extLst>
          </p:cNvPr>
          <p:cNvGrpSpPr/>
          <p:nvPr/>
        </p:nvGrpSpPr>
        <p:grpSpPr>
          <a:xfrm>
            <a:off x="3131858" y="5117635"/>
            <a:ext cx="894376" cy="340245"/>
            <a:chOff x="3131858" y="5622632"/>
            <a:chExt cx="894376" cy="340245"/>
          </a:xfrm>
        </p:grpSpPr>
        <p:sp>
          <p:nvSpPr>
            <p:cNvPr id="13" name="Triangle 12">
              <a:extLst>
                <a:ext uri="{FF2B5EF4-FFF2-40B4-BE49-F238E27FC236}">
                  <a16:creationId xmlns:a16="http://schemas.microsoft.com/office/drawing/2014/main" id="{7D946F20-BBFF-4842-95E1-CE1A3422189C}"/>
                </a:ext>
              </a:extLst>
            </p:cNvPr>
            <p:cNvSpPr>
              <a:spLocks noChangeAspect="1"/>
            </p:cNvSpPr>
            <p:nvPr/>
          </p:nvSpPr>
          <p:spPr>
            <a:xfrm flipV="1">
              <a:off x="3519613" y="5890877"/>
              <a:ext cx="103483" cy="72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TextBox 13">
              <a:extLst>
                <a:ext uri="{FF2B5EF4-FFF2-40B4-BE49-F238E27FC236}">
                  <a16:creationId xmlns:a16="http://schemas.microsoft.com/office/drawing/2014/main" id="{E25A4285-A4FF-C046-B972-7201FD1E4122}"/>
                </a:ext>
              </a:extLst>
            </p:cNvPr>
            <p:cNvSpPr txBox="1"/>
            <p:nvPr/>
          </p:nvSpPr>
          <p:spPr>
            <a:xfrm>
              <a:off x="3131858" y="5622632"/>
              <a:ext cx="894376" cy="307777"/>
            </a:xfrm>
            <a:prstGeom prst="rect">
              <a:avLst/>
            </a:prstGeom>
            <a:noFill/>
          </p:spPr>
          <p:txBody>
            <a:bodyPr wrap="square" rtlCol="0">
              <a:spAutoFit/>
            </a:bodyPr>
            <a:lstStyle/>
            <a:p>
              <a:pPr algn="ctr"/>
              <a:r>
                <a:rPr lang="en-US" sz="1400" b="1" dirty="0">
                  <a:solidFill>
                    <a:schemeClr val="bg1"/>
                  </a:solidFill>
                </a:rPr>
                <a:t>ATLAS</a:t>
              </a:r>
            </a:p>
          </p:txBody>
        </p:sp>
      </p:grpSp>
      <p:grpSp>
        <p:nvGrpSpPr>
          <p:cNvPr id="15" name="Group 14">
            <a:extLst>
              <a:ext uri="{FF2B5EF4-FFF2-40B4-BE49-F238E27FC236}">
                <a16:creationId xmlns:a16="http://schemas.microsoft.com/office/drawing/2014/main" id="{D820C316-AF66-9B44-8EEF-7C67F5BEE63C}"/>
              </a:ext>
            </a:extLst>
          </p:cNvPr>
          <p:cNvGrpSpPr/>
          <p:nvPr/>
        </p:nvGrpSpPr>
        <p:grpSpPr>
          <a:xfrm>
            <a:off x="4940376" y="5295825"/>
            <a:ext cx="744403" cy="180110"/>
            <a:chOff x="4973280" y="5801366"/>
            <a:chExt cx="744403" cy="290069"/>
          </a:xfrm>
        </p:grpSpPr>
        <p:sp>
          <p:nvSpPr>
            <p:cNvPr id="16" name="Triangle 15">
              <a:extLst>
                <a:ext uri="{FF2B5EF4-FFF2-40B4-BE49-F238E27FC236}">
                  <a16:creationId xmlns:a16="http://schemas.microsoft.com/office/drawing/2014/main" id="{3254E264-74F3-2E4B-BC01-E00EAE0B9D85}"/>
                </a:ext>
              </a:extLst>
            </p:cNvPr>
            <p:cNvSpPr>
              <a:spLocks noChangeAspect="1"/>
            </p:cNvSpPr>
            <p:nvPr/>
          </p:nvSpPr>
          <p:spPr>
            <a:xfrm rot="10800000" flipV="1">
              <a:off x="5292594" y="5801366"/>
              <a:ext cx="103483" cy="72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Box 16">
              <a:extLst>
                <a:ext uri="{FF2B5EF4-FFF2-40B4-BE49-F238E27FC236}">
                  <a16:creationId xmlns:a16="http://schemas.microsoft.com/office/drawing/2014/main" id="{4ADC0387-329C-6A43-A189-1C50F1A9663D}"/>
                </a:ext>
              </a:extLst>
            </p:cNvPr>
            <p:cNvSpPr txBox="1"/>
            <p:nvPr/>
          </p:nvSpPr>
          <p:spPr>
            <a:xfrm>
              <a:off x="4973280" y="5860198"/>
              <a:ext cx="744403" cy="231237"/>
            </a:xfrm>
            <a:prstGeom prst="rect">
              <a:avLst/>
            </a:prstGeom>
            <a:noFill/>
          </p:spPr>
          <p:txBody>
            <a:bodyPr wrap="square" rtlCol="0">
              <a:spAutoFit/>
            </a:bodyPr>
            <a:lstStyle/>
            <a:p>
              <a:pPr algn="ctr"/>
              <a:r>
                <a:rPr lang="en-US" sz="1400" b="1" dirty="0" err="1">
                  <a:solidFill>
                    <a:schemeClr val="bg1"/>
                  </a:solidFill>
                </a:rPr>
                <a:t>LHCb</a:t>
              </a:r>
              <a:endParaRPr lang="en-US" sz="1400" b="1" dirty="0">
                <a:solidFill>
                  <a:schemeClr val="bg1"/>
                </a:solidFill>
              </a:endParaRPr>
            </a:p>
          </p:txBody>
        </p:sp>
      </p:grpSp>
      <p:pic>
        <p:nvPicPr>
          <p:cNvPr id="18" name="Picture 17">
            <a:extLst>
              <a:ext uri="{FF2B5EF4-FFF2-40B4-BE49-F238E27FC236}">
                <a16:creationId xmlns:a16="http://schemas.microsoft.com/office/drawing/2014/main" id="{741BEB4E-27CE-9144-9DCA-CFDA07E06A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6850" y="5117635"/>
            <a:ext cx="3670300" cy="1066800"/>
          </a:xfrm>
          <a:prstGeom prst="rect">
            <a:avLst/>
          </a:prstGeom>
          <a:ln w="12700">
            <a:solidFill>
              <a:schemeClr val="bg1"/>
            </a:solidFill>
          </a:ln>
        </p:spPr>
      </p:pic>
      <p:pic>
        <p:nvPicPr>
          <p:cNvPr id="19" name="Picture 18">
            <a:extLst>
              <a:ext uri="{FF2B5EF4-FFF2-40B4-BE49-F238E27FC236}">
                <a16:creationId xmlns:a16="http://schemas.microsoft.com/office/drawing/2014/main" id="{B92B1577-4E77-DD45-8779-7F83C97832F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76850" y="1237296"/>
            <a:ext cx="3670300" cy="1066800"/>
          </a:xfrm>
          <a:prstGeom prst="rect">
            <a:avLst/>
          </a:prstGeom>
          <a:ln w="12700">
            <a:solidFill>
              <a:schemeClr val="bg1"/>
            </a:solidFill>
          </a:ln>
        </p:spPr>
      </p:pic>
      <p:grpSp>
        <p:nvGrpSpPr>
          <p:cNvPr id="20" name="Group 19">
            <a:extLst>
              <a:ext uri="{FF2B5EF4-FFF2-40B4-BE49-F238E27FC236}">
                <a16:creationId xmlns:a16="http://schemas.microsoft.com/office/drawing/2014/main" id="{F97D9922-9541-354A-AD35-6B9E9BBA45F2}"/>
              </a:ext>
            </a:extLst>
          </p:cNvPr>
          <p:cNvGrpSpPr/>
          <p:nvPr/>
        </p:nvGrpSpPr>
        <p:grpSpPr>
          <a:xfrm>
            <a:off x="1688068" y="4769595"/>
            <a:ext cx="894376" cy="351017"/>
            <a:chOff x="1688068" y="5274592"/>
            <a:chExt cx="894376" cy="351017"/>
          </a:xfrm>
        </p:grpSpPr>
        <p:sp>
          <p:nvSpPr>
            <p:cNvPr id="21" name="Triangle 20">
              <a:extLst>
                <a:ext uri="{FF2B5EF4-FFF2-40B4-BE49-F238E27FC236}">
                  <a16:creationId xmlns:a16="http://schemas.microsoft.com/office/drawing/2014/main" id="{E2DB47F4-317B-8A4B-807F-1CFA64418024}"/>
                </a:ext>
              </a:extLst>
            </p:cNvPr>
            <p:cNvSpPr>
              <a:spLocks noChangeAspect="1"/>
            </p:cNvSpPr>
            <p:nvPr/>
          </p:nvSpPr>
          <p:spPr>
            <a:xfrm rot="10800000" flipV="1">
              <a:off x="2086788" y="5274592"/>
              <a:ext cx="103483" cy="7200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2" name="TextBox 21">
              <a:extLst>
                <a:ext uri="{FF2B5EF4-FFF2-40B4-BE49-F238E27FC236}">
                  <a16:creationId xmlns:a16="http://schemas.microsoft.com/office/drawing/2014/main" id="{312E4F1E-C125-FE43-BFFD-BE7218A77FAF}"/>
                </a:ext>
              </a:extLst>
            </p:cNvPr>
            <p:cNvSpPr txBox="1"/>
            <p:nvPr/>
          </p:nvSpPr>
          <p:spPr>
            <a:xfrm>
              <a:off x="1688068" y="5317832"/>
              <a:ext cx="894376" cy="307777"/>
            </a:xfrm>
            <a:prstGeom prst="rect">
              <a:avLst/>
            </a:prstGeom>
            <a:noFill/>
          </p:spPr>
          <p:txBody>
            <a:bodyPr wrap="square" rtlCol="0">
              <a:spAutoFit/>
            </a:bodyPr>
            <a:lstStyle/>
            <a:p>
              <a:pPr algn="ctr"/>
              <a:r>
                <a:rPr lang="en-US" sz="1400" b="1" dirty="0">
                  <a:solidFill>
                    <a:schemeClr val="bg1"/>
                  </a:solidFill>
                </a:rPr>
                <a:t>ALICE</a:t>
              </a:r>
            </a:p>
          </p:txBody>
        </p:sp>
      </p:grpSp>
      <p:pic>
        <p:nvPicPr>
          <p:cNvPr id="23" name="Picture 22">
            <a:extLst>
              <a:ext uri="{FF2B5EF4-FFF2-40B4-BE49-F238E27FC236}">
                <a16:creationId xmlns:a16="http://schemas.microsoft.com/office/drawing/2014/main" id="{D3005E6B-793A-EF42-9C9F-A242521498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6850" y="2530742"/>
            <a:ext cx="3670300" cy="1066800"/>
          </a:xfrm>
          <a:prstGeom prst="rect">
            <a:avLst/>
          </a:prstGeom>
          <a:ln w="12700">
            <a:solidFill>
              <a:schemeClr val="bg1"/>
            </a:solidFill>
          </a:ln>
        </p:spPr>
      </p:pic>
      <p:pic>
        <p:nvPicPr>
          <p:cNvPr id="24" name="Picture 23">
            <a:extLst>
              <a:ext uri="{FF2B5EF4-FFF2-40B4-BE49-F238E27FC236}">
                <a16:creationId xmlns:a16="http://schemas.microsoft.com/office/drawing/2014/main" id="{D07F4304-EC99-1541-990D-7DDC30BE22C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76850" y="3824188"/>
            <a:ext cx="3670300" cy="1066800"/>
          </a:xfrm>
          <a:prstGeom prst="rect">
            <a:avLst/>
          </a:prstGeom>
          <a:ln w="12700">
            <a:solidFill>
              <a:schemeClr val="bg1"/>
            </a:solidFill>
          </a:ln>
        </p:spPr>
      </p:pic>
    </p:spTree>
    <p:extLst>
      <p:ext uri="{BB962C8B-B14F-4D97-AF65-F5344CB8AC3E}">
        <p14:creationId xmlns:p14="http://schemas.microsoft.com/office/powerpoint/2010/main" val="81106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51D22-80A4-8F48-B9EF-ECFB0505203F}"/>
              </a:ext>
            </a:extLst>
          </p:cNvPr>
          <p:cNvSpPr>
            <a:spLocks noGrp="1"/>
          </p:cNvSpPr>
          <p:nvPr>
            <p:ph type="title"/>
          </p:nvPr>
        </p:nvSpPr>
        <p:spPr>
          <a:xfrm>
            <a:off x="407988" y="373593"/>
            <a:ext cx="11376025" cy="1065742"/>
          </a:xfrm>
        </p:spPr>
        <p:txBody>
          <a:bodyPr/>
          <a:lstStyle/>
          <a:p>
            <a:r>
              <a:rPr lang="en-US" dirty="0"/>
              <a:t>Current project - </a:t>
            </a:r>
            <a:r>
              <a:rPr lang="en-US" dirty="0">
                <a:solidFill>
                  <a:schemeClr val="accent1"/>
                </a:solidFill>
              </a:rPr>
              <a:t>upgrade of the LHC</a:t>
            </a:r>
            <a:br>
              <a:rPr lang="en-US" dirty="0">
                <a:solidFill>
                  <a:schemeClr val="accent1"/>
                </a:solidFill>
              </a:rPr>
            </a:br>
            <a:r>
              <a:rPr lang="en-US" dirty="0">
                <a:solidFill>
                  <a:schemeClr val="accent1"/>
                </a:solidFill>
              </a:rPr>
              <a:t>to High Luminosity </a:t>
            </a:r>
          </a:p>
        </p:txBody>
      </p:sp>
      <p:sp>
        <p:nvSpPr>
          <p:cNvPr id="3" name="Date Placeholder 2">
            <a:extLst>
              <a:ext uri="{FF2B5EF4-FFF2-40B4-BE49-F238E27FC236}">
                <a16:creationId xmlns:a16="http://schemas.microsoft.com/office/drawing/2014/main" id="{0952ED73-3515-BA47-8340-95384B92DDA5}"/>
              </a:ext>
            </a:extLst>
          </p:cNvPr>
          <p:cNvSpPr>
            <a:spLocks noGrp="1"/>
          </p:cNvSpPr>
          <p:nvPr>
            <p:ph type="dt" sz="half" idx="10"/>
          </p:nvPr>
        </p:nvSpPr>
        <p:spPr/>
        <p:txBody>
          <a:bodyPr/>
          <a:lstStyle/>
          <a:p>
            <a:fld id="{4B5E0EE7-6C93-4AB9-8C40-2AD605E81A1E}" type="datetime1">
              <a:rPr lang="en-GB" smtClean="0"/>
              <a:t>07/05/2019</a:t>
            </a:fld>
            <a:endParaRPr lang="en-US" dirty="0"/>
          </a:p>
        </p:txBody>
      </p:sp>
      <p:pic>
        <p:nvPicPr>
          <p:cNvPr id="7" name="Picture 6">
            <a:extLst>
              <a:ext uri="{FF2B5EF4-FFF2-40B4-BE49-F238E27FC236}">
                <a16:creationId xmlns:a16="http://schemas.microsoft.com/office/drawing/2014/main" id="{51762A01-E264-7440-A0E3-57AFBA7371B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439335"/>
            <a:ext cx="12192000" cy="3741178"/>
          </a:xfrm>
          <a:prstGeom prst="rect">
            <a:avLst/>
          </a:prstGeom>
        </p:spPr>
      </p:pic>
      <p:sp>
        <p:nvSpPr>
          <p:cNvPr id="4" name="Footer Placeholder 3">
            <a:extLst>
              <a:ext uri="{FF2B5EF4-FFF2-40B4-BE49-F238E27FC236}">
                <a16:creationId xmlns:a16="http://schemas.microsoft.com/office/drawing/2014/main" id="{31B8DA8F-BB68-9B49-A880-D423F2EC4CB7}"/>
              </a:ext>
            </a:extLst>
          </p:cNvPr>
          <p:cNvSpPr>
            <a:spLocks noGrp="1"/>
          </p:cNvSpPr>
          <p:nvPr>
            <p:ph type="ftr" sz="quarter" idx="11"/>
          </p:nvPr>
        </p:nvSpPr>
        <p:spPr/>
        <p:txBody>
          <a:bodyPr/>
          <a:lstStyle/>
          <a:p>
            <a:r>
              <a:rPr lang="en-US" smtClean="0"/>
              <a:t>Anders Unnervik</a:t>
            </a:r>
            <a:endParaRPr lang="en-US" dirty="0"/>
          </a:p>
        </p:txBody>
      </p:sp>
      <p:sp>
        <p:nvSpPr>
          <p:cNvPr id="5" name="Slide Number Placeholder 4">
            <a:extLst>
              <a:ext uri="{FF2B5EF4-FFF2-40B4-BE49-F238E27FC236}">
                <a16:creationId xmlns:a16="http://schemas.microsoft.com/office/drawing/2014/main" id="{5B1369D3-2AC0-854C-9FDF-496135AE0682}"/>
              </a:ext>
            </a:extLst>
          </p:cNvPr>
          <p:cNvSpPr>
            <a:spLocks noGrp="1"/>
          </p:cNvSpPr>
          <p:nvPr>
            <p:ph type="sldNum" sz="quarter" idx="12"/>
          </p:nvPr>
        </p:nvSpPr>
        <p:spPr/>
        <p:txBody>
          <a:bodyPr/>
          <a:lstStyle/>
          <a:p>
            <a:fld id="{36B5EA5A-BC32-A742-B11B-8E7414D5B535}" type="slidenum">
              <a:rPr lang="en-US" smtClean="0"/>
              <a:pPr/>
              <a:t>16</a:t>
            </a:fld>
            <a:endParaRPr lang="en-US" dirty="0"/>
          </a:p>
        </p:txBody>
      </p:sp>
      <p:sp>
        <p:nvSpPr>
          <p:cNvPr id="8" name="Text Placeholder 3">
            <a:extLst>
              <a:ext uri="{FF2B5EF4-FFF2-40B4-BE49-F238E27FC236}">
                <a16:creationId xmlns:a16="http://schemas.microsoft.com/office/drawing/2014/main" id="{147008DB-40DB-3D4D-8B44-1EB6151BCF9D}"/>
              </a:ext>
            </a:extLst>
          </p:cNvPr>
          <p:cNvSpPr txBox="1">
            <a:spLocks/>
          </p:cNvSpPr>
          <p:nvPr/>
        </p:nvSpPr>
        <p:spPr>
          <a:xfrm>
            <a:off x="407988" y="4591704"/>
            <a:ext cx="3708400" cy="1609071"/>
          </a:xfrm>
          <a:prstGeom prst="rect">
            <a:avLst/>
          </a:prstGeom>
          <a:solidFill>
            <a:schemeClr val="accent6"/>
          </a:solidFill>
        </p:spPr>
        <p:txBody>
          <a:bodyPr lIns="144000" anchor="ctr" anchorCtr="0"/>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200" b="0" dirty="0">
                <a:solidFill>
                  <a:schemeClr val="bg1"/>
                </a:solidFill>
                <a:latin typeface="Arial" charset="0"/>
                <a:ea typeface="Arial" charset="0"/>
                <a:cs typeface="Arial" charset="0"/>
              </a:rPr>
              <a:t>Hi-</a:t>
            </a:r>
            <a:r>
              <a:rPr lang="en-US" sz="2200" b="0" dirty="0" err="1">
                <a:solidFill>
                  <a:schemeClr val="bg1"/>
                </a:solidFill>
                <a:latin typeface="Arial" charset="0"/>
                <a:ea typeface="Arial" charset="0"/>
                <a:cs typeface="Arial" charset="0"/>
              </a:rPr>
              <a:t>Lumi</a:t>
            </a:r>
            <a:r>
              <a:rPr lang="en-US" sz="2200" b="0" dirty="0">
                <a:solidFill>
                  <a:schemeClr val="bg1"/>
                </a:solidFill>
                <a:latin typeface="Arial" charset="0"/>
                <a:ea typeface="Arial" charset="0"/>
                <a:cs typeface="Arial" charset="0"/>
              </a:rPr>
              <a:t> will provide greater precision and discovery potential</a:t>
            </a:r>
          </a:p>
        </p:txBody>
      </p:sp>
      <p:sp>
        <p:nvSpPr>
          <p:cNvPr id="9" name="Text Placeholder 4">
            <a:extLst>
              <a:ext uri="{FF2B5EF4-FFF2-40B4-BE49-F238E27FC236}">
                <a16:creationId xmlns:a16="http://schemas.microsoft.com/office/drawing/2014/main" id="{F0ACDC82-F17D-3B45-AA9B-1BCAB8B3C5A2}"/>
              </a:ext>
            </a:extLst>
          </p:cNvPr>
          <p:cNvSpPr txBox="1">
            <a:spLocks/>
          </p:cNvSpPr>
          <p:nvPr/>
        </p:nvSpPr>
        <p:spPr>
          <a:xfrm>
            <a:off x="4267201" y="4590022"/>
            <a:ext cx="3665537" cy="1609071"/>
          </a:xfrm>
          <a:prstGeom prst="rect">
            <a:avLst/>
          </a:prstGeom>
          <a:solidFill>
            <a:schemeClr val="accent6"/>
          </a:solidFill>
        </p:spPr>
        <p:txBody>
          <a:bodyPr lIns="144000" anchor="ctr" anchorCtr="0"/>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SzPct val="100000"/>
            </a:pPr>
            <a:r>
              <a:rPr lang="en-US" sz="2200" b="0" dirty="0">
                <a:solidFill>
                  <a:schemeClr val="bg1"/>
                </a:solidFill>
                <a:latin typeface="Arial" charset="0"/>
                <a:ea typeface="Arial" charset="0"/>
                <a:cs typeface="Arial" charset="0"/>
              </a:rPr>
              <a:t>Hi-</a:t>
            </a:r>
            <a:r>
              <a:rPr lang="en-US" sz="2200" b="0" dirty="0" err="1">
                <a:solidFill>
                  <a:schemeClr val="bg1"/>
                </a:solidFill>
                <a:latin typeface="Arial" charset="0"/>
                <a:ea typeface="Arial" charset="0"/>
                <a:cs typeface="Arial" charset="0"/>
              </a:rPr>
              <a:t>Lumi</a:t>
            </a:r>
            <a:r>
              <a:rPr lang="en-US" sz="2200" b="0" dirty="0">
                <a:solidFill>
                  <a:schemeClr val="bg1"/>
                </a:solidFill>
                <a:latin typeface="Arial" charset="0"/>
                <a:ea typeface="Arial" charset="0"/>
                <a:cs typeface="Arial" charset="0"/>
              </a:rPr>
              <a:t> will start operating in 2026, and run until 2035</a:t>
            </a:r>
          </a:p>
        </p:txBody>
      </p:sp>
      <p:sp>
        <p:nvSpPr>
          <p:cNvPr id="10" name="Text Placeholder 8">
            <a:extLst>
              <a:ext uri="{FF2B5EF4-FFF2-40B4-BE49-F238E27FC236}">
                <a16:creationId xmlns:a16="http://schemas.microsoft.com/office/drawing/2014/main" id="{0B36950C-37AB-3D4F-AAD2-C992D2211D48}"/>
              </a:ext>
            </a:extLst>
          </p:cNvPr>
          <p:cNvSpPr txBox="1">
            <a:spLocks/>
          </p:cNvSpPr>
          <p:nvPr/>
        </p:nvSpPr>
        <p:spPr>
          <a:xfrm>
            <a:off x="8085668" y="4590022"/>
            <a:ext cx="3703132" cy="1609071"/>
          </a:xfrm>
          <a:prstGeom prst="rect">
            <a:avLst/>
          </a:prstGeom>
          <a:solidFill>
            <a:schemeClr val="accent6"/>
          </a:solidFill>
        </p:spPr>
        <p:txBody>
          <a:bodyPr lIns="144000" anchor="ctr" anchorCtr="0"/>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SzPct val="100000"/>
            </a:pPr>
            <a:r>
              <a:rPr lang="en-US" sz="2200" b="0" dirty="0">
                <a:solidFill>
                  <a:schemeClr val="bg1"/>
                </a:solidFill>
                <a:latin typeface="Arial" charset="0"/>
                <a:ea typeface="Arial" charset="0"/>
                <a:cs typeface="Arial" charset="0"/>
              </a:rPr>
              <a:t>CERN is already looking beyond 2035, with several projects in R&amp;D or study stages</a:t>
            </a:r>
            <a:endParaRPr lang="fr-FR" sz="2200" b="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343490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F5BFB-0F89-A346-9951-B83703B096C2}"/>
              </a:ext>
            </a:extLst>
          </p:cNvPr>
          <p:cNvSpPr>
            <a:spLocks noGrp="1"/>
          </p:cNvSpPr>
          <p:nvPr>
            <p:ph type="title"/>
          </p:nvPr>
        </p:nvSpPr>
        <p:spPr/>
        <p:txBody>
          <a:bodyPr/>
          <a:lstStyle/>
          <a:p>
            <a:r>
              <a:rPr lang="en-US" dirty="0"/>
              <a:t>Two </a:t>
            </a:r>
            <a:r>
              <a:rPr lang="en-US" dirty="0" smtClean="0"/>
              <a:t>projects </a:t>
            </a:r>
            <a:r>
              <a:rPr lang="en-US" dirty="0"/>
              <a:t>for </a:t>
            </a:r>
            <a:r>
              <a:rPr lang="en-US" dirty="0" smtClean="0"/>
              <a:t>the future </a:t>
            </a:r>
            <a:r>
              <a:rPr lang="en-US" dirty="0"/>
              <a:t>of particle physics</a:t>
            </a:r>
          </a:p>
        </p:txBody>
      </p:sp>
      <p:sp>
        <p:nvSpPr>
          <p:cNvPr id="4" name="Date Placeholder 3">
            <a:extLst>
              <a:ext uri="{FF2B5EF4-FFF2-40B4-BE49-F238E27FC236}">
                <a16:creationId xmlns:a16="http://schemas.microsoft.com/office/drawing/2014/main" id="{536C6E75-17C2-1544-8EE8-134699762B8F}"/>
              </a:ext>
            </a:extLst>
          </p:cNvPr>
          <p:cNvSpPr>
            <a:spLocks noGrp="1"/>
          </p:cNvSpPr>
          <p:nvPr>
            <p:ph type="dt" sz="half" idx="14"/>
          </p:nvPr>
        </p:nvSpPr>
        <p:spPr/>
        <p:txBody>
          <a:bodyPr/>
          <a:lstStyle/>
          <a:p>
            <a:fld id="{2A0D744A-3DDD-4AE3-B67D-F52B02AD523F}" type="datetime1">
              <a:rPr lang="en-GB" smtClean="0"/>
              <a:t>07/05/2019</a:t>
            </a:fld>
            <a:endParaRPr lang="en-US" dirty="0"/>
          </a:p>
        </p:txBody>
      </p:sp>
      <p:sp>
        <p:nvSpPr>
          <p:cNvPr id="5" name="Footer Placeholder 4">
            <a:extLst>
              <a:ext uri="{FF2B5EF4-FFF2-40B4-BE49-F238E27FC236}">
                <a16:creationId xmlns:a16="http://schemas.microsoft.com/office/drawing/2014/main" id="{3607D0CE-C9CA-BC4C-AE91-838AEEECADC5}"/>
              </a:ext>
            </a:extLst>
          </p:cNvPr>
          <p:cNvSpPr>
            <a:spLocks noGrp="1"/>
          </p:cNvSpPr>
          <p:nvPr>
            <p:ph type="ftr" sz="quarter" idx="15"/>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D25DC13A-8FD1-2F4D-9CDD-344D1BA86F03}"/>
              </a:ext>
            </a:extLst>
          </p:cNvPr>
          <p:cNvSpPr>
            <a:spLocks noGrp="1"/>
          </p:cNvSpPr>
          <p:nvPr>
            <p:ph type="sldNum" sz="quarter" idx="16"/>
          </p:nvPr>
        </p:nvSpPr>
        <p:spPr/>
        <p:txBody>
          <a:bodyPr/>
          <a:lstStyle/>
          <a:p>
            <a:fld id="{36B5EA5A-BC32-A742-B11B-8E7414D5B535}" type="slidenum">
              <a:rPr lang="en-US" smtClean="0"/>
              <a:pPr/>
              <a:t>17</a:t>
            </a:fld>
            <a:endParaRPr lang="en-US" dirty="0"/>
          </a:p>
        </p:txBody>
      </p:sp>
      <p:pic>
        <p:nvPicPr>
          <p:cNvPr id="22" name="Picture Placeholder 21">
            <a:extLst>
              <a:ext uri="{FF2B5EF4-FFF2-40B4-BE49-F238E27FC236}">
                <a16:creationId xmlns:a16="http://schemas.microsoft.com/office/drawing/2014/main" id="{3B3D1194-1ABA-0D45-95EE-FD2844D94794}"/>
              </a:ext>
            </a:extLst>
          </p:cNvPr>
          <p:cNvPicPr>
            <a:picLocks noGrp="1" noChangeAspect="1"/>
          </p:cNvPicPr>
          <p:nvPr>
            <p:ph type="pic" sz="quarter" idx="17"/>
          </p:nvPr>
        </p:nvPicPr>
        <p:blipFill>
          <a:blip r:embed="rId3" cstate="screen">
            <a:extLst>
              <a:ext uri="{28A0092B-C50C-407E-A947-70E740481C1C}">
                <a14:useLocalDpi xmlns:a14="http://schemas.microsoft.com/office/drawing/2010/main"/>
              </a:ext>
            </a:extLst>
          </a:blip>
          <a:srcRect/>
          <a:stretch>
            <a:fillRect/>
          </a:stretch>
        </p:blipFill>
        <p:spPr>
          <a:xfrm>
            <a:off x="407302" y="1592263"/>
            <a:ext cx="5616575" cy="3529013"/>
          </a:xfrm>
        </p:spPr>
      </p:pic>
      <p:pic>
        <p:nvPicPr>
          <p:cNvPr id="24" name="Picture Placeholder 23">
            <a:extLst>
              <a:ext uri="{FF2B5EF4-FFF2-40B4-BE49-F238E27FC236}">
                <a16:creationId xmlns:a16="http://schemas.microsoft.com/office/drawing/2014/main" id="{F410F802-452B-9942-9F79-D7C4DC51E8E8}"/>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6167351" y="2776151"/>
            <a:ext cx="5616575" cy="3424624"/>
          </a:xfrm>
        </p:spPr>
      </p:pic>
      <p:grpSp>
        <p:nvGrpSpPr>
          <p:cNvPr id="35" name="Group 34">
            <a:extLst>
              <a:ext uri="{FF2B5EF4-FFF2-40B4-BE49-F238E27FC236}">
                <a16:creationId xmlns:a16="http://schemas.microsoft.com/office/drawing/2014/main" id="{CDEC9206-0FBB-DE43-8DD1-154DF4157F2D}"/>
              </a:ext>
            </a:extLst>
          </p:cNvPr>
          <p:cNvGrpSpPr/>
          <p:nvPr/>
        </p:nvGrpSpPr>
        <p:grpSpPr>
          <a:xfrm>
            <a:off x="407302" y="5106988"/>
            <a:ext cx="5617261" cy="1093786"/>
            <a:chOff x="407302" y="5106988"/>
            <a:chExt cx="5617261" cy="1093786"/>
          </a:xfrm>
        </p:grpSpPr>
        <p:sp>
          <p:nvSpPr>
            <p:cNvPr id="25" name="Text Placeholder 3">
              <a:extLst>
                <a:ext uri="{FF2B5EF4-FFF2-40B4-BE49-F238E27FC236}">
                  <a16:creationId xmlns:a16="http://schemas.microsoft.com/office/drawing/2014/main" id="{B53C7ED5-82BC-3745-9628-325437BF0F9A}"/>
                </a:ext>
              </a:extLst>
            </p:cNvPr>
            <p:cNvSpPr txBox="1">
              <a:spLocks/>
            </p:cNvSpPr>
            <p:nvPr/>
          </p:nvSpPr>
          <p:spPr>
            <a:xfrm>
              <a:off x="407302" y="5121275"/>
              <a:ext cx="5617261" cy="1079499"/>
            </a:xfrm>
            <a:prstGeom prst="rect">
              <a:avLst/>
            </a:prstGeom>
            <a:solidFill>
              <a:schemeClr val="accent6"/>
            </a:solidFill>
          </p:spPr>
          <p:txBody>
            <a:bodyPr lIns="144000" anchor="ctr" anchorCtr="0"/>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1800" dirty="0">
                  <a:solidFill>
                    <a:schemeClr val="bg1"/>
                  </a:solidFill>
                </a:rPr>
                <a:t>Compact Linear Collider (CLIC)</a:t>
              </a:r>
            </a:p>
            <a:p>
              <a:pPr marL="342900" indent="-342900">
                <a:buFont typeface="Arial" panose="020B0604020202020204" pitchFamily="34" charset="0"/>
                <a:buChar char="•"/>
              </a:pPr>
              <a:r>
                <a:rPr lang="en-US" sz="1300" dirty="0">
                  <a:solidFill>
                    <a:schemeClr val="bg1"/>
                  </a:solidFill>
                </a:rPr>
                <a:t>Linear </a:t>
              </a:r>
              <a:r>
                <a:rPr lang="en-US" sz="1300" dirty="0" err="1">
                  <a:solidFill>
                    <a:schemeClr val="bg1"/>
                  </a:solidFill>
                </a:rPr>
                <a:t>e</a:t>
              </a:r>
              <a:r>
                <a:rPr lang="en-US" sz="1300" baseline="30000" dirty="0" err="1">
                  <a:solidFill>
                    <a:schemeClr val="bg1"/>
                  </a:solidFill>
                </a:rPr>
                <a:t>+</a:t>
              </a:r>
              <a:r>
                <a:rPr lang="en-US" sz="1300" dirty="0" err="1">
                  <a:solidFill>
                    <a:schemeClr val="bg1"/>
                  </a:solidFill>
                </a:rPr>
                <a:t>e</a:t>
              </a:r>
              <a:r>
                <a:rPr lang="en-US" sz="1300" baseline="30000" dirty="0">
                  <a:solidFill>
                    <a:schemeClr val="bg1"/>
                  </a:solidFill>
                </a:rPr>
                <a:t>-</a:t>
              </a:r>
              <a:r>
                <a:rPr lang="en-US" sz="1300" dirty="0">
                  <a:solidFill>
                    <a:schemeClr val="bg1"/>
                  </a:solidFill>
                </a:rPr>
                <a:t> collider √s up to 3 </a:t>
              </a:r>
              <a:r>
                <a:rPr lang="en-US" sz="1300" dirty="0" err="1">
                  <a:solidFill>
                    <a:schemeClr val="bg1"/>
                  </a:solidFill>
                </a:rPr>
                <a:t>TeV</a:t>
              </a:r>
              <a:endParaRPr lang="en-US" sz="1300" dirty="0">
                <a:solidFill>
                  <a:schemeClr val="bg1"/>
                </a:solidFill>
              </a:endParaRPr>
            </a:p>
          </p:txBody>
        </p:sp>
        <p:pic>
          <p:nvPicPr>
            <p:cNvPr id="14" name="Image 3">
              <a:extLst>
                <a:ext uri="{FF2B5EF4-FFF2-40B4-BE49-F238E27FC236}">
                  <a16:creationId xmlns:a16="http://schemas.microsoft.com/office/drawing/2014/main" id="{DC3BBA7B-6F6F-1147-846F-69128B97C6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15444" y="5106988"/>
              <a:ext cx="951914" cy="951914"/>
            </a:xfrm>
            <a:prstGeom prst="rect">
              <a:avLst/>
            </a:prstGeom>
          </p:spPr>
        </p:pic>
      </p:grpSp>
      <p:grpSp>
        <p:nvGrpSpPr>
          <p:cNvPr id="33" name="Group 32">
            <a:extLst>
              <a:ext uri="{FF2B5EF4-FFF2-40B4-BE49-F238E27FC236}">
                <a16:creationId xmlns:a16="http://schemas.microsoft.com/office/drawing/2014/main" id="{B1682D38-0072-FE48-8EA3-1ED011107BEB}"/>
              </a:ext>
            </a:extLst>
          </p:cNvPr>
          <p:cNvGrpSpPr/>
          <p:nvPr/>
        </p:nvGrpSpPr>
        <p:grpSpPr>
          <a:xfrm>
            <a:off x="6166665" y="1592263"/>
            <a:ext cx="5615889" cy="1373359"/>
            <a:chOff x="6166665" y="1592263"/>
            <a:chExt cx="5615889" cy="1373359"/>
          </a:xfrm>
        </p:grpSpPr>
        <p:sp>
          <p:nvSpPr>
            <p:cNvPr id="28" name="Text Placeholder 3">
              <a:extLst>
                <a:ext uri="{FF2B5EF4-FFF2-40B4-BE49-F238E27FC236}">
                  <a16:creationId xmlns:a16="http://schemas.microsoft.com/office/drawing/2014/main" id="{A412D4DE-C4A8-A24B-9292-7CB8EA9DC08D}"/>
                </a:ext>
              </a:extLst>
            </p:cNvPr>
            <p:cNvSpPr txBox="1">
              <a:spLocks/>
            </p:cNvSpPr>
            <p:nvPr/>
          </p:nvSpPr>
          <p:spPr>
            <a:xfrm>
              <a:off x="6166665" y="1592263"/>
              <a:ext cx="5615889" cy="1373359"/>
            </a:xfrm>
            <a:prstGeom prst="rect">
              <a:avLst/>
            </a:prstGeom>
            <a:solidFill>
              <a:schemeClr val="accent6"/>
            </a:solidFill>
          </p:spPr>
          <p:txBody>
            <a:bodyPr lIns="144000" anchor="ctr" anchorCtr="0"/>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Bef>
                  <a:spcPts val="1400"/>
                </a:spcBef>
                <a:spcAft>
                  <a:spcPts val="200"/>
                </a:spcAft>
              </a:pPr>
              <a:r>
                <a:rPr lang="en-US" sz="1800" dirty="0">
                  <a:solidFill>
                    <a:schemeClr val="bg1"/>
                  </a:solidFill>
                </a:rPr>
                <a:t>Future Circular Collider (FCC)</a:t>
              </a:r>
            </a:p>
            <a:p>
              <a:pPr marL="342900" indent="-342900">
                <a:spcBef>
                  <a:spcPts val="1400"/>
                </a:spcBef>
                <a:spcAft>
                  <a:spcPts val="200"/>
                </a:spcAft>
                <a:buFont typeface="Arial" panose="020B0604020202020204" pitchFamily="34" charset="0"/>
                <a:buChar char="•"/>
              </a:pPr>
              <a:r>
                <a:rPr lang="en-US" sz="1300" dirty="0">
                  <a:solidFill>
                    <a:schemeClr val="bg1"/>
                  </a:solidFill>
                </a:rPr>
                <a:t>New technology magnets     100 </a:t>
              </a:r>
              <a:r>
                <a:rPr lang="en-US" sz="1300" dirty="0" err="1">
                  <a:solidFill>
                    <a:schemeClr val="bg1"/>
                  </a:solidFill>
                </a:rPr>
                <a:t>TeV</a:t>
              </a:r>
              <a:r>
                <a:rPr lang="en-US" sz="1300" dirty="0">
                  <a:solidFill>
                    <a:schemeClr val="bg1"/>
                  </a:solidFill>
                </a:rPr>
                <a:t> pp collisions in 100km ring</a:t>
              </a:r>
            </a:p>
            <a:p>
              <a:pPr marL="342900" indent="-342900">
                <a:spcBef>
                  <a:spcPts val="1400"/>
                </a:spcBef>
                <a:spcAft>
                  <a:spcPts val="200"/>
                </a:spcAft>
                <a:buFont typeface="Arial" panose="020B0604020202020204" pitchFamily="34" charset="0"/>
                <a:buChar char="•"/>
              </a:pPr>
              <a:r>
                <a:rPr lang="en-US" sz="1300" dirty="0" err="1">
                  <a:solidFill>
                    <a:schemeClr val="bg1"/>
                  </a:solidFill>
                </a:rPr>
                <a:t>e</a:t>
              </a:r>
              <a:r>
                <a:rPr lang="en-US" sz="1300" baseline="30000" dirty="0" err="1">
                  <a:solidFill>
                    <a:schemeClr val="bg1"/>
                  </a:solidFill>
                </a:rPr>
                <a:t>+</a:t>
              </a:r>
              <a:r>
                <a:rPr lang="en-US" sz="1300" dirty="0" err="1">
                  <a:solidFill>
                    <a:schemeClr val="bg1"/>
                  </a:solidFill>
                </a:rPr>
                <a:t>e</a:t>
              </a:r>
              <a:r>
                <a:rPr lang="en-US" sz="1300" baseline="30000" dirty="0">
                  <a:solidFill>
                    <a:schemeClr val="bg1"/>
                  </a:solidFill>
                </a:rPr>
                <a:t>-</a:t>
              </a:r>
              <a:r>
                <a:rPr lang="en-US" sz="1300" dirty="0">
                  <a:solidFill>
                    <a:schemeClr val="bg1"/>
                  </a:solidFill>
                </a:rPr>
                <a:t> collider (FCC-</a:t>
              </a:r>
              <a:r>
                <a:rPr lang="en-US" sz="1300" dirty="0" err="1">
                  <a:solidFill>
                    <a:schemeClr val="bg1"/>
                  </a:solidFill>
                </a:rPr>
                <a:t>ee</a:t>
              </a:r>
              <a:r>
                <a:rPr lang="en-US" sz="1300" dirty="0">
                  <a:solidFill>
                    <a:schemeClr val="bg1"/>
                  </a:solidFill>
                </a:rPr>
                <a:t>) as 1</a:t>
              </a:r>
              <a:r>
                <a:rPr lang="en-US" sz="1300" baseline="30000" dirty="0">
                  <a:solidFill>
                    <a:schemeClr val="bg1"/>
                  </a:solidFill>
                </a:rPr>
                <a:t>st</a:t>
              </a:r>
              <a:r>
                <a:rPr lang="en-US" sz="1300" dirty="0">
                  <a:solidFill>
                    <a:schemeClr val="bg1"/>
                  </a:solidFill>
                </a:rPr>
                <a:t> step?</a:t>
              </a:r>
            </a:p>
          </p:txBody>
        </p:sp>
        <p:sp>
          <p:nvSpPr>
            <p:cNvPr id="29" name="Right Arrow 28">
              <a:extLst>
                <a:ext uri="{FF2B5EF4-FFF2-40B4-BE49-F238E27FC236}">
                  <a16:creationId xmlns:a16="http://schemas.microsoft.com/office/drawing/2014/main" id="{0BA6735D-7533-DE4B-9B14-F42D6D88C2CD}"/>
                </a:ext>
              </a:extLst>
            </p:cNvPr>
            <p:cNvSpPr/>
            <p:nvPr/>
          </p:nvSpPr>
          <p:spPr>
            <a:xfrm>
              <a:off x="8711941" y="2271399"/>
              <a:ext cx="110492" cy="92912"/>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BD9C9BC1-8686-A149-AFAD-3E67C2A34C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596922" y="1717167"/>
              <a:ext cx="1021074" cy="436851"/>
            </a:xfrm>
            <a:prstGeom prst="rect">
              <a:avLst/>
            </a:prstGeom>
          </p:spPr>
        </p:pic>
      </p:grpSp>
    </p:spTree>
    <p:extLst>
      <p:ext uri="{BB962C8B-B14F-4D97-AF65-F5344CB8AC3E}">
        <p14:creationId xmlns:p14="http://schemas.microsoft.com/office/powerpoint/2010/main" val="27523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C7E8015-119F-BA4F-AE45-84769A62A562}"/>
              </a:ext>
            </a:extLst>
          </p:cNvPr>
          <p:cNvSpPr>
            <a:spLocks noGrp="1"/>
          </p:cNvSpPr>
          <p:nvPr>
            <p:ph type="dt" sz="half" idx="10"/>
          </p:nvPr>
        </p:nvSpPr>
        <p:spPr/>
        <p:txBody>
          <a:bodyPr/>
          <a:lstStyle/>
          <a:p>
            <a:fld id="{72DE2214-6E6B-49B9-9B93-8CB585F49806}" type="datetime1">
              <a:rPr lang="en-GB" smtClean="0"/>
              <a:t>07/05/2019</a:t>
            </a:fld>
            <a:endParaRPr lang="en-US" dirty="0"/>
          </a:p>
        </p:txBody>
      </p:sp>
      <p:sp>
        <p:nvSpPr>
          <p:cNvPr id="6" name="Footer Placeholder 5">
            <a:extLst>
              <a:ext uri="{FF2B5EF4-FFF2-40B4-BE49-F238E27FC236}">
                <a16:creationId xmlns:a16="http://schemas.microsoft.com/office/drawing/2014/main" id="{AC586E5C-5074-1D48-9C2D-4891E15C327A}"/>
              </a:ext>
            </a:extLst>
          </p:cNvPr>
          <p:cNvSpPr>
            <a:spLocks noGrp="1"/>
          </p:cNvSpPr>
          <p:nvPr>
            <p:ph type="ftr" sz="quarter" idx="11"/>
          </p:nvPr>
        </p:nvSpPr>
        <p:spPr/>
        <p:txBody>
          <a:bodyPr/>
          <a:lstStyle/>
          <a:p>
            <a:r>
              <a:rPr lang="en-US" smtClean="0"/>
              <a:t>Anders Unnervik</a:t>
            </a:r>
            <a:endParaRPr lang="en-US" dirty="0"/>
          </a:p>
        </p:txBody>
      </p:sp>
      <p:sp>
        <p:nvSpPr>
          <p:cNvPr id="7" name="Slide Number Placeholder 6">
            <a:extLst>
              <a:ext uri="{FF2B5EF4-FFF2-40B4-BE49-F238E27FC236}">
                <a16:creationId xmlns:a16="http://schemas.microsoft.com/office/drawing/2014/main" id="{B6A7EEC1-E695-3B40-8720-6BC5BCB97C07}"/>
              </a:ext>
            </a:extLst>
          </p:cNvPr>
          <p:cNvSpPr>
            <a:spLocks noGrp="1"/>
          </p:cNvSpPr>
          <p:nvPr>
            <p:ph type="sldNum" sz="quarter" idx="12"/>
          </p:nvPr>
        </p:nvSpPr>
        <p:spPr/>
        <p:txBody>
          <a:bodyPr/>
          <a:lstStyle/>
          <a:p>
            <a:fld id="{36B5EA5A-BC32-A742-B11B-8E7414D5B535}" type="slidenum">
              <a:rPr lang="en-US" smtClean="0"/>
              <a:pPr/>
              <a:t>18</a:t>
            </a:fld>
            <a:endParaRPr lang="en-US" dirty="0"/>
          </a:p>
        </p:txBody>
      </p:sp>
      <p:pic>
        <p:nvPicPr>
          <p:cNvPr id="9" name="Picture Placeholder 8">
            <a:extLst>
              <a:ext uri="{FF2B5EF4-FFF2-40B4-BE49-F238E27FC236}">
                <a16:creationId xmlns:a16="http://schemas.microsoft.com/office/drawing/2014/main" id="{10E12114-BF9D-4C4C-B8C8-515468126AF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0" y="-24590"/>
            <a:ext cx="12192000" cy="6351588"/>
          </a:xfrm>
        </p:spPr>
      </p:pic>
      <p:sp>
        <p:nvSpPr>
          <p:cNvPr id="10" name="Larme 10">
            <a:extLst>
              <a:ext uri="{FF2B5EF4-FFF2-40B4-BE49-F238E27FC236}">
                <a16:creationId xmlns:a16="http://schemas.microsoft.com/office/drawing/2014/main" id="{7A41CE79-283F-FE44-BD24-F0CBEF3EA0E8}"/>
              </a:ext>
            </a:extLst>
          </p:cNvPr>
          <p:cNvSpPr/>
          <p:nvPr/>
        </p:nvSpPr>
        <p:spPr>
          <a:xfrm>
            <a:off x="7780842" y="841436"/>
            <a:ext cx="4411157" cy="4411157"/>
          </a:xfrm>
          <a:prstGeom prst="teardrop">
            <a:avLst/>
          </a:prstGeom>
          <a:solidFill>
            <a:schemeClr val="accent2">
              <a:alpha val="52000"/>
            </a:schemeClr>
          </a:solidFill>
          <a:ln>
            <a:noFill/>
          </a:ln>
          <a:scene3d>
            <a:camera prst="orthographicFront">
              <a:rot lat="0" lon="212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arme 11">
            <a:extLst>
              <a:ext uri="{FF2B5EF4-FFF2-40B4-BE49-F238E27FC236}">
                <a16:creationId xmlns:a16="http://schemas.microsoft.com/office/drawing/2014/main" id="{0C7A08C9-875A-C243-9AAA-D3B04FE7DFE6}"/>
              </a:ext>
            </a:extLst>
          </p:cNvPr>
          <p:cNvSpPr/>
          <p:nvPr/>
        </p:nvSpPr>
        <p:spPr>
          <a:xfrm>
            <a:off x="8019622" y="841436"/>
            <a:ext cx="4172378" cy="4172378"/>
          </a:xfrm>
          <a:prstGeom prst="teardrop">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3">
            <a:extLst>
              <a:ext uri="{FF2B5EF4-FFF2-40B4-BE49-F238E27FC236}">
                <a16:creationId xmlns:a16="http://schemas.microsoft.com/office/drawing/2014/main" id="{53FC6B7E-B965-1B4E-9027-921D3F1AB1FB}"/>
              </a:ext>
            </a:extLst>
          </p:cNvPr>
          <p:cNvSpPr txBox="1"/>
          <p:nvPr/>
        </p:nvSpPr>
        <p:spPr>
          <a:xfrm>
            <a:off x="8270789" y="2214424"/>
            <a:ext cx="3819972" cy="1754326"/>
          </a:xfrm>
          <a:prstGeom prst="rect">
            <a:avLst/>
          </a:prstGeom>
          <a:noFill/>
        </p:spPr>
        <p:txBody>
          <a:bodyPr wrap="square" rtlCol="0">
            <a:spAutoFit/>
          </a:bodyPr>
          <a:lstStyle/>
          <a:p>
            <a:pPr algn="ctr"/>
            <a:r>
              <a:rPr lang="en-US" sz="3600" dirty="0">
                <a:solidFill>
                  <a:schemeClr val="bg1"/>
                </a:solidFill>
                <a:latin typeface="Arial" charset="0"/>
                <a:ea typeface="Arial" charset="0"/>
                <a:cs typeface="Arial" charset="0"/>
              </a:rPr>
              <a:t>PROCUREMENT @CERN</a:t>
            </a:r>
          </a:p>
          <a:p>
            <a:pPr algn="ctr"/>
            <a:r>
              <a:rPr lang="en-US" sz="3600" dirty="0">
                <a:solidFill>
                  <a:schemeClr val="bg1"/>
                </a:solidFill>
                <a:latin typeface="Arial" charset="0"/>
                <a:ea typeface="Arial" charset="0"/>
                <a:cs typeface="Arial" charset="0"/>
              </a:rPr>
              <a:t>the rules</a:t>
            </a:r>
            <a:endParaRPr lang="fr-FR" sz="3600" dirty="0">
              <a:solidFill>
                <a:schemeClr val="bg1"/>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8476BD87-609F-694D-901C-43D68C9A0D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1378" y="2421705"/>
            <a:ext cx="5869438" cy="2214411"/>
          </a:xfrm>
          <a:prstGeom prst="rect">
            <a:avLst/>
          </a:prstGeom>
        </p:spPr>
      </p:pic>
    </p:spTree>
    <p:extLst>
      <p:ext uri="{BB962C8B-B14F-4D97-AF65-F5344CB8AC3E}">
        <p14:creationId xmlns:p14="http://schemas.microsoft.com/office/powerpoint/2010/main" val="1818013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94A06-598E-874C-8DAE-8BAD560C1EE5}"/>
              </a:ext>
            </a:extLst>
          </p:cNvPr>
          <p:cNvSpPr>
            <a:spLocks noGrp="1"/>
          </p:cNvSpPr>
          <p:nvPr>
            <p:ph type="title"/>
          </p:nvPr>
        </p:nvSpPr>
        <p:spPr/>
        <p:txBody>
          <a:bodyPr/>
          <a:lstStyle/>
          <a:p>
            <a:r>
              <a:rPr lang="en-US" dirty="0"/>
              <a:t>The Procurement Service</a:t>
            </a:r>
          </a:p>
        </p:txBody>
      </p:sp>
      <p:sp>
        <p:nvSpPr>
          <p:cNvPr id="3" name="Content Placeholder 2">
            <a:extLst>
              <a:ext uri="{FF2B5EF4-FFF2-40B4-BE49-F238E27FC236}">
                <a16:creationId xmlns:a16="http://schemas.microsoft.com/office/drawing/2014/main" id="{D35B2460-E934-4E4F-9D65-87CE6B6694A7}"/>
              </a:ext>
            </a:extLst>
          </p:cNvPr>
          <p:cNvSpPr>
            <a:spLocks noGrp="1"/>
          </p:cNvSpPr>
          <p:nvPr>
            <p:ph sz="half" idx="1"/>
          </p:nvPr>
        </p:nvSpPr>
        <p:spPr>
          <a:xfrm>
            <a:off x="407987" y="1598658"/>
            <a:ext cx="3708401" cy="1639556"/>
          </a:xfrm>
        </p:spPr>
        <p:txBody>
          <a:bodyPr/>
          <a:lstStyle/>
          <a:p>
            <a:r>
              <a:rPr lang="en-US" dirty="0">
                <a:solidFill>
                  <a:schemeClr val="accent1"/>
                </a:solidFill>
              </a:rPr>
              <a:t>Mission</a:t>
            </a:r>
          </a:p>
          <a:p>
            <a:r>
              <a:rPr lang="en-GB" sz="2000" dirty="0">
                <a:solidFill>
                  <a:schemeClr val="tx1"/>
                </a:solidFill>
              </a:rPr>
              <a:t>The Procurement </a:t>
            </a:r>
            <a:r>
              <a:rPr lang="en-GB" sz="2000" dirty="0" smtClean="0">
                <a:solidFill>
                  <a:schemeClr val="tx1"/>
                </a:solidFill>
              </a:rPr>
              <a:t>Service </a:t>
            </a:r>
            <a:r>
              <a:rPr lang="en-GB" sz="2000" dirty="0">
                <a:solidFill>
                  <a:schemeClr val="tx1"/>
                </a:solidFill>
              </a:rPr>
              <a:t>procures all supplies and services for CERN</a:t>
            </a:r>
            <a:endParaRPr lang="en-US" dirty="0"/>
          </a:p>
          <a:p>
            <a:pPr lvl="2"/>
            <a:endParaRPr lang="en-US" dirty="0"/>
          </a:p>
          <a:p>
            <a:endParaRPr lang="en-US" dirty="0"/>
          </a:p>
        </p:txBody>
      </p:sp>
      <p:sp>
        <p:nvSpPr>
          <p:cNvPr id="4" name="Date Placeholder 3">
            <a:extLst>
              <a:ext uri="{FF2B5EF4-FFF2-40B4-BE49-F238E27FC236}">
                <a16:creationId xmlns:a16="http://schemas.microsoft.com/office/drawing/2014/main" id="{106C1863-12FB-D644-88C8-971502480B68}"/>
              </a:ext>
            </a:extLst>
          </p:cNvPr>
          <p:cNvSpPr>
            <a:spLocks noGrp="1"/>
          </p:cNvSpPr>
          <p:nvPr>
            <p:ph type="dt" sz="half" idx="14"/>
          </p:nvPr>
        </p:nvSpPr>
        <p:spPr/>
        <p:txBody>
          <a:bodyPr/>
          <a:lstStyle/>
          <a:p>
            <a:fld id="{08CBF0CD-B624-4FA4-9B83-D06CCF9485F6}" type="datetime1">
              <a:rPr lang="en-GB" smtClean="0"/>
              <a:t>07/05/2019</a:t>
            </a:fld>
            <a:endParaRPr lang="en-US" dirty="0"/>
          </a:p>
        </p:txBody>
      </p:sp>
      <p:sp>
        <p:nvSpPr>
          <p:cNvPr id="5" name="Footer Placeholder 4">
            <a:extLst>
              <a:ext uri="{FF2B5EF4-FFF2-40B4-BE49-F238E27FC236}">
                <a16:creationId xmlns:a16="http://schemas.microsoft.com/office/drawing/2014/main" id="{80A5BE0B-CA52-5441-B05F-9324706BBE66}"/>
              </a:ext>
            </a:extLst>
          </p:cNvPr>
          <p:cNvSpPr>
            <a:spLocks noGrp="1"/>
          </p:cNvSpPr>
          <p:nvPr>
            <p:ph type="ftr" sz="quarter" idx="15"/>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3DB8047A-5275-7649-A733-0A42379D6863}"/>
              </a:ext>
            </a:extLst>
          </p:cNvPr>
          <p:cNvSpPr>
            <a:spLocks noGrp="1"/>
          </p:cNvSpPr>
          <p:nvPr>
            <p:ph type="sldNum" sz="quarter" idx="16"/>
          </p:nvPr>
        </p:nvSpPr>
        <p:spPr/>
        <p:txBody>
          <a:bodyPr/>
          <a:lstStyle/>
          <a:p>
            <a:fld id="{36B5EA5A-BC32-A742-B11B-8E7414D5B535}" type="slidenum">
              <a:rPr lang="en-US" smtClean="0"/>
              <a:pPr/>
              <a:t>19</a:t>
            </a:fld>
            <a:endParaRPr lang="en-US" dirty="0"/>
          </a:p>
        </p:txBody>
      </p:sp>
      <p:sp>
        <p:nvSpPr>
          <p:cNvPr id="11" name="TextBox 10">
            <a:extLst>
              <a:ext uri="{FF2B5EF4-FFF2-40B4-BE49-F238E27FC236}">
                <a16:creationId xmlns:a16="http://schemas.microsoft.com/office/drawing/2014/main" id="{001F46DD-9DD1-8644-8FBE-3C6B3F026EF7}"/>
              </a:ext>
            </a:extLst>
          </p:cNvPr>
          <p:cNvSpPr txBox="1"/>
          <p:nvPr/>
        </p:nvSpPr>
        <p:spPr>
          <a:xfrm>
            <a:off x="4259262" y="1592263"/>
            <a:ext cx="3673475" cy="2232025"/>
          </a:xfrm>
          <a:prstGeom prst="rect">
            <a:avLst/>
          </a:prstGeom>
          <a:solidFill>
            <a:schemeClr val="accent2"/>
          </a:solidFill>
        </p:spPr>
        <p:txBody>
          <a:bodyPr vert="horz" wrap="square" rtlCol="0" anchor="ctr" anchorCtr="0">
            <a:noAutofit/>
          </a:bodyPr>
          <a:lstStyle/>
          <a:p>
            <a:pPr algn="ctr"/>
            <a:r>
              <a:rPr lang="en-GB" dirty="0">
                <a:solidFill>
                  <a:schemeClr val="bg1"/>
                </a:solidFill>
              </a:rPr>
              <a:t>Meeting the specified and contractual technical, delivery </a:t>
            </a:r>
            <a:br>
              <a:rPr lang="en-GB" dirty="0">
                <a:solidFill>
                  <a:schemeClr val="bg1"/>
                </a:solidFill>
              </a:rPr>
            </a:br>
            <a:r>
              <a:rPr lang="en-GB" dirty="0">
                <a:solidFill>
                  <a:schemeClr val="bg1"/>
                </a:solidFill>
              </a:rPr>
              <a:t>and performance requirements</a:t>
            </a:r>
            <a:endParaRPr lang="en-US" dirty="0">
              <a:solidFill>
                <a:schemeClr val="bg1"/>
              </a:solidFill>
            </a:endParaRPr>
          </a:p>
        </p:txBody>
      </p:sp>
      <p:sp>
        <p:nvSpPr>
          <p:cNvPr id="12" name="TextBox 11">
            <a:extLst>
              <a:ext uri="{FF2B5EF4-FFF2-40B4-BE49-F238E27FC236}">
                <a16:creationId xmlns:a16="http://schemas.microsoft.com/office/drawing/2014/main" id="{CC1BFE7D-FC32-264A-AF00-3B2A7EE923C0}"/>
              </a:ext>
            </a:extLst>
          </p:cNvPr>
          <p:cNvSpPr txBox="1"/>
          <p:nvPr/>
        </p:nvSpPr>
        <p:spPr>
          <a:xfrm>
            <a:off x="8075613" y="1592263"/>
            <a:ext cx="3708400" cy="2232025"/>
          </a:xfrm>
          <a:prstGeom prst="rect">
            <a:avLst/>
          </a:prstGeom>
          <a:solidFill>
            <a:schemeClr val="accent2"/>
          </a:solidFill>
        </p:spPr>
        <p:txBody>
          <a:bodyPr vert="horz" wrap="square" rtlCol="0" anchor="ctr" anchorCtr="0">
            <a:noAutofit/>
          </a:bodyPr>
          <a:lstStyle/>
          <a:p>
            <a:pPr algn="ctr"/>
            <a:r>
              <a:rPr lang="en-GB" dirty="0">
                <a:solidFill>
                  <a:schemeClr val="bg1"/>
                </a:solidFill>
              </a:rPr>
              <a:t>At the lowest possible overall cost</a:t>
            </a:r>
          </a:p>
        </p:txBody>
      </p:sp>
      <p:sp>
        <p:nvSpPr>
          <p:cNvPr id="13" name="TextBox 12">
            <a:extLst>
              <a:ext uri="{FF2B5EF4-FFF2-40B4-BE49-F238E27FC236}">
                <a16:creationId xmlns:a16="http://schemas.microsoft.com/office/drawing/2014/main" id="{020C0DA9-3F75-5940-A192-7E2E1A84A481}"/>
              </a:ext>
            </a:extLst>
          </p:cNvPr>
          <p:cNvSpPr txBox="1"/>
          <p:nvPr/>
        </p:nvSpPr>
        <p:spPr>
          <a:xfrm>
            <a:off x="4259263" y="3968750"/>
            <a:ext cx="3673475" cy="2232025"/>
          </a:xfrm>
          <a:prstGeom prst="rect">
            <a:avLst/>
          </a:prstGeom>
          <a:solidFill>
            <a:schemeClr val="accent2"/>
          </a:solidFill>
        </p:spPr>
        <p:txBody>
          <a:bodyPr vert="horz" wrap="square" rtlCol="0" anchor="ctr" anchorCtr="0">
            <a:noAutofit/>
          </a:bodyPr>
          <a:lstStyle/>
          <a:p>
            <a:pPr algn="ctr"/>
            <a:r>
              <a:rPr lang="en-GB" dirty="0">
                <a:solidFill>
                  <a:schemeClr val="bg1"/>
                </a:solidFill>
              </a:rPr>
              <a:t>While achieving balanced industrial return for CERN Member States </a:t>
            </a:r>
            <a:endParaRPr lang="en-US" dirty="0">
              <a:solidFill>
                <a:schemeClr val="bg1"/>
              </a:solidFill>
            </a:endParaRPr>
          </a:p>
        </p:txBody>
      </p:sp>
      <p:sp>
        <p:nvSpPr>
          <p:cNvPr id="14" name="TextBox 13">
            <a:extLst>
              <a:ext uri="{FF2B5EF4-FFF2-40B4-BE49-F238E27FC236}">
                <a16:creationId xmlns:a16="http://schemas.microsoft.com/office/drawing/2014/main" id="{57C60059-AE24-2541-8796-3094669408F1}"/>
              </a:ext>
            </a:extLst>
          </p:cNvPr>
          <p:cNvSpPr txBox="1"/>
          <p:nvPr/>
        </p:nvSpPr>
        <p:spPr>
          <a:xfrm>
            <a:off x="8081867" y="3964203"/>
            <a:ext cx="3702145" cy="2232025"/>
          </a:xfrm>
          <a:prstGeom prst="rect">
            <a:avLst/>
          </a:prstGeom>
          <a:solidFill>
            <a:schemeClr val="accent2"/>
          </a:solidFill>
        </p:spPr>
        <p:txBody>
          <a:bodyPr vert="horz" wrap="square" rtlCol="0" anchor="ctr" anchorCtr="0">
            <a:noAutofit/>
          </a:bodyPr>
          <a:lstStyle/>
          <a:p>
            <a:pPr algn="ctr"/>
            <a:r>
              <a:rPr lang="en-GB" dirty="0">
                <a:solidFill>
                  <a:schemeClr val="bg1"/>
                </a:solidFill>
              </a:rPr>
              <a:t>Respecting CERN </a:t>
            </a:r>
          </a:p>
          <a:p>
            <a:pPr algn="ctr"/>
            <a:r>
              <a:rPr lang="en-GB" dirty="0">
                <a:solidFill>
                  <a:schemeClr val="bg1"/>
                </a:solidFill>
              </a:rPr>
              <a:t>Procurement Rules</a:t>
            </a:r>
          </a:p>
        </p:txBody>
      </p:sp>
    </p:spTree>
    <p:extLst>
      <p:ext uri="{BB962C8B-B14F-4D97-AF65-F5344CB8AC3E}">
        <p14:creationId xmlns:p14="http://schemas.microsoft.com/office/powerpoint/2010/main" val="3363448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FEE683DB-1868-DB4C-8988-CB9FA22A8DE8}"/>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
        <p:nvSpPr>
          <p:cNvPr id="8" name="Rectangle 7">
            <a:extLst>
              <a:ext uri="{FF2B5EF4-FFF2-40B4-BE49-F238E27FC236}">
                <a16:creationId xmlns:a16="http://schemas.microsoft.com/office/drawing/2014/main" id="{FEFCC37A-3974-3F4D-821B-7EE7260498D6}"/>
              </a:ext>
            </a:extLst>
          </p:cNvPr>
          <p:cNvSpPr/>
          <p:nvPr/>
        </p:nvSpPr>
        <p:spPr>
          <a:xfrm>
            <a:off x="7932738" y="0"/>
            <a:ext cx="4259262" cy="6350851"/>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3DF000-D2C7-0B4C-BC01-60A9ED6C548D}"/>
              </a:ext>
            </a:extLst>
          </p:cNvPr>
          <p:cNvSpPr>
            <a:spLocks noGrp="1"/>
          </p:cNvSpPr>
          <p:nvPr>
            <p:ph idx="1"/>
          </p:nvPr>
        </p:nvSpPr>
        <p:spPr>
          <a:xfrm>
            <a:off x="8075613" y="1592263"/>
            <a:ext cx="3708400" cy="4608512"/>
          </a:xfrm>
        </p:spPr>
        <p:txBody>
          <a:bodyPr/>
          <a:lstStyle/>
          <a:p>
            <a:r>
              <a:rPr lang="en-US" dirty="0" smtClean="0"/>
              <a:t>Statistics </a:t>
            </a:r>
            <a:endParaRPr lang="en-US" dirty="0"/>
          </a:p>
          <a:p>
            <a:r>
              <a:rPr lang="en-US" dirty="0"/>
              <a:t>Procurement @ CERN - the rules</a:t>
            </a:r>
          </a:p>
          <a:p>
            <a:r>
              <a:rPr lang="en-US" dirty="0"/>
              <a:t>Procurement website </a:t>
            </a:r>
          </a:p>
          <a:p>
            <a:r>
              <a:rPr lang="en-US" dirty="0"/>
              <a:t>Impact of </a:t>
            </a:r>
            <a:br>
              <a:rPr lang="en-US" dirty="0"/>
            </a:br>
            <a:r>
              <a:rPr lang="en-US" dirty="0"/>
              <a:t>Doing business with CERN</a:t>
            </a:r>
          </a:p>
        </p:txBody>
      </p:sp>
      <p:sp>
        <p:nvSpPr>
          <p:cNvPr id="4" name="Title 3">
            <a:extLst>
              <a:ext uri="{FF2B5EF4-FFF2-40B4-BE49-F238E27FC236}">
                <a16:creationId xmlns:a16="http://schemas.microsoft.com/office/drawing/2014/main" id="{07C7AA44-3B72-F141-83E5-B92055FA1591}"/>
              </a:ext>
            </a:extLst>
          </p:cNvPr>
          <p:cNvSpPr>
            <a:spLocks noGrp="1"/>
          </p:cNvSpPr>
          <p:nvPr>
            <p:ph type="title"/>
          </p:nvPr>
        </p:nvSpPr>
        <p:spPr/>
        <p:txBody>
          <a:bodyPr/>
          <a:lstStyle/>
          <a:p>
            <a:r>
              <a:rPr lang="en-US" sz="2800" dirty="0"/>
              <a:t>AGENDA</a:t>
            </a:r>
          </a:p>
        </p:txBody>
      </p:sp>
      <p:sp>
        <p:nvSpPr>
          <p:cNvPr id="5" name="Date Placeholder 4">
            <a:extLst>
              <a:ext uri="{FF2B5EF4-FFF2-40B4-BE49-F238E27FC236}">
                <a16:creationId xmlns:a16="http://schemas.microsoft.com/office/drawing/2014/main" id="{BCF07318-EF38-5A4E-919B-49000D7AE5B6}"/>
              </a:ext>
            </a:extLst>
          </p:cNvPr>
          <p:cNvSpPr>
            <a:spLocks noGrp="1"/>
          </p:cNvSpPr>
          <p:nvPr>
            <p:ph type="dt" sz="half" idx="10"/>
          </p:nvPr>
        </p:nvSpPr>
        <p:spPr/>
        <p:txBody>
          <a:bodyPr/>
          <a:lstStyle/>
          <a:p>
            <a:fld id="{7710C2DB-7448-4CA3-910E-8E53130F9ADE}" type="datetime1">
              <a:rPr lang="en-GB" smtClean="0"/>
              <a:t>07/05/2019</a:t>
            </a:fld>
            <a:endParaRPr lang="en-US" dirty="0"/>
          </a:p>
        </p:txBody>
      </p:sp>
      <p:sp>
        <p:nvSpPr>
          <p:cNvPr id="6" name="Footer Placeholder 5">
            <a:extLst>
              <a:ext uri="{FF2B5EF4-FFF2-40B4-BE49-F238E27FC236}">
                <a16:creationId xmlns:a16="http://schemas.microsoft.com/office/drawing/2014/main" id="{50A56DEF-4CFF-CA4E-88EA-D9D3BC7BFBD2}"/>
              </a:ext>
            </a:extLst>
          </p:cNvPr>
          <p:cNvSpPr>
            <a:spLocks noGrp="1"/>
          </p:cNvSpPr>
          <p:nvPr>
            <p:ph type="ftr" sz="quarter" idx="11"/>
          </p:nvPr>
        </p:nvSpPr>
        <p:spPr/>
        <p:txBody>
          <a:bodyPr/>
          <a:lstStyle/>
          <a:p>
            <a:r>
              <a:rPr lang="en-US" dirty="0" smtClean="0"/>
              <a:t>Anders Unnervik</a:t>
            </a:r>
            <a:endParaRPr lang="en-US" dirty="0"/>
          </a:p>
        </p:txBody>
      </p:sp>
      <p:sp>
        <p:nvSpPr>
          <p:cNvPr id="7" name="Slide Number Placeholder 6">
            <a:extLst>
              <a:ext uri="{FF2B5EF4-FFF2-40B4-BE49-F238E27FC236}">
                <a16:creationId xmlns:a16="http://schemas.microsoft.com/office/drawing/2014/main" id="{F64288E2-D5F8-AC40-8C7F-C23722B3A9E7}"/>
              </a:ext>
            </a:extLst>
          </p:cNvPr>
          <p:cNvSpPr>
            <a:spLocks noGrp="1"/>
          </p:cNvSpPr>
          <p:nvPr>
            <p:ph type="sldNum" sz="quarter" idx="12"/>
          </p:nvPr>
        </p:nvSpPr>
        <p:spPr/>
        <p:txBody>
          <a:bodyPr/>
          <a:lstStyle/>
          <a:p>
            <a:fld id="{36B5EA5A-BC32-A742-B11B-8E7414D5B535}" type="slidenum">
              <a:rPr lang="en-US" smtClean="0"/>
              <a:pPr/>
              <a:t>2</a:t>
            </a:fld>
            <a:endParaRPr lang="en-US" dirty="0"/>
          </a:p>
        </p:txBody>
      </p:sp>
    </p:spTree>
    <p:extLst>
      <p:ext uri="{BB962C8B-B14F-4D97-AF65-F5344CB8AC3E}">
        <p14:creationId xmlns:p14="http://schemas.microsoft.com/office/powerpoint/2010/main" val="35609049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FD7D-3E54-374D-862A-BA884939E2A9}"/>
              </a:ext>
            </a:extLst>
          </p:cNvPr>
          <p:cNvSpPr>
            <a:spLocks noGrp="1"/>
          </p:cNvSpPr>
          <p:nvPr>
            <p:ph type="title"/>
          </p:nvPr>
        </p:nvSpPr>
        <p:spPr>
          <a:xfrm>
            <a:off x="412776" y="383646"/>
            <a:ext cx="11376024" cy="1065742"/>
          </a:xfrm>
        </p:spPr>
        <p:txBody>
          <a:bodyPr/>
          <a:lstStyle/>
          <a:p>
            <a:r>
              <a:rPr lang="en-US" dirty="0"/>
              <a:t>Principles of the Procurement Rules (1/4) </a:t>
            </a:r>
          </a:p>
        </p:txBody>
      </p:sp>
      <p:sp>
        <p:nvSpPr>
          <p:cNvPr id="4" name="Date Placeholder 3">
            <a:extLst>
              <a:ext uri="{FF2B5EF4-FFF2-40B4-BE49-F238E27FC236}">
                <a16:creationId xmlns:a16="http://schemas.microsoft.com/office/drawing/2014/main" id="{F1F303D6-1931-BB49-8BE7-FC18BE7E099F}"/>
              </a:ext>
            </a:extLst>
          </p:cNvPr>
          <p:cNvSpPr>
            <a:spLocks noGrp="1"/>
          </p:cNvSpPr>
          <p:nvPr>
            <p:ph type="dt" sz="half" idx="14"/>
          </p:nvPr>
        </p:nvSpPr>
        <p:spPr/>
        <p:txBody>
          <a:bodyPr/>
          <a:lstStyle/>
          <a:p>
            <a:fld id="{12F125C7-84BE-4663-934B-CD5AE481B793}" type="datetime1">
              <a:rPr lang="en-GB" smtClean="0"/>
              <a:t>07/05/2019</a:t>
            </a:fld>
            <a:endParaRPr lang="en-US" dirty="0"/>
          </a:p>
        </p:txBody>
      </p:sp>
      <p:sp>
        <p:nvSpPr>
          <p:cNvPr id="5" name="Footer Placeholder 4">
            <a:extLst>
              <a:ext uri="{FF2B5EF4-FFF2-40B4-BE49-F238E27FC236}">
                <a16:creationId xmlns:a16="http://schemas.microsoft.com/office/drawing/2014/main" id="{20D56402-A1DA-754C-863B-CCB35F0EBC24}"/>
              </a:ext>
            </a:extLst>
          </p:cNvPr>
          <p:cNvSpPr>
            <a:spLocks noGrp="1"/>
          </p:cNvSpPr>
          <p:nvPr>
            <p:ph type="ftr" sz="quarter" idx="15"/>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A4632B07-E895-A846-90AF-5BD7AEDC38AB}"/>
              </a:ext>
            </a:extLst>
          </p:cNvPr>
          <p:cNvSpPr>
            <a:spLocks noGrp="1"/>
          </p:cNvSpPr>
          <p:nvPr>
            <p:ph type="sldNum" sz="quarter" idx="16"/>
          </p:nvPr>
        </p:nvSpPr>
        <p:spPr/>
        <p:txBody>
          <a:bodyPr/>
          <a:lstStyle/>
          <a:p>
            <a:fld id="{36B5EA5A-BC32-A742-B11B-8E7414D5B535}" type="slidenum">
              <a:rPr lang="en-US" smtClean="0"/>
              <a:pPr/>
              <a:t>20</a:t>
            </a:fld>
            <a:endParaRPr lang="en-US" dirty="0"/>
          </a:p>
        </p:txBody>
      </p:sp>
      <p:grpSp>
        <p:nvGrpSpPr>
          <p:cNvPr id="51" name="Group 50">
            <a:extLst>
              <a:ext uri="{FF2B5EF4-FFF2-40B4-BE49-F238E27FC236}">
                <a16:creationId xmlns:a16="http://schemas.microsoft.com/office/drawing/2014/main" id="{F3E4049E-1CEF-DB48-9262-A22E50FAF757}"/>
              </a:ext>
            </a:extLst>
          </p:cNvPr>
          <p:cNvGrpSpPr/>
          <p:nvPr/>
        </p:nvGrpSpPr>
        <p:grpSpPr>
          <a:xfrm>
            <a:off x="4254476" y="1592263"/>
            <a:ext cx="7529537" cy="1364068"/>
            <a:chOff x="4254476" y="1592263"/>
            <a:chExt cx="7529537" cy="1364068"/>
          </a:xfrm>
        </p:grpSpPr>
        <p:sp>
          <p:nvSpPr>
            <p:cNvPr id="29" name="Rectangle 28">
              <a:extLst>
                <a:ext uri="{FF2B5EF4-FFF2-40B4-BE49-F238E27FC236}">
                  <a16:creationId xmlns:a16="http://schemas.microsoft.com/office/drawing/2014/main" id="{91883A14-4496-5947-BFB6-F81E1169B5A1}"/>
                </a:ext>
              </a:extLst>
            </p:cNvPr>
            <p:cNvSpPr/>
            <p:nvPr/>
          </p:nvSpPr>
          <p:spPr>
            <a:xfrm>
              <a:off x="4254476" y="1592263"/>
              <a:ext cx="7529537" cy="1364068"/>
            </a:xfrm>
            <a:prstGeom prst="rect">
              <a:avLst/>
            </a:prstGeom>
            <a:solidFill>
              <a:schemeClr val="bg1"/>
            </a:solidFill>
            <a:ln>
              <a:solidFill>
                <a:srgbClr val="61C5D3"/>
              </a:solid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9" name="Oval 38">
              <a:extLst>
                <a:ext uri="{FF2B5EF4-FFF2-40B4-BE49-F238E27FC236}">
                  <a16:creationId xmlns:a16="http://schemas.microsoft.com/office/drawing/2014/main" id="{BEAB1B18-4A6D-D447-9D77-4076D0D3EBC0}"/>
                </a:ext>
              </a:extLst>
            </p:cNvPr>
            <p:cNvSpPr/>
            <p:nvPr/>
          </p:nvSpPr>
          <p:spPr>
            <a:xfrm>
              <a:off x="4530749" y="1909913"/>
              <a:ext cx="728769" cy="728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A810F3D-2DAF-F343-B605-CF0984068105}"/>
                </a:ext>
              </a:extLst>
            </p:cNvPr>
            <p:cNvSpPr txBox="1"/>
            <p:nvPr/>
          </p:nvSpPr>
          <p:spPr>
            <a:xfrm>
              <a:off x="4695737" y="2012687"/>
              <a:ext cx="385042" cy="523220"/>
            </a:xfrm>
            <a:prstGeom prst="rect">
              <a:avLst/>
            </a:prstGeom>
            <a:noFill/>
          </p:spPr>
          <p:txBody>
            <a:bodyPr wrap="none" rtlCol="0">
              <a:spAutoFit/>
            </a:bodyPr>
            <a:lstStyle/>
            <a:p>
              <a:r>
                <a:rPr lang="en-US" sz="2800" b="1" dirty="0">
                  <a:solidFill>
                    <a:schemeClr val="bg1"/>
                  </a:solidFill>
                </a:rPr>
                <a:t>1</a:t>
              </a:r>
            </a:p>
          </p:txBody>
        </p:sp>
        <p:sp>
          <p:nvSpPr>
            <p:cNvPr id="48" name="TextBox 47">
              <a:extLst>
                <a:ext uri="{FF2B5EF4-FFF2-40B4-BE49-F238E27FC236}">
                  <a16:creationId xmlns:a16="http://schemas.microsoft.com/office/drawing/2014/main" id="{7FA33441-3835-034B-9248-0D3ADB80E0F4}"/>
                </a:ext>
              </a:extLst>
            </p:cNvPr>
            <p:cNvSpPr txBox="1"/>
            <p:nvPr/>
          </p:nvSpPr>
          <p:spPr>
            <a:xfrm>
              <a:off x="6167438" y="2100284"/>
              <a:ext cx="5422027" cy="415498"/>
            </a:xfrm>
            <a:prstGeom prst="rect">
              <a:avLst/>
            </a:prstGeom>
            <a:noFill/>
          </p:spPr>
          <p:txBody>
            <a:bodyPr wrap="square" lIns="0" rtlCol="0" anchor="ctr" anchorCtr="0">
              <a:spAutoFit/>
            </a:bodyPr>
            <a:lstStyle/>
            <a:p>
              <a:r>
                <a:rPr lang="en-US" sz="2100" b="1" dirty="0"/>
                <a:t>Transparency and Impartiality</a:t>
              </a:r>
              <a:endParaRPr lang="en-US" sz="2100" dirty="0"/>
            </a:p>
          </p:txBody>
        </p:sp>
      </p:grpSp>
      <p:grpSp>
        <p:nvGrpSpPr>
          <p:cNvPr id="52" name="Group 51">
            <a:extLst>
              <a:ext uri="{FF2B5EF4-FFF2-40B4-BE49-F238E27FC236}">
                <a16:creationId xmlns:a16="http://schemas.microsoft.com/office/drawing/2014/main" id="{3CE3F8A3-81F0-D04E-9BF8-45ECEE3B320F}"/>
              </a:ext>
            </a:extLst>
          </p:cNvPr>
          <p:cNvGrpSpPr/>
          <p:nvPr/>
        </p:nvGrpSpPr>
        <p:grpSpPr>
          <a:xfrm>
            <a:off x="4254476" y="3218245"/>
            <a:ext cx="7529537" cy="1364068"/>
            <a:chOff x="4254476" y="3166679"/>
            <a:chExt cx="7529537" cy="1364068"/>
          </a:xfrm>
        </p:grpSpPr>
        <p:sp>
          <p:nvSpPr>
            <p:cNvPr id="43" name="Rectangle 42">
              <a:extLst>
                <a:ext uri="{FF2B5EF4-FFF2-40B4-BE49-F238E27FC236}">
                  <a16:creationId xmlns:a16="http://schemas.microsoft.com/office/drawing/2014/main" id="{76A76111-A9D9-0C46-970E-87203F46212F}"/>
                </a:ext>
              </a:extLst>
            </p:cNvPr>
            <p:cNvSpPr/>
            <p:nvPr/>
          </p:nvSpPr>
          <p:spPr>
            <a:xfrm>
              <a:off x="4254476" y="3166679"/>
              <a:ext cx="7529537" cy="1364068"/>
            </a:xfrm>
            <a:prstGeom prst="rect">
              <a:avLst/>
            </a:prstGeom>
            <a:solidFill>
              <a:schemeClr val="bg1"/>
            </a:solidFill>
            <a:ln>
              <a:solidFill>
                <a:schemeClr val="accent2"/>
              </a:solid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sp>
          <p:nvSpPr>
            <p:cNvPr id="44" name="Oval 43">
              <a:extLst>
                <a:ext uri="{FF2B5EF4-FFF2-40B4-BE49-F238E27FC236}">
                  <a16:creationId xmlns:a16="http://schemas.microsoft.com/office/drawing/2014/main" id="{D3F9231D-FB7C-A840-A0F9-1BFE9B42F10B}"/>
                </a:ext>
              </a:extLst>
            </p:cNvPr>
            <p:cNvSpPr/>
            <p:nvPr/>
          </p:nvSpPr>
          <p:spPr>
            <a:xfrm>
              <a:off x="4530749" y="3484329"/>
              <a:ext cx="728769" cy="728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6E0B8AC-A2CA-3943-9388-5E6C4889B69A}"/>
                </a:ext>
              </a:extLst>
            </p:cNvPr>
            <p:cNvSpPr txBox="1"/>
            <p:nvPr/>
          </p:nvSpPr>
          <p:spPr>
            <a:xfrm>
              <a:off x="4695737" y="3621481"/>
              <a:ext cx="385042" cy="523220"/>
            </a:xfrm>
            <a:prstGeom prst="rect">
              <a:avLst/>
            </a:prstGeom>
            <a:noFill/>
          </p:spPr>
          <p:txBody>
            <a:bodyPr wrap="none" rtlCol="0">
              <a:spAutoFit/>
            </a:bodyPr>
            <a:lstStyle/>
            <a:p>
              <a:r>
                <a:rPr lang="en-US" sz="2800" b="1" dirty="0">
                  <a:solidFill>
                    <a:schemeClr val="bg1"/>
                  </a:solidFill>
                </a:rPr>
                <a:t>2</a:t>
              </a:r>
            </a:p>
          </p:txBody>
        </p:sp>
        <p:sp>
          <p:nvSpPr>
            <p:cNvPr id="49" name="TextBox 48">
              <a:extLst>
                <a:ext uri="{FF2B5EF4-FFF2-40B4-BE49-F238E27FC236}">
                  <a16:creationId xmlns:a16="http://schemas.microsoft.com/office/drawing/2014/main" id="{B746506D-5069-6F42-8185-7D1930A38F55}"/>
                </a:ext>
              </a:extLst>
            </p:cNvPr>
            <p:cNvSpPr txBox="1"/>
            <p:nvPr/>
          </p:nvSpPr>
          <p:spPr>
            <a:xfrm>
              <a:off x="6167438" y="3660952"/>
              <a:ext cx="5422027" cy="415498"/>
            </a:xfrm>
            <a:prstGeom prst="rect">
              <a:avLst/>
            </a:prstGeom>
            <a:noFill/>
          </p:spPr>
          <p:txBody>
            <a:bodyPr wrap="square" lIns="0" rtlCol="0" anchor="ctr" anchorCtr="0">
              <a:spAutoFit/>
            </a:bodyPr>
            <a:lstStyle/>
            <a:p>
              <a:r>
                <a:rPr lang="en-US" sz="2100" b="1" dirty="0"/>
                <a:t>Tenders open to Member States only</a:t>
              </a:r>
              <a:endParaRPr lang="en-US" sz="2100" dirty="0"/>
            </a:p>
          </p:txBody>
        </p:sp>
      </p:grpSp>
      <p:grpSp>
        <p:nvGrpSpPr>
          <p:cNvPr id="53" name="Group 52">
            <a:extLst>
              <a:ext uri="{FF2B5EF4-FFF2-40B4-BE49-F238E27FC236}">
                <a16:creationId xmlns:a16="http://schemas.microsoft.com/office/drawing/2014/main" id="{AB1E4B80-B53F-2D47-9C67-F9F34C715E6F}"/>
              </a:ext>
            </a:extLst>
          </p:cNvPr>
          <p:cNvGrpSpPr/>
          <p:nvPr/>
        </p:nvGrpSpPr>
        <p:grpSpPr>
          <a:xfrm>
            <a:off x="4254476" y="4844226"/>
            <a:ext cx="7529537" cy="1364068"/>
            <a:chOff x="4254476" y="4844226"/>
            <a:chExt cx="7529537" cy="1364068"/>
          </a:xfrm>
        </p:grpSpPr>
        <p:sp>
          <p:nvSpPr>
            <p:cNvPr id="37" name="Rectangle 36">
              <a:extLst>
                <a:ext uri="{FF2B5EF4-FFF2-40B4-BE49-F238E27FC236}">
                  <a16:creationId xmlns:a16="http://schemas.microsoft.com/office/drawing/2014/main" id="{3E161466-C9E4-124D-943D-07A6AB8DB0FA}"/>
                </a:ext>
              </a:extLst>
            </p:cNvPr>
            <p:cNvSpPr/>
            <p:nvPr/>
          </p:nvSpPr>
          <p:spPr>
            <a:xfrm>
              <a:off x="4254476" y="4844226"/>
              <a:ext cx="7529537" cy="1364068"/>
            </a:xfrm>
            <a:prstGeom prst="rect">
              <a:avLst/>
            </a:prstGeom>
            <a:solidFill>
              <a:schemeClr val="bg1"/>
            </a:solidFill>
            <a:ln>
              <a:solidFill>
                <a:schemeClr val="accent2"/>
              </a:solid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C8D7F3F-099C-BC4C-A62F-4D5255CD3AE3}"/>
                </a:ext>
              </a:extLst>
            </p:cNvPr>
            <p:cNvSpPr/>
            <p:nvPr/>
          </p:nvSpPr>
          <p:spPr>
            <a:xfrm>
              <a:off x="4530749" y="5161876"/>
              <a:ext cx="728769" cy="728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A89C7B4A-C511-5A44-A033-402F6B9E35BF}"/>
                </a:ext>
              </a:extLst>
            </p:cNvPr>
            <p:cNvSpPr txBox="1"/>
            <p:nvPr/>
          </p:nvSpPr>
          <p:spPr>
            <a:xfrm>
              <a:off x="4695737" y="5278401"/>
              <a:ext cx="385042" cy="523220"/>
            </a:xfrm>
            <a:prstGeom prst="rect">
              <a:avLst/>
            </a:prstGeom>
            <a:noFill/>
          </p:spPr>
          <p:txBody>
            <a:bodyPr wrap="none" rtlCol="0">
              <a:spAutoFit/>
            </a:bodyPr>
            <a:lstStyle/>
            <a:p>
              <a:r>
                <a:rPr lang="en-US" sz="2800" b="1" dirty="0">
                  <a:solidFill>
                    <a:schemeClr val="bg1"/>
                  </a:solidFill>
                </a:rPr>
                <a:t>3</a:t>
              </a:r>
            </a:p>
          </p:txBody>
        </p:sp>
        <p:sp>
          <p:nvSpPr>
            <p:cNvPr id="50" name="TextBox 49">
              <a:extLst>
                <a:ext uri="{FF2B5EF4-FFF2-40B4-BE49-F238E27FC236}">
                  <a16:creationId xmlns:a16="http://schemas.microsoft.com/office/drawing/2014/main" id="{FF2B0949-878A-F440-AB0C-42E32A7ED078}"/>
                </a:ext>
              </a:extLst>
            </p:cNvPr>
            <p:cNvSpPr txBox="1"/>
            <p:nvPr/>
          </p:nvSpPr>
          <p:spPr>
            <a:xfrm>
              <a:off x="6167438" y="5190665"/>
              <a:ext cx="5422027" cy="738664"/>
            </a:xfrm>
            <a:prstGeom prst="rect">
              <a:avLst/>
            </a:prstGeom>
            <a:noFill/>
          </p:spPr>
          <p:txBody>
            <a:bodyPr wrap="square" lIns="0" rtlCol="0" anchor="ctr" anchorCtr="0">
              <a:spAutoFit/>
            </a:bodyPr>
            <a:lstStyle/>
            <a:p>
              <a:r>
                <a:rPr lang="en-US" sz="2100" b="1" dirty="0"/>
                <a:t>Objectivity and equal treatment: </a:t>
              </a:r>
              <a:r>
                <a:rPr lang="en-US" sz="2100" dirty="0"/>
                <a:t>tendering packages are objective and impartial</a:t>
              </a:r>
              <a:endParaRPr lang="en-US" sz="2100" b="1" dirty="0"/>
            </a:p>
          </p:txBody>
        </p:sp>
      </p:grpSp>
    </p:spTree>
    <p:extLst>
      <p:ext uri="{BB962C8B-B14F-4D97-AF65-F5344CB8AC3E}">
        <p14:creationId xmlns:p14="http://schemas.microsoft.com/office/powerpoint/2010/main" val="63601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anim calcmode="lin" valueType="num">
                                      <p:cBhvr additive="base">
                                        <p:cTn id="19" dur="500" fill="hold"/>
                                        <p:tgtEl>
                                          <p:spTgt spid="53"/>
                                        </p:tgtEl>
                                        <p:attrNameLst>
                                          <p:attrName>ppt_x</p:attrName>
                                        </p:attrNameLst>
                                      </p:cBhvr>
                                      <p:tavLst>
                                        <p:tav tm="0">
                                          <p:val>
                                            <p:strVal val="#ppt_x"/>
                                          </p:val>
                                        </p:tav>
                                        <p:tav tm="100000">
                                          <p:val>
                                            <p:strVal val="#ppt_x"/>
                                          </p:val>
                                        </p:tav>
                                      </p:tavLst>
                                    </p:anim>
                                    <p:anim calcmode="lin" valueType="num">
                                      <p:cBhvr additive="base">
                                        <p:cTn id="2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AED7-37D7-D94B-B0FD-8356390FB6B4}"/>
              </a:ext>
            </a:extLst>
          </p:cNvPr>
          <p:cNvSpPr>
            <a:spLocks noGrp="1"/>
          </p:cNvSpPr>
          <p:nvPr>
            <p:ph type="title"/>
          </p:nvPr>
        </p:nvSpPr>
        <p:spPr/>
        <p:txBody>
          <a:bodyPr/>
          <a:lstStyle/>
          <a:p>
            <a:r>
              <a:rPr lang="en-US" dirty="0"/>
              <a:t>Principles of the Procurement Rules (2/4) </a:t>
            </a:r>
          </a:p>
        </p:txBody>
      </p:sp>
      <p:sp>
        <p:nvSpPr>
          <p:cNvPr id="4" name="Date Placeholder 3">
            <a:extLst>
              <a:ext uri="{FF2B5EF4-FFF2-40B4-BE49-F238E27FC236}">
                <a16:creationId xmlns:a16="http://schemas.microsoft.com/office/drawing/2014/main" id="{669918F7-FC3C-7D4D-B2E7-F8EC3FA7B37D}"/>
              </a:ext>
            </a:extLst>
          </p:cNvPr>
          <p:cNvSpPr>
            <a:spLocks noGrp="1"/>
          </p:cNvSpPr>
          <p:nvPr>
            <p:ph type="dt" sz="half" idx="14"/>
          </p:nvPr>
        </p:nvSpPr>
        <p:spPr/>
        <p:txBody>
          <a:bodyPr/>
          <a:lstStyle/>
          <a:p>
            <a:fld id="{BF526CB8-5CD2-4C0E-AAD9-DD99FD1F4B43}" type="datetime1">
              <a:rPr lang="en-GB" smtClean="0"/>
              <a:t>07/05/2019</a:t>
            </a:fld>
            <a:endParaRPr lang="en-US" dirty="0"/>
          </a:p>
        </p:txBody>
      </p:sp>
      <p:sp>
        <p:nvSpPr>
          <p:cNvPr id="5" name="Footer Placeholder 4">
            <a:extLst>
              <a:ext uri="{FF2B5EF4-FFF2-40B4-BE49-F238E27FC236}">
                <a16:creationId xmlns:a16="http://schemas.microsoft.com/office/drawing/2014/main" id="{F09B8EAE-BCFB-F74D-ABAC-42D1EEE63B42}"/>
              </a:ext>
            </a:extLst>
          </p:cNvPr>
          <p:cNvSpPr>
            <a:spLocks noGrp="1"/>
          </p:cNvSpPr>
          <p:nvPr>
            <p:ph type="ftr" sz="quarter" idx="15"/>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B0F4BFA1-8ADF-EA47-BB2E-411097EF7B34}"/>
              </a:ext>
            </a:extLst>
          </p:cNvPr>
          <p:cNvSpPr>
            <a:spLocks noGrp="1"/>
          </p:cNvSpPr>
          <p:nvPr>
            <p:ph type="sldNum" sz="quarter" idx="16"/>
          </p:nvPr>
        </p:nvSpPr>
        <p:spPr/>
        <p:txBody>
          <a:bodyPr/>
          <a:lstStyle/>
          <a:p>
            <a:fld id="{36B5EA5A-BC32-A742-B11B-8E7414D5B535}" type="slidenum">
              <a:rPr lang="en-US" smtClean="0"/>
              <a:pPr/>
              <a:t>21</a:t>
            </a:fld>
            <a:endParaRPr lang="en-US" dirty="0"/>
          </a:p>
        </p:txBody>
      </p:sp>
      <p:grpSp>
        <p:nvGrpSpPr>
          <p:cNvPr id="7" name="Group 6"/>
          <p:cNvGrpSpPr/>
          <p:nvPr/>
        </p:nvGrpSpPr>
        <p:grpSpPr>
          <a:xfrm>
            <a:off x="407988" y="2472456"/>
            <a:ext cx="6210876" cy="2016125"/>
            <a:chOff x="407988" y="3968750"/>
            <a:chExt cx="6210876" cy="2016125"/>
          </a:xfrm>
        </p:grpSpPr>
        <p:sp>
          <p:nvSpPr>
            <p:cNvPr id="13" name="Pentagon 12">
              <a:extLst>
                <a:ext uri="{FF2B5EF4-FFF2-40B4-BE49-F238E27FC236}">
                  <a16:creationId xmlns:a16="http://schemas.microsoft.com/office/drawing/2014/main" id="{406CC4B1-86F6-FD49-B37A-AE0F38F8D83C}"/>
                </a:ext>
              </a:extLst>
            </p:cNvPr>
            <p:cNvSpPr/>
            <p:nvPr/>
          </p:nvSpPr>
          <p:spPr>
            <a:xfrm>
              <a:off x="407988" y="3968750"/>
              <a:ext cx="6210876" cy="2016125"/>
            </a:xfrm>
            <a:prstGeom prst="homePlate">
              <a:avLst>
                <a:gd name="adj" fmla="val 22102"/>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vert="horz" lIns="914400" tIns="0" rIns="91440" bIns="91440" rtlCol="0" anchor="ctr" anchorCtr="0"/>
            <a:lstStyle/>
            <a:p>
              <a:endParaRPr lang="en-US" sz="1333" dirty="0">
                <a:solidFill>
                  <a:srgbClr val="FFFFFF"/>
                </a:solidFill>
                <a:latin typeface="Source Sans Pro" charset="0"/>
              </a:endParaRPr>
            </a:p>
          </p:txBody>
        </p:sp>
        <p:sp>
          <p:nvSpPr>
            <p:cNvPr id="28" name="TextBox 27">
              <a:extLst>
                <a:ext uri="{FF2B5EF4-FFF2-40B4-BE49-F238E27FC236}">
                  <a16:creationId xmlns:a16="http://schemas.microsoft.com/office/drawing/2014/main" id="{EAFD1A99-3E5F-004E-8B60-E4FDE13B2A60}"/>
                </a:ext>
              </a:extLst>
            </p:cNvPr>
            <p:cNvSpPr txBox="1"/>
            <p:nvPr/>
          </p:nvSpPr>
          <p:spPr>
            <a:xfrm>
              <a:off x="873542" y="4452037"/>
              <a:ext cx="5293896" cy="1200329"/>
            </a:xfrm>
            <a:prstGeom prst="rect">
              <a:avLst/>
            </a:prstGeom>
            <a:noFill/>
          </p:spPr>
          <p:txBody>
            <a:bodyPr wrap="square" lIns="0" rtlCol="0" anchor="ctr" anchorCtr="0">
              <a:spAutoFit/>
            </a:bodyPr>
            <a:lstStyle/>
            <a:p>
              <a:r>
                <a:rPr lang="en-US" sz="2400" b="1" dirty="0">
                  <a:solidFill>
                    <a:schemeClr val="bg1"/>
                  </a:solidFill>
                </a:rPr>
                <a:t>Selective tendering procedures: </a:t>
              </a:r>
              <a:r>
                <a:rPr lang="en-US" sz="2400" dirty="0">
                  <a:solidFill>
                    <a:schemeClr val="bg1"/>
                  </a:solidFill>
                </a:rPr>
                <a:t>CERN’s tendering procedures are not open to </a:t>
              </a:r>
              <a:r>
                <a:rPr lang="en-US" sz="2400" dirty="0" smtClean="0">
                  <a:solidFill>
                    <a:schemeClr val="bg1"/>
                  </a:solidFill>
                </a:rPr>
                <a:t>all </a:t>
              </a:r>
              <a:r>
                <a:rPr lang="en-US" sz="2400" dirty="0">
                  <a:solidFill>
                    <a:schemeClr val="bg1"/>
                  </a:solidFill>
                </a:rPr>
                <a:t>interested firms</a:t>
              </a:r>
              <a:endParaRPr lang="en-US" sz="2100" dirty="0">
                <a:solidFill>
                  <a:schemeClr val="bg1"/>
                </a:solidFill>
              </a:endParaRPr>
            </a:p>
          </p:txBody>
        </p:sp>
      </p:grpSp>
      <p:grpSp>
        <p:nvGrpSpPr>
          <p:cNvPr id="8" name="Group 7"/>
          <p:cNvGrpSpPr/>
          <p:nvPr/>
        </p:nvGrpSpPr>
        <p:grpSpPr>
          <a:xfrm>
            <a:off x="6167438" y="2472456"/>
            <a:ext cx="6024562" cy="2016125"/>
            <a:chOff x="6254750" y="2971219"/>
            <a:chExt cx="6024562" cy="2016125"/>
          </a:xfrm>
        </p:grpSpPr>
        <p:sp>
          <p:nvSpPr>
            <p:cNvPr id="16" name="Chevron 15">
              <a:extLst>
                <a:ext uri="{FF2B5EF4-FFF2-40B4-BE49-F238E27FC236}">
                  <a16:creationId xmlns:a16="http://schemas.microsoft.com/office/drawing/2014/main" id="{C7C5BC94-DA87-714E-9E0C-CBB91F495200}"/>
                </a:ext>
              </a:extLst>
            </p:cNvPr>
            <p:cNvSpPr/>
            <p:nvPr/>
          </p:nvSpPr>
          <p:spPr>
            <a:xfrm>
              <a:off x="6254750" y="2971219"/>
              <a:ext cx="5616575" cy="2016125"/>
            </a:xfrm>
            <a:prstGeom prst="chevron">
              <a:avLst>
                <a:gd name="adj" fmla="val 20758"/>
              </a:avLst>
            </a:prstGeom>
            <a:solidFill>
              <a:schemeClr val="accent2">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365760" tIns="0" rIns="91440" bIns="91440" rtlCol="0" anchor="ctr" anchorCtr="0"/>
            <a:lstStyle/>
            <a:p>
              <a:endParaRPr lang="en-US" sz="1333" dirty="0">
                <a:solidFill>
                  <a:srgbClr val="FFFFFF"/>
                </a:solidFill>
                <a:latin typeface="Source Sans Pro" charset="0"/>
              </a:endParaRPr>
            </a:p>
          </p:txBody>
        </p:sp>
        <p:sp>
          <p:nvSpPr>
            <p:cNvPr id="30" name="TextBox 29">
              <a:extLst>
                <a:ext uri="{FF2B5EF4-FFF2-40B4-BE49-F238E27FC236}">
                  <a16:creationId xmlns:a16="http://schemas.microsoft.com/office/drawing/2014/main" id="{6DFF0F39-F1C2-2845-A757-27F26C5F31C3}"/>
                </a:ext>
              </a:extLst>
            </p:cNvPr>
            <p:cNvSpPr txBox="1"/>
            <p:nvPr/>
          </p:nvSpPr>
          <p:spPr>
            <a:xfrm>
              <a:off x="7109085" y="3535916"/>
              <a:ext cx="5170227" cy="1091210"/>
            </a:xfrm>
            <a:prstGeom prst="rect">
              <a:avLst/>
            </a:prstGeom>
            <a:noFill/>
          </p:spPr>
          <p:txBody>
            <a:bodyPr wrap="square" lIns="0" rtlCol="0" anchor="ctr" anchorCtr="0">
              <a:spAutoFit/>
            </a:bodyPr>
            <a:lstStyle/>
            <a:p>
              <a:r>
                <a:rPr lang="en-US" sz="2400" b="1" dirty="0">
                  <a:solidFill>
                    <a:schemeClr val="bg1"/>
                  </a:solidFill>
                </a:rPr>
                <a:t>Confidentiality: </a:t>
              </a:r>
              <a:r>
                <a:rPr lang="en-US" sz="2400" dirty="0">
                  <a:solidFill>
                    <a:schemeClr val="bg1"/>
                  </a:solidFill>
                </a:rPr>
                <a:t>Opening and evaluation of bids as well as negotiations are not public</a:t>
              </a:r>
              <a:endParaRPr lang="en-US" sz="2100" dirty="0">
                <a:solidFill>
                  <a:schemeClr val="bg1"/>
                </a:solidFill>
              </a:endParaRPr>
            </a:p>
          </p:txBody>
        </p:sp>
      </p:grpSp>
    </p:spTree>
    <p:extLst>
      <p:ext uri="{BB962C8B-B14F-4D97-AF65-F5344CB8AC3E}">
        <p14:creationId xmlns:p14="http://schemas.microsoft.com/office/powerpoint/2010/main" val="3821696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FD7D-3E54-374D-862A-BA884939E2A9}"/>
              </a:ext>
            </a:extLst>
          </p:cNvPr>
          <p:cNvSpPr>
            <a:spLocks noGrp="1"/>
          </p:cNvSpPr>
          <p:nvPr>
            <p:ph type="title"/>
          </p:nvPr>
        </p:nvSpPr>
        <p:spPr>
          <a:xfrm>
            <a:off x="412776" y="383646"/>
            <a:ext cx="11376024" cy="716734"/>
          </a:xfrm>
        </p:spPr>
        <p:txBody>
          <a:bodyPr/>
          <a:lstStyle/>
          <a:p>
            <a:r>
              <a:rPr lang="en-US" dirty="0"/>
              <a:t>Principles of the Procurement Rules (3/4) </a:t>
            </a:r>
          </a:p>
        </p:txBody>
      </p:sp>
      <p:sp>
        <p:nvSpPr>
          <p:cNvPr id="4" name="Date Placeholder 3">
            <a:extLst>
              <a:ext uri="{FF2B5EF4-FFF2-40B4-BE49-F238E27FC236}">
                <a16:creationId xmlns:a16="http://schemas.microsoft.com/office/drawing/2014/main" id="{F1F303D6-1931-BB49-8BE7-FC18BE7E099F}"/>
              </a:ext>
            </a:extLst>
          </p:cNvPr>
          <p:cNvSpPr>
            <a:spLocks noGrp="1"/>
          </p:cNvSpPr>
          <p:nvPr>
            <p:ph type="dt" sz="half" idx="14"/>
          </p:nvPr>
        </p:nvSpPr>
        <p:spPr/>
        <p:txBody>
          <a:bodyPr/>
          <a:lstStyle/>
          <a:p>
            <a:fld id="{EFF59A6A-45FD-43C6-BD55-04EFBC0CB8FF}" type="datetime1">
              <a:rPr lang="en-GB" smtClean="0"/>
              <a:t>07/05/2019</a:t>
            </a:fld>
            <a:endParaRPr lang="en-US" dirty="0"/>
          </a:p>
        </p:txBody>
      </p:sp>
      <p:sp>
        <p:nvSpPr>
          <p:cNvPr id="5" name="Footer Placeholder 4">
            <a:extLst>
              <a:ext uri="{FF2B5EF4-FFF2-40B4-BE49-F238E27FC236}">
                <a16:creationId xmlns:a16="http://schemas.microsoft.com/office/drawing/2014/main" id="{20D56402-A1DA-754C-863B-CCB35F0EBC24}"/>
              </a:ext>
            </a:extLst>
          </p:cNvPr>
          <p:cNvSpPr>
            <a:spLocks noGrp="1"/>
          </p:cNvSpPr>
          <p:nvPr>
            <p:ph type="ftr" sz="quarter" idx="15"/>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A4632B07-E895-A846-90AF-5BD7AEDC38AB}"/>
              </a:ext>
            </a:extLst>
          </p:cNvPr>
          <p:cNvSpPr>
            <a:spLocks noGrp="1"/>
          </p:cNvSpPr>
          <p:nvPr>
            <p:ph type="sldNum" sz="quarter" idx="16"/>
          </p:nvPr>
        </p:nvSpPr>
        <p:spPr/>
        <p:txBody>
          <a:bodyPr/>
          <a:lstStyle/>
          <a:p>
            <a:fld id="{36B5EA5A-BC32-A742-B11B-8E7414D5B535}" type="slidenum">
              <a:rPr lang="en-US" smtClean="0"/>
              <a:pPr/>
              <a:t>22</a:t>
            </a:fld>
            <a:endParaRPr lang="en-US" dirty="0"/>
          </a:p>
        </p:txBody>
      </p:sp>
      <p:sp>
        <p:nvSpPr>
          <p:cNvPr id="46" name="TextBox 45">
            <a:extLst>
              <a:ext uri="{FF2B5EF4-FFF2-40B4-BE49-F238E27FC236}">
                <a16:creationId xmlns:a16="http://schemas.microsoft.com/office/drawing/2014/main" id="{26E0B8AC-A2CA-3943-9388-5E6C4889B69A}"/>
              </a:ext>
            </a:extLst>
          </p:cNvPr>
          <p:cNvSpPr txBox="1"/>
          <p:nvPr/>
        </p:nvSpPr>
        <p:spPr>
          <a:xfrm>
            <a:off x="5342850" y="4338933"/>
            <a:ext cx="385042" cy="523220"/>
          </a:xfrm>
          <a:prstGeom prst="rect">
            <a:avLst/>
          </a:prstGeom>
          <a:noFill/>
        </p:spPr>
        <p:txBody>
          <a:bodyPr wrap="none" rtlCol="0">
            <a:spAutoFit/>
          </a:bodyPr>
          <a:lstStyle/>
          <a:p>
            <a:r>
              <a:rPr lang="en-US" sz="2800" b="1" dirty="0">
                <a:solidFill>
                  <a:schemeClr val="bg1"/>
                </a:solidFill>
              </a:rPr>
              <a:t>2</a:t>
            </a:r>
          </a:p>
        </p:txBody>
      </p:sp>
      <p:sp>
        <p:nvSpPr>
          <p:cNvPr id="15" name="Right Arrow 14"/>
          <p:cNvSpPr/>
          <p:nvPr/>
        </p:nvSpPr>
        <p:spPr>
          <a:xfrm>
            <a:off x="6044319" y="3125184"/>
            <a:ext cx="876143" cy="508944"/>
          </a:xfrm>
          <a:prstGeom prst="rightArrow">
            <a:avLst/>
          </a:prstGeom>
          <a:gradFill>
            <a:gsLst>
              <a:gs pos="0">
                <a:schemeClr val="bg1"/>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charset="0"/>
            </a:endParaRPr>
          </a:p>
        </p:txBody>
      </p:sp>
      <p:sp>
        <p:nvSpPr>
          <p:cNvPr id="12" name="Right Arrow 11"/>
          <p:cNvSpPr/>
          <p:nvPr/>
        </p:nvSpPr>
        <p:spPr>
          <a:xfrm flipH="1">
            <a:off x="2810315" y="3979451"/>
            <a:ext cx="876143" cy="508944"/>
          </a:xfrm>
          <a:prstGeom prst="rightArrow">
            <a:avLst/>
          </a:prstGeom>
          <a:gradFill>
            <a:gsLst>
              <a:gs pos="0">
                <a:schemeClr val="bg1"/>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charset="0"/>
            </a:endParaRPr>
          </a:p>
        </p:txBody>
      </p:sp>
      <p:sp>
        <p:nvSpPr>
          <p:cNvPr id="14" name="Right Arrow 13"/>
          <p:cNvSpPr/>
          <p:nvPr/>
        </p:nvSpPr>
        <p:spPr>
          <a:xfrm>
            <a:off x="6227199" y="5080593"/>
            <a:ext cx="876143" cy="508944"/>
          </a:xfrm>
          <a:prstGeom prst="rightArrow">
            <a:avLst/>
          </a:prstGeom>
          <a:gradFill>
            <a:gsLst>
              <a:gs pos="0">
                <a:schemeClr val="bg1"/>
              </a:gs>
              <a:gs pos="100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ource Sans Pro" charset="0"/>
            </a:endParaRPr>
          </a:p>
        </p:txBody>
      </p:sp>
      <p:pic>
        <p:nvPicPr>
          <p:cNvPr id="10" name="Picture 9">
            <a:extLst>
              <a:ext uri="{FF2B5EF4-FFF2-40B4-BE49-F238E27FC236}">
                <a16:creationId xmlns:a16="http://schemas.microsoft.com/office/drawing/2014/main" id="{BB13559B-90AB-814F-A9E8-8A97D4485903}"/>
              </a:ext>
            </a:extLst>
          </p:cNvPr>
          <p:cNvPicPr>
            <a:picLocks noChangeAspect="1"/>
          </p:cNvPicPr>
          <p:nvPr/>
        </p:nvPicPr>
        <p:blipFill>
          <a:blip r:embed="rId2"/>
          <a:stretch>
            <a:fillRect/>
          </a:stretch>
        </p:blipFill>
        <p:spPr>
          <a:xfrm>
            <a:off x="3581736" y="3494805"/>
            <a:ext cx="1435100" cy="1435100"/>
          </a:xfrm>
          <a:prstGeom prst="rect">
            <a:avLst/>
          </a:prstGeom>
        </p:spPr>
      </p:pic>
      <p:pic>
        <p:nvPicPr>
          <p:cNvPr id="11" name="Picture 10">
            <a:extLst>
              <a:ext uri="{FF2B5EF4-FFF2-40B4-BE49-F238E27FC236}">
                <a16:creationId xmlns:a16="http://schemas.microsoft.com/office/drawing/2014/main" id="{35359D0B-BAF1-EE40-B28F-A5B3F83340A1}"/>
              </a:ext>
            </a:extLst>
          </p:cNvPr>
          <p:cNvPicPr>
            <a:picLocks noChangeAspect="1"/>
          </p:cNvPicPr>
          <p:nvPr/>
        </p:nvPicPr>
        <p:blipFill>
          <a:blip r:embed="rId3"/>
          <a:stretch>
            <a:fillRect/>
          </a:stretch>
        </p:blipFill>
        <p:spPr>
          <a:xfrm>
            <a:off x="4755263" y="2732814"/>
            <a:ext cx="1295400" cy="1295400"/>
          </a:xfrm>
          <a:prstGeom prst="rect">
            <a:avLst/>
          </a:prstGeom>
        </p:spPr>
      </p:pic>
      <p:pic>
        <p:nvPicPr>
          <p:cNvPr id="9" name="Picture 8">
            <a:extLst>
              <a:ext uri="{FF2B5EF4-FFF2-40B4-BE49-F238E27FC236}">
                <a16:creationId xmlns:a16="http://schemas.microsoft.com/office/drawing/2014/main" id="{B4E4F8DE-656E-324C-AC5E-6A9EE247BFCC}"/>
              </a:ext>
            </a:extLst>
          </p:cNvPr>
          <p:cNvPicPr>
            <a:picLocks noChangeAspect="1"/>
          </p:cNvPicPr>
          <p:nvPr/>
        </p:nvPicPr>
        <p:blipFill>
          <a:blip r:embed="rId4"/>
          <a:stretch>
            <a:fillRect/>
          </a:stretch>
        </p:blipFill>
        <p:spPr>
          <a:xfrm>
            <a:off x="4690821" y="4378489"/>
            <a:ext cx="1689100" cy="1689100"/>
          </a:xfrm>
          <a:prstGeom prst="rect">
            <a:avLst/>
          </a:prstGeom>
        </p:spPr>
      </p:pic>
      <p:sp>
        <p:nvSpPr>
          <p:cNvPr id="3" name="TextBox 2"/>
          <p:cNvSpPr txBox="1"/>
          <p:nvPr/>
        </p:nvSpPr>
        <p:spPr>
          <a:xfrm>
            <a:off x="7188592" y="5148774"/>
            <a:ext cx="1195754" cy="369332"/>
          </a:xfrm>
          <a:prstGeom prst="rect">
            <a:avLst/>
          </a:prstGeom>
          <a:noFill/>
        </p:spPr>
        <p:txBody>
          <a:bodyPr wrap="square" lIns="0" rtlCol="0">
            <a:spAutoFit/>
          </a:bodyPr>
          <a:lstStyle/>
          <a:p>
            <a:r>
              <a:rPr lang="en-US" dirty="0"/>
              <a:t>Delivery</a:t>
            </a:r>
          </a:p>
        </p:txBody>
      </p:sp>
      <p:sp>
        <p:nvSpPr>
          <p:cNvPr id="18" name="TextBox 17"/>
          <p:cNvSpPr txBox="1"/>
          <p:nvPr/>
        </p:nvSpPr>
        <p:spPr>
          <a:xfrm>
            <a:off x="1800666" y="4023360"/>
            <a:ext cx="1195754" cy="369332"/>
          </a:xfrm>
          <a:prstGeom prst="rect">
            <a:avLst/>
          </a:prstGeom>
          <a:noFill/>
        </p:spPr>
        <p:txBody>
          <a:bodyPr wrap="square" lIns="0" rtlCol="0">
            <a:spAutoFit/>
          </a:bodyPr>
          <a:lstStyle/>
          <a:p>
            <a:r>
              <a:rPr lang="en-US" dirty="0"/>
              <a:t>Financial</a:t>
            </a:r>
          </a:p>
        </p:txBody>
      </p:sp>
      <p:sp>
        <p:nvSpPr>
          <p:cNvPr id="19" name="Text Placeholder 2">
            <a:extLst>
              <a:ext uri="{FF2B5EF4-FFF2-40B4-BE49-F238E27FC236}">
                <a16:creationId xmlns:a16="http://schemas.microsoft.com/office/drawing/2014/main" id="{CADE214F-7AD0-1241-9327-E101F7C13CBA}"/>
              </a:ext>
            </a:extLst>
          </p:cNvPr>
          <p:cNvSpPr txBox="1">
            <a:spLocks/>
          </p:cNvSpPr>
          <p:nvPr/>
        </p:nvSpPr>
        <p:spPr>
          <a:xfrm>
            <a:off x="1171939" y="1449388"/>
            <a:ext cx="9848121" cy="535140"/>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ct val="0"/>
              </a:spcBef>
            </a:pPr>
            <a:r>
              <a:rPr lang="fr-CH" altLang="en-US" sz="2400" dirty="0" err="1">
                <a:solidFill>
                  <a:schemeClr val="accent2"/>
                </a:solidFill>
              </a:rPr>
              <a:t>Award</a:t>
            </a:r>
            <a:r>
              <a:rPr lang="fr-CH" altLang="en-US" sz="2400" dirty="0">
                <a:solidFill>
                  <a:schemeClr val="accent2"/>
                </a:solidFill>
              </a:rPr>
              <a:t> for supplies (and services, </a:t>
            </a:r>
            <a:r>
              <a:rPr lang="fr-CH" altLang="en-US" sz="2400" dirty="0" err="1">
                <a:solidFill>
                  <a:schemeClr val="accent2"/>
                </a:solidFill>
              </a:rPr>
              <a:t>exceptionally</a:t>
            </a:r>
            <a:r>
              <a:rPr lang="fr-CH" altLang="en-US" sz="2400" dirty="0">
                <a:solidFill>
                  <a:schemeClr val="accent2"/>
                </a:solidFill>
              </a:rPr>
              <a:t>) </a:t>
            </a:r>
            <a:r>
              <a:rPr lang="fr-CH" altLang="en-US" sz="2400" dirty="0" err="1">
                <a:solidFill>
                  <a:schemeClr val="accent2"/>
                </a:solidFill>
              </a:rPr>
              <a:t>based</a:t>
            </a:r>
            <a:r>
              <a:rPr lang="fr-CH" altLang="en-US" sz="2400" dirty="0">
                <a:solidFill>
                  <a:schemeClr val="accent2"/>
                </a:solidFill>
              </a:rPr>
              <a:t> on: </a:t>
            </a:r>
            <a:br>
              <a:rPr lang="fr-CH" altLang="en-US" sz="2400" dirty="0">
                <a:solidFill>
                  <a:schemeClr val="accent2"/>
                </a:solidFill>
              </a:rPr>
            </a:br>
            <a:r>
              <a:rPr lang="fr-CH" altLang="en-US" sz="2400" u="sng" dirty="0" err="1">
                <a:solidFill>
                  <a:schemeClr val="accent2"/>
                </a:solidFill>
              </a:rPr>
              <a:t>Lowest</a:t>
            </a:r>
            <a:r>
              <a:rPr lang="fr-CH" altLang="en-US" sz="2400" u="sng" dirty="0">
                <a:solidFill>
                  <a:schemeClr val="accent2"/>
                </a:solidFill>
              </a:rPr>
              <a:t> </a:t>
            </a:r>
            <a:r>
              <a:rPr lang="fr-CH" altLang="en-US" sz="2400" u="sng" dirty="0" err="1">
                <a:solidFill>
                  <a:schemeClr val="accent2"/>
                </a:solidFill>
              </a:rPr>
              <a:t>compliant</a:t>
            </a:r>
            <a:r>
              <a:rPr lang="fr-CH" altLang="en-US" sz="2400" u="sng" dirty="0">
                <a:solidFill>
                  <a:schemeClr val="accent2"/>
                </a:solidFill>
              </a:rPr>
              <a:t> </a:t>
            </a:r>
            <a:r>
              <a:rPr lang="fr-CH" altLang="en-US" sz="2400" u="sng" dirty="0" err="1">
                <a:solidFill>
                  <a:schemeClr val="accent2"/>
                </a:solidFill>
              </a:rPr>
              <a:t>bid</a:t>
            </a:r>
            <a:endParaRPr lang="fr-CH" altLang="en-US" sz="2400" dirty="0">
              <a:solidFill>
                <a:schemeClr val="accent2"/>
              </a:solidFill>
            </a:endParaRPr>
          </a:p>
        </p:txBody>
      </p:sp>
      <p:sp>
        <p:nvSpPr>
          <p:cNvPr id="20" name="TextBox 19"/>
          <p:cNvSpPr txBox="1"/>
          <p:nvPr/>
        </p:nvSpPr>
        <p:spPr>
          <a:xfrm>
            <a:off x="7061983" y="3193365"/>
            <a:ext cx="1195754" cy="369332"/>
          </a:xfrm>
          <a:prstGeom prst="rect">
            <a:avLst/>
          </a:prstGeom>
          <a:noFill/>
        </p:spPr>
        <p:txBody>
          <a:bodyPr wrap="square" lIns="0" rtlCol="0">
            <a:spAutoFit/>
          </a:bodyPr>
          <a:lstStyle/>
          <a:p>
            <a:r>
              <a:rPr lang="en-US" dirty="0"/>
              <a:t>Technical</a:t>
            </a:r>
          </a:p>
        </p:txBody>
      </p:sp>
      <p:sp>
        <p:nvSpPr>
          <p:cNvPr id="7" name="Chevron 6"/>
          <p:cNvSpPr/>
          <p:nvPr/>
        </p:nvSpPr>
        <p:spPr>
          <a:xfrm>
            <a:off x="8215533" y="3587262"/>
            <a:ext cx="914400" cy="1575581"/>
          </a:xfrm>
          <a:prstGeom prst="chevr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pic>
        <p:nvPicPr>
          <p:cNvPr id="21" name="Picture 20">
            <a:extLst>
              <a:ext uri="{FF2B5EF4-FFF2-40B4-BE49-F238E27FC236}">
                <a16:creationId xmlns:a16="http://schemas.microsoft.com/office/drawing/2014/main" id="{60C6C6E0-7EDF-3B47-9164-1A6ECD82F490}"/>
              </a:ext>
            </a:extLst>
          </p:cNvPr>
          <p:cNvPicPr>
            <a:picLocks noChangeAspect="1"/>
          </p:cNvPicPr>
          <p:nvPr/>
        </p:nvPicPr>
        <p:blipFill>
          <a:blip r:embed="rId5"/>
          <a:stretch>
            <a:fillRect/>
          </a:stretch>
        </p:blipFill>
        <p:spPr>
          <a:xfrm>
            <a:off x="9508617" y="2569504"/>
            <a:ext cx="2177825" cy="2177825"/>
          </a:xfrm>
          <a:prstGeom prst="rect">
            <a:avLst/>
          </a:prstGeom>
        </p:spPr>
      </p:pic>
    </p:spTree>
    <p:extLst>
      <p:ext uri="{BB962C8B-B14F-4D97-AF65-F5344CB8AC3E}">
        <p14:creationId xmlns:p14="http://schemas.microsoft.com/office/powerpoint/2010/main" val="34462086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accel="50000" fill="hold" nodeType="clickEffect" p14:presetBounceEnd="50000">
                                      <p:stCondLst>
                                        <p:cond delay="0"/>
                                      </p:stCondLst>
                                      <p:childTnLst>
                                        <p:animRot by="21600000" p14:bounceEnd="50000">
                                          <p:cBhvr>
                                            <p:cTn id="6" dur="3500" fill="hold"/>
                                            <p:tgtEl>
                                              <p:spTgt spid="9"/>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
                                            <p:tgtEl>
                                              <p:spTgt spid="14"/>
                                            </p:tgtEl>
                                          </p:cBhvr>
                                        </p:animEffect>
                                      </p:childTnLst>
                                    </p:cTn>
                                  </p:par>
                                  <p:par>
                                    <p:cTn id="10" presetID="2" presetClass="entr" presetSubtype="2"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par>
                                    <p:cTn id="14" presetID="8" presetClass="emph" presetSubtype="0" accel="50000" fill="hold" nodeType="withEffect" p14:presetBounceEnd="50000">
                                      <p:stCondLst>
                                        <p:cond delay="0"/>
                                      </p:stCondLst>
                                      <p:childTnLst>
                                        <p:animRot by="-21600000" p14:bounceEnd="50000">
                                          <p:cBhvr>
                                            <p:cTn id="15" dur="3500" fill="hold"/>
                                            <p:tgtEl>
                                              <p:spTgt spid="10"/>
                                            </p:tgtEl>
                                            <p:attrNameLst>
                                              <p:attrName>r</p:attrName>
                                            </p:attrNameLst>
                                          </p:cBhvr>
                                        </p:animRot>
                                      </p:childTnLst>
                                    </p:cTn>
                                  </p:par>
                                  <p:par>
                                    <p:cTn id="16" presetID="22" presetClass="entr" presetSubtype="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right)">
                                          <p:cBhvr>
                                            <p:cTn id="18" dur="500"/>
                                            <p:tgtEl>
                                              <p:spTgt spid="12"/>
                                            </p:tgtEl>
                                          </p:cBhvr>
                                        </p:animEffect>
                                      </p:childTnLst>
                                    </p:cTn>
                                  </p:par>
                                  <p:par>
                                    <p:cTn id="19" presetID="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0-#ppt_w/2"/>
                                              </p:val>
                                            </p:tav>
                                            <p:tav tm="100000">
                                              <p:val>
                                                <p:strVal val="#ppt_x"/>
                                              </p:val>
                                            </p:tav>
                                          </p:tavLst>
                                        </p:anim>
                                        <p:anim calcmode="lin" valueType="num">
                                          <p:cBhvr additive="base">
                                            <p:cTn id="22" dur="500" fill="hold"/>
                                            <p:tgtEl>
                                              <p:spTgt spid="18"/>
                                            </p:tgtEl>
                                            <p:attrNameLst>
                                              <p:attrName>ppt_y</p:attrName>
                                            </p:attrNameLst>
                                          </p:cBhvr>
                                          <p:tavLst>
                                            <p:tav tm="0">
                                              <p:val>
                                                <p:strVal val="#ppt_y"/>
                                              </p:val>
                                            </p:tav>
                                            <p:tav tm="100000">
                                              <p:val>
                                                <p:strVal val="#ppt_y"/>
                                              </p:val>
                                            </p:tav>
                                          </p:tavLst>
                                        </p:anim>
                                      </p:childTnLst>
                                    </p:cTn>
                                  </p:par>
                                  <p:par>
                                    <p:cTn id="23" presetID="8" presetClass="emph" presetSubtype="0" accel="50000" fill="hold" nodeType="withEffect" p14:presetBounceEnd="50000">
                                      <p:stCondLst>
                                        <p:cond delay="0"/>
                                      </p:stCondLst>
                                      <p:childTnLst>
                                        <p:animRot by="21600000" p14:bounceEnd="50000">
                                          <p:cBhvr>
                                            <p:cTn id="24" dur="3500" fill="hold"/>
                                            <p:tgtEl>
                                              <p:spTgt spid="11"/>
                                            </p:tgtEl>
                                            <p:attrNameLst>
                                              <p:attrName>r</p:attrName>
                                            </p:attrNameLst>
                                          </p:cBhvr>
                                        </p:animRot>
                                      </p:childTnLst>
                                    </p:cTn>
                                  </p:par>
                                  <p:par>
                                    <p:cTn id="25" presetID="22" presetClass="entr" presetSubtype="8"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 presetClass="entr" presetSubtype="2"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1+#ppt_w/2"/>
                                              </p:val>
                                            </p:tav>
                                            <p:tav tm="100000">
                                              <p:val>
                                                <p:strVal val="#ppt_x"/>
                                              </p:val>
                                            </p:tav>
                                          </p:tavLst>
                                        </p:anim>
                                        <p:anim calcmode="lin" valueType="num">
                                          <p:cBhvr additive="base">
                                            <p:cTn id="31"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4" grpId="0" animBg="1"/>
          <p:bldP spid="3" grpId="0" build="allAtOnce"/>
          <p:bldP spid="18" grpId="0"/>
          <p:bldP spid="20" grpId="0"/>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accel="50000" fill="hold" nodeType="clickEffect">
                                      <p:stCondLst>
                                        <p:cond delay="0"/>
                                      </p:stCondLst>
                                      <p:childTnLst>
                                        <p:animRot by="21600000">
                                          <p:cBhvr>
                                            <p:cTn id="12" dur="3500" fill="hold"/>
                                            <p:tgtEl>
                                              <p:spTgt spid="9"/>
                                            </p:tgtEl>
                                            <p:attrNameLst>
                                              <p:attrName>r</p:attrName>
                                            </p:attrNameLst>
                                          </p:cBhvr>
                                        </p:animRot>
                                      </p:childTnLst>
                                    </p:cTn>
                                  </p:par>
                                  <p:par>
                                    <p:cTn id="13" presetID="22" presetClass="entr" presetSubtype="8"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par>
                                    <p:cTn id="16" presetID="2" presetClass="entr" presetSubtype="2"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ppt_y"/>
                                              </p:val>
                                            </p:tav>
                                            <p:tav tm="100000">
                                              <p:val>
                                                <p:strVal val="#ppt_y"/>
                                              </p:val>
                                            </p:tav>
                                          </p:tavLst>
                                        </p:anim>
                                      </p:childTnLst>
                                    </p:cTn>
                                  </p:par>
                                  <p:par>
                                    <p:cTn id="20" presetID="8" presetClass="emph" presetSubtype="0" accel="50000" fill="hold" nodeType="withEffect">
                                      <p:stCondLst>
                                        <p:cond delay="0"/>
                                      </p:stCondLst>
                                      <p:childTnLst>
                                        <p:animRot by="-21600000">
                                          <p:cBhvr>
                                            <p:cTn id="21" dur="3500" fill="hold"/>
                                            <p:tgtEl>
                                              <p:spTgt spid="10"/>
                                            </p:tgtEl>
                                            <p:attrNameLst>
                                              <p:attrName>r</p:attrName>
                                            </p:attrNameLst>
                                          </p:cBhvr>
                                        </p:animRot>
                                      </p:childTnLst>
                                    </p:cTn>
                                  </p:par>
                                  <p:par>
                                    <p:cTn id="22" presetID="22" presetClass="entr" presetSubtype="2"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right)">
                                          <p:cBhvr>
                                            <p:cTn id="24" dur="500"/>
                                            <p:tgtEl>
                                              <p:spTgt spid="12"/>
                                            </p:tgtEl>
                                          </p:cBhvr>
                                        </p:animEffect>
                                      </p:childTnLst>
                                    </p:cTn>
                                  </p:par>
                                  <p:par>
                                    <p:cTn id="25" presetID="2" presetClass="entr" presetSubtype="8"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8" presetClass="emph" presetSubtype="0" accel="50000" fill="hold" nodeType="withEffect">
                                      <p:stCondLst>
                                        <p:cond delay="0"/>
                                      </p:stCondLst>
                                      <p:childTnLst>
                                        <p:animRot by="21600000">
                                          <p:cBhvr>
                                            <p:cTn id="30" dur="3500" fill="hold"/>
                                            <p:tgtEl>
                                              <p:spTgt spid="11"/>
                                            </p:tgtEl>
                                            <p:attrNameLst>
                                              <p:attrName>r</p:attrName>
                                            </p:attrNameLst>
                                          </p:cBhvr>
                                        </p:animRot>
                                      </p:childTnLst>
                                    </p:cTn>
                                  </p:par>
                                  <p:par>
                                    <p:cTn id="31" presetID="22" presetClass="entr" presetSubtype="8"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left)">
                                          <p:cBhvr>
                                            <p:cTn id="33" dur="500"/>
                                            <p:tgtEl>
                                              <p:spTgt spid="15"/>
                                            </p:tgtEl>
                                          </p:cBhvr>
                                        </p:animEffect>
                                      </p:childTnLst>
                                    </p:cTn>
                                  </p:par>
                                  <p:par>
                                    <p:cTn id="34" presetID="2" presetClass="entr" presetSubtype="2"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1+#ppt_w/2"/>
                                              </p:val>
                                            </p:tav>
                                            <p:tav tm="100000">
                                              <p:val>
                                                <p:strVal val="#ppt_x"/>
                                              </p:val>
                                            </p:tav>
                                          </p:tavLst>
                                        </p:anim>
                                        <p:anim calcmode="lin" valueType="num">
                                          <p:cBhvr additive="base">
                                            <p:cTn id="3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4" grpId="0" animBg="1"/>
          <p:bldP spid="3" grpId="0" build="allAtOnce"/>
          <p:bldP spid="18" grpId="0"/>
          <p:bldP spid="20" grpId="0"/>
          <p:bldP spid="7"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FD7D-3E54-374D-862A-BA884939E2A9}"/>
              </a:ext>
            </a:extLst>
          </p:cNvPr>
          <p:cNvSpPr>
            <a:spLocks noGrp="1"/>
          </p:cNvSpPr>
          <p:nvPr>
            <p:ph type="title"/>
          </p:nvPr>
        </p:nvSpPr>
        <p:spPr>
          <a:xfrm>
            <a:off x="412776" y="383646"/>
            <a:ext cx="11376024" cy="1065742"/>
          </a:xfrm>
        </p:spPr>
        <p:txBody>
          <a:bodyPr/>
          <a:lstStyle/>
          <a:p>
            <a:r>
              <a:rPr lang="en-US" dirty="0"/>
              <a:t>Principles of the Procurement Rules (4/4) </a:t>
            </a:r>
          </a:p>
        </p:txBody>
      </p:sp>
      <p:sp>
        <p:nvSpPr>
          <p:cNvPr id="4" name="Date Placeholder 3">
            <a:extLst>
              <a:ext uri="{FF2B5EF4-FFF2-40B4-BE49-F238E27FC236}">
                <a16:creationId xmlns:a16="http://schemas.microsoft.com/office/drawing/2014/main" id="{F1F303D6-1931-BB49-8BE7-FC18BE7E099F}"/>
              </a:ext>
            </a:extLst>
          </p:cNvPr>
          <p:cNvSpPr>
            <a:spLocks noGrp="1"/>
          </p:cNvSpPr>
          <p:nvPr>
            <p:ph type="dt" sz="half" idx="14"/>
          </p:nvPr>
        </p:nvSpPr>
        <p:spPr/>
        <p:txBody>
          <a:bodyPr/>
          <a:lstStyle/>
          <a:p>
            <a:fld id="{C9C0B05E-B21F-488D-BF43-607ACF1E07C6}" type="datetime1">
              <a:rPr lang="en-GB" smtClean="0"/>
              <a:t>07/05/2019</a:t>
            </a:fld>
            <a:endParaRPr lang="en-US" dirty="0"/>
          </a:p>
        </p:txBody>
      </p:sp>
      <p:sp>
        <p:nvSpPr>
          <p:cNvPr id="5" name="Footer Placeholder 4">
            <a:extLst>
              <a:ext uri="{FF2B5EF4-FFF2-40B4-BE49-F238E27FC236}">
                <a16:creationId xmlns:a16="http://schemas.microsoft.com/office/drawing/2014/main" id="{20D56402-A1DA-754C-863B-CCB35F0EBC24}"/>
              </a:ext>
            </a:extLst>
          </p:cNvPr>
          <p:cNvSpPr>
            <a:spLocks noGrp="1"/>
          </p:cNvSpPr>
          <p:nvPr>
            <p:ph type="ftr" sz="quarter" idx="15"/>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A4632B07-E895-A846-90AF-5BD7AEDC38AB}"/>
              </a:ext>
            </a:extLst>
          </p:cNvPr>
          <p:cNvSpPr>
            <a:spLocks noGrp="1"/>
          </p:cNvSpPr>
          <p:nvPr>
            <p:ph type="sldNum" sz="quarter" idx="16"/>
          </p:nvPr>
        </p:nvSpPr>
        <p:spPr/>
        <p:txBody>
          <a:bodyPr/>
          <a:lstStyle/>
          <a:p>
            <a:fld id="{36B5EA5A-BC32-A742-B11B-8E7414D5B535}" type="slidenum">
              <a:rPr lang="en-US" smtClean="0"/>
              <a:pPr/>
              <a:t>23</a:t>
            </a:fld>
            <a:endParaRPr lang="en-US" dirty="0"/>
          </a:p>
        </p:txBody>
      </p:sp>
      <p:sp>
        <p:nvSpPr>
          <p:cNvPr id="46" name="TextBox 45">
            <a:extLst>
              <a:ext uri="{FF2B5EF4-FFF2-40B4-BE49-F238E27FC236}">
                <a16:creationId xmlns:a16="http://schemas.microsoft.com/office/drawing/2014/main" id="{26E0B8AC-A2CA-3943-9388-5E6C4889B69A}"/>
              </a:ext>
            </a:extLst>
          </p:cNvPr>
          <p:cNvSpPr txBox="1"/>
          <p:nvPr/>
        </p:nvSpPr>
        <p:spPr>
          <a:xfrm>
            <a:off x="4695737" y="3621481"/>
            <a:ext cx="385042" cy="523220"/>
          </a:xfrm>
          <a:prstGeom prst="rect">
            <a:avLst/>
          </a:prstGeom>
          <a:noFill/>
        </p:spPr>
        <p:txBody>
          <a:bodyPr wrap="none" rtlCol="0">
            <a:spAutoFit/>
          </a:bodyPr>
          <a:lstStyle/>
          <a:p>
            <a:r>
              <a:rPr lang="en-US" sz="2800" b="1" dirty="0">
                <a:solidFill>
                  <a:schemeClr val="bg1"/>
                </a:solidFill>
              </a:rPr>
              <a:t>2</a:t>
            </a:r>
          </a:p>
        </p:txBody>
      </p:sp>
      <p:sp>
        <p:nvSpPr>
          <p:cNvPr id="15" name="Text Placeholder 2">
            <a:extLst>
              <a:ext uri="{FF2B5EF4-FFF2-40B4-BE49-F238E27FC236}">
                <a16:creationId xmlns:a16="http://schemas.microsoft.com/office/drawing/2014/main" id="{CADE214F-7AD0-1241-9327-E101F7C13CBA}"/>
              </a:ext>
            </a:extLst>
          </p:cNvPr>
          <p:cNvSpPr txBox="1">
            <a:spLocks/>
          </p:cNvSpPr>
          <p:nvPr/>
        </p:nvSpPr>
        <p:spPr>
          <a:xfrm>
            <a:off x="1171939" y="1592263"/>
            <a:ext cx="9848121" cy="668337"/>
          </a:xfrm>
          <a:prstGeom prst="rect">
            <a:avLst/>
          </a:prstGeom>
        </p:spPr>
        <p:txBody>
          <a:bodyPr vert="horz" lIns="0" tIns="0" rIns="0" bIns="0" rtlCol="0">
            <a:noAutofit/>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spcBef>
                <a:spcPct val="0"/>
              </a:spcBef>
            </a:pPr>
            <a:r>
              <a:rPr lang="fr-CH" altLang="en-US" sz="2400" dirty="0" err="1">
                <a:solidFill>
                  <a:schemeClr val="accent2"/>
                </a:solidFill>
              </a:rPr>
              <a:t>Award</a:t>
            </a:r>
            <a:r>
              <a:rPr lang="fr-CH" altLang="en-US" sz="2400" dirty="0">
                <a:solidFill>
                  <a:schemeClr val="accent2"/>
                </a:solidFill>
              </a:rPr>
              <a:t> for </a:t>
            </a:r>
            <a:r>
              <a:rPr lang="fr-CH" altLang="en-US" sz="2400" dirty="0" err="1">
                <a:solidFill>
                  <a:schemeClr val="accent2"/>
                </a:solidFill>
              </a:rPr>
              <a:t>industrial</a:t>
            </a:r>
            <a:r>
              <a:rPr lang="fr-CH" altLang="en-US" sz="2400" dirty="0">
                <a:solidFill>
                  <a:schemeClr val="accent2"/>
                </a:solidFill>
              </a:rPr>
              <a:t> services </a:t>
            </a:r>
            <a:r>
              <a:rPr lang="fr-CH" altLang="en-US" sz="2400" dirty="0" err="1">
                <a:solidFill>
                  <a:schemeClr val="accent2"/>
                </a:solidFill>
              </a:rPr>
              <a:t>based</a:t>
            </a:r>
            <a:r>
              <a:rPr lang="fr-CH" altLang="en-US" sz="2400" dirty="0">
                <a:solidFill>
                  <a:schemeClr val="accent2"/>
                </a:solidFill>
              </a:rPr>
              <a:t> on:</a:t>
            </a:r>
          </a:p>
          <a:p>
            <a:pPr algn="ctr">
              <a:spcBef>
                <a:spcPct val="0"/>
              </a:spcBef>
            </a:pPr>
            <a:r>
              <a:rPr lang="fr-CH" altLang="en-US" sz="2400" dirty="0">
                <a:solidFill>
                  <a:schemeClr val="accent2"/>
                </a:solidFill>
              </a:rPr>
              <a:t>Best Value For Money</a:t>
            </a:r>
          </a:p>
        </p:txBody>
      </p:sp>
      <p:sp>
        <p:nvSpPr>
          <p:cNvPr id="10" name="TextBox 9">
            <a:extLst>
              <a:ext uri="{FF2B5EF4-FFF2-40B4-BE49-F238E27FC236}">
                <a16:creationId xmlns:a16="http://schemas.microsoft.com/office/drawing/2014/main" id="{1F7314C6-DD36-9A4A-AA16-47D363510BD8}"/>
              </a:ext>
            </a:extLst>
          </p:cNvPr>
          <p:cNvSpPr txBox="1"/>
          <p:nvPr/>
        </p:nvSpPr>
        <p:spPr>
          <a:xfrm>
            <a:off x="9958605" y="5890927"/>
            <a:ext cx="1986784" cy="369332"/>
          </a:xfrm>
          <a:prstGeom prst="rect">
            <a:avLst/>
          </a:prstGeom>
          <a:noFill/>
        </p:spPr>
        <p:txBody>
          <a:bodyPr wrap="square" rtlCol="0">
            <a:spAutoFit/>
          </a:bodyPr>
          <a:lstStyle/>
          <a:p>
            <a:r>
              <a:rPr lang="fr-CH" altLang="en-US" dirty="0"/>
              <a:t>No </a:t>
            </a:r>
            <a:r>
              <a:rPr lang="fr-CH" altLang="en-US" dirty="0" err="1"/>
              <a:t>alignment</a:t>
            </a:r>
            <a:r>
              <a:rPr lang="fr-CH" altLang="en-US" dirty="0"/>
              <a:t> </a:t>
            </a:r>
            <a:r>
              <a:rPr lang="fr-CH" altLang="en-US" dirty="0" err="1"/>
              <a:t>rule</a:t>
            </a:r>
            <a:endParaRPr lang="en-GB" altLang="en-US" dirty="0"/>
          </a:p>
        </p:txBody>
      </p:sp>
      <p:pic>
        <p:nvPicPr>
          <p:cNvPr id="7" name="Picture 6">
            <a:extLst>
              <a:ext uri="{FF2B5EF4-FFF2-40B4-BE49-F238E27FC236}">
                <a16:creationId xmlns:a16="http://schemas.microsoft.com/office/drawing/2014/main" id="{12461781-D347-B743-AB29-8B39FF1B0B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4821" y="3204376"/>
            <a:ext cx="6790318" cy="2996399"/>
          </a:xfrm>
          <a:prstGeom prst="rect">
            <a:avLst/>
          </a:prstGeom>
        </p:spPr>
      </p:pic>
      <p:pic>
        <p:nvPicPr>
          <p:cNvPr id="11" name="Picture 10">
            <a:extLst>
              <a:ext uri="{FF2B5EF4-FFF2-40B4-BE49-F238E27FC236}">
                <a16:creationId xmlns:a16="http://schemas.microsoft.com/office/drawing/2014/main" id="{3A18C8D5-9BC1-C948-9936-74B80DD2C0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9690806" y="5921637"/>
            <a:ext cx="318421" cy="281680"/>
          </a:xfrm>
          <a:prstGeom prst="rect">
            <a:avLst/>
          </a:prstGeom>
        </p:spPr>
      </p:pic>
    </p:spTree>
    <p:extLst>
      <p:ext uri="{BB962C8B-B14F-4D97-AF65-F5344CB8AC3E}">
        <p14:creationId xmlns:p14="http://schemas.microsoft.com/office/powerpoint/2010/main" val="3598133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D6B4-AD10-B548-95EA-51D122907769}"/>
              </a:ext>
            </a:extLst>
          </p:cNvPr>
          <p:cNvSpPr>
            <a:spLocks noGrp="1"/>
          </p:cNvSpPr>
          <p:nvPr>
            <p:ph type="title"/>
          </p:nvPr>
        </p:nvSpPr>
        <p:spPr/>
        <p:txBody>
          <a:bodyPr/>
          <a:lstStyle/>
          <a:p>
            <a:r>
              <a:rPr lang="en-US" altLang="en-US" dirty="0">
                <a:cs typeface="Calibri" panose="020F0502020204030204" pitchFamily="34" charset="0"/>
              </a:rPr>
              <a:t>How do we buy? </a:t>
            </a:r>
            <a:endParaRPr lang="en-US" dirty="0"/>
          </a:p>
        </p:txBody>
      </p:sp>
      <p:sp>
        <p:nvSpPr>
          <p:cNvPr id="3" name="Text Placeholder 2">
            <a:extLst>
              <a:ext uri="{FF2B5EF4-FFF2-40B4-BE49-F238E27FC236}">
                <a16:creationId xmlns:a16="http://schemas.microsoft.com/office/drawing/2014/main" id="{17EB7D6C-E5AA-604D-B63E-030827003A53}"/>
              </a:ext>
            </a:extLst>
          </p:cNvPr>
          <p:cNvSpPr>
            <a:spLocks noGrp="1"/>
          </p:cNvSpPr>
          <p:nvPr>
            <p:ph type="body" idx="1"/>
          </p:nvPr>
        </p:nvSpPr>
        <p:spPr>
          <a:xfrm>
            <a:off x="407987" y="1592263"/>
            <a:ext cx="5616575" cy="1719348"/>
          </a:xfrm>
        </p:spPr>
        <p:txBody>
          <a:bodyPr/>
          <a:lstStyle/>
          <a:p>
            <a:pPr marL="0" lvl="1">
              <a:buClr>
                <a:srgbClr val="3861AA"/>
              </a:buClr>
            </a:pPr>
            <a:r>
              <a:rPr lang="en-US" altLang="fr-FR" sz="2200" dirty="0"/>
              <a:t>Off-the shelf or non-standard products which can be produced with existing manufacturing techniques or technologies:</a:t>
            </a:r>
          </a:p>
          <a:p>
            <a:pPr marL="342900" lvl="1" indent="-342900">
              <a:buClrTx/>
              <a:buFont typeface="Arial" panose="020B0604020202020204" pitchFamily="34" charset="0"/>
              <a:buChar char="•"/>
            </a:pPr>
            <a:r>
              <a:rPr lang="en-US" altLang="fr-FR" sz="2200" dirty="0">
                <a:solidFill>
                  <a:schemeClr val="tx1"/>
                </a:solidFill>
              </a:rPr>
              <a:t>Functional specification</a:t>
            </a:r>
          </a:p>
          <a:p>
            <a:endParaRPr lang="en-US" dirty="0"/>
          </a:p>
        </p:txBody>
      </p:sp>
      <p:sp>
        <p:nvSpPr>
          <p:cNvPr id="4" name="Text Placeholder 3">
            <a:extLst>
              <a:ext uri="{FF2B5EF4-FFF2-40B4-BE49-F238E27FC236}">
                <a16:creationId xmlns:a16="http://schemas.microsoft.com/office/drawing/2014/main" id="{21260A7B-CDBC-944E-9F9F-8824F8DC7884}"/>
              </a:ext>
            </a:extLst>
          </p:cNvPr>
          <p:cNvSpPr>
            <a:spLocks noGrp="1"/>
          </p:cNvSpPr>
          <p:nvPr>
            <p:ph type="body" sz="quarter" idx="3"/>
          </p:nvPr>
        </p:nvSpPr>
        <p:spPr>
          <a:xfrm>
            <a:off x="6172200" y="1604965"/>
            <a:ext cx="5616600" cy="1706645"/>
          </a:xfrm>
        </p:spPr>
        <p:txBody>
          <a:bodyPr/>
          <a:lstStyle/>
          <a:p>
            <a:pPr marL="0" lvl="1">
              <a:buClr>
                <a:srgbClr val="3861AA"/>
              </a:buClr>
            </a:pPr>
            <a:r>
              <a:rPr lang="en-US" altLang="fr-FR" sz="2200" dirty="0"/>
              <a:t>Non-standard products where industry has neither the required know-how nor the interest to develop and design the products:</a:t>
            </a:r>
          </a:p>
          <a:p>
            <a:pPr marL="342900" lvl="1" indent="-342900">
              <a:buClrTx/>
              <a:buFont typeface="Arial" panose="020B0604020202020204" pitchFamily="34" charset="0"/>
              <a:buChar char="•"/>
            </a:pPr>
            <a:r>
              <a:rPr lang="en-US" altLang="fr-FR" sz="2200" dirty="0">
                <a:solidFill>
                  <a:schemeClr val="tx1"/>
                </a:solidFill>
              </a:rPr>
              <a:t>Build-to-Print specification</a:t>
            </a:r>
          </a:p>
          <a:p>
            <a:endParaRPr lang="en-US" dirty="0"/>
          </a:p>
        </p:txBody>
      </p:sp>
      <p:sp>
        <p:nvSpPr>
          <p:cNvPr id="7" name="Date Placeholder 6">
            <a:extLst>
              <a:ext uri="{FF2B5EF4-FFF2-40B4-BE49-F238E27FC236}">
                <a16:creationId xmlns:a16="http://schemas.microsoft.com/office/drawing/2014/main" id="{CF7FEE2B-5C8A-B54F-B637-DC9386D8DC2A}"/>
              </a:ext>
            </a:extLst>
          </p:cNvPr>
          <p:cNvSpPr>
            <a:spLocks noGrp="1"/>
          </p:cNvSpPr>
          <p:nvPr>
            <p:ph type="dt" sz="half" idx="15"/>
          </p:nvPr>
        </p:nvSpPr>
        <p:spPr/>
        <p:txBody>
          <a:bodyPr/>
          <a:lstStyle/>
          <a:p>
            <a:fld id="{CB37204B-89E4-4D71-B0E9-D4C4773D8C36}" type="datetime1">
              <a:rPr lang="en-GB" smtClean="0"/>
              <a:t>07/05/2019</a:t>
            </a:fld>
            <a:endParaRPr lang="en-US" dirty="0"/>
          </a:p>
        </p:txBody>
      </p:sp>
      <p:sp>
        <p:nvSpPr>
          <p:cNvPr id="8" name="Footer Placeholder 7">
            <a:extLst>
              <a:ext uri="{FF2B5EF4-FFF2-40B4-BE49-F238E27FC236}">
                <a16:creationId xmlns:a16="http://schemas.microsoft.com/office/drawing/2014/main" id="{8793047F-B1B4-EC43-B470-58238F864402}"/>
              </a:ext>
            </a:extLst>
          </p:cNvPr>
          <p:cNvSpPr>
            <a:spLocks noGrp="1"/>
          </p:cNvSpPr>
          <p:nvPr>
            <p:ph type="ftr" sz="quarter" idx="16"/>
          </p:nvPr>
        </p:nvSpPr>
        <p:spPr/>
        <p:txBody>
          <a:bodyPr/>
          <a:lstStyle/>
          <a:p>
            <a:r>
              <a:rPr lang="en-US" smtClean="0"/>
              <a:t>Anders Unnervik</a:t>
            </a:r>
            <a:endParaRPr lang="en-US" dirty="0"/>
          </a:p>
        </p:txBody>
      </p:sp>
      <p:sp>
        <p:nvSpPr>
          <p:cNvPr id="9" name="Slide Number Placeholder 8">
            <a:extLst>
              <a:ext uri="{FF2B5EF4-FFF2-40B4-BE49-F238E27FC236}">
                <a16:creationId xmlns:a16="http://schemas.microsoft.com/office/drawing/2014/main" id="{C0849293-480C-404E-9D27-8E1E14916FEC}"/>
              </a:ext>
            </a:extLst>
          </p:cNvPr>
          <p:cNvSpPr>
            <a:spLocks noGrp="1"/>
          </p:cNvSpPr>
          <p:nvPr>
            <p:ph type="sldNum" sz="quarter" idx="17"/>
          </p:nvPr>
        </p:nvSpPr>
        <p:spPr/>
        <p:txBody>
          <a:bodyPr/>
          <a:lstStyle/>
          <a:p>
            <a:fld id="{36B5EA5A-BC32-A742-B11B-8E7414D5B535}" type="slidenum">
              <a:rPr lang="en-US" smtClean="0"/>
              <a:pPr/>
              <a:t>24</a:t>
            </a:fld>
            <a:endParaRPr lang="en-US" dirty="0"/>
          </a:p>
        </p:txBody>
      </p:sp>
      <p:sp>
        <p:nvSpPr>
          <p:cNvPr id="20" name="TextBox 19">
            <a:extLst>
              <a:ext uri="{FF2B5EF4-FFF2-40B4-BE49-F238E27FC236}">
                <a16:creationId xmlns:a16="http://schemas.microsoft.com/office/drawing/2014/main" id="{7BEC00B3-18D8-D64C-81E2-315F92F9E4FF}"/>
              </a:ext>
            </a:extLst>
          </p:cNvPr>
          <p:cNvSpPr txBox="1"/>
          <p:nvPr/>
        </p:nvSpPr>
        <p:spPr>
          <a:xfrm>
            <a:off x="9131742" y="3634644"/>
            <a:ext cx="2686707" cy="430887"/>
          </a:xfrm>
          <a:prstGeom prst="rect">
            <a:avLst/>
          </a:prstGeom>
          <a:noFill/>
        </p:spPr>
        <p:txBody>
          <a:bodyPr wrap="square" lIns="0" tIns="0" rIns="0" bIns="0" rtlCol="0">
            <a:spAutoFit/>
          </a:bodyPr>
          <a:lstStyle/>
          <a:p>
            <a:r>
              <a:rPr lang="en-US" altLang="en-US" sz="1000" dirty="0"/>
              <a:t>Prototypes and or Pre-series might be required.</a:t>
            </a:r>
          </a:p>
          <a:p>
            <a:endParaRPr lang="en-US" dirty="0"/>
          </a:p>
        </p:txBody>
      </p:sp>
      <p:pic>
        <p:nvPicPr>
          <p:cNvPr id="16" name="Picture Placeholder 15">
            <a:extLst>
              <a:ext uri="{FF2B5EF4-FFF2-40B4-BE49-F238E27FC236}">
                <a16:creationId xmlns:a16="http://schemas.microsoft.com/office/drawing/2014/main" id="{5509C4EC-E6E7-944C-9079-CD741B40084D}"/>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83"/>
          <a:stretch/>
        </p:blipFill>
        <p:spPr>
          <a:xfrm>
            <a:off x="6162773" y="3824288"/>
            <a:ext cx="5616575" cy="2371725"/>
          </a:xfrm>
        </p:spPr>
      </p:pic>
      <p:grpSp>
        <p:nvGrpSpPr>
          <p:cNvPr id="10" name="Group 9">
            <a:extLst>
              <a:ext uri="{FF2B5EF4-FFF2-40B4-BE49-F238E27FC236}">
                <a16:creationId xmlns:a16="http://schemas.microsoft.com/office/drawing/2014/main" id="{466803F0-CAAF-B349-BE2C-32A55F67E481}"/>
              </a:ext>
            </a:extLst>
          </p:cNvPr>
          <p:cNvGrpSpPr/>
          <p:nvPr/>
        </p:nvGrpSpPr>
        <p:grpSpPr>
          <a:xfrm>
            <a:off x="407988" y="3824288"/>
            <a:ext cx="5616574" cy="2371725"/>
            <a:chOff x="407988" y="3824288"/>
            <a:chExt cx="5616574" cy="2371725"/>
          </a:xfrm>
        </p:grpSpPr>
        <p:sp>
          <p:nvSpPr>
            <p:cNvPr id="19" name="Rectangle 18">
              <a:extLst>
                <a:ext uri="{FF2B5EF4-FFF2-40B4-BE49-F238E27FC236}">
                  <a16:creationId xmlns:a16="http://schemas.microsoft.com/office/drawing/2014/main" id="{B94C20EA-BCA4-5849-98A8-14CD65C797B5}"/>
                </a:ext>
              </a:extLst>
            </p:cNvPr>
            <p:cNvSpPr/>
            <p:nvPr/>
          </p:nvSpPr>
          <p:spPr>
            <a:xfrm>
              <a:off x="407988" y="3824288"/>
              <a:ext cx="5616574" cy="2371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140B95C-3C78-D949-B2E9-F40FA212CC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2006" y="4374290"/>
              <a:ext cx="5130247" cy="1604105"/>
            </a:xfrm>
            <a:prstGeom prst="rect">
              <a:avLst/>
            </a:prstGeom>
          </p:spPr>
        </p:pic>
      </p:grpSp>
    </p:spTree>
    <p:extLst>
      <p:ext uri="{BB962C8B-B14F-4D97-AF65-F5344CB8AC3E}">
        <p14:creationId xmlns:p14="http://schemas.microsoft.com/office/powerpoint/2010/main" val="195285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fade">
                                      <p:cBhvr>
                                        <p:cTn id="18" dur="500"/>
                                        <p:tgtEl>
                                          <p:spTgt spid="4">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uiExpand="1" build="p"/>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4AE60A-A4F2-9B4D-A784-6319299EE0D5}"/>
              </a:ext>
            </a:extLst>
          </p:cNvPr>
          <p:cNvSpPr>
            <a:spLocks noGrp="1"/>
          </p:cNvSpPr>
          <p:nvPr>
            <p:ph idx="1"/>
          </p:nvPr>
        </p:nvSpPr>
        <p:spPr>
          <a:xfrm>
            <a:off x="2316164" y="1592263"/>
            <a:ext cx="9467849" cy="4608512"/>
          </a:xfrm>
        </p:spPr>
        <p:txBody>
          <a:bodyPr/>
          <a:lstStyle/>
          <a:p>
            <a:pPr>
              <a:buNone/>
            </a:pPr>
            <a:r>
              <a:rPr lang="en-US" altLang="en-US" sz="2000" dirty="0">
                <a:solidFill>
                  <a:schemeClr val="accent2"/>
                </a:solidFill>
              </a:rPr>
              <a:t>“Price enquiry” (</a:t>
            </a:r>
            <a:r>
              <a:rPr lang="en-US" altLang="en-US" sz="2000" dirty="0" err="1">
                <a:solidFill>
                  <a:schemeClr val="accent2"/>
                </a:solidFill>
              </a:rPr>
              <a:t>Demande</a:t>
            </a:r>
            <a:r>
              <a:rPr lang="en-US" altLang="en-US" sz="2000" dirty="0">
                <a:solidFill>
                  <a:schemeClr val="accent2"/>
                </a:solidFill>
              </a:rPr>
              <a:t> </a:t>
            </a:r>
            <a:r>
              <a:rPr lang="en-US" altLang="en-US" sz="2000" dirty="0" err="1">
                <a:solidFill>
                  <a:schemeClr val="accent2"/>
                </a:solidFill>
              </a:rPr>
              <a:t>d’Offre</a:t>
            </a:r>
            <a:r>
              <a:rPr lang="en-US" altLang="en-US" sz="2000" dirty="0">
                <a:solidFill>
                  <a:schemeClr val="accent2"/>
                </a:solidFill>
              </a:rPr>
              <a:t> - DO)</a:t>
            </a:r>
            <a:endParaRPr lang="en-AU" altLang="en-US" sz="2000" dirty="0">
              <a:solidFill>
                <a:schemeClr val="accent2"/>
              </a:solidFill>
            </a:endParaRPr>
          </a:p>
          <a:p>
            <a:pPr>
              <a:buFontTx/>
              <a:buChar char="•"/>
            </a:pPr>
            <a:r>
              <a:rPr lang="en-AU" altLang="en-US" sz="2000" dirty="0"/>
              <a:t>Submission deadline: 4 weeks from date of dispatch; </a:t>
            </a:r>
          </a:p>
          <a:p>
            <a:pPr>
              <a:buFontTx/>
              <a:buChar char="•"/>
            </a:pPr>
            <a:r>
              <a:rPr lang="en-AU" altLang="en-US" sz="2000" dirty="0"/>
              <a:t>All price enquiries above 50’000 CHF are also sent to the </a:t>
            </a:r>
            <a:br>
              <a:rPr lang="en-AU" altLang="en-US" sz="2000" dirty="0"/>
            </a:br>
            <a:r>
              <a:rPr lang="en-AU" altLang="en-US" sz="2000" dirty="0"/>
              <a:t>Industrial Liaison Officers (ILOs) for information;</a:t>
            </a:r>
          </a:p>
          <a:p>
            <a:endParaRPr lang="en-US" dirty="0"/>
          </a:p>
        </p:txBody>
      </p:sp>
      <p:sp>
        <p:nvSpPr>
          <p:cNvPr id="3" name="Title 2">
            <a:extLst>
              <a:ext uri="{FF2B5EF4-FFF2-40B4-BE49-F238E27FC236}">
                <a16:creationId xmlns:a16="http://schemas.microsoft.com/office/drawing/2014/main" id="{2C30AF25-6059-6C48-B673-699FED9DE5B9}"/>
              </a:ext>
            </a:extLst>
          </p:cNvPr>
          <p:cNvSpPr>
            <a:spLocks noGrp="1"/>
          </p:cNvSpPr>
          <p:nvPr>
            <p:ph type="title"/>
          </p:nvPr>
        </p:nvSpPr>
        <p:spPr/>
        <p:txBody>
          <a:bodyPr/>
          <a:lstStyle/>
          <a:p>
            <a:r>
              <a:rPr lang="en-US" altLang="fr-FR" dirty="0">
                <a:solidFill>
                  <a:schemeClr val="accent1"/>
                </a:solidFill>
                <a:cs typeface="Calibri" panose="020F0502020204030204" pitchFamily="34" charset="0"/>
              </a:rPr>
              <a:t>Enquiries between 10’000 and 200’000 CHF</a:t>
            </a:r>
            <a:r>
              <a:rPr lang="en-GB" altLang="fr-FR" dirty="0">
                <a:solidFill>
                  <a:schemeClr val="accent1"/>
                </a:solidFill>
                <a:cs typeface="Calibri" panose="020F0502020204030204" pitchFamily="34" charset="0"/>
              </a:rPr>
              <a:t/>
            </a:r>
            <a:br>
              <a:rPr lang="en-GB" altLang="fr-FR" dirty="0">
                <a:solidFill>
                  <a:schemeClr val="accent1"/>
                </a:solidFill>
                <a:cs typeface="Calibri" panose="020F0502020204030204" pitchFamily="34" charset="0"/>
              </a:rPr>
            </a:br>
            <a:endParaRPr lang="en-US" dirty="0">
              <a:solidFill>
                <a:schemeClr val="accent1"/>
              </a:solidFill>
            </a:endParaRPr>
          </a:p>
        </p:txBody>
      </p:sp>
      <p:sp>
        <p:nvSpPr>
          <p:cNvPr id="4" name="Date Placeholder 3">
            <a:extLst>
              <a:ext uri="{FF2B5EF4-FFF2-40B4-BE49-F238E27FC236}">
                <a16:creationId xmlns:a16="http://schemas.microsoft.com/office/drawing/2014/main" id="{B0F98181-D2D9-BC48-9B26-13F2BD7B8BDB}"/>
              </a:ext>
            </a:extLst>
          </p:cNvPr>
          <p:cNvSpPr>
            <a:spLocks noGrp="1"/>
          </p:cNvSpPr>
          <p:nvPr>
            <p:ph type="dt" sz="half" idx="10"/>
          </p:nvPr>
        </p:nvSpPr>
        <p:spPr/>
        <p:txBody>
          <a:bodyPr/>
          <a:lstStyle/>
          <a:p>
            <a:fld id="{93A34BB4-097D-489A-ABA2-51AA76FF5521}" type="datetime1">
              <a:rPr lang="en-GB" smtClean="0"/>
              <a:t>07/05/2019</a:t>
            </a:fld>
            <a:endParaRPr lang="en-US" dirty="0"/>
          </a:p>
        </p:txBody>
      </p:sp>
      <p:sp>
        <p:nvSpPr>
          <p:cNvPr id="5" name="Footer Placeholder 4">
            <a:extLst>
              <a:ext uri="{FF2B5EF4-FFF2-40B4-BE49-F238E27FC236}">
                <a16:creationId xmlns:a16="http://schemas.microsoft.com/office/drawing/2014/main" id="{2EB75167-67B2-4A48-A240-C1FD83E018C1}"/>
              </a:ext>
            </a:extLst>
          </p:cNvPr>
          <p:cNvSpPr>
            <a:spLocks noGrp="1"/>
          </p:cNvSpPr>
          <p:nvPr>
            <p:ph type="ftr" sz="quarter" idx="11"/>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15FE579B-4B26-7342-9487-2E90A243FAD1}"/>
              </a:ext>
            </a:extLst>
          </p:cNvPr>
          <p:cNvSpPr>
            <a:spLocks noGrp="1"/>
          </p:cNvSpPr>
          <p:nvPr>
            <p:ph type="sldNum" sz="quarter" idx="12"/>
          </p:nvPr>
        </p:nvSpPr>
        <p:spPr/>
        <p:txBody>
          <a:bodyPr/>
          <a:lstStyle/>
          <a:p>
            <a:fld id="{36B5EA5A-BC32-A742-B11B-8E7414D5B535}" type="slidenum">
              <a:rPr lang="en-US" smtClean="0"/>
              <a:pPr/>
              <a:t>25</a:t>
            </a:fld>
            <a:endParaRPr lang="en-US" dirty="0"/>
          </a:p>
        </p:txBody>
      </p:sp>
      <p:sp>
        <p:nvSpPr>
          <p:cNvPr id="7" name="Freeform 6">
            <a:extLst>
              <a:ext uri="{FF2B5EF4-FFF2-40B4-BE49-F238E27FC236}">
                <a16:creationId xmlns:a16="http://schemas.microsoft.com/office/drawing/2014/main" id="{A48D4D3A-DF2F-1D4B-A617-F0B4EBD719F6}"/>
              </a:ext>
            </a:extLst>
          </p:cNvPr>
          <p:cNvSpPr>
            <a:spLocks noEditPoints="1"/>
          </p:cNvSpPr>
          <p:nvPr/>
        </p:nvSpPr>
        <p:spPr bwMode="auto">
          <a:xfrm>
            <a:off x="850694" y="4010669"/>
            <a:ext cx="771905" cy="1974206"/>
          </a:xfrm>
          <a:custGeom>
            <a:avLst/>
            <a:gdLst>
              <a:gd name="T0" fmla="*/ 34 w 69"/>
              <a:gd name="T1" fmla="*/ 33 h 177"/>
              <a:gd name="T2" fmla="*/ 0 w 69"/>
              <a:gd name="T3" fmla="*/ 16 h 177"/>
              <a:gd name="T4" fmla="*/ 34 w 69"/>
              <a:gd name="T5" fmla="*/ 0 h 177"/>
              <a:gd name="T6" fmla="*/ 69 w 69"/>
              <a:gd name="T7" fmla="*/ 16 h 177"/>
              <a:gd name="T8" fmla="*/ 34 w 69"/>
              <a:gd name="T9" fmla="*/ 33 h 177"/>
              <a:gd name="T10" fmla="*/ 34 w 69"/>
              <a:gd name="T11" fmla="*/ 157 h 177"/>
              <a:gd name="T12" fmla="*/ 0 w 69"/>
              <a:gd name="T13" fmla="*/ 141 h 177"/>
              <a:gd name="T14" fmla="*/ 0 w 69"/>
              <a:gd name="T15" fmla="*/ 161 h 177"/>
              <a:gd name="T16" fmla="*/ 34 w 69"/>
              <a:gd name="T17" fmla="*/ 177 h 177"/>
              <a:gd name="T18" fmla="*/ 69 w 69"/>
              <a:gd name="T19" fmla="*/ 161 h 177"/>
              <a:gd name="T20" fmla="*/ 69 w 69"/>
              <a:gd name="T21" fmla="*/ 141 h 177"/>
              <a:gd name="T22" fmla="*/ 34 w 69"/>
              <a:gd name="T23" fmla="*/ 157 h 177"/>
              <a:gd name="T24" fmla="*/ 34 w 69"/>
              <a:gd name="T25" fmla="*/ 128 h 177"/>
              <a:gd name="T26" fmla="*/ 0 w 69"/>
              <a:gd name="T27" fmla="*/ 112 h 177"/>
              <a:gd name="T28" fmla="*/ 0 w 69"/>
              <a:gd name="T29" fmla="*/ 132 h 177"/>
              <a:gd name="T30" fmla="*/ 34 w 69"/>
              <a:gd name="T31" fmla="*/ 148 h 177"/>
              <a:gd name="T32" fmla="*/ 69 w 69"/>
              <a:gd name="T33" fmla="*/ 132 h 177"/>
              <a:gd name="T34" fmla="*/ 69 w 69"/>
              <a:gd name="T35" fmla="*/ 112 h 177"/>
              <a:gd name="T36" fmla="*/ 34 w 69"/>
              <a:gd name="T37" fmla="*/ 128 h 177"/>
              <a:gd name="T38" fmla="*/ 34 w 69"/>
              <a:gd name="T39" fmla="*/ 99 h 177"/>
              <a:gd name="T40" fmla="*/ 0 w 69"/>
              <a:gd name="T41" fmla="*/ 83 h 177"/>
              <a:gd name="T42" fmla="*/ 0 w 69"/>
              <a:gd name="T43" fmla="*/ 103 h 177"/>
              <a:gd name="T44" fmla="*/ 34 w 69"/>
              <a:gd name="T45" fmla="*/ 119 h 177"/>
              <a:gd name="T46" fmla="*/ 69 w 69"/>
              <a:gd name="T47" fmla="*/ 103 h 177"/>
              <a:gd name="T48" fmla="*/ 69 w 69"/>
              <a:gd name="T49" fmla="*/ 83 h 177"/>
              <a:gd name="T50" fmla="*/ 34 w 69"/>
              <a:gd name="T51" fmla="*/ 99 h 177"/>
              <a:gd name="T52" fmla="*/ 34 w 69"/>
              <a:gd name="T53" fmla="*/ 71 h 177"/>
              <a:gd name="T54" fmla="*/ 0 w 69"/>
              <a:gd name="T55" fmla="*/ 54 h 177"/>
              <a:gd name="T56" fmla="*/ 0 w 69"/>
              <a:gd name="T57" fmla="*/ 74 h 177"/>
              <a:gd name="T58" fmla="*/ 34 w 69"/>
              <a:gd name="T59" fmla="*/ 90 h 177"/>
              <a:gd name="T60" fmla="*/ 69 w 69"/>
              <a:gd name="T61" fmla="*/ 74 h 177"/>
              <a:gd name="T62" fmla="*/ 69 w 69"/>
              <a:gd name="T63" fmla="*/ 54 h 177"/>
              <a:gd name="T64" fmla="*/ 34 w 69"/>
              <a:gd name="T65" fmla="*/ 71 h 177"/>
              <a:gd name="T66" fmla="*/ 34 w 69"/>
              <a:gd name="T67" fmla="*/ 42 h 177"/>
              <a:gd name="T68" fmla="*/ 0 w 69"/>
              <a:gd name="T69" fmla="*/ 25 h 177"/>
              <a:gd name="T70" fmla="*/ 0 w 69"/>
              <a:gd name="T71" fmla="*/ 45 h 177"/>
              <a:gd name="T72" fmla="*/ 34 w 69"/>
              <a:gd name="T73" fmla="*/ 61 h 177"/>
              <a:gd name="T74" fmla="*/ 69 w 69"/>
              <a:gd name="T75" fmla="*/ 45 h 177"/>
              <a:gd name="T76" fmla="*/ 69 w 69"/>
              <a:gd name="T77" fmla="*/ 25 h 177"/>
              <a:gd name="T78" fmla="*/ 34 w 69"/>
              <a:gd name="T79" fmla="*/ 4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9" h="177">
                <a:moveTo>
                  <a:pt x="34" y="33"/>
                </a:moveTo>
                <a:cubicBezTo>
                  <a:pt x="15" y="33"/>
                  <a:pt x="0" y="25"/>
                  <a:pt x="0" y="16"/>
                </a:cubicBezTo>
                <a:cubicBezTo>
                  <a:pt x="0" y="7"/>
                  <a:pt x="15" y="0"/>
                  <a:pt x="34" y="0"/>
                </a:cubicBezTo>
                <a:cubicBezTo>
                  <a:pt x="53" y="0"/>
                  <a:pt x="69" y="7"/>
                  <a:pt x="69" y="16"/>
                </a:cubicBezTo>
                <a:cubicBezTo>
                  <a:pt x="69" y="25"/>
                  <a:pt x="53" y="33"/>
                  <a:pt x="34" y="33"/>
                </a:cubicBezTo>
                <a:close/>
                <a:moveTo>
                  <a:pt x="34" y="157"/>
                </a:moveTo>
                <a:cubicBezTo>
                  <a:pt x="15" y="157"/>
                  <a:pt x="0" y="150"/>
                  <a:pt x="0" y="141"/>
                </a:cubicBezTo>
                <a:cubicBezTo>
                  <a:pt x="0" y="161"/>
                  <a:pt x="0" y="161"/>
                  <a:pt x="0" y="161"/>
                </a:cubicBezTo>
                <a:cubicBezTo>
                  <a:pt x="0" y="170"/>
                  <a:pt x="15" y="177"/>
                  <a:pt x="34" y="177"/>
                </a:cubicBezTo>
                <a:cubicBezTo>
                  <a:pt x="53" y="177"/>
                  <a:pt x="69" y="170"/>
                  <a:pt x="69" y="161"/>
                </a:cubicBezTo>
                <a:cubicBezTo>
                  <a:pt x="69" y="141"/>
                  <a:pt x="69" y="141"/>
                  <a:pt x="69" y="141"/>
                </a:cubicBezTo>
                <a:cubicBezTo>
                  <a:pt x="69" y="150"/>
                  <a:pt x="53" y="157"/>
                  <a:pt x="34" y="157"/>
                </a:cubicBezTo>
                <a:close/>
                <a:moveTo>
                  <a:pt x="34" y="128"/>
                </a:moveTo>
                <a:cubicBezTo>
                  <a:pt x="15" y="128"/>
                  <a:pt x="0" y="121"/>
                  <a:pt x="0" y="112"/>
                </a:cubicBezTo>
                <a:cubicBezTo>
                  <a:pt x="0" y="132"/>
                  <a:pt x="0" y="132"/>
                  <a:pt x="0" y="132"/>
                </a:cubicBezTo>
                <a:cubicBezTo>
                  <a:pt x="0" y="141"/>
                  <a:pt x="15" y="148"/>
                  <a:pt x="34" y="148"/>
                </a:cubicBezTo>
                <a:cubicBezTo>
                  <a:pt x="53" y="148"/>
                  <a:pt x="69" y="141"/>
                  <a:pt x="69" y="132"/>
                </a:cubicBezTo>
                <a:cubicBezTo>
                  <a:pt x="69" y="112"/>
                  <a:pt x="69" y="112"/>
                  <a:pt x="69" y="112"/>
                </a:cubicBezTo>
                <a:cubicBezTo>
                  <a:pt x="69" y="121"/>
                  <a:pt x="53" y="128"/>
                  <a:pt x="34" y="128"/>
                </a:cubicBezTo>
                <a:close/>
                <a:moveTo>
                  <a:pt x="34" y="99"/>
                </a:moveTo>
                <a:cubicBezTo>
                  <a:pt x="15" y="99"/>
                  <a:pt x="0" y="92"/>
                  <a:pt x="0" y="83"/>
                </a:cubicBezTo>
                <a:cubicBezTo>
                  <a:pt x="0" y="103"/>
                  <a:pt x="0" y="103"/>
                  <a:pt x="0" y="103"/>
                </a:cubicBezTo>
                <a:cubicBezTo>
                  <a:pt x="0" y="112"/>
                  <a:pt x="15" y="119"/>
                  <a:pt x="34" y="119"/>
                </a:cubicBezTo>
                <a:cubicBezTo>
                  <a:pt x="53" y="119"/>
                  <a:pt x="69" y="112"/>
                  <a:pt x="69" y="103"/>
                </a:cubicBezTo>
                <a:cubicBezTo>
                  <a:pt x="69" y="83"/>
                  <a:pt x="69" y="83"/>
                  <a:pt x="69" y="83"/>
                </a:cubicBezTo>
                <a:cubicBezTo>
                  <a:pt x="69" y="92"/>
                  <a:pt x="53" y="99"/>
                  <a:pt x="34" y="99"/>
                </a:cubicBezTo>
                <a:close/>
                <a:moveTo>
                  <a:pt x="34" y="71"/>
                </a:moveTo>
                <a:cubicBezTo>
                  <a:pt x="15" y="71"/>
                  <a:pt x="0" y="63"/>
                  <a:pt x="0" y="54"/>
                </a:cubicBezTo>
                <a:cubicBezTo>
                  <a:pt x="0" y="74"/>
                  <a:pt x="0" y="74"/>
                  <a:pt x="0" y="74"/>
                </a:cubicBezTo>
                <a:cubicBezTo>
                  <a:pt x="0" y="83"/>
                  <a:pt x="15" y="90"/>
                  <a:pt x="34" y="90"/>
                </a:cubicBezTo>
                <a:cubicBezTo>
                  <a:pt x="53" y="90"/>
                  <a:pt x="69" y="83"/>
                  <a:pt x="69" y="74"/>
                </a:cubicBezTo>
                <a:cubicBezTo>
                  <a:pt x="69" y="54"/>
                  <a:pt x="69" y="54"/>
                  <a:pt x="69" y="54"/>
                </a:cubicBezTo>
                <a:cubicBezTo>
                  <a:pt x="69" y="63"/>
                  <a:pt x="53" y="71"/>
                  <a:pt x="34" y="71"/>
                </a:cubicBezTo>
                <a:close/>
                <a:moveTo>
                  <a:pt x="34" y="42"/>
                </a:moveTo>
                <a:cubicBezTo>
                  <a:pt x="15" y="42"/>
                  <a:pt x="0" y="34"/>
                  <a:pt x="0" y="25"/>
                </a:cubicBezTo>
                <a:cubicBezTo>
                  <a:pt x="0" y="45"/>
                  <a:pt x="0" y="45"/>
                  <a:pt x="0" y="45"/>
                </a:cubicBezTo>
                <a:cubicBezTo>
                  <a:pt x="0" y="54"/>
                  <a:pt x="15" y="61"/>
                  <a:pt x="34" y="61"/>
                </a:cubicBezTo>
                <a:cubicBezTo>
                  <a:pt x="53" y="61"/>
                  <a:pt x="69" y="54"/>
                  <a:pt x="69" y="45"/>
                </a:cubicBezTo>
                <a:cubicBezTo>
                  <a:pt x="69" y="25"/>
                  <a:pt x="69" y="25"/>
                  <a:pt x="69" y="25"/>
                </a:cubicBezTo>
                <a:cubicBezTo>
                  <a:pt x="69" y="34"/>
                  <a:pt x="53" y="42"/>
                  <a:pt x="34" y="4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pic>
        <p:nvPicPr>
          <p:cNvPr id="12" name="Picture 11">
            <a:extLst>
              <a:ext uri="{FF2B5EF4-FFF2-40B4-BE49-F238E27FC236}">
                <a16:creationId xmlns:a16="http://schemas.microsoft.com/office/drawing/2014/main" id="{EAF622EA-CB84-6245-BD81-8B9D437E7BF8}"/>
              </a:ext>
            </a:extLst>
          </p:cNvPr>
          <p:cNvPicPr>
            <a:picLocks noChangeAspect="1"/>
          </p:cNvPicPr>
          <p:nvPr/>
        </p:nvPicPr>
        <p:blipFill>
          <a:blip r:embed="rId2"/>
          <a:stretch>
            <a:fillRect/>
          </a:stretch>
        </p:blipFill>
        <p:spPr>
          <a:xfrm>
            <a:off x="9563524" y="2314207"/>
            <a:ext cx="2270394" cy="2641071"/>
          </a:xfrm>
          <a:prstGeom prst="rect">
            <a:avLst/>
          </a:prstGeom>
        </p:spPr>
      </p:pic>
    </p:spTree>
    <p:extLst>
      <p:ext uri="{BB962C8B-B14F-4D97-AF65-F5344CB8AC3E}">
        <p14:creationId xmlns:p14="http://schemas.microsoft.com/office/powerpoint/2010/main" val="40636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nodeType="withEffect">
                                  <p:stCondLst>
                                    <p:cond delay="100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4AE60A-A4F2-9B4D-A784-6319299EE0D5}"/>
              </a:ext>
            </a:extLst>
          </p:cNvPr>
          <p:cNvSpPr>
            <a:spLocks noGrp="1"/>
          </p:cNvSpPr>
          <p:nvPr>
            <p:ph idx="1"/>
          </p:nvPr>
        </p:nvSpPr>
        <p:spPr>
          <a:xfrm>
            <a:off x="2351088" y="1664494"/>
            <a:ext cx="9467849" cy="4608512"/>
          </a:xfrm>
        </p:spPr>
        <p:txBody>
          <a:bodyPr/>
          <a:lstStyle/>
          <a:p>
            <a:pPr algn="just">
              <a:buNone/>
            </a:pPr>
            <a:r>
              <a:rPr lang="en-US" altLang="en-US" sz="2000" dirty="0">
                <a:solidFill>
                  <a:schemeClr val="accent2"/>
                </a:solidFill>
              </a:rPr>
              <a:t>“Market Survey” (MS)</a:t>
            </a:r>
          </a:p>
          <a:p>
            <a:pPr>
              <a:buFontTx/>
              <a:buChar char="•"/>
            </a:pPr>
            <a:r>
              <a:rPr lang="en-US" altLang="en-US" sz="2000" dirty="0"/>
              <a:t>Prior announcement in CERN’s procurement website, see </a:t>
            </a:r>
            <a:br>
              <a:rPr lang="en-US" altLang="en-US" sz="2000" dirty="0"/>
            </a:br>
            <a:r>
              <a:rPr lang="en-US" altLang="en-US" sz="2000" dirty="0"/>
              <a:t>“</a:t>
            </a:r>
            <a:r>
              <a:rPr lang="en-US" altLang="en-US" sz="2000" dirty="0">
                <a:hlinkClick r:id="rId2"/>
              </a:rPr>
              <a:t>Business Opportunities</a:t>
            </a:r>
            <a:r>
              <a:rPr lang="en-US" altLang="en-US" sz="2000" dirty="0"/>
              <a:t>” </a:t>
            </a:r>
          </a:p>
          <a:p>
            <a:pPr lvl="1"/>
            <a:r>
              <a:rPr lang="en-US" altLang="en-US" dirty="0"/>
              <a:t>At this stage, interested firms are encouraged to contact CERN in </a:t>
            </a:r>
            <a:br>
              <a:rPr lang="en-US" altLang="en-US" dirty="0"/>
            </a:br>
            <a:r>
              <a:rPr lang="en-US" altLang="en-US" dirty="0"/>
              <a:t>order to have a clear understanding of the requirement, allowing </a:t>
            </a:r>
            <a:br>
              <a:rPr lang="en-US" altLang="en-US" dirty="0"/>
            </a:br>
            <a:r>
              <a:rPr lang="en-US" altLang="en-US" dirty="0"/>
              <a:t>them to begin their organization ahead of the tendering process</a:t>
            </a:r>
            <a:r>
              <a:rPr lang="en-US" altLang="en-US" sz="1400" dirty="0"/>
              <a:t>. </a:t>
            </a:r>
            <a:endParaRPr lang="en-US" altLang="en-US" sz="1600" dirty="0"/>
          </a:p>
          <a:p>
            <a:pPr>
              <a:buFontTx/>
              <a:buChar char="•"/>
            </a:pPr>
            <a:r>
              <a:rPr lang="en-US" altLang="en-US" sz="2000" dirty="0"/>
              <a:t>Market surveys consist of:</a:t>
            </a:r>
          </a:p>
          <a:p>
            <a:pPr lvl="1">
              <a:buFontTx/>
              <a:buChar char="•"/>
            </a:pPr>
            <a:r>
              <a:rPr lang="en-US" altLang="en-US" dirty="0"/>
              <a:t>“Technical Description” and;</a:t>
            </a:r>
          </a:p>
          <a:p>
            <a:pPr lvl="1">
              <a:buFontTx/>
              <a:buChar char="•"/>
            </a:pPr>
            <a:r>
              <a:rPr lang="en-US" altLang="en-US" dirty="0"/>
              <a:t>“Qualification Questionnaire” (financial and technical).</a:t>
            </a:r>
          </a:p>
          <a:p>
            <a:pPr>
              <a:buFontTx/>
              <a:buChar char="•"/>
            </a:pPr>
            <a:r>
              <a:rPr lang="en-US" altLang="en-US" sz="2000" dirty="0"/>
              <a:t>Submission deadline: 4 weeks, or more if the MS is still online. </a:t>
            </a:r>
            <a:endParaRPr lang="en-US" altLang="en-US" sz="3600" dirty="0"/>
          </a:p>
          <a:p>
            <a:endParaRPr lang="en-US" dirty="0"/>
          </a:p>
        </p:txBody>
      </p:sp>
      <p:sp>
        <p:nvSpPr>
          <p:cNvPr id="3" name="Title 2">
            <a:extLst>
              <a:ext uri="{FF2B5EF4-FFF2-40B4-BE49-F238E27FC236}">
                <a16:creationId xmlns:a16="http://schemas.microsoft.com/office/drawing/2014/main" id="{2C30AF25-6059-6C48-B673-699FED9DE5B9}"/>
              </a:ext>
            </a:extLst>
          </p:cNvPr>
          <p:cNvSpPr>
            <a:spLocks noGrp="1"/>
          </p:cNvSpPr>
          <p:nvPr>
            <p:ph type="title"/>
          </p:nvPr>
        </p:nvSpPr>
        <p:spPr/>
        <p:txBody>
          <a:bodyPr/>
          <a:lstStyle/>
          <a:p>
            <a:pPr>
              <a:defRPr/>
            </a:pPr>
            <a:r>
              <a:rPr lang="en-US" dirty="0">
                <a:solidFill>
                  <a:schemeClr val="accent1"/>
                </a:solidFill>
                <a:latin typeface="+mn-lt"/>
                <a:cs typeface="Calibri" panose="020F0502020204030204" pitchFamily="34" charset="0"/>
              </a:rPr>
              <a:t>Enquiries exceeding 200’000 CHF (1/2)</a:t>
            </a:r>
          </a:p>
        </p:txBody>
      </p:sp>
      <p:sp>
        <p:nvSpPr>
          <p:cNvPr id="4" name="Date Placeholder 3">
            <a:extLst>
              <a:ext uri="{FF2B5EF4-FFF2-40B4-BE49-F238E27FC236}">
                <a16:creationId xmlns:a16="http://schemas.microsoft.com/office/drawing/2014/main" id="{B0F98181-D2D9-BC48-9B26-13F2BD7B8BDB}"/>
              </a:ext>
            </a:extLst>
          </p:cNvPr>
          <p:cNvSpPr>
            <a:spLocks noGrp="1"/>
          </p:cNvSpPr>
          <p:nvPr>
            <p:ph type="dt" sz="half" idx="10"/>
          </p:nvPr>
        </p:nvSpPr>
        <p:spPr/>
        <p:txBody>
          <a:bodyPr/>
          <a:lstStyle/>
          <a:p>
            <a:fld id="{A248E32A-A24D-4D7C-A038-942A78215DDE}" type="datetime1">
              <a:rPr lang="en-GB" smtClean="0"/>
              <a:t>07/05/2019</a:t>
            </a:fld>
            <a:endParaRPr lang="en-US" dirty="0"/>
          </a:p>
        </p:txBody>
      </p:sp>
      <p:sp>
        <p:nvSpPr>
          <p:cNvPr id="5" name="Footer Placeholder 4">
            <a:extLst>
              <a:ext uri="{FF2B5EF4-FFF2-40B4-BE49-F238E27FC236}">
                <a16:creationId xmlns:a16="http://schemas.microsoft.com/office/drawing/2014/main" id="{2EB75167-67B2-4A48-A240-C1FD83E018C1}"/>
              </a:ext>
            </a:extLst>
          </p:cNvPr>
          <p:cNvSpPr>
            <a:spLocks noGrp="1"/>
          </p:cNvSpPr>
          <p:nvPr>
            <p:ph type="ftr" sz="quarter" idx="11"/>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15FE579B-4B26-7342-9487-2E90A243FAD1}"/>
              </a:ext>
            </a:extLst>
          </p:cNvPr>
          <p:cNvSpPr>
            <a:spLocks noGrp="1"/>
          </p:cNvSpPr>
          <p:nvPr>
            <p:ph type="sldNum" sz="quarter" idx="12"/>
          </p:nvPr>
        </p:nvSpPr>
        <p:spPr/>
        <p:txBody>
          <a:bodyPr/>
          <a:lstStyle/>
          <a:p>
            <a:fld id="{36B5EA5A-BC32-A742-B11B-8E7414D5B535}" type="slidenum">
              <a:rPr lang="en-US" smtClean="0"/>
              <a:pPr/>
              <a:t>26</a:t>
            </a:fld>
            <a:endParaRPr lang="en-US" dirty="0"/>
          </a:p>
        </p:txBody>
      </p:sp>
      <p:sp>
        <p:nvSpPr>
          <p:cNvPr id="9" name="Freeform 5">
            <a:extLst>
              <a:ext uri="{FF2B5EF4-FFF2-40B4-BE49-F238E27FC236}">
                <a16:creationId xmlns:a16="http://schemas.microsoft.com/office/drawing/2014/main" id="{C13CF54E-43A3-1743-87DB-65B40AF3A83F}"/>
              </a:ext>
            </a:extLst>
          </p:cNvPr>
          <p:cNvSpPr>
            <a:spLocks noEditPoints="1"/>
          </p:cNvSpPr>
          <p:nvPr/>
        </p:nvSpPr>
        <p:spPr bwMode="auto">
          <a:xfrm>
            <a:off x="850696" y="2719482"/>
            <a:ext cx="767227" cy="3265393"/>
          </a:xfrm>
          <a:custGeom>
            <a:avLst/>
            <a:gdLst>
              <a:gd name="T0" fmla="*/ 0 w 69"/>
              <a:gd name="T1" fmla="*/ 17 h 293"/>
              <a:gd name="T2" fmla="*/ 69 w 69"/>
              <a:gd name="T3" fmla="*/ 17 h 293"/>
              <a:gd name="T4" fmla="*/ 35 w 69"/>
              <a:gd name="T5" fmla="*/ 274 h 293"/>
              <a:gd name="T6" fmla="*/ 0 w 69"/>
              <a:gd name="T7" fmla="*/ 277 h 293"/>
              <a:gd name="T8" fmla="*/ 69 w 69"/>
              <a:gd name="T9" fmla="*/ 277 h 293"/>
              <a:gd name="T10" fmla="*/ 35 w 69"/>
              <a:gd name="T11" fmla="*/ 274 h 293"/>
              <a:gd name="T12" fmla="*/ 0 w 69"/>
              <a:gd name="T13" fmla="*/ 228 h 293"/>
              <a:gd name="T14" fmla="*/ 35 w 69"/>
              <a:gd name="T15" fmla="*/ 264 h 293"/>
              <a:gd name="T16" fmla="*/ 69 w 69"/>
              <a:gd name="T17" fmla="*/ 228 h 293"/>
              <a:gd name="T18" fmla="*/ 35 w 69"/>
              <a:gd name="T19" fmla="*/ 216 h 293"/>
              <a:gd name="T20" fmla="*/ 0 w 69"/>
              <a:gd name="T21" fmla="*/ 219 h 293"/>
              <a:gd name="T22" fmla="*/ 69 w 69"/>
              <a:gd name="T23" fmla="*/ 219 h 293"/>
              <a:gd name="T24" fmla="*/ 35 w 69"/>
              <a:gd name="T25" fmla="*/ 216 h 293"/>
              <a:gd name="T26" fmla="*/ 0 w 69"/>
              <a:gd name="T27" fmla="*/ 170 h 293"/>
              <a:gd name="T28" fmla="*/ 35 w 69"/>
              <a:gd name="T29" fmla="*/ 207 h 293"/>
              <a:gd name="T30" fmla="*/ 69 w 69"/>
              <a:gd name="T31" fmla="*/ 170 h 293"/>
              <a:gd name="T32" fmla="*/ 35 w 69"/>
              <a:gd name="T33" fmla="*/ 158 h 293"/>
              <a:gd name="T34" fmla="*/ 0 w 69"/>
              <a:gd name="T35" fmla="*/ 161 h 293"/>
              <a:gd name="T36" fmla="*/ 69 w 69"/>
              <a:gd name="T37" fmla="*/ 161 h 293"/>
              <a:gd name="T38" fmla="*/ 35 w 69"/>
              <a:gd name="T39" fmla="*/ 158 h 293"/>
              <a:gd name="T40" fmla="*/ 0 w 69"/>
              <a:gd name="T41" fmla="*/ 113 h 293"/>
              <a:gd name="T42" fmla="*/ 35 w 69"/>
              <a:gd name="T43" fmla="*/ 149 h 293"/>
              <a:gd name="T44" fmla="*/ 69 w 69"/>
              <a:gd name="T45" fmla="*/ 113 h 293"/>
              <a:gd name="T46" fmla="*/ 35 w 69"/>
              <a:gd name="T47" fmla="*/ 100 h 293"/>
              <a:gd name="T48" fmla="*/ 0 w 69"/>
              <a:gd name="T49" fmla="*/ 104 h 293"/>
              <a:gd name="T50" fmla="*/ 69 w 69"/>
              <a:gd name="T51" fmla="*/ 104 h 293"/>
              <a:gd name="T52" fmla="*/ 35 w 69"/>
              <a:gd name="T53" fmla="*/ 100 h 293"/>
              <a:gd name="T54" fmla="*/ 0 w 69"/>
              <a:gd name="T55" fmla="*/ 55 h 293"/>
              <a:gd name="T56" fmla="*/ 35 w 69"/>
              <a:gd name="T57" fmla="*/ 91 h 293"/>
              <a:gd name="T58" fmla="*/ 69 w 69"/>
              <a:gd name="T59" fmla="*/ 55 h 293"/>
              <a:gd name="T60" fmla="*/ 35 w 69"/>
              <a:gd name="T61" fmla="*/ 42 h 293"/>
              <a:gd name="T62" fmla="*/ 0 w 69"/>
              <a:gd name="T63" fmla="*/ 46 h 293"/>
              <a:gd name="T64" fmla="*/ 69 w 69"/>
              <a:gd name="T65" fmla="*/ 46 h 293"/>
              <a:gd name="T66" fmla="*/ 35 w 69"/>
              <a:gd name="T67" fmla="*/ 4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293">
                <a:moveTo>
                  <a:pt x="35" y="33"/>
                </a:moveTo>
                <a:cubicBezTo>
                  <a:pt x="16" y="33"/>
                  <a:pt x="0" y="26"/>
                  <a:pt x="0" y="17"/>
                </a:cubicBezTo>
                <a:cubicBezTo>
                  <a:pt x="0" y="8"/>
                  <a:pt x="16" y="0"/>
                  <a:pt x="35" y="0"/>
                </a:cubicBezTo>
                <a:cubicBezTo>
                  <a:pt x="54" y="0"/>
                  <a:pt x="69" y="8"/>
                  <a:pt x="69" y="17"/>
                </a:cubicBezTo>
                <a:cubicBezTo>
                  <a:pt x="69" y="26"/>
                  <a:pt x="54" y="33"/>
                  <a:pt x="35" y="33"/>
                </a:cubicBezTo>
                <a:close/>
                <a:moveTo>
                  <a:pt x="35" y="274"/>
                </a:moveTo>
                <a:cubicBezTo>
                  <a:pt x="16" y="274"/>
                  <a:pt x="0" y="266"/>
                  <a:pt x="0" y="257"/>
                </a:cubicBezTo>
                <a:cubicBezTo>
                  <a:pt x="0" y="277"/>
                  <a:pt x="0" y="277"/>
                  <a:pt x="0" y="277"/>
                </a:cubicBezTo>
                <a:cubicBezTo>
                  <a:pt x="0" y="286"/>
                  <a:pt x="16" y="293"/>
                  <a:pt x="35" y="293"/>
                </a:cubicBezTo>
                <a:cubicBezTo>
                  <a:pt x="54" y="293"/>
                  <a:pt x="69" y="286"/>
                  <a:pt x="69" y="277"/>
                </a:cubicBezTo>
                <a:cubicBezTo>
                  <a:pt x="69" y="257"/>
                  <a:pt x="69" y="257"/>
                  <a:pt x="69" y="257"/>
                </a:cubicBezTo>
                <a:cubicBezTo>
                  <a:pt x="69" y="266"/>
                  <a:pt x="54" y="274"/>
                  <a:pt x="35" y="274"/>
                </a:cubicBezTo>
                <a:close/>
                <a:moveTo>
                  <a:pt x="35" y="245"/>
                </a:moveTo>
                <a:cubicBezTo>
                  <a:pt x="16" y="245"/>
                  <a:pt x="0" y="237"/>
                  <a:pt x="0" y="228"/>
                </a:cubicBezTo>
                <a:cubicBezTo>
                  <a:pt x="0" y="248"/>
                  <a:pt x="0" y="248"/>
                  <a:pt x="0" y="248"/>
                </a:cubicBezTo>
                <a:cubicBezTo>
                  <a:pt x="0" y="257"/>
                  <a:pt x="16" y="264"/>
                  <a:pt x="35" y="264"/>
                </a:cubicBezTo>
                <a:cubicBezTo>
                  <a:pt x="54" y="264"/>
                  <a:pt x="69" y="257"/>
                  <a:pt x="69" y="248"/>
                </a:cubicBezTo>
                <a:cubicBezTo>
                  <a:pt x="69" y="228"/>
                  <a:pt x="69" y="228"/>
                  <a:pt x="69" y="228"/>
                </a:cubicBezTo>
                <a:cubicBezTo>
                  <a:pt x="69" y="237"/>
                  <a:pt x="54" y="245"/>
                  <a:pt x="35" y="245"/>
                </a:cubicBezTo>
                <a:close/>
                <a:moveTo>
                  <a:pt x="35" y="216"/>
                </a:moveTo>
                <a:cubicBezTo>
                  <a:pt x="16" y="216"/>
                  <a:pt x="0" y="208"/>
                  <a:pt x="0" y="199"/>
                </a:cubicBezTo>
                <a:cubicBezTo>
                  <a:pt x="0" y="219"/>
                  <a:pt x="0" y="219"/>
                  <a:pt x="0" y="219"/>
                </a:cubicBezTo>
                <a:cubicBezTo>
                  <a:pt x="0" y="228"/>
                  <a:pt x="16" y="236"/>
                  <a:pt x="35" y="236"/>
                </a:cubicBezTo>
                <a:cubicBezTo>
                  <a:pt x="54" y="236"/>
                  <a:pt x="69" y="228"/>
                  <a:pt x="69" y="219"/>
                </a:cubicBezTo>
                <a:cubicBezTo>
                  <a:pt x="69" y="199"/>
                  <a:pt x="69" y="199"/>
                  <a:pt x="69" y="199"/>
                </a:cubicBezTo>
                <a:cubicBezTo>
                  <a:pt x="69" y="208"/>
                  <a:pt x="54" y="216"/>
                  <a:pt x="35" y="216"/>
                </a:cubicBezTo>
                <a:close/>
                <a:moveTo>
                  <a:pt x="35" y="187"/>
                </a:moveTo>
                <a:cubicBezTo>
                  <a:pt x="16" y="187"/>
                  <a:pt x="0" y="180"/>
                  <a:pt x="0" y="170"/>
                </a:cubicBezTo>
                <a:cubicBezTo>
                  <a:pt x="0" y="190"/>
                  <a:pt x="0" y="190"/>
                  <a:pt x="0" y="190"/>
                </a:cubicBezTo>
                <a:cubicBezTo>
                  <a:pt x="0" y="199"/>
                  <a:pt x="16" y="207"/>
                  <a:pt x="35" y="207"/>
                </a:cubicBezTo>
                <a:cubicBezTo>
                  <a:pt x="54" y="207"/>
                  <a:pt x="69" y="199"/>
                  <a:pt x="69" y="190"/>
                </a:cubicBezTo>
                <a:cubicBezTo>
                  <a:pt x="69" y="170"/>
                  <a:pt x="69" y="170"/>
                  <a:pt x="69" y="170"/>
                </a:cubicBezTo>
                <a:cubicBezTo>
                  <a:pt x="69" y="180"/>
                  <a:pt x="54" y="187"/>
                  <a:pt x="35" y="187"/>
                </a:cubicBezTo>
                <a:close/>
                <a:moveTo>
                  <a:pt x="35" y="158"/>
                </a:moveTo>
                <a:cubicBezTo>
                  <a:pt x="16" y="158"/>
                  <a:pt x="0" y="151"/>
                  <a:pt x="0" y="142"/>
                </a:cubicBezTo>
                <a:cubicBezTo>
                  <a:pt x="0" y="161"/>
                  <a:pt x="0" y="161"/>
                  <a:pt x="0" y="161"/>
                </a:cubicBezTo>
                <a:cubicBezTo>
                  <a:pt x="0" y="170"/>
                  <a:pt x="16" y="178"/>
                  <a:pt x="35" y="178"/>
                </a:cubicBezTo>
                <a:cubicBezTo>
                  <a:pt x="54" y="178"/>
                  <a:pt x="69" y="170"/>
                  <a:pt x="69" y="161"/>
                </a:cubicBezTo>
                <a:cubicBezTo>
                  <a:pt x="69" y="142"/>
                  <a:pt x="69" y="142"/>
                  <a:pt x="69" y="142"/>
                </a:cubicBezTo>
                <a:cubicBezTo>
                  <a:pt x="69" y="151"/>
                  <a:pt x="54" y="158"/>
                  <a:pt x="35" y="158"/>
                </a:cubicBezTo>
                <a:close/>
                <a:moveTo>
                  <a:pt x="35" y="129"/>
                </a:moveTo>
                <a:cubicBezTo>
                  <a:pt x="16" y="129"/>
                  <a:pt x="0" y="122"/>
                  <a:pt x="0" y="113"/>
                </a:cubicBezTo>
                <a:cubicBezTo>
                  <a:pt x="0" y="132"/>
                  <a:pt x="0" y="132"/>
                  <a:pt x="0" y="132"/>
                </a:cubicBezTo>
                <a:cubicBezTo>
                  <a:pt x="0" y="141"/>
                  <a:pt x="16" y="149"/>
                  <a:pt x="35" y="149"/>
                </a:cubicBezTo>
                <a:cubicBezTo>
                  <a:pt x="54" y="149"/>
                  <a:pt x="69" y="141"/>
                  <a:pt x="69" y="132"/>
                </a:cubicBezTo>
                <a:cubicBezTo>
                  <a:pt x="69" y="113"/>
                  <a:pt x="69" y="113"/>
                  <a:pt x="69" y="113"/>
                </a:cubicBezTo>
                <a:cubicBezTo>
                  <a:pt x="69" y="122"/>
                  <a:pt x="54" y="129"/>
                  <a:pt x="35" y="129"/>
                </a:cubicBezTo>
                <a:close/>
                <a:moveTo>
                  <a:pt x="35" y="100"/>
                </a:moveTo>
                <a:cubicBezTo>
                  <a:pt x="16" y="100"/>
                  <a:pt x="0" y="93"/>
                  <a:pt x="0" y="84"/>
                </a:cubicBezTo>
                <a:cubicBezTo>
                  <a:pt x="0" y="104"/>
                  <a:pt x="0" y="104"/>
                  <a:pt x="0" y="104"/>
                </a:cubicBezTo>
                <a:cubicBezTo>
                  <a:pt x="0" y="113"/>
                  <a:pt x="16" y="120"/>
                  <a:pt x="35" y="120"/>
                </a:cubicBezTo>
                <a:cubicBezTo>
                  <a:pt x="54" y="120"/>
                  <a:pt x="69" y="113"/>
                  <a:pt x="69" y="104"/>
                </a:cubicBezTo>
                <a:cubicBezTo>
                  <a:pt x="69" y="84"/>
                  <a:pt x="69" y="84"/>
                  <a:pt x="69" y="84"/>
                </a:cubicBezTo>
                <a:cubicBezTo>
                  <a:pt x="69" y="93"/>
                  <a:pt x="54" y="100"/>
                  <a:pt x="35" y="100"/>
                </a:cubicBezTo>
                <a:close/>
                <a:moveTo>
                  <a:pt x="35" y="71"/>
                </a:moveTo>
                <a:cubicBezTo>
                  <a:pt x="16" y="71"/>
                  <a:pt x="0" y="64"/>
                  <a:pt x="0" y="55"/>
                </a:cubicBezTo>
                <a:cubicBezTo>
                  <a:pt x="0" y="75"/>
                  <a:pt x="0" y="75"/>
                  <a:pt x="0" y="75"/>
                </a:cubicBezTo>
                <a:cubicBezTo>
                  <a:pt x="0" y="84"/>
                  <a:pt x="16" y="91"/>
                  <a:pt x="35" y="91"/>
                </a:cubicBezTo>
                <a:cubicBezTo>
                  <a:pt x="54" y="91"/>
                  <a:pt x="69" y="84"/>
                  <a:pt x="69" y="75"/>
                </a:cubicBezTo>
                <a:cubicBezTo>
                  <a:pt x="69" y="55"/>
                  <a:pt x="69" y="55"/>
                  <a:pt x="69" y="55"/>
                </a:cubicBezTo>
                <a:cubicBezTo>
                  <a:pt x="69" y="64"/>
                  <a:pt x="54" y="71"/>
                  <a:pt x="35" y="71"/>
                </a:cubicBezTo>
                <a:close/>
                <a:moveTo>
                  <a:pt x="35" y="42"/>
                </a:moveTo>
                <a:cubicBezTo>
                  <a:pt x="16" y="42"/>
                  <a:pt x="0" y="35"/>
                  <a:pt x="0" y="26"/>
                </a:cubicBezTo>
                <a:cubicBezTo>
                  <a:pt x="0" y="46"/>
                  <a:pt x="0" y="46"/>
                  <a:pt x="0" y="46"/>
                </a:cubicBezTo>
                <a:cubicBezTo>
                  <a:pt x="0" y="55"/>
                  <a:pt x="16" y="62"/>
                  <a:pt x="35" y="62"/>
                </a:cubicBezTo>
                <a:cubicBezTo>
                  <a:pt x="54" y="62"/>
                  <a:pt x="69" y="55"/>
                  <a:pt x="69" y="46"/>
                </a:cubicBezTo>
                <a:cubicBezTo>
                  <a:pt x="69" y="26"/>
                  <a:pt x="69" y="26"/>
                  <a:pt x="69" y="26"/>
                </a:cubicBezTo>
                <a:cubicBezTo>
                  <a:pt x="69" y="35"/>
                  <a:pt x="54" y="42"/>
                  <a:pt x="35" y="4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pic>
        <p:nvPicPr>
          <p:cNvPr id="11" name="Picture 10">
            <a:extLst>
              <a:ext uri="{FF2B5EF4-FFF2-40B4-BE49-F238E27FC236}">
                <a16:creationId xmlns:a16="http://schemas.microsoft.com/office/drawing/2014/main" id="{5C2D0199-03AC-4547-94B2-F4E88EF3666F}"/>
              </a:ext>
            </a:extLst>
          </p:cNvPr>
          <p:cNvPicPr>
            <a:picLocks noChangeAspect="1"/>
          </p:cNvPicPr>
          <p:nvPr/>
        </p:nvPicPr>
        <p:blipFill>
          <a:blip r:embed="rId3"/>
          <a:stretch>
            <a:fillRect/>
          </a:stretch>
        </p:blipFill>
        <p:spPr>
          <a:xfrm>
            <a:off x="9647537" y="1406838"/>
            <a:ext cx="2564511" cy="3622373"/>
          </a:xfrm>
          <a:prstGeom prst="rect">
            <a:avLst/>
          </a:prstGeom>
        </p:spPr>
      </p:pic>
    </p:spTree>
    <p:extLst>
      <p:ext uri="{BB962C8B-B14F-4D97-AF65-F5344CB8AC3E}">
        <p14:creationId xmlns:p14="http://schemas.microsoft.com/office/powerpoint/2010/main" val="386110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fade">
                                      <p:cBhvr>
                                        <p:cTn id="30" dur="500"/>
                                        <p:tgtEl>
                                          <p:spTgt spid="2">
                                            <p:txEl>
                                              <p:pRg st="6" end="6"/>
                                            </p:txEl>
                                          </p:spTgt>
                                        </p:tgtEl>
                                      </p:cBhvr>
                                    </p:animEffect>
                                  </p:childTnLst>
                                </p:cTn>
                              </p:par>
                              <p:par>
                                <p:cTn id="31" presetID="10" presetClass="entr" presetSubtype="0" fill="hold" nodeType="withEffect">
                                  <p:stCondLst>
                                    <p:cond delay="10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4AE60A-A4F2-9B4D-A784-6319299EE0D5}"/>
              </a:ext>
            </a:extLst>
          </p:cNvPr>
          <p:cNvSpPr>
            <a:spLocks noGrp="1"/>
          </p:cNvSpPr>
          <p:nvPr>
            <p:ph idx="1"/>
          </p:nvPr>
        </p:nvSpPr>
        <p:spPr>
          <a:xfrm>
            <a:off x="2351088" y="1592263"/>
            <a:ext cx="7524750" cy="4608512"/>
          </a:xfrm>
        </p:spPr>
        <p:txBody>
          <a:bodyPr/>
          <a:lstStyle/>
          <a:p>
            <a:pPr>
              <a:buNone/>
            </a:pPr>
            <a:r>
              <a:rPr lang="en-US" altLang="en-US" sz="2000" dirty="0">
                <a:solidFill>
                  <a:schemeClr val="accent2"/>
                </a:solidFill>
              </a:rPr>
              <a:t>“Invitation to tender” (IT)</a:t>
            </a:r>
          </a:p>
          <a:p>
            <a:pPr>
              <a:buFontTx/>
              <a:buChar char="•"/>
            </a:pPr>
            <a:r>
              <a:rPr lang="en-AU" altLang="en-US" sz="1800" dirty="0"/>
              <a:t>Sent to qualified and selected firms only;</a:t>
            </a:r>
          </a:p>
          <a:p>
            <a:pPr>
              <a:buFontTx/>
              <a:buChar char="•"/>
            </a:pPr>
            <a:r>
              <a:rPr lang="en-AU" altLang="en-US" sz="1800" dirty="0"/>
              <a:t>Submission deadline: 4 weeks from date of dispatch (with a longer period for more complex requirements);</a:t>
            </a:r>
          </a:p>
          <a:p>
            <a:pPr>
              <a:buFontTx/>
              <a:buChar char="•"/>
            </a:pPr>
            <a:r>
              <a:rPr lang="en-AU" altLang="en-US" sz="1800" dirty="0"/>
              <a:t>Firms </a:t>
            </a:r>
            <a:r>
              <a:rPr lang="en-AU" altLang="en-US" sz="1800" dirty="0" smtClean="0"/>
              <a:t>may </a:t>
            </a:r>
            <a:r>
              <a:rPr lang="en-AU" altLang="en-US" sz="1800" dirty="0"/>
              <a:t>ask </a:t>
            </a:r>
            <a:r>
              <a:rPr lang="en-AU" altLang="en-US" sz="1800" dirty="0" smtClean="0"/>
              <a:t>questions </a:t>
            </a:r>
            <a:r>
              <a:rPr lang="en-AU" altLang="en-US" sz="1800" dirty="0"/>
              <a:t>in writing to understand all requirements and prepare a bid that best matches CERN’s needs; </a:t>
            </a:r>
          </a:p>
          <a:p>
            <a:pPr>
              <a:buFontTx/>
              <a:buChar char="•"/>
            </a:pPr>
            <a:r>
              <a:rPr lang="en-AU" altLang="en-US" sz="1800" dirty="0"/>
              <a:t>All invitations to tender are sent to the Industrial Liaison Officers (ILOs) for information;</a:t>
            </a:r>
          </a:p>
          <a:p>
            <a:pPr>
              <a:buFontTx/>
              <a:buChar char="•"/>
            </a:pPr>
            <a:r>
              <a:rPr lang="en-AU" altLang="en-US" sz="1800" dirty="0"/>
              <a:t>Bids shall be submitted via CERN’s e-tendering application.</a:t>
            </a:r>
            <a:endParaRPr lang="en-AU" altLang="en-US" sz="2000" dirty="0"/>
          </a:p>
          <a:p>
            <a:endParaRPr lang="en-US" dirty="0"/>
          </a:p>
        </p:txBody>
      </p:sp>
      <p:sp>
        <p:nvSpPr>
          <p:cNvPr id="3" name="Title 2">
            <a:extLst>
              <a:ext uri="{FF2B5EF4-FFF2-40B4-BE49-F238E27FC236}">
                <a16:creationId xmlns:a16="http://schemas.microsoft.com/office/drawing/2014/main" id="{2C30AF25-6059-6C48-B673-699FED9DE5B9}"/>
              </a:ext>
            </a:extLst>
          </p:cNvPr>
          <p:cNvSpPr>
            <a:spLocks noGrp="1"/>
          </p:cNvSpPr>
          <p:nvPr>
            <p:ph type="title"/>
          </p:nvPr>
        </p:nvSpPr>
        <p:spPr/>
        <p:txBody>
          <a:bodyPr/>
          <a:lstStyle/>
          <a:p>
            <a:pPr>
              <a:defRPr/>
            </a:pPr>
            <a:r>
              <a:rPr lang="en-US" dirty="0">
                <a:solidFill>
                  <a:schemeClr val="accent1"/>
                </a:solidFill>
                <a:latin typeface="+mn-lt"/>
                <a:cs typeface="Calibri" panose="020F0502020204030204" pitchFamily="34" charset="0"/>
              </a:rPr>
              <a:t>Enquiries exceeding 200’000 CHF (2/2)</a:t>
            </a:r>
          </a:p>
        </p:txBody>
      </p:sp>
      <p:sp>
        <p:nvSpPr>
          <p:cNvPr id="4" name="Date Placeholder 3">
            <a:extLst>
              <a:ext uri="{FF2B5EF4-FFF2-40B4-BE49-F238E27FC236}">
                <a16:creationId xmlns:a16="http://schemas.microsoft.com/office/drawing/2014/main" id="{B0F98181-D2D9-BC48-9B26-13F2BD7B8BDB}"/>
              </a:ext>
            </a:extLst>
          </p:cNvPr>
          <p:cNvSpPr>
            <a:spLocks noGrp="1"/>
          </p:cNvSpPr>
          <p:nvPr>
            <p:ph type="dt" sz="half" idx="10"/>
          </p:nvPr>
        </p:nvSpPr>
        <p:spPr/>
        <p:txBody>
          <a:bodyPr/>
          <a:lstStyle/>
          <a:p>
            <a:fld id="{5C2E553C-DED3-4967-BDE5-23FCD3E9398F}" type="datetime1">
              <a:rPr lang="en-GB" smtClean="0"/>
              <a:t>07/05/2019</a:t>
            </a:fld>
            <a:endParaRPr lang="en-US" dirty="0"/>
          </a:p>
        </p:txBody>
      </p:sp>
      <p:sp>
        <p:nvSpPr>
          <p:cNvPr id="5" name="Footer Placeholder 4">
            <a:extLst>
              <a:ext uri="{FF2B5EF4-FFF2-40B4-BE49-F238E27FC236}">
                <a16:creationId xmlns:a16="http://schemas.microsoft.com/office/drawing/2014/main" id="{2EB75167-67B2-4A48-A240-C1FD83E018C1}"/>
              </a:ext>
            </a:extLst>
          </p:cNvPr>
          <p:cNvSpPr>
            <a:spLocks noGrp="1"/>
          </p:cNvSpPr>
          <p:nvPr>
            <p:ph type="ftr" sz="quarter" idx="11"/>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15FE579B-4B26-7342-9487-2E90A243FAD1}"/>
              </a:ext>
            </a:extLst>
          </p:cNvPr>
          <p:cNvSpPr>
            <a:spLocks noGrp="1"/>
          </p:cNvSpPr>
          <p:nvPr>
            <p:ph type="sldNum" sz="quarter" idx="12"/>
          </p:nvPr>
        </p:nvSpPr>
        <p:spPr/>
        <p:txBody>
          <a:bodyPr/>
          <a:lstStyle/>
          <a:p>
            <a:fld id="{36B5EA5A-BC32-A742-B11B-8E7414D5B535}" type="slidenum">
              <a:rPr lang="en-US" smtClean="0"/>
              <a:pPr/>
              <a:t>27</a:t>
            </a:fld>
            <a:endParaRPr lang="en-US" dirty="0"/>
          </a:p>
        </p:txBody>
      </p:sp>
      <p:sp>
        <p:nvSpPr>
          <p:cNvPr id="9" name="Freeform 5">
            <a:extLst>
              <a:ext uri="{FF2B5EF4-FFF2-40B4-BE49-F238E27FC236}">
                <a16:creationId xmlns:a16="http://schemas.microsoft.com/office/drawing/2014/main" id="{C13CF54E-43A3-1743-87DB-65B40AF3A83F}"/>
              </a:ext>
            </a:extLst>
          </p:cNvPr>
          <p:cNvSpPr>
            <a:spLocks noEditPoints="1"/>
          </p:cNvSpPr>
          <p:nvPr/>
        </p:nvSpPr>
        <p:spPr bwMode="auto">
          <a:xfrm>
            <a:off x="850696" y="2719482"/>
            <a:ext cx="767227" cy="3265393"/>
          </a:xfrm>
          <a:custGeom>
            <a:avLst/>
            <a:gdLst>
              <a:gd name="T0" fmla="*/ 0 w 69"/>
              <a:gd name="T1" fmla="*/ 17 h 293"/>
              <a:gd name="T2" fmla="*/ 69 w 69"/>
              <a:gd name="T3" fmla="*/ 17 h 293"/>
              <a:gd name="T4" fmla="*/ 35 w 69"/>
              <a:gd name="T5" fmla="*/ 274 h 293"/>
              <a:gd name="T6" fmla="*/ 0 w 69"/>
              <a:gd name="T7" fmla="*/ 277 h 293"/>
              <a:gd name="T8" fmla="*/ 69 w 69"/>
              <a:gd name="T9" fmla="*/ 277 h 293"/>
              <a:gd name="T10" fmla="*/ 35 w 69"/>
              <a:gd name="T11" fmla="*/ 274 h 293"/>
              <a:gd name="T12" fmla="*/ 0 w 69"/>
              <a:gd name="T13" fmla="*/ 228 h 293"/>
              <a:gd name="T14" fmla="*/ 35 w 69"/>
              <a:gd name="T15" fmla="*/ 264 h 293"/>
              <a:gd name="T16" fmla="*/ 69 w 69"/>
              <a:gd name="T17" fmla="*/ 228 h 293"/>
              <a:gd name="T18" fmla="*/ 35 w 69"/>
              <a:gd name="T19" fmla="*/ 216 h 293"/>
              <a:gd name="T20" fmla="*/ 0 w 69"/>
              <a:gd name="T21" fmla="*/ 219 h 293"/>
              <a:gd name="T22" fmla="*/ 69 w 69"/>
              <a:gd name="T23" fmla="*/ 219 h 293"/>
              <a:gd name="T24" fmla="*/ 35 w 69"/>
              <a:gd name="T25" fmla="*/ 216 h 293"/>
              <a:gd name="T26" fmla="*/ 0 w 69"/>
              <a:gd name="T27" fmla="*/ 170 h 293"/>
              <a:gd name="T28" fmla="*/ 35 w 69"/>
              <a:gd name="T29" fmla="*/ 207 h 293"/>
              <a:gd name="T30" fmla="*/ 69 w 69"/>
              <a:gd name="T31" fmla="*/ 170 h 293"/>
              <a:gd name="T32" fmla="*/ 35 w 69"/>
              <a:gd name="T33" fmla="*/ 158 h 293"/>
              <a:gd name="T34" fmla="*/ 0 w 69"/>
              <a:gd name="T35" fmla="*/ 161 h 293"/>
              <a:gd name="T36" fmla="*/ 69 w 69"/>
              <a:gd name="T37" fmla="*/ 161 h 293"/>
              <a:gd name="T38" fmla="*/ 35 w 69"/>
              <a:gd name="T39" fmla="*/ 158 h 293"/>
              <a:gd name="T40" fmla="*/ 0 w 69"/>
              <a:gd name="T41" fmla="*/ 113 h 293"/>
              <a:gd name="T42" fmla="*/ 35 w 69"/>
              <a:gd name="T43" fmla="*/ 149 h 293"/>
              <a:gd name="T44" fmla="*/ 69 w 69"/>
              <a:gd name="T45" fmla="*/ 113 h 293"/>
              <a:gd name="T46" fmla="*/ 35 w 69"/>
              <a:gd name="T47" fmla="*/ 100 h 293"/>
              <a:gd name="T48" fmla="*/ 0 w 69"/>
              <a:gd name="T49" fmla="*/ 104 h 293"/>
              <a:gd name="T50" fmla="*/ 69 w 69"/>
              <a:gd name="T51" fmla="*/ 104 h 293"/>
              <a:gd name="T52" fmla="*/ 35 w 69"/>
              <a:gd name="T53" fmla="*/ 100 h 293"/>
              <a:gd name="T54" fmla="*/ 0 w 69"/>
              <a:gd name="T55" fmla="*/ 55 h 293"/>
              <a:gd name="T56" fmla="*/ 35 w 69"/>
              <a:gd name="T57" fmla="*/ 91 h 293"/>
              <a:gd name="T58" fmla="*/ 69 w 69"/>
              <a:gd name="T59" fmla="*/ 55 h 293"/>
              <a:gd name="T60" fmla="*/ 35 w 69"/>
              <a:gd name="T61" fmla="*/ 42 h 293"/>
              <a:gd name="T62" fmla="*/ 0 w 69"/>
              <a:gd name="T63" fmla="*/ 46 h 293"/>
              <a:gd name="T64" fmla="*/ 69 w 69"/>
              <a:gd name="T65" fmla="*/ 46 h 293"/>
              <a:gd name="T66" fmla="*/ 35 w 69"/>
              <a:gd name="T67" fmla="*/ 4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 h="293">
                <a:moveTo>
                  <a:pt x="35" y="33"/>
                </a:moveTo>
                <a:cubicBezTo>
                  <a:pt x="16" y="33"/>
                  <a:pt x="0" y="26"/>
                  <a:pt x="0" y="17"/>
                </a:cubicBezTo>
                <a:cubicBezTo>
                  <a:pt x="0" y="8"/>
                  <a:pt x="16" y="0"/>
                  <a:pt x="35" y="0"/>
                </a:cubicBezTo>
                <a:cubicBezTo>
                  <a:pt x="54" y="0"/>
                  <a:pt x="69" y="8"/>
                  <a:pt x="69" y="17"/>
                </a:cubicBezTo>
                <a:cubicBezTo>
                  <a:pt x="69" y="26"/>
                  <a:pt x="54" y="33"/>
                  <a:pt x="35" y="33"/>
                </a:cubicBezTo>
                <a:close/>
                <a:moveTo>
                  <a:pt x="35" y="274"/>
                </a:moveTo>
                <a:cubicBezTo>
                  <a:pt x="16" y="274"/>
                  <a:pt x="0" y="266"/>
                  <a:pt x="0" y="257"/>
                </a:cubicBezTo>
                <a:cubicBezTo>
                  <a:pt x="0" y="277"/>
                  <a:pt x="0" y="277"/>
                  <a:pt x="0" y="277"/>
                </a:cubicBezTo>
                <a:cubicBezTo>
                  <a:pt x="0" y="286"/>
                  <a:pt x="16" y="293"/>
                  <a:pt x="35" y="293"/>
                </a:cubicBezTo>
                <a:cubicBezTo>
                  <a:pt x="54" y="293"/>
                  <a:pt x="69" y="286"/>
                  <a:pt x="69" y="277"/>
                </a:cubicBezTo>
                <a:cubicBezTo>
                  <a:pt x="69" y="257"/>
                  <a:pt x="69" y="257"/>
                  <a:pt x="69" y="257"/>
                </a:cubicBezTo>
                <a:cubicBezTo>
                  <a:pt x="69" y="266"/>
                  <a:pt x="54" y="274"/>
                  <a:pt x="35" y="274"/>
                </a:cubicBezTo>
                <a:close/>
                <a:moveTo>
                  <a:pt x="35" y="245"/>
                </a:moveTo>
                <a:cubicBezTo>
                  <a:pt x="16" y="245"/>
                  <a:pt x="0" y="237"/>
                  <a:pt x="0" y="228"/>
                </a:cubicBezTo>
                <a:cubicBezTo>
                  <a:pt x="0" y="248"/>
                  <a:pt x="0" y="248"/>
                  <a:pt x="0" y="248"/>
                </a:cubicBezTo>
                <a:cubicBezTo>
                  <a:pt x="0" y="257"/>
                  <a:pt x="16" y="264"/>
                  <a:pt x="35" y="264"/>
                </a:cubicBezTo>
                <a:cubicBezTo>
                  <a:pt x="54" y="264"/>
                  <a:pt x="69" y="257"/>
                  <a:pt x="69" y="248"/>
                </a:cubicBezTo>
                <a:cubicBezTo>
                  <a:pt x="69" y="228"/>
                  <a:pt x="69" y="228"/>
                  <a:pt x="69" y="228"/>
                </a:cubicBezTo>
                <a:cubicBezTo>
                  <a:pt x="69" y="237"/>
                  <a:pt x="54" y="245"/>
                  <a:pt x="35" y="245"/>
                </a:cubicBezTo>
                <a:close/>
                <a:moveTo>
                  <a:pt x="35" y="216"/>
                </a:moveTo>
                <a:cubicBezTo>
                  <a:pt x="16" y="216"/>
                  <a:pt x="0" y="208"/>
                  <a:pt x="0" y="199"/>
                </a:cubicBezTo>
                <a:cubicBezTo>
                  <a:pt x="0" y="219"/>
                  <a:pt x="0" y="219"/>
                  <a:pt x="0" y="219"/>
                </a:cubicBezTo>
                <a:cubicBezTo>
                  <a:pt x="0" y="228"/>
                  <a:pt x="16" y="236"/>
                  <a:pt x="35" y="236"/>
                </a:cubicBezTo>
                <a:cubicBezTo>
                  <a:pt x="54" y="236"/>
                  <a:pt x="69" y="228"/>
                  <a:pt x="69" y="219"/>
                </a:cubicBezTo>
                <a:cubicBezTo>
                  <a:pt x="69" y="199"/>
                  <a:pt x="69" y="199"/>
                  <a:pt x="69" y="199"/>
                </a:cubicBezTo>
                <a:cubicBezTo>
                  <a:pt x="69" y="208"/>
                  <a:pt x="54" y="216"/>
                  <a:pt x="35" y="216"/>
                </a:cubicBezTo>
                <a:close/>
                <a:moveTo>
                  <a:pt x="35" y="187"/>
                </a:moveTo>
                <a:cubicBezTo>
                  <a:pt x="16" y="187"/>
                  <a:pt x="0" y="180"/>
                  <a:pt x="0" y="170"/>
                </a:cubicBezTo>
                <a:cubicBezTo>
                  <a:pt x="0" y="190"/>
                  <a:pt x="0" y="190"/>
                  <a:pt x="0" y="190"/>
                </a:cubicBezTo>
                <a:cubicBezTo>
                  <a:pt x="0" y="199"/>
                  <a:pt x="16" y="207"/>
                  <a:pt x="35" y="207"/>
                </a:cubicBezTo>
                <a:cubicBezTo>
                  <a:pt x="54" y="207"/>
                  <a:pt x="69" y="199"/>
                  <a:pt x="69" y="190"/>
                </a:cubicBezTo>
                <a:cubicBezTo>
                  <a:pt x="69" y="170"/>
                  <a:pt x="69" y="170"/>
                  <a:pt x="69" y="170"/>
                </a:cubicBezTo>
                <a:cubicBezTo>
                  <a:pt x="69" y="180"/>
                  <a:pt x="54" y="187"/>
                  <a:pt x="35" y="187"/>
                </a:cubicBezTo>
                <a:close/>
                <a:moveTo>
                  <a:pt x="35" y="158"/>
                </a:moveTo>
                <a:cubicBezTo>
                  <a:pt x="16" y="158"/>
                  <a:pt x="0" y="151"/>
                  <a:pt x="0" y="142"/>
                </a:cubicBezTo>
                <a:cubicBezTo>
                  <a:pt x="0" y="161"/>
                  <a:pt x="0" y="161"/>
                  <a:pt x="0" y="161"/>
                </a:cubicBezTo>
                <a:cubicBezTo>
                  <a:pt x="0" y="170"/>
                  <a:pt x="16" y="178"/>
                  <a:pt x="35" y="178"/>
                </a:cubicBezTo>
                <a:cubicBezTo>
                  <a:pt x="54" y="178"/>
                  <a:pt x="69" y="170"/>
                  <a:pt x="69" y="161"/>
                </a:cubicBezTo>
                <a:cubicBezTo>
                  <a:pt x="69" y="142"/>
                  <a:pt x="69" y="142"/>
                  <a:pt x="69" y="142"/>
                </a:cubicBezTo>
                <a:cubicBezTo>
                  <a:pt x="69" y="151"/>
                  <a:pt x="54" y="158"/>
                  <a:pt x="35" y="158"/>
                </a:cubicBezTo>
                <a:close/>
                <a:moveTo>
                  <a:pt x="35" y="129"/>
                </a:moveTo>
                <a:cubicBezTo>
                  <a:pt x="16" y="129"/>
                  <a:pt x="0" y="122"/>
                  <a:pt x="0" y="113"/>
                </a:cubicBezTo>
                <a:cubicBezTo>
                  <a:pt x="0" y="132"/>
                  <a:pt x="0" y="132"/>
                  <a:pt x="0" y="132"/>
                </a:cubicBezTo>
                <a:cubicBezTo>
                  <a:pt x="0" y="141"/>
                  <a:pt x="16" y="149"/>
                  <a:pt x="35" y="149"/>
                </a:cubicBezTo>
                <a:cubicBezTo>
                  <a:pt x="54" y="149"/>
                  <a:pt x="69" y="141"/>
                  <a:pt x="69" y="132"/>
                </a:cubicBezTo>
                <a:cubicBezTo>
                  <a:pt x="69" y="113"/>
                  <a:pt x="69" y="113"/>
                  <a:pt x="69" y="113"/>
                </a:cubicBezTo>
                <a:cubicBezTo>
                  <a:pt x="69" y="122"/>
                  <a:pt x="54" y="129"/>
                  <a:pt x="35" y="129"/>
                </a:cubicBezTo>
                <a:close/>
                <a:moveTo>
                  <a:pt x="35" y="100"/>
                </a:moveTo>
                <a:cubicBezTo>
                  <a:pt x="16" y="100"/>
                  <a:pt x="0" y="93"/>
                  <a:pt x="0" y="84"/>
                </a:cubicBezTo>
                <a:cubicBezTo>
                  <a:pt x="0" y="104"/>
                  <a:pt x="0" y="104"/>
                  <a:pt x="0" y="104"/>
                </a:cubicBezTo>
                <a:cubicBezTo>
                  <a:pt x="0" y="113"/>
                  <a:pt x="16" y="120"/>
                  <a:pt x="35" y="120"/>
                </a:cubicBezTo>
                <a:cubicBezTo>
                  <a:pt x="54" y="120"/>
                  <a:pt x="69" y="113"/>
                  <a:pt x="69" y="104"/>
                </a:cubicBezTo>
                <a:cubicBezTo>
                  <a:pt x="69" y="84"/>
                  <a:pt x="69" y="84"/>
                  <a:pt x="69" y="84"/>
                </a:cubicBezTo>
                <a:cubicBezTo>
                  <a:pt x="69" y="93"/>
                  <a:pt x="54" y="100"/>
                  <a:pt x="35" y="100"/>
                </a:cubicBezTo>
                <a:close/>
                <a:moveTo>
                  <a:pt x="35" y="71"/>
                </a:moveTo>
                <a:cubicBezTo>
                  <a:pt x="16" y="71"/>
                  <a:pt x="0" y="64"/>
                  <a:pt x="0" y="55"/>
                </a:cubicBezTo>
                <a:cubicBezTo>
                  <a:pt x="0" y="75"/>
                  <a:pt x="0" y="75"/>
                  <a:pt x="0" y="75"/>
                </a:cubicBezTo>
                <a:cubicBezTo>
                  <a:pt x="0" y="84"/>
                  <a:pt x="16" y="91"/>
                  <a:pt x="35" y="91"/>
                </a:cubicBezTo>
                <a:cubicBezTo>
                  <a:pt x="54" y="91"/>
                  <a:pt x="69" y="84"/>
                  <a:pt x="69" y="75"/>
                </a:cubicBezTo>
                <a:cubicBezTo>
                  <a:pt x="69" y="55"/>
                  <a:pt x="69" y="55"/>
                  <a:pt x="69" y="55"/>
                </a:cubicBezTo>
                <a:cubicBezTo>
                  <a:pt x="69" y="64"/>
                  <a:pt x="54" y="71"/>
                  <a:pt x="35" y="71"/>
                </a:cubicBezTo>
                <a:close/>
                <a:moveTo>
                  <a:pt x="35" y="42"/>
                </a:moveTo>
                <a:cubicBezTo>
                  <a:pt x="16" y="42"/>
                  <a:pt x="0" y="35"/>
                  <a:pt x="0" y="26"/>
                </a:cubicBezTo>
                <a:cubicBezTo>
                  <a:pt x="0" y="46"/>
                  <a:pt x="0" y="46"/>
                  <a:pt x="0" y="46"/>
                </a:cubicBezTo>
                <a:cubicBezTo>
                  <a:pt x="0" y="55"/>
                  <a:pt x="16" y="62"/>
                  <a:pt x="35" y="62"/>
                </a:cubicBezTo>
                <a:cubicBezTo>
                  <a:pt x="54" y="62"/>
                  <a:pt x="69" y="55"/>
                  <a:pt x="69" y="46"/>
                </a:cubicBezTo>
                <a:cubicBezTo>
                  <a:pt x="69" y="26"/>
                  <a:pt x="69" y="26"/>
                  <a:pt x="69" y="26"/>
                </a:cubicBezTo>
                <a:cubicBezTo>
                  <a:pt x="69" y="35"/>
                  <a:pt x="54" y="42"/>
                  <a:pt x="35" y="4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pic>
        <p:nvPicPr>
          <p:cNvPr id="8" name="Picture 7">
            <a:extLst>
              <a:ext uri="{FF2B5EF4-FFF2-40B4-BE49-F238E27FC236}">
                <a16:creationId xmlns:a16="http://schemas.microsoft.com/office/drawing/2014/main" id="{BE96A470-536A-1048-AC14-A28C7DE4AC21}"/>
              </a:ext>
            </a:extLst>
          </p:cNvPr>
          <p:cNvPicPr>
            <a:picLocks noChangeAspect="1"/>
          </p:cNvPicPr>
          <p:nvPr/>
        </p:nvPicPr>
        <p:blipFill>
          <a:blip r:embed="rId3"/>
          <a:stretch>
            <a:fillRect/>
          </a:stretch>
        </p:blipFill>
        <p:spPr>
          <a:xfrm>
            <a:off x="9813360" y="1729870"/>
            <a:ext cx="2253102" cy="2622308"/>
          </a:xfrm>
          <a:prstGeom prst="rect">
            <a:avLst/>
          </a:prstGeom>
        </p:spPr>
      </p:pic>
    </p:spTree>
    <p:extLst>
      <p:ext uri="{BB962C8B-B14F-4D97-AF65-F5344CB8AC3E}">
        <p14:creationId xmlns:p14="http://schemas.microsoft.com/office/powerpoint/2010/main" val="275518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75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500"/>
                                        <p:tgtEl>
                                          <p:spTgt spid="2">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fade">
                                      <p:cBhvr>
                                        <p:cTn id="18" dur="500"/>
                                        <p:tgtEl>
                                          <p:spTgt spid="2">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500"/>
                                        <p:tgtEl>
                                          <p:spTgt spid="2">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500"/>
                                        <p:tgtEl>
                                          <p:spTgt spid="2">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par>
                                <p:cTn id="28" presetID="10" presetClass="entr" presetSubtype="0" fill="hold" nodeType="withEffect">
                                  <p:stCondLst>
                                    <p:cond delay="10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0E48F01-A984-954E-9AF8-32A827FFAA17}"/>
              </a:ext>
            </a:extLst>
          </p:cNvPr>
          <p:cNvPicPr>
            <a:picLocks noChangeAspect="1"/>
          </p:cNvPicPr>
          <p:nvPr/>
        </p:nvPicPr>
        <p:blipFill>
          <a:blip r:embed="rId3"/>
          <a:stretch>
            <a:fillRect/>
          </a:stretch>
        </p:blipFill>
        <p:spPr>
          <a:xfrm>
            <a:off x="2351088" y="1419274"/>
            <a:ext cx="7287976" cy="3604301"/>
          </a:xfrm>
          <a:prstGeom prst="rect">
            <a:avLst/>
          </a:prstGeom>
        </p:spPr>
      </p:pic>
      <p:sp>
        <p:nvSpPr>
          <p:cNvPr id="2" name="Title 1">
            <a:extLst>
              <a:ext uri="{FF2B5EF4-FFF2-40B4-BE49-F238E27FC236}">
                <a16:creationId xmlns:a16="http://schemas.microsoft.com/office/drawing/2014/main" id="{E2A9FD7D-3E54-374D-862A-BA884939E2A9}"/>
              </a:ext>
            </a:extLst>
          </p:cNvPr>
          <p:cNvSpPr>
            <a:spLocks noGrp="1"/>
          </p:cNvSpPr>
          <p:nvPr>
            <p:ph type="title"/>
          </p:nvPr>
        </p:nvSpPr>
        <p:spPr>
          <a:xfrm>
            <a:off x="412776" y="383646"/>
            <a:ext cx="11376024" cy="1065742"/>
          </a:xfrm>
        </p:spPr>
        <p:txBody>
          <a:bodyPr/>
          <a:lstStyle/>
          <a:p>
            <a:pPr>
              <a:defRPr/>
            </a:pPr>
            <a:r>
              <a:rPr lang="en-GB" dirty="0">
                <a:solidFill>
                  <a:schemeClr val="accent1"/>
                </a:solidFill>
                <a:latin typeface="+mn-lt"/>
                <a:cs typeface="Calibri" panose="020F0502020204030204" pitchFamily="34" charset="0"/>
              </a:rPr>
              <a:t>Country of origin</a:t>
            </a:r>
          </a:p>
        </p:txBody>
      </p:sp>
      <p:sp>
        <p:nvSpPr>
          <p:cNvPr id="4" name="Date Placeholder 3">
            <a:extLst>
              <a:ext uri="{FF2B5EF4-FFF2-40B4-BE49-F238E27FC236}">
                <a16:creationId xmlns:a16="http://schemas.microsoft.com/office/drawing/2014/main" id="{F1F303D6-1931-BB49-8BE7-FC18BE7E099F}"/>
              </a:ext>
            </a:extLst>
          </p:cNvPr>
          <p:cNvSpPr>
            <a:spLocks noGrp="1"/>
          </p:cNvSpPr>
          <p:nvPr>
            <p:ph type="dt" sz="half" idx="14"/>
          </p:nvPr>
        </p:nvSpPr>
        <p:spPr/>
        <p:txBody>
          <a:bodyPr/>
          <a:lstStyle/>
          <a:p>
            <a:fld id="{5BA4ECAB-7D0F-40F1-98E2-C00010F85788}" type="datetime1">
              <a:rPr lang="en-GB" smtClean="0"/>
              <a:t>07/05/2019</a:t>
            </a:fld>
            <a:endParaRPr lang="en-US" dirty="0"/>
          </a:p>
        </p:txBody>
      </p:sp>
      <p:sp>
        <p:nvSpPr>
          <p:cNvPr id="5" name="Footer Placeholder 4">
            <a:extLst>
              <a:ext uri="{FF2B5EF4-FFF2-40B4-BE49-F238E27FC236}">
                <a16:creationId xmlns:a16="http://schemas.microsoft.com/office/drawing/2014/main" id="{20D56402-A1DA-754C-863B-CCB35F0EBC24}"/>
              </a:ext>
            </a:extLst>
          </p:cNvPr>
          <p:cNvSpPr>
            <a:spLocks noGrp="1"/>
          </p:cNvSpPr>
          <p:nvPr>
            <p:ph type="ftr" sz="quarter" idx="15"/>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A4632B07-E895-A846-90AF-5BD7AEDC38AB}"/>
              </a:ext>
            </a:extLst>
          </p:cNvPr>
          <p:cNvSpPr>
            <a:spLocks noGrp="1"/>
          </p:cNvSpPr>
          <p:nvPr>
            <p:ph type="sldNum" sz="quarter" idx="16"/>
          </p:nvPr>
        </p:nvSpPr>
        <p:spPr/>
        <p:txBody>
          <a:bodyPr/>
          <a:lstStyle/>
          <a:p>
            <a:fld id="{36B5EA5A-BC32-A742-B11B-8E7414D5B535}" type="slidenum">
              <a:rPr lang="en-US" smtClean="0"/>
              <a:pPr/>
              <a:t>28</a:t>
            </a:fld>
            <a:endParaRPr lang="en-US" dirty="0"/>
          </a:p>
        </p:txBody>
      </p:sp>
      <p:sp>
        <p:nvSpPr>
          <p:cNvPr id="7" name="Freeform 6">
            <a:extLst>
              <a:ext uri="{FF2B5EF4-FFF2-40B4-BE49-F238E27FC236}">
                <a16:creationId xmlns:a16="http://schemas.microsoft.com/office/drawing/2014/main" id="{C7C8F343-D597-AD4A-95B9-FB133571A2FC}"/>
              </a:ext>
            </a:extLst>
          </p:cNvPr>
          <p:cNvSpPr/>
          <p:nvPr/>
        </p:nvSpPr>
        <p:spPr>
          <a:xfrm>
            <a:off x="5149223" y="2580431"/>
            <a:ext cx="1867803" cy="2149490"/>
          </a:xfrm>
          <a:custGeom>
            <a:avLst/>
            <a:gdLst>
              <a:gd name="connsiteX0" fmla="*/ 0 w 1867803"/>
              <a:gd name="connsiteY0" fmla="*/ 801725 h 2149490"/>
              <a:gd name="connsiteX1" fmla="*/ 1200421 w 1867803"/>
              <a:gd name="connsiteY1" fmla="*/ 2149490 h 2149490"/>
              <a:gd name="connsiteX2" fmla="*/ 1867803 w 1867803"/>
              <a:gd name="connsiteY2" fmla="*/ 1347765 h 2149490"/>
              <a:gd name="connsiteX3" fmla="*/ 637046 w 1867803"/>
              <a:gd name="connsiteY3" fmla="*/ 0 h 2149490"/>
              <a:gd name="connsiteX4" fmla="*/ 637046 w 1867803"/>
              <a:gd name="connsiteY4" fmla="*/ 0 h 2149490"/>
              <a:gd name="connsiteX5" fmla="*/ 637046 w 1867803"/>
              <a:gd name="connsiteY5" fmla="*/ 0 h 2149490"/>
              <a:gd name="connsiteX6" fmla="*/ 0 w 1867803"/>
              <a:gd name="connsiteY6" fmla="*/ 801725 h 214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7803" h="2149490">
                <a:moveTo>
                  <a:pt x="0" y="801725"/>
                </a:moveTo>
                <a:lnTo>
                  <a:pt x="1200421" y="2149490"/>
                </a:lnTo>
                <a:lnTo>
                  <a:pt x="1867803" y="1347765"/>
                </a:lnTo>
                <a:lnTo>
                  <a:pt x="637046" y="0"/>
                </a:lnTo>
                <a:lnTo>
                  <a:pt x="637046" y="0"/>
                </a:lnTo>
                <a:lnTo>
                  <a:pt x="637046" y="0"/>
                </a:lnTo>
                <a:lnTo>
                  <a:pt x="0" y="801725"/>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p:cNvGrpSpPr/>
          <p:nvPr/>
        </p:nvGrpSpPr>
        <p:grpSpPr>
          <a:xfrm>
            <a:off x="3725098" y="3514300"/>
            <a:ext cx="3300596" cy="1603636"/>
            <a:chOff x="2246427" y="3525674"/>
            <a:chExt cx="5013338" cy="2435795"/>
          </a:xfrm>
        </p:grpSpPr>
        <p:sp>
          <p:nvSpPr>
            <p:cNvPr id="23" name="Freeform 12"/>
            <p:cNvSpPr>
              <a:spLocks/>
            </p:cNvSpPr>
            <p:nvPr/>
          </p:nvSpPr>
          <p:spPr bwMode="auto">
            <a:xfrm rot="5400000">
              <a:off x="4469642" y="2593965"/>
              <a:ext cx="1234533" cy="4345713"/>
            </a:xfrm>
            <a:custGeom>
              <a:avLst/>
              <a:gdLst>
                <a:gd name="T0" fmla="*/ 0 w 418"/>
                <a:gd name="T1" fmla="*/ 676 h 676"/>
                <a:gd name="T2" fmla="*/ 0 w 418"/>
                <a:gd name="T3" fmla="*/ 0 h 676"/>
                <a:gd name="T4" fmla="*/ 418 w 418"/>
                <a:gd name="T5" fmla="*/ 162 h 676"/>
                <a:gd name="T6" fmla="*/ 418 w 418"/>
                <a:gd name="T7" fmla="*/ 676 h 676"/>
                <a:gd name="T8" fmla="*/ 0 w 418"/>
                <a:gd name="T9" fmla="*/ 676 h 676"/>
              </a:gdLst>
              <a:ahLst/>
              <a:cxnLst>
                <a:cxn ang="0">
                  <a:pos x="T0" y="T1"/>
                </a:cxn>
                <a:cxn ang="0">
                  <a:pos x="T2" y="T3"/>
                </a:cxn>
                <a:cxn ang="0">
                  <a:pos x="T4" y="T5"/>
                </a:cxn>
                <a:cxn ang="0">
                  <a:pos x="T6" y="T7"/>
                </a:cxn>
                <a:cxn ang="0">
                  <a:pos x="T8" y="T9"/>
                </a:cxn>
              </a:cxnLst>
              <a:rect l="0" t="0" r="r" b="b"/>
              <a:pathLst>
                <a:path w="418" h="676">
                  <a:moveTo>
                    <a:pt x="0" y="676"/>
                  </a:moveTo>
                  <a:lnTo>
                    <a:pt x="0" y="0"/>
                  </a:lnTo>
                  <a:lnTo>
                    <a:pt x="418" y="162"/>
                  </a:lnTo>
                  <a:lnTo>
                    <a:pt x="418" y="676"/>
                  </a:lnTo>
                  <a:lnTo>
                    <a:pt x="0" y="676"/>
                  </a:lnTo>
                  <a:close/>
                </a:path>
              </a:pathLst>
            </a:custGeom>
            <a:solidFill>
              <a:schemeClr val="accent2">
                <a:lumMod val="75000"/>
              </a:schemeClr>
            </a:solidFill>
            <a:ln>
              <a:noFill/>
            </a:ln>
          </p:spPr>
          <p:txBody>
            <a:bodyPr vert="vert270" wrap="square" lIns="182880" tIns="731520" rIns="91440" bIns="365760" numCol="1" anchor="ctr" anchorCtr="0" compatLnSpc="1">
              <a:prstTxWarp prst="textNoShape">
                <a:avLst/>
              </a:prstTxWarp>
            </a:bodyPr>
            <a:lstStyle/>
            <a:p>
              <a:r>
                <a:rPr lang="en-US" sz="2700" b="1" dirty="0">
                  <a:solidFill>
                    <a:srgbClr val="FFFFFF"/>
                  </a:solidFill>
                  <a:ea typeface="Bebas Neue" charset="0"/>
                  <a:cs typeface="Bebas Neue" charset="0"/>
                </a:rPr>
                <a:t>SERVICES</a:t>
              </a:r>
              <a:endParaRPr lang="en-US" sz="2700" b="1" dirty="0">
                <a:solidFill>
                  <a:srgbClr val="FFFFFF"/>
                </a:solidFill>
              </a:endParaRPr>
            </a:p>
          </p:txBody>
        </p:sp>
        <p:sp>
          <p:nvSpPr>
            <p:cNvPr id="24" name="Freeform 14"/>
            <p:cNvSpPr>
              <a:spLocks/>
            </p:cNvSpPr>
            <p:nvPr/>
          </p:nvSpPr>
          <p:spPr bwMode="auto">
            <a:xfrm rot="5400000">
              <a:off x="1568705" y="4203396"/>
              <a:ext cx="2435795" cy="1080352"/>
            </a:xfrm>
            <a:custGeom>
              <a:avLst/>
              <a:gdLst>
                <a:gd name="T0" fmla="*/ 411 w 822"/>
                <a:gd name="T1" fmla="*/ 175 h 175"/>
                <a:gd name="T2" fmla="*/ 822 w 822"/>
                <a:gd name="T3" fmla="*/ 0 h 175"/>
                <a:gd name="T4" fmla="*/ 411 w 822"/>
                <a:gd name="T5" fmla="*/ 0 h 175"/>
                <a:gd name="T6" fmla="*/ 0 w 822"/>
                <a:gd name="T7" fmla="*/ 0 h 175"/>
                <a:gd name="T8" fmla="*/ 411 w 822"/>
                <a:gd name="T9" fmla="*/ 175 h 175"/>
              </a:gdLst>
              <a:ahLst/>
              <a:cxnLst>
                <a:cxn ang="0">
                  <a:pos x="T0" y="T1"/>
                </a:cxn>
                <a:cxn ang="0">
                  <a:pos x="T2" y="T3"/>
                </a:cxn>
                <a:cxn ang="0">
                  <a:pos x="T4" y="T5"/>
                </a:cxn>
                <a:cxn ang="0">
                  <a:pos x="T6" y="T7"/>
                </a:cxn>
                <a:cxn ang="0">
                  <a:pos x="T8" y="T9"/>
                </a:cxn>
              </a:cxnLst>
              <a:rect l="0" t="0" r="r" b="b"/>
              <a:pathLst>
                <a:path w="822" h="175">
                  <a:moveTo>
                    <a:pt x="411" y="175"/>
                  </a:moveTo>
                  <a:lnTo>
                    <a:pt x="822" y="0"/>
                  </a:lnTo>
                  <a:lnTo>
                    <a:pt x="411" y="0"/>
                  </a:lnTo>
                  <a:lnTo>
                    <a:pt x="0" y="0"/>
                  </a:lnTo>
                  <a:lnTo>
                    <a:pt x="411" y="175"/>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grpSp>
        <p:nvGrpSpPr>
          <p:cNvPr id="8" name="Group 7"/>
          <p:cNvGrpSpPr/>
          <p:nvPr/>
        </p:nvGrpSpPr>
        <p:grpSpPr>
          <a:xfrm>
            <a:off x="5149223" y="2176734"/>
            <a:ext cx="3432333" cy="1609489"/>
            <a:chOff x="4462715" y="1455531"/>
            <a:chExt cx="5213435" cy="2444684"/>
          </a:xfrm>
        </p:grpSpPr>
        <p:sp>
          <p:nvSpPr>
            <p:cNvPr id="26" name="Freeform 18"/>
            <p:cNvSpPr>
              <a:spLocks/>
            </p:cNvSpPr>
            <p:nvPr/>
          </p:nvSpPr>
          <p:spPr bwMode="auto">
            <a:xfrm rot="5400000">
              <a:off x="5964130" y="548245"/>
              <a:ext cx="1241606" cy="4244435"/>
            </a:xfrm>
            <a:custGeom>
              <a:avLst/>
              <a:gdLst>
                <a:gd name="T0" fmla="*/ 419 w 419"/>
                <a:gd name="T1" fmla="*/ 0 h 702"/>
                <a:gd name="T2" fmla="*/ 419 w 419"/>
                <a:gd name="T3" fmla="*/ 702 h 702"/>
                <a:gd name="T4" fmla="*/ 0 w 419"/>
                <a:gd name="T5" fmla="*/ 540 h 702"/>
                <a:gd name="T6" fmla="*/ 0 w 419"/>
                <a:gd name="T7" fmla="*/ 0 h 702"/>
                <a:gd name="T8" fmla="*/ 419 w 419"/>
                <a:gd name="T9" fmla="*/ 0 h 702"/>
              </a:gdLst>
              <a:ahLst/>
              <a:cxnLst>
                <a:cxn ang="0">
                  <a:pos x="T0" y="T1"/>
                </a:cxn>
                <a:cxn ang="0">
                  <a:pos x="T2" y="T3"/>
                </a:cxn>
                <a:cxn ang="0">
                  <a:pos x="T4" y="T5"/>
                </a:cxn>
                <a:cxn ang="0">
                  <a:pos x="T6" y="T7"/>
                </a:cxn>
                <a:cxn ang="0">
                  <a:pos x="T8" y="T9"/>
                </a:cxn>
              </a:cxnLst>
              <a:rect l="0" t="0" r="r" b="b"/>
              <a:pathLst>
                <a:path w="419" h="702">
                  <a:moveTo>
                    <a:pt x="419" y="0"/>
                  </a:moveTo>
                  <a:lnTo>
                    <a:pt x="419" y="702"/>
                  </a:lnTo>
                  <a:lnTo>
                    <a:pt x="0" y="540"/>
                  </a:lnTo>
                  <a:lnTo>
                    <a:pt x="0" y="0"/>
                  </a:lnTo>
                  <a:lnTo>
                    <a:pt x="419" y="0"/>
                  </a:lnTo>
                  <a:close/>
                </a:path>
              </a:pathLst>
            </a:custGeom>
            <a:solidFill>
              <a:schemeClr val="accent2"/>
            </a:solidFill>
            <a:ln>
              <a:noFill/>
            </a:ln>
          </p:spPr>
          <p:txBody>
            <a:bodyPr vert="vert270" wrap="square" lIns="182880" tIns="365760" rIns="91440" bIns="731520" numCol="1" anchor="ctr" anchorCtr="0" compatLnSpc="1">
              <a:prstTxWarp prst="textNoShape">
                <a:avLst/>
              </a:prstTxWarp>
            </a:bodyPr>
            <a:lstStyle/>
            <a:p>
              <a:pPr algn="r"/>
              <a:r>
                <a:rPr lang="en-US" altLang="fr-FR" sz="2700" b="1" dirty="0">
                  <a:solidFill>
                    <a:srgbClr val="FFFFFF"/>
                  </a:solidFill>
                </a:rPr>
                <a:t>SUPPLIES</a:t>
              </a:r>
              <a:endParaRPr lang="en-US" sz="2700" b="1" dirty="0">
                <a:solidFill>
                  <a:srgbClr val="FFFFFF"/>
                </a:solidFill>
                <a:latin typeface="Source Sans Pro" charset="0"/>
              </a:endParaRPr>
            </a:p>
          </p:txBody>
        </p:sp>
        <p:sp>
          <p:nvSpPr>
            <p:cNvPr id="27" name="Freeform 20"/>
            <p:cNvSpPr>
              <a:spLocks/>
            </p:cNvSpPr>
            <p:nvPr/>
          </p:nvSpPr>
          <p:spPr bwMode="auto">
            <a:xfrm rot="5400000">
              <a:off x="7924766" y="2148830"/>
              <a:ext cx="2444684" cy="1058085"/>
            </a:xfrm>
            <a:custGeom>
              <a:avLst/>
              <a:gdLst>
                <a:gd name="T0" fmla="*/ 414 w 825"/>
                <a:gd name="T1" fmla="*/ 0 h 175"/>
                <a:gd name="T2" fmla="*/ 0 w 825"/>
                <a:gd name="T3" fmla="*/ 175 h 175"/>
                <a:gd name="T4" fmla="*/ 414 w 825"/>
                <a:gd name="T5" fmla="*/ 175 h 175"/>
                <a:gd name="T6" fmla="*/ 825 w 825"/>
                <a:gd name="T7" fmla="*/ 175 h 175"/>
                <a:gd name="T8" fmla="*/ 414 w 825"/>
                <a:gd name="T9" fmla="*/ 0 h 175"/>
              </a:gdLst>
              <a:ahLst/>
              <a:cxnLst>
                <a:cxn ang="0">
                  <a:pos x="T0" y="T1"/>
                </a:cxn>
                <a:cxn ang="0">
                  <a:pos x="T2" y="T3"/>
                </a:cxn>
                <a:cxn ang="0">
                  <a:pos x="T4" y="T5"/>
                </a:cxn>
                <a:cxn ang="0">
                  <a:pos x="T6" y="T7"/>
                </a:cxn>
                <a:cxn ang="0">
                  <a:pos x="T8" y="T9"/>
                </a:cxn>
              </a:cxnLst>
              <a:rect l="0" t="0" r="r" b="b"/>
              <a:pathLst>
                <a:path w="825" h="175">
                  <a:moveTo>
                    <a:pt x="414" y="0"/>
                  </a:moveTo>
                  <a:lnTo>
                    <a:pt x="0" y="175"/>
                  </a:lnTo>
                  <a:lnTo>
                    <a:pt x="414" y="175"/>
                  </a:lnTo>
                  <a:lnTo>
                    <a:pt x="825" y="175"/>
                  </a:lnTo>
                  <a:lnTo>
                    <a:pt x="414"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dirty="0">
                <a:latin typeface="Source Sans Pro" charset="0"/>
              </a:endParaRPr>
            </a:p>
          </p:txBody>
        </p:sp>
      </p:grpSp>
      <p:sp>
        <p:nvSpPr>
          <p:cNvPr id="29" name="TextBox 28"/>
          <p:cNvSpPr txBox="1"/>
          <p:nvPr/>
        </p:nvSpPr>
        <p:spPr>
          <a:xfrm>
            <a:off x="8515350" y="1592263"/>
            <a:ext cx="3268663" cy="4524315"/>
          </a:xfrm>
          <a:prstGeom prst="rect">
            <a:avLst/>
          </a:prstGeom>
          <a:noFill/>
        </p:spPr>
        <p:txBody>
          <a:bodyPr wrap="square" rtlCol="0">
            <a:spAutoFit/>
          </a:bodyPr>
          <a:lstStyle/>
          <a:p>
            <a:r>
              <a:rPr lang="en-US" altLang="fr-FR" b="1" i="1" dirty="0"/>
              <a:t>“</a:t>
            </a:r>
            <a:r>
              <a:rPr lang="en-US" altLang="fr-FR" i="1" dirty="0"/>
              <a:t>Country(</a:t>
            </a:r>
            <a:r>
              <a:rPr lang="en-US" altLang="fr-FR" i="1" dirty="0" err="1"/>
              <a:t>ies</a:t>
            </a:r>
            <a:r>
              <a:rPr lang="en-US" altLang="fr-FR" i="1" dirty="0"/>
              <a:t>) where the </a:t>
            </a:r>
            <a:r>
              <a:rPr lang="en-US" altLang="fr-FR" b="1" i="1" dirty="0"/>
              <a:t>supplies</a:t>
            </a:r>
            <a:r>
              <a:rPr lang="en-US" altLang="fr-FR" i="1" dirty="0"/>
              <a:t> (including their components and sub-assemblies) are manufactured or undergo the last major transformation by the contractor or its sub-contractor”</a:t>
            </a:r>
          </a:p>
          <a:p>
            <a:endParaRPr lang="en-US" i="1" dirty="0"/>
          </a:p>
          <a:p>
            <a:r>
              <a:rPr lang="en-US" altLang="fr-FR" dirty="0"/>
              <a:t>If at least </a:t>
            </a:r>
            <a:r>
              <a:rPr lang="en-US" altLang="fr-FR" b="1" dirty="0"/>
              <a:t>60%</a:t>
            </a:r>
            <a:r>
              <a:rPr lang="en-US" altLang="fr-FR" dirty="0"/>
              <a:t> of the total amount of the bid comes from a poorly balanced MS, then the </a:t>
            </a:r>
            <a:r>
              <a:rPr lang="en-US" altLang="fr-FR" b="1" dirty="0"/>
              <a:t>whole bid </a:t>
            </a:r>
            <a:r>
              <a:rPr lang="en-US" altLang="fr-FR" dirty="0"/>
              <a:t>will be treated as that from a bidder in a poorly balanced MS.</a:t>
            </a:r>
            <a:endParaRPr lang="en-US" altLang="fr-FR" i="1" dirty="0"/>
          </a:p>
          <a:p>
            <a:endParaRPr lang="en-US" dirty="0"/>
          </a:p>
        </p:txBody>
      </p:sp>
      <p:sp>
        <p:nvSpPr>
          <p:cNvPr id="31" name="TextBox 30"/>
          <p:cNvSpPr txBox="1"/>
          <p:nvPr/>
        </p:nvSpPr>
        <p:spPr>
          <a:xfrm>
            <a:off x="398821" y="3219531"/>
            <a:ext cx="3268663" cy="2862322"/>
          </a:xfrm>
          <a:prstGeom prst="rect">
            <a:avLst/>
          </a:prstGeom>
          <a:noFill/>
        </p:spPr>
        <p:txBody>
          <a:bodyPr wrap="square" rtlCol="0">
            <a:spAutoFit/>
          </a:bodyPr>
          <a:lstStyle/>
          <a:p>
            <a:r>
              <a:rPr lang="en-GB" altLang="fr-FR" i="1" dirty="0"/>
              <a:t> “Country(</a:t>
            </a:r>
            <a:r>
              <a:rPr lang="en-GB" altLang="fr-FR" i="1" dirty="0" err="1"/>
              <a:t>ies</a:t>
            </a:r>
            <a:r>
              <a:rPr lang="en-GB" altLang="fr-FR" i="1" dirty="0"/>
              <a:t>) in which the bidder is established.”</a:t>
            </a:r>
          </a:p>
          <a:p>
            <a:endParaRPr lang="en-GB" i="1" dirty="0"/>
          </a:p>
          <a:p>
            <a:r>
              <a:rPr lang="en-US" altLang="en-US" dirty="0"/>
              <a:t>If at least </a:t>
            </a:r>
            <a:r>
              <a:rPr lang="en-US" altLang="en-US" b="1" dirty="0"/>
              <a:t>40%</a:t>
            </a:r>
            <a:r>
              <a:rPr lang="en-US" altLang="en-US" dirty="0"/>
              <a:t> of the total amount of the bid comes from a poorly balanced MS, then the </a:t>
            </a:r>
            <a:r>
              <a:rPr lang="en-US" altLang="en-US" b="1" dirty="0"/>
              <a:t>whole bid </a:t>
            </a:r>
            <a:r>
              <a:rPr lang="en-US" altLang="en-US" dirty="0"/>
              <a:t>will be treated as that from a bidder in a poorly balanced MS.</a:t>
            </a:r>
            <a:endParaRPr lang="en-GB" altLang="en-US" dirty="0"/>
          </a:p>
          <a:p>
            <a:endParaRPr lang="en-US" dirty="0"/>
          </a:p>
        </p:txBody>
      </p:sp>
    </p:spTree>
    <p:extLst>
      <p:ext uri="{BB962C8B-B14F-4D97-AF65-F5344CB8AC3E}">
        <p14:creationId xmlns:p14="http://schemas.microsoft.com/office/powerpoint/2010/main" val="99308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1000" fill="hold"/>
                                        <p:tgtEl>
                                          <p:spTgt spid="13"/>
                                        </p:tgtEl>
                                        <p:attrNameLst>
                                          <p:attrName>ppt_x</p:attrName>
                                        </p:attrNameLst>
                                      </p:cBhvr>
                                      <p:tavLst>
                                        <p:tav tm="0">
                                          <p:val>
                                            <p:strVal val="0-#ppt_w/2"/>
                                          </p:val>
                                        </p:tav>
                                        <p:tav tm="100000">
                                          <p:val>
                                            <p:strVal val="#ppt_x"/>
                                          </p:val>
                                        </p:tav>
                                      </p:tavLst>
                                    </p:anim>
                                    <p:anim calcmode="lin" valueType="num">
                                      <p:cBhvr additive="base">
                                        <p:cTn id="12" dur="10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FD7D-3E54-374D-862A-BA884939E2A9}"/>
              </a:ext>
            </a:extLst>
          </p:cNvPr>
          <p:cNvSpPr>
            <a:spLocks noGrp="1"/>
          </p:cNvSpPr>
          <p:nvPr>
            <p:ph type="title"/>
          </p:nvPr>
        </p:nvSpPr>
        <p:spPr>
          <a:xfrm>
            <a:off x="412776" y="383646"/>
            <a:ext cx="11376024" cy="1065742"/>
          </a:xfrm>
        </p:spPr>
        <p:txBody>
          <a:bodyPr/>
          <a:lstStyle/>
          <a:p>
            <a:r>
              <a:rPr lang="en-US" dirty="0">
                <a:solidFill>
                  <a:schemeClr val="accent1"/>
                </a:solidFill>
                <a:cs typeface="Calibri" panose="020F0502020204030204" pitchFamily="34" charset="0"/>
              </a:rPr>
              <a:t>Alignment rule</a:t>
            </a:r>
            <a:endParaRPr lang="en-US" dirty="0"/>
          </a:p>
        </p:txBody>
      </p:sp>
      <p:sp>
        <p:nvSpPr>
          <p:cNvPr id="4" name="Date Placeholder 3">
            <a:extLst>
              <a:ext uri="{FF2B5EF4-FFF2-40B4-BE49-F238E27FC236}">
                <a16:creationId xmlns:a16="http://schemas.microsoft.com/office/drawing/2014/main" id="{F1F303D6-1931-BB49-8BE7-FC18BE7E099F}"/>
              </a:ext>
            </a:extLst>
          </p:cNvPr>
          <p:cNvSpPr>
            <a:spLocks noGrp="1"/>
          </p:cNvSpPr>
          <p:nvPr>
            <p:ph type="dt" sz="half" idx="14"/>
          </p:nvPr>
        </p:nvSpPr>
        <p:spPr/>
        <p:txBody>
          <a:bodyPr/>
          <a:lstStyle/>
          <a:p>
            <a:fld id="{F551D812-94FE-4495-A533-D770A3F56930}" type="datetime1">
              <a:rPr lang="en-GB" smtClean="0"/>
              <a:t>07/05/2019</a:t>
            </a:fld>
            <a:endParaRPr lang="en-US" dirty="0"/>
          </a:p>
        </p:txBody>
      </p:sp>
      <p:sp>
        <p:nvSpPr>
          <p:cNvPr id="5" name="Footer Placeholder 4">
            <a:extLst>
              <a:ext uri="{FF2B5EF4-FFF2-40B4-BE49-F238E27FC236}">
                <a16:creationId xmlns:a16="http://schemas.microsoft.com/office/drawing/2014/main" id="{20D56402-A1DA-754C-863B-CCB35F0EBC24}"/>
              </a:ext>
            </a:extLst>
          </p:cNvPr>
          <p:cNvSpPr>
            <a:spLocks noGrp="1"/>
          </p:cNvSpPr>
          <p:nvPr>
            <p:ph type="ftr" sz="quarter" idx="15"/>
          </p:nvPr>
        </p:nvSpPr>
        <p:spPr/>
        <p:txBody>
          <a:bodyPr/>
          <a:lstStyle/>
          <a:p>
            <a:r>
              <a:rPr lang="en-US" smtClean="0"/>
              <a:t>Anders Unnervik</a:t>
            </a:r>
            <a:endParaRPr lang="en-US" dirty="0"/>
          </a:p>
        </p:txBody>
      </p:sp>
      <p:sp>
        <p:nvSpPr>
          <p:cNvPr id="6" name="Slide Number Placeholder 5">
            <a:extLst>
              <a:ext uri="{FF2B5EF4-FFF2-40B4-BE49-F238E27FC236}">
                <a16:creationId xmlns:a16="http://schemas.microsoft.com/office/drawing/2014/main" id="{A4632B07-E895-A846-90AF-5BD7AEDC38AB}"/>
              </a:ext>
            </a:extLst>
          </p:cNvPr>
          <p:cNvSpPr>
            <a:spLocks noGrp="1"/>
          </p:cNvSpPr>
          <p:nvPr>
            <p:ph type="sldNum" sz="quarter" idx="16"/>
          </p:nvPr>
        </p:nvSpPr>
        <p:spPr/>
        <p:txBody>
          <a:bodyPr/>
          <a:lstStyle/>
          <a:p>
            <a:fld id="{36B5EA5A-BC32-A742-B11B-8E7414D5B535}" type="slidenum">
              <a:rPr lang="en-US" smtClean="0"/>
              <a:pPr/>
              <a:t>29</a:t>
            </a:fld>
            <a:endParaRPr lang="en-US" dirty="0"/>
          </a:p>
        </p:txBody>
      </p:sp>
      <p:grpSp>
        <p:nvGrpSpPr>
          <p:cNvPr id="51" name="Group 50">
            <a:extLst>
              <a:ext uri="{FF2B5EF4-FFF2-40B4-BE49-F238E27FC236}">
                <a16:creationId xmlns:a16="http://schemas.microsoft.com/office/drawing/2014/main" id="{F3E4049E-1CEF-DB48-9262-A22E50FAF757}"/>
              </a:ext>
            </a:extLst>
          </p:cNvPr>
          <p:cNvGrpSpPr/>
          <p:nvPr/>
        </p:nvGrpSpPr>
        <p:grpSpPr>
          <a:xfrm>
            <a:off x="4259263" y="1954954"/>
            <a:ext cx="7529537" cy="1188000"/>
            <a:chOff x="4254476" y="1673387"/>
            <a:chExt cx="7529537" cy="1188000"/>
          </a:xfrm>
        </p:grpSpPr>
        <p:sp>
          <p:nvSpPr>
            <p:cNvPr id="29" name="Rectangle 28">
              <a:extLst>
                <a:ext uri="{FF2B5EF4-FFF2-40B4-BE49-F238E27FC236}">
                  <a16:creationId xmlns:a16="http://schemas.microsoft.com/office/drawing/2014/main" id="{91883A14-4496-5947-BFB6-F81E1169B5A1}"/>
                </a:ext>
              </a:extLst>
            </p:cNvPr>
            <p:cNvSpPr/>
            <p:nvPr/>
          </p:nvSpPr>
          <p:spPr>
            <a:xfrm>
              <a:off x="4254476" y="1673387"/>
              <a:ext cx="7529537" cy="1188000"/>
            </a:xfrm>
            <a:prstGeom prst="rect">
              <a:avLst/>
            </a:prstGeom>
            <a:solidFill>
              <a:schemeClr val="bg1"/>
            </a:solidFill>
            <a:ln>
              <a:solidFill>
                <a:srgbClr val="61C5D3"/>
              </a:solid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9" name="Oval 38">
              <a:extLst>
                <a:ext uri="{FF2B5EF4-FFF2-40B4-BE49-F238E27FC236}">
                  <a16:creationId xmlns:a16="http://schemas.microsoft.com/office/drawing/2014/main" id="{BEAB1B18-4A6D-D447-9D77-4076D0D3EBC0}"/>
                </a:ext>
              </a:extLst>
            </p:cNvPr>
            <p:cNvSpPr/>
            <p:nvPr/>
          </p:nvSpPr>
          <p:spPr>
            <a:xfrm>
              <a:off x="4530749" y="1909913"/>
              <a:ext cx="728769" cy="728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0A810F3D-2DAF-F343-B605-CF0984068105}"/>
                </a:ext>
              </a:extLst>
            </p:cNvPr>
            <p:cNvSpPr txBox="1"/>
            <p:nvPr/>
          </p:nvSpPr>
          <p:spPr>
            <a:xfrm>
              <a:off x="4705164" y="2012687"/>
              <a:ext cx="385042" cy="523220"/>
            </a:xfrm>
            <a:prstGeom prst="rect">
              <a:avLst/>
            </a:prstGeom>
            <a:noFill/>
          </p:spPr>
          <p:txBody>
            <a:bodyPr wrap="none" rtlCol="0">
              <a:spAutoFit/>
            </a:bodyPr>
            <a:lstStyle/>
            <a:p>
              <a:r>
                <a:rPr lang="en-US" sz="2800" b="1" dirty="0">
                  <a:solidFill>
                    <a:schemeClr val="bg1"/>
                  </a:solidFill>
                </a:rPr>
                <a:t>1</a:t>
              </a:r>
            </a:p>
          </p:txBody>
        </p:sp>
        <p:sp>
          <p:nvSpPr>
            <p:cNvPr id="48" name="TextBox 47">
              <a:extLst>
                <a:ext uri="{FF2B5EF4-FFF2-40B4-BE49-F238E27FC236}">
                  <a16:creationId xmlns:a16="http://schemas.microsoft.com/office/drawing/2014/main" id="{7FA33441-3835-034B-9248-0D3ADB80E0F4}"/>
                </a:ext>
              </a:extLst>
            </p:cNvPr>
            <p:cNvSpPr txBox="1"/>
            <p:nvPr/>
          </p:nvSpPr>
          <p:spPr>
            <a:xfrm>
              <a:off x="6254750" y="1989107"/>
              <a:ext cx="5434487" cy="707886"/>
            </a:xfrm>
            <a:prstGeom prst="rect">
              <a:avLst/>
            </a:prstGeom>
            <a:noFill/>
          </p:spPr>
          <p:txBody>
            <a:bodyPr wrap="square" lIns="0" rtlCol="0" anchor="ctr" anchorCtr="0">
              <a:spAutoFit/>
            </a:bodyPr>
            <a:lstStyle/>
            <a:p>
              <a:pPr marL="342900" indent="-342900">
                <a:spcBef>
                  <a:spcPct val="0"/>
                </a:spcBef>
                <a:buClrTx/>
                <a:buSzTx/>
                <a:defRPr/>
              </a:pPr>
              <a:r>
                <a:rPr lang="en-US" altLang="en-US" sz="2000" b="1" dirty="0">
                  <a:ea typeface="Calibri" panose="020F0502020204030204" pitchFamily="34" charset="0"/>
                  <a:cs typeface="Calibri" panose="020F0502020204030204" pitchFamily="34" charset="0"/>
                </a:rPr>
                <a:t>Contracts awarded on the lowest</a:t>
              </a:r>
            </a:p>
            <a:p>
              <a:pPr marL="342900" indent="-342900">
                <a:spcBef>
                  <a:spcPct val="0"/>
                </a:spcBef>
                <a:buClrTx/>
                <a:buSzTx/>
                <a:defRPr/>
              </a:pPr>
              <a:r>
                <a:rPr lang="en-US" altLang="en-US" sz="2000" b="1" dirty="0">
                  <a:ea typeface="Calibri" panose="020F0502020204030204" pitchFamily="34" charset="0"/>
                  <a:cs typeface="Calibri" panose="020F0502020204030204" pitchFamily="34" charset="0"/>
                </a:rPr>
                <a:t>compliant basis (mainly supply contracts) </a:t>
              </a:r>
            </a:p>
          </p:txBody>
        </p:sp>
      </p:grpSp>
      <p:grpSp>
        <p:nvGrpSpPr>
          <p:cNvPr id="52" name="Group 51">
            <a:extLst>
              <a:ext uri="{FF2B5EF4-FFF2-40B4-BE49-F238E27FC236}">
                <a16:creationId xmlns:a16="http://schemas.microsoft.com/office/drawing/2014/main" id="{3CE3F8A3-81F0-D04E-9BF8-45ECEE3B320F}"/>
              </a:ext>
            </a:extLst>
          </p:cNvPr>
          <p:cNvGrpSpPr/>
          <p:nvPr/>
        </p:nvGrpSpPr>
        <p:grpSpPr>
          <a:xfrm>
            <a:off x="4259263" y="3276119"/>
            <a:ext cx="7694525" cy="1189294"/>
            <a:chOff x="4254476" y="3260329"/>
            <a:chExt cx="7694525" cy="1189294"/>
          </a:xfrm>
        </p:grpSpPr>
        <p:sp>
          <p:nvSpPr>
            <p:cNvPr id="43" name="Rectangle 42">
              <a:extLst>
                <a:ext uri="{FF2B5EF4-FFF2-40B4-BE49-F238E27FC236}">
                  <a16:creationId xmlns:a16="http://schemas.microsoft.com/office/drawing/2014/main" id="{76A76111-A9D9-0C46-970E-87203F46212F}"/>
                </a:ext>
              </a:extLst>
            </p:cNvPr>
            <p:cNvSpPr/>
            <p:nvPr/>
          </p:nvSpPr>
          <p:spPr>
            <a:xfrm>
              <a:off x="4254476" y="3260329"/>
              <a:ext cx="7529537" cy="1189294"/>
            </a:xfrm>
            <a:prstGeom prst="rect">
              <a:avLst/>
            </a:prstGeom>
            <a:solidFill>
              <a:schemeClr val="bg1"/>
            </a:solidFill>
            <a:ln>
              <a:solidFill>
                <a:schemeClr val="accent2"/>
              </a:solidFill>
            </a:ln>
            <a:effectLst>
              <a:outerShdw blurRad="38100" sx="102000" sy="102000" algn="ctr" rotWithShape="0">
                <a:prstClr val="black">
                  <a:alpha val="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sp>
          <p:nvSpPr>
            <p:cNvPr id="44" name="Oval 43">
              <a:extLst>
                <a:ext uri="{FF2B5EF4-FFF2-40B4-BE49-F238E27FC236}">
                  <a16:creationId xmlns:a16="http://schemas.microsoft.com/office/drawing/2014/main" id="{D3F9231D-FB7C-A840-A0F9-1BFE9B42F10B}"/>
                </a:ext>
              </a:extLst>
            </p:cNvPr>
            <p:cNvSpPr/>
            <p:nvPr/>
          </p:nvSpPr>
          <p:spPr>
            <a:xfrm>
              <a:off x="4530749" y="3484329"/>
              <a:ext cx="728769" cy="72876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6E0B8AC-A2CA-3943-9388-5E6C4889B69A}"/>
                </a:ext>
              </a:extLst>
            </p:cNvPr>
            <p:cNvSpPr txBox="1"/>
            <p:nvPr/>
          </p:nvSpPr>
          <p:spPr>
            <a:xfrm>
              <a:off x="4714591" y="3590959"/>
              <a:ext cx="385042" cy="523220"/>
            </a:xfrm>
            <a:prstGeom prst="rect">
              <a:avLst/>
            </a:prstGeom>
            <a:noFill/>
          </p:spPr>
          <p:txBody>
            <a:bodyPr wrap="none" rtlCol="0">
              <a:spAutoFit/>
            </a:bodyPr>
            <a:lstStyle/>
            <a:p>
              <a:r>
                <a:rPr lang="en-US" sz="2800" b="1" dirty="0">
                  <a:solidFill>
                    <a:schemeClr val="bg1"/>
                  </a:solidFill>
                </a:rPr>
                <a:t>2</a:t>
              </a:r>
            </a:p>
          </p:txBody>
        </p:sp>
        <p:sp>
          <p:nvSpPr>
            <p:cNvPr id="49" name="TextBox 48">
              <a:extLst>
                <a:ext uri="{FF2B5EF4-FFF2-40B4-BE49-F238E27FC236}">
                  <a16:creationId xmlns:a16="http://schemas.microsoft.com/office/drawing/2014/main" id="{B746506D-5069-6F42-8185-7D1930A38F55}"/>
                </a:ext>
              </a:extLst>
            </p:cNvPr>
            <p:cNvSpPr txBox="1"/>
            <p:nvPr/>
          </p:nvSpPr>
          <p:spPr>
            <a:xfrm>
              <a:off x="6167438" y="3514758"/>
              <a:ext cx="5781563" cy="707886"/>
            </a:xfrm>
            <a:prstGeom prst="rect">
              <a:avLst/>
            </a:prstGeom>
            <a:noFill/>
          </p:spPr>
          <p:txBody>
            <a:bodyPr wrap="square" lIns="0" rtlCol="0" anchor="ctr" anchorCtr="0">
              <a:spAutoFit/>
            </a:bodyPr>
            <a:lstStyle/>
            <a:p>
              <a:pPr marL="342900" indent="-342900">
                <a:spcBef>
                  <a:spcPct val="0"/>
                </a:spcBef>
                <a:buClrTx/>
                <a:buSzTx/>
                <a:defRPr/>
              </a:pPr>
              <a:r>
                <a:rPr lang="en-US" altLang="en-US" sz="2000" b="1" dirty="0">
                  <a:ea typeface="Calibri" panose="020F0502020204030204" pitchFamily="34" charset="0"/>
                  <a:cs typeface="Calibri" panose="020F0502020204030204" pitchFamily="34" charset="0"/>
                </a:rPr>
                <a:t>With a total amount exceeding </a:t>
              </a:r>
            </a:p>
            <a:p>
              <a:pPr marL="342900" indent="-342900">
                <a:spcBef>
                  <a:spcPct val="0"/>
                </a:spcBef>
                <a:buClrTx/>
                <a:buSzTx/>
                <a:defRPr/>
              </a:pPr>
              <a:r>
                <a:rPr lang="en-US" altLang="en-US" sz="2000" b="1" dirty="0">
                  <a:ea typeface="Calibri" panose="020F0502020204030204" pitchFamily="34" charset="0"/>
                  <a:cs typeface="Calibri" panose="020F0502020204030204" pitchFamily="34" charset="0"/>
                </a:rPr>
                <a:t>100’000 CHF.</a:t>
              </a:r>
            </a:p>
          </p:txBody>
        </p:sp>
      </p:grpSp>
      <p:grpSp>
        <p:nvGrpSpPr>
          <p:cNvPr id="11" name="Group 10">
            <a:extLst>
              <a:ext uri="{FF2B5EF4-FFF2-40B4-BE49-F238E27FC236}">
                <a16:creationId xmlns:a16="http://schemas.microsoft.com/office/drawing/2014/main" id="{F9A0753F-4BDD-1B47-B547-FAB185419AC1}"/>
              </a:ext>
            </a:extLst>
          </p:cNvPr>
          <p:cNvGrpSpPr/>
          <p:nvPr/>
        </p:nvGrpSpPr>
        <p:grpSpPr>
          <a:xfrm>
            <a:off x="412775" y="4628559"/>
            <a:ext cx="11779225" cy="1478071"/>
            <a:chOff x="412775" y="4793449"/>
            <a:chExt cx="11779225" cy="1478071"/>
          </a:xfrm>
        </p:grpSpPr>
        <p:sp>
          <p:nvSpPr>
            <p:cNvPr id="22" name="Rectangle 21">
              <a:extLst>
                <a:ext uri="{FF2B5EF4-FFF2-40B4-BE49-F238E27FC236}">
                  <a16:creationId xmlns:a16="http://schemas.microsoft.com/office/drawing/2014/main" id="{7EF8B4C1-85BB-DB48-B37A-D530B4A53550}"/>
                </a:ext>
              </a:extLst>
            </p:cNvPr>
            <p:cNvSpPr/>
            <p:nvPr/>
          </p:nvSpPr>
          <p:spPr>
            <a:xfrm>
              <a:off x="412775" y="4793449"/>
              <a:ext cx="11371237" cy="1460297"/>
            </a:xfrm>
            <a:prstGeom prst="rect">
              <a:avLst/>
            </a:prstGeom>
            <a:solidFill>
              <a:schemeClr val="accent2"/>
            </a:solidFill>
            <a:ln>
              <a:noFill/>
            </a:ln>
            <a:effectLst>
              <a:outerShdw sx="1000" sy="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grpSp>
          <p:nvGrpSpPr>
            <p:cNvPr id="10" name="Group 9">
              <a:extLst>
                <a:ext uri="{FF2B5EF4-FFF2-40B4-BE49-F238E27FC236}">
                  <a16:creationId xmlns:a16="http://schemas.microsoft.com/office/drawing/2014/main" id="{7F52A6C5-40E6-B143-8301-650EB00C136A}"/>
                </a:ext>
              </a:extLst>
            </p:cNvPr>
            <p:cNvGrpSpPr/>
            <p:nvPr/>
          </p:nvGrpSpPr>
          <p:grpSpPr>
            <a:xfrm>
              <a:off x="842522" y="4948081"/>
              <a:ext cx="11349478" cy="1323439"/>
              <a:chOff x="842522" y="4948081"/>
              <a:chExt cx="11349478" cy="1323439"/>
            </a:xfrm>
          </p:grpSpPr>
          <p:sp>
            <p:nvSpPr>
              <p:cNvPr id="25" name="TextBox 24">
                <a:extLst>
                  <a:ext uri="{FF2B5EF4-FFF2-40B4-BE49-F238E27FC236}">
                    <a16:creationId xmlns:a16="http://schemas.microsoft.com/office/drawing/2014/main" id="{2CEA1F95-E214-A74E-9489-49EB47E2F480}"/>
                  </a:ext>
                </a:extLst>
              </p:cNvPr>
              <p:cNvSpPr txBox="1"/>
              <p:nvPr/>
            </p:nvSpPr>
            <p:spPr>
              <a:xfrm>
                <a:off x="4283220" y="4948081"/>
                <a:ext cx="7908780" cy="1323439"/>
              </a:xfrm>
              <a:prstGeom prst="rect">
                <a:avLst/>
              </a:prstGeom>
              <a:noFill/>
            </p:spPr>
            <p:txBody>
              <a:bodyPr wrap="square" lIns="0" rtlCol="0" anchor="ctr" anchorCtr="0">
                <a:spAutoFit/>
              </a:bodyPr>
              <a:lstStyle/>
              <a:p>
                <a:pPr>
                  <a:defRPr/>
                </a:pPr>
                <a:r>
                  <a:rPr lang="en-US" altLang="en-US" sz="2000" b="1" dirty="0">
                    <a:solidFill>
                      <a:schemeClr val="bg1"/>
                    </a:solidFill>
                    <a:ea typeface="Calibri" panose="020F0502020204030204" pitchFamily="34" charset="0"/>
                    <a:cs typeface="Times New Roman" panose="02020603050405020304" pitchFamily="18" charset="0"/>
                  </a:rPr>
                  <a:t>Under certain conditions as defined in CERN Procurement Rules, a bidder offering goods originating* in poorly balanced Member States is allowed to align his price to that of the </a:t>
                </a:r>
              </a:p>
              <a:p>
                <a:pPr>
                  <a:defRPr/>
                </a:pPr>
                <a:r>
                  <a:rPr lang="en-US" altLang="en-US" sz="2000" b="1" dirty="0">
                    <a:solidFill>
                      <a:schemeClr val="bg1"/>
                    </a:solidFill>
                    <a:ea typeface="Calibri" panose="020F0502020204030204" pitchFamily="34" charset="0"/>
                    <a:cs typeface="Times New Roman" panose="02020603050405020304" pitchFamily="18" charset="0"/>
                  </a:rPr>
                  <a:t>lowest bidder and thereby be awarded the contract.</a:t>
                </a:r>
              </a:p>
            </p:txBody>
          </p:sp>
          <p:sp>
            <p:nvSpPr>
              <p:cNvPr id="3" name="TextBox 2">
                <a:extLst>
                  <a:ext uri="{FF2B5EF4-FFF2-40B4-BE49-F238E27FC236}">
                    <a16:creationId xmlns:a16="http://schemas.microsoft.com/office/drawing/2014/main" id="{E7AF73BD-C073-2741-A9A5-86BC5524C866}"/>
                  </a:ext>
                </a:extLst>
              </p:cNvPr>
              <p:cNvSpPr txBox="1"/>
              <p:nvPr/>
            </p:nvSpPr>
            <p:spPr>
              <a:xfrm>
                <a:off x="842522" y="5332801"/>
                <a:ext cx="2771480" cy="553998"/>
              </a:xfrm>
              <a:prstGeom prst="rect">
                <a:avLst/>
              </a:prstGeom>
              <a:noFill/>
            </p:spPr>
            <p:txBody>
              <a:bodyPr wrap="square" rtlCol="0">
                <a:spAutoFit/>
              </a:bodyPr>
              <a:lstStyle/>
              <a:p>
                <a:pPr algn="ctr"/>
                <a:r>
                  <a:rPr lang="en-US" sz="3000" b="1" dirty="0">
                    <a:solidFill>
                      <a:schemeClr val="bg1"/>
                    </a:solidFill>
                  </a:rPr>
                  <a:t>RULE</a:t>
                </a:r>
              </a:p>
            </p:txBody>
          </p:sp>
        </p:grpSp>
      </p:grpSp>
      <p:pic>
        <p:nvPicPr>
          <p:cNvPr id="7" name="Picture 6">
            <a:extLst>
              <a:ext uri="{FF2B5EF4-FFF2-40B4-BE49-F238E27FC236}">
                <a16:creationId xmlns:a16="http://schemas.microsoft.com/office/drawing/2014/main" id="{3BB6E91A-222D-F84D-BEE8-AFB2556AA3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17479" y="-1378068"/>
            <a:ext cx="2658359" cy="1190909"/>
          </a:xfrm>
          <a:prstGeom prst="rect">
            <a:avLst/>
          </a:prstGeom>
        </p:spPr>
      </p:pic>
      <p:sp>
        <p:nvSpPr>
          <p:cNvPr id="12" name="TextBox 11">
            <a:extLst>
              <a:ext uri="{FF2B5EF4-FFF2-40B4-BE49-F238E27FC236}">
                <a16:creationId xmlns:a16="http://schemas.microsoft.com/office/drawing/2014/main" id="{06EB6370-D513-5C4D-8BD0-29A6C4A5FD65}"/>
              </a:ext>
            </a:extLst>
          </p:cNvPr>
          <p:cNvSpPr txBox="1"/>
          <p:nvPr/>
        </p:nvSpPr>
        <p:spPr>
          <a:xfrm>
            <a:off x="6066020" y="6061079"/>
            <a:ext cx="6252953" cy="369332"/>
          </a:xfrm>
          <a:prstGeom prst="rect">
            <a:avLst/>
          </a:prstGeom>
          <a:noFill/>
        </p:spPr>
        <p:txBody>
          <a:bodyPr wrap="square" rtlCol="0">
            <a:spAutoFit/>
          </a:bodyPr>
          <a:lstStyle/>
          <a:p>
            <a:r>
              <a:rPr lang="fr-CH" altLang="en-US" sz="900" dirty="0"/>
              <a:t>* At least 60% for </a:t>
            </a:r>
            <a:r>
              <a:rPr lang="fr-CH" altLang="en-US" sz="900" dirty="0" err="1"/>
              <a:t>supply</a:t>
            </a:r>
            <a:r>
              <a:rPr lang="fr-CH" altLang="en-US" sz="900" dirty="0"/>
              <a:t> </a:t>
            </a:r>
            <a:r>
              <a:rPr lang="fr-CH" altLang="en-US" sz="900" dirty="0" err="1"/>
              <a:t>contracts</a:t>
            </a:r>
            <a:r>
              <a:rPr lang="fr-CH" altLang="en-US" sz="900" dirty="0"/>
              <a:t> or; at least 40% for service </a:t>
            </a:r>
            <a:r>
              <a:rPr lang="fr-CH" altLang="en-US" sz="900" dirty="0" err="1"/>
              <a:t>contracts</a:t>
            </a:r>
            <a:r>
              <a:rPr lang="fr-CH" altLang="en-US" sz="900" dirty="0"/>
              <a:t> </a:t>
            </a:r>
            <a:r>
              <a:rPr lang="fr-CH" altLang="en-US" sz="900" dirty="0" err="1"/>
              <a:t>awarded</a:t>
            </a:r>
            <a:r>
              <a:rPr lang="fr-CH" altLang="en-US" sz="900" dirty="0"/>
              <a:t> on the </a:t>
            </a:r>
            <a:r>
              <a:rPr lang="fr-CH" altLang="en-US" sz="900" dirty="0" err="1"/>
              <a:t>lowest</a:t>
            </a:r>
            <a:r>
              <a:rPr lang="fr-CH" altLang="en-US" sz="900" dirty="0"/>
              <a:t> </a:t>
            </a:r>
            <a:r>
              <a:rPr lang="fr-CH" altLang="en-US" sz="900" dirty="0" err="1"/>
              <a:t>compliant</a:t>
            </a:r>
            <a:r>
              <a:rPr lang="fr-CH" altLang="en-US" sz="900" dirty="0"/>
              <a:t> basis.</a:t>
            </a:r>
            <a:endParaRPr lang="en-GB" altLang="en-US" sz="900" dirty="0"/>
          </a:p>
          <a:p>
            <a:endParaRPr lang="en-US" sz="900" dirty="0"/>
          </a:p>
        </p:txBody>
      </p:sp>
      <p:sp>
        <p:nvSpPr>
          <p:cNvPr id="13" name="TextBox 12">
            <a:extLst>
              <a:ext uri="{FF2B5EF4-FFF2-40B4-BE49-F238E27FC236}">
                <a16:creationId xmlns:a16="http://schemas.microsoft.com/office/drawing/2014/main" id="{B0C87996-8B9D-7F42-9987-1141D2216B0B}"/>
              </a:ext>
            </a:extLst>
          </p:cNvPr>
          <p:cNvSpPr txBox="1"/>
          <p:nvPr/>
        </p:nvSpPr>
        <p:spPr>
          <a:xfrm>
            <a:off x="4184366" y="1469526"/>
            <a:ext cx="4481839" cy="738664"/>
          </a:xfrm>
          <a:prstGeom prst="rect">
            <a:avLst/>
          </a:prstGeom>
          <a:noFill/>
        </p:spPr>
        <p:txBody>
          <a:bodyPr wrap="square" rtlCol="0">
            <a:spAutoFit/>
          </a:bodyPr>
          <a:lstStyle/>
          <a:p>
            <a:r>
              <a:rPr lang="en-US" altLang="en-US" sz="2400" b="1" dirty="0">
                <a:ea typeface="Calibri" panose="020F0502020204030204" pitchFamily="34" charset="0"/>
                <a:cs typeface="Calibri" panose="020F0502020204030204" pitchFamily="34" charset="0"/>
              </a:rPr>
              <a:t>Applicable for:</a:t>
            </a:r>
          </a:p>
          <a:p>
            <a:endParaRPr lang="en-US" dirty="0"/>
          </a:p>
        </p:txBody>
      </p:sp>
    </p:spTree>
    <p:extLst>
      <p:ext uri="{BB962C8B-B14F-4D97-AF65-F5344CB8AC3E}">
        <p14:creationId xmlns:p14="http://schemas.microsoft.com/office/powerpoint/2010/main" val="324661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A346C7A-146A-C444-819D-891B9A5F267D}"/>
              </a:ext>
            </a:extLst>
          </p:cNvPr>
          <p:cNvSpPr>
            <a:spLocks noGrp="1"/>
          </p:cNvSpPr>
          <p:nvPr>
            <p:ph type="dt" sz="half" idx="10"/>
          </p:nvPr>
        </p:nvSpPr>
        <p:spPr/>
        <p:txBody>
          <a:bodyPr/>
          <a:lstStyle/>
          <a:p>
            <a:fld id="{DC90C2A9-B404-4373-9CBA-7E9FED65E36D}" type="datetime1">
              <a:rPr lang="en-GB" smtClean="0"/>
              <a:t>07/05/2019</a:t>
            </a:fld>
            <a:endParaRPr lang="en-US" dirty="0"/>
          </a:p>
        </p:txBody>
      </p:sp>
      <p:sp>
        <p:nvSpPr>
          <p:cNvPr id="6" name="Footer Placeholder 5">
            <a:extLst>
              <a:ext uri="{FF2B5EF4-FFF2-40B4-BE49-F238E27FC236}">
                <a16:creationId xmlns:a16="http://schemas.microsoft.com/office/drawing/2014/main" id="{D7699943-2A80-2141-93EC-E6C43EFC527C}"/>
              </a:ext>
            </a:extLst>
          </p:cNvPr>
          <p:cNvSpPr>
            <a:spLocks noGrp="1"/>
          </p:cNvSpPr>
          <p:nvPr>
            <p:ph type="ftr" sz="quarter" idx="11"/>
          </p:nvPr>
        </p:nvSpPr>
        <p:spPr/>
        <p:txBody>
          <a:bodyPr/>
          <a:lstStyle/>
          <a:p>
            <a:r>
              <a:rPr lang="en-US" smtClean="0"/>
              <a:t>Anders Unnervik</a:t>
            </a:r>
            <a:endParaRPr lang="en-US" dirty="0"/>
          </a:p>
        </p:txBody>
      </p:sp>
      <p:sp>
        <p:nvSpPr>
          <p:cNvPr id="7" name="Slide Number Placeholder 6">
            <a:extLst>
              <a:ext uri="{FF2B5EF4-FFF2-40B4-BE49-F238E27FC236}">
                <a16:creationId xmlns:a16="http://schemas.microsoft.com/office/drawing/2014/main" id="{2A3763A9-A0DE-834E-B2C5-E8252616DB3A}"/>
              </a:ext>
            </a:extLst>
          </p:cNvPr>
          <p:cNvSpPr>
            <a:spLocks noGrp="1"/>
          </p:cNvSpPr>
          <p:nvPr>
            <p:ph type="sldNum" sz="quarter" idx="12"/>
          </p:nvPr>
        </p:nvSpPr>
        <p:spPr/>
        <p:txBody>
          <a:bodyPr/>
          <a:lstStyle/>
          <a:p>
            <a:fld id="{36B5EA5A-BC32-A742-B11B-8E7414D5B535}" type="slidenum">
              <a:rPr lang="en-US" smtClean="0"/>
              <a:pPr/>
              <a:t>3</a:t>
            </a:fld>
            <a:endParaRPr lang="en-US" dirty="0"/>
          </a:p>
        </p:txBody>
      </p:sp>
      <p:pic>
        <p:nvPicPr>
          <p:cNvPr id="8" name="Picture Placeholder 7">
            <a:extLst>
              <a:ext uri="{FF2B5EF4-FFF2-40B4-BE49-F238E27FC236}">
                <a16:creationId xmlns:a16="http://schemas.microsoft.com/office/drawing/2014/main" id="{BCCB1E3B-03ED-C449-ADAA-784FFB69483B}"/>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3074"/>
            <a:ext cx="12192000" cy="6351588"/>
          </a:xfrm>
        </p:spPr>
      </p:pic>
      <p:sp>
        <p:nvSpPr>
          <p:cNvPr id="13" name="Larme 14">
            <a:extLst>
              <a:ext uri="{FF2B5EF4-FFF2-40B4-BE49-F238E27FC236}">
                <a16:creationId xmlns:a16="http://schemas.microsoft.com/office/drawing/2014/main" id="{4361A319-BA88-FC44-8F2D-23865BBD8DBD}"/>
              </a:ext>
            </a:extLst>
          </p:cNvPr>
          <p:cNvSpPr/>
          <p:nvPr/>
        </p:nvSpPr>
        <p:spPr>
          <a:xfrm rot="16200000">
            <a:off x="0" y="939041"/>
            <a:ext cx="4411157" cy="4411157"/>
          </a:xfrm>
          <a:prstGeom prst="teardrop">
            <a:avLst/>
          </a:prstGeom>
          <a:solidFill>
            <a:schemeClr val="accent6">
              <a:alpha val="80000"/>
            </a:schemeClr>
          </a:solidFill>
          <a:ln>
            <a:noFill/>
          </a:ln>
          <a:scene3d>
            <a:camera prst="orthographicFront">
              <a:rot lat="0" lon="212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alpha val="56000"/>
                </a:schemeClr>
              </a:solidFill>
            </a:endParaRPr>
          </a:p>
        </p:txBody>
      </p:sp>
      <p:sp>
        <p:nvSpPr>
          <p:cNvPr id="17" name="Larme 15">
            <a:extLst>
              <a:ext uri="{FF2B5EF4-FFF2-40B4-BE49-F238E27FC236}">
                <a16:creationId xmlns:a16="http://schemas.microsoft.com/office/drawing/2014/main" id="{C2DDAC74-F1B0-CA4C-BDAA-D0E710D089F9}"/>
              </a:ext>
            </a:extLst>
          </p:cNvPr>
          <p:cNvSpPr/>
          <p:nvPr/>
        </p:nvSpPr>
        <p:spPr>
          <a:xfrm rot="16200000">
            <a:off x="0" y="939041"/>
            <a:ext cx="4172378" cy="4172378"/>
          </a:xfrm>
          <a:prstGeom prst="teardrop">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3">
            <a:extLst>
              <a:ext uri="{FF2B5EF4-FFF2-40B4-BE49-F238E27FC236}">
                <a16:creationId xmlns:a16="http://schemas.microsoft.com/office/drawing/2014/main" id="{C6308644-E525-A34A-BFCC-216EDECFA34B}"/>
              </a:ext>
            </a:extLst>
          </p:cNvPr>
          <p:cNvSpPr txBox="1"/>
          <p:nvPr/>
        </p:nvSpPr>
        <p:spPr>
          <a:xfrm flipH="1">
            <a:off x="413908" y="2604091"/>
            <a:ext cx="3372146" cy="646331"/>
          </a:xfrm>
          <a:prstGeom prst="rect">
            <a:avLst/>
          </a:prstGeom>
          <a:noFill/>
        </p:spPr>
        <p:txBody>
          <a:bodyPr wrap="square" rtlCol="0">
            <a:spAutoFit/>
          </a:bodyPr>
          <a:lstStyle/>
          <a:p>
            <a:pPr algn="ctr"/>
            <a:r>
              <a:rPr lang="en-US" sz="3600" dirty="0">
                <a:solidFill>
                  <a:schemeClr val="bg1"/>
                </a:solidFill>
                <a:latin typeface="Arial" charset="0"/>
                <a:ea typeface="Arial" charset="0"/>
                <a:cs typeface="Arial" charset="0"/>
              </a:rPr>
              <a:t>STATISTICS</a:t>
            </a:r>
            <a:endParaRPr lang="fr-FR" sz="36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9041132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D521D-B04A-144F-AE02-7864BE15C7BA}"/>
              </a:ext>
            </a:extLst>
          </p:cNvPr>
          <p:cNvSpPr>
            <a:spLocks noGrp="1"/>
          </p:cNvSpPr>
          <p:nvPr>
            <p:ph type="title"/>
          </p:nvPr>
        </p:nvSpPr>
        <p:spPr/>
        <p:txBody>
          <a:bodyPr/>
          <a:lstStyle/>
          <a:p>
            <a:r>
              <a:rPr lang="fr-CH" dirty="0" err="1">
                <a:cs typeface="Calibri" panose="020F0502020204030204" pitchFamily="34" charset="0"/>
              </a:rPr>
              <a:t>Poorly</a:t>
            </a:r>
            <a:r>
              <a:rPr lang="fr-CH" dirty="0">
                <a:cs typeface="Calibri" panose="020F0502020204030204" pitchFamily="34" charset="0"/>
              </a:rPr>
              <a:t> </a:t>
            </a:r>
            <a:r>
              <a:rPr lang="fr-CH" dirty="0" err="1">
                <a:cs typeface="Calibri" panose="020F0502020204030204" pitchFamily="34" charset="0"/>
              </a:rPr>
              <a:t>balanced</a:t>
            </a:r>
            <a:r>
              <a:rPr lang="fr-CH" dirty="0">
                <a:cs typeface="Calibri" panose="020F0502020204030204" pitchFamily="34" charset="0"/>
              </a:rPr>
              <a:t> </a:t>
            </a:r>
            <a:r>
              <a:rPr lang="fr-CH" dirty="0" err="1">
                <a:cs typeface="Calibri" panose="020F0502020204030204" pitchFamily="34" charset="0"/>
              </a:rPr>
              <a:t>Member</a:t>
            </a:r>
            <a:r>
              <a:rPr lang="fr-CH" dirty="0">
                <a:cs typeface="Calibri" panose="020F0502020204030204" pitchFamily="34" charset="0"/>
              </a:rPr>
              <a:t> States (Supplies)</a:t>
            </a:r>
            <a:br>
              <a:rPr lang="fr-CH" dirty="0">
                <a:cs typeface="Calibri" panose="020F0502020204030204" pitchFamily="34" charset="0"/>
              </a:rPr>
            </a:br>
            <a:r>
              <a:rPr lang="fr-CH" altLang="en-US" sz="2400" dirty="0"/>
              <a:t>(1st March 2019 – 29 </a:t>
            </a:r>
            <a:r>
              <a:rPr lang="fr-CH" altLang="en-US" sz="2400" dirty="0" err="1"/>
              <a:t>February</a:t>
            </a:r>
            <a:r>
              <a:rPr lang="fr-CH" altLang="en-US" sz="2400" dirty="0"/>
              <a:t> 2020, </a:t>
            </a:r>
            <a:r>
              <a:rPr lang="fr-CH" altLang="en-US" sz="2400" dirty="0" err="1"/>
              <a:t>based</a:t>
            </a:r>
            <a:r>
              <a:rPr lang="fr-CH" altLang="en-US" sz="2400" dirty="0"/>
              <a:t> on the </a:t>
            </a:r>
            <a:r>
              <a:rPr lang="fr-CH" altLang="en-US" sz="2400" dirty="0" err="1"/>
              <a:t>previous</a:t>
            </a:r>
            <a:r>
              <a:rPr lang="fr-CH" altLang="en-US" sz="2400" dirty="0"/>
              <a:t> 4 </a:t>
            </a:r>
            <a:r>
              <a:rPr lang="fr-CH" altLang="en-US" sz="2400" dirty="0" err="1"/>
              <a:t>calendar</a:t>
            </a:r>
            <a:r>
              <a:rPr lang="fr-CH" altLang="en-US" sz="2400" dirty="0"/>
              <a:t> </a:t>
            </a:r>
            <a:r>
              <a:rPr lang="fr-CH" altLang="en-US" sz="2400" dirty="0" err="1"/>
              <a:t>years</a:t>
            </a:r>
            <a:r>
              <a:rPr lang="fr-CH" altLang="en-US" sz="2400" dirty="0"/>
              <a:t>):</a:t>
            </a:r>
            <a:br>
              <a:rPr lang="fr-CH" altLang="en-US" sz="2400" dirty="0"/>
            </a:br>
            <a:endParaRPr lang="en-US" sz="2400" dirty="0"/>
          </a:p>
        </p:txBody>
      </p:sp>
      <p:sp>
        <p:nvSpPr>
          <p:cNvPr id="3" name="Date Placeholder 2">
            <a:extLst>
              <a:ext uri="{FF2B5EF4-FFF2-40B4-BE49-F238E27FC236}">
                <a16:creationId xmlns:a16="http://schemas.microsoft.com/office/drawing/2014/main" id="{3EABD212-7E72-C44D-8DC8-E1ED97429AE0}"/>
              </a:ext>
            </a:extLst>
          </p:cNvPr>
          <p:cNvSpPr>
            <a:spLocks noGrp="1"/>
          </p:cNvSpPr>
          <p:nvPr>
            <p:ph type="dt" sz="half" idx="10"/>
          </p:nvPr>
        </p:nvSpPr>
        <p:spPr/>
        <p:txBody>
          <a:bodyPr/>
          <a:lstStyle/>
          <a:p>
            <a:fld id="{1814AE17-AEEE-4020-A162-0208BBF968E9}" type="datetime1">
              <a:rPr lang="en-GB" smtClean="0"/>
              <a:t>07/05/2019</a:t>
            </a:fld>
            <a:endParaRPr lang="en-US" dirty="0"/>
          </a:p>
        </p:txBody>
      </p:sp>
      <p:sp>
        <p:nvSpPr>
          <p:cNvPr id="4" name="Footer Placeholder 3">
            <a:extLst>
              <a:ext uri="{FF2B5EF4-FFF2-40B4-BE49-F238E27FC236}">
                <a16:creationId xmlns:a16="http://schemas.microsoft.com/office/drawing/2014/main" id="{72E0D01B-451F-9C49-9C75-1E52FA435F44}"/>
              </a:ext>
            </a:extLst>
          </p:cNvPr>
          <p:cNvSpPr>
            <a:spLocks noGrp="1"/>
          </p:cNvSpPr>
          <p:nvPr>
            <p:ph type="ftr" sz="quarter" idx="11"/>
          </p:nvPr>
        </p:nvSpPr>
        <p:spPr/>
        <p:txBody>
          <a:bodyPr/>
          <a:lstStyle/>
          <a:p>
            <a:r>
              <a:rPr lang="en-US" smtClean="0"/>
              <a:t>Anders Unnervik</a:t>
            </a:r>
            <a:endParaRPr lang="en-US" dirty="0"/>
          </a:p>
        </p:txBody>
      </p:sp>
      <p:sp>
        <p:nvSpPr>
          <p:cNvPr id="5" name="Slide Number Placeholder 4">
            <a:extLst>
              <a:ext uri="{FF2B5EF4-FFF2-40B4-BE49-F238E27FC236}">
                <a16:creationId xmlns:a16="http://schemas.microsoft.com/office/drawing/2014/main" id="{4AC729E7-645C-D34E-8536-6467A416B488}"/>
              </a:ext>
            </a:extLst>
          </p:cNvPr>
          <p:cNvSpPr>
            <a:spLocks noGrp="1"/>
          </p:cNvSpPr>
          <p:nvPr>
            <p:ph type="sldNum" sz="quarter" idx="12"/>
          </p:nvPr>
        </p:nvSpPr>
        <p:spPr/>
        <p:txBody>
          <a:bodyPr/>
          <a:lstStyle/>
          <a:p>
            <a:fld id="{36B5EA5A-BC32-A742-B11B-8E7414D5B535}" type="slidenum">
              <a:rPr lang="en-US" smtClean="0"/>
              <a:pPr/>
              <a:t>30</a:t>
            </a:fld>
            <a:endParaRPr lang="en-US" dirty="0"/>
          </a:p>
        </p:txBody>
      </p:sp>
      <p:grpSp>
        <p:nvGrpSpPr>
          <p:cNvPr id="40" name="Group 39">
            <a:extLst>
              <a:ext uri="{FF2B5EF4-FFF2-40B4-BE49-F238E27FC236}">
                <a16:creationId xmlns:a16="http://schemas.microsoft.com/office/drawing/2014/main" id="{A4A4E83A-FEDC-0549-9BD6-D525DB2E2149}"/>
              </a:ext>
            </a:extLst>
          </p:cNvPr>
          <p:cNvGrpSpPr/>
          <p:nvPr/>
        </p:nvGrpSpPr>
        <p:grpSpPr>
          <a:xfrm>
            <a:off x="6553200" y="1793403"/>
            <a:ext cx="5006441" cy="3275311"/>
            <a:chOff x="6553200" y="1793403"/>
            <a:chExt cx="5006441" cy="3275311"/>
          </a:xfrm>
        </p:grpSpPr>
        <p:grpSp>
          <p:nvGrpSpPr>
            <p:cNvPr id="31" name="Group 30">
              <a:extLst>
                <a:ext uri="{FF2B5EF4-FFF2-40B4-BE49-F238E27FC236}">
                  <a16:creationId xmlns:a16="http://schemas.microsoft.com/office/drawing/2014/main" id="{4F757780-757A-CE45-B1E2-475FBAD70F14}"/>
                </a:ext>
              </a:extLst>
            </p:cNvPr>
            <p:cNvGrpSpPr/>
            <p:nvPr/>
          </p:nvGrpSpPr>
          <p:grpSpPr>
            <a:xfrm>
              <a:off x="6553200" y="1793403"/>
              <a:ext cx="5006441" cy="3275311"/>
              <a:chOff x="4451350" y="203200"/>
              <a:chExt cx="9861521" cy="6451600"/>
            </a:xfrm>
          </p:grpSpPr>
          <p:pic>
            <p:nvPicPr>
              <p:cNvPr id="24" name="Picture 23">
                <a:extLst>
                  <a:ext uri="{FF2B5EF4-FFF2-40B4-BE49-F238E27FC236}">
                    <a16:creationId xmlns:a16="http://schemas.microsoft.com/office/drawing/2014/main" id="{696FE2BB-A6EA-4B45-9563-4AF3886DF88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1350" y="203200"/>
                <a:ext cx="3289300" cy="6451600"/>
              </a:xfrm>
              <a:prstGeom prst="rect">
                <a:avLst/>
              </a:prstGeom>
            </p:spPr>
          </p:pic>
          <p:pic>
            <p:nvPicPr>
              <p:cNvPr id="28" name="Picture 27">
                <a:extLst>
                  <a:ext uri="{FF2B5EF4-FFF2-40B4-BE49-F238E27FC236}">
                    <a16:creationId xmlns:a16="http://schemas.microsoft.com/office/drawing/2014/main" id="{6F883E64-A0F6-5A4D-992C-E7AD48B2D8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46971" y="209550"/>
                <a:ext cx="3276600" cy="6438900"/>
              </a:xfrm>
              <a:prstGeom prst="rect">
                <a:avLst/>
              </a:prstGeom>
            </p:spPr>
          </p:pic>
          <p:pic>
            <p:nvPicPr>
              <p:cNvPr id="30" name="Picture 29">
                <a:extLst>
                  <a:ext uri="{FF2B5EF4-FFF2-40B4-BE49-F238E27FC236}">
                    <a16:creationId xmlns:a16="http://schemas.microsoft.com/office/drawing/2014/main" id="{D8F1185E-C34B-7D4E-83F5-0403EAAEED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023571" y="215900"/>
                <a:ext cx="3289300" cy="6438900"/>
              </a:xfrm>
              <a:prstGeom prst="rect">
                <a:avLst/>
              </a:prstGeom>
            </p:spPr>
          </p:pic>
        </p:grpSp>
        <p:cxnSp>
          <p:nvCxnSpPr>
            <p:cNvPr id="33" name="Straight Arrow Connector 32">
              <a:extLst>
                <a:ext uri="{FF2B5EF4-FFF2-40B4-BE49-F238E27FC236}">
                  <a16:creationId xmlns:a16="http://schemas.microsoft.com/office/drawing/2014/main" id="{BE96A560-1119-B54C-BE82-5388724D50CB}"/>
                </a:ext>
              </a:extLst>
            </p:cNvPr>
            <p:cNvCxnSpPr>
              <a:cxnSpLocks/>
            </p:cNvCxnSpPr>
            <p:nvPr/>
          </p:nvCxnSpPr>
          <p:spPr>
            <a:xfrm flipV="1">
              <a:off x="6553200" y="1793403"/>
              <a:ext cx="5006441" cy="6447"/>
            </a:xfrm>
            <a:prstGeom prst="straightConnector1">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EC320A7-4D75-2646-9F2D-400CB88CD11E}"/>
                </a:ext>
              </a:extLst>
            </p:cNvPr>
            <p:cNvCxnSpPr>
              <a:cxnSpLocks/>
            </p:cNvCxnSpPr>
            <p:nvPr/>
          </p:nvCxnSpPr>
          <p:spPr>
            <a:xfrm flipV="1">
              <a:off x="6553200" y="2073489"/>
              <a:ext cx="5006441" cy="6447"/>
            </a:xfrm>
            <a:prstGeom prst="straightConnector1">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D5CB5B3B-4BE8-F64E-829C-D20E4AAC9B39}"/>
                </a:ext>
              </a:extLst>
            </p:cNvPr>
            <p:cNvPicPr>
              <a:picLocks noChangeAspect="1"/>
            </p:cNvPicPr>
            <p:nvPr/>
          </p:nvPicPr>
          <p:blipFill>
            <a:blip r:embed="rId6"/>
            <a:stretch>
              <a:fillRect/>
            </a:stretch>
          </p:blipFill>
          <p:spPr>
            <a:xfrm>
              <a:off x="7685418" y="1841419"/>
              <a:ext cx="279400" cy="190500"/>
            </a:xfrm>
            <a:prstGeom prst="rect">
              <a:avLst/>
            </a:prstGeom>
          </p:spPr>
        </p:pic>
        <p:pic>
          <p:nvPicPr>
            <p:cNvPr id="38" name="Picture 37">
              <a:extLst>
                <a:ext uri="{FF2B5EF4-FFF2-40B4-BE49-F238E27FC236}">
                  <a16:creationId xmlns:a16="http://schemas.microsoft.com/office/drawing/2014/main" id="{22B692F5-8841-0644-B4C2-B171B41E496F}"/>
                </a:ext>
              </a:extLst>
            </p:cNvPr>
            <p:cNvPicPr>
              <a:picLocks noChangeAspect="1"/>
            </p:cNvPicPr>
            <p:nvPr/>
          </p:nvPicPr>
          <p:blipFill>
            <a:blip r:embed="rId7"/>
            <a:stretch>
              <a:fillRect/>
            </a:stretch>
          </p:blipFill>
          <p:spPr>
            <a:xfrm>
              <a:off x="9418928" y="1841419"/>
              <a:ext cx="279400" cy="190500"/>
            </a:xfrm>
            <a:prstGeom prst="rect">
              <a:avLst/>
            </a:prstGeom>
          </p:spPr>
        </p:pic>
        <p:pic>
          <p:nvPicPr>
            <p:cNvPr id="39" name="Picture 38">
              <a:extLst>
                <a:ext uri="{FF2B5EF4-FFF2-40B4-BE49-F238E27FC236}">
                  <a16:creationId xmlns:a16="http://schemas.microsoft.com/office/drawing/2014/main" id="{47680428-7812-3145-A745-B0E35ED3822E}"/>
                </a:ext>
              </a:extLst>
            </p:cNvPr>
            <p:cNvPicPr>
              <a:picLocks noChangeAspect="1"/>
            </p:cNvPicPr>
            <p:nvPr/>
          </p:nvPicPr>
          <p:blipFill>
            <a:blip r:embed="rId8"/>
            <a:stretch>
              <a:fillRect/>
            </a:stretch>
          </p:blipFill>
          <p:spPr>
            <a:xfrm>
              <a:off x="11228013" y="1841419"/>
              <a:ext cx="279400" cy="190500"/>
            </a:xfrm>
            <a:prstGeom prst="rect">
              <a:avLst/>
            </a:prstGeom>
          </p:spPr>
        </p:pic>
      </p:grpSp>
      <p:pic>
        <p:nvPicPr>
          <p:cNvPr id="9" name="Picture Placeholder 8">
            <a:extLst>
              <a:ext uri="{FF2B5EF4-FFF2-40B4-BE49-F238E27FC236}">
                <a16:creationId xmlns:a16="http://schemas.microsoft.com/office/drawing/2014/main" id="{579BF1D2-4A95-3544-863D-2E3B51E75711}"/>
              </a:ext>
            </a:extLst>
          </p:cNvPr>
          <p:cNvPicPr>
            <a:picLocks noGrp="1" noChangeAspect="1"/>
          </p:cNvPicPr>
          <p:nvPr>
            <p:ph type="pic" sz="quarter" idx="13"/>
          </p:nvPr>
        </p:nvPicPr>
        <p:blipFill rotWithShape="1">
          <a:blip r:embed="rId9"/>
          <a:srcRect t="18165" b="727"/>
          <a:stretch/>
        </p:blipFill>
        <p:spPr>
          <a:xfrm>
            <a:off x="407988" y="1439863"/>
            <a:ext cx="11376025" cy="4760912"/>
          </a:xfrm>
        </p:spPr>
      </p:pic>
    </p:spTree>
    <p:extLst>
      <p:ext uri="{BB962C8B-B14F-4D97-AF65-F5344CB8AC3E}">
        <p14:creationId xmlns:p14="http://schemas.microsoft.com/office/powerpoint/2010/main" val="2535257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C7E8015-119F-BA4F-AE45-84769A62A562}"/>
              </a:ext>
            </a:extLst>
          </p:cNvPr>
          <p:cNvSpPr>
            <a:spLocks noGrp="1"/>
          </p:cNvSpPr>
          <p:nvPr>
            <p:ph type="dt" sz="half" idx="10"/>
          </p:nvPr>
        </p:nvSpPr>
        <p:spPr/>
        <p:txBody>
          <a:bodyPr/>
          <a:lstStyle/>
          <a:p>
            <a:fld id="{84445298-8353-47E5-8960-F72B35DC6806}" type="datetime1">
              <a:rPr lang="en-GB" smtClean="0"/>
              <a:t>07/05/2019</a:t>
            </a:fld>
            <a:endParaRPr lang="en-US" dirty="0"/>
          </a:p>
        </p:txBody>
      </p:sp>
      <p:sp>
        <p:nvSpPr>
          <p:cNvPr id="6" name="Footer Placeholder 5">
            <a:extLst>
              <a:ext uri="{FF2B5EF4-FFF2-40B4-BE49-F238E27FC236}">
                <a16:creationId xmlns:a16="http://schemas.microsoft.com/office/drawing/2014/main" id="{AC586E5C-5074-1D48-9C2D-4891E15C327A}"/>
              </a:ext>
            </a:extLst>
          </p:cNvPr>
          <p:cNvSpPr>
            <a:spLocks noGrp="1"/>
          </p:cNvSpPr>
          <p:nvPr>
            <p:ph type="ftr" sz="quarter" idx="11"/>
          </p:nvPr>
        </p:nvSpPr>
        <p:spPr/>
        <p:txBody>
          <a:bodyPr/>
          <a:lstStyle/>
          <a:p>
            <a:r>
              <a:rPr lang="en-US" smtClean="0"/>
              <a:t>Anders Unnervik</a:t>
            </a:r>
            <a:endParaRPr lang="en-US" dirty="0"/>
          </a:p>
        </p:txBody>
      </p:sp>
      <p:pic>
        <p:nvPicPr>
          <p:cNvPr id="8" name="Picture Placeholder 7">
            <a:extLst>
              <a:ext uri="{FF2B5EF4-FFF2-40B4-BE49-F238E27FC236}">
                <a16:creationId xmlns:a16="http://schemas.microsoft.com/office/drawing/2014/main" id="{9ECD7579-CBDF-1E46-96D7-1C44D2B3867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36510"/>
            <a:ext cx="12192000" cy="6351588"/>
          </a:xfrm>
        </p:spPr>
      </p:pic>
      <p:sp>
        <p:nvSpPr>
          <p:cNvPr id="7" name="Slide Number Placeholder 6">
            <a:extLst>
              <a:ext uri="{FF2B5EF4-FFF2-40B4-BE49-F238E27FC236}">
                <a16:creationId xmlns:a16="http://schemas.microsoft.com/office/drawing/2014/main" id="{B6A7EEC1-E695-3B40-8720-6BC5BCB97C07}"/>
              </a:ext>
            </a:extLst>
          </p:cNvPr>
          <p:cNvSpPr>
            <a:spLocks noGrp="1"/>
          </p:cNvSpPr>
          <p:nvPr>
            <p:ph type="sldNum" sz="quarter" idx="12"/>
          </p:nvPr>
        </p:nvSpPr>
        <p:spPr/>
        <p:txBody>
          <a:bodyPr/>
          <a:lstStyle/>
          <a:p>
            <a:fld id="{36B5EA5A-BC32-A742-B11B-8E7414D5B535}" type="slidenum">
              <a:rPr lang="en-US" smtClean="0"/>
              <a:pPr/>
              <a:t>31</a:t>
            </a:fld>
            <a:endParaRPr lang="en-US" dirty="0"/>
          </a:p>
        </p:txBody>
      </p:sp>
      <p:sp>
        <p:nvSpPr>
          <p:cNvPr id="10" name="Larme 10">
            <a:extLst>
              <a:ext uri="{FF2B5EF4-FFF2-40B4-BE49-F238E27FC236}">
                <a16:creationId xmlns:a16="http://schemas.microsoft.com/office/drawing/2014/main" id="{7A41CE79-283F-FE44-BD24-F0CBEF3EA0E8}"/>
              </a:ext>
            </a:extLst>
          </p:cNvPr>
          <p:cNvSpPr/>
          <p:nvPr/>
        </p:nvSpPr>
        <p:spPr>
          <a:xfrm>
            <a:off x="7780842" y="841436"/>
            <a:ext cx="4411157" cy="4411157"/>
          </a:xfrm>
          <a:prstGeom prst="teardrop">
            <a:avLst/>
          </a:prstGeom>
          <a:solidFill>
            <a:schemeClr val="accent5">
              <a:alpha val="62000"/>
            </a:schemeClr>
          </a:solidFill>
          <a:ln>
            <a:noFill/>
          </a:ln>
          <a:scene3d>
            <a:camera prst="orthographicFront">
              <a:rot lat="0" lon="212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Larme 11">
            <a:extLst>
              <a:ext uri="{FF2B5EF4-FFF2-40B4-BE49-F238E27FC236}">
                <a16:creationId xmlns:a16="http://schemas.microsoft.com/office/drawing/2014/main" id="{0C7A08C9-875A-C243-9AAA-D3B04FE7DFE6}"/>
              </a:ext>
            </a:extLst>
          </p:cNvPr>
          <p:cNvSpPr/>
          <p:nvPr/>
        </p:nvSpPr>
        <p:spPr>
          <a:xfrm>
            <a:off x="8019622" y="878759"/>
            <a:ext cx="4172378" cy="4172378"/>
          </a:xfrm>
          <a:prstGeom prst="teardrop">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3">
            <a:extLst>
              <a:ext uri="{FF2B5EF4-FFF2-40B4-BE49-F238E27FC236}">
                <a16:creationId xmlns:a16="http://schemas.microsoft.com/office/drawing/2014/main" id="{53FC6B7E-B965-1B4E-9027-921D3F1AB1FB}"/>
              </a:ext>
            </a:extLst>
          </p:cNvPr>
          <p:cNvSpPr txBox="1"/>
          <p:nvPr/>
        </p:nvSpPr>
        <p:spPr>
          <a:xfrm>
            <a:off x="8270789" y="2214424"/>
            <a:ext cx="3819972" cy="1754326"/>
          </a:xfrm>
          <a:prstGeom prst="rect">
            <a:avLst/>
          </a:prstGeom>
          <a:noFill/>
        </p:spPr>
        <p:txBody>
          <a:bodyPr wrap="square" rtlCol="0">
            <a:spAutoFit/>
          </a:bodyPr>
          <a:lstStyle/>
          <a:p>
            <a:pPr algn="ctr"/>
            <a:r>
              <a:rPr lang="en-US" sz="3600" dirty="0">
                <a:solidFill>
                  <a:schemeClr val="bg1"/>
                </a:solidFill>
              </a:rPr>
              <a:t>Impact of </a:t>
            </a:r>
            <a:br>
              <a:rPr lang="en-US" sz="3600" dirty="0">
                <a:solidFill>
                  <a:schemeClr val="bg1"/>
                </a:solidFill>
              </a:rPr>
            </a:br>
            <a:r>
              <a:rPr lang="en-US" sz="3600" dirty="0">
                <a:solidFill>
                  <a:schemeClr val="bg1"/>
                </a:solidFill>
              </a:rPr>
              <a:t>Doing business with CERN</a:t>
            </a:r>
          </a:p>
        </p:txBody>
      </p:sp>
    </p:spTree>
    <p:extLst>
      <p:ext uri="{BB962C8B-B14F-4D97-AF65-F5344CB8AC3E}">
        <p14:creationId xmlns:p14="http://schemas.microsoft.com/office/powerpoint/2010/main" val="7943555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7989" y="1592263"/>
            <a:ext cx="11376024" cy="933162"/>
          </a:xfrm>
        </p:spPr>
        <p:txBody>
          <a:bodyPr/>
          <a:lstStyle/>
          <a:p>
            <a:r>
              <a:rPr lang="en-US" b="0" dirty="0">
                <a:solidFill>
                  <a:schemeClr val="accent1"/>
                </a:solidFill>
              </a:rPr>
              <a:t>Empirical studies (by the analysis of financial data from 1995 to 2008 from 365 CERN suppliers for the LHC) show that after working with CERN on high-tech contracts, CERN suppliers </a:t>
            </a:r>
            <a:br>
              <a:rPr lang="en-US" b="0" dirty="0">
                <a:solidFill>
                  <a:schemeClr val="accent1"/>
                </a:solidFill>
              </a:rPr>
            </a:br>
            <a:r>
              <a:rPr lang="en-US" b="0" dirty="0">
                <a:solidFill>
                  <a:schemeClr val="accent1"/>
                </a:solidFill>
              </a:rPr>
              <a:t>out-perform their peers by:</a:t>
            </a:r>
          </a:p>
          <a:p>
            <a:endParaRPr lang="en-US" dirty="0"/>
          </a:p>
        </p:txBody>
      </p:sp>
      <p:sp>
        <p:nvSpPr>
          <p:cNvPr id="3" name="Title 2"/>
          <p:cNvSpPr>
            <a:spLocks noGrp="1"/>
          </p:cNvSpPr>
          <p:nvPr>
            <p:ph type="title"/>
          </p:nvPr>
        </p:nvSpPr>
        <p:spPr/>
        <p:txBody>
          <a:bodyPr/>
          <a:lstStyle/>
          <a:p>
            <a:r>
              <a:rPr lang="en-US" dirty="0"/>
              <a:t>The economical impact of CERN Procurement on supplier’s performance (</a:t>
            </a:r>
            <a:r>
              <a:rPr lang="en-US" dirty="0" err="1"/>
              <a:t>Castelnovo</a:t>
            </a:r>
            <a:r>
              <a:rPr lang="en-US" dirty="0"/>
              <a:t> et al, 2018)</a:t>
            </a:r>
          </a:p>
        </p:txBody>
      </p:sp>
      <p:sp>
        <p:nvSpPr>
          <p:cNvPr id="4" name="Date Placeholder 3"/>
          <p:cNvSpPr>
            <a:spLocks noGrp="1"/>
          </p:cNvSpPr>
          <p:nvPr>
            <p:ph type="dt" sz="half" idx="10"/>
          </p:nvPr>
        </p:nvSpPr>
        <p:spPr/>
        <p:txBody>
          <a:bodyPr/>
          <a:lstStyle/>
          <a:p>
            <a:fld id="{BF5E33FC-141F-41CC-B435-662F716CC5BD}" type="datetime1">
              <a:rPr lang="en-GB" smtClean="0"/>
              <a:t>07/05/2019</a:t>
            </a:fld>
            <a:endParaRPr lang="en-US" dirty="0"/>
          </a:p>
        </p:txBody>
      </p:sp>
      <p:sp>
        <p:nvSpPr>
          <p:cNvPr id="5" name="Footer Placeholder 4"/>
          <p:cNvSpPr>
            <a:spLocks noGrp="1"/>
          </p:cNvSpPr>
          <p:nvPr>
            <p:ph type="ftr" sz="quarter" idx="11"/>
          </p:nvPr>
        </p:nvSpPr>
        <p:spPr/>
        <p:txBody>
          <a:bodyPr/>
          <a:lstStyle/>
          <a:p>
            <a:r>
              <a:rPr lang="en-US" smtClean="0"/>
              <a:t>Anders Unnervik</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32</a:t>
            </a:fld>
            <a:endParaRPr lang="en-US" dirty="0"/>
          </a:p>
        </p:txBody>
      </p:sp>
      <p:sp>
        <p:nvSpPr>
          <p:cNvPr id="7" name="Text Placeholder 7"/>
          <p:cNvSpPr txBox="1">
            <a:spLocks/>
          </p:cNvSpPr>
          <p:nvPr/>
        </p:nvSpPr>
        <p:spPr>
          <a:xfrm>
            <a:off x="407988" y="2583536"/>
            <a:ext cx="5616575" cy="383600"/>
          </a:xfrm>
          <a:prstGeom prst="rect">
            <a:avLst/>
          </a:prstGeom>
          <a:noFill/>
        </p:spPr>
        <p:txBody>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0" dirty="0">
                <a:solidFill>
                  <a:schemeClr val="accent5"/>
                </a:solidFill>
              </a:rPr>
              <a:t>Investing more in R&amp;D and filing more patents</a:t>
            </a:r>
          </a:p>
        </p:txBody>
      </p:sp>
      <p:sp>
        <p:nvSpPr>
          <p:cNvPr id="8" name="Text Placeholder 7"/>
          <p:cNvSpPr txBox="1">
            <a:spLocks/>
          </p:cNvSpPr>
          <p:nvPr/>
        </p:nvSpPr>
        <p:spPr>
          <a:xfrm>
            <a:off x="6254750" y="2583536"/>
            <a:ext cx="5529263" cy="383600"/>
          </a:xfrm>
          <a:prstGeom prst="rect">
            <a:avLst/>
          </a:prstGeom>
          <a:noFill/>
          <a:ln>
            <a:noFill/>
          </a:ln>
        </p:spPr>
        <p:txBody>
          <a:bodyPr/>
          <a:lst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b="0" dirty="0">
                <a:solidFill>
                  <a:schemeClr val="accent5"/>
                </a:solidFill>
              </a:rPr>
              <a:t>Higher productivity, revenue and profitability </a:t>
            </a:r>
          </a:p>
        </p:txBody>
      </p:sp>
      <p:grpSp>
        <p:nvGrpSpPr>
          <p:cNvPr id="22" name="Group 21"/>
          <p:cNvGrpSpPr/>
          <p:nvPr/>
        </p:nvGrpSpPr>
        <p:grpSpPr>
          <a:xfrm>
            <a:off x="1098279" y="3193764"/>
            <a:ext cx="3990555" cy="2883687"/>
            <a:chOff x="1098279" y="3193764"/>
            <a:chExt cx="3990555" cy="2883687"/>
          </a:xfrm>
        </p:grpSpPr>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9160" y="3193764"/>
              <a:ext cx="3819674" cy="2294716"/>
            </a:xfrm>
            <a:prstGeom prst="rect">
              <a:avLst/>
            </a:prstGeom>
          </p:spPr>
        </p:pic>
        <p:sp>
          <p:nvSpPr>
            <p:cNvPr id="13" name="TextBox 12"/>
            <p:cNvSpPr txBox="1"/>
            <p:nvPr/>
          </p:nvSpPr>
          <p:spPr>
            <a:xfrm rot="16200000">
              <a:off x="2647338" y="5597653"/>
              <a:ext cx="759541" cy="200055"/>
            </a:xfrm>
            <a:prstGeom prst="rect">
              <a:avLst/>
            </a:prstGeom>
            <a:noFill/>
          </p:spPr>
          <p:txBody>
            <a:bodyPr wrap="square" lIns="0" rIns="0" rtlCol="0">
              <a:spAutoFit/>
            </a:bodyPr>
            <a:lstStyle/>
            <a:p>
              <a:r>
                <a:rPr lang="en-US" sz="700" dirty="0">
                  <a:solidFill>
                    <a:schemeClr val="tx2"/>
                  </a:solidFill>
                </a:rPr>
                <a:t>1,2 years later</a:t>
              </a:r>
            </a:p>
          </p:txBody>
        </p:sp>
        <p:sp>
          <p:nvSpPr>
            <p:cNvPr id="14" name="TextBox 13"/>
            <p:cNvSpPr txBox="1"/>
            <p:nvPr/>
          </p:nvSpPr>
          <p:spPr>
            <a:xfrm rot="16200000">
              <a:off x="2227009" y="5597653"/>
              <a:ext cx="759541" cy="200055"/>
            </a:xfrm>
            <a:prstGeom prst="rect">
              <a:avLst/>
            </a:prstGeom>
            <a:noFill/>
          </p:spPr>
          <p:txBody>
            <a:bodyPr wrap="square" lIns="0" rIns="0" rtlCol="0">
              <a:spAutoFit/>
            </a:bodyPr>
            <a:lstStyle/>
            <a:p>
              <a:r>
                <a:rPr lang="en-US" sz="700" dirty="0">
                  <a:solidFill>
                    <a:schemeClr val="tx2"/>
                  </a:solidFill>
                </a:rPr>
                <a:t>Date of order</a:t>
              </a:r>
            </a:p>
          </p:txBody>
        </p:sp>
        <p:sp>
          <p:nvSpPr>
            <p:cNvPr id="15" name="TextBox 14"/>
            <p:cNvSpPr txBox="1"/>
            <p:nvPr/>
          </p:nvSpPr>
          <p:spPr>
            <a:xfrm rot="16200000">
              <a:off x="1821426" y="5597653"/>
              <a:ext cx="759541" cy="200055"/>
            </a:xfrm>
            <a:prstGeom prst="rect">
              <a:avLst/>
            </a:prstGeom>
            <a:noFill/>
          </p:spPr>
          <p:txBody>
            <a:bodyPr wrap="square" lIns="0" rIns="0" rtlCol="0">
              <a:spAutoFit/>
            </a:bodyPr>
            <a:lstStyle/>
            <a:p>
              <a:r>
                <a:rPr lang="en-US" sz="700" dirty="0">
                  <a:solidFill>
                    <a:schemeClr val="tx2"/>
                  </a:solidFill>
                </a:rPr>
                <a:t>2-1 years before</a:t>
              </a:r>
            </a:p>
          </p:txBody>
        </p:sp>
        <p:sp>
          <p:nvSpPr>
            <p:cNvPr id="16" name="TextBox 15"/>
            <p:cNvSpPr txBox="1"/>
            <p:nvPr/>
          </p:nvSpPr>
          <p:spPr>
            <a:xfrm rot="16200000">
              <a:off x="1378975" y="5543792"/>
              <a:ext cx="759541" cy="307777"/>
            </a:xfrm>
            <a:prstGeom prst="rect">
              <a:avLst/>
            </a:prstGeom>
            <a:noFill/>
          </p:spPr>
          <p:txBody>
            <a:bodyPr wrap="square" lIns="0" rIns="0" rtlCol="0">
              <a:spAutoFit/>
            </a:bodyPr>
            <a:lstStyle/>
            <a:p>
              <a:r>
                <a:rPr lang="en-US" sz="700" dirty="0">
                  <a:solidFill>
                    <a:schemeClr val="tx2"/>
                  </a:solidFill>
                </a:rPr>
                <a:t>More than </a:t>
              </a:r>
            </a:p>
            <a:p>
              <a:r>
                <a:rPr lang="en-US" sz="700" dirty="0">
                  <a:solidFill>
                    <a:schemeClr val="tx2"/>
                  </a:solidFill>
                </a:rPr>
                <a:t>2 years before</a:t>
              </a:r>
            </a:p>
          </p:txBody>
        </p:sp>
        <p:sp>
          <p:nvSpPr>
            <p:cNvPr id="17" name="TextBox 16"/>
            <p:cNvSpPr txBox="1"/>
            <p:nvPr/>
          </p:nvSpPr>
          <p:spPr>
            <a:xfrm rot="16200000">
              <a:off x="4350778" y="5543792"/>
              <a:ext cx="759541" cy="307777"/>
            </a:xfrm>
            <a:prstGeom prst="rect">
              <a:avLst/>
            </a:prstGeom>
            <a:noFill/>
          </p:spPr>
          <p:txBody>
            <a:bodyPr wrap="square" lIns="0" rIns="0" rtlCol="0">
              <a:spAutoFit/>
            </a:bodyPr>
            <a:lstStyle/>
            <a:p>
              <a:r>
                <a:rPr lang="en-US" sz="700" dirty="0">
                  <a:solidFill>
                    <a:schemeClr val="tx2"/>
                  </a:solidFill>
                </a:rPr>
                <a:t>More than </a:t>
              </a:r>
            </a:p>
            <a:p>
              <a:r>
                <a:rPr lang="en-US" sz="700" dirty="0">
                  <a:solidFill>
                    <a:schemeClr val="tx2"/>
                  </a:solidFill>
                </a:rPr>
                <a:t>8 years later</a:t>
              </a:r>
            </a:p>
          </p:txBody>
        </p:sp>
        <p:sp>
          <p:nvSpPr>
            <p:cNvPr id="18" name="TextBox 17"/>
            <p:cNvSpPr txBox="1"/>
            <p:nvPr/>
          </p:nvSpPr>
          <p:spPr>
            <a:xfrm rot="16200000">
              <a:off x="3930450" y="5597653"/>
              <a:ext cx="759541" cy="200055"/>
            </a:xfrm>
            <a:prstGeom prst="rect">
              <a:avLst/>
            </a:prstGeom>
            <a:noFill/>
          </p:spPr>
          <p:txBody>
            <a:bodyPr wrap="square" lIns="0" rIns="0" rtlCol="0">
              <a:spAutoFit/>
            </a:bodyPr>
            <a:lstStyle/>
            <a:p>
              <a:r>
                <a:rPr lang="en-US" sz="700" dirty="0">
                  <a:solidFill>
                    <a:schemeClr val="tx2"/>
                  </a:solidFill>
                </a:rPr>
                <a:t>7,8 years later</a:t>
              </a:r>
            </a:p>
          </p:txBody>
        </p:sp>
        <p:sp>
          <p:nvSpPr>
            <p:cNvPr id="19" name="TextBox 18"/>
            <p:cNvSpPr txBox="1"/>
            <p:nvPr/>
          </p:nvSpPr>
          <p:spPr>
            <a:xfrm rot="16200000">
              <a:off x="3524867" y="5597653"/>
              <a:ext cx="759541" cy="200055"/>
            </a:xfrm>
            <a:prstGeom prst="rect">
              <a:avLst/>
            </a:prstGeom>
            <a:noFill/>
          </p:spPr>
          <p:txBody>
            <a:bodyPr wrap="square" lIns="0" rIns="0" rtlCol="0">
              <a:spAutoFit/>
            </a:bodyPr>
            <a:lstStyle/>
            <a:p>
              <a:r>
                <a:rPr lang="en-US" sz="700" dirty="0">
                  <a:solidFill>
                    <a:schemeClr val="tx2"/>
                  </a:solidFill>
                </a:rPr>
                <a:t>5,6 years later</a:t>
              </a:r>
            </a:p>
          </p:txBody>
        </p:sp>
        <p:sp>
          <p:nvSpPr>
            <p:cNvPr id="20" name="TextBox 19"/>
            <p:cNvSpPr txBox="1"/>
            <p:nvPr/>
          </p:nvSpPr>
          <p:spPr>
            <a:xfrm rot="16200000">
              <a:off x="3082416" y="5597653"/>
              <a:ext cx="759541" cy="200055"/>
            </a:xfrm>
            <a:prstGeom prst="rect">
              <a:avLst/>
            </a:prstGeom>
            <a:noFill/>
          </p:spPr>
          <p:txBody>
            <a:bodyPr wrap="square" lIns="0" rIns="0" rtlCol="0">
              <a:spAutoFit/>
            </a:bodyPr>
            <a:lstStyle/>
            <a:p>
              <a:r>
                <a:rPr lang="en-US" sz="700" dirty="0">
                  <a:solidFill>
                    <a:schemeClr val="tx2"/>
                  </a:solidFill>
                </a:rPr>
                <a:t>3,4 years later</a:t>
              </a:r>
            </a:p>
          </p:txBody>
        </p:sp>
        <p:sp>
          <p:nvSpPr>
            <p:cNvPr id="21" name="TextBox 20"/>
            <p:cNvSpPr txBox="1"/>
            <p:nvPr/>
          </p:nvSpPr>
          <p:spPr>
            <a:xfrm rot="16200000">
              <a:off x="818536" y="4104031"/>
              <a:ext cx="759541" cy="200055"/>
            </a:xfrm>
            <a:prstGeom prst="rect">
              <a:avLst/>
            </a:prstGeom>
            <a:noFill/>
          </p:spPr>
          <p:txBody>
            <a:bodyPr wrap="square" lIns="0" rIns="0" rtlCol="0">
              <a:spAutoFit/>
            </a:bodyPr>
            <a:lstStyle/>
            <a:p>
              <a:r>
                <a:rPr lang="en-US" sz="700" dirty="0">
                  <a:solidFill>
                    <a:schemeClr val="tx2"/>
                  </a:solidFill>
                </a:rPr>
                <a:t>Patents per firm</a:t>
              </a:r>
            </a:p>
          </p:txBody>
        </p:sp>
      </p:grpSp>
      <p:graphicFrame>
        <p:nvGraphicFramePr>
          <p:cNvPr id="23" name="Diagram 22"/>
          <p:cNvGraphicFramePr/>
          <p:nvPr>
            <p:extLst>
              <p:ext uri="{D42A27DB-BD31-4B8C-83A1-F6EECF244321}">
                <p14:modId xmlns:p14="http://schemas.microsoft.com/office/powerpoint/2010/main" val="1500357984"/>
              </p:ext>
            </p:extLst>
          </p:nvPr>
        </p:nvGraphicFramePr>
        <p:xfrm>
          <a:off x="7679094" y="3430076"/>
          <a:ext cx="3884804" cy="27721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9957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Graphic spid="23"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CEE37D-53D9-4FC2-81B5-D76D2B03B801}" type="datetime1">
              <a:rPr lang="en-GB" smtClean="0"/>
              <a:t>07/05/2019</a:t>
            </a:fld>
            <a:endParaRPr lang="fr-FR"/>
          </a:p>
        </p:txBody>
      </p:sp>
      <p:sp>
        <p:nvSpPr>
          <p:cNvPr id="4" name="Slide Number Placeholder 3"/>
          <p:cNvSpPr>
            <a:spLocks noGrp="1"/>
          </p:cNvSpPr>
          <p:nvPr>
            <p:ph type="sldNum" sz="quarter" idx="12"/>
          </p:nvPr>
        </p:nvSpPr>
        <p:spPr/>
        <p:txBody>
          <a:bodyPr/>
          <a:lstStyle/>
          <a:p>
            <a:fld id="{490AA3F6-1618-3548-975A-DD1A2939A246}" type="slidenum">
              <a:rPr lang="fr-FR" smtClean="0"/>
              <a:t>33</a:t>
            </a:fld>
            <a:endParaRPr lang="fr-FR"/>
          </a:p>
        </p:txBody>
      </p:sp>
      <p:sp>
        <p:nvSpPr>
          <p:cNvPr id="5" name="Title 4"/>
          <p:cNvSpPr>
            <a:spLocks noGrp="1"/>
          </p:cNvSpPr>
          <p:nvPr>
            <p:ph type="title"/>
          </p:nvPr>
        </p:nvSpPr>
        <p:spPr>
          <a:xfrm>
            <a:off x="696000" y="465592"/>
            <a:ext cx="10800000" cy="983796"/>
          </a:xfrm>
        </p:spPr>
        <p:txBody>
          <a:bodyPr>
            <a:normAutofit fontScale="90000"/>
          </a:bodyPr>
          <a:lstStyle/>
          <a:p>
            <a:r>
              <a:rPr lang="en-US" altLang="en-US" sz="4000" dirty="0">
                <a:latin typeface="+mn-lt"/>
                <a:cs typeface="Calibri" panose="020F0502020204030204" pitchFamily="34" charset="0"/>
              </a:rPr>
              <a:t>Doing business with CERN: the facts</a:t>
            </a:r>
            <a:br>
              <a:rPr lang="en-US" altLang="en-US" sz="4000" dirty="0">
                <a:latin typeface="+mn-lt"/>
                <a:cs typeface="Calibri" panose="020F0502020204030204" pitchFamily="34" charset="0"/>
              </a:rPr>
            </a:br>
            <a:r>
              <a:rPr lang="en-US" sz="2000" dirty="0">
                <a:latin typeface="Calibri" panose="020F0502020204030204" pitchFamily="34" charset="0"/>
              </a:rPr>
              <a:t>S</a:t>
            </a:r>
            <a:r>
              <a:rPr lang="en-US" sz="2700" dirty="0">
                <a:latin typeface="Calibri" panose="020F0502020204030204" pitchFamily="34" charset="0"/>
              </a:rPr>
              <a:t>upplier survey (669 suppliers in 33 countries, 2017): </a:t>
            </a:r>
            <a:r>
              <a:rPr lang="en-US" sz="4000" dirty="0">
                <a:latin typeface="Calibri" panose="020F0502020204030204" pitchFamily="34" charset="0"/>
              </a:rPr>
              <a:t/>
            </a:r>
            <a:br>
              <a:rPr lang="en-US" sz="4000" dirty="0">
                <a:latin typeface="Calibri" panose="020F0502020204030204" pitchFamily="34" charset="0"/>
              </a:rPr>
            </a:br>
            <a:endParaRPr lang="en-US" sz="4000" dirty="0">
              <a:latin typeface="+mn-lt"/>
            </a:endParaRPr>
          </a:p>
        </p:txBody>
      </p:sp>
      <p:sp>
        <p:nvSpPr>
          <p:cNvPr id="8" name="ZoneTexte 9"/>
          <p:cNvSpPr txBox="1"/>
          <p:nvPr/>
        </p:nvSpPr>
        <p:spPr>
          <a:xfrm>
            <a:off x="695999" y="1832010"/>
            <a:ext cx="3528000" cy="985836"/>
          </a:xfrm>
          <a:prstGeom prst="rect">
            <a:avLst/>
          </a:prstGeom>
          <a:solidFill>
            <a:schemeClr val="accent5"/>
          </a:solidFill>
        </p:spPr>
        <p:txBody>
          <a:bodyPr wrap="square" rtlCol="0" anchor="ctr" anchorCtr="0">
            <a:noAutofit/>
          </a:bodyPr>
          <a:lstStyle/>
          <a:p>
            <a:pPr algn="ctr">
              <a:spcBef>
                <a:spcPct val="20000"/>
              </a:spcBef>
              <a:defRPr/>
            </a:pPr>
            <a:r>
              <a:rPr lang="en-US" sz="2400" dirty="0">
                <a:solidFill>
                  <a:schemeClr val="bg1"/>
                </a:solidFill>
                <a:latin typeface="Calibri" panose="020F0502020204030204" pitchFamily="34" charset="0"/>
              </a:rPr>
              <a:t>48%</a:t>
            </a:r>
          </a:p>
          <a:p>
            <a:pPr algn="ctr">
              <a:spcBef>
                <a:spcPct val="20000"/>
              </a:spcBef>
              <a:defRPr/>
            </a:pPr>
            <a:r>
              <a:rPr lang="en-US" sz="1600" dirty="0">
                <a:solidFill>
                  <a:schemeClr val="bg1"/>
                </a:solidFill>
                <a:latin typeface="Calibri" panose="020F0502020204030204" pitchFamily="34" charset="0"/>
              </a:rPr>
              <a:t> improved products and services</a:t>
            </a:r>
            <a:endParaRPr lang="en-US" sz="1600" dirty="0">
              <a:solidFill>
                <a:schemeClr val="bg1"/>
              </a:solidFill>
              <a:latin typeface="+mj-lt"/>
            </a:endParaRPr>
          </a:p>
        </p:txBody>
      </p:sp>
      <p:sp>
        <p:nvSpPr>
          <p:cNvPr id="9" name="ZoneTexte 10"/>
          <p:cNvSpPr txBox="1"/>
          <p:nvPr/>
        </p:nvSpPr>
        <p:spPr>
          <a:xfrm>
            <a:off x="4332000" y="1832010"/>
            <a:ext cx="3528000" cy="985837"/>
          </a:xfrm>
          <a:prstGeom prst="rect">
            <a:avLst/>
          </a:prstGeom>
          <a:solidFill>
            <a:schemeClr val="accent5"/>
          </a:solidFill>
        </p:spPr>
        <p:txBody>
          <a:bodyPr wrap="square" rtlCol="0" anchor="ctr" anchorCtr="0">
            <a:noAutofit/>
          </a:bodyPr>
          <a:lstStyle/>
          <a:p>
            <a:pPr algn="ctr"/>
            <a:r>
              <a:rPr lang="en-US" sz="2400" dirty="0">
                <a:solidFill>
                  <a:schemeClr val="bg1"/>
                </a:solidFill>
                <a:latin typeface="Calibri" panose="020F0502020204030204" pitchFamily="34" charset="0"/>
              </a:rPr>
              <a:t>42% </a:t>
            </a:r>
          </a:p>
          <a:p>
            <a:pPr algn="ctr"/>
            <a:r>
              <a:rPr lang="en-US" sz="1600" dirty="0">
                <a:solidFill>
                  <a:schemeClr val="bg1"/>
                </a:solidFill>
                <a:latin typeface="Calibri" panose="020F0502020204030204" pitchFamily="34" charset="0"/>
              </a:rPr>
              <a:t>developed new products</a:t>
            </a:r>
          </a:p>
        </p:txBody>
      </p:sp>
      <p:sp>
        <p:nvSpPr>
          <p:cNvPr id="10" name="ZoneTexte 11"/>
          <p:cNvSpPr txBox="1"/>
          <p:nvPr/>
        </p:nvSpPr>
        <p:spPr>
          <a:xfrm>
            <a:off x="7973959" y="1832010"/>
            <a:ext cx="3528000" cy="1200329"/>
          </a:xfrm>
          <a:prstGeom prst="rect">
            <a:avLst/>
          </a:prstGeom>
          <a:solidFill>
            <a:schemeClr val="accent5"/>
          </a:solidFill>
        </p:spPr>
        <p:txBody>
          <a:bodyPr wrap="square" lIns="72000" rIns="72000" rtlCol="0">
            <a:spAutoFit/>
          </a:bodyPr>
          <a:lstStyle/>
          <a:p>
            <a:pPr algn="ctr"/>
            <a:r>
              <a:rPr lang="en-US" sz="2400" dirty="0">
                <a:solidFill>
                  <a:schemeClr val="bg1"/>
                </a:solidFill>
                <a:latin typeface="Calibri" panose="020F0502020204030204" pitchFamily="34" charset="0"/>
              </a:rPr>
              <a:t>55% </a:t>
            </a:r>
          </a:p>
          <a:p>
            <a:pPr algn="ctr"/>
            <a:r>
              <a:rPr lang="en-US" sz="1600" dirty="0">
                <a:solidFill>
                  <a:schemeClr val="bg1"/>
                </a:solidFill>
                <a:latin typeface="Calibri" panose="020F0502020204030204" pitchFamily="34" charset="0"/>
              </a:rPr>
              <a:t>improved technical knowledge </a:t>
            </a:r>
          </a:p>
          <a:p>
            <a:pPr algn="ctr"/>
            <a:r>
              <a:rPr lang="en-US" sz="1600" dirty="0">
                <a:solidFill>
                  <a:schemeClr val="bg1"/>
                </a:solidFill>
                <a:latin typeface="Calibri" panose="020F0502020204030204" pitchFamily="34" charset="0"/>
              </a:rPr>
              <a:t>in their field</a:t>
            </a:r>
            <a:endParaRPr lang="en-US" sz="1600" dirty="0">
              <a:solidFill>
                <a:schemeClr val="bg1"/>
              </a:solidFill>
              <a:latin typeface="Arial" charset="0"/>
              <a:ea typeface="Arial" charset="0"/>
              <a:cs typeface="Arial" charset="0"/>
            </a:endParaRPr>
          </a:p>
          <a:p>
            <a:pPr algn="ctr"/>
            <a:endParaRPr lang="en-US" sz="1600" dirty="0">
              <a:solidFill>
                <a:schemeClr val="bg1"/>
              </a:solidFill>
              <a:latin typeface="Arial" charset="0"/>
              <a:ea typeface="Arial" charset="0"/>
              <a:cs typeface="Arial" charset="0"/>
            </a:endParaRPr>
          </a:p>
        </p:txBody>
      </p:sp>
      <p:sp>
        <p:nvSpPr>
          <p:cNvPr id="11" name="ZoneTexte 12"/>
          <p:cNvSpPr txBox="1"/>
          <p:nvPr/>
        </p:nvSpPr>
        <p:spPr>
          <a:xfrm>
            <a:off x="695999" y="5143024"/>
            <a:ext cx="3528000" cy="1077217"/>
          </a:xfrm>
          <a:prstGeom prst="rect">
            <a:avLst/>
          </a:prstGeom>
          <a:solidFill>
            <a:schemeClr val="accent5"/>
          </a:solidFill>
        </p:spPr>
        <p:txBody>
          <a:bodyPr wrap="square" rtlCol="0" anchor="ctr" anchorCtr="0">
            <a:noAutofit/>
          </a:bodyPr>
          <a:lstStyle/>
          <a:p>
            <a:pPr algn="ctr"/>
            <a:r>
              <a:rPr lang="en-US" sz="2400" dirty="0">
                <a:solidFill>
                  <a:schemeClr val="bg1"/>
                </a:solidFill>
                <a:latin typeface="Calibri" panose="020F0502020204030204" pitchFamily="34" charset="0"/>
              </a:rPr>
              <a:t>18%</a:t>
            </a:r>
          </a:p>
          <a:p>
            <a:pPr algn="ctr"/>
            <a:r>
              <a:rPr lang="en-US" sz="1600" dirty="0">
                <a:solidFill>
                  <a:schemeClr val="bg1"/>
                </a:solidFill>
                <a:latin typeface="Calibri" panose="020F0502020204030204" pitchFamily="34" charset="0"/>
              </a:rPr>
              <a:t> found or opened a new market to address</a:t>
            </a:r>
            <a:endParaRPr lang="en-US" sz="1600" dirty="0">
              <a:solidFill>
                <a:schemeClr val="bg1"/>
              </a:solidFill>
              <a:latin typeface="Arial" charset="0"/>
              <a:ea typeface="Arial" charset="0"/>
              <a:cs typeface="Arial" charset="0"/>
            </a:endParaRPr>
          </a:p>
        </p:txBody>
      </p:sp>
      <p:sp>
        <p:nvSpPr>
          <p:cNvPr id="12" name="ZoneTexte 13"/>
          <p:cNvSpPr txBox="1"/>
          <p:nvPr/>
        </p:nvSpPr>
        <p:spPr>
          <a:xfrm>
            <a:off x="4331999" y="5143024"/>
            <a:ext cx="3528000" cy="1077217"/>
          </a:xfrm>
          <a:prstGeom prst="rect">
            <a:avLst/>
          </a:prstGeom>
          <a:solidFill>
            <a:schemeClr val="accent5"/>
          </a:solidFill>
        </p:spPr>
        <p:txBody>
          <a:bodyPr wrap="square" rtlCol="0" anchor="ctr" anchorCtr="0">
            <a:noAutofit/>
          </a:bodyPr>
          <a:lstStyle/>
          <a:p>
            <a:pPr algn="ctr"/>
            <a:r>
              <a:rPr lang="en-US" sz="2400" dirty="0">
                <a:solidFill>
                  <a:schemeClr val="bg1"/>
                </a:solidFill>
                <a:latin typeface="Calibri" panose="020F0502020204030204" pitchFamily="34" charset="0"/>
              </a:rPr>
              <a:t>62% </a:t>
            </a:r>
          </a:p>
          <a:p>
            <a:pPr algn="ctr"/>
            <a:r>
              <a:rPr lang="en-US" sz="1600" dirty="0">
                <a:solidFill>
                  <a:schemeClr val="bg1"/>
                </a:solidFill>
                <a:latin typeface="Calibri" panose="020F0502020204030204" pitchFamily="34" charset="0"/>
              </a:rPr>
              <a:t>used CERN as a marketing reference</a:t>
            </a:r>
            <a:endParaRPr lang="en-US" sz="1600" dirty="0">
              <a:solidFill>
                <a:schemeClr val="bg1"/>
              </a:solidFill>
              <a:latin typeface="Arial" charset="0"/>
              <a:ea typeface="Arial" charset="0"/>
              <a:cs typeface="Arial" charset="0"/>
            </a:endParaRPr>
          </a:p>
        </p:txBody>
      </p:sp>
      <p:sp>
        <p:nvSpPr>
          <p:cNvPr id="13" name="ZoneTexte 14"/>
          <p:cNvSpPr txBox="1"/>
          <p:nvPr/>
        </p:nvSpPr>
        <p:spPr>
          <a:xfrm>
            <a:off x="7973959" y="5180345"/>
            <a:ext cx="3528000" cy="1077218"/>
          </a:xfrm>
          <a:prstGeom prst="rect">
            <a:avLst/>
          </a:prstGeom>
          <a:solidFill>
            <a:schemeClr val="accent5"/>
          </a:solidFill>
        </p:spPr>
        <p:txBody>
          <a:bodyPr wrap="square" rtlCol="0" anchor="ctr" anchorCtr="0">
            <a:noAutofit/>
          </a:bodyPr>
          <a:lstStyle/>
          <a:p>
            <a:pPr algn="ctr">
              <a:spcBef>
                <a:spcPct val="20000"/>
              </a:spcBef>
              <a:defRPr/>
            </a:pPr>
            <a:r>
              <a:rPr lang="en-US" sz="1600" dirty="0">
                <a:solidFill>
                  <a:schemeClr val="bg1"/>
                </a:solidFill>
                <a:latin typeface="Calibri" panose="020F0502020204030204" pitchFamily="34" charset="0"/>
              </a:rPr>
              <a:t>Most firms experienced </a:t>
            </a:r>
          </a:p>
          <a:p>
            <a:pPr algn="ctr">
              <a:spcBef>
                <a:spcPct val="20000"/>
              </a:spcBef>
              <a:defRPr/>
            </a:pPr>
            <a:r>
              <a:rPr lang="en-US" sz="1600" dirty="0">
                <a:solidFill>
                  <a:schemeClr val="bg1"/>
                </a:solidFill>
                <a:latin typeface="Calibri" panose="020F0502020204030204" pitchFamily="34" charset="0"/>
              </a:rPr>
              <a:t>no financial loss.</a:t>
            </a:r>
          </a:p>
        </p:txBody>
      </p:sp>
      <p:pic>
        <p:nvPicPr>
          <p:cNvPr id="16" name="Picture Placeholder 15">
            <a:extLst>
              <a:ext uri="{FF2B5EF4-FFF2-40B4-BE49-F238E27FC236}">
                <a16:creationId xmlns:a16="http://schemas.microsoft.com/office/drawing/2014/main" id="{01FA7A8D-7E55-2D4C-9713-35DD6A62BC3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701960" y="2817846"/>
            <a:ext cx="10799999" cy="2369555"/>
          </a:xfrm>
        </p:spPr>
      </p:pic>
      <p:sp>
        <p:nvSpPr>
          <p:cNvPr id="14" name="Footer Placeholder 4">
            <a:extLst>
              <a:ext uri="{FF2B5EF4-FFF2-40B4-BE49-F238E27FC236}">
                <a16:creationId xmlns:a16="http://schemas.microsoft.com/office/drawing/2014/main" id="{EB930062-FFB8-CE4E-B41B-A1C4E55F8147}"/>
              </a:ext>
            </a:extLst>
          </p:cNvPr>
          <p:cNvSpPr>
            <a:spLocks noGrp="1"/>
          </p:cNvSpPr>
          <p:nvPr>
            <p:ph type="ftr" sz="quarter" idx="11"/>
          </p:nvPr>
        </p:nvSpPr>
        <p:spPr>
          <a:xfrm>
            <a:off x="4259262" y="6356350"/>
            <a:ext cx="6572221" cy="365125"/>
          </a:xfrm>
        </p:spPr>
        <p:txBody>
          <a:bodyPr/>
          <a:lstStyle/>
          <a:p>
            <a:r>
              <a:rPr lang="en-US" smtClean="0"/>
              <a:t>Anders Unnervik</a:t>
            </a:r>
            <a:endParaRPr lang="en-US" dirty="0"/>
          </a:p>
        </p:txBody>
      </p:sp>
    </p:spTree>
    <p:extLst>
      <p:ext uri="{BB962C8B-B14F-4D97-AF65-F5344CB8AC3E}">
        <p14:creationId xmlns:p14="http://schemas.microsoft.com/office/powerpoint/2010/main" val="109410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cs typeface="Calibri" panose="020F0502020204030204" pitchFamily="34" charset="0"/>
              </a:rPr>
              <a:t>Doing business with CERN: the facts</a:t>
            </a:r>
            <a:endParaRPr lang="en-US" dirty="0"/>
          </a:p>
        </p:txBody>
      </p:sp>
      <p:sp>
        <p:nvSpPr>
          <p:cNvPr id="3" name="Date Placeholder 2"/>
          <p:cNvSpPr>
            <a:spLocks noGrp="1"/>
          </p:cNvSpPr>
          <p:nvPr>
            <p:ph type="dt" sz="half" idx="10"/>
          </p:nvPr>
        </p:nvSpPr>
        <p:spPr/>
        <p:txBody>
          <a:bodyPr/>
          <a:lstStyle/>
          <a:p>
            <a:fld id="{A8DCA65C-221D-4E83-9943-3B7D57A9B182}" type="datetime1">
              <a:rPr lang="en-GB" smtClean="0"/>
              <a:t>07/05/2019</a:t>
            </a:fld>
            <a:endParaRPr lang="en-US" dirty="0"/>
          </a:p>
        </p:txBody>
      </p:sp>
      <p:sp>
        <p:nvSpPr>
          <p:cNvPr id="4" name="Footer Placeholder 3"/>
          <p:cNvSpPr>
            <a:spLocks noGrp="1"/>
          </p:cNvSpPr>
          <p:nvPr>
            <p:ph type="ftr" sz="quarter" idx="11"/>
          </p:nvPr>
        </p:nvSpPr>
        <p:spPr/>
        <p:txBody>
          <a:bodyPr/>
          <a:lstStyle/>
          <a:p>
            <a:r>
              <a:rPr lang="en-US" smtClean="0"/>
              <a:t>Anders Unnervik</a:t>
            </a:r>
            <a:endParaRPr lang="en-US" dirty="0"/>
          </a:p>
        </p:txBody>
      </p:sp>
      <p:sp>
        <p:nvSpPr>
          <p:cNvPr id="5" name="Slide Number Placeholder 4"/>
          <p:cNvSpPr>
            <a:spLocks noGrp="1"/>
          </p:cNvSpPr>
          <p:nvPr>
            <p:ph type="sldNum" sz="quarter" idx="12"/>
          </p:nvPr>
        </p:nvSpPr>
        <p:spPr/>
        <p:txBody>
          <a:bodyPr/>
          <a:lstStyle/>
          <a:p>
            <a:fld id="{36B5EA5A-BC32-A742-B11B-8E7414D5B535}" type="slidenum">
              <a:rPr lang="en-US" smtClean="0"/>
              <a:pPr/>
              <a:t>34</a:t>
            </a:fld>
            <a:endParaRPr lang="en-US" dirty="0"/>
          </a:p>
        </p:txBody>
      </p:sp>
      <p:sp>
        <p:nvSpPr>
          <p:cNvPr id="14" name="TextBox 13"/>
          <p:cNvSpPr txBox="1"/>
          <p:nvPr/>
        </p:nvSpPr>
        <p:spPr>
          <a:xfrm>
            <a:off x="407988" y="1592263"/>
            <a:ext cx="7524750" cy="852357"/>
          </a:xfrm>
          <a:prstGeom prst="rect">
            <a:avLst/>
          </a:prstGeom>
          <a:noFill/>
        </p:spPr>
        <p:txBody>
          <a:bodyPr wrap="square" lIns="0" rtlCol="0">
            <a:spAutoFit/>
          </a:bodyPr>
          <a:lstStyle/>
          <a:p>
            <a:r>
              <a:rPr lang="en-US" sz="2400" dirty="0">
                <a:solidFill>
                  <a:schemeClr val="tx2"/>
                </a:solidFill>
                <a:latin typeface="+mj-lt"/>
              </a:rPr>
              <a:t>Using CERN as a marketing reference improve </a:t>
            </a:r>
          </a:p>
          <a:p>
            <a:r>
              <a:rPr lang="en-US" sz="2400" dirty="0">
                <a:solidFill>
                  <a:schemeClr val="tx2"/>
                </a:solidFill>
                <a:latin typeface="+mj-lt"/>
              </a:rPr>
              <a:t>the reputation as suppliers</a:t>
            </a:r>
          </a:p>
        </p:txBody>
      </p:sp>
      <p:pic>
        <p:nvPicPr>
          <p:cNvPr id="7" name="Picture Placeholder 6"/>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a:stretch/>
        </p:blipFill>
        <p:spPr>
          <a:xfrm>
            <a:off x="407988" y="2537926"/>
            <a:ext cx="11376025" cy="3681510"/>
          </a:xfrm>
        </p:spPr>
      </p:pic>
      <p:pic>
        <p:nvPicPr>
          <p:cNvPr id="10" name="Picture 9">
            <a:extLst>
              <a:ext uri="{FF2B5EF4-FFF2-40B4-BE49-F238E27FC236}">
                <a16:creationId xmlns:a16="http://schemas.microsoft.com/office/drawing/2014/main" id="{6952B5EC-5BC7-7045-A425-F905D082F718}"/>
              </a:ext>
            </a:extLst>
          </p:cNvPr>
          <p:cNvPicPr>
            <a:picLocks noChangeAspect="1"/>
          </p:cNvPicPr>
          <p:nvPr/>
        </p:nvPicPr>
        <p:blipFill>
          <a:blip r:embed="rId3"/>
          <a:stretch>
            <a:fillRect/>
          </a:stretch>
        </p:blipFill>
        <p:spPr>
          <a:xfrm>
            <a:off x="9780104" y="288367"/>
            <a:ext cx="2322041" cy="2322041"/>
          </a:xfrm>
          <a:prstGeom prst="rect">
            <a:avLst/>
          </a:prstGeom>
        </p:spPr>
      </p:pic>
    </p:spTree>
    <p:extLst>
      <p:ext uri="{BB962C8B-B14F-4D97-AF65-F5344CB8AC3E}">
        <p14:creationId xmlns:p14="http://schemas.microsoft.com/office/powerpoint/2010/main" val="43563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0"/>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t="498" r="498"/>
          <a:stretch/>
        </p:blipFill>
        <p:spPr>
          <a:xfrm>
            <a:off x="0" y="0"/>
            <a:ext cx="12192000" cy="6351588"/>
          </a:xfrm>
        </p:spPr>
      </p:pic>
      <p:sp>
        <p:nvSpPr>
          <p:cNvPr id="5" name="Date Placeholder 4"/>
          <p:cNvSpPr>
            <a:spLocks noGrp="1"/>
          </p:cNvSpPr>
          <p:nvPr>
            <p:ph type="dt" sz="half" idx="10"/>
          </p:nvPr>
        </p:nvSpPr>
        <p:spPr/>
        <p:txBody>
          <a:bodyPr/>
          <a:lstStyle/>
          <a:p>
            <a:fld id="{71B20DD4-84B6-4B85-9B35-8307FBFBA969}" type="datetime1">
              <a:rPr lang="en-GB" smtClean="0"/>
              <a:t>07/05/2019</a:t>
            </a:fld>
            <a:endParaRPr lang="en-US" dirty="0"/>
          </a:p>
        </p:txBody>
      </p:sp>
      <p:sp>
        <p:nvSpPr>
          <p:cNvPr id="6" name="Footer Placeholder 5"/>
          <p:cNvSpPr>
            <a:spLocks noGrp="1"/>
          </p:cNvSpPr>
          <p:nvPr>
            <p:ph type="ftr" sz="quarter" idx="11"/>
          </p:nvPr>
        </p:nvSpPr>
        <p:spPr/>
        <p:txBody>
          <a:bodyPr/>
          <a:lstStyle/>
          <a:p>
            <a:r>
              <a:rPr lang="en-US" smtClean="0"/>
              <a:t>Anders Unnervik</a:t>
            </a:r>
            <a:endParaRPr lang="en-US" dirty="0"/>
          </a:p>
        </p:txBody>
      </p:sp>
      <p:sp>
        <p:nvSpPr>
          <p:cNvPr id="7" name="Slide Number Placeholder 6"/>
          <p:cNvSpPr>
            <a:spLocks noGrp="1"/>
          </p:cNvSpPr>
          <p:nvPr>
            <p:ph type="sldNum" sz="quarter" idx="12"/>
          </p:nvPr>
        </p:nvSpPr>
        <p:spPr/>
        <p:txBody>
          <a:bodyPr/>
          <a:lstStyle/>
          <a:p>
            <a:fld id="{36B5EA5A-BC32-A742-B11B-8E7414D5B535}" type="slidenum">
              <a:rPr lang="en-US" smtClean="0"/>
              <a:pPr/>
              <a:t>35</a:t>
            </a:fld>
            <a:endParaRPr lang="en-US" dirty="0"/>
          </a:p>
        </p:txBody>
      </p:sp>
      <p:sp>
        <p:nvSpPr>
          <p:cNvPr id="9" name="Rectangle 8">
            <a:extLst>
              <a:ext uri="{FF2B5EF4-FFF2-40B4-BE49-F238E27FC236}">
                <a16:creationId xmlns:a16="http://schemas.microsoft.com/office/drawing/2014/main" id="{FEFCC37A-3974-3F4D-821B-7EE7260498D6}"/>
              </a:ext>
            </a:extLst>
          </p:cNvPr>
          <p:cNvSpPr/>
          <p:nvPr/>
        </p:nvSpPr>
        <p:spPr>
          <a:xfrm>
            <a:off x="7932738" y="0"/>
            <a:ext cx="4259262" cy="6350851"/>
          </a:xfrm>
          <a:prstGeom prst="rect">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075613" y="2892489"/>
            <a:ext cx="3708400" cy="3314635"/>
          </a:xfrm>
        </p:spPr>
        <p:txBody>
          <a:bodyPr/>
          <a:lstStyle/>
          <a:p>
            <a:pPr marL="0" indent="0">
              <a:lnSpc>
                <a:spcPts val="2600"/>
              </a:lnSpc>
              <a:spcBef>
                <a:spcPts val="800"/>
              </a:spcBef>
              <a:spcAft>
                <a:spcPts val="0"/>
              </a:spcAft>
              <a:buNone/>
            </a:pPr>
            <a:r>
              <a:rPr lang="en-US" i="1" dirty="0">
                <a:latin typeface="Arial" panose="020B0604020202020204" pitchFamily="34" charset="0"/>
                <a:cs typeface="Arial" panose="020B0604020202020204" pitchFamily="34" charset="0"/>
              </a:rPr>
              <a:t>“Each CHF invested in </a:t>
            </a:r>
            <a:br>
              <a:rPr lang="en-US" i="1" dirty="0">
                <a:latin typeface="Arial" panose="020B0604020202020204" pitchFamily="34" charset="0"/>
                <a:cs typeface="Arial" panose="020B0604020202020204" pitchFamily="34" charset="0"/>
              </a:rPr>
            </a:br>
            <a:r>
              <a:rPr lang="en-US" i="1" dirty="0">
                <a:latin typeface="Arial" panose="020B0604020202020204" pitchFamily="34" charset="0"/>
                <a:cs typeface="Arial" panose="020B0604020202020204" pitchFamily="34" charset="0"/>
              </a:rPr>
              <a:t>HL-LHC project pays back approximately 1.8 CHF on societal benefits, including scientific, economic and cultural value (development of innovative technologies, industrial spillovers, skills acquired by students, etc.).”</a:t>
            </a:r>
            <a:endParaRPr lang="en-US" altLang="en-US" dirty="0">
              <a:latin typeface="Arial" panose="020B0604020202020204" pitchFamily="34" charset="0"/>
              <a:ea typeface="Calibri" charset="0"/>
              <a:cs typeface="Arial" panose="020B0604020202020204" pitchFamily="34" charset="0"/>
            </a:endParaRPr>
          </a:p>
        </p:txBody>
      </p:sp>
      <p:sp>
        <p:nvSpPr>
          <p:cNvPr id="4" name="Title 3"/>
          <p:cNvSpPr>
            <a:spLocks noGrp="1"/>
          </p:cNvSpPr>
          <p:nvPr>
            <p:ph type="title"/>
          </p:nvPr>
        </p:nvSpPr>
        <p:spPr/>
        <p:txBody>
          <a:bodyPr/>
          <a:lstStyle/>
          <a:p>
            <a:pPr>
              <a:defRPr/>
            </a:pPr>
            <a:r>
              <a:rPr lang="en-US" sz="3200" dirty="0"/>
              <a:t>Social </a:t>
            </a:r>
            <a:br>
              <a:rPr lang="en-US" sz="3200" dirty="0"/>
            </a:br>
            <a:r>
              <a:rPr lang="en-US" sz="3200" dirty="0"/>
              <a:t>Cost-Benefit Analysis (CBA) calculated by the University of Milan</a:t>
            </a:r>
            <a:endParaRPr lang="en-GB" sz="3200" dirty="0"/>
          </a:p>
        </p:txBody>
      </p:sp>
    </p:spTree>
    <p:extLst>
      <p:ext uri="{BB962C8B-B14F-4D97-AF65-F5344CB8AC3E}">
        <p14:creationId xmlns:p14="http://schemas.microsoft.com/office/powerpoint/2010/main" val="18306658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8D34F194-2F70-40F3-881F-3F3F35B05C57}" type="datetime1">
              <a:rPr lang="en-GB" smtClean="0"/>
              <a:t>07/05/2019</a:t>
            </a:fld>
            <a:endParaRPr lang="en-US" dirty="0"/>
          </a:p>
        </p:txBody>
      </p:sp>
      <p:sp>
        <p:nvSpPr>
          <p:cNvPr id="5" name="Footer Placeholder 4"/>
          <p:cNvSpPr>
            <a:spLocks noGrp="1"/>
          </p:cNvSpPr>
          <p:nvPr>
            <p:ph type="ftr" sz="quarter" idx="11"/>
          </p:nvPr>
        </p:nvSpPr>
        <p:spPr/>
        <p:txBody>
          <a:bodyPr/>
          <a:lstStyle/>
          <a:p>
            <a:r>
              <a:rPr lang="en-US" smtClean="0"/>
              <a:t>Anders Unnervik</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36</a:t>
            </a:fld>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25066" y="332765"/>
            <a:ext cx="6982691" cy="6400800"/>
          </a:xfrm>
          <a:prstGeom prst="rect">
            <a:avLst/>
          </a:prstGeom>
        </p:spPr>
      </p:pic>
      <p:sp>
        <p:nvSpPr>
          <p:cNvPr id="13" name="Larme 14">
            <a:extLst>
              <a:ext uri="{FF2B5EF4-FFF2-40B4-BE49-F238E27FC236}">
                <a16:creationId xmlns:a16="http://schemas.microsoft.com/office/drawing/2014/main" id="{4361A319-BA88-FC44-8F2D-23865BBD8DBD}"/>
              </a:ext>
            </a:extLst>
          </p:cNvPr>
          <p:cNvSpPr/>
          <p:nvPr/>
        </p:nvSpPr>
        <p:spPr>
          <a:xfrm rot="16200000">
            <a:off x="0" y="939041"/>
            <a:ext cx="4411157" cy="4411157"/>
          </a:xfrm>
          <a:prstGeom prst="teardrop">
            <a:avLst/>
          </a:prstGeom>
          <a:solidFill>
            <a:schemeClr val="accent3">
              <a:alpha val="80000"/>
            </a:schemeClr>
          </a:solidFill>
          <a:ln>
            <a:noFill/>
          </a:ln>
          <a:scene3d>
            <a:camera prst="orthographicFront">
              <a:rot lat="0" lon="21299996"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lt1">
                  <a:alpha val="56000"/>
                </a:schemeClr>
              </a:solidFill>
            </a:endParaRPr>
          </a:p>
        </p:txBody>
      </p:sp>
      <p:sp>
        <p:nvSpPr>
          <p:cNvPr id="14" name="Larme 15">
            <a:extLst>
              <a:ext uri="{FF2B5EF4-FFF2-40B4-BE49-F238E27FC236}">
                <a16:creationId xmlns:a16="http://schemas.microsoft.com/office/drawing/2014/main" id="{C2DDAC74-F1B0-CA4C-BDAA-D0E710D089F9}"/>
              </a:ext>
            </a:extLst>
          </p:cNvPr>
          <p:cNvSpPr/>
          <p:nvPr/>
        </p:nvSpPr>
        <p:spPr>
          <a:xfrm rot="16200000">
            <a:off x="0" y="939041"/>
            <a:ext cx="4172378" cy="4172378"/>
          </a:xfrm>
          <a:prstGeom prst="teardrop">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3">
            <a:extLst>
              <a:ext uri="{FF2B5EF4-FFF2-40B4-BE49-F238E27FC236}">
                <a16:creationId xmlns:a16="http://schemas.microsoft.com/office/drawing/2014/main" id="{C6308644-E525-A34A-BFCC-216EDECFA34B}"/>
              </a:ext>
            </a:extLst>
          </p:cNvPr>
          <p:cNvSpPr txBox="1"/>
          <p:nvPr/>
        </p:nvSpPr>
        <p:spPr>
          <a:xfrm flipH="1">
            <a:off x="413908" y="2604091"/>
            <a:ext cx="3372146" cy="1200329"/>
          </a:xfrm>
          <a:prstGeom prst="rect">
            <a:avLst/>
          </a:prstGeom>
          <a:noFill/>
        </p:spPr>
        <p:txBody>
          <a:bodyPr wrap="square" rtlCol="0">
            <a:spAutoFit/>
          </a:bodyPr>
          <a:lstStyle/>
          <a:p>
            <a:pPr algn="ctr"/>
            <a:r>
              <a:rPr lang="en-US" sz="3600" dirty="0">
                <a:solidFill>
                  <a:schemeClr val="bg1"/>
                </a:solidFill>
                <a:latin typeface="Arial" charset="0"/>
                <a:ea typeface="Arial" charset="0"/>
                <a:cs typeface="Arial" charset="0"/>
              </a:rPr>
              <a:t>Procurement </a:t>
            </a:r>
          </a:p>
          <a:p>
            <a:pPr algn="ctr"/>
            <a:r>
              <a:rPr lang="en-US" sz="3600" dirty="0">
                <a:solidFill>
                  <a:schemeClr val="bg1"/>
                </a:solidFill>
                <a:latin typeface="Arial" charset="0"/>
                <a:ea typeface="Arial" charset="0"/>
                <a:cs typeface="Arial" charset="0"/>
              </a:rPr>
              <a:t>website</a:t>
            </a:r>
            <a:endParaRPr lang="fr-FR" sz="3600" dirty="0">
              <a:solidFill>
                <a:schemeClr val="bg1"/>
              </a:solidFill>
              <a:latin typeface="Arial" charset="0"/>
              <a:ea typeface="Arial" charset="0"/>
              <a:cs typeface="Arial" charset="0"/>
            </a:endParaRPr>
          </a:p>
        </p:txBody>
      </p:sp>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l="-335"/>
          <a:stretch/>
        </p:blipFill>
        <p:spPr>
          <a:xfrm>
            <a:off x="5247573" y="772025"/>
            <a:ext cx="6137676" cy="3664131"/>
          </a:xfrm>
          <a:prstGeom prst="rect">
            <a:avLst/>
          </a:prstGeom>
        </p:spPr>
      </p:pic>
    </p:spTree>
    <p:extLst>
      <p:ext uri="{BB962C8B-B14F-4D97-AF65-F5344CB8AC3E}">
        <p14:creationId xmlns:p14="http://schemas.microsoft.com/office/powerpoint/2010/main" val="17311060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E4AB9B3-C989-2745-840F-E8E118BDE418}"/>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1666436" y="1375751"/>
            <a:ext cx="9009802" cy="4693779"/>
          </a:xfrm>
        </p:spPr>
      </p:pic>
      <p:sp>
        <p:nvSpPr>
          <p:cNvPr id="5" name="Date Placeholder 4">
            <a:extLst>
              <a:ext uri="{FF2B5EF4-FFF2-40B4-BE49-F238E27FC236}">
                <a16:creationId xmlns:a16="http://schemas.microsoft.com/office/drawing/2014/main" id="{1176082F-2993-3141-A97B-989C0D64889C}"/>
              </a:ext>
            </a:extLst>
          </p:cNvPr>
          <p:cNvSpPr>
            <a:spLocks noGrp="1"/>
          </p:cNvSpPr>
          <p:nvPr>
            <p:ph type="dt" sz="half" idx="10"/>
          </p:nvPr>
        </p:nvSpPr>
        <p:spPr/>
        <p:txBody>
          <a:bodyPr/>
          <a:lstStyle/>
          <a:p>
            <a:fld id="{393C4A7D-C1E2-41DD-A9ED-BF62A757D667}" type="datetime1">
              <a:rPr lang="en-GB" smtClean="0"/>
              <a:t>07/05/2019</a:t>
            </a:fld>
            <a:endParaRPr lang="en-US" dirty="0"/>
          </a:p>
        </p:txBody>
      </p:sp>
      <p:sp>
        <p:nvSpPr>
          <p:cNvPr id="6" name="Footer Placeholder 5">
            <a:extLst>
              <a:ext uri="{FF2B5EF4-FFF2-40B4-BE49-F238E27FC236}">
                <a16:creationId xmlns:a16="http://schemas.microsoft.com/office/drawing/2014/main" id="{773DA20F-7DA1-AB4E-84A4-882CC5C3A826}"/>
              </a:ext>
            </a:extLst>
          </p:cNvPr>
          <p:cNvSpPr>
            <a:spLocks noGrp="1"/>
          </p:cNvSpPr>
          <p:nvPr>
            <p:ph type="ftr" sz="quarter" idx="11"/>
          </p:nvPr>
        </p:nvSpPr>
        <p:spPr/>
        <p:txBody>
          <a:bodyPr/>
          <a:lstStyle/>
          <a:p>
            <a:r>
              <a:rPr lang="en-US" smtClean="0"/>
              <a:t>Anders Unnervik</a:t>
            </a:r>
            <a:endParaRPr lang="en-US" dirty="0"/>
          </a:p>
        </p:txBody>
      </p:sp>
      <p:sp>
        <p:nvSpPr>
          <p:cNvPr id="7" name="Slide Number Placeholder 6">
            <a:extLst>
              <a:ext uri="{FF2B5EF4-FFF2-40B4-BE49-F238E27FC236}">
                <a16:creationId xmlns:a16="http://schemas.microsoft.com/office/drawing/2014/main" id="{303C827C-A14E-A046-86F8-8EAC70DCBA65}"/>
              </a:ext>
            </a:extLst>
          </p:cNvPr>
          <p:cNvSpPr>
            <a:spLocks noGrp="1"/>
          </p:cNvSpPr>
          <p:nvPr>
            <p:ph type="sldNum" sz="quarter" idx="12"/>
          </p:nvPr>
        </p:nvSpPr>
        <p:spPr/>
        <p:txBody>
          <a:bodyPr/>
          <a:lstStyle/>
          <a:p>
            <a:fld id="{36B5EA5A-BC32-A742-B11B-8E7414D5B535}" type="slidenum">
              <a:rPr lang="en-US" smtClean="0"/>
              <a:pPr/>
              <a:t>37</a:t>
            </a:fld>
            <a:endParaRPr lang="en-US" dirty="0"/>
          </a:p>
        </p:txBody>
      </p:sp>
      <p:sp>
        <p:nvSpPr>
          <p:cNvPr id="10" name="Title 1">
            <a:extLst>
              <a:ext uri="{FF2B5EF4-FFF2-40B4-BE49-F238E27FC236}">
                <a16:creationId xmlns:a16="http://schemas.microsoft.com/office/drawing/2014/main" id="{F49E0A83-A3F1-974E-BE6F-264DB7396AE8}"/>
              </a:ext>
            </a:extLst>
          </p:cNvPr>
          <p:cNvSpPr txBox="1">
            <a:spLocks/>
          </p:cNvSpPr>
          <p:nvPr/>
        </p:nvSpPr>
        <p:spPr>
          <a:xfrm>
            <a:off x="407988" y="373593"/>
            <a:ext cx="11380811"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fr-CH" altLang="en-US" dirty="0" err="1">
                <a:solidFill>
                  <a:schemeClr val="accent1"/>
                </a:solidFill>
                <a:latin typeface="Arial" panose="020B0604020202020204" pitchFamily="34" charset="0"/>
                <a:cs typeface="Arial" panose="020B0604020202020204" pitchFamily="34" charset="0"/>
              </a:rPr>
              <a:t>Website</a:t>
            </a:r>
            <a:r>
              <a:rPr lang="fr-CH" altLang="en-US" dirty="0">
                <a:solidFill>
                  <a:schemeClr val="accent1"/>
                </a:solidFill>
                <a:latin typeface="Arial" panose="020B0604020202020204" pitchFamily="34" charset="0"/>
                <a:cs typeface="Arial" panose="020B0604020202020204" pitchFamily="34" charset="0"/>
              </a:rPr>
              <a:t> of the </a:t>
            </a:r>
            <a:r>
              <a:rPr lang="fr-CH" altLang="en-US" dirty="0" err="1">
                <a:solidFill>
                  <a:schemeClr val="accent1"/>
                </a:solidFill>
                <a:latin typeface="Arial" panose="020B0604020202020204" pitchFamily="34" charset="0"/>
                <a:cs typeface="Arial" panose="020B0604020202020204" pitchFamily="34" charset="0"/>
              </a:rPr>
              <a:t>Procurement</a:t>
            </a:r>
            <a:r>
              <a:rPr lang="fr-CH" altLang="en-US" dirty="0">
                <a:solidFill>
                  <a:schemeClr val="accent1"/>
                </a:solidFill>
                <a:latin typeface="Arial" panose="020B0604020202020204" pitchFamily="34" charset="0"/>
                <a:cs typeface="Arial" panose="020B0604020202020204" pitchFamily="34" charset="0"/>
              </a:rPr>
              <a:t> Service</a:t>
            </a:r>
            <a:r>
              <a:rPr lang="fr-CH" dirty="0">
                <a:solidFill>
                  <a:schemeClr val="tx1"/>
                </a:solidFill>
                <a:latin typeface="Arial" panose="020B0604020202020204" pitchFamily="34" charset="0"/>
                <a:cs typeface="Arial" panose="020B0604020202020204" pitchFamily="34" charset="0"/>
              </a:rPr>
              <a:t/>
            </a:r>
            <a:br>
              <a:rPr lang="fr-CH" dirty="0">
                <a:solidFill>
                  <a:schemeClr val="tx1"/>
                </a:solidFill>
                <a:latin typeface="Arial" panose="020B0604020202020204" pitchFamily="34" charset="0"/>
                <a:cs typeface="Arial" panose="020B0604020202020204" pitchFamily="34" charset="0"/>
              </a:rPr>
            </a:br>
            <a:r>
              <a:rPr lang="fr-CH" altLang="en-US" sz="2400" dirty="0">
                <a:solidFill>
                  <a:srgbClr val="404040"/>
                </a:solidFill>
                <a:latin typeface="Arial" panose="020B0604020202020204" pitchFamily="34" charset="0"/>
                <a:cs typeface="Arial" panose="020B0604020202020204" pitchFamily="34" charset="0"/>
                <a:hlinkClick r:id="rId3"/>
              </a:rPr>
              <a:t>http://procurement.web.cern.ch</a:t>
            </a:r>
            <a:endParaRPr lang="fr-CH" altLang="en-US" sz="2400" dirty="0">
              <a:solidFill>
                <a:srgbClr val="404040"/>
              </a:solidFill>
              <a:latin typeface="Arial" panose="020B0604020202020204" pitchFamily="34" charset="0"/>
              <a:cs typeface="Arial" panose="020B0604020202020204" pitchFamily="34" charset="0"/>
            </a:endParaRPr>
          </a:p>
          <a:p>
            <a:endParaRPr lang="en-US" sz="2400" dirty="0">
              <a:solidFill>
                <a:schemeClr val="tx1"/>
              </a:solidFill>
            </a:endParaRPr>
          </a:p>
        </p:txBody>
      </p:sp>
    </p:spTree>
    <p:extLst>
      <p:ext uri="{BB962C8B-B14F-4D97-AF65-F5344CB8AC3E}">
        <p14:creationId xmlns:p14="http://schemas.microsoft.com/office/powerpoint/2010/main" val="10042433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176082F-2993-3141-A97B-989C0D64889C}"/>
              </a:ext>
            </a:extLst>
          </p:cNvPr>
          <p:cNvSpPr>
            <a:spLocks noGrp="1"/>
          </p:cNvSpPr>
          <p:nvPr>
            <p:ph type="dt" sz="half" idx="10"/>
          </p:nvPr>
        </p:nvSpPr>
        <p:spPr/>
        <p:txBody>
          <a:bodyPr/>
          <a:lstStyle/>
          <a:p>
            <a:fld id="{159E3E76-46FC-417D-8C4A-01205CF855E8}" type="datetime1">
              <a:rPr lang="en-GB" smtClean="0"/>
              <a:t>07/05/2019</a:t>
            </a:fld>
            <a:endParaRPr lang="en-US" dirty="0"/>
          </a:p>
        </p:txBody>
      </p:sp>
      <p:sp>
        <p:nvSpPr>
          <p:cNvPr id="6" name="Footer Placeholder 5">
            <a:extLst>
              <a:ext uri="{FF2B5EF4-FFF2-40B4-BE49-F238E27FC236}">
                <a16:creationId xmlns:a16="http://schemas.microsoft.com/office/drawing/2014/main" id="{773DA20F-7DA1-AB4E-84A4-882CC5C3A826}"/>
              </a:ext>
            </a:extLst>
          </p:cNvPr>
          <p:cNvSpPr>
            <a:spLocks noGrp="1"/>
          </p:cNvSpPr>
          <p:nvPr>
            <p:ph type="ftr" sz="quarter" idx="11"/>
          </p:nvPr>
        </p:nvSpPr>
        <p:spPr/>
        <p:txBody>
          <a:bodyPr/>
          <a:lstStyle/>
          <a:p>
            <a:r>
              <a:rPr lang="en-US" smtClean="0"/>
              <a:t>Anders Unnervik</a:t>
            </a:r>
            <a:endParaRPr lang="en-US" dirty="0"/>
          </a:p>
        </p:txBody>
      </p:sp>
      <p:sp>
        <p:nvSpPr>
          <p:cNvPr id="7" name="Slide Number Placeholder 6">
            <a:extLst>
              <a:ext uri="{FF2B5EF4-FFF2-40B4-BE49-F238E27FC236}">
                <a16:creationId xmlns:a16="http://schemas.microsoft.com/office/drawing/2014/main" id="{303C827C-A14E-A046-86F8-8EAC70DCBA65}"/>
              </a:ext>
            </a:extLst>
          </p:cNvPr>
          <p:cNvSpPr>
            <a:spLocks noGrp="1"/>
          </p:cNvSpPr>
          <p:nvPr>
            <p:ph type="sldNum" sz="quarter" idx="12"/>
          </p:nvPr>
        </p:nvSpPr>
        <p:spPr/>
        <p:txBody>
          <a:bodyPr/>
          <a:lstStyle/>
          <a:p>
            <a:fld id="{36B5EA5A-BC32-A742-B11B-8E7414D5B535}" type="slidenum">
              <a:rPr lang="en-US" smtClean="0"/>
              <a:pPr/>
              <a:t>38</a:t>
            </a:fld>
            <a:endParaRPr lang="en-US" dirty="0"/>
          </a:p>
        </p:txBody>
      </p:sp>
      <p:sp>
        <p:nvSpPr>
          <p:cNvPr id="10" name="Title 1">
            <a:extLst>
              <a:ext uri="{FF2B5EF4-FFF2-40B4-BE49-F238E27FC236}">
                <a16:creationId xmlns:a16="http://schemas.microsoft.com/office/drawing/2014/main" id="{F49E0A83-A3F1-974E-BE6F-264DB7396AE8}"/>
              </a:ext>
            </a:extLst>
          </p:cNvPr>
          <p:cNvSpPr txBox="1">
            <a:spLocks/>
          </p:cNvSpPr>
          <p:nvPr/>
        </p:nvSpPr>
        <p:spPr>
          <a:xfrm>
            <a:off x="407988" y="373593"/>
            <a:ext cx="11380811"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pPr marL="36513"/>
            <a:r>
              <a:rPr lang="en-US" altLang="en-US" dirty="0">
                <a:solidFill>
                  <a:schemeClr val="accent1"/>
                </a:solidFill>
                <a:latin typeface="+mn-lt"/>
                <a:ea typeface="Calibri" charset="0"/>
                <a:cs typeface="Calibri" charset="0"/>
              </a:rPr>
              <a:t>CERN Shopping List</a:t>
            </a:r>
            <a:r>
              <a:rPr lang="fr-CH" dirty="0">
                <a:solidFill>
                  <a:schemeClr val="tx1"/>
                </a:solidFill>
                <a:latin typeface="Arial" panose="020B0604020202020204" pitchFamily="34" charset="0"/>
                <a:cs typeface="Arial" panose="020B0604020202020204" pitchFamily="34" charset="0"/>
              </a:rPr>
              <a:t/>
            </a:r>
            <a:br>
              <a:rPr lang="fr-CH" dirty="0">
                <a:solidFill>
                  <a:schemeClr val="tx1"/>
                </a:solidFill>
                <a:latin typeface="Arial" panose="020B0604020202020204" pitchFamily="34" charset="0"/>
                <a:cs typeface="Arial" panose="020B0604020202020204" pitchFamily="34" charset="0"/>
              </a:rPr>
            </a:br>
            <a:r>
              <a:rPr lang="en-GB" altLang="en-US" sz="2400" dirty="0">
                <a:hlinkClick r:id="rId2"/>
              </a:rPr>
              <a:t>https://found.cern.ch/java-ext/found/CFTSearch.do</a:t>
            </a:r>
          </a:p>
        </p:txBody>
      </p:sp>
      <p:pic>
        <p:nvPicPr>
          <p:cNvPr id="11" name="Picture 1">
            <a:extLst>
              <a:ext uri="{FF2B5EF4-FFF2-40B4-BE49-F238E27FC236}">
                <a16:creationId xmlns:a16="http://schemas.microsoft.com/office/drawing/2014/main" id="{D8F3FA04-AC3A-8F4A-B1A6-E27219915B1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6436" y="1375750"/>
            <a:ext cx="9111153" cy="4693779"/>
          </a:xfrm>
          <a:prstGeom prst="rect">
            <a:avLst/>
          </a:prstGeom>
          <a:noFill/>
          <a:ln w="63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5023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176082F-2993-3141-A97B-989C0D64889C}"/>
              </a:ext>
            </a:extLst>
          </p:cNvPr>
          <p:cNvSpPr>
            <a:spLocks noGrp="1"/>
          </p:cNvSpPr>
          <p:nvPr>
            <p:ph type="dt" sz="half" idx="10"/>
          </p:nvPr>
        </p:nvSpPr>
        <p:spPr/>
        <p:txBody>
          <a:bodyPr/>
          <a:lstStyle/>
          <a:p>
            <a:fld id="{469B85FF-3ABF-45BF-8FF3-EF0787BF5210}" type="datetime1">
              <a:rPr lang="en-GB" smtClean="0"/>
              <a:t>07/05/2019</a:t>
            </a:fld>
            <a:endParaRPr lang="en-US" dirty="0"/>
          </a:p>
        </p:txBody>
      </p:sp>
      <p:sp>
        <p:nvSpPr>
          <p:cNvPr id="6" name="Footer Placeholder 5">
            <a:extLst>
              <a:ext uri="{FF2B5EF4-FFF2-40B4-BE49-F238E27FC236}">
                <a16:creationId xmlns:a16="http://schemas.microsoft.com/office/drawing/2014/main" id="{773DA20F-7DA1-AB4E-84A4-882CC5C3A826}"/>
              </a:ext>
            </a:extLst>
          </p:cNvPr>
          <p:cNvSpPr>
            <a:spLocks noGrp="1"/>
          </p:cNvSpPr>
          <p:nvPr>
            <p:ph type="ftr" sz="quarter" idx="11"/>
          </p:nvPr>
        </p:nvSpPr>
        <p:spPr/>
        <p:txBody>
          <a:bodyPr/>
          <a:lstStyle/>
          <a:p>
            <a:r>
              <a:rPr lang="en-US" smtClean="0"/>
              <a:t>Anders Unnervik</a:t>
            </a:r>
            <a:endParaRPr lang="en-US" dirty="0"/>
          </a:p>
        </p:txBody>
      </p:sp>
      <p:sp>
        <p:nvSpPr>
          <p:cNvPr id="7" name="Slide Number Placeholder 6">
            <a:extLst>
              <a:ext uri="{FF2B5EF4-FFF2-40B4-BE49-F238E27FC236}">
                <a16:creationId xmlns:a16="http://schemas.microsoft.com/office/drawing/2014/main" id="{303C827C-A14E-A046-86F8-8EAC70DCBA65}"/>
              </a:ext>
            </a:extLst>
          </p:cNvPr>
          <p:cNvSpPr>
            <a:spLocks noGrp="1"/>
          </p:cNvSpPr>
          <p:nvPr>
            <p:ph type="sldNum" sz="quarter" idx="12"/>
          </p:nvPr>
        </p:nvSpPr>
        <p:spPr/>
        <p:txBody>
          <a:bodyPr/>
          <a:lstStyle/>
          <a:p>
            <a:fld id="{36B5EA5A-BC32-A742-B11B-8E7414D5B535}" type="slidenum">
              <a:rPr lang="en-US" smtClean="0"/>
              <a:pPr/>
              <a:t>39</a:t>
            </a:fld>
            <a:endParaRPr lang="en-US" dirty="0"/>
          </a:p>
        </p:txBody>
      </p:sp>
      <p:sp>
        <p:nvSpPr>
          <p:cNvPr id="10" name="Title 1">
            <a:extLst>
              <a:ext uri="{FF2B5EF4-FFF2-40B4-BE49-F238E27FC236}">
                <a16:creationId xmlns:a16="http://schemas.microsoft.com/office/drawing/2014/main" id="{F49E0A83-A3F1-974E-BE6F-264DB7396AE8}"/>
              </a:ext>
            </a:extLst>
          </p:cNvPr>
          <p:cNvSpPr txBox="1">
            <a:spLocks/>
          </p:cNvSpPr>
          <p:nvPr/>
        </p:nvSpPr>
        <p:spPr>
          <a:xfrm>
            <a:off x="407988" y="373593"/>
            <a:ext cx="11380811"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altLang="en-US" dirty="0">
                <a:solidFill>
                  <a:schemeClr val="accent1"/>
                </a:solidFill>
                <a:ea typeface="Calibri" charset="0"/>
                <a:cs typeface="Calibri" charset="0"/>
              </a:rPr>
              <a:t>HL-LHC Shopping list</a:t>
            </a:r>
            <a:r>
              <a:rPr lang="fr-CH" dirty="0">
                <a:solidFill>
                  <a:schemeClr val="tx1"/>
                </a:solidFill>
                <a:cs typeface="Arial" panose="020B0604020202020204" pitchFamily="34" charset="0"/>
              </a:rPr>
              <a:t/>
            </a:r>
            <a:br>
              <a:rPr lang="fr-CH" dirty="0">
                <a:solidFill>
                  <a:schemeClr val="tx1"/>
                </a:solidFill>
                <a:cs typeface="Arial" panose="020B0604020202020204" pitchFamily="34" charset="0"/>
              </a:rPr>
            </a:br>
            <a:r>
              <a:rPr lang="en-GB" altLang="en-US" sz="2300" dirty="0">
                <a:hlinkClick r:id="rId2"/>
              </a:rPr>
              <a:t>http://project-hl-lhc-industry.web.cern.ch/content/main-procurement-needs-hl-lhc</a:t>
            </a:r>
            <a:endParaRPr lang="en-GB" altLang="en-US" sz="2300" dirty="0"/>
          </a:p>
          <a:p>
            <a:endParaRPr lang="en-US" sz="2400" dirty="0">
              <a:solidFill>
                <a:schemeClr val="tx1"/>
              </a:solidFill>
            </a:endParaRPr>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66404" y="1465380"/>
            <a:ext cx="9158991" cy="4735395"/>
          </a:xfrm>
          <a:prstGeom prst="rect">
            <a:avLst/>
          </a:prstGeom>
          <a:ln w="6350">
            <a:solidFill>
              <a:schemeClr val="tx2"/>
            </a:solidFill>
          </a:ln>
        </p:spPr>
      </p:pic>
    </p:spTree>
    <p:extLst>
      <p:ext uri="{BB962C8B-B14F-4D97-AF65-F5344CB8AC3E}">
        <p14:creationId xmlns:p14="http://schemas.microsoft.com/office/powerpoint/2010/main" val="8903090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71A3D1EF-E5BA-D348-AFEC-D79946ACBEF1}"/>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8313"/>
            <a:ext cx="12192000" cy="6351588"/>
          </a:xfrm>
        </p:spPr>
      </p:pic>
      <p:sp>
        <p:nvSpPr>
          <p:cNvPr id="5" name="Date Placeholder 4"/>
          <p:cNvSpPr>
            <a:spLocks noGrp="1"/>
          </p:cNvSpPr>
          <p:nvPr>
            <p:ph type="dt" sz="half" idx="10"/>
          </p:nvPr>
        </p:nvSpPr>
        <p:spPr/>
        <p:txBody>
          <a:bodyPr/>
          <a:lstStyle/>
          <a:p>
            <a:fld id="{CD4B36A1-E688-4B64-B869-B87DE47C1F98}" type="datetime1">
              <a:rPr lang="en-GB" smtClean="0"/>
              <a:t>07/05/2019</a:t>
            </a:fld>
            <a:endParaRPr lang="en-US" dirty="0"/>
          </a:p>
        </p:txBody>
      </p:sp>
      <p:sp>
        <p:nvSpPr>
          <p:cNvPr id="6" name="Footer Placeholder 5"/>
          <p:cNvSpPr>
            <a:spLocks noGrp="1"/>
          </p:cNvSpPr>
          <p:nvPr>
            <p:ph type="ftr" sz="quarter" idx="11"/>
          </p:nvPr>
        </p:nvSpPr>
        <p:spPr/>
        <p:txBody>
          <a:bodyPr/>
          <a:lstStyle/>
          <a:p>
            <a:r>
              <a:rPr lang="en-US" smtClean="0"/>
              <a:t>Anders Unnervik</a:t>
            </a:r>
            <a:endParaRPr lang="en-US" dirty="0"/>
          </a:p>
        </p:txBody>
      </p:sp>
      <p:sp>
        <p:nvSpPr>
          <p:cNvPr id="7" name="Slide Number Placeholder 6"/>
          <p:cNvSpPr>
            <a:spLocks noGrp="1"/>
          </p:cNvSpPr>
          <p:nvPr>
            <p:ph type="sldNum" sz="quarter" idx="12"/>
          </p:nvPr>
        </p:nvSpPr>
        <p:spPr/>
        <p:txBody>
          <a:bodyPr/>
          <a:lstStyle/>
          <a:p>
            <a:fld id="{36B5EA5A-BC32-A742-B11B-8E7414D5B535}" type="slidenum">
              <a:rPr lang="en-US" smtClean="0"/>
              <a:pPr/>
              <a:t>4</a:t>
            </a:fld>
            <a:endParaRPr lang="en-US" dirty="0"/>
          </a:p>
        </p:txBody>
      </p:sp>
      <p:sp>
        <p:nvSpPr>
          <p:cNvPr id="9" name="Rectangle 8">
            <a:extLst>
              <a:ext uri="{FF2B5EF4-FFF2-40B4-BE49-F238E27FC236}">
                <a16:creationId xmlns:a16="http://schemas.microsoft.com/office/drawing/2014/main" id="{FEFCC37A-3974-3F4D-821B-7EE7260498D6}"/>
              </a:ext>
            </a:extLst>
          </p:cNvPr>
          <p:cNvSpPr/>
          <p:nvPr/>
        </p:nvSpPr>
        <p:spPr>
          <a:xfrm>
            <a:off x="7932738" y="-8313"/>
            <a:ext cx="4259262" cy="6350851"/>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p:txBody>
          <a:bodyPr/>
          <a:lstStyle/>
          <a:p>
            <a:pPr>
              <a:lnSpc>
                <a:spcPts val="2600"/>
              </a:lnSpc>
              <a:spcBef>
                <a:spcPts val="800"/>
              </a:spcBef>
              <a:spcAft>
                <a:spcPts val="0"/>
              </a:spcAft>
              <a:buFont typeface="Arial" charset="0"/>
              <a:buChar char="•"/>
            </a:pPr>
            <a:r>
              <a:rPr lang="en-US" altLang="en-US" dirty="0">
                <a:ea typeface="Calibri" charset="0"/>
                <a:cs typeface="Calibri" charset="0"/>
              </a:rPr>
              <a:t>Civil engineering: </a:t>
            </a:r>
          </a:p>
          <a:p>
            <a:pPr lvl="1">
              <a:lnSpc>
                <a:spcPts val="2600"/>
              </a:lnSpc>
              <a:spcBef>
                <a:spcPts val="800"/>
              </a:spcBef>
              <a:spcAft>
                <a:spcPts val="0"/>
              </a:spcAft>
              <a:buFont typeface="Arial" charset="0"/>
              <a:buChar char="•"/>
            </a:pPr>
            <a:r>
              <a:rPr lang="en-US" altLang="en-US" dirty="0">
                <a:ea typeface="Calibri" charset="0"/>
                <a:cs typeface="Calibri" charset="0"/>
              </a:rPr>
              <a:t>Construction</a:t>
            </a:r>
          </a:p>
          <a:p>
            <a:pPr lvl="1">
              <a:lnSpc>
                <a:spcPts val="2600"/>
              </a:lnSpc>
              <a:spcBef>
                <a:spcPts val="800"/>
              </a:spcBef>
              <a:spcAft>
                <a:spcPts val="0"/>
              </a:spcAft>
              <a:buFont typeface="Arial" charset="0"/>
              <a:buChar char="•"/>
            </a:pPr>
            <a:r>
              <a:rPr lang="en-US" altLang="en-US" dirty="0">
                <a:ea typeface="Calibri" charset="0"/>
                <a:cs typeface="Calibri" charset="0"/>
              </a:rPr>
              <a:t>Renovation of buildings </a:t>
            </a:r>
          </a:p>
          <a:p>
            <a:pPr lvl="1">
              <a:lnSpc>
                <a:spcPts val="2600"/>
              </a:lnSpc>
              <a:spcBef>
                <a:spcPts val="800"/>
              </a:spcBef>
              <a:spcAft>
                <a:spcPts val="0"/>
              </a:spcAft>
              <a:buFont typeface="Arial" charset="0"/>
              <a:buChar char="•"/>
            </a:pPr>
            <a:r>
              <a:rPr lang="en-US" altLang="en-US" dirty="0">
                <a:ea typeface="Calibri" charset="0"/>
                <a:cs typeface="Calibri" charset="0"/>
              </a:rPr>
              <a:t>Metallic structures</a:t>
            </a:r>
          </a:p>
          <a:p>
            <a:pPr lvl="1">
              <a:lnSpc>
                <a:spcPts val="2600"/>
              </a:lnSpc>
              <a:spcBef>
                <a:spcPts val="800"/>
              </a:spcBef>
              <a:spcAft>
                <a:spcPts val="0"/>
              </a:spcAft>
              <a:buFont typeface="Arial" charset="0"/>
              <a:buChar char="•"/>
            </a:pPr>
            <a:r>
              <a:rPr lang="en-US" altLang="en-US" dirty="0">
                <a:ea typeface="Calibri" charset="0"/>
                <a:cs typeface="Calibri" charset="0"/>
              </a:rPr>
              <a:t>Earthworks</a:t>
            </a:r>
          </a:p>
          <a:p>
            <a:pPr lvl="1">
              <a:lnSpc>
                <a:spcPts val="2600"/>
              </a:lnSpc>
              <a:spcBef>
                <a:spcPts val="800"/>
              </a:spcBef>
              <a:spcAft>
                <a:spcPts val="0"/>
              </a:spcAft>
              <a:buFont typeface="Arial" charset="0"/>
              <a:buChar char="•"/>
            </a:pPr>
            <a:r>
              <a:rPr lang="en-US" altLang="en-US" dirty="0">
                <a:ea typeface="Calibri" charset="0"/>
                <a:cs typeface="Calibri" charset="0"/>
              </a:rPr>
              <a:t>Roads</a:t>
            </a:r>
          </a:p>
          <a:p>
            <a:pPr>
              <a:lnSpc>
                <a:spcPts val="2600"/>
              </a:lnSpc>
              <a:spcBef>
                <a:spcPts val="800"/>
              </a:spcBef>
              <a:spcAft>
                <a:spcPts val="0"/>
              </a:spcAft>
              <a:buFont typeface="Arial" charset="0"/>
              <a:buChar char="•"/>
            </a:pPr>
            <a:r>
              <a:rPr lang="en-US" altLang="en-US" dirty="0">
                <a:ea typeface="Calibri" charset="0"/>
                <a:cs typeface="Calibri" charset="0"/>
              </a:rPr>
              <a:t>Cooling and ventilation</a:t>
            </a:r>
            <a:br>
              <a:rPr lang="en-US" altLang="en-US" dirty="0">
                <a:ea typeface="Calibri" charset="0"/>
                <a:cs typeface="Calibri" charset="0"/>
              </a:rPr>
            </a:br>
            <a:r>
              <a:rPr lang="en-US" altLang="en-US" dirty="0">
                <a:ea typeface="Calibri" charset="0"/>
                <a:cs typeface="Calibri" charset="0"/>
              </a:rPr>
              <a:t>equipment</a:t>
            </a:r>
          </a:p>
          <a:p>
            <a:pPr>
              <a:lnSpc>
                <a:spcPts val="2600"/>
              </a:lnSpc>
              <a:spcBef>
                <a:spcPts val="800"/>
              </a:spcBef>
              <a:spcAft>
                <a:spcPts val="0"/>
              </a:spcAft>
              <a:buFont typeface="Arial" charset="0"/>
              <a:buChar char="•"/>
            </a:pPr>
            <a:endParaRPr lang="en-US" altLang="en-US" dirty="0">
              <a:ea typeface="Calibri" charset="0"/>
              <a:cs typeface="Calibri" charset="0"/>
            </a:endParaRPr>
          </a:p>
          <a:p>
            <a:pPr>
              <a:lnSpc>
                <a:spcPts val="2600"/>
              </a:lnSpc>
              <a:spcBef>
                <a:spcPts val="800"/>
              </a:spcBef>
              <a:spcAft>
                <a:spcPts val="0"/>
              </a:spcAft>
            </a:pPr>
            <a:endParaRPr lang="en-US" dirty="0"/>
          </a:p>
        </p:txBody>
      </p:sp>
      <p:sp>
        <p:nvSpPr>
          <p:cNvPr id="4" name="Title 3"/>
          <p:cNvSpPr>
            <a:spLocks noGrp="1"/>
          </p:cNvSpPr>
          <p:nvPr>
            <p:ph type="title"/>
          </p:nvPr>
        </p:nvSpPr>
        <p:spPr/>
        <p:txBody>
          <a:bodyPr/>
          <a:lstStyle/>
          <a:p>
            <a:r>
              <a:rPr lang="en-US" sz="3200" dirty="0"/>
              <a:t>What do we buy?</a:t>
            </a:r>
            <a:endParaRPr lang="en-US" sz="3200" dirty="0">
              <a:solidFill>
                <a:schemeClr val="bg2"/>
              </a:solidFill>
            </a:endParaRPr>
          </a:p>
        </p:txBody>
      </p:sp>
    </p:spTree>
    <p:extLst>
      <p:ext uri="{BB962C8B-B14F-4D97-AF65-F5344CB8AC3E}">
        <p14:creationId xmlns:p14="http://schemas.microsoft.com/office/powerpoint/2010/main" val="20186247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176082F-2993-3141-A97B-989C0D64889C}"/>
              </a:ext>
            </a:extLst>
          </p:cNvPr>
          <p:cNvSpPr>
            <a:spLocks noGrp="1"/>
          </p:cNvSpPr>
          <p:nvPr>
            <p:ph type="dt" sz="half" idx="10"/>
          </p:nvPr>
        </p:nvSpPr>
        <p:spPr/>
        <p:txBody>
          <a:bodyPr/>
          <a:lstStyle/>
          <a:p>
            <a:fld id="{A0736DF5-F54F-4733-9D6D-D78978359D9F}" type="datetime1">
              <a:rPr lang="en-GB" smtClean="0"/>
              <a:t>07/05/2019</a:t>
            </a:fld>
            <a:endParaRPr lang="en-US" dirty="0"/>
          </a:p>
        </p:txBody>
      </p:sp>
      <p:sp>
        <p:nvSpPr>
          <p:cNvPr id="6" name="Footer Placeholder 5">
            <a:extLst>
              <a:ext uri="{FF2B5EF4-FFF2-40B4-BE49-F238E27FC236}">
                <a16:creationId xmlns:a16="http://schemas.microsoft.com/office/drawing/2014/main" id="{773DA20F-7DA1-AB4E-84A4-882CC5C3A826}"/>
              </a:ext>
            </a:extLst>
          </p:cNvPr>
          <p:cNvSpPr>
            <a:spLocks noGrp="1"/>
          </p:cNvSpPr>
          <p:nvPr>
            <p:ph type="ftr" sz="quarter" idx="11"/>
          </p:nvPr>
        </p:nvSpPr>
        <p:spPr/>
        <p:txBody>
          <a:bodyPr/>
          <a:lstStyle/>
          <a:p>
            <a:r>
              <a:rPr lang="en-US" smtClean="0"/>
              <a:t>Anders Unnervik</a:t>
            </a:r>
            <a:endParaRPr lang="en-US" dirty="0"/>
          </a:p>
        </p:txBody>
      </p:sp>
      <p:sp>
        <p:nvSpPr>
          <p:cNvPr id="7" name="Slide Number Placeholder 6">
            <a:extLst>
              <a:ext uri="{FF2B5EF4-FFF2-40B4-BE49-F238E27FC236}">
                <a16:creationId xmlns:a16="http://schemas.microsoft.com/office/drawing/2014/main" id="{303C827C-A14E-A046-86F8-8EAC70DCBA65}"/>
              </a:ext>
            </a:extLst>
          </p:cNvPr>
          <p:cNvSpPr>
            <a:spLocks noGrp="1"/>
          </p:cNvSpPr>
          <p:nvPr>
            <p:ph type="sldNum" sz="quarter" idx="12"/>
          </p:nvPr>
        </p:nvSpPr>
        <p:spPr/>
        <p:txBody>
          <a:bodyPr/>
          <a:lstStyle/>
          <a:p>
            <a:fld id="{36B5EA5A-BC32-A742-B11B-8E7414D5B535}" type="slidenum">
              <a:rPr lang="en-US" smtClean="0"/>
              <a:pPr/>
              <a:t>40</a:t>
            </a:fld>
            <a:endParaRPr lang="en-US" dirty="0"/>
          </a:p>
        </p:txBody>
      </p:sp>
      <p:sp>
        <p:nvSpPr>
          <p:cNvPr id="10" name="Title 1">
            <a:extLst>
              <a:ext uri="{FF2B5EF4-FFF2-40B4-BE49-F238E27FC236}">
                <a16:creationId xmlns:a16="http://schemas.microsoft.com/office/drawing/2014/main" id="{F49E0A83-A3F1-974E-BE6F-264DB7396AE8}"/>
              </a:ext>
            </a:extLst>
          </p:cNvPr>
          <p:cNvSpPr txBox="1">
            <a:spLocks/>
          </p:cNvSpPr>
          <p:nvPr/>
        </p:nvSpPr>
        <p:spPr>
          <a:xfrm>
            <a:off x="407988" y="373593"/>
            <a:ext cx="11380811" cy="1065742"/>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US" altLang="en-US" dirty="0" smtClean="0">
                <a:solidFill>
                  <a:schemeClr val="accent1"/>
                </a:solidFill>
              </a:rPr>
              <a:t>Suppliers must register </a:t>
            </a:r>
            <a:r>
              <a:rPr lang="en-US" altLang="en-US" dirty="0">
                <a:solidFill>
                  <a:schemeClr val="accent1"/>
                </a:solidFill>
              </a:rPr>
              <a:t>in the Suppliers Portal</a:t>
            </a:r>
            <a:endParaRPr lang="en-GB" altLang="en-US" sz="2300" dirty="0"/>
          </a:p>
          <a:p>
            <a:endParaRPr lang="en-US" sz="2400" dirty="0">
              <a:solidFill>
                <a:schemeClr val="tx1"/>
              </a:solidFill>
            </a:endParaRPr>
          </a:p>
        </p:txBody>
      </p:sp>
      <p:grpSp>
        <p:nvGrpSpPr>
          <p:cNvPr id="15" name="Group 14">
            <a:extLst>
              <a:ext uri="{FF2B5EF4-FFF2-40B4-BE49-F238E27FC236}">
                <a16:creationId xmlns:a16="http://schemas.microsoft.com/office/drawing/2014/main" id="{F9A0753F-4BDD-1B47-B547-FAB185419AC1}"/>
              </a:ext>
            </a:extLst>
          </p:cNvPr>
          <p:cNvGrpSpPr/>
          <p:nvPr/>
        </p:nvGrpSpPr>
        <p:grpSpPr>
          <a:xfrm>
            <a:off x="412775" y="1592263"/>
            <a:ext cx="11779225" cy="1870465"/>
            <a:chOff x="412775" y="4793449"/>
            <a:chExt cx="11779225" cy="1870465"/>
          </a:xfrm>
        </p:grpSpPr>
        <p:sp>
          <p:nvSpPr>
            <p:cNvPr id="16" name="Rectangle 15">
              <a:extLst>
                <a:ext uri="{FF2B5EF4-FFF2-40B4-BE49-F238E27FC236}">
                  <a16:creationId xmlns:a16="http://schemas.microsoft.com/office/drawing/2014/main" id="{7EF8B4C1-85BB-DB48-B37A-D530B4A53550}"/>
                </a:ext>
              </a:extLst>
            </p:cNvPr>
            <p:cNvSpPr/>
            <p:nvPr/>
          </p:nvSpPr>
          <p:spPr>
            <a:xfrm>
              <a:off x="412775" y="4793449"/>
              <a:ext cx="11371237" cy="1870465"/>
            </a:xfrm>
            <a:prstGeom prst="rect">
              <a:avLst/>
            </a:prstGeom>
            <a:solidFill>
              <a:schemeClr val="accent3"/>
            </a:solidFill>
            <a:ln>
              <a:noFill/>
            </a:ln>
            <a:effectLst>
              <a:outerShdw sx="1000" sy="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grpSp>
          <p:nvGrpSpPr>
            <p:cNvPr id="17" name="Group 16">
              <a:extLst>
                <a:ext uri="{FF2B5EF4-FFF2-40B4-BE49-F238E27FC236}">
                  <a16:creationId xmlns:a16="http://schemas.microsoft.com/office/drawing/2014/main" id="{7F52A6C5-40E6-B143-8301-650EB00C136A}"/>
                </a:ext>
              </a:extLst>
            </p:cNvPr>
            <p:cNvGrpSpPr/>
            <p:nvPr/>
          </p:nvGrpSpPr>
          <p:grpSpPr>
            <a:xfrm>
              <a:off x="785960" y="4943298"/>
              <a:ext cx="11406040" cy="1692771"/>
              <a:chOff x="785960" y="4943298"/>
              <a:chExt cx="11406040" cy="1692771"/>
            </a:xfrm>
          </p:grpSpPr>
          <p:sp>
            <p:nvSpPr>
              <p:cNvPr id="18" name="TextBox 17">
                <a:extLst>
                  <a:ext uri="{FF2B5EF4-FFF2-40B4-BE49-F238E27FC236}">
                    <a16:creationId xmlns:a16="http://schemas.microsoft.com/office/drawing/2014/main" id="{2CEA1F95-E214-A74E-9489-49EB47E2F480}"/>
                  </a:ext>
                </a:extLst>
              </p:cNvPr>
              <p:cNvSpPr txBox="1"/>
              <p:nvPr/>
            </p:nvSpPr>
            <p:spPr>
              <a:xfrm>
                <a:off x="4283220" y="4943298"/>
                <a:ext cx="7908780" cy="1692771"/>
              </a:xfrm>
              <a:prstGeom prst="rect">
                <a:avLst/>
              </a:prstGeom>
              <a:noFill/>
            </p:spPr>
            <p:txBody>
              <a:bodyPr wrap="square" lIns="0" rtlCol="0" anchor="ctr" anchorCtr="0">
                <a:spAutoFit/>
              </a:bodyPr>
              <a:lstStyle/>
              <a:p>
                <a:r>
                  <a:rPr lang="en-US" altLang="en-US" sz="2400" b="1" dirty="0">
                    <a:solidFill>
                      <a:schemeClr val="bg2"/>
                    </a:solidFill>
                    <a:latin typeface="+mj-lt"/>
                    <a:ea typeface="Calibri" charset="0"/>
                    <a:cs typeface="Calibri" charset="0"/>
                  </a:rPr>
                  <a:t>for all exchanges with CERN, in particular to: </a:t>
                </a:r>
              </a:p>
              <a:p>
                <a:pPr marL="342900" indent="-342900">
                  <a:buFont typeface="Arial" charset="0"/>
                  <a:buChar char="•"/>
                </a:pPr>
                <a:r>
                  <a:rPr lang="en-US" altLang="en-US" sz="2000" dirty="0">
                    <a:solidFill>
                      <a:schemeClr val="bg2"/>
                    </a:solidFill>
                    <a:latin typeface="+mj-lt"/>
                    <a:ea typeface="Calibri" charset="0"/>
                    <a:cs typeface="Calibri" charset="0"/>
                  </a:rPr>
                  <a:t>Be visible for future opportunities </a:t>
                </a:r>
                <a:br>
                  <a:rPr lang="en-US" altLang="en-US" sz="2000" dirty="0">
                    <a:solidFill>
                      <a:schemeClr val="bg2"/>
                    </a:solidFill>
                    <a:latin typeface="+mj-lt"/>
                    <a:ea typeface="Calibri" charset="0"/>
                    <a:cs typeface="Calibri" charset="0"/>
                  </a:rPr>
                </a:br>
                <a:r>
                  <a:rPr lang="en-US" altLang="en-US" sz="2000" dirty="0">
                    <a:solidFill>
                      <a:schemeClr val="bg2"/>
                    </a:solidFill>
                    <a:latin typeface="+mj-lt"/>
                    <a:ea typeface="Calibri" charset="0"/>
                    <a:cs typeface="Calibri" charset="0"/>
                  </a:rPr>
                  <a:t>(with the procurement codes you have indicated), </a:t>
                </a:r>
              </a:p>
              <a:p>
                <a:pPr marL="342900" indent="-342900">
                  <a:buFont typeface="Arial" charset="0"/>
                  <a:buChar char="•"/>
                </a:pPr>
                <a:r>
                  <a:rPr lang="en-US" altLang="en-US" sz="2000" dirty="0">
                    <a:solidFill>
                      <a:schemeClr val="bg2"/>
                    </a:solidFill>
                    <a:latin typeface="+mj-lt"/>
                    <a:ea typeface="Calibri" charset="0"/>
                    <a:cs typeface="Calibri" charset="0"/>
                  </a:rPr>
                  <a:t>Receive and follow-up orders,</a:t>
                </a:r>
              </a:p>
              <a:p>
                <a:pPr marL="342900" indent="-342900">
                  <a:buFont typeface="Arial" charset="0"/>
                  <a:buChar char="•"/>
                </a:pPr>
                <a:r>
                  <a:rPr lang="en-US" altLang="en-US" sz="2000" dirty="0">
                    <a:solidFill>
                      <a:schemeClr val="bg2"/>
                    </a:solidFill>
                    <a:latin typeface="+mj-lt"/>
                    <a:ea typeface="Calibri" charset="0"/>
                    <a:cs typeface="Calibri" charset="0"/>
                  </a:rPr>
                  <a:t>Send invoices.</a:t>
                </a:r>
              </a:p>
            </p:txBody>
          </p:sp>
          <p:sp>
            <p:nvSpPr>
              <p:cNvPr id="19" name="TextBox 18">
                <a:extLst>
                  <a:ext uri="{FF2B5EF4-FFF2-40B4-BE49-F238E27FC236}">
                    <a16:creationId xmlns:a16="http://schemas.microsoft.com/office/drawing/2014/main" id="{E7AF73BD-C073-2741-A9A5-86BC5524C866}"/>
                  </a:ext>
                </a:extLst>
              </p:cNvPr>
              <p:cNvSpPr txBox="1"/>
              <p:nvPr/>
            </p:nvSpPr>
            <p:spPr>
              <a:xfrm>
                <a:off x="785960" y="5463430"/>
                <a:ext cx="2771480" cy="553998"/>
              </a:xfrm>
              <a:prstGeom prst="rect">
                <a:avLst/>
              </a:prstGeom>
              <a:noFill/>
            </p:spPr>
            <p:txBody>
              <a:bodyPr wrap="square" rtlCol="0">
                <a:spAutoFit/>
              </a:bodyPr>
              <a:lstStyle/>
              <a:p>
                <a:pPr algn="ctr"/>
                <a:r>
                  <a:rPr lang="en-US" sz="3000" b="1" dirty="0">
                    <a:solidFill>
                      <a:schemeClr val="bg1"/>
                    </a:solidFill>
                  </a:rPr>
                  <a:t>MANDATORY</a:t>
                </a:r>
              </a:p>
            </p:txBody>
          </p:sp>
        </p:grpSp>
      </p:gr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987"/>
          <a:stretch/>
        </p:blipFill>
        <p:spPr>
          <a:xfrm>
            <a:off x="4268788" y="3807958"/>
            <a:ext cx="7517422" cy="2389187"/>
          </a:xfrm>
          <a:prstGeom prst="rect">
            <a:avLst/>
          </a:prstGeom>
          <a:ln>
            <a:noFill/>
          </a:ln>
        </p:spPr>
      </p:pic>
      <p:sp>
        <p:nvSpPr>
          <p:cNvPr id="11" name="Rectangle 10">
            <a:extLst>
              <a:ext uri="{FF2B5EF4-FFF2-40B4-BE49-F238E27FC236}">
                <a16:creationId xmlns:a16="http://schemas.microsoft.com/office/drawing/2014/main" id="{76A76111-A9D9-0C46-970E-87203F46212F}"/>
              </a:ext>
            </a:extLst>
          </p:cNvPr>
          <p:cNvSpPr/>
          <p:nvPr/>
        </p:nvSpPr>
        <p:spPr>
          <a:xfrm>
            <a:off x="4254476" y="3804337"/>
            <a:ext cx="7529537" cy="2376486"/>
          </a:xfrm>
          <a:prstGeom prst="rect">
            <a:avLst/>
          </a:prstGeom>
          <a:noFill/>
          <a:ln>
            <a:solidFill>
              <a:schemeClr val="accent3"/>
            </a:solidFill>
          </a:ln>
          <a:effectLst>
            <a:outerShdw sx="1000" sy="1000" algn="ctr"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chemeClr val="tx1"/>
              </a:solidFill>
            </a:endParaRPr>
          </a:p>
        </p:txBody>
      </p:sp>
    </p:spTree>
    <p:extLst>
      <p:ext uri="{BB962C8B-B14F-4D97-AF65-F5344CB8AC3E}">
        <p14:creationId xmlns:p14="http://schemas.microsoft.com/office/powerpoint/2010/main" val="11030168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351088" y="1664494"/>
            <a:ext cx="9432925" cy="4608512"/>
          </a:xfrm>
        </p:spPr>
        <p:txBody>
          <a:bodyPr/>
          <a:lstStyle/>
          <a:p>
            <a:r>
              <a:rPr lang="en-US" sz="2400" dirty="0">
                <a:solidFill>
                  <a:schemeClr val="accent3"/>
                </a:solidFill>
              </a:rPr>
              <a:t>ILO: Industrial Liaison Officer</a:t>
            </a:r>
          </a:p>
          <a:p>
            <a:pPr marL="342900" indent="-342900" fontAlgn="base">
              <a:buFont typeface="Arial" charset="0"/>
              <a:buChar char="•"/>
            </a:pPr>
            <a:r>
              <a:rPr lang="en-US" dirty="0"/>
              <a:t>Who to contact in your Country</a:t>
            </a:r>
          </a:p>
          <a:p>
            <a:pPr marL="324000" lvl="2" indent="0" fontAlgn="base">
              <a:buNone/>
            </a:pPr>
            <a:r>
              <a:rPr lang="en-US" dirty="0"/>
              <a:t>Industrial Liaison Officers</a:t>
            </a:r>
            <a:r>
              <a:rPr lang="en-US" b="0" dirty="0"/>
              <a:t> (ILO's) are appointed by CERN's Member States to facilitate the flow of communication between CERN and its suppliers. ILO's can provide advice on the opportunities available for doing business with CERN and the support available to firms </a:t>
            </a:r>
          </a:p>
          <a:p>
            <a:pPr marL="324000" lvl="2" indent="0" fontAlgn="base">
              <a:buNone/>
            </a:pPr>
            <a:r>
              <a:rPr lang="en-US" b="0" dirty="0"/>
              <a:t>in their local regions.</a:t>
            </a:r>
            <a:endParaRPr lang="en-US" dirty="0"/>
          </a:p>
        </p:txBody>
      </p:sp>
      <p:sp>
        <p:nvSpPr>
          <p:cNvPr id="3" name="Title 2"/>
          <p:cNvSpPr>
            <a:spLocks noGrp="1"/>
          </p:cNvSpPr>
          <p:nvPr>
            <p:ph type="title"/>
          </p:nvPr>
        </p:nvSpPr>
        <p:spPr/>
        <p:txBody>
          <a:bodyPr/>
          <a:lstStyle/>
          <a:p>
            <a:r>
              <a:rPr lang="en-US" altLang="en-US" dirty="0">
                <a:ea typeface="Calibri" charset="0"/>
                <a:cs typeface="Calibri" charset="0"/>
              </a:rPr>
              <a:t>Contact in your country</a:t>
            </a:r>
            <a:endParaRPr lang="en-US" dirty="0"/>
          </a:p>
        </p:txBody>
      </p:sp>
      <p:sp>
        <p:nvSpPr>
          <p:cNvPr id="4" name="Date Placeholder 3"/>
          <p:cNvSpPr>
            <a:spLocks noGrp="1"/>
          </p:cNvSpPr>
          <p:nvPr>
            <p:ph type="dt" sz="half" idx="10"/>
          </p:nvPr>
        </p:nvSpPr>
        <p:spPr/>
        <p:txBody>
          <a:bodyPr/>
          <a:lstStyle/>
          <a:p>
            <a:fld id="{DBA2CB02-2420-41AB-BFE7-E66AB474691E}" type="datetime1">
              <a:rPr lang="en-GB" smtClean="0"/>
              <a:t>07/05/2019</a:t>
            </a:fld>
            <a:endParaRPr lang="en-US" dirty="0"/>
          </a:p>
        </p:txBody>
      </p:sp>
      <p:sp>
        <p:nvSpPr>
          <p:cNvPr id="5" name="Footer Placeholder 4"/>
          <p:cNvSpPr>
            <a:spLocks noGrp="1"/>
          </p:cNvSpPr>
          <p:nvPr>
            <p:ph type="ftr" sz="quarter" idx="11"/>
          </p:nvPr>
        </p:nvSpPr>
        <p:spPr/>
        <p:txBody>
          <a:bodyPr/>
          <a:lstStyle/>
          <a:p>
            <a:r>
              <a:rPr lang="en-US" smtClean="0"/>
              <a:t>Anders Unnervik</a:t>
            </a:r>
            <a:endParaRPr lang="en-US" dirty="0"/>
          </a:p>
        </p:txBody>
      </p:sp>
      <p:sp>
        <p:nvSpPr>
          <p:cNvPr id="6" name="Slide Number Placeholder 5"/>
          <p:cNvSpPr>
            <a:spLocks noGrp="1"/>
          </p:cNvSpPr>
          <p:nvPr>
            <p:ph type="sldNum" sz="quarter" idx="12"/>
          </p:nvPr>
        </p:nvSpPr>
        <p:spPr/>
        <p:txBody>
          <a:bodyPr/>
          <a:lstStyle/>
          <a:p>
            <a:fld id="{36B5EA5A-BC32-A742-B11B-8E7414D5B535}" type="slidenum">
              <a:rPr lang="en-US" smtClean="0"/>
              <a:pPr/>
              <a:t>41</a:t>
            </a:fld>
            <a:endParaRPr lang="en-US" dirty="0"/>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51088" y="3968750"/>
            <a:ext cx="9432925" cy="2204702"/>
          </a:xfrm>
          <a:prstGeom prst="rect">
            <a:avLst/>
          </a:prstGeom>
        </p:spPr>
      </p:pic>
    </p:spTree>
    <p:extLst>
      <p:ext uri="{BB962C8B-B14F-4D97-AF65-F5344CB8AC3E}">
        <p14:creationId xmlns:p14="http://schemas.microsoft.com/office/powerpoint/2010/main" val="14122064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4CE7C6-9095-0B4E-BE10-F23315D08569}"/>
              </a:ext>
            </a:extLst>
          </p:cNvPr>
          <p:cNvSpPr txBox="1"/>
          <p:nvPr/>
        </p:nvSpPr>
        <p:spPr>
          <a:xfrm>
            <a:off x="4905937" y="1126222"/>
            <a:ext cx="2443977" cy="646331"/>
          </a:xfrm>
          <a:prstGeom prst="rect">
            <a:avLst/>
          </a:prstGeom>
          <a:noFill/>
        </p:spPr>
        <p:txBody>
          <a:bodyPr wrap="square" rtlCol="0">
            <a:spAutoFit/>
          </a:bodyPr>
          <a:lstStyle/>
          <a:p>
            <a:r>
              <a:rPr lang="en-US" sz="3600" dirty="0"/>
              <a:t>Thank you</a:t>
            </a:r>
          </a:p>
        </p:txBody>
      </p:sp>
    </p:spTree>
    <p:extLst>
      <p:ext uri="{BB962C8B-B14F-4D97-AF65-F5344CB8AC3E}">
        <p14:creationId xmlns:p14="http://schemas.microsoft.com/office/powerpoint/2010/main" val="31426366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7C2CFFF-A278-42B7-9C42-4FC958F64BB3}" type="datetime1">
              <a:rPr lang="en-GB" smtClean="0"/>
              <a:t>07/05/2019</a:t>
            </a:fld>
            <a:endParaRPr lang="en-US" dirty="0"/>
          </a:p>
        </p:txBody>
      </p:sp>
      <p:pic>
        <p:nvPicPr>
          <p:cNvPr id="11" name="Picture Placeholder 10">
            <a:extLst>
              <a:ext uri="{FF2B5EF4-FFF2-40B4-BE49-F238E27FC236}">
                <a16:creationId xmlns:a16="http://schemas.microsoft.com/office/drawing/2014/main" id="{B4C0E200-0DEE-6542-9B63-A9D142BC75BF}"/>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0" y="-8316"/>
            <a:ext cx="12192000" cy="6351588"/>
          </a:xfrm>
        </p:spPr>
      </p:pic>
      <p:sp>
        <p:nvSpPr>
          <p:cNvPr id="6" name="Footer Placeholder 5"/>
          <p:cNvSpPr>
            <a:spLocks noGrp="1"/>
          </p:cNvSpPr>
          <p:nvPr>
            <p:ph type="ftr" sz="quarter" idx="11"/>
          </p:nvPr>
        </p:nvSpPr>
        <p:spPr/>
        <p:txBody>
          <a:bodyPr/>
          <a:lstStyle/>
          <a:p>
            <a:r>
              <a:rPr lang="en-US" smtClean="0"/>
              <a:t>Anders Unnervik</a:t>
            </a:r>
            <a:endParaRPr lang="en-US" dirty="0"/>
          </a:p>
        </p:txBody>
      </p:sp>
      <p:sp>
        <p:nvSpPr>
          <p:cNvPr id="7" name="Slide Number Placeholder 6"/>
          <p:cNvSpPr>
            <a:spLocks noGrp="1"/>
          </p:cNvSpPr>
          <p:nvPr>
            <p:ph type="sldNum" sz="quarter" idx="12"/>
          </p:nvPr>
        </p:nvSpPr>
        <p:spPr/>
        <p:txBody>
          <a:bodyPr/>
          <a:lstStyle/>
          <a:p>
            <a:fld id="{36B5EA5A-BC32-A742-B11B-8E7414D5B535}" type="slidenum">
              <a:rPr lang="en-US" smtClean="0"/>
              <a:pPr/>
              <a:t>5</a:t>
            </a:fld>
            <a:endParaRPr lang="en-US" dirty="0"/>
          </a:p>
        </p:txBody>
      </p:sp>
      <p:sp>
        <p:nvSpPr>
          <p:cNvPr id="9" name="Rectangle 8">
            <a:extLst>
              <a:ext uri="{FF2B5EF4-FFF2-40B4-BE49-F238E27FC236}">
                <a16:creationId xmlns:a16="http://schemas.microsoft.com/office/drawing/2014/main" id="{FEFCC37A-3974-3F4D-821B-7EE7260498D6}"/>
              </a:ext>
            </a:extLst>
          </p:cNvPr>
          <p:cNvSpPr/>
          <p:nvPr/>
        </p:nvSpPr>
        <p:spPr>
          <a:xfrm>
            <a:off x="7932738" y="-8316"/>
            <a:ext cx="4259262" cy="6350851"/>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en-US" dirty="0" err="1"/>
              <a:t>Electical</a:t>
            </a:r>
            <a:r>
              <a:rPr lang="en-US" dirty="0"/>
              <a:t> engineering and magnets </a:t>
            </a:r>
          </a:p>
          <a:p>
            <a:pPr lvl="1"/>
            <a:r>
              <a:rPr lang="fr-CH" altLang="en-US" dirty="0">
                <a:cs typeface="Calibri" panose="020F0502020204030204" pitchFamily="34" charset="0"/>
              </a:rPr>
              <a:t>Transformers</a:t>
            </a:r>
          </a:p>
          <a:p>
            <a:pPr lvl="1"/>
            <a:r>
              <a:rPr lang="fr-CH" altLang="en-US" dirty="0" err="1">
                <a:cs typeface="Calibri" panose="020F0502020204030204" pitchFamily="34" charset="0"/>
              </a:rPr>
              <a:t>Switchboards</a:t>
            </a:r>
            <a:r>
              <a:rPr lang="fr-CH" altLang="en-US" dirty="0">
                <a:cs typeface="Calibri" panose="020F0502020204030204" pitchFamily="34" charset="0"/>
              </a:rPr>
              <a:t> and </a:t>
            </a:r>
            <a:r>
              <a:rPr lang="fr-CH" altLang="en-US" dirty="0" err="1">
                <a:cs typeface="Calibri" panose="020F0502020204030204" pitchFamily="34" charset="0"/>
              </a:rPr>
              <a:t>switchgear</a:t>
            </a:r>
            <a:endParaRPr lang="fr-CH" altLang="en-US" dirty="0">
              <a:cs typeface="Calibri" panose="020F0502020204030204" pitchFamily="34" charset="0"/>
            </a:endParaRPr>
          </a:p>
          <a:p>
            <a:pPr lvl="1"/>
            <a:r>
              <a:rPr lang="fr-CH" altLang="en-US" dirty="0" err="1">
                <a:cs typeface="Calibri" panose="020F0502020204030204" pitchFamily="34" charset="0"/>
              </a:rPr>
              <a:t>Cables</a:t>
            </a:r>
            <a:endParaRPr lang="fr-CH" altLang="en-US" dirty="0">
              <a:cs typeface="Calibri" panose="020F0502020204030204" pitchFamily="34" charset="0"/>
            </a:endParaRPr>
          </a:p>
          <a:p>
            <a:pPr lvl="1"/>
            <a:r>
              <a:rPr lang="fr-CH" altLang="en-US" dirty="0">
                <a:cs typeface="Calibri" panose="020F0502020204030204" pitchFamily="34" charset="0"/>
              </a:rPr>
              <a:t>Automation</a:t>
            </a:r>
          </a:p>
          <a:p>
            <a:pPr lvl="1"/>
            <a:r>
              <a:rPr lang="fr-CH" altLang="en-US" dirty="0">
                <a:cs typeface="Calibri" panose="020F0502020204030204" pitchFamily="34" charset="0"/>
              </a:rPr>
              <a:t>Power supplies</a:t>
            </a:r>
          </a:p>
          <a:p>
            <a:pPr lvl="1"/>
            <a:r>
              <a:rPr lang="fr-CH" altLang="en-US" dirty="0" err="1">
                <a:cs typeface="Calibri" panose="020F0502020204030204" pitchFamily="34" charset="0"/>
              </a:rPr>
              <a:t>Magnets</a:t>
            </a:r>
            <a:endParaRPr lang="fr-CH" altLang="en-US" dirty="0">
              <a:cs typeface="Calibri" panose="020F0502020204030204" pitchFamily="34" charset="0"/>
            </a:endParaRPr>
          </a:p>
          <a:p>
            <a:pPr>
              <a:lnSpc>
                <a:spcPts val="2600"/>
              </a:lnSpc>
              <a:spcBef>
                <a:spcPts val="800"/>
              </a:spcBef>
              <a:spcAft>
                <a:spcPts val="0"/>
              </a:spcAft>
            </a:pPr>
            <a:endParaRPr lang="en-US" dirty="0"/>
          </a:p>
        </p:txBody>
      </p:sp>
      <p:sp>
        <p:nvSpPr>
          <p:cNvPr id="4" name="Title 3"/>
          <p:cNvSpPr>
            <a:spLocks noGrp="1"/>
          </p:cNvSpPr>
          <p:nvPr>
            <p:ph type="title"/>
          </p:nvPr>
        </p:nvSpPr>
        <p:spPr>
          <a:xfrm>
            <a:off x="8075613" y="373593"/>
            <a:ext cx="3708400" cy="528107"/>
          </a:xfrm>
        </p:spPr>
        <p:txBody>
          <a:bodyPr/>
          <a:lstStyle/>
          <a:p>
            <a:r>
              <a:rPr lang="en-US" sz="3200" dirty="0"/>
              <a:t>What do we buy?</a:t>
            </a:r>
            <a:endParaRPr lang="en-US" sz="3200" dirty="0">
              <a:solidFill>
                <a:schemeClr val="bg2"/>
              </a:solidFill>
              <a:latin typeface="+mn-lt"/>
            </a:endParaRPr>
          </a:p>
        </p:txBody>
      </p:sp>
    </p:spTree>
    <p:extLst>
      <p:ext uri="{BB962C8B-B14F-4D97-AF65-F5344CB8AC3E}">
        <p14:creationId xmlns:p14="http://schemas.microsoft.com/office/powerpoint/2010/main" val="665788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D5D41DC-FD78-E343-A6E7-27A4612808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3252"/>
            <a:ext cx="12192000" cy="6350851"/>
          </a:xfrm>
          <a:prstGeom prst="rect">
            <a:avLst/>
          </a:prstGeom>
        </p:spPr>
      </p:pic>
      <p:sp>
        <p:nvSpPr>
          <p:cNvPr id="5" name="Date Placeholder 4"/>
          <p:cNvSpPr>
            <a:spLocks noGrp="1"/>
          </p:cNvSpPr>
          <p:nvPr>
            <p:ph type="dt" sz="half" idx="10"/>
          </p:nvPr>
        </p:nvSpPr>
        <p:spPr/>
        <p:txBody>
          <a:bodyPr/>
          <a:lstStyle/>
          <a:p>
            <a:fld id="{B9B2753B-2F29-4EC1-913C-54F24649BA64}" type="datetime1">
              <a:rPr lang="en-GB" smtClean="0"/>
              <a:t>07/05/2019</a:t>
            </a:fld>
            <a:endParaRPr lang="en-US" dirty="0"/>
          </a:p>
        </p:txBody>
      </p:sp>
      <p:sp>
        <p:nvSpPr>
          <p:cNvPr id="6" name="Footer Placeholder 5"/>
          <p:cNvSpPr>
            <a:spLocks noGrp="1"/>
          </p:cNvSpPr>
          <p:nvPr>
            <p:ph type="ftr" sz="quarter" idx="11"/>
          </p:nvPr>
        </p:nvSpPr>
        <p:spPr/>
        <p:txBody>
          <a:bodyPr/>
          <a:lstStyle/>
          <a:p>
            <a:r>
              <a:rPr lang="en-US" smtClean="0"/>
              <a:t>Anders Unnervik</a:t>
            </a:r>
            <a:endParaRPr lang="en-US" dirty="0"/>
          </a:p>
        </p:txBody>
      </p:sp>
      <p:sp>
        <p:nvSpPr>
          <p:cNvPr id="7" name="Slide Number Placeholder 6"/>
          <p:cNvSpPr>
            <a:spLocks noGrp="1"/>
          </p:cNvSpPr>
          <p:nvPr>
            <p:ph type="sldNum" sz="quarter" idx="12"/>
          </p:nvPr>
        </p:nvSpPr>
        <p:spPr/>
        <p:txBody>
          <a:bodyPr/>
          <a:lstStyle/>
          <a:p>
            <a:fld id="{36B5EA5A-BC32-A742-B11B-8E7414D5B535}" type="slidenum">
              <a:rPr lang="en-US" smtClean="0"/>
              <a:pPr/>
              <a:t>6</a:t>
            </a:fld>
            <a:endParaRPr lang="en-US" dirty="0"/>
          </a:p>
        </p:txBody>
      </p:sp>
      <p:sp>
        <p:nvSpPr>
          <p:cNvPr id="10" name="Rectangle 9">
            <a:extLst>
              <a:ext uri="{FF2B5EF4-FFF2-40B4-BE49-F238E27FC236}">
                <a16:creationId xmlns:a16="http://schemas.microsoft.com/office/drawing/2014/main" id="{FEFCC37A-3974-3F4D-821B-7EE7260498D6}"/>
              </a:ext>
            </a:extLst>
          </p:cNvPr>
          <p:cNvSpPr/>
          <p:nvPr/>
        </p:nvSpPr>
        <p:spPr>
          <a:xfrm>
            <a:off x="7932738" y="-33252"/>
            <a:ext cx="4259262" cy="6350851"/>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8075613" y="1592263"/>
            <a:ext cx="3708400" cy="4290952"/>
          </a:xfrm>
        </p:spPr>
        <p:txBody>
          <a:bodyPr/>
          <a:lstStyle/>
          <a:p>
            <a:pPr>
              <a:lnSpc>
                <a:spcPts val="2600"/>
              </a:lnSpc>
              <a:spcBef>
                <a:spcPts val="800"/>
              </a:spcBef>
              <a:spcAft>
                <a:spcPts val="0"/>
              </a:spcAft>
              <a:buFont typeface="Arial" charset="0"/>
              <a:buChar char="•"/>
            </a:pPr>
            <a:r>
              <a:rPr lang="en-US" altLang="en-US" dirty="0">
                <a:ea typeface="Calibri" charset="0"/>
                <a:cs typeface="Calibri" charset="0"/>
              </a:rPr>
              <a:t>Information Technology</a:t>
            </a:r>
          </a:p>
          <a:p>
            <a:pPr lvl="1">
              <a:lnSpc>
                <a:spcPts val="2600"/>
              </a:lnSpc>
              <a:spcBef>
                <a:spcPts val="800"/>
              </a:spcBef>
              <a:spcAft>
                <a:spcPts val="0"/>
              </a:spcAft>
              <a:buFont typeface="Arial" charset="0"/>
              <a:buChar char="•"/>
            </a:pPr>
            <a:r>
              <a:rPr lang="en-US" altLang="en-US" dirty="0">
                <a:ea typeface="Calibri" charset="0"/>
                <a:cs typeface="Calibri" charset="0"/>
              </a:rPr>
              <a:t>Computing systems</a:t>
            </a:r>
          </a:p>
          <a:p>
            <a:pPr lvl="1">
              <a:lnSpc>
                <a:spcPts val="2600"/>
              </a:lnSpc>
              <a:spcBef>
                <a:spcPts val="800"/>
              </a:spcBef>
              <a:spcAft>
                <a:spcPts val="0"/>
              </a:spcAft>
              <a:buFont typeface="Arial" charset="0"/>
              <a:buChar char="•"/>
            </a:pPr>
            <a:r>
              <a:rPr lang="en-US" altLang="en-US" dirty="0">
                <a:ea typeface="Calibri" charset="0"/>
                <a:cs typeface="Calibri" charset="0"/>
              </a:rPr>
              <a:t>Servers</a:t>
            </a:r>
          </a:p>
          <a:p>
            <a:pPr lvl="1">
              <a:lnSpc>
                <a:spcPts val="2600"/>
              </a:lnSpc>
              <a:spcBef>
                <a:spcPts val="800"/>
              </a:spcBef>
              <a:spcAft>
                <a:spcPts val="0"/>
              </a:spcAft>
              <a:buFont typeface="Arial" charset="0"/>
              <a:buChar char="•"/>
            </a:pPr>
            <a:r>
              <a:rPr lang="en-US" altLang="en-US" dirty="0">
                <a:ea typeface="Calibri" charset="0"/>
                <a:cs typeface="Calibri" charset="0"/>
              </a:rPr>
              <a:t>Software</a:t>
            </a:r>
          </a:p>
          <a:p>
            <a:pPr lvl="1">
              <a:lnSpc>
                <a:spcPts val="2600"/>
              </a:lnSpc>
              <a:spcBef>
                <a:spcPts val="800"/>
              </a:spcBef>
              <a:spcAft>
                <a:spcPts val="0"/>
              </a:spcAft>
              <a:buFont typeface="Arial" charset="0"/>
              <a:buChar char="•"/>
            </a:pPr>
            <a:r>
              <a:rPr lang="en-US" altLang="en-US" dirty="0">
                <a:ea typeface="Calibri" charset="0"/>
                <a:cs typeface="Calibri" charset="0"/>
              </a:rPr>
              <a:t>Network equipment</a:t>
            </a:r>
          </a:p>
          <a:p>
            <a:pPr lvl="1">
              <a:lnSpc>
                <a:spcPts val="2600"/>
              </a:lnSpc>
              <a:spcBef>
                <a:spcPts val="800"/>
              </a:spcBef>
              <a:spcAft>
                <a:spcPts val="0"/>
              </a:spcAft>
              <a:buFont typeface="Arial" charset="0"/>
              <a:buChar char="•"/>
            </a:pPr>
            <a:r>
              <a:rPr lang="en-US" altLang="en-US" dirty="0">
                <a:ea typeface="Calibri" charset="0"/>
                <a:cs typeface="Calibri" charset="0"/>
              </a:rPr>
              <a:t>Personal computer equipment</a:t>
            </a:r>
          </a:p>
          <a:p>
            <a:pPr>
              <a:lnSpc>
                <a:spcPts val="2600"/>
              </a:lnSpc>
              <a:spcBef>
                <a:spcPts val="800"/>
              </a:spcBef>
              <a:spcAft>
                <a:spcPts val="0"/>
              </a:spcAft>
              <a:buFont typeface="Arial" charset="0"/>
              <a:buChar char="•"/>
            </a:pPr>
            <a:endParaRPr lang="en-US" altLang="en-US" dirty="0">
              <a:ea typeface="Calibri" charset="0"/>
              <a:cs typeface="Calibri" charset="0"/>
            </a:endParaRPr>
          </a:p>
        </p:txBody>
      </p:sp>
      <p:sp>
        <p:nvSpPr>
          <p:cNvPr id="4" name="Title 3"/>
          <p:cNvSpPr>
            <a:spLocks noGrp="1"/>
          </p:cNvSpPr>
          <p:nvPr>
            <p:ph type="title"/>
          </p:nvPr>
        </p:nvSpPr>
        <p:spPr>
          <a:xfrm>
            <a:off x="8075613" y="373592"/>
            <a:ext cx="3708400" cy="1316311"/>
          </a:xfrm>
        </p:spPr>
        <p:txBody>
          <a:bodyPr/>
          <a:lstStyle/>
          <a:p>
            <a:r>
              <a:rPr lang="fr-CH" altLang="en-US" sz="3200" dirty="0" err="1">
                <a:cs typeface="Calibri" panose="020F0502020204030204" pitchFamily="34" charset="0"/>
              </a:rPr>
              <a:t>What</a:t>
            </a:r>
            <a:r>
              <a:rPr lang="fr-CH" altLang="en-US" sz="3200" dirty="0">
                <a:cs typeface="Calibri" panose="020F0502020204030204" pitchFamily="34" charset="0"/>
              </a:rPr>
              <a:t> do </a:t>
            </a:r>
            <a:r>
              <a:rPr lang="fr-CH" altLang="en-US" sz="3200" dirty="0" err="1">
                <a:cs typeface="Calibri" panose="020F0502020204030204" pitchFamily="34" charset="0"/>
              </a:rPr>
              <a:t>we</a:t>
            </a:r>
            <a:r>
              <a:rPr lang="fr-CH" altLang="en-US" sz="3200" dirty="0">
                <a:cs typeface="Calibri" panose="020F0502020204030204" pitchFamily="34" charset="0"/>
              </a:rPr>
              <a:t> </a:t>
            </a:r>
            <a:r>
              <a:rPr lang="fr-CH" altLang="en-US" sz="3200" dirty="0" err="1">
                <a:cs typeface="Calibri" panose="020F0502020204030204" pitchFamily="34" charset="0"/>
              </a:rPr>
              <a:t>buy</a:t>
            </a:r>
            <a:r>
              <a:rPr lang="fr-CH" altLang="en-US" sz="3200" dirty="0">
                <a:cs typeface="Calibri" panose="020F0502020204030204" pitchFamily="34" charset="0"/>
              </a:rPr>
              <a:t>:</a:t>
            </a:r>
          </a:p>
        </p:txBody>
      </p:sp>
    </p:spTree>
    <p:extLst>
      <p:ext uri="{BB962C8B-B14F-4D97-AF65-F5344CB8AC3E}">
        <p14:creationId xmlns:p14="http://schemas.microsoft.com/office/powerpoint/2010/main" val="2959079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24C9B6-F1A1-4F4B-8D4A-D2693404DB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0" y="-14165"/>
            <a:ext cx="12192000" cy="6341866"/>
          </a:xfrm>
          <a:prstGeom prst="rect">
            <a:avLst/>
          </a:prstGeom>
        </p:spPr>
      </p:pic>
      <p:sp>
        <p:nvSpPr>
          <p:cNvPr id="5" name="Date Placeholder 4"/>
          <p:cNvSpPr>
            <a:spLocks noGrp="1"/>
          </p:cNvSpPr>
          <p:nvPr>
            <p:ph type="dt" sz="half" idx="10"/>
          </p:nvPr>
        </p:nvSpPr>
        <p:spPr/>
        <p:txBody>
          <a:bodyPr/>
          <a:lstStyle/>
          <a:p>
            <a:fld id="{3EE33EE1-7FEE-4C6E-8E71-E13BCFA8E89B}" type="datetime1">
              <a:rPr lang="en-GB" smtClean="0"/>
              <a:t>07/05/2019</a:t>
            </a:fld>
            <a:endParaRPr lang="en-US" dirty="0"/>
          </a:p>
        </p:txBody>
      </p:sp>
      <p:sp>
        <p:nvSpPr>
          <p:cNvPr id="6" name="Footer Placeholder 5"/>
          <p:cNvSpPr>
            <a:spLocks noGrp="1"/>
          </p:cNvSpPr>
          <p:nvPr>
            <p:ph type="ftr" sz="quarter" idx="11"/>
          </p:nvPr>
        </p:nvSpPr>
        <p:spPr/>
        <p:txBody>
          <a:bodyPr/>
          <a:lstStyle/>
          <a:p>
            <a:r>
              <a:rPr lang="en-US" smtClean="0"/>
              <a:t>Anders Unnervik</a:t>
            </a:r>
            <a:endParaRPr lang="en-US" dirty="0"/>
          </a:p>
        </p:txBody>
      </p:sp>
      <p:sp>
        <p:nvSpPr>
          <p:cNvPr id="7" name="Slide Number Placeholder 6"/>
          <p:cNvSpPr>
            <a:spLocks noGrp="1"/>
          </p:cNvSpPr>
          <p:nvPr>
            <p:ph type="sldNum" sz="quarter" idx="12"/>
          </p:nvPr>
        </p:nvSpPr>
        <p:spPr/>
        <p:txBody>
          <a:bodyPr/>
          <a:lstStyle/>
          <a:p>
            <a:fld id="{36B5EA5A-BC32-A742-B11B-8E7414D5B535}" type="slidenum">
              <a:rPr lang="en-US" smtClean="0"/>
              <a:pPr/>
              <a:t>7</a:t>
            </a:fld>
            <a:endParaRPr lang="en-US" dirty="0"/>
          </a:p>
        </p:txBody>
      </p:sp>
      <p:sp>
        <p:nvSpPr>
          <p:cNvPr id="9" name="Rectangle 8">
            <a:extLst>
              <a:ext uri="{FF2B5EF4-FFF2-40B4-BE49-F238E27FC236}">
                <a16:creationId xmlns:a16="http://schemas.microsoft.com/office/drawing/2014/main" id="{FEFCC37A-3974-3F4D-821B-7EE7260498D6}"/>
              </a:ext>
            </a:extLst>
          </p:cNvPr>
          <p:cNvSpPr/>
          <p:nvPr/>
        </p:nvSpPr>
        <p:spPr>
          <a:xfrm>
            <a:off x="7932738" y="-23150"/>
            <a:ext cx="4259262" cy="6350851"/>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pPr>
              <a:lnSpc>
                <a:spcPts val="2600"/>
              </a:lnSpc>
              <a:spcBef>
                <a:spcPts val="800"/>
              </a:spcBef>
              <a:spcAft>
                <a:spcPts val="0"/>
              </a:spcAft>
              <a:buFont typeface="Arial" charset="0"/>
              <a:buChar char="•"/>
            </a:pPr>
            <a:r>
              <a:rPr lang="en-US" altLang="en-US" dirty="0">
                <a:ea typeface="Calibri" charset="0"/>
                <a:cs typeface="Calibri" charset="0"/>
              </a:rPr>
              <a:t>Mechanical engineering and raw materials:</a:t>
            </a:r>
          </a:p>
          <a:p>
            <a:pPr lvl="1">
              <a:lnSpc>
                <a:spcPts val="2600"/>
              </a:lnSpc>
              <a:spcBef>
                <a:spcPts val="800"/>
              </a:spcBef>
              <a:spcAft>
                <a:spcPts val="0"/>
              </a:spcAft>
              <a:buFont typeface="Arial" charset="0"/>
              <a:buChar char="•"/>
            </a:pPr>
            <a:r>
              <a:rPr lang="en-US" altLang="en-US" dirty="0">
                <a:ea typeface="Calibri" charset="0"/>
                <a:cs typeface="Calibri" charset="0"/>
              </a:rPr>
              <a:t>Machining</a:t>
            </a:r>
          </a:p>
          <a:p>
            <a:pPr lvl="1">
              <a:lnSpc>
                <a:spcPts val="2600"/>
              </a:lnSpc>
              <a:spcBef>
                <a:spcPts val="800"/>
              </a:spcBef>
              <a:spcAft>
                <a:spcPts val="0"/>
              </a:spcAft>
              <a:buFont typeface="Arial" charset="0"/>
              <a:buChar char="•"/>
            </a:pPr>
            <a:r>
              <a:rPr lang="en-US" altLang="en-US" dirty="0">
                <a:ea typeface="Calibri" charset="0"/>
                <a:cs typeface="Calibri" charset="0"/>
              </a:rPr>
              <a:t>Sheet metal work and arc welding</a:t>
            </a:r>
          </a:p>
          <a:p>
            <a:pPr lvl="1">
              <a:lnSpc>
                <a:spcPts val="2600"/>
              </a:lnSpc>
              <a:spcBef>
                <a:spcPts val="800"/>
              </a:spcBef>
              <a:spcAft>
                <a:spcPts val="0"/>
              </a:spcAft>
              <a:buFont typeface="Arial" charset="0"/>
              <a:buChar char="•"/>
            </a:pPr>
            <a:r>
              <a:rPr lang="en-US" altLang="en-US" dirty="0">
                <a:ea typeface="Calibri" charset="0"/>
                <a:cs typeface="Calibri" charset="0"/>
              </a:rPr>
              <a:t>Special fabrication techniques </a:t>
            </a:r>
          </a:p>
          <a:p>
            <a:pPr lvl="1">
              <a:lnSpc>
                <a:spcPts val="2600"/>
              </a:lnSpc>
              <a:spcBef>
                <a:spcPts val="800"/>
              </a:spcBef>
              <a:spcAft>
                <a:spcPts val="0"/>
              </a:spcAft>
              <a:buFont typeface="Arial" charset="0"/>
              <a:buChar char="•"/>
            </a:pPr>
            <a:r>
              <a:rPr lang="en-US" altLang="en-US" dirty="0">
                <a:ea typeface="Calibri" charset="0"/>
                <a:cs typeface="Calibri" charset="0"/>
              </a:rPr>
              <a:t>Raw materials, finished and semi-finished products (plates, pipes, etc.)</a:t>
            </a:r>
          </a:p>
          <a:p>
            <a:pPr lvl="1">
              <a:lnSpc>
                <a:spcPts val="2600"/>
              </a:lnSpc>
              <a:spcBef>
                <a:spcPts val="800"/>
              </a:spcBef>
              <a:spcAft>
                <a:spcPts val="0"/>
              </a:spcAft>
              <a:buFont typeface="Arial" charset="0"/>
              <a:buChar char="•"/>
            </a:pPr>
            <a:r>
              <a:rPr lang="en-US" altLang="en-US" dirty="0">
                <a:ea typeface="Calibri" charset="0"/>
                <a:cs typeface="Calibri" charset="0"/>
              </a:rPr>
              <a:t>Offsite engineering and testing</a:t>
            </a:r>
          </a:p>
          <a:p>
            <a:pPr>
              <a:lnSpc>
                <a:spcPts val="2600"/>
              </a:lnSpc>
              <a:spcBef>
                <a:spcPts val="800"/>
              </a:spcBef>
              <a:spcAft>
                <a:spcPts val="0"/>
              </a:spcAft>
              <a:buFont typeface="Arial" charset="0"/>
              <a:buChar char="•"/>
            </a:pPr>
            <a:endParaRPr lang="en-US" altLang="en-US" dirty="0">
              <a:ea typeface="Calibri" charset="0"/>
              <a:cs typeface="Calibri" charset="0"/>
            </a:endParaRPr>
          </a:p>
          <a:p>
            <a:pPr>
              <a:lnSpc>
                <a:spcPts val="2600"/>
              </a:lnSpc>
              <a:spcBef>
                <a:spcPts val="800"/>
              </a:spcBef>
              <a:spcAft>
                <a:spcPts val="0"/>
              </a:spcAft>
            </a:pPr>
            <a:endParaRPr lang="en-US" dirty="0"/>
          </a:p>
        </p:txBody>
      </p:sp>
      <p:sp>
        <p:nvSpPr>
          <p:cNvPr id="4" name="Title 3"/>
          <p:cNvSpPr>
            <a:spLocks noGrp="1"/>
          </p:cNvSpPr>
          <p:nvPr>
            <p:ph type="title"/>
          </p:nvPr>
        </p:nvSpPr>
        <p:spPr/>
        <p:txBody>
          <a:bodyPr/>
          <a:lstStyle/>
          <a:p>
            <a:r>
              <a:rPr lang="en-US" altLang="en-US" sz="3200" dirty="0">
                <a:solidFill>
                  <a:schemeClr val="bg2"/>
                </a:solidFill>
                <a:latin typeface="+mn-lt"/>
              </a:rPr>
              <a:t>What do we buy?</a:t>
            </a:r>
            <a:endParaRPr lang="en-US" sz="3200" dirty="0">
              <a:solidFill>
                <a:schemeClr val="bg2"/>
              </a:solidFill>
              <a:latin typeface="+mn-lt"/>
            </a:endParaRPr>
          </a:p>
        </p:txBody>
      </p:sp>
    </p:spTree>
    <p:extLst>
      <p:ext uri="{BB962C8B-B14F-4D97-AF65-F5344CB8AC3E}">
        <p14:creationId xmlns:p14="http://schemas.microsoft.com/office/powerpoint/2010/main" val="971156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95DBACEC-2B80-1145-B373-6E0C205E19D7}"/>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a:xfrm>
            <a:off x="0" y="-16626"/>
            <a:ext cx="12192000" cy="6351588"/>
          </a:xfrm>
        </p:spPr>
      </p:pic>
      <p:sp>
        <p:nvSpPr>
          <p:cNvPr id="5" name="Date Placeholder 4"/>
          <p:cNvSpPr>
            <a:spLocks noGrp="1"/>
          </p:cNvSpPr>
          <p:nvPr>
            <p:ph type="dt" sz="half" idx="10"/>
          </p:nvPr>
        </p:nvSpPr>
        <p:spPr/>
        <p:txBody>
          <a:bodyPr/>
          <a:lstStyle/>
          <a:p>
            <a:fld id="{C1D28D34-2748-49BD-9736-2AE2833DE3D2}" type="datetime1">
              <a:rPr lang="en-GB" smtClean="0"/>
              <a:t>07/05/2019</a:t>
            </a:fld>
            <a:endParaRPr lang="en-US" dirty="0"/>
          </a:p>
        </p:txBody>
      </p:sp>
      <p:sp>
        <p:nvSpPr>
          <p:cNvPr id="6" name="Footer Placeholder 5"/>
          <p:cNvSpPr>
            <a:spLocks noGrp="1"/>
          </p:cNvSpPr>
          <p:nvPr>
            <p:ph type="ftr" sz="quarter" idx="11"/>
          </p:nvPr>
        </p:nvSpPr>
        <p:spPr/>
        <p:txBody>
          <a:bodyPr/>
          <a:lstStyle/>
          <a:p>
            <a:r>
              <a:rPr lang="en-US" smtClean="0"/>
              <a:t>Anders Unnervik</a:t>
            </a:r>
            <a:endParaRPr lang="en-US" dirty="0"/>
          </a:p>
        </p:txBody>
      </p:sp>
      <p:sp>
        <p:nvSpPr>
          <p:cNvPr id="7" name="Slide Number Placeholder 6"/>
          <p:cNvSpPr>
            <a:spLocks noGrp="1"/>
          </p:cNvSpPr>
          <p:nvPr>
            <p:ph type="sldNum" sz="quarter" idx="12"/>
          </p:nvPr>
        </p:nvSpPr>
        <p:spPr/>
        <p:txBody>
          <a:bodyPr/>
          <a:lstStyle/>
          <a:p>
            <a:fld id="{36B5EA5A-BC32-A742-B11B-8E7414D5B535}" type="slidenum">
              <a:rPr lang="en-US" smtClean="0"/>
              <a:pPr/>
              <a:t>8</a:t>
            </a:fld>
            <a:endParaRPr lang="en-US" dirty="0"/>
          </a:p>
        </p:txBody>
      </p:sp>
      <p:sp>
        <p:nvSpPr>
          <p:cNvPr id="9" name="Rectangle 8">
            <a:extLst>
              <a:ext uri="{FF2B5EF4-FFF2-40B4-BE49-F238E27FC236}">
                <a16:creationId xmlns:a16="http://schemas.microsoft.com/office/drawing/2014/main" id="{FEFCC37A-3974-3F4D-821B-7EE7260498D6}"/>
              </a:ext>
            </a:extLst>
          </p:cNvPr>
          <p:cNvSpPr/>
          <p:nvPr/>
        </p:nvSpPr>
        <p:spPr>
          <a:xfrm>
            <a:off x="7932738" y="-16626"/>
            <a:ext cx="4259262" cy="6350851"/>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lstStyle/>
          <a:p>
            <a:r>
              <a:rPr lang="fr-CH" altLang="en-US" dirty="0">
                <a:latin typeface="+mj-lt"/>
                <a:cs typeface="Calibri" panose="020F0502020204030204" pitchFamily="34" charset="0"/>
              </a:rPr>
              <a:t>Electronics and </a:t>
            </a:r>
            <a:r>
              <a:rPr lang="fr-CH" altLang="en-US" dirty="0" err="1">
                <a:latin typeface="+mj-lt"/>
                <a:cs typeface="Calibri" panose="020F0502020204030204" pitchFamily="34" charset="0"/>
              </a:rPr>
              <a:t>radiofrequency</a:t>
            </a:r>
            <a:r>
              <a:rPr lang="fr-CH" altLang="en-US" dirty="0">
                <a:latin typeface="+mj-lt"/>
                <a:cs typeface="Calibri" panose="020F0502020204030204" pitchFamily="34" charset="0"/>
              </a:rPr>
              <a:t>: </a:t>
            </a:r>
          </a:p>
          <a:p>
            <a:pPr lvl="1"/>
            <a:r>
              <a:rPr lang="fr-CH" altLang="en-US" dirty="0" err="1">
                <a:latin typeface="+mj-lt"/>
                <a:cs typeface="Calibri" panose="020F0502020204030204" pitchFamily="34" charset="0"/>
              </a:rPr>
              <a:t>Electronic</a:t>
            </a:r>
            <a:r>
              <a:rPr lang="fr-CH" altLang="en-US" dirty="0">
                <a:latin typeface="+mj-lt"/>
                <a:cs typeface="Calibri" panose="020F0502020204030204" pitchFamily="34" charset="0"/>
              </a:rPr>
              <a:t> components (active, passive)</a:t>
            </a:r>
          </a:p>
          <a:p>
            <a:pPr lvl="1"/>
            <a:r>
              <a:rPr lang="fr-CH" altLang="en-US" dirty="0" err="1">
                <a:latin typeface="+mj-lt"/>
                <a:cs typeface="Calibri" panose="020F0502020204030204" pitchFamily="34" charset="0"/>
              </a:rPr>
              <a:t>PCBs</a:t>
            </a:r>
            <a:r>
              <a:rPr lang="fr-CH" altLang="en-US" dirty="0">
                <a:latin typeface="+mj-lt"/>
                <a:cs typeface="Calibri" panose="020F0502020204030204" pitchFamily="34" charset="0"/>
              </a:rPr>
              <a:t> and </a:t>
            </a:r>
            <a:r>
              <a:rPr lang="fr-CH" altLang="en-US" dirty="0" err="1">
                <a:latin typeface="+mj-lt"/>
                <a:cs typeface="Calibri" panose="020F0502020204030204" pitchFamily="34" charset="0"/>
              </a:rPr>
              <a:t>assembled</a:t>
            </a:r>
            <a:r>
              <a:rPr lang="fr-CH" altLang="en-US" dirty="0">
                <a:latin typeface="+mj-lt"/>
                <a:cs typeface="Calibri" panose="020F0502020204030204" pitchFamily="34" charset="0"/>
              </a:rPr>
              <a:t> </a:t>
            </a:r>
            <a:r>
              <a:rPr lang="fr-CH" altLang="en-US" dirty="0" err="1">
                <a:latin typeface="+mj-lt"/>
                <a:cs typeface="Calibri" panose="020F0502020204030204" pitchFamily="34" charset="0"/>
              </a:rPr>
              <a:t>boards</a:t>
            </a:r>
            <a:endParaRPr lang="fr-CH" altLang="en-US" dirty="0">
              <a:latin typeface="+mj-lt"/>
              <a:cs typeface="Calibri" panose="020F0502020204030204" pitchFamily="34" charset="0"/>
            </a:endParaRPr>
          </a:p>
          <a:p>
            <a:pPr lvl="1"/>
            <a:r>
              <a:rPr lang="fr-CH" altLang="en-US" dirty="0">
                <a:latin typeface="+mj-lt"/>
                <a:cs typeface="Calibri" panose="020F0502020204030204" pitchFamily="34" charset="0"/>
              </a:rPr>
              <a:t>LV and HV power supplies</a:t>
            </a:r>
          </a:p>
          <a:p>
            <a:pPr lvl="1"/>
            <a:r>
              <a:rPr lang="fr-CH" altLang="en-US" dirty="0" err="1">
                <a:latin typeface="+mj-lt"/>
                <a:cs typeface="Calibri" panose="020F0502020204030204" pitchFamily="34" charset="0"/>
              </a:rPr>
              <a:t>Radiofrequency</a:t>
            </a:r>
            <a:r>
              <a:rPr lang="fr-CH" altLang="en-US" dirty="0">
                <a:latin typeface="+mj-lt"/>
                <a:cs typeface="Calibri" panose="020F0502020204030204" pitchFamily="34" charset="0"/>
              </a:rPr>
              <a:t> </a:t>
            </a:r>
            <a:r>
              <a:rPr lang="fr-CH" altLang="en-US" dirty="0" err="1" smtClean="0">
                <a:latin typeface="+mj-lt"/>
                <a:cs typeface="Calibri" panose="020F0502020204030204" pitchFamily="34" charset="0"/>
              </a:rPr>
              <a:t>equipment</a:t>
            </a:r>
            <a:endParaRPr lang="fr-CH" altLang="en-US" dirty="0">
              <a:latin typeface="+mj-lt"/>
              <a:cs typeface="Calibri" panose="020F0502020204030204" pitchFamily="34" charset="0"/>
            </a:endParaRPr>
          </a:p>
          <a:p>
            <a:pPr lvl="1"/>
            <a:r>
              <a:rPr lang="fr-CH" altLang="en-US" dirty="0" err="1">
                <a:latin typeface="+mj-lt"/>
                <a:cs typeface="Calibri" panose="020F0502020204030204" pitchFamily="34" charset="0"/>
              </a:rPr>
              <a:t>Amplifiers</a:t>
            </a:r>
            <a:endParaRPr lang="fr-CH" altLang="en-US" dirty="0">
              <a:latin typeface="+mj-lt"/>
              <a:cs typeface="Calibri" panose="020F0502020204030204" pitchFamily="34" charset="0"/>
            </a:endParaRPr>
          </a:p>
          <a:p>
            <a:pPr>
              <a:lnSpc>
                <a:spcPts val="2600"/>
              </a:lnSpc>
              <a:spcBef>
                <a:spcPts val="800"/>
              </a:spcBef>
              <a:spcAft>
                <a:spcPts val="0"/>
              </a:spcAft>
            </a:pPr>
            <a:endParaRPr lang="en-US" dirty="0"/>
          </a:p>
        </p:txBody>
      </p:sp>
      <p:sp>
        <p:nvSpPr>
          <p:cNvPr id="4" name="Title 3"/>
          <p:cNvSpPr>
            <a:spLocks noGrp="1"/>
          </p:cNvSpPr>
          <p:nvPr>
            <p:ph type="title"/>
          </p:nvPr>
        </p:nvSpPr>
        <p:spPr/>
        <p:txBody>
          <a:bodyPr/>
          <a:lstStyle/>
          <a:p>
            <a:r>
              <a:rPr lang="en-US" sz="3200" dirty="0">
                <a:solidFill>
                  <a:schemeClr val="bg2"/>
                </a:solidFill>
                <a:latin typeface="+mn-lt"/>
              </a:rPr>
              <a:t>What do we buy?</a:t>
            </a:r>
          </a:p>
        </p:txBody>
      </p:sp>
    </p:spTree>
    <p:extLst>
      <p:ext uri="{BB962C8B-B14F-4D97-AF65-F5344CB8AC3E}">
        <p14:creationId xmlns:p14="http://schemas.microsoft.com/office/powerpoint/2010/main" val="3641108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9A0CA9-5136-1941-B63B-A575C2952C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280"/>
          <a:stretch/>
        </p:blipFill>
        <p:spPr>
          <a:xfrm>
            <a:off x="0" y="-65"/>
            <a:ext cx="12348094" cy="6345351"/>
          </a:xfrm>
          <a:prstGeom prst="rect">
            <a:avLst/>
          </a:prstGeom>
        </p:spPr>
      </p:pic>
      <p:sp>
        <p:nvSpPr>
          <p:cNvPr id="5" name="Date Placeholder 4"/>
          <p:cNvSpPr>
            <a:spLocks noGrp="1"/>
          </p:cNvSpPr>
          <p:nvPr>
            <p:ph type="dt" sz="half" idx="10"/>
          </p:nvPr>
        </p:nvSpPr>
        <p:spPr/>
        <p:txBody>
          <a:bodyPr/>
          <a:lstStyle/>
          <a:p>
            <a:fld id="{370D01E4-E98D-47E1-A17E-0E543A009251}" type="datetime1">
              <a:rPr lang="en-GB" smtClean="0"/>
              <a:t>07/05/2019</a:t>
            </a:fld>
            <a:endParaRPr lang="en-US" dirty="0"/>
          </a:p>
        </p:txBody>
      </p:sp>
      <p:sp>
        <p:nvSpPr>
          <p:cNvPr id="6" name="Footer Placeholder 5"/>
          <p:cNvSpPr>
            <a:spLocks noGrp="1"/>
          </p:cNvSpPr>
          <p:nvPr>
            <p:ph type="ftr" sz="quarter" idx="11"/>
          </p:nvPr>
        </p:nvSpPr>
        <p:spPr/>
        <p:txBody>
          <a:bodyPr/>
          <a:lstStyle/>
          <a:p>
            <a:r>
              <a:rPr lang="en-US" smtClean="0"/>
              <a:t>Anders Unnervik</a:t>
            </a:r>
            <a:endParaRPr lang="en-US" dirty="0"/>
          </a:p>
        </p:txBody>
      </p:sp>
      <p:sp>
        <p:nvSpPr>
          <p:cNvPr id="7" name="Slide Number Placeholder 6"/>
          <p:cNvSpPr>
            <a:spLocks noGrp="1"/>
          </p:cNvSpPr>
          <p:nvPr>
            <p:ph type="sldNum" sz="quarter" idx="12"/>
          </p:nvPr>
        </p:nvSpPr>
        <p:spPr/>
        <p:txBody>
          <a:bodyPr/>
          <a:lstStyle/>
          <a:p>
            <a:fld id="{36B5EA5A-BC32-A742-B11B-8E7414D5B535}" type="slidenum">
              <a:rPr lang="en-US" smtClean="0"/>
              <a:pPr/>
              <a:t>9</a:t>
            </a:fld>
            <a:endParaRPr lang="en-US" dirty="0"/>
          </a:p>
        </p:txBody>
      </p:sp>
      <p:sp>
        <p:nvSpPr>
          <p:cNvPr id="9" name="Rectangle 8">
            <a:extLst>
              <a:ext uri="{FF2B5EF4-FFF2-40B4-BE49-F238E27FC236}">
                <a16:creationId xmlns:a16="http://schemas.microsoft.com/office/drawing/2014/main" id="{FEFCC37A-3974-3F4D-821B-7EE7260498D6}"/>
              </a:ext>
            </a:extLst>
          </p:cNvPr>
          <p:cNvSpPr/>
          <p:nvPr/>
        </p:nvSpPr>
        <p:spPr>
          <a:xfrm>
            <a:off x="7932738" y="-2814"/>
            <a:ext cx="4259262" cy="6350851"/>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8075613" y="1598613"/>
            <a:ext cx="3708400" cy="4608512"/>
          </a:xfrm>
        </p:spPr>
        <p:txBody>
          <a:bodyPr/>
          <a:lstStyle/>
          <a:p>
            <a:pPr>
              <a:lnSpc>
                <a:spcPts val="2600"/>
              </a:lnSpc>
              <a:spcBef>
                <a:spcPts val="800"/>
              </a:spcBef>
              <a:spcAft>
                <a:spcPts val="0"/>
              </a:spcAft>
              <a:buFont typeface="Arial" charset="0"/>
              <a:buChar char="•"/>
            </a:pPr>
            <a:r>
              <a:rPr lang="en-US" altLang="en-US" dirty="0">
                <a:ea typeface="Calibri" charset="0"/>
                <a:cs typeface="Calibri" charset="0"/>
              </a:rPr>
              <a:t>As well as: </a:t>
            </a:r>
          </a:p>
          <a:p>
            <a:pPr lvl="1">
              <a:lnSpc>
                <a:spcPts val="2600"/>
              </a:lnSpc>
              <a:spcBef>
                <a:spcPts val="800"/>
              </a:spcBef>
              <a:spcAft>
                <a:spcPts val="0"/>
              </a:spcAft>
              <a:buFont typeface="Arial" charset="0"/>
              <a:buChar char="•"/>
            </a:pPr>
            <a:r>
              <a:rPr lang="en-US" altLang="en-US" dirty="0">
                <a:ea typeface="Calibri" charset="0"/>
                <a:cs typeface="Calibri" charset="0"/>
              </a:rPr>
              <a:t>Cryogenic and vacuum equipment</a:t>
            </a:r>
          </a:p>
          <a:p>
            <a:pPr lvl="1">
              <a:lnSpc>
                <a:spcPts val="2600"/>
              </a:lnSpc>
              <a:spcBef>
                <a:spcPts val="800"/>
              </a:spcBef>
              <a:spcAft>
                <a:spcPts val="0"/>
              </a:spcAft>
              <a:buFont typeface="Arial" charset="0"/>
              <a:buChar char="•"/>
            </a:pPr>
            <a:r>
              <a:rPr lang="en-US" altLang="en-US" dirty="0">
                <a:ea typeface="Calibri" charset="0"/>
                <a:cs typeface="Calibri" charset="0"/>
              </a:rPr>
              <a:t>Optics and photonics</a:t>
            </a:r>
          </a:p>
          <a:p>
            <a:pPr lvl="1">
              <a:lnSpc>
                <a:spcPts val="2600"/>
              </a:lnSpc>
              <a:spcBef>
                <a:spcPts val="800"/>
              </a:spcBef>
              <a:spcAft>
                <a:spcPts val="0"/>
              </a:spcAft>
              <a:buFont typeface="Arial" charset="0"/>
              <a:buChar char="•"/>
            </a:pPr>
            <a:r>
              <a:rPr lang="en-US" altLang="en-US" dirty="0">
                <a:ea typeface="Calibri" charset="0"/>
                <a:cs typeface="Calibri" charset="0"/>
              </a:rPr>
              <a:t>Particle and photon detectors</a:t>
            </a:r>
          </a:p>
          <a:p>
            <a:pPr lvl="1">
              <a:lnSpc>
                <a:spcPts val="2600"/>
              </a:lnSpc>
              <a:spcBef>
                <a:spcPts val="800"/>
              </a:spcBef>
              <a:spcAft>
                <a:spcPts val="0"/>
              </a:spcAft>
              <a:buFont typeface="Arial" charset="0"/>
              <a:buChar char="•"/>
            </a:pPr>
            <a:r>
              <a:rPr lang="en-US" altLang="en-US" dirty="0">
                <a:ea typeface="Calibri" charset="0"/>
                <a:cs typeface="Calibri" charset="0"/>
              </a:rPr>
              <a:t>Health and safety equipment, </a:t>
            </a:r>
          </a:p>
          <a:p>
            <a:pPr lvl="1">
              <a:lnSpc>
                <a:spcPts val="2600"/>
              </a:lnSpc>
              <a:spcBef>
                <a:spcPts val="800"/>
              </a:spcBef>
              <a:spcAft>
                <a:spcPts val="0"/>
              </a:spcAft>
              <a:buFont typeface="Arial" charset="0"/>
              <a:buChar char="•"/>
            </a:pPr>
            <a:r>
              <a:rPr lang="en-US" altLang="en-US" dirty="0">
                <a:ea typeface="Calibri" charset="0"/>
                <a:cs typeface="Calibri" charset="0"/>
              </a:rPr>
              <a:t>Transport and handling equipment</a:t>
            </a:r>
          </a:p>
          <a:p>
            <a:pPr lvl="1">
              <a:lnSpc>
                <a:spcPts val="2600"/>
              </a:lnSpc>
              <a:spcBef>
                <a:spcPts val="800"/>
              </a:spcBef>
              <a:spcAft>
                <a:spcPts val="0"/>
              </a:spcAft>
              <a:buFont typeface="Arial" charset="0"/>
              <a:buChar char="•"/>
            </a:pPr>
            <a:r>
              <a:rPr lang="en-US" altLang="en-US" dirty="0">
                <a:ea typeface="Calibri" charset="0"/>
                <a:cs typeface="Calibri" charset="0"/>
              </a:rPr>
              <a:t>Office supply, furniture</a:t>
            </a:r>
          </a:p>
          <a:p>
            <a:pPr lvl="1">
              <a:lnSpc>
                <a:spcPts val="2600"/>
              </a:lnSpc>
              <a:spcBef>
                <a:spcPts val="800"/>
              </a:spcBef>
              <a:spcAft>
                <a:spcPts val="0"/>
              </a:spcAft>
              <a:buFont typeface="Arial" charset="0"/>
              <a:buChar char="•"/>
            </a:pPr>
            <a:r>
              <a:rPr lang="en-US" altLang="en-US" dirty="0">
                <a:ea typeface="Calibri" charset="0"/>
                <a:cs typeface="Calibri" charset="0"/>
              </a:rPr>
              <a:t>Industrial services on the CERN site</a:t>
            </a:r>
          </a:p>
          <a:p>
            <a:pPr>
              <a:lnSpc>
                <a:spcPts val="2600"/>
              </a:lnSpc>
              <a:spcBef>
                <a:spcPts val="800"/>
              </a:spcBef>
              <a:spcAft>
                <a:spcPts val="0"/>
              </a:spcAft>
              <a:buFont typeface="Arial" charset="0"/>
              <a:buChar char="•"/>
            </a:pPr>
            <a:endParaRPr lang="en-US" altLang="en-US" dirty="0">
              <a:ea typeface="Calibri" charset="0"/>
              <a:cs typeface="Calibri" charset="0"/>
            </a:endParaRPr>
          </a:p>
          <a:p>
            <a:pPr>
              <a:lnSpc>
                <a:spcPts val="2600"/>
              </a:lnSpc>
              <a:spcBef>
                <a:spcPts val="800"/>
              </a:spcBef>
              <a:spcAft>
                <a:spcPts val="0"/>
              </a:spcAft>
            </a:pPr>
            <a:endParaRPr lang="en-US" dirty="0"/>
          </a:p>
        </p:txBody>
      </p:sp>
      <p:sp>
        <p:nvSpPr>
          <p:cNvPr id="4" name="Title 3"/>
          <p:cNvSpPr>
            <a:spLocks noGrp="1"/>
          </p:cNvSpPr>
          <p:nvPr>
            <p:ph type="title"/>
          </p:nvPr>
        </p:nvSpPr>
        <p:spPr/>
        <p:txBody>
          <a:bodyPr/>
          <a:lstStyle/>
          <a:p>
            <a:r>
              <a:rPr lang="en-US" altLang="en-US" sz="3200" dirty="0">
                <a:solidFill>
                  <a:schemeClr val="bg2"/>
                </a:solidFill>
                <a:latin typeface="+mn-lt"/>
              </a:rPr>
              <a:t>What do we buy?</a:t>
            </a:r>
            <a:endParaRPr lang="en-US" sz="3200" dirty="0">
              <a:solidFill>
                <a:schemeClr val="bg2"/>
              </a:solidFill>
              <a:latin typeface="+mn-lt"/>
            </a:endParaRPr>
          </a:p>
        </p:txBody>
      </p:sp>
    </p:spTree>
    <p:extLst>
      <p:ext uri="{BB962C8B-B14F-4D97-AF65-F5344CB8AC3E}">
        <p14:creationId xmlns:p14="http://schemas.microsoft.com/office/powerpoint/2010/main" val="1761784337"/>
      </p:ext>
    </p:extLst>
  </p:cSld>
  <p:clrMapOvr>
    <a:masterClrMapping/>
  </p:clrMapOvr>
</p:sld>
</file>

<file path=ppt/theme/theme1.xml><?xml version="1.0" encoding="utf-8"?>
<a:theme xmlns:a="http://schemas.openxmlformats.org/drawingml/2006/main" name="Office Theme">
  <a:themeElements>
    <a:clrScheme name="CERN template colours">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B9175FA-95AF-4748-B55B-BA10A2ACB7A4}" vid="{E766DD8D-3356-3846-8F49-E86FB20DA7C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6416</TotalTime>
  <Words>1515</Words>
  <Application>Microsoft Office PowerPoint</Application>
  <PresentationFormat>Widescreen</PresentationFormat>
  <Paragraphs>376</Paragraphs>
  <Slides>42</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Bebas Neue</vt:lpstr>
      <vt:lpstr>Calibri</vt:lpstr>
      <vt:lpstr>Source Sans Pro</vt:lpstr>
      <vt:lpstr>Times New Roman</vt:lpstr>
      <vt:lpstr>Office Theme</vt:lpstr>
      <vt:lpstr> Doing Business with CERN</vt:lpstr>
      <vt:lpstr>AGENDA</vt:lpstr>
      <vt:lpstr>PowerPoint Presentation</vt:lpstr>
      <vt:lpstr>What do we buy?</vt:lpstr>
      <vt:lpstr>What do we buy?</vt:lpstr>
      <vt:lpstr>What do we buy:</vt:lpstr>
      <vt:lpstr>What do we buy?</vt:lpstr>
      <vt:lpstr>What do we buy?</vt:lpstr>
      <vt:lpstr>What do we buy?</vt:lpstr>
      <vt:lpstr>Yearly Budget (contributions 2019)</vt:lpstr>
      <vt:lpstr>Procurement Expenditure</vt:lpstr>
      <vt:lpstr>Supplies (307MCHF spent in 2018 – CERN budget only)    </vt:lpstr>
      <vt:lpstr>Industrial Return to India (supplies) Target = 1.0</vt:lpstr>
      <vt:lpstr>Industrial Return (some Indian suppliers 2019)</vt:lpstr>
      <vt:lpstr>We also buy for the LHC experiments</vt:lpstr>
      <vt:lpstr>Current project - upgrade of the LHC to High Luminosity </vt:lpstr>
      <vt:lpstr>Two projects for the future of particle physics</vt:lpstr>
      <vt:lpstr>PowerPoint Presentation</vt:lpstr>
      <vt:lpstr>The Procurement Service</vt:lpstr>
      <vt:lpstr>Principles of the Procurement Rules (1/4) </vt:lpstr>
      <vt:lpstr>Principles of the Procurement Rules (2/4) </vt:lpstr>
      <vt:lpstr>Principles of the Procurement Rules (3/4) </vt:lpstr>
      <vt:lpstr>Principles of the Procurement Rules (4/4) </vt:lpstr>
      <vt:lpstr>How do we buy? </vt:lpstr>
      <vt:lpstr>Enquiries between 10’000 and 200’000 CHF </vt:lpstr>
      <vt:lpstr>Enquiries exceeding 200’000 CHF (1/2)</vt:lpstr>
      <vt:lpstr>Enquiries exceeding 200’000 CHF (2/2)</vt:lpstr>
      <vt:lpstr>Country of origin</vt:lpstr>
      <vt:lpstr>Alignment rule</vt:lpstr>
      <vt:lpstr>Poorly balanced Member States (Supplies) (1st March 2019 – 29 February 2020, based on the previous 4 calendar years): </vt:lpstr>
      <vt:lpstr>PowerPoint Presentation</vt:lpstr>
      <vt:lpstr>The economical impact of CERN Procurement on supplier’s performance (Castelnovo et al, 2018)</vt:lpstr>
      <vt:lpstr>Doing business with CERN: the facts Supplier survey (669 suppliers in 33 countries, 2017):  </vt:lpstr>
      <vt:lpstr>Doing business with CERN: the facts</vt:lpstr>
      <vt:lpstr>Social  Cost-Benefit Analysis (CBA) calculated by the University of Milan</vt:lpstr>
      <vt:lpstr>PowerPoint Presentation</vt:lpstr>
      <vt:lpstr>PowerPoint Presentation</vt:lpstr>
      <vt:lpstr>PowerPoint Presentation</vt:lpstr>
      <vt:lpstr>PowerPoint Presentation</vt:lpstr>
      <vt:lpstr>PowerPoint Presentation</vt:lpstr>
      <vt:lpstr>Contact in your country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Doing Business with CERN Country@CERN</dc:title>
  <dc:creator>Microsoft Office User</dc:creator>
  <cp:lastModifiedBy>Anders Unnervik</cp:lastModifiedBy>
  <cp:revision>237</cp:revision>
  <cp:lastPrinted>2019-04-30T10:39:04Z</cp:lastPrinted>
  <dcterms:created xsi:type="dcterms:W3CDTF">2019-03-14T08:20:25Z</dcterms:created>
  <dcterms:modified xsi:type="dcterms:W3CDTF">2019-05-08T03:05:16Z</dcterms:modified>
</cp:coreProperties>
</file>