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4" r:id="rId2"/>
    <p:sldId id="386" r:id="rId3"/>
    <p:sldId id="463" r:id="rId4"/>
    <p:sldId id="387" r:id="rId5"/>
    <p:sldId id="410" r:id="rId6"/>
    <p:sldId id="426" r:id="rId7"/>
    <p:sldId id="423" r:id="rId8"/>
    <p:sldId id="374" r:id="rId9"/>
    <p:sldId id="458" r:id="rId10"/>
    <p:sldId id="459" r:id="rId11"/>
    <p:sldId id="460" r:id="rId12"/>
    <p:sldId id="453" r:id="rId13"/>
    <p:sldId id="451" r:id="rId14"/>
    <p:sldId id="462" r:id="rId15"/>
    <p:sldId id="461" r:id="rId16"/>
    <p:sldId id="469" r:id="rId17"/>
    <p:sldId id="470" r:id="rId18"/>
    <p:sldId id="382" r:id="rId19"/>
    <p:sldId id="464" r:id="rId20"/>
    <p:sldId id="412" r:id="rId21"/>
    <p:sldId id="414" r:id="rId22"/>
    <p:sldId id="438" r:id="rId23"/>
    <p:sldId id="439" r:id="rId24"/>
    <p:sldId id="456" r:id="rId25"/>
    <p:sldId id="441" r:id="rId26"/>
    <p:sldId id="442" r:id="rId27"/>
    <p:sldId id="444" r:id="rId28"/>
    <p:sldId id="454" r:id="rId29"/>
    <p:sldId id="447" r:id="rId30"/>
    <p:sldId id="457" r:id="rId31"/>
    <p:sldId id="465" r:id="rId3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CCFFCC"/>
    <a:srgbClr val="CC6600"/>
    <a:srgbClr val="99CCFF"/>
    <a:srgbClr val="CCFFFF"/>
    <a:srgbClr val="CC9900"/>
    <a:srgbClr val="FF9900"/>
    <a:srgbClr val="CCCC00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842" autoAdjust="0"/>
  </p:normalViewPr>
  <p:slideViewPr>
    <p:cSldViewPr>
      <p:cViewPr>
        <p:scale>
          <a:sx n="95" d="100"/>
          <a:sy n="95" d="100"/>
        </p:scale>
        <p:origin x="-660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F42F256-CFAF-4DE1-AFFA-11D28C5EA3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DD4D1CA-EF5E-4AB7-A036-FBD6AAB85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mtClean="0"/>
              <a:t>There are more than 100 types of cancers. There is only one thing common among them: the cells grow out of control.</a:t>
            </a:r>
          </a:p>
          <a:p>
            <a:pPr marL="228600" indent="-228600">
              <a:buFontTx/>
              <a:buChar char="•"/>
            </a:pPr>
            <a:r>
              <a:rPr lang="en-US" smtClean="0"/>
              <a:t>There are two types of tumors: benign and malignant</a:t>
            </a:r>
          </a:p>
          <a:p>
            <a:pPr lvl="1" indent="-114300">
              <a:buFontTx/>
              <a:buChar char="•"/>
            </a:pPr>
            <a:r>
              <a:rPr lang="en-US" smtClean="0"/>
              <a:t>Benign tumors do not spread to other parts of the body.</a:t>
            </a:r>
          </a:p>
          <a:p>
            <a:pPr lvl="1" indent="-114300">
              <a:buFontTx/>
              <a:buChar char="•"/>
            </a:pPr>
            <a:r>
              <a:rPr lang="en-US" smtClean="0"/>
              <a:t>Cells of a malignant tumor can also break away and spread to other parts of the body through  blood stream or lymphatic system.</a:t>
            </a:r>
          </a:p>
          <a:p>
            <a:pPr marL="228600" indent="-228600">
              <a:buFontTx/>
              <a:buChar char="•"/>
            </a:pPr>
            <a:r>
              <a:rPr lang="en-US" smtClean="0"/>
              <a:t>There is one major difference between cancer and other chronic diseases. One can live with diabetes, or cough, BP, but not with cancer; either you have to kill cancer or cancer will kill you</a:t>
            </a:r>
            <a:r>
              <a:rPr lang="en-US" sz="1400" smtClean="0"/>
              <a:t>.</a:t>
            </a:r>
            <a:endParaRPr lang="en-GB" sz="140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428F6-007A-4A60-AD2A-806BD7D46E7B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smtClean="0"/>
              <a:t>Radiation can also be used to treat lukemia.</a:t>
            </a:r>
          </a:p>
          <a:p>
            <a:pPr marL="114300" indent="-114300">
              <a:buFontTx/>
              <a:buChar char="•"/>
            </a:pPr>
            <a:r>
              <a:rPr lang="en-US" smtClean="0"/>
              <a:t>Certain types of radiation can penetrate more than deeply into the body than can others.</a:t>
            </a:r>
          </a:p>
          <a:p>
            <a:pPr marL="114300" indent="-114300">
              <a:buFontTx/>
              <a:buChar char="•"/>
            </a:pPr>
            <a:r>
              <a:rPr lang="en-US" smtClean="0"/>
              <a:t>Some types of radiation can be very finely controlled to treat a small area.</a:t>
            </a:r>
          </a:p>
          <a:p>
            <a:pPr marL="114300" indent="-114300">
              <a:buFontTx/>
              <a:buChar char="•"/>
            </a:pPr>
            <a:r>
              <a:rPr lang="en-US" smtClean="0"/>
              <a:t>Total dose is divided into smaller fractions, that are given daily over a specified time period (5-7 weeks).</a:t>
            </a:r>
          </a:p>
          <a:p>
            <a:pPr marL="114300" indent="-114300">
              <a:buFontTx/>
              <a:buChar char="•"/>
            </a:pPr>
            <a:r>
              <a:rPr lang="en-US" smtClean="0"/>
              <a:t>This maximizes destruction to cancer cells, while minimizing the damage to healthy tissues.</a:t>
            </a:r>
          </a:p>
          <a:p>
            <a:pPr marL="114300" indent="-114300">
              <a:buFontTx/>
              <a:buChar char="•"/>
            </a:pPr>
            <a:endParaRPr lang="en-US" smtClean="0"/>
          </a:p>
          <a:p>
            <a:pPr marL="114300" indent="-114300"/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31776-5E9F-4614-A1B2-69686D2C1D96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6DFA1-DF03-4A18-A4E0-72B5E84AE249}" type="slidenum">
              <a:rPr lang="en-GB"/>
              <a:pPr/>
              <a:t>5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00B00-9AC4-4F68-BBCE-8C01351E2CF7}" type="slidenum">
              <a:rPr lang="en-US"/>
              <a:pPr/>
              <a:t>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892" y="3474516"/>
            <a:ext cx="7681417" cy="32920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8B1A0-DB1C-4760-8BB7-44A98C86AE88}" type="slidenum">
              <a:rPr lang="en-US"/>
              <a:pPr/>
              <a:t>10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9892" y="3474516"/>
            <a:ext cx="7681417" cy="32920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4D1CA-EF5E-4AB7-A036-FBD6AAB8507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4D1CA-EF5E-4AB7-A036-FBD6AAB850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4D1CA-EF5E-4AB7-A036-FBD6AAB850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CC869-0047-4072-84FC-E441CF25C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A5E11-4072-45B7-9043-85E42EA57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A383-E452-46AA-B1C8-194751FC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IN" altLang="en-US" smtClean="0"/>
              <a:t>Bhabha Atomic Research Centre, Trombay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D99E99-68B0-4CF8-A1C7-961F93067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A8661-69B2-4DA7-852B-1D332909F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7950-71C6-4736-A1D4-4CD0E0406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36A6-EED8-4764-819D-E5544F426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B72C8-4162-4E51-B1E4-77F31FAC0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1AA4-E6FA-41D5-A517-0FDF47361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E11D-A09F-4F01-8797-4342402C6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6D9B-68B9-4240-9220-44FA2D839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CCBA-02F1-4AA1-B682-EE36714CF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IN" smtClean="0"/>
              <a:t>Bhabha Atomic Research Centre, Trombay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52A500-9965-414F-90AF-C1E3DA8827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620713"/>
            <a:ext cx="8497887" cy="576103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G Times" pitchFamily="18" charset="0"/>
              </a:rPr>
              <a:t>Indigenous Cancer-Care Equipments for Societal Benefits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Manjit Singh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Director,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Design, Manufacturing &amp; Automation Group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BARC, Trombay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E11D-A09F-4F01-8797-4342402C6A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Bhabha Atomic Research Centre, Trombay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CG Times" pitchFamily="18" charset="0"/>
              </a:rPr>
              <a:t>Technology for Indigenous Source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543800" cy="4681538"/>
          </a:xfrm>
        </p:spPr>
        <p:txBody>
          <a:bodyPr/>
          <a:lstStyle/>
          <a:p>
            <a:r>
              <a:rPr lang="en-US" sz="2600" dirty="0">
                <a:latin typeface="CG Times" pitchFamily="18" charset="0"/>
              </a:rPr>
              <a:t>Irradiate Co-59 pellets in  nuclear power reactors</a:t>
            </a:r>
          </a:p>
          <a:p>
            <a:pPr lvl="1"/>
            <a:r>
              <a:rPr lang="en-US" sz="2200" dirty="0">
                <a:solidFill>
                  <a:srgbClr val="009999"/>
                </a:solidFill>
                <a:latin typeface="CG Times" pitchFamily="18" charset="0"/>
              </a:rPr>
              <a:t>Co-60= Co-59+ n</a:t>
            </a:r>
          </a:p>
          <a:p>
            <a:r>
              <a:rPr lang="en-US" sz="2600" dirty="0">
                <a:latin typeface="CG Times" pitchFamily="18" charset="0"/>
              </a:rPr>
              <a:t>Processing and fabrication of sources</a:t>
            </a:r>
          </a:p>
          <a:p>
            <a:pPr lvl="1"/>
            <a:r>
              <a:rPr lang="en-US" sz="2200" dirty="0">
                <a:solidFill>
                  <a:srgbClr val="009999"/>
                </a:solidFill>
                <a:latin typeface="CG Times" pitchFamily="18" charset="0"/>
              </a:rPr>
              <a:t>RAPPCOF, Kota (RAPP Cobalt Handling Facility)</a:t>
            </a:r>
          </a:p>
          <a:p>
            <a:pPr lvl="1"/>
            <a:r>
              <a:rPr lang="en-US" sz="2200" dirty="0">
                <a:solidFill>
                  <a:srgbClr val="009999"/>
                </a:solidFill>
                <a:latin typeface="CG Times" pitchFamily="18" charset="0"/>
              </a:rPr>
              <a:t>RLG, Trombay</a:t>
            </a:r>
          </a:p>
          <a:p>
            <a:pPr lvl="1"/>
            <a:r>
              <a:rPr lang="en-US" sz="2200" dirty="0">
                <a:solidFill>
                  <a:srgbClr val="009999"/>
                </a:solidFill>
                <a:latin typeface="CG Times" pitchFamily="18" charset="0"/>
              </a:rPr>
              <a:t>HIRUP, Trombay (High Intensity Radiation Utilization Project)</a:t>
            </a:r>
          </a:p>
          <a:p>
            <a:r>
              <a:rPr lang="en-US" sz="2600" dirty="0">
                <a:latin typeface="CG Times" pitchFamily="18" charset="0"/>
              </a:rPr>
              <a:t>Strength of indigenous source: </a:t>
            </a:r>
            <a:r>
              <a:rPr lang="en-US" sz="2600" dirty="0" smtClean="0">
                <a:latin typeface="CG Times" pitchFamily="18" charset="0"/>
              </a:rPr>
              <a:t>~180 </a:t>
            </a:r>
            <a:r>
              <a:rPr lang="en-US" sz="2600" dirty="0">
                <a:latin typeface="CG Times" pitchFamily="18" charset="0"/>
              </a:rPr>
              <a:t>RMM </a:t>
            </a:r>
          </a:p>
          <a:p>
            <a:pPr lvl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9999"/>
                </a:solidFill>
                <a:latin typeface="CG Times" pitchFamily="18" charset="0"/>
              </a:rPr>
              <a:t>(RMM: Roentgen per minute at one </a:t>
            </a:r>
            <a:r>
              <a:rPr lang="en-US" sz="2200" dirty="0" err="1" smtClean="0">
                <a:solidFill>
                  <a:srgbClr val="009999"/>
                </a:solidFill>
                <a:latin typeface="CG Times" pitchFamily="18" charset="0"/>
              </a:rPr>
              <a:t>metre</a:t>
            </a:r>
            <a:r>
              <a:rPr lang="en-US" sz="2200" dirty="0" smtClean="0">
                <a:solidFill>
                  <a:srgbClr val="009999"/>
                </a:solidFill>
                <a:latin typeface="CG Times" pitchFamily="18" charset="0"/>
              </a:rPr>
              <a:t> distance)</a:t>
            </a:r>
            <a:endParaRPr lang="en-US" sz="2200" dirty="0">
              <a:solidFill>
                <a:srgbClr val="009999"/>
              </a:solidFill>
              <a:latin typeface="CG Times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Cobalt life-cycle</a:t>
            </a:r>
          </a:p>
        </p:txBody>
      </p:sp>
      <p:pic>
        <p:nvPicPr>
          <p:cNvPr id="263171" name="Picture 3" descr="cobalt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99438" cy="4965700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1AA4-E6FA-41D5-A517-0FDF473610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CG Times" pitchFamily="18" charset="0"/>
              </a:rPr>
              <a:t>Source Transportation</a:t>
            </a:r>
          </a:p>
        </p:txBody>
      </p:sp>
      <p:pic>
        <p:nvPicPr>
          <p:cNvPr id="6" name="Picture 5" descr="before dr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990600"/>
            <a:ext cx="2777490" cy="2545080"/>
          </a:xfrm>
          <a:prstGeom prst="rect">
            <a:avLst/>
          </a:prstGeom>
        </p:spPr>
      </p:pic>
      <p:pic>
        <p:nvPicPr>
          <p:cNvPr id="7" name="Picture 6" descr="after fire t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2849880" cy="2720340"/>
          </a:xfrm>
          <a:prstGeom prst="rect">
            <a:avLst/>
          </a:prstGeom>
        </p:spPr>
      </p:pic>
      <p:pic>
        <p:nvPicPr>
          <p:cNvPr id="8" name="Picture 7" descr="operating deta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66800"/>
            <a:ext cx="2863242" cy="2438399"/>
          </a:xfrm>
          <a:prstGeom prst="rect">
            <a:avLst/>
          </a:prstGeom>
        </p:spPr>
      </p:pic>
      <p:pic>
        <p:nvPicPr>
          <p:cNvPr id="9" name="Picture 8" descr="shiel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066800"/>
            <a:ext cx="2281118" cy="243727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33800" y="4038600"/>
          <a:ext cx="5105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20"/>
                <a:gridCol w="261348"/>
                <a:gridCol w="2461532"/>
              </a:tblGrid>
              <a:tr h="340242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Capacity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15 </a:t>
                      </a:r>
                      <a:r>
                        <a:rPr lang="en-US" b="0" i="1" dirty="0" err="1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KCi</a:t>
                      </a: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  (Cobalt-60 )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Gross Weight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2900</a:t>
                      </a:r>
                      <a:r>
                        <a:rPr lang="en-US" b="0" i="1" baseline="0" dirty="0" smtClean="0">
                          <a:solidFill>
                            <a:schemeClr val="tx1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 Kg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G Times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Package Size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1.1m x 1.1m x 1.1m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G Times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Shipment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G Times" pitchFamily="18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Rail/ Road/ Ship/ Air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G Times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latin typeface="CG Times" pitchFamily="18" charset="0"/>
                        </a:rPr>
                        <a:t>Regulatory approval</a:t>
                      </a:r>
                      <a:endParaRPr lang="en-US" dirty="0"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G Times" pitchFamily="18" charset="0"/>
                        </a:rPr>
                        <a:t>:</a:t>
                      </a:r>
                      <a:endParaRPr lang="en-US" dirty="0"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G Times" pitchFamily="18" charset="0"/>
                        </a:rPr>
                        <a:t>Type B(U)</a:t>
                      </a:r>
                      <a:endParaRPr lang="en-US" dirty="0">
                        <a:latin typeface="CG Times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Milestones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CTREC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3063034" cy="2312290"/>
          </a:xfrm>
          <a:prstGeom prst="rect">
            <a:avLst/>
          </a:prstGeom>
        </p:spPr>
      </p:pic>
      <p:pic>
        <p:nvPicPr>
          <p:cNvPr id="11" name="Picture 10" descr="Bhabhatron Tech Tr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46303"/>
            <a:ext cx="3124200" cy="2093387"/>
          </a:xfrm>
          <a:prstGeom prst="rect">
            <a:avLst/>
          </a:prstGeom>
        </p:spPr>
      </p:pic>
      <p:pic>
        <p:nvPicPr>
          <p:cNvPr id="14" name="Picture 13" descr="Hand over to IAEA-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667000"/>
            <a:ext cx="2056403" cy="1370392"/>
          </a:xfrm>
          <a:prstGeom prst="rect">
            <a:avLst/>
          </a:prstGeom>
        </p:spPr>
      </p:pic>
      <p:pic>
        <p:nvPicPr>
          <p:cNvPr id="15" name="Picture 14" descr="DG-IA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114800"/>
            <a:ext cx="3309191" cy="2196505"/>
          </a:xfrm>
          <a:prstGeom prst="rect">
            <a:avLst/>
          </a:prstGeom>
        </p:spPr>
      </p:pic>
      <p:pic>
        <p:nvPicPr>
          <p:cNvPr id="13" name="Picture 12" descr="P1000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962400"/>
            <a:ext cx="3124200" cy="2343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200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G Times" pitchFamily="18" charset="0"/>
              </a:rPr>
              <a:t>2005</a:t>
            </a:r>
            <a:endParaRPr lang="en-US" sz="2400" dirty="0">
              <a:latin typeface="CG 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048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G Times" pitchFamily="18" charset="0"/>
              </a:rPr>
              <a:t>2005</a:t>
            </a:r>
            <a:endParaRPr lang="en-US" sz="2400" dirty="0">
              <a:latin typeface="CG 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G Times" pitchFamily="18" charset="0"/>
              </a:rPr>
              <a:t>2007</a:t>
            </a:r>
            <a:endParaRPr lang="en-US" sz="2400" dirty="0">
              <a:latin typeface="CG 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624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G Times" pitchFamily="18" charset="0"/>
              </a:rPr>
              <a:t>2009</a:t>
            </a:r>
            <a:endParaRPr lang="en-US" sz="2400" dirty="0">
              <a:latin typeface="CG 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03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G Times" pitchFamily="18" charset="0"/>
              </a:rPr>
              <a:t>2007</a:t>
            </a:r>
            <a:endParaRPr lang="en-US" sz="2400" dirty="0">
              <a:latin typeface="CG Times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Bhabha Atomic Research Centre, Trombay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QA and Certifications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191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Extensive Clinical Trials by Tata Memorial Centre (Advanced Centre for Training, Research &amp; Education in Cancer, Navi Mumbai)</a:t>
            </a:r>
          </a:p>
          <a:p>
            <a:pPr>
              <a:buFont typeface="Arial" charset="0"/>
              <a:buChar char="•"/>
            </a:pP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Compliance to International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Electrotechnical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Commission (IEC) Requirements (Certified by Underwriters Laboratories Inc.)</a:t>
            </a:r>
          </a:p>
          <a:p>
            <a:pPr>
              <a:buFont typeface="Arial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Approval by Atomic Energy Regulatory Board, India</a:t>
            </a:r>
          </a:p>
          <a:p>
            <a:pPr lv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Impact</a:t>
            </a:r>
            <a:endParaRPr lang="en-US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Low-cost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indigenous unit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reduced the cost for establishing radiotherapy facility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Irregular power supply is major problem particularly in rural areas. With low power requirement (1.2 KVA only), and battery backup treatment can be continued without interruption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Since most of the components/spares are available/made in India, the cost of spares and maintenance will also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Imported units no longer enjoy the monopoly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CG Times" pitchFamily="18" charset="0"/>
              </a:rPr>
              <a:t>Work in Progress- </a:t>
            </a:r>
            <a:r>
              <a:rPr lang="en-US" sz="3600" i="1" dirty="0" smtClean="0">
                <a:solidFill>
                  <a:srgbClr val="0070C0"/>
                </a:solidFill>
                <a:latin typeface="CG Times" pitchFamily="18" charset="0"/>
              </a:rPr>
              <a:t>Conformal Radiotherapy</a:t>
            </a:r>
            <a:endParaRPr lang="en-US" sz="3600" i="1" dirty="0">
              <a:solidFill>
                <a:srgbClr val="0070C0"/>
              </a:solidFill>
              <a:latin typeface="CG 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Conformity to irregular tumour geometry permits high radiation doses to the tumour while sparing the surrounding healthy tissues.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Multi-leaf Collimator (MLC) System is useful for superior conformity essential for conformal treatments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far, MLC system for any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telecobalt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unit is not developed anywhere due to severe technical challenges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BARC, MLC system is developed for Bhabhatron, and currently being tested at ACTREC for performance evaluation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CG Times" pitchFamily="18" charset="0"/>
              </a:rPr>
              <a:t>Multi-Leaf Collimator (MLC) System</a:t>
            </a:r>
            <a:endParaRPr lang="en-US" sz="3600" dirty="0">
              <a:solidFill>
                <a:srgbClr val="0070C0"/>
              </a:solidFill>
              <a:latin typeface="CG Times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Bhabhatron MLC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onventional collim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1600200" cy="2135320"/>
          </a:xfrm>
          <a:prstGeom prst="rect">
            <a:avLst/>
          </a:prstGeom>
        </p:spPr>
      </p:pic>
      <p:pic>
        <p:nvPicPr>
          <p:cNvPr id="11" name="Picture 10" descr="Bhabhatron collimator assem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62400"/>
            <a:ext cx="159891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Telecobalt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Bhabhatron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irregular shape defin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676400"/>
            <a:ext cx="5654622" cy="39624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Radiotherapy Simulator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Radiotherapy Simula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for tumour localization, radiotherapy planning plan verification etc.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Radiotherapy Simulator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86400"/>
          </a:xfrm>
        </p:spPr>
        <p:txBody>
          <a:bodyPr>
            <a:normAutofit/>
          </a:bodyPr>
          <a:lstStyle/>
          <a:p>
            <a:pPr lvl="0"/>
            <a:r>
              <a:rPr lang="en-IN" sz="2800" dirty="0" smtClean="0">
                <a:latin typeface="CG Times" pitchFamily="18" charset="0"/>
              </a:rPr>
              <a:t>Hospital may have multiple treatment machines with different SADs. Simulator offers the flexibility  to adjust own parameters to suit such variations.</a:t>
            </a:r>
          </a:p>
          <a:p>
            <a:pPr>
              <a:defRPr/>
            </a:pPr>
            <a:r>
              <a:rPr lang="en-IN" sz="280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Parameters determined through simulations are used in radiotherapy units for treatment setup.</a:t>
            </a:r>
            <a:endParaRPr lang="en-US" sz="2800" dirty="0" smtClean="0">
              <a:solidFill>
                <a:srgbClr val="0070C0"/>
              </a:solidFill>
              <a:latin typeface="CG Times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CG Times" pitchFamily="18" charset="0"/>
                <a:cs typeface="Times New Roman" pitchFamily="18" charset="0"/>
              </a:rPr>
              <a:t>Many cancer hospitals in India have radiotherapy machines but don’t have any Simulator</a:t>
            </a:r>
          </a:p>
          <a:p>
            <a:r>
              <a:rPr lang="en-IN" sz="280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BARC has successfully developed the technology indigenously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Cancer &amp; Treatment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907338" cy="2209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class of diseases, in which a group of cells 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Grow in uncontrolled way,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spread to other locations of the body.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many cases, it forms tumor (benign/ malignant 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2004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Treatment Modalities: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Surgery,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Chemotherapy,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Radiation Therapy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kern="0" dirty="0" smtClean="0">
                <a:solidFill>
                  <a:srgbClr val="0070C0"/>
                </a:solidFill>
                <a:latin typeface="CG Times" pitchFamily="18" charset="0"/>
              </a:rPr>
              <a:t>Radiotherapy deposits energy to destroy cells </a:t>
            </a:r>
          </a:p>
          <a:p>
            <a:pPr>
              <a:buFont typeface="Wingdings" pitchFamily="2" charset="2"/>
              <a:buChar char="Ø"/>
            </a:pPr>
            <a:r>
              <a:rPr lang="en-GB" sz="2800" kern="0" dirty="0" smtClean="0">
                <a:latin typeface="Times New Roman" pitchFamily="18" charset="0"/>
                <a:cs typeface="Times New Roman" pitchFamily="18" charset="0"/>
              </a:rPr>
              <a:t>Distributed into many fractions</a:t>
            </a:r>
          </a:p>
          <a:p>
            <a:pPr>
              <a:buFont typeface="Wingdings" pitchFamily="2" charset="2"/>
              <a:buChar char="Ø"/>
            </a:pPr>
            <a:r>
              <a:rPr lang="en-GB" sz="2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Good cells can recover faster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3733800" cy="609600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Radiotherapy Simulator (Schematic)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g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678438" cy="5224272"/>
          </a:xfrm>
          <a:prstGeom prst="rect">
            <a:avLst/>
          </a:prstGeom>
        </p:spPr>
      </p:pic>
      <p:pic>
        <p:nvPicPr>
          <p:cNvPr id="7" name="Picture 6" descr="colli mo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85800"/>
            <a:ext cx="1569062" cy="1548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762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18 motions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Salient Features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609600"/>
          <a:ext cx="7162800" cy="6002566"/>
        </p:xfrm>
        <a:graphic>
          <a:graphicData uri="http://schemas.openxmlformats.org/drawingml/2006/table">
            <a:tbl>
              <a:tblPr/>
              <a:tblGrid>
                <a:gridCol w="3066528"/>
                <a:gridCol w="200616"/>
                <a:gridCol w="763032"/>
                <a:gridCol w="3132624"/>
              </a:tblGrid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Focus to axis distance (FAD)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800-1200 mm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Isocenter</a:t>
                      </a: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 height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Kartika"/>
                        </a:rPr>
                        <a:t>1260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mm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Gantry (C-Arm) rotation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Motorized,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Kartika"/>
                        </a:rPr>
                        <a:t>isocentric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 design, ± 180</a:t>
                      </a:r>
                      <a:r>
                        <a:rPr lang="en-US" sz="1800" dirty="0">
                          <a:latin typeface="Rupee Foradian"/>
                          <a:ea typeface="Times New Roman"/>
                          <a:cs typeface="Kartika"/>
                        </a:rPr>
                        <a:t>°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Collimator rotation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Motorized, ± 100 deg.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Field Size (shielding jaws) 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500 mm x 500 mm (at FAD 1000mm)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Field Size (delineating wires)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400 mm x 400 mm (at FAD 1000mm)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Patient positioning table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Motorized- four motions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Image Intensifier Arm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Motorized- three motions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Collision detection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Yes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X-Ray Generator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Power: 65KW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Kartika"/>
                        </a:rPr>
                        <a:t>KVp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 40-125(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Kartika"/>
                        </a:rPr>
                        <a:t>fluoro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); 40-150(rad.)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Kartika"/>
                        </a:rPr>
                        <a:t>mA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 0.2-12.5(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Kartika"/>
                        </a:rPr>
                        <a:t>fluoro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), 10-1000 (rad.)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X-Ray Tube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Focal spot: 0.4 &amp; 0.8; Target angle: 15</a:t>
                      </a:r>
                      <a:r>
                        <a:rPr lang="en-US" sz="1800" dirty="0">
                          <a:latin typeface="Rupee Foradian"/>
                          <a:ea typeface="Times New Roman"/>
                          <a:cs typeface="Kartika"/>
                        </a:rPr>
                        <a:t>°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Image Intensifier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Kartika"/>
                        </a:rPr>
                        <a:t>300mm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dia.(max.)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Supply voltage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Three phase, 400V AC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Filmless operation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Yes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DICOM Compatible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Yes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Compliance to Intl. Standards</a:t>
                      </a:r>
                      <a:endParaRPr lang="en-US" sz="180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IEC601-1, IEC60601-2-29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9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3366FF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Regulatory approval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:</a:t>
                      </a: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Kartika"/>
                        </a:rPr>
                        <a:t>Atomic Energy Regulatory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Kartika"/>
                        </a:rPr>
                        <a:t>Board</a:t>
                      </a:r>
                      <a:endParaRPr lang="en-US" sz="18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1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latin typeface="Times New Roman"/>
                        <a:ea typeface="Times New Roman"/>
                        <a:cs typeface="Kartika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User Interface (Local)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03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3352800" cy="2514600"/>
          </a:xfrm>
          <a:prstGeom prst="rect">
            <a:avLst/>
          </a:prstGeom>
        </p:spPr>
      </p:pic>
      <p:pic>
        <p:nvPicPr>
          <p:cNvPr id="12" name="Picture 11" descr="Inside room disp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371600"/>
            <a:ext cx="5130276" cy="468029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User Interface (Remote Console)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03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3124200" cy="2343150"/>
          </a:xfrm>
          <a:prstGeom prst="rect">
            <a:avLst/>
          </a:prstGeom>
        </p:spPr>
      </p:pic>
      <p:pic>
        <p:nvPicPr>
          <p:cNvPr id="6" name="Picture 5" descr="DSC03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3886200" cy="2914650"/>
          </a:xfrm>
          <a:prstGeom prst="rect">
            <a:avLst/>
          </a:prstGeom>
        </p:spPr>
      </p:pic>
      <p:pic>
        <p:nvPicPr>
          <p:cNvPr id="7" name="Picture 6" descr="DSC03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4191000" cy="314325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0"/>
            <a:ext cx="690211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:\PAN-OPERATIONS\Operations\Sales\9.AERB Communication\5. Simulator(IMAGIN) Type Approval\SARCAR meeting on Simulator\7.22-Jun-Meeting Presentation\P1020295.JPG"/>
          <p:cNvPicPr>
            <a:picLocks noChangeAspect="1" noChangeArrowheads="1"/>
          </p:cNvPicPr>
          <p:nvPr/>
        </p:nvPicPr>
        <p:blipFill>
          <a:blip r:embed="rId6" cstate="print"/>
          <a:srcRect t="19048"/>
          <a:stretch>
            <a:fillRect/>
          </a:stretch>
        </p:blipFill>
        <p:spPr bwMode="auto">
          <a:xfrm>
            <a:off x="4648200" y="4191000"/>
            <a:ext cx="32004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CG Times" pitchFamily="18" charset="0"/>
              </a:rPr>
              <a:t>Stringent Performance Criteria</a:t>
            </a:r>
          </a:p>
        </p:txBody>
      </p:sp>
      <p:pic>
        <p:nvPicPr>
          <p:cNvPr id="5" name="Picture 4" descr="COLLI-FAD 80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9454"/>
            <a:ext cx="8991600" cy="4548546"/>
          </a:xfrm>
          <a:prstGeom prst="rect">
            <a:avLst/>
          </a:prstGeom>
        </p:spPr>
      </p:pic>
      <p:pic>
        <p:nvPicPr>
          <p:cNvPr id="7" name="Picture 6" descr="COLLI-FAD 80 C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42223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486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Isocentre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image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T image screen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42950"/>
            <a:ext cx="8153400" cy="61150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3733800"/>
            <a:ext cx="1066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Target Localization &amp; Immobilization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hermoplastic m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3063"/>
            <a:ext cx="9144000" cy="558393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Commissioned at TMC,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Parel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TS@T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838200"/>
            <a:ext cx="6293710" cy="54892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343400" y="5715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Inaugurated by DG-IAEA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March,2013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CG Times" pitchFamily="18" charset="0"/>
              </a:rPr>
              <a:t>Installations in India</a:t>
            </a:r>
          </a:p>
        </p:txBody>
      </p:sp>
      <p:pic>
        <p:nvPicPr>
          <p:cNvPr id="5" name="Picture 4" descr="Bhabhatron install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38200"/>
            <a:ext cx="5562600" cy="594709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Sincerely acknowledge the contributions of</a:t>
            </a:r>
            <a:endParaRPr lang="en-US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137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AFD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CDM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CD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FRD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IAD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SIRD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MPD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CG 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133600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QAD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RP&amp;AD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RSD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RSSD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RTD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TT&amp;CD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UED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CG 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2192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ACTREC, </a:t>
            </a:r>
            <a:r>
              <a:rPr lang="en-US" sz="2800" dirty="0" err="1" smtClean="0">
                <a:latin typeface="CG Times" pitchFamily="18" charset="0"/>
              </a:rPr>
              <a:t>Kharghar</a:t>
            </a:r>
            <a:endParaRPr lang="en-US" sz="2800" dirty="0" smtClean="0">
              <a:latin typeface="CG Times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AERB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ARAI, </a:t>
            </a:r>
            <a:r>
              <a:rPr lang="en-US" sz="2800" dirty="0" err="1" smtClean="0">
                <a:latin typeface="CG Times" pitchFamily="18" charset="0"/>
              </a:rPr>
              <a:t>Pune</a:t>
            </a:r>
            <a:endParaRPr lang="en-US" sz="2800" dirty="0" smtClean="0">
              <a:latin typeface="CG Times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BRIT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DCSEM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IRCS, Nellore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ERTL, Trivandrum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PMT Pvt. Ltd.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SAMEER, </a:t>
            </a:r>
            <a:r>
              <a:rPr lang="en-US" sz="2800" dirty="0" err="1" smtClean="0">
                <a:latin typeface="CG Times" pitchFamily="18" charset="0"/>
              </a:rPr>
              <a:t>Kharghar</a:t>
            </a:r>
            <a:endParaRPr lang="en-US" sz="2800" dirty="0" smtClean="0">
              <a:latin typeface="CG Times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TMC, </a:t>
            </a:r>
            <a:r>
              <a:rPr lang="en-US" sz="2800" dirty="0" err="1" smtClean="0">
                <a:latin typeface="CG Times" pitchFamily="18" charset="0"/>
              </a:rPr>
              <a:t>Parel</a:t>
            </a:r>
            <a:endParaRPr lang="en-US" sz="2800" dirty="0" smtClean="0">
              <a:latin typeface="CG Times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92875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70C0"/>
                </a:solidFill>
                <a:latin typeface="CG Times" pitchFamily="18" charset="0"/>
              </a:rPr>
              <a:t>BARC(Trombay)</a:t>
            </a:r>
            <a:endParaRPr lang="en-US" sz="2400" u="sng" dirty="0">
              <a:solidFill>
                <a:srgbClr val="0070C0"/>
              </a:solidFill>
              <a:latin typeface="CG Times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Radiation Therapy</a:t>
            </a:r>
            <a:endParaRPr lang="en-GB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0668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G Times" pitchFamily="18" charset="0"/>
              </a:rPr>
              <a:t>D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estroys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 cells in the target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G Times" pitchFamily="18" charset="0"/>
              </a:rPr>
              <a:t> location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G Times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Normal cells are also affected, but recover from the effects of radiation faster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G Times" pitchFamily="18" charset="0"/>
                <a:cs typeface="Times New Roman" pitchFamily="18" charset="0"/>
              </a:rPr>
              <a:t>Total dose is distributed into many fractions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Most suitable for localized cancers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G Times" pitchFamily="18" charset="0"/>
                <a:cs typeface="Times New Roman" pitchFamily="18" charset="0"/>
              </a:rPr>
              <a:t>It can be curative or palliative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Aim: to deliver prescribed dose to the </a:t>
            </a:r>
            <a:r>
              <a:rPr lang="en-GB" sz="2800" kern="0" dirty="0" err="1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tumor</a:t>
            </a:r>
            <a:r>
              <a:rPr lang="en-GB" sz="2800" kern="0" dirty="0" smtClean="0">
                <a:solidFill>
                  <a:srgbClr val="0070C0"/>
                </a:solidFill>
                <a:latin typeface="CG Times" pitchFamily="18" charset="0"/>
                <a:cs typeface="Times New Roman" pitchFamily="18" charset="0"/>
              </a:rPr>
              <a:t> while minimizing the dose to the adjacent healthy tissues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latin typeface="CG Times" pitchFamily="18" charset="0"/>
                <a:cs typeface="Times New Roman" pitchFamily="18" charset="0"/>
              </a:rPr>
              <a:t>Established mode for cancer management for more than 100 years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36A6-EED8-4764-819D-E5544F426E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533400"/>
          </a:xfrm>
        </p:spPr>
        <p:txBody>
          <a:bodyPr/>
          <a:lstStyle/>
          <a:p>
            <a:pPr marL="1588" indent="-1588"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Indigenous Developments in this Area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1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 Digital Mammography System – BARC</a:t>
            </a:r>
          </a:p>
          <a:p>
            <a:r>
              <a:rPr lang="en-US" sz="2800" dirty="0" smtClean="0">
                <a:latin typeface="CG Times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 High Dose Rate (HDR) Brachytherapy- BRIT</a:t>
            </a:r>
          </a:p>
          <a:p>
            <a:r>
              <a:rPr lang="en-US" sz="2800" dirty="0" smtClean="0">
                <a:latin typeface="CG Times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G Times" pitchFamily="18" charset="0"/>
              </a:rPr>
              <a:t> LINAC based Teletherapy Machine- SAMEER</a:t>
            </a:r>
            <a:endParaRPr lang="en-US" sz="2800" dirty="0">
              <a:latin typeface="CG Times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thanks</a:t>
            </a:r>
            <a:endParaRPr lang="en-US" sz="3600" i="1" dirty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Bhabha Atomic Research Centre, Trombay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Cancer Scenario in India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Prevalent cases: 20-25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No. of deaths due to cancer: &gt;500,000 per year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No. of new cases: &gt;800,000 per year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Approx. 2/3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(~500,000) requires radiation therapy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Majority can not afford; social and ethical dilemma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30-40% actually receive radiotherapy treatment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year 2020, more than 70% of global cancer burden will be in the developing countries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Inadequate Resources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1219200"/>
          </a:xfrm>
        </p:spPr>
        <p:txBody>
          <a:bodyPr/>
          <a:lstStyle/>
          <a:p>
            <a:r>
              <a:rPr lang="en-US" sz="2700" dirty="0" smtClean="0">
                <a:latin typeface="CG Times" pitchFamily="18" charset="0"/>
              </a:rPr>
              <a:t>For any healthcare setup, major funding goes to radiotherapy department due to expensive equipments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09800"/>
          <a:ext cx="8393607" cy="345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718"/>
                <a:gridCol w="2475089"/>
                <a:gridCol w="1371600"/>
                <a:gridCol w="1295400"/>
                <a:gridCol w="1066800"/>
              </a:tblGrid>
              <a:tr h="391466">
                <a:tc row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Equipment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Units per million (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developed nations)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 (~1240 million)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9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Scaled down requirement</a:t>
                      </a:r>
                      <a:endParaRPr lang="en-US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 of units available</a:t>
                      </a:r>
                      <a:endParaRPr lang="en-US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Shortfall</a:t>
                      </a:r>
                      <a:endParaRPr lang="en-US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</a:tr>
              <a:tr h="62976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Teletherapy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(cobalt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linac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500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&gt;700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</a:tr>
              <a:tr h="62976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RT Simulator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&gt;400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</a:tr>
              <a:tr h="629767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Brachytherapy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&gt;450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13716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7150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the facilities are located in big cities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Many of the existing units are quite old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533400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733799"/>
            <a:ext cx="8191500" cy="3042557"/>
          </a:xfrm>
        </p:spPr>
        <p:txBody>
          <a:bodyPr>
            <a:normAutofit/>
          </a:bodyPr>
          <a:lstStyle/>
          <a:p>
            <a:pPr algn="just"/>
            <a:endParaRPr lang="en-US" sz="1300" dirty="0" smtClean="0">
              <a:latin typeface="CG Times" pitchFamily="18" charset="0"/>
            </a:endParaRPr>
          </a:p>
          <a:p>
            <a:pPr algn="just"/>
            <a:endParaRPr lang="en-US" sz="1300" dirty="0" smtClean="0">
              <a:latin typeface="CG Times" pitchFamily="18" charset="0"/>
            </a:endParaRPr>
          </a:p>
          <a:p>
            <a:pPr algn="just"/>
            <a:endParaRPr lang="en-US" sz="1300" dirty="0" smtClean="0">
              <a:latin typeface="CG Times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152400"/>
            <a:ext cx="4343400" cy="5225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BHABHATRON-II (since 2006)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ck\telether\photos\Milestones\Bhabhatron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648906" cy="275431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4953000"/>
            <a:ext cx="35814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BHABHATRON-I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(decommissioned in 2007)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D:\dck\telether\photos\Imag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614738" cy="5257800"/>
          </a:xfrm>
          <a:prstGeom prst="rect">
            <a:avLst/>
          </a:prstGeom>
          <a:noFill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533400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C869-0047-4072-84FC-E441CF25C8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Important Dimensions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SSY2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16206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9038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G Times" pitchFamily="18" charset="0"/>
              </a:rPr>
              <a:t>Installation Pit Size: 3500mm X 1520mm X 230mm (Weight: 6500 Kg)</a:t>
            </a:r>
            <a:endParaRPr lang="en-US" sz="2200" dirty="0">
              <a:latin typeface="CG Times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661-69B2-4DA7-852B-1D332909FE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-31611"/>
          <a:ext cx="9144000" cy="69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57200"/>
                <a:gridCol w="4419600"/>
              </a:tblGrid>
              <a:tr h="638366">
                <a:tc gridSpan="3">
                  <a:txBody>
                    <a:bodyPr/>
                    <a:lstStyle/>
                    <a:p>
                      <a:pPr marL="0" marR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1" dirty="0" smtClean="0">
                          <a:solidFill>
                            <a:schemeClr val="bg1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Specifications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2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2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Source-Axis distance(SAD)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800mm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Max. source capacity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250RMM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Max. field size at SAD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0 x 0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 (completely closed)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Collimator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Motorized- four motions</a:t>
                      </a: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Asymmetric Collimation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Yes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Collimator Auto Set-up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Yes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Patient positioning 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Motorized- four motions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Wedge Filter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Manual; 15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Rupee Foradian"/>
                          <a:cs typeface="Lucida Sans Unicode" pitchFamily="34" charset="0"/>
                        </a:rPr>
                        <a:t>°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, 30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Rupee Foradian"/>
                          <a:cs typeface="Lucida Sans Unicode" pitchFamily="34" charset="0"/>
                        </a:rPr>
                        <a:t>°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, 45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Rupee Foradian"/>
                          <a:cs typeface="Lucida Sans Unicode" pitchFamily="34" charset="0"/>
                        </a:rPr>
                        <a:t>°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, &amp; 60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Rupee Foradian"/>
                          <a:cs typeface="Lucida Sans Unicode" pitchFamily="34" charset="0"/>
                        </a:rPr>
                        <a:t>°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1" dirty="0" smtClean="0">
                        <a:solidFill>
                          <a:srgbClr val="0000FF"/>
                        </a:solidFill>
                        <a:latin typeface="CG Times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Motorized (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upto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 60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Rupee Foradian"/>
                          <a:cs typeface="Lucida Sans Unicode" pitchFamily="34" charset="0"/>
                        </a:rPr>
                        <a:t>°)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1677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Power requirement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1.5KW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4176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Compliance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IEC 60601-2-11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41762">
                <a:tc>
                  <a:txBody>
                    <a:bodyPr/>
                    <a:lstStyle/>
                    <a:p>
                      <a:pPr marL="0" marR="0" indent="0" algn="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0000FF"/>
                          </a:solidFill>
                          <a:latin typeface="CG Times" pitchFamily="18" charset="0"/>
                          <a:cs typeface="Lucida Sans Unicode" pitchFamily="34" charset="0"/>
                        </a:rPr>
                        <a:t>Regulatory Approval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 smtClean="0">
                          <a:solidFill>
                            <a:srgbClr val="0000FF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:</a:t>
                      </a:r>
                      <a:endParaRPr lang="en-US" sz="2800" b="0" i="1" dirty="0">
                        <a:solidFill>
                          <a:srgbClr val="0000FF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Lucida Sans Unicode" pitchFamily="34" charset="0"/>
                        </a:rPr>
                        <a:t>AERB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Book Antiqua" pitchFamily="18" charset="0"/>
                        <a:cs typeface="Lucida Sans Unicode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E11D-A09F-4F01-8797-4342402C6A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Bhabha Atomic Research Centre, Trombay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020762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CG Times" pitchFamily="18" charset="0"/>
              </a:rPr>
              <a:t>Co-60 Source for Teletherapy</a:t>
            </a:r>
            <a:r>
              <a:rPr lang="en-US" sz="3600" dirty="0">
                <a:solidFill>
                  <a:srgbClr val="0070C0"/>
                </a:solidFill>
                <a:latin typeface="CG Times" pitchFamily="18" charset="0"/>
              </a:rPr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38400"/>
            <a:ext cx="5334000" cy="2232025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specific activity: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&gt;250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/gm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source strength: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kCi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source: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 50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gm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Pellet size: 1 mm diameter x 1 mm long</a:t>
            </a:r>
          </a:p>
        </p:txBody>
      </p:sp>
      <p:pic>
        <p:nvPicPr>
          <p:cNvPr id="264196" name="Picture 4" descr="cobalt source caps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905000"/>
            <a:ext cx="2903538" cy="2895600"/>
          </a:xfrm>
          <a:noFill/>
          <a:ln/>
        </p:spPr>
      </p:pic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685800" y="5486400"/>
            <a:ext cx="7848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>
                <a:solidFill>
                  <a:srgbClr val="996600"/>
                </a:solidFill>
                <a:latin typeface="Garamond" pitchFamily="18" charset="0"/>
              </a:rPr>
              <a:t>Pellets are placed in a double container and TIG welded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24600"/>
            <a:ext cx="3733800" cy="365125"/>
          </a:xfrm>
        </p:spPr>
        <p:txBody>
          <a:bodyPr/>
          <a:lstStyle/>
          <a:p>
            <a:pPr algn="r"/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Bhabha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G Times" pitchFamily="18" charset="0"/>
                <a:cs typeface="Times New Roman" pitchFamily="18" charset="0"/>
              </a:rPr>
              <a:t> Atomic Research Centre, Trombay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9E99-68B0-4CF8-A1C7-961F930677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1531</Words>
  <Application>Microsoft Office PowerPoint</Application>
  <PresentationFormat>On-screen Show (4:3)</PresentationFormat>
  <Paragraphs>341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Indigenous Cancer-Care Equipments for Societal Benefits  Manjit Singh Director,  Design, Manufacturing &amp; Automation Group BARC, Trombay </vt:lpstr>
      <vt:lpstr>Cancer &amp; Treatment</vt:lpstr>
      <vt:lpstr>Radiation Therapy</vt:lpstr>
      <vt:lpstr>Cancer Scenario in India</vt:lpstr>
      <vt:lpstr>Inadequate Resources</vt:lpstr>
      <vt:lpstr>BHABHATRON-II (since 2006)</vt:lpstr>
      <vt:lpstr>Important Dimensions</vt:lpstr>
      <vt:lpstr>Slide 8</vt:lpstr>
      <vt:lpstr>Co-60 Source for Teletherapy </vt:lpstr>
      <vt:lpstr>Technology for Indigenous Source</vt:lpstr>
      <vt:lpstr>Cobalt life-cycle</vt:lpstr>
      <vt:lpstr>Source Transportation</vt:lpstr>
      <vt:lpstr>Milestones</vt:lpstr>
      <vt:lpstr>QA and Certifications</vt:lpstr>
      <vt:lpstr>The Impact</vt:lpstr>
      <vt:lpstr>Work in Progress- Conformal Radiotherapy</vt:lpstr>
      <vt:lpstr>Multi-Leaf Collimator (MLC) System</vt:lpstr>
      <vt:lpstr>Radiotherapy Simulator </vt:lpstr>
      <vt:lpstr>Radiotherapy Simulator</vt:lpstr>
      <vt:lpstr>Radiotherapy Simulator (Schematic)</vt:lpstr>
      <vt:lpstr>Salient Features</vt:lpstr>
      <vt:lpstr>User Interface (Local)</vt:lpstr>
      <vt:lpstr>User Interface (Remote Console)</vt:lpstr>
      <vt:lpstr>Stringent Performance Criteria</vt:lpstr>
      <vt:lpstr>The image</vt:lpstr>
      <vt:lpstr>Target Localization &amp; Immobilization</vt:lpstr>
      <vt:lpstr>Commissioned at TMC, Parel</vt:lpstr>
      <vt:lpstr>Installations in India</vt:lpstr>
      <vt:lpstr>Slide 29</vt:lpstr>
      <vt:lpstr>Slide 30</vt:lpstr>
      <vt:lpstr>Slide 31</vt:lpstr>
    </vt:vector>
  </TitlesOfParts>
  <Company>DRHR, BARC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 C Kar</dc:creator>
  <cp:lastModifiedBy>admin</cp:lastModifiedBy>
  <cp:revision>343</cp:revision>
  <dcterms:created xsi:type="dcterms:W3CDTF">2005-06-20T19:10:20Z</dcterms:created>
  <dcterms:modified xsi:type="dcterms:W3CDTF">2014-06-09T04:57:54Z</dcterms:modified>
</cp:coreProperties>
</file>