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0" r:id="rId2"/>
    <p:sldId id="261" r:id="rId3"/>
    <p:sldId id="262" r:id="rId4"/>
    <p:sldId id="263" r:id="rId5"/>
    <p:sldId id="264" r:id="rId6"/>
    <p:sldId id="265" r:id="rId7"/>
    <p:sldId id="266" r:id="rId8"/>
    <p:sldId id="268" r:id="rId9"/>
    <p:sldId id="295" r:id="rId10"/>
    <p:sldId id="269" r:id="rId11"/>
    <p:sldId id="270" r:id="rId12"/>
    <p:sldId id="271" r:id="rId13"/>
    <p:sldId id="272" r:id="rId14"/>
    <p:sldId id="296" r:id="rId15"/>
    <p:sldId id="297" r:id="rId16"/>
    <p:sldId id="274" r:id="rId17"/>
    <p:sldId id="275" r:id="rId18"/>
    <p:sldId id="298" r:id="rId19"/>
    <p:sldId id="276" r:id="rId20"/>
    <p:sldId id="299" r:id="rId21"/>
    <p:sldId id="300" r:id="rId22"/>
    <p:sldId id="278" r:id="rId23"/>
    <p:sldId id="279" r:id="rId24"/>
    <p:sldId id="280" r:id="rId25"/>
    <p:sldId id="282" r:id="rId26"/>
    <p:sldId id="284" r:id="rId27"/>
    <p:sldId id="285" r:id="rId28"/>
    <p:sldId id="286" r:id="rId29"/>
    <p:sldId id="288" r:id="rId30"/>
    <p:sldId id="289" r:id="rId31"/>
    <p:sldId id="290" r:id="rId3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773" y="-6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0YHData\Hayashi\Deffuse\Ne_E.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0YHData\Mail\Attach\isotropic_jps2009sp-icrc2009.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ja-JP"/>
  <c:clrMapOvr bg1="lt1" tx1="dk1" bg2="lt2" tx2="dk2" accent1="accent1" accent2="accent2" accent3="accent3" accent4="accent4" accent5="accent5" accent6="accent6" hlink="hlink" folHlink="folHlink"/>
  <c:chart>
    <c:title>
      <c:tx>
        <c:rich>
          <a:bodyPr/>
          <a:lstStyle/>
          <a:p>
            <a:pPr>
              <a:defRPr sz="2000"/>
            </a:pPr>
            <a:r>
              <a:rPr lang="en-US" altLang="en-US" sz="2000" dirty="0"/>
              <a:t>Upper Limit for each </a:t>
            </a:r>
            <a:r>
              <a:rPr lang="en-US" altLang="en-US" sz="2000" dirty="0" smtClean="0"/>
              <a:t>distance bin </a:t>
            </a:r>
            <a:r>
              <a:rPr lang="en-US" altLang="en-US" sz="2000" dirty="0"/>
              <a:t>(90%C.L.)</a:t>
            </a:r>
          </a:p>
        </c:rich>
      </c:tx>
      <c:layout/>
    </c:title>
    <c:plotArea>
      <c:layout>
        <c:manualLayout>
          <c:layoutTarget val="inner"/>
          <c:xMode val="edge"/>
          <c:yMode val="edge"/>
          <c:x val="0.17947667629412431"/>
          <c:y val="0.15796121889992557"/>
          <c:w val="0.62337660198332945"/>
          <c:h val="0.64710085258950745"/>
        </c:manualLayout>
      </c:layout>
      <c:scatterChart>
        <c:scatterStyle val="smoothMarker"/>
        <c:ser>
          <c:idx val="0"/>
          <c:order val="0"/>
          <c:tx>
            <c:strRef>
              <c:f>Sheet1!$AZ$3</c:f>
              <c:strCache>
                <c:ptCount val="1"/>
                <c:pt idx="0">
                  <c:v>22</c:v>
                </c:pt>
              </c:strCache>
            </c:strRef>
          </c:tx>
          <c:spPr>
            <a:ln w="50800"/>
          </c:spPr>
          <c:marker>
            <c:symbol val="none"/>
          </c:marker>
          <c:xVal>
            <c:numRef>
              <c:f>Sheet1!$AY$4:$AY$25</c:f>
              <c:numCache>
                <c:formatCode>General</c:formatCode>
                <c:ptCount val="22"/>
                <c:pt idx="0">
                  <c:v>2.5</c:v>
                </c:pt>
                <c:pt idx="1">
                  <c:v>7.5</c:v>
                </c:pt>
                <c:pt idx="2">
                  <c:v>12.5</c:v>
                </c:pt>
                <c:pt idx="3">
                  <c:v>17.5</c:v>
                </c:pt>
                <c:pt idx="4">
                  <c:v>22.5</c:v>
                </c:pt>
                <c:pt idx="5">
                  <c:v>27.5</c:v>
                </c:pt>
                <c:pt idx="6">
                  <c:v>32.5</c:v>
                </c:pt>
                <c:pt idx="7">
                  <c:v>37.5</c:v>
                </c:pt>
                <c:pt idx="8">
                  <c:v>42.5</c:v>
                </c:pt>
                <c:pt idx="9">
                  <c:v>47.5</c:v>
                </c:pt>
                <c:pt idx="10">
                  <c:v>52.5</c:v>
                </c:pt>
                <c:pt idx="11">
                  <c:v>57.5</c:v>
                </c:pt>
                <c:pt idx="12">
                  <c:v>62.5</c:v>
                </c:pt>
                <c:pt idx="13">
                  <c:v>67.5</c:v>
                </c:pt>
                <c:pt idx="14">
                  <c:v>72.5</c:v>
                </c:pt>
                <c:pt idx="15">
                  <c:v>77.5</c:v>
                </c:pt>
                <c:pt idx="16">
                  <c:v>82.5</c:v>
                </c:pt>
                <c:pt idx="17">
                  <c:v>87.5</c:v>
                </c:pt>
                <c:pt idx="18">
                  <c:v>92.5</c:v>
                </c:pt>
                <c:pt idx="19">
                  <c:v>97.5</c:v>
                </c:pt>
                <c:pt idx="20">
                  <c:v>102.5</c:v>
                </c:pt>
                <c:pt idx="21">
                  <c:v>107.5</c:v>
                </c:pt>
              </c:numCache>
            </c:numRef>
          </c:xVal>
          <c:yVal>
            <c:numRef>
              <c:f>Sheet1!$AZ$4:$AZ$25</c:f>
              <c:numCache>
                <c:formatCode>General</c:formatCode>
                <c:ptCount val="22"/>
                <c:pt idx="0">
                  <c:v>3.029549157078916E-2</c:v>
                </c:pt>
                <c:pt idx="1">
                  <c:v>3.1823121552568605E-2</c:v>
                </c:pt>
                <c:pt idx="2">
                  <c:v>3.4735283716154315E-2</c:v>
                </c:pt>
                <c:pt idx="3">
                  <c:v>4.7029823207146638E-2</c:v>
                </c:pt>
                <c:pt idx="4">
                  <c:v>6.5827953764133681E-2</c:v>
                </c:pt>
                <c:pt idx="5">
                  <c:v>8.7593771861281672E-2</c:v>
                </c:pt>
                <c:pt idx="6">
                  <c:v>0.11160995010981055</c:v>
                </c:pt>
                <c:pt idx="7">
                  <c:v>0.13700417079418206</c:v>
                </c:pt>
                <c:pt idx="8">
                  <c:v>0.16158534701512975</c:v>
                </c:pt>
                <c:pt idx="9">
                  <c:v>0.18844253066352695</c:v>
                </c:pt>
                <c:pt idx="10">
                  <c:v>0.21369907586237608</c:v>
                </c:pt>
                <c:pt idx="11">
                  <c:v>0.23838678783391298</c:v>
                </c:pt>
                <c:pt idx="12">
                  <c:v>0.26332164567645783</c:v>
                </c:pt>
                <c:pt idx="13">
                  <c:v>0.28862425008892567</c:v>
                </c:pt>
                <c:pt idx="14">
                  <c:v>0.31180814583633237</c:v>
                </c:pt>
                <c:pt idx="15">
                  <c:v>0.33156716991349888</c:v>
                </c:pt>
                <c:pt idx="16">
                  <c:v>0.35306169196820303</c:v>
                </c:pt>
                <c:pt idx="17">
                  <c:v>0.37526960121915137</c:v>
                </c:pt>
                <c:pt idx="18">
                  <c:v>0.38868058426412627</c:v>
                </c:pt>
                <c:pt idx="19">
                  <c:v>0.40471726107959038</c:v>
                </c:pt>
                <c:pt idx="20">
                  <c:v>0.43001461505099164</c:v>
                </c:pt>
                <c:pt idx="21">
                  <c:v>0.44762609911184292</c:v>
                </c:pt>
              </c:numCache>
            </c:numRef>
          </c:yVal>
          <c:smooth val="1"/>
        </c:ser>
        <c:ser>
          <c:idx val="1"/>
          <c:order val="1"/>
          <c:tx>
            <c:strRef>
              <c:f>Sheet1!$BA$3</c:f>
              <c:strCache>
                <c:ptCount val="1"/>
                <c:pt idx="0">
                  <c:v>35</c:v>
                </c:pt>
              </c:strCache>
            </c:strRef>
          </c:tx>
          <c:spPr>
            <a:ln w="50800"/>
          </c:spPr>
          <c:marker>
            <c:symbol val="none"/>
          </c:marker>
          <c:xVal>
            <c:numRef>
              <c:f>Sheet1!$AY$4:$AY$25</c:f>
              <c:numCache>
                <c:formatCode>General</c:formatCode>
                <c:ptCount val="22"/>
                <c:pt idx="0">
                  <c:v>2.5</c:v>
                </c:pt>
                <c:pt idx="1">
                  <c:v>7.5</c:v>
                </c:pt>
                <c:pt idx="2">
                  <c:v>12.5</c:v>
                </c:pt>
                <c:pt idx="3">
                  <c:v>17.5</c:v>
                </c:pt>
                <c:pt idx="4">
                  <c:v>22.5</c:v>
                </c:pt>
                <c:pt idx="5">
                  <c:v>27.5</c:v>
                </c:pt>
                <c:pt idx="6">
                  <c:v>32.5</c:v>
                </c:pt>
                <c:pt idx="7">
                  <c:v>37.5</c:v>
                </c:pt>
                <c:pt idx="8">
                  <c:v>42.5</c:v>
                </c:pt>
                <c:pt idx="9">
                  <c:v>47.5</c:v>
                </c:pt>
                <c:pt idx="10">
                  <c:v>52.5</c:v>
                </c:pt>
                <c:pt idx="11">
                  <c:v>57.5</c:v>
                </c:pt>
                <c:pt idx="12">
                  <c:v>62.5</c:v>
                </c:pt>
                <c:pt idx="13">
                  <c:v>67.5</c:v>
                </c:pt>
                <c:pt idx="14">
                  <c:v>72.5</c:v>
                </c:pt>
                <c:pt idx="15">
                  <c:v>77.5</c:v>
                </c:pt>
                <c:pt idx="16">
                  <c:v>82.5</c:v>
                </c:pt>
                <c:pt idx="17">
                  <c:v>87.5</c:v>
                </c:pt>
                <c:pt idx="18">
                  <c:v>92.5</c:v>
                </c:pt>
                <c:pt idx="19">
                  <c:v>97.5</c:v>
                </c:pt>
                <c:pt idx="20">
                  <c:v>102.5</c:v>
                </c:pt>
                <c:pt idx="21">
                  <c:v>107.5</c:v>
                </c:pt>
              </c:numCache>
            </c:numRef>
          </c:xVal>
          <c:yVal>
            <c:numRef>
              <c:f>Sheet1!$BA$4:$BA$25</c:f>
              <c:numCache>
                <c:formatCode>General</c:formatCode>
                <c:ptCount val="22"/>
                <c:pt idx="0">
                  <c:v>7.5999020264173184E-3</c:v>
                </c:pt>
                <c:pt idx="1">
                  <c:v>7.7446848751029198E-3</c:v>
                </c:pt>
                <c:pt idx="2">
                  <c:v>8.3660703296333655E-3</c:v>
                </c:pt>
                <c:pt idx="3">
                  <c:v>1.26865563901482E-2</c:v>
                </c:pt>
                <c:pt idx="4">
                  <c:v>2.0931847842839305E-2</c:v>
                </c:pt>
                <c:pt idx="5">
                  <c:v>3.1705472803570937E-2</c:v>
                </c:pt>
                <c:pt idx="6">
                  <c:v>4.4477995417856478E-2</c:v>
                </c:pt>
                <c:pt idx="7">
                  <c:v>5.8287588317181074E-2</c:v>
                </c:pt>
                <c:pt idx="8">
                  <c:v>7.4202312686967753E-2</c:v>
                </c:pt>
                <c:pt idx="9">
                  <c:v>9.1503593349921725E-2</c:v>
                </c:pt>
                <c:pt idx="10">
                  <c:v>0.11015722676747183</c:v>
                </c:pt>
                <c:pt idx="11">
                  <c:v>0.12914195159649919</c:v>
                </c:pt>
                <c:pt idx="12">
                  <c:v>0.14907253901586778</c:v>
                </c:pt>
                <c:pt idx="13">
                  <c:v>0.17010846175309491</c:v>
                </c:pt>
                <c:pt idx="14">
                  <c:v>0.19055521255605723</c:v>
                </c:pt>
                <c:pt idx="15">
                  <c:v>0.20978501401884658</c:v>
                </c:pt>
                <c:pt idx="16">
                  <c:v>0.23050349449352175</c:v>
                </c:pt>
                <c:pt idx="17">
                  <c:v>0.25093286127485637</c:v>
                </c:pt>
                <c:pt idx="18">
                  <c:v>0.26798375396823737</c:v>
                </c:pt>
                <c:pt idx="19">
                  <c:v>0.285478576440442</c:v>
                </c:pt>
                <c:pt idx="20">
                  <c:v>0.30742779412961008</c:v>
                </c:pt>
                <c:pt idx="21">
                  <c:v>0.32544277151218803</c:v>
                </c:pt>
              </c:numCache>
            </c:numRef>
          </c:yVal>
          <c:smooth val="1"/>
        </c:ser>
        <c:ser>
          <c:idx val="2"/>
          <c:order val="2"/>
          <c:tx>
            <c:strRef>
              <c:f>Sheet1!$BB$3</c:f>
              <c:strCache>
                <c:ptCount val="1"/>
                <c:pt idx="0">
                  <c:v>55</c:v>
                </c:pt>
              </c:strCache>
            </c:strRef>
          </c:tx>
          <c:spPr>
            <a:ln w="50800"/>
          </c:spPr>
          <c:marker>
            <c:symbol val="none"/>
          </c:marker>
          <c:xVal>
            <c:numRef>
              <c:f>Sheet1!$AY$4:$AY$25</c:f>
              <c:numCache>
                <c:formatCode>General</c:formatCode>
                <c:ptCount val="22"/>
                <c:pt idx="0">
                  <c:v>2.5</c:v>
                </c:pt>
                <c:pt idx="1">
                  <c:v>7.5</c:v>
                </c:pt>
                <c:pt idx="2">
                  <c:v>12.5</c:v>
                </c:pt>
                <c:pt idx="3">
                  <c:v>17.5</c:v>
                </c:pt>
                <c:pt idx="4">
                  <c:v>22.5</c:v>
                </c:pt>
                <c:pt idx="5">
                  <c:v>27.5</c:v>
                </c:pt>
                <c:pt idx="6">
                  <c:v>32.5</c:v>
                </c:pt>
                <c:pt idx="7">
                  <c:v>37.5</c:v>
                </c:pt>
                <c:pt idx="8">
                  <c:v>42.5</c:v>
                </c:pt>
                <c:pt idx="9">
                  <c:v>47.5</c:v>
                </c:pt>
                <c:pt idx="10">
                  <c:v>52.5</c:v>
                </c:pt>
                <c:pt idx="11">
                  <c:v>57.5</c:v>
                </c:pt>
                <c:pt idx="12">
                  <c:v>62.5</c:v>
                </c:pt>
                <c:pt idx="13">
                  <c:v>67.5</c:v>
                </c:pt>
                <c:pt idx="14">
                  <c:v>72.5</c:v>
                </c:pt>
                <c:pt idx="15">
                  <c:v>77.5</c:v>
                </c:pt>
                <c:pt idx="16">
                  <c:v>82.5</c:v>
                </c:pt>
                <c:pt idx="17">
                  <c:v>87.5</c:v>
                </c:pt>
                <c:pt idx="18">
                  <c:v>92.5</c:v>
                </c:pt>
                <c:pt idx="19">
                  <c:v>97.5</c:v>
                </c:pt>
                <c:pt idx="20">
                  <c:v>102.5</c:v>
                </c:pt>
                <c:pt idx="21">
                  <c:v>107.5</c:v>
                </c:pt>
              </c:numCache>
            </c:numRef>
          </c:xVal>
          <c:yVal>
            <c:numRef>
              <c:f>Sheet1!$BB$4:$BB$25</c:f>
              <c:numCache>
                <c:formatCode>General</c:formatCode>
                <c:ptCount val="22"/>
                <c:pt idx="0">
                  <c:v>1.143507137369076E-3</c:v>
                </c:pt>
                <c:pt idx="1">
                  <c:v>1.0256102385891358E-3</c:v>
                </c:pt>
                <c:pt idx="2">
                  <c:v>9.4248186384037857E-4</c:v>
                </c:pt>
                <c:pt idx="3">
                  <c:v>1.8801510725672593E-3</c:v>
                </c:pt>
                <c:pt idx="4">
                  <c:v>4.0226597038367663E-3</c:v>
                </c:pt>
                <c:pt idx="5">
                  <c:v>7.2994270112325538E-3</c:v>
                </c:pt>
                <c:pt idx="6">
                  <c:v>1.1440706874651776E-2</c:v>
                </c:pt>
                <c:pt idx="7">
                  <c:v>1.642947117544746E-2</c:v>
                </c:pt>
                <c:pt idx="8">
                  <c:v>2.282361622385622E-2</c:v>
                </c:pt>
                <c:pt idx="9">
                  <c:v>3.0400214068942652E-2</c:v>
                </c:pt>
                <c:pt idx="10">
                  <c:v>3.9762925950740276E-2</c:v>
                </c:pt>
                <c:pt idx="11">
                  <c:v>4.9425937552538664E-2</c:v>
                </c:pt>
                <c:pt idx="12">
                  <c:v>6.0982990356244222E-2</c:v>
                </c:pt>
                <c:pt idx="13">
                  <c:v>7.3618953330102294E-2</c:v>
                </c:pt>
                <c:pt idx="14">
                  <c:v>8.6551670508866613E-2</c:v>
                </c:pt>
                <c:pt idx="15">
                  <c:v>0.10079886228019846</c:v>
                </c:pt>
                <c:pt idx="16">
                  <c:v>0.11525892344636103</c:v>
                </c:pt>
                <c:pt idx="17">
                  <c:v>0.13097128287476759</c:v>
                </c:pt>
                <c:pt idx="18">
                  <c:v>0.14626424819528647</c:v>
                </c:pt>
                <c:pt idx="19">
                  <c:v>0.16213147785987164</c:v>
                </c:pt>
                <c:pt idx="20">
                  <c:v>0.17923853269938936</c:v>
                </c:pt>
                <c:pt idx="21">
                  <c:v>0.19612999715656171</c:v>
                </c:pt>
              </c:numCache>
            </c:numRef>
          </c:yVal>
          <c:smooth val="1"/>
        </c:ser>
        <c:ser>
          <c:idx val="3"/>
          <c:order val="3"/>
          <c:tx>
            <c:strRef>
              <c:f>Sheet1!$BC$3</c:f>
              <c:strCache>
                <c:ptCount val="1"/>
                <c:pt idx="0">
                  <c:v>85</c:v>
                </c:pt>
              </c:strCache>
            </c:strRef>
          </c:tx>
          <c:spPr>
            <a:ln w="50800"/>
          </c:spPr>
          <c:marker>
            <c:symbol val="none"/>
          </c:marker>
          <c:xVal>
            <c:numRef>
              <c:f>Sheet1!$AY$4:$AY$25</c:f>
              <c:numCache>
                <c:formatCode>General</c:formatCode>
                <c:ptCount val="22"/>
                <c:pt idx="0">
                  <c:v>2.5</c:v>
                </c:pt>
                <c:pt idx="1">
                  <c:v>7.5</c:v>
                </c:pt>
                <c:pt idx="2">
                  <c:v>12.5</c:v>
                </c:pt>
                <c:pt idx="3">
                  <c:v>17.5</c:v>
                </c:pt>
                <c:pt idx="4">
                  <c:v>22.5</c:v>
                </c:pt>
                <c:pt idx="5">
                  <c:v>27.5</c:v>
                </c:pt>
                <c:pt idx="6">
                  <c:v>32.5</c:v>
                </c:pt>
                <c:pt idx="7">
                  <c:v>37.5</c:v>
                </c:pt>
                <c:pt idx="8">
                  <c:v>42.5</c:v>
                </c:pt>
                <c:pt idx="9">
                  <c:v>47.5</c:v>
                </c:pt>
                <c:pt idx="10">
                  <c:v>52.5</c:v>
                </c:pt>
                <c:pt idx="11">
                  <c:v>57.5</c:v>
                </c:pt>
                <c:pt idx="12">
                  <c:v>62.5</c:v>
                </c:pt>
                <c:pt idx="13">
                  <c:v>67.5</c:v>
                </c:pt>
                <c:pt idx="14">
                  <c:v>72.5</c:v>
                </c:pt>
                <c:pt idx="15">
                  <c:v>77.5</c:v>
                </c:pt>
                <c:pt idx="16">
                  <c:v>82.5</c:v>
                </c:pt>
                <c:pt idx="17">
                  <c:v>87.5</c:v>
                </c:pt>
                <c:pt idx="18">
                  <c:v>92.5</c:v>
                </c:pt>
                <c:pt idx="19">
                  <c:v>97.5</c:v>
                </c:pt>
                <c:pt idx="20">
                  <c:v>102.5</c:v>
                </c:pt>
                <c:pt idx="21">
                  <c:v>107.5</c:v>
                </c:pt>
              </c:numCache>
            </c:numRef>
          </c:xVal>
          <c:yVal>
            <c:numRef>
              <c:f>Sheet1!$BC$4:$BC$25</c:f>
              <c:numCache>
                <c:formatCode>General</c:formatCode>
                <c:ptCount val="22"/>
                <c:pt idx="0">
                  <c:v>1.2714712739026591E-4</c:v>
                </c:pt>
                <c:pt idx="1">
                  <c:v>1.3121609343202251E-4</c:v>
                </c:pt>
                <c:pt idx="2">
                  <c:v>1.042764996450098E-4</c:v>
                </c:pt>
                <c:pt idx="3">
                  <c:v>2.3571847196241977E-4</c:v>
                </c:pt>
                <c:pt idx="4">
                  <c:v>6.5866898817751882E-4</c:v>
                </c:pt>
                <c:pt idx="5">
                  <c:v>1.2782401064631223E-3</c:v>
                </c:pt>
                <c:pt idx="6">
                  <c:v>2.2374522244049456E-3</c:v>
                </c:pt>
                <c:pt idx="7">
                  <c:v>3.3073650360808762E-3</c:v>
                </c:pt>
                <c:pt idx="8">
                  <c:v>4.9461219530929548E-3</c:v>
                </c:pt>
                <c:pt idx="9">
                  <c:v>7.0543749037944286E-3</c:v>
                </c:pt>
                <c:pt idx="10">
                  <c:v>9.8329539512241708E-3</c:v>
                </c:pt>
                <c:pt idx="11">
                  <c:v>1.3310077784727547E-2</c:v>
                </c:pt>
                <c:pt idx="12">
                  <c:v>1.7465360536199619E-2</c:v>
                </c:pt>
                <c:pt idx="13">
                  <c:v>2.210356534257964E-2</c:v>
                </c:pt>
                <c:pt idx="14">
                  <c:v>2.7717996172440681E-2</c:v>
                </c:pt>
                <c:pt idx="15">
                  <c:v>3.463616925834858E-2</c:v>
                </c:pt>
                <c:pt idx="16">
                  <c:v>4.1160980178291423E-2</c:v>
                </c:pt>
                <c:pt idx="17">
                  <c:v>4.9632739720814514E-2</c:v>
                </c:pt>
                <c:pt idx="18">
                  <c:v>5.8142364309957055E-2</c:v>
                </c:pt>
                <c:pt idx="19">
                  <c:v>6.8744876013177622E-2</c:v>
                </c:pt>
                <c:pt idx="20">
                  <c:v>7.8288553862412028E-2</c:v>
                </c:pt>
                <c:pt idx="21">
                  <c:v>8.911625974957825E-2</c:v>
                </c:pt>
              </c:numCache>
            </c:numRef>
          </c:yVal>
          <c:smooth val="1"/>
        </c:ser>
        <c:ser>
          <c:idx val="4"/>
          <c:order val="4"/>
          <c:tx>
            <c:strRef>
              <c:f>Sheet1!$BD$3</c:f>
              <c:strCache>
                <c:ptCount val="1"/>
                <c:pt idx="0">
                  <c:v>130</c:v>
                </c:pt>
              </c:strCache>
            </c:strRef>
          </c:tx>
          <c:spPr>
            <a:ln w="50800"/>
          </c:spPr>
          <c:marker>
            <c:symbol val="none"/>
          </c:marker>
          <c:xVal>
            <c:numRef>
              <c:f>Sheet1!$AY$4:$AY$25</c:f>
              <c:numCache>
                <c:formatCode>General</c:formatCode>
                <c:ptCount val="22"/>
                <c:pt idx="0">
                  <c:v>2.5</c:v>
                </c:pt>
                <c:pt idx="1">
                  <c:v>7.5</c:v>
                </c:pt>
                <c:pt idx="2">
                  <c:v>12.5</c:v>
                </c:pt>
                <c:pt idx="3">
                  <c:v>17.5</c:v>
                </c:pt>
                <c:pt idx="4">
                  <c:v>22.5</c:v>
                </c:pt>
                <c:pt idx="5">
                  <c:v>27.5</c:v>
                </c:pt>
                <c:pt idx="6">
                  <c:v>32.5</c:v>
                </c:pt>
                <c:pt idx="7">
                  <c:v>37.5</c:v>
                </c:pt>
                <c:pt idx="8">
                  <c:v>42.5</c:v>
                </c:pt>
                <c:pt idx="9">
                  <c:v>47.5</c:v>
                </c:pt>
                <c:pt idx="10">
                  <c:v>52.5</c:v>
                </c:pt>
                <c:pt idx="11">
                  <c:v>57.5</c:v>
                </c:pt>
                <c:pt idx="12">
                  <c:v>62.5</c:v>
                </c:pt>
                <c:pt idx="13">
                  <c:v>67.5</c:v>
                </c:pt>
                <c:pt idx="14">
                  <c:v>72.5</c:v>
                </c:pt>
                <c:pt idx="15">
                  <c:v>77.5</c:v>
                </c:pt>
                <c:pt idx="16">
                  <c:v>82.5</c:v>
                </c:pt>
                <c:pt idx="17">
                  <c:v>87.5</c:v>
                </c:pt>
                <c:pt idx="18">
                  <c:v>92.5</c:v>
                </c:pt>
                <c:pt idx="19">
                  <c:v>97.5</c:v>
                </c:pt>
                <c:pt idx="20">
                  <c:v>102.5</c:v>
                </c:pt>
                <c:pt idx="21">
                  <c:v>107.5</c:v>
                </c:pt>
              </c:numCache>
            </c:numRef>
          </c:xVal>
          <c:yVal>
            <c:numRef>
              <c:f>Sheet1!$BD$4:$BD$25</c:f>
              <c:numCache>
                <c:formatCode>General</c:formatCode>
                <c:ptCount val="22"/>
                <c:pt idx="0">
                  <c:v>8.4691798267957371E-5</c:v>
                </c:pt>
                <c:pt idx="1">
                  <c:v>5.6363547924216445E-5</c:v>
                </c:pt>
                <c:pt idx="2">
                  <c:v>2.2544185591295549E-5</c:v>
                </c:pt>
                <c:pt idx="3">
                  <c:v>6.1681493309949592E-5</c:v>
                </c:pt>
                <c:pt idx="4">
                  <c:v>1.1729201133070963E-4</c:v>
                </c:pt>
                <c:pt idx="5">
                  <c:v>2.4095997319853381E-4</c:v>
                </c:pt>
                <c:pt idx="6">
                  <c:v>4.5541570621514976E-4</c:v>
                </c:pt>
                <c:pt idx="7">
                  <c:v>6.6149539321912578E-4</c:v>
                </c:pt>
                <c:pt idx="8">
                  <c:v>9.0581773097391047E-4</c:v>
                </c:pt>
                <c:pt idx="9">
                  <c:v>1.4231460200493904E-3</c:v>
                </c:pt>
                <c:pt idx="10">
                  <c:v>2.1297831690129916E-3</c:v>
                </c:pt>
                <c:pt idx="11">
                  <c:v>2.8578063907895982E-3</c:v>
                </c:pt>
                <c:pt idx="12">
                  <c:v>3.9525022416961831E-3</c:v>
                </c:pt>
                <c:pt idx="13">
                  <c:v>5.2481627654692902E-3</c:v>
                </c:pt>
                <c:pt idx="14">
                  <c:v>6.9322813227568458E-3</c:v>
                </c:pt>
                <c:pt idx="15">
                  <c:v>9.0576613788679056E-3</c:v>
                </c:pt>
                <c:pt idx="16">
                  <c:v>1.1529772936231041E-2</c:v>
                </c:pt>
                <c:pt idx="17">
                  <c:v>1.4497506956800792E-2</c:v>
                </c:pt>
                <c:pt idx="18">
                  <c:v>1.7752159367992439E-2</c:v>
                </c:pt>
                <c:pt idx="19">
                  <c:v>2.1720205972963896E-2</c:v>
                </c:pt>
                <c:pt idx="20">
                  <c:v>2.5978992469842008E-2</c:v>
                </c:pt>
                <c:pt idx="21">
                  <c:v>3.1327163343346981E-2</c:v>
                </c:pt>
              </c:numCache>
            </c:numRef>
          </c:yVal>
          <c:smooth val="1"/>
        </c:ser>
        <c:ser>
          <c:idx val="5"/>
          <c:order val="5"/>
          <c:tx>
            <c:strRef>
              <c:f>Sheet1!$BE$3</c:f>
              <c:strCache>
                <c:ptCount val="1"/>
                <c:pt idx="0">
                  <c:v>210</c:v>
                </c:pt>
              </c:strCache>
            </c:strRef>
          </c:tx>
          <c:spPr>
            <a:ln w="50800"/>
          </c:spPr>
          <c:marker>
            <c:symbol val="none"/>
          </c:marker>
          <c:xVal>
            <c:numRef>
              <c:f>Sheet1!$AY$4:$AY$25</c:f>
              <c:numCache>
                <c:formatCode>General</c:formatCode>
                <c:ptCount val="22"/>
                <c:pt idx="0">
                  <c:v>2.5</c:v>
                </c:pt>
                <c:pt idx="1">
                  <c:v>7.5</c:v>
                </c:pt>
                <c:pt idx="2">
                  <c:v>12.5</c:v>
                </c:pt>
                <c:pt idx="3">
                  <c:v>17.5</c:v>
                </c:pt>
                <c:pt idx="4">
                  <c:v>22.5</c:v>
                </c:pt>
                <c:pt idx="5">
                  <c:v>27.5</c:v>
                </c:pt>
                <c:pt idx="6">
                  <c:v>32.5</c:v>
                </c:pt>
                <c:pt idx="7">
                  <c:v>37.5</c:v>
                </c:pt>
                <c:pt idx="8">
                  <c:v>42.5</c:v>
                </c:pt>
                <c:pt idx="9">
                  <c:v>47.5</c:v>
                </c:pt>
                <c:pt idx="10">
                  <c:v>52.5</c:v>
                </c:pt>
                <c:pt idx="11">
                  <c:v>57.5</c:v>
                </c:pt>
                <c:pt idx="12">
                  <c:v>62.5</c:v>
                </c:pt>
                <c:pt idx="13">
                  <c:v>67.5</c:v>
                </c:pt>
                <c:pt idx="14">
                  <c:v>72.5</c:v>
                </c:pt>
                <c:pt idx="15">
                  <c:v>77.5</c:v>
                </c:pt>
                <c:pt idx="16">
                  <c:v>82.5</c:v>
                </c:pt>
                <c:pt idx="17">
                  <c:v>87.5</c:v>
                </c:pt>
                <c:pt idx="18">
                  <c:v>92.5</c:v>
                </c:pt>
                <c:pt idx="19">
                  <c:v>97.5</c:v>
                </c:pt>
                <c:pt idx="20">
                  <c:v>102.5</c:v>
                </c:pt>
                <c:pt idx="21">
                  <c:v>107.5</c:v>
                </c:pt>
              </c:numCache>
            </c:numRef>
          </c:xVal>
          <c:yVal>
            <c:numRef>
              <c:f>Sheet1!$BE$4:$BE$25</c:f>
              <c:numCache>
                <c:formatCode>General</c:formatCode>
                <c:ptCount val="22"/>
                <c:pt idx="0">
                  <c:v>1.3998344668753843E-4</c:v>
                </c:pt>
                <c:pt idx="1">
                  <c:v>3.2179083595662867E-5</c:v>
                </c:pt>
                <c:pt idx="2">
                  <c:v>6.2088633661519908E-5</c:v>
                </c:pt>
                <c:pt idx="3">
                  <c:v>3.0697856920289496E-5</c:v>
                </c:pt>
                <c:pt idx="4">
                  <c:v>4.9862676389809781E-5</c:v>
                </c:pt>
                <c:pt idx="5">
                  <c:v>8.5462602022170806E-5</c:v>
                </c:pt>
                <c:pt idx="6">
                  <c:v>1.0150817506689041E-4</c:v>
                </c:pt>
                <c:pt idx="7">
                  <c:v>1.7004898284015996E-4</c:v>
                </c:pt>
                <c:pt idx="8">
                  <c:v>2.6431907869131773E-4</c:v>
                </c:pt>
                <c:pt idx="9">
                  <c:v>3.2016674722565655E-4</c:v>
                </c:pt>
                <c:pt idx="10">
                  <c:v>5.1209521031030352E-4</c:v>
                </c:pt>
                <c:pt idx="11">
                  <c:v>6.0343377147723486E-4</c:v>
                </c:pt>
                <c:pt idx="12">
                  <c:v>9.1708784010259732E-4</c:v>
                </c:pt>
                <c:pt idx="13">
                  <c:v>1.2874345436940699E-3</c:v>
                </c:pt>
                <c:pt idx="14">
                  <c:v>1.7113666306992259E-3</c:v>
                </c:pt>
                <c:pt idx="15">
                  <c:v>2.180995514227855E-3</c:v>
                </c:pt>
                <c:pt idx="16">
                  <c:v>2.7902527086013404E-3</c:v>
                </c:pt>
                <c:pt idx="17">
                  <c:v>3.5673000187591785E-3</c:v>
                </c:pt>
                <c:pt idx="18">
                  <c:v>4.518989015295437E-3</c:v>
                </c:pt>
                <c:pt idx="19">
                  <c:v>5.9205351939364288E-3</c:v>
                </c:pt>
                <c:pt idx="20">
                  <c:v>7.5307504007868188E-3</c:v>
                </c:pt>
                <c:pt idx="21">
                  <c:v>9.6566860515693957E-3</c:v>
                </c:pt>
              </c:numCache>
            </c:numRef>
          </c:yVal>
          <c:smooth val="1"/>
        </c:ser>
        <c:ser>
          <c:idx val="6"/>
          <c:order val="6"/>
          <c:tx>
            <c:strRef>
              <c:f>Sheet1!$BF$3</c:f>
              <c:strCache>
                <c:ptCount val="1"/>
                <c:pt idx="0">
                  <c:v>330</c:v>
                </c:pt>
              </c:strCache>
            </c:strRef>
          </c:tx>
          <c:spPr>
            <a:ln w="50800"/>
          </c:spPr>
          <c:marker>
            <c:symbol val="none"/>
          </c:marker>
          <c:xVal>
            <c:numRef>
              <c:f>Sheet1!$AY$4:$AY$25</c:f>
              <c:numCache>
                <c:formatCode>General</c:formatCode>
                <c:ptCount val="22"/>
                <c:pt idx="0">
                  <c:v>2.5</c:v>
                </c:pt>
                <c:pt idx="1">
                  <c:v>7.5</c:v>
                </c:pt>
                <c:pt idx="2">
                  <c:v>12.5</c:v>
                </c:pt>
                <c:pt idx="3">
                  <c:v>17.5</c:v>
                </c:pt>
                <c:pt idx="4">
                  <c:v>22.5</c:v>
                </c:pt>
                <c:pt idx="5">
                  <c:v>27.5</c:v>
                </c:pt>
                <c:pt idx="6">
                  <c:v>32.5</c:v>
                </c:pt>
                <c:pt idx="7">
                  <c:v>37.5</c:v>
                </c:pt>
                <c:pt idx="8">
                  <c:v>42.5</c:v>
                </c:pt>
                <c:pt idx="9">
                  <c:v>47.5</c:v>
                </c:pt>
                <c:pt idx="10">
                  <c:v>52.5</c:v>
                </c:pt>
                <c:pt idx="11">
                  <c:v>57.5</c:v>
                </c:pt>
                <c:pt idx="12">
                  <c:v>62.5</c:v>
                </c:pt>
                <c:pt idx="13">
                  <c:v>67.5</c:v>
                </c:pt>
                <c:pt idx="14">
                  <c:v>72.5</c:v>
                </c:pt>
                <c:pt idx="15">
                  <c:v>77.5</c:v>
                </c:pt>
                <c:pt idx="16">
                  <c:v>82.5</c:v>
                </c:pt>
                <c:pt idx="17">
                  <c:v>87.5</c:v>
                </c:pt>
                <c:pt idx="18">
                  <c:v>92.5</c:v>
                </c:pt>
                <c:pt idx="19">
                  <c:v>97.5</c:v>
                </c:pt>
                <c:pt idx="20">
                  <c:v>102.5</c:v>
                </c:pt>
                <c:pt idx="21">
                  <c:v>107.5</c:v>
                </c:pt>
              </c:numCache>
            </c:numRef>
          </c:xVal>
          <c:yVal>
            <c:numRef>
              <c:f>Sheet1!$BF$4:$BF$25</c:f>
              <c:numCache>
                <c:formatCode>General</c:formatCode>
                <c:ptCount val="22"/>
                <c:pt idx="0">
                  <c:v>3.0912269548633215E-4</c:v>
                </c:pt>
                <c:pt idx="1">
                  <c:v>1.6613578165011598E-4</c:v>
                </c:pt>
                <c:pt idx="2">
                  <c:v>6.9196150630592302E-5</c:v>
                </c:pt>
                <c:pt idx="3">
                  <c:v>5.2475381087279119E-5</c:v>
                </c:pt>
                <c:pt idx="4">
                  <c:v>7.2415849097512113E-5</c:v>
                </c:pt>
                <c:pt idx="5">
                  <c:v>3.3545182515112654E-5</c:v>
                </c:pt>
                <c:pt idx="6">
                  <c:v>7.8673999388939914E-5</c:v>
                </c:pt>
                <c:pt idx="7">
                  <c:v>4.2577371567599587E-5</c:v>
                </c:pt>
                <c:pt idx="8">
                  <c:v>8.1327185523297736E-5</c:v>
                </c:pt>
                <c:pt idx="9">
                  <c:v>9.3721591319028823E-5</c:v>
                </c:pt>
                <c:pt idx="10">
                  <c:v>1.6662785035252313E-4</c:v>
                </c:pt>
                <c:pt idx="11">
                  <c:v>1.6864943707552786E-4</c:v>
                </c:pt>
                <c:pt idx="12">
                  <c:v>1.9162521976118783E-4</c:v>
                </c:pt>
                <c:pt idx="13">
                  <c:v>3.1712458667343537E-4</c:v>
                </c:pt>
                <c:pt idx="14">
                  <c:v>3.8378200469013651E-4</c:v>
                </c:pt>
                <c:pt idx="15">
                  <c:v>6.2812623539351123E-4</c:v>
                </c:pt>
                <c:pt idx="16">
                  <c:v>6.3072791880749003E-4</c:v>
                </c:pt>
                <c:pt idx="17">
                  <c:v>7.643493530078777E-4</c:v>
                </c:pt>
                <c:pt idx="18">
                  <c:v>1.0603233861919566E-3</c:v>
                </c:pt>
                <c:pt idx="19">
                  <c:v>1.2912674180723428E-3</c:v>
                </c:pt>
                <c:pt idx="20">
                  <c:v>1.6433580633906659E-3</c:v>
                </c:pt>
                <c:pt idx="21">
                  <c:v>3.3193188984654218E-3</c:v>
                </c:pt>
              </c:numCache>
            </c:numRef>
          </c:yVal>
          <c:smooth val="1"/>
        </c:ser>
        <c:ser>
          <c:idx val="7"/>
          <c:order val="7"/>
          <c:tx>
            <c:strRef>
              <c:f>Sheet1!$BG$3</c:f>
              <c:strCache>
                <c:ptCount val="1"/>
                <c:pt idx="0">
                  <c:v>520</c:v>
                </c:pt>
              </c:strCache>
            </c:strRef>
          </c:tx>
          <c:spPr>
            <a:ln w="50800"/>
          </c:spPr>
          <c:marker>
            <c:symbol val="none"/>
          </c:marker>
          <c:xVal>
            <c:numRef>
              <c:f>Sheet1!$AY$4:$AY$25</c:f>
              <c:numCache>
                <c:formatCode>General</c:formatCode>
                <c:ptCount val="22"/>
                <c:pt idx="0">
                  <c:v>2.5</c:v>
                </c:pt>
                <c:pt idx="1">
                  <c:v>7.5</c:v>
                </c:pt>
                <c:pt idx="2">
                  <c:v>12.5</c:v>
                </c:pt>
                <c:pt idx="3">
                  <c:v>17.5</c:v>
                </c:pt>
                <c:pt idx="4">
                  <c:v>22.5</c:v>
                </c:pt>
                <c:pt idx="5">
                  <c:v>27.5</c:v>
                </c:pt>
                <c:pt idx="6">
                  <c:v>32.5</c:v>
                </c:pt>
                <c:pt idx="7">
                  <c:v>37.5</c:v>
                </c:pt>
                <c:pt idx="8">
                  <c:v>42.5</c:v>
                </c:pt>
                <c:pt idx="9">
                  <c:v>47.5</c:v>
                </c:pt>
                <c:pt idx="10">
                  <c:v>52.5</c:v>
                </c:pt>
                <c:pt idx="11">
                  <c:v>57.5</c:v>
                </c:pt>
                <c:pt idx="12">
                  <c:v>62.5</c:v>
                </c:pt>
                <c:pt idx="13">
                  <c:v>67.5</c:v>
                </c:pt>
                <c:pt idx="14">
                  <c:v>72.5</c:v>
                </c:pt>
                <c:pt idx="15">
                  <c:v>77.5</c:v>
                </c:pt>
                <c:pt idx="16">
                  <c:v>82.5</c:v>
                </c:pt>
                <c:pt idx="17">
                  <c:v>87.5</c:v>
                </c:pt>
                <c:pt idx="18">
                  <c:v>92.5</c:v>
                </c:pt>
                <c:pt idx="19">
                  <c:v>97.5</c:v>
                </c:pt>
                <c:pt idx="20">
                  <c:v>102.5</c:v>
                </c:pt>
                <c:pt idx="21">
                  <c:v>107.5</c:v>
                </c:pt>
              </c:numCache>
            </c:numRef>
          </c:xVal>
          <c:yVal>
            <c:numRef>
              <c:f>Sheet1!$BG$4:$BG$25</c:f>
              <c:numCache>
                <c:formatCode>General</c:formatCode>
                <c:ptCount val="22"/>
                <c:pt idx="0">
                  <c:v>4.1071428571428568E-4</c:v>
                </c:pt>
                <c:pt idx="1">
                  <c:v>1.5539490574961157E-4</c:v>
                </c:pt>
                <c:pt idx="2">
                  <c:v>9.5198675496688918E-5</c:v>
                </c:pt>
                <c:pt idx="3">
                  <c:v>7.0904494728405118E-5</c:v>
                </c:pt>
                <c:pt idx="4">
                  <c:v>1.6255809991969468E-4</c:v>
                </c:pt>
                <c:pt idx="5">
                  <c:v>1.0349993190793954E-4</c:v>
                </c:pt>
                <c:pt idx="6">
                  <c:v>4.3875546059785187E-5</c:v>
                </c:pt>
                <c:pt idx="7">
                  <c:v>4.2102180160720534E-5</c:v>
                </c:pt>
                <c:pt idx="8">
                  <c:v>6.5933320903744286E-5</c:v>
                </c:pt>
                <c:pt idx="9">
                  <c:v>8.7251734374231235E-5</c:v>
                </c:pt>
                <c:pt idx="10">
                  <c:v>6.2311783174216865E-5</c:v>
                </c:pt>
                <c:pt idx="11">
                  <c:v>9.744996207037418E-5</c:v>
                </c:pt>
                <c:pt idx="12">
                  <c:v>5.8116951026384336E-5</c:v>
                </c:pt>
                <c:pt idx="13">
                  <c:v>3.5613638475117007E-5</c:v>
                </c:pt>
                <c:pt idx="14">
                  <c:v>1.0327767470624614E-4</c:v>
                </c:pt>
                <c:pt idx="15">
                  <c:v>1.3303806320556815E-4</c:v>
                </c:pt>
                <c:pt idx="16">
                  <c:v>2.1593497016141137E-4</c:v>
                </c:pt>
                <c:pt idx="17">
                  <c:v>1.6222175556488907E-4</c:v>
                </c:pt>
                <c:pt idx="18">
                  <c:v>2.9467266656989444E-4</c:v>
                </c:pt>
                <c:pt idx="19">
                  <c:v>4.4382022471910182E-4</c:v>
                </c:pt>
                <c:pt idx="20">
                  <c:v>2.2129463989929162E-4</c:v>
                </c:pt>
                <c:pt idx="21">
                  <c:v>9.9057804940158069E-4</c:v>
                </c:pt>
              </c:numCache>
            </c:numRef>
          </c:yVal>
          <c:smooth val="1"/>
        </c:ser>
        <c:axId val="247969280"/>
        <c:axId val="248123392"/>
      </c:scatterChart>
      <c:valAx>
        <c:axId val="247969280"/>
        <c:scaling>
          <c:orientation val="minMax"/>
          <c:max val="110"/>
          <c:min val="0"/>
        </c:scaling>
        <c:axPos val="b"/>
        <c:title>
          <c:tx>
            <c:rich>
              <a:bodyPr/>
              <a:lstStyle/>
              <a:p>
                <a:pPr>
                  <a:defRPr sz="1600"/>
                </a:pPr>
                <a:r>
                  <a:rPr lang="en-US" altLang="ja-JP" sz="1600"/>
                  <a:t>Distance</a:t>
                </a:r>
                <a:r>
                  <a:rPr lang="en-US" altLang="ja-JP" sz="1600" baseline="0"/>
                  <a:t> from Center of Muon Detectors (m)</a:t>
                </a:r>
                <a:endParaRPr lang="ja-JP" altLang="en-US" sz="1600"/>
              </a:p>
            </c:rich>
          </c:tx>
          <c:layout/>
        </c:title>
        <c:numFmt formatCode="General" sourceLinked="1"/>
        <c:majorTickMark val="none"/>
        <c:tickLblPos val="nextTo"/>
        <c:txPr>
          <a:bodyPr/>
          <a:lstStyle/>
          <a:p>
            <a:pPr>
              <a:defRPr sz="1400"/>
            </a:pPr>
            <a:endParaRPr lang="ja-JP"/>
          </a:p>
        </c:txPr>
        <c:crossAx val="248123392"/>
        <c:crossesAt val="1.0000000000000042E-7"/>
        <c:crossBetween val="midCat"/>
      </c:valAx>
      <c:valAx>
        <c:axId val="248123392"/>
        <c:scaling>
          <c:logBase val="10"/>
          <c:orientation val="minMax"/>
        </c:scaling>
        <c:axPos val="l"/>
        <c:majorGridlines/>
        <c:title>
          <c:tx>
            <c:rich>
              <a:bodyPr/>
              <a:lstStyle/>
              <a:p>
                <a:pPr>
                  <a:defRPr sz="1600"/>
                </a:pPr>
                <a:r>
                  <a:rPr lang="en-US" altLang="ja-JP" sz="1600"/>
                  <a:t>Ratio of Muless Events</a:t>
                </a:r>
                <a:endParaRPr lang="ja-JP" altLang="en-US" sz="1600"/>
              </a:p>
            </c:rich>
          </c:tx>
          <c:layout/>
        </c:title>
        <c:numFmt formatCode="0.0E+00" sourceLinked="0"/>
        <c:majorTickMark val="none"/>
        <c:tickLblPos val="nextTo"/>
        <c:txPr>
          <a:bodyPr/>
          <a:lstStyle/>
          <a:p>
            <a:pPr>
              <a:defRPr sz="1400"/>
            </a:pPr>
            <a:endParaRPr lang="ja-JP"/>
          </a:p>
        </c:txPr>
        <c:crossAx val="247969280"/>
        <c:crosses val="autoZero"/>
        <c:crossBetween val="midCat"/>
      </c:valAx>
    </c:plotArea>
    <c:legend>
      <c:legendPos val="r"/>
      <c:layout>
        <c:manualLayout>
          <c:xMode val="edge"/>
          <c:yMode val="edge"/>
          <c:x val="0.85771734077173356"/>
          <c:y val="0.2560887813859879"/>
          <c:w val="0.10509065550906554"/>
          <c:h val="0.38909997654581613"/>
        </c:manualLayout>
      </c:layout>
    </c:legend>
    <c:plotVisOnly val="1"/>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ja-JP"/>
  <c:chart>
    <c:title>
      <c:tx>
        <c:rich>
          <a:bodyPr/>
          <a:lstStyle/>
          <a:p>
            <a:pPr>
              <a:defRPr sz="2000" b="1" i="0" u="none" strike="noStrike" baseline="0">
                <a:solidFill>
                  <a:srgbClr val="000000"/>
                </a:solidFill>
                <a:latin typeface="ＭＳ Ｐゴシック"/>
                <a:ea typeface="ＭＳ Ｐゴシック"/>
                <a:cs typeface="ＭＳ Ｐゴシック"/>
              </a:defRPr>
            </a:pPr>
            <a:r>
              <a:rPr lang="en-US" altLang="en-US"/>
              <a:t>Upper Limit on the Diffuse Gamma Ray</a:t>
            </a:r>
          </a:p>
        </c:rich>
      </c:tx>
      <c:layout>
        <c:manualLayout>
          <c:xMode val="edge"/>
          <c:yMode val="edge"/>
          <c:x val="0.21434524412773129"/>
          <c:y val="6.4864864864864882E-2"/>
        </c:manualLayout>
      </c:layout>
      <c:spPr>
        <a:noFill/>
        <a:ln w="25400">
          <a:noFill/>
        </a:ln>
      </c:spPr>
    </c:title>
    <c:plotArea>
      <c:layout>
        <c:manualLayout>
          <c:layoutTarget val="inner"/>
          <c:xMode val="edge"/>
          <c:yMode val="edge"/>
          <c:x val="0.13094245204336963"/>
          <c:y val="0.17027027027027028"/>
          <c:w val="0.83206348959588361"/>
          <c:h val="0.68378378378378379"/>
        </c:manualLayout>
      </c:layout>
      <c:scatterChart>
        <c:scatterStyle val="lineMarker"/>
        <c:ser>
          <c:idx val="0"/>
          <c:order val="0"/>
          <c:tx>
            <c:strRef>
              <c:f>'original (2)'!$C$88</c:f>
              <c:strCache>
                <c:ptCount val="1"/>
                <c:pt idx="0">
                  <c:v>HEGRA-AIROBICC</c:v>
                </c:pt>
              </c:strCache>
            </c:strRef>
          </c:tx>
          <c:spPr>
            <a:ln w="28575">
              <a:noFill/>
            </a:ln>
          </c:spPr>
          <c:marker>
            <c:symbol val="diamond"/>
            <c:size val="7"/>
            <c:spPr>
              <a:solidFill>
                <a:srgbClr val="FF0000"/>
              </a:solidFill>
              <a:ln>
                <a:solidFill>
                  <a:srgbClr val="FF0000"/>
                </a:solidFill>
                <a:prstDash val="solid"/>
              </a:ln>
            </c:spPr>
          </c:marker>
          <c:xVal>
            <c:numRef>
              <c:f>'original (2)'!$B$89:$B$90</c:f>
              <c:numCache>
                <c:formatCode>General</c:formatCode>
                <c:ptCount val="2"/>
                <c:pt idx="0">
                  <c:v>65</c:v>
                </c:pt>
                <c:pt idx="1">
                  <c:v>80</c:v>
                </c:pt>
              </c:numCache>
            </c:numRef>
          </c:xVal>
          <c:yVal>
            <c:numRef>
              <c:f>'original (2)'!$C$89:$C$90</c:f>
              <c:numCache>
                <c:formatCode>0.00E+00</c:formatCode>
                <c:ptCount val="2"/>
                <c:pt idx="0">
                  <c:v>1.0300000000000004E-2</c:v>
                </c:pt>
                <c:pt idx="1">
                  <c:v>7.8000000000000022E-3</c:v>
                </c:pt>
              </c:numCache>
            </c:numRef>
          </c:yVal>
        </c:ser>
        <c:ser>
          <c:idx val="2"/>
          <c:order val="1"/>
          <c:tx>
            <c:strRef>
              <c:f>'original (2)'!$E$88</c:f>
              <c:strCache>
                <c:ptCount val="1"/>
                <c:pt idx="0">
                  <c:v>Utah-Michigan</c:v>
                </c:pt>
              </c:strCache>
            </c:strRef>
          </c:tx>
          <c:spPr>
            <a:ln w="28575">
              <a:noFill/>
            </a:ln>
          </c:spPr>
          <c:marker>
            <c:symbol val="square"/>
            <c:size val="7"/>
            <c:spPr>
              <a:solidFill>
                <a:srgbClr val="808000"/>
              </a:solidFill>
              <a:ln>
                <a:solidFill>
                  <a:srgbClr val="808000"/>
                </a:solidFill>
                <a:prstDash val="solid"/>
              </a:ln>
            </c:spPr>
          </c:marker>
          <c:xVal>
            <c:numRef>
              <c:f>'original (2)'!$D$89:$D$90</c:f>
              <c:numCache>
                <c:formatCode>General</c:formatCode>
                <c:ptCount val="2"/>
                <c:pt idx="0">
                  <c:v>200</c:v>
                </c:pt>
                <c:pt idx="1">
                  <c:v>1000</c:v>
                </c:pt>
              </c:numCache>
            </c:numRef>
          </c:xVal>
          <c:yVal>
            <c:numRef>
              <c:f>'original (2)'!$E$89:$E$90</c:f>
              <c:numCache>
                <c:formatCode>0.00E+00</c:formatCode>
                <c:ptCount val="2"/>
                <c:pt idx="0">
                  <c:v>4.0000000000000018E-3</c:v>
                </c:pt>
                <c:pt idx="1">
                  <c:v>5.0000000000000023E-4</c:v>
                </c:pt>
              </c:numCache>
            </c:numRef>
          </c:yVal>
        </c:ser>
        <c:ser>
          <c:idx val="4"/>
          <c:order val="2"/>
          <c:tx>
            <c:strRef>
              <c:f>'original (2)'!$G$88</c:f>
              <c:strCache>
                <c:ptCount val="1"/>
                <c:pt idx="0">
                  <c:v>EAS-TOP</c:v>
                </c:pt>
              </c:strCache>
            </c:strRef>
          </c:tx>
          <c:spPr>
            <a:ln w="28575">
              <a:noFill/>
            </a:ln>
          </c:spPr>
          <c:marker>
            <c:symbol val="triangle"/>
            <c:size val="7"/>
            <c:spPr>
              <a:solidFill>
                <a:srgbClr val="FF6600"/>
              </a:solidFill>
              <a:ln>
                <a:solidFill>
                  <a:srgbClr val="FF6600"/>
                </a:solidFill>
                <a:prstDash val="solid"/>
              </a:ln>
            </c:spPr>
          </c:marker>
          <c:xVal>
            <c:numRef>
              <c:f>'original (2)'!$F$89</c:f>
              <c:numCache>
                <c:formatCode>General</c:formatCode>
                <c:ptCount val="1"/>
                <c:pt idx="0">
                  <c:v>1000</c:v>
                </c:pt>
              </c:numCache>
            </c:numRef>
          </c:xVal>
          <c:yVal>
            <c:numRef>
              <c:f>'original (2)'!$G$89</c:f>
              <c:numCache>
                <c:formatCode>0.00E+00</c:formatCode>
                <c:ptCount val="1"/>
                <c:pt idx="0">
                  <c:v>7.3000000000000026E-5</c:v>
                </c:pt>
              </c:numCache>
            </c:numRef>
          </c:yVal>
        </c:ser>
        <c:ser>
          <c:idx val="6"/>
          <c:order val="3"/>
          <c:tx>
            <c:strRef>
              <c:f>'original (2)'!$I$88</c:f>
              <c:strCache>
                <c:ptCount val="1"/>
                <c:pt idx="0">
                  <c:v>CASA-MIA</c:v>
                </c:pt>
              </c:strCache>
            </c:strRef>
          </c:tx>
          <c:spPr>
            <a:ln w="28575">
              <a:noFill/>
            </a:ln>
          </c:spPr>
          <c:marker>
            <c:symbol val="circle"/>
            <c:size val="7"/>
            <c:spPr>
              <a:solidFill>
                <a:srgbClr val="008080"/>
              </a:solidFill>
              <a:ln>
                <a:solidFill>
                  <a:srgbClr val="008080"/>
                </a:solidFill>
                <a:prstDash val="solid"/>
              </a:ln>
            </c:spPr>
          </c:marker>
          <c:xVal>
            <c:numRef>
              <c:f>'original (2)'!$H$89:$H$94</c:f>
              <c:numCache>
                <c:formatCode>General</c:formatCode>
                <c:ptCount val="6"/>
                <c:pt idx="0">
                  <c:v>330</c:v>
                </c:pt>
                <c:pt idx="1">
                  <c:v>775</c:v>
                </c:pt>
                <c:pt idx="2">
                  <c:v>2450</c:v>
                </c:pt>
                <c:pt idx="3">
                  <c:v>13000</c:v>
                </c:pt>
                <c:pt idx="4">
                  <c:v>33000</c:v>
                </c:pt>
                <c:pt idx="5">
                  <c:v>227</c:v>
                </c:pt>
              </c:numCache>
            </c:numRef>
          </c:xVal>
          <c:yVal>
            <c:numRef>
              <c:f>'original (2)'!$I$89:$I$94</c:f>
              <c:numCache>
                <c:formatCode>0.00E+00</c:formatCode>
                <c:ptCount val="6"/>
                <c:pt idx="0">
                  <c:v>1.0000000000000005E-4</c:v>
                </c:pt>
                <c:pt idx="1">
                  <c:v>6.5000000000000021E-5</c:v>
                </c:pt>
                <c:pt idx="2">
                  <c:v>4.0000000000000017E-5</c:v>
                </c:pt>
                <c:pt idx="3">
                  <c:v>1.5000000000000009E-5</c:v>
                </c:pt>
                <c:pt idx="4">
                  <c:v>8.0000000000000034E-5</c:v>
                </c:pt>
                <c:pt idx="5">
                  <c:v>2.0000000000000009E-3</c:v>
                </c:pt>
              </c:numCache>
            </c:numRef>
          </c:yVal>
        </c:ser>
        <c:ser>
          <c:idx val="8"/>
          <c:order val="4"/>
          <c:tx>
            <c:strRef>
              <c:f>'original (2)'!$K$88</c:f>
              <c:strCache>
                <c:ptCount val="1"/>
                <c:pt idx="0">
                  <c:v>Ooty 1999</c:v>
                </c:pt>
              </c:strCache>
            </c:strRef>
          </c:tx>
          <c:spPr>
            <a:ln w="28575">
              <a:noFill/>
            </a:ln>
          </c:spPr>
          <c:marker>
            <c:symbol val="triangle"/>
            <c:size val="7"/>
            <c:spPr>
              <a:solidFill>
                <a:srgbClr val="FF99CC"/>
              </a:solidFill>
              <a:ln>
                <a:solidFill>
                  <a:srgbClr val="FF00FF"/>
                </a:solidFill>
                <a:prstDash val="solid"/>
              </a:ln>
            </c:spPr>
          </c:marker>
          <c:xVal>
            <c:numRef>
              <c:f>'original (2)'!$J$89:$J$93</c:f>
              <c:numCache>
                <c:formatCode>General</c:formatCode>
                <c:ptCount val="5"/>
                <c:pt idx="0">
                  <c:v>60.6</c:v>
                </c:pt>
                <c:pt idx="1">
                  <c:v>75.8</c:v>
                </c:pt>
                <c:pt idx="2">
                  <c:v>92.6</c:v>
                </c:pt>
                <c:pt idx="3">
                  <c:v>111.9</c:v>
                </c:pt>
                <c:pt idx="4">
                  <c:v>174.8</c:v>
                </c:pt>
              </c:numCache>
            </c:numRef>
          </c:xVal>
          <c:yVal>
            <c:numRef>
              <c:f>'original (2)'!$K$89:$K$93</c:f>
              <c:numCache>
                <c:formatCode>0.00E+00</c:formatCode>
                <c:ptCount val="5"/>
                <c:pt idx="0">
                  <c:v>6.7100000000000021E-2</c:v>
                </c:pt>
                <c:pt idx="1">
                  <c:v>3.09E-2</c:v>
                </c:pt>
                <c:pt idx="2">
                  <c:v>1.8800000000000008E-2</c:v>
                </c:pt>
                <c:pt idx="3">
                  <c:v>7.6000000000000017E-3</c:v>
                </c:pt>
                <c:pt idx="4">
                  <c:v>2.7700000000000008E-3</c:v>
                </c:pt>
              </c:numCache>
            </c:numRef>
          </c:yVal>
        </c:ser>
        <c:ser>
          <c:idx val="10"/>
          <c:order val="5"/>
          <c:tx>
            <c:strRef>
              <c:f>'original (2)'!$M$88</c:f>
              <c:strCache>
                <c:ptCount val="1"/>
                <c:pt idx="0">
                  <c:v>Ooty 2001</c:v>
                </c:pt>
              </c:strCache>
            </c:strRef>
          </c:tx>
          <c:spPr>
            <a:ln w="28575">
              <a:noFill/>
            </a:ln>
          </c:spPr>
          <c:marker>
            <c:symbol val="square"/>
            <c:size val="6"/>
            <c:spPr>
              <a:solidFill>
                <a:srgbClr val="FF99CC"/>
              </a:solidFill>
              <a:ln>
                <a:solidFill>
                  <a:srgbClr val="FF00FF"/>
                </a:solidFill>
                <a:prstDash val="solid"/>
              </a:ln>
            </c:spPr>
          </c:marker>
          <c:xVal>
            <c:numRef>
              <c:f>'original (2)'!$L$89:$L$96</c:f>
              <c:numCache>
                <c:formatCode>General</c:formatCode>
                <c:ptCount val="8"/>
                <c:pt idx="0">
                  <c:v>21</c:v>
                </c:pt>
                <c:pt idx="1">
                  <c:v>28</c:v>
                </c:pt>
                <c:pt idx="2">
                  <c:v>34</c:v>
                </c:pt>
                <c:pt idx="3">
                  <c:v>66</c:v>
                </c:pt>
                <c:pt idx="4">
                  <c:v>112</c:v>
                </c:pt>
                <c:pt idx="5">
                  <c:v>204</c:v>
                </c:pt>
                <c:pt idx="6">
                  <c:v>331</c:v>
                </c:pt>
                <c:pt idx="7">
                  <c:v>661</c:v>
                </c:pt>
              </c:numCache>
            </c:numRef>
          </c:xVal>
          <c:yVal>
            <c:numRef>
              <c:f>'original (2)'!$M$89:$M$96</c:f>
              <c:numCache>
                <c:formatCode>0.00E+00</c:formatCode>
                <c:ptCount val="8"/>
                <c:pt idx="0">
                  <c:v>5.9517530318036624E-2</c:v>
                </c:pt>
                <c:pt idx="1">
                  <c:v>2.3089777985018187E-2</c:v>
                </c:pt>
                <c:pt idx="2">
                  <c:v>4.0330068959033042E-3</c:v>
                </c:pt>
                <c:pt idx="3">
                  <c:v>7.8493426813415425E-4</c:v>
                </c:pt>
                <c:pt idx="4">
                  <c:v>3.5143549891611235E-4</c:v>
                </c:pt>
                <c:pt idx="5" formatCode="General">
                  <c:v>2.5540016740859488E-4</c:v>
                </c:pt>
                <c:pt idx="6" formatCode="General">
                  <c:v>1.8151895126573977E-4</c:v>
                </c:pt>
                <c:pt idx="7" formatCode="General">
                  <c:v>8.2821647897236863E-5</c:v>
                </c:pt>
              </c:numCache>
            </c:numRef>
          </c:yVal>
        </c:ser>
        <c:ser>
          <c:idx val="12"/>
          <c:order val="6"/>
          <c:tx>
            <c:strRef>
              <c:f>'original (2)'!$O$88</c:f>
              <c:strCache>
                <c:ptCount val="1"/>
                <c:pt idx="0">
                  <c:v>Ooty2007</c:v>
                </c:pt>
              </c:strCache>
            </c:strRef>
          </c:tx>
          <c:spPr>
            <a:ln w="28575">
              <a:noFill/>
            </a:ln>
          </c:spPr>
          <c:marker>
            <c:symbol val="x"/>
            <c:size val="6"/>
            <c:spPr>
              <a:solidFill>
                <a:srgbClr val="000080"/>
              </a:solidFill>
              <a:ln>
                <a:solidFill>
                  <a:srgbClr val="000080"/>
                </a:solidFill>
                <a:prstDash val="solid"/>
              </a:ln>
            </c:spPr>
          </c:marker>
          <c:xVal>
            <c:numRef>
              <c:f>'original (2)'!$N$89:$N$96</c:f>
              <c:numCache>
                <c:formatCode>General</c:formatCode>
                <c:ptCount val="8"/>
                <c:pt idx="0">
                  <c:v>14.902639754873922</c:v>
                </c:pt>
                <c:pt idx="1">
                  <c:v>21.146777864085099</c:v>
                </c:pt>
                <c:pt idx="2">
                  <c:v>30.564986145837871</c:v>
                </c:pt>
                <c:pt idx="3">
                  <c:v>44.271887242357344</c:v>
                </c:pt>
                <c:pt idx="4">
                  <c:v>70.166212707818104</c:v>
                </c:pt>
                <c:pt idx="5">
                  <c:v>111.20595286139937</c:v>
                </c:pt>
                <c:pt idx="6">
                  <c:v>176.24955765118335</c:v>
                </c:pt>
                <c:pt idx="7">
                  <c:v>279.33672409564349</c:v>
                </c:pt>
              </c:numCache>
            </c:numRef>
          </c:xVal>
          <c:yVal>
            <c:numRef>
              <c:f>'original (2)'!$O$89:$O$96</c:f>
              <c:numCache>
                <c:formatCode>General</c:formatCode>
                <c:ptCount val="8"/>
                <c:pt idx="0">
                  <c:v>8.3025759514236061E-2</c:v>
                </c:pt>
                <c:pt idx="1">
                  <c:v>3.7112229593686666E-2</c:v>
                </c:pt>
                <c:pt idx="2">
                  <c:v>1.3796580585712478E-2</c:v>
                </c:pt>
                <c:pt idx="3">
                  <c:v>2.9210683479193667E-3</c:v>
                </c:pt>
                <c:pt idx="4">
                  <c:v>6.1280478605568972E-4</c:v>
                </c:pt>
                <c:pt idx="5">
                  <c:v>2.138731721655764E-4</c:v>
                </c:pt>
                <c:pt idx="6">
                  <c:v>1.3846378907720271E-4</c:v>
                </c:pt>
                <c:pt idx="7">
                  <c:v>5.4662145356232225E-5</c:v>
                </c:pt>
              </c:numCache>
            </c:numRef>
          </c:yVal>
        </c:ser>
        <c:ser>
          <c:idx val="1"/>
          <c:order val="7"/>
          <c:tx>
            <c:strRef>
              <c:f>'original (2)'!$S$113</c:f>
              <c:strCache>
                <c:ptCount val="1"/>
                <c:pt idx="0">
                  <c:v>Ooty This Work</c:v>
                </c:pt>
              </c:strCache>
            </c:strRef>
          </c:tx>
          <c:spPr>
            <a:ln w="28575">
              <a:noFill/>
            </a:ln>
          </c:spPr>
          <c:marker>
            <c:symbol val="x"/>
            <c:size val="10"/>
          </c:marker>
          <c:xVal>
            <c:numRef>
              <c:f>'original (2)'!$R$114:$R$120</c:f>
              <c:numCache>
                <c:formatCode>General</c:formatCode>
                <c:ptCount val="7"/>
                <c:pt idx="0">
                  <c:v>22</c:v>
                </c:pt>
                <c:pt idx="1">
                  <c:v>35</c:v>
                </c:pt>
                <c:pt idx="2">
                  <c:v>55</c:v>
                </c:pt>
                <c:pt idx="3">
                  <c:v>85</c:v>
                </c:pt>
                <c:pt idx="4">
                  <c:v>130</c:v>
                </c:pt>
                <c:pt idx="5">
                  <c:v>210</c:v>
                </c:pt>
                <c:pt idx="6">
                  <c:v>330</c:v>
                </c:pt>
              </c:numCache>
            </c:numRef>
          </c:xVal>
          <c:yVal>
            <c:numRef>
              <c:f>'original (2)'!$S$114:$S$120</c:f>
              <c:numCache>
                <c:formatCode>General</c:formatCode>
                <c:ptCount val="7"/>
                <c:pt idx="0">
                  <c:v>3.7511247308059555E-2</c:v>
                </c:pt>
                <c:pt idx="1">
                  <c:v>9.1756185328996237E-3</c:v>
                </c:pt>
                <c:pt idx="2">
                  <c:v>1.23451063173445E-3</c:v>
                </c:pt>
                <c:pt idx="3">
                  <c:v>1.4225660048035289E-4</c:v>
                </c:pt>
                <c:pt idx="4">
                  <c:v>4.2081191809051992E-5</c:v>
                </c:pt>
                <c:pt idx="5">
                  <c:v>5.121338051344407E-5</c:v>
                </c:pt>
                <c:pt idx="6">
                  <c:v>6.5964730407114112E-5</c:v>
                </c:pt>
              </c:numCache>
            </c:numRef>
          </c:yVal>
        </c:ser>
        <c:axId val="248265728"/>
        <c:axId val="248665216"/>
      </c:scatterChart>
      <c:valAx>
        <c:axId val="248265728"/>
        <c:scaling>
          <c:logBase val="10"/>
          <c:orientation val="minMax"/>
          <c:max val="10000"/>
          <c:min val="10"/>
        </c:scaling>
        <c:axPos val="b"/>
        <c:majorGridlines>
          <c:spPr>
            <a:ln w="3175">
              <a:solidFill>
                <a:srgbClr val="000000"/>
              </a:solidFill>
              <a:prstDash val="solid"/>
            </a:ln>
          </c:spPr>
        </c:majorGridlines>
        <c:minorGridlines>
          <c:spPr>
            <a:ln w="3175">
              <a:solidFill>
                <a:srgbClr val="000000"/>
              </a:solidFill>
              <a:prstDash val="sysDash"/>
            </a:ln>
          </c:spPr>
        </c:minorGridlines>
        <c:numFmt formatCode="0.0E+00" sourceLinked="0"/>
        <c:majorTickMark val="in"/>
        <c:tickLblPos val="nextTo"/>
        <c:spPr>
          <a:ln w="3175">
            <a:solidFill>
              <a:srgbClr val="000000"/>
            </a:solidFill>
            <a:prstDash val="solid"/>
          </a:ln>
        </c:spPr>
        <c:txPr>
          <a:bodyPr rot="0" vert="horz"/>
          <a:lstStyle/>
          <a:p>
            <a:pPr>
              <a:defRPr sz="1000" b="1" i="0" u="none" strike="noStrike" baseline="0">
                <a:solidFill>
                  <a:srgbClr val="000000"/>
                </a:solidFill>
                <a:latin typeface="ＭＳ Ｐゴシック"/>
                <a:ea typeface="ＭＳ Ｐゴシック"/>
                <a:cs typeface="ＭＳ Ｐゴシック"/>
              </a:defRPr>
            </a:pPr>
            <a:endParaRPr lang="ja-JP"/>
          </a:p>
        </c:txPr>
        <c:crossAx val="248665216"/>
        <c:crossesAt val="1.0000000000000011E-5"/>
        <c:crossBetween val="midCat"/>
      </c:valAx>
      <c:valAx>
        <c:axId val="248665216"/>
        <c:scaling>
          <c:logBase val="10"/>
          <c:orientation val="minMax"/>
          <c:min val="1.0000000000000011E-5"/>
        </c:scaling>
        <c:axPos val="l"/>
        <c:majorGridlines>
          <c:spPr>
            <a:ln w="3175">
              <a:solidFill>
                <a:srgbClr val="000000"/>
              </a:solidFill>
              <a:prstDash val="solid"/>
            </a:ln>
          </c:spPr>
        </c:majorGridlines>
        <c:minorGridlines>
          <c:spPr>
            <a:ln w="3175">
              <a:solidFill>
                <a:srgbClr val="000000"/>
              </a:solidFill>
              <a:prstDash val="sysDash"/>
            </a:ln>
          </c:spPr>
        </c:minorGridlines>
        <c:numFmt formatCode="0.E+00" sourceLinked="0"/>
        <c:majorTickMark val="in"/>
        <c:tickLblPos val="nextTo"/>
        <c:spPr>
          <a:ln w="3175">
            <a:solidFill>
              <a:srgbClr val="000000"/>
            </a:solidFill>
            <a:prstDash val="solid"/>
          </a:ln>
        </c:spPr>
        <c:txPr>
          <a:bodyPr rot="0" vert="horz"/>
          <a:lstStyle/>
          <a:p>
            <a:pPr>
              <a:defRPr sz="1000" b="1" i="0" u="none" strike="noStrike" baseline="0">
                <a:solidFill>
                  <a:srgbClr val="000000"/>
                </a:solidFill>
                <a:latin typeface="ＭＳ Ｐゴシック"/>
                <a:ea typeface="ＭＳ Ｐゴシック"/>
                <a:cs typeface="ＭＳ Ｐゴシック"/>
              </a:defRPr>
            </a:pPr>
            <a:endParaRPr lang="ja-JP"/>
          </a:p>
        </c:txPr>
        <c:crossAx val="248265728"/>
        <c:crosses val="autoZero"/>
        <c:crossBetween val="midCat"/>
      </c:valAx>
      <c:spPr>
        <a:solidFill>
          <a:srgbClr val="FFFFFF"/>
        </a:solidFill>
        <a:ln w="12700">
          <a:solidFill>
            <a:srgbClr val="808080"/>
          </a:solidFill>
          <a:prstDash val="solid"/>
        </a:ln>
      </c:spPr>
    </c:plotArea>
    <c:legend>
      <c:legendPos val="r"/>
      <c:layout>
        <c:manualLayout>
          <c:xMode val="edge"/>
          <c:yMode val="edge"/>
          <c:x val="0.68531366161891649"/>
          <c:y val="0.16891891891891889"/>
          <c:w val="0.2332198192200704"/>
          <c:h val="0.30432432432432466"/>
        </c:manualLayout>
      </c:layout>
      <c:spPr>
        <a:solidFill>
          <a:srgbClr val="FFFFFF"/>
        </a:solidFill>
        <a:ln w="3175">
          <a:solidFill>
            <a:srgbClr val="000000"/>
          </a:solidFill>
          <a:prstDash val="solid"/>
        </a:ln>
        <a:effectLst>
          <a:outerShdw dist="35921" dir="2700000" algn="br">
            <a:srgbClr val="000000"/>
          </a:outerShdw>
        </a:effectLst>
      </c:spPr>
      <c:txPr>
        <a:bodyPr/>
        <a:lstStyle/>
        <a:p>
          <a:pPr>
            <a:defRPr sz="1100" b="1" i="0" u="none" strike="noStrike" baseline="0">
              <a:solidFill>
                <a:srgbClr val="000000"/>
              </a:solidFill>
              <a:latin typeface="ＭＳ Ｐゴシック"/>
              <a:ea typeface="ＭＳ Ｐゴシック"/>
              <a:cs typeface="ＭＳ Ｐゴシック"/>
            </a:defRPr>
          </a:pPr>
          <a:endParaRPr lang="ja-JP"/>
        </a:p>
      </c:txPr>
    </c:legend>
    <c:plotVisOnly val="1"/>
    <c:dispBlanksAs val="gap"/>
  </c:chart>
  <c:spPr>
    <a:solidFill>
      <a:srgbClr val="FFFFFF"/>
    </a:solidFill>
    <a:ln w="9525">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wmf"/></Relationships>
</file>

<file path=ppt/drawings/drawing1.xml><?xml version="1.0" encoding="utf-8"?>
<c:userShapes xmlns:c="http://schemas.openxmlformats.org/drawingml/2006/chart">
  <cdr:relSizeAnchor xmlns:cdr="http://schemas.openxmlformats.org/drawingml/2006/chartDrawing">
    <cdr:from>
      <cdr:x>0.82169</cdr:x>
      <cdr:y>0.1939</cdr:y>
    </cdr:from>
    <cdr:to>
      <cdr:x>1</cdr:x>
      <cdr:y>0.27015</cdr:y>
    </cdr:to>
    <cdr:sp macro="" textlink="">
      <cdr:nvSpPr>
        <cdr:cNvPr id="2" name="テキスト ボックス 1"/>
        <cdr:cNvSpPr txBox="1"/>
      </cdr:nvSpPr>
      <cdr:spPr>
        <a:xfrm xmlns:a="http://schemas.openxmlformats.org/drawingml/2006/main">
          <a:off x="4508877" y="678180"/>
          <a:ext cx="974183"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a:t>Energy(TeV)</a:t>
          </a:r>
          <a:endParaRPr lang="ja-JP" alt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02528B-5404-499A-941B-5E82AAED1FA0}" type="datetimeFigureOut">
              <a:rPr kumimoji="1" lang="ja-JP" altLang="en-US" smtClean="0"/>
              <a:pPr/>
              <a:t>2010/12/15</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6FAB95-529C-44AB-8F61-A34AE9A34061}"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9BF7CB7-0F53-4E58-926F-0A18B8D13F2B}" type="slidenum">
              <a:rPr lang="en-US" altLang="ja-JP" smtClean="0">
                <a:ea typeface="ＭＳ Ｐゴシック" charset="-128"/>
              </a:rPr>
              <a:pPr/>
              <a:t>1</a:t>
            </a:fld>
            <a:endParaRPr lang="en-US" altLang="ja-JP" dirty="0" smtClean="0">
              <a:ea typeface="ＭＳ Ｐゴシック"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altLang="ja-JP" dirty="0" smtClean="0">
                <a:ea typeface="ＭＳ Ｐ明朝" charset="-128"/>
              </a:rPr>
              <a:t>I’m going to talk about Upper limit of the Diffuse Gamma ray flux using GRAPES-3.</a:t>
            </a:r>
          </a:p>
          <a:p>
            <a:pPr eaLnBrk="1" hangingPunct="1"/>
            <a:r>
              <a:rPr lang="en-US" altLang="ja-JP" dirty="0" smtClean="0">
                <a:ea typeface="ＭＳ Ｐ明朝" charset="-128"/>
              </a:rPr>
              <a:t>I’m </a:t>
            </a:r>
            <a:r>
              <a:rPr lang="en-US" altLang="ja-JP" dirty="0" err="1" smtClean="0">
                <a:ea typeface="ＭＳ Ｐ明朝" charset="-128"/>
              </a:rPr>
              <a:t>mayuko</a:t>
            </a:r>
            <a:r>
              <a:rPr lang="en-US" altLang="ja-JP" smtClean="0">
                <a:ea typeface="ＭＳ Ｐ明朝" charset="-128"/>
              </a:rPr>
              <a:t> minamino from OCU in Japan.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362EF9B-66DC-4A44-A416-14F7A185AF56}" type="slidenum">
              <a:rPr lang="en-US" altLang="ja-JP" smtClean="0">
                <a:ea typeface="ＭＳ Ｐゴシック" charset="-128"/>
              </a:rPr>
              <a:pPr/>
              <a:t>16</a:t>
            </a:fld>
            <a:endParaRPr lang="en-US" altLang="ja-JP" smtClean="0">
              <a:ea typeface="ＭＳ Ｐゴシック" charset="-128"/>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altLang="ja-JP" smtClean="0">
                <a:ea typeface="ＭＳ Ｐ明朝" charset="-128"/>
              </a:rPr>
              <a:t>These below 4 graphs are result of search for gamma ray from galactic plane.</a:t>
            </a:r>
          </a:p>
          <a:p>
            <a:pPr eaLnBrk="1" hangingPunct="1"/>
            <a:r>
              <a:rPr lang="en-US" altLang="ja-JP" smtClean="0">
                <a:ea typeface="ＭＳ Ｐ明朝" charset="-128"/>
              </a:rPr>
              <a:t>Each graph show different shower size.</a:t>
            </a:r>
          </a:p>
          <a:p>
            <a:pPr eaLnBrk="1" hangingPunct="1"/>
            <a:r>
              <a:rPr lang="en-US" altLang="ja-JP" smtClean="0">
                <a:ea typeface="ＭＳ Ｐ明朝" charset="-128"/>
              </a:rPr>
              <a:t>X axis is galactic latitude and Y axis is number of events.</a:t>
            </a:r>
          </a:p>
          <a:p>
            <a:pPr eaLnBrk="1" hangingPunct="1"/>
            <a:endParaRPr lang="en-US" altLang="ja-JP" smtClean="0">
              <a:ea typeface="ＭＳ Ｐ明朝" charset="-128"/>
            </a:endParaRPr>
          </a:p>
          <a:p>
            <a:pPr eaLnBrk="1" hangingPunct="1"/>
            <a:r>
              <a:rPr lang="en-US" altLang="ja-JP" smtClean="0">
                <a:ea typeface="ＭＳ Ｐ明朝" charset="-128"/>
              </a:rPr>
              <a:t>In this analysis we limited zenith anlge less than 30 deg.</a:t>
            </a:r>
          </a:p>
          <a:p>
            <a:pPr eaLnBrk="1" hangingPunct="1"/>
            <a:endParaRPr lang="en-US" altLang="ja-JP" smtClean="0">
              <a:ea typeface="ＭＳ Ｐ明朝" charset="-128"/>
            </a:endParaRPr>
          </a:p>
          <a:p>
            <a:pPr eaLnBrk="1" hangingPunct="1"/>
            <a:r>
              <a:rPr lang="en-US" altLang="ja-JP" smtClean="0">
                <a:ea typeface="ＭＳ Ｐ明朝" charset="-128"/>
              </a:rPr>
              <a:t>Red points are galactic region and it’s defined |b| &lt; 2 deg.</a:t>
            </a:r>
          </a:p>
          <a:p>
            <a:pPr eaLnBrk="1" hangingPunct="1"/>
            <a:r>
              <a:rPr lang="en-US" altLang="ja-JP" smtClean="0">
                <a:ea typeface="ＭＳ Ｐ明朝" charset="-128"/>
              </a:rPr>
              <a:t>Blue points are background region and it’s defined 4 &lt; |b| &lt; 20 deg.</a:t>
            </a:r>
          </a:p>
          <a:p>
            <a:pPr eaLnBrk="1" hangingPunct="1"/>
            <a:r>
              <a:rPr lang="en-US" altLang="ja-JP" smtClean="0">
                <a:ea typeface="ＭＳ Ｐ明朝" charset="-128"/>
              </a:rPr>
              <a:t>Background level at galactic plane region is determined by fitting blue points with 3 order function.</a:t>
            </a:r>
          </a:p>
          <a:p>
            <a:pPr eaLnBrk="1" hangingPunct="1"/>
            <a:endParaRPr lang="en-US" altLang="ja-JP" smtClean="0">
              <a:ea typeface="ＭＳ Ｐ明朝" charset="-128"/>
            </a:endParaRPr>
          </a:p>
          <a:p>
            <a:pPr eaLnBrk="1" hangingPunct="1"/>
            <a:r>
              <a:rPr lang="en-US" altLang="ja-JP" smtClean="0">
                <a:ea typeface="ＭＳ Ｐ明朝" charset="-128"/>
              </a:rPr>
              <a:t>We analyzed with same method for outer galaxy.</a:t>
            </a:r>
          </a:p>
          <a:p>
            <a:pPr eaLnBrk="1" hangingPunct="1"/>
            <a:endParaRPr lang="en-US" altLang="ja-JP" smtClean="0">
              <a:ea typeface="ＭＳ Ｐ明朝" charset="-128"/>
            </a:endParaRPr>
          </a:p>
          <a:p>
            <a:pPr eaLnBrk="1" hangingPunct="1"/>
            <a:r>
              <a:rPr lang="en-US" altLang="ja-JP" smtClean="0">
                <a:ea typeface="ＭＳ Ｐ明朝" charset="-128"/>
              </a:rPr>
              <a:t>However, no significant signal was detected from inner and outer galaxy, </a:t>
            </a:r>
          </a:p>
          <a:p>
            <a:pPr eaLnBrk="1" hangingPunct="1"/>
            <a:r>
              <a:rPr lang="en-US" altLang="ja-JP" smtClean="0">
                <a:ea typeface="ＭＳ Ｐ明朝" charset="-128"/>
              </a:rPr>
              <a:t>so we calculated the upper limits.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13520C3-2FB3-46D5-A3F1-C24053833E9A}" type="slidenum">
              <a:rPr lang="en-US" altLang="ja-JP" smtClean="0">
                <a:ea typeface="ＭＳ Ｐゴシック" charset="-128"/>
              </a:rPr>
              <a:pPr/>
              <a:t>17</a:t>
            </a:fld>
            <a:endParaRPr lang="en-US" altLang="ja-JP" smtClean="0">
              <a:ea typeface="ＭＳ Ｐゴシック" charset="-128"/>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altLang="ja-JP" smtClean="0">
                <a:ea typeface="ＭＳ Ｐ明朝" charset="-128"/>
              </a:rPr>
              <a:t>This is the integral flux from inner galaxy.</a:t>
            </a:r>
          </a:p>
          <a:p>
            <a:pPr eaLnBrk="1" hangingPunct="1"/>
            <a:r>
              <a:rPr lang="en-US" altLang="ja-JP" smtClean="0">
                <a:ea typeface="ＭＳ Ｐ明朝" charset="-128"/>
              </a:rPr>
              <a:t>Our results are red upper limit.</a:t>
            </a:r>
          </a:p>
          <a:p>
            <a:pPr eaLnBrk="1" hangingPunct="1"/>
            <a:r>
              <a:rPr lang="en-US" altLang="ja-JP" smtClean="0">
                <a:ea typeface="ＭＳ Ｐ明朝" charset="-128"/>
              </a:rPr>
              <a:t>Additionally, I show the experimental data from EGRET, Whipple, HEGRA, Tibet and Milagro.</a:t>
            </a:r>
          </a:p>
          <a:p>
            <a:pPr eaLnBrk="1" hangingPunct="1"/>
            <a:r>
              <a:rPr lang="en-US" altLang="ja-JP" smtClean="0">
                <a:ea typeface="ＭＳ Ｐ明朝" charset="-128"/>
              </a:rPr>
              <a:t>Only Milagro data is positive.</a:t>
            </a:r>
          </a:p>
          <a:p>
            <a:pPr eaLnBrk="1" hangingPunct="1"/>
            <a:endParaRPr lang="en-US" altLang="ja-JP" smtClean="0">
              <a:ea typeface="ＭＳ Ｐ明朝" charset="-128"/>
            </a:endParaRPr>
          </a:p>
          <a:p>
            <a:pPr eaLnBrk="1" hangingPunct="1"/>
            <a:r>
              <a:rPr lang="en-US" altLang="ja-JP" smtClean="0">
                <a:ea typeface="ＭＳ Ｐ明朝" charset="-128"/>
              </a:rPr>
              <a:t>We compare with extrapolation from EGRET and theoretical models.</a:t>
            </a:r>
          </a:p>
          <a:p>
            <a:pPr eaLnBrk="1" hangingPunct="1"/>
            <a:r>
              <a:rPr lang="en-US" altLang="ja-JP" smtClean="0">
                <a:ea typeface="ＭＳ Ｐ明朝" charset="-128"/>
              </a:rPr>
              <a:t>Yellow and blue lines are due to IC and 2.0 and 2.4 means electron spectral index.</a:t>
            </a:r>
          </a:p>
          <a:p>
            <a:pPr eaLnBrk="1" hangingPunct="1"/>
            <a:r>
              <a:rPr lang="en-US" altLang="ja-JP" smtClean="0">
                <a:ea typeface="ＭＳ Ｐ明朝" charset="-128"/>
              </a:rPr>
              <a:t>green line is due to decay of neutral pion.</a:t>
            </a:r>
          </a:p>
          <a:p>
            <a:pPr eaLnBrk="1" hangingPunct="1"/>
            <a:endParaRPr lang="en-US" altLang="ja-JP" smtClean="0">
              <a:ea typeface="ＭＳ Ｐ明朝" charset="-128"/>
            </a:endParaRPr>
          </a:p>
          <a:p>
            <a:pPr eaLnBrk="1" hangingPunct="1"/>
            <a:r>
              <a:rPr lang="en-US" altLang="ja-JP" smtClean="0">
                <a:ea typeface="ＭＳ Ｐ明朝" charset="-128"/>
              </a:rPr>
              <a:t>Model of electron index 2.0 is inconsistent with our results.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38D5EA02-8216-4CA5-BAFC-073B7A23BB85}" type="slidenum">
              <a:rPr lang="en-US" altLang="ja-JP" smtClean="0">
                <a:ea typeface="ＭＳ Ｐゴシック" charset="-128"/>
              </a:rPr>
              <a:pPr/>
              <a:t>19</a:t>
            </a:fld>
            <a:endParaRPr lang="en-US" altLang="ja-JP" smtClean="0">
              <a:ea typeface="ＭＳ Ｐゴシック"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altLang="ja-JP" smtClean="0">
                <a:ea typeface="ＭＳ Ｐ明朝" charset="-128"/>
              </a:rPr>
              <a:t>In conclusion,</a:t>
            </a:r>
          </a:p>
          <a:p>
            <a:pPr eaLnBrk="1" hangingPunct="1"/>
            <a:r>
              <a:rPr lang="en-US" altLang="ja-JP" smtClean="0">
                <a:ea typeface="ＭＳ Ｐ明朝" charset="-128"/>
              </a:rPr>
              <a:t>We search for the 2 types diffuse gamma rays.</a:t>
            </a:r>
          </a:p>
          <a:p>
            <a:pPr eaLnBrk="1" hangingPunct="1"/>
            <a:r>
              <a:rPr lang="en-US" altLang="ja-JP" smtClean="0">
                <a:ea typeface="ＭＳ Ｐ明朝" charset="-128"/>
              </a:rPr>
              <a:t>However, no significant excess was detected, </a:t>
            </a:r>
          </a:p>
          <a:p>
            <a:pPr eaLnBrk="1" hangingPunct="1"/>
            <a:r>
              <a:rPr lang="en-US" altLang="ja-JP" smtClean="0">
                <a:ea typeface="ＭＳ Ｐ明朝" charset="-128"/>
              </a:rPr>
              <a:t>so we calculated the 90% C.L. upper limit.</a:t>
            </a:r>
          </a:p>
          <a:p>
            <a:pPr eaLnBrk="1" hangingPunct="1"/>
            <a:endParaRPr lang="en-US" altLang="ja-JP" smtClean="0">
              <a:ea typeface="ＭＳ Ｐ明朝" charset="-128"/>
            </a:endParaRPr>
          </a:p>
          <a:p>
            <a:pPr eaLnBrk="1" hangingPunct="1"/>
            <a:r>
              <a:rPr lang="en-US" altLang="ja-JP" smtClean="0">
                <a:ea typeface="ＭＳ Ｐ明朝" charset="-128"/>
              </a:rPr>
              <a:t>In the isotropic analysis, we obtained the lowest upper limits at several 100 TeV.</a:t>
            </a:r>
          </a:p>
          <a:p>
            <a:pPr eaLnBrk="1" hangingPunct="1"/>
            <a:r>
              <a:rPr lang="en-US" altLang="ja-JP" smtClean="0">
                <a:ea typeface="ＭＳ Ｐ明朝" charset="-128"/>
              </a:rPr>
              <a:t>In the galactic plane analysis, we obtained the upper limits at high energy region.</a:t>
            </a:r>
          </a:p>
          <a:p>
            <a:pPr eaLnBrk="1" hangingPunct="1"/>
            <a:r>
              <a:rPr lang="en-US" altLang="ja-JP" smtClean="0">
                <a:ea typeface="ＭＳ Ｐ明朝" charset="-128"/>
              </a:rPr>
              <a:t>And the model of electron index 2.0 is inconsistent with our results.</a:t>
            </a:r>
          </a:p>
          <a:p>
            <a:pPr eaLnBrk="1" hangingPunct="1"/>
            <a:endParaRPr lang="en-US" altLang="ja-JP" smtClean="0">
              <a:ea typeface="ＭＳ Ｐ明朝"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6DB475C-45E7-4FE0-BC9C-97DB5B8B8406}" type="slidenum">
              <a:rPr lang="en-US" altLang="ja-JP" smtClean="0">
                <a:ea typeface="ＭＳ Ｐゴシック" charset="-128"/>
              </a:rPr>
              <a:pPr/>
              <a:t>22</a:t>
            </a:fld>
            <a:endParaRPr lang="en-US" altLang="ja-JP" smtClean="0">
              <a:ea typeface="ＭＳ Ｐゴシック"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altLang="ja-JP" smtClean="0">
                <a:ea typeface="ＭＳ Ｐ明朝" charset="-128"/>
              </a:rPr>
              <a:t>18</a:t>
            </a:r>
            <a:r>
              <a:rPr lang="en-US" altLang="ja-JP" baseline="30000" smtClean="0">
                <a:ea typeface="ＭＳ Ｐ明朝" charset="-128"/>
              </a:rPr>
              <a:t>th</a:t>
            </a:r>
            <a:r>
              <a:rPr lang="en-US" altLang="ja-JP" smtClean="0">
                <a:ea typeface="ＭＳ Ｐ明朝" charset="-128"/>
              </a:rPr>
              <a:t> power of 10 = 10^18</a:t>
            </a:r>
          </a:p>
          <a:p>
            <a:pPr eaLnBrk="1" hangingPunct="1"/>
            <a:endParaRPr lang="en-US" altLang="ja-JP" smtClean="0">
              <a:ea typeface="ＭＳ Ｐ明朝" charset="-128"/>
            </a:endParaRPr>
          </a:p>
          <a:p>
            <a:pPr eaLnBrk="1" hangingPunct="1"/>
            <a:r>
              <a:rPr lang="en-US" altLang="ja-JP" smtClean="0">
                <a:ea typeface="ＭＳ Ｐ明朝" charset="-128"/>
              </a:rPr>
              <a:t>In this work, we searched 2 types diffuse gamma rays around several ten TeV.</a:t>
            </a:r>
          </a:p>
          <a:p>
            <a:pPr eaLnBrk="1" hangingPunct="1"/>
            <a:r>
              <a:rPr lang="en-US" altLang="ja-JP" smtClean="0">
                <a:ea typeface="ＭＳ Ｐ明朝" charset="-128"/>
              </a:rPr>
              <a:t>1</a:t>
            </a:r>
            <a:r>
              <a:rPr lang="en-US" altLang="ja-JP" baseline="30000" smtClean="0">
                <a:ea typeface="ＭＳ Ｐ明朝" charset="-128"/>
              </a:rPr>
              <a:t>st</a:t>
            </a:r>
            <a:r>
              <a:rPr lang="en-US" altLang="ja-JP" smtClean="0">
                <a:ea typeface="ＭＳ Ｐ明朝" charset="-128"/>
              </a:rPr>
              <a:t>, isotropic gamma ray </a:t>
            </a:r>
          </a:p>
          <a:p>
            <a:pPr eaLnBrk="1" hangingPunct="1"/>
            <a:r>
              <a:rPr lang="en-US" altLang="ja-JP" smtClean="0">
                <a:ea typeface="ＭＳ Ｐ明朝" charset="-128"/>
              </a:rPr>
              <a:t>It is considered that Isotropic gamma is due to UHECRs or TD or unresolved source.</a:t>
            </a:r>
          </a:p>
          <a:p>
            <a:pPr eaLnBrk="1" hangingPunct="1"/>
            <a:r>
              <a:rPr lang="en-US" altLang="ja-JP" smtClean="0">
                <a:ea typeface="ＭＳ Ｐ明朝" charset="-128"/>
              </a:rPr>
              <a:t>Then this fig. is expected ratio of gamma ray to isotropic due to UHECRs.</a:t>
            </a:r>
          </a:p>
          <a:p>
            <a:pPr eaLnBrk="1" hangingPunct="1"/>
            <a:r>
              <a:rPr lang="en-US" altLang="ja-JP" smtClean="0">
                <a:ea typeface="ＭＳ Ｐ明朝" charset="-128"/>
              </a:rPr>
              <a:t>Around 100 TeV, ratio have peak.</a:t>
            </a:r>
          </a:p>
          <a:p>
            <a:pPr eaLnBrk="1" hangingPunct="1"/>
            <a:endParaRPr lang="en-US" altLang="ja-JP" smtClean="0">
              <a:ea typeface="ＭＳ Ｐ明朝" charset="-128"/>
            </a:endParaRPr>
          </a:p>
          <a:p>
            <a:pPr eaLnBrk="1" hangingPunct="1"/>
            <a:r>
              <a:rPr lang="en-US" altLang="ja-JP" smtClean="0">
                <a:ea typeface="ＭＳ Ｐ明朝" charset="-128"/>
              </a:rPr>
              <a:t>On the other hand, </a:t>
            </a:r>
          </a:p>
          <a:p>
            <a:pPr eaLnBrk="1" hangingPunct="1"/>
            <a:r>
              <a:rPr lang="en-US" altLang="ja-JP" smtClean="0">
                <a:ea typeface="ＭＳ Ｐ明朝" charset="-128"/>
              </a:rPr>
              <a:t>Galactic plane gamma ray is due to interstellar medium or photon field.</a:t>
            </a:r>
          </a:p>
          <a:p>
            <a:pPr eaLnBrk="1" hangingPunct="1"/>
            <a:r>
              <a:rPr lang="en-US" altLang="ja-JP" smtClean="0">
                <a:ea typeface="ＭＳ Ｐ明朝" charset="-128"/>
              </a:rPr>
              <a:t>This fig. shows experimental results and theoretical expectations.</a:t>
            </a:r>
          </a:p>
          <a:p>
            <a:pPr eaLnBrk="1" hangingPunct="1"/>
            <a:r>
              <a:rPr lang="en-US" altLang="ja-JP" smtClean="0">
                <a:ea typeface="ＭＳ Ｐ明朝" charset="-128"/>
              </a:rPr>
              <a:t>Around GeV, excess is observed by EGRET and above ten GeV almost results is not signifcant.</a:t>
            </a:r>
          </a:p>
          <a:p>
            <a:pPr eaLnBrk="1" hangingPunct="1"/>
            <a:r>
              <a:rPr lang="en-US" altLang="ja-JP" smtClean="0">
                <a:ea typeface="ＭＳ Ｐ明朝" charset="-128"/>
              </a:rPr>
              <a:t>So, to make clear the radiation mechanism,  more experimental results is requirement at higher energy region.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EFA438F-AFE3-4EBF-91BD-E1FC3B01DEC9}" type="slidenum">
              <a:rPr lang="en-US" altLang="ja-JP" smtClean="0">
                <a:ea typeface="ＭＳ Ｐゴシック" charset="-128"/>
              </a:rPr>
              <a:pPr/>
              <a:t>23</a:t>
            </a:fld>
            <a:endParaRPr lang="en-US" altLang="ja-JP" smtClean="0">
              <a:ea typeface="ＭＳ Ｐゴシック"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altLang="ja-JP" smtClean="0">
                <a:ea typeface="ＭＳ Ｐ明朝" charset="-128"/>
              </a:rPr>
              <a:t>I descrive the GRAPES-3 experiment.</a:t>
            </a:r>
          </a:p>
          <a:p>
            <a:pPr eaLnBrk="1" hangingPunct="1"/>
            <a:endParaRPr lang="en-US" altLang="ja-JP" smtClean="0">
              <a:ea typeface="ＭＳ Ｐ明朝" charset="-128"/>
            </a:endParaRPr>
          </a:p>
          <a:p>
            <a:pPr eaLnBrk="1" hangingPunct="1"/>
            <a:r>
              <a:rPr lang="en-US" altLang="ja-JP" smtClean="0">
                <a:ea typeface="ＭＳ Ｐ明朝" charset="-128"/>
              </a:rPr>
              <a:t>This is array arrangement.</a:t>
            </a:r>
          </a:p>
          <a:p>
            <a:pPr eaLnBrk="1" hangingPunct="1"/>
            <a:r>
              <a:rPr lang="en-US" altLang="ja-JP" smtClean="0">
                <a:ea typeface="ＭＳ Ｐ明朝" charset="-128"/>
              </a:rPr>
              <a:t>It consists of the surface scintillation detectors and the muon tracking detectors.</a:t>
            </a:r>
          </a:p>
          <a:p>
            <a:pPr eaLnBrk="1" hangingPunct="1"/>
            <a:r>
              <a:rPr lang="en-US" altLang="ja-JP" smtClean="0">
                <a:ea typeface="ＭＳ Ｐ明朝" charset="-128"/>
              </a:rPr>
              <a:t>Red triangle is scintillation detector.</a:t>
            </a:r>
          </a:p>
          <a:p>
            <a:pPr eaLnBrk="1" hangingPunct="1"/>
            <a:r>
              <a:rPr lang="en-US" altLang="ja-JP" smtClean="0">
                <a:ea typeface="ＭＳ Ｐ明朝" charset="-128"/>
              </a:rPr>
              <a:t>It located on the hexagonal grid of 8 m span.</a:t>
            </a:r>
          </a:p>
          <a:p>
            <a:pPr eaLnBrk="1" hangingPunct="1"/>
            <a:r>
              <a:rPr lang="en-US" altLang="ja-JP" smtClean="0">
                <a:ea typeface="ＭＳ Ｐ明朝" charset="-128"/>
              </a:rPr>
              <a:t>Each size is 1 m^2.</a:t>
            </a:r>
          </a:p>
          <a:p>
            <a:pPr eaLnBrk="1" hangingPunct="1"/>
            <a:r>
              <a:rPr lang="en-US" altLang="ja-JP" smtClean="0">
                <a:ea typeface="ＭＳ Ｐ明朝" charset="-128"/>
              </a:rPr>
              <a:t>Full operation was started from Mar 2000.</a:t>
            </a:r>
          </a:p>
          <a:p>
            <a:pPr eaLnBrk="1" hangingPunct="1"/>
            <a:r>
              <a:rPr lang="en-US" altLang="ja-JP" smtClean="0">
                <a:ea typeface="ＭＳ Ｐ明朝" charset="-128"/>
              </a:rPr>
              <a:t>Now we continue to expand the array.</a:t>
            </a:r>
          </a:p>
          <a:p>
            <a:pPr eaLnBrk="1" hangingPunct="1"/>
            <a:endParaRPr lang="en-US" altLang="ja-JP" smtClean="0">
              <a:ea typeface="ＭＳ Ｐ明朝" charset="-128"/>
            </a:endParaRPr>
          </a:p>
          <a:p>
            <a:pPr eaLnBrk="1" hangingPunct="1"/>
            <a:r>
              <a:rPr lang="en-US" altLang="ja-JP" smtClean="0">
                <a:ea typeface="ＭＳ Ｐ明朝" charset="-128"/>
              </a:rPr>
              <a:t>While, blue square is muon detector.</a:t>
            </a:r>
          </a:p>
          <a:p>
            <a:pPr eaLnBrk="1" hangingPunct="1"/>
            <a:r>
              <a:rPr lang="en-US" altLang="ja-JP" smtClean="0">
                <a:ea typeface="ＭＳ Ｐ明朝" charset="-128"/>
              </a:rPr>
              <a:t>Total detection are is 560 m2 and thershold energy is 1 GeV.</a:t>
            </a:r>
          </a:p>
          <a:p>
            <a:pPr eaLnBrk="1" hangingPunct="1"/>
            <a:endParaRPr lang="en-US" altLang="ja-JP" smtClean="0">
              <a:ea typeface="ＭＳ Ｐ明朝" charset="-128"/>
            </a:endParaRPr>
          </a:p>
          <a:p>
            <a:pPr eaLnBrk="1" hangingPunct="1"/>
            <a:r>
              <a:rPr lang="en-US" altLang="ja-JP" smtClean="0">
                <a:ea typeface="ＭＳ Ｐ明朝" charset="-128"/>
              </a:rPr>
              <a:t>Threshold Energy : ~ 16 TeV @ TRG efficiency = 50 % for Gamma rays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99873196-6778-46A7-8485-60DC0F7288EA}" type="slidenum">
              <a:rPr lang="en-US" altLang="ja-JP" smtClean="0">
                <a:ea typeface="ＭＳ Ｐゴシック" charset="-128"/>
              </a:rPr>
              <a:pPr/>
              <a:t>24</a:t>
            </a:fld>
            <a:endParaRPr lang="en-US" altLang="ja-JP" smtClean="0">
              <a:ea typeface="ＭＳ Ｐゴシック" charset="-128"/>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altLang="ja-JP" smtClean="0">
                <a:ea typeface="ＭＳ Ｐ明朝" charset="-128"/>
              </a:rPr>
              <a:t>CRs rejection is </a:t>
            </a:r>
          </a:p>
          <a:p>
            <a:pPr eaLnBrk="1" hangingPunct="1"/>
            <a:r>
              <a:rPr lang="en-US" altLang="ja-JP" smtClean="0">
                <a:ea typeface="ＭＳ Ｐ明朝" charset="-128"/>
              </a:rPr>
              <a:t>In this work, we considered AS event noassociated muon as gamma rays candidate.</a:t>
            </a:r>
          </a:p>
          <a:p>
            <a:pPr eaLnBrk="1" hangingPunct="1"/>
            <a:r>
              <a:rPr lang="en-US" altLang="ja-JP" smtClean="0">
                <a:ea typeface="ＭＳ Ｐ明朝" charset="-128"/>
              </a:rPr>
              <a:t>That time, we reject about 90 % of CRs at 20 TeV. </a:t>
            </a:r>
          </a:p>
          <a:p>
            <a:pPr eaLnBrk="1" hangingPunct="1"/>
            <a:r>
              <a:rPr lang="en-US" altLang="ja-JP" smtClean="0">
                <a:ea typeface="ＭＳ Ｐ明朝" charset="-128"/>
              </a:rPr>
              <a:t>And retain more than 90 % of Gamma rays.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62E5599F-E1AC-48FB-A19F-8ADFDD264E04}" type="slidenum">
              <a:rPr lang="en-US" altLang="ja-JP" smtClean="0">
                <a:ea typeface="ＭＳ Ｐゴシック" charset="-128"/>
              </a:rPr>
              <a:pPr/>
              <a:t>25</a:t>
            </a:fld>
            <a:endParaRPr lang="en-US" altLang="ja-JP" smtClean="0">
              <a:ea typeface="ＭＳ Ｐゴシック" charset="-128"/>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altLang="ja-JP" smtClean="0">
                <a:ea typeface="ＭＳ Ｐ明朝" charset="-128"/>
              </a:rPr>
              <a:t>We  define the event which is detected no muon as gamma ray event.</a:t>
            </a:r>
          </a:p>
          <a:p>
            <a:pPr eaLnBrk="1" hangingPunct="1"/>
            <a:r>
              <a:rPr lang="en-US" altLang="ja-JP" smtClean="0">
                <a:ea typeface="ＭＳ Ｐ明朝" charset="-128"/>
              </a:rPr>
              <a:t>Then we calculate the 90% C.L. upper limit of the Intensity ratio.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FCDCD04-94E6-4AD8-8C6B-DF4C7AEA40E2}" type="slidenum">
              <a:rPr lang="en-US" altLang="ja-JP" smtClean="0">
                <a:ea typeface="ＭＳ Ｐゴシック" charset="-128"/>
              </a:rPr>
              <a:pPr/>
              <a:t>26</a:t>
            </a:fld>
            <a:endParaRPr lang="en-US" altLang="ja-JP" smtClean="0">
              <a:ea typeface="ＭＳ Ｐゴシック"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altLang="ja-JP" smtClean="0">
                <a:ea typeface="ＭＳ Ｐ明朝" charset="-128"/>
              </a:rPr>
              <a:t>For search, we select</a:t>
            </a:r>
          </a:p>
          <a:p>
            <a:pPr eaLnBrk="1" hangingPunct="1"/>
            <a:r>
              <a:rPr lang="en-US" altLang="ja-JP" smtClean="0">
                <a:ea typeface="ＭＳ Ｐ明朝" charset="-128"/>
              </a:rPr>
              <a:t>Galactic longitude between 6 and 81 degs for inner galactic</a:t>
            </a:r>
          </a:p>
          <a:p>
            <a:pPr eaLnBrk="1" hangingPunct="1"/>
            <a:r>
              <a:rPr lang="en-US" altLang="ja-JP" smtClean="0">
                <a:ea typeface="ＭＳ Ｐ明朝" charset="-128"/>
              </a:rPr>
              <a:t>And 166 and 241 degs for outer galactic.</a:t>
            </a:r>
          </a:p>
          <a:p>
            <a:pPr eaLnBrk="1" hangingPunct="1"/>
            <a:r>
              <a:rPr lang="en-US" altLang="ja-JP" smtClean="0">
                <a:ea typeface="ＭＳ Ｐ明朝" charset="-128"/>
              </a:rPr>
              <a:t>This fig. show region where we search and GRAPES-3 location.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ACC2CADF-3F5A-4E17-88BA-1562E241A900}" type="slidenum">
              <a:rPr lang="en-US" altLang="ja-JP" smtClean="0">
                <a:ea typeface="ＭＳ Ｐゴシック" charset="-128"/>
              </a:rPr>
              <a:pPr/>
              <a:t>29</a:t>
            </a:fld>
            <a:endParaRPr lang="en-US" altLang="ja-JP" smtClean="0">
              <a:ea typeface="ＭＳ Ｐゴシック"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altLang="ja-JP" smtClean="0">
                <a:ea typeface="ＭＳ Ｐ明朝" charset="-128"/>
              </a:rPr>
              <a:t>As a results, we can not find any significant excess.</a:t>
            </a:r>
          </a:p>
          <a:p>
            <a:pPr eaLnBrk="1" hangingPunct="1"/>
            <a:r>
              <a:rPr lang="en-US" altLang="ja-JP" smtClean="0">
                <a:ea typeface="ＭＳ Ｐ明朝" charset="-128"/>
              </a:rPr>
              <a:t>So, we estimate the 90% C.L. upper limit.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7ED60E0-DCDE-457E-8CCA-0DBDB4E698C7}" type="slidenum">
              <a:rPr lang="en-US" altLang="ja-JP" smtClean="0">
                <a:ea typeface="ＭＳ Ｐゴシック" charset="-128"/>
              </a:rPr>
              <a:pPr/>
              <a:t>30</a:t>
            </a:fld>
            <a:endParaRPr lang="en-US" altLang="ja-JP" smtClean="0">
              <a:ea typeface="ＭＳ Ｐゴシック"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ltLang="ja-JP" smtClean="0">
                <a:ea typeface="ＭＳ Ｐ明朝" charset="-128"/>
              </a:rPr>
              <a:t>This is the integral flux from outer galaxy.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E0AFA60-4DC1-404D-9463-6966A8397F8E}" type="slidenum">
              <a:rPr lang="en-US" altLang="ja-JP" smtClean="0">
                <a:ea typeface="ＭＳ Ｐゴシック" charset="-128"/>
              </a:rPr>
              <a:pPr/>
              <a:t>3</a:t>
            </a:fld>
            <a:endParaRPr lang="en-US" altLang="ja-JP" smtClean="0">
              <a:ea typeface="ＭＳ Ｐゴシック"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r>
              <a:rPr lang="en-US" altLang="ja-JP" smtClean="0">
                <a:ea typeface="ＭＳ Ｐ明朝" charset="-128"/>
              </a:rPr>
              <a:t>GRAPES-3 Air Shower Array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300TeV</a:t>
            </a:r>
            <a:endParaRPr kumimoji="1" lang="ja-JP" altLang="en-US" dirty="0"/>
          </a:p>
        </p:txBody>
      </p:sp>
      <p:sp>
        <p:nvSpPr>
          <p:cNvPr id="4" name="スライド番号プレースホルダ 3"/>
          <p:cNvSpPr>
            <a:spLocks noGrp="1"/>
          </p:cNvSpPr>
          <p:nvPr>
            <p:ph type="sldNum" sz="quarter" idx="10"/>
          </p:nvPr>
        </p:nvSpPr>
        <p:spPr/>
        <p:txBody>
          <a:bodyPr/>
          <a:lstStyle/>
          <a:p>
            <a:fld id="{196FAB95-529C-44AB-8F61-A34AE9A34061}" type="slidenum">
              <a:rPr kumimoji="1" lang="ja-JP" altLang="en-US" smtClean="0"/>
              <a:pPr/>
              <a:t>5</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7FF5A2F0-80A8-4FD4-87E8-E3D3840316C3}" type="slidenum">
              <a:rPr lang="en-US" altLang="ja-JP" smtClean="0">
                <a:ea typeface="ＭＳ Ｐゴシック" charset="-128"/>
              </a:rPr>
              <a:pPr/>
              <a:t>8</a:t>
            </a:fld>
            <a:endParaRPr lang="en-US" altLang="ja-JP" smtClean="0">
              <a:ea typeface="ＭＳ Ｐゴシック"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altLang="ja-JP" smtClean="0">
                <a:ea typeface="ＭＳ Ｐ明朝" charset="-128"/>
              </a:rPr>
              <a:t>We use data obtained from Mar 2000 to July 2004.</a:t>
            </a:r>
          </a:p>
          <a:p>
            <a:pPr eaLnBrk="1" hangingPunct="1"/>
            <a:r>
              <a:rPr lang="en-US" altLang="ja-JP" smtClean="0">
                <a:ea typeface="ＭＳ Ｐ明朝" charset="-128"/>
              </a:rPr>
              <a:t>Total # of events is 1.5*10^9. (1.5 times 10 to 9th)</a:t>
            </a:r>
          </a:p>
          <a:p>
            <a:pPr eaLnBrk="1" hangingPunct="1"/>
            <a:endParaRPr lang="en-US" altLang="ja-JP" smtClean="0">
              <a:ea typeface="ＭＳ Ｐ明朝" charset="-128"/>
            </a:endParaRPr>
          </a:p>
          <a:p>
            <a:pPr eaLnBrk="1" hangingPunct="1"/>
            <a:r>
              <a:rPr lang="en-US" altLang="ja-JP" smtClean="0">
                <a:ea typeface="ＭＳ Ｐ明朝" charset="-128"/>
              </a:rPr>
              <a:t>These are basic selection.</a:t>
            </a:r>
          </a:p>
          <a:p>
            <a:pPr eaLnBrk="1" hangingPunct="1"/>
            <a:endParaRPr lang="en-US" altLang="ja-JP" smtClean="0">
              <a:ea typeface="ＭＳ Ｐ明朝" charset="-128"/>
            </a:endParaRPr>
          </a:p>
          <a:p>
            <a:pPr eaLnBrk="1" hangingPunct="1"/>
            <a:r>
              <a:rPr lang="en-US" altLang="ja-JP" smtClean="0">
                <a:ea typeface="ＭＳ Ｐ明朝" charset="-128"/>
              </a:rPr>
              <a:t>Additionally we limit zenith angle less than 25 deg.</a:t>
            </a:r>
          </a:p>
          <a:p>
            <a:pPr eaLnBrk="1" hangingPunct="1"/>
            <a:r>
              <a:rPr lang="en-US" altLang="ja-JP" smtClean="0">
                <a:ea typeface="ＭＳ Ｐ明朝" charset="-128"/>
              </a:rPr>
              <a:t>Because we estimate primary energy from shower size without considering the zenith angle in this work for simple analysis.</a:t>
            </a:r>
          </a:p>
          <a:p>
            <a:pPr eaLnBrk="1" hangingPunct="1"/>
            <a:endParaRPr lang="en-US" altLang="ja-JP" smtClean="0">
              <a:ea typeface="ＭＳ Ｐ明朝" charset="-128"/>
            </a:endParaRPr>
          </a:p>
          <a:p>
            <a:pPr eaLnBrk="1" hangingPunct="1"/>
            <a:r>
              <a:rPr lang="en-US" altLang="ja-JP" smtClean="0">
                <a:ea typeface="ＭＳ Ｐ明朝" charset="-128"/>
              </a:rPr>
              <a:t>And, we considered AS event noassociated muon as gamma rays candidate.</a:t>
            </a:r>
          </a:p>
          <a:p>
            <a:pPr eaLnBrk="1" hangingPunct="1"/>
            <a:endParaRPr lang="en-US" altLang="ja-JP" smtClean="0">
              <a:ea typeface="ＭＳ Ｐ明朝" charset="-128"/>
            </a:endParaRPr>
          </a:p>
          <a:p>
            <a:pPr eaLnBrk="1" hangingPunct="1"/>
            <a:r>
              <a:rPr lang="en-US" altLang="ja-JP" smtClean="0">
                <a:ea typeface="ＭＳ Ｐ明朝" charset="-128"/>
              </a:rPr>
              <a:t>After selection, we retain 2.7*10^8 events.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62E5599F-E1AC-48FB-A19F-8ADFDD264E04}" type="slidenum">
              <a:rPr lang="en-US" altLang="ja-JP" smtClean="0">
                <a:ea typeface="ＭＳ Ｐゴシック" charset="-128"/>
              </a:rPr>
              <a:pPr/>
              <a:t>9</a:t>
            </a:fld>
            <a:endParaRPr lang="en-US" altLang="ja-JP" smtClean="0">
              <a:ea typeface="ＭＳ Ｐゴシック" charset="-128"/>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altLang="ja-JP" smtClean="0">
                <a:ea typeface="ＭＳ Ｐ明朝" charset="-128"/>
              </a:rPr>
              <a:t>We  define the event which is detected no muon as gamma ray event.</a:t>
            </a:r>
          </a:p>
          <a:p>
            <a:pPr eaLnBrk="1" hangingPunct="1"/>
            <a:r>
              <a:rPr lang="en-US" altLang="ja-JP" smtClean="0">
                <a:ea typeface="ＭＳ Ｐ明朝" charset="-128"/>
              </a:rPr>
              <a:t>Then we calculate the 90% C.L. upper limit of the Intensity ratio.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58FDD49-8902-49EA-BD8C-1581A01351C2}" type="slidenum">
              <a:rPr lang="en-US" altLang="ja-JP" smtClean="0">
                <a:ea typeface="ＭＳ Ｐゴシック" charset="-128"/>
              </a:rPr>
              <a:pPr/>
              <a:t>11</a:t>
            </a:fld>
            <a:endParaRPr lang="en-US" altLang="ja-JP" smtClean="0">
              <a:ea typeface="ＭＳ Ｐゴシック"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altLang="ja-JP" dirty="0" smtClean="0">
                <a:ea typeface="ＭＳ Ｐ明朝" charset="-128"/>
              </a:rPr>
              <a:t>This fig, is upper limit of the ratio of the isotropic gamma rays to the CRs.</a:t>
            </a:r>
          </a:p>
          <a:p>
            <a:pPr eaLnBrk="1" hangingPunct="1"/>
            <a:r>
              <a:rPr lang="en-US" altLang="ja-JP" dirty="0" smtClean="0">
                <a:ea typeface="ＭＳ Ｐ明朝" charset="-128"/>
              </a:rPr>
              <a:t>X axis is Gamma ray energy and </a:t>
            </a:r>
          </a:p>
          <a:p>
            <a:pPr eaLnBrk="1" hangingPunct="1"/>
            <a:r>
              <a:rPr lang="en-US" altLang="ja-JP" dirty="0" smtClean="0">
                <a:ea typeface="ＭＳ Ｐ明朝" charset="-128"/>
              </a:rPr>
              <a:t>Y axis is Upper limit of the ratio.</a:t>
            </a:r>
          </a:p>
          <a:p>
            <a:pPr eaLnBrk="1" hangingPunct="1"/>
            <a:r>
              <a:rPr lang="en-US" altLang="ja-JP" dirty="0" smtClean="0">
                <a:ea typeface="ＭＳ Ｐ明朝" charset="-128"/>
              </a:rPr>
              <a:t> </a:t>
            </a:r>
          </a:p>
          <a:p>
            <a:pPr eaLnBrk="1" hangingPunct="1"/>
            <a:r>
              <a:rPr lang="en-US" altLang="ja-JP" dirty="0" smtClean="0">
                <a:ea typeface="ＭＳ Ｐ明朝" charset="-128"/>
              </a:rPr>
              <a:t>Our results are blue square.</a:t>
            </a:r>
          </a:p>
          <a:p>
            <a:pPr eaLnBrk="1" hangingPunct="1"/>
            <a:r>
              <a:rPr lang="en-US" altLang="ja-JP" dirty="0" smtClean="0">
                <a:ea typeface="ＭＳ Ｐ明朝" charset="-128"/>
              </a:rPr>
              <a:t>Above 100 </a:t>
            </a:r>
            <a:r>
              <a:rPr lang="en-US" altLang="ja-JP" dirty="0" err="1" smtClean="0">
                <a:ea typeface="ＭＳ Ｐ明朝" charset="-128"/>
              </a:rPr>
              <a:t>TeV</a:t>
            </a:r>
            <a:r>
              <a:rPr lang="en-US" altLang="ja-JP" dirty="0" smtClean="0">
                <a:ea typeface="ＭＳ Ｐ明朝" charset="-128"/>
              </a:rPr>
              <a:t>, we obtained the lowest upper </a:t>
            </a:r>
            <a:r>
              <a:rPr lang="en-US" altLang="ja-JP" dirty="0" err="1" smtClean="0">
                <a:ea typeface="ＭＳ Ｐ明朝" charset="-128"/>
              </a:rPr>
              <a:t>limmit</a:t>
            </a:r>
            <a:r>
              <a:rPr lang="en-US" altLang="ja-JP" dirty="0" smtClean="0">
                <a:ea typeface="ＭＳ Ｐ明朝" charset="-128"/>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6DB475C-45E7-4FE0-BC9C-97DB5B8B8406}" type="slidenum">
              <a:rPr lang="en-US" altLang="ja-JP" smtClean="0">
                <a:ea typeface="ＭＳ Ｐゴシック" charset="-128"/>
              </a:rPr>
              <a:pPr/>
              <a:t>12</a:t>
            </a:fld>
            <a:endParaRPr lang="en-US" altLang="ja-JP" dirty="0" smtClean="0">
              <a:ea typeface="ＭＳ Ｐゴシック"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altLang="ja-JP" dirty="0" smtClean="0">
                <a:ea typeface="ＭＳ Ｐ明朝" charset="-128"/>
              </a:rPr>
              <a:t>18</a:t>
            </a:r>
            <a:r>
              <a:rPr lang="en-US" altLang="ja-JP" baseline="30000" dirty="0" smtClean="0">
                <a:ea typeface="ＭＳ Ｐ明朝" charset="-128"/>
              </a:rPr>
              <a:t>th</a:t>
            </a:r>
            <a:r>
              <a:rPr lang="en-US" altLang="ja-JP" dirty="0" smtClean="0">
                <a:ea typeface="ＭＳ Ｐ明朝" charset="-128"/>
              </a:rPr>
              <a:t> power of 10 = 10^18</a:t>
            </a:r>
          </a:p>
          <a:p>
            <a:pPr eaLnBrk="1" hangingPunct="1"/>
            <a:endParaRPr lang="en-US" altLang="ja-JP" dirty="0" smtClean="0">
              <a:ea typeface="ＭＳ Ｐ明朝" charset="-128"/>
            </a:endParaRPr>
          </a:p>
          <a:p>
            <a:pPr eaLnBrk="1" hangingPunct="1"/>
            <a:r>
              <a:rPr lang="en-US" altLang="ja-JP" dirty="0" smtClean="0">
                <a:ea typeface="ＭＳ Ｐ明朝" charset="-128"/>
              </a:rPr>
              <a:t>In this work, we searched 2 types diffuse gamma rays around several ten </a:t>
            </a:r>
            <a:r>
              <a:rPr lang="en-US" altLang="ja-JP" dirty="0" err="1" smtClean="0">
                <a:ea typeface="ＭＳ Ｐ明朝" charset="-128"/>
              </a:rPr>
              <a:t>TeV</a:t>
            </a:r>
            <a:r>
              <a:rPr lang="en-US" altLang="ja-JP" dirty="0" smtClean="0">
                <a:ea typeface="ＭＳ Ｐ明朝" charset="-128"/>
              </a:rPr>
              <a:t>.</a:t>
            </a:r>
          </a:p>
          <a:p>
            <a:pPr eaLnBrk="1" hangingPunct="1"/>
            <a:r>
              <a:rPr lang="en-US" altLang="ja-JP" dirty="0" smtClean="0">
                <a:ea typeface="ＭＳ Ｐ明朝" charset="-128"/>
              </a:rPr>
              <a:t>1</a:t>
            </a:r>
            <a:r>
              <a:rPr lang="en-US" altLang="ja-JP" baseline="30000" dirty="0" smtClean="0">
                <a:ea typeface="ＭＳ Ｐ明朝" charset="-128"/>
              </a:rPr>
              <a:t>st</a:t>
            </a:r>
            <a:r>
              <a:rPr lang="en-US" altLang="ja-JP" dirty="0" smtClean="0">
                <a:ea typeface="ＭＳ Ｐ明朝" charset="-128"/>
              </a:rPr>
              <a:t>, isotropic gamma ray </a:t>
            </a:r>
          </a:p>
          <a:p>
            <a:pPr eaLnBrk="1" hangingPunct="1"/>
            <a:r>
              <a:rPr lang="en-US" altLang="ja-JP" dirty="0" smtClean="0">
                <a:ea typeface="ＭＳ Ｐ明朝" charset="-128"/>
              </a:rPr>
              <a:t>It is considered that Isotropic gamma is due to UHECRs or TD or unresolved source.</a:t>
            </a:r>
          </a:p>
          <a:p>
            <a:pPr eaLnBrk="1" hangingPunct="1"/>
            <a:r>
              <a:rPr lang="en-US" altLang="ja-JP" dirty="0" smtClean="0">
                <a:ea typeface="ＭＳ Ｐ明朝" charset="-128"/>
              </a:rPr>
              <a:t>Then this fig. is expected ratio of gamma ray to isotropic due to UHECRs.</a:t>
            </a:r>
          </a:p>
          <a:p>
            <a:pPr eaLnBrk="1" hangingPunct="1"/>
            <a:r>
              <a:rPr lang="en-US" altLang="ja-JP" dirty="0" smtClean="0">
                <a:ea typeface="ＭＳ Ｐ明朝" charset="-128"/>
              </a:rPr>
              <a:t>Around 100 </a:t>
            </a:r>
            <a:r>
              <a:rPr lang="en-US" altLang="ja-JP" dirty="0" err="1" smtClean="0">
                <a:ea typeface="ＭＳ Ｐ明朝" charset="-128"/>
              </a:rPr>
              <a:t>TeV</a:t>
            </a:r>
            <a:r>
              <a:rPr lang="en-US" altLang="ja-JP" dirty="0" smtClean="0">
                <a:ea typeface="ＭＳ Ｐ明朝" charset="-128"/>
              </a:rPr>
              <a:t>, ratio have peak.</a:t>
            </a:r>
          </a:p>
          <a:p>
            <a:pPr eaLnBrk="1" hangingPunct="1"/>
            <a:endParaRPr lang="en-US" altLang="ja-JP" dirty="0" smtClean="0">
              <a:ea typeface="ＭＳ Ｐ明朝" charset="-128"/>
            </a:endParaRPr>
          </a:p>
          <a:p>
            <a:pPr eaLnBrk="1" hangingPunct="1"/>
            <a:r>
              <a:rPr lang="en-US" altLang="ja-JP" dirty="0" smtClean="0">
                <a:ea typeface="ＭＳ Ｐ明朝" charset="-128"/>
              </a:rPr>
              <a:t>On the other hand, </a:t>
            </a:r>
          </a:p>
          <a:p>
            <a:pPr eaLnBrk="1" hangingPunct="1"/>
            <a:r>
              <a:rPr lang="en-US" altLang="ja-JP" dirty="0" smtClean="0">
                <a:ea typeface="ＭＳ Ｐ明朝" charset="-128"/>
              </a:rPr>
              <a:t>Galactic plane gamma ray is due to interstellar medium or photon field.</a:t>
            </a:r>
          </a:p>
          <a:p>
            <a:pPr eaLnBrk="1" hangingPunct="1"/>
            <a:r>
              <a:rPr lang="en-US" altLang="ja-JP" dirty="0" smtClean="0">
                <a:ea typeface="ＭＳ Ｐ明朝" charset="-128"/>
              </a:rPr>
              <a:t>This fig. shows experimental results and theoretical expectations.</a:t>
            </a:r>
          </a:p>
          <a:p>
            <a:pPr eaLnBrk="1" hangingPunct="1"/>
            <a:r>
              <a:rPr lang="en-US" altLang="ja-JP" dirty="0" smtClean="0">
                <a:ea typeface="ＭＳ Ｐ明朝" charset="-128"/>
              </a:rPr>
              <a:t>Around </a:t>
            </a:r>
            <a:r>
              <a:rPr lang="en-US" altLang="ja-JP" dirty="0" err="1" smtClean="0">
                <a:ea typeface="ＭＳ Ｐ明朝" charset="-128"/>
              </a:rPr>
              <a:t>GeV</a:t>
            </a:r>
            <a:r>
              <a:rPr lang="en-US" altLang="ja-JP" dirty="0" smtClean="0">
                <a:ea typeface="ＭＳ Ｐ明朝" charset="-128"/>
              </a:rPr>
              <a:t>, excess is observed by EGRET and above ten </a:t>
            </a:r>
            <a:r>
              <a:rPr lang="en-US" altLang="ja-JP" dirty="0" err="1" smtClean="0">
                <a:ea typeface="ＭＳ Ｐ明朝" charset="-128"/>
              </a:rPr>
              <a:t>GeV</a:t>
            </a:r>
            <a:r>
              <a:rPr lang="en-US" altLang="ja-JP" dirty="0" smtClean="0">
                <a:ea typeface="ＭＳ Ｐ明朝" charset="-128"/>
              </a:rPr>
              <a:t> almost results is not </a:t>
            </a:r>
            <a:r>
              <a:rPr lang="en-US" altLang="ja-JP" dirty="0" err="1" smtClean="0">
                <a:ea typeface="ＭＳ Ｐ明朝" charset="-128"/>
              </a:rPr>
              <a:t>signifcant</a:t>
            </a:r>
            <a:r>
              <a:rPr lang="en-US" altLang="ja-JP" dirty="0" smtClean="0">
                <a:ea typeface="ＭＳ Ｐ明朝" charset="-128"/>
              </a:rPr>
              <a:t>.</a:t>
            </a:r>
          </a:p>
          <a:p>
            <a:pPr eaLnBrk="1" hangingPunct="1"/>
            <a:r>
              <a:rPr lang="en-US" altLang="ja-JP" dirty="0" smtClean="0">
                <a:ea typeface="ＭＳ Ｐ明朝" charset="-128"/>
              </a:rPr>
              <a:t>So, to make clear the radiation mechanism,  more experimental results is requirement at higher energy region.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FF7680C-5C55-4F33-AE24-DD691AA5BB50}" type="slidenum">
              <a:rPr lang="en-US" altLang="ja-JP"/>
              <a:pPr/>
              <a:t>14</a:t>
            </a:fld>
            <a:endParaRPr lang="en-US" altLang="ja-JP"/>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ja-JP" altLang="en-US" dirty="0" smtClean="0"/>
              <a:t>銀河面からの拡散ガンマ線は宇宙線と星間物質との相互作用によって生成されると考えられています。</a:t>
            </a:r>
          </a:p>
          <a:p>
            <a:pPr eaLnBrk="1" hangingPunct="1"/>
            <a:r>
              <a:rPr lang="ja-JP" altLang="en-US" dirty="0" smtClean="0"/>
              <a:t>その過程は、電子による逆コンプトン散乱、陽子から生成されたパイオンの崩壊があげられます。</a:t>
            </a:r>
          </a:p>
          <a:p>
            <a:pPr eaLnBrk="1" hangingPunct="1"/>
            <a:endParaRPr lang="ja-JP" altLang="en-US" dirty="0" smtClean="0"/>
          </a:p>
          <a:p>
            <a:pPr eaLnBrk="1" hangingPunct="1"/>
            <a:r>
              <a:rPr lang="ja-JP" altLang="en-US" dirty="0" smtClean="0"/>
              <a:t>右図はいくつかの実験グループが出した観測結果です。</a:t>
            </a:r>
          </a:p>
          <a:p>
            <a:pPr eaLnBrk="1" hangingPunct="1"/>
            <a:r>
              <a:rPr lang="en-US" altLang="ja-JP" dirty="0" err="1" smtClean="0"/>
              <a:t>GeV</a:t>
            </a:r>
            <a:r>
              <a:rPr lang="ja-JP" altLang="en-US" dirty="0" smtClean="0"/>
              <a:t>領域では</a:t>
            </a:r>
            <a:r>
              <a:rPr lang="en-US" altLang="ja-JP" dirty="0" smtClean="0"/>
              <a:t>EGRET</a:t>
            </a:r>
            <a:r>
              <a:rPr lang="ja-JP" altLang="en-US" dirty="0" smtClean="0"/>
              <a:t>が結果をだしていて、エクセスが観測されています。</a:t>
            </a:r>
          </a:p>
          <a:p>
            <a:pPr eaLnBrk="1" hangingPunct="1"/>
            <a:r>
              <a:rPr lang="ja-JP" altLang="en-US" dirty="0" smtClean="0"/>
              <a:t>このエクセスを説明するため、ダークマターからのガンマ線の生成という過程も考えられています。</a:t>
            </a:r>
          </a:p>
          <a:p>
            <a:pPr eaLnBrk="1" hangingPunct="1"/>
            <a:r>
              <a:rPr lang="en-US" altLang="ja-JP" dirty="0" err="1" smtClean="0"/>
              <a:t>TeV</a:t>
            </a:r>
            <a:r>
              <a:rPr lang="ja-JP" altLang="en-US" dirty="0" smtClean="0"/>
              <a:t>領域では</a:t>
            </a:r>
            <a:r>
              <a:rPr lang="en-US" altLang="ja-JP" dirty="0" err="1" smtClean="0"/>
              <a:t>Milagro</a:t>
            </a:r>
            <a:r>
              <a:rPr lang="ja-JP" altLang="en-US" dirty="0" smtClean="0"/>
              <a:t>が唯一ポジティブな結果をだしています。</a:t>
            </a:r>
          </a:p>
          <a:p>
            <a:pPr eaLnBrk="1" hangingPunct="1"/>
            <a:r>
              <a:rPr lang="ja-JP" altLang="en-US" dirty="0" smtClean="0"/>
              <a:t>本研究では、１０－数１００</a:t>
            </a:r>
            <a:r>
              <a:rPr lang="en-US" altLang="ja-JP" dirty="0" err="1" smtClean="0"/>
              <a:t>TeV</a:t>
            </a:r>
            <a:r>
              <a:rPr lang="ja-JP" altLang="en-US" dirty="0" smtClean="0"/>
              <a:t>の領域を観測し、</a:t>
            </a:r>
          </a:p>
          <a:p>
            <a:pPr eaLnBrk="1" hangingPunct="1"/>
            <a:r>
              <a:rPr lang="ja-JP" altLang="en-US" dirty="0" smtClean="0"/>
              <a:t>生成過程の制限をつけることを目的としました。</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20167228-2926-4159-AE3A-D5685FCEFACE}" type="slidenum">
              <a:rPr lang="en-US" altLang="ja-JP"/>
              <a:pPr/>
              <a:t>15</a:t>
            </a:fld>
            <a:endParaRPr lang="en-US" altLang="ja-JP"/>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altLang="ja-JP" smtClean="0"/>
              <a:t>Additionally we limit zenith angle less than 25 deg.</a:t>
            </a:r>
          </a:p>
          <a:p>
            <a:pPr eaLnBrk="1" hangingPunct="1"/>
            <a:r>
              <a:rPr lang="en-US" altLang="ja-JP" smtClean="0"/>
              <a:t>Because we estimate primary energy from shower size without considering the zenith angle in this work for simple analysis.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876F76B7-220D-4505-B5A5-D8833315C393}" type="datetimeFigureOut">
              <a:rPr kumimoji="1" lang="ja-JP" altLang="en-US" smtClean="0"/>
              <a:pPr/>
              <a:t>2010/12/15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7CCF039-FEE9-4BD0-B32E-C1D1616880C8}"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76F76B7-220D-4505-B5A5-D8833315C393}" type="datetimeFigureOut">
              <a:rPr kumimoji="1" lang="ja-JP" altLang="en-US" smtClean="0"/>
              <a:pPr/>
              <a:t>2010/12/15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7CCF039-FEE9-4BD0-B32E-C1D1616880C8}"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76F76B7-220D-4505-B5A5-D8833315C393}" type="datetimeFigureOut">
              <a:rPr kumimoji="1" lang="ja-JP" altLang="en-US" smtClean="0"/>
              <a:pPr/>
              <a:t>2010/12/15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7CCF039-FEE9-4BD0-B32E-C1D1616880C8}" type="slidenum">
              <a:rPr kumimoji="1" lang="ja-JP" altLang="en-US" smtClean="0"/>
              <a:pPr/>
              <a:t>&lt;#&gt;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31st ICRC 2009 @Lodz 08th Jul. 2009</a:t>
            </a:r>
          </a:p>
        </p:txBody>
      </p:sp>
      <p:sp>
        <p:nvSpPr>
          <p:cNvPr id="5" name="Rectangle 6"/>
          <p:cNvSpPr>
            <a:spLocks noGrp="1" noChangeArrowheads="1"/>
          </p:cNvSpPr>
          <p:nvPr>
            <p:ph type="sldNum" sz="quarter" idx="12"/>
          </p:nvPr>
        </p:nvSpPr>
        <p:spPr>
          <a:ln/>
        </p:spPr>
        <p:txBody>
          <a:bodyPr/>
          <a:lstStyle>
            <a:lvl1pPr>
              <a:defRPr/>
            </a:lvl1pPr>
          </a:lstStyle>
          <a:p>
            <a:pPr>
              <a:defRPr/>
            </a:pPr>
            <a:fld id="{CDAE2C16-E23D-41AE-AF91-2734A54D3FC2}" type="slidenum">
              <a:rPr lang="en-US" altLang="ja-JP"/>
              <a:pPr>
                <a:defRPr/>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31st ICRC 2009 @Lodz 08th Jul. 2009</a:t>
            </a:r>
          </a:p>
        </p:txBody>
      </p:sp>
      <p:sp>
        <p:nvSpPr>
          <p:cNvPr id="7" name="Rectangle 6"/>
          <p:cNvSpPr>
            <a:spLocks noGrp="1" noChangeArrowheads="1"/>
          </p:cNvSpPr>
          <p:nvPr>
            <p:ph type="sldNum" sz="quarter" idx="12"/>
          </p:nvPr>
        </p:nvSpPr>
        <p:spPr>
          <a:ln/>
        </p:spPr>
        <p:txBody>
          <a:bodyPr/>
          <a:lstStyle>
            <a:lvl1pPr>
              <a:defRPr/>
            </a:lvl1pPr>
          </a:lstStyle>
          <a:p>
            <a:pPr>
              <a:defRPr/>
            </a:pPr>
            <a:fld id="{448866CB-56D0-4323-89C7-60D07FEF441A}" type="slidenum">
              <a:rPr lang="en-US" altLang="ja-JP"/>
              <a:pPr>
                <a:defRPr/>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76F76B7-220D-4505-B5A5-D8833315C393}" type="datetimeFigureOut">
              <a:rPr kumimoji="1" lang="ja-JP" altLang="en-US" smtClean="0"/>
              <a:pPr/>
              <a:t>2010/12/15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7CCF039-FEE9-4BD0-B32E-C1D1616880C8}"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876F76B7-220D-4505-B5A5-D8833315C393}" type="datetimeFigureOut">
              <a:rPr kumimoji="1" lang="ja-JP" altLang="en-US" smtClean="0"/>
              <a:pPr/>
              <a:t>2010/12/15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7CCF039-FEE9-4BD0-B32E-C1D1616880C8}"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876F76B7-220D-4505-B5A5-D8833315C393}" type="datetimeFigureOut">
              <a:rPr kumimoji="1" lang="ja-JP" altLang="en-US" smtClean="0"/>
              <a:pPr/>
              <a:t>2010/12/15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7CCF039-FEE9-4BD0-B32E-C1D1616880C8}"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876F76B7-220D-4505-B5A5-D8833315C393}" type="datetimeFigureOut">
              <a:rPr kumimoji="1" lang="ja-JP" altLang="en-US" smtClean="0"/>
              <a:pPr/>
              <a:t>2010/12/15</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7CCF039-FEE9-4BD0-B32E-C1D1616880C8}"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876F76B7-220D-4505-B5A5-D8833315C393}" type="datetimeFigureOut">
              <a:rPr kumimoji="1" lang="ja-JP" altLang="en-US" smtClean="0"/>
              <a:pPr/>
              <a:t>2010/12/15</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7CCF039-FEE9-4BD0-B32E-C1D1616880C8}"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76F76B7-220D-4505-B5A5-D8833315C393}" type="datetimeFigureOut">
              <a:rPr kumimoji="1" lang="ja-JP" altLang="en-US" smtClean="0"/>
              <a:pPr/>
              <a:t>2010/12/15</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7CCF039-FEE9-4BD0-B32E-C1D1616880C8}"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876F76B7-220D-4505-B5A5-D8833315C393}" type="datetimeFigureOut">
              <a:rPr kumimoji="1" lang="ja-JP" altLang="en-US" smtClean="0"/>
              <a:pPr/>
              <a:t>2010/12/15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7CCF039-FEE9-4BD0-B32E-C1D1616880C8}"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876F76B7-220D-4505-B5A5-D8833315C393}" type="datetimeFigureOut">
              <a:rPr kumimoji="1" lang="ja-JP" altLang="en-US" smtClean="0"/>
              <a:pPr/>
              <a:t>2010/12/15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7CCF039-FEE9-4BD0-B32E-C1D1616880C8}"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F76B7-220D-4505-B5A5-D8833315C393}" type="datetimeFigureOut">
              <a:rPr kumimoji="1" lang="ja-JP" altLang="en-US" smtClean="0"/>
              <a:pPr/>
              <a:t>2010/12/15</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CF039-FEE9-4BD0-B32E-C1D1616880C8}"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wm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2.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7.bin"/><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oleObject" Target="../embeddings/Microsoft_Office_Excel_97-2003_______1.xls"/></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1.png"/><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5"/>
          <p:cNvSpPr>
            <a:spLocks noGrp="1"/>
          </p:cNvSpPr>
          <p:nvPr>
            <p:ph type="sldNum" sz="quarter" idx="12"/>
          </p:nvPr>
        </p:nvSpPr>
        <p:spPr/>
        <p:txBody>
          <a:bodyPr/>
          <a:lstStyle/>
          <a:p>
            <a:pPr>
              <a:defRPr/>
            </a:pPr>
            <a:fld id="{B9EDB35D-1691-4C2D-B37B-D9ACF613526A}" type="slidenum">
              <a:rPr lang="en-US" altLang="ja-JP"/>
              <a:pPr>
                <a:defRPr/>
              </a:pPr>
              <a:t>1</a:t>
            </a:fld>
            <a:endParaRPr lang="en-US" altLang="ja-JP" dirty="0"/>
          </a:p>
        </p:txBody>
      </p:sp>
      <p:sp>
        <p:nvSpPr>
          <p:cNvPr id="6176" name="Rectangle 32"/>
          <p:cNvSpPr>
            <a:spLocks noChangeArrowheads="1"/>
          </p:cNvSpPr>
          <p:nvPr/>
        </p:nvSpPr>
        <p:spPr bwMode="auto">
          <a:xfrm>
            <a:off x="-60325" y="88900"/>
            <a:ext cx="9226550" cy="2332038"/>
          </a:xfrm>
          <a:prstGeom prst="rect">
            <a:avLst/>
          </a:prstGeom>
          <a:solidFill>
            <a:schemeClr val="bg1">
              <a:alpha val="39999"/>
            </a:schemeClr>
          </a:solidFill>
          <a:ln w="9525">
            <a:noFill/>
            <a:miter lim="800000"/>
            <a:headEnd/>
            <a:tailEnd/>
          </a:ln>
          <a:effectLst/>
        </p:spPr>
        <p:txBody>
          <a:bodyPr anchor="ctr"/>
          <a:lstStyle/>
          <a:p>
            <a:pPr algn="ctr">
              <a:defRPr/>
            </a:pPr>
            <a:r>
              <a:rPr lang="en-US" altLang="ja-JP" sz="3600" b="1" dirty="0">
                <a:solidFill>
                  <a:schemeClr val="accent2"/>
                </a:solidFill>
                <a:latin typeface="+mj-ea"/>
                <a:ea typeface="+mj-ea"/>
              </a:rPr>
              <a:t>Upper Limit of the Diffuse Gamma Ray Flux </a:t>
            </a:r>
            <a:br>
              <a:rPr lang="en-US" altLang="ja-JP" sz="3600" b="1" dirty="0">
                <a:solidFill>
                  <a:schemeClr val="accent2"/>
                </a:solidFill>
                <a:latin typeface="+mj-ea"/>
                <a:ea typeface="+mj-ea"/>
              </a:rPr>
            </a:br>
            <a:r>
              <a:rPr lang="en-US" altLang="ja-JP" sz="3600" b="1" dirty="0">
                <a:solidFill>
                  <a:schemeClr val="accent2"/>
                </a:solidFill>
                <a:latin typeface="+mj-ea"/>
                <a:ea typeface="+mj-ea"/>
              </a:rPr>
              <a:t>using GRAPES-3 Experiment</a:t>
            </a:r>
          </a:p>
        </p:txBody>
      </p:sp>
      <p:sp>
        <p:nvSpPr>
          <p:cNvPr id="6177" name="Rectangle 33"/>
          <p:cNvSpPr>
            <a:spLocks noChangeArrowheads="1"/>
          </p:cNvSpPr>
          <p:nvPr/>
        </p:nvSpPr>
        <p:spPr bwMode="auto">
          <a:xfrm>
            <a:off x="261938" y="4652963"/>
            <a:ext cx="8602662" cy="2089150"/>
          </a:xfrm>
          <a:prstGeom prst="rect">
            <a:avLst/>
          </a:prstGeom>
          <a:noFill/>
          <a:ln w="9525">
            <a:noFill/>
            <a:miter lim="800000"/>
            <a:headEnd/>
            <a:tailEnd/>
          </a:ln>
          <a:effectLst/>
        </p:spPr>
        <p:txBody>
          <a:bodyPr/>
          <a:lstStyle/>
          <a:p>
            <a:pPr marL="342900" indent="-342900" algn="ctr">
              <a:lnSpc>
                <a:spcPct val="90000"/>
              </a:lnSpc>
              <a:spcBef>
                <a:spcPct val="20000"/>
              </a:spcBef>
              <a:defRPr/>
            </a:pPr>
            <a:r>
              <a:rPr lang="en-US" altLang="ja-JP" sz="2400" b="1" dirty="0">
                <a:solidFill>
                  <a:schemeClr val="accent2"/>
                </a:solidFill>
                <a:latin typeface="+mj-ea"/>
                <a:ea typeface="+mj-ea"/>
              </a:rPr>
              <a:t>Yoshio Hayashi</a:t>
            </a:r>
          </a:p>
          <a:p>
            <a:pPr marL="342900" indent="-342900" algn="ctr">
              <a:lnSpc>
                <a:spcPct val="90000"/>
              </a:lnSpc>
              <a:spcBef>
                <a:spcPct val="20000"/>
              </a:spcBef>
              <a:defRPr/>
            </a:pPr>
            <a:r>
              <a:rPr lang="en-US" altLang="ja-JP" sz="2400" b="1" dirty="0">
                <a:latin typeface="+mj-ea"/>
                <a:ea typeface="+mj-ea"/>
              </a:rPr>
              <a:t>(Osaka City University)</a:t>
            </a:r>
          </a:p>
          <a:p>
            <a:pPr marL="342900" indent="-342900" algn="ctr">
              <a:lnSpc>
                <a:spcPct val="90000"/>
              </a:lnSpc>
              <a:spcBef>
                <a:spcPct val="20000"/>
              </a:spcBef>
              <a:defRPr/>
            </a:pPr>
            <a:r>
              <a:rPr lang="en-US" altLang="ja-JP" sz="2400" b="1" dirty="0">
                <a:latin typeface="+mj-ea"/>
                <a:ea typeface="+mj-ea"/>
              </a:rPr>
              <a:t>on behalf of The GRAPES-3 collaboration</a:t>
            </a:r>
          </a:p>
          <a:p>
            <a:pPr marL="342900" indent="-342900" algn="ctr">
              <a:lnSpc>
                <a:spcPct val="90000"/>
              </a:lnSpc>
              <a:spcBef>
                <a:spcPct val="20000"/>
              </a:spcBef>
              <a:defRPr/>
            </a:pPr>
            <a:endParaRPr lang="en-US" altLang="ja-JP" sz="2000" b="1" dirty="0">
              <a:ea typeface="ＭＳ Ｐゴシック" pitchFamily="50" charset="-128"/>
            </a:endParaRPr>
          </a:p>
          <a:p>
            <a:pPr marL="342900" indent="-342900" algn="ctr">
              <a:lnSpc>
                <a:spcPct val="90000"/>
              </a:lnSpc>
              <a:spcBef>
                <a:spcPct val="20000"/>
              </a:spcBef>
              <a:defRPr/>
            </a:pPr>
            <a:r>
              <a:rPr lang="en-US" altLang="ja-JP" sz="2000" b="1" dirty="0">
                <a:latin typeface="+mj-ea"/>
                <a:ea typeface="+mj-ea"/>
              </a:rPr>
              <a:t>                                                         </a:t>
            </a:r>
            <a:r>
              <a:rPr lang="en-US" altLang="ja-JP" sz="2000" b="1" dirty="0" smtClean="0">
                <a:latin typeface="+mj-ea"/>
                <a:ea typeface="+mj-ea"/>
              </a:rPr>
              <a:t>2010/12/15 </a:t>
            </a:r>
            <a:r>
              <a:rPr lang="en-US" altLang="ja-JP" sz="2000" b="1" dirty="0">
                <a:latin typeface="+mj-ea"/>
                <a:ea typeface="+mj-ea"/>
              </a:rPr>
              <a:t>at Ooty</a:t>
            </a:r>
          </a:p>
        </p:txBody>
      </p:sp>
      <p:pic>
        <p:nvPicPr>
          <p:cNvPr id="11269" name="Picture 34" descr="D:\Photo\DSC00243.JPG"/>
          <p:cNvPicPr>
            <a:picLocks noChangeAspect="1" noChangeArrowheads="1"/>
          </p:cNvPicPr>
          <p:nvPr/>
        </p:nvPicPr>
        <p:blipFill>
          <a:blip r:embed="rId3" cstate="print"/>
          <a:srcRect/>
          <a:stretch>
            <a:fillRect/>
          </a:stretch>
        </p:blipFill>
        <p:spPr bwMode="auto">
          <a:xfrm>
            <a:off x="-1588" y="2205038"/>
            <a:ext cx="9145588" cy="2009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52BCFF6D-FDB0-4251-A421-078ADE731C5A}" type="slidenum">
              <a:rPr lang="en-US" altLang="ja-JP" smtClean="0"/>
              <a:pPr>
                <a:defRPr/>
              </a:pPr>
              <a:t>10</a:t>
            </a:fld>
            <a:endParaRPr lang="en-US" altLang="ja-JP"/>
          </a:p>
        </p:txBody>
      </p:sp>
      <p:graphicFrame>
        <p:nvGraphicFramePr>
          <p:cNvPr id="5" name="グラフ 4"/>
          <p:cNvGraphicFramePr/>
          <p:nvPr/>
        </p:nvGraphicFramePr>
        <p:xfrm>
          <a:off x="107504" y="260648"/>
          <a:ext cx="8712968" cy="648072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p:cNvGraphicFramePr>
            <a:graphicFrameLocks noGrp="1"/>
          </p:cNvGraphicFramePr>
          <p:nvPr/>
        </p:nvGraphicFramePr>
        <p:xfrm>
          <a:off x="107504" y="620688"/>
          <a:ext cx="7381461" cy="5544616"/>
        </p:xfrm>
        <a:graphic>
          <a:graphicData uri="http://schemas.openxmlformats.org/drawingml/2006/chart">
            <c:chart xmlns:c="http://schemas.openxmlformats.org/drawingml/2006/chart" xmlns:r="http://schemas.openxmlformats.org/officeDocument/2006/relationships" r:id="rId3"/>
          </a:graphicData>
        </a:graphic>
      </p:graphicFrame>
      <p:sp>
        <p:nvSpPr>
          <p:cNvPr id="11" name="スライド番号プレースホルダ 5"/>
          <p:cNvSpPr>
            <a:spLocks noGrp="1"/>
          </p:cNvSpPr>
          <p:nvPr>
            <p:ph type="sldNum" sz="quarter" idx="12"/>
          </p:nvPr>
        </p:nvSpPr>
        <p:spPr/>
        <p:txBody>
          <a:bodyPr/>
          <a:lstStyle/>
          <a:p>
            <a:pPr>
              <a:defRPr/>
            </a:pPr>
            <a:fld id="{6795B631-F3ED-479E-B03D-D36DCBC08A9E}" type="slidenum">
              <a:rPr lang="en-US" altLang="ja-JP"/>
              <a:pPr>
                <a:defRPr/>
              </a:pPr>
              <a:t>11</a:t>
            </a:fld>
            <a:endParaRPr lang="en-US" altLang="ja-JP" dirty="0"/>
          </a:p>
        </p:txBody>
      </p:sp>
      <p:sp>
        <p:nvSpPr>
          <p:cNvPr id="16" name="テキスト ボックス 15"/>
          <p:cNvSpPr txBox="1"/>
          <p:nvPr/>
        </p:nvSpPr>
        <p:spPr>
          <a:xfrm>
            <a:off x="2555776" y="5949280"/>
            <a:ext cx="2952328" cy="369332"/>
          </a:xfrm>
          <a:prstGeom prst="rect">
            <a:avLst/>
          </a:prstGeom>
          <a:noFill/>
        </p:spPr>
        <p:txBody>
          <a:bodyPr wrap="square" rtlCol="0">
            <a:spAutoFit/>
          </a:bodyPr>
          <a:lstStyle/>
          <a:p>
            <a:r>
              <a:rPr kumimoji="1" lang="en-US" altLang="ja-JP" dirty="0" smtClean="0">
                <a:latin typeface="+mn-ea"/>
                <a:ea typeface="+mn-ea"/>
              </a:rPr>
              <a:t>Gamma Ray Energy (</a:t>
            </a:r>
            <a:r>
              <a:rPr kumimoji="1" lang="en-US" altLang="ja-JP" dirty="0" err="1" smtClean="0">
                <a:latin typeface="+mn-ea"/>
                <a:ea typeface="+mn-ea"/>
              </a:rPr>
              <a:t>TeV</a:t>
            </a:r>
            <a:r>
              <a:rPr kumimoji="1" lang="en-US" altLang="ja-JP" dirty="0" smtClean="0">
                <a:latin typeface="+mn-ea"/>
                <a:ea typeface="+mn-ea"/>
              </a:rPr>
              <a:t>)</a:t>
            </a:r>
            <a:endParaRPr kumimoji="1" lang="ja-JP" altLang="en-US" dirty="0" smtClean="0">
              <a:latin typeface="+mn-ea"/>
              <a:ea typeface="+mn-ea"/>
            </a:endParaRPr>
          </a:p>
        </p:txBody>
      </p:sp>
      <p:sp>
        <p:nvSpPr>
          <p:cNvPr id="17" name="テキスト ボックス 16"/>
          <p:cNvSpPr txBox="1"/>
          <p:nvPr/>
        </p:nvSpPr>
        <p:spPr>
          <a:xfrm>
            <a:off x="683568" y="5445224"/>
            <a:ext cx="6912768" cy="369332"/>
          </a:xfrm>
          <a:prstGeom prst="rect">
            <a:avLst/>
          </a:prstGeom>
          <a:solidFill>
            <a:schemeClr val="bg1"/>
          </a:solidFill>
        </p:spPr>
        <p:txBody>
          <a:bodyPr wrap="square" rtlCol="0">
            <a:spAutoFit/>
          </a:bodyPr>
          <a:lstStyle/>
          <a:p>
            <a:r>
              <a:rPr kumimoji="1" lang="ja-JP" altLang="en-US" dirty="0" smtClean="0">
                <a:latin typeface="+mn-ea"/>
                <a:ea typeface="+mn-ea"/>
              </a:rPr>
              <a:t>　</a:t>
            </a:r>
            <a:r>
              <a:rPr kumimoji="1" lang="en-US" altLang="ja-JP" dirty="0" smtClean="0">
                <a:latin typeface="+mn-ea"/>
                <a:ea typeface="+mn-ea"/>
              </a:rPr>
              <a:t> 10</a:t>
            </a:r>
            <a:r>
              <a:rPr kumimoji="1" lang="en-US" altLang="ja-JP" baseline="30000" dirty="0" smtClean="0">
                <a:latin typeface="+mn-ea"/>
                <a:ea typeface="+mn-ea"/>
              </a:rPr>
              <a:t>1</a:t>
            </a:r>
            <a:r>
              <a:rPr kumimoji="1" lang="en-US" altLang="ja-JP" dirty="0" smtClean="0">
                <a:latin typeface="+mn-ea"/>
                <a:ea typeface="+mn-ea"/>
              </a:rPr>
              <a:t>                        </a:t>
            </a:r>
            <a:r>
              <a:rPr lang="en-US" altLang="ja-JP" dirty="0" smtClean="0">
                <a:latin typeface="+mn-ea"/>
              </a:rPr>
              <a:t>10</a:t>
            </a:r>
            <a:r>
              <a:rPr lang="en-US" altLang="ja-JP" baseline="30000" dirty="0" smtClean="0">
                <a:latin typeface="+mn-ea"/>
              </a:rPr>
              <a:t>2</a:t>
            </a:r>
            <a:r>
              <a:rPr kumimoji="1" lang="en-US" altLang="ja-JP" dirty="0" smtClean="0">
                <a:latin typeface="+mn-ea"/>
                <a:ea typeface="+mn-ea"/>
              </a:rPr>
              <a:t>                         10</a:t>
            </a:r>
            <a:r>
              <a:rPr kumimoji="1" lang="en-US" altLang="ja-JP" baseline="30000" dirty="0" smtClean="0">
                <a:latin typeface="+mn-ea"/>
                <a:ea typeface="+mn-ea"/>
              </a:rPr>
              <a:t>3  </a:t>
            </a:r>
            <a:endParaRPr kumimoji="1" lang="ja-JP" altLang="en-US" baseline="30000" dirty="0" smtClean="0">
              <a:latin typeface="+mn-ea"/>
              <a:ea typeface="+mn-ea"/>
            </a:endParaRPr>
          </a:p>
        </p:txBody>
      </p:sp>
      <p:sp>
        <p:nvSpPr>
          <p:cNvPr id="18" name="テキスト ボックス 17"/>
          <p:cNvSpPr txBox="1"/>
          <p:nvPr/>
        </p:nvSpPr>
        <p:spPr>
          <a:xfrm>
            <a:off x="467544" y="1412776"/>
            <a:ext cx="576064" cy="4196020"/>
          </a:xfrm>
          <a:prstGeom prst="rect">
            <a:avLst/>
          </a:prstGeom>
          <a:solidFill>
            <a:schemeClr val="bg1"/>
          </a:solidFill>
        </p:spPr>
        <p:txBody>
          <a:bodyPr wrap="square" rtlCol="0">
            <a:spAutoFit/>
          </a:bodyPr>
          <a:lstStyle/>
          <a:p>
            <a:r>
              <a:rPr kumimoji="1" lang="en-US" altLang="ja-JP" sz="1600" dirty="0" smtClean="0">
                <a:latin typeface="+mn-ea"/>
                <a:ea typeface="+mn-ea"/>
              </a:rPr>
              <a:t>  1</a:t>
            </a:r>
          </a:p>
          <a:p>
            <a:endParaRPr lang="en-US" altLang="ja-JP" sz="1600" dirty="0" smtClean="0">
              <a:latin typeface="+mn-ea"/>
              <a:ea typeface="+mn-ea"/>
            </a:endParaRPr>
          </a:p>
          <a:p>
            <a:endParaRPr lang="en-US" altLang="ja-JP" sz="1600" dirty="0">
              <a:latin typeface="+mn-ea"/>
              <a:ea typeface="+mn-ea"/>
            </a:endParaRPr>
          </a:p>
          <a:p>
            <a:r>
              <a:rPr kumimoji="1" lang="en-US" altLang="ja-JP" sz="1600" dirty="0" smtClean="0">
                <a:latin typeface="+mn-ea"/>
                <a:ea typeface="+mn-ea"/>
              </a:rPr>
              <a:t>10</a:t>
            </a:r>
            <a:r>
              <a:rPr kumimoji="1" lang="en-US" altLang="ja-JP" sz="1600" baseline="30000" dirty="0" smtClean="0">
                <a:latin typeface="+mn-ea"/>
                <a:ea typeface="+mn-ea"/>
              </a:rPr>
              <a:t>-1</a:t>
            </a:r>
          </a:p>
          <a:p>
            <a:endParaRPr lang="en-US" altLang="ja-JP" sz="1600" dirty="0">
              <a:latin typeface="+mn-ea"/>
              <a:ea typeface="+mn-ea"/>
            </a:endParaRPr>
          </a:p>
          <a:p>
            <a:endParaRPr kumimoji="1" lang="en-US" altLang="ja-JP" sz="1600" dirty="0" smtClean="0">
              <a:latin typeface="+mn-ea"/>
              <a:ea typeface="+mn-ea"/>
            </a:endParaRPr>
          </a:p>
          <a:p>
            <a:r>
              <a:rPr lang="en-US" altLang="ja-JP" sz="1600" dirty="0" smtClean="0">
                <a:latin typeface="+mn-ea"/>
                <a:ea typeface="+mn-ea"/>
              </a:rPr>
              <a:t>10</a:t>
            </a:r>
            <a:r>
              <a:rPr lang="en-US" altLang="ja-JP" sz="1600" baseline="30000" dirty="0" smtClean="0">
                <a:latin typeface="+mn-ea"/>
                <a:ea typeface="+mn-ea"/>
              </a:rPr>
              <a:t>-2</a:t>
            </a:r>
          </a:p>
          <a:p>
            <a:endParaRPr kumimoji="1" lang="en-US" altLang="ja-JP" sz="1600" dirty="0">
              <a:latin typeface="+mn-ea"/>
              <a:ea typeface="+mn-ea"/>
            </a:endParaRPr>
          </a:p>
          <a:p>
            <a:endParaRPr kumimoji="1" lang="en-US" altLang="ja-JP" sz="1600" dirty="0">
              <a:latin typeface="+mn-ea"/>
              <a:ea typeface="+mn-ea"/>
            </a:endParaRPr>
          </a:p>
          <a:p>
            <a:r>
              <a:rPr lang="en-US" altLang="ja-JP" sz="1600" dirty="0" smtClean="0">
                <a:latin typeface="+mn-ea"/>
                <a:ea typeface="+mn-ea"/>
              </a:rPr>
              <a:t>10</a:t>
            </a:r>
            <a:r>
              <a:rPr lang="en-US" altLang="ja-JP" sz="1600" baseline="30000" dirty="0" smtClean="0">
                <a:latin typeface="+mn-ea"/>
                <a:ea typeface="+mn-ea"/>
              </a:rPr>
              <a:t>-3</a:t>
            </a:r>
          </a:p>
          <a:p>
            <a:endParaRPr kumimoji="1" lang="en-US" altLang="ja-JP" sz="1600" dirty="0">
              <a:latin typeface="+mn-ea"/>
              <a:ea typeface="+mn-ea"/>
            </a:endParaRPr>
          </a:p>
          <a:p>
            <a:endParaRPr kumimoji="1" lang="en-US" altLang="ja-JP" sz="1600" dirty="0">
              <a:latin typeface="+mn-ea"/>
              <a:ea typeface="+mn-ea"/>
            </a:endParaRPr>
          </a:p>
          <a:p>
            <a:r>
              <a:rPr lang="en-US" altLang="ja-JP" sz="1600" dirty="0" smtClean="0">
                <a:latin typeface="+mn-ea"/>
                <a:ea typeface="+mn-ea"/>
              </a:rPr>
              <a:t>10</a:t>
            </a:r>
            <a:r>
              <a:rPr lang="en-US" altLang="ja-JP" sz="1600" baseline="30000" dirty="0" smtClean="0">
                <a:latin typeface="+mn-ea"/>
                <a:ea typeface="+mn-ea"/>
              </a:rPr>
              <a:t>-4</a:t>
            </a:r>
          </a:p>
          <a:p>
            <a:endParaRPr kumimoji="1" lang="en-US" altLang="ja-JP" sz="1600" dirty="0">
              <a:latin typeface="+mn-ea"/>
              <a:ea typeface="+mn-ea"/>
            </a:endParaRPr>
          </a:p>
          <a:p>
            <a:endParaRPr kumimoji="1" lang="en-US" altLang="ja-JP" sz="1600" dirty="0">
              <a:latin typeface="+mn-ea"/>
              <a:ea typeface="+mn-ea"/>
            </a:endParaRPr>
          </a:p>
          <a:p>
            <a:r>
              <a:rPr lang="en-US" altLang="ja-JP" sz="1600" dirty="0" smtClean="0">
                <a:latin typeface="+mn-ea"/>
                <a:ea typeface="+mn-ea"/>
              </a:rPr>
              <a:t>10</a:t>
            </a:r>
            <a:r>
              <a:rPr lang="en-US" altLang="ja-JP" sz="1600" baseline="30000" dirty="0" smtClean="0">
                <a:latin typeface="+mn-ea"/>
                <a:ea typeface="+mn-ea"/>
              </a:rPr>
              <a:t>-5</a:t>
            </a:r>
          </a:p>
          <a:p>
            <a:endParaRPr kumimoji="1" lang="ja-JP" altLang="en-US" sz="1600" baseline="30000" dirty="0" smtClean="0">
              <a:latin typeface="+mn-ea"/>
              <a:ea typeface="+mn-ea"/>
            </a:endParaRPr>
          </a:p>
        </p:txBody>
      </p:sp>
      <p:sp>
        <p:nvSpPr>
          <p:cNvPr id="19" name="テキスト ボックス 18"/>
          <p:cNvSpPr txBox="1"/>
          <p:nvPr/>
        </p:nvSpPr>
        <p:spPr>
          <a:xfrm rot="16200000">
            <a:off x="-1183486" y="2956302"/>
            <a:ext cx="2736304" cy="369332"/>
          </a:xfrm>
          <a:prstGeom prst="rect">
            <a:avLst/>
          </a:prstGeom>
          <a:noFill/>
        </p:spPr>
        <p:txBody>
          <a:bodyPr wrap="square" rtlCol="0">
            <a:spAutoFit/>
          </a:bodyPr>
          <a:lstStyle/>
          <a:p>
            <a:r>
              <a:rPr kumimoji="1" lang="en-US" altLang="ja-JP" dirty="0" err="1" smtClean="0">
                <a:latin typeface="+mn-ea"/>
                <a:ea typeface="+mn-ea"/>
              </a:rPr>
              <a:t>I</a:t>
            </a:r>
            <a:r>
              <a:rPr kumimoji="1" lang="en-US" altLang="ja-JP" baseline="-25000" dirty="0" err="1" smtClean="0">
                <a:latin typeface="+mn-ea"/>
                <a:ea typeface="+mn-ea"/>
              </a:rPr>
              <a:t>γ</a:t>
            </a:r>
            <a:r>
              <a:rPr kumimoji="1" lang="ja-JP" altLang="en-US" dirty="0" smtClean="0">
                <a:latin typeface="+mn-ea"/>
                <a:ea typeface="+mn-ea"/>
              </a:rPr>
              <a:t>／</a:t>
            </a:r>
            <a:r>
              <a:rPr kumimoji="1" lang="en-US" altLang="ja-JP" dirty="0" smtClean="0">
                <a:latin typeface="+mn-ea"/>
                <a:ea typeface="+mn-ea"/>
              </a:rPr>
              <a:t>I</a:t>
            </a:r>
            <a:r>
              <a:rPr kumimoji="1" lang="en-US" altLang="ja-JP" baseline="-25000" dirty="0" smtClean="0">
                <a:latin typeface="+mn-ea"/>
                <a:ea typeface="+mn-ea"/>
              </a:rPr>
              <a:t>CR</a:t>
            </a:r>
            <a:r>
              <a:rPr kumimoji="1" lang="ja-JP" altLang="en-US" dirty="0" smtClean="0">
                <a:latin typeface="+mn-ea"/>
                <a:ea typeface="+mn-ea"/>
              </a:rPr>
              <a:t>　</a:t>
            </a:r>
            <a:r>
              <a:rPr kumimoji="1" lang="en-US" altLang="ja-JP" dirty="0" smtClean="0">
                <a:latin typeface="+mn-ea"/>
                <a:ea typeface="+mn-ea"/>
              </a:rPr>
              <a:t>Upper Limit</a:t>
            </a:r>
            <a:endParaRPr kumimoji="1" lang="ja-JP" altLang="en-US" dirty="0" smtClean="0">
              <a:latin typeface="+mn-ea"/>
              <a:ea typeface="+mn-ea"/>
            </a:endParaRPr>
          </a:p>
        </p:txBody>
      </p:sp>
      <p:sp>
        <p:nvSpPr>
          <p:cNvPr id="14" name="テキスト ボックス 13"/>
          <p:cNvSpPr txBox="1"/>
          <p:nvPr/>
        </p:nvSpPr>
        <p:spPr>
          <a:xfrm>
            <a:off x="6948264" y="3645024"/>
            <a:ext cx="2016224" cy="646331"/>
          </a:xfrm>
          <a:prstGeom prst="rect">
            <a:avLst/>
          </a:prstGeom>
          <a:solidFill>
            <a:schemeClr val="accent6"/>
          </a:solidFill>
        </p:spPr>
        <p:txBody>
          <a:bodyPr wrap="square" rtlCol="0">
            <a:spAutoFit/>
          </a:bodyPr>
          <a:lstStyle/>
          <a:p>
            <a:r>
              <a:rPr kumimoji="1" lang="en-US" altLang="ja-JP" dirty="0" smtClean="0"/>
              <a:t> 85TeV:</a:t>
            </a:r>
            <a:r>
              <a:rPr lang="en-US" altLang="ja-JP" dirty="0" smtClean="0">
                <a:latin typeface="+mn-ea"/>
                <a:ea typeface="+mn-ea"/>
              </a:rPr>
              <a:t>1.4×10</a:t>
            </a:r>
            <a:r>
              <a:rPr lang="en-US" altLang="ja-JP" baseline="30000" dirty="0" smtClean="0">
                <a:latin typeface="+mn-ea"/>
                <a:ea typeface="+mn-ea"/>
              </a:rPr>
              <a:t>-4</a:t>
            </a:r>
          </a:p>
          <a:p>
            <a:r>
              <a:rPr lang="en-US" altLang="ja-JP" dirty="0" smtClean="0">
                <a:latin typeface="+mn-ea"/>
                <a:ea typeface="+mn-ea"/>
              </a:rPr>
              <a:t>130TeV : 4.2×10</a:t>
            </a:r>
            <a:r>
              <a:rPr lang="en-US" altLang="ja-JP" baseline="30000" dirty="0" smtClean="0">
                <a:latin typeface="+mn-ea"/>
                <a:ea typeface="+mn-ea"/>
              </a:rPr>
              <a:t>-5</a:t>
            </a:r>
            <a:endParaRPr kumimoji="1" lang="ja-JP"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スライド番号プレースホルダ 5"/>
          <p:cNvSpPr>
            <a:spLocks noGrp="1"/>
          </p:cNvSpPr>
          <p:nvPr>
            <p:ph type="sldNum" sz="quarter" idx="12"/>
          </p:nvPr>
        </p:nvSpPr>
        <p:spPr/>
        <p:txBody>
          <a:bodyPr/>
          <a:lstStyle/>
          <a:p>
            <a:pPr>
              <a:defRPr/>
            </a:pPr>
            <a:fld id="{8773114E-7E56-4267-B1A0-3C167E1992B2}" type="slidenum">
              <a:rPr lang="en-US" altLang="ja-JP"/>
              <a:pPr>
                <a:defRPr/>
              </a:pPr>
              <a:t>12</a:t>
            </a:fld>
            <a:endParaRPr lang="en-US" altLang="ja-JP"/>
          </a:p>
        </p:txBody>
      </p:sp>
      <p:sp>
        <p:nvSpPr>
          <p:cNvPr id="24579" name="Rectangle 2"/>
          <p:cNvSpPr>
            <a:spLocks noGrp="1" noChangeArrowheads="1"/>
          </p:cNvSpPr>
          <p:nvPr>
            <p:ph type="title"/>
          </p:nvPr>
        </p:nvSpPr>
        <p:spPr>
          <a:xfrm>
            <a:off x="457200" y="115888"/>
            <a:ext cx="8229600" cy="792832"/>
          </a:xfrm>
        </p:spPr>
        <p:txBody>
          <a:bodyPr/>
          <a:lstStyle/>
          <a:p>
            <a:pPr eaLnBrk="1" hangingPunct="1"/>
            <a:r>
              <a:rPr lang="en-US" altLang="ja-JP" sz="3200" dirty="0" smtClean="0">
                <a:latin typeface="+mj-ea"/>
              </a:rPr>
              <a:t>Source of The Diffuse Gamma Rays</a:t>
            </a:r>
          </a:p>
        </p:txBody>
      </p:sp>
      <p:sp>
        <p:nvSpPr>
          <p:cNvPr id="24580" name="AutoShape 4"/>
          <p:cNvSpPr>
            <a:spLocks noChangeArrowheads="1"/>
          </p:cNvSpPr>
          <p:nvPr/>
        </p:nvSpPr>
        <p:spPr bwMode="auto">
          <a:xfrm>
            <a:off x="703263" y="3062288"/>
            <a:ext cx="393700" cy="720725"/>
          </a:xfrm>
          <a:prstGeom prst="rightArrow">
            <a:avLst>
              <a:gd name="adj1" fmla="val 50000"/>
              <a:gd name="adj2" fmla="val 25000"/>
            </a:avLst>
          </a:prstGeom>
          <a:solidFill>
            <a:srgbClr val="ECB2C8"/>
          </a:solidFill>
          <a:ln w="9525">
            <a:noFill/>
            <a:miter lim="800000"/>
            <a:headEnd/>
            <a:tailEnd/>
          </a:ln>
        </p:spPr>
        <p:txBody>
          <a:bodyPr wrap="none" anchor="ctr"/>
          <a:lstStyle/>
          <a:p>
            <a:endParaRPr lang="ja-JP" altLang="en-US"/>
          </a:p>
        </p:txBody>
      </p:sp>
      <p:sp>
        <p:nvSpPr>
          <p:cNvPr id="24581" name="Text Box 5"/>
          <p:cNvSpPr txBox="1">
            <a:spLocks noChangeArrowheads="1"/>
          </p:cNvSpPr>
          <p:nvPr/>
        </p:nvSpPr>
        <p:spPr bwMode="auto">
          <a:xfrm>
            <a:off x="965200" y="4797425"/>
            <a:ext cx="2238375" cy="457200"/>
          </a:xfrm>
          <a:prstGeom prst="rect">
            <a:avLst/>
          </a:prstGeom>
          <a:noFill/>
          <a:ln w="9525">
            <a:noFill/>
            <a:miter lim="800000"/>
            <a:headEnd/>
            <a:tailEnd/>
          </a:ln>
        </p:spPr>
        <p:txBody>
          <a:bodyPr wrap="none">
            <a:spAutoFit/>
          </a:bodyPr>
          <a:lstStyle/>
          <a:p>
            <a:r>
              <a:rPr lang="en-US" altLang="ja-JP" sz="2400" b="1">
                <a:solidFill>
                  <a:schemeClr val="accent2"/>
                </a:solidFill>
              </a:rPr>
              <a:t>Galactic plane</a:t>
            </a:r>
          </a:p>
        </p:txBody>
      </p:sp>
      <p:sp>
        <p:nvSpPr>
          <p:cNvPr id="24583" name="AutoShape 9"/>
          <p:cNvSpPr>
            <a:spLocks noChangeArrowheads="1"/>
          </p:cNvSpPr>
          <p:nvPr/>
        </p:nvSpPr>
        <p:spPr bwMode="auto">
          <a:xfrm>
            <a:off x="733425" y="5445125"/>
            <a:ext cx="382588" cy="720725"/>
          </a:xfrm>
          <a:prstGeom prst="rightArrow">
            <a:avLst>
              <a:gd name="adj1" fmla="val 50000"/>
              <a:gd name="adj2" fmla="val 25000"/>
            </a:avLst>
          </a:prstGeom>
          <a:solidFill>
            <a:schemeClr val="accent2">
              <a:alpha val="39999"/>
            </a:schemeClr>
          </a:solidFill>
          <a:ln w="9525">
            <a:noFill/>
            <a:miter lim="800000"/>
            <a:headEnd/>
            <a:tailEnd/>
          </a:ln>
        </p:spPr>
        <p:txBody>
          <a:bodyPr wrap="none" anchor="ctr"/>
          <a:lstStyle/>
          <a:p>
            <a:endParaRPr lang="ja-JP" altLang="en-US"/>
          </a:p>
        </p:txBody>
      </p:sp>
      <p:sp>
        <p:nvSpPr>
          <p:cNvPr id="24584" name="Text Box 10"/>
          <p:cNvSpPr txBox="1">
            <a:spLocks noChangeArrowheads="1"/>
          </p:cNvSpPr>
          <p:nvPr/>
        </p:nvSpPr>
        <p:spPr bwMode="auto">
          <a:xfrm>
            <a:off x="971550" y="2179638"/>
            <a:ext cx="3671888" cy="457200"/>
          </a:xfrm>
          <a:prstGeom prst="rect">
            <a:avLst/>
          </a:prstGeom>
          <a:noFill/>
          <a:ln w="9525">
            <a:noFill/>
            <a:miter lim="800000"/>
            <a:headEnd/>
            <a:tailEnd/>
          </a:ln>
        </p:spPr>
        <p:txBody>
          <a:bodyPr>
            <a:spAutoFit/>
          </a:bodyPr>
          <a:lstStyle/>
          <a:p>
            <a:pPr>
              <a:spcBef>
                <a:spcPct val="50000"/>
              </a:spcBef>
            </a:pPr>
            <a:r>
              <a:rPr lang="en-US" altLang="ja-JP" sz="2400" b="1">
                <a:solidFill>
                  <a:srgbClr val="D60093"/>
                </a:solidFill>
              </a:rPr>
              <a:t>Isotropic Gamma rays </a:t>
            </a:r>
          </a:p>
        </p:txBody>
      </p:sp>
      <p:grpSp>
        <p:nvGrpSpPr>
          <p:cNvPr id="2" name="Group 40"/>
          <p:cNvGrpSpPr>
            <a:grpSpLocks/>
          </p:cNvGrpSpPr>
          <p:nvPr/>
        </p:nvGrpSpPr>
        <p:grpSpPr bwMode="auto">
          <a:xfrm>
            <a:off x="251520" y="260648"/>
            <a:ext cx="4572000" cy="6597352"/>
            <a:chOff x="0" y="0"/>
            <a:chExt cx="2880" cy="4320"/>
          </a:xfrm>
        </p:grpSpPr>
        <p:sp>
          <p:nvSpPr>
            <p:cNvPr id="24601" name="Rectangle 41"/>
            <p:cNvSpPr>
              <a:spLocks noChangeArrowheads="1"/>
            </p:cNvSpPr>
            <p:nvPr/>
          </p:nvSpPr>
          <p:spPr bwMode="auto">
            <a:xfrm>
              <a:off x="0" y="0"/>
              <a:ext cx="2880" cy="4320"/>
            </a:xfrm>
            <a:prstGeom prst="rect">
              <a:avLst/>
            </a:prstGeom>
            <a:noFill/>
            <a:ln w="9525">
              <a:noFill/>
              <a:miter lim="800000"/>
              <a:headEnd/>
              <a:tailEnd/>
            </a:ln>
          </p:spPr>
          <p:txBody>
            <a:bodyPr wrap="none" anchor="ctr"/>
            <a:lstStyle/>
            <a:p>
              <a:endParaRPr lang="ja-JP" altLang="en-US"/>
            </a:p>
          </p:txBody>
        </p:sp>
        <p:grpSp>
          <p:nvGrpSpPr>
            <p:cNvPr id="3" name="Group 42"/>
            <p:cNvGrpSpPr>
              <a:grpSpLocks/>
            </p:cNvGrpSpPr>
            <p:nvPr/>
          </p:nvGrpSpPr>
          <p:grpSpPr bwMode="auto">
            <a:xfrm>
              <a:off x="0" y="663"/>
              <a:ext cx="2880" cy="3497"/>
              <a:chOff x="0" y="663"/>
              <a:chExt cx="2880" cy="3497"/>
            </a:xfrm>
          </p:grpSpPr>
          <p:grpSp>
            <p:nvGrpSpPr>
              <p:cNvPr id="4" name="Group 43"/>
              <p:cNvGrpSpPr>
                <a:grpSpLocks/>
              </p:cNvGrpSpPr>
              <p:nvPr/>
            </p:nvGrpSpPr>
            <p:grpSpPr bwMode="auto">
              <a:xfrm>
                <a:off x="0" y="1117"/>
                <a:ext cx="2880" cy="3043"/>
                <a:chOff x="0" y="1117"/>
                <a:chExt cx="2880" cy="3043"/>
              </a:xfrm>
            </p:grpSpPr>
            <p:grpSp>
              <p:nvGrpSpPr>
                <p:cNvPr id="5" name="Group 44"/>
                <p:cNvGrpSpPr>
                  <a:grpSpLocks/>
                </p:cNvGrpSpPr>
                <p:nvPr/>
              </p:nvGrpSpPr>
              <p:grpSpPr bwMode="auto">
                <a:xfrm>
                  <a:off x="55" y="1117"/>
                  <a:ext cx="2689" cy="2904"/>
                  <a:chOff x="55" y="1117"/>
                  <a:chExt cx="2689" cy="2904"/>
                </a:xfrm>
              </p:grpSpPr>
              <p:pic>
                <p:nvPicPr>
                  <p:cNvPr id="24607" name="Picture 45"/>
                  <p:cNvPicPr>
                    <a:picLocks noChangeAspect="1" noChangeArrowheads="1"/>
                  </p:cNvPicPr>
                  <p:nvPr/>
                </p:nvPicPr>
                <p:blipFill>
                  <a:blip r:embed="rId4" cstate="print"/>
                  <a:srcRect b="12381"/>
                  <a:stretch>
                    <a:fillRect/>
                  </a:stretch>
                </p:blipFill>
                <p:spPr bwMode="auto">
                  <a:xfrm>
                    <a:off x="55" y="1117"/>
                    <a:ext cx="2689" cy="2904"/>
                  </a:xfrm>
                  <a:prstGeom prst="rect">
                    <a:avLst/>
                  </a:prstGeom>
                  <a:noFill/>
                  <a:ln w="9525">
                    <a:noFill/>
                    <a:miter lim="800000"/>
                    <a:headEnd/>
                    <a:tailEnd/>
                  </a:ln>
                </p:spPr>
              </p:pic>
              <p:sp>
                <p:nvSpPr>
                  <p:cNvPr id="24608" name="Rectangle 46"/>
                  <p:cNvSpPr>
                    <a:spLocks noChangeArrowheads="1"/>
                  </p:cNvSpPr>
                  <p:nvPr/>
                </p:nvSpPr>
                <p:spPr bwMode="auto">
                  <a:xfrm>
                    <a:off x="1610" y="1616"/>
                    <a:ext cx="113" cy="1988"/>
                  </a:xfrm>
                  <a:prstGeom prst="rect">
                    <a:avLst/>
                  </a:prstGeom>
                  <a:gradFill rotWithShape="1">
                    <a:gsLst>
                      <a:gs pos="0">
                        <a:srgbClr val="FF0066">
                          <a:alpha val="50000"/>
                        </a:srgbClr>
                      </a:gs>
                      <a:gs pos="100000">
                        <a:srgbClr val="FF1070">
                          <a:alpha val="50000"/>
                        </a:srgbClr>
                      </a:gs>
                    </a:gsLst>
                    <a:lin ang="5400000" scaled="1"/>
                  </a:gradFill>
                  <a:ln w="38100">
                    <a:solidFill>
                      <a:srgbClr val="FF0066"/>
                    </a:solidFill>
                    <a:miter lim="800000"/>
                    <a:headEnd/>
                    <a:tailEnd/>
                  </a:ln>
                </p:spPr>
                <p:txBody>
                  <a:bodyPr wrap="none" anchor="ctr"/>
                  <a:lstStyle/>
                  <a:p>
                    <a:endParaRPr lang="ja-JP" altLang="en-US"/>
                  </a:p>
                </p:txBody>
              </p:sp>
              <p:sp>
                <p:nvSpPr>
                  <p:cNvPr id="24609" name="Line 47"/>
                  <p:cNvSpPr>
                    <a:spLocks noChangeShapeType="1"/>
                  </p:cNvSpPr>
                  <p:nvPr/>
                </p:nvSpPr>
                <p:spPr bwMode="auto">
                  <a:xfrm flipH="1">
                    <a:off x="612" y="1639"/>
                    <a:ext cx="907" cy="0"/>
                  </a:xfrm>
                  <a:prstGeom prst="line">
                    <a:avLst/>
                  </a:prstGeom>
                  <a:noFill/>
                  <a:ln w="38100">
                    <a:solidFill>
                      <a:srgbClr val="FF0066"/>
                    </a:solidFill>
                    <a:prstDash val="dashDot"/>
                    <a:round/>
                    <a:headEnd/>
                    <a:tailEnd/>
                  </a:ln>
                </p:spPr>
                <p:txBody>
                  <a:bodyPr/>
                  <a:lstStyle/>
                  <a:p>
                    <a:endParaRPr lang="ja-JP" altLang="en-US"/>
                  </a:p>
                </p:txBody>
              </p:sp>
              <p:sp>
                <p:nvSpPr>
                  <p:cNvPr id="24610" name="Text Box 48"/>
                  <p:cNvSpPr txBox="1">
                    <a:spLocks noChangeArrowheads="1"/>
                  </p:cNvSpPr>
                  <p:nvPr/>
                </p:nvSpPr>
                <p:spPr bwMode="auto">
                  <a:xfrm rot="-5400000">
                    <a:off x="-508" y="2268"/>
                    <a:ext cx="1497" cy="288"/>
                  </a:xfrm>
                  <a:prstGeom prst="rect">
                    <a:avLst/>
                  </a:prstGeom>
                  <a:solidFill>
                    <a:schemeClr val="bg1"/>
                  </a:solidFill>
                  <a:ln w="9525">
                    <a:noFill/>
                    <a:miter lim="800000"/>
                    <a:headEnd/>
                    <a:tailEnd/>
                  </a:ln>
                </p:spPr>
                <p:txBody>
                  <a:bodyPr>
                    <a:spAutoFit/>
                  </a:bodyPr>
                  <a:lstStyle/>
                  <a:p>
                    <a:r>
                      <a:rPr lang="en-US" altLang="ja-JP" sz="2400" b="1">
                        <a:latin typeface="Times New Roman" pitchFamily="18" charset="0"/>
                      </a:rPr>
                      <a:t>Log</a:t>
                    </a:r>
                    <a:r>
                      <a:rPr lang="en-US" altLang="ja-JP" sz="2400" b="1" baseline="-25000">
                        <a:latin typeface="Times New Roman" pitchFamily="18" charset="0"/>
                      </a:rPr>
                      <a:t>10</a:t>
                    </a:r>
                    <a:r>
                      <a:rPr lang="en-US" altLang="ja-JP" sz="2400" b="1">
                        <a:latin typeface="Times New Roman" pitchFamily="18" charset="0"/>
                      </a:rPr>
                      <a:t>(I</a:t>
                    </a:r>
                    <a:r>
                      <a:rPr lang="en-US" altLang="ja-JP" sz="2400" b="1" baseline="-25000">
                        <a:latin typeface="Times New Roman" pitchFamily="18" charset="0"/>
                      </a:rPr>
                      <a:t>γ</a:t>
                    </a:r>
                    <a:r>
                      <a:rPr lang="en-US" altLang="ja-JP" sz="2400" b="1">
                        <a:latin typeface="Times New Roman" pitchFamily="18" charset="0"/>
                      </a:rPr>
                      <a:t>/ I</a:t>
                    </a:r>
                    <a:r>
                      <a:rPr lang="en-US" altLang="ja-JP" sz="2400" b="1" baseline="-25000">
                        <a:latin typeface="Times New Roman" pitchFamily="18" charset="0"/>
                      </a:rPr>
                      <a:t>CR</a:t>
                    </a:r>
                    <a:r>
                      <a:rPr lang="en-US" altLang="ja-JP" sz="2400" b="1">
                        <a:latin typeface="Times New Roman" pitchFamily="18" charset="0"/>
                      </a:rPr>
                      <a:t>)</a:t>
                    </a:r>
                  </a:p>
                </p:txBody>
              </p:sp>
              <p:sp>
                <p:nvSpPr>
                  <p:cNvPr id="24611" name="Text Box 49"/>
                  <p:cNvSpPr txBox="1">
                    <a:spLocks noChangeArrowheads="1"/>
                  </p:cNvSpPr>
                  <p:nvPr/>
                </p:nvSpPr>
                <p:spPr bwMode="auto">
                  <a:xfrm>
                    <a:off x="244" y="1556"/>
                    <a:ext cx="276" cy="288"/>
                  </a:xfrm>
                  <a:prstGeom prst="rect">
                    <a:avLst/>
                  </a:prstGeom>
                  <a:solidFill>
                    <a:schemeClr val="bg1"/>
                  </a:solidFill>
                  <a:ln w="9525">
                    <a:noFill/>
                    <a:miter lim="800000"/>
                    <a:headEnd/>
                    <a:tailEnd/>
                  </a:ln>
                </p:spPr>
                <p:txBody>
                  <a:bodyPr wrap="none">
                    <a:spAutoFit/>
                  </a:bodyPr>
                  <a:lstStyle/>
                  <a:p>
                    <a:r>
                      <a:rPr lang="en-US" altLang="ja-JP" sz="2400" b="1">
                        <a:solidFill>
                          <a:srgbClr val="FF0000"/>
                        </a:solidFill>
                        <a:latin typeface="Times New Roman" pitchFamily="18" charset="0"/>
                      </a:rPr>
                      <a:t>-5</a:t>
                    </a:r>
                  </a:p>
                </p:txBody>
              </p:sp>
            </p:grpSp>
            <p:sp>
              <p:nvSpPr>
                <p:cNvPr id="24606" name="Text Box 50"/>
                <p:cNvSpPr txBox="1">
                  <a:spLocks noChangeArrowheads="1"/>
                </p:cNvSpPr>
                <p:nvPr/>
              </p:nvSpPr>
              <p:spPr bwMode="auto">
                <a:xfrm>
                  <a:off x="0" y="3929"/>
                  <a:ext cx="2880" cy="231"/>
                </a:xfrm>
                <a:prstGeom prst="rect">
                  <a:avLst/>
                </a:prstGeom>
                <a:solidFill>
                  <a:schemeClr val="bg1"/>
                </a:solidFill>
                <a:ln w="9525">
                  <a:noFill/>
                  <a:miter lim="800000"/>
                  <a:headEnd/>
                  <a:tailEnd/>
                </a:ln>
              </p:spPr>
              <p:txBody>
                <a:bodyPr>
                  <a:spAutoFit/>
                </a:bodyPr>
                <a:lstStyle/>
                <a:p>
                  <a:pPr algn="ctr">
                    <a:spcBef>
                      <a:spcPct val="50000"/>
                    </a:spcBef>
                  </a:pPr>
                  <a:r>
                    <a:rPr lang="en-US" altLang="ja-JP" b="1">
                      <a:latin typeface="Times New Roman" pitchFamily="18" charset="0"/>
                    </a:rPr>
                    <a:t>F.Halzen et al., Phys.Rev.D 41(1990)342.</a:t>
                  </a:r>
                </a:p>
              </p:txBody>
            </p:sp>
          </p:grpSp>
          <p:sp>
            <p:nvSpPr>
              <p:cNvPr id="24604" name="Text Box 51"/>
              <p:cNvSpPr txBox="1">
                <a:spLocks noChangeArrowheads="1"/>
              </p:cNvSpPr>
              <p:nvPr/>
            </p:nvSpPr>
            <p:spPr bwMode="auto">
              <a:xfrm>
                <a:off x="58" y="663"/>
                <a:ext cx="2686" cy="523"/>
              </a:xfrm>
              <a:prstGeom prst="rect">
                <a:avLst/>
              </a:prstGeom>
              <a:solidFill>
                <a:schemeClr val="bg1"/>
              </a:solidFill>
              <a:ln w="9525">
                <a:noFill/>
                <a:miter lim="800000"/>
                <a:headEnd/>
                <a:tailEnd/>
              </a:ln>
            </p:spPr>
            <p:txBody>
              <a:bodyPr>
                <a:spAutoFit/>
              </a:bodyPr>
              <a:lstStyle/>
              <a:p>
                <a:pPr algn="ctr"/>
                <a:r>
                  <a:rPr lang="en-US" altLang="ja-JP" sz="2400" dirty="0">
                    <a:latin typeface="+mn-ea"/>
                    <a:ea typeface="+mn-ea"/>
                  </a:rPr>
                  <a:t>Isotropic Gamma Rays </a:t>
                </a:r>
              </a:p>
              <a:p>
                <a:pPr algn="ctr"/>
                <a:r>
                  <a:rPr lang="en-US" altLang="ja-JP" sz="2400" dirty="0">
                    <a:latin typeface="+mn-ea"/>
                    <a:ea typeface="+mn-ea"/>
                  </a:rPr>
                  <a:t>due to UHECRs</a:t>
                </a:r>
              </a:p>
            </p:txBody>
          </p:sp>
        </p:grpSp>
      </p:grpSp>
      <p:sp>
        <p:nvSpPr>
          <p:cNvPr id="36" name="テキスト ボックス 35"/>
          <p:cNvSpPr txBox="1"/>
          <p:nvPr/>
        </p:nvSpPr>
        <p:spPr>
          <a:xfrm>
            <a:off x="4788024" y="1484784"/>
            <a:ext cx="4176464" cy="2451953"/>
          </a:xfrm>
          <a:prstGeom prst="rect">
            <a:avLst/>
          </a:prstGeom>
          <a:noFill/>
        </p:spPr>
        <p:txBody>
          <a:bodyPr wrap="square" rtlCol="0">
            <a:spAutoFit/>
          </a:bodyPr>
          <a:lstStyle/>
          <a:p>
            <a:r>
              <a:rPr kumimoji="1" lang="en-US" altLang="ja-JP" sz="2000" dirty="0" smtClean="0">
                <a:latin typeface="+mn-ea"/>
                <a:ea typeface="+mn-ea"/>
              </a:rPr>
              <a:t>UHECR(10</a:t>
            </a:r>
            <a:r>
              <a:rPr kumimoji="1" lang="en-US" altLang="ja-JP" sz="2000" baseline="30000" dirty="0" smtClean="0">
                <a:latin typeface="+mn-ea"/>
                <a:ea typeface="+mn-ea"/>
              </a:rPr>
              <a:t>20</a:t>
            </a:r>
            <a:r>
              <a:rPr kumimoji="1" lang="en-US" altLang="ja-JP" sz="2000" dirty="0" smtClean="0">
                <a:latin typeface="+mn-ea"/>
                <a:ea typeface="+mn-ea"/>
              </a:rPr>
              <a:t>eV)</a:t>
            </a:r>
          </a:p>
          <a:p>
            <a:r>
              <a:rPr kumimoji="1" lang="en-US" altLang="ja-JP" sz="2000" dirty="0" smtClean="0">
                <a:latin typeface="+mn-ea"/>
                <a:ea typeface="+mn-ea"/>
              </a:rPr>
              <a:t>P </a:t>
            </a:r>
            <a:r>
              <a:rPr kumimoji="1" lang="ja-JP" altLang="en-US" sz="2000" dirty="0" smtClean="0">
                <a:latin typeface="+mn-ea"/>
                <a:ea typeface="+mn-ea"/>
              </a:rPr>
              <a:t>＋</a:t>
            </a:r>
            <a:r>
              <a:rPr kumimoji="1" lang="en-US" altLang="ja-JP" sz="2000" dirty="0" smtClean="0">
                <a:latin typeface="+mn-ea"/>
                <a:ea typeface="+mn-ea"/>
              </a:rPr>
              <a:t> CRB</a:t>
            </a:r>
            <a:r>
              <a:rPr kumimoji="1" lang="en-US" altLang="ja-JP" sz="2000" baseline="-25000" dirty="0" smtClean="0">
                <a:latin typeface="+mn-ea"/>
                <a:ea typeface="+mn-ea"/>
              </a:rPr>
              <a:t>2.7K</a:t>
            </a:r>
            <a:r>
              <a:rPr kumimoji="1" lang="en-US" altLang="ja-JP" sz="2000" dirty="0" smtClean="0">
                <a:latin typeface="+mn-ea"/>
                <a:ea typeface="+mn-ea"/>
              </a:rPr>
              <a:t> </a:t>
            </a:r>
            <a:r>
              <a:rPr kumimoji="1" lang="en-US" altLang="ja-JP" sz="2000" dirty="0" smtClean="0">
                <a:latin typeface="+mn-ea"/>
                <a:ea typeface="+mn-ea"/>
                <a:sym typeface="Wingdings" pitchFamily="2" charset="2"/>
              </a:rPr>
              <a:t> P </a:t>
            </a:r>
            <a:r>
              <a:rPr kumimoji="1" lang="ja-JP" altLang="en-US" sz="2000" dirty="0" smtClean="0">
                <a:latin typeface="+mn-ea"/>
                <a:ea typeface="+mn-ea"/>
                <a:sym typeface="Wingdings" pitchFamily="2" charset="2"/>
              </a:rPr>
              <a:t>＋</a:t>
            </a:r>
            <a:r>
              <a:rPr kumimoji="1" lang="en-US" altLang="ja-JP" sz="2000" dirty="0" smtClean="0">
                <a:latin typeface="+mn-ea"/>
                <a:ea typeface="+mn-ea"/>
                <a:sym typeface="Wingdings" pitchFamily="2" charset="2"/>
              </a:rPr>
              <a:t>π</a:t>
            </a:r>
            <a:r>
              <a:rPr kumimoji="1" lang="en-US" altLang="ja-JP" sz="2000" baseline="30000" dirty="0" smtClean="0">
                <a:latin typeface="+mn-ea"/>
                <a:ea typeface="+mn-ea"/>
                <a:sym typeface="Wingdings" pitchFamily="2" charset="2"/>
              </a:rPr>
              <a:t>0</a:t>
            </a:r>
          </a:p>
          <a:p>
            <a:r>
              <a:rPr lang="en-US" altLang="ja-JP" sz="2000" dirty="0" smtClean="0">
                <a:latin typeface="+mn-ea"/>
                <a:ea typeface="+mn-ea"/>
                <a:sym typeface="Wingdings" pitchFamily="2" charset="2"/>
              </a:rPr>
              <a:t> </a:t>
            </a:r>
          </a:p>
          <a:p>
            <a:r>
              <a:rPr lang="ja-JP" altLang="en-US" sz="2000" dirty="0">
                <a:latin typeface="+mn-ea"/>
                <a:ea typeface="+mn-ea"/>
                <a:sym typeface="Wingdings" pitchFamily="2" charset="2"/>
              </a:rPr>
              <a:t>　</a:t>
            </a:r>
            <a:r>
              <a:rPr lang="ja-JP" altLang="en-US" sz="2000" dirty="0" smtClean="0">
                <a:latin typeface="+mn-ea"/>
                <a:ea typeface="+mn-ea"/>
                <a:sym typeface="Wingdings" pitchFamily="2" charset="2"/>
              </a:rPr>
              <a:t>　　　　　　　　　　　　　　　　</a:t>
            </a:r>
            <a:r>
              <a:rPr kumimoji="1" lang="en-US" altLang="ja-JP" sz="2000" dirty="0" smtClean="0">
                <a:latin typeface="+mn-ea"/>
                <a:ea typeface="+mn-ea"/>
              </a:rPr>
              <a:t>2γ</a:t>
            </a:r>
          </a:p>
          <a:p>
            <a:r>
              <a:rPr lang="en-US" altLang="ja-JP" sz="2000" dirty="0" smtClean="0">
                <a:latin typeface="+mn-ea"/>
                <a:ea typeface="+mn-ea"/>
              </a:rPr>
              <a:t>γ </a:t>
            </a:r>
            <a:r>
              <a:rPr lang="ja-JP" altLang="en-US" sz="2000" dirty="0" smtClean="0">
                <a:latin typeface="+mn-ea"/>
                <a:ea typeface="+mn-ea"/>
              </a:rPr>
              <a:t>＋</a:t>
            </a:r>
            <a:r>
              <a:rPr lang="en-US" altLang="ja-JP" sz="2000" dirty="0" smtClean="0">
                <a:latin typeface="+mn-ea"/>
              </a:rPr>
              <a:t> </a:t>
            </a:r>
            <a:r>
              <a:rPr lang="en-US" altLang="ja-JP" sz="2000" dirty="0">
                <a:latin typeface="+mn-ea"/>
              </a:rPr>
              <a:t>CRB</a:t>
            </a:r>
            <a:r>
              <a:rPr lang="en-US" altLang="ja-JP" sz="2000" baseline="-25000" dirty="0">
                <a:latin typeface="+mn-ea"/>
              </a:rPr>
              <a:t>2.7K</a:t>
            </a:r>
            <a:r>
              <a:rPr lang="en-US" altLang="ja-JP" sz="2000" dirty="0">
                <a:latin typeface="+mn-ea"/>
              </a:rPr>
              <a:t> </a:t>
            </a:r>
            <a:r>
              <a:rPr lang="en-US" altLang="ja-JP" sz="2000" dirty="0">
                <a:latin typeface="+mn-ea"/>
                <a:sym typeface="Wingdings" pitchFamily="2" charset="2"/>
              </a:rPr>
              <a:t> </a:t>
            </a:r>
            <a:r>
              <a:rPr lang="en-US" altLang="ja-JP" sz="2000" dirty="0" smtClean="0">
                <a:latin typeface="+mn-ea"/>
                <a:sym typeface="Wingdings" pitchFamily="2" charset="2"/>
              </a:rPr>
              <a:t>e</a:t>
            </a:r>
            <a:r>
              <a:rPr lang="en-US" altLang="ja-JP" sz="2000" baseline="30000" dirty="0" smtClean="0">
                <a:latin typeface="+mn-ea"/>
                <a:sym typeface="Wingdings" pitchFamily="2" charset="2"/>
              </a:rPr>
              <a:t>+</a:t>
            </a:r>
            <a:r>
              <a:rPr lang="en-US" altLang="ja-JP" sz="2000" dirty="0" smtClean="0">
                <a:latin typeface="+mn-ea"/>
                <a:sym typeface="Wingdings" pitchFamily="2" charset="2"/>
              </a:rPr>
              <a:t> </a:t>
            </a:r>
            <a:r>
              <a:rPr lang="ja-JP" altLang="en-US" sz="2000" dirty="0" smtClean="0">
                <a:latin typeface="+mn-ea"/>
                <a:sym typeface="Wingdings" pitchFamily="2" charset="2"/>
              </a:rPr>
              <a:t>＋ </a:t>
            </a:r>
            <a:r>
              <a:rPr lang="en-US" altLang="ja-JP" sz="2000" dirty="0" smtClean="0">
                <a:latin typeface="+mn-ea"/>
                <a:sym typeface="Wingdings" pitchFamily="2" charset="2"/>
              </a:rPr>
              <a:t>e</a:t>
            </a:r>
            <a:r>
              <a:rPr lang="en-US" altLang="ja-JP" sz="2000" baseline="30000" dirty="0" smtClean="0">
                <a:latin typeface="+mn-ea"/>
                <a:sym typeface="Wingdings" pitchFamily="2" charset="2"/>
              </a:rPr>
              <a:t>-</a:t>
            </a:r>
          </a:p>
          <a:p>
            <a:r>
              <a:rPr lang="en-US" altLang="ja-JP" sz="2000" dirty="0" smtClean="0">
                <a:latin typeface="+mn-ea"/>
              </a:rPr>
              <a:t> e  </a:t>
            </a:r>
            <a:r>
              <a:rPr lang="ja-JP" altLang="en-US" sz="2000" dirty="0" smtClean="0">
                <a:latin typeface="+mn-ea"/>
              </a:rPr>
              <a:t>＋</a:t>
            </a:r>
            <a:r>
              <a:rPr lang="en-US" altLang="ja-JP" sz="2000" dirty="0" smtClean="0">
                <a:latin typeface="+mn-ea"/>
              </a:rPr>
              <a:t> </a:t>
            </a:r>
            <a:r>
              <a:rPr lang="en-US" altLang="ja-JP" sz="2000" dirty="0">
                <a:latin typeface="+mn-ea"/>
              </a:rPr>
              <a:t>CRB</a:t>
            </a:r>
            <a:r>
              <a:rPr lang="en-US" altLang="ja-JP" sz="2000" baseline="-25000" dirty="0">
                <a:latin typeface="+mn-ea"/>
              </a:rPr>
              <a:t>2.7K</a:t>
            </a:r>
            <a:r>
              <a:rPr lang="en-US" altLang="ja-JP" sz="2000" dirty="0">
                <a:latin typeface="+mn-ea"/>
              </a:rPr>
              <a:t> </a:t>
            </a:r>
            <a:r>
              <a:rPr lang="en-US" altLang="ja-JP" sz="2000" dirty="0">
                <a:latin typeface="+mn-ea"/>
                <a:sym typeface="Wingdings" pitchFamily="2" charset="2"/>
              </a:rPr>
              <a:t> </a:t>
            </a:r>
            <a:r>
              <a:rPr lang="en-US" altLang="ja-JP" sz="2000" dirty="0" smtClean="0">
                <a:latin typeface="+mn-ea"/>
                <a:sym typeface="Wingdings" pitchFamily="2" charset="2"/>
              </a:rPr>
              <a:t>e </a:t>
            </a:r>
            <a:r>
              <a:rPr lang="ja-JP" altLang="en-US" sz="2000" dirty="0" smtClean="0">
                <a:latin typeface="+mn-ea"/>
                <a:sym typeface="Wingdings" pitchFamily="2" charset="2"/>
              </a:rPr>
              <a:t>＋</a:t>
            </a:r>
            <a:r>
              <a:rPr lang="en-US" altLang="ja-JP" sz="2000" dirty="0" smtClean="0">
                <a:latin typeface="+mn-ea"/>
                <a:sym typeface="Wingdings" pitchFamily="2" charset="2"/>
              </a:rPr>
              <a:t>γ</a:t>
            </a:r>
          </a:p>
          <a:p>
            <a:r>
              <a:rPr lang="en-US" altLang="ja-JP" sz="2000" dirty="0">
                <a:latin typeface="+mn-ea"/>
                <a:sym typeface="Wingdings" pitchFamily="2" charset="2"/>
              </a:rPr>
              <a:t> </a:t>
            </a:r>
            <a:r>
              <a:rPr lang="en-US" altLang="ja-JP" sz="2000" dirty="0" smtClean="0">
                <a:latin typeface="+mn-ea"/>
                <a:sym typeface="Wingdings" pitchFamily="2" charset="2"/>
              </a:rPr>
              <a:t>   </a:t>
            </a:r>
            <a:r>
              <a:rPr lang="ja-JP" altLang="en-US" sz="2000" dirty="0" smtClean="0">
                <a:latin typeface="+mn-ea"/>
                <a:sym typeface="Wingdings" pitchFamily="2" charset="2"/>
              </a:rPr>
              <a:t>　</a:t>
            </a:r>
            <a:r>
              <a:rPr lang="en-US" altLang="ja-JP" sz="2000" dirty="0" smtClean="0">
                <a:latin typeface="+mn-ea"/>
                <a:sym typeface="Wingdings" pitchFamily="2" charset="2"/>
              </a:rPr>
              <a:t>(Inverse Compton effect)</a:t>
            </a:r>
            <a:endParaRPr lang="en-US" altLang="ja-JP" sz="2000" baseline="30000" dirty="0">
              <a:latin typeface="+mn-ea"/>
              <a:sym typeface="Wingdings" pitchFamily="2" charset="2"/>
            </a:endParaRPr>
          </a:p>
          <a:p>
            <a:endParaRPr lang="en-US" altLang="ja-JP" sz="2000" baseline="30000" dirty="0" smtClean="0">
              <a:latin typeface="+mn-ea"/>
              <a:sym typeface="Wingdings" pitchFamily="2" charset="2"/>
            </a:endParaRPr>
          </a:p>
        </p:txBody>
      </p:sp>
      <p:cxnSp>
        <p:nvCxnSpPr>
          <p:cNvPr id="44" name="直線矢印コネクタ 43"/>
          <p:cNvCxnSpPr/>
          <p:nvPr/>
        </p:nvCxnSpPr>
        <p:spPr>
          <a:xfrm>
            <a:off x="7308304" y="2636912"/>
            <a:ext cx="36004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rot="5400000" flipH="1" flipV="1">
            <a:off x="7056276" y="2384884"/>
            <a:ext cx="5040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Box 5"/>
          <p:cNvSpPr txBox="1">
            <a:spLocks noChangeArrowheads="1"/>
          </p:cNvSpPr>
          <p:nvPr/>
        </p:nvSpPr>
        <p:spPr bwMode="auto">
          <a:xfrm>
            <a:off x="4860032" y="4077072"/>
            <a:ext cx="3382657" cy="1138773"/>
          </a:xfrm>
          <a:prstGeom prst="rect">
            <a:avLst/>
          </a:prstGeom>
          <a:noFill/>
          <a:ln w="9525">
            <a:noFill/>
            <a:miter lim="800000"/>
            <a:headEnd/>
            <a:tailEnd/>
          </a:ln>
        </p:spPr>
        <p:txBody>
          <a:bodyPr wrap="none">
            <a:spAutoFit/>
          </a:bodyPr>
          <a:lstStyle/>
          <a:p>
            <a:r>
              <a:rPr lang="en-US" altLang="ja-JP" sz="2800" dirty="0" smtClean="0"/>
              <a:t> </a:t>
            </a:r>
            <a:r>
              <a:rPr lang="en-US" altLang="ja-JP" sz="2000" dirty="0" smtClean="0">
                <a:latin typeface="+mn-ea"/>
              </a:rPr>
              <a:t>- </a:t>
            </a:r>
            <a:r>
              <a:rPr lang="en-US" altLang="ja-JP" sz="2000" dirty="0">
                <a:latin typeface="+mn-ea"/>
              </a:rPr>
              <a:t>UHECR :  extragalactic</a:t>
            </a:r>
          </a:p>
          <a:p>
            <a:r>
              <a:rPr lang="en-US" altLang="ja-JP" sz="2000" dirty="0">
                <a:latin typeface="+mn-ea"/>
              </a:rPr>
              <a:t> - uniform </a:t>
            </a:r>
            <a:r>
              <a:rPr lang="en-US" altLang="ja-JP" sz="2000" dirty="0" smtClean="0">
                <a:latin typeface="+mn-ea"/>
              </a:rPr>
              <a:t>spatially </a:t>
            </a:r>
            <a:r>
              <a:rPr lang="en-US" altLang="ja-JP" sz="2000" dirty="0">
                <a:latin typeface="+mn-ea"/>
              </a:rPr>
              <a:t>and timely</a:t>
            </a:r>
          </a:p>
          <a:p>
            <a:r>
              <a:rPr lang="en-US" altLang="ja-JP" sz="2000" dirty="0">
                <a:latin typeface="+mn-ea"/>
              </a:rPr>
              <a:t> - spectral index : -3</a:t>
            </a:r>
          </a:p>
        </p:txBody>
      </p:sp>
      <p:graphicFrame>
        <p:nvGraphicFramePr>
          <p:cNvPr id="10242" name="Object 12"/>
          <p:cNvGraphicFramePr>
            <a:graphicFrameLocks noChangeAspect="1"/>
          </p:cNvGraphicFramePr>
          <p:nvPr/>
        </p:nvGraphicFramePr>
        <p:xfrm>
          <a:off x="4932040" y="5301208"/>
          <a:ext cx="3352800" cy="1063625"/>
        </p:xfrm>
        <a:graphic>
          <a:graphicData uri="http://schemas.openxmlformats.org/presentationml/2006/ole">
            <p:oleObj spid="_x0000_s10242" name="数式" r:id="rId5" imgW="1498320" imgH="457200" progId="Equation.3">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cstate="print"/>
          <a:srcRect/>
          <a:stretch>
            <a:fillRect/>
          </a:stretch>
        </p:blipFill>
        <p:spPr bwMode="auto">
          <a:xfrm>
            <a:off x="1" y="0"/>
            <a:ext cx="9144000" cy="6215063"/>
          </a:xfrm>
          <a:prstGeom prst="rect">
            <a:avLst/>
          </a:prstGeom>
          <a:solidFill>
            <a:schemeClr val="bg1"/>
          </a:solidFill>
          <a:ln w="9487">
            <a:noFill/>
            <a:miter lim="800000"/>
            <a:headEnd/>
            <a:tailEnd/>
          </a:ln>
        </p:spPr>
      </p:pic>
      <p:sp>
        <p:nvSpPr>
          <p:cNvPr id="16389" name="Rectangle 5"/>
          <p:cNvSpPr>
            <a:spLocks noChangeArrowheads="1"/>
          </p:cNvSpPr>
          <p:nvPr/>
        </p:nvSpPr>
        <p:spPr bwMode="white">
          <a:xfrm>
            <a:off x="4139952" y="3717032"/>
            <a:ext cx="1510728" cy="402228"/>
          </a:xfrm>
          <a:prstGeom prst="rect">
            <a:avLst/>
          </a:prstGeom>
          <a:noFill/>
          <a:ln w="9525">
            <a:noFill/>
            <a:miter lim="800000"/>
            <a:headEnd/>
            <a:tailEnd/>
          </a:ln>
        </p:spPr>
        <p:txBody>
          <a:bodyPr wrap="square" lIns="89966" tIns="46769" rIns="89966" bIns="46769">
            <a:spAutoFit/>
          </a:bodyPr>
          <a:lstStyle/>
          <a:p>
            <a:r>
              <a:rPr kumimoji="0" lang="en-US" altLang="ja-JP" sz="2000" dirty="0" smtClean="0">
                <a:latin typeface="+mn-ea"/>
                <a:ea typeface="+mn-ea"/>
                <a:sym typeface="Wingdings" pitchFamily="2" charset="2"/>
              </a:rPr>
              <a:t>by </a:t>
            </a:r>
            <a:r>
              <a:rPr kumimoji="0" lang="ja-JP" altLang="en-US" sz="2000" dirty="0" smtClean="0">
                <a:latin typeface="+mn-ea"/>
                <a:ea typeface="+mn-ea"/>
                <a:sym typeface="Wingdings" pitchFamily="2" charset="2"/>
              </a:rPr>
              <a:t>2.7K</a:t>
            </a:r>
            <a:r>
              <a:rPr kumimoji="0" lang="en-US" altLang="ja-JP" sz="2000" dirty="0" smtClean="0">
                <a:latin typeface="+mn-ea"/>
                <a:ea typeface="+mn-ea"/>
                <a:sym typeface="Wingdings" pitchFamily="2" charset="2"/>
              </a:rPr>
              <a:t>CRB</a:t>
            </a:r>
            <a:endParaRPr kumimoji="0" lang="ja-JP" altLang="en-US" sz="2000" dirty="0">
              <a:latin typeface="+mn-ea"/>
              <a:ea typeface="+mn-ea"/>
              <a:sym typeface="Wingdings" pitchFamily="2" charset="2"/>
            </a:endParaRPr>
          </a:p>
        </p:txBody>
      </p:sp>
      <p:sp>
        <p:nvSpPr>
          <p:cNvPr id="16390" name="Rectangle 6"/>
          <p:cNvSpPr>
            <a:spLocks noChangeArrowheads="1"/>
          </p:cNvSpPr>
          <p:nvPr/>
        </p:nvSpPr>
        <p:spPr bwMode="white">
          <a:xfrm>
            <a:off x="3203848" y="1484784"/>
            <a:ext cx="1791593" cy="402228"/>
          </a:xfrm>
          <a:prstGeom prst="rect">
            <a:avLst/>
          </a:prstGeom>
          <a:noFill/>
          <a:ln w="9525">
            <a:noFill/>
            <a:miter lim="800000"/>
            <a:headEnd/>
            <a:tailEnd/>
          </a:ln>
        </p:spPr>
        <p:txBody>
          <a:bodyPr wrap="square" lIns="89966" tIns="46769" rIns="89966" bIns="46769">
            <a:spAutoFit/>
          </a:bodyPr>
          <a:lstStyle/>
          <a:p>
            <a:r>
              <a:rPr kumimoji="0" lang="en-US" altLang="ja-JP" sz="2000" dirty="0" smtClean="0">
                <a:latin typeface="+mn-ea"/>
                <a:ea typeface="+mn-ea"/>
                <a:sym typeface="Wingdings" pitchFamily="2" charset="2"/>
              </a:rPr>
              <a:t>by Infrared</a:t>
            </a:r>
            <a:endParaRPr kumimoji="0" lang="ja-JP" altLang="en-US" sz="2000" dirty="0">
              <a:latin typeface="+mn-ea"/>
              <a:ea typeface="+mn-ea"/>
              <a:sym typeface="Wingdings" pitchFamily="2" charset="2"/>
            </a:endParaRPr>
          </a:p>
        </p:txBody>
      </p:sp>
      <p:sp>
        <p:nvSpPr>
          <p:cNvPr id="3" name="Rectangle 8"/>
          <p:cNvSpPr>
            <a:spLocks noChangeArrowheads="1"/>
          </p:cNvSpPr>
          <p:nvPr/>
        </p:nvSpPr>
        <p:spPr bwMode="white">
          <a:xfrm>
            <a:off x="3715395" y="4713288"/>
            <a:ext cx="784361" cy="400050"/>
          </a:xfrm>
          <a:prstGeom prst="rect">
            <a:avLst/>
          </a:prstGeom>
          <a:noFill/>
          <a:ln w="9525">
            <a:noFill/>
            <a:miter lim="800000"/>
            <a:headEnd/>
            <a:tailEnd/>
          </a:ln>
        </p:spPr>
        <p:txBody>
          <a:bodyPr lIns="89966" tIns="46769" rIns="89966" bIns="46769">
            <a:spAutoFit/>
          </a:bodyPr>
          <a:lstStyle/>
          <a:p>
            <a:r>
              <a:rPr kumimoji="0" lang="ja-JP" altLang="en-US" sz="2000">
                <a:sym typeface="Wingdings" pitchFamily="2" charset="2"/>
              </a:rPr>
              <a:t>7kpc</a:t>
            </a:r>
          </a:p>
        </p:txBody>
      </p:sp>
      <p:sp>
        <p:nvSpPr>
          <p:cNvPr id="16391" name="Rectangle 9"/>
          <p:cNvSpPr>
            <a:spLocks noChangeArrowheads="1"/>
          </p:cNvSpPr>
          <p:nvPr/>
        </p:nvSpPr>
        <p:spPr bwMode="white">
          <a:xfrm>
            <a:off x="2994545" y="257176"/>
            <a:ext cx="4241751" cy="586894"/>
          </a:xfrm>
          <a:prstGeom prst="rect">
            <a:avLst/>
          </a:prstGeom>
          <a:noFill/>
          <a:ln w="9525">
            <a:noFill/>
            <a:miter lim="800000"/>
            <a:headEnd/>
            <a:tailEnd/>
          </a:ln>
        </p:spPr>
        <p:txBody>
          <a:bodyPr wrap="square" lIns="89966" tIns="46769" rIns="89966" bIns="46769">
            <a:spAutoFit/>
          </a:bodyPr>
          <a:lstStyle/>
          <a:p>
            <a:r>
              <a:rPr kumimoji="0" lang="en-US" altLang="ja-JP" sz="3200" dirty="0" smtClean="0">
                <a:latin typeface="+mj-ea"/>
                <a:ea typeface="+mj-ea"/>
              </a:rPr>
              <a:t>Gamma-ray attenuation</a:t>
            </a:r>
            <a:endParaRPr kumimoji="0" lang="ja-JP" altLang="en-US" sz="3200" dirty="0">
              <a:latin typeface="+mj-ea"/>
              <a:ea typeface="+mj-ea"/>
            </a:endParaRPr>
          </a:p>
        </p:txBody>
      </p:sp>
      <p:sp>
        <p:nvSpPr>
          <p:cNvPr id="8" name="テキスト ボックス 7"/>
          <p:cNvSpPr txBox="1"/>
          <p:nvPr/>
        </p:nvSpPr>
        <p:spPr>
          <a:xfrm>
            <a:off x="3779912" y="5805264"/>
            <a:ext cx="3240360" cy="400110"/>
          </a:xfrm>
          <a:prstGeom prst="rect">
            <a:avLst/>
          </a:prstGeom>
          <a:solidFill>
            <a:schemeClr val="bg1"/>
          </a:solidFill>
        </p:spPr>
        <p:txBody>
          <a:bodyPr wrap="square" rtlCol="0">
            <a:spAutoFit/>
          </a:bodyPr>
          <a:lstStyle/>
          <a:p>
            <a:r>
              <a:rPr kumimoji="1" lang="en-US" altLang="ja-JP" sz="2000" dirty="0" smtClean="0">
                <a:latin typeface="+mn-ea"/>
                <a:ea typeface="+mn-ea"/>
              </a:rPr>
              <a:t>Gamma-ray Energy</a:t>
            </a:r>
            <a:endParaRPr kumimoji="1" lang="ja-JP" altLang="en-US" sz="2000" dirty="0" smtClean="0">
              <a:latin typeface="+mn-ea"/>
              <a:ea typeface="+mn-ea"/>
            </a:endParaRPr>
          </a:p>
        </p:txBody>
      </p:sp>
      <p:sp>
        <p:nvSpPr>
          <p:cNvPr id="9" name="テキスト ボックス 8"/>
          <p:cNvSpPr txBox="1"/>
          <p:nvPr/>
        </p:nvSpPr>
        <p:spPr>
          <a:xfrm rot="16200000">
            <a:off x="-1194592" y="2930896"/>
            <a:ext cx="4444462" cy="400110"/>
          </a:xfrm>
          <a:prstGeom prst="rect">
            <a:avLst/>
          </a:prstGeom>
          <a:solidFill>
            <a:schemeClr val="bg1"/>
          </a:solidFill>
        </p:spPr>
        <p:txBody>
          <a:bodyPr wrap="square" rtlCol="0">
            <a:spAutoFit/>
          </a:bodyPr>
          <a:lstStyle/>
          <a:p>
            <a:r>
              <a:rPr kumimoji="1" lang="en-US" altLang="ja-JP" sz="2000" dirty="0" smtClean="0">
                <a:latin typeface="+mn-ea"/>
                <a:ea typeface="+mn-ea"/>
              </a:rPr>
              <a:t>    Attenuation Length inter Galaxy(Log)       </a:t>
            </a:r>
            <a:endParaRPr kumimoji="1" lang="ja-JP" altLang="en-US" sz="2000" dirty="0" smtClean="0">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xEl>
                                              <p:charRg st="4294967295" end="4294967295"/>
                                            </p:txEl>
                                          </p:spTgt>
                                        </p:tgtEl>
                                        <p:attrNameLst>
                                          <p:attrName>style.visibility</p:attrName>
                                        </p:attrNameLst>
                                      </p:cBhvr>
                                      <p:to>
                                        <p:strVal val="visible"/>
                                      </p:to>
                                    </p:set>
                                    <p:anim calcmode="lin" valueType="num">
                                      <p:cBhvr additive="base">
                                        <p:cTn id="7" dur="500" fill="hold"/>
                                        <p:tgtEl>
                                          <p:spTgt spid="16390">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90">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9">
                                            <p:txEl>
                                              <p:charRg st="4294967295" end="4294967295"/>
                                            </p:txEl>
                                          </p:spTgt>
                                        </p:tgtEl>
                                        <p:attrNameLst>
                                          <p:attrName>style.visibility</p:attrName>
                                        </p:attrNameLst>
                                      </p:cBhvr>
                                      <p:to>
                                        <p:strVal val="visible"/>
                                      </p:to>
                                    </p:set>
                                    <p:anim calcmode="lin" valueType="num">
                                      <p:cBhvr additive="base">
                                        <p:cTn id="13" dur="500" fill="hold"/>
                                        <p:tgtEl>
                                          <p:spTgt spid="16389">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9">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ldLvl="0"/>
      <p:bldP spid="16390" grpId="0" bldLvl="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スライド番号プレースホルダ 3"/>
          <p:cNvSpPr>
            <a:spLocks noGrp="1"/>
          </p:cNvSpPr>
          <p:nvPr>
            <p:ph type="sldNum" sz="quarter" idx="12"/>
          </p:nvPr>
        </p:nvSpPr>
        <p:spPr/>
        <p:txBody>
          <a:bodyPr/>
          <a:lstStyle/>
          <a:p>
            <a:pPr>
              <a:defRPr/>
            </a:pPr>
            <a:fld id="{F225234C-0B18-4128-8307-7C5FFDE76258}" type="slidenum">
              <a:rPr lang="en-US" altLang="ja-JP"/>
              <a:pPr>
                <a:defRPr/>
              </a:pPr>
              <a:t>14</a:t>
            </a:fld>
            <a:endParaRPr lang="en-US" altLang="ja-JP"/>
          </a:p>
        </p:txBody>
      </p:sp>
      <p:sp>
        <p:nvSpPr>
          <p:cNvPr id="4099" name="Text Box 35"/>
          <p:cNvSpPr txBox="1">
            <a:spLocks noChangeArrowheads="1"/>
          </p:cNvSpPr>
          <p:nvPr/>
        </p:nvSpPr>
        <p:spPr bwMode="auto">
          <a:xfrm>
            <a:off x="4427538" y="6381750"/>
            <a:ext cx="4276725" cy="304800"/>
          </a:xfrm>
          <a:prstGeom prst="rect">
            <a:avLst/>
          </a:prstGeom>
          <a:solidFill>
            <a:schemeClr val="bg1"/>
          </a:solidFill>
          <a:ln w="9525">
            <a:noFill/>
            <a:miter lim="800000"/>
            <a:headEnd/>
            <a:tailEnd/>
          </a:ln>
        </p:spPr>
        <p:txBody>
          <a:bodyPr wrap="none">
            <a:spAutoFit/>
          </a:bodyPr>
          <a:lstStyle/>
          <a:p>
            <a:r>
              <a:rPr lang="en-US" altLang="ja-JP" sz="1400" b="0"/>
              <a:t>T.Prodanovic, et al. Astropart. Phys. 27 (2007) 10</a:t>
            </a:r>
          </a:p>
        </p:txBody>
      </p:sp>
      <p:pic>
        <p:nvPicPr>
          <p:cNvPr id="4100" name="Picture 8" descr="Image"/>
          <p:cNvPicPr>
            <a:picLocks noChangeAspect="1" noChangeArrowheads="1"/>
          </p:cNvPicPr>
          <p:nvPr/>
        </p:nvPicPr>
        <p:blipFill>
          <a:blip r:embed="rId3" cstate="print"/>
          <a:srcRect/>
          <a:stretch>
            <a:fillRect/>
          </a:stretch>
        </p:blipFill>
        <p:spPr bwMode="auto">
          <a:xfrm>
            <a:off x="3340100" y="2133600"/>
            <a:ext cx="5408613" cy="4191000"/>
          </a:xfrm>
          <a:prstGeom prst="rect">
            <a:avLst/>
          </a:prstGeom>
          <a:noFill/>
          <a:ln w="9525">
            <a:noFill/>
            <a:miter lim="800000"/>
            <a:headEnd/>
            <a:tailEnd/>
          </a:ln>
        </p:spPr>
      </p:pic>
      <p:sp>
        <p:nvSpPr>
          <p:cNvPr id="4101" name="Text Box 12"/>
          <p:cNvSpPr txBox="1">
            <a:spLocks noChangeArrowheads="1"/>
          </p:cNvSpPr>
          <p:nvPr/>
        </p:nvSpPr>
        <p:spPr bwMode="auto">
          <a:xfrm>
            <a:off x="179512" y="2996952"/>
            <a:ext cx="2807990" cy="1569660"/>
          </a:xfrm>
          <a:prstGeom prst="rect">
            <a:avLst/>
          </a:prstGeom>
          <a:noFill/>
          <a:ln w="9525">
            <a:noFill/>
            <a:miter lim="800000"/>
            <a:headEnd/>
            <a:tailEnd/>
          </a:ln>
        </p:spPr>
        <p:txBody>
          <a:bodyPr wrap="square">
            <a:spAutoFit/>
          </a:bodyPr>
          <a:lstStyle/>
          <a:p>
            <a:r>
              <a:rPr lang="en-US" altLang="ja-JP" sz="2400" dirty="0"/>
              <a:t>Production Process</a:t>
            </a:r>
          </a:p>
          <a:p>
            <a:r>
              <a:rPr lang="en-US" altLang="ja-JP" sz="2400" dirty="0"/>
              <a:t>  CRs + ISM</a:t>
            </a:r>
          </a:p>
          <a:p>
            <a:r>
              <a:rPr lang="en-US" altLang="ja-JP" sz="2400" dirty="0"/>
              <a:t>   - IC scattering</a:t>
            </a:r>
          </a:p>
          <a:p>
            <a:r>
              <a:rPr lang="en-US" altLang="ja-JP" sz="2400" dirty="0"/>
              <a:t>   - </a:t>
            </a:r>
            <a:r>
              <a:rPr lang="en-US" altLang="ja-JP" sz="2400" dirty="0" err="1"/>
              <a:t>Pion</a:t>
            </a:r>
            <a:r>
              <a:rPr lang="en-US" altLang="ja-JP" sz="2400" dirty="0"/>
              <a:t> decay</a:t>
            </a:r>
          </a:p>
        </p:txBody>
      </p:sp>
      <p:sp>
        <p:nvSpPr>
          <p:cNvPr id="4102" name="Rectangle 13"/>
          <p:cNvSpPr>
            <a:spLocks noChangeArrowheads="1"/>
          </p:cNvSpPr>
          <p:nvPr/>
        </p:nvSpPr>
        <p:spPr bwMode="auto">
          <a:xfrm>
            <a:off x="457200" y="125413"/>
            <a:ext cx="8229600" cy="1143000"/>
          </a:xfrm>
          <a:prstGeom prst="rect">
            <a:avLst/>
          </a:prstGeom>
          <a:noFill/>
          <a:ln w="9525">
            <a:noFill/>
            <a:miter lim="800000"/>
            <a:headEnd/>
            <a:tailEnd/>
          </a:ln>
        </p:spPr>
        <p:txBody>
          <a:bodyPr anchor="ctr"/>
          <a:lstStyle/>
          <a:p>
            <a:pPr algn="ctr"/>
            <a:r>
              <a:rPr lang="en-US" altLang="ja-JP" sz="4400" b="0" dirty="0">
                <a:solidFill>
                  <a:schemeClr val="tx2"/>
                </a:solidFill>
              </a:rPr>
              <a:t>Diffuse Gamma Rays</a:t>
            </a:r>
            <a:br>
              <a:rPr lang="en-US" altLang="ja-JP" sz="4400" b="0" dirty="0">
                <a:solidFill>
                  <a:schemeClr val="tx2"/>
                </a:solidFill>
              </a:rPr>
            </a:br>
            <a:r>
              <a:rPr lang="en-US" altLang="ja-JP" sz="4400" b="0" dirty="0">
                <a:solidFill>
                  <a:schemeClr val="tx2"/>
                </a:solidFill>
              </a:rPr>
              <a:t>from Galactic Plane</a:t>
            </a:r>
          </a:p>
        </p:txBody>
      </p:sp>
      <p:grpSp>
        <p:nvGrpSpPr>
          <p:cNvPr id="2" name="Group 27"/>
          <p:cNvGrpSpPr>
            <a:grpSpLocks/>
          </p:cNvGrpSpPr>
          <p:nvPr/>
        </p:nvGrpSpPr>
        <p:grpSpPr bwMode="auto">
          <a:xfrm>
            <a:off x="4211638" y="2406650"/>
            <a:ext cx="1368425" cy="3557588"/>
            <a:chOff x="2653" y="1616"/>
            <a:chExt cx="862" cy="2241"/>
          </a:xfrm>
        </p:grpSpPr>
        <p:sp>
          <p:nvSpPr>
            <p:cNvPr id="4117" name="Rectangle 15"/>
            <p:cNvSpPr>
              <a:spLocks noChangeArrowheads="1"/>
            </p:cNvSpPr>
            <p:nvPr/>
          </p:nvSpPr>
          <p:spPr bwMode="auto">
            <a:xfrm>
              <a:off x="2653" y="1616"/>
              <a:ext cx="862" cy="2241"/>
            </a:xfrm>
            <a:prstGeom prst="rect">
              <a:avLst/>
            </a:prstGeom>
            <a:solidFill>
              <a:srgbClr val="FF0000">
                <a:alpha val="30196"/>
              </a:srgbClr>
            </a:solidFill>
            <a:ln w="9525">
              <a:noFill/>
              <a:miter lim="800000"/>
              <a:headEnd/>
              <a:tailEnd/>
            </a:ln>
          </p:spPr>
          <p:txBody>
            <a:bodyPr wrap="none" anchor="ctr"/>
            <a:lstStyle/>
            <a:p>
              <a:endParaRPr lang="ja-JP" altLang="en-US"/>
            </a:p>
          </p:txBody>
        </p:sp>
        <p:sp>
          <p:nvSpPr>
            <p:cNvPr id="4118" name="Text Box 18"/>
            <p:cNvSpPr txBox="1">
              <a:spLocks noChangeArrowheads="1"/>
            </p:cNvSpPr>
            <p:nvPr/>
          </p:nvSpPr>
          <p:spPr bwMode="auto">
            <a:xfrm>
              <a:off x="2880" y="3562"/>
              <a:ext cx="392" cy="231"/>
            </a:xfrm>
            <a:prstGeom prst="rect">
              <a:avLst/>
            </a:prstGeom>
            <a:noFill/>
            <a:ln w="9525">
              <a:noFill/>
              <a:miter lim="800000"/>
              <a:headEnd/>
              <a:tailEnd/>
            </a:ln>
          </p:spPr>
          <p:txBody>
            <a:bodyPr wrap="none">
              <a:spAutoFit/>
            </a:bodyPr>
            <a:lstStyle/>
            <a:p>
              <a:r>
                <a:rPr lang="en-US" altLang="ja-JP" dirty="0" err="1">
                  <a:solidFill>
                    <a:srgbClr val="FF0000"/>
                  </a:solidFill>
                </a:rPr>
                <a:t>GeV</a:t>
              </a:r>
              <a:endParaRPr lang="en-US" altLang="ja-JP" dirty="0">
                <a:solidFill>
                  <a:srgbClr val="FF0000"/>
                </a:solidFill>
              </a:endParaRPr>
            </a:p>
          </p:txBody>
        </p:sp>
      </p:grpSp>
      <p:grpSp>
        <p:nvGrpSpPr>
          <p:cNvPr id="3" name="Group 26"/>
          <p:cNvGrpSpPr>
            <a:grpSpLocks/>
          </p:cNvGrpSpPr>
          <p:nvPr/>
        </p:nvGrpSpPr>
        <p:grpSpPr bwMode="auto">
          <a:xfrm>
            <a:off x="6242050" y="2408238"/>
            <a:ext cx="865188" cy="3557587"/>
            <a:chOff x="3932" y="1616"/>
            <a:chExt cx="545" cy="2241"/>
          </a:xfrm>
        </p:grpSpPr>
        <p:sp>
          <p:nvSpPr>
            <p:cNvPr id="4115" name="Rectangle 16"/>
            <p:cNvSpPr>
              <a:spLocks noChangeArrowheads="1"/>
            </p:cNvSpPr>
            <p:nvPr/>
          </p:nvSpPr>
          <p:spPr bwMode="auto">
            <a:xfrm>
              <a:off x="3932" y="1616"/>
              <a:ext cx="545" cy="2241"/>
            </a:xfrm>
            <a:prstGeom prst="rect">
              <a:avLst/>
            </a:prstGeom>
            <a:solidFill>
              <a:schemeClr val="accent2">
                <a:alpha val="30196"/>
              </a:schemeClr>
            </a:solidFill>
            <a:ln w="9525">
              <a:noFill/>
              <a:miter lim="800000"/>
              <a:headEnd/>
              <a:tailEnd/>
            </a:ln>
          </p:spPr>
          <p:txBody>
            <a:bodyPr wrap="none" anchor="ctr"/>
            <a:lstStyle/>
            <a:p>
              <a:endParaRPr lang="ja-JP" altLang="en-US"/>
            </a:p>
          </p:txBody>
        </p:sp>
        <p:sp>
          <p:nvSpPr>
            <p:cNvPr id="4116" name="Text Box 23"/>
            <p:cNvSpPr txBox="1">
              <a:spLocks noChangeArrowheads="1"/>
            </p:cNvSpPr>
            <p:nvPr/>
          </p:nvSpPr>
          <p:spPr bwMode="auto">
            <a:xfrm>
              <a:off x="4001" y="3562"/>
              <a:ext cx="394" cy="231"/>
            </a:xfrm>
            <a:prstGeom prst="rect">
              <a:avLst/>
            </a:prstGeom>
            <a:noFill/>
            <a:ln w="9525">
              <a:noFill/>
              <a:miter lim="800000"/>
              <a:headEnd/>
              <a:tailEnd/>
            </a:ln>
          </p:spPr>
          <p:txBody>
            <a:bodyPr wrap="none">
              <a:spAutoFit/>
            </a:bodyPr>
            <a:lstStyle/>
            <a:p>
              <a:r>
                <a:rPr lang="en-US" altLang="ja-JP">
                  <a:solidFill>
                    <a:schemeClr val="accent2"/>
                  </a:solidFill>
                </a:rPr>
                <a:t>TeV</a:t>
              </a:r>
            </a:p>
          </p:txBody>
        </p:sp>
      </p:grpSp>
      <p:grpSp>
        <p:nvGrpSpPr>
          <p:cNvPr id="4" name="Group 25"/>
          <p:cNvGrpSpPr>
            <a:grpSpLocks/>
          </p:cNvGrpSpPr>
          <p:nvPr/>
        </p:nvGrpSpPr>
        <p:grpSpPr bwMode="auto">
          <a:xfrm>
            <a:off x="7451725" y="2422525"/>
            <a:ext cx="1152525" cy="3557588"/>
            <a:chOff x="4694" y="1616"/>
            <a:chExt cx="726" cy="2241"/>
          </a:xfrm>
        </p:grpSpPr>
        <p:sp>
          <p:nvSpPr>
            <p:cNvPr id="4113" name="Rectangle 17"/>
            <p:cNvSpPr>
              <a:spLocks noChangeArrowheads="1"/>
            </p:cNvSpPr>
            <p:nvPr/>
          </p:nvSpPr>
          <p:spPr bwMode="auto">
            <a:xfrm>
              <a:off x="4694" y="1616"/>
              <a:ext cx="726" cy="2241"/>
            </a:xfrm>
            <a:prstGeom prst="rect">
              <a:avLst/>
            </a:prstGeom>
            <a:solidFill>
              <a:schemeClr val="folHlink">
                <a:alpha val="30196"/>
              </a:schemeClr>
            </a:solidFill>
            <a:ln w="9525">
              <a:noFill/>
              <a:miter lim="800000"/>
              <a:headEnd/>
              <a:tailEnd/>
            </a:ln>
          </p:spPr>
          <p:txBody>
            <a:bodyPr wrap="none" anchor="ctr"/>
            <a:lstStyle/>
            <a:p>
              <a:endParaRPr lang="ja-JP" altLang="en-US"/>
            </a:p>
          </p:txBody>
        </p:sp>
        <p:sp>
          <p:nvSpPr>
            <p:cNvPr id="4114" name="Text Box 24"/>
            <p:cNvSpPr txBox="1">
              <a:spLocks noChangeArrowheads="1"/>
            </p:cNvSpPr>
            <p:nvPr/>
          </p:nvSpPr>
          <p:spPr bwMode="auto">
            <a:xfrm>
              <a:off x="4868" y="3557"/>
              <a:ext cx="371" cy="231"/>
            </a:xfrm>
            <a:prstGeom prst="rect">
              <a:avLst/>
            </a:prstGeom>
            <a:noFill/>
            <a:ln w="9525">
              <a:noFill/>
              <a:miter lim="800000"/>
              <a:headEnd/>
              <a:tailEnd/>
            </a:ln>
          </p:spPr>
          <p:txBody>
            <a:bodyPr wrap="none">
              <a:spAutoFit/>
            </a:bodyPr>
            <a:lstStyle/>
            <a:p>
              <a:r>
                <a:rPr lang="en-US" altLang="ja-JP">
                  <a:solidFill>
                    <a:srgbClr val="006600"/>
                  </a:solidFill>
                </a:rPr>
                <a:t>PeV</a:t>
              </a:r>
            </a:p>
          </p:txBody>
        </p:sp>
      </p:grpSp>
      <p:grpSp>
        <p:nvGrpSpPr>
          <p:cNvPr id="5" name="Group 32"/>
          <p:cNvGrpSpPr>
            <a:grpSpLocks/>
          </p:cNvGrpSpPr>
          <p:nvPr/>
        </p:nvGrpSpPr>
        <p:grpSpPr bwMode="auto">
          <a:xfrm>
            <a:off x="6444208" y="2420888"/>
            <a:ext cx="1382713" cy="3952875"/>
            <a:chOff x="4060" y="1616"/>
            <a:chExt cx="871" cy="2490"/>
          </a:xfrm>
        </p:grpSpPr>
        <p:sp>
          <p:nvSpPr>
            <p:cNvPr id="4111" name="Rectangle 30"/>
            <p:cNvSpPr>
              <a:spLocks noChangeArrowheads="1"/>
            </p:cNvSpPr>
            <p:nvPr/>
          </p:nvSpPr>
          <p:spPr bwMode="auto">
            <a:xfrm>
              <a:off x="4468" y="1616"/>
              <a:ext cx="353" cy="2222"/>
            </a:xfrm>
            <a:prstGeom prst="rect">
              <a:avLst/>
            </a:prstGeom>
            <a:solidFill>
              <a:schemeClr val="tx1">
                <a:alpha val="39999"/>
              </a:schemeClr>
            </a:solidFill>
            <a:ln w="3175">
              <a:solidFill>
                <a:schemeClr val="tx1"/>
              </a:solidFill>
              <a:miter lim="800000"/>
              <a:headEnd/>
              <a:tailEnd/>
            </a:ln>
          </p:spPr>
          <p:txBody>
            <a:bodyPr wrap="none" anchor="ctr"/>
            <a:lstStyle/>
            <a:p>
              <a:endParaRPr lang="ja-JP" altLang="en-US"/>
            </a:p>
          </p:txBody>
        </p:sp>
        <p:sp>
          <p:nvSpPr>
            <p:cNvPr id="4112" name="Text Box 31"/>
            <p:cNvSpPr txBox="1">
              <a:spLocks noChangeArrowheads="1"/>
            </p:cNvSpPr>
            <p:nvPr/>
          </p:nvSpPr>
          <p:spPr bwMode="auto">
            <a:xfrm>
              <a:off x="4060" y="3873"/>
              <a:ext cx="871" cy="233"/>
            </a:xfrm>
            <a:prstGeom prst="rect">
              <a:avLst/>
            </a:prstGeom>
            <a:solidFill>
              <a:schemeClr val="bg1"/>
            </a:solidFill>
            <a:ln w="9525">
              <a:solidFill>
                <a:schemeClr val="tx1"/>
              </a:solidFill>
              <a:miter lim="800000"/>
              <a:headEnd/>
              <a:tailEnd/>
            </a:ln>
          </p:spPr>
          <p:txBody>
            <a:bodyPr wrap="none">
              <a:spAutoFit/>
            </a:bodyPr>
            <a:lstStyle/>
            <a:p>
              <a:r>
                <a:rPr lang="en-US" altLang="ja-JP" dirty="0" smtClean="0"/>
                <a:t>20 </a:t>
              </a:r>
              <a:r>
                <a:rPr lang="en-US" altLang="ja-JP" dirty="0"/>
                <a:t>– 200 </a:t>
              </a:r>
              <a:r>
                <a:rPr lang="en-US" altLang="ja-JP" dirty="0" err="1"/>
                <a:t>TeV</a:t>
              </a:r>
              <a:endParaRPr lang="en-US" altLang="ja-JP"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5"/>
          <p:cNvSpPr>
            <a:spLocks noGrp="1"/>
          </p:cNvSpPr>
          <p:nvPr>
            <p:ph type="sldNum" sz="quarter" idx="12"/>
          </p:nvPr>
        </p:nvSpPr>
        <p:spPr/>
        <p:txBody>
          <a:bodyPr/>
          <a:lstStyle/>
          <a:p>
            <a:pPr>
              <a:defRPr/>
            </a:pPr>
            <a:fld id="{F709A18A-D945-4C16-A183-579F6B9D6AA1}" type="slidenum">
              <a:rPr lang="en-US" altLang="ja-JP"/>
              <a:pPr>
                <a:defRPr/>
              </a:pPr>
              <a:t>15</a:t>
            </a:fld>
            <a:endParaRPr lang="en-US" altLang="ja-JP"/>
          </a:p>
        </p:txBody>
      </p:sp>
      <p:sp>
        <p:nvSpPr>
          <p:cNvPr id="7171" name="Rectangle 4"/>
          <p:cNvSpPr>
            <a:spLocks noGrp="1" noChangeArrowheads="1"/>
          </p:cNvSpPr>
          <p:nvPr>
            <p:ph type="body" idx="1"/>
          </p:nvPr>
        </p:nvSpPr>
        <p:spPr>
          <a:xfrm>
            <a:off x="457200" y="1557338"/>
            <a:ext cx="8229600" cy="5111750"/>
          </a:xfrm>
        </p:spPr>
        <p:txBody>
          <a:bodyPr>
            <a:normAutofit fontScale="92500" lnSpcReduction="10000"/>
          </a:bodyPr>
          <a:lstStyle/>
          <a:p>
            <a:pPr eaLnBrk="1" hangingPunct="1">
              <a:lnSpc>
                <a:spcPct val="80000"/>
              </a:lnSpc>
              <a:buFontTx/>
              <a:buNone/>
            </a:pPr>
            <a:r>
              <a:rPr lang="en-US" altLang="ja-JP" sz="2200" dirty="0" smtClean="0">
                <a:latin typeface="+mn-ea"/>
              </a:rPr>
              <a:t>period : </a:t>
            </a:r>
            <a:r>
              <a:rPr lang="en-US" altLang="ja-JP" sz="2200" dirty="0" smtClean="0">
                <a:solidFill>
                  <a:srgbClr val="FF0000"/>
                </a:solidFill>
                <a:latin typeface="+mn-ea"/>
              </a:rPr>
              <a:t>06</a:t>
            </a:r>
            <a:r>
              <a:rPr lang="en-US" altLang="ja-JP" sz="2200" baseline="30000" dirty="0" smtClean="0">
                <a:solidFill>
                  <a:srgbClr val="FF0000"/>
                </a:solidFill>
                <a:latin typeface="+mn-ea"/>
              </a:rPr>
              <a:t>th</a:t>
            </a:r>
            <a:r>
              <a:rPr lang="en-US" altLang="ja-JP" sz="2200" dirty="0" smtClean="0">
                <a:solidFill>
                  <a:srgbClr val="FF0000"/>
                </a:solidFill>
                <a:latin typeface="+mn-ea"/>
              </a:rPr>
              <a:t> Mar 2000 – 01</a:t>
            </a:r>
            <a:r>
              <a:rPr lang="en-US" altLang="ja-JP" sz="2200" baseline="30000" dirty="0" smtClean="0">
                <a:solidFill>
                  <a:srgbClr val="FF0000"/>
                </a:solidFill>
                <a:latin typeface="+mn-ea"/>
              </a:rPr>
              <a:t>st</a:t>
            </a:r>
            <a:r>
              <a:rPr lang="en-US" altLang="ja-JP" sz="2200" dirty="0" smtClean="0">
                <a:solidFill>
                  <a:srgbClr val="FF0000"/>
                </a:solidFill>
                <a:latin typeface="+mn-ea"/>
              </a:rPr>
              <a:t> Mar 2005</a:t>
            </a:r>
          </a:p>
          <a:p>
            <a:pPr eaLnBrk="1" hangingPunct="1">
              <a:lnSpc>
                <a:spcPct val="80000"/>
              </a:lnSpc>
              <a:buFontTx/>
              <a:buNone/>
            </a:pPr>
            <a:r>
              <a:rPr lang="en-US" altLang="ja-JP" sz="2200" dirty="0" smtClean="0">
                <a:latin typeface="+mn-ea"/>
              </a:rPr>
              <a:t>total number of events : </a:t>
            </a:r>
            <a:r>
              <a:rPr lang="en-US" altLang="ja-JP" sz="2200" dirty="0" smtClean="0">
                <a:solidFill>
                  <a:srgbClr val="FF0000"/>
                </a:solidFill>
                <a:latin typeface="+mn-ea"/>
              </a:rPr>
              <a:t>2.2x10</a:t>
            </a:r>
            <a:r>
              <a:rPr lang="en-US" altLang="ja-JP" sz="2200" baseline="30000" dirty="0" smtClean="0">
                <a:solidFill>
                  <a:srgbClr val="FF0000"/>
                </a:solidFill>
                <a:latin typeface="+mn-ea"/>
              </a:rPr>
              <a:t>9</a:t>
            </a:r>
          </a:p>
          <a:p>
            <a:pPr eaLnBrk="1" hangingPunct="1">
              <a:lnSpc>
                <a:spcPct val="80000"/>
              </a:lnSpc>
              <a:buFontTx/>
              <a:buNone/>
            </a:pPr>
            <a:endParaRPr lang="en-US" altLang="ja-JP" sz="2200" baseline="30000" dirty="0" smtClean="0">
              <a:solidFill>
                <a:srgbClr val="FF0000"/>
              </a:solidFill>
              <a:latin typeface="+mn-ea"/>
            </a:endParaRPr>
          </a:p>
          <a:p>
            <a:pPr eaLnBrk="1" hangingPunct="1">
              <a:lnSpc>
                <a:spcPct val="80000"/>
              </a:lnSpc>
              <a:buFontTx/>
              <a:buNone/>
            </a:pPr>
            <a:endParaRPr lang="en-US" altLang="ja-JP" sz="2200" baseline="30000" dirty="0" smtClean="0">
              <a:solidFill>
                <a:srgbClr val="FF0000"/>
              </a:solidFill>
              <a:latin typeface="+mn-ea"/>
            </a:endParaRPr>
          </a:p>
          <a:p>
            <a:pPr eaLnBrk="1" hangingPunct="1">
              <a:lnSpc>
                <a:spcPct val="80000"/>
              </a:lnSpc>
              <a:buFontTx/>
              <a:buNone/>
            </a:pPr>
            <a:r>
              <a:rPr lang="en-US" altLang="ja-JP" sz="2200" u="sng" dirty="0" smtClean="0">
                <a:latin typeface="+mn-ea"/>
              </a:rPr>
              <a:t>Basic selection</a:t>
            </a:r>
          </a:p>
          <a:p>
            <a:pPr eaLnBrk="1" hangingPunct="1">
              <a:lnSpc>
                <a:spcPct val="80000"/>
              </a:lnSpc>
            </a:pPr>
            <a:r>
              <a:rPr lang="en-US" altLang="ja-JP" sz="2200" dirty="0" smtClean="0">
                <a:latin typeface="+mn-ea"/>
              </a:rPr>
              <a:t>Core position : inside a hexagonal</a:t>
            </a:r>
          </a:p>
          <a:p>
            <a:pPr eaLnBrk="1" hangingPunct="1">
              <a:lnSpc>
                <a:spcPct val="80000"/>
              </a:lnSpc>
            </a:pPr>
            <a:r>
              <a:rPr lang="en-US" altLang="ja-JP" sz="2200" dirty="0" smtClean="0">
                <a:latin typeface="+mn-ea"/>
              </a:rPr>
              <a:t>Age &lt;  1.8</a:t>
            </a:r>
          </a:p>
          <a:p>
            <a:pPr eaLnBrk="1" hangingPunct="1">
              <a:lnSpc>
                <a:spcPct val="80000"/>
              </a:lnSpc>
            </a:pPr>
            <a:r>
              <a:rPr lang="en-US" altLang="ja-JP" sz="2200" dirty="0" smtClean="0">
                <a:latin typeface="+mn-ea"/>
              </a:rPr>
              <a:t>N</a:t>
            </a:r>
            <a:r>
              <a:rPr lang="en-US" altLang="ja-JP" sz="2200" baseline="-25000" dirty="0" smtClean="0">
                <a:latin typeface="+mn-ea"/>
              </a:rPr>
              <a:t>TDC</a:t>
            </a:r>
            <a:r>
              <a:rPr lang="en-US" altLang="ja-JP" sz="2200" dirty="0" smtClean="0">
                <a:latin typeface="+mn-ea"/>
              </a:rPr>
              <a:t> &gt; 15</a:t>
            </a:r>
          </a:p>
          <a:p>
            <a:pPr eaLnBrk="1" hangingPunct="1">
              <a:lnSpc>
                <a:spcPct val="80000"/>
              </a:lnSpc>
            </a:pPr>
            <a:r>
              <a:rPr lang="en-US" altLang="ja-JP" sz="2200" dirty="0" smtClean="0">
                <a:latin typeface="+mn-ea"/>
              </a:rPr>
              <a:t>0.5 &lt; N</a:t>
            </a:r>
            <a:r>
              <a:rPr lang="en-US" altLang="ja-JP" sz="2200" baseline="-25000" dirty="0" smtClean="0">
                <a:latin typeface="+mn-ea"/>
              </a:rPr>
              <a:t>ADC</a:t>
            </a:r>
            <a:r>
              <a:rPr lang="en-US" altLang="ja-JP" sz="2200" dirty="0" smtClean="0">
                <a:latin typeface="+mn-ea"/>
              </a:rPr>
              <a:t>/N</a:t>
            </a:r>
            <a:r>
              <a:rPr lang="en-US" altLang="ja-JP" sz="2200" baseline="-25000" dirty="0" smtClean="0">
                <a:latin typeface="+mn-ea"/>
              </a:rPr>
              <a:t>TDC</a:t>
            </a:r>
            <a:r>
              <a:rPr lang="en-US" altLang="ja-JP" sz="2200" dirty="0" smtClean="0">
                <a:latin typeface="+mn-ea"/>
              </a:rPr>
              <a:t> &lt; 2.0</a:t>
            </a:r>
          </a:p>
          <a:p>
            <a:pPr eaLnBrk="1" hangingPunct="1">
              <a:lnSpc>
                <a:spcPct val="80000"/>
              </a:lnSpc>
            </a:pPr>
            <a:r>
              <a:rPr lang="en-US" altLang="ja-JP" sz="2200" dirty="0" smtClean="0">
                <a:latin typeface="+mn-ea"/>
              </a:rPr>
              <a:t>Zenith angle : q &lt; 30 deg.</a:t>
            </a:r>
          </a:p>
          <a:p>
            <a:pPr>
              <a:lnSpc>
                <a:spcPct val="80000"/>
              </a:lnSpc>
            </a:pPr>
            <a:r>
              <a:rPr lang="en-US" altLang="ja-JP" sz="2200" dirty="0" smtClean="0">
                <a:latin typeface="+mn-ea"/>
              </a:rPr>
              <a:t>All </a:t>
            </a:r>
            <a:r>
              <a:rPr lang="en-US" altLang="ja-JP" sz="2200" dirty="0" err="1" smtClean="0">
                <a:latin typeface="+mn-ea"/>
              </a:rPr>
              <a:t>Muon</a:t>
            </a:r>
            <a:r>
              <a:rPr lang="en-US" altLang="ja-JP" sz="2200" dirty="0" smtClean="0">
                <a:latin typeface="+mn-ea"/>
              </a:rPr>
              <a:t> detector modules should be </a:t>
            </a:r>
          </a:p>
          <a:p>
            <a:pPr>
              <a:lnSpc>
                <a:spcPct val="80000"/>
              </a:lnSpc>
              <a:buNone/>
            </a:pPr>
            <a:r>
              <a:rPr lang="en-US" altLang="ja-JP" sz="2200" dirty="0">
                <a:latin typeface="+mn-ea"/>
              </a:rPr>
              <a:t> </a:t>
            </a:r>
            <a:r>
              <a:rPr lang="en-US" altLang="ja-JP" sz="2200" dirty="0" smtClean="0">
                <a:latin typeface="+mn-ea"/>
              </a:rPr>
              <a:t>    working.</a:t>
            </a:r>
          </a:p>
          <a:p>
            <a:pPr eaLnBrk="1" hangingPunct="1">
              <a:lnSpc>
                <a:spcPct val="80000"/>
              </a:lnSpc>
            </a:pPr>
            <a:endParaRPr lang="en-US" altLang="ja-JP" sz="2000" dirty="0" smtClean="0">
              <a:latin typeface="Comic Sans MS" pitchFamily="66" charset="0"/>
            </a:endParaRPr>
          </a:p>
          <a:p>
            <a:pPr eaLnBrk="1" hangingPunct="1">
              <a:lnSpc>
                <a:spcPct val="80000"/>
              </a:lnSpc>
              <a:buFontTx/>
              <a:buNone/>
            </a:pPr>
            <a:endParaRPr lang="en-US" altLang="ja-JP" sz="2400" dirty="0" smtClean="0">
              <a:latin typeface="Comic Sans MS" pitchFamily="66" charset="0"/>
            </a:endParaRPr>
          </a:p>
          <a:p>
            <a:pPr eaLnBrk="1" hangingPunct="1">
              <a:lnSpc>
                <a:spcPct val="80000"/>
              </a:lnSpc>
              <a:buFontTx/>
              <a:buNone/>
            </a:pPr>
            <a:r>
              <a:rPr lang="en-US" altLang="ja-JP" sz="2400" dirty="0" smtClean="0">
                <a:latin typeface="Comic Sans MS" pitchFamily="66" charset="0"/>
              </a:rPr>
              <a:t> number of events after selection : </a:t>
            </a:r>
            <a:r>
              <a:rPr lang="en-US" altLang="ja-JP" sz="2400" dirty="0" smtClean="0">
                <a:solidFill>
                  <a:srgbClr val="FF0000"/>
                </a:solidFill>
                <a:latin typeface="Comic Sans MS" pitchFamily="66" charset="0"/>
              </a:rPr>
              <a:t>4.0x10</a:t>
            </a:r>
            <a:r>
              <a:rPr lang="en-US" altLang="ja-JP" sz="2400" baseline="30000" dirty="0" smtClean="0">
                <a:solidFill>
                  <a:srgbClr val="FF0000"/>
                </a:solidFill>
                <a:latin typeface="Comic Sans MS" pitchFamily="66" charset="0"/>
              </a:rPr>
              <a:t>8</a:t>
            </a:r>
            <a:endParaRPr lang="en-US" altLang="ja-JP" sz="2400" dirty="0" smtClean="0">
              <a:solidFill>
                <a:srgbClr val="FF0000"/>
              </a:solidFill>
              <a:latin typeface="Comic Sans MS" pitchFamily="66" charset="0"/>
            </a:endParaRPr>
          </a:p>
          <a:p>
            <a:pPr eaLnBrk="1" hangingPunct="1">
              <a:lnSpc>
                <a:spcPct val="80000"/>
              </a:lnSpc>
              <a:buFontTx/>
              <a:buNone/>
            </a:pPr>
            <a:r>
              <a:rPr lang="ja-JP" altLang="en-US" sz="2400" u="sng" dirty="0" smtClean="0">
                <a:solidFill>
                  <a:srgbClr val="FF0000"/>
                </a:solidFill>
                <a:latin typeface="Comic Sans MS" pitchFamily="66" charset="0"/>
              </a:rPr>
              <a:t>　　　　　　　　　　　　　　　　　　　</a:t>
            </a:r>
          </a:p>
          <a:p>
            <a:pPr eaLnBrk="1" hangingPunct="1">
              <a:lnSpc>
                <a:spcPct val="80000"/>
              </a:lnSpc>
              <a:buFontTx/>
              <a:buNone/>
            </a:pPr>
            <a:r>
              <a:rPr lang="ja-JP" altLang="en-US" sz="2400" b="1" dirty="0" smtClean="0">
                <a:solidFill>
                  <a:srgbClr val="FF0000"/>
                </a:solidFill>
                <a:latin typeface="Comic Sans MS" pitchFamily="66" charset="0"/>
              </a:rPr>
              <a:t>　　　　　　　　　　　　　　　　　</a:t>
            </a:r>
            <a:r>
              <a:rPr lang="en-US" altLang="ja-JP" sz="2400" b="1" dirty="0" smtClean="0">
                <a:solidFill>
                  <a:srgbClr val="FF0000"/>
                </a:solidFill>
                <a:latin typeface="Comic Sans MS" pitchFamily="66" charset="0"/>
              </a:rPr>
              <a:t>Gamma ray candidate</a:t>
            </a:r>
            <a:r>
              <a:rPr lang="ja-JP" altLang="en-US" sz="2400" b="1" dirty="0" err="1" smtClean="0">
                <a:solidFill>
                  <a:srgbClr val="FF0000"/>
                </a:solidFill>
                <a:latin typeface="Comic Sans MS" pitchFamily="66" charset="0"/>
              </a:rPr>
              <a:t>を抽</a:t>
            </a:r>
            <a:r>
              <a:rPr lang="ja-JP" altLang="en-US" sz="2400" b="1" dirty="0" smtClean="0">
                <a:solidFill>
                  <a:srgbClr val="FF0000"/>
                </a:solidFill>
                <a:latin typeface="Comic Sans MS" pitchFamily="66" charset="0"/>
              </a:rPr>
              <a:t>出</a:t>
            </a:r>
          </a:p>
        </p:txBody>
      </p:sp>
      <p:sp>
        <p:nvSpPr>
          <p:cNvPr id="7172" name="Rectangle 15"/>
          <p:cNvSpPr>
            <a:spLocks noChangeArrowheads="1"/>
          </p:cNvSpPr>
          <p:nvPr/>
        </p:nvSpPr>
        <p:spPr bwMode="auto">
          <a:xfrm>
            <a:off x="457200" y="115888"/>
            <a:ext cx="8229600" cy="1143000"/>
          </a:xfrm>
          <a:prstGeom prst="rect">
            <a:avLst/>
          </a:prstGeom>
          <a:noFill/>
          <a:ln w="9525">
            <a:noFill/>
            <a:miter lim="800000"/>
            <a:headEnd/>
            <a:tailEnd/>
          </a:ln>
        </p:spPr>
        <p:txBody>
          <a:bodyPr anchor="ctr"/>
          <a:lstStyle/>
          <a:p>
            <a:pPr algn="ctr"/>
            <a:r>
              <a:rPr lang="en-US" altLang="ja-JP" sz="4400" b="0">
                <a:solidFill>
                  <a:schemeClr val="tx2"/>
                </a:solidFill>
              </a:rPr>
              <a:t>Observation and</a:t>
            </a:r>
            <a:br>
              <a:rPr lang="en-US" altLang="ja-JP" sz="4400" b="0">
                <a:solidFill>
                  <a:schemeClr val="tx2"/>
                </a:solidFill>
              </a:rPr>
            </a:br>
            <a:r>
              <a:rPr lang="en-US" altLang="ja-JP" sz="4400" b="0">
                <a:solidFill>
                  <a:schemeClr val="tx2"/>
                </a:solidFill>
              </a:rPr>
              <a:t>Event Selection</a:t>
            </a:r>
            <a:endParaRPr lang="en-US" altLang="ja-JP" sz="4400">
              <a:solidFill>
                <a:schemeClr val="tx2"/>
              </a:solidFill>
              <a:latin typeface="Symbol" pitchFamily="18" charset="2"/>
            </a:endParaRPr>
          </a:p>
        </p:txBody>
      </p:sp>
      <p:pic>
        <p:nvPicPr>
          <p:cNvPr id="7173" name="Picture 17"/>
          <p:cNvPicPr>
            <a:picLocks noChangeAspect="1" noChangeArrowheads="1"/>
          </p:cNvPicPr>
          <p:nvPr/>
        </p:nvPicPr>
        <p:blipFill>
          <a:blip r:embed="rId3" cstate="print"/>
          <a:srcRect l="3365" t="14301" r="10095"/>
          <a:stretch>
            <a:fillRect/>
          </a:stretch>
        </p:blipFill>
        <p:spPr bwMode="auto">
          <a:xfrm>
            <a:off x="5403850" y="2492375"/>
            <a:ext cx="3705225" cy="2590800"/>
          </a:xfrm>
          <a:prstGeom prst="rect">
            <a:avLst/>
          </a:prstGeom>
          <a:noFill/>
          <a:ln w="9525">
            <a:noFill/>
            <a:miter lim="800000"/>
            <a:headEnd/>
            <a:tailEnd/>
          </a:ln>
        </p:spPr>
      </p:pic>
      <p:sp>
        <p:nvSpPr>
          <p:cNvPr id="89112" name="AutoShape 24"/>
          <p:cNvSpPr>
            <a:spLocks noChangeArrowheads="1"/>
          </p:cNvSpPr>
          <p:nvPr/>
        </p:nvSpPr>
        <p:spPr bwMode="auto">
          <a:xfrm>
            <a:off x="6329363" y="3170238"/>
            <a:ext cx="2016125" cy="1122362"/>
          </a:xfrm>
          <a:prstGeom prst="hexagon">
            <a:avLst>
              <a:gd name="adj" fmla="val 35278"/>
              <a:gd name="vf" fmla="val 115470"/>
            </a:avLst>
          </a:prstGeom>
          <a:gradFill rotWithShape="1">
            <a:gsLst>
              <a:gs pos="0">
                <a:schemeClr val="accent2">
                  <a:gamma/>
                  <a:shade val="46275"/>
                  <a:invGamma/>
                  <a:alpha val="20000"/>
                </a:schemeClr>
              </a:gs>
              <a:gs pos="100000">
                <a:schemeClr val="accent2">
                  <a:alpha val="20000"/>
                </a:schemeClr>
              </a:gs>
            </a:gsLst>
            <a:path path="shape">
              <a:fillToRect l="50000" t="50000" r="50000" b="50000"/>
            </a:path>
          </a:gradFill>
          <a:ln w="38100">
            <a:solidFill>
              <a:schemeClr val="accent2"/>
            </a:solidFill>
            <a:miter lim="800000"/>
            <a:headEnd/>
            <a:tailEnd/>
          </a:ln>
          <a:effectLst/>
        </p:spPr>
        <p:txBody>
          <a:bodyPr wrap="none" anchor="ctr"/>
          <a:lstStyle/>
          <a:p>
            <a:pPr>
              <a:defRPr/>
            </a:pPr>
            <a:endParaRPr lang="ja-JP" altLang="en-US"/>
          </a:p>
        </p:txBody>
      </p:sp>
      <p:sp>
        <p:nvSpPr>
          <p:cNvPr id="7175" name="AutoShape 25"/>
          <p:cNvSpPr>
            <a:spLocks noChangeArrowheads="1"/>
          </p:cNvSpPr>
          <p:nvPr/>
        </p:nvSpPr>
        <p:spPr bwMode="auto">
          <a:xfrm>
            <a:off x="5940152" y="5517232"/>
            <a:ext cx="142875" cy="360363"/>
          </a:xfrm>
          <a:prstGeom prst="downArrow">
            <a:avLst>
              <a:gd name="adj1" fmla="val 50000"/>
              <a:gd name="adj2" fmla="val 63056"/>
            </a:avLst>
          </a:prstGeom>
          <a:solidFill>
            <a:srgbClr val="FF0000"/>
          </a:solidFill>
          <a:ln w="9525">
            <a:solidFill>
              <a:srgbClr val="FF0000"/>
            </a:solidFill>
            <a:miter lim="800000"/>
            <a:headEnd/>
            <a:tailEnd/>
          </a:ln>
        </p:spPr>
        <p:txBody>
          <a:bodyPr vert="eaVert" wrap="none" anchor="ctr"/>
          <a:lstStyle/>
          <a:p>
            <a:endParaRPr lang="ja-JP"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スライド番号プレースホルダ 3"/>
          <p:cNvSpPr>
            <a:spLocks noGrp="1"/>
          </p:cNvSpPr>
          <p:nvPr>
            <p:ph type="sldNum" sz="quarter" idx="12"/>
          </p:nvPr>
        </p:nvSpPr>
        <p:spPr/>
        <p:txBody>
          <a:bodyPr/>
          <a:lstStyle/>
          <a:p>
            <a:pPr>
              <a:defRPr/>
            </a:pPr>
            <a:fld id="{98243845-EBB8-4BBE-88F6-C466AFBE22DE}" type="slidenum">
              <a:rPr lang="en-US" altLang="ja-JP"/>
              <a:pPr>
                <a:defRPr/>
              </a:pPr>
              <a:t>16</a:t>
            </a:fld>
            <a:endParaRPr lang="en-US" altLang="ja-JP"/>
          </a:p>
        </p:txBody>
      </p:sp>
      <p:pic>
        <p:nvPicPr>
          <p:cNvPr id="20483" name="Picture 97"/>
          <p:cNvPicPr>
            <a:picLocks noChangeAspect="1" noChangeArrowheads="1"/>
          </p:cNvPicPr>
          <p:nvPr/>
        </p:nvPicPr>
        <p:blipFill>
          <a:blip r:embed="rId3" cstate="print"/>
          <a:srcRect l="2911" t="11517" r="23294"/>
          <a:stretch>
            <a:fillRect/>
          </a:stretch>
        </p:blipFill>
        <p:spPr bwMode="auto">
          <a:xfrm>
            <a:off x="4713288" y="2201863"/>
            <a:ext cx="4106862" cy="2740025"/>
          </a:xfrm>
          <a:prstGeom prst="rect">
            <a:avLst/>
          </a:prstGeom>
          <a:noFill/>
          <a:ln w="9525">
            <a:noFill/>
            <a:miter lim="800000"/>
            <a:headEnd/>
            <a:tailEnd/>
          </a:ln>
        </p:spPr>
      </p:pic>
      <p:pic>
        <p:nvPicPr>
          <p:cNvPr id="20484" name="Picture 96"/>
          <p:cNvPicPr>
            <a:picLocks noChangeAspect="1" noChangeArrowheads="1"/>
          </p:cNvPicPr>
          <p:nvPr/>
        </p:nvPicPr>
        <p:blipFill>
          <a:blip r:embed="rId4" cstate="print"/>
          <a:srcRect l="2911" t="11517" r="23294"/>
          <a:stretch>
            <a:fillRect/>
          </a:stretch>
        </p:blipFill>
        <p:spPr bwMode="auto">
          <a:xfrm>
            <a:off x="4787900" y="4433888"/>
            <a:ext cx="4106863" cy="2740025"/>
          </a:xfrm>
          <a:prstGeom prst="rect">
            <a:avLst/>
          </a:prstGeom>
          <a:noFill/>
          <a:ln w="9525">
            <a:noFill/>
            <a:miter lim="800000"/>
            <a:headEnd/>
            <a:tailEnd/>
          </a:ln>
        </p:spPr>
      </p:pic>
      <p:grpSp>
        <p:nvGrpSpPr>
          <p:cNvPr id="2" name="Group 55"/>
          <p:cNvGrpSpPr>
            <a:grpSpLocks/>
          </p:cNvGrpSpPr>
          <p:nvPr/>
        </p:nvGrpSpPr>
        <p:grpSpPr bwMode="auto">
          <a:xfrm>
            <a:off x="395288" y="0"/>
            <a:ext cx="3789362" cy="2822575"/>
            <a:chOff x="0" y="0"/>
            <a:chExt cx="2387" cy="1778"/>
          </a:xfrm>
        </p:grpSpPr>
        <p:grpSp>
          <p:nvGrpSpPr>
            <p:cNvPr id="3" name="Group 56"/>
            <p:cNvGrpSpPr>
              <a:grpSpLocks noChangeAspect="1"/>
            </p:cNvGrpSpPr>
            <p:nvPr/>
          </p:nvGrpSpPr>
          <p:grpSpPr bwMode="auto">
            <a:xfrm>
              <a:off x="0" y="0"/>
              <a:ext cx="2387" cy="1778"/>
              <a:chOff x="493" y="382"/>
              <a:chExt cx="4774" cy="3555"/>
            </a:xfrm>
          </p:grpSpPr>
          <p:pic>
            <p:nvPicPr>
              <p:cNvPr id="20518" name="Picture 57"/>
              <p:cNvPicPr>
                <a:picLocks noChangeAspect="1" noChangeArrowheads="1"/>
              </p:cNvPicPr>
              <p:nvPr/>
            </p:nvPicPr>
            <p:blipFill>
              <a:blip r:embed="rId5" cstate="print"/>
              <a:srcRect/>
              <a:stretch>
                <a:fillRect/>
              </a:stretch>
            </p:blipFill>
            <p:spPr bwMode="auto">
              <a:xfrm>
                <a:off x="493" y="382"/>
                <a:ext cx="4774" cy="3555"/>
              </a:xfrm>
              <a:prstGeom prst="rect">
                <a:avLst/>
              </a:prstGeom>
              <a:noFill/>
              <a:ln w="9525">
                <a:noFill/>
                <a:miter lim="800000"/>
                <a:headEnd/>
                <a:tailEnd/>
              </a:ln>
            </p:spPr>
          </p:pic>
          <p:sp>
            <p:nvSpPr>
              <p:cNvPr id="20519" name="Oval 58"/>
              <p:cNvSpPr>
                <a:spLocks noChangeAspect="1" noChangeArrowheads="1"/>
              </p:cNvSpPr>
              <p:nvPr/>
            </p:nvSpPr>
            <p:spPr bwMode="auto">
              <a:xfrm>
                <a:off x="1958" y="1563"/>
                <a:ext cx="52" cy="52"/>
              </a:xfrm>
              <a:prstGeom prst="ellipse">
                <a:avLst/>
              </a:prstGeom>
              <a:solidFill>
                <a:schemeClr val="tx1"/>
              </a:solidFill>
              <a:ln w="9525">
                <a:solidFill>
                  <a:schemeClr val="tx1"/>
                </a:solidFill>
                <a:round/>
                <a:headEnd/>
                <a:tailEnd/>
              </a:ln>
            </p:spPr>
            <p:txBody>
              <a:bodyPr wrap="none" anchor="ctr"/>
              <a:lstStyle/>
              <a:p>
                <a:endParaRPr lang="ja-JP" altLang="en-US"/>
              </a:p>
            </p:txBody>
          </p:sp>
          <p:sp>
            <p:nvSpPr>
              <p:cNvPr id="20520" name="Rectangle 59"/>
              <p:cNvSpPr>
                <a:spLocks noChangeAspect="1" noChangeArrowheads="1"/>
              </p:cNvSpPr>
              <p:nvPr/>
            </p:nvSpPr>
            <p:spPr bwMode="auto">
              <a:xfrm>
                <a:off x="2874" y="2719"/>
                <a:ext cx="1114" cy="372"/>
              </a:xfrm>
              <a:prstGeom prst="rect">
                <a:avLst/>
              </a:prstGeom>
              <a:solidFill>
                <a:schemeClr val="bg1"/>
              </a:solidFill>
              <a:ln w="9525">
                <a:noFill/>
                <a:miter lim="800000"/>
                <a:headEnd/>
                <a:tailEnd/>
              </a:ln>
            </p:spPr>
            <p:txBody>
              <a:bodyPr wrap="none" anchor="ctr"/>
              <a:lstStyle/>
              <a:p>
                <a:endParaRPr lang="ja-JP" altLang="en-US"/>
              </a:p>
            </p:txBody>
          </p:sp>
          <p:sp>
            <p:nvSpPr>
              <p:cNvPr id="20521" name="Rectangle 60"/>
              <p:cNvSpPr>
                <a:spLocks noChangeAspect="1" noChangeArrowheads="1"/>
              </p:cNvSpPr>
              <p:nvPr/>
            </p:nvSpPr>
            <p:spPr bwMode="auto">
              <a:xfrm>
                <a:off x="2041" y="1109"/>
                <a:ext cx="1486" cy="248"/>
              </a:xfrm>
              <a:prstGeom prst="rect">
                <a:avLst/>
              </a:prstGeom>
              <a:solidFill>
                <a:schemeClr val="bg1"/>
              </a:solidFill>
              <a:ln w="9525">
                <a:noFill/>
                <a:miter lim="800000"/>
                <a:headEnd/>
                <a:tailEnd/>
              </a:ln>
            </p:spPr>
            <p:txBody>
              <a:bodyPr wrap="none" anchor="ctr"/>
              <a:lstStyle/>
              <a:p>
                <a:endParaRPr lang="ja-JP" altLang="en-US"/>
              </a:p>
            </p:txBody>
          </p:sp>
          <p:sp>
            <p:nvSpPr>
              <p:cNvPr id="20522" name="Text Box 61"/>
              <p:cNvSpPr txBox="1">
                <a:spLocks noChangeAspect="1" noChangeArrowheads="1"/>
              </p:cNvSpPr>
              <p:nvPr/>
            </p:nvSpPr>
            <p:spPr bwMode="auto">
              <a:xfrm>
                <a:off x="1247" y="3069"/>
                <a:ext cx="232" cy="462"/>
              </a:xfrm>
              <a:prstGeom prst="rect">
                <a:avLst/>
              </a:prstGeom>
              <a:solidFill>
                <a:schemeClr val="bg1"/>
              </a:solidFill>
              <a:ln w="9525">
                <a:noFill/>
                <a:miter lim="800000"/>
                <a:headEnd/>
                <a:tailEnd/>
              </a:ln>
            </p:spPr>
            <p:txBody>
              <a:bodyPr wrap="none">
                <a:spAutoFit/>
              </a:bodyPr>
              <a:lstStyle/>
              <a:p>
                <a:endParaRPr lang="ja-JP" altLang="ja-JP" b="1"/>
              </a:p>
            </p:txBody>
          </p:sp>
          <p:sp>
            <p:nvSpPr>
              <p:cNvPr id="20523" name="Text Box 62"/>
              <p:cNvSpPr txBox="1">
                <a:spLocks noChangeAspect="1" noChangeArrowheads="1"/>
              </p:cNvSpPr>
              <p:nvPr/>
            </p:nvSpPr>
            <p:spPr bwMode="auto">
              <a:xfrm>
                <a:off x="2653" y="2905"/>
                <a:ext cx="232" cy="462"/>
              </a:xfrm>
              <a:prstGeom prst="rect">
                <a:avLst/>
              </a:prstGeom>
              <a:solidFill>
                <a:schemeClr val="bg1"/>
              </a:solidFill>
              <a:ln w="9525">
                <a:noFill/>
                <a:miter lim="800000"/>
                <a:headEnd/>
                <a:tailEnd/>
              </a:ln>
            </p:spPr>
            <p:txBody>
              <a:bodyPr wrap="none">
                <a:spAutoFit/>
              </a:bodyPr>
              <a:lstStyle/>
              <a:p>
                <a:endParaRPr lang="ja-JP" altLang="ja-JP" b="1"/>
              </a:p>
            </p:txBody>
          </p:sp>
          <p:sp>
            <p:nvSpPr>
              <p:cNvPr id="20524" name="Text Box 63"/>
              <p:cNvSpPr txBox="1">
                <a:spLocks noChangeAspect="1" noChangeArrowheads="1"/>
              </p:cNvSpPr>
              <p:nvPr/>
            </p:nvSpPr>
            <p:spPr bwMode="auto">
              <a:xfrm>
                <a:off x="1973" y="956"/>
                <a:ext cx="232" cy="462"/>
              </a:xfrm>
              <a:prstGeom prst="rect">
                <a:avLst/>
              </a:prstGeom>
              <a:solidFill>
                <a:schemeClr val="bg1"/>
              </a:solidFill>
              <a:ln w="9525">
                <a:noFill/>
                <a:miter lim="800000"/>
                <a:headEnd/>
                <a:tailEnd/>
              </a:ln>
            </p:spPr>
            <p:txBody>
              <a:bodyPr wrap="none">
                <a:spAutoFit/>
              </a:bodyPr>
              <a:lstStyle/>
              <a:p>
                <a:endParaRPr lang="ja-JP" altLang="ja-JP" b="1"/>
              </a:p>
            </p:txBody>
          </p:sp>
          <p:sp>
            <p:nvSpPr>
              <p:cNvPr id="20525" name="Line 64"/>
              <p:cNvSpPr>
                <a:spLocks noChangeAspect="1" noChangeShapeType="1"/>
              </p:cNvSpPr>
              <p:nvPr/>
            </p:nvSpPr>
            <p:spPr bwMode="auto">
              <a:xfrm flipH="1" flipV="1">
                <a:off x="3775" y="3009"/>
                <a:ext cx="206" cy="67"/>
              </a:xfrm>
              <a:prstGeom prst="line">
                <a:avLst/>
              </a:prstGeom>
              <a:noFill/>
              <a:ln w="31750">
                <a:solidFill>
                  <a:schemeClr val="tx1"/>
                </a:solidFill>
                <a:round/>
                <a:headEnd type="arrow" w="lg" len="med"/>
                <a:tailEnd/>
              </a:ln>
            </p:spPr>
            <p:txBody>
              <a:bodyPr/>
              <a:lstStyle/>
              <a:p>
                <a:endParaRPr lang="ja-JP" altLang="en-US"/>
              </a:p>
            </p:txBody>
          </p:sp>
          <p:sp>
            <p:nvSpPr>
              <p:cNvPr id="20526" name="AutoShape 65"/>
              <p:cNvSpPr>
                <a:spLocks noChangeAspect="1" noChangeArrowheads="1"/>
              </p:cNvSpPr>
              <p:nvPr/>
            </p:nvSpPr>
            <p:spPr bwMode="auto">
              <a:xfrm>
                <a:off x="3874" y="1344"/>
                <a:ext cx="866" cy="1429"/>
              </a:xfrm>
              <a:prstGeom prst="parallelogram">
                <a:avLst>
                  <a:gd name="adj" fmla="val 44431"/>
                </a:avLst>
              </a:prstGeom>
              <a:solidFill>
                <a:schemeClr val="bg1"/>
              </a:solidFill>
              <a:ln w="9525">
                <a:noFill/>
                <a:miter lim="800000"/>
                <a:headEnd/>
                <a:tailEnd/>
              </a:ln>
            </p:spPr>
            <p:txBody>
              <a:bodyPr wrap="none" anchor="ctr"/>
              <a:lstStyle/>
              <a:p>
                <a:endParaRPr lang="ja-JP" altLang="en-US"/>
              </a:p>
            </p:txBody>
          </p:sp>
          <p:sp>
            <p:nvSpPr>
              <p:cNvPr id="20527" name="Oval 66"/>
              <p:cNvSpPr>
                <a:spLocks noChangeAspect="1" noChangeArrowheads="1"/>
              </p:cNvSpPr>
              <p:nvPr/>
            </p:nvSpPr>
            <p:spPr bwMode="auto">
              <a:xfrm>
                <a:off x="3967" y="3057"/>
                <a:ext cx="55" cy="55"/>
              </a:xfrm>
              <a:prstGeom prst="ellipse">
                <a:avLst/>
              </a:prstGeom>
              <a:solidFill>
                <a:schemeClr val="tx1"/>
              </a:solidFill>
              <a:ln w="9525">
                <a:solidFill>
                  <a:schemeClr val="tx1"/>
                </a:solidFill>
                <a:round/>
                <a:headEnd/>
                <a:tailEnd/>
              </a:ln>
            </p:spPr>
            <p:txBody>
              <a:bodyPr wrap="none" anchor="ctr"/>
              <a:lstStyle/>
              <a:p>
                <a:endParaRPr lang="ja-JP" altLang="en-US"/>
              </a:p>
            </p:txBody>
          </p:sp>
          <p:sp>
            <p:nvSpPr>
              <p:cNvPr id="20528" name="Oval 67"/>
              <p:cNvSpPr>
                <a:spLocks noChangeAspect="1" noChangeArrowheads="1"/>
              </p:cNvSpPr>
              <p:nvPr/>
            </p:nvSpPr>
            <p:spPr bwMode="auto">
              <a:xfrm>
                <a:off x="1958" y="1563"/>
                <a:ext cx="52" cy="52"/>
              </a:xfrm>
              <a:prstGeom prst="ellipse">
                <a:avLst/>
              </a:prstGeom>
              <a:solidFill>
                <a:schemeClr val="tx1"/>
              </a:solidFill>
              <a:ln w="9525">
                <a:solidFill>
                  <a:schemeClr val="tx1"/>
                </a:solidFill>
                <a:round/>
                <a:headEnd/>
                <a:tailEnd/>
              </a:ln>
            </p:spPr>
            <p:txBody>
              <a:bodyPr wrap="none" anchor="ctr"/>
              <a:lstStyle/>
              <a:p>
                <a:endParaRPr lang="ja-JP" altLang="en-US"/>
              </a:p>
            </p:txBody>
          </p:sp>
          <p:sp>
            <p:nvSpPr>
              <p:cNvPr id="20529" name="Rectangle 68"/>
              <p:cNvSpPr>
                <a:spLocks noChangeAspect="1" noChangeArrowheads="1"/>
              </p:cNvSpPr>
              <p:nvPr/>
            </p:nvSpPr>
            <p:spPr bwMode="auto">
              <a:xfrm>
                <a:off x="1133" y="2595"/>
                <a:ext cx="1114" cy="248"/>
              </a:xfrm>
              <a:prstGeom prst="rect">
                <a:avLst/>
              </a:prstGeom>
              <a:solidFill>
                <a:schemeClr val="bg1"/>
              </a:solidFill>
              <a:ln w="9525">
                <a:noFill/>
                <a:miter lim="800000"/>
                <a:headEnd/>
                <a:tailEnd/>
              </a:ln>
            </p:spPr>
            <p:txBody>
              <a:bodyPr wrap="none" anchor="ctr"/>
              <a:lstStyle/>
              <a:p>
                <a:endParaRPr lang="ja-JP" altLang="en-US"/>
              </a:p>
            </p:txBody>
          </p:sp>
          <p:sp>
            <p:nvSpPr>
              <p:cNvPr id="20530" name="AutoShape 69"/>
              <p:cNvSpPr>
                <a:spLocks noChangeAspect="1" noChangeArrowheads="1"/>
              </p:cNvSpPr>
              <p:nvPr/>
            </p:nvSpPr>
            <p:spPr bwMode="auto">
              <a:xfrm flipH="1">
                <a:off x="1737" y="1438"/>
                <a:ext cx="821" cy="1531"/>
              </a:xfrm>
              <a:prstGeom prst="parallelogram">
                <a:avLst>
                  <a:gd name="adj" fmla="val 44431"/>
                </a:avLst>
              </a:prstGeom>
              <a:solidFill>
                <a:schemeClr val="bg1"/>
              </a:solidFill>
              <a:ln w="9525">
                <a:noFill/>
                <a:miter lim="800000"/>
                <a:headEnd/>
                <a:tailEnd/>
              </a:ln>
            </p:spPr>
            <p:txBody>
              <a:bodyPr wrap="none" anchor="ctr"/>
              <a:lstStyle/>
              <a:p>
                <a:endParaRPr lang="ja-JP" altLang="en-US"/>
              </a:p>
            </p:txBody>
          </p:sp>
          <p:sp>
            <p:nvSpPr>
              <p:cNvPr id="20531" name="Line 70"/>
              <p:cNvSpPr>
                <a:spLocks noChangeAspect="1" noChangeShapeType="1"/>
              </p:cNvSpPr>
              <p:nvPr/>
            </p:nvSpPr>
            <p:spPr bwMode="auto">
              <a:xfrm>
                <a:off x="1911" y="1310"/>
                <a:ext cx="398" cy="1592"/>
              </a:xfrm>
              <a:prstGeom prst="line">
                <a:avLst/>
              </a:prstGeom>
              <a:noFill/>
              <a:ln w="28575">
                <a:solidFill>
                  <a:srgbClr val="FF0000"/>
                </a:solidFill>
                <a:prstDash val="lgDash"/>
                <a:round/>
                <a:headEnd/>
                <a:tailEnd/>
              </a:ln>
            </p:spPr>
            <p:txBody>
              <a:bodyPr/>
              <a:lstStyle/>
              <a:p>
                <a:endParaRPr lang="ja-JP" altLang="en-US"/>
              </a:p>
            </p:txBody>
          </p:sp>
          <p:sp>
            <p:nvSpPr>
              <p:cNvPr id="20532" name="Line 71"/>
              <p:cNvSpPr>
                <a:spLocks noChangeAspect="1" noChangeShapeType="1"/>
              </p:cNvSpPr>
              <p:nvPr/>
            </p:nvSpPr>
            <p:spPr bwMode="auto">
              <a:xfrm flipV="1">
                <a:off x="2051" y="1237"/>
                <a:ext cx="300" cy="337"/>
              </a:xfrm>
              <a:prstGeom prst="line">
                <a:avLst/>
              </a:prstGeom>
              <a:noFill/>
              <a:ln w="31750">
                <a:solidFill>
                  <a:schemeClr val="tx1"/>
                </a:solidFill>
                <a:round/>
                <a:headEnd type="arrow" w="lg" len="med"/>
                <a:tailEnd/>
              </a:ln>
            </p:spPr>
            <p:txBody>
              <a:bodyPr/>
              <a:lstStyle/>
              <a:p>
                <a:endParaRPr lang="ja-JP" altLang="en-US"/>
              </a:p>
            </p:txBody>
          </p:sp>
          <p:sp>
            <p:nvSpPr>
              <p:cNvPr id="20533" name="Oval 72"/>
              <p:cNvSpPr>
                <a:spLocks noChangeAspect="1" noChangeArrowheads="1"/>
              </p:cNvSpPr>
              <p:nvPr/>
            </p:nvSpPr>
            <p:spPr bwMode="auto">
              <a:xfrm>
                <a:off x="1963" y="1580"/>
                <a:ext cx="52" cy="52"/>
              </a:xfrm>
              <a:prstGeom prst="ellipse">
                <a:avLst/>
              </a:prstGeom>
              <a:solidFill>
                <a:schemeClr val="tx1"/>
              </a:solidFill>
              <a:ln w="9525">
                <a:solidFill>
                  <a:schemeClr val="tx1"/>
                </a:solidFill>
                <a:round/>
                <a:headEnd/>
                <a:tailEnd/>
              </a:ln>
            </p:spPr>
            <p:txBody>
              <a:bodyPr wrap="none" anchor="ctr"/>
              <a:lstStyle/>
              <a:p>
                <a:endParaRPr lang="ja-JP" altLang="en-US"/>
              </a:p>
            </p:txBody>
          </p:sp>
          <p:sp>
            <p:nvSpPr>
              <p:cNvPr id="20534" name="Line 73"/>
              <p:cNvSpPr>
                <a:spLocks noChangeAspect="1" noChangeShapeType="1"/>
              </p:cNvSpPr>
              <p:nvPr/>
            </p:nvSpPr>
            <p:spPr bwMode="auto">
              <a:xfrm flipH="1">
                <a:off x="4067" y="1312"/>
                <a:ext cx="374" cy="1496"/>
              </a:xfrm>
              <a:prstGeom prst="line">
                <a:avLst/>
              </a:prstGeom>
              <a:noFill/>
              <a:ln w="28575">
                <a:solidFill>
                  <a:srgbClr val="FF0000"/>
                </a:solidFill>
                <a:prstDash val="lgDash"/>
                <a:round/>
                <a:headEnd/>
                <a:tailEnd/>
              </a:ln>
            </p:spPr>
            <p:txBody>
              <a:bodyPr/>
              <a:lstStyle/>
              <a:p>
                <a:endParaRPr lang="ja-JP" altLang="en-US"/>
              </a:p>
            </p:txBody>
          </p:sp>
        </p:grpSp>
        <p:grpSp>
          <p:nvGrpSpPr>
            <p:cNvPr id="4" name="Group 74"/>
            <p:cNvGrpSpPr>
              <a:grpSpLocks noChangeAspect="1"/>
            </p:cNvGrpSpPr>
            <p:nvPr/>
          </p:nvGrpSpPr>
          <p:grpSpPr bwMode="auto">
            <a:xfrm>
              <a:off x="551" y="454"/>
              <a:ext cx="506" cy="780"/>
              <a:chOff x="1595" y="1290"/>
              <a:chExt cx="1012" cy="1560"/>
            </a:xfrm>
          </p:grpSpPr>
          <p:sp>
            <p:nvSpPr>
              <p:cNvPr id="20513" name="AutoShape 75"/>
              <p:cNvSpPr>
                <a:spLocks noChangeAspect="1" noChangeArrowheads="1"/>
              </p:cNvSpPr>
              <p:nvPr/>
            </p:nvSpPr>
            <p:spPr bwMode="auto">
              <a:xfrm flipH="1">
                <a:off x="1847" y="1293"/>
                <a:ext cx="509" cy="1550"/>
              </a:xfrm>
              <a:prstGeom prst="parallelogram">
                <a:avLst>
                  <a:gd name="adj" fmla="val 75833"/>
                </a:avLst>
              </a:prstGeom>
              <a:solidFill>
                <a:srgbClr val="FF0000">
                  <a:alpha val="79999"/>
                </a:srgbClr>
              </a:solidFill>
              <a:ln w="9525">
                <a:noFill/>
                <a:miter lim="800000"/>
                <a:headEnd/>
                <a:tailEnd/>
              </a:ln>
            </p:spPr>
            <p:txBody>
              <a:bodyPr wrap="none" anchor="ctr"/>
              <a:lstStyle/>
              <a:p>
                <a:endParaRPr lang="ja-JP" altLang="en-US"/>
              </a:p>
            </p:txBody>
          </p:sp>
          <p:sp>
            <p:nvSpPr>
              <p:cNvPr id="97356" name="AutoShape 76"/>
              <p:cNvSpPr>
                <a:spLocks noChangeAspect="1" noChangeArrowheads="1"/>
              </p:cNvSpPr>
              <p:nvPr/>
            </p:nvSpPr>
            <p:spPr bwMode="auto">
              <a:xfrm flipH="1">
                <a:off x="2019" y="1298"/>
                <a:ext cx="588" cy="1550"/>
              </a:xfrm>
              <a:prstGeom prst="parallelogram">
                <a:avLst>
                  <a:gd name="adj" fmla="val 64514"/>
                </a:avLst>
              </a:prstGeom>
              <a:gradFill rotWithShape="1">
                <a:gsLst>
                  <a:gs pos="0">
                    <a:schemeClr val="accent2">
                      <a:alpha val="80000"/>
                    </a:schemeClr>
                  </a:gs>
                  <a:gs pos="50000">
                    <a:schemeClr val="accent2">
                      <a:gamma/>
                      <a:tint val="98431"/>
                      <a:invGamma/>
                      <a:alpha val="80000"/>
                    </a:schemeClr>
                  </a:gs>
                  <a:gs pos="100000">
                    <a:schemeClr val="accent2">
                      <a:alpha val="80000"/>
                    </a:schemeClr>
                  </a:gs>
                </a:gsLst>
                <a:lin ang="5400000" scaled="1"/>
              </a:gra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97357" name="AutoShape 77"/>
              <p:cNvSpPr>
                <a:spLocks noChangeAspect="1" noChangeArrowheads="1"/>
              </p:cNvSpPr>
              <p:nvPr/>
            </p:nvSpPr>
            <p:spPr bwMode="auto">
              <a:xfrm flipH="1">
                <a:off x="1595" y="1290"/>
                <a:ext cx="590" cy="1550"/>
              </a:xfrm>
              <a:prstGeom prst="parallelogram">
                <a:avLst>
                  <a:gd name="adj" fmla="val 64514"/>
                </a:avLst>
              </a:prstGeom>
              <a:gradFill rotWithShape="1">
                <a:gsLst>
                  <a:gs pos="0">
                    <a:schemeClr val="accent2">
                      <a:alpha val="80000"/>
                    </a:schemeClr>
                  </a:gs>
                  <a:gs pos="50000">
                    <a:schemeClr val="accent2">
                      <a:gamma/>
                      <a:tint val="98431"/>
                      <a:invGamma/>
                      <a:alpha val="80000"/>
                    </a:schemeClr>
                  </a:gs>
                  <a:gs pos="100000">
                    <a:schemeClr val="accent2">
                      <a:alpha val="80000"/>
                    </a:schemeClr>
                  </a:gs>
                </a:gsLst>
                <a:lin ang="5400000" scaled="1"/>
              </a:gra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20516" name="AutoShape 78"/>
              <p:cNvSpPr>
                <a:spLocks noChangeAspect="1" noChangeArrowheads="1"/>
              </p:cNvSpPr>
              <p:nvPr/>
            </p:nvSpPr>
            <p:spPr bwMode="auto">
              <a:xfrm flipH="1">
                <a:off x="1791" y="1300"/>
                <a:ext cx="454" cy="1550"/>
              </a:xfrm>
              <a:prstGeom prst="parallelogram">
                <a:avLst>
                  <a:gd name="adj" fmla="val 85681"/>
                </a:avLst>
              </a:prstGeom>
              <a:solidFill>
                <a:schemeClr val="folHlink">
                  <a:alpha val="79999"/>
                </a:schemeClr>
              </a:solidFill>
              <a:ln w="9525">
                <a:noFill/>
                <a:miter lim="800000"/>
                <a:headEnd/>
                <a:tailEnd/>
              </a:ln>
            </p:spPr>
            <p:txBody>
              <a:bodyPr wrap="none" anchor="ctr"/>
              <a:lstStyle/>
              <a:p>
                <a:endParaRPr lang="ja-JP" altLang="en-US"/>
              </a:p>
            </p:txBody>
          </p:sp>
          <p:sp>
            <p:nvSpPr>
              <p:cNvPr id="20517" name="AutoShape 79"/>
              <p:cNvSpPr>
                <a:spLocks noChangeAspect="1" noChangeArrowheads="1"/>
              </p:cNvSpPr>
              <p:nvPr/>
            </p:nvSpPr>
            <p:spPr bwMode="auto">
              <a:xfrm flipH="1">
                <a:off x="1958" y="1293"/>
                <a:ext cx="454" cy="1550"/>
              </a:xfrm>
              <a:prstGeom prst="parallelogram">
                <a:avLst>
                  <a:gd name="adj" fmla="val 85681"/>
                </a:avLst>
              </a:prstGeom>
              <a:solidFill>
                <a:schemeClr val="folHlink">
                  <a:alpha val="79999"/>
                </a:schemeClr>
              </a:solidFill>
              <a:ln w="9525">
                <a:noFill/>
                <a:miter lim="800000"/>
                <a:headEnd/>
                <a:tailEnd/>
              </a:ln>
            </p:spPr>
            <p:txBody>
              <a:bodyPr wrap="none" anchor="ctr"/>
              <a:lstStyle/>
              <a:p>
                <a:endParaRPr lang="ja-JP" altLang="en-US"/>
              </a:p>
            </p:txBody>
          </p:sp>
        </p:grpSp>
        <p:grpSp>
          <p:nvGrpSpPr>
            <p:cNvPr id="5" name="Group 80"/>
            <p:cNvGrpSpPr>
              <a:grpSpLocks noChangeAspect="1"/>
            </p:cNvGrpSpPr>
            <p:nvPr/>
          </p:nvGrpSpPr>
          <p:grpSpPr bwMode="auto">
            <a:xfrm flipH="1">
              <a:off x="1625" y="453"/>
              <a:ext cx="506" cy="780"/>
              <a:chOff x="1595" y="1290"/>
              <a:chExt cx="1012" cy="1560"/>
            </a:xfrm>
          </p:grpSpPr>
          <p:sp>
            <p:nvSpPr>
              <p:cNvPr id="20508" name="AutoShape 81"/>
              <p:cNvSpPr>
                <a:spLocks noChangeAspect="1" noChangeArrowheads="1"/>
              </p:cNvSpPr>
              <p:nvPr/>
            </p:nvSpPr>
            <p:spPr bwMode="auto">
              <a:xfrm flipH="1">
                <a:off x="1847" y="1293"/>
                <a:ext cx="509" cy="1550"/>
              </a:xfrm>
              <a:prstGeom prst="parallelogram">
                <a:avLst>
                  <a:gd name="adj" fmla="val 75833"/>
                </a:avLst>
              </a:prstGeom>
              <a:solidFill>
                <a:srgbClr val="FF0000">
                  <a:alpha val="79999"/>
                </a:srgbClr>
              </a:solidFill>
              <a:ln w="9525">
                <a:noFill/>
                <a:miter lim="800000"/>
                <a:headEnd/>
                <a:tailEnd/>
              </a:ln>
            </p:spPr>
            <p:txBody>
              <a:bodyPr wrap="none" anchor="ctr"/>
              <a:lstStyle/>
              <a:p>
                <a:endParaRPr lang="ja-JP" altLang="en-US"/>
              </a:p>
            </p:txBody>
          </p:sp>
          <p:sp>
            <p:nvSpPr>
              <p:cNvPr id="97362" name="AutoShape 82"/>
              <p:cNvSpPr>
                <a:spLocks noChangeAspect="1" noChangeArrowheads="1"/>
              </p:cNvSpPr>
              <p:nvPr/>
            </p:nvSpPr>
            <p:spPr bwMode="auto">
              <a:xfrm flipH="1">
                <a:off x="2017" y="1298"/>
                <a:ext cx="590" cy="1550"/>
              </a:xfrm>
              <a:prstGeom prst="parallelogram">
                <a:avLst>
                  <a:gd name="adj" fmla="val 64514"/>
                </a:avLst>
              </a:prstGeom>
              <a:gradFill rotWithShape="1">
                <a:gsLst>
                  <a:gs pos="0">
                    <a:schemeClr val="accent2">
                      <a:alpha val="80000"/>
                    </a:schemeClr>
                  </a:gs>
                  <a:gs pos="50000">
                    <a:schemeClr val="accent2">
                      <a:gamma/>
                      <a:tint val="98431"/>
                      <a:invGamma/>
                      <a:alpha val="80000"/>
                    </a:schemeClr>
                  </a:gs>
                  <a:gs pos="100000">
                    <a:schemeClr val="accent2">
                      <a:alpha val="80000"/>
                    </a:schemeClr>
                  </a:gs>
                </a:gsLst>
                <a:lin ang="5400000" scaled="1"/>
              </a:gra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97363" name="AutoShape 83"/>
              <p:cNvSpPr>
                <a:spLocks noChangeAspect="1" noChangeArrowheads="1"/>
              </p:cNvSpPr>
              <p:nvPr/>
            </p:nvSpPr>
            <p:spPr bwMode="auto">
              <a:xfrm flipH="1">
                <a:off x="1595" y="1290"/>
                <a:ext cx="588" cy="1550"/>
              </a:xfrm>
              <a:prstGeom prst="parallelogram">
                <a:avLst>
                  <a:gd name="adj" fmla="val 64514"/>
                </a:avLst>
              </a:prstGeom>
              <a:gradFill rotWithShape="1">
                <a:gsLst>
                  <a:gs pos="0">
                    <a:schemeClr val="accent2">
                      <a:alpha val="80000"/>
                    </a:schemeClr>
                  </a:gs>
                  <a:gs pos="50000">
                    <a:schemeClr val="accent2">
                      <a:gamma/>
                      <a:tint val="98431"/>
                      <a:invGamma/>
                      <a:alpha val="80000"/>
                    </a:schemeClr>
                  </a:gs>
                  <a:gs pos="100000">
                    <a:schemeClr val="accent2">
                      <a:alpha val="80000"/>
                    </a:schemeClr>
                  </a:gs>
                </a:gsLst>
                <a:lin ang="5400000" scaled="1"/>
              </a:gra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20511" name="AutoShape 84"/>
              <p:cNvSpPr>
                <a:spLocks noChangeAspect="1" noChangeArrowheads="1"/>
              </p:cNvSpPr>
              <p:nvPr/>
            </p:nvSpPr>
            <p:spPr bwMode="auto">
              <a:xfrm flipH="1">
                <a:off x="1791" y="1300"/>
                <a:ext cx="454" cy="1550"/>
              </a:xfrm>
              <a:prstGeom prst="parallelogram">
                <a:avLst>
                  <a:gd name="adj" fmla="val 85681"/>
                </a:avLst>
              </a:prstGeom>
              <a:solidFill>
                <a:schemeClr val="folHlink">
                  <a:alpha val="79999"/>
                </a:schemeClr>
              </a:solidFill>
              <a:ln w="9525">
                <a:noFill/>
                <a:miter lim="800000"/>
                <a:headEnd/>
                <a:tailEnd/>
              </a:ln>
            </p:spPr>
            <p:txBody>
              <a:bodyPr wrap="none" anchor="ctr"/>
              <a:lstStyle/>
              <a:p>
                <a:endParaRPr lang="ja-JP" altLang="en-US"/>
              </a:p>
            </p:txBody>
          </p:sp>
          <p:sp>
            <p:nvSpPr>
              <p:cNvPr id="20512" name="AutoShape 85"/>
              <p:cNvSpPr>
                <a:spLocks noChangeAspect="1" noChangeArrowheads="1"/>
              </p:cNvSpPr>
              <p:nvPr/>
            </p:nvSpPr>
            <p:spPr bwMode="auto">
              <a:xfrm flipH="1">
                <a:off x="1958" y="1293"/>
                <a:ext cx="454" cy="1550"/>
              </a:xfrm>
              <a:prstGeom prst="parallelogram">
                <a:avLst>
                  <a:gd name="adj" fmla="val 85681"/>
                </a:avLst>
              </a:prstGeom>
              <a:solidFill>
                <a:schemeClr val="folHlink">
                  <a:alpha val="79999"/>
                </a:schemeClr>
              </a:solidFill>
              <a:ln w="9525">
                <a:noFill/>
                <a:miter lim="800000"/>
                <a:headEnd/>
                <a:tailEnd/>
              </a:ln>
            </p:spPr>
            <p:txBody>
              <a:bodyPr wrap="none" anchor="ctr"/>
              <a:lstStyle/>
              <a:p>
                <a:endParaRPr lang="ja-JP" altLang="en-US"/>
              </a:p>
            </p:txBody>
          </p:sp>
        </p:grpSp>
      </p:grpSp>
      <p:pic>
        <p:nvPicPr>
          <p:cNvPr id="20486" name="Picture 94"/>
          <p:cNvPicPr>
            <a:picLocks noChangeAspect="1" noChangeArrowheads="1"/>
          </p:cNvPicPr>
          <p:nvPr/>
        </p:nvPicPr>
        <p:blipFill>
          <a:blip r:embed="rId6" cstate="print"/>
          <a:srcRect l="2911" t="11517" r="23294"/>
          <a:stretch>
            <a:fillRect/>
          </a:stretch>
        </p:blipFill>
        <p:spPr bwMode="auto">
          <a:xfrm>
            <a:off x="34925" y="2205038"/>
            <a:ext cx="4251325" cy="2738437"/>
          </a:xfrm>
          <a:prstGeom prst="rect">
            <a:avLst/>
          </a:prstGeom>
          <a:noFill/>
          <a:ln w="9525">
            <a:noFill/>
            <a:miter lim="800000"/>
            <a:headEnd/>
            <a:tailEnd/>
          </a:ln>
        </p:spPr>
      </p:pic>
      <p:grpSp>
        <p:nvGrpSpPr>
          <p:cNvPr id="6" name="Group 103"/>
          <p:cNvGrpSpPr>
            <a:grpSpLocks/>
          </p:cNvGrpSpPr>
          <p:nvPr/>
        </p:nvGrpSpPr>
        <p:grpSpPr bwMode="auto">
          <a:xfrm>
            <a:off x="1763713" y="1484313"/>
            <a:ext cx="1681162" cy="2449512"/>
            <a:chOff x="1111" y="935"/>
            <a:chExt cx="1059" cy="1543"/>
          </a:xfrm>
        </p:grpSpPr>
        <p:sp>
          <p:nvSpPr>
            <p:cNvPr id="20499" name="Rectangle 86"/>
            <p:cNvSpPr>
              <a:spLocks noChangeArrowheads="1"/>
            </p:cNvSpPr>
            <p:nvPr/>
          </p:nvSpPr>
          <p:spPr bwMode="auto">
            <a:xfrm>
              <a:off x="1837" y="1253"/>
              <a:ext cx="181" cy="136"/>
            </a:xfrm>
            <a:prstGeom prst="rect">
              <a:avLst/>
            </a:prstGeom>
            <a:solidFill>
              <a:schemeClr val="bg1"/>
            </a:solidFill>
            <a:ln w="9525">
              <a:noFill/>
              <a:miter lim="800000"/>
              <a:headEnd/>
              <a:tailEnd/>
            </a:ln>
          </p:spPr>
          <p:txBody>
            <a:bodyPr wrap="none" anchor="ctr"/>
            <a:lstStyle/>
            <a:p>
              <a:endParaRPr lang="ja-JP" altLang="en-US"/>
            </a:p>
          </p:txBody>
        </p:sp>
        <p:sp>
          <p:nvSpPr>
            <p:cNvPr id="20500" name="Line 16"/>
            <p:cNvSpPr>
              <a:spLocks noChangeShapeType="1"/>
            </p:cNvSpPr>
            <p:nvPr/>
          </p:nvSpPr>
          <p:spPr bwMode="auto">
            <a:xfrm flipH="1">
              <a:off x="1565" y="1117"/>
              <a:ext cx="499" cy="1270"/>
            </a:xfrm>
            <a:prstGeom prst="line">
              <a:avLst/>
            </a:prstGeom>
            <a:noFill/>
            <a:ln w="38100">
              <a:solidFill>
                <a:srgbClr val="FF0000"/>
              </a:solidFill>
              <a:round/>
              <a:headEnd/>
              <a:tailEnd type="arrow" w="med" len="med"/>
            </a:ln>
          </p:spPr>
          <p:txBody>
            <a:bodyPr/>
            <a:lstStyle/>
            <a:p>
              <a:endParaRPr lang="ja-JP" altLang="en-US"/>
            </a:p>
          </p:txBody>
        </p:sp>
        <p:sp>
          <p:nvSpPr>
            <p:cNvPr id="20501" name="Line 18"/>
            <p:cNvSpPr>
              <a:spLocks noChangeShapeType="1"/>
            </p:cNvSpPr>
            <p:nvPr/>
          </p:nvSpPr>
          <p:spPr bwMode="auto">
            <a:xfrm flipH="1">
              <a:off x="1453" y="1026"/>
              <a:ext cx="590" cy="1316"/>
            </a:xfrm>
            <a:prstGeom prst="line">
              <a:avLst/>
            </a:prstGeom>
            <a:noFill/>
            <a:ln w="38100">
              <a:solidFill>
                <a:schemeClr val="folHlink"/>
              </a:solidFill>
              <a:round/>
              <a:headEnd/>
              <a:tailEnd type="arrow" w="med" len="med"/>
            </a:ln>
          </p:spPr>
          <p:txBody>
            <a:bodyPr/>
            <a:lstStyle/>
            <a:p>
              <a:endParaRPr lang="ja-JP" altLang="en-US"/>
            </a:p>
          </p:txBody>
        </p:sp>
        <p:sp>
          <p:nvSpPr>
            <p:cNvPr id="20502" name="Line 19"/>
            <p:cNvSpPr>
              <a:spLocks noChangeShapeType="1"/>
            </p:cNvSpPr>
            <p:nvPr/>
          </p:nvSpPr>
          <p:spPr bwMode="auto">
            <a:xfrm flipH="1">
              <a:off x="1701" y="1071"/>
              <a:ext cx="408" cy="1407"/>
            </a:xfrm>
            <a:prstGeom prst="line">
              <a:avLst/>
            </a:prstGeom>
            <a:noFill/>
            <a:ln w="38100">
              <a:solidFill>
                <a:schemeClr val="folHlink"/>
              </a:solidFill>
              <a:round/>
              <a:headEnd/>
              <a:tailEnd type="arrow" w="med" len="med"/>
            </a:ln>
          </p:spPr>
          <p:txBody>
            <a:bodyPr/>
            <a:lstStyle/>
            <a:p>
              <a:endParaRPr lang="ja-JP" altLang="en-US"/>
            </a:p>
          </p:txBody>
        </p:sp>
        <p:sp>
          <p:nvSpPr>
            <p:cNvPr id="20503" name="Line 21"/>
            <p:cNvSpPr>
              <a:spLocks noChangeShapeType="1"/>
            </p:cNvSpPr>
            <p:nvPr/>
          </p:nvSpPr>
          <p:spPr bwMode="auto">
            <a:xfrm flipH="1">
              <a:off x="2080" y="1071"/>
              <a:ext cx="90" cy="1407"/>
            </a:xfrm>
            <a:prstGeom prst="line">
              <a:avLst/>
            </a:prstGeom>
            <a:noFill/>
            <a:ln w="38100">
              <a:solidFill>
                <a:schemeClr val="accent2"/>
              </a:solidFill>
              <a:round/>
              <a:headEnd/>
              <a:tailEnd type="arrow" w="med" len="med"/>
            </a:ln>
          </p:spPr>
          <p:txBody>
            <a:bodyPr/>
            <a:lstStyle/>
            <a:p>
              <a:endParaRPr lang="ja-JP" altLang="en-US"/>
            </a:p>
          </p:txBody>
        </p:sp>
        <p:sp>
          <p:nvSpPr>
            <p:cNvPr id="20504" name="Line 22"/>
            <p:cNvSpPr>
              <a:spLocks noChangeShapeType="1"/>
            </p:cNvSpPr>
            <p:nvPr/>
          </p:nvSpPr>
          <p:spPr bwMode="auto">
            <a:xfrm flipH="1">
              <a:off x="1111" y="935"/>
              <a:ext cx="862" cy="1044"/>
            </a:xfrm>
            <a:prstGeom prst="line">
              <a:avLst/>
            </a:prstGeom>
            <a:noFill/>
            <a:ln w="38100">
              <a:solidFill>
                <a:schemeClr val="accent2"/>
              </a:solidFill>
              <a:round/>
              <a:headEnd/>
              <a:tailEnd type="arrow" w="med" len="med"/>
            </a:ln>
          </p:spPr>
          <p:txBody>
            <a:bodyPr/>
            <a:lstStyle/>
            <a:p>
              <a:endParaRPr lang="ja-JP" altLang="en-US"/>
            </a:p>
          </p:txBody>
        </p:sp>
      </p:grpSp>
      <p:sp>
        <p:nvSpPr>
          <p:cNvPr id="20488" name="Text Box 11"/>
          <p:cNvSpPr txBox="1">
            <a:spLocks noChangeArrowheads="1"/>
          </p:cNvSpPr>
          <p:nvPr/>
        </p:nvSpPr>
        <p:spPr bwMode="auto">
          <a:xfrm>
            <a:off x="6300788" y="2349500"/>
            <a:ext cx="2481262" cy="366713"/>
          </a:xfrm>
          <a:prstGeom prst="rect">
            <a:avLst/>
          </a:prstGeom>
          <a:noFill/>
          <a:ln w="9525">
            <a:noFill/>
            <a:miter lim="800000"/>
            <a:headEnd/>
            <a:tailEnd/>
          </a:ln>
        </p:spPr>
        <p:txBody>
          <a:bodyPr>
            <a:spAutoFit/>
          </a:bodyPr>
          <a:lstStyle/>
          <a:p>
            <a:pPr algn="r"/>
            <a:r>
              <a:rPr lang="en-US" altLang="ja-JP" b="1">
                <a:solidFill>
                  <a:schemeClr val="accent2"/>
                </a:solidFill>
              </a:rPr>
              <a:t>10</a:t>
            </a:r>
            <a:r>
              <a:rPr lang="en-US" altLang="ja-JP" b="1" baseline="30000">
                <a:solidFill>
                  <a:schemeClr val="accent2"/>
                </a:solidFill>
              </a:rPr>
              <a:t>4.25 </a:t>
            </a:r>
            <a:r>
              <a:rPr lang="en-US" altLang="ja-JP" b="1">
                <a:solidFill>
                  <a:schemeClr val="accent2"/>
                </a:solidFill>
              </a:rPr>
              <a:t>&lt; N</a:t>
            </a:r>
            <a:r>
              <a:rPr lang="en-US" altLang="ja-JP" b="1" baseline="-25000">
                <a:solidFill>
                  <a:schemeClr val="accent2"/>
                </a:solidFill>
              </a:rPr>
              <a:t>e </a:t>
            </a:r>
            <a:r>
              <a:rPr lang="en-US" altLang="ja-JP" b="1">
                <a:solidFill>
                  <a:schemeClr val="accent2"/>
                </a:solidFill>
              </a:rPr>
              <a:t>&lt; 10</a:t>
            </a:r>
            <a:r>
              <a:rPr lang="en-US" altLang="ja-JP" b="1" baseline="30000">
                <a:solidFill>
                  <a:schemeClr val="accent2"/>
                </a:solidFill>
              </a:rPr>
              <a:t>4.50</a:t>
            </a:r>
          </a:p>
        </p:txBody>
      </p:sp>
      <p:sp>
        <p:nvSpPr>
          <p:cNvPr id="20489" name="Text Box 14"/>
          <p:cNvSpPr txBox="1">
            <a:spLocks noChangeArrowheads="1"/>
          </p:cNvSpPr>
          <p:nvPr/>
        </p:nvSpPr>
        <p:spPr bwMode="auto">
          <a:xfrm>
            <a:off x="5572125" y="6218238"/>
            <a:ext cx="2879725" cy="366712"/>
          </a:xfrm>
          <a:prstGeom prst="rect">
            <a:avLst/>
          </a:prstGeom>
          <a:noFill/>
          <a:ln w="9525">
            <a:noFill/>
            <a:miter lim="800000"/>
            <a:headEnd/>
            <a:tailEnd/>
          </a:ln>
        </p:spPr>
        <p:txBody>
          <a:bodyPr>
            <a:spAutoFit/>
          </a:bodyPr>
          <a:lstStyle/>
          <a:p>
            <a:r>
              <a:rPr lang="en-US" altLang="ja-JP"/>
              <a:t>Galactic Latitude (degs)</a:t>
            </a:r>
          </a:p>
        </p:txBody>
      </p:sp>
      <p:sp>
        <p:nvSpPr>
          <p:cNvPr id="20490" name="Text Box 89"/>
          <p:cNvSpPr txBox="1">
            <a:spLocks noChangeArrowheads="1"/>
          </p:cNvSpPr>
          <p:nvPr/>
        </p:nvSpPr>
        <p:spPr bwMode="auto">
          <a:xfrm rot="-5400000">
            <a:off x="3695701" y="5360987"/>
            <a:ext cx="2106612" cy="366713"/>
          </a:xfrm>
          <a:prstGeom prst="rect">
            <a:avLst/>
          </a:prstGeom>
          <a:solidFill>
            <a:schemeClr val="bg1"/>
          </a:solidFill>
          <a:ln w="9525">
            <a:noFill/>
            <a:miter lim="800000"/>
            <a:headEnd/>
            <a:tailEnd/>
          </a:ln>
        </p:spPr>
        <p:txBody>
          <a:bodyPr wrap="none">
            <a:spAutoFit/>
          </a:bodyPr>
          <a:lstStyle/>
          <a:p>
            <a:r>
              <a:rPr lang="en-US" altLang="ja-JP"/>
              <a:t>Number of events</a:t>
            </a:r>
          </a:p>
        </p:txBody>
      </p:sp>
      <p:sp>
        <p:nvSpPr>
          <p:cNvPr id="20491" name="Text Box 12"/>
          <p:cNvSpPr txBox="1">
            <a:spLocks noChangeArrowheads="1"/>
          </p:cNvSpPr>
          <p:nvPr/>
        </p:nvSpPr>
        <p:spPr bwMode="auto">
          <a:xfrm>
            <a:off x="6372225" y="4646613"/>
            <a:ext cx="2460625" cy="366712"/>
          </a:xfrm>
          <a:prstGeom prst="rect">
            <a:avLst/>
          </a:prstGeom>
          <a:noFill/>
          <a:ln w="9525">
            <a:noFill/>
            <a:miter lim="800000"/>
            <a:headEnd/>
            <a:tailEnd/>
          </a:ln>
        </p:spPr>
        <p:txBody>
          <a:bodyPr>
            <a:spAutoFit/>
          </a:bodyPr>
          <a:lstStyle/>
          <a:p>
            <a:pPr algn="r"/>
            <a:r>
              <a:rPr lang="en-US" altLang="ja-JP" b="1">
                <a:solidFill>
                  <a:schemeClr val="accent2"/>
                </a:solidFill>
              </a:rPr>
              <a:t>10</a:t>
            </a:r>
            <a:r>
              <a:rPr lang="en-US" altLang="ja-JP" b="1" baseline="30000">
                <a:solidFill>
                  <a:schemeClr val="accent2"/>
                </a:solidFill>
              </a:rPr>
              <a:t>4.50 </a:t>
            </a:r>
            <a:r>
              <a:rPr lang="en-US" altLang="ja-JP" b="1">
                <a:solidFill>
                  <a:schemeClr val="accent2"/>
                </a:solidFill>
              </a:rPr>
              <a:t>&lt; N</a:t>
            </a:r>
            <a:r>
              <a:rPr lang="en-US" altLang="ja-JP" b="1" baseline="-25000">
                <a:solidFill>
                  <a:schemeClr val="accent2"/>
                </a:solidFill>
              </a:rPr>
              <a:t>e </a:t>
            </a:r>
            <a:r>
              <a:rPr lang="en-US" altLang="ja-JP" b="1">
                <a:solidFill>
                  <a:schemeClr val="accent2"/>
                </a:solidFill>
              </a:rPr>
              <a:t>&lt; 10</a:t>
            </a:r>
            <a:r>
              <a:rPr lang="en-US" altLang="ja-JP" b="1" baseline="30000">
                <a:solidFill>
                  <a:schemeClr val="accent2"/>
                </a:solidFill>
              </a:rPr>
              <a:t>4.75</a:t>
            </a:r>
          </a:p>
        </p:txBody>
      </p:sp>
      <p:pic>
        <p:nvPicPr>
          <p:cNvPr id="20492" name="Picture 95"/>
          <p:cNvPicPr>
            <a:picLocks noChangeAspect="1" noChangeArrowheads="1"/>
          </p:cNvPicPr>
          <p:nvPr/>
        </p:nvPicPr>
        <p:blipFill>
          <a:blip r:embed="rId7" cstate="print"/>
          <a:srcRect l="2911" t="12119" r="23294"/>
          <a:stretch>
            <a:fillRect/>
          </a:stretch>
        </p:blipFill>
        <p:spPr bwMode="auto">
          <a:xfrm>
            <a:off x="104775" y="4364038"/>
            <a:ext cx="4179888" cy="2881312"/>
          </a:xfrm>
          <a:prstGeom prst="rect">
            <a:avLst/>
          </a:prstGeom>
          <a:noFill/>
          <a:ln w="9525">
            <a:noFill/>
            <a:miter lim="800000"/>
            <a:headEnd/>
            <a:tailEnd/>
          </a:ln>
        </p:spPr>
      </p:pic>
      <p:sp>
        <p:nvSpPr>
          <p:cNvPr id="20493" name="Text Box 10"/>
          <p:cNvSpPr txBox="1">
            <a:spLocks noChangeArrowheads="1"/>
          </p:cNvSpPr>
          <p:nvPr/>
        </p:nvSpPr>
        <p:spPr bwMode="auto">
          <a:xfrm>
            <a:off x="1692275" y="4941888"/>
            <a:ext cx="2447925" cy="366712"/>
          </a:xfrm>
          <a:prstGeom prst="rect">
            <a:avLst/>
          </a:prstGeom>
          <a:noFill/>
          <a:ln w="9525">
            <a:noFill/>
            <a:miter lim="800000"/>
            <a:headEnd/>
            <a:tailEnd/>
          </a:ln>
        </p:spPr>
        <p:txBody>
          <a:bodyPr>
            <a:spAutoFit/>
          </a:bodyPr>
          <a:lstStyle/>
          <a:p>
            <a:pPr algn="r"/>
            <a:r>
              <a:rPr lang="en-US" altLang="ja-JP" b="1">
                <a:solidFill>
                  <a:schemeClr val="accent2"/>
                </a:solidFill>
              </a:rPr>
              <a:t>10</a:t>
            </a:r>
            <a:r>
              <a:rPr lang="en-US" altLang="ja-JP" b="1" baseline="30000">
                <a:solidFill>
                  <a:schemeClr val="accent2"/>
                </a:solidFill>
              </a:rPr>
              <a:t>4.00 </a:t>
            </a:r>
            <a:r>
              <a:rPr lang="en-US" altLang="ja-JP" b="1">
                <a:solidFill>
                  <a:schemeClr val="accent2"/>
                </a:solidFill>
              </a:rPr>
              <a:t>&lt; N</a:t>
            </a:r>
            <a:r>
              <a:rPr lang="en-US" altLang="ja-JP" b="1" baseline="-25000">
                <a:solidFill>
                  <a:schemeClr val="accent2"/>
                </a:solidFill>
              </a:rPr>
              <a:t>e </a:t>
            </a:r>
            <a:r>
              <a:rPr lang="en-US" altLang="ja-JP" b="1">
                <a:solidFill>
                  <a:schemeClr val="accent2"/>
                </a:solidFill>
              </a:rPr>
              <a:t>&lt; 10</a:t>
            </a:r>
            <a:r>
              <a:rPr lang="en-US" altLang="ja-JP" b="1" baseline="30000">
                <a:solidFill>
                  <a:schemeClr val="accent2"/>
                </a:solidFill>
              </a:rPr>
              <a:t>4.25</a:t>
            </a:r>
          </a:p>
        </p:txBody>
      </p:sp>
      <p:sp>
        <p:nvSpPr>
          <p:cNvPr id="20494" name="Text Box 9"/>
          <p:cNvSpPr txBox="1">
            <a:spLocks noChangeArrowheads="1"/>
          </p:cNvSpPr>
          <p:nvPr/>
        </p:nvSpPr>
        <p:spPr bwMode="auto">
          <a:xfrm>
            <a:off x="674688" y="3976688"/>
            <a:ext cx="1736725" cy="366712"/>
          </a:xfrm>
          <a:prstGeom prst="rect">
            <a:avLst/>
          </a:prstGeom>
          <a:noFill/>
          <a:ln w="9525">
            <a:noFill/>
            <a:miter lim="800000"/>
            <a:headEnd/>
            <a:tailEnd/>
          </a:ln>
        </p:spPr>
        <p:txBody>
          <a:bodyPr>
            <a:spAutoFit/>
          </a:bodyPr>
          <a:lstStyle/>
          <a:p>
            <a:pPr algn="ctr"/>
            <a:r>
              <a:rPr lang="en-US" altLang="ja-JP" b="1">
                <a:solidFill>
                  <a:schemeClr val="accent2"/>
                </a:solidFill>
              </a:rPr>
              <a:t>10</a:t>
            </a:r>
            <a:r>
              <a:rPr lang="en-US" altLang="ja-JP" b="1" baseline="30000">
                <a:solidFill>
                  <a:schemeClr val="accent2"/>
                </a:solidFill>
              </a:rPr>
              <a:t>3.75</a:t>
            </a:r>
            <a:r>
              <a:rPr lang="en-US" altLang="ja-JP" b="1">
                <a:solidFill>
                  <a:schemeClr val="accent2"/>
                </a:solidFill>
              </a:rPr>
              <a:t> -10</a:t>
            </a:r>
            <a:r>
              <a:rPr lang="en-US" altLang="ja-JP" b="1" baseline="30000">
                <a:solidFill>
                  <a:schemeClr val="accent2"/>
                </a:solidFill>
              </a:rPr>
              <a:t>4.00</a:t>
            </a:r>
          </a:p>
        </p:txBody>
      </p:sp>
      <p:sp>
        <p:nvSpPr>
          <p:cNvPr id="97379" name="Text Box 99"/>
          <p:cNvSpPr txBox="1">
            <a:spLocks noChangeArrowheads="1"/>
          </p:cNvSpPr>
          <p:nvPr/>
        </p:nvSpPr>
        <p:spPr bwMode="auto">
          <a:xfrm>
            <a:off x="4427538" y="61913"/>
            <a:ext cx="4624387" cy="2071687"/>
          </a:xfrm>
          <a:prstGeom prst="rect">
            <a:avLst/>
          </a:prstGeom>
          <a:solidFill>
            <a:schemeClr val="bg1"/>
          </a:solidFill>
          <a:ln w="57150">
            <a:solidFill>
              <a:schemeClr val="hlink"/>
            </a:solidFill>
            <a:miter lim="800000"/>
            <a:headEnd/>
            <a:tailEnd/>
          </a:ln>
        </p:spPr>
        <p:txBody>
          <a:bodyPr wrap="none">
            <a:spAutoFit/>
          </a:bodyPr>
          <a:lstStyle/>
          <a:p>
            <a:r>
              <a:rPr lang="en-US" altLang="ja-JP" b="1"/>
              <a:t> </a:t>
            </a:r>
            <a:r>
              <a:rPr lang="en-US" altLang="ja-JP" b="1">
                <a:latin typeface="Symbol" pitchFamily="18" charset="2"/>
              </a:rPr>
              <a:t>q</a:t>
            </a:r>
            <a:r>
              <a:rPr lang="en-US" altLang="ja-JP" b="1"/>
              <a:t> &lt; 30 deg.</a:t>
            </a:r>
          </a:p>
          <a:p>
            <a:endParaRPr lang="en-US" altLang="ja-JP" b="1"/>
          </a:p>
          <a:p>
            <a:r>
              <a:rPr lang="en-US" altLang="ja-JP" b="1">
                <a:solidFill>
                  <a:srgbClr val="FF0000"/>
                </a:solidFill>
              </a:rPr>
              <a:t> |b| &lt; 2 deg. : Galactic plane region</a:t>
            </a:r>
            <a:endParaRPr lang="en-US" altLang="ja-JP" b="1">
              <a:solidFill>
                <a:schemeClr val="folHlink"/>
              </a:solidFill>
            </a:endParaRPr>
          </a:p>
          <a:p>
            <a:r>
              <a:rPr lang="en-US" altLang="ja-JP" b="1">
                <a:solidFill>
                  <a:schemeClr val="folHlink"/>
                </a:solidFill>
              </a:rPr>
              <a:t> 2&lt; |b| &lt; 4 deg. : don’t use</a:t>
            </a:r>
            <a:endParaRPr lang="en-US" altLang="ja-JP" b="1">
              <a:solidFill>
                <a:schemeClr val="accent2"/>
              </a:solidFill>
            </a:endParaRPr>
          </a:p>
          <a:p>
            <a:r>
              <a:rPr lang="en-US" altLang="ja-JP" b="1">
                <a:solidFill>
                  <a:schemeClr val="accent2"/>
                </a:solidFill>
              </a:rPr>
              <a:t> 4 &lt; |b| &lt; 20 deg. : background region</a:t>
            </a:r>
          </a:p>
          <a:p>
            <a:r>
              <a:rPr lang="en-US" altLang="ja-JP"/>
              <a:t> </a:t>
            </a:r>
          </a:p>
          <a:p>
            <a:r>
              <a:rPr lang="en-US" altLang="ja-JP"/>
              <a:t>Line : fit of </a:t>
            </a:r>
            <a:r>
              <a:rPr lang="en-US" altLang="ja-JP">
                <a:solidFill>
                  <a:schemeClr val="accent2"/>
                </a:solidFill>
              </a:rPr>
              <a:t>background</a:t>
            </a:r>
            <a:endParaRPr lang="en-US" altLang="ja-JP" b="1">
              <a:solidFill>
                <a:schemeClr val="accent2"/>
              </a:solidFill>
            </a:endParaRPr>
          </a:p>
        </p:txBody>
      </p:sp>
      <p:sp>
        <p:nvSpPr>
          <p:cNvPr id="20496" name="Rectangle 100"/>
          <p:cNvSpPr>
            <a:spLocks noChangeArrowheads="1"/>
          </p:cNvSpPr>
          <p:nvPr/>
        </p:nvSpPr>
        <p:spPr bwMode="auto">
          <a:xfrm>
            <a:off x="812800" y="720725"/>
            <a:ext cx="3168650" cy="1223963"/>
          </a:xfrm>
          <a:prstGeom prst="rect">
            <a:avLst/>
          </a:prstGeom>
          <a:solidFill>
            <a:srgbClr val="FF6600">
              <a:alpha val="30196"/>
            </a:srgbClr>
          </a:solidFill>
          <a:ln w="9525">
            <a:noFill/>
            <a:miter lim="800000"/>
            <a:headEnd/>
            <a:tailEnd/>
          </a:ln>
        </p:spPr>
        <p:txBody>
          <a:bodyPr wrap="none" anchor="ctr"/>
          <a:lstStyle/>
          <a:p>
            <a:endParaRPr lang="ja-JP" altLang="en-US"/>
          </a:p>
        </p:txBody>
      </p:sp>
      <p:sp>
        <p:nvSpPr>
          <p:cNvPr id="97368" name="Line 88"/>
          <p:cNvSpPr>
            <a:spLocks noChangeShapeType="1"/>
          </p:cNvSpPr>
          <p:nvPr/>
        </p:nvSpPr>
        <p:spPr bwMode="auto">
          <a:xfrm flipH="1">
            <a:off x="5867400" y="2060575"/>
            <a:ext cx="73025" cy="863600"/>
          </a:xfrm>
          <a:prstGeom prst="line">
            <a:avLst/>
          </a:prstGeom>
          <a:noFill/>
          <a:ln w="38100">
            <a:solidFill>
              <a:schemeClr val="tx1"/>
            </a:solidFill>
            <a:round/>
            <a:headEnd/>
            <a:tailEnd type="arrow" w="med" len="med"/>
          </a:ln>
        </p:spPr>
        <p:txBody>
          <a:bodyPr/>
          <a:lstStyle/>
          <a:p>
            <a:endParaRPr lang="ja-JP" altLang="en-US"/>
          </a:p>
        </p:txBody>
      </p:sp>
      <p:sp>
        <p:nvSpPr>
          <p:cNvPr id="97381" name="Rectangle 101"/>
          <p:cNvSpPr>
            <a:spLocks noChangeArrowheads="1"/>
          </p:cNvSpPr>
          <p:nvPr/>
        </p:nvSpPr>
        <p:spPr bwMode="auto">
          <a:xfrm>
            <a:off x="4500563" y="1628775"/>
            <a:ext cx="2592387" cy="433388"/>
          </a:xfrm>
          <a:prstGeom prst="rect">
            <a:avLst/>
          </a:prstGeom>
          <a:solidFill>
            <a:schemeClr val="bg1"/>
          </a:solidFill>
          <a:ln w="9525">
            <a:noFill/>
            <a:miter lim="800000"/>
            <a:headEnd/>
            <a:tailEnd/>
          </a:ln>
        </p:spPr>
        <p:txBody>
          <a:bodyPr wrap="none" anchor="ctr"/>
          <a:lstStyle/>
          <a:p>
            <a:pPr algn="ctr"/>
            <a:endParaRPr lang="ja-JP"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97379"/>
                                        </p:tgtEl>
                                        <p:attrNameLst>
                                          <p:attrName>style.visibility</p:attrName>
                                        </p:attrNameLst>
                                      </p:cBhvr>
                                      <p:to>
                                        <p:strVal val="visible"/>
                                      </p:to>
                                    </p:set>
                                    <p:anim calcmode="lin" valueType="num">
                                      <p:cBhvr>
                                        <p:cTn id="7" dur="500" fill="hold"/>
                                        <p:tgtEl>
                                          <p:spTgt spid="97379"/>
                                        </p:tgtEl>
                                        <p:attrNameLst>
                                          <p:attrName>ppt_w</p:attrName>
                                        </p:attrNameLst>
                                      </p:cBhvr>
                                      <p:tavLst>
                                        <p:tav tm="0">
                                          <p:val>
                                            <p:strVal val="#ppt_w*0.05"/>
                                          </p:val>
                                        </p:tav>
                                        <p:tav tm="100000">
                                          <p:val>
                                            <p:strVal val="#ppt_w"/>
                                          </p:val>
                                        </p:tav>
                                      </p:tavLst>
                                    </p:anim>
                                    <p:anim calcmode="lin" valueType="num">
                                      <p:cBhvr>
                                        <p:cTn id="8" dur="500" fill="hold"/>
                                        <p:tgtEl>
                                          <p:spTgt spid="97379"/>
                                        </p:tgtEl>
                                        <p:attrNameLst>
                                          <p:attrName>ppt_h</p:attrName>
                                        </p:attrNameLst>
                                      </p:cBhvr>
                                      <p:tavLst>
                                        <p:tav tm="0">
                                          <p:val>
                                            <p:strVal val="#ppt_h"/>
                                          </p:val>
                                        </p:tav>
                                        <p:tav tm="100000">
                                          <p:val>
                                            <p:strVal val="#ppt_h"/>
                                          </p:val>
                                        </p:tav>
                                      </p:tavLst>
                                    </p:anim>
                                    <p:anim calcmode="lin" valueType="num">
                                      <p:cBhvr>
                                        <p:cTn id="9" dur="500" fill="hold"/>
                                        <p:tgtEl>
                                          <p:spTgt spid="97379"/>
                                        </p:tgtEl>
                                        <p:attrNameLst>
                                          <p:attrName>ppt_x</p:attrName>
                                        </p:attrNameLst>
                                      </p:cBhvr>
                                      <p:tavLst>
                                        <p:tav tm="0">
                                          <p:val>
                                            <p:strVal val="#ppt_x-.2"/>
                                          </p:val>
                                        </p:tav>
                                        <p:tav tm="100000">
                                          <p:val>
                                            <p:strVal val="#ppt_x"/>
                                          </p:val>
                                        </p:tav>
                                      </p:tavLst>
                                    </p:anim>
                                    <p:anim calcmode="lin" valueType="num">
                                      <p:cBhvr>
                                        <p:cTn id="10" dur="500" fill="hold"/>
                                        <p:tgtEl>
                                          <p:spTgt spid="97379"/>
                                        </p:tgtEl>
                                        <p:attrNameLst>
                                          <p:attrName>ppt_y</p:attrName>
                                        </p:attrNameLst>
                                      </p:cBhvr>
                                      <p:tavLst>
                                        <p:tav tm="0">
                                          <p:val>
                                            <p:strVal val="#ppt_y"/>
                                          </p:val>
                                        </p:tav>
                                        <p:tav tm="100000">
                                          <p:val>
                                            <p:strVal val="#ppt_y"/>
                                          </p:val>
                                        </p:tav>
                                      </p:tavLst>
                                    </p:anim>
                                    <p:animEffect transition="in" filter="fade">
                                      <p:cBhvr>
                                        <p:cTn id="11" dur="500"/>
                                        <p:tgtEl>
                                          <p:spTgt spid="97379"/>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0.05"/>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 calcmode="lin" valueType="num">
                                      <p:cBhvr>
                                        <p:cTn id="16" dur="500" fill="hold"/>
                                        <p:tgtEl>
                                          <p:spTgt spid="6"/>
                                        </p:tgtEl>
                                        <p:attrNameLst>
                                          <p:attrName>ppt_x</p:attrName>
                                        </p:attrNameLst>
                                      </p:cBhvr>
                                      <p:tavLst>
                                        <p:tav tm="0">
                                          <p:val>
                                            <p:strVal val="#ppt_x-.2"/>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0" nodeType="clickEffect">
                                  <p:stCondLst>
                                    <p:cond delay="0"/>
                                  </p:stCondLst>
                                  <p:childTnLst>
                                    <p:anim calcmode="lin" valueType="num">
                                      <p:cBhvr additive="base">
                                        <p:cTn id="22" dur="500"/>
                                        <p:tgtEl>
                                          <p:spTgt spid="97381"/>
                                        </p:tgtEl>
                                        <p:attrNameLst>
                                          <p:attrName>ppt_x</p:attrName>
                                        </p:attrNameLst>
                                      </p:cBhvr>
                                      <p:tavLst>
                                        <p:tav tm="0">
                                          <p:val>
                                            <p:strVal val="ppt_x"/>
                                          </p:val>
                                        </p:tav>
                                        <p:tav tm="100000">
                                          <p:val>
                                            <p:strVal val="ppt_x"/>
                                          </p:val>
                                        </p:tav>
                                      </p:tavLst>
                                    </p:anim>
                                    <p:anim calcmode="lin" valueType="num">
                                      <p:cBhvr additive="base">
                                        <p:cTn id="23" dur="500"/>
                                        <p:tgtEl>
                                          <p:spTgt spid="97381"/>
                                        </p:tgtEl>
                                        <p:attrNameLst>
                                          <p:attrName>ppt_y</p:attrName>
                                        </p:attrNameLst>
                                      </p:cBhvr>
                                      <p:tavLst>
                                        <p:tav tm="0">
                                          <p:val>
                                            <p:strVal val="ppt_y"/>
                                          </p:val>
                                        </p:tav>
                                        <p:tav tm="100000">
                                          <p:val>
                                            <p:strVal val="1+ppt_h/2"/>
                                          </p:val>
                                        </p:tav>
                                      </p:tavLst>
                                    </p:anim>
                                    <p:set>
                                      <p:cBhvr>
                                        <p:cTn id="24" dur="1" fill="hold">
                                          <p:stCondLst>
                                            <p:cond delay="499"/>
                                          </p:stCondLst>
                                        </p:cTn>
                                        <p:tgtEl>
                                          <p:spTgt spid="97381"/>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97368"/>
                                        </p:tgtEl>
                                        <p:attrNameLst>
                                          <p:attrName>style.visibility</p:attrName>
                                        </p:attrNameLst>
                                      </p:cBhvr>
                                      <p:to>
                                        <p:strVal val="visible"/>
                                      </p:to>
                                    </p:set>
                                    <p:anim calcmode="lin" valueType="num">
                                      <p:cBhvr additive="base">
                                        <p:cTn id="27" dur="500" fill="hold"/>
                                        <p:tgtEl>
                                          <p:spTgt spid="97368"/>
                                        </p:tgtEl>
                                        <p:attrNameLst>
                                          <p:attrName>ppt_x</p:attrName>
                                        </p:attrNameLst>
                                      </p:cBhvr>
                                      <p:tavLst>
                                        <p:tav tm="0">
                                          <p:val>
                                            <p:strVal val="#ppt_x"/>
                                          </p:val>
                                        </p:tav>
                                        <p:tav tm="100000">
                                          <p:val>
                                            <p:strVal val="#ppt_x"/>
                                          </p:val>
                                        </p:tav>
                                      </p:tavLst>
                                    </p:anim>
                                    <p:anim calcmode="lin" valueType="num">
                                      <p:cBhvr additive="base">
                                        <p:cTn id="28" dur="500" fill="hold"/>
                                        <p:tgtEl>
                                          <p:spTgt spid="97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79" grpId="0" animBg="1"/>
      <p:bldP spid="97368" grpId="0" animBg="1"/>
      <p:bldP spid="9738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 3"/>
          <p:cNvSpPr>
            <a:spLocks noGrp="1"/>
          </p:cNvSpPr>
          <p:nvPr>
            <p:ph type="sldNum" sz="quarter" idx="12"/>
          </p:nvPr>
        </p:nvSpPr>
        <p:spPr/>
        <p:txBody>
          <a:bodyPr/>
          <a:lstStyle/>
          <a:p>
            <a:pPr>
              <a:defRPr/>
            </a:pPr>
            <a:fld id="{16448F47-A1AF-428A-830F-9C2F07950324}" type="slidenum">
              <a:rPr lang="en-US" altLang="ja-JP"/>
              <a:pPr>
                <a:defRPr/>
              </a:pPr>
              <a:t>17</a:t>
            </a:fld>
            <a:endParaRPr lang="en-US" altLang="ja-JP"/>
          </a:p>
        </p:txBody>
      </p:sp>
      <p:pic>
        <p:nvPicPr>
          <p:cNvPr id="21507" name="Picture 24"/>
          <p:cNvPicPr>
            <a:picLocks noChangeAspect="1" noChangeArrowheads="1"/>
          </p:cNvPicPr>
          <p:nvPr/>
        </p:nvPicPr>
        <p:blipFill>
          <a:blip r:embed="rId3" cstate="print"/>
          <a:srcRect l="7724" r="3862" b="2959"/>
          <a:stretch>
            <a:fillRect/>
          </a:stretch>
        </p:blipFill>
        <p:spPr bwMode="auto">
          <a:xfrm>
            <a:off x="434975" y="822325"/>
            <a:ext cx="8240713" cy="5905500"/>
          </a:xfrm>
          <a:prstGeom prst="rect">
            <a:avLst/>
          </a:prstGeom>
          <a:noFill/>
          <a:ln w="9525">
            <a:noFill/>
            <a:miter lim="800000"/>
            <a:headEnd/>
            <a:tailEnd/>
          </a:ln>
        </p:spPr>
      </p:pic>
      <p:sp>
        <p:nvSpPr>
          <p:cNvPr id="21508" name="Text Box 5"/>
          <p:cNvSpPr txBox="1">
            <a:spLocks noChangeArrowheads="1"/>
          </p:cNvSpPr>
          <p:nvPr/>
        </p:nvSpPr>
        <p:spPr bwMode="auto">
          <a:xfrm rot="1745672">
            <a:off x="1855788" y="3081338"/>
            <a:ext cx="2554287" cy="376237"/>
          </a:xfrm>
          <a:prstGeom prst="rect">
            <a:avLst/>
          </a:prstGeom>
          <a:noFill/>
          <a:ln w="9525">
            <a:solidFill>
              <a:schemeClr val="accent2"/>
            </a:solidFill>
            <a:miter lim="800000"/>
            <a:headEnd/>
            <a:tailEnd/>
          </a:ln>
        </p:spPr>
        <p:txBody>
          <a:bodyPr wrap="none">
            <a:spAutoFit/>
          </a:bodyPr>
          <a:lstStyle/>
          <a:p>
            <a:r>
              <a:rPr lang="en-US" altLang="ja-JP" b="1">
                <a:solidFill>
                  <a:schemeClr val="accent2"/>
                </a:solidFill>
              </a:rPr>
              <a:t>Index ~ 2.51</a:t>
            </a:r>
            <a:r>
              <a:rPr lang="en-US" altLang="ja-JP" sz="1400" b="1">
                <a:solidFill>
                  <a:schemeClr val="accent2"/>
                </a:solidFill>
              </a:rPr>
              <a:t> +/- 0.05</a:t>
            </a:r>
          </a:p>
        </p:txBody>
      </p:sp>
      <p:sp>
        <p:nvSpPr>
          <p:cNvPr id="21509" name="Rectangle 6"/>
          <p:cNvSpPr>
            <a:spLocks noChangeArrowheads="1"/>
          </p:cNvSpPr>
          <p:nvPr/>
        </p:nvSpPr>
        <p:spPr bwMode="auto">
          <a:xfrm>
            <a:off x="457200" y="115888"/>
            <a:ext cx="8229600" cy="1143000"/>
          </a:xfrm>
          <a:prstGeom prst="rect">
            <a:avLst/>
          </a:prstGeom>
          <a:noFill/>
          <a:ln w="9525">
            <a:noFill/>
            <a:miter lim="800000"/>
            <a:headEnd/>
            <a:tailEnd/>
          </a:ln>
        </p:spPr>
        <p:txBody>
          <a:bodyPr anchor="ctr"/>
          <a:lstStyle/>
          <a:p>
            <a:pPr algn="ctr"/>
            <a:r>
              <a:rPr lang="en-US" altLang="ja-JP" sz="4400">
                <a:solidFill>
                  <a:schemeClr val="tx2"/>
                </a:solidFill>
              </a:rPr>
              <a:t>Integral Flux : Inner Galaxy</a:t>
            </a:r>
          </a:p>
        </p:txBody>
      </p:sp>
      <p:sp>
        <p:nvSpPr>
          <p:cNvPr id="21510" name="Text Box 8"/>
          <p:cNvSpPr txBox="1">
            <a:spLocks noChangeArrowheads="1"/>
          </p:cNvSpPr>
          <p:nvPr/>
        </p:nvSpPr>
        <p:spPr bwMode="auto">
          <a:xfrm>
            <a:off x="1522413" y="5878513"/>
            <a:ext cx="7081837" cy="366712"/>
          </a:xfrm>
          <a:prstGeom prst="rect">
            <a:avLst/>
          </a:prstGeom>
          <a:solidFill>
            <a:schemeClr val="bg1"/>
          </a:solidFill>
          <a:ln w="9525">
            <a:noFill/>
            <a:miter lim="800000"/>
            <a:headEnd/>
            <a:tailEnd/>
          </a:ln>
        </p:spPr>
        <p:txBody>
          <a:bodyPr>
            <a:spAutoFit/>
          </a:bodyPr>
          <a:lstStyle/>
          <a:p>
            <a:r>
              <a:rPr lang="en-US" altLang="ja-JP" b="1" dirty="0" smtClean="0"/>
              <a:t>   </a:t>
            </a:r>
            <a:r>
              <a:rPr lang="en-US" altLang="ja-JP" b="1" dirty="0"/>
              <a:t>1  </a:t>
            </a:r>
            <a:r>
              <a:rPr lang="en-US" altLang="ja-JP" b="1" dirty="0" smtClean="0"/>
              <a:t>               </a:t>
            </a:r>
            <a:r>
              <a:rPr lang="en-US" altLang="ja-JP" b="1" dirty="0"/>
              <a:t>10 </a:t>
            </a:r>
            <a:r>
              <a:rPr lang="en-US" altLang="ja-JP" b="1" dirty="0" smtClean="0"/>
              <a:t>              </a:t>
            </a:r>
            <a:r>
              <a:rPr lang="en-US" altLang="ja-JP" b="1" dirty="0"/>
              <a:t>10</a:t>
            </a:r>
            <a:r>
              <a:rPr lang="en-US" altLang="ja-JP" b="1" baseline="30000" dirty="0"/>
              <a:t>2  </a:t>
            </a:r>
            <a:r>
              <a:rPr lang="en-US" altLang="ja-JP" b="1" baseline="30000" dirty="0" smtClean="0"/>
              <a:t>                     </a:t>
            </a:r>
            <a:r>
              <a:rPr lang="en-US" altLang="ja-JP" b="1" dirty="0"/>
              <a:t>10</a:t>
            </a:r>
            <a:r>
              <a:rPr lang="en-US" altLang="ja-JP" b="1" baseline="30000" dirty="0"/>
              <a:t>3    </a:t>
            </a:r>
            <a:r>
              <a:rPr lang="en-US" altLang="ja-JP" b="1" baseline="30000" dirty="0" smtClean="0"/>
              <a:t>                </a:t>
            </a:r>
            <a:r>
              <a:rPr lang="en-US" altLang="ja-JP" b="1" dirty="0"/>
              <a:t>10</a:t>
            </a:r>
            <a:r>
              <a:rPr lang="en-US" altLang="ja-JP" b="1" baseline="30000" dirty="0"/>
              <a:t>4</a:t>
            </a:r>
            <a:r>
              <a:rPr lang="en-US" altLang="ja-JP" b="1" dirty="0"/>
              <a:t>    </a:t>
            </a:r>
            <a:r>
              <a:rPr lang="en-US" altLang="ja-JP" b="1" dirty="0" smtClean="0"/>
              <a:t>          </a:t>
            </a:r>
            <a:r>
              <a:rPr lang="en-US" altLang="ja-JP" b="1" dirty="0"/>
              <a:t>10</a:t>
            </a:r>
            <a:r>
              <a:rPr lang="en-US" altLang="ja-JP" b="1" baseline="30000" dirty="0"/>
              <a:t>5 </a:t>
            </a:r>
            <a:r>
              <a:rPr lang="en-US" altLang="ja-JP" b="1" baseline="30000" dirty="0" smtClean="0"/>
              <a:t>          </a:t>
            </a:r>
            <a:r>
              <a:rPr lang="en-US" altLang="ja-JP" b="1" dirty="0" smtClean="0"/>
              <a:t>      </a:t>
            </a:r>
            <a:r>
              <a:rPr lang="en-US" altLang="ja-JP" b="1" dirty="0"/>
              <a:t>10</a:t>
            </a:r>
            <a:r>
              <a:rPr lang="en-US" altLang="ja-JP" b="1" baseline="30000" dirty="0"/>
              <a:t>6</a:t>
            </a:r>
          </a:p>
        </p:txBody>
      </p:sp>
      <p:sp>
        <p:nvSpPr>
          <p:cNvPr id="21511" name="Text Box 9"/>
          <p:cNvSpPr txBox="1">
            <a:spLocks noChangeArrowheads="1"/>
          </p:cNvSpPr>
          <p:nvPr/>
        </p:nvSpPr>
        <p:spPr bwMode="auto">
          <a:xfrm>
            <a:off x="1041400" y="981075"/>
            <a:ext cx="793750" cy="5002213"/>
          </a:xfrm>
          <a:prstGeom prst="rect">
            <a:avLst/>
          </a:prstGeom>
          <a:solidFill>
            <a:schemeClr val="bg1"/>
          </a:solidFill>
          <a:ln w="9525">
            <a:noFill/>
            <a:miter lim="800000"/>
            <a:headEnd/>
            <a:tailEnd/>
          </a:ln>
        </p:spPr>
        <p:txBody>
          <a:bodyPr>
            <a:spAutoFit/>
          </a:bodyPr>
          <a:lstStyle/>
          <a:p>
            <a:r>
              <a:rPr lang="en-US" altLang="ja-JP" b="1"/>
              <a:t> 10</a:t>
            </a:r>
            <a:r>
              <a:rPr lang="en-US" altLang="ja-JP" b="1" baseline="30000"/>
              <a:t>-4 </a:t>
            </a:r>
            <a:endParaRPr lang="en-US" altLang="ja-JP" b="1"/>
          </a:p>
          <a:p>
            <a:endParaRPr lang="en-US" altLang="ja-JP" sz="1000" b="1"/>
          </a:p>
          <a:p>
            <a:r>
              <a:rPr lang="en-US" altLang="ja-JP" b="1"/>
              <a:t> 10</a:t>
            </a:r>
            <a:r>
              <a:rPr lang="en-US" altLang="ja-JP" b="1" baseline="30000"/>
              <a:t>-5 </a:t>
            </a:r>
            <a:endParaRPr lang="en-US" altLang="ja-JP" b="1"/>
          </a:p>
          <a:p>
            <a:endParaRPr lang="en-US" altLang="ja-JP" sz="1000" b="1"/>
          </a:p>
          <a:p>
            <a:r>
              <a:rPr lang="en-US" altLang="ja-JP" b="1"/>
              <a:t> 10</a:t>
            </a:r>
            <a:r>
              <a:rPr lang="en-US" altLang="ja-JP" b="1" baseline="30000"/>
              <a:t>-6 </a:t>
            </a:r>
          </a:p>
          <a:p>
            <a:endParaRPr lang="en-US" altLang="ja-JP" sz="1000" b="1" baseline="30000"/>
          </a:p>
          <a:p>
            <a:r>
              <a:rPr lang="en-US" altLang="ja-JP" b="1"/>
              <a:t> 10</a:t>
            </a:r>
            <a:r>
              <a:rPr lang="en-US" altLang="ja-JP" b="1" baseline="30000"/>
              <a:t>-7 </a:t>
            </a:r>
          </a:p>
          <a:p>
            <a:endParaRPr lang="en-US" altLang="ja-JP" sz="1200" b="1" baseline="30000"/>
          </a:p>
          <a:p>
            <a:r>
              <a:rPr lang="en-US" altLang="ja-JP" b="1"/>
              <a:t> 10</a:t>
            </a:r>
            <a:r>
              <a:rPr lang="en-US" altLang="ja-JP" b="1" baseline="30000"/>
              <a:t>-8 </a:t>
            </a:r>
          </a:p>
          <a:p>
            <a:endParaRPr lang="en-US" altLang="ja-JP" sz="1000" b="1"/>
          </a:p>
          <a:p>
            <a:r>
              <a:rPr lang="en-US" altLang="ja-JP" b="1"/>
              <a:t> 10</a:t>
            </a:r>
            <a:r>
              <a:rPr lang="en-US" altLang="ja-JP" b="1" baseline="30000"/>
              <a:t>-9 </a:t>
            </a:r>
          </a:p>
          <a:p>
            <a:endParaRPr lang="en-US" altLang="ja-JP" sz="1200" b="1"/>
          </a:p>
          <a:p>
            <a:r>
              <a:rPr lang="en-US" altLang="ja-JP" b="1"/>
              <a:t>10</a:t>
            </a:r>
            <a:r>
              <a:rPr lang="en-US" altLang="ja-JP" b="1" baseline="30000"/>
              <a:t>-10</a:t>
            </a:r>
          </a:p>
          <a:p>
            <a:endParaRPr lang="en-US" altLang="ja-JP" sz="1000"/>
          </a:p>
          <a:p>
            <a:r>
              <a:rPr lang="en-US" altLang="ja-JP" b="1"/>
              <a:t>10</a:t>
            </a:r>
            <a:r>
              <a:rPr lang="en-US" altLang="ja-JP" b="1" baseline="30000"/>
              <a:t>-11</a:t>
            </a:r>
          </a:p>
          <a:p>
            <a:endParaRPr lang="en-US" altLang="ja-JP" sz="1000"/>
          </a:p>
          <a:p>
            <a:r>
              <a:rPr lang="en-US" altLang="ja-JP" b="1"/>
              <a:t>10</a:t>
            </a:r>
            <a:r>
              <a:rPr lang="en-US" altLang="ja-JP" b="1" baseline="30000"/>
              <a:t>-12</a:t>
            </a:r>
          </a:p>
          <a:p>
            <a:endParaRPr lang="en-US" altLang="ja-JP" sz="1000"/>
          </a:p>
          <a:p>
            <a:r>
              <a:rPr lang="en-US" altLang="ja-JP" b="1"/>
              <a:t>10</a:t>
            </a:r>
            <a:r>
              <a:rPr lang="en-US" altLang="ja-JP" b="1" baseline="30000"/>
              <a:t>-13</a:t>
            </a:r>
          </a:p>
          <a:p>
            <a:endParaRPr lang="en-US" altLang="ja-JP" sz="1000"/>
          </a:p>
          <a:p>
            <a:r>
              <a:rPr lang="en-US" altLang="ja-JP" b="1"/>
              <a:t>10</a:t>
            </a:r>
            <a:r>
              <a:rPr lang="en-US" altLang="ja-JP" b="1" baseline="30000"/>
              <a:t>-14</a:t>
            </a:r>
          </a:p>
          <a:p>
            <a:endParaRPr lang="en-US" altLang="ja-JP" sz="900"/>
          </a:p>
          <a:p>
            <a:r>
              <a:rPr lang="en-US" altLang="ja-JP" b="1"/>
              <a:t>10</a:t>
            </a:r>
            <a:r>
              <a:rPr lang="en-US" altLang="ja-JP" b="1" baseline="30000"/>
              <a:t>-15</a:t>
            </a:r>
          </a:p>
        </p:txBody>
      </p:sp>
      <p:sp>
        <p:nvSpPr>
          <p:cNvPr id="21512" name="Text Box 11"/>
          <p:cNvSpPr txBox="1">
            <a:spLocks noChangeArrowheads="1"/>
          </p:cNvSpPr>
          <p:nvPr/>
        </p:nvSpPr>
        <p:spPr bwMode="auto">
          <a:xfrm>
            <a:off x="5580063" y="4652963"/>
            <a:ext cx="1196975" cy="366712"/>
          </a:xfrm>
          <a:prstGeom prst="rect">
            <a:avLst/>
          </a:prstGeom>
          <a:noFill/>
          <a:ln w="9525">
            <a:noFill/>
            <a:miter lim="800000"/>
            <a:headEnd/>
            <a:tailEnd/>
          </a:ln>
        </p:spPr>
        <p:txBody>
          <a:bodyPr wrap="none">
            <a:spAutoFit/>
          </a:bodyPr>
          <a:lstStyle/>
          <a:p>
            <a:r>
              <a:rPr lang="en-US" altLang="ja-JP">
                <a:solidFill>
                  <a:srgbClr val="FF0000"/>
                </a:solidFill>
              </a:rPr>
              <a:t>(90%C.L.)</a:t>
            </a:r>
          </a:p>
        </p:txBody>
      </p:sp>
      <p:sp>
        <p:nvSpPr>
          <p:cNvPr id="21513" name="Line 16"/>
          <p:cNvSpPr>
            <a:spLocks noChangeShapeType="1"/>
          </p:cNvSpPr>
          <p:nvPr/>
        </p:nvSpPr>
        <p:spPr bwMode="auto">
          <a:xfrm>
            <a:off x="2843213" y="4076700"/>
            <a:ext cx="504825" cy="0"/>
          </a:xfrm>
          <a:prstGeom prst="line">
            <a:avLst/>
          </a:prstGeom>
          <a:noFill/>
          <a:ln w="38100">
            <a:solidFill>
              <a:srgbClr val="FFCC00"/>
            </a:solidFill>
            <a:prstDash val="dashDot"/>
            <a:round/>
            <a:headEnd/>
            <a:tailEnd/>
          </a:ln>
        </p:spPr>
        <p:txBody>
          <a:bodyPr/>
          <a:lstStyle/>
          <a:p>
            <a:endParaRPr lang="ja-JP" altLang="en-US"/>
          </a:p>
        </p:txBody>
      </p:sp>
      <p:sp>
        <p:nvSpPr>
          <p:cNvPr id="21514" name="Line 17"/>
          <p:cNvSpPr>
            <a:spLocks noChangeShapeType="1"/>
          </p:cNvSpPr>
          <p:nvPr/>
        </p:nvSpPr>
        <p:spPr bwMode="auto">
          <a:xfrm>
            <a:off x="2843213" y="4424363"/>
            <a:ext cx="504825" cy="0"/>
          </a:xfrm>
          <a:prstGeom prst="line">
            <a:avLst/>
          </a:prstGeom>
          <a:noFill/>
          <a:ln w="38100" cap="rnd">
            <a:solidFill>
              <a:srgbClr val="FFCC00"/>
            </a:solidFill>
            <a:prstDash val="sysDot"/>
            <a:round/>
            <a:headEnd/>
            <a:tailEnd/>
          </a:ln>
        </p:spPr>
        <p:txBody>
          <a:bodyPr/>
          <a:lstStyle/>
          <a:p>
            <a:endParaRPr lang="ja-JP" altLang="en-US"/>
          </a:p>
        </p:txBody>
      </p:sp>
      <p:sp>
        <p:nvSpPr>
          <p:cNvPr id="21515" name="Line 18"/>
          <p:cNvSpPr>
            <a:spLocks noChangeShapeType="1"/>
          </p:cNvSpPr>
          <p:nvPr/>
        </p:nvSpPr>
        <p:spPr bwMode="auto">
          <a:xfrm>
            <a:off x="2843213" y="4797425"/>
            <a:ext cx="504825" cy="0"/>
          </a:xfrm>
          <a:prstGeom prst="line">
            <a:avLst/>
          </a:prstGeom>
          <a:noFill/>
          <a:ln w="38100">
            <a:solidFill>
              <a:srgbClr val="0066FF"/>
            </a:solidFill>
            <a:prstDash val="dashDot"/>
            <a:round/>
            <a:headEnd/>
            <a:tailEnd/>
          </a:ln>
        </p:spPr>
        <p:txBody>
          <a:bodyPr/>
          <a:lstStyle/>
          <a:p>
            <a:endParaRPr lang="ja-JP" altLang="en-US"/>
          </a:p>
        </p:txBody>
      </p:sp>
      <p:sp>
        <p:nvSpPr>
          <p:cNvPr id="21516" name="Line 19"/>
          <p:cNvSpPr>
            <a:spLocks noChangeShapeType="1"/>
          </p:cNvSpPr>
          <p:nvPr/>
        </p:nvSpPr>
        <p:spPr bwMode="auto">
          <a:xfrm>
            <a:off x="2843213" y="5119688"/>
            <a:ext cx="504825" cy="0"/>
          </a:xfrm>
          <a:prstGeom prst="line">
            <a:avLst/>
          </a:prstGeom>
          <a:noFill/>
          <a:ln w="38100" cap="rnd">
            <a:solidFill>
              <a:srgbClr val="0066FF"/>
            </a:solidFill>
            <a:prstDash val="sysDot"/>
            <a:round/>
            <a:headEnd/>
            <a:tailEnd/>
          </a:ln>
        </p:spPr>
        <p:txBody>
          <a:bodyPr/>
          <a:lstStyle/>
          <a:p>
            <a:endParaRPr lang="ja-JP" altLang="en-US"/>
          </a:p>
        </p:txBody>
      </p:sp>
      <p:sp>
        <p:nvSpPr>
          <p:cNvPr id="21517" name="Line 20"/>
          <p:cNvSpPr>
            <a:spLocks noChangeShapeType="1"/>
          </p:cNvSpPr>
          <p:nvPr/>
        </p:nvSpPr>
        <p:spPr bwMode="auto">
          <a:xfrm>
            <a:off x="2843213" y="5516563"/>
            <a:ext cx="504825" cy="0"/>
          </a:xfrm>
          <a:prstGeom prst="line">
            <a:avLst/>
          </a:prstGeom>
          <a:noFill/>
          <a:ln w="38100">
            <a:solidFill>
              <a:schemeClr val="folHlink"/>
            </a:solidFill>
            <a:round/>
            <a:headEnd/>
            <a:tailEnd/>
          </a:ln>
        </p:spPr>
        <p:txBody>
          <a:bodyPr/>
          <a:lstStyle/>
          <a:p>
            <a:endParaRPr lang="ja-JP" altLang="en-US"/>
          </a:p>
        </p:txBody>
      </p:sp>
      <p:sp>
        <p:nvSpPr>
          <p:cNvPr id="99354" name="Oval 26"/>
          <p:cNvSpPr>
            <a:spLocks noChangeArrowheads="1"/>
          </p:cNvSpPr>
          <p:nvPr/>
        </p:nvSpPr>
        <p:spPr bwMode="auto">
          <a:xfrm rot="1781379">
            <a:off x="3363913" y="3068638"/>
            <a:ext cx="5472112" cy="431800"/>
          </a:xfrm>
          <a:prstGeom prst="ellipse">
            <a:avLst/>
          </a:prstGeom>
          <a:solidFill>
            <a:schemeClr val="bg2">
              <a:alpha val="39999"/>
            </a:schemeClr>
          </a:solidFill>
          <a:ln w="9525">
            <a:noFill/>
            <a:round/>
            <a:headEnd/>
            <a:tailEnd/>
          </a:ln>
        </p:spPr>
        <p:txBody>
          <a:bodyPr wrap="none" anchor="ctr"/>
          <a:lstStyle/>
          <a:p>
            <a:endParaRPr lang="ja-JP" altLang="en-US"/>
          </a:p>
        </p:txBody>
      </p:sp>
      <p:sp>
        <p:nvSpPr>
          <p:cNvPr id="99355" name="Rectangle 27"/>
          <p:cNvSpPr>
            <a:spLocks noChangeArrowheads="1"/>
          </p:cNvSpPr>
          <p:nvPr/>
        </p:nvSpPr>
        <p:spPr bwMode="auto">
          <a:xfrm>
            <a:off x="2051050" y="3789363"/>
            <a:ext cx="1441450" cy="792162"/>
          </a:xfrm>
          <a:prstGeom prst="rect">
            <a:avLst/>
          </a:prstGeom>
          <a:solidFill>
            <a:schemeClr val="bg2">
              <a:alpha val="39999"/>
            </a:schemeClr>
          </a:solidFill>
          <a:ln w="9525">
            <a:noFill/>
            <a:miter lim="800000"/>
            <a:headEnd/>
            <a:tailEnd/>
          </a:ln>
        </p:spPr>
        <p:txBody>
          <a:bodyPr wrap="none" anchor="ctr"/>
          <a:lstStyle/>
          <a:p>
            <a:endParaRPr lang="ja-JP" altLang="en-US"/>
          </a:p>
        </p:txBody>
      </p:sp>
      <p:sp>
        <p:nvSpPr>
          <p:cNvPr id="16" name="正方形/長方形 15"/>
          <p:cNvSpPr/>
          <p:nvPr/>
        </p:nvSpPr>
        <p:spPr>
          <a:xfrm>
            <a:off x="6156176" y="2060848"/>
            <a:ext cx="3096344" cy="701731"/>
          </a:xfrm>
          <a:prstGeom prst="rect">
            <a:avLst/>
          </a:prstGeom>
          <a:solidFill>
            <a:schemeClr val="bg1"/>
          </a:solidFill>
        </p:spPr>
        <p:txBody>
          <a:bodyPr wrap="square">
            <a:spAutoFit/>
          </a:bodyPr>
          <a:lstStyle/>
          <a:p>
            <a:pPr lvl="0" algn="ctr">
              <a:spcBef>
                <a:spcPct val="20000"/>
              </a:spcBef>
            </a:pPr>
            <a:r>
              <a:rPr lang="en-US" altLang="ja-JP" b="0" dirty="0">
                <a:latin typeface="+mn-ea"/>
                <a:ea typeface="+mn-ea"/>
              </a:rPr>
              <a:t>Inner Galactic Plane</a:t>
            </a:r>
          </a:p>
          <a:p>
            <a:pPr lvl="0" algn="ctr">
              <a:spcBef>
                <a:spcPct val="20000"/>
              </a:spcBef>
            </a:pPr>
            <a:r>
              <a:rPr lang="en-US" altLang="ja-JP" b="0" dirty="0">
                <a:latin typeface="+mn-ea"/>
                <a:ea typeface="+mn-ea"/>
              </a:rPr>
              <a:t>(12 &lt; l &lt; 81 deg., |b| &lt; 2 deg.)</a:t>
            </a:r>
          </a:p>
        </p:txBody>
      </p:sp>
      <p:sp>
        <p:nvSpPr>
          <p:cNvPr id="17" name="Text Box 23"/>
          <p:cNvSpPr txBox="1">
            <a:spLocks noChangeArrowheads="1"/>
          </p:cNvSpPr>
          <p:nvPr/>
        </p:nvSpPr>
        <p:spPr bwMode="auto">
          <a:xfrm>
            <a:off x="5030788" y="1154113"/>
            <a:ext cx="3716082" cy="738664"/>
          </a:xfrm>
          <a:prstGeom prst="rect">
            <a:avLst/>
          </a:prstGeom>
          <a:solidFill>
            <a:schemeClr val="bg1"/>
          </a:solidFill>
          <a:ln w="9525">
            <a:noFill/>
            <a:miter lim="800000"/>
            <a:headEnd/>
            <a:tailEnd/>
          </a:ln>
        </p:spPr>
        <p:txBody>
          <a:bodyPr wrap="none">
            <a:spAutoFit/>
          </a:bodyPr>
          <a:lstStyle/>
          <a:p>
            <a:r>
              <a:rPr lang="en-US" altLang="ja-JP" sz="1400" b="0" dirty="0">
                <a:latin typeface="+mn-ea"/>
                <a:ea typeface="+mn-ea"/>
              </a:rPr>
              <a:t>Porter &amp; </a:t>
            </a:r>
            <a:r>
              <a:rPr lang="en-US" altLang="ja-JP" sz="1400" b="0" dirty="0" err="1">
                <a:latin typeface="+mn-ea"/>
                <a:ea typeface="+mn-ea"/>
              </a:rPr>
              <a:t>Protheroe</a:t>
            </a:r>
            <a:r>
              <a:rPr lang="en-US" altLang="ja-JP" sz="1400" b="0" dirty="0">
                <a:latin typeface="+mn-ea"/>
                <a:ea typeface="+mn-ea"/>
              </a:rPr>
              <a:t> J. Phys. G  </a:t>
            </a:r>
            <a:r>
              <a:rPr lang="en-US" altLang="ja-JP" sz="1400" dirty="0">
                <a:latin typeface="+mn-ea"/>
                <a:ea typeface="+mn-ea"/>
              </a:rPr>
              <a:t>23</a:t>
            </a:r>
            <a:r>
              <a:rPr lang="en-US" altLang="ja-JP" sz="1400" b="0" dirty="0">
                <a:latin typeface="+mn-ea"/>
                <a:ea typeface="+mn-ea"/>
              </a:rPr>
              <a:t> (1997) 1765</a:t>
            </a:r>
          </a:p>
          <a:p>
            <a:r>
              <a:rPr lang="en-US" altLang="ja-JP" sz="1400" b="0" dirty="0" err="1">
                <a:latin typeface="+mn-ea"/>
                <a:ea typeface="+mn-ea"/>
              </a:rPr>
              <a:t>Tateyama</a:t>
            </a:r>
            <a:r>
              <a:rPr lang="en-US" altLang="ja-JP" sz="1400" b="0" dirty="0">
                <a:latin typeface="+mn-ea"/>
                <a:ea typeface="+mn-ea"/>
              </a:rPr>
              <a:t> &amp; Nishimura ICRC </a:t>
            </a:r>
            <a:r>
              <a:rPr lang="en-US" altLang="ja-JP" sz="1400" dirty="0">
                <a:latin typeface="+mn-ea"/>
                <a:ea typeface="+mn-ea"/>
              </a:rPr>
              <a:t>4</a:t>
            </a:r>
            <a:r>
              <a:rPr lang="en-US" altLang="ja-JP" sz="1400" b="0" dirty="0">
                <a:latin typeface="+mn-ea"/>
                <a:ea typeface="+mn-ea"/>
              </a:rPr>
              <a:t> (2003) 2285</a:t>
            </a:r>
          </a:p>
          <a:p>
            <a:r>
              <a:rPr lang="en-US" altLang="ja-JP" sz="1400" b="0" dirty="0" err="1">
                <a:latin typeface="+mn-ea"/>
                <a:ea typeface="+mn-ea"/>
              </a:rPr>
              <a:t>Berezinsky</a:t>
            </a:r>
            <a:r>
              <a:rPr lang="en-US" altLang="ja-JP" sz="1400" b="0" dirty="0">
                <a:latin typeface="+mn-ea"/>
                <a:ea typeface="+mn-ea"/>
              </a:rPr>
              <a:t>, et al. </a:t>
            </a:r>
            <a:r>
              <a:rPr lang="en-US" altLang="ja-JP" sz="1400" b="0" dirty="0" err="1">
                <a:latin typeface="+mn-ea"/>
                <a:ea typeface="+mn-ea"/>
              </a:rPr>
              <a:t>Astropart</a:t>
            </a:r>
            <a:r>
              <a:rPr lang="en-US" altLang="ja-JP" sz="1400" b="0" dirty="0">
                <a:latin typeface="+mn-ea"/>
                <a:ea typeface="+mn-ea"/>
              </a:rPr>
              <a:t>. Phys. </a:t>
            </a:r>
            <a:r>
              <a:rPr lang="en-US" altLang="ja-JP" sz="1400" dirty="0">
                <a:latin typeface="+mn-ea"/>
                <a:ea typeface="+mn-ea"/>
              </a:rPr>
              <a:t>1</a:t>
            </a:r>
            <a:r>
              <a:rPr lang="en-US" altLang="ja-JP" sz="1400" b="0" dirty="0">
                <a:latin typeface="+mn-ea"/>
                <a:ea typeface="+mn-ea"/>
              </a:rPr>
              <a:t> (1993) 281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99354"/>
                                        </p:tgtEl>
                                        <p:attrNameLst>
                                          <p:attrName>style.visibility</p:attrName>
                                        </p:attrNameLst>
                                      </p:cBhvr>
                                      <p:to>
                                        <p:strVal val="visible"/>
                                      </p:to>
                                    </p:set>
                                    <p:anim calcmode="lin" valueType="num">
                                      <p:cBhvr>
                                        <p:cTn id="7" dur="500" fill="hold"/>
                                        <p:tgtEl>
                                          <p:spTgt spid="99354"/>
                                        </p:tgtEl>
                                        <p:attrNameLst>
                                          <p:attrName>ppt_w</p:attrName>
                                        </p:attrNameLst>
                                      </p:cBhvr>
                                      <p:tavLst>
                                        <p:tav tm="0">
                                          <p:val>
                                            <p:strVal val="#ppt_w*0.05"/>
                                          </p:val>
                                        </p:tav>
                                        <p:tav tm="100000">
                                          <p:val>
                                            <p:strVal val="#ppt_w"/>
                                          </p:val>
                                        </p:tav>
                                      </p:tavLst>
                                    </p:anim>
                                    <p:anim calcmode="lin" valueType="num">
                                      <p:cBhvr>
                                        <p:cTn id="8" dur="500" fill="hold"/>
                                        <p:tgtEl>
                                          <p:spTgt spid="99354"/>
                                        </p:tgtEl>
                                        <p:attrNameLst>
                                          <p:attrName>ppt_h</p:attrName>
                                        </p:attrNameLst>
                                      </p:cBhvr>
                                      <p:tavLst>
                                        <p:tav tm="0">
                                          <p:val>
                                            <p:strVal val="#ppt_h"/>
                                          </p:val>
                                        </p:tav>
                                        <p:tav tm="100000">
                                          <p:val>
                                            <p:strVal val="#ppt_h"/>
                                          </p:val>
                                        </p:tav>
                                      </p:tavLst>
                                    </p:anim>
                                    <p:anim calcmode="lin" valueType="num">
                                      <p:cBhvr>
                                        <p:cTn id="9" dur="500" fill="hold"/>
                                        <p:tgtEl>
                                          <p:spTgt spid="99354"/>
                                        </p:tgtEl>
                                        <p:attrNameLst>
                                          <p:attrName>ppt_x</p:attrName>
                                        </p:attrNameLst>
                                      </p:cBhvr>
                                      <p:tavLst>
                                        <p:tav tm="0">
                                          <p:val>
                                            <p:strVal val="#ppt_x-.2"/>
                                          </p:val>
                                        </p:tav>
                                        <p:tav tm="100000">
                                          <p:val>
                                            <p:strVal val="#ppt_x"/>
                                          </p:val>
                                        </p:tav>
                                      </p:tavLst>
                                    </p:anim>
                                    <p:anim calcmode="lin" valueType="num">
                                      <p:cBhvr>
                                        <p:cTn id="10" dur="500" fill="hold"/>
                                        <p:tgtEl>
                                          <p:spTgt spid="99354"/>
                                        </p:tgtEl>
                                        <p:attrNameLst>
                                          <p:attrName>ppt_y</p:attrName>
                                        </p:attrNameLst>
                                      </p:cBhvr>
                                      <p:tavLst>
                                        <p:tav tm="0">
                                          <p:val>
                                            <p:strVal val="#ppt_y"/>
                                          </p:val>
                                        </p:tav>
                                        <p:tav tm="100000">
                                          <p:val>
                                            <p:strVal val="#ppt_y"/>
                                          </p:val>
                                        </p:tav>
                                      </p:tavLst>
                                    </p:anim>
                                    <p:animEffect transition="in" filter="fade">
                                      <p:cBhvr>
                                        <p:cTn id="11" dur="500"/>
                                        <p:tgtEl>
                                          <p:spTgt spid="99354"/>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99355"/>
                                        </p:tgtEl>
                                        <p:attrNameLst>
                                          <p:attrName>style.visibility</p:attrName>
                                        </p:attrNameLst>
                                      </p:cBhvr>
                                      <p:to>
                                        <p:strVal val="visible"/>
                                      </p:to>
                                    </p:set>
                                    <p:anim calcmode="lin" valueType="num">
                                      <p:cBhvr>
                                        <p:cTn id="14" dur="500" fill="hold"/>
                                        <p:tgtEl>
                                          <p:spTgt spid="99355"/>
                                        </p:tgtEl>
                                        <p:attrNameLst>
                                          <p:attrName>ppt_w</p:attrName>
                                        </p:attrNameLst>
                                      </p:cBhvr>
                                      <p:tavLst>
                                        <p:tav tm="0">
                                          <p:val>
                                            <p:strVal val="#ppt_w*0.05"/>
                                          </p:val>
                                        </p:tav>
                                        <p:tav tm="100000">
                                          <p:val>
                                            <p:strVal val="#ppt_w"/>
                                          </p:val>
                                        </p:tav>
                                      </p:tavLst>
                                    </p:anim>
                                    <p:anim calcmode="lin" valueType="num">
                                      <p:cBhvr>
                                        <p:cTn id="15" dur="500" fill="hold"/>
                                        <p:tgtEl>
                                          <p:spTgt spid="99355"/>
                                        </p:tgtEl>
                                        <p:attrNameLst>
                                          <p:attrName>ppt_h</p:attrName>
                                        </p:attrNameLst>
                                      </p:cBhvr>
                                      <p:tavLst>
                                        <p:tav tm="0">
                                          <p:val>
                                            <p:strVal val="#ppt_h"/>
                                          </p:val>
                                        </p:tav>
                                        <p:tav tm="100000">
                                          <p:val>
                                            <p:strVal val="#ppt_h"/>
                                          </p:val>
                                        </p:tav>
                                      </p:tavLst>
                                    </p:anim>
                                    <p:anim calcmode="lin" valueType="num">
                                      <p:cBhvr>
                                        <p:cTn id="16" dur="500" fill="hold"/>
                                        <p:tgtEl>
                                          <p:spTgt spid="99355"/>
                                        </p:tgtEl>
                                        <p:attrNameLst>
                                          <p:attrName>ppt_x</p:attrName>
                                        </p:attrNameLst>
                                      </p:cBhvr>
                                      <p:tavLst>
                                        <p:tav tm="0">
                                          <p:val>
                                            <p:strVal val="#ppt_x-.2"/>
                                          </p:val>
                                        </p:tav>
                                        <p:tav tm="100000">
                                          <p:val>
                                            <p:strVal val="#ppt_x"/>
                                          </p:val>
                                        </p:tav>
                                      </p:tavLst>
                                    </p:anim>
                                    <p:anim calcmode="lin" valueType="num">
                                      <p:cBhvr>
                                        <p:cTn id="17" dur="500" fill="hold"/>
                                        <p:tgtEl>
                                          <p:spTgt spid="99355"/>
                                        </p:tgtEl>
                                        <p:attrNameLst>
                                          <p:attrName>ppt_y</p:attrName>
                                        </p:attrNameLst>
                                      </p:cBhvr>
                                      <p:tavLst>
                                        <p:tav tm="0">
                                          <p:val>
                                            <p:strVal val="#ppt_y"/>
                                          </p:val>
                                        </p:tav>
                                        <p:tav tm="100000">
                                          <p:val>
                                            <p:strVal val="#ppt_y"/>
                                          </p:val>
                                        </p:tav>
                                      </p:tavLst>
                                    </p:anim>
                                    <p:animEffect transition="in" filter="fade">
                                      <p:cBhvr>
                                        <p:cTn id="18" dur="500"/>
                                        <p:tgtEl>
                                          <p:spTgt spid="99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54" grpId="0" animBg="1"/>
      <p:bldP spid="993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3"/>
          <p:cNvSpPr>
            <a:spLocks noGrp="1"/>
          </p:cNvSpPr>
          <p:nvPr>
            <p:ph type="sldNum" sz="quarter" idx="12"/>
          </p:nvPr>
        </p:nvSpPr>
        <p:spPr/>
        <p:txBody>
          <a:bodyPr/>
          <a:lstStyle/>
          <a:p>
            <a:pPr>
              <a:defRPr/>
            </a:pPr>
            <a:fld id="{1EB958F5-2533-4C53-AE7B-0BC9F2A5B7E4}" type="slidenum">
              <a:rPr lang="en-US" altLang="ja-JP"/>
              <a:pPr>
                <a:defRPr/>
              </a:pPr>
              <a:t>18</a:t>
            </a:fld>
            <a:endParaRPr lang="en-US" altLang="ja-JP"/>
          </a:p>
        </p:txBody>
      </p:sp>
      <p:pic>
        <p:nvPicPr>
          <p:cNvPr id="12291" name="Picture 6"/>
          <p:cNvPicPr>
            <a:picLocks noChangeAspect="1" noChangeArrowheads="1"/>
          </p:cNvPicPr>
          <p:nvPr/>
        </p:nvPicPr>
        <p:blipFill>
          <a:blip r:embed="rId2" cstate="print"/>
          <a:srcRect l="7724" r="3862" b="2959"/>
          <a:stretch>
            <a:fillRect/>
          </a:stretch>
        </p:blipFill>
        <p:spPr bwMode="auto">
          <a:xfrm>
            <a:off x="434975" y="819150"/>
            <a:ext cx="8240713" cy="5905500"/>
          </a:xfrm>
          <a:prstGeom prst="rect">
            <a:avLst/>
          </a:prstGeom>
          <a:noFill/>
          <a:ln w="9525">
            <a:noFill/>
            <a:miter lim="800000"/>
            <a:headEnd/>
            <a:tailEnd/>
          </a:ln>
        </p:spPr>
      </p:pic>
      <p:sp>
        <p:nvSpPr>
          <p:cNvPr id="12292" name="Rectangle 3"/>
          <p:cNvSpPr>
            <a:spLocks noChangeArrowheads="1"/>
          </p:cNvSpPr>
          <p:nvPr/>
        </p:nvSpPr>
        <p:spPr bwMode="auto">
          <a:xfrm>
            <a:off x="457200" y="115888"/>
            <a:ext cx="8229600" cy="1143000"/>
          </a:xfrm>
          <a:prstGeom prst="rect">
            <a:avLst/>
          </a:prstGeom>
          <a:noFill/>
          <a:ln w="9525">
            <a:noFill/>
            <a:miter lim="800000"/>
            <a:headEnd/>
            <a:tailEnd/>
          </a:ln>
        </p:spPr>
        <p:txBody>
          <a:bodyPr anchor="ctr"/>
          <a:lstStyle/>
          <a:p>
            <a:pPr algn="ctr"/>
            <a:r>
              <a:rPr lang="en-US" altLang="ja-JP" sz="4400" b="0">
                <a:solidFill>
                  <a:schemeClr val="tx2"/>
                </a:solidFill>
              </a:rPr>
              <a:t>Integral Flux : Outer Galaxy</a:t>
            </a:r>
          </a:p>
        </p:txBody>
      </p:sp>
      <p:sp>
        <p:nvSpPr>
          <p:cNvPr id="12293" name="Text Box 4"/>
          <p:cNvSpPr txBox="1">
            <a:spLocks noChangeArrowheads="1"/>
          </p:cNvSpPr>
          <p:nvPr/>
        </p:nvSpPr>
        <p:spPr bwMode="auto">
          <a:xfrm>
            <a:off x="1041400" y="981075"/>
            <a:ext cx="793750" cy="5021263"/>
          </a:xfrm>
          <a:prstGeom prst="rect">
            <a:avLst/>
          </a:prstGeom>
          <a:solidFill>
            <a:schemeClr val="bg1"/>
          </a:solidFill>
          <a:ln w="9525">
            <a:noFill/>
            <a:miter lim="800000"/>
            <a:headEnd/>
            <a:tailEnd/>
          </a:ln>
        </p:spPr>
        <p:txBody>
          <a:bodyPr>
            <a:spAutoFit/>
          </a:bodyPr>
          <a:lstStyle/>
          <a:p>
            <a:r>
              <a:rPr lang="en-US" altLang="ja-JP"/>
              <a:t> 10</a:t>
            </a:r>
            <a:r>
              <a:rPr lang="en-US" altLang="ja-JP" baseline="30000"/>
              <a:t>-4 </a:t>
            </a:r>
            <a:endParaRPr lang="en-US" altLang="ja-JP"/>
          </a:p>
          <a:p>
            <a:endParaRPr lang="en-US" altLang="ja-JP" sz="600"/>
          </a:p>
          <a:p>
            <a:r>
              <a:rPr lang="en-US" altLang="ja-JP"/>
              <a:t> 10</a:t>
            </a:r>
            <a:r>
              <a:rPr lang="en-US" altLang="ja-JP" baseline="30000"/>
              <a:t>-5</a:t>
            </a:r>
            <a:endParaRPr lang="en-US" altLang="ja-JP" sz="1000"/>
          </a:p>
          <a:p>
            <a:endParaRPr lang="en-US" altLang="ja-JP" sz="600"/>
          </a:p>
          <a:p>
            <a:r>
              <a:rPr lang="en-US" altLang="ja-JP"/>
              <a:t> 10</a:t>
            </a:r>
            <a:r>
              <a:rPr lang="en-US" altLang="ja-JP" baseline="30000"/>
              <a:t>-6 </a:t>
            </a:r>
          </a:p>
          <a:p>
            <a:endParaRPr lang="en-US" altLang="ja-JP" sz="1000" baseline="30000"/>
          </a:p>
          <a:p>
            <a:r>
              <a:rPr lang="en-US" altLang="ja-JP"/>
              <a:t> 10</a:t>
            </a:r>
            <a:r>
              <a:rPr lang="en-US" altLang="ja-JP" baseline="30000"/>
              <a:t>-7 </a:t>
            </a:r>
          </a:p>
          <a:p>
            <a:endParaRPr lang="en-US" altLang="ja-JP" sz="1000" baseline="30000"/>
          </a:p>
          <a:p>
            <a:r>
              <a:rPr lang="en-US" altLang="ja-JP"/>
              <a:t> 10</a:t>
            </a:r>
            <a:r>
              <a:rPr lang="en-US" altLang="ja-JP" baseline="30000"/>
              <a:t>-8 </a:t>
            </a:r>
          </a:p>
          <a:p>
            <a:endParaRPr lang="en-US" altLang="ja-JP" sz="800"/>
          </a:p>
          <a:p>
            <a:r>
              <a:rPr lang="en-US" altLang="ja-JP"/>
              <a:t> 10</a:t>
            </a:r>
            <a:r>
              <a:rPr lang="en-US" altLang="ja-JP" baseline="30000"/>
              <a:t>-9 </a:t>
            </a:r>
          </a:p>
          <a:p>
            <a:endParaRPr lang="en-US" altLang="ja-JP" sz="600"/>
          </a:p>
          <a:p>
            <a:r>
              <a:rPr lang="en-US" altLang="ja-JP"/>
              <a:t>10</a:t>
            </a:r>
            <a:r>
              <a:rPr lang="en-US" altLang="ja-JP" baseline="30000"/>
              <a:t>-10</a:t>
            </a:r>
          </a:p>
          <a:p>
            <a:endParaRPr lang="en-US" altLang="ja-JP" sz="600" b="0"/>
          </a:p>
          <a:p>
            <a:r>
              <a:rPr lang="en-US" altLang="ja-JP"/>
              <a:t>10</a:t>
            </a:r>
            <a:r>
              <a:rPr lang="en-US" altLang="ja-JP" baseline="30000"/>
              <a:t>-11</a:t>
            </a:r>
          </a:p>
          <a:p>
            <a:endParaRPr lang="en-US" altLang="ja-JP" sz="900" b="0"/>
          </a:p>
          <a:p>
            <a:r>
              <a:rPr lang="en-US" altLang="ja-JP"/>
              <a:t>10</a:t>
            </a:r>
            <a:r>
              <a:rPr lang="en-US" altLang="ja-JP" baseline="30000"/>
              <a:t>-12</a:t>
            </a:r>
          </a:p>
          <a:p>
            <a:endParaRPr lang="en-US" altLang="ja-JP" sz="800" b="0"/>
          </a:p>
          <a:p>
            <a:r>
              <a:rPr lang="en-US" altLang="ja-JP"/>
              <a:t>10</a:t>
            </a:r>
            <a:r>
              <a:rPr lang="en-US" altLang="ja-JP" baseline="30000"/>
              <a:t>-13</a:t>
            </a:r>
          </a:p>
          <a:p>
            <a:endParaRPr lang="en-US" altLang="ja-JP" sz="700" b="0"/>
          </a:p>
          <a:p>
            <a:r>
              <a:rPr lang="en-US" altLang="ja-JP"/>
              <a:t>10</a:t>
            </a:r>
            <a:r>
              <a:rPr lang="en-US" altLang="ja-JP" baseline="30000"/>
              <a:t>-14</a:t>
            </a:r>
          </a:p>
          <a:p>
            <a:endParaRPr lang="en-US" altLang="ja-JP" sz="700" b="0"/>
          </a:p>
          <a:p>
            <a:r>
              <a:rPr lang="en-US" altLang="ja-JP"/>
              <a:t>10</a:t>
            </a:r>
            <a:r>
              <a:rPr lang="en-US" altLang="ja-JP" baseline="30000"/>
              <a:t>-15</a:t>
            </a:r>
          </a:p>
          <a:p>
            <a:endParaRPr lang="en-US" altLang="ja-JP" sz="900" baseline="30000"/>
          </a:p>
          <a:p>
            <a:r>
              <a:rPr lang="en-US" altLang="ja-JP"/>
              <a:t>10-</a:t>
            </a:r>
            <a:r>
              <a:rPr lang="en-US" altLang="ja-JP" baseline="30000"/>
              <a:t>16</a:t>
            </a:r>
          </a:p>
          <a:p>
            <a:endParaRPr lang="en-US" altLang="ja-JP" sz="900" baseline="30000"/>
          </a:p>
        </p:txBody>
      </p:sp>
      <p:sp>
        <p:nvSpPr>
          <p:cNvPr id="12294" name="Text Box 5"/>
          <p:cNvSpPr txBox="1">
            <a:spLocks noChangeArrowheads="1"/>
          </p:cNvSpPr>
          <p:nvPr/>
        </p:nvSpPr>
        <p:spPr bwMode="auto">
          <a:xfrm>
            <a:off x="1522413" y="5878513"/>
            <a:ext cx="7081837" cy="366712"/>
          </a:xfrm>
          <a:prstGeom prst="rect">
            <a:avLst/>
          </a:prstGeom>
          <a:solidFill>
            <a:schemeClr val="bg1"/>
          </a:solidFill>
          <a:ln w="9525">
            <a:noFill/>
            <a:miter lim="800000"/>
            <a:headEnd/>
            <a:tailEnd/>
          </a:ln>
        </p:spPr>
        <p:txBody>
          <a:bodyPr>
            <a:spAutoFit/>
          </a:bodyPr>
          <a:lstStyle/>
          <a:p>
            <a:r>
              <a:rPr lang="en-US" altLang="ja-JP" dirty="0" smtClean="0"/>
              <a:t>    1                </a:t>
            </a:r>
            <a:r>
              <a:rPr lang="en-US" altLang="ja-JP" dirty="0"/>
              <a:t>10  </a:t>
            </a:r>
            <a:r>
              <a:rPr lang="en-US" altLang="ja-JP" dirty="0" smtClean="0"/>
              <a:t>             </a:t>
            </a:r>
            <a:r>
              <a:rPr lang="en-US" altLang="ja-JP" dirty="0"/>
              <a:t>10</a:t>
            </a:r>
            <a:r>
              <a:rPr lang="en-US" altLang="ja-JP" baseline="30000" dirty="0"/>
              <a:t>2   </a:t>
            </a:r>
            <a:r>
              <a:rPr lang="en-US" altLang="ja-JP" baseline="30000" dirty="0" smtClean="0"/>
              <a:t>                   </a:t>
            </a:r>
            <a:r>
              <a:rPr lang="en-US" altLang="ja-JP" dirty="0"/>
              <a:t>10</a:t>
            </a:r>
            <a:r>
              <a:rPr lang="en-US" altLang="ja-JP" baseline="30000" dirty="0"/>
              <a:t>3  </a:t>
            </a:r>
            <a:r>
              <a:rPr lang="en-US" altLang="ja-JP" baseline="30000" dirty="0" smtClean="0"/>
              <a:t>                   </a:t>
            </a:r>
            <a:r>
              <a:rPr lang="en-US" altLang="ja-JP" dirty="0"/>
              <a:t>10</a:t>
            </a:r>
            <a:r>
              <a:rPr lang="en-US" altLang="ja-JP" baseline="30000" dirty="0"/>
              <a:t>4</a:t>
            </a:r>
            <a:r>
              <a:rPr lang="en-US" altLang="ja-JP" dirty="0"/>
              <a:t>  </a:t>
            </a:r>
            <a:r>
              <a:rPr lang="en-US" altLang="ja-JP" dirty="0" smtClean="0"/>
              <a:t>            </a:t>
            </a:r>
            <a:r>
              <a:rPr lang="en-US" altLang="ja-JP" dirty="0"/>
              <a:t>10</a:t>
            </a:r>
            <a:r>
              <a:rPr lang="en-US" altLang="ja-JP" baseline="30000" dirty="0"/>
              <a:t>5 </a:t>
            </a:r>
            <a:r>
              <a:rPr lang="en-US" altLang="ja-JP" dirty="0"/>
              <a:t>     </a:t>
            </a:r>
            <a:r>
              <a:rPr lang="en-US" altLang="ja-JP" dirty="0" smtClean="0"/>
              <a:t>        </a:t>
            </a:r>
            <a:r>
              <a:rPr lang="en-US" altLang="ja-JP" dirty="0"/>
              <a:t>10</a:t>
            </a:r>
            <a:r>
              <a:rPr lang="en-US" altLang="ja-JP" baseline="30000" dirty="0"/>
              <a:t>6</a:t>
            </a:r>
          </a:p>
        </p:txBody>
      </p:sp>
      <p:sp>
        <p:nvSpPr>
          <p:cNvPr id="12295" name="Text Box 7"/>
          <p:cNvSpPr txBox="1">
            <a:spLocks noChangeArrowheads="1"/>
          </p:cNvSpPr>
          <p:nvPr/>
        </p:nvSpPr>
        <p:spPr bwMode="auto">
          <a:xfrm>
            <a:off x="5680075" y="5049838"/>
            <a:ext cx="1196975" cy="366712"/>
          </a:xfrm>
          <a:prstGeom prst="rect">
            <a:avLst/>
          </a:prstGeom>
          <a:noFill/>
          <a:ln w="9525">
            <a:noFill/>
            <a:miter lim="800000"/>
            <a:headEnd/>
            <a:tailEnd/>
          </a:ln>
        </p:spPr>
        <p:txBody>
          <a:bodyPr wrap="none">
            <a:spAutoFit/>
          </a:bodyPr>
          <a:lstStyle/>
          <a:p>
            <a:r>
              <a:rPr lang="en-US" altLang="ja-JP" b="0">
                <a:solidFill>
                  <a:srgbClr val="FF0000"/>
                </a:solidFill>
              </a:rPr>
              <a:t>(90%C.L.)</a:t>
            </a:r>
          </a:p>
        </p:txBody>
      </p:sp>
      <p:sp>
        <p:nvSpPr>
          <p:cNvPr id="8" name="正方形/長方形 7"/>
          <p:cNvSpPr/>
          <p:nvPr/>
        </p:nvSpPr>
        <p:spPr>
          <a:xfrm>
            <a:off x="5940152" y="1916832"/>
            <a:ext cx="2952328" cy="634020"/>
          </a:xfrm>
          <a:prstGeom prst="rect">
            <a:avLst/>
          </a:prstGeom>
          <a:solidFill>
            <a:schemeClr val="bg1"/>
          </a:solidFill>
        </p:spPr>
        <p:txBody>
          <a:bodyPr wrap="square">
            <a:spAutoFit/>
          </a:bodyPr>
          <a:lstStyle/>
          <a:p>
            <a:pPr lvl="0" algn="ctr" fontAlgn="base">
              <a:spcBef>
                <a:spcPct val="20000"/>
              </a:spcBef>
              <a:spcAft>
                <a:spcPct val="0"/>
              </a:spcAft>
            </a:pPr>
            <a:r>
              <a:rPr lang="en-US" altLang="ja-JP" sz="1600" b="1" dirty="0" smtClean="0">
                <a:latin typeface="+mn-ea"/>
              </a:rPr>
              <a:t>Outer Galactic Plane</a:t>
            </a:r>
          </a:p>
          <a:p>
            <a:pPr lvl="0" algn="ctr" fontAlgn="base">
              <a:spcBef>
                <a:spcPct val="20000"/>
              </a:spcBef>
              <a:spcAft>
                <a:spcPct val="0"/>
              </a:spcAft>
            </a:pPr>
            <a:r>
              <a:rPr lang="en-US" altLang="ja-JP" sz="1600" b="1" dirty="0" smtClean="0">
                <a:latin typeface="+mn-ea"/>
              </a:rPr>
              <a:t>(</a:t>
            </a:r>
            <a:r>
              <a:rPr lang="en-US" altLang="ja-JP" sz="1600" b="1" dirty="0" smtClean="0">
                <a:latin typeface="+mn-ea"/>
              </a:rPr>
              <a:t>165 &lt; l &lt; 234 deg., |b| &lt; 2 deg.)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5"/>
          <p:cNvSpPr>
            <a:spLocks noGrp="1"/>
          </p:cNvSpPr>
          <p:nvPr>
            <p:ph type="sldNum" sz="quarter" idx="12"/>
          </p:nvPr>
        </p:nvSpPr>
        <p:spPr/>
        <p:txBody>
          <a:bodyPr/>
          <a:lstStyle/>
          <a:p>
            <a:pPr>
              <a:defRPr/>
            </a:pPr>
            <a:fld id="{124E863B-22A1-4E36-BC8C-B3A07A5CB2B7}" type="slidenum">
              <a:rPr lang="en-US" altLang="ja-JP"/>
              <a:pPr>
                <a:defRPr/>
              </a:pPr>
              <a:t>19</a:t>
            </a:fld>
            <a:endParaRPr lang="en-US" altLang="ja-JP"/>
          </a:p>
        </p:txBody>
      </p:sp>
      <p:sp>
        <p:nvSpPr>
          <p:cNvPr id="22531" name="Rectangle 2"/>
          <p:cNvSpPr>
            <a:spLocks noGrp="1" noChangeArrowheads="1"/>
          </p:cNvSpPr>
          <p:nvPr>
            <p:ph type="title"/>
          </p:nvPr>
        </p:nvSpPr>
        <p:spPr>
          <a:xfrm>
            <a:off x="457200" y="274638"/>
            <a:ext cx="8229600" cy="994122"/>
          </a:xfrm>
        </p:spPr>
        <p:txBody>
          <a:bodyPr>
            <a:normAutofit/>
          </a:bodyPr>
          <a:lstStyle/>
          <a:p>
            <a:pPr eaLnBrk="1" hangingPunct="1"/>
            <a:r>
              <a:rPr lang="en-US" altLang="ja-JP" sz="4000" dirty="0" smtClean="0">
                <a:latin typeface="+mn-ea"/>
                <a:ea typeface="+mn-ea"/>
              </a:rPr>
              <a:t>Conclusion(1)</a:t>
            </a:r>
          </a:p>
        </p:txBody>
      </p:sp>
      <p:sp>
        <p:nvSpPr>
          <p:cNvPr id="22532" name="Rectangle 3"/>
          <p:cNvSpPr>
            <a:spLocks noGrp="1" noChangeArrowheads="1"/>
          </p:cNvSpPr>
          <p:nvPr>
            <p:ph type="body" idx="1"/>
          </p:nvPr>
        </p:nvSpPr>
        <p:spPr>
          <a:xfrm>
            <a:off x="457200" y="1600200"/>
            <a:ext cx="8229600" cy="4997450"/>
          </a:xfrm>
        </p:spPr>
        <p:txBody>
          <a:bodyPr>
            <a:normAutofit/>
          </a:bodyPr>
          <a:lstStyle/>
          <a:p>
            <a:pPr marL="342900" lvl="1" indent="-342900">
              <a:lnSpc>
                <a:spcPct val="90000"/>
              </a:lnSpc>
              <a:buFont typeface="Arial" pitchFamily="34" charset="0"/>
              <a:buChar char="•"/>
            </a:pPr>
            <a:r>
              <a:rPr lang="en-US" altLang="ja-JP" sz="4100" dirty="0" smtClean="0">
                <a:latin typeface="+mn-ea"/>
              </a:rPr>
              <a:t>Isotropic Diffuse Gamma Rays</a:t>
            </a:r>
          </a:p>
          <a:p>
            <a:pPr eaLnBrk="1" hangingPunct="1">
              <a:lnSpc>
                <a:spcPct val="90000"/>
              </a:lnSpc>
              <a:buNone/>
            </a:pPr>
            <a:r>
              <a:rPr lang="en-US" altLang="ja-JP" sz="2800" dirty="0" smtClean="0">
                <a:latin typeface="+mn-ea"/>
              </a:rPr>
              <a:t>   No significant flux of isotropic detected.</a:t>
            </a:r>
          </a:p>
          <a:p>
            <a:pPr eaLnBrk="1" hangingPunct="1">
              <a:lnSpc>
                <a:spcPct val="90000"/>
              </a:lnSpc>
              <a:buFontTx/>
              <a:buNone/>
            </a:pPr>
            <a:r>
              <a:rPr lang="en-US" altLang="ja-JP" sz="2400" dirty="0" smtClean="0">
                <a:latin typeface="+mn-ea"/>
              </a:rPr>
              <a:t>       period : Mar.2000 – Nov. 2006</a:t>
            </a:r>
          </a:p>
          <a:p>
            <a:pPr>
              <a:lnSpc>
                <a:spcPct val="90000"/>
              </a:lnSpc>
              <a:buNone/>
            </a:pPr>
            <a:r>
              <a:rPr lang="en-US" altLang="ja-JP" sz="2400" dirty="0" smtClean="0">
                <a:latin typeface="+mn-ea"/>
              </a:rPr>
              <a:t>       with 288 SDs, 7.3×10</a:t>
            </a:r>
            <a:r>
              <a:rPr lang="en-US" altLang="ja-JP" sz="2400" baseline="30000" dirty="0" smtClean="0">
                <a:latin typeface="+mn-ea"/>
              </a:rPr>
              <a:t>3</a:t>
            </a:r>
            <a:r>
              <a:rPr lang="en-US" altLang="ja-JP" sz="2400" dirty="0" smtClean="0">
                <a:latin typeface="+mn-ea"/>
              </a:rPr>
              <a:t>m</a:t>
            </a:r>
            <a:r>
              <a:rPr lang="en-US" altLang="ja-JP" sz="2400" baseline="30000" dirty="0" smtClean="0">
                <a:latin typeface="+mn-ea"/>
              </a:rPr>
              <a:t>2 </a:t>
            </a:r>
            <a:r>
              <a:rPr lang="en-US" altLang="ja-JP" sz="2400" dirty="0" smtClean="0">
                <a:latin typeface="+mn-ea"/>
              </a:rPr>
              <a:t> effective area, 560 m</a:t>
            </a:r>
            <a:r>
              <a:rPr lang="en-US" altLang="ja-JP" sz="2400" baseline="30000" dirty="0" smtClean="0">
                <a:latin typeface="+mn-ea"/>
              </a:rPr>
              <a:t>2</a:t>
            </a:r>
            <a:r>
              <a:rPr lang="en-US" altLang="ja-JP" sz="2400" dirty="0" smtClean="0">
                <a:latin typeface="+mn-ea"/>
              </a:rPr>
              <a:t> MD</a:t>
            </a:r>
          </a:p>
          <a:p>
            <a:pPr eaLnBrk="1" hangingPunct="1">
              <a:lnSpc>
                <a:spcPct val="90000"/>
              </a:lnSpc>
              <a:buFontTx/>
              <a:buNone/>
            </a:pPr>
            <a:endParaRPr lang="en-US" altLang="ja-JP" sz="2400" dirty="0" smtClean="0">
              <a:latin typeface="+mn-ea"/>
            </a:endParaRPr>
          </a:p>
          <a:p>
            <a:pPr lvl="1">
              <a:lnSpc>
                <a:spcPct val="90000"/>
              </a:lnSpc>
              <a:buNone/>
            </a:pPr>
            <a:r>
              <a:rPr lang="en-US" altLang="ja-JP" sz="2400" dirty="0" smtClean="0">
                <a:latin typeface="+mn-ea"/>
              </a:rPr>
              <a:t>Upper Limit of Isotropic Diffuse Gamma Rays</a:t>
            </a:r>
          </a:p>
          <a:p>
            <a:pPr lvl="2" eaLnBrk="1" hangingPunct="1">
              <a:lnSpc>
                <a:spcPct val="90000"/>
              </a:lnSpc>
            </a:pPr>
            <a:r>
              <a:rPr lang="en-US" altLang="ja-JP" sz="2000" dirty="0" smtClean="0">
                <a:latin typeface="+mn-ea"/>
              </a:rPr>
              <a:t>  @85 </a:t>
            </a:r>
            <a:r>
              <a:rPr lang="en-US" altLang="ja-JP" sz="2000" dirty="0" err="1" smtClean="0">
                <a:latin typeface="+mn-ea"/>
              </a:rPr>
              <a:t>TeV</a:t>
            </a:r>
            <a:r>
              <a:rPr lang="en-US" altLang="ja-JP" sz="2000" dirty="0" smtClean="0">
                <a:latin typeface="+mn-ea"/>
              </a:rPr>
              <a:t> : 1.4x10</a:t>
            </a:r>
            <a:r>
              <a:rPr lang="en-US" altLang="ja-JP" sz="2000" baseline="30000" dirty="0" smtClean="0">
                <a:latin typeface="+mn-ea"/>
              </a:rPr>
              <a:t>-4</a:t>
            </a:r>
            <a:r>
              <a:rPr lang="en-US" altLang="ja-JP" sz="2000" dirty="0" smtClean="0">
                <a:latin typeface="+mn-ea"/>
              </a:rPr>
              <a:t>     (90 % C.L.)</a:t>
            </a:r>
          </a:p>
          <a:p>
            <a:pPr lvl="2" eaLnBrk="1" hangingPunct="1">
              <a:lnSpc>
                <a:spcPct val="90000"/>
              </a:lnSpc>
            </a:pPr>
            <a:r>
              <a:rPr lang="en-US" altLang="ja-JP" sz="2000" dirty="0" smtClean="0">
                <a:latin typeface="+mn-ea"/>
              </a:rPr>
              <a:t>@130 </a:t>
            </a:r>
            <a:r>
              <a:rPr lang="en-US" altLang="ja-JP" sz="2000" dirty="0" err="1" smtClean="0">
                <a:latin typeface="+mn-ea"/>
              </a:rPr>
              <a:t>TeV</a:t>
            </a:r>
            <a:r>
              <a:rPr lang="en-US" altLang="ja-JP" sz="2000" dirty="0" smtClean="0">
                <a:latin typeface="+mn-ea"/>
              </a:rPr>
              <a:t> : 4.2x10</a:t>
            </a:r>
            <a:r>
              <a:rPr lang="en-US" altLang="ja-JP" sz="2000" baseline="30000" dirty="0" smtClean="0">
                <a:latin typeface="+mn-ea"/>
              </a:rPr>
              <a:t>-5</a:t>
            </a:r>
            <a:r>
              <a:rPr lang="en-US" altLang="ja-JP" sz="2000" dirty="0" smtClean="0">
                <a:latin typeface="+mn-ea"/>
              </a:rPr>
              <a:t>     (90 % C.L.)</a:t>
            </a:r>
          </a:p>
          <a:p>
            <a:pPr lvl="2" eaLnBrk="1" hangingPunct="1">
              <a:lnSpc>
                <a:spcPct val="90000"/>
              </a:lnSpc>
            </a:pPr>
            <a:r>
              <a:rPr lang="en-US" altLang="ja-JP" sz="2000" dirty="0" smtClean="0">
                <a:solidFill>
                  <a:srgbClr val="FF0000"/>
                </a:solidFill>
                <a:latin typeface="+mn-ea"/>
              </a:rPr>
              <a:t>E </a:t>
            </a:r>
            <a:r>
              <a:rPr lang="ja-JP" altLang="en-US" sz="2000" dirty="0" smtClean="0">
                <a:solidFill>
                  <a:srgbClr val="FF0000"/>
                </a:solidFill>
                <a:latin typeface="+mn-ea"/>
              </a:rPr>
              <a:t>≒</a:t>
            </a:r>
            <a:r>
              <a:rPr lang="en-US" altLang="ja-JP" sz="2000" dirty="0" smtClean="0">
                <a:solidFill>
                  <a:srgbClr val="FF0000"/>
                </a:solidFill>
                <a:latin typeface="+mn-ea"/>
              </a:rPr>
              <a:t> 100 </a:t>
            </a:r>
            <a:r>
              <a:rPr lang="en-US" altLang="ja-JP" sz="2000" dirty="0" err="1" smtClean="0">
                <a:solidFill>
                  <a:srgbClr val="FF0000"/>
                </a:solidFill>
                <a:latin typeface="+mn-ea"/>
              </a:rPr>
              <a:t>TeV</a:t>
            </a:r>
            <a:r>
              <a:rPr lang="en-US" altLang="ja-JP" sz="2000" dirty="0" smtClean="0">
                <a:solidFill>
                  <a:srgbClr val="FF0000"/>
                </a:solidFill>
                <a:latin typeface="+mn-ea"/>
              </a:rPr>
              <a:t> lowest upper limits</a:t>
            </a:r>
          </a:p>
          <a:p>
            <a:pPr lvl="2">
              <a:lnSpc>
                <a:spcPct val="90000"/>
              </a:lnSpc>
              <a:buNone/>
            </a:pPr>
            <a:r>
              <a:rPr lang="en-US" altLang="ja-JP" sz="2000" dirty="0" smtClean="0">
                <a:latin typeface="+mn-ea"/>
              </a:rPr>
              <a:t> (We can achieve expected flux by UHECR(P) + CRB </a:t>
            </a:r>
          </a:p>
          <a:p>
            <a:pPr lvl="2">
              <a:lnSpc>
                <a:spcPct val="90000"/>
              </a:lnSpc>
              <a:buNone/>
            </a:pPr>
            <a:r>
              <a:rPr lang="en-US" altLang="ja-JP" sz="2000" dirty="0" smtClean="0">
                <a:latin typeface="+mn-ea"/>
              </a:rPr>
              <a:t>when </a:t>
            </a:r>
            <a:r>
              <a:rPr lang="en-US" altLang="ja-JP" sz="2000" dirty="0" err="1" smtClean="0">
                <a:latin typeface="+mn-ea"/>
              </a:rPr>
              <a:t>dditional</a:t>
            </a:r>
            <a:r>
              <a:rPr lang="en-US" altLang="ja-JP" sz="2000" dirty="0" smtClean="0">
                <a:latin typeface="+mn-ea"/>
              </a:rPr>
              <a:t> </a:t>
            </a:r>
            <a:r>
              <a:rPr lang="en-US" altLang="ja-JP" sz="2000" dirty="0" err="1" smtClean="0">
                <a:latin typeface="+mn-ea"/>
              </a:rPr>
              <a:t>Muon</a:t>
            </a:r>
            <a:r>
              <a:rPr lang="en-US" altLang="ja-JP" sz="2000" dirty="0" smtClean="0">
                <a:latin typeface="+mn-ea"/>
              </a:rPr>
              <a:t> Detectors are ready)</a:t>
            </a:r>
            <a:endParaRPr lang="en-US" altLang="ja-JP" sz="2000" dirty="0" smtClean="0">
              <a:solidFill>
                <a:srgbClr val="FF0000"/>
              </a:solidFill>
              <a:latin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noChangeArrowheads="1"/>
          </p:cNvPicPr>
          <p:nvPr/>
        </p:nvPicPr>
        <p:blipFill>
          <a:blip r:embed="rId2" cstate="print"/>
          <a:srcRect/>
          <a:stretch>
            <a:fillRect/>
          </a:stretch>
        </p:blipFill>
        <p:spPr bwMode="auto">
          <a:xfrm>
            <a:off x="457200" y="0"/>
            <a:ext cx="5632450" cy="5867400"/>
          </a:xfrm>
          <a:prstGeom prst="rect">
            <a:avLst/>
          </a:prstGeom>
          <a:noFill/>
          <a:ln w="9525">
            <a:noFill/>
            <a:miter lim="800000"/>
            <a:headEnd/>
            <a:tailEnd/>
          </a:ln>
        </p:spPr>
      </p:pic>
      <p:sp>
        <p:nvSpPr>
          <p:cNvPr id="12292" name="Text Box 3"/>
          <p:cNvSpPr txBox="1">
            <a:spLocks noChangeArrowheads="1"/>
          </p:cNvSpPr>
          <p:nvPr/>
        </p:nvSpPr>
        <p:spPr bwMode="auto">
          <a:xfrm>
            <a:off x="0" y="3581400"/>
            <a:ext cx="1219200" cy="457200"/>
          </a:xfrm>
          <a:prstGeom prst="rect">
            <a:avLst/>
          </a:prstGeom>
          <a:noFill/>
          <a:ln w="9525">
            <a:noFill/>
            <a:miter lim="800000"/>
            <a:headEnd/>
            <a:tailEnd/>
          </a:ln>
        </p:spPr>
        <p:txBody>
          <a:bodyPr>
            <a:spAutoFit/>
          </a:bodyPr>
          <a:lstStyle/>
          <a:p>
            <a:pPr>
              <a:spcBef>
                <a:spcPct val="50000"/>
              </a:spcBef>
            </a:pPr>
            <a:r>
              <a:rPr lang="en-US" altLang="ja-JP"/>
              <a:t>Mumbai</a:t>
            </a:r>
          </a:p>
        </p:txBody>
      </p:sp>
      <p:sp>
        <p:nvSpPr>
          <p:cNvPr id="12293" name="Text Box 4"/>
          <p:cNvSpPr txBox="1">
            <a:spLocks noChangeArrowheads="1"/>
          </p:cNvSpPr>
          <p:nvPr/>
        </p:nvSpPr>
        <p:spPr bwMode="auto">
          <a:xfrm>
            <a:off x="6019800" y="3962400"/>
            <a:ext cx="3124200" cy="1698625"/>
          </a:xfrm>
          <a:prstGeom prst="rect">
            <a:avLst/>
          </a:prstGeom>
          <a:noFill/>
          <a:ln w="9525">
            <a:noFill/>
            <a:miter lim="800000"/>
            <a:headEnd/>
            <a:tailEnd/>
          </a:ln>
        </p:spPr>
        <p:txBody>
          <a:bodyPr>
            <a:spAutoFit/>
          </a:bodyPr>
          <a:lstStyle/>
          <a:p>
            <a:pPr eaLnBrk="0" hangingPunct="0">
              <a:spcBef>
                <a:spcPct val="20000"/>
              </a:spcBef>
            </a:pPr>
            <a:r>
              <a:rPr lang="en-US" altLang="ja-JP">
                <a:latin typeface="Tahoma" pitchFamily="34" charset="0"/>
              </a:rPr>
              <a:t>South India Ooty</a:t>
            </a:r>
          </a:p>
          <a:p>
            <a:pPr lvl="1" eaLnBrk="0" hangingPunct="0">
              <a:spcBef>
                <a:spcPct val="20000"/>
              </a:spcBef>
              <a:buSzPct val="75000"/>
            </a:pPr>
            <a:r>
              <a:rPr lang="en-US" altLang="ja-JP">
                <a:latin typeface="Tahoma" pitchFamily="34" charset="0"/>
              </a:rPr>
              <a:t>E 76.7° N 11.4°</a:t>
            </a:r>
          </a:p>
          <a:p>
            <a:pPr lvl="1" eaLnBrk="0" hangingPunct="0">
              <a:spcBef>
                <a:spcPct val="20000"/>
              </a:spcBef>
              <a:buSzPct val="75000"/>
            </a:pPr>
            <a:r>
              <a:rPr lang="en-US" altLang="ja-JP">
                <a:latin typeface="Tahoma" pitchFamily="34" charset="0"/>
              </a:rPr>
              <a:t>2200m a.s.l. (800g/cm</a:t>
            </a:r>
            <a:r>
              <a:rPr lang="en-US" altLang="ja-JP" baseline="30000">
                <a:latin typeface="Tahoma" pitchFamily="34" charset="0"/>
              </a:rPr>
              <a:t>2</a:t>
            </a:r>
            <a:r>
              <a:rPr lang="en-US" altLang="ja-JP">
                <a:latin typeface="Tahoma" pitchFamily="34" charset="0"/>
              </a:rPr>
              <a:t>)</a:t>
            </a:r>
            <a:endParaRPr lang="en-US" altLang="ja-JP"/>
          </a:p>
        </p:txBody>
      </p:sp>
      <p:sp>
        <p:nvSpPr>
          <p:cNvPr id="12294" name="Rectangle 5"/>
          <p:cNvSpPr>
            <a:spLocks noGrp="1" noChangeArrowheads="1"/>
          </p:cNvSpPr>
          <p:nvPr>
            <p:ph type="title" idx="4294967295"/>
          </p:nvPr>
        </p:nvSpPr>
        <p:spPr>
          <a:xfrm>
            <a:off x="3048000" y="0"/>
            <a:ext cx="3756025" cy="685800"/>
          </a:xfrm>
        </p:spPr>
        <p:txBody>
          <a:bodyPr/>
          <a:lstStyle/>
          <a:p>
            <a:r>
              <a:rPr lang="en-US" altLang="ja-JP" sz="3200" dirty="0" smtClean="0"/>
              <a:t>Observation Site</a:t>
            </a:r>
            <a:endParaRPr lang="ja-JP" altLang="en-US" sz="3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スライド番号プレースホルダ 6"/>
          <p:cNvSpPr>
            <a:spLocks noGrp="1"/>
          </p:cNvSpPr>
          <p:nvPr>
            <p:ph type="sldNum" sz="quarter" idx="12"/>
          </p:nvPr>
        </p:nvSpPr>
        <p:spPr/>
        <p:txBody>
          <a:bodyPr/>
          <a:lstStyle/>
          <a:p>
            <a:pPr>
              <a:defRPr/>
            </a:pPr>
            <a:fld id="{B672FACF-5FEC-4375-8D5E-4FB8A904134C}" type="slidenum">
              <a:rPr lang="en-US" altLang="ja-JP"/>
              <a:pPr>
                <a:defRPr/>
              </a:pPr>
              <a:t>20</a:t>
            </a:fld>
            <a:endParaRPr lang="en-US" altLang="ja-JP"/>
          </a:p>
        </p:txBody>
      </p:sp>
      <p:sp>
        <p:nvSpPr>
          <p:cNvPr id="13316" name="Rectangle 3"/>
          <p:cNvSpPr>
            <a:spLocks noGrp="1" noChangeArrowheads="1"/>
          </p:cNvSpPr>
          <p:nvPr>
            <p:ph type="body" sz="half" idx="1"/>
          </p:nvPr>
        </p:nvSpPr>
        <p:spPr>
          <a:xfrm>
            <a:off x="381000" y="981075"/>
            <a:ext cx="8362950" cy="5616575"/>
          </a:xfrm>
        </p:spPr>
        <p:txBody>
          <a:bodyPr>
            <a:normAutofit/>
          </a:bodyPr>
          <a:lstStyle/>
          <a:p>
            <a:pPr>
              <a:lnSpc>
                <a:spcPct val="90000"/>
              </a:lnSpc>
            </a:pPr>
            <a:r>
              <a:rPr lang="en-US" altLang="ja-JP" sz="2000" dirty="0" smtClean="0">
                <a:latin typeface="+mn-ea"/>
              </a:rPr>
              <a:t>No significant flux of Galactic components are detected.</a:t>
            </a:r>
          </a:p>
          <a:p>
            <a:pPr>
              <a:lnSpc>
                <a:spcPct val="90000"/>
              </a:lnSpc>
              <a:buNone/>
            </a:pPr>
            <a:r>
              <a:rPr lang="en-US" altLang="ja-JP" sz="2000" dirty="0" smtClean="0">
                <a:latin typeface="+mn-ea"/>
              </a:rPr>
              <a:t>       period : Mar. 2000 – Mar. 2005</a:t>
            </a:r>
          </a:p>
          <a:p>
            <a:pPr>
              <a:lnSpc>
                <a:spcPct val="90000"/>
              </a:lnSpc>
              <a:buNone/>
            </a:pPr>
            <a:r>
              <a:rPr lang="en-US" altLang="ja-JP" sz="2000" dirty="0" smtClean="0">
                <a:latin typeface="+mn-ea"/>
              </a:rPr>
              <a:t>       with 288 SDs, 7.3×10</a:t>
            </a:r>
            <a:r>
              <a:rPr lang="en-US" altLang="ja-JP" sz="2000" baseline="30000" dirty="0" smtClean="0">
                <a:latin typeface="+mn-ea"/>
              </a:rPr>
              <a:t>3</a:t>
            </a:r>
            <a:r>
              <a:rPr lang="en-US" altLang="ja-JP" sz="2000" dirty="0" smtClean="0">
                <a:latin typeface="+mn-ea"/>
              </a:rPr>
              <a:t>m</a:t>
            </a:r>
            <a:r>
              <a:rPr lang="en-US" altLang="ja-JP" sz="2000" baseline="30000" dirty="0" smtClean="0">
                <a:latin typeface="+mn-ea"/>
              </a:rPr>
              <a:t>2</a:t>
            </a:r>
            <a:r>
              <a:rPr lang="en-US" altLang="ja-JP" sz="2000" dirty="0" smtClean="0">
                <a:latin typeface="+mn-ea"/>
              </a:rPr>
              <a:t> effective area, 560 m</a:t>
            </a:r>
            <a:r>
              <a:rPr lang="en-US" altLang="ja-JP" sz="2000" baseline="30000" dirty="0" smtClean="0">
                <a:latin typeface="+mn-ea"/>
              </a:rPr>
              <a:t>2</a:t>
            </a:r>
            <a:r>
              <a:rPr lang="en-US" altLang="ja-JP" sz="2000" dirty="0" smtClean="0">
                <a:latin typeface="+mn-ea"/>
              </a:rPr>
              <a:t> MD</a:t>
            </a:r>
          </a:p>
          <a:p>
            <a:pPr lvl="1">
              <a:lnSpc>
                <a:spcPct val="90000"/>
              </a:lnSpc>
            </a:pPr>
            <a:r>
              <a:rPr lang="en-US" altLang="ja-JP" sz="2000" dirty="0" smtClean="0">
                <a:latin typeface="+mn-ea"/>
              </a:rPr>
              <a:t>Upper Limit of Gamma rays from inner and </a:t>
            </a:r>
          </a:p>
          <a:p>
            <a:pPr lvl="1">
              <a:lnSpc>
                <a:spcPct val="90000"/>
              </a:lnSpc>
              <a:buNone/>
            </a:pPr>
            <a:r>
              <a:rPr lang="en-US" altLang="ja-JP" sz="2000" dirty="0" smtClean="0">
                <a:latin typeface="+mn-ea"/>
              </a:rPr>
              <a:t>    outer Galactic plane  (90% C.L.)</a:t>
            </a:r>
          </a:p>
          <a:p>
            <a:pPr lvl="1">
              <a:lnSpc>
                <a:spcPct val="90000"/>
              </a:lnSpc>
              <a:buNone/>
            </a:pPr>
            <a:endParaRPr lang="en-US" altLang="ja-JP" sz="2300" dirty="0" smtClean="0">
              <a:latin typeface="+mn-ea"/>
            </a:endParaRPr>
          </a:p>
          <a:p>
            <a:pPr lvl="1">
              <a:lnSpc>
                <a:spcPct val="90000"/>
              </a:lnSpc>
              <a:buNone/>
            </a:pPr>
            <a:endParaRPr lang="en-US" altLang="ja-JP" sz="2300" dirty="0" smtClean="0">
              <a:latin typeface="+mn-ea"/>
            </a:endParaRPr>
          </a:p>
          <a:p>
            <a:pPr lvl="1">
              <a:lnSpc>
                <a:spcPct val="90000"/>
              </a:lnSpc>
              <a:buNone/>
            </a:pPr>
            <a:endParaRPr lang="en-US" altLang="ja-JP" sz="2300" dirty="0" smtClean="0">
              <a:latin typeface="+mn-ea"/>
            </a:endParaRPr>
          </a:p>
          <a:p>
            <a:pPr eaLnBrk="1" hangingPunct="1">
              <a:lnSpc>
                <a:spcPct val="80000"/>
              </a:lnSpc>
            </a:pPr>
            <a:endParaRPr lang="ja-JP" altLang="en-US" sz="2800" dirty="0" smtClean="0">
              <a:latin typeface="ＭＳ Ｐゴシック" charset="-128"/>
            </a:endParaRPr>
          </a:p>
          <a:p>
            <a:pPr eaLnBrk="1" hangingPunct="1">
              <a:lnSpc>
                <a:spcPct val="80000"/>
              </a:lnSpc>
              <a:buFontTx/>
              <a:buNone/>
            </a:pPr>
            <a:endParaRPr lang="ja-JP" altLang="en-US" b="1" dirty="0" smtClean="0">
              <a:solidFill>
                <a:srgbClr val="FF0000"/>
              </a:solidFill>
            </a:endParaRPr>
          </a:p>
          <a:p>
            <a:pPr eaLnBrk="1" hangingPunct="1">
              <a:lnSpc>
                <a:spcPct val="80000"/>
              </a:lnSpc>
              <a:buFontTx/>
              <a:buNone/>
            </a:pPr>
            <a:endParaRPr lang="ja-JP" altLang="en-US" b="1" dirty="0" smtClean="0">
              <a:solidFill>
                <a:srgbClr val="FF0000"/>
              </a:solidFill>
            </a:endParaRPr>
          </a:p>
          <a:p>
            <a:pPr eaLnBrk="1" hangingPunct="1">
              <a:lnSpc>
                <a:spcPct val="80000"/>
              </a:lnSpc>
            </a:pPr>
            <a:r>
              <a:rPr lang="en-US" altLang="ja-JP" sz="2000" b="1" dirty="0" smtClean="0">
                <a:solidFill>
                  <a:srgbClr val="FF0000"/>
                </a:solidFill>
              </a:rPr>
              <a:t>Some modes(PP2.0,TN2.0) are dismissed.</a:t>
            </a:r>
          </a:p>
          <a:p>
            <a:pPr eaLnBrk="1" hangingPunct="1">
              <a:lnSpc>
                <a:spcPct val="80000"/>
              </a:lnSpc>
            </a:pPr>
            <a:endParaRPr lang="en-US" altLang="ja-JP" sz="2000" b="1" dirty="0" smtClean="0">
              <a:solidFill>
                <a:srgbClr val="FF0000"/>
              </a:solidFill>
              <a:latin typeface="ＭＳ Ｐゴシック" charset="-128"/>
            </a:endParaRPr>
          </a:p>
          <a:p>
            <a:pPr eaLnBrk="1" hangingPunct="1">
              <a:lnSpc>
                <a:spcPct val="80000"/>
              </a:lnSpc>
              <a:buNone/>
            </a:pPr>
            <a:endParaRPr lang="en-US" altLang="ja-JP" sz="2000" b="1" dirty="0" smtClean="0">
              <a:solidFill>
                <a:srgbClr val="FF0000"/>
              </a:solidFill>
              <a:latin typeface="ＭＳ Ｐゴシック" charset="-128"/>
            </a:endParaRPr>
          </a:p>
          <a:p>
            <a:pPr eaLnBrk="1" hangingPunct="1">
              <a:lnSpc>
                <a:spcPct val="80000"/>
              </a:lnSpc>
              <a:buNone/>
            </a:pPr>
            <a:r>
              <a:rPr lang="en-US" altLang="ja-JP" sz="2000" b="1" dirty="0" smtClean="0">
                <a:solidFill>
                  <a:srgbClr val="FF0000"/>
                </a:solidFill>
                <a:latin typeface="ＭＳ Ｐゴシック" charset="-128"/>
              </a:rPr>
              <a:t>                                                        </a:t>
            </a:r>
            <a:r>
              <a:rPr lang="en-US" altLang="ja-JP" sz="2000" b="1" dirty="0" smtClean="0">
                <a:latin typeface="ＭＳ Ｐゴシック" charset="-128"/>
              </a:rPr>
              <a:t>Thank you!!</a:t>
            </a:r>
            <a:endParaRPr lang="ja-JP" altLang="en-US" sz="2000" dirty="0" smtClean="0">
              <a:latin typeface="ＭＳ Ｐゴシック" charset="-128"/>
            </a:endParaRPr>
          </a:p>
        </p:txBody>
      </p:sp>
      <p:graphicFrame>
        <p:nvGraphicFramePr>
          <p:cNvPr id="139339" name="Group 75"/>
          <p:cNvGraphicFramePr>
            <a:graphicFrameLocks noGrp="1"/>
          </p:cNvGraphicFramePr>
          <p:nvPr>
            <p:ph sz="half" idx="2"/>
          </p:nvPr>
        </p:nvGraphicFramePr>
        <p:xfrm>
          <a:off x="1979712" y="2924944"/>
          <a:ext cx="4680521" cy="1881761"/>
        </p:xfrm>
        <a:graphic>
          <a:graphicData uri="http://schemas.openxmlformats.org/drawingml/2006/table">
            <a:tbl>
              <a:tblPr/>
              <a:tblGrid>
                <a:gridCol w="1303390"/>
                <a:gridCol w="1688565"/>
                <a:gridCol w="1688566"/>
              </a:tblGrid>
              <a:tr h="647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charset="0"/>
                          <a:ea typeface="ＭＳ Ｐゴシック" charset="-128"/>
                        </a:rPr>
                        <a:t>&gt;E(</a:t>
                      </a:r>
                      <a:r>
                        <a:rPr kumimoji="1" lang="en-US" altLang="ja-JP" sz="2000" b="0" i="0" u="none" strike="noStrike" cap="none" normalizeH="0" baseline="0" dirty="0" err="1" smtClean="0">
                          <a:ln>
                            <a:noFill/>
                          </a:ln>
                          <a:solidFill>
                            <a:schemeClr val="tx1"/>
                          </a:solidFill>
                          <a:effectLst/>
                          <a:latin typeface="Arial" charset="0"/>
                          <a:ea typeface="ＭＳ Ｐゴシック" charset="-128"/>
                        </a:rPr>
                        <a:t>TeV</a:t>
                      </a:r>
                      <a:r>
                        <a:rPr kumimoji="1" lang="en-US" altLang="ja-JP" sz="2000" b="0" i="0" u="none" strike="noStrike" cap="none" normalizeH="0" baseline="0" dirty="0" smtClean="0">
                          <a:ln>
                            <a:noFill/>
                          </a:ln>
                          <a:solidFill>
                            <a:schemeClr val="tx1"/>
                          </a:solidFill>
                          <a:effectLst/>
                          <a:latin typeface="Arial" charset="0"/>
                          <a:ea typeface="ＭＳ Ｐゴシック" charset="-128"/>
                        </a:rPr>
                        <a:t>)</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charset="0"/>
                          <a:ea typeface="ＭＳ Ｐゴシック" charset="-128"/>
                        </a:rPr>
                        <a:t>IG</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charset="0"/>
                          <a:ea typeface="ＭＳ Ｐゴシック" charset="-128"/>
                        </a:rPr>
                        <a:t>(cm</a:t>
                      </a:r>
                      <a:r>
                        <a:rPr kumimoji="1" lang="en-US" altLang="ja-JP" sz="2000" b="0" i="0" u="none" strike="noStrike" cap="none" normalizeH="0" baseline="30000" dirty="0" smtClean="0">
                          <a:ln>
                            <a:noFill/>
                          </a:ln>
                          <a:solidFill>
                            <a:schemeClr val="tx1"/>
                          </a:solidFill>
                          <a:effectLst/>
                          <a:latin typeface="Arial" charset="0"/>
                          <a:ea typeface="ＭＳ Ｐゴシック" charset="-128"/>
                        </a:rPr>
                        <a:t>-2</a:t>
                      </a:r>
                      <a:r>
                        <a:rPr kumimoji="1" lang="en-US" altLang="ja-JP" sz="2000" b="0" i="0" u="none" strike="noStrike" cap="none" normalizeH="0" baseline="0" dirty="0" smtClean="0">
                          <a:ln>
                            <a:noFill/>
                          </a:ln>
                          <a:solidFill>
                            <a:schemeClr val="tx1"/>
                          </a:solidFill>
                          <a:effectLst/>
                          <a:latin typeface="Arial" charset="0"/>
                          <a:ea typeface="ＭＳ Ｐゴシック" charset="-128"/>
                        </a:rPr>
                        <a:t>s</a:t>
                      </a:r>
                      <a:r>
                        <a:rPr kumimoji="1" lang="en-US" altLang="ja-JP" sz="2000" b="0" i="0" u="none" strike="noStrike" cap="none" normalizeH="0" baseline="30000" dirty="0" smtClean="0">
                          <a:ln>
                            <a:noFill/>
                          </a:ln>
                          <a:solidFill>
                            <a:schemeClr val="tx1"/>
                          </a:solidFill>
                          <a:effectLst/>
                          <a:latin typeface="Arial" charset="0"/>
                          <a:ea typeface="ＭＳ Ｐゴシック" charset="-128"/>
                        </a:rPr>
                        <a:t>-1</a:t>
                      </a:r>
                      <a:r>
                        <a:rPr kumimoji="1" lang="en-US" altLang="ja-JP" sz="2000" b="0" i="0" u="none" strike="noStrike" cap="none" normalizeH="0" baseline="0" dirty="0" smtClean="0">
                          <a:ln>
                            <a:noFill/>
                          </a:ln>
                          <a:solidFill>
                            <a:schemeClr val="tx1"/>
                          </a:solidFill>
                          <a:effectLst/>
                          <a:latin typeface="Arial" charset="0"/>
                          <a:ea typeface="ＭＳ Ｐゴシック" charset="-128"/>
                        </a:rPr>
                        <a:t>sr</a:t>
                      </a:r>
                      <a:r>
                        <a:rPr kumimoji="1" lang="en-US" altLang="ja-JP" sz="2000" b="0" i="0" u="none" strike="noStrike" cap="none" normalizeH="0" baseline="30000" dirty="0" smtClean="0">
                          <a:ln>
                            <a:noFill/>
                          </a:ln>
                          <a:solidFill>
                            <a:schemeClr val="tx1"/>
                          </a:solidFill>
                          <a:effectLst/>
                          <a:latin typeface="Arial" charset="0"/>
                          <a:ea typeface="ＭＳ Ｐゴシック" charset="-128"/>
                        </a:rPr>
                        <a:t>-1</a:t>
                      </a:r>
                      <a:r>
                        <a:rPr kumimoji="1" lang="en-US" altLang="ja-JP" sz="2000" b="0" i="0" u="none" strike="noStrike" cap="none" normalizeH="0" baseline="0" dirty="0" smtClean="0">
                          <a:ln>
                            <a:noFill/>
                          </a:ln>
                          <a:solidFill>
                            <a:schemeClr val="tx1"/>
                          </a:solidFill>
                          <a:effectLst/>
                          <a:latin typeface="Arial" charset="0"/>
                          <a:ea typeface="ＭＳ Ｐゴシック" charset="-128"/>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Arial" charset="0"/>
                          <a:ea typeface="ＭＳ Ｐゴシック" charset="-128"/>
                        </a:rPr>
                        <a:t>OG</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Arial" charset="0"/>
                          <a:ea typeface="ＭＳ Ｐゴシック" charset="-128"/>
                        </a:rPr>
                        <a:t>(cm</a:t>
                      </a:r>
                      <a:r>
                        <a:rPr kumimoji="1" lang="en-US" altLang="ja-JP" sz="2000" b="0" i="0" u="none" strike="noStrike" cap="none" normalizeH="0" baseline="30000" smtClean="0">
                          <a:ln>
                            <a:noFill/>
                          </a:ln>
                          <a:solidFill>
                            <a:schemeClr val="tx1"/>
                          </a:solidFill>
                          <a:effectLst/>
                          <a:latin typeface="Arial" charset="0"/>
                          <a:ea typeface="ＭＳ Ｐゴシック" charset="-128"/>
                        </a:rPr>
                        <a:t>-2</a:t>
                      </a:r>
                      <a:r>
                        <a:rPr kumimoji="1" lang="en-US" altLang="ja-JP" sz="2000" b="0" i="0" u="none" strike="noStrike" cap="none" normalizeH="0" baseline="0" smtClean="0">
                          <a:ln>
                            <a:noFill/>
                          </a:ln>
                          <a:solidFill>
                            <a:schemeClr val="tx1"/>
                          </a:solidFill>
                          <a:effectLst/>
                          <a:latin typeface="Arial" charset="0"/>
                          <a:ea typeface="ＭＳ Ｐゴシック" charset="-128"/>
                        </a:rPr>
                        <a:t>s</a:t>
                      </a:r>
                      <a:r>
                        <a:rPr kumimoji="1" lang="en-US" altLang="ja-JP" sz="2000" b="0" i="0" u="none" strike="noStrike" cap="none" normalizeH="0" baseline="30000" smtClean="0">
                          <a:ln>
                            <a:noFill/>
                          </a:ln>
                          <a:solidFill>
                            <a:schemeClr val="tx1"/>
                          </a:solidFill>
                          <a:effectLst/>
                          <a:latin typeface="Arial" charset="0"/>
                          <a:ea typeface="ＭＳ Ｐゴシック" charset="-128"/>
                        </a:rPr>
                        <a:t>-1</a:t>
                      </a:r>
                      <a:r>
                        <a:rPr kumimoji="1" lang="en-US" altLang="ja-JP" sz="2000" b="0" i="0" u="none" strike="noStrike" cap="none" normalizeH="0" baseline="0" smtClean="0">
                          <a:ln>
                            <a:noFill/>
                          </a:ln>
                          <a:solidFill>
                            <a:schemeClr val="tx1"/>
                          </a:solidFill>
                          <a:effectLst/>
                          <a:latin typeface="Arial" charset="0"/>
                          <a:ea typeface="ＭＳ Ｐゴシック" charset="-128"/>
                        </a:rPr>
                        <a:t>sr</a:t>
                      </a:r>
                      <a:r>
                        <a:rPr kumimoji="1" lang="en-US" altLang="ja-JP" sz="2000" b="0" i="0" u="none" strike="noStrike" cap="none" normalizeH="0" baseline="30000" smtClean="0">
                          <a:ln>
                            <a:noFill/>
                          </a:ln>
                          <a:solidFill>
                            <a:schemeClr val="tx1"/>
                          </a:solidFill>
                          <a:effectLst/>
                          <a:latin typeface="Arial" charset="0"/>
                          <a:ea typeface="ＭＳ Ｐゴシック" charset="-128"/>
                        </a:rPr>
                        <a:t>-1</a:t>
                      </a:r>
                      <a:r>
                        <a:rPr kumimoji="1" lang="en-US" altLang="ja-JP" sz="2000" b="0" i="0" u="none" strike="noStrike" cap="none" normalizeH="0" baseline="0" smtClean="0">
                          <a:ln>
                            <a:noFill/>
                          </a:ln>
                          <a:solidFill>
                            <a:schemeClr val="tx1"/>
                          </a:solidFill>
                          <a:effectLst/>
                          <a:latin typeface="Arial" charset="0"/>
                          <a:ea typeface="ＭＳ Ｐゴシック" charset="-128"/>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Arial" charset="0"/>
                          <a:ea typeface="ＭＳ Ｐゴシック" charset="-128"/>
                        </a:rPr>
                        <a:t>50</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charset="0"/>
                          <a:ea typeface="ＭＳ Ｐゴシック" charset="-128"/>
                        </a:rPr>
                        <a:t>5.2x10</a:t>
                      </a:r>
                      <a:r>
                        <a:rPr kumimoji="1" lang="en-US" altLang="ja-JP" sz="2000" b="0" i="0" u="none" strike="noStrike" cap="none" normalizeH="0" baseline="30000" dirty="0" smtClean="0">
                          <a:ln>
                            <a:noFill/>
                          </a:ln>
                          <a:solidFill>
                            <a:schemeClr val="tx1"/>
                          </a:solidFill>
                          <a:effectLst/>
                          <a:latin typeface="Arial" charset="0"/>
                          <a:ea typeface="ＭＳ Ｐゴシック" charset="-128"/>
                        </a:rPr>
                        <a:t>-12</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charset="0"/>
                          <a:ea typeface="ＭＳ Ｐゴシック" charset="-128"/>
                        </a:rPr>
                        <a:t>2.3x10</a:t>
                      </a:r>
                      <a:r>
                        <a:rPr kumimoji="1" lang="en-US" altLang="ja-JP" sz="2000" b="0" i="0" u="none" strike="noStrike" cap="none" normalizeH="0" baseline="30000" dirty="0" smtClean="0">
                          <a:ln>
                            <a:noFill/>
                          </a:ln>
                          <a:solidFill>
                            <a:schemeClr val="tx1"/>
                          </a:solidFill>
                          <a:effectLst/>
                          <a:latin typeface="Arial" charset="0"/>
                          <a:ea typeface="ＭＳ Ｐゴシック" charset="-128"/>
                        </a:rPr>
                        <a:t>-12</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charset="0"/>
                          <a:ea typeface="ＭＳ Ｐゴシック" charset="-128"/>
                        </a:rPr>
                        <a:t>130</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charset="0"/>
                          <a:ea typeface="ＭＳ Ｐゴシック" charset="-128"/>
                        </a:rPr>
                        <a:t>3.8x10</a:t>
                      </a:r>
                      <a:r>
                        <a:rPr kumimoji="1" lang="en-US" altLang="ja-JP" sz="2000" b="0" i="0" u="none" strike="noStrike" cap="none" normalizeH="0" baseline="30000" dirty="0" smtClean="0">
                          <a:ln>
                            <a:noFill/>
                          </a:ln>
                          <a:solidFill>
                            <a:schemeClr val="tx1"/>
                          </a:solidFill>
                          <a:effectLst/>
                          <a:latin typeface="Arial" charset="0"/>
                          <a:ea typeface="ＭＳ Ｐゴシック" charset="-128"/>
                        </a:rPr>
                        <a:t>-14</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charset="0"/>
                          <a:ea typeface="ＭＳ Ｐゴシック" charset="-128"/>
                        </a:rPr>
                        <a:t>3.5x10</a:t>
                      </a:r>
                      <a:r>
                        <a:rPr kumimoji="1" lang="en-US" altLang="ja-JP" sz="2000" b="0" i="0" u="none" strike="noStrike" cap="none" normalizeH="0" baseline="30000" dirty="0" smtClean="0">
                          <a:ln>
                            <a:noFill/>
                          </a:ln>
                          <a:solidFill>
                            <a:schemeClr val="tx1"/>
                          </a:solidFill>
                          <a:effectLst/>
                          <a:latin typeface="Arial" charset="0"/>
                          <a:ea typeface="ＭＳ Ｐゴシック" charset="-128"/>
                        </a:rPr>
                        <a:t>-14</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Rectangle 2"/>
          <p:cNvSpPr txBox="1">
            <a:spLocks noChangeArrowheads="1"/>
          </p:cNvSpPr>
          <p:nvPr/>
        </p:nvSpPr>
        <p:spPr>
          <a:xfrm>
            <a:off x="611560" y="0"/>
            <a:ext cx="8229600" cy="99412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4000" b="0" i="0" u="none" strike="noStrike" kern="1200" cap="none" spc="0" normalizeH="0" baseline="0" noProof="0" dirty="0" smtClean="0">
                <a:ln>
                  <a:noFill/>
                </a:ln>
                <a:solidFill>
                  <a:schemeClr val="tx1"/>
                </a:solidFill>
                <a:effectLst/>
                <a:uLnTx/>
                <a:uFillTx/>
                <a:latin typeface="+mn-ea"/>
                <a:ea typeface="+mn-ea"/>
                <a:cs typeface="+mj-cs"/>
              </a:rPr>
              <a:t>Conclusion(2)</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スライド番号プレースホルダ 5"/>
          <p:cNvSpPr>
            <a:spLocks noGrp="1"/>
          </p:cNvSpPr>
          <p:nvPr>
            <p:ph type="sldNum" sz="quarter" idx="12"/>
          </p:nvPr>
        </p:nvSpPr>
        <p:spPr/>
        <p:txBody>
          <a:bodyPr/>
          <a:lstStyle/>
          <a:p>
            <a:pPr>
              <a:defRPr/>
            </a:pPr>
            <a:fld id="{8773114E-7E56-4267-B1A0-3C167E1992B2}" type="slidenum">
              <a:rPr lang="en-US" altLang="ja-JP"/>
              <a:pPr>
                <a:defRPr/>
              </a:pPr>
              <a:t>22</a:t>
            </a:fld>
            <a:endParaRPr lang="en-US" altLang="ja-JP"/>
          </a:p>
        </p:txBody>
      </p:sp>
      <p:sp>
        <p:nvSpPr>
          <p:cNvPr id="24579" name="Rectangle 2"/>
          <p:cNvSpPr>
            <a:spLocks noGrp="1" noChangeArrowheads="1"/>
          </p:cNvSpPr>
          <p:nvPr>
            <p:ph type="title"/>
          </p:nvPr>
        </p:nvSpPr>
        <p:spPr>
          <a:xfrm>
            <a:off x="457200" y="115888"/>
            <a:ext cx="8229600" cy="1143000"/>
          </a:xfrm>
        </p:spPr>
        <p:txBody>
          <a:bodyPr/>
          <a:lstStyle/>
          <a:p>
            <a:pPr eaLnBrk="1" hangingPunct="1"/>
            <a:r>
              <a:rPr lang="en-US" altLang="ja-JP" sz="4000" smtClean="0">
                <a:latin typeface="Comic Sans MS" pitchFamily="66" charset="0"/>
              </a:rPr>
              <a:t>The Diffuse Gamma Rays</a:t>
            </a:r>
          </a:p>
        </p:txBody>
      </p:sp>
      <p:sp>
        <p:nvSpPr>
          <p:cNvPr id="24580" name="AutoShape 4"/>
          <p:cNvSpPr>
            <a:spLocks noChangeArrowheads="1"/>
          </p:cNvSpPr>
          <p:nvPr/>
        </p:nvSpPr>
        <p:spPr bwMode="auto">
          <a:xfrm>
            <a:off x="703263" y="3062288"/>
            <a:ext cx="393700" cy="720725"/>
          </a:xfrm>
          <a:prstGeom prst="rightArrow">
            <a:avLst>
              <a:gd name="adj1" fmla="val 50000"/>
              <a:gd name="adj2" fmla="val 25000"/>
            </a:avLst>
          </a:prstGeom>
          <a:solidFill>
            <a:srgbClr val="ECB2C8"/>
          </a:solidFill>
          <a:ln w="9525">
            <a:noFill/>
            <a:miter lim="800000"/>
            <a:headEnd/>
            <a:tailEnd/>
          </a:ln>
        </p:spPr>
        <p:txBody>
          <a:bodyPr wrap="none" anchor="ctr"/>
          <a:lstStyle/>
          <a:p>
            <a:endParaRPr lang="ja-JP" altLang="en-US"/>
          </a:p>
        </p:txBody>
      </p:sp>
      <p:sp>
        <p:nvSpPr>
          <p:cNvPr id="24581" name="Text Box 5"/>
          <p:cNvSpPr txBox="1">
            <a:spLocks noChangeArrowheads="1"/>
          </p:cNvSpPr>
          <p:nvPr/>
        </p:nvSpPr>
        <p:spPr bwMode="auto">
          <a:xfrm>
            <a:off x="965200" y="4797425"/>
            <a:ext cx="2238375" cy="457200"/>
          </a:xfrm>
          <a:prstGeom prst="rect">
            <a:avLst/>
          </a:prstGeom>
          <a:noFill/>
          <a:ln w="9525">
            <a:noFill/>
            <a:miter lim="800000"/>
            <a:headEnd/>
            <a:tailEnd/>
          </a:ln>
        </p:spPr>
        <p:txBody>
          <a:bodyPr wrap="none">
            <a:spAutoFit/>
          </a:bodyPr>
          <a:lstStyle/>
          <a:p>
            <a:r>
              <a:rPr lang="en-US" altLang="ja-JP" sz="2400" b="1">
                <a:solidFill>
                  <a:schemeClr val="accent2"/>
                </a:solidFill>
              </a:rPr>
              <a:t>Galactic plane</a:t>
            </a:r>
          </a:p>
        </p:txBody>
      </p:sp>
      <p:sp>
        <p:nvSpPr>
          <p:cNvPr id="24582" name="Text Box 6"/>
          <p:cNvSpPr txBox="1">
            <a:spLocks noChangeArrowheads="1"/>
          </p:cNvSpPr>
          <p:nvPr/>
        </p:nvSpPr>
        <p:spPr bwMode="auto">
          <a:xfrm>
            <a:off x="1403350" y="5510213"/>
            <a:ext cx="5976938" cy="822325"/>
          </a:xfrm>
          <a:prstGeom prst="rect">
            <a:avLst/>
          </a:prstGeom>
          <a:solidFill>
            <a:schemeClr val="accent2">
              <a:alpha val="50195"/>
            </a:schemeClr>
          </a:solidFill>
          <a:ln w="9525">
            <a:noFill/>
            <a:miter lim="800000"/>
            <a:headEnd/>
            <a:tailEnd/>
          </a:ln>
        </p:spPr>
        <p:txBody>
          <a:bodyPr>
            <a:spAutoFit/>
          </a:bodyPr>
          <a:lstStyle/>
          <a:p>
            <a:pPr>
              <a:buFontTx/>
              <a:buChar char="•"/>
            </a:pPr>
            <a:r>
              <a:rPr lang="en-US" altLang="ja-JP" sz="2400"/>
              <a:t>  IC : e</a:t>
            </a:r>
            <a:r>
              <a:rPr lang="en-US" altLang="ja-JP" sz="2400" baseline="30000"/>
              <a:t>-</a:t>
            </a:r>
            <a:r>
              <a:rPr lang="en-US" altLang="ja-JP" sz="2400"/>
              <a:t> + interstellar photons</a:t>
            </a:r>
          </a:p>
          <a:p>
            <a:pPr>
              <a:buFontTx/>
              <a:buChar char="•"/>
            </a:pPr>
            <a:r>
              <a:rPr lang="en-US" altLang="ja-JP" sz="2400"/>
              <a:t>  CRs + interstellar medium </a:t>
            </a:r>
          </a:p>
        </p:txBody>
      </p:sp>
      <p:sp>
        <p:nvSpPr>
          <p:cNvPr id="24583" name="AutoShape 9"/>
          <p:cNvSpPr>
            <a:spLocks noChangeArrowheads="1"/>
          </p:cNvSpPr>
          <p:nvPr/>
        </p:nvSpPr>
        <p:spPr bwMode="auto">
          <a:xfrm>
            <a:off x="733425" y="5445125"/>
            <a:ext cx="382588" cy="720725"/>
          </a:xfrm>
          <a:prstGeom prst="rightArrow">
            <a:avLst>
              <a:gd name="adj1" fmla="val 50000"/>
              <a:gd name="adj2" fmla="val 25000"/>
            </a:avLst>
          </a:prstGeom>
          <a:solidFill>
            <a:schemeClr val="accent2">
              <a:alpha val="39999"/>
            </a:schemeClr>
          </a:solidFill>
          <a:ln w="9525">
            <a:noFill/>
            <a:miter lim="800000"/>
            <a:headEnd/>
            <a:tailEnd/>
          </a:ln>
        </p:spPr>
        <p:txBody>
          <a:bodyPr wrap="none" anchor="ctr"/>
          <a:lstStyle/>
          <a:p>
            <a:endParaRPr lang="ja-JP" altLang="en-US"/>
          </a:p>
        </p:txBody>
      </p:sp>
      <p:sp>
        <p:nvSpPr>
          <p:cNvPr id="24584" name="Text Box 10"/>
          <p:cNvSpPr txBox="1">
            <a:spLocks noChangeArrowheads="1"/>
          </p:cNvSpPr>
          <p:nvPr/>
        </p:nvSpPr>
        <p:spPr bwMode="auto">
          <a:xfrm>
            <a:off x="971550" y="2179638"/>
            <a:ext cx="3671888" cy="457200"/>
          </a:xfrm>
          <a:prstGeom prst="rect">
            <a:avLst/>
          </a:prstGeom>
          <a:noFill/>
          <a:ln w="9525">
            <a:noFill/>
            <a:miter lim="800000"/>
            <a:headEnd/>
            <a:tailEnd/>
          </a:ln>
        </p:spPr>
        <p:txBody>
          <a:bodyPr>
            <a:spAutoFit/>
          </a:bodyPr>
          <a:lstStyle/>
          <a:p>
            <a:pPr>
              <a:spcBef>
                <a:spcPct val="50000"/>
              </a:spcBef>
            </a:pPr>
            <a:r>
              <a:rPr lang="en-US" altLang="ja-JP" sz="2400" b="1">
                <a:solidFill>
                  <a:srgbClr val="D60093"/>
                </a:solidFill>
              </a:rPr>
              <a:t>Isotropic Gamma rays </a:t>
            </a:r>
          </a:p>
        </p:txBody>
      </p:sp>
      <p:sp>
        <p:nvSpPr>
          <p:cNvPr id="24585" name="Text Box 11"/>
          <p:cNvSpPr txBox="1">
            <a:spLocks noChangeArrowheads="1"/>
          </p:cNvSpPr>
          <p:nvPr/>
        </p:nvSpPr>
        <p:spPr bwMode="auto">
          <a:xfrm>
            <a:off x="1331913" y="2889250"/>
            <a:ext cx="6032500" cy="1187450"/>
          </a:xfrm>
          <a:prstGeom prst="rect">
            <a:avLst/>
          </a:prstGeom>
          <a:solidFill>
            <a:srgbClr val="D60093">
              <a:alpha val="39999"/>
            </a:srgbClr>
          </a:solidFill>
          <a:ln w="9525">
            <a:noFill/>
            <a:miter lim="800000"/>
            <a:headEnd/>
            <a:tailEnd/>
          </a:ln>
        </p:spPr>
        <p:txBody>
          <a:bodyPr>
            <a:spAutoFit/>
          </a:bodyPr>
          <a:lstStyle/>
          <a:p>
            <a:pPr>
              <a:buFontTx/>
              <a:buChar char="•"/>
            </a:pPr>
            <a:r>
              <a:rPr lang="en-US" altLang="ja-JP" sz="2400"/>
              <a:t>  cascades : UHECRs+CMB</a:t>
            </a:r>
          </a:p>
          <a:p>
            <a:pPr>
              <a:buFontTx/>
              <a:buChar char="•"/>
            </a:pPr>
            <a:r>
              <a:rPr lang="en-US" altLang="ja-JP" sz="2400"/>
              <a:t>  annihilation/decay of TD</a:t>
            </a:r>
          </a:p>
          <a:p>
            <a:pPr>
              <a:buFontTx/>
              <a:buChar char="•"/>
            </a:pPr>
            <a:r>
              <a:rPr lang="en-US" altLang="ja-JP" sz="2400"/>
              <a:t>  unresolved point sources</a:t>
            </a:r>
          </a:p>
        </p:txBody>
      </p:sp>
      <p:sp>
        <p:nvSpPr>
          <p:cNvPr id="24586" name="Text Box 39"/>
          <p:cNvSpPr txBox="1">
            <a:spLocks noChangeArrowheads="1"/>
          </p:cNvSpPr>
          <p:nvPr/>
        </p:nvSpPr>
        <p:spPr bwMode="auto">
          <a:xfrm>
            <a:off x="468313" y="1196975"/>
            <a:ext cx="6529387" cy="822325"/>
          </a:xfrm>
          <a:prstGeom prst="rect">
            <a:avLst/>
          </a:prstGeom>
          <a:noFill/>
          <a:ln w="9525">
            <a:noFill/>
            <a:miter lim="800000"/>
            <a:headEnd/>
            <a:tailEnd/>
          </a:ln>
        </p:spPr>
        <p:txBody>
          <a:bodyPr wrap="none">
            <a:spAutoFit/>
          </a:bodyPr>
          <a:lstStyle/>
          <a:p>
            <a:r>
              <a:rPr lang="en-US" altLang="ja-JP" sz="2400"/>
              <a:t>Search for the 2 types diffuse Gamma Rays </a:t>
            </a:r>
          </a:p>
          <a:p>
            <a:r>
              <a:rPr lang="en-US" altLang="ja-JP" sz="2400"/>
              <a:t>from 10 -100 TeV</a:t>
            </a:r>
          </a:p>
        </p:txBody>
      </p:sp>
      <p:grpSp>
        <p:nvGrpSpPr>
          <p:cNvPr id="2" name="Group 40"/>
          <p:cNvGrpSpPr>
            <a:grpSpLocks/>
          </p:cNvGrpSpPr>
          <p:nvPr/>
        </p:nvGrpSpPr>
        <p:grpSpPr bwMode="auto">
          <a:xfrm>
            <a:off x="0" y="-12700"/>
            <a:ext cx="4572000" cy="6858000"/>
            <a:chOff x="0" y="0"/>
            <a:chExt cx="2880" cy="4320"/>
          </a:xfrm>
        </p:grpSpPr>
        <p:sp>
          <p:nvSpPr>
            <p:cNvPr id="24601" name="Rectangle 41"/>
            <p:cNvSpPr>
              <a:spLocks noChangeArrowheads="1"/>
            </p:cNvSpPr>
            <p:nvPr/>
          </p:nvSpPr>
          <p:spPr bwMode="auto">
            <a:xfrm>
              <a:off x="0" y="0"/>
              <a:ext cx="2880" cy="4320"/>
            </a:xfrm>
            <a:prstGeom prst="rect">
              <a:avLst/>
            </a:prstGeom>
            <a:solidFill>
              <a:srgbClr val="FF0000">
                <a:alpha val="50195"/>
              </a:srgbClr>
            </a:solidFill>
            <a:ln w="9525">
              <a:noFill/>
              <a:miter lim="800000"/>
              <a:headEnd/>
              <a:tailEnd/>
            </a:ln>
          </p:spPr>
          <p:txBody>
            <a:bodyPr wrap="none" anchor="ctr"/>
            <a:lstStyle/>
            <a:p>
              <a:endParaRPr lang="ja-JP" altLang="en-US"/>
            </a:p>
          </p:txBody>
        </p:sp>
        <p:grpSp>
          <p:nvGrpSpPr>
            <p:cNvPr id="3" name="Group 42"/>
            <p:cNvGrpSpPr>
              <a:grpSpLocks/>
            </p:cNvGrpSpPr>
            <p:nvPr/>
          </p:nvGrpSpPr>
          <p:grpSpPr bwMode="auto">
            <a:xfrm>
              <a:off x="0" y="663"/>
              <a:ext cx="2880" cy="3497"/>
              <a:chOff x="0" y="663"/>
              <a:chExt cx="2880" cy="3497"/>
            </a:xfrm>
          </p:grpSpPr>
          <p:grpSp>
            <p:nvGrpSpPr>
              <p:cNvPr id="4" name="Group 43"/>
              <p:cNvGrpSpPr>
                <a:grpSpLocks/>
              </p:cNvGrpSpPr>
              <p:nvPr/>
            </p:nvGrpSpPr>
            <p:grpSpPr bwMode="auto">
              <a:xfrm>
                <a:off x="0" y="1117"/>
                <a:ext cx="2880" cy="3043"/>
                <a:chOff x="0" y="1117"/>
                <a:chExt cx="2880" cy="3043"/>
              </a:xfrm>
            </p:grpSpPr>
            <p:grpSp>
              <p:nvGrpSpPr>
                <p:cNvPr id="5" name="Group 44"/>
                <p:cNvGrpSpPr>
                  <a:grpSpLocks/>
                </p:cNvGrpSpPr>
                <p:nvPr/>
              </p:nvGrpSpPr>
              <p:grpSpPr bwMode="auto">
                <a:xfrm>
                  <a:off x="55" y="1117"/>
                  <a:ext cx="2689" cy="2904"/>
                  <a:chOff x="55" y="1117"/>
                  <a:chExt cx="2689" cy="2904"/>
                </a:xfrm>
              </p:grpSpPr>
              <p:pic>
                <p:nvPicPr>
                  <p:cNvPr id="24607" name="Picture 45"/>
                  <p:cNvPicPr>
                    <a:picLocks noChangeAspect="1" noChangeArrowheads="1"/>
                  </p:cNvPicPr>
                  <p:nvPr/>
                </p:nvPicPr>
                <p:blipFill>
                  <a:blip r:embed="rId3" cstate="print"/>
                  <a:srcRect b="12381"/>
                  <a:stretch>
                    <a:fillRect/>
                  </a:stretch>
                </p:blipFill>
                <p:spPr bwMode="auto">
                  <a:xfrm>
                    <a:off x="55" y="1117"/>
                    <a:ext cx="2689" cy="2904"/>
                  </a:xfrm>
                  <a:prstGeom prst="rect">
                    <a:avLst/>
                  </a:prstGeom>
                  <a:noFill/>
                  <a:ln w="9525">
                    <a:noFill/>
                    <a:miter lim="800000"/>
                    <a:headEnd/>
                    <a:tailEnd/>
                  </a:ln>
                </p:spPr>
              </p:pic>
              <p:sp>
                <p:nvSpPr>
                  <p:cNvPr id="24608" name="Rectangle 46"/>
                  <p:cNvSpPr>
                    <a:spLocks noChangeArrowheads="1"/>
                  </p:cNvSpPr>
                  <p:nvPr/>
                </p:nvSpPr>
                <p:spPr bwMode="auto">
                  <a:xfrm>
                    <a:off x="1610" y="1616"/>
                    <a:ext cx="113" cy="1988"/>
                  </a:xfrm>
                  <a:prstGeom prst="rect">
                    <a:avLst/>
                  </a:prstGeom>
                  <a:gradFill rotWithShape="1">
                    <a:gsLst>
                      <a:gs pos="0">
                        <a:srgbClr val="FF0066">
                          <a:alpha val="50000"/>
                        </a:srgbClr>
                      </a:gs>
                      <a:gs pos="100000">
                        <a:srgbClr val="FF1070">
                          <a:alpha val="50000"/>
                        </a:srgbClr>
                      </a:gs>
                    </a:gsLst>
                    <a:lin ang="5400000" scaled="1"/>
                  </a:gradFill>
                  <a:ln w="38100">
                    <a:solidFill>
                      <a:srgbClr val="FF0066"/>
                    </a:solidFill>
                    <a:miter lim="800000"/>
                    <a:headEnd/>
                    <a:tailEnd/>
                  </a:ln>
                </p:spPr>
                <p:txBody>
                  <a:bodyPr wrap="none" anchor="ctr"/>
                  <a:lstStyle/>
                  <a:p>
                    <a:endParaRPr lang="ja-JP" altLang="en-US"/>
                  </a:p>
                </p:txBody>
              </p:sp>
              <p:sp>
                <p:nvSpPr>
                  <p:cNvPr id="24609" name="Line 47"/>
                  <p:cNvSpPr>
                    <a:spLocks noChangeShapeType="1"/>
                  </p:cNvSpPr>
                  <p:nvPr/>
                </p:nvSpPr>
                <p:spPr bwMode="auto">
                  <a:xfrm flipH="1">
                    <a:off x="612" y="1639"/>
                    <a:ext cx="907" cy="0"/>
                  </a:xfrm>
                  <a:prstGeom prst="line">
                    <a:avLst/>
                  </a:prstGeom>
                  <a:noFill/>
                  <a:ln w="38100">
                    <a:solidFill>
                      <a:srgbClr val="FF0066"/>
                    </a:solidFill>
                    <a:prstDash val="dashDot"/>
                    <a:round/>
                    <a:headEnd/>
                    <a:tailEnd/>
                  </a:ln>
                </p:spPr>
                <p:txBody>
                  <a:bodyPr/>
                  <a:lstStyle/>
                  <a:p>
                    <a:endParaRPr lang="ja-JP" altLang="en-US"/>
                  </a:p>
                </p:txBody>
              </p:sp>
              <p:sp>
                <p:nvSpPr>
                  <p:cNvPr id="24610" name="Text Box 48"/>
                  <p:cNvSpPr txBox="1">
                    <a:spLocks noChangeArrowheads="1"/>
                  </p:cNvSpPr>
                  <p:nvPr/>
                </p:nvSpPr>
                <p:spPr bwMode="auto">
                  <a:xfrm rot="-5400000">
                    <a:off x="-508" y="2268"/>
                    <a:ext cx="1497" cy="288"/>
                  </a:xfrm>
                  <a:prstGeom prst="rect">
                    <a:avLst/>
                  </a:prstGeom>
                  <a:solidFill>
                    <a:schemeClr val="bg1"/>
                  </a:solidFill>
                  <a:ln w="9525">
                    <a:noFill/>
                    <a:miter lim="800000"/>
                    <a:headEnd/>
                    <a:tailEnd/>
                  </a:ln>
                </p:spPr>
                <p:txBody>
                  <a:bodyPr>
                    <a:spAutoFit/>
                  </a:bodyPr>
                  <a:lstStyle/>
                  <a:p>
                    <a:r>
                      <a:rPr lang="en-US" altLang="ja-JP" sz="2400" b="1">
                        <a:latin typeface="Times New Roman" pitchFamily="18" charset="0"/>
                      </a:rPr>
                      <a:t>Log</a:t>
                    </a:r>
                    <a:r>
                      <a:rPr lang="en-US" altLang="ja-JP" sz="2400" b="1" baseline="-25000">
                        <a:latin typeface="Times New Roman" pitchFamily="18" charset="0"/>
                      </a:rPr>
                      <a:t>10</a:t>
                    </a:r>
                    <a:r>
                      <a:rPr lang="en-US" altLang="ja-JP" sz="2400" b="1">
                        <a:latin typeface="Times New Roman" pitchFamily="18" charset="0"/>
                      </a:rPr>
                      <a:t>(I</a:t>
                    </a:r>
                    <a:r>
                      <a:rPr lang="en-US" altLang="ja-JP" sz="2400" b="1" baseline="-25000">
                        <a:latin typeface="Times New Roman" pitchFamily="18" charset="0"/>
                      </a:rPr>
                      <a:t>γ</a:t>
                    </a:r>
                    <a:r>
                      <a:rPr lang="en-US" altLang="ja-JP" sz="2400" b="1">
                        <a:latin typeface="Times New Roman" pitchFamily="18" charset="0"/>
                      </a:rPr>
                      <a:t>/ I</a:t>
                    </a:r>
                    <a:r>
                      <a:rPr lang="en-US" altLang="ja-JP" sz="2400" b="1" baseline="-25000">
                        <a:latin typeface="Times New Roman" pitchFamily="18" charset="0"/>
                      </a:rPr>
                      <a:t>CR</a:t>
                    </a:r>
                    <a:r>
                      <a:rPr lang="en-US" altLang="ja-JP" sz="2400" b="1">
                        <a:latin typeface="Times New Roman" pitchFamily="18" charset="0"/>
                      </a:rPr>
                      <a:t>)</a:t>
                    </a:r>
                  </a:p>
                </p:txBody>
              </p:sp>
              <p:sp>
                <p:nvSpPr>
                  <p:cNvPr id="24611" name="Text Box 49"/>
                  <p:cNvSpPr txBox="1">
                    <a:spLocks noChangeArrowheads="1"/>
                  </p:cNvSpPr>
                  <p:nvPr/>
                </p:nvSpPr>
                <p:spPr bwMode="auto">
                  <a:xfrm>
                    <a:off x="244" y="1556"/>
                    <a:ext cx="276" cy="288"/>
                  </a:xfrm>
                  <a:prstGeom prst="rect">
                    <a:avLst/>
                  </a:prstGeom>
                  <a:solidFill>
                    <a:schemeClr val="bg1"/>
                  </a:solidFill>
                  <a:ln w="9525">
                    <a:noFill/>
                    <a:miter lim="800000"/>
                    <a:headEnd/>
                    <a:tailEnd/>
                  </a:ln>
                </p:spPr>
                <p:txBody>
                  <a:bodyPr wrap="none">
                    <a:spAutoFit/>
                  </a:bodyPr>
                  <a:lstStyle/>
                  <a:p>
                    <a:r>
                      <a:rPr lang="en-US" altLang="ja-JP" sz="2400" b="1">
                        <a:solidFill>
                          <a:srgbClr val="FF0000"/>
                        </a:solidFill>
                        <a:latin typeface="Times New Roman" pitchFamily="18" charset="0"/>
                      </a:rPr>
                      <a:t>-5</a:t>
                    </a:r>
                  </a:p>
                </p:txBody>
              </p:sp>
            </p:grpSp>
            <p:sp>
              <p:nvSpPr>
                <p:cNvPr id="24606" name="Text Box 50"/>
                <p:cNvSpPr txBox="1">
                  <a:spLocks noChangeArrowheads="1"/>
                </p:cNvSpPr>
                <p:nvPr/>
              </p:nvSpPr>
              <p:spPr bwMode="auto">
                <a:xfrm>
                  <a:off x="0" y="3929"/>
                  <a:ext cx="2880" cy="231"/>
                </a:xfrm>
                <a:prstGeom prst="rect">
                  <a:avLst/>
                </a:prstGeom>
                <a:solidFill>
                  <a:schemeClr val="bg1"/>
                </a:solidFill>
                <a:ln w="9525">
                  <a:noFill/>
                  <a:miter lim="800000"/>
                  <a:headEnd/>
                  <a:tailEnd/>
                </a:ln>
              </p:spPr>
              <p:txBody>
                <a:bodyPr>
                  <a:spAutoFit/>
                </a:bodyPr>
                <a:lstStyle/>
                <a:p>
                  <a:pPr algn="ctr">
                    <a:spcBef>
                      <a:spcPct val="50000"/>
                    </a:spcBef>
                  </a:pPr>
                  <a:r>
                    <a:rPr lang="en-US" altLang="ja-JP" b="1">
                      <a:latin typeface="Times New Roman" pitchFamily="18" charset="0"/>
                    </a:rPr>
                    <a:t>F.Halzen et al., Phys.Rev.D 41(1990)342.</a:t>
                  </a:r>
                </a:p>
              </p:txBody>
            </p:sp>
          </p:grpSp>
          <p:sp>
            <p:nvSpPr>
              <p:cNvPr id="24604" name="Text Box 51"/>
              <p:cNvSpPr txBox="1">
                <a:spLocks noChangeArrowheads="1"/>
              </p:cNvSpPr>
              <p:nvPr/>
            </p:nvSpPr>
            <p:spPr bwMode="auto">
              <a:xfrm>
                <a:off x="58" y="663"/>
                <a:ext cx="2686" cy="518"/>
              </a:xfrm>
              <a:prstGeom prst="rect">
                <a:avLst/>
              </a:prstGeom>
              <a:solidFill>
                <a:schemeClr val="bg1"/>
              </a:solidFill>
              <a:ln w="9525">
                <a:noFill/>
                <a:miter lim="800000"/>
                <a:headEnd/>
                <a:tailEnd/>
              </a:ln>
            </p:spPr>
            <p:txBody>
              <a:bodyPr>
                <a:spAutoFit/>
              </a:bodyPr>
              <a:lstStyle/>
              <a:p>
                <a:pPr algn="ctr"/>
                <a:r>
                  <a:rPr lang="en-US" altLang="ja-JP" sz="2400"/>
                  <a:t>Isotropic Gamma Rays </a:t>
                </a:r>
              </a:p>
              <a:p>
                <a:pPr algn="ctr"/>
                <a:r>
                  <a:rPr lang="en-US" altLang="ja-JP" sz="2400"/>
                  <a:t>due to UHECRs</a:t>
                </a:r>
              </a:p>
            </p:txBody>
          </p:sp>
        </p:grpSp>
      </p:grpSp>
      <p:grpSp>
        <p:nvGrpSpPr>
          <p:cNvPr id="6" name="Group 52"/>
          <p:cNvGrpSpPr>
            <a:grpSpLocks/>
          </p:cNvGrpSpPr>
          <p:nvPr/>
        </p:nvGrpSpPr>
        <p:grpSpPr bwMode="auto">
          <a:xfrm>
            <a:off x="4551363" y="-1588"/>
            <a:ext cx="4572000" cy="6858001"/>
            <a:chOff x="2880" y="0"/>
            <a:chExt cx="2880" cy="4320"/>
          </a:xfrm>
        </p:grpSpPr>
        <p:sp>
          <p:nvSpPr>
            <p:cNvPr id="24590" name="Rectangle 53"/>
            <p:cNvSpPr>
              <a:spLocks noChangeArrowheads="1"/>
            </p:cNvSpPr>
            <p:nvPr/>
          </p:nvSpPr>
          <p:spPr bwMode="auto">
            <a:xfrm>
              <a:off x="2880" y="0"/>
              <a:ext cx="2880" cy="4320"/>
            </a:xfrm>
            <a:prstGeom prst="rect">
              <a:avLst/>
            </a:prstGeom>
            <a:solidFill>
              <a:schemeClr val="accent2">
                <a:alpha val="30196"/>
              </a:schemeClr>
            </a:solidFill>
            <a:ln w="9525">
              <a:noFill/>
              <a:miter lim="800000"/>
              <a:headEnd/>
              <a:tailEnd/>
            </a:ln>
          </p:spPr>
          <p:txBody>
            <a:bodyPr wrap="none" anchor="ctr"/>
            <a:lstStyle/>
            <a:p>
              <a:endParaRPr lang="ja-JP" altLang="en-US"/>
            </a:p>
          </p:txBody>
        </p:sp>
        <p:grpSp>
          <p:nvGrpSpPr>
            <p:cNvPr id="7" name="Group 54"/>
            <p:cNvGrpSpPr>
              <a:grpSpLocks/>
            </p:cNvGrpSpPr>
            <p:nvPr/>
          </p:nvGrpSpPr>
          <p:grpSpPr bwMode="auto">
            <a:xfrm>
              <a:off x="2880" y="1389"/>
              <a:ext cx="2880" cy="2448"/>
              <a:chOff x="144" y="1872"/>
              <a:chExt cx="2880" cy="2448"/>
            </a:xfrm>
          </p:grpSpPr>
          <p:pic>
            <p:nvPicPr>
              <p:cNvPr id="24594" name="Picture 55"/>
              <p:cNvPicPr>
                <a:picLocks noChangeAspect="1" noChangeArrowheads="1"/>
              </p:cNvPicPr>
              <p:nvPr/>
            </p:nvPicPr>
            <p:blipFill>
              <a:blip r:embed="rId4" cstate="print"/>
              <a:srcRect t="9924" r="7225"/>
              <a:stretch>
                <a:fillRect/>
              </a:stretch>
            </p:blipFill>
            <p:spPr bwMode="auto">
              <a:xfrm>
                <a:off x="144" y="1872"/>
                <a:ext cx="2880" cy="2448"/>
              </a:xfrm>
              <a:prstGeom prst="rect">
                <a:avLst/>
              </a:prstGeom>
              <a:noFill/>
              <a:ln w="9525">
                <a:noFill/>
                <a:round/>
                <a:headEnd/>
                <a:tailEnd/>
              </a:ln>
            </p:spPr>
          </p:pic>
          <p:sp>
            <p:nvSpPr>
              <p:cNvPr id="24595" name="Rectangle 56"/>
              <p:cNvSpPr>
                <a:spLocks noChangeArrowheads="1"/>
              </p:cNvSpPr>
              <p:nvPr/>
            </p:nvSpPr>
            <p:spPr bwMode="auto">
              <a:xfrm>
                <a:off x="528" y="2112"/>
                <a:ext cx="690" cy="193"/>
              </a:xfrm>
              <a:prstGeom prst="rect">
                <a:avLst/>
              </a:prstGeom>
              <a:noFill/>
              <a:ln w="9525">
                <a:noFill/>
                <a:round/>
                <a:headEnd/>
                <a:tailEnd/>
              </a:ln>
            </p:spPr>
            <p:txBody>
              <a:bodyPr wrap="none" lIns="90000" tIns="46800" rIns="90000" bIns="46800">
                <a:spAutoFit/>
              </a:bodyPr>
              <a:lstStyle/>
              <a:p>
                <a:pPr defTabSz="449263" eaLnBrk="0" hangingPunct="0">
                  <a:buClr>
                    <a:srgbClr val="FF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ja-JP" sz="1400">
                    <a:solidFill>
                      <a:srgbClr val="FF0000"/>
                    </a:solidFill>
                    <a:latin typeface="Times New Roman" pitchFamily="18" charset="0"/>
                  </a:rPr>
                  <a:t>EGRET data</a:t>
                </a:r>
              </a:p>
            </p:txBody>
          </p:sp>
          <p:sp>
            <p:nvSpPr>
              <p:cNvPr id="24596" name="Rectangle 57"/>
              <p:cNvSpPr>
                <a:spLocks noChangeArrowheads="1"/>
              </p:cNvSpPr>
              <p:nvPr/>
            </p:nvSpPr>
            <p:spPr bwMode="auto">
              <a:xfrm>
                <a:off x="1777" y="1896"/>
                <a:ext cx="1186" cy="174"/>
              </a:xfrm>
              <a:prstGeom prst="rect">
                <a:avLst/>
              </a:prstGeom>
              <a:solidFill>
                <a:srgbClr val="FFFFFF"/>
              </a:solidFill>
              <a:ln w="9525">
                <a:noFill/>
                <a:round/>
                <a:headEnd/>
                <a:tailEnd/>
              </a:ln>
            </p:spPr>
            <p:txBody>
              <a:bodyPr wrap="none" lIns="90000" tIns="46800" rIns="90000" bIns="46800">
                <a:spAutoFit/>
              </a:bodyPr>
              <a:lstStyle/>
              <a:p>
                <a:pPr defTabSz="449263" eaLnBrk="0" hangingPunct="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ja-JP" sz="1200">
                    <a:solidFill>
                      <a:srgbClr val="000000"/>
                    </a:solidFill>
                    <a:latin typeface="Arial" charset="0"/>
                  </a:rPr>
                  <a:t>GALPROP (Strong et al.)</a:t>
                </a:r>
                <a:r>
                  <a:rPr kumimoji="0" lang="ar-SA" altLang="ja-JP" sz="1200">
                    <a:solidFill>
                      <a:srgbClr val="000000"/>
                    </a:solidFill>
                    <a:latin typeface="Arial" charset="0"/>
                    <a:cs typeface="Arial" charset="0"/>
                  </a:rPr>
                  <a:t>‏</a:t>
                </a:r>
                <a:endParaRPr kumimoji="0" lang="en-US" altLang="ja-JP" sz="1200">
                  <a:solidFill>
                    <a:srgbClr val="000000"/>
                  </a:solidFill>
                  <a:latin typeface="Arial" charset="0"/>
                </a:endParaRPr>
              </a:p>
            </p:txBody>
          </p:sp>
          <p:sp>
            <p:nvSpPr>
              <p:cNvPr id="24597" name="Rectangle 58"/>
              <p:cNvSpPr>
                <a:spLocks noChangeArrowheads="1"/>
              </p:cNvSpPr>
              <p:nvPr/>
            </p:nvSpPr>
            <p:spPr bwMode="auto">
              <a:xfrm>
                <a:off x="1996" y="2092"/>
                <a:ext cx="794" cy="212"/>
              </a:xfrm>
              <a:prstGeom prst="rect">
                <a:avLst/>
              </a:prstGeom>
              <a:solidFill>
                <a:srgbClr val="FFFFFF"/>
              </a:solidFill>
              <a:ln w="9525">
                <a:noFill/>
                <a:round/>
                <a:headEnd/>
                <a:tailEnd/>
              </a:ln>
            </p:spPr>
            <p:txBody>
              <a:bodyPr wrap="none" lIns="90000" tIns="46800" rIns="90000" bIns="46800">
                <a:spAutoFit/>
              </a:bodyPr>
              <a:lstStyle/>
              <a:p>
                <a:pPr defTabSz="449263" eaLnBrk="0" hangingPunct="0">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ja-JP" sz="1600" i="1">
                    <a:solidFill>
                      <a:srgbClr val="000000"/>
                    </a:solidFill>
                    <a:latin typeface="Times New Roman" pitchFamily="18" charset="0"/>
                  </a:rPr>
                  <a:t>30</a:t>
                </a:r>
                <a:r>
                  <a:rPr kumimoji="0" lang="en-US" altLang="ja-JP" sz="1600" baseline="42000">
                    <a:solidFill>
                      <a:srgbClr val="000000"/>
                    </a:solidFill>
                    <a:latin typeface="Times New Roman" pitchFamily="18" charset="0"/>
                  </a:rPr>
                  <a:t>o</a:t>
                </a:r>
                <a:r>
                  <a:rPr kumimoji="0" lang="en-US" altLang="ja-JP" sz="1600" i="1">
                    <a:solidFill>
                      <a:srgbClr val="000000"/>
                    </a:solidFill>
                    <a:latin typeface="Times New Roman" pitchFamily="18" charset="0"/>
                  </a:rPr>
                  <a:t> &lt; l &lt; 65</a:t>
                </a:r>
                <a:r>
                  <a:rPr kumimoji="0" lang="en-US" altLang="ja-JP" sz="1600" baseline="42000">
                    <a:solidFill>
                      <a:srgbClr val="000000"/>
                    </a:solidFill>
                    <a:latin typeface="Times New Roman" pitchFamily="18" charset="0"/>
                  </a:rPr>
                  <a:t>o</a:t>
                </a:r>
              </a:p>
            </p:txBody>
          </p:sp>
          <p:grpSp>
            <p:nvGrpSpPr>
              <p:cNvPr id="8" name="Group 59"/>
              <p:cNvGrpSpPr>
                <a:grpSpLocks/>
              </p:cNvGrpSpPr>
              <p:nvPr/>
            </p:nvGrpSpPr>
            <p:grpSpPr bwMode="auto">
              <a:xfrm>
                <a:off x="2694" y="3150"/>
                <a:ext cx="83" cy="87"/>
                <a:chOff x="2694" y="3150"/>
                <a:chExt cx="83" cy="87"/>
              </a:xfrm>
            </p:grpSpPr>
            <p:sp>
              <p:nvSpPr>
                <p:cNvPr id="24599" name="Line 60"/>
                <p:cNvSpPr>
                  <a:spLocks noChangeShapeType="1"/>
                </p:cNvSpPr>
                <p:nvPr/>
              </p:nvSpPr>
              <p:spPr bwMode="auto">
                <a:xfrm>
                  <a:off x="2694" y="3202"/>
                  <a:ext cx="84" cy="1"/>
                </a:xfrm>
                <a:prstGeom prst="line">
                  <a:avLst/>
                </a:prstGeom>
                <a:noFill/>
                <a:ln w="19080">
                  <a:solidFill>
                    <a:srgbClr val="000000"/>
                  </a:solidFill>
                  <a:miter lim="800000"/>
                  <a:headEnd/>
                  <a:tailEnd/>
                </a:ln>
              </p:spPr>
              <p:txBody>
                <a:bodyPr/>
                <a:lstStyle/>
                <a:p>
                  <a:endParaRPr lang="ja-JP" altLang="en-US"/>
                </a:p>
              </p:txBody>
            </p:sp>
            <p:sp>
              <p:nvSpPr>
                <p:cNvPr id="24600" name="Line 61"/>
                <p:cNvSpPr>
                  <a:spLocks noChangeShapeType="1"/>
                </p:cNvSpPr>
                <p:nvPr/>
              </p:nvSpPr>
              <p:spPr bwMode="auto">
                <a:xfrm>
                  <a:off x="2734" y="3150"/>
                  <a:ext cx="1" cy="88"/>
                </a:xfrm>
                <a:prstGeom prst="line">
                  <a:avLst/>
                </a:prstGeom>
                <a:noFill/>
                <a:ln w="19080">
                  <a:solidFill>
                    <a:srgbClr val="000000"/>
                  </a:solidFill>
                  <a:miter lim="800000"/>
                  <a:headEnd/>
                  <a:tailEnd/>
                </a:ln>
              </p:spPr>
              <p:txBody>
                <a:bodyPr/>
                <a:lstStyle/>
                <a:p>
                  <a:endParaRPr lang="ja-JP" altLang="en-US"/>
                </a:p>
              </p:txBody>
            </p:sp>
          </p:grpSp>
        </p:grpSp>
        <p:sp>
          <p:nvSpPr>
            <p:cNvPr id="24592" name="Text Box 62"/>
            <p:cNvSpPr txBox="1">
              <a:spLocks noChangeArrowheads="1"/>
            </p:cNvSpPr>
            <p:nvPr/>
          </p:nvSpPr>
          <p:spPr bwMode="auto">
            <a:xfrm>
              <a:off x="3061" y="837"/>
              <a:ext cx="2467" cy="518"/>
            </a:xfrm>
            <a:prstGeom prst="rect">
              <a:avLst/>
            </a:prstGeom>
            <a:solidFill>
              <a:schemeClr val="bg1"/>
            </a:solidFill>
            <a:ln w="9525">
              <a:noFill/>
              <a:miter lim="800000"/>
              <a:headEnd/>
              <a:tailEnd/>
            </a:ln>
          </p:spPr>
          <p:txBody>
            <a:bodyPr wrap="none">
              <a:spAutoFit/>
            </a:bodyPr>
            <a:lstStyle/>
            <a:p>
              <a:pPr algn="ctr"/>
              <a:r>
                <a:rPr lang="en-US" altLang="ja-JP" sz="2400"/>
                <a:t>Gamma Rays</a:t>
              </a:r>
            </a:p>
            <a:p>
              <a:pPr algn="ctr"/>
              <a:r>
                <a:rPr lang="en-US" altLang="ja-JP" sz="2400"/>
                <a:t>from Inner Galactic Plane </a:t>
              </a:r>
            </a:p>
          </p:txBody>
        </p:sp>
        <p:sp>
          <p:nvSpPr>
            <p:cNvPr id="24593" name="Rectangle 63"/>
            <p:cNvSpPr>
              <a:spLocks noChangeArrowheads="1"/>
            </p:cNvSpPr>
            <p:nvPr/>
          </p:nvSpPr>
          <p:spPr bwMode="auto">
            <a:xfrm>
              <a:off x="4332" y="1389"/>
              <a:ext cx="362" cy="2177"/>
            </a:xfrm>
            <a:prstGeom prst="rect">
              <a:avLst/>
            </a:prstGeom>
            <a:solidFill>
              <a:schemeClr val="accent2">
                <a:alpha val="50195"/>
              </a:schemeClr>
            </a:solidFill>
            <a:ln w="9525">
              <a:noFill/>
              <a:miter lim="800000"/>
              <a:headEnd/>
              <a:tailEnd/>
            </a:ln>
          </p:spPr>
          <p:txBody>
            <a:bodyPr wrap="none" anchor="ctr"/>
            <a:lstStyle/>
            <a:p>
              <a:endParaRPr lang="ja-JP" altLang="en-US"/>
            </a:p>
          </p:txBody>
        </p:sp>
      </p:grpSp>
      <p:sp>
        <p:nvSpPr>
          <p:cNvPr id="124992" name="Rectangle 64"/>
          <p:cNvSpPr>
            <a:spLocks noChangeArrowheads="1"/>
          </p:cNvSpPr>
          <p:nvPr/>
        </p:nvSpPr>
        <p:spPr bwMode="auto">
          <a:xfrm>
            <a:off x="7423150" y="2205038"/>
            <a:ext cx="1692275" cy="3443287"/>
          </a:xfrm>
          <a:prstGeom prst="rect">
            <a:avLst/>
          </a:prstGeom>
          <a:gradFill rotWithShape="1">
            <a:gsLst>
              <a:gs pos="0">
                <a:srgbClr val="FF0066">
                  <a:alpha val="50000"/>
                </a:srgbClr>
              </a:gs>
              <a:gs pos="100000">
                <a:srgbClr val="FF1070">
                  <a:alpha val="50000"/>
                </a:srgbClr>
              </a:gs>
            </a:gsLst>
            <a:lin ang="5400000" scaled="1"/>
          </a:gradFill>
          <a:ln w="38100">
            <a:noFill/>
            <a:miter lim="800000"/>
            <a:headEnd/>
            <a:tailEnd/>
          </a:ln>
        </p:spPr>
        <p:txBody>
          <a:bodyPr wrap="none" anchor="ct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ppt_w*0.05"/>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anim calcmode="lin" valueType="num">
                                      <p:cBhvr>
                                        <p:cTn id="18" dur="500" fill="hold"/>
                                        <p:tgtEl>
                                          <p:spTgt spid="6"/>
                                        </p:tgtEl>
                                        <p:attrNameLst>
                                          <p:attrName>ppt_x</p:attrName>
                                        </p:attrNameLst>
                                      </p:cBhvr>
                                      <p:tavLst>
                                        <p:tav tm="0">
                                          <p:val>
                                            <p:strVal val="#ppt_x-.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4992"/>
                                        </p:tgtEl>
                                        <p:attrNameLst>
                                          <p:attrName>style.visibility</p:attrName>
                                        </p:attrNameLst>
                                      </p:cBhvr>
                                      <p:to>
                                        <p:strVal val="visible"/>
                                      </p:to>
                                    </p:set>
                                    <p:anim calcmode="lin" valueType="num">
                                      <p:cBhvr additive="base">
                                        <p:cTn id="25" dur="500" fill="hold"/>
                                        <p:tgtEl>
                                          <p:spTgt spid="124992"/>
                                        </p:tgtEl>
                                        <p:attrNameLst>
                                          <p:attrName>ppt_x</p:attrName>
                                        </p:attrNameLst>
                                      </p:cBhvr>
                                      <p:tavLst>
                                        <p:tav tm="0">
                                          <p:val>
                                            <p:strVal val="#ppt_x"/>
                                          </p:val>
                                        </p:tav>
                                        <p:tav tm="100000">
                                          <p:val>
                                            <p:strVal val="#ppt_x"/>
                                          </p:val>
                                        </p:tav>
                                      </p:tavLst>
                                    </p:anim>
                                    <p:anim calcmode="lin" valueType="num">
                                      <p:cBhvr additive="base">
                                        <p:cTn id="26" dur="500" fill="hold"/>
                                        <p:tgtEl>
                                          <p:spTgt spid="1249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9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 5"/>
          <p:cNvSpPr>
            <a:spLocks noGrp="1"/>
          </p:cNvSpPr>
          <p:nvPr>
            <p:ph type="sldNum" sz="quarter" idx="12"/>
          </p:nvPr>
        </p:nvSpPr>
        <p:spPr/>
        <p:txBody>
          <a:bodyPr/>
          <a:lstStyle/>
          <a:p>
            <a:pPr>
              <a:defRPr/>
            </a:pPr>
            <a:fld id="{E01EAE3C-E88F-4651-AE2C-3F0CB1CC706A}" type="slidenum">
              <a:rPr lang="en-US" altLang="ja-JP"/>
              <a:pPr>
                <a:defRPr/>
              </a:pPr>
              <a:t>23</a:t>
            </a:fld>
            <a:endParaRPr lang="en-US" altLang="ja-JP"/>
          </a:p>
        </p:txBody>
      </p:sp>
      <p:pic>
        <p:nvPicPr>
          <p:cNvPr id="25603" name="Picture 13"/>
          <p:cNvPicPr>
            <a:picLocks noChangeAspect="1" noChangeArrowheads="1"/>
          </p:cNvPicPr>
          <p:nvPr/>
        </p:nvPicPr>
        <p:blipFill>
          <a:blip r:embed="rId3" cstate="print"/>
          <a:srcRect l="8076" t="18300" r="16154" b="8578"/>
          <a:stretch>
            <a:fillRect/>
          </a:stretch>
        </p:blipFill>
        <p:spPr bwMode="auto">
          <a:xfrm>
            <a:off x="-107950" y="188913"/>
            <a:ext cx="6753225" cy="4606925"/>
          </a:xfrm>
          <a:prstGeom prst="rect">
            <a:avLst/>
          </a:prstGeom>
          <a:noFill/>
          <a:ln w="9525">
            <a:noFill/>
            <a:miter lim="800000"/>
            <a:headEnd/>
            <a:tailEnd/>
          </a:ln>
        </p:spPr>
      </p:pic>
      <p:pic>
        <p:nvPicPr>
          <p:cNvPr id="25604" name="Picture 23" descr="houikigou"/>
          <p:cNvPicPr>
            <a:picLocks noChangeAspect="1" noChangeArrowheads="1"/>
          </p:cNvPicPr>
          <p:nvPr/>
        </p:nvPicPr>
        <p:blipFill>
          <a:blip r:embed="rId4" cstate="print"/>
          <a:srcRect/>
          <a:stretch>
            <a:fillRect/>
          </a:stretch>
        </p:blipFill>
        <p:spPr bwMode="auto">
          <a:xfrm rot="-7500000">
            <a:off x="775494" y="543719"/>
            <a:ext cx="561975" cy="744537"/>
          </a:xfrm>
          <a:prstGeom prst="rect">
            <a:avLst/>
          </a:prstGeom>
          <a:noFill/>
          <a:ln w="9525">
            <a:noFill/>
            <a:miter lim="800000"/>
            <a:headEnd/>
            <a:tailEnd/>
          </a:ln>
        </p:spPr>
      </p:pic>
      <p:grpSp>
        <p:nvGrpSpPr>
          <p:cNvPr id="2" name="Group 34"/>
          <p:cNvGrpSpPr>
            <a:grpSpLocks/>
          </p:cNvGrpSpPr>
          <p:nvPr/>
        </p:nvGrpSpPr>
        <p:grpSpPr bwMode="auto">
          <a:xfrm>
            <a:off x="1476375" y="115888"/>
            <a:ext cx="7548563" cy="4124325"/>
            <a:chOff x="930" y="73"/>
            <a:chExt cx="4755" cy="2598"/>
          </a:xfrm>
        </p:grpSpPr>
        <p:sp>
          <p:nvSpPr>
            <p:cNvPr id="25611" name="Rectangle 28"/>
            <p:cNvSpPr>
              <a:spLocks noChangeArrowheads="1"/>
            </p:cNvSpPr>
            <p:nvPr/>
          </p:nvSpPr>
          <p:spPr bwMode="auto">
            <a:xfrm>
              <a:off x="975" y="1616"/>
              <a:ext cx="635" cy="560"/>
            </a:xfrm>
            <a:prstGeom prst="rect">
              <a:avLst/>
            </a:prstGeom>
            <a:noFill/>
            <a:ln w="57150" algn="ctr">
              <a:solidFill>
                <a:srgbClr val="333399"/>
              </a:solidFill>
              <a:miter lim="800000"/>
              <a:headEnd/>
              <a:tailEnd/>
            </a:ln>
          </p:spPr>
          <p:txBody>
            <a:bodyPr wrap="none" anchor="ctr"/>
            <a:lstStyle/>
            <a:p>
              <a:endParaRPr lang="ja-JP" altLang="en-US"/>
            </a:p>
          </p:txBody>
        </p:sp>
        <p:sp>
          <p:nvSpPr>
            <p:cNvPr id="25612" name="Line 30"/>
            <p:cNvSpPr>
              <a:spLocks noChangeShapeType="1"/>
            </p:cNvSpPr>
            <p:nvPr/>
          </p:nvSpPr>
          <p:spPr bwMode="auto">
            <a:xfrm flipV="1">
              <a:off x="974" y="119"/>
              <a:ext cx="2541" cy="1496"/>
            </a:xfrm>
            <a:prstGeom prst="line">
              <a:avLst/>
            </a:prstGeom>
            <a:noFill/>
            <a:ln w="57150">
              <a:solidFill>
                <a:srgbClr val="333399"/>
              </a:solidFill>
              <a:round/>
              <a:headEnd/>
              <a:tailEnd/>
            </a:ln>
          </p:spPr>
          <p:txBody>
            <a:bodyPr wrap="none" anchor="ctr"/>
            <a:lstStyle/>
            <a:p>
              <a:endParaRPr lang="ja-JP" altLang="en-US"/>
            </a:p>
          </p:txBody>
        </p:sp>
        <p:sp>
          <p:nvSpPr>
            <p:cNvPr id="25613" name="Line 31"/>
            <p:cNvSpPr>
              <a:spLocks noChangeShapeType="1"/>
            </p:cNvSpPr>
            <p:nvPr/>
          </p:nvSpPr>
          <p:spPr bwMode="auto">
            <a:xfrm>
              <a:off x="930" y="2160"/>
              <a:ext cx="2789" cy="499"/>
            </a:xfrm>
            <a:prstGeom prst="line">
              <a:avLst/>
            </a:prstGeom>
            <a:noFill/>
            <a:ln w="57150">
              <a:solidFill>
                <a:srgbClr val="333399"/>
              </a:solidFill>
              <a:round/>
              <a:headEnd/>
              <a:tailEnd/>
            </a:ln>
          </p:spPr>
          <p:txBody>
            <a:bodyPr wrap="none" anchor="ctr"/>
            <a:lstStyle/>
            <a:p>
              <a:endParaRPr lang="ja-JP" altLang="en-US"/>
            </a:p>
          </p:txBody>
        </p:sp>
        <p:grpSp>
          <p:nvGrpSpPr>
            <p:cNvPr id="3" name="Group 33"/>
            <p:cNvGrpSpPr>
              <a:grpSpLocks/>
            </p:cNvGrpSpPr>
            <p:nvPr/>
          </p:nvGrpSpPr>
          <p:grpSpPr bwMode="auto">
            <a:xfrm>
              <a:off x="3507" y="73"/>
              <a:ext cx="2178" cy="2598"/>
              <a:chOff x="3515" y="106"/>
              <a:chExt cx="2178" cy="2598"/>
            </a:xfrm>
          </p:grpSpPr>
          <p:pic>
            <p:nvPicPr>
              <p:cNvPr id="25615" name="Picture 24"/>
              <p:cNvPicPr>
                <a:picLocks noChangeAspect="1" noChangeArrowheads="1"/>
              </p:cNvPicPr>
              <p:nvPr/>
            </p:nvPicPr>
            <p:blipFill>
              <a:blip r:embed="rId5" cstate="print"/>
              <a:srcRect t="49078" r="35252"/>
              <a:stretch>
                <a:fillRect/>
              </a:stretch>
            </p:blipFill>
            <p:spPr bwMode="auto">
              <a:xfrm>
                <a:off x="3560" y="586"/>
                <a:ext cx="2082" cy="2118"/>
              </a:xfrm>
              <a:prstGeom prst="rect">
                <a:avLst/>
              </a:prstGeom>
              <a:noFill/>
              <a:ln w="9525">
                <a:solidFill>
                  <a:schemeClr val="accent2"/>
                </a:solidFill>
                <a:miter lim="800000"/>
                <a:headEnd/>
                <a:tailEnd/>
              </a:ln>
            </p:spPr>
          </p:pic>
          <p:sp>
            <p:nvSpPr>
              <p:cNvPr id="25616" name="Text Box 25"/>
              <p:cNvSpPr txBox="1">
                <a:spLocks noChangeArrowheads="1"/>
              </p:cNvSpPr>
              <p:nvPr/>
            </p:nvSpPr>
            <p:spPr bwMode="auto">
              <a:xfrm>
                <a:off x="3515" y="106"/>
                <a:ext cx="2178" cy="1600"/>
              </a:xfrm>
              <a:prstGeom prst="rect">
                <a:avLst/>
              </a:prstGeom>
              <a:solidFill>
                <a:schemeClr val="bg1"/>
              </a:solidFill>
              <a:ln w="9525">
                <a:solidFill>
                  <a:schemeClr val="accent2"/>
                </a:solidFill>
                <a:miter lim="800000"/>
                <a:headEnd/>
                <a:tailEnd/>
              </a:ln>
            </p:spPr>
            <p:txBody>
              <a:bodyPr>
                <a:spAutoFit/>
              </a:bodyPr>
              <a:lstStyle/>
              <a:p>
                <a:r>
                  <a:rPr lang="en-US" altLang="ja-JP" sz="2000"/>
                  <a:t>Total detection area</a:t>
                </a:r>
                <a:r>
                  <a:rPr lang="ja-JP" altLang="en-US" sz="2000"/>
                  <a:t>　</a:t>
                </a:r>
              </a:p>
              <a:p>
                <a:r>
                  <a:rPr lang="ja-JP" altLang="en-US" sz="2000"/>
                  <a:t> </a:t>
                </a:r>
                <a:r>
                  <a:rPr lang="en-US" altLang="ja-JP" sz="2000"/>
                  <a:t>: </a:t>
                </a:r>
                <a:r>
                  <a:rPr lang="en-US" altLang="ja-JP" sz="2000" b="1">
                    <a:solidFill>
                      <a:schemeClr val="accent2"/>
                    </a:solidFill>
                  </a:rPr>
                  <a:t>560 m</a:t>
                </a:r>
                <a:r>
                  <a:rPr lang="en-US" altLang="ja-JP" sz="2000" b="1" baseline="30000">
                    <a:solidFill>
                      <a:schemeClr val="accent2"/>
                    </a:solidFill>
                  </a:rPr>
                  <a:t>2</a:t>
                </a:r>
              </a:p>
              <a:p>
                <a:r>
                  <a:rPr lang="en-US" altLang="ja-JP" sz="2000"/>
                  <a:t>Threshold energy</a:t>
                </a:r>
              </a:p>
              <a:p>
                <a:r>
                  <a:rPr lang="en-US" altLang="ja-JP" sz="2000"/>
                  <a:t> : </a:t>
                </a:r>
                <a:r>
                  <a:rPr lang="en-US" altLang="ja-JP" sz="2000" b="1">
                    <a:solidFill>
                      <a:schemeClr val="accent2"/>
                    </a:solidFill>
                  </a:rPr>
                  <a:t>1 GeV</a:t>
                </a:r>
              </a:p>
              <a:p>
                <a:r>
                  <a:rPr lang="en-US" altLang="ja-JP" sz="2000"/>
                  <a:t>The angular resolution</a:t>
                </a:r>
              </a:p>
              <a:p>
                <a:r>
                  <a:rPr lang="en-US" altLang="ja-JP" sz="2000"/>
                  <a:t> : </a:t>
                </a:r>
                <a:r>
                  <a:rPr lang="en-US" altLang="ja-JP" sz="2000">
                    <a:solidFill>
                      <a:schemeClr val="accent2"/>
                    </a:solidFill>
                  </a:rPr>
                  <a:t>~</a:t>
                </a:r>
                <a:r>
                  <a:rPr lang="en-US" altLang="ja-JP" sz="2000" b="1">
                    <a:solidFill>
                      <a:schemeClr val="accent2"/>
                    </a:solidFill>
                  </a:rPr>
                  <a:t>6 deg.</a:t>
                </a:r>
              </a:p>
              <a:p>
                <a:r>
                  <a:rPr lang="en-US" altLang="ja-JP" sz="2000"/>
                  <a:t>Matching with AS direction</a:t>
                </a:r>
              </a:p>
              <a:p>
                <a:r>
                  <a:rPr lang="en-US" altLang="ja-JP" sz="2000"/>
                  <a:t> : within </a:t>
                </a:r>
                <a:r>
                  <a:rPr lang="en-US" altLang="ja-JP" sz="2000" b="1">
                    <a:solidFill>
                      <a:schemeClr val="accent2"/>
                    </a:solidFill>
                  </a:rPr>
                  <a:t>10 deg.</a:t>
                </a:r>
              </a:p>
            </p:txBody>
          </p:sp>
        </p:grpSp>
      </p:grpSp>
      <p:grpSp>
        <p:nvGrpSpPr>
          <p:cNvPr id="4" name="Group 42"/>
          <p:cNvGrpSpPr>
            <a:grpSpLocks/>
          </p:cNvGrpSpPr>
          <p:nvPr/>
        </p:nvGrpSpPr>
        <p:grpSpPr bwMode="auto">
          <a:xfrm>
            <a:off x="117475" y="3944938"/>
            <a:ext cx="8775700" cy="2897187"/>
            <a:chOff x="110" y="2614"/>
            <a:chExt cx="5528" cy="1825"/>
          </a:xfrm>
        </p:grpSpPr>
        <p:pic>
          <p:nvPicPr>
            <p:cNvPr id="25608" name="Picture 12"/>
            <p:cNvPicPr>
              <a:picLocks noChangeAspect="1" noChangeArrowheads="1"/>
            </p:cNvPicPr>
            <p:nvPr/>
          </p:nvPicPr>
          <p:blipFill>
            <a:blip r:embed="rId6" cstate="print"/>
            <a:srcRect/>
            <a:stretch>
              <a:fillRect/>
            </a:stretch>
          </p:blipFill>
          <p:spPr bwMode="auto">
            <a:xfrm>
              <a:off x="111" y="2643"/>
              <a:ext cx="1854" cy="1677"/>
            </a:xfrm>
            <a:prstGeom prst="rect">
              <a:avLst/>
            </a:prstGeom>
            <a:blipFill dpi="0" rotWithShape="0">
              <a:blip cstate="print"/>
              <a:srcRect/>
              <a:stretch>
                <a:fillRect/>
              </a:stretch>
            </a:blipFill>
            <a:ln w="57150">
              <a:noFill/>
              <a:round/>
              <a:headEnd/>
              <a:tailEnd/>
            </a:ln>
          </p:spPr>
        </p:pic>
        <p:sp>
          <p:nvSpPr>
            <p:cNvPr id="25609" name="Text Box 26"/>
            <p:cNvSpPr txBox="1">
              <a:spLocks noChangeArrowheads="1"/>
            </p:cNvSpPr>
            <p:nvPr/>
          </p:nvSpPr>
          <p:spPr bwMode="auto">
            <a:xfrm>
              <a:off x="1927" y="3031"/>
              <a:ext cx="3711" cy="1408"/>
            </a:xfrm>
            <a:prstGeom prst="rect">
              <a:avLst/>
            </a:prstGeom>
            <a:solidFill>
              <a:schemeClr val="bg1"/>
            </a:solidFill>
            <a:ln w="9525">
              <a:solidFill>
                <a:srgbClr val="FF0000"/>
              </a:solidFill>
              <a:miter lim="800000"/>
              <a:headEnd/>
              <a:tailEnd/>
            </a:ln>
          </p:spPr>
          <p:txBody>
            <a:bodyPr wrap="none">
              <a:spAutoFit/>
            </a:bodyPr>
            <a:lstStyle/>
            <a:p>
              <a:r>
                <a:rPr lang="en-US" altLang="ja-JP" sz="2000"/>
                <a:t>Hexagonal grid of </a:t>
              </a:r>
              <a:r>
                <a:rPr lang="en-US" altLang="ja-JP" sz="2000" b="1">
                  <a:solidFill>
                    <a:srgbClr val="FF0000"/>
                  </a:solidFill>
                </a:rPr>
                <a:t>8 m</a:t>
              </a:r>
              <a:r>
                <a:rPr lang="en-US" altLang="ja-JP" sz="2000"/>
                <a:t> span, </a:t>
              </a:r>
              <a:r>
                <a:rPr lang="en-US" altLang="ja-JP" sz="2000" b="1">
                  <a:solidFill>
                    <a:srgbClr val="FF0000"/>
                  </a:solidFill>
                </a:rPr>
                <a:t>1 m</a:t>
              </a:r>
              <a:r>
                <a:rPr lang="en-US" altLang="ja-JP" sz="2000" b="1" baseline="30000">
                  <a:solidFill>
                    <a:srgbClr val="FF0000"/>
                  </a:solidFill>
                </a:rPr>
                <a:t>2</a:t>
              </a:r>
              <a:r>
                <a:rPr lang="en-US" altLang="ja-JP" sz="2000"/>
                <a:t> size</a:t>
              </a:r>
            </a:p>
            <a:p>
              <a:r>
                <a:rPr lang="en-US" altLang="ja-JP" sz="2000"/>
                <a:t>Full operation was started at Mar.2000</a:t>
              </a:r>
            </a:p>
            <a:p>
              <a:r>
                <a:rPr lang="en-US" altLang="ja-JP" sz="2000"/>
                <a:t>          Mar.2000 - </a:t>
              </a:r>
              <a:r>
                <a:rPr lang="en-US" altLang="ja-JP" sz="2000" b="1">
                  <a:solidFill>
                    <a:srgbClr val="FF0000"/>
                  </a:solidFill>
                </a:rPr>
                <a:t>217</a:t>
              </a:r>
              <a:r>
                <a:rPr lang="en-US" altLang="ja-JP" sz="2000"/>
                <a:t> scitilation detector(SD)s</a:t>
              </a:r>
            </a:p>
            <a:p>
              <a:r>
                <a:rPr lang="en-US" altLang="ja-JP" sz="2000"/>
                <a:t>          Oct.2001  - </a:t>
              </a:r>
              <a:r>
                <a:rPr lang="en-US" altLang="ja-JP" sz="2000" b="1">
                  <a:solidFill>
                    <a:srgbClr val="FF0000"/>
                  </a:solidFill>
                </a:rPr>
                <a:t>257</a:t>
              </a:r>
              <a:r>
                <a:rPr lang="en-US" altLang="ja-JP" sz="2000"/>
                <a:t> SDs</a:t>
              </a:r>
            </a:p>
            <a:p>
              <a:r>
                <a:rPr lang="en-US" altLang="ja-JP" sz="2000"/>
                <a:t>          Dec.2003 – </a:t>
              </a:r>
              <a:r>
                <a:rPr lang="en-US" altLang="ja-JP" sz="2000" b="1">
                  <a:solidFill>
                    <a:srgbClr val="FF0000"/>
                  </a:solidFill>
                </a:rPr>
                <a:t>289</a:t>
              </a:r>
              <a:r>
                <a:rPr lang="en-US" altLang="ja-JP" sz="2000"/>
                <a:t> SDs</a:t>
              </a:r>
            </a:p>
            <a:p>
              <a:r>
                <a:rPr lang="en-US" altLang="ja-JP" sz="2000"/>
                <a:t>Total effective area : ~ </a:t>
              </a:r>
              <a:r>
                <a:rPr lang="en-US" altLang="ja-JP" sz="2000" b="1">
                  <a:solidFill>
                    <a:srgbClr val="FF0000"/>
                  </a:solidFill>
                </a:rPr>
                <a:t>8600 m</a:t>
              </a:r>
              <a:r>
                <a:rPr lang="en-US" altLang="ja-JP" sz="2000" b="1" baseline="30000">
                  <a:solidFill>
                    <a:srgbClr val="FF0000"/>
                  </a:solidFill>
                </a:rPr>
                <a:t>2</a:t>
              </a:r>
            </a:p>
            <a:p>
              <a:r>
                <a:rPr lang="en-US" altLang="ja-JP" sz="2000"/>
                <a:t>Angular resolution : </a:t>
              </a:r>
              <a:r>
                <a:rPr lang="en-US" altLang="ja-JP" sz="2000" b="1">
                  <a:solidFill>
                    <a:srgbClr val="FF0000"/>
                  </a:solidFill>
                </a:rPr>
                <a:t>0.61 deg.</a:t>
              </a:r>
              <a:r>
                <a:rPr lang="en-US" altLang="ja-JP" sz="2000"/>
                <a:t>(&gt;70 TeV)</a:t>
              </a:r>
            </a:p>
          </p:txBody>
        </p:sp>
        <p:sp>
          <p:nvSpPr>
            <p:cNvPr id="25610" name="AutoShape 37"/>
            <p:cNvSpPr>
              <a:spLocks noChangeArrowheads="1"/>
            </p:cNvSpPr>
            <p:nvPr/>
          </p:nvSpPr>
          <p:spPr bwMode="auto">
            <a:xfrm>
              <a:off x="110" y="2614"/>
              <a:ext cx="1769" cy="1706"/>
            </a:xfrm>
            <a:prstGeom prst="wedgeRoundRectCallout">
              <a:avLst>
                <a:gd name="adj1" fmla="val -16366"/>
                <a:gd name="adj2" fmla="val -77079"/>
                <a:gd name="adj3" fmla="val 16667"/>
              </a:avLst>
            </a:prstGeom>
            <a:noFill/>
            <a:ln w="57150">
              <a:solidFill>
                <a:srgbClr val="FF0000"/>
              </a:solidFill>
              <a:miter lim="800000"/>
              <a:headEnd/>
              <a:tailEnd/>
            </a:ln>
          </p:spPr>
          <p:txBody>
            <a:bodyPr/>
            <a:lstStyle/>
            <a:p>
              <a:pPr algn="ctr"/>
              <a:endParaRPr lang="ja-JP" altLang="ja-JP"/>
            </a:p>
          </p:txBody>
        </p:sp>
      </p:grpSp>
      <p:sp>
        <p:nvSpPr>
          <p:cNvPr id="25607" name="Rectangle 41"/>
          <p:cNvSpPr>
            <a:spLocks noGrp="1" noChangeArrowheads="1"/>
          </p:cNvSpPr>
          <p:nvPr>
            <p:ph type="title"/>
          </p:nvPr>
        </p:nvSpPr>
        <p:spPr>
          <a:xfrm>
            <a:off x="457200" y="3175"/>
            <a:ext cx="8229600" cy="1143000"/>
          </a:xfrm>
          <a:noFill/>
        </p:spPr>
        <p:txBody>
          <a:bodyPr/>
          <a:lstStyle/>
          <a:p>
            <a:pPr algn="l" eaLnBrk="1" hangingPunct="1"/>
            <a:r>
              <a:rPr lang="en-US" altLang="ja-JP" smtClean="0">
                <a:latin typeface="Comic Sans MS" pitchFamily="66" charset="0"/>
              </a:rPr>
              <a:t>        GRAPES-3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0.05"/>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anim calcmode="lin" valueType="num">
                                      <p:cBhvr>
                                        <p:cTn id="18" dur="500" fill="hold"/>
                                        <p:tgtEl>
                                          <p:spTgt spid="2"/>
                                        </p:tgtEl>
                                        <p:attrNameLst>
                                          <p:attrName>ppt_x</p:attrName>
                                        </p:attrNameLst>
                                      </p:cBhvr>
                                      <p:tavLst>
                                        <p:tav tm="0">
                                          <p:val>
                                            <p:strVal val="#ppt_x-.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スライド番号プレースホルダ 4"/>
          <p:cNvSpPr>
            <a:spLocks noGrp="1"/>
          </p:cNvSpPr>
          <p:nvPr>
            <p:ph type="sldNum" sz="quarter" idx="12"/>
          </p:nvPr>
        </p:nvSpPr>
        <p:spPr/>
        <p:txBody>
          <a:bodyPr/>
          <a:lstStyle/>
          <a:p>
            <a:pPr>
              <a:defRPr/>
            </a:pPr>
            <a:fld id="{8395B8AD-562C-45DD-B7BB-0A554F2A536A}" type="slidenum">
              <a:rPr lang="en-US" altLang="ja-JP"/>
              <a:pPr>
                <a:defRPr/>
              </a:pPr>
              <a:t>24</a:t>
            </a:fld>
            <a:endParaRPr lang="en-US" altLang="ja-JP"/>
          </a:p>
        </p:txBody>
      </p:sp>
      <p:grpSp>
        <p:nvGrpSpPr>
          <p:cNvPr id="2" name="Group 76"/>
          <p:cNvGrpSpPr>
            <a:grpSpLocks/>
          </p:cNvGrpSpPr>
          <p:nvPr/>
        </p:nvGrpSpPr>
        <p:grpSpPr bwMode="auto">
          <a:xfrm>
            <a:off x="3924300" y="981075"/>
            <a:ext cx="5476875" cy="3838575"/>
            <a:chOff x="-250" y="1657"/>
            <a:chExt cx="3450" cy="2418"/>
          </a:xfrm>
        </p:grpSpPr>
        <p:pic>
          <p:nvPicPr>
            <p:cNvPr id="26645" name="Picture 29"/>
            <p:cNvPicPr>
              <a:picLocks noChangeAspect="1" noChangeArrowheads="1"/>
            </p:cNvPicPr>
            <p:nvPr/>
          </p:nvPicPr>
          <p:blipFill>
            <a:blip r:embed="rId3" cstate="print"/>
            <a:srcRect/>
            <a:stretch>
              <a:fillRect/>
            </a:stretch>
          </p:blipFill>
          <p:spPr bwMode="auto">
            <a:xfrm>
              <a:off x="-250" y="1661"/>
              <a:ext cx="3450" cy="2414"/>
            </a:xfrm>
            <a:prstGeom prst="rect">
              <a:avLst/>
            </a:prstGeom>
            <a:blipFill dpi="0" rotWithShape="0">
              <a:blip cstate="print"/>
              <a:srcRect/>
              <a:stretch>
                <a:fillRect/>
              </a:stretch>
            </a:blipFill>
            <a:ln w="36068">
              <a:noFill/>
              <a:round/>
              <a:headEnd/>
              <a:tailEnd/>
            </a:ln>
          </p:spPr>
        </p:pic>
        <p:sp>
          <p:nvSpPr>
            <p:cNvPr id="26646" name="Rectangle 31"/>
            <p:cNvSpPr>
              <a:spLocks noChangeAspect="1" noChangeArrowheads="1"/>
            </p:cNvSpPr>
            <p:nvPr/>
          </p:nvSpPr>
          <p:spPr bwMode="auto">
            <a:xfrm>
              <a:off x="1474" y="1657"/>
              <a:ext cx="1719" cy="2408"/>
            </a:xfrm>
            <a:prstGeom prst="rect">
              <a:avLst/>
            </a:prstGeom>
            <a:solidFill>
              <a:schemeClr val="bg1"/>
            </a:solidFill>
            <a:ln w="9525">
              <a:noFill/>
              <a:miter lim="800000"/>
              <a:headEnd/>
              <a:tailEnd/>
            </a:ln>
          </p:spPr>
          <p:txBody>
            <a:bodyPr wrap="none" anchor="ctr"/>
            <a:lstStyle/>
            <a:p>
              <a:endParaRPr lang="ja-JP" altLang="en-US"/>
            </a:p>
          </p:txBody>
        </p:sp>
      </p:grpSp>
      <p:pic>
        <p:nvPicPr>
          <p:cNvPr id="26628" name="Picture 74"/>
          <p:cNvPicPr>
            <a:picLocks noChangeAspect="1" noChangeArrowheads="1"/>
          </p:cNvPicPr>
          <p:nvPr/>
        </p:nvPicPr>
        <p:blipFill>
          <a:blip r:embed="rId4" cstate="print"/>
          <a:srcRect/>
          <a:stretch>
            <a:fillRect/>
          </a:stretch>
        </p:blipFill>
        <p:spPr bwMode="auto">
          <a:xfrm>
            <a:off x="0" y="1268413"/>
            <a:ext cx="2886075" cy="3302000"/>
          </a:xfrm>
          <a:prstGeom prst="rect">
            <a:avLst/>
          </a:prstGeom>
          <a:noFill/>
          <a:ln w="9525">
            <a:noFill/>
            <a:miter lim="800000"/>
            <a:headEnd/>
            <a:tailEnd/>
          </a:ln>
        </p:spPr>
      </p:pic>
      <p:sp>
        <p:nvSpPr>
          <p:cNvPr id="26629" name="Rectangle 21"/>
          <p:cNvSpPr>
            <a:spLocks noChangeArrowheads="1"/>
          </p:cNvSpPr>
          <p:nvPr/>
        </p:nvSpPr>
        <p:spPr bwMode="auto">
          <a:xfrm>
            <a:off x="457200" y="115888"/>
            <a:ext cx="8229600" cy="1143000"/>
          </a:xfrm>
          <a:prstGeom prst="rect">
            <a:avLst/>
          </a:prstGeom>
          <a:noFill/>
          <a:ln w="9525">
            <a:noFill/>
            <a:miter lim="800000"/>
            <a:headEnd/>
            <a:tailEnd/>
          </a:ln>
        </p:spPr>
        <p:txBody>
          <a:bodyPr anchor="ctr"/>
          <a:lstStyle/>
          <a:p>
            <a:pPr algn="ctr"/>
            <a:r>
              <a:rPr lang="en-US" altLang="ja-JP" sz="4400">
                <a:solidFill>
                  <a:schemeClr val="tx2"/>
                </a:solidFill>
              </a:rPr>
              <a:t>CRs Rejection in GRAPES-3</a:t>
            </a:r>
          </a:p>
        </p:txBody>
      </p:sp>
      <p:sp>
        <p:nvSpPr>
          <p:cNvPr id="26630" name="Text Box 75"/>
          <p:cNvSpPr txBox="1">
            <a:spLocks noChangeArrowheads="1"/>
          </p:cNvSpPr>
          <p:nvPr/>
        </p:nvSpPr>
        <p:spPr bwMode="auto">
          <a:xfrm>
            <a:off x="684213" y="4652963"/>
            <a:ext cx="4476750" cy="1779587"/>
          </a:xfrm>
          <a:prstGeom prst="rect">
            <a:avLst/>
          </a:prstGeom>
          <a:noFill/>
          <a:ln w="9525">
            <a:solidFill>
              <a:srgbClr val="FF0000"/>
            </a:solidFill>
            <a:miter lim="800000"/>
            <a:headEnd/>
            <a:tailEnd/>
          </a:ln>
        </p:spPr>
        <p:txBody>
          <a:bodyPr wrap="none">
            <a:spAutoFit/>
          </a:bodyPr>
          <a:lstStyle/>
          <a:p>
            <a:r>
              <a:rPr lang="en-US" altLang="ja-JP" sz="2000">
                <a:latin typeface="Symbol" pitchFamily="18" charset="2"/>
              </a:rPr>
              <a:t> m</a:t>
            </a:r>
            <a:r>
              <a:rPr lang="en-US" altLang="ja-JP" sz="2000"/>
              <a:t>-cut ; </a:t>
            </a:r>
            <a:r>
              <a:rPr lang="en-US" altLang="ja-JP" sz="2000" b="1">
                <a:solidFill>
                  <a:srgbClr val="FF0000"/>
                </a:solidFill>
              </a:rPr>
              <a:t>“Gamma rays” = “N</a:t>
            </a:r>
            <a:r>
              <a:rPr lang="en-US" altLang="ja-JP" sz="2000" b="1" baseline="-25000">
                <a:solidFill>
                  <a:srgbClr val="FF0000"/>
                </a:solidFill>
                <a:latin typeface="Symbol" pitchFamily="18" charset="2"/>
              </a:rPr>
              <a:t>m</a:t>
            </a:r>
            <a:r>
              <a:rPr lang="en-US" altLang="ja-JP" sz="2000" b="1">
                <a:solidFill>
                  <a:srgbClr val="FF0000"/>
                </a:solidFill>
              </a:rPr>
              <a:t> = 0”</a:t>
            </a:r>
          </a:p>
          <a:p>
            <a:endParaRPr lang="en-US" altLang="ja-JP"/>
          </a:p>
          <a:p>
            <a:r>
              <a:rPr lang="en-US" altLang="ja-JP"/>
              <a:t>Reject 60% of CRs</a:t>
            </a:r>
          </a:p>
          <a:p>
            <a:r>
              <a:rPr lang="en-US" altLang="ja-JP"/>
              <a:t>             (for E &gt; 14 TeV, @the farthest)</a:t>
            </a:r>
          </a:p>
          <a:p>
            <a:r>
              <a:rPr lang="en-US" altLang="ja-JP"/>
              <a:t>Retain 80 % of Gamma rays</a:t>
            </a:r>
          </a:p>
          <a:p>
            <a:r>
              <a:rPr lang="en-US" altLang="ja-JP"/>
              <a:t>             (for E &lt; 80 TeV, @the nearest)</a:t>
            </a:r>
          </a:p>
        </p:txBody>
      </p:sp>
      <p:sp>
        <p:nvSpPr>
          <p:cNvPr id="26631" name="AutoShape 83"/>
          <p:cNvSpPr>
            <a:spLocks noChangeArrowheads="1"/>
          </p:cNvSpPr>
          <p:nvPr/>
        </p:nvSpPr>
        <p:spPr bwMode="auto">
          <a:xfrm>
            <a:off x="6553200" y="1555750"/>
            <a:ext cx="2627313" cy="936625"/>
          </a:xfrm>
          <a:prstGeom prst="wedgeRoundRectCallout">
            <a:avLst>
              <a:gd name="adj1" fmla="val -51690"/>
              <a:gd name="adj2" fmla="val 57625"/>
              <a:gd name="adj3" fmla="val 16667"/>
            </a:avLst>
          </a:prstGeom>
          <a:solidFill>
            <a:schemeClr val="accent1"/>
          </a:solidFill>
          <a:ln w="9525">
            <a:solidFill>
              <a:schemeClr val="tx1"/>
            </a:solidFill>
            <a:miter lim="800000"/>
            <a:headEnd/>
            <a:tailEnd/>
          </a:ln>
        </p:spPr>
        <p:txBody>
          <a:bodyPr/>
          <a:lstStyle/>
          <a:p>
            <a:r>
              <a:rPr lang="en-US" altLang="ja-JP"/>
              <a:t>CORSIKA ver. 6.50</a:t>
            </a:r>
          </a:p>
          <a:p>
            <a:r>
              <a:rPr lang="en-US" altLang="ja-JP"/>
              <a:t>Primary : </a:t>
            </a:r>
            <a:r>
              <a:rPr lang="en-US" altLang="ja-JP" b="1">
                <a:latin typeface="Symbol" pitchFamily="18" charset="2"/>
              </a:rPr>
              <a:t>g</a:t>
            </a:r>
            <a:r>
              <a:rPr lang="en-US" altLang="ja-JP"/>
              <a:t>-ray</a:t>
            </a:r>
          </a:p>
          <a:p>
            <a:r>
              <a:rPr lang="en-US" altLang="ja-JP"/>
              <a:t>Energy : 10 - 10</a:t>
            </a:r>
            <a:r>
              <a:rPr lang="en-US" altLang="ja-JP" baseline="30000"/>
              <a:t>3</a:t>
            </a:r>
            <a:r>
              <a:rPr lang="en-US" altLang="ja-JP"/>
              <a:t>TeV</a:t>
            </a:r>
          </a:p>
        </p:txBody>
      </p:sp>
      <p:sp>
        <p:nvSpPr>
          <p:cNvPr id="26632" name="Text Box 84"/>
          <p:cNvSpPr txBox="1">
            <a:spLocks noChangeArrowheads="1"/>
          </p:cNvSpPr>
          <p:nvPr/>
        </p:nvSpPr>
        <p:spPr bwMode="auto">
          <a:xfrm>
            <a:off x="879475" y="1149350"/>
            <a:ext cx="1292225" cy="366713"/>
          </a:xfrm>
          <a:prstGeom prst="rect">
            <a:avLst/>
          </a:prstGeom>
          <a:solidFill>
            <a:schemeClr val="bg1"/>
          </a:solidFill>
          <a:ln w="9525">
            <a:noFill/>
            <a:miter lim="800000"/>
            <a:headEnd/>
            <a:tailEnd/>
          </a:ln>
        </p:spPr>
        <p:txBody>
          <a:bodyPr wrap="none">
            <a:spAutoFit/>
          </a:bodyPr>
          <a:lstStyle/>
          <a:p>
            <a:r>
              <a:rPr lang="en-US" altLang="ja-JP">
                <a:solidFill>
                  <a:srgbClr val="FF0000"/>
                </a:solidFill>
              </a:rPr>
              <a:t>N</a:t>
            </a:r>
            <a:r>
              <a:rPr lang="en-US" altLang="ja-JP" baseline="-25000">
                <a:solidFill>
                  <a:srgbClr val="FF0000"/>
                </a:solidFill>
                <a:latin typeface="Symbol" pitchFamily="18" charset="2"/>
              </a:rPr>
              <a:t>m</a:t>
            </a:r>
            <a:r>
              <a:rPr lang="en-US" altLang="ja-JP" baseline="-25000">
                <a:solidFill>
                  <a:srgbClr val="FF0000"/>
                </a:solidFill>
              </a:rPr>
              <a:t> = 0 </a:t>
            </a:r>
            <a:r>
              <a:rPr lang="en-US" altLang="ja-JP">
                <a:solidFill>
                  <a:srgbClr val="FF0000"/>
                </a:solidFill>
              </a:rPr>
              <a:t>/ N</a:t>
            </a:r>
            <a:r>
              <a:rPr lang="en-US" altLang="ja-JP" baseline="-25000">
                <a:solidFill>
                  <a:srgbClr val="FF0000"/>
                </a:solidFill>
              </a:rPr>
              <a:t>all</a:t>
            </a:r>
          </a:p>
        </p:txBody>
      </p:sp>
      <p:grpSp>
        <p:nvGrpSpPr>
          <p:cNvPr id="3" name="Group 87"/>
          <p:cNvGrpSpPr>
            <a:grpSpLocks/>
          </p:cNvGrpSpPr>
          <p:nvPr/>
        </p:nvGrpSpPr>
        <p:grpSpPr bwMode="auto">
          <a:xfrm>
            <a:off x="0" y="1268413"/>
            <a:ext cx="730250" cy="3168650"/>
            <a:chOff x="0" y="799"/>
            <a:chExt cx="460" cy="1996"/>
          </a:xfrm>
        </p:grpSpPr>
        <p:sp>
          <p:nvSpPr>
            <p:cNvPr id="26643" name="Rectangle 86"/>
            <p:cNvSpPr>
              <a:spLocks noChangeArrowheads="1"/>
            </p:cNvSpPr>
            <p:nvPr/>
          </p:nvSpPr>
          <p:spPr bwMode="auto">
            <a:xfrm>
              <a:off x="0" y="799"/>
              <a:ext cx="385" cy="1996"/>
            </a:xfrm>
            <a:prstGeom prst="rect">
              <a:avLst/>
            </a:prstGeom>
            <a:solidFill>
              <a:schemeClr val="bg1"/>
            </a:solidFill>
            <a:ln w="9525">
              <a:noFill/>
              <a:miter lim="800000"/>
              <a:headEnd/>
              <a:tailEnd/>
            </a:ln>
          </p:spPr>
          <p:txBody>
            <a:bodyPr wrap="none" anchor="ctr"/>
            <a:lstStyle/>
            <a:p>
              <a:endParaRPr lang="ja-JP" altLang="en-US"/>
            </a:p>
          </p:txBody>
        </p:sp>
        <p:sp>
          <p:nvSpPr>
            <p:cNvPr id="26644" name="Text Box 85"/>
            <p:cNvSpPr txBox="1">
              <a:spLocks noChangeArrowheads="1"/>
            </p:cNvSpPr>
            <p:nvPr/>
          </p:nvSpPr>
          <p:spPr bwMode="auto">
            <a:xfrm>
              <a:off x="103" y="811"/>
              <a:ext cx="357" cy="1877"/>
            </a:xfrm>
            <a:prstGeom prst="rect">
              <a:avLst/>
            </a:prstGeom>
            <a:noFill/>
            <a:ln w="9525">
              <a:noFill/>
              <a:miter lim="800000"/>
              <a:headEnd/>
              <a:tailEnd/>
            </a:ln>
          </p:spPr>
          <p:txBody>
            <a:bodyPr>
              <a:spAutoFit/>
            </a:bodyPr>
            <a:lstStyle/>
            <a:p>
              <a:r>
                <a:rPr lang="en-US" altLang="ja-JP" sz="1400"/>
                <a:t> (%)</a:t>
              </a:r>
              <a:endParaRPr lang="en-US" altLang="ja-JP" sz="800"/>
            </a:p>
            <a:p>
              <a:r>
                <a:rPr lang="en-US" altLang="ja-JP" sz="1400"/>
                <a:t>100</a:t>
              </a:r>
            </a:p>
            <a:p>
              <a:endParaRPr lang="en-US" altLang="ja-JP" sz="1400"/>
            </a:p>
            <a:p>
              <a:endParaRPr lang="en-US" altLang="ja-JP" sz="1000"/>
            </a:p>
            <a:p>
              <a:r>
                <a:rPr lang="en-US" altLang="ja-JP" sz="1400"/>
                <a:t>   10</a:t>
              </a:r>
            </a:p>
            <a:p>
              <a:endParaRPr lang="en-US" altLang="ja-JP" sz="1400"/>
            </a:p>
            <a:p>
              <a:endParaRPr lang="en-US" altLang="ja-JP" sz="1200"/>
            </a:p>
            <a:p>
              <a:r>
                <a:rPr lang="en-US" altLang="ja-JP" sz="1400"/>
                <a:t>     1</a:t>
              </a:r>
            </a:p>
            <a:p>
              <a:endParaRPr lang="en-US" altLang="ja-JP" sz="1400"/>
            </a:p>
            <a:p>
              <a:endParaRPr lang="en-US" altLang="ja-JP" sz="1400"/>
            </a:p>
            <a:p>
              <a:r>
                <a:rPr lang="en-US" altLang="ja-JP" sz="1400"/>
                <a:t>  0.1</a:t>
              </a:r>
            </a:p>
            <a:p>
              <a:endParaRPr lang="en-US" altLang="ja-JP" sz="1400"/>
            </a:p>
            <a:p>
              <a:endParaRPr lang="en-US" altLang="ja-JP" sz="1400"/>
            </a:p>
            <a:p>
              <a:r>
                <a:rPr lang="en-US" altLang="ja-JP" sz="1400"/>
                <a:t>0.01</a:t>
              </a:r>
            </a:p>
          </p:txBody>
        </p:sp>
      </p:grpSp>
      <p:grpSp>
        <p:nvGrpSpPr>
          <p:cNvPr id="4" name="Group 88"/>
          <p:cNvGrpSpPr>
            <a:grpSpLocks/>
          </p:cNvGrpSpPr>
          <p:nvPr/>
        </p:nvGrpSpPr>
        <p:grpSpPr bwMode="auto">
          <a:xfrm>
            <a:off x="3779838" y="1341438"/>
            <a:ext cx="730250" cy="3168650"/>
            <a:chOff x="0" y="799"/>
            <a:chExt cx="460" cy="1996"/>
          </a:xfrm>
        </p:grpSpPr>
        <p:sp>
          <p:nvSpPr>
            <p:cNvPr id="26641" name="Rectangle 89"/>
            <p:cNvSpPr>
              <a:spLocks noChangeArrowheads="1"/>
            </p:cNvSpPr>
            <p:nvPr/>
          </p:nvSpPr>
          <p:spPr bwMode="auto">
            <a:xfrm>
              <a:off x="0" y="799"/>
              <a:ext cx="385" cy="1996"/>
            </a:xfrm>
            <a:prstGeom prst="rect">
              <a:avLst/>
            </a:prstGeom>
            <a:solidFill>
              <a:schemeClr val="bg1"/>
            </a:solidFill>
            <a:ln w="9525">
              <a:noFill/>
              <a:miter lim="800000"/>
              <a:headEnd/>
              <a:tailEnd/>
            </a:ln>
          </p:spPr>
          <p:txBody>
            <a:bodyPr wrap="none" anchor="ctr"/>
            <a:lstStyle/>
            <a:p>
              <a:endParaRPr lang="ja-JP" altLang="en-US"/>
            </a:p>
          </p:txBody>
        </p:sp>
        <p:sp>
          <p:nvSpPr>
            <p:cNvPr id="26642" name="Text Box 90"/>
            <p:cNvSpPr txBox="1">
              <a:spLocks noChangeArrowheads="1"/>
            </p:cNvSpPr>
            <p:nvPr/>
          </p:nvSpPr>
          <p:spPr bwMode="auto">
            <a:xfrm>
              <a:off x="103" y="811"/>
              <a:ext cx="357" cy="1821"/>
            </a:xfrm>
            <a:prstGeom prst="rect">
              <a:avLst/>
            </a:prstGeom>
            <a:noFill/>
            <a:ln w="9525">
              <a:noFill/>
              <a:miter lim="800000"/>
              <a:headEnd/>
              <a:tailEnd/>
            </a:ln>
          </p:spPr>
          <p:txBody>
            <a:bodyPr>
              <a:spAutoFit/>
            </a:bodyPr>
            <a:lstStyle/>
            <a:p>
              <a:r>
                <a:rPr lang="en-US" altLang="ja-JP" sz="1400"/>
                <a:t> (%)</a:t>
              </a:r>
            </a:p>
            <a:p>
              <a:endParaRPr lang="en-US" altLang="ja-JP" sz="800"/>
            </a:p>
            <a:p>
              <a:r>
                <a:rPr lang="en-US" altLang="ja-JP" sz="1400"/>
                <a:t> 100</a:t>
              </a:r>
            </a:p>
            <a:p>
              <a:endParaRPr lang="en-US" altLang="ja-JP" sz="1000"/>
            </a:p>
            <a:p>
              <a:endParaRPr lang="en-US" altLang="ja-JP" sz="1000"/>
            </a:p>
            <a:p>
              <a:r>
                <a:rPr lang="en-US" altLang="ja-JP" sz="1400"/>
                <a:t>   90</a:t>
              </a:r>
            </a:p>
            <a:p>
              <a:endParaRPr lang="en-US" altLang="ja-JP" sz="1400"/>
            </a:p>
            <a:p>
              <a:r>
                <a:rPr lang="en-US" altLang="ja-JP" sz="1400"/>
                <a:t>   80</a:t>
              </a:r>
            </a:p>
            <a:p>
              <a:endParaRPr lang="en-US" altLang="ja-JP" sz="1400"/>
            </a:p>
            <a:p>
              <a:r>
                <a:rPr lang="en-US" altLang="ja-JP" sz="1400"/>
                <a:t>   70</a:t>
              </a:r>
            </a:p>
            <a:p>
              <a:endParaRPr lang="en-US" altLang="ja-JP" sz="1600"/>
            </a:p>
            <a:p>
              <a:r>
                <a:rPr lang="en-US" altLang="ja-JP" sz="1400"/>
                <a:t>   60</a:t>
              </a:r>
            </a:p>
            <a:p>
              <a:endParaRPr lang="en-US" altLang="ja-JP" sz="1400"/>
            </a:p>
            <a:p>
              <a:r>
                <a:rPr lang="en-US" altLang="ja-JP" sz="1400"/>
                <a:t>   50</a:t>
              </a:r>
            </a:p>
          </p:txBody>
        </p:sp>
      </p:grpSp>
      <p:sp>
        <p:nvSpPr>
          <p:cNvPr id="26635" name="AutoShape 82"/>
          <p:cNvSpPr>
            <a:spLocks noChangeArrowheads="1"/>
          </p:cNvSpPr>
          <p:nvPr/>
        </p:nvSpPr>
        <p:spPr bwMode="auto">
          <a:xfrm>
            <a:off x="2195513" y="2708275"/>
            <a:ext cx="1800225" cy="647700"/>
          </a:xfrm>
          <a:prstGeom prst="wedgeRoundRectCallout">
            <a:avLst>
              <a:gd name="adj1" fmla="val -45505"/>
              <a:gd name="adj2" fmla="val 56861"/>
              <a:gd name="adj3" fmla="val 16667"/>
            </a:avLst>
          </a:prstGeom>
          <a:solidFill>
            <a:schemeClr val="accent1"/>
          </a:solidFill>
          <a:ln w="9525">
            <a:solidFill>
              <a:schemeClr val="tx1"/>
            </a:solidFill>
            <a:miter lim="800000"/>
            <a:headEnd/>
            <a:tailEnd/>
          </a:ln>
        </p:spPr>
        <p:txBody>
          <a:bodyPr/>
          <a:lstStyle/>
          <a:p>
            <a:r>
              <a:rPr lang="en-US" altLang="ja-JP"/>
              <a:t>Real data</a:t>
            </a:r>
          </a:p>
          <a:p>
            <a:r>
              <a:rPr lang="en-US" altLang="ja-JP"/>
              <a:t>= almost CRs</a:t>
            </a:r>
          </a:p>
        </p:txBody>
      </p:sp>
      <p:sp>
        <p:nvSpPr>
          <p:cNvPr id="26636" name="Text Box 91"/>
          <p:cNvSpPr txBox="1">
            <a:spLocks noChangeArrowheads="1"/>
          </p:cNvSpPr>
          <p:nvPr/>
        </p:nvSpPr>
        <p:spPr bwMode="auto">
          <a:xfrm>
            <a:off x="4356100" y="1204913"/>
            <a:ext cx="2568575" cy="366712"/>
          </a:xfrm>
          <a:prstGeom prst="rect">
            <a:avLst/>
          </a:prstGeom>
          <a:solidFill>
            <a:schemeClr val="bg1"/>
          </a:solidFill>
          <a:ln w="9525">
            <a:noFill/>
            <a:miter lim="800000"/>
            <a:headEnd/>
            <a:tailEnd/>
          </a:ln>
        </p:spPr>
        <p:txBody>
          <a:bodyPr wrap="none">
            <a:spAutoFit/>
          </a:bodyPr>
          <a:lstStyle/>
          <a:p>
            <a:r>
              <a:rPr lang="en-US" altLang="ja-JP">
                <a:solidFill>
                  <a:srgbClr val="FF0000"/>
                </a:solidFill>
                <a:latin typeface="Symbol" pitchFamily="18" charset="2"/>
              </a:rPr>
              <a:t>m</a:t>
            </a:r>
            <a:r>
              <a:rPr lang="en-US" altLang="ja-JP">
                <a:solidFill>
                  <a:srgbClr val="FF0000"/>
                </a:solidFill>
              </a:rPr>
              <a:t>=0 Gamma ray events</a:t>
            </a:r>
          </a:p>
        </p:txBody>
      </p:sp>
      <p:sp>
        <p:nvSpPr>
          <p:cNvPr id="26637" name="Line 94"/>
          <p:cNvSpPr>
            <a:spLocks noChangeShapeType="1"/>
          </p:cNvSpPr>
          <p:nvPr/>
        </p:nvSpPr>
        <p:spPr bwMode="auto">
          <a:xfrm flipH="1">
            <a:off x="611188" y="1787525"/>
            <a:ext cx="2305050" cy="0"/>
          </a:xfrm>
          <a:prstGeom prst="line">
            <a:avLst/>
          </a:prstGeom>
          <a:noFill/>
          <a:ln w="38100" cap="rnd">
            <a:solidFill>
              <a:srgbClr val="FF0000"/>
            </a:solidFill>
            <a:prstDash val="sysDot"/>
            <a:round/>
            <a:headEnd/>
            <a:tailEnd/>
          </a:ln>
        </p:spPr>
        <p:txBody>
          <a:bodyPr/>
          <a:lstStyle/>
          <a:p>
            <a:endParaRPr lang="ja-JP" altLang="en-US"/>
          </a:p>
        </p:txBody>
      </p:sp>
      <p:sp>
        <p:nvSpPr>
          <p:cNvPr id="26638" name="Text Box 95"/>
          <p:cNvSpPr txBox="1">
            <a:spLocks noChangeArrowheads="1"/>
          </p:cNvSpPr>
          <p:nvPr/>
        </p:nvSpPr>
        <p:spPr bwMode="auto">
          <a:xfrm>
            <a:off x="2743200" y="1585913"/>
            <a:ext cx="757238" cy="404812"/>
          </a:xfrm>
          <a:prstGeom prst="rect">
            <a:avLst/>
          </a:prstGeom>
          <a:solidFill>
            <a:schemeClr val="bg1"/>
          </a:solidFill>
          <a:ln w="38100">
            <a:solidFill>
              <a:srgbClr val="FF0000"/>
            </a:solidFill>
            <a:miter lim="800000"/>
            <a:headEnd/>
            <a:tailEnd/>
          </a:ln>
        </p:spPr>
        <p:txBody>
          <a:bodyPr wrap="none">
            <a:spAutoFit/>
          </a:bodyPr>
          <a:lstStyle/>
          <a:p>
            <a:r>
              <a:rPr lang="en-US" altLang="ja-JP"/>
              <a:t>60 %</a:t>
            </a:r>
          </a:p>
        </p:txBody>
      </p:sp>
      <p:sp>
        <p:nvSpPr>
          <p:cNvPr id="26639" name="Line 96"/>
          <p:cNvSpPr>
            <a:spLocks noChangeShapeType="1"/>
          </p:cNvSpPr>
          <p:nvPr/>
        </p:nvSpPr>
        <p:spPr bwMode="auto">
          <a:xfrm>
            <a:off x="4456113" y="2781300"/>
            <a:ext cx="2089150" cy="0"/>
          </a:xfrm>
          <a:prstGeom prst="line">
            <a:avLst/>
          </a:prstGeom>
          <a:noFill/>
          <a:ln w="38100" cap="rnd">
            <a:solidFill>
              <a:srgbClr val="FF0000"/>
            </a:solidFill>
            <a:prstDash val="sysDot"/>
            <a:round/>
            <a:headEnd/>
            <a:tailEnd/>
          </a:ln>
        </p:spPr>
        <p:txBody>
          <a:bodyPr/>
          <a:lstStyle/>
          <a:p>
            <a:endParaRPr lang="ja-JP" altLang="en-US"/>
          </a:p>
        </p:txBody>
      </p:sp>
      <p:sp>
        <p:nvSpPr>
          <p:cNvPr id="26640" name="Text Box 97"/>
          <p:cNvSpPr txBox="1">
            <a:spLocks noChangeArrowheads="1"/>
          </p:cNvSpPr>
          <p:nvPr/>
        </p:nvSpPr>
        <p:spPr bwMode="auto">
          <a:xfrm>
            <a:off x="6516688" y="2632075"/>
            <a:ext cx="757237" cy="404813"/>
          </a:xfrm>
          <a:prstGeom prst="rect">
            <a:avLst/>
          </a:prstGeom>
          <a:solidFill>
            <a:schemeClr val="bg1"/>
          </a:solidFill>
          <a:ln w="38100">
            <a:solidFill>
              <a:srgbClr val="FF0000"/>
            </a:solidFill>
            <a:miter lim="800000"/>
            <a:headEnd/>
            <a:tailEnd/>
          </a:ln>
        </p:spPr>
        <p:txBody>
          <a:bodyPr wrap="none">
            <a:spAutoFit/>
          </a:bodyPr>
          <a:lstStyle/>
          <a:p>
            <a:r>
              <a:rPr lang="en-US" altLang="ja-JP"/>
              <a:t>80 %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 6"/>
          <p:cNvSpPr>
            <a:spLocks noGrp="1"/>
          </p:cNvSpPr>
          <p:nvPr>
            <p:ph type="sldNum" sz="quarter" idx="12"/>
          </p:nvPr>
        </p:nvSpPr>
        <p:spPr/>
        <p:txBody>
          <a:bodyPr/>
          <a:lstStyle/>
          <a:p>
            <a:pPr>
              <a:defRPr/>
            </a:pPr>
            <a:fld id="{069E22A1-1C9D-42D7-A3DA-39D778D44791}" type="slidenum">
              <a:rPr lang="en-US" altLang="ja-JP"/>
              <a:pPr>
                <a:defRPr/>
              </a:pPr>
              <a:t>25</a:t>
            </a:fld>
            <a:endParaRPr lang="en-US" altLang="ja-JP"/>
          </a:p>
        </p:txBody>
      </p:sp>
      <p:graphicFrame>
        <p:nvGraphicFramePr>
          <p:cNvPr id="4098" name="Object 2"/>
          <p:cNvGraphicFramePr>
            <a:graphicFrameLocks noChangeAspect="1"/>
          </p:cNvGraphicFramePr>
          <p:nvPr>
            <p:ph sz="half" idx="2"/>
          </p:nvPr>
        </p:nvGraphicFramePr>
        <p:xfrm>
          <a:off x="666750" y="3192463"/>
          <a:ext cx="7597775" cy="3240087"/>
        </p:xfrm>
        <a:graphic>
          <a:graphicData uri="http://schemas.openxmlformats.org/presentationml/2006/ole">
            <p:oleObj spid="_x0000_s5122" name="数式" r:id="rId4" imgW="4000320" imgH="1701720" progId="Equation.3">
              <p:embed/>
            </p:oleObj>
          </a:graphicData>
        </a:graphic>
      </p:graphicFrame>
      <p:sp>
        <p:nvSpPr>
          <p:cNvPr id="4100" name="Text Box 4"/>
          <p:cNvSpPr txBox="1">
            <a:spLocks noChangeArrowheads="1"/>
          </p:cNvSpPr>
          <p:nvPr/>
        </p:nvSpPr>
        <p:spPr bwMode="auto">
          <a:xfrm>
            <a:off x="250825" y="1676400"/>
            <a:ext cx="8558213" cy="1104900"/>
          </a:xfrm>
          <a:prstGeom prst="rect">
            <a:avLst/>
          </a:prstGeom>
          <a:noFill/>
          <a:ln w="38100">
            <a:solidFill>
              <a:srgbClr val="FF0000"/>
            </a:solidFill>
            <a:miter lim="800000"/>
            <a:headEnd/>
            <a:tailEnd/>
          </a:ln>
        </p:spPr>
        <p:txBody>
          <a:bodyPr wrap="none">
            <a:spAutoFit/>
          </a:bodyPr>
          <a:lstStyle/>
          <a:p>
            <a:r>
              <a:rPr lang="en-US" altLang="ja-JP" sz="3200">
                <a:solidFill>
                  <a:srgbClr val="FF0000"/>
                </a:solidFill>
              </a:rPr>
              <a:t>DEFINE:</a:t>
            </a:r>
          </a:p>
          <a:p>
            <a:r>
              <a:rPr lang="en-US" altLang="ja-JP" sz="3200">
                <a:solidFill>
                  <a:srgbClr val="FF0000"/>
                </a:solidFill>
              </a:rPr>
              <a:t>muon-less events(N</a:t>
            </a:r>
            <a:r>
              <a:rPr lang="en-US" altLang="ja-JP" sz="3200" b="1" baseline="-25000">
                <a:solidFill>
                  <a:srgbClr val="FF0000"/>
                </a:solidFill>
                <a:latin typeface="Symbol" pitchFamily="18" charset="2"/>
              </a:rPr>
              <a:t>m</a:t>
            </a:r>
            <a:r>
              <a:rPr lang="en-US" altLang="ja-JP" sz="3200">
                <a:solidFill>
                  <a:srgbClr val="FF0000"/>
                </a:solidFill>
              </a:rPr>
              <a:t>=0) = Gamma ray events</a:t>
            </a:r>
          </a:p>
        </p:txBody>
      </p:sp>
      <p:grpSp>
        <p:nvGrpSpPr>
          <p:cNvPr id="2" name="Group 5"/>
          <p:cNvGrpSpPr>
            <a:grpSpLocks/>
          </p:cNvGrpSpPr>
          <p:nvPr/>
        </p:nvGrpSpPr>
        <p:grpSpPr bwMode="auto">
          <a:xfrm>
            <a:off x="1077913" y="3670300"/>
            <a:ext cx="2701925" cy="2709863"/>
            <a:chOff x="687" y="2312"/>
            <a:chExt cx="1702" cy="1707"/>
          </a:xfrm>
        </p:grpSpPr>
        <p:sp>
          <p:nvSpPr>
            <p:cNvPr id="4108" name="Rectangle 6"/>
            <p:cNvSpPr>
              <a:spLocks noChangeArrowheads="1"/>
            </p:cNvSpPr>
            <p:nvPr/>
          </p:nvSpPr>
          <p:spPr bwMode="auto">
            <a:xfrm>
              <a:off x="1478" y="2312"/>
              <a:ext cx="247" cy="248"/>
            </a:xfrm>
            <a:prstGeom prst="rect">
              <a:avLst/>
            </a:prstGeom>
            <a:noFill/>
            <a:ln w="28575">
              <a:solidFill>
                <a:srgbClr val="FF0066"/>
              </a:solidFill>
              <a:miter lim="800000"/>
              <a:headEnd/>
              <a:tailEnd/>
            </a:ln>
          </p:spPr>
          <p:txBody>
            <a:bodyPr wrap="none" anchor="ctr"/>
            <a:lstStyle/>
            <a:p>
              <a:endParaRPr lang="ja-JP" altLang="en-US"/>
            </a:p>
          </p:txBody>
        </p:sp>
        <p:sp>
          <p:nvSpPr>
            <p:cNvPr id="4109" name="Rectangle 7"/>
            <p:cNvSpPr>
              <a:spLocks noChangeArrowheads="1"/>
            </p:cNvSpPr>
            <p:nvPr/>
          </p:nvSpPr>
          <p:spPr bwMode="auto">
            <a:xfrm>
              <a:off x="687" y="3336"/>
              <a:ext cx="247" cy="248"/>
            </a:xfrm>
            <a:prstGeom prst="rect">
              <a:avLst/>
            </a:prstGeom>
            <a:noFill/>
            <a:ln w="28575">
              <a:solidFill>
                <a:srgbClr val="FF0066"/>
              </a:solidFill>
              <a:miter lim="800000"/>
              <a:headEnd/>
              <a:tailEnd/>
            </a:ln>
          </p:spPr>
          <p:txBody>
            <a:bodyPr wrap="none" anchor="ctr"/>
            <a:lstStyle/>
            <a:p>
              <a:endParaRPr lang="ja-JP" altLang="en-US"/>
            </a:p>
          </p:txBody>
        </p:sp>
        <p:sp>
          <p:nvSpPr>
            <p:cNvPr id="4110" name="Rectangle 8"/>
            <p:cNvSpPr>
              <a:spLocks noChangeArrowheads="1"/>
            </p:cNvSpPr>
            <p:nvPr/>
          </p:nvSpPr>
          <p:spPr bwMode="auto">
            <a:xfrm>
              <a:off x="1935" y="2312"/>
              <a:ext cx="454" cy="248"/>
            </a:xfrm>
            <a:prstGeom prst="rect">
              <a:avLst/>
            </a:prstGeom>
            <a:noFill/>
            <a:ln w="28575">
              <a:solidFill>
                <a:srgbClr val="009900"/>
              </a:solidFill>
              <a:miter lim="800000"/>
              <a:headEnd/>
              <a:tailEnd/>
            </a:ln>
          </p:spPr>
          <p:txBody>
            <a:bodyPr wrap="none" anchor="ctr"/>
            <a:lstStyle/>
            <a:p>
              <a:endParaRPr lang="ja-JP" altLang="en-US"/>
            </a:p>
          </p:txBody>
        </p:sp>
        <p:sp>
          <p:nvSpPr>
            <p:cNvPr id="4111" name="Rectangle 9"/>
            <p:cNvSpPr>
              <a:spLocks noChangeArrowheads="1"/>
            </p:cNvSpPr>
            <p:nvPr/>
          </p:nvSpPr>
          <p:spPr bwMode="auto">
            <a:xfrm>
              <a:off x="689" y="3771"/>
              <a:ext cx="454" cy="248"/>
            </a:xfrm>
            <a:prstGeom prst="rect">
              <a:avLst/>
            </a:prstGeom>
            <a:noFill/>
            <a:ln w="28575">
              <a:solidFill>
                <a:srgbClr val="009900"/>
              </a:solidFill>
              <a:miter lim="800000"/>
              <a:headEnd/>
              <a:tailEnd/>
            </a:ln>
          </p:spPr>
          <p:txBody>
            <a:bodyPr wrap="none" anchor="ctr"/>
            <a:lstStyle/>
            <a:p>
              <a:endParaRPr lang="ja-JP" altLang="en-US"/>
            </a:p>
          </p:txBody>
        </p:sp>
      </p:grpSp>
      <p:grpSp>
        <p:nvGrpSpPr>
          <p:cNvPr id="3" name="Group 10"/>
          <p:cNvGrpSpPr>
            <a:grpSpLocks/>
          </p:cNvGrpSpPr>
          <p:nvPr/>
        </p:nvGrpSpPr>
        <p:grpSpPr bwMode="auto">
          <a:xfrm>
            <a:off x="1042988" y="3213100"/>
            <a:ext cx="1335087" cy="1785938"/>
            <a:chOff x="657" y="2024"/>
            <a:chExt cx="841" cy="1125"/>
          </a:xfrm>
        </p:grpSpPr>
        <p:sp>
          <p:nvSpPr>
            <p:cNvPr id="4104" name="Rectangle 11"/>
            <p:cNvSpPr>
              <a:spLocks noChangeArrowheads="1"/>
            </p:cNvSpPr>
            <p:nvPr/>
          </p:nvSpPr>
          <p:spPr bwMode="auto">
            <a:xfrm>
              <a:off x="657" y="2901"/>
              <a:ext cx="393" cy="248"/>
            </a:xfrm>
            <a:prstGeom prst="rect">
              <a:avLst/>
            </a:prstGeom>
            <a:noFill/>
            <a:ln w="28575">
              <a:solidFill>
                <a:schemeClr val="tx1"/>
              </a:solidFill>
              <a:miter lim="800000"/>
              <a:headEnd/>
              <a:tailEnd/>
            </a:ln>
          </p:spPr>
          <p:txBody>
            <a:bodyPr wrap="none" anchor="ctr"/>
            <a:lstStyle/>
            <a:p>
              <a:endParaRPr lang="ja-JP" altLang="en-US"/>
            </a:p>
          </p:txBody>
        </p:sp>
        <p:sp>
          <p:nvSpPr>
            <p:cNvPr id="4105" name="Rectangle 12"/>
            <p:cNvSpPr>
              <a:spLocks noChangeArrowheads="1"/>
            </p:cNvSpPr>
            <p:nvPr/>
          </p:nvSpPr>
          <p:spPr bwMode="auto">
            <a:xfrm>
              <a:off x="991" y="2309"/>
              <a:ext cx="393" cy="248"/>
            </a:xfrm>
            <a:prstGeom prst="rect">
              <a:avLst/>
            </a:prstGeom>
            <a:noFill/>
            <a:ln w="28575">
              <a:solidFill>
                <a:schemeClr val="tx1"/>
              </a:solidFill>
              <a:miter lim="800000"/>
              <a:headEnd/>
              <a:tailEnd/>
            </a:ln>
          </p:spPr>
          <p:txBody>
            <a:bodyPr wrap="none" anchor="ctr"/>
            <a:lstStyle/>
            <a:p>
              <a:endParaRPr lang="ja-JP" altLang="en-US"/>
            </a:p>
          </p:txBody>
        </p:sp>
        <p:sp>
          <p:nvSpPr>
            <p:cNvPr id="4106" name="Rectangle 13"/>
            <p:cNvSpPr>
              <a:spLocks noChangeArrowheads="1"/>
            </p:cNvSpPr>
            <p:nvPr/>
          </p:nvSpPr>
          <p:spPr bwMode="auto">
            <a:xfrm>
              <a:off x="673" y="2597"/>
              <a:ext cx="635" cy="248"/>
            </a:xfrm>
            <a:prstGeom prst="rect">
              <a:avLst/>
            </a:prstGeom>
            <a:noFill/>
            <a:ln w="28575">
              <a:solidFill>
                <a:srgbClr val="FF0000"/>
              </a:solidFill>
              <a:miter lim="800000"/>
              <a:headEnd/>
              <a:tailEnd/>
            </a:ln>
          </p:spPr>
          <p:txBody>
            <a:bodyPr wrap="none" anchor="ctr"/>
            <a:lstStyle/>
            <a:p>
              <a:endParaRPr lang="ja-JP" altLang="en-US"/>
            </a:p>
          </p:txBody>
        </p:sp>
        <p:sp>
          <p:nvSpPr>
            <p:cNvPr id="4107" name="Rectangle 14"/>
            <p:cNvSpPr>
              <a:spLocks noChangeArrowheads="1"/>
            </p:cNvSpPr>
            <p:nvPr/>
          </p:nvSpPr>
          <p:spPr bwMode="auto">
            <a:xfrm>
              <a:off x="863" y="2024"/>
              <a:ext cx="635" cy="248"/>
            </a:xfrm>
            <a:prstGeom prst="rect">
              <a:avLst/>
            </a:prstGeom>
            <a:noFill/>
            <a:ln w="28575">
              <a:solidFill>
                <a:srgbClr val="FF0000"/>
              </a:solidFill>
              <a:miter lim="800000"/>
              <a:headEnd/>
              <a:tailEnd/>
            </a:ln>
          </p:spPr>
          <p:txBody>
            <a:bodyPr wrap="none" anchor="ctr"/>
            <a:lstStyle/>
            <a:p>
              <a:endParaRPr lang="ja-JP" altLang="en-US"/>
            </a:p>
          </p:txBody>
        </p:sp>
      </p:grpSp>
      <p:sp>
        <p:nvSpPr>
          <p:cNvPr id="4103" name="Rectangle 15"/>
          <p:cNvSpPr>
            <a:spLocks noGrp="1" noChangeArrowheads="1"/>
          </p:cNvSpPr>
          <p:nvPr>
            <p:ph type="title"/>
          </p:nvPr>
        </p:nvSpPr>
        <p:spPr>
          <a:noFill/>
        </p:spPr>
        <p:txBody>
          <a:bodyPr>
            <a:normAutofit fontScale="90000"/>
          </a:bodyPr>
          <a:lstStyle/>
          <a:p>
            <a:pPr eaLnBrk="1" hangingPunct="1"/>
            <a:r>
              <a:rPr lang="en-US" altLang="ja-JP" sz="4000" smtClean="0">
                <a:latin typeface="Comic Sans MS" pitchFamily="66" charset="0"/>
              </a:rPr>
              <a:t>Calculation upper limit of </a:t>
            </a:r>
            <a:br>
              <a:rPr lang="en-US" altLang="ja-JP" sz="4000" smtClean="0">
                <a:latin typeface="Comic Sans MS" pitchFamily="66" charset="0"/>
              </a:rPr>
            </a:br>
            <a:r>
              <a:rPr lang="en-US" altLang="ja-JP" sz="4000" smtClean="0">
                <a:latin typeface="Comic Sans MS" pitchFamily="66" charset="0"/>
              </a:rPr>
              <a:t>the ratio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0.05"/>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anim calcmode="lin" valueType="num">
                                      <p:cBhvr>
                                        <p:cTn id="18" dur="500" fill="hold"/>
                                        <p:tgtEl>
                                          <p:spTgt spid="2"/>
                                        </p:tgtEl>
                                        <p:attrNameLst>
                                          <p:attrName>ppt_x</p:attrName>
                                        </p:attrNameLst>
                                      </p:cBhvr>
                                      <p:tavLst>
                                        <p:tav tm="0">
                                          <p:val>
                                            <p:strVal val="#ppt_x-.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スライド番号プレースホルダ 3"/>
          <p:cNvSpPr>
            <a:spLocks noGrp="1"/>
          </p:cNvSpPr>
          <p:nvPr>
            <p:ph type="sldNum" sz="quarter" idx="12"/>
          </p:nvPr>
        </p:nvSpPr>
        <p:spPr/>
        <p:txBody>
          <a:bodyPr/>
          <a:lstStyle/>
          <a:p>
            <a:pPr>
              <a:defRPr/>
            </a:pPr>
            <a:fld id="{9C849708-4648-49F8-8003-BCCE8690941E}" type="slidenum">
              <a:rPr lang="en-US" altLang="ja-JP"/>
              <a:pPr>
                <a:defRPr/>
              </a:pPr>
              <a:t>26</a:t>
            </a:fld>
            <a:endParaRPr lang="en-US" altLang="ja-JP"/>
          </a:p>
        </p:txBody>
      </p:sp>
      <p:grpSp>
        <p:nvGrpSpPr>
          <p:cNvPr id="2" name="Group 126"/>
          <p:cNvGrpSpPr>
            <a:grpSpLocks/>
          </p:cNvGrpSpPr>
          <p:nvPr/>
        </p:nvGrpSpPr>
        <p:grpSpPr bwMode="auto">
          <a:xfrm>
            <a:off x="755650" y="549275"/>
            <a:ext cx="8069263" cy="5643563"/>
            <a:chOff x="476" y="346"/>
            <a:chExt cx="5083" cy="3555"/>
          </a:xfrm>
        </p:grpSpPr>
        <p:pic>
          <p:nvPicPr>
            <p:cNvPr id="27658" name="Picture 3"/>
            <p:cNvPicPr>
              <a:picLocks noChangeAspect="1" noChangeArrowheads="1"/>
            </p:cNvPicPr>
            <p:nvPr/>
          </p:nvPicPr>
          <p:blipFill>
            <a:blip r:embed="rId3" cstate="print"/>
            <a:srcRect/>
            <a:stretch>
              <a:fillRect/>
            </a:stretch>
          </p:blipFill>
          <p:spPr bwMode="auto">
            <a:xfrm>
              <a:off x="476" y="346"/>
              <a:ext cx="4774" cy="3555"/>
            </a:xfrm>
            <a:prstGeom prst="rect">
              <a:avLst/>
            </a:prstGeom>
            <a:noFill/>
            <a:ln w="9525">
              <a:noFill/>
              <a:miter lim="800000"/>
              <a:headEnd/>
              <a:tailEnd/>
            </a:ln>
          </p:spPr>
        </p:pic>
        <p:sp>
          <p:nvSpPr>
            <p:cNvPr id="27659" name="Oval 4"/>
            <p:cNvSpPr>
              <a:spLocks noChangeAspect="1" noChangeArrowheads="1"/>
            </p:cNvSpPr>
            <p:nvPr/>
          </p:nvSpPr>
          <p:spPr bwMode="auto">
            <a:xfrm>
              <a:off x="1941" y="1527"/>
              <a:ext cx="52" cy="52"/>
            </a:xfrm>
            <a:prstGeom prst="ellipse">
              <a:avLst/>
            </a:prstGeom>
            <a:solidFill>
              <a:schemeClr val="tx1"/>
            </a:solidFill>
            <a:ln w="9525">
              <a:solidFill>
                <a:schemeClr val="tx1"/>
              </a:solidFill>
              <a:round/>
              <a:headEnd/>
              <a:tailEnd/>
            </a:ln>
          </p:spPr>
          <p:txBody>
            <a:bodyPr wrap="none" anchor="ctr"/>
            <a:lstStyle/>
            <a:p>
              <a:endParaRPr lang="ja-JP" altLang="en-US"/>
            </a:p>
          </p:txBody>
        </p:sp>
        <p:sp>
          <p:nvSpPr>
            <p:cNvPr id="27660" name="Rectangle 5"/>
            <p:cNvSpPr>
              <a:spLocks noChangeAspect="1" noChangeArrowheads="1"/>
            </p:cNvSpPr>
            <p:nvPr/>
          </p:nvSpPr>
          <p:spPr bwMode="auto">
            <a:xfrm>
              <a:off x="2857" y="2683"/>
              <a:ext cx="1114" cy="372"/>
            </a:xfrm>
            <a:prstGeom prst="rect">
              <a:avLst/>
            </a:prstGeom>
            <a:solidFill>
              <a:schemeClr val="bg1"/>
            </a:solidFill>
            <a:ln w="9525">
              <a:noFill/>
              <a:miter lim="800000"/>
              <a:headEnd/>
              <a:tailEnd/>
            </a:ln>
          </p:spPr>
          <p:txBody>
            <a:bodyPr wrap="none" anchor="ctr"/>
            <a:lstStyle/>
            <a:p>
              <a:endParaRPr lang="ja-JP" altLang="en-US"/>
            </a:p>
          </p:txBody>
        </p:sp>
        <p:sp>
          <p:nvSpPr>
            <p:cNvPr id="27661" name="Rectangle 6"/>
            <p:cNvSpPr>
              <a:spLocks noChangeAspect="1" noChangeArrowheads="1"/>
            </p:cNvSpPr>
            <p:nvPr/>
          </p:nvSpPr>
          <p:spPr bwMode="auto">
            <a:xfrm>
              <a:off x="2024" y="1073"/>
              <a:ext cx="1486" cy="248"/>
            </a:xfrm>
            <a:prstGeom prst="rect">
              <a:avLst/>
            </a:prstGeom>
            <a:solidFill>
              <a:schemeClr val="bg1"/>
            </a:solidFill>
            <a:ln w="9525">
              <a:noFill/>
              <a:miter lim="800000"/>
              <a:headEnd/>
              <a:tailEnd/>
            </a:ln>
          </p:spPr>
          <p:txBody>
            <a:bodyPr wrap="none" anchor="ctr"/>
            <a:lstStyle/>
            <a:p>
              <a:endParaRPr lang="ja-JP" altLang="en-US"/>
            </a:p>
          </p:txBody>
        </p:sp>
        <p:sp>
          <p:nvSpPr>
            <p:cNvPr id="27662" name="Text Box 7"/>
            <p:cNvSpPr txBox="1">
              <a:spLocks noChangeAspect="1" noChangeArrowheads="1"/>
            </p:cNvSpPr>
            <p:nvPr/>
          </p:nvSpPr>
          <p:spPr bwMode="auto">
            <a:xfrm>
              <a:off x="1230" y="3058"/>
              <a:ext cx="1083" cy="231"/>
            </a:xfrm>
            <a:prstGeom prst="rect">
              <a:avLst/>
            </a:prstGeom>
            <a:solidFill>
              <a:schemeClr val="bg1"/>
            </a:solidFill>
            <a:ln w="9525">
              <a:noFill/>
              <a:miter lim="800000"/>
              <a:headEnd/>
              <a:tailEnd/>
            </a:ln>
          </p:spPr>
          <p:txBody>
            <a:bodyPr wrap="none">
              <a:spAutoFit/>
            </a:bodyPr>
            <a:lstStyle/>
            <a:p>
              <a:r>
                <a:rPr lang="en-US" altLang="ja-JP" b="1"/>
                <a:t>Galactic plane</a:t>
              </a:r>
            </a:p>
          </p:txBody>
        </p:sp>
        <p:sp>
          <p:nvSpPr>
            <p:cNvPr id="27663" name="Text Box 8"/>
            <p:cNvSpPr txBox="1">
              <a:spLocks noChangeAspect="1" noChangeArrowheads="1"/>
            </p:cNvSpPr>
            <p:nvPr/>
          </p:nvSpPr>
          <p:spPr bwMode="auto">
            <a:xfrm>
              <a:off x="2636" y="2893"/>
              <a:ext cx="1179" cy="231"/>
            </a:xfrm>
            <a:prstGeom prst="rect">
              <a:avLst/>
            </a:prstGeom>
            <a:solidFill>
              <a:schemeClr val="bg1"/>
            </a:solidFill>
            <a:ln w="9525">
              <a:noFill/>
              <a:miter lim="800000"/>
              <a:headEnd/>
              <a:tailEnd/>
            </a:ln>
          </p:spPr>
          <p:txBody>
            <a:bodyPr wrap="none">
              <a:spAutoFit/>
            </a:bodyPr>
            <a:lstStyle/>
            <a:p>
              <a:r>
                <a:rPr lang="en-US" altLang="ja-JP" b="1"/>
                <a:t>Galactic center</a:t>
              </a:r>
            </a:p>
          </p:txBody>
        </p:sp>
        <p:sp>
          <p:nvSpPr>
            <p:cNvPr id="27664" name="Text Box 9"/>
            <p:cNvSpPr txBox="1">
              <a:spLocks noChangeAspect="1" noChangeArrowheads="1"/>
            </p:cNvSpPr>
            <p:nvPr/>
          </p:nvSpPr>
          <p:spPr bwMode="auto">
            <a:xfrm>
              <a:off x="1956" y="943"/>
              <a:ext cx="1530" cy="231"/>
            </a:xfrm>
            <a:prstGeom prst="rect">
              <a:avLst/>
            </a:prstGeom>
            <a:solidFill>
              <a:schemeClr val="bg1"/>
            </a:solidFill>
            <a:ln w="9525">
              <a:noFill/>
              <a:miter lim="800000"/>
              <a:headEnd/>
              <a:tailEnd/>
            </a:ln>
          </p:spPr>
          <p:txBody>
            <a:bodyPr wrap="none">
              <a:spAutoFit/>
            </a:bodyPr>
            <a:lstStyle/>
            <a:p>
              <a:r>
                <a:rPr lang="en-US" altLang="ja-JP" b="1"/>
                <a:t>Galactic anti-center</a:t>
              </a:r>
            </a:p>
          </p:txBody>
        </p:sp>
        <p:sp>
          <p:nvSpPr>
            <p:cNvPr id="27665" name="Line 10"/>
            <p:cNvSpPr>
              <a:spLocks noChangeAspect="1" noChangeShapeType="1"/>
            </p:cNvSpPr>
            <p:nvPr/>
          </p:nvSpPr>
          <p:spPr bwMode="auto">
            <a:xfrm flipH="1" flipV="1">
              <a:off x="3758" y="2973"/>
              <a:ext cx="206" cy="67"/>
            </a:xfrm>
            <a:prstGeom prst="line">
              <a:avLst/>
            </a:prstGeom>
            <a:noFill/>
            <a:ln w="31750">
              <a:solidFill>
                <a:schemeClr val="tx1"/>
              </a:solidFill>
              <a:round/>
              <a:headEnd type="arrow" w="lg" len="med"/>
              <a:tailEnd/>
            </a:ln>
          </p:spPr>
          <p:txBody>
            <a:bodyPr/>
            <a:lstStyle/>
            <a:p>
              <a:endParaRPr lang="ja-JP" altLang="en-US"/>
            </a:p>
          </p:txBody>
        </p:sp>
        <p:sp>
          <p:nvSpPr>
            <p:cNvPr id="27666" name="AutoShape 11"/>
            <p:cNvSpPr>
              <a:spLocks noChangeAspect="1" noChangeArrowheads="1"/>
            </p:cNvSpPr>
            <p:nvPr/>
          </p:nvSpPr>
          <p:spPr bwMode="auto">
            <a:xfrm>
              <a:off x="3857" y="1308"/>
              <a:ext cx="866" cy="1429"/>
            </a:xfrm>
            <a:prstGeom prst="parallelogram">
              <a:avLst>
                <a:gd name="adj" fmla="val 44431"/>
              </a:avLst>
            </a:prstGeom>
            <a:solidFill>
              <a:schemeClr val="bg1"/>
            </a:solidFill>
            <a:ln w="9525">
              <a:noFill/>
              <a:miter lim="800000"/>
              <a:headEnd/>
              <a:tailEnd/>
            </a:ln>
          </p:spPr>
          <p:txBody>
            <a:bodyPr wrap="none" anchor="ctr"/>
            <a:lstStyle/>
            <a:p>
              <a:endParaRPr lang="ja-JP" altLang="en-US"/>
            </a:p>
          </p:txBody>
        </p:sp>
        <p:sp>
          <p:nvSpPr>
            <p:cNvPr id="27667" name="Oval 12"/>
            <p:cNvSpPr>
              <a:spLocks noChangeAspect="1" noChangeArrowheads="1"/>
            </p:cNvSpPr>
            <p:nvPr/>
          </p:nvSpPr>
          <p:spPr bwMode="auto">
            <a:xfrm>
              <a:off x="3950" y="3021"/>
              <a:ext cx="55" cy="55"/>
            </a:xfrm>
            <a:prstGeom prst="ellipse">
              <a:avLst/>
            </a:prstGeom>
            <a:solidFill>
              <a:schemeClr val="tx1"/>
            </a:solidFill>
            <a:ln w="9525">
              <a:solidFill>
                <a:schemeClr val="tx1"/>
              </a:solidFill>
              <a:round/>
              <a:headEnd/>
              <a:tailEnd/>
            </a:ln>
          </p:spPr>
          <p:txBody>
            <a:bodyPr wrap="none" anchor="ctr"/>
            <a:lstStyle/>
            <a:p>
              <a:endParaRPr lang="ja-JP" altLang="en-US"/>
            </a:p>
          </p:txBody>
        </p:sp>
        <p:sp>
          <p:nvSpPr>
            <p:cNvPr id="27668" name="Oval 13"/>
            <p:cNvSpPr>
              <a:spLocks noChangeAspect="1" noChangeArrowheads="1"/>
            </p:cNvSpPr>
            <p:nvPr/>
          </p:nvSpPr>
          <p:spPr bwMode="auto">
            <a:xfrm>
              <a:off x="1941" y="1527"/>
              <a:ext cx="52" cy="52"/>
            </a:xfrm>
            <a:prstGeom prst="ellipse">
              <a:avLst/>
            </a:prstGeom>
            <a:solidFill>
              <a:schemeClr val="tx1"/>
            </a:solidFill>
            <a:ln w="9525">
              <a:solidFill>
                <a:schemeClr val="tx1"/>
              </a:solidFill>
              <a:round/>
              <a:headEnd/>
              <a:tailEnd/>
            </a:ln>
          </p:spPr>
          <p:txBody>
            <a:bodyPr wrap="none" anchor="ctr"/>
            <a:lstStyle/>
            <a:p>
              <a:endParaRPr lang="ja-JP" altLang="en-US"/>
            </a:p>
          </p:txBody>
        </p:sp>
        <p:sp>
          <p:nvSpPr>
            <p:cNvPr id="27669" name="Rectangle 14"/>
            <p:cNvSpPr>
              <a:spLocks noChangeAspect="1" noChangeArrowheads="1"/>
            </p:cNvSpPr>
            <p:nvPr/>
          </p:nvSpPr>
          <p:spPr bwMode="auto">
            <a:xfrm>
              <a:off x="1116" y="2559"/>
              <a:ext cx="1114" cy="248"/>
            </a:xfrm>
            <a:prstGeom prst="rect">
              <a:avLst/>
            </a:prstGeom>
            <a:solidFill>
              <a:schemeClr val="bg1"/>
            </a:solidFill>
            <a:ln w="9525">
              <a:noFill/>
              <a:miter lim="800000"/>
              <a:headEnd/>
              <a:tailEnd/>
            </a:ln>
          </p:spPr>
          <p:txBody>
            <a:bodyPr wrap="none" anchor="ctr"/>
            <a:lstStyle/>
            <a:p>
              <a:endParaRPr lang="ja-JP" altLang="en-US"/>
            </a:p>
          </p:txBody>
        </p:sp>
        <p:sp>
          <p:nvSpPr>
            <p:cNvPr id="27670" name="AutoShape 15"/>
            <p:cNvSpPr>
              <a:spLocks noChangeAspect="1" noChangeArrowheads="1"/>
            </p:cNvSpPr>
            <p:nvPr/>
          </p:nvSpPr>
          <p:spPr bwMode="auto">
            <a:xfrm flipH="1">
              <a:off x="1720" y="1402"/>
              <a:ext cx="821" cy="1531"/>
            </a:xfrm>
            <a:prstGeom prst="parallelogram">
              <a:avLst>
                <a:gd name="adj" fmla="val 44431"/>
              </a:avLst>
            </a:prstGeom>
            <a:solidFill>
              <a:schemeClr val="bg1"/>
            </a:solidFill>
            <a:ln w="9525">
              <a:noFill/>
              <a:miter lim="800000"/>
              <a:headEnd/>
              <a:tailEnd/>
            </a:ln>
          </p:spPr>
          <p:txBody>
            <a:bodyPr wrap="none" anchor="ctr"/>
            <a:lstStyle/>
            <a:p>
              <a:endParaRPr lang="ja-JP" altLang="en-US"/>
            </a:p>
          </p:txBody>
        </p:sp>
        <p:sp>
          <p:nvSpPr>
            <p:cNvPr id="27671" name="Line 17"/>
            <p:cNvSpPr>
              <a:spLocks noChangeAspect="1" noChangeShapeType="1"/>
            </p:cNvSpPr>
            <p:nvPr/>
          </p:nvSpPr>
          <p:spPr bwMode="auto">
            <a:xfrm flipV="1">
              <a:off x="2034" y="1201"/>
              <a:ext cx="300" cy="337"/>
            </a:xfrm>
            <a:prstGeom prst="line">
              <a:avLst/>
            </a:prstGeom>
            <a:noFill/>
            <a:ln w="31750">
              <a:solidFill>
                <a:schemeClr val="tx1"/>
              </a:solidFill>
              <a:round/>
              <a:headEnd type="arrow" w="lg" len="med"/>
              <a:tailEnd/>
            </a:ln>
          </p:spPr>
          <p:txBody>
            <a:bodyPr/>
            <a:lstStyle/>
            <a:p>
              <a:endParaRPr lang="ja-JP" altLang="en-US"/>
            </a:p>
          </p:txBody>
        </p:sp>
        <p:sp>
          <p:nvSpPr>
            <p:cNvPr id="27672" name="Oval 18"/>
            <p:cNvSpPr>
              <a:spLocks noChangeAspect="1" noChangeArrowheads="1"/>
            </p:cNvSpPr>
            <p:nvPr/>
          </p:nvSpPr>
          <p:spPr bwMode="auto">
            <a:xfrm>
              <a:off x="1958" y="1548"/>
              <a:ext cx="52" cy="52"/>
            </a:xfrm>
            <a:prstGeom prst="ellipse">
              <a:avLst/>
            </a:prstGeom>
            <a:solidFill>
              <a:schemeClr val="tx1"/>
            </a:solidFill>
            <a:ln w="9525">
              <a:solidFill>
                <a:schemeClr val="tx1"/>
              </a:solidFill>
              <a:round/>
              <a:headEnd/>
              <a:tailEnd/>
            </a:ln>
          </p:spPr>
          <p:txBody>
            <a:bodyPr wrap="none" anchor="ctr"/>
            <a:lstStyle/>
            <a:p>
              <a:endParaRPr lang="ja-JP" altLang="en-US"/>
            </a:p>
          </p:txBody>
        </p:sp>
        <p:sp>
          <p:nvSpPr>
            <p:cNvPr id="27673" name="Rectangle 124"/>
            <p:cNvSpPr>
              <a:spLocks noChangeArrowheads="1"/>
            </p:cNvSpPr>
            <p:nvPr/>
          </p:nvSpPr>
          <p:spPr bwMode="auto">
            <a:xfrm>
              <a:off x="1028" y="1253"/>
              <a:ext cx="3970" cy="1550"/>
            </a:xfrm>
            <a:prstGeom prst="rect">
              <a:avLst/>
            </a:prstGeom>
            <a:solidFill>
              <a:srgbClr val="FF66CC">
                <a:alpha val="30196"/>
              </a:srgbClr>
            </a:solidFill>
            <a:ln w="9525">
              <a:noFill/>
              <a:miter lim="800000"/>
              <a:headEnd/>
              <a:tailEnd/>
            </a:ln>
          </p:spPr>
          <p:txBody>
            <a:bodyPr wrap="none" anchor="ctr"/>
            <a:lstStyle/>
            <a:p>
              <a:endParaRPr lang="ja-JP" altLang="en-US"/>
            </a:p>
          </p:txBody>
        </p:sp>
        <p:grpSp>
          <p:nvGrpSpPr>
            <p:cNvPr id="3" name="Group 73"/>
            <p:cNvGrpSpPr>
              <a:grpSpLocks noChangeAspect="1"/>
            </p:cNvGrpSpPr>
            <p:nvPr/>
          </p:nvGrpSpPr>
          <p:grpSpPr bwMode="auto">
            <a:xfrm>
              <a:off x="1656" y="1253"/>
              <a:ext cx="3010" cy="1553"/>
              <a:chOff x="3787" y="210"/>
              <a:chExt cx="6020" cy="3105"/>
            </a:xfrm>
          </p:grpSpPr>
          <p:grpSp>
            <p:nvGrpSpPr>
              <p:cNvPr id="4" name="Group 74"/>
              <p:cNvGrpSpPr>
                <a:grpSpLocks noChangeAspect="1"/>
              </p:cNvGrpSpPr>
              <p:nvPr/>
            </p:nvGrpSpPr>
            <p:grpSpPr bwMode="auto">
              <a:xfrm>
                <a:off x="3787" y="210"/>
                <a:ext cx="1715" cy="3105"/>
                <a:chOff x="3787" y="181"/>
                <a:chExt cx="1715" cy="3105"/>
              </a:xfrm>
            </p:grpSpPr>
            <p:sp>
              <p:nvSpPr>
                <p:cNvPr id="27694" name="Freeform 75"/>
                <p:cNvSpPr>
                  <a:spLocks noChangeAspect="1"/>
                </p:cNvSpPr>
                <p:nvPr/>
              </p:nvSpPr>
              <p:spPr bwMode="auto">
                <a:xfrm>
                  <a:off x="4150" y="218"/>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95" name="Freeform 76"/>
                <p:cNvSpPr>
                  <a:spLocks noChangeAspect="1"/>
                </p:cNvSpPr>
                <p:nvPr/>
              </p:nvSpPr>
              <p:spPr bwMode="auto">
                <a:xfrm>
                  <a:off x="4059"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96" name="Freeform 77"/>
                <p:cNvSpPr>
                  <a:spLocks noChangeAspect="1"/>
                </p:cNvSpPr>
                <p:nvPr/>
              </p:nvSpPr>
              <p:spPr bwMode="auto">
                <a:xfrm>
                  <a:off x="4332"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97" name="Freeform 78"/>
                <p:cNvSpPr>
                  <a:spLocks noChangeAspect="1"/>
                </p:cNvSpPr>
                <p:nvPr/>
              </p:nvSpPr>
              <p:spPr bwMode="auto">
                <a:xfrm>
                  <a:off x="4422" y="197"/>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98" name="Freeform 79"/>
                <p:cNvSpPr>
                  <a:spLocks noChangeAspect="1"/>
                </p:cNvSpPr>
                <p:nvPr/>
              </p:nvSpPr>
              <p:spPr bwMode="auto">
                <a:xfrm>
                  <a:off x="4241" y="202"/>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99" name="Freeform 80"/>
                <p:cNvSpPr>
                  <a:spLocks noChangeAspect="1"/>
                </p:cNvSpPr>
                <p:nvPr/>
              </p:nvSpPr>
              <p:spPr bwMode="auto">
                <a:xfrm>
                  <a:off x="4332" y="218"/>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700" name="Freeform 81"/>
                <p:cNvSpPr>
                  <a:spLocks noChangeAspect="1"/>
                </p:cNvSpPr>
                <p:nvPr/>
              </p:nvSpPr>
              <p:spPr bwMode="auto">
                <a:xfrm>
                  <a:off x="4241"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701" name="Freeform 82"/>
                <p:cNvSpPr>
                  <a:spLocks noChangeAspect="1"/>
                </p:cNvSpPr>
                <p:nvPr/>
              </p:nvSpPr>
              <p:spPr bwMode="auto">
                <a:xfrm>
                  <a:off x="4150"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rgbClr val="FF0000"/>
                  </a:solidFill>
                  <a:round/>
                  <a:headEnd/>
                  <a:tailEnd/>
                </a:ln>
              </p:spPr>
              <p:txBody>
                <a:bodyPr/>
                <a:lstStyle/>
                <a:p>
                  <a:endParaRPr lang="ja-JP" altLang="en-US"/>
                </a:p>
              </p:txBody>
            </p:sp>
            <p:sp>
              <p:nvSpPr>
                <p:cNvPr id="27702" name="Freeform 83"/>
                <p:cNvSpPr>
                  <a:spLocks noChangeAspect="1"/>
                </p:cNvSpPr>
                <p:nvPr/>
              </p:nvSpPr>
              <p:spPr bwMode="auto">
                <a:xfrm>
                  <a:off x="4332"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rgbClr val="FF0000"/>
                  </a:solidFill>
                  <a:round/>
                  <a:headEnd/>
                  <a:tailEnd/>
                </a:ln>
              </p:spPr>
              <p:txBody>
                <a:bodyPr/>
                <a:lstStyle/>
                <a:p>
                  <a:endParaRPr lang="ja-JP" altLang="en-US"/>
                </a:p>
              </p:txBody>
            </p:sp>
            <p:sp>
              <p:nvSpPr>
                <p:cNvPr id="27703" name="Freeform 84"/>
                <p:cNvSpPr>
                  <a:spLocks noChangeAspect="1"/>
                </p:cNvSpPr>
                <p:nvPr/>
              </p:nvSpPr>
              <p:spPr bwMode="auto">
                <a:xfrm>
                  <a:off x="4241" y="202"/>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rgbClr val="FF0000"/>
                  </a:solidFill>
                  <a:round/>
                  <a:headEnd/>
                  <a:tailEnd/>
                </a:ln>
              </p:spPr>
              <p:txBody>
                <a:bodyPr/>
                <a:lstStyle/>
                <a:p>
                  <a:endParaRPr lang="ja-JP" altLang="en-US"/>
                </a:p>
              </p:txBody>
            </p:sp>
            <p:sp>
              <p:nvSpPr>
                <p:cNvPr id="27704" name="Freeform 85"/>
                <p:cNvSpPr>
                  <a:spLocks noChangeAspect="1"/>
                </p:cNvSpPr>
                <p:nvPr/>
              </p:nvSpPr>
              <p:spPr bwMode="auto">
                <a:xfrm>
                  <a:off x="4513" y="181"/>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sp>
              <p:nvSpPr>
                <p:cNvPr id="27705" name="Freeform 86"/>
                <p:cNvSpPr>
                  <a:spLocks noChangeAspect="1"/>
                </p:cNvSpPr>
                <p:nvPr/>
              </p:nvSpPr>
              <p:spPr bwMode="auto">
                <a:xfrm>
                  <a:off x="4604" y="181"/>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sp>
              <p:nvSpPr>
                <p:cNvPr id="27706" name="Freeform 87"/>
                <p:cNvSpPr>
                  <a:spLocks noChangeAspect="1"/>
                </p:cNvSpPr>
                <p:nvPr/>
              </p:nvSpPr>
              <p:spPr bwMode="auto">
                <a:xfrm>
                  <a:off x="4694" y="181"/>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sp>
              <p:nvSpPr>
                <p:cNvPr id="27707" name="Freeform 88"/>
                <p:cNvSpPr>
                  <a:spLocks noChangeAspect="1"/>
                </p:cNvSpPr>
                <p:nvPr/>
              </p:nvSpPr>
              <p:spPr bwMode="auto">
                <a:xfrm>
                  <a:off x="3961" y="218"/>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sp>
              <p:nvSpPr>
                <p:cNvPr id="27708" name="Freeform 89"/>
                <p:cNvSpPr>
                  <a:spLocks noChangeAspect="1"/>
                </p:cNvSpPr>
                <p:nvPr/>
              </p:nvSpPr>
              <p:spPr bwMode="auto">
                <a:xfrm>
                  <a:off x="3870"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sp>
              <p:nvSpPr>
                <p:cNvPr id="27709" name="Freeform 90"/>
                <p:cNvSpPr>
                  <a:spLocks noChangeAspect="1"/>
                </p:cNvSpPr>
                <p:nvPr/>
              </p:nvSpPr>
              <p:spPr bwMode="auto">
                <a:xfrm>
                  <a:off x="3787"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grpSp>
          <p:grpSp>
            <p:nvGrpSpPr>
              <p:cNvPr id="5" name="Group 91"/>
              <p:cNvGrpSpPr>
                <a:grpSpLocks noChangeAspect="1"/>
              </p:cNvGrpSpPr>
              <p:nvPr/>
            </p:nvGrpSpPr>
            <p:grpSpPr bwMode="auto">
              <a:xfrm flipH="1">
                <a:off x="8092" y="210"/>
                <a:ext cx="1715" cy="3105"/>
                <a:chOff x="3787" y="181"/>
                <a:chExt cx="1715" cy="3105"/>
              </a:xfrm>
            </p:grpSpPr>
            <p:sp>
              <p:nvSpPr>
                <p:cNvPr id="27678" name="Freeform 92"/>
                <p:cNvSpPr>
                  <a:spLocks noChangeAspect="1"/>
                </p:cNvSpPr>
                <p:nvPr/>
              </p:nvSpPr>
              <p:spPr bwMode="auto">
                <a:xfrm>
                  <a:off x="4150" y="218"/>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79" name="Freeform 93"/>
                <p:cNvSpPr>
                  <a:spLocks noChangeAspect="1"/>
                </p:cNvSpPr>
                <p:nvPr/>
              </p:nvSpPr>
              <p:spPr bwMode="auto">
                <a:xfrm>
                  <a:off x="4059"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80" name="Freeform 94"/>
                <p:cNvSpPr>
                  <a:spLocks noChangeAspect="1"/>
                </p:cNvSpPr>
                <p:nvPr/>
              </p:nvSpPr>
              <p:spPr bwMode="auto">
                <a:xfrm>
                  <a:off x="4332"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81" name="Freeform 95"/>
                <p:cNvSpPr>
                  <a:spLocks noChangeAspect="1"/>
                </p:cNvSpPr>
                <p:nvPr/>
              </p:nvSpPr>
              <p:spPr bwMode="auto">
                <a:xfrm>
                  <a:off x="4422" y="197"/>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82" name="Freeform 96"/>
                <p:cNvSpPr>
                  <a:spLocks noChangeAspect="1"/>
                </p:cNvSpPr>
                <p:nvPr/>
              </p:nvSpPr>
              <p:spPr bwMode="auto">
                <a:xfrm>
                  <a:off x="4241" y="202"/>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83" name="Freeform 97"/>
                <p:cNvSpPr>
                  <a:spLocks noChangeAspect="1"/>
                </p:cNvSpPr>
                <p:nvPr/>
              </p:nvSpPr>
              <p:spPr bwMode="auto">
                <a:xfrm>
                  <a:off x="4332" y="218"/>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84" name="Freeform 98"/>
                <p:cNvSpPr>
                  <a:spLocks noChangeAspect="1"/>
                </p:cNvSpPr>
                <p:nvPr/>
              </p:nvSpPr>
              <p:spPr bwMode="auto">
                <a:xfrm>
                  <a:off x="4241"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folHlink"/>
                  </a:solidFill>
                  <a:round/>
                  <a:headEnd/>
                  <a:tailEnd/>
                </a:ln>
              </p:spPr>
              <p:txBody>
                <a:bodyPr/>
                <a:lstStyle/>
                <a:p>
                  <a:endParaRPr lang="ja-JP" altLang="en-US"/>
                </a:p>
              </p:txBody>
            </p:sp>
            <p:sp>
              <p:nvSpPr>
                <p:cNvPr id="27685" name="Freeform 99"/>
                <p:cNvSpPr>
                  <a:spLocks noChangeAspect="1"/>
                </p:cNvSpPr>
                <p:nvPr/>
              </p:nvSpPr>
              <p:spPr bwMode="auto">
                <a:xfrm>
                  <a:off x="4150"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rgbClr val="FF0000"/>
                  </a:solidFill>
                  <a:round/>
                  <a:headEnd/>
                  <a:tailEnd/>
                </a:ln>
              </p:spPr>
              <p:txBody>
                <a:bodyPr/>
                <a:lstStyle/>
                <a:p>
                  <a:endParaRPr lang="ja-JP" altLang="en-US"/>
                </a:p>
              </p:txBody>
            </p:sp>
            <p:sp>
              <p:nvSpPr>
                <p:cNvPr id="27686" name="Freeform 100"/>
                <p:cNvSpPr>
                  <a:spLocks noChangeAspect="1"/>
                </p:cNvSpPr>
                <p:nvPr/>
              </p:nvSpPr>
              <p:spPr bwMode="auto">
                <a:xfrm>
                  <a:off x="4332"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rgbClr val="FF0000"/>
                  </a:solidFill>
                  <a:round/>
                  <a:headEnd/>
                  <a:tailEnd/>
                </a:ln>
              </p:spPr>
              <p:txBody>
                <a:bodyPr/>
                <a:lstStyle/>
                <a:p>
                  <a:endParaRPr lang="ja-JP" altLang="en-US"/>
                </a:p>
              </p:txBody>
            </p:sp>
            <p:sp>
              <p:nvSpPr>
                <p:cNvPr id="27687" name="Freeform 101"/>
                <p:cNvSpPr>
                  <a:spLocks noChangeAspect="1"/>
                </p:cNvSpPr>
                <p:nvPr/>
              </p:nvSpPr>
              <p:spPr bwMode="auto">
                <a:xfrm>
                  <a:off x="4241" y="202"/>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rgbClr val="FF0000"/>
                  </a:solidFill>
                  <a:round/>
                  <a:headEnd/>
                  <a:tailEnd/>
                </a:ln>
              </p:spPr>
              <p:txBody>
                <a:bodyPr/>
                <a:lstStyle/>
                <a:p>
                  <a:endParaRPr lang="ja-JP" altLang="en-US"/>
                </a:p>
              </p:txBody>
            </p:sp>
            <p:sp>
              <p:nvSpPr>
                <p:cNvPr id="27688" name="Freeform 102"/>
                <p:cNvSpPr>
                  <a:spLocks noChangeAspect="1"/>
                </p:cNvSpPr>
                <p:nvPr/>
              </p:nvSpPr>
              <p:spPr bwMode="auto">
                <a:xfrm>
                  <a:off x="4513" y="181"/>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sp>
              <p:nvSpPr>
                <p:cNvPr id="27689" name="Freeform 103"/>
                <p:cNvSpPr>
                  <a:spLocks noChangeAspect="1"/>
                </p:cNvSpPr>
                <p:nvPr/>
              </p:nvSpPr>
              <p:spPr bwMode="auto">
                <a:xfrm>
                  <a:off x="4604" y="181"/>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sp>
              <p:nvSpPr>
                <p:cNvPr id="27690" name="Freeform 104"/>
                <p:cNvSpPr>
                  <a:spLocks noChangeAspect="1"/>
                </p:cNvSpPr>
                <p:nvPr/>
              </p:nvSpPr>
              <p:spPr bwMode="auto">
                <a:xfrm>
                  <a:off x="4694" y="181"/>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sp>
              <p:nvSpPr>
                <p:cNvPr id="27691" name="Freeform 105"/>
                <p:cNvSpPr>
                  <a:spLocks noChangeAspect="1"/>
                </p:cNvSpPr>
                <p:nvPr/>
              </p:nvSpPr>
              <p:spPr bwMode="auto">
                <a:xfrm>
                  <a:off x="3961" y="218"/>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sp>
              <p:nvSpPr>
                <p:cNvPr id="27692" name="Freeform 106"/>
                <p:cNvSpPr>
                  <a:spLocks noChangeAspect="1"/>
                </p:cNvSpPr>
                <p:nvPr/>
              </p:nvSpPr>
              <p:spPr bwMode="auto">
                <a:xfrm>
                  <a:off x="3870"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sp>
              <p:nvSpPr>
                <p:cNvPr id="27693" name="Freeform 107"/>
                <p:cNvSpPr>
                  <a:spLocks noChangeAspect="1"/>
                </p:cNvSpPr>
                <p:nvPr/>
              </p:nvSpPr>
              <p:spPr bwMode="auto">
                <a:xfrm>
                  <a:off x="3787" y="210"/>
                  <a:ext cx="808" cy="3068"/>
                </a:xfrm>
                <a:custGeom>
                  <a:avLst/>
                  <a:gdLst>
                    <a:gd name="T0" fmla="*/ 0 w 816"/>
                    <a:gd name="T1" fmla="*/ 0 h 3129"/>
                    <a:gd name="T2" fmla="*/ 90 w 816"/>
                    <a:gd name="T3" fmla="*/ 177 h 3129"/>
                    <a:gd name="T4" fmla="*/ 135 w 816"/>
                    <a:gd name="T5" fmla="*/ 355 h 3129"/>
                    <a:gd name="T6" fmla="*/ 449 w 816"/>
                    <a:gd name="T7" fmla="*/ 1467 h 3129"/>
                    <a:gd name="T8" fmla="*/ 629 w 816"/>
                    <a:gd name="T9" fmla="*/ 2357 h 3129"/>
                    <a:gd name="T10" fmla="*/ 719 w 816"/>
                    <a:gd name="T11" fmla="*/ 2801 h 3129"/>
                    <a:gd name="T12" fmla="*/ 808 w 816"/>
                    <a:gd name="T13" fmla="*/ 3068 h 3129"/>
                    <a:gd name="T14" fmla="*/ 0 60000 65536"/>
                    <a:gd name="T15" fmla="*/ 0 60000 65536"/>
                    <a:gd name="T16" fmla="*/ 0 60000 65536"/>
                    <a:gd name="T17" fmla="*/ 0 60000 65536"/>
                    <a:gd name="T18" fmla="*/ 0 60000 65536"/>
                    <a:gd name="T19" fmla="*/ 0 60000 65536"/>
                    <a:gd name="T20" fmla="*/ 0 60000 65536"/>
                    <a:gd name="T21" fmla="*/ 0 w 816"/>
                    <a:gd name="T22" fmla="*/ 0 h 3129"/>
                    <a:gd name="T23" fmla="*/ 816 w 816"/>
                    <a:gd name="T24" fmla="*/ 3129 h 3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3129">
                      <a:moveTo>
                        <a:pt x="0" y="0"/>
                      </a:moveTo>
                      <a:cubicBezTo>
                        <a:pt x="34" y="60"/>
                        <a:pt x="68" y="121"/>
                        <a:pt x="91" y="181"/>
                      </a:cubicBezTo>
                      <a:cubicBezTo>
                        <a:pt x="114" y="241"/>
                        <a:pt x="76" y="143"/>
                        <a:pt x="136" y="362"/>
                      </a:cubicBezTo>
                      <a:cubicBezTo>
                        <a:pt x="196" y="581"/>
                        <a:pt x="370" y="1156"/>
                        <a:pt x="453" y="1496"/>
                      </a:cubicBezTo>
                      <a:cubicBezTo>
                        <a:pt x="536" y="1836"/>
                        <a:pt x="590" y="2177"/>
                        <a:pt x="635" y="2404"/>
                      </a:cubicBezTo>
                      <a:cubicBezTo>
                        <a:pt x="680" y="2631"/>
                        <a:pt x="696" y="2736"/>
                        <a:pt x="726" y="2857"/>
                      </a:cubicBezTo>
                      <a:cubicBezTo>
                        <a:pt x="756" y="2978"/>
                        <a:pt x="801" y="3084"/>
                        <a:pt x="816" y="3129"/>
                      </a:cubicBezTo>
                    </a:path>
                  </a:pathLst>
                </a:custGeom>
                <a:noFill/>
                <a:ln w="38100" cmpd="sng">
                  <a:solidFill>
                    <a:schemeClr val="accent2"/>
                  </a:solidFill>
                  <a:round/>
                  <a:headEnd/>
                  <a:tailEnd/>
                </a:ln>
              </p:spPr>
              <p:txBody>
                <a:bodyPr/>
                <a:lstStyle/>
                <a:p>
                  <a:endParaRPr lang="ja-JP" altLang="en-US"/>
                </a:p>
              </p:txBody>
            </p:sp>
          </p:grpSp>
        </p:grpSp>
        <p:sp>
          <p:nvSpPr>
            <p:cNvPr id="27675" name="Text Box 125"/>
            <p:cNvSpPr txBox="1">
              <a:spLocks noChangeArrowheads="1"/>
            </p:cNvSpPr>
            <p:nvPr/>
          </p:nvSpPr>
          <p:spPr bwMode="auto">
            <a:xfrm>
              <a:off x="4566" y="2478"/>
              <a:ext cx="993" cy="279"/>
            </a:xfrm>
            <a:prstGeom prst="rect">
              <a:avLst/>
            </a:prstGeom>
            <a:solidFill>
              <a:schemeClr val="bg1"/>
            </a:solidFill>
            <a:ln w="76200">
              <a:solidFill>
                <a:srgbClr val="FF66CC"/>
              </a:solidFill>
              <a:miter lim="800000"/>
              <a:headEnd/>
              <a:tailEnd/>
            </a:ln>
          </p:spPr>
          <p:txBody>
            <a:bodyPr wrap="none">
              <a:spAutoFit/>
            </a:bodyPr>
            <a:lstStyle/>
            <a:p>
              <a:r>
                <a:rPr lang="en-US" altLang="ja-JP" b="1">
                  <a:latin typeface="Symbol" pitchFamily="18" charset="2"/>
                </a:rPr>
                <a:t>q</a:t>
              </a:r>
              <a:r>
                <a:rPr lang="en-US" altLang="ja-JP" b="1"/>
                <a:t> &lt; 30 deg.</a:t>
              </a:r>
            </a:p>
          </p:txBody>
        </p:sp>
      </p:grpSp>
      <p:sp>
        <p:nvSpPr>
          <p:cNvPr id="27652" name="Rectangle 127"/>
          <p:cNvSpPr>
            <a:spLocks noChangeArrowheads="1"/>
          </p:cNvSpPr>
          <p:nvPr/>
        </p:nvSpPr>
        <p:spPr bwMode="auto">
          <a:xfrm>
            <a:off x="457200" y="-242888"/>
            <a:ext cx="8229600" cy="1143001"/>
          </a:xfrm>
          <a:prstGeom prst="rect">
            <a:avLst/>
          </a:prstGeom>
          <a:noFill/>
          <a:ln w="9525">
            <a:noFill/>
            <a:miter lim="800000"/>
            <a:headEnd/>
            <a:tailEnd/>
          </a:ln>
        </p:spPr>
        <p:txBody>
          <a:bodyPr anchor="ctr"/>
          <a:lstStyle/>
          <a:p>
            <a:pPr algn="ctr"/>
            <a:r>
              <a:rPr lang="en-US" altLang="ja-JP" sz="4400">
                <a:solidFill>
                  <a:schemeClr val="tx2"/>
                </a:solidFill>
              </a:rPr>
              <a:t>search region</a:t>
            </a:r>
          </a:p>
        </p:txBody>
      </p:sp>
      <p:sp>
        <p:nvSpPr>
          <p:cNvPr id="27653" name="Text Box 128"/>
          <p:cNvSpPr txBox="1">
            <a:spLocks noChangeArrowheads="1"/>
          </p:cNvSpPr>
          <p:nvPr/>
        </p:nvSpPr>
        <p:spPr bwMode="auto">
          <a:xfrm>
            <a:off x="107950" y="692150"/>
            <a:ext cx="5222875" cy="1673225"/>
          </a:xfrm>
          <a:prstGeom prst="rect">
            <a:avLst/>
          </a:prstGeom>
          <a:solidFill>
            <a:schemeClr val="bg1"/>
          </a:solidFill>
          <a:ln w="57150">
            <a:solidFill>
              <a:schemeClr val="bg2"/>
            </a:solidFill>
            <a:miter lim="800000"/>
            <a:headEnd/>
            <a:tailEnd/>
          </a:ln>
        </p:spPr>
        <p:txBody>
          <a:bodyPr wrap="none">
            <a:spAutoFit/>
          </a:bodyPr>
          <a:lstStyle/>
          <a:p>
            <a:r>
              <a:rPr lang="en-US" altLang="ja-JP" sz="2000" b="1">
                <a:solidFill>
                  <a:srgbClr val="FF0000"/>
                </a:solidFill>
              </a:rPr>
              <a:t> |b| &lt; 2 deg. : Galactic plane region</a:t>
            </a:r>
          </a:p>
          <a:p>
            <a:endParaRPr lang="en-US" altLang="ja-JP" sz="2000" b="1">
              <a:solidFill>
                <a:schemeClr val="folHlink"/>
              </a:solidFill>
            </a:endParaRPr>
          </a:p>
          <a:p>
            <a:r>
              <a:rPr lang="en-US" altLang="ja-JP" sz="2000" b="1">
                <a:solidFill>
                  <a:schemeClr val="folHlink"/>
                </a:solidFill>
              </a:rPr>
              <a:t> 2&lt; |b| &lt; 4 deg. : don’t use</a:t>
            </a:r>
          </a:p>
          <a:p>
            <a:endParaRPr lang="en-US" altLang="ja-JP" sz="2000" b="1">
              <a:solidFill>
                <a:schemeClr val="accent2"/>
              </a:solidFill>
            </a:endParaRPr>
          </a:p>
          <a:p>
            <a:r>
              <a:rPr lang="en-US" altLang="ja-JP" sz="2000" b="1">
                <a:solidFill>
                  <a:schemeClr val="accent2"/>
                </a:solidFill>
              </a:rPr>
              <a:t> 4 &lt; |b| &lt; 20 deg. : back ground region</a:t>
            </a:r>
            <a:endParaRPr lang="en-US" altLang="ja-JP" sz="2000" b="1">
              <a:solidFill>
                <a:srgbClr val="FF0000"/>
              </a:solidFill>
            </a:endParaRPr>
          </a:p>
        </p:txBody>
      </p:sp>
      <p:sp>
        <p:nvSpPr>
          <p:cNvPr id="27654" name="Text Box 129"/>
          <p:cNvSpPr txBox="1">
            <a:spLocks noChangeArrowheads="1"/>
          </p:cNvSpPr>
          <p:nvPr/>
        </p:nvSpPr>
        <p:spPr bwMode="auto">
          <a:xfrm>
            <a:off x="1042988" y="6213475"/>
            <a:ext cx="7258050" cy="396875"/>
          </a:xfrm>
          <a:prstGeom prst="rect">
            <a:avLst/>
          </a:prstGeom>
          <a:noFill/>
          <a:ln w="9525">
            <a:noFill/>
            <a:miter lim="800000"/>
            <a:headEnd/>
            <a:tailEnd/>
          </a:ln>
        </p:spPr>
        <p:txBody>
          <a:bodyPr wrap="none">
            <a:spAutoFit/>
          </a:bodyPr>
          <a:lstStyle/>
          <a:p>
            <a:r>
              <a:rPr lang="en-US" altLang="ja-JP" sz="2000" b="1"/>
              <a:t>Outer : 166 &lt; l &lt; 235 deg.     Inner : 12 &lt; l &lt; 81 deg.</a:t>
            </a:r>
          </a:p>
        </p:txBody>
      </p:sp>
      <p:grpSp>
        <p:nvGrpSpPr>
          <p:cNvPr id="6" name="Group 132"/>
          <p:cNvGrpSpPr>
            <a:grpSpLocks/>
          </p:cNvGrpSpPr>
          <p:nvPr/>
        </p:nvGrpSpPr>
        <p:grpSpPr bwMode="auto">
          <a:xfrm>
            <a:off x="4500563" y="1484313"/>
            <a:ext cx="3671887" cy="3673475"/>
            <a:chOff x="2835" y="935"/>
            <a:chExt cx="2313" cy="2314"/>
          </a:xfrm>
        </p:grpSpPr>
        <p:pic>
          <p:nvPicPr>
            <p:cNvPr id="27656" name="Picture 130"/>
            <p:cNvPicPr>
              <a:picLocks noChangeAspect="1" noChangeArrowheads="1"/>
            </p:cNvPicPr>
            <p:nvPr/>
          </p:nvPicPr>
          <p:blipFill>
            <a:blip r:embed="rId4" cstate="print"/>
            <a:srcRect/>
            <a:stretch>
              <a:fillRect/>
            </a:stretch>
          </p:blipFill>
          <p:spPr bwMode="auto">
            <a:xfrm>
              <a:off x="2835" y="935"/>
              <a:ext cx="2313" cy="2314"/>
            </a:xfrm>
            <a:prstGeom prst="rect">
              <a:avLst/>
            </a:prstGeom>
            <a:noFill/>
            <a:ln w="9525">
              <a:noFill/>
              <a:miter lim="800000"/>
              <a:headEnd/>
              <a:tailEnd/>
            </a:ln>
          </p:spPr>
        </p:pic>
        <p:sp>
          <p:nvSpPr>
            <p:cNvPr id="27657" name="Text Box 131"/>
            <p:cNvSpPr txBox="1">
              <a:spLocks noChangeArrowheads="1"/>
            </p:cNvSpPr>
            <p:nvPr/>
          </p:nvSpPr>
          <p:spPr bwMode="auto">
            <a:xfrm>
              <a:off x="4192" y="1095"/>
              <a:ext cx="502" cy="231"/>
            </a:xfrm>
            <a:prstGeom prst="rect">
              <a:avLst/>
            </a:prstGeom>
            <a:noFill/>
            <a:ln w="9525">
              <a:noFill/>
              <a:miter lim="800000"/>
              <a:headEnd/>
              <a:tailEnd/>
            </a:ln>
          </p:spPr>
          <p:txBody>
            <a:bodyPr wrap="none">
              <a:spAutoFit/>
            </a:bodyPr>
            <a:lstStyle/>
            <a:p>
              <a:r>
                <a:rPr lang="en-US" altLang="ja-JP"/>
                <a:t>+  b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 3"/>
          <p:cNvSpPr>
            <a:spLocks noGrp="1"/>
          </p:cNvSpPr>
          <p:nvPr>
            <p:ph type="sldNum" sz="quarter" idx="12"/>
          </p:nvPr>
        </p:nvSpPr>
        <p:spPr/>
        <p:txBody>
          <a:bodyPr/>
          <a:lstStyle/>
          <a:p>
            <a:pPr>
              <a:defRPr/>
            </a:pPr>
            <a:fld id="{8E7A4852-E221-4E98-800D-D2B408D80087}" type="slidenum">
              <a:rPr lang="en-US" altLang="ja-JP"/>
              <a:pPr>
                <a:defRPr/>
              </a:pPr>
              <a:t>27</a:t>
            </a:fld>
            <a:endParaRPr lang="en-US" altLang="ja-JP"/>
          </a:p>
        </p:txBody>
      </p:sp>
      <p:sp>
        <p:nvSpPr>
          <p:cNvPr id="5124" name="Rectangle 14"/>
          <p:cNvSpPr>
            <a:spLocks noChangeArrowheads="1"/>
          </p:cNvSpPr>
          <p:nvPr/>
        </p:nvSpPr>
        <p:spPr bwMode="auto">
          <a:xfrm>
            <a:off x="457200" y="115888"/>
            <a:ext cx="8229600" cy="1143000"/>
          </a:xfrm>
          <a:prstGeom prst="rect">
            <a:avLst/>
          </a:prstGeom>
          <a:noFill/>
          <a:ln w="9525">
            <a:noFill/>
            <a:miter lim="800000"/>
            <a:headEnd/>
            <a:tailEnd/>
          </a:ln>
        </p:spPr>
        <p:txBody>
          <a:bodyPr anchor="ctr"/>
          <a:lstStyle/>
          <a:p>
            <a:r>
              <a:rPr lang="en-US" altLang="ja-JP" sz="4000">
                <a:solidFill>
                  <a:schemeClr val="tx2"/>
                </a:solidFill>
              </a:rPr>
              <a:t>N</a:t>
            </a:r>
            <a:r>
              <a:rPr lang="en-US" altLang="ja-JP" sz="4000" b="1" baseline="-25000">
                <a:solidFill>
                  <a:schemeClr val="tx2"/>
                </a:solidFill>
                <a:latin typeface="Symbol" pitchFamily="18" charset="2"/>
              </a:rPr>
              <a:t>m</a:t>
            </a:r>
            <a:r>
              <a:rPr lang="en-US" altLang="ja-JP" sz="4000" baseline="-25000">
                <a:solidFill>
                  <a:schemeClr val="tx2"/>
                </a:solidFill>
              </a:rPr>
              <a:t>=0</a:t>
            </a:r>
            <a:r>
              <a:rPr lang="en-US" altLang="ja-JP" sz="4000">
                <a:solidFill>
                  <a:schemeClr val="tx2"/>
                </a:solidFill>
              </a:rPr>
              <a:t> vs. N</a:t>
            </a:r>
            <a:r>
              <a:rPr lang="en-US" altLang="ja-JP" sz="4000" baseline="-25000">
                <a:solidFill>
                  <a:schemeClr val="tx2"/>
                </a:solidFill>
              </a:rPr>
              <a:t>total</a:t>
            </a:r>
          </a:p>
        </p:txBody>
      </p:sp>
      <p:pic>
        <p:nvPicPr>
          <p:cNvPr id="5125" name="Picture 18"/>
          <p:cNvPicPr>
            <a:picLocks noChangeAspect="1" noChangeArrowheads="1"/>
          </p:cNvPicPr>
          <p:nvPr/>
        </p:nvPicPr>
        <p:blipFill>
          <a:blip r:embed="rId3" cstate="print"/>
          <a:srcRect/>
          <a:stretch>
            <a:fillRect/>
          </a:stretch>
        </p:blipFill>
        <p:spPr bwMode="auto">
          <a:xfrm>
            <a:off x="3851275" y="3375025"/>
            <a:ext cx="6181725" cy="3438525"/>
          </a:xfrm>
          <a:prstGeom prst="rect">
            <a:avLst/>
          </a:prstGeom>
          <a:noFill/>
          <a:ln w="9525">
            <a:noFill/>
            <a:miter lim="800000"/>
            <a:headEnd/>
            <a:tailEnd/>
          </a:ln>
        </p:spPr>
      </p:pic>
      <p:pic>
        <p:nvPicPr>
          <p:cNvPr id="5126" name="Picture 17"/>
          <p:cNvPicPr>
            <a:picLocks noChangeAspect="1" noChangeArrowheads="1"/>
          </p:cNvPicPr>
          <p:nvPr/>
        </p:nvPicPr>
        <p:blipFill>
          <a:blip r:embed="rId4" cstate="print"/>
          <a:srcRect/>
          <a:stretch>
            <a:fillRect/>
          </a:stretch>
        </p:blipFill>
        <p:spPr bwMode="auto">
          <a:xfrm>
            <a:off x="3851275" y="409575"/>
            <a:ext cx="6181725" cy="3438525"/>
          </a:xfrm>
          <a:prstGeom prst="rect">
            <a:avLst/>
          </a:prstGeom>
          <a:noFill/>
          <a:ln w="9525">
            <a:noFill/>
            <a:miter lim="800000"/>
            <a:headEnd/>
            <a:tailEnd/>
          </a:ln>
        </p:spPr>
      </p:pic>
      <p:sp>
        <p:nvSpPr>
          <p:cNvPr id="5127" name="Line 19"/>
          <p:cNvSpPr>
            <a:spLocks noChangeShapeType="1"/>
          </p:cNvSpPr>
          <p:nvPr/>
        </p:nvSpPr>
        <p:spPr bwMode="auto">
          <a:xfrm>
            <a:off x="4729163" y="2662238"/>
            <a:ext cx="3743325" cy="0"/>
          </a:xfrm>
          <a:prstGeom prst="line">
            <a:avLst/>
          </a:prstGeom>
          <a:noFill/>
          <a:ln w="57150">
            <a:solidFill>
              <a:schemeClr val="folHlink"/>
            </a:solidFill>
            <a:prstDash val="sysDot"/>
            <a:round/>
            <a:headEnd/>
            <a:tailEnd/>
          </a:ln>
        </p:spPr>
        <p:txBody>
          <a:bodyPr/>
          <a:lstStyle/>
          <a:p>
            <a:endParaRPr lang="ja-JP" altLang="en-US"/>
          </a:p>
        </p:txBody>
      </p:sp>
      <p:grpSp>
        <p:nvGrpSpPr>
          <p:cNvPr id="2" name="Group 25"/>
          <p:cNvGrpSpPr>
            <a:grpSpLocks/>
          </p:cNvGrpSpPr>
          <p:nvPr/>
        </p:nvGrpSpPr>
        <p:grpSpPr bwMode="auto">
          <a:xfrm>
            <a:off x="1103313" y="5300663"/>
            <a:ext cx="3095625" cy="701675"/>
            <a:chOff x="521" y="2326"/>
            <a:chExt cx="1950" cy="442"/>
          </a:xfrm>
        </p:grpSpPr>
        <p:sp>
          <p:nvSpPr>
            <p:cNvPr id="5134" name="AutoShape 20"/>
            <p:cNvSpPr>
              <a:spLocks noChangeArrowheads="1"/>
            </p:cNvSpPr>
            <p:nvPr/>
          </p:nvSpPr>
          <p:spPr bwMode="auto">
            <a:xfrm>
              <a:off x="521" y="2341"/>
              <a:ext cx="1950" cy="409"/>
            </a:xfrm>
            <a:prstGeom prst="rightArrowCallout">
              <a:avLst>
                <a:gd name="adj1" fmla="val 25000"/>
                <a:gd name="adj2" fmla="val 25000"/>
                <a:gd name="adj3" fmla="val 79462"/>
                <a:gd name="adj4" fmla="val 66667"/>
              </a:avLst>
            </a:prstGeom>
            <a:solidFill>
              <a:schemeClr val="folHlink"/>
            </a:solidFill>
            <a:ln w="9525">
              <a:solidFill>
                <a:schemeClr val="folHlink"/>
              </a:solidFill>
              <a:miter lim="800000"/>
              <a:headEnd/>
              <a:tailEnd/>
            </a:ln>
          </p:spPr>
          <p:txBody>
            <a:bodyPr wrap="none" anchor="ctr"/>
            <a:lstStyle/>
            <a:p>
              <a:endParaRPr lang="ja-JP" altLang="en-US"/>
            </a:p>
          </p:txBody>
        </p:sp>
        <p:sp>
          <p:nvSpPr>
            <p:cNvPr id="5135" name="Text Box 4"/>
            <p:cNvSpPr txBox="1">
              <a:spLocks noChangeArrowheads="1"/>
            </p:cNvSpPr>
            <p:nvPr/>
          </p:nvSpPr>
          <p:spPr bwMode="auto">
            <a:xfrm>
              <a:off x="658" y="2326"/>
              <a:ext cx="1022" cy="442"/>
            </a:xfrm>
            <a:prstGeom prst="rect">
              <a:avLst/>
            </a:prstGeom>
            <a:noFill/>
            <a:ln w="9525">
              <a:noFill/>
              <a:miter lim="800000"/>
              <a:headEnd/>
              <a:tailEnd/>
            </a:ln>
          </p:spPr>
          <p:txBody>
            <a:bodyPr wrap="none">
              <a:spAutoFit/>
            </a:bodyPr>
            <a:lstStyle/>
            <a:p>
              <a:pPr algn="ctr"/>
              <a:r>
                <a:rPr lang="en-US" altLang="ja-JP" sz="2000" b="1"/>
                <a:t>total</a:t>
              </a:r>
              <a:r>
                <a:rPr lang="en-US" altLang="ja-JP" sz="2000"/>
                <a:t> events</a:t>
              </a:r>
            </a:p>
            <a:p>
              <a:pPr algn="ctr"/>
              <a:r>
                <a:rPr lang="en-US" altLang="ja-JP" sz="2000" b="1">
                  <a:solidFill>
                    <a:srgbClr val="FF0000"/>
                  </a:solidFill>
                </a:rPr>
                <a:t>1040000</a:t>
              </a:r>
            </a:p>
          </p:txBody>
        </p:sp>
      </p:grpSp>
      <p:grpSp>
        <p:nvGrpSpPr>
          <p:cNvPr id="3" name="Group 26"/>
          <p:cNvGrpSpPr>
            <a:grpSpLocks/>
          </p:cNvGrpSpPr>
          <p:nvPr/>
        </p:nvGrpSpPr>
        <p:grpSpPr bwMode="auto">
          <a:xfrm>
            <a:off x="971550" y="2276475"/>
            <a:ext cx="3192463" cy="701675"/>
            <a:chOff x="460" y="2326"/>
            <a:chExt cx="2011" cy="442"/>
          </a:xfrm>
        </p:grpSpPr>
        <p:sp>
          <p:nvSpPr>
            <p:cNvPr id="5132" name="AutoShape 27"/>
            <p:cNvSpPr>
              <a:spLocks noChangeArrowheads="1"/>
            </p:cNvSpPr>
            <p:nvPr/>
          </p:nvSpPr>
          <p:spPr bwMode="auto">
            <a:xfrm>
              <a:off x="521" y="2341"/>
              <a:ext cx="1950" cy="409"/>
            </a:xfrm>
            <a:prstGeom prst="rightArrowCallout">
              <a:avLst>
                <a:gd name="adj1" fmla="val 25000"/>
                <a:gd name="adj2" fmla="val 25000"/>
                <a:gd name="adj3" fmla="val 79462"/>
                <a:gd name="adj4" fmla="val 66667"/>
              </a:avLst>
            </a:prstGeom>
            <a:solidFill>
              <a:schemeClr val="folHlink"/>
            </a:solidFill>
            <a:ln w="9525">
              <a:solidFill>
                <a:schemeClr val="folHlink"/>
              </a:solidFill>
              <a:miter lim="800000"/>
              <a:headEnd/>
              <a:tailEnd/>
            </a:ln>
          </p:spPr>
          <p:txBody>
            <a:bodyPr wrap="none" anchor="ctr"/>
            <a:lstStyle/>
            <a:p>
              <a:endParaRPr lang="ja-JP" altLang="en-US"/>
            </a:p>
          </p:txBody>
        </p:sp>
        <p:sp>
          <p:nvSpPr>
            <p:cNvPr id="5133" name="Text Box 28"/>
            <p:cNvSpPr txBox="1">
              <a:spLocks noChangeArrowheads="1"/>
            </p:cNvSpPr>
            <p:nvPr/>
          </p:nvSpPr>
          <p:spPr bwMode="auto">
            <a:xfrm>
              <a:off x="460" y="2326"/>
              <a:ext cx="1417" cy="442"/>
            </a:xfrm>
            <a:prstGeom prst="rect">
              <a:avLst/>
            </a:prstGeom>
            <a:noFill/>
            <a:ln w="9525">
              <a:noFill/>
              <a:miter lim="800000"/>
              <a:headEnd/>
              <a:tailEnd/>
            </a:ln>
          </p:spPr>
          <p:txBody>
            <a:bodyPr wrap="none">
              <a:spAutoFit/>
            </a:bodyPr>
            <a:lstStyle/>
            <a:p>
              <a:pPr algn="ctr"/>
              <a:r>
                <a:rPr lang="en-US" altLang="ja-JP" sz="2000" b="1"/>
                <a:t>muon-less</a:t>
              </a:r>
              <a:r>
                <a:rPr lang="en-US" altLang="ja-JP" sz="2000"/>
                <a:t> events</a:t>
              </a:r>
            </a:p>
            <a:p>
              <a:pPr algn="ctr"/>
              <a:r>
                <a:rPr lang="en-US" altLang="ja-JP" sz="2000" b="1">
                  <a:solidFill>
                    <a:srgbClr val="FF0000"/>
                  </a:solidFill>
                </a:rPr>
                <a:t>265000</a:t>
              </a:r>
            </a:p>
          </p:txBody>
        </p:sp>
      </p:grpSp>
      <p:sp>
        <p:nvSpPr>
          <p:cNvPr id="5130" name="Line 29"/>
          <p:cNvSpPr>
            <a:spLocks noChangeShapeType="1"/>
          </p:cNvSpPr>
          <p:nvPr/>
        </p:nvSpPr>
        <p:spPr bwMode="auto">
          <a:xfrm>
            <a:off x="4800600" y="5627688"/>
            <a:ext cx="3743325" cy="0"/>
          </a:xfrm>
          <a:prstGeom prst="line">
            <a:avLst/>
          </a:prstGeom>
          <a:noFill/>
          <a:ln w="57150">
            <a:solidFill>
              <a:schemeClr val="folHlink"/>
            </a:solidFill>
            <a:prstDash val="sysDot"/>
            <a:round/>
            <a:headEnd/>
            <a:tailEnd/>
          </a:ln>
        </p:spPr>
        <p:txBody>
          <a:bodyPr/>
          <a:lstStyle/>
          <a:p>
            <a:endParaRPr lang="ja-JP" altLang="en-US"/>
          </a:p>
        </p:txBody>
      </p:sp>
      <p:graphicFrame>
        <p:nvGraphicFramePr>
          <p:cNvPr id="5122" name="Object 31"/>
          <p:cNvGraphicFramePr>
            <a:graphicFrameLocks noChangeAspect="1"/>
          </p:cNvGraphicFramePr>
          <p:nvPr/>
        </p:nvGraphicFramePr>
        <p:xfrm>
          <a:off x="1116013" y="3573463"/>
          <a:ext cx="2376487" cy="957262"/>
        </p:xfrm>
        <a:graphic>
          <a:graphicData uri="http://schemas.openxmlformats.org/presentationml/2006/ole">
            <p:oleObj spid="_x0000_s6146" name="数式" r:id="rId5" imgW="977760" imgH="393480" progId="Equation.3">
              <p:embed/>
            </p:oleObj>
          </a:graphicData>
        </a:graphic>
      </p:graphicFrame>
      <p:sp>
        <p:nvSpPr>
          <p:cNvPr id="5131" name="Rectangle 32"/>
          <p:cNvSpPr>
            <a:spLocks noChangeArrowheads="1"/>
          </p:cNvSpPr>
          <p:nvPr/>
        </p:nvSpPr>
        <p:spPr bwMode="auto">
          <a:xfrm>
            <a:off x="8675688" y="1341438"/>
            <a:ext cx="1223962" cy="4608512"/>
          </a:xfrm>
          <a:prstGeom prst="rect">
            <a:avLst/>
          </a:prstGeom>
          <a:solidFill>
            <a:schemeClr val="bg1"/>
          </a:solidFill>
          <a:ln w="9525">
            <a:noFill/>
            <a:miter lim="800000"/>
            <a:headEnd/>
            <a:tailEnd/>
          </a:ln>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 3"/>
          <p:cNvSpPr>
            <a:spLocks noGrp="1"/>
          </p:cNvSpPr>
          <p:nvPr>
            <p:ph type="sldNum" sz="quarter" idx="12"/>
          </p:nvPr>
        </p:nvSpPr>
        <p:spPr/>
        <p:txBody>
          <a:bodyPr/>
          <a:lstStyle/>
          <a:p>
            <a:pPr>
              <a:defRPr/>
            </a:pPr>
            <a:fld id="{949A597E-E4A6-4F9E-8B02-D1DF06D66FDB}" type="slidenum">
              <a:rPr lang="en-US" altLang="ja-JP"/>
              <a:pPr>
                <a:defRPr/>
              </a:pPr>
              <a:t>28</a:t>
            </a:fld>
            <a:endParaRPr lang="en-US" altLang="ja-JP"/>
          </a:p>
        </p:txBody>
      </p:sp>
      <p:pic>
        <p:nvPicPr>
          <p:cNvPr id="29699" name="Picture 6"/>
          <p:cNvPicPr>
            <a:picLocks noChangeAspect="1" noChangeArrowheads="1"/>
          </p:cNvPicPr>
          <p:nvPr/>
        </p:nvPicPr>
        <p:blipFill>
          <a:blip r:embed="rId2" cstate="print"/>
          <a:srcRect t="10471"/>
          <a:stretch>
            <a:fillRect/>
          </a:stretch>
        </p:blipFill>
        <p:spPr bwMode="auto">
          <a:xfrm>
            <a:off x="4246563" y="3779838"/>
            <a:ext cx="6181725" cy="3078162"/>
          </a:xfrm>
          <a:prstGeom prst="rect">
            <a:avLst/>
          </a:prstGeom>
          <a:noFill/>
          <a:ln w="9525">
            <a:noFill/>
            <a:miter lim="800000"/>
            <a:headEnd/>
            <a:tailEnd/>
          </a:ln>
        </p:spPr>
      </p:pic>
      <p:sp>
        <p:nvSpPr>
          <p:cNvPr id="29700" name="Text Box 7"/>
          <p:cNvSpPr txBox="1">
            <a:spLocks noChangeArrowheads="1"/>
          </p:cNvSpPr>
          <p:nvPr/>
        </p:nvSpPr>
        <p:spPr bwMode="auto">
          <a:xfrm>
            <a:off x="971550" y="4557713"/>
            <a:ext cx="1665288" cy="396875"/>
          </a:xfrm>
          <a:prstGeom prst="rect">
            <a:avLst/>
          </a:prstGeom>
          <a:noFill/>
          <a:ln w="9525">
            <a:noFill/>
            <a:miter lim="800000"/>
            <a:headEnd/>
            <a:tailEnd/>
          </a:ln>
        </p:spPr>
        <p:txBody>
          <a:bodyPr wrap="none">
            <a:spAutoFit/>
          </a:bodyPr>
          <a:lstStyle/>
          <a:p>
            <a:r>
              <a:rPr lang="en-US" altLang="ja-JP" sz="2000">
                <a:solidFill>
                  <a:srgbClr val="FF0000"/>
                </a:solidFill>
              </a:rPr>
              <a:t>Total events</a:t>
            </a:r>
          </a:p>
        </p:txBody>
      </p:sp>
      <p:sp>
        <p:nvSpPr>
          <p:cNvPr id="29701" name="Text Box 8"/>
          <p:cNvSpPr txBox="1">
            <a:spLocks noChangeArrowheads="1"/>
          </p:cNvSpPr>
          <p:nvPr/>
        </p:nvSpPr>
        <p:spPr bwMode="auto">
          <a:xfrm>
            <a:off x="588963" y="1892300"/>
            <a:ext cx="3695700" cy="1616075"/>
          </a:xfrm>
          <a:prstGeom prst="rect">
            <a:avLst/>
          </a:prstGeom>
          <a:noFill/>
          <a:ln w="9525">
            <a:noFill/>
            <a:miter lim="800000"/>
            <a:headEnd/>
            <a:tailEnd/>
          </a:ln>
        </p:spPr>
        <p:txBody>
          <a:bodyPr wrap="none">
            <a:spAutoFit/>
          </a:bodyPr>
          <a:lstStyle/>
          <a:p>
            <a:r>
              <a:rPr lang="en-US" altLang="ja-JP" sz="2000">
                <a:solidFill>
                  <a:srgbClr val="FF0000"/>
                </a:solidFill>
              </a:rPr>
              <a:t>Muon-less events</a:t>
            </a:r>
          </a:p>
          <a:p>
            <a:r>
              <a:rPr lang="en-US" altLang="ja-JP" sz="2000"/>
              <a:t>  : broad ??</a:t>
            </a:r>
          </a:p>
          <a:p>
            <a:endParaRPr lang="en-US" altLang="ja-JP" sz="2000"/>
          </a:p>
          <a:p>
            <a:pPr>
              <a:buFont typeface="Symbol" pitchFamily="18" charset="2"/>
              <a:buChar char="Þ"/>
            </a:pPr>
            <a:r>
              <a:rPr lang="en-US" altLang="ja-JP" sz="2000"/>
              <a:t>within the margin of error, </a:t>
            </a:r>
          </a:p>
          <a:p>
            <a:pPr>
              <a:buFont typeface="Symbol" pitchFamily="18" charset="2"/>
              <a:buNone/>
            </a:pPr>
            <a:r>
              <a:rPr lang="en-US" altLang="ja-JP" sz="2000"/>
              <a:t>    same gradient</a:t>
            </a:r>
          </a:p>
        </p:txBody>
      </p:sp>
      <p:sp>
        <p:nvSpPr>
          <p:cNvPr id="29702" name="Line 13"/>
          <p:cNvSpPr>
            <a:spLocks noChangeShapeType="1"/>
          </p:cNvSpPr>
          <p:nvPr/>
        </p:nvSpPr>
        <p:spPr bwMode="auto">
          <a:xfrm>
            <a:off x="5040313" y="4187825"/>
            <a:ext cx="3960812" cy="0"/>
          </a:xfrm>
          <a:prstGeom prst="line">
            <a:avLst/>
          </a:prstGeom>
          <a:noFill/>
          <a:ln w="57150">
            <a:solidFill>
              <a:schemeClr val="folHlink"/>
            </a:solidFill>
            <a:prstDash val="sysDot"/>
            <a:round/>
            <a:headEnd/>
            <a:tailEnd/>
          </a:ln>
        </p:spPr>
        <p:txBody>
          <a:bodyPr/>
          <a:lstStyle/>
          <a:p>
            <a:endParaRPr lang="ja-JP" altLang="en-US"/>
          </a:p>
        </p:txBody>
      </p:sp>
      <p:sp>
        <p:nvSpPr>
          <p:cNvPr id="29703" name="Line 15"/>
          <p:cNvSpPr>
            <a:spLocks noChangeShapeType="1"/>
          </p:cNvSpPr>
          <p:nvPr/>
        </p:nvSpPr>
        <p:spPr bwMode="auto">
          <a:xfrm>
            <a:off x="5027613" y="5661025"/>
            <a:ext cx="3960812" cy="0"/>
          </a:xfrm>
          <a:prstGeom prst="line">
            <a:avLst/>
          </a:prstGeom>
          <a:noFill/>
          <a:ln w="57150">
            <a:solidFill>
              <a:schemeClr val="folHlink"/>
            </a:solidFill>
            <a:prstDash val="sysDot"/>
            <a:round/>
            <a:headEnd/>
            <a:tailEnd/>
          </a:ln>
        </p:spPr>
        <p:txBody>
          <a:bodyPr/>
          <a:lstStyle/>
          <a:p>
            <a:endParaRPr lang="ja-JP" altLang="en-US"/>
          </a:p>
        </p:txBody>
      </p:sp>
      <p:pic>
        <p:nvPicPr>
          <p:cNvPr id="29704" name="Picture 16"/>
          <p:cNvPicPr>
            <a:picLocks noChangeAspect="1" noChangeArrowheads="1"/>
          </p:cNvPicPr>
          <p:nvPr/>
        </p:nvPicPr>
        <p:blipFill>
          <a:blip r:embed="rId3" cstate="print"/>
          <a:srcRect/>
          <a:stretch>
            <a:fillRect/>
          </a:stretch>
        </p:blipFill>
        <p:spPr bwMode="auto">
          <a:xfrm>
            <a:off x="4259263" y="404813"/>
            <a:ext cx="6181725" cy="3438525"/>
          </a:xfrm>
          <a:prstGeom prst="rect">
            <a:avLst/>
          </a:prstGeom>
          <a:noFill/>
          <a:ln w="9525">
            <a:noFill/>
            <a:miter lim="800000"/>
            <a:headEnd/>
            <a:tailEnd/>
          </a:ln>
        </p:spPr>
      </p:pic>
      <p:sp>
        <p:nvSpPr>
          <p:cNvPr id="29705" name="Line 14"/>
          <p:cNvSpPr>
            <a:spLocks noChangeShapeType="1"/>
          </p:cNvSpPr>
          <p:nvPr/>
        </p:nvSpPr>
        <p:spPr bwMode="auto">
          <a:xfrm>
            <a:off x="4968875" y="2420938"/>
            <a:ext cx="3960813" cy="0"/>
          </a:xfrm>
          <a:prstGeom prst="line">
            <a:avLst/>
          </a:prstGeom>
          <a:noFill/>
          <a:ln w="57150">
            <a:solidFill>
              <a:schemeClr val="folHlink"/>
            </a:solidFill>
            <a:prstDash val="sysDot"/>
            <a:round/>
            <a:headEnd/>
            <a:tailEnd/>
          </a:ln>
        </p:spPr>
        <p:txBody>
          <a:bodyPr/>
          <a:lstStyle/>
          <a:p>
            <a:endParaRPr lang="ja-JP" altLang="en-US"/>
          </a:p>
        </p:txBody>
      </p:sp>
      <p:sp>
        <p:nvSpPr>
          <p:cNvPr id="29706" name="Line 9"/>
          <p:cNvSpPr>
            <a:spLocks noChangeShapeType="1"/>
          </p:cNvSpPr>
          <p:nvPr/>
        </p:nvSpPr>
        <p:spPr bwMode="auto">
          <a:xfrm>
            <a:off x="4954588" y="1603375"/>
            <a:ext cx="3960812" cy="0"/>
          </a:xfrm>
          <a:prstGeom prst="line">
            <a:avLst/>
          </a:prstGeom>
          <a:noFill/>
          <a:ln w="57150">
            <a:solidFill>
              <a:schemeClr val="folHlink"/>
            </a:solidFill>
            <a:prstDash val="sysDot"/>
            <a:round/>
            <a:headEnd/>
            <a:tailEnd/>
          </a:ln>
        </p:spPr>
        <p:txBody>
          <a:bodyPr/>
          <a:lstStyle/>
          <a:p>
            <a:endParaRPr lang="ja-JP" altLang="en-US"/>
          </a:p>
        </p:txBody>
      </p:sp>
      <p:sp>
        <p:nvSpPr>
          <p:cNvPr id="29707" name="Line 17"/>
          <p:cNvSpPr>
            <a:spLocks noChangeShapeType="1"/>
          </p:cNvSpPr>
          <p:nvPr/>
        </p:nvSpPr>
        <p:spPr bwMode="auto">
          <a:xfrm flipV="1">
            <a:off x="7731125" y="4149725"/>
            <a:ext cx="0" cy="1439863"/>
          </a:xfrm>
          <a:prstGeom prst="line">
            <a:avLst/>
          </a:prstGeom>
          <a:noFill/>
          <a:ln w="57150">
            <a:solidFill>
              <a:schemeClr val="folHlink"/>
            </a:solidFill>
            <a:round/>
            <a:headEnd/>
            <a:tailEnd type="arrow" w="med" len="med"/>
          </a:ln>
        </p:spPr>
        <p:txBody>
          <a:bodyPr/>
          <a:lstStyle/>
          <a:p>
            <a:endParaRPr lang="ja-JP" altLang="en-US"/>
          </a:p>
        </p:txBody>
      </p:sp>
      <p:sp>
        <p:nvSpPr>
          <p:cNvPr id="29708" name="Text Box 18"/>
          <p:cNvSpPr txBox="1">
            <a:spLocks noChangeArrowheads="1"/>
          </p:cNvSpPr>
          <p:nvPr/>
        </p:nvSpPr>
        <p:spPr bwMode="auto">
          <a:xfrm>
            <a:off x="7200900" y="4724400"/>
            <a:ext cx="1060450" cy="366713"/>
          </a:xfrm>
          <a:prstGeom prst="rect">
            <a:avLst/>
          </a:prstGeom>
          <a:solidFill>
            <a:schemeClr val="folHlink"/>
          </a:solidFill>
          <a:ln w="9525">
            <a:noFill/>
            <a:miter lim="800000"/>
            <a:headEnd/>
            <a:tailEnd/>
          </a:ln>
        </p:spPr>
        <p:txBody>
          <a:bodyPr wrap="none">
            <a:spAutoFit/>
          </a:bodyPr>
          <a:lstStyle/>
          <a:p>
            <a:r>
              <a:rPr lang="en-US" altLang="ja-JP"/>
              <a:t>~12% up</a:t>
            </a:r>
          </a:p>
        </p:txBody>
      </p:sp>
      <p:sp>
        <p:nvSpPr>
          <p:cNvPr id="29709" name="Line 19"/>
          <p:cNvSpPr>
            <a:spLocks noChangeShapeType="1"/>
          </p:cNvSpPr>
          <p:nvPr/>
        </p:nvSpPr>
        <p:spPr bwMode="auto">
          <a:xfrm flipV="1">
            <a:off x="7835900" y="1603375"/>
            <a:ext cx="25400" cy="792163"/>
          </a:xfrm>
          <a:prstGeom prst="line">
            <a:avLst/>
          </a:prstGeom>
          <a:noFill/>
          <a:ln w="57150">
            <a:solidFill>
              <a:schemeClr val="folHlink"/>
            </a:solidFill>
            <a:round/>
            <a:headEnd/>
            <a:tailEnd type="arrow" w="med" len="med"/>
          </a:ln>
        </p:spPr>
        <p:txBody>
          <a:bodyPr/>
          <a:lstStyle/>
          <a:p>
            <a:endParaRPr lang="ja-JP" altLang="en-US"/>
          </a:p>
        </p:txBody>
      </p:sp>
      <p:sp>
        <p:nvSpPr>
          <p:cNvPr id="29710" name="Text Box 20"/>
          <p:cNvSpPr txBox="1">
            <a:spLocks noChangeArrowheads="1"/>
          </p:cNvSpPr>
          <p:nvPr/>
        </p:nvSpPr>
        <p:spPr bwMode="auto">
          <a:xfrm>
            <a:off x="7331075" y="1870075"/>
            <a:ext cx="1060450" cy="366713"/>
          </a:xfrm>
          <a:prstGeom prst="rect">
            <a:avLst/>
          </a:prstGeom>
          <a:solidFill>
            <a:schemeClr val="folHlink"/>
          </a:solidFill>
          <a:ln w="9525">
            <a:noFill/>
            <a:miter lim="800000"/>
            <a:headEnd/>
            <a:tailEnd/>
          </a:ln>
        </p:spPr>
        <p:txBody>
          <a:bodyPr wrap="none">
            <a:spAutoFit/>
          </a:bodyPr>
          <a:lstStyle/>
          <a:p>
            <a:r>
              <a:rPr lang="en-US" altLang="ja-JP"/>
              <a:t>~15% up</a:t>
            </a:r>
          </a:p>
        </p:txBody>
      </p:sp>
      <p:sp>
        <p:nvSpPr>
          <p:cNvPr id="29711" name="Rectangle 21"/>
          <p:cNvSpPr>
            <a:spLocks noChangeArrowheads="1"/>
          </p:cNvSpPr>
          <p:nvPr/>
        </p:nvSpPr>
        <p:spPr bwMode="auto">
          <a:xfrm>
            <a:off x="457200" y="115888"/>
            <a:ext cx="8229600" cy="1143000"/>
          </a:xfrm>
          <a:prstGeom prst="rect">
            <a:avLst/>
          </a:prstGeom>
          <a:noFill/>
          <a:ln w="9525">
            <a:noFill/>
            <a:miter lim="800000"/>
            <a:headEnd/>
            <a:tailEnd/>
          </a:ln>
        </p:spPr>
        <p:txBody>
          <a:bodyPr anchor="ctr"/>
          <a:lstStyle/>
          <a:p>
            <a:r>
              <a:rPr lang="en-US" altLang="ja-JP" sz="4000" i="1">
                <a:solidFill>
                  <a:schemeClr val="tx2"/>
                </a:solidFill>
              </a:rPr>
              <a:t>b</a:t>
            </a:r>
            <a:r>
              <a:rPr lang="en-US" altLang="ja-JP" sz="4000">
                <a:solidFill>
                  <a:schemeClr val="tx2"/>
                </a:solidFill>
              </a:rPr>
              <a:t> distribution for </a:t>
            </a:r>
            <a:br>
              <a:rPr lang="en-US" altLang="ja-JP" sz="4000">
                <a:solidFill>
                  <a:schemeClr val="tx2"/>
                </a:solidFill>
              </a:rPr>
            </a:br>
            <a:r>
              <a:rPr lang="en-US" altLang="ja-JP" sz="4000">
                <a:solidFill>
                  <a:schemeClr val="tx2"/>
                </a:solidFill>
              </a:rPr>
              <a:t>large size events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スライド番号プレースホルダ 6"/>
          <p:cNvSpPr>
            <a:spLocks noGrp="1"/>
          </p:cNvSpPr>
          <p:nvPr>
            <p:ph type="sldNum" sz="quarter" idx="12"/>
          </p:nvPr>
        </p:nvSpPr>
        <p:spPr/>
        <p:txBody>
          <a:bodyPr/>
          <a:lstStyle/>
          <a:p>
            <a:pPr>
              <a:defRPr/>
            </a:pPr>
            <a:fld id="{511008FA-3AC2-415F-ACF4-46626EB308AB}" type="slidenum">
              <a:rPr lang="en-US" altLang="ja-JP"/>
              <a:pPr>
                <a:defRPr/>
              </a:pPr>
              <a:t>29</a:t>
            </a:fld>
            <a:endParaRPr lang="en-US" altLang="ja-JP"/>
          </a:p>
        </p:txBody>
      </p:sp>
      <p:sp>
        <p:nvSpPr>
          <p:cNvPr id="30723" name="Rectangle 91"/>
          <p:cNvSpPr>
            <a:spLocks noGrp="1" noChangeArrowheads="1"/>
          </p:cNvSpPr>
          <p:nvPr>
            <p:ph type="title"/>
          </p:nvPr>
        </p:nvSpPr>
        <p:spPr/>
        <p:txBody>
          <a:bodyPr/>
          <a:lstStyle/>
          <a:p>
            <a:pPr eaLnBrk="1" hangingPunct="1"/>
            <a:r>
              <a:rPr lang="en-US" altLang="ja-JP" smtClean="0">
                <a:latin typeface="Comic Sans MS" pitchFamily="66" charset="0"/>
              </a:rPr>
              <a:t>Results</a:t>
            </a:r>
          </a:p>
        </p:txBody>
      </p:sp>
      <p:graphicFrame>
        <p:nvGraphicFramePr>
          <p:cNvPr id="49361" name="Group 209"/>
          <p:cNvGraphicFramePr>
            <a:graphicFrameLocks noGrp="1"/>
          </p:cNvGraphicFramePr>
          <p:nvPr>
            <p:ph sz="half" idx="1"/>
          </p:nvPr>
        </p:nvGraphicFramePr>
        <p:xfrm>
          <a:off x="539750" y="1268413"/>
          <a:ext cx="8027988" cy="5200651"/>
        </p:xfrm>
        <a:graphic>
          <a:graphicData uri="http://schemas.openxmlformats.org/drawingml/2006/table">
            <a:tbl>
              <a:tblPr/>
              <a:tblGrid>
                <a:gridCol w="1241425"/>
                <a:gridCol w="1495425"/>
                <a:gridCol w="1908175"/>
                <a:gridCol w="1547813"/>
                <a:gridCol w="1835150"/>
              </a:tblGrid>
              <a:tr h="66992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&gt; E (TeV)</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Inner Galactic Plane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Outer Galactic Plane</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1173163">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Significance</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a:t>
                      </a:r>
                      <a:r>
                        <a:rPr kumimoji="1" lang="en-US" altLang="ja-JP" sz="2000" b="0" i="0" u="none" strike="noStrike" cap="none" normalizeH="0" baseline="0" smtClean="0">
                          <a:ln>
                            <a:noFill/>
                          </a:ln>
                          <a:solidFill>
                            <a:schemeClr val="tx1"/>
                          </a:solidFill>
                          <a:effectLst/>
                          <a:latin typeface="Symbol" pitchFamily="18" charset="2"/>
                          <a:ea typeface="ＭＳ Ｐゴシック" pitchFamily="50" charset="-128"/>
                        </a:rPr>
                        <a:t>s</a:t>
                      </a: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90% C.L.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upper limit</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(cm</a:t>
                      </a:r>
                      <a:r>
                        <a:rPr kumimoji="1" lang="en-US" altLang="ja-JP" sz="2000" b="0" i="0" u="none" strike="noStrike" cap="none" normalizeH="0" baseline="30000" smtClean="0">
                          <a:ln>
                            <a:noFill/>
                          </a:ln>
                          <a:solidFill>
                            <a:schemeClr val="tx1"/>
                          </a:solidFill>
                          <a:effectLst/>
                          <a:latin typeface="Comic Sans MS" pitchFamily="66" charset="0"/>
                          <a:ea typeface="ＭＳ Ｐゴシック" pitchFamily="50" charset="-128"/>
                        </a:rPr>
                        <a:t>-2</a:t>
                      </a: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s</a:t>
                      </a:r>
                      <a:r>
                        <a:rPr kumimoji="1" lang="en-US" altLang="ja-JP" sz="2000" b="0" i="0" u="none" strike="noStrike" cap="none" normalizeH="0" baseline="30000" smtClean="0">
                          <a:ln>
                            <a:noFill/>
                          </a:ln>
                          <a:solidFill>
                            <a:schemeClr val="tx1"/>
                          </a:solidFill>
                          <a:effectLst/>
                          <a:latin typeface="Comic Sans MS" pitchFamily="66" charset="0"/>
                          <a:ea typeface="ＭＳ Ｐゴシック" pitchFamily="50" charset="-128"/>
                        </a:rPr>
                        <a:t>-1</a:t>
                      </a: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sr</a:t>
                      </a:r>
                      <a:r>
                        <a:rPr kumimoji="1" lang="en-US" altLang="ja-JP" sz="2000" b="0" i="0" u="none" strike="noStrike" cap="none" normalizeH="0" baseline="30000" smtClean="0">
                          <a:ln>
                            <a:noFill/>
                          </a:ln>
                          <a:solidFill>
                            <a:schemeClr val="tx1"/>
                          </a:solidFill>
                          <a:effectLst/>
                          <a:latin typeface="Comic Sans MS" pitchFamily="66" charset="0"/>
                          <a:ea typeface="ＭＳ Ｐゴシック" pitchFamily="50" charset="-128"/>
                        </a:rPr>
                        <a:t>-1</a:t>
                      </a: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Significance</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a:t>
                      </a:r>
                      <a:r>
                        <a:rPr kumimoji="1" lang="en-US" altLang="ja-JP" sz="2000" b="0" i="0" u="none" strike="noStrike" cap="none" normalizeH="0" baseline="0" smtClean="0">
                          <a:ln>
                            <a:noFill/>
                          </a:ln>
                          <a:solidFill>
                            <a:schemeClr val="tx1"/>
                          </a:solidFill>
                          <a:effectLst/>
                          <a:latin typeface="Symbol" pitchFamily="18" charset="2"/>
                          <a:ea typeface="ＭＳ Ｐゴシック" pitchFamily="50" charset="-128"/>
                        </a:rPr>
                        <a:t>s</a:t>
                      </a: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90% C.L.</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upper limit</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(cm</a:t>
                      </a:r>
                      <a:r>
                        <a:rPr kumimoji="1" lang="en-US" altLang="ja-JP" sz="2000" b="0" i="0" u="none" strike="noStrike" cap="none" normalizeH="0" baseline="30000" smtClean="0">
                          <a:ln>
                            <a:noFill/>
                          </a:ln>
                          <a:solidFill>
                            <a:schemeClr val="tx1"/>
                          </a:solidFill>
                          <a:effectLst/>
                          <a:latin typeface="Comic Sans MS" pitchFamily="66" charset="0"/>
                          <a:ea typeface="ＭＳ Ｐゴシック" pitchFamily="50" charset="-128"/>
                        </a:rPr>
                        <a:t>-2</a:t>
                      </a: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s</a:t>
                      </a:r>
                      <a:r>
                        <a:rPr kumimoji="1" lang="en-US" altLang="ja-JP" sz="2000" b="0" i="0" u="none" strike="noStrike" cap="none" normalizeH="0" baseline="30000" smtClean="0">
                          <a:ln>
                            <a:noFill/>
                          </a:ln>
                          <a:solidFill>
                            <a:schemeClr val="tx1"/>
                          </a:solidFill>
                          <a:effectLst/>
                          <a:latin typeface="Comic Sans MS" pitchFamily="66" charset="0"/>
                          <a:ea typeface="ＭＳ Ｐゴシック" pitchFamily="50" charset="-128"/>
                        </a:rPr>
                        <a:t>-1</a:t>
                      </a: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sr</a:t>
                      </a:r>
                      <a:r>
                        <a:rPr kumimoji="1" lang="en-US" altLang="ja-JP" sz="2000" b="0" i="0" u="none" strike="noStrike" cap="none" normalizeH="0" baseline="30000" smtClean="0">
                          <a:ln>
                            <a:noFill/>
                          </a:ln>
                          <a:solidFill>
                            <a:schemeClr val="tx1"/>
                          </a:solidFill>
                          <a:effectLst/>
                          <a:latin typeface="Comic Sans MS" pitchFamily="66" charset="0"/>
                          <a:ea typeface="ＭＳ Ｐゴシック" pitchFamily="50" charset="-128"/>
                        </a:rPr>
                        <a:t>-1</a:t>
                      </a:r>
                      <a:r>
                        <a:rPr kumimoji="1" lang="en-US" altLang="ja-JP" sz="2000" b="0" i="0" u="none" strike="noStrike" cap="none" normalizeH="0" baseline="0" smtClean="0">
                          <a:ln>
                            <a:noFill/>
                          </a:ln>
                          <a:solidFill>
                            <a:schemeClr val="tx1"/>
                          </a:solidFill>
                          <a:effectLst/>
                          <a:latin typeface="Comic Sans MS" pitchFamily="66" charset="0"/>
                          <a:ea typeface="ＭＳ Ｐゴシック" pitchFamily="50" charset="-128"/>
                        </a:rPr>
                        <a:t>)</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14</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0.72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3.11x10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-2.34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3.11x10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58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22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0.15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1.70x10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0.56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2.24x10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58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35</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-0.57</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7.87x10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-2.63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5.56x10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50</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2.23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4.51x10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0.20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2.25x10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57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80</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-0.48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6.42x10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0.58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9.67x10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-13</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58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126</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-1.51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1.91x10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-1.22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smtClean="0">
                          <a:ln>
                            <a:noFill/>
                          </a:ln>
                          <a:solidFill>
                            <a:schemeClr val="tx1"/>
                          </a:solidFill>
                          <a:effectLst/>
                          <a:latin typeface="Comic Sans MS" pitchFamily="66" charset="0"/>
                          <a:ea typeface="ＭＳ Ｐゴシック" pitchFamily="50" charset="-128"/>
                        </a:rPr>
                        <a:t>1.85x10</a:t>
                      </a:r>
                      <a:r>
                        <a:rPr kumimoji="1" lang="en-US" altLang="ja-JP" sz="2000" b="1" i="0" u="none" strike="noStrike" cap="none" normalizeH="0" baseline="30000" smtClean="0">
                          <a:ln>
                            <a:noFill/>
                          </a:ln>
                          <a:solidFill>
                            <a:schemeClr val="tx1"/>
                          </a:solidFill>
                          <a:effectLst/>
                          <a:latin typeface="Comic Sans MS" pitchFamily="66" charset="0"/>
                          <a:ea typeface="ＭＳ Ｐゴシック" pitchFamily="50" charset="-128"/>
                        </a:rPr>
                        <a:t>-13</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52400" y="196850"/>
          <a:ext cx="8678863" cy="6545263"/>
        </p:xfrm>
        <a:graphic>
          <a:graphicData uri="http://schemas.openxmlformats.org/presentationml/2006/ole">
            <p:oleObj spid="_x0000_s1026" name="グラフ" r:id="rId4" imgW="4791312" imgH="3600885" progId="Excel.Sheet.8">
              <p:embed/>
            </p:oleObj>
          </a:graphicData>
        </a:graphic>
      </p:graphicFrame>
      <p:pic>
        <p:nvPicPr>
          <p:cNvPr id="5126" name="Picture 6"/>
          <p:cNvPicPr>
            <a:picLocks noChangeAspect="1" noChangeArrowheads="1"/>
          </p:cNvPicPr>
          <p:nvPr/>
        </p:nvPicPr>
        <p:blipFill>
          <a:blip r:embed="rId5" cstate="print"/>
          <a:srcRect/>
          <a:stretch>
            <a:fillRect/>
          </a:stretch>
        </p:blipFill>
        <p:spPr bwMode="auto">
          <a:xfrm>
            <a:off x="381000" y="609600"/>
            <a:ext cx="2590800" cy="2590800"/>
          </a:xfrm>
          <a:prstGeom prst="rect">
            <a:avLst/>
          </a:prstGeom>
          <a:noFill/>
          <a:ln w="38100">
            <a:solidFill>
              <a:srgbClr val="FF0000"/>
            </a:solidFill>
            <a:miter lim="800000"/>
            <a:headEnd/>
            <a:tailEnd/>
          </a:ln>
        </p:spPr>
      </p:pic>
      <p:graphicFrame>
        <p:nvGraphicFramePr>
          <p:cNvPr id="5127" name="Object 3"/>
          <p:cNvGraphicFramePr>
            <a:graphicFrameLocks noChangeAspect="1"/>
          </p:cNvGraphicFramePr>
          <p:nvPr/>
        </p:nvGraphicFramePr>
        <p:xfrm>
          <a:off x="1676400" y="3886200"/>
          <a:ext cx="3733800" cy="1943100"/>
        </p:xfrm>
        <a:graphic>
          <a:graphicData uri="http://schemas.openxmlformats.org/presentationml/2006/ole">
            <p:oleObj spid="_x0000_s1027" name="Photo Editor Photo" r:id="rId6" imgW="21628571" imgH="11260122" progId="">
              <p:embed/>
            </p:oleObj>
          </a:graphicData>
        </a:graphic>
      </p:graphicFrame>
      <p:sp>
        <p:nvSpPr>
          <p:cNvPr id="1030" name="Text Box 8"/>
          <p:cNvSpPr txBox="1">
            <a:spLocks noChangeArrowheads="1"/>
          </p:cNvSpPr>
          <p:nvPr/>
        </p:nvSpPr>
        <p:spPr bwMode="auto">
          <a:xfrm>
            <a:off x="4648200" y="2057400"/>
            <a:ext cx="4343400" cy="457200"/>
          </a:xfrm>
          <a:prstGeom prst="rect">
            <a:avLst/>
          </a:prstGeom>
          <a:noFill/>
          <a:ln w="9525">
            <a:noFill/>
            <a:miter lim="800000"/>
            <a:headEnd/>
            <a:tailEnd/>
          </a:ln>
        </p:spPr>
        <p:txBody>
          <a:bodyPr>
            <a:spAutoFit/>
          </a:bodyPr>
          <a:lstStyle/>
          <a:p>
            <a:pPr>
              <a:spcBef>
                <a:spcPct val="50000"/>
              </a:spcBef>
            </a:pPr>
            <a:endParaRPr lang="ja-JP"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0-#ppt_w/2"/>
                                          </p:val>
                                        </p:tav>
                                        <p:tav tm="100000">
                                          <p:val>
                                            <p:strVal val="#ppt_x"/>
                                          </p:val>
                                        </p:tav>
                                      </p:tavLst>
                                    </p:anim>
                                    <p:anim calcmode="lin" valueType="num">
                                      <p:cBhvr additive="base">
                                        <p:cTn id="8"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7"/>
                                        </p:tgtEl>
                                        <p:attrNameLst>
                                          <p:attrName>style.visibility</p:attrName>
                                        </p:attrNameLst>
                                      </p:cBhvr>
                                      <p:to>
                                        <p:strVal val="visible"/>
                                      </p:to>
                                    </p:set>
                                    <p:anim calcmode="lin" valueType="num">
                                      <p:cBhvr additive="base">
                                        <p:cTn id="13" dur="500" fill="hold"/>
                                        <p:tgtEl>
                                          <p:spTgt spid="5127"/>
                                        </p:tgtEl>
                                        <p:attrNameLst>
                                          <p:attrName>ppt_x</p:attrName>
                                        </p:attrNameLst>
                                      </p:cBhvr>
                                      <p:tavLst>
                                        <p:tav tm="0">
                                          <p:val>
                                            <p:strVal val="#ppt_x"/>
                                          </p:val>
                                        </p:tav>
                                        <p:tav tm="100000">
                                          <p:val>
                                            <p:strVal val="#ppt_x"/>
                                          </p:val>
                                        </p:tav>
                                      </p:tavLst>
                                    </p:anim>
                                    <p:anim calcmode="lin" valueType="num">
                                      <p:cBhvr additive="base">
                                        <p:cTn id="14"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3"/>
          <p:cNvSpPr>
            <a:spLocks noGrp="1"/>
          </p:cNvSpPr>
          <p:nvPr>
            <p:ph type="sldNum" sz="quarter" idx="12"/>
          </p:nvPr>
        </p:nvSpPr>
        <p:spPr/>
        <p:txBody>
          <a:bodyPr/>
          <a:lstStyle/>
          <a:p>
            <a:pPr>
              <a:defRPr/>
            </a:pPr>
            <a:fld id="{5827DBB3-786E-4D6C-AC26-97CB5F355166}" type="slidenum">
              <a:rPr lang="en-US" altLang="ja-JP"/>
              <a:pPr>
                <a:defRPr/>
              </a:pPr>
              <a:t>30</a:t>
            </a:fld>
            <a:endParaRPr lang="en-US" altLang="ja-JP"/>
          </a:p>
        </p:txBody>
      </p:sp>
      <p:pic>
        <p:nvPicPr>
          <p:cNvPr id="31747" name="Picture 13"/>
          <p:cNvPicPr>
            <a:picLocks noChangeAspect="1" noChangeArrowheads="1"/>
          </p:cNvPicPr>
          <p:nvPr/>
        </p:nvPicPr>
        <p:blipFill>
          <a:blip r:embed="rId3" cstate="print"/>
          <a:srcRect l="7724" r="3862" b="2959"/>
          <a:stretch>
            <a:fillRect/>
          </a:stretch>
        </p:blipFill>
        <p:spPr bwMode="auto">
          <a:xfrm>
            <a:off x="434975" y="822325"/>
            <a:ext cx="8240713" cy="5905500"/>
          </a:xfrm>
          <a:prstGeom prst="rect">
            <a:avLst/>
          </a:prstGeom>
          <a:noFill/>
          <a:ln w="9525">
            <a:noFill/>
            <a:miter lim="800000"/>
            <a:headEnd/>
            <a:tailEnd/>
          </a:ln>
        </p:spPr>
      </p:pic>
      <p:sp>
        <p:nvSpPr>
          <p:cNvPr id="31748" name="Rectangle 5"/>
          <p:cNvSpPr>
            <a:spLocks noChangeArrowheads="1"/>
          </p:cNvSpPr>
          <p:nvPr/>
        </p:nvSpPr>
        <p:spPr bwMode="auto">
          <a:xfrm>
            <a:off x="457200" y="115888"/>
            <a:ext cx="8229600" cy="1143000"/>
          </a:xfrm>
          <a:prstGeom prst="rect">
            <a:avLst/>
          </a:prstGeom>
          <a:noFill/>
          <a:ln w="9525">
            <a:noFill/>
            <a:miter lim="800000"/>
            <a:headEnd/>
            <a:tailEnd/>
          </a:ln>
        </p:spPr>
        <p:txBody>
          <a:bodyPr anchor="ctr"/>
          <a:lstStyle/>
          <a:p>
            <a:pPr algn="ctr"/>
            <a:r>
              <a:rPr lang="en-US" altLang="ja-JP" sz="4400">
                <a:solidFill>
                  <a:schemeClr val="tx2"/>
                </a:solidFill>
              </a:rPr>
              <a:t>Integral Flux : Outer Galaxy</a:t>
            </a:r>
          </a:p>
        </p:txBody>
      </p:sp>
      <p:sp>
        <p:nvSpPr>
          <p:cNvPr id="31749" name="Text Box 6"/>
          <p:cNvSpPr txBox="1">
            <a:spLocks noChangeArrowheads="1"/>
          </p:cNvSpPr>
          <p:nvPr/>
        </p:nvSpPr>
        <p:spPr bwMode="auto">
          <a:xfrm>
            <a:off x="1522413" y="5870575"/>
            <a:ext cx="7081837" cy="366713"/>
          </a:xfrm>
          <a:prstGeom prst="rect">
            <a:avLst/>
          </a:prstGeom>
          <a:solidFill>
            <a:schemeClr val="bg1"/>
          </a:solidFill>
          <a:ln w="9525">
            <a:noFill/>
            <a:miter lim="800000"/>
            <a:headEnd/>
            <a:tailEnd/>
          </a:ln>
        </p:spPr>
        <p:txBody>
          <a:bodyPr>
            <a:spAutoFit/>
          </a:bodyPr>
          <a:lstStyle/>
          <a:p>
            <a:r>
              <a:rPr lang="en-US" altLang="ja-JP" b="1"/>
              <a:t>  1        10        10</a:t>
            </a:r>
            <a:r>
              <a:rPr lang="en-US" altLang="ja-JP" b="1" baseline="30000"/>
              <a:t>2          </a:t>
            </a:r>
            <a:r>
              <a:rPr lang="en-US" altLang="ja-JP" b="1"/>
              <a:t>10</a:t>
            </a:r>
            <a:r>
              <a:rPr lang="en-US" altLang="ja-JP" b="1" baseline="30000"/>
              <a:t>3          </a:t>
            </a:r>
            <a:r>
              <a:rPr lang="en-US" altLang="ja-JP" b="1"/>
              <a:t>10</a:t>
            </a:r>
            <a:r>
              <a:rPr lang="en-US" altLang="ja-JP" b="1" baseline="30000"/>
              <a:t>4</a:t>
            </a:r>
            <a:r>
              <a:rPr lang="en-US" altLang="ja-JP" b="1"/>
              <a:t>       10</a:t>
            </a:r>
            <a:r>
              <a:rPr lang="en-US" altLang="ja-JP" b="1" baseline="30000"/>
              <a:t>5 </a:t>
            </a:r>
            <a:r>
              <a:rPr lang="en-US" altLang="ja-JP" b="1"/>
              <a:t>      10</a:t>
            </a:r>
            <a:r>
              <a:rPr lang="en-US" altLang="ja-JP" b="1" baseline="30000"/>
              <a:t>6</a:t>
            </a:r>
          </a:p>
        </p:txBody>
      </p:sp>
      <p:sp>
        <p:nvSpPr>
          <p:cNvPr id="31750" name="Text Box 7"/>
          <p:cNvSpPr txBox="1">
            <a:spLocks noChangeArrowheads="1"/>
          </p:cNvSpPr>
          <p:nvPr/>
        </p:nvSpPr>
        <p:spPr bwMode="auto">
          <a:xfrm>
            <a:off x="1041400" y="973138"/>
            <a:ext cx="793750" cy="5002212"/>
          </a:xfrm>
          <a:prstGeom prst="rect">
            <a:avLst/>
          </a:prstGeom>
          <a:solidFill>
            <a:schemeClr val="bg1"/>
          </a:solidFill>
          <a:ln w="9525">
            <a:noFill/>
            <a:miter lim="800000"/>
            <a:headEnd/>
            <a:tailEnd/>
          </a:ln>
        </p:spPr>
        <p:txBody>
          <a:bodyPr>
            <a:spAutoFit/>
          </a:bodyPr>
          <a:lstStyle/>
          <a:p>
            <a:r>
              <a:rPr lang="en-US" altLang="ja-JP" b="1"/>
              <a:t> 10</a:t>
            </a:r>
            <a:r>
              <a:rPr lang="en-US" altLang="ja-JP" b="1" baseline="30000"/>
              <a:t>-4 </a:t>
            </a:r>
            <a:endParaRPr lang="en-US" altLang="ja-JP" b="1"/>
          </a:p>
          <a:p>
            <a:endParaRPr lang="en-US" altLang="ja-JP" sz="1000" b="1"/>
          </a:p>
          <a:p>
            <a:r>
              <a:rPr lang="en-US" altLang="ja-JP" b="1"/>
              <a:t> 10</a:t>
            </a:r>
            <a:r>
              <a:rPr lang="en-US" altLang="ja-JP" b="1" baseline="30000"/>
              <a:t>-5 </a:t>
            </a:r>
            <a:endParaRPr lang="en-US" altLang="ja-JP" b="1"/>
          </a:p>
          <a:p>
            <a:endParaRPr lang="en-US" altLang="ja-JP" sz="1000" b="1"/>
          </a:p>
          <a:p>
            <a:r>
              <a:rPr lang="en-US" altLang="ja-JP" b="1"/>
              <a:t> 10</a:t>
            </a:r>
            <a:r>
              <a:rPr lang="en-US" altLang="ja-JP" b="1" baseline="30000"/>
              <a:t>-6 </a:t>
            </a:r>
          </a:p>
          <a:p>
            <a:endParaRPr lang="en-US" altLang="ja-JP" sz="1000" b="1" baseline="30000"/>
          </a:p>
          <a:p>
            <a:r>
              <a:rPr lang="en-US" altLang="ja-JP" b="1"/>
              <a:t> 10</a:t>
            </a:r>
            <a:r>
              <a:rPr lang="en-US" altLang="ja-JP" b="1" baseline="30000"/>
              <a:t>-7 </a:t>
            </a:r>
          </a:p>
          <a:p>
            <a:endParaRPr lang="en-US" altLang="ja-JP" sz="1200" b="1" baseline="30000"/>
          </a:p>
          <a:p>
            <a:r>
              <a:rPr lang="en-US" altLang="ja-JP" b="1"/>
              <a:t> 10</a:t>
            </a:r>
            <a:r>
              <a:rPr lang="en-US" altLang="ja-JP" b="1" baseline="30000"/>
              <a:t>-8 </a:t>
            </a:r>
          </a:p>
          <a:p>
            <a:endParaRPr lang="en-US" altLang="ja-JP" sz="1000" b="1"/>
          </a:p>
          <a:p>
            <a:r>
              <a:rPr lang="en-US" altLang="ja-JP" b="1"/>
              <a:t> 10</a:t>
            </a:r>
            <a:r>
              <a:rPr lang="en-US" altLang="ja-JP" b="1" baseline="30000"/>
              <a:t>-9 </a:t>
            </a:r>
          </a:p>
          <a:p>
            <a:endParaRPr lang="en-US" altLang="ja-JP" sz="1200" b="1"/>
          </a:p>
          <a:p>
            <a:r>
              <a:rPr lang="en-US" altLang="ja-JP" b="1"/>
              <a:t>10</a:t>
            </a:r>
            <a:r>
              <a:rPr lang="en-US" altLang="ja-JP" b="1" baseline="30000"/>
              <a:t>-10</a:t>
            </a:r>
          </a:p>
          <a:p>
            <a:endParaRPr lang="en-US" altLang="ja-JP" sz="1000"/>
          </a:p>
          <a:p>
            <a:r>
              <a:rPr lang="en-US" altLang="ja-JP" b="1"/>
              <a:t>10</a:t>
            </a:r>
            <a:r>
              <a:rPr lang="en-US" altLang="ja-JP" b="1" baseline="30000"/>
              <a:t>-11</a:t>
            </a:r>
          </a:p>
          <a:p>
            <a:endParaRPr lang="en-US" altLang="ja-JP" sz="1000"/>
          </a:p>
          <a:p>
            <a:r>
              <a:rPr lang="en-US" altLang="ja-JP" b="1"/>
              <a:t>10</a:t>
            </a:r>
            <a:r>
              <a:rPr lang="en-US" altLang="ja-JP" b="1" baseline="30000"/>
              <a:t>-12</a:t>
            </a:r>
          </a:p>
          <a:p>
            <a:endParaRPr lang="en-US" altLang="ja-JP" sz="1000"/>
          </a:p>
          <a:p>
            <a:r>
              <a:rPr lang="en-US" altLang="ja-JP" b="1"/>
              <a:t>10</a:t>
            </a:r>
            <a:r>
              <a:rPr lang="en-US" altLang="ja-JP" b="1" baseline="30000"/>
              <a:t>-13</a:t>
            </a:r>
          </a:p>
          <a:p>
            <a:endParaRPr lang="en-US" altLang="ja-JP" sz="1000"/>
          </a:p>
          <a:p>
            <a:r>
              <a:rPr lang="en-US" altLang="ja-JP" b="1"/>
              <a:t>10</a:t>
            </a:r>
            <a:r>
              <a:rPr lang="en-US" altLang="ja-JP" b="1" baseline="30000"/>
              <a:t>-14</a:t>
            </a:r>
          </a:p>
          <a:p>
            <a:endParaRPr lang="en-US" altLang="ja-JP" sz="900"/>
          </a:p>
          <a:p>
            <a:r>
              <a:rPr lang="en-US" altLang="ja-JP" b="1"/>
              <a:t>10</a:t>
            </a:r>
            <a:r>
              <a:rPr lang="en-US" altLang="ja-JP" b="1" baseline="30000"/>
              <a:t>-15</a:t>
            </a:r>
          </a:p>
        </p:txBody>
      </p:sp>
      <p:sp>
        <p:nvSpPr>
          <p:cNvPr id="31751" name="Text Box 10"/>
          <p:cNvSpPr txBox="1">
            <a:spLocks noChangeArrowheads="1"/>
          </p:cNvSpPr>
          <p:nvPr/>
        </p:nvSpPr>
        <p:spPr bwMode="auto">
          <a:xfrm>
            <a:off x="5651500" y="4868863"/>
            <a:ext cx="1196975" cy="366712"/>
          </a:xfrm>
          <a:prstGeom prst="rect">
            <a:avLst/>
          </a:prstGeom>
          <a:noFill/>
          <a:ln w="9525">
            <a:noFill/>
            <a:miter lim="800000"/>
            <a:headEnd/>
            <a:tailEnd/>
          </a:ln>
        </p:spPr>
        <p:txBody>
          <a:bodyPr wrap="none">
            <a:spAutoFit/>
          </a:bodyPr>
          <a:lstStyle/>
          <a:p>
            <a:r>
              <a:rPr lang="en-US" altLang="ja-JP">
                <a:solidFill>
                  <a:srgbClr val="FF0000"/>
                </a:solidFill>
              </a:rPr>
              <a:t>(90%C.L.)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3"/>
          <p:cNvSpPr>
            <a:spLocks noGrp="1"/>
          </p:cNvSpPr>
          <p:nvPr>
            <p:ph type="sldNum" sz="quarter" idx="12"/>
          </p:nvPr>
        </p:nvSpPr>
        <p:spPr/>
        <p:txBody>
          <a:bodyPr/>
          <a:lstStyle/>
          <a:p>
            <a:pPr>
              <a:defRPr/>
            </a:pPr>
            <a:fld id="{41484BBC-88F6-4A24-8499-8E3B3FC3984C}" type="slidenum">
              <a:rPr lang="en-US" altLang="ja-JP"/>
              <a:pPr>
                <a:defRPr/>
              </a:pPr>
              <a:t>31</a:t>
            </a:fld>
            <a:endParaRPr lang="en-US" altLang="ja-JP"/>
          </a:p>
        </p:txBody>
      </p:sp>
      <p:pic>
        <p:nvPicPr>
          <p:cNvPr id="32771" name="Picture 4"/>
          <p:cNvPicPr>
            <a:picLocks noChangeAspect="1" noChangeArrowheads="1"/>
          </p:cNvPicPr>
          <p:nvPr/>
        </p:nvPicPr>
        <p:blipFill>
          <a:blip r:embed="rId2" cstate="print"/>
          <a:srcRect/>
          <a:stretch>
            <a:fillRect/>
          </a:stretch>
        </p:blipFill>
        <p:spPr bwMode="auto">
          <a:xfrm>
            <a:off x="1914525" y="836613"/>
            <a:ext cx="6257925" cy="5722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p:cNvPicPr>
            <a:picLocks noChangeAspect="1" noChangeArrowheads="1"/>
          </p:cNvPicPr>
          <p:nvPr/>
        </p:nvPicPr>
        <p:blipFill>
          <a:blip r:embed="rId3" cstate="print"/>
          <a:srcRect/>
          <a:stretch>
            <a:fillRect/>
          </a:stretch>
        </p:blipFill>
        <p:spPr bwMode="auto">
          <a:xfrm>
            <a:off x="0" y="1905000"/>
            <a:ext cx="3624263" cy="4114800"/>
          </a:xfrm>
          <a:prstGeom prst="rect">
            <a:avLst/>
          </a:prstGeom>
          <a:noFill/>
          <a:ln w="9525">
            <a:noFill/>
            <a:miter lim="800000"/>
            <a:headEnd/>
            <a:tailEnd/>
          </a:ln>
        </p:spPr>
      </p:pic>
      <p:sp>
        <p:nvSpPr>
          <p:cNvPr id="21508" name="Text Box 4"/>
          <p:cNvSpPr txBox="1">
            <a:spLocks noChangeArrowheads="1"/>
          </p:cNvSpPr>
          <p:nvPr/>
        </p:nvSpPr>
        <p:spPr bwMode="auto">
          <a:xfrm>
            <a:off x="3657600" y="908720"/>
            <a:ext cx="5486400" cy="2793072"/>
          </a:xfrm>
          <a:prstGeom prst="rect">
            <a:avLst/>
          </a:prstGeom>
          <a:noFill/>
          <a:ln w="9525">
            <a:noFill/>
            <a:miter lim="800000"/>
            <a:headEnd/>
            <a:tailEnd/>
          </a:ln>
          <a:effectLst/>
        </p:spPr>
        <p:txBody>
          <a:bodyPr>
            <a:spAutoFit/>
          </a:bodyPr>
          <a:lstStyle/>
          <a:p>
            <a:pPr>
              <a:spcBef>
                <a:spcPct val="25000"/>
              </a:spcBef>
              <a:defRPr/>
            </a:pPr>
            <a:r>
              <a:rPr lang="en-US" altLang="ja-JP" dirty="0">
                <a:latin typeface="+mn-ea"/>
                <a:ea typeface="+mn-ea"/>
              </a:rPr>
              <a:t>Plastic </a:t>
            </a:r>
            <a:r>
              <a:rPr lang="en-US" altLang="ja-JP" dirty="0" err="1">
                <a:latin typeface="+mn-ea"/>
                <a:ea typeface="+mn-ea"/>
              </a:rPr>
              <a:t>scintillator</a:t>
            </a:r>
            <a:r>
              <a:rPr lang="en-US" altLang="ja-JP" dirty="0">
                <a:latin typeface="+mn-ea"/>
                <a:ea typeface="+mn-ea"/>
              </a:rPr>
              <a:t> : 1m×1m×5cm</a:t>
            </a:r>
          </a:p>
          <a:p>
            <a:pPr>
              <a:spcBef>
                <a:spcPct val="25000"/>
              </a:spcBef>
              <a:defRPr/>
            </a:pPr>
            <a:r>
              <a:rPr lang="en-US" altLang="ja-JP" dirty="0">
                <a:latin typeface="+mn-ea"/>
                <a:ea typeface="+mn-ea"/>
              </a:rPr>
              <a:t>                               (1m×1m×2.4cm)</a:t>
            </a:r>
          </a:p>
          <a:p>
            <a:pPr>
              <a:spcBef>
                <a:spcPct val="25000"/>
              </a:spcBef>
              <a:defRPr/>
            </a:pPr>
            <a:r>
              <a:rPr lang="en-US" altLang="ja-JP" dirty="0">
                <a:latin typeface="+mn-ea"/>
                <a:ea typeface="+mn-ea"/>
              </a:rPr>
              <a:t>8m spacing, 288</a:t>
            </a:r>
            <a:r>
              <a:rPr lang="en-US" altLang="ja-JP" dirty="0">
                <a:latin typeface="+mn-ea"/>
                <a:ea typeface="+mn-ea"/>
                <a:sym typeface="Wingdings" pitchFamily="2" charset="2"/>
              </a:rPr>
              <a:t></a:t>
            </a:r>
            <a:r>
              <a:rPr lang="en-US" altLang="ja-JP" dirty="0">
                <a:latin typeface="+mn-ea"/>
                <a:ea typeface="+mn-ea"/>
              </a:rPr>
              <a:t>386</a:t>
            </a:r>
          </a:p>
          <a:p>
            <a:pPr>
              <a:spcBef>
                <a:spcPct val="25000"/>
              </a:spcBef>
              <a:defRPr/>
            </a:pPr>
            <a:r>
              <a:rPr lang="en-US" altLang="ja-JP" dirty="0">
                <a:latin typeface="+mn-ea"/>
                <a:ea typeface="+mn-ea"/>
              </a:rPr>
              <a:t>Total area = 1.24×10</a:t>
            </a:r>
            <a:r>
              <a:rPr lang="en-US" altLang="ja-JP" b="1" baseline="30000" dirty="0">
                <a:latin typeface="+mn-ea"/>
                <a:ea typeface="+mn-ea"/>
              </a:rPr>
              <a:t>4</a:t>
            </a:r>
            <a:r>
              <a:rPr lang="en-US" altLang="ja-JP" dirty="0">
                <a:latin typeface="+mn-ea"/>
                <a:ea typeface="+mn-ea"/>
              </a:rPr>
              <a:t>m</a:t>
            </a:r>
            <a:r>
              <a:rPr lang="en-US" altLang="ja-JP" b="1" baseline="30000" dirty="0">
                <a:latin typeface="+mn-ea"/>
                <a:ea typeface="+mn-ea"/>
              </a:rPr>
              <a:t>2</a:t>
            </a:r>
            <a:r>
              <a:rPr lang="en-US" altLang="ja-JP" baseline="30000" dirty="0">
                <a:latin typeface="+mn-ea"/>
                <a:ea typeface="+mn-ea"/>
              </a:rPr>
              <a:t> </a:t>
            </a:r>
            <a:r>
              <a:rPr lang="en-US" altLang="ja-JP" dirty="0">
                <a:latin typeface="+mn-ea"/>
                <a:ea typeface="+mn-ea"/>
              </a:rPr>
              <a:t>(</a:t>
            </a:r>
            <a:r>
              <a:rPr lang="en-US" altLang="ja-JP" dirty="0" smtClean="0">
                <a:latin typeface="+mn-ea"/>
                <a:ea typeface="+mn-ea"/>
              </a:rPr>
              <a:t>1.7×10</a:t>
            </a:r>
            <a:r>
              <a:rPr lang="en-US" altLang="ja-JP" b="1" baseline="30000" dirty="0" smtClean="0">
                <a:latin typeface="+mn-ea"/>
                <a:ea typeface="+mn-ea"/>
              </a:rPr>
              <a:t>4</a:t>
            </a:r>
            <a:r>
              <a:rPr lang="en-US" altLang="ja-JP" dirty="0" smtClean="0">
                <a:latin typeface="+mn-ea"/>
                <a:ea typeface="+mn-ea"/>
              </a:rPr>
              <a:t>m</a:t>
            </a:r>
            <a:r>
              <a:rPr lang="en-US" altLang="ja-JP" b="1" baseline="30000" dirty="0" smtClean="0">
                <a:latin typeface="+mn-ea"/>
                <a:ea typeface="+mn-ea"/>
              </a:rPr>
              <a:t>2</a:t>
            </a:r>
            <a:r>
              <a:rPr lang="en-US" altLang="ja-JP" dirty="0">
                <a:latin typeface="+mn-ea"/>
                <a:ea typeface="+mn-ea"/>
              </a:rPr>
              <a:t>)</a:t>
            </a:r>
            <a:endParaRPr lang="en-US" altLang="ja-JP" baseline="30000" dirty="0">
              <a:latin typeface="+mn-ea"/>
              <a:ea typeface="+mn-ea"/>
            </a:endParaRPr>
          </a:p>
          <a:p>
            <a:pPr>
              <a:spcBef>
                <a:spcPct val="25000"/>
              </a:spcBef>
              <a:defRPr/>
            </a:pPr>
            <a:r>
              <a:rPr lang="en-US" altLang="ja-JP" dirty="0">
                <a:latin typeface="+mn-ea"/>
                <a:ea typeface="+mn-ea"/>
              </a:rPr>
              <a:t>Effective Area =7.3×10</a:t>
            </a:r>
            <a:r>
              <a:rPr lang="en-US" altLang="ja-JP" b="1" baseline="30000" dirty="0">
                <a:latin typeface="+mn-ea"/>
                <a:ea typeface="+mn-ea"/>
              </a:rPr>
              <a:t>3</a:t>
            </a:r>
            <a:r>
              <a:rPr lang="en-US" altLang="ja-JP" dirty="0">
                <a:latin typeface="+mn-ea"/>
                <a:ea typeface="+mn-ea"/>
              </a:rPr>
              <a:t>m</a:t>
            </a:r>
            <a:r>
              <a:rPr lang="en-US" altLang="ja-JP" b="1" baseline="30000" dirty="0">
                <a:latin typeface="+mn-ea"/>
                <a:ea typeface="+mn-ea"/>
              </a:rPr>
              <a:t>2</a:t>
            </a:r>
            <a:r>
              <a:rPr lang="en-US" altLang="ja-JP" baseline="30000" dirty="0">
                <a:latin typeface="+mn-ea"/>
                <a:ea typeface="+mn-ea"/>
              </a:rPr>
              <a:t> </a:t>
            </a:r>
            <a:r>
              <a:rPr lang="en-US" altLang="ja-JP" dirty="0" smtClean="0">
                <a:latin typeface="+mn-ea"/>
                <a:ea typeface="+mn-ea"/>
              </a:rPr>
              <a:t>(1.2×10</a:t>
            </a:r>
            <a:r>
              <a:rPr lang="en-US" altLang="ja-JP" b="1" baseline="30000" dirty="0" smtClean="0">
                <a:latin typeface="+mn-ea"/>
                <a:ea typeface="+mn-ea"/>
              </a:rPr>
              <a:t>4</a:t>
            </a:r>
            <a:r>
              <a:rPr lang="en-US" altLang="ja-JP" dirty="0" smtClean="0">
                <a:latin typeface="+mn-ea"/>
                <a:ea typeface="+mn-ea"/>
              </a:rPr>
              <a:t>m</a:t>
            </a:r>
            <a:r>
              <a:rPr lang="en-US" altLang="ja-JP" b="1" baseline="30000" dirty="0" smtClean="0">
                <a:latin typeface="+mn-ea"/>
                <a:ea typeface="+mn-ea"/>
              </a:rPr>
              <a:t>2</a:t>
            </a:r>
            <a:r>
              <a:rPr lang="en-US" altLang="ja-JP" dirty="0">
                <a:latin typeface="+mn-ea"/>
                <a:ea typeface="+mn-ea"/>
              </a:rPr>
              <a:t>)</a:t>
            </a:r>
          </a:p>
          <a:p>
            <a:pPr>
              <a:spcBef>
                <a:spcPct val="25000"/>
              </a:spcBef>
              <a:defRPr/>
            </a:pPr>
            <a:r>
              <a:rPr lang="en-US" altLang="ja-JP" dirty="0">
                <a:latin typeface="+mn-ea"/>
                <a:ea typeface="+mn-ea"/>
              </a:rPr>
              <a:t>  ADC : 15bits, </a:t>
            </a:r>
            <a:r>
              <a:rPr lang="en-US" altLang="ja-JP" dirty="0" smtClean="0">
                <a:latin typeface="+mn-ea"/>
                <a:ea typeface="+mn-ea"/>
              </a:rPr>
              <a:t>Charge </a:t>
            </a:r>
            <a:r>
              <a:rPr lang="en-US" altLang="ja-JP" dirty="0" err="1" smtClean="0">
                <a:latin typeface="+mn-ea"/>
                <a:ea typeface="+mn-ea"/>
              </a:rPr>
              <a:t>sencitive</a:t>
            </a:r>
            <a:r>
              <a:rPr lang="en-US" altLang="ja-JP" dirty="0" smtClean="0">
                <a:latin typeface="+mn-ea"/>
                <a:ea typeface="+mn-ea"/>
              </a:rPr>
              <a:t>, Number </a:t>
            </a:r>
            <a:r>
              <a:rPr lang="en-US" altLang="ja-JP" dirty="0">
                <a:latin typeface="+mn-ea"/>
                <a:ea typeface="+mn-ea"/>
              </a:rPr>
              <a:t>of particles</a:t>
            </a:r>
          </a:p>
          <a:p>
            <a:pPr>
              <a:spcBef>
                <a:spcPct val="25000"/>
              </a:spcBef>
              <a:defRPr/>
            </a:pPr>
            <a:r>
              <a:rPr lang="en-US" altLang="ja-JP" dirty="0">
                <a:latin typeface="+mn-ea"/>
                <a:ea typeface="+mn-ea"/>
              </a:rPr>
              <a:t>  TDC : relative arrival timing </a:t>
            </a:r>
            <a:endParaRPr lang="en-US" altLang="ja-JP" dirty="0" smtClean="0">
              <a:latin typeface="+mn-ea"/>
              <a:ea typeface="+mn-ea"/>
            </a:endParaRPr>
          </a:p>
          <a:p>
            <a:pPr>
              <a:spcBef>
                <a:spcPct val="25000"/>
              </a:spcBef>
              <a:defRPr/>
            </a:pPr>
            <a:r>
              <a:rPr lang="en-US" altLang="ja-JP" dirty="0" smtClean="0">
                <a:latin typeface="+mn-ea"/>
              </a:rPr>
              <a:t>Trigger</a:t>
            </a:r>
            <a:r>
              <a:rPr lang="ja-JP" altLang="en-US" dirty="0" smtClean="0">
                <a:latin typeface="+mn-ea"/>
              </a:rPr>
              <a:t>：</a:t>
            </a:r>
            <a:r>
              <a:rPr lang="ja-JP" altLang="en-US" dirty="0" smtClean="0">
                <a:latin typeface="+mn-ea"/>
              </a:rPr>
              <a:t>～</a:t>
            </a:r>
            <a:r>
              <a:rPr lang="en-US" altLang="ja-JP" dirty="0" smtClean="0">
                <a:latin typeface="+mn-ea"/>
              </a:rPr>
              <a:t>30Hz </a:t>
            </a:r>
            <a:r>
              <a:rPr lang="ja-JP" altLang="en-US" dirty="0" smtClean="0">
                <a:latin typeface="+mn-ea"/>
              </a:rPr>
              <a:t>＋ </a:t>
            </a:r>
            <a:r>
              <a:rPr lang="en-US" altLang="ja-JP" dirty="0" smtClean="0">
                <a:latin typeface="+mn-ea"/>
              </a:rPr>
              <a:t>monitor</a:t>
            </a:r>
            <a:endParaRPr lang="en-US" altLang="ja-JP" dirty="0">
              <a:latin typeface="+mn-ea"/>
              <a:ea typeface="+mn-ea"/>
            </a:endParaRPr>
          </a:p>
        </p:txBody>
      </p:sp>
      <p:sp>
        <p:nvSpPr>
          <p:cNvPr id="2054" name="Rectangle 5"/>
          <p:cNvSpPr>
            <a:spLocks noGrp="1" noChangeArrowheads="1"/>
          </p:cNvSpPr>
          <p:nvPr>
            <p:ph type="title" idx="4294967295"/>
          </p:nvPr>
        </p:nvSpPr>
        <p:spPr>
          <a:xfrm>
            <a:off x="685800" y="0"/>
            <a:ext cx="7772400" cy="762000"/>
          </a:xfrm>
        </p:spPr>
        <p:txBody>
          <a:bodyPr>
            <a:normAutofit fontScale="90000"/>
          </a:bodyPr>
          <a:lstStyle/>
          <a:p>
            <a:r>
              <a:rPr lang="en-US" altLang="ja-JP" sz="3200" smtClean="0"/>
              <a:t>High Density Scintillation Detector for Electro-magnetic component</a:t>
            </a:r>
          </a:p>
        </p:txBody>
      </p:sp>
      <p:graphicFrame>
        <p:nvGraphicFramePr>
          <p:cNvPr id="2050" name="Object 2"/>
          <p:cNvGraphicFramePr>
            <a:graphicFrameLocks noChangeAspect="1"/>
          </p:cNvGraphicFramePr>
          <p:nvPr/>
        </p:nvGraphicFramePr>
        <p:xfrm>
          <a:off x="4603750" y="3636963"/>
          <a:ext cx="4540250" cy="3221037"/>
        </p:xfrm>
        <a:graphic>
          <a:graphicData uri="http://schemas.openxmlformats.org/presentationml/2006/ole">
            <p:oleObj spid="_x0000_s2050" name="Photo Editor Photo" r:id="rId4" imgW="11142857" imgH="7904762" progId="">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3" cstate="print"/>
          <a:srcRect/>
          <a:stretch>
            <a:fillRect/>
          </a:stretch>
        </p:blipFill>
        <p:spPr bwMode="auto">
          <a:xfrm>
            <a:off x="1447800" y="1371600"/>
            <a:ext cx="5715000" cy="4648200"/>
          </a:xfrm>
          <a:prstGeom prst="rect">
            <a:avLst/>
          </a:prstGeom>
          <a:noFill/>
          <a:ln w="9525">
            <a:noFill/>
            <a:miter lim="800000"/>
            <a:headEnd/>
            <a:tailEnd/>
          </a:ln>
        </p:spPr>
      </p:pic>
      <p:sp>
        <p:nvSpPr>
          <p:cNvPr id="13316" name="Rectangle 3"/>
          <p:cNvSpPr>
            <a:spLocks noGrp="1" noChangeArrowheads="1"/>
          </p:cNvSpPr>
          <p:nvPr>
            <p:ph type="title" idx="4294967295"/>
          </p:nvPr>
        </p:nvSpPr>
        <p:spPr>
          <a:xfrm>
            <a:off x="685800" y="333375"/>
            <a:ext cx="7772400" cy="962025"/>
          </a:xfrm>
        </p:spPr>
        <p:txBody>
          <a:bodyPr/>
          <a:lstStyle/>
          <a:p>
            <a:r>
              <a:rPr lang="en-US" altLang="ja-JP" sz="3200" smtClean="0"/>
              <a:t>Shower Analysis</a:t>
            </a:r>
            <a:br>
              <a:rPr lang="en-US" altLang="ja-JP" sz="3200" smtClean="0"/>
            </a:br>
            <a:r>
              <a:rPr lang="en-US" altLang="ja-JP" sz="2400" smtClean="0"/>
              <a:t>Maximum likelihood method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859338" y="3048000"/>
            <a:ext cx="3962400" cy="3810000"/>
            <a:chOff x="480" y="2448"/>
            <a:chExt cx="2208" cy="1872"/>
          </a:xfrm>
        </p:grpSpPr>
        <p:sp>
          <p:nvSpPr>
            <p:cNvPr id="3080" name="Rectangle 3"/>
            <p:cNvSpPr>
              <a:spLocks noChangeArrowheads="1"/>
            </p:cNvSpPr>
            <p:nvPr/>
          </p:nvSpPr>
          <p:spPr bwMode="auto">
            <a:xfrm>
              <a:off x="480" y="2448"/>
              <a:ext cx="2208" cy="1872"/>
            </a:xfrm>
            <a:prstGeom prst="rect">
              <a:avLst/>
            </a:prstGeom>
            <a:solidFill>
              <a:srgbClr val="FFFFFF"/>
            </a:solidFill>
            <a:ln w="9525">
              <a:solidFill>
                <a:schemeClr val="tx1"/>
              </a:solidFill>
              <a:miter lim="800000"/>
              <a:headEnd/>
              <a:tailEnd/>
            </a:ln>
          </p:spPr>
          <p:txBody>
            <a:bodyPr wrap="none" anchor="ctr"/>
            <a:lstStyle/>
            <a:p>
              <a:endParaRPr lang="ja-JP" altLang="en-US"/>
            </a:p>
          </p:txBody>
        </p:sp>
        <p:grpSp>
          <p:nvGrpSpPr>
            <p:cNvPr id="3" name="Group 4"/>
            <p:cNvGrpSpPr>
              <a:grpSpLocks/>
            </p:cNvGrpSpPr>
            <p:nvPr/>
          </p:nvGrpSpPr>
          <p:grpSpPr bwMode="auto">
            <a:xfrm>
              <a:off x="480" y="2505"/>
              <a:ext cx="2199" cy="1726"/>
              <a:chOff x="480" y="2505"/>
              <a:chExt cx="2199" cy="1726"/>
            </a:xfrm>
          </p:grpSpPr>
          <p:pic>
            <p:nvPicPr>
              <p:cNvPr id="3082" name="Picture 5"/>
              <p:cNvPicPr>
                <a:picLocks noChangeAspect="1" noChangeArrowheads="1"/>
              </p:cNvPicPr>
              <p:nvPr/>
            </p:nvPicPr>
            <p:blipFill>
              <a:blip r:embed="rId3" cstate="print"/>
              <a:srcRect/>
              <a:stretch>
                <a:fillRect/>
              </a:stretch>
            </p:blipFill>
            <p:spPr bwMode="auto">
              <a:xfrm>
                <a:off x="999" y="2505"/>
                <a:ext cx="1680" cy="1427"/>
              </a:xfrm>
              <a:prstGeom prst="rect">
                <a:avLst/>
              </a:prstGeom>
              <a:noFill/>
              <a:ln w="9525">
                <a:noFill/>
                <a:miter lim="800000"/>
                <a:headEnd/>
                <a:tailEnd/>
              </a:ln>
            </p:spPr>
          </p:pic>
          <p:sp>
            <p:nvSpPr>
              <p:cNvPr id="3083" name="AutoShape 6"/>
              <p:cNvSpPr>
                <a:spLocks noChangeAspect="1"/>
              </p:cNvSpPr>
              <p:nvPr/>
            </p:nvSpPr>
            <p:spPr bwMode="auto">
              <a:xfrm>
                <a:off x="1008" y="3225"/>
                <a:ext cx="134" cy="403"/>
              </a:xfrm>
              <a:prstGeom prst="leftBrace">
                <a:avLst>
                  <a:gd name="adj1" fmla="val 25062"/>
                  <a:gd name="adj2" fmla="val 50000"/>
                </a:avLst>
              </a:prstGeom>
              <a:noFill/>
              <a:ln w="25400">
                <a:solidFill>
                  <a:srgbClr val="0000FF"/>
                </a:solidFill>
                <a:miter lim="800000"/>
                <a:headEnd/>
                <a:tailEnd/>
              </a:ln>
            </p:spPr>
            <p:txBody>
              <a:bodyPr wrap="none" anchor="ctr"/>
              <a:lstStyle/>
              <a:p>
                <a:pPr algn="ctr" eaLnBrk="0" hangingPunct="0"/>
                <a:endParaRPr lang="ja-JP" altLang="ja-JP"/>
              </a:p>
            </p:txBody>
          </p:sp>
          <p:sp>
            <p:nvSpPr>
              <p:cNvPr id="16391" name="Text Box 7"/>
              <p:cNvSpPr txBox="1">
                <a:spLocks noChangeAspect="1" noChangeArrowheads="1"/>
              </p:cNvSpPr>
              <p:nvPr/>
            </p:nvSpPr>
            <p:spPr bwMode="auto">
              <a:xfrm>
                <a:off x="480" y="3321"/>
                <a:ext cx="525" cy="181"/>
              </a:xfrm>
              <a:prstGeom prst="rect">
                <a:avLst/>
              </a:prstGeom>
              <a:noFill/>
              <a:ln w="9525">
                <a:noFill/>
                <a:miter lim="800000"/>
                <a:headEnd/>
                <a:tailEnd/>
              </a:ln>
              <a:effectLst/>
            </p:spPr>
            <p:txBody>
              <a:bodyPr wrap="none">
                <a:spAutoFit/>
              </a:bodyPr>
              <a:lstStyle/>
              <a:p>
                <a:pPr eaLnBrk="0" hangingPunct="0">
                  <a:defRPr/>
                </a:pPr>
                <a:r>
                  <a:rPr lang="en-US" altLang="ja-JP" dirty="0">
                    <a:solidFill>
                      <a:srgbClr val="0000FF"/>
                    </a:solidFill>
                    <a:latin typeface="+mn-ea"/>
                    <a:ea typeface="+mn-ea"/>
                  </a:rPr>
                  <a:t>4 layers</a:t>
                </a:r>
              </a:p>
            </p:txBody>
          </p:sp>
          <p:sp>
            <p:nvSpPr>
              <p:cNvPr id="3085" name="AutoShape 8"/>
              <p:cNvSpPr>
                <a:spLocks noChangeAspect="1"/>
              </p:cNvSpPr>
              <p:nvPr/>
            </p:nvSpPr>
            <p:spPr bwMode="auto">
              <a:xfrm rot="-5400000">
                <a:off x="1589" y="3499"/>
                <a:ext cx="67" cy="846"/>
              </a:xfrm>
              <a:prstGeom prst="leftBrace">
                <a:avLst>
                  <a:gd name="adj1" fmla="val 105224"/>
                  <a:gd name="adj2" fmla="val 50000"/>
                </a:avLst>
              </a:prstGeom>
              <a:noFill/>
              <a:ln w="25400">
                <a:solidFill>
                  <a:srgbClr val="00CC00"/>
                </a:solidFill>
                <a:miter lim="800000"/>
                <a:headEnd/>
                <a:tailEnd/>
              </a:ln>
            </p:spPr>
            <p:txBody>
              <a:bodyPr wrap="none" anchor="ctr"/>
              <a:lstStyle/>
              <a:p>
                <a:endParaRPr lang="ja-JP" altLang="en-US"/>
              </a:p>
            </p:txBody>
          </p:sp>
          <p:sp>
            <p:nvSpPr>
              <p:cNvPr id="16393" name="Text Box 9"/>
              <p:cNvSpPr txBox="1">
                <a:spLocks noChangeAspect="1" noChangeArrowheads="1"/>
              </p:cNvSpPr>
              <p:nvPr/>
            </p:nvSpPr>
            <p:spPr bwMode="auto">
              <a:xfrm>
                <a:off x="1008" y="3916"/>
                <a:ext cx="1440" cy="315"/>
              </a:xfrm>
              <a:prstGeom prst="rect">
                <a:avLst/>
              </a:prstGeom>
              <a:noFill/>
              <a:ln w="9525">
                <a:noFill/>
                <a:miter lim="800000"/>
                <a:headEnd/>
                <a:tailEnd/>
              </a:ln>
              <a:effectLst/>
            </p:spPr>
            <p:txBody>
              <a:bodyPr>
                <a:spAutoFit/>
              </a:bodyPr>
              <a:lstStyle/>
              <a:p>
                <a:pPr algn="ctr" eaLnBrk="0" hangingPunct="0">
                  <a:defRPr/>
                </a:pPr>
                <a:r>
                  <a:rPr lang="en-US" altLang="ja-JP" dirty="0">
                    <a:solidFill>
                      <a:srgbClr val="00CC00"/>
                    </a:solidFill>
                    <a:latin typeface="+mn-ea"/>
                    <a:ea typeface="+mn-ea"/>
                  </a:rPr>
                  <a:t>Proportional Counter 6m (58 counters)</a:t>
                </a:r>
              </a:p>
            </p:txBody>
          </p:sp>
        </p:grpSp>
      </p:grpSp>
      <p:sp>
        <p:nvSpPr>
          <p:cNvPr id="16395" name="Text Box 11"/>
          <p:cNvSpPr txBox="1">
            <a:spLocks noChangeArrowheads="1"/>
          </p:cNvSpPr>
          <p:nvPr/>
        </p:nvSpPr>
        <p:spPr bwMode="auto">
          <a:xfrm>
            <a:off x="323850" y="188913"/>
            <a:ext cx="3962400" cy="461962"/>
          </a:xfrm>
          <a:prstGeom prst="rect">
            <a:avLst/>
          </a:prstGeom>
          <a:noFill/>
          <a:ln w="9525">
            <a:noFill/>
            <a:miter lim="800000"/>
            <a:headEnd/>
            <a:tailEnd/>
          </a:ln>
          <a:effectLst/>
        </p:spPr>
        <p:txBody>
          <a:bodyPr>
            <a:spAutoFit/>
          </a:bodyPr>
          <a:lstStyle/>
          <a:p>
            <a:pPr>
              <a:spcBef>
                <a:spcPct val="50000"/>
              </a:spcBef>
              <a:defRPr/>
            </a:pPr>
            <a:r>
              <a:rPr lang="en-US" altLang="ja-JP" sz="2400" dirty="0">
                <a:latin typeface="+mn-ea"/>
                <a:ea typeface="+mn-ea"/>
              </a:rPr>
              <a:t>Large Area </a:t>
            </a:r>
            <a:r>
              <a:rPr lang="en-US" altLang="ja-JP" sz="2400" dirty="0" err="1">
                <a:latin typeface="+mn-ea"/>
                <a:ea typeface="+mn-ea"/>
              </a:rPr>
              <a:t>Muon</a:t>
            </a:r>
            <a:r>
              <a:rPr lang="en-US" altLang="ja-JP" sz="2400" dirty="0">
                <a:latin typeface="+mn-ea"/>
                <a:ea typeface="+mn-ea"/>
              </a:rPr>
              <a:t> Telescope</a:t>
            </a:r>
          </a:p>
        </p:txBody>
      </p:sp>
      <p:graphicFrame>
        <p:nvGraphicFramePr>
          <p:cNvPr id="3074" name="Object 2"/>
          <p:cNvGraphicFramePr>
            <a:graphicFrameLocks noChangeAspect="1"/>
          </p:cNvGraphicFramePr>
          <p:nvPr/>
        </p:nvGraphicFramePr>
        <p:xfrm>
          <a:off x="899592" y="4293096"/>
          <a:ext cx="3524250" cy="2390775"/>
        </p:xfrm>
        <a:graphic>
          <a:graphicData uri="http://schemas.openxmlformats.org/presentationml/2006/ole">
            <p:oleObj spid="_x0000_s3074" name="ビットマップ イメージ" r:id="rId4" imgW="3524742" imgH="2390476" progId="PBrush">
              <p:embed/>
            </p:oleObj>
          </a:graphicData>
        </a:graphic>
      </p:graphicFrame>
      <p:sp>
        <p:nvSpPr>
          <p:cNvPr id="16398" name="Text Box 14"/>
          <p:cNvSpPr txBox="1">
            <a:spLocks noChangeArrowheads="1"/>
          </p:cNvSpPr>
          <p:nvPr/>
        </p:nvSpPr>
        <p:spPr bwMode="auto">
          <a:xfrm>
            <a:off x="0" y="765175"/>
            <a:ext cx="4495800" cy="3360920"/>
          </a:xfrm>
          <a:prstGeom prst="rect">
            <a:avLst/>
          </a:prstGeom>
          <a:solidFill>
            <a:schemeClr val="bg1"/>
          </a:solidFill>
          <a:ln w="9525">
            <a:noFill/>
            <a:miter lim="800000"/>
            <a:headEnd/>
            <a:tailEnd/>
          </a:ln>
          <a:effectLst/>
        </p:spPr>
        <p:txBody>
          <a:bodyPr>
            <a:spAutoFit/>
          </a:bodyPr>
          <a:lstStyle/>
          <a:p>
            <a:pPr>
              <a:spcBef>
                <a:spcPct val="20000"/>
              </a:spcBef>
              <a:defRPr/>
            </a:pPr>
            <a:r>
              <a:rPr lang="en-US" altLang="ja-JP" dirty="0">
                <a:latin typeface="+mn-ea"/>
                <a:ea typeface="+mn-ea"/>
              </a:rPr>
              <a:t>Proportional Counter :10cm×10cm×6m</a:t>
            </a:r>
          </a:p>
          <a:p>
            <a:pPr>
              <a:spcBef>
                <a:spcPct val="20000"/>
              </a:spcBef>
              <a:defRPr/>
            </a:pPr>
            <a:r>
              <a:rPr lang="ja-JP" altLang="en-US" dirty="0">
                <a:latin typeface="+mn-ea"/>
                <a:ea typeface="+mn-ea"/>
              </a:rPr>
              <a:t>　　　　　　</a:t>
            </a:r>
            <a:r>
              <a:rPr lang="en-US" altLang="ja-JP" dirty="0">
                <a:latin typeface="+mn-ea"/>
                <a:ea typeface="+mn-ea"/>
              </a:rPr>
              <a:t>58</a:t>
            </a:r>
            <a:r>
              <a:rPr lang="en-US" altLang="ja-JP" dirty="0">
                <a:latin typeface="+mn-ea"/>
                <a:ea typeface="ＭＳ Ｐゴシック" pitchFamily="50" charset="-128"/>
              </a:rPr>
              <a:t>×4×4×4</a:t>
            </a:r>
            <a:endParaRPr lang="en-US" altLang="ja-JP" dirty="0">
              <a:latin typeface="+mn-ea"/>
              <a:ea typeface="+mn-ea"/>
            </a:endParaRPr>
          </a:p>
          <a:p>
            <a:pPr>
              <a:spcBef>
                <a:spcPct val="20000"/>
              </a:spcBef>
              <a:defRPr/>
            </a:pPr>
            <a:r>
              <a:rPr lang="en-US" altLang="ja-JP" dirty="0" err="1">
                <a:latin typeface="+mn-ea"/>
                <a:ea typeface="+mn-ea"/>
              </a:rPr>
              <a:t>Eμ</a:t>
            </a:r>
            <a:r>
              <a:rPr lang="en-US" altLang="ja-JP" dirty="0">
                <a:latin typeface="+mn-ea"/>
                <a:ea typeface="+mn-ea"/>
              </a:rPr>
              <a:t>&gt;1GeV</a:t>
            </a:r>
          </a:p>
          <a:p>
            <a:pPr>
              <a:spcBef>
                <a:spcPct val="20000"/>
              </a:spcBef>
              <a:defRPr/>
            </a:pPr>
            <a:r>
              <a:rPr lang="en-US" altLang="ja-JP" dirty="0">
                <a:latin typeface="+mn-ea"/>
                <a:ea typeface="+mn-ea"/>
              </a:rPr>
              <a:t>Large Area : Total 560m</a:t>
            </a:r>
            <a:r>
              <a:rPr lang="en-US" altLang="ja-JP" baseline="30000" dirty="0">
                <a:latin typeface="+mn-ea"/>
                <a:ea typeface="+mn-ea"/>
              </a:rPr>
              <a:t>2</a:t>
            </a:r>
            <a:r>
              <a:rPr lang="en-US" altLang="ja-JP" dirty="0">
                <a:latin typeface="+mn-ea"/>
                <a:ea typeface="ＭＳ Ｐゴシック" pitchFamily="50" charset="-128"/>
              </a:rPr>
              <a:t> (35m</a:t>
            </a:r>
            <a:r>
              <a:rPr lang="en-US" altLang="ja-JP" baseline="30000" dirty="0">
                <a:latin typeface="+mn-ea"/>
                <a:ea typeface="ＭＳ Ｐゴシック" pitchFamily="50" charset="-128"/>
              </a:rPr>
              <a:t>2</a:t>
            </a:r>
            <a:r>
              <a:rPr lang="en-US" altLang="ja-JP" dirty="0">
                <a:latin typeface="+mn-ea"/>
                <a:ea typeface="ＭＳ Ｐゴシック" pitchFamily="50" charset="-128"/>
              </a:rPr>
              <a:t>×16)</a:t>
            </a:r>
            <a:endParaRPr lang="en-US" altLang="ja-JP" baseline="30000" dirty="0">
              <a:latin typeface="+mn-ea"/>
              <a:ea typeface="+mn-ea"/>
            </a:endParaRPr>
          </a:p>
          <a:p>
            <a:pPr>
              <a:spcBef>
                <a:spcPct val="20000"/>
              </a:spcBef>
              <a:defRPr/>
            </a:pPr>
            <a:r>
              <a:rPr lang="en-US" altLang="ja-JP" dirty="0">
                <a:latin typeface="+mn-ea"/>
                <a:ea typeface="+mn-ea"/>
              </a:rPr>
              <a:t>Packed Array </a:t>
            </a:r>
          </a:p>
          <a:p>
            <a:pPr>
              <a:spcBef>
                <a:spcPct val="20000"/>
              </a:spcBef>
              <a:defRPr/>
            </a:pPr>
            <a:r>
              <a:rPr lang="en-US" altLang="ja-JP" dirty="0">
                <a:latin typeface="+mn-ea"/>
                <a:ea typeface="+mn-ea"/>
              </a:rPr>
              <a:t>Individual </a:t>
            </a:r>
            <a:r>
              <a:rPr lang="en-US" altLang="ja-JP" dirty="0" err="1">
                <a:latin typeface="+mn-ea"/>
                <a:ea typeface="+mn-ea"/>
              </a:rPr>
              <a:t>muon</a:t>
            </a:r>
            <a:r>
              <a:rPr lang="en-US" altLang="ja-JP" dirty="0">
                <a:latin typeface="+mn-ea"/>
                <a:ea typeface="+mn-ea"/>
              </a:rPr>
              <a:t> tracking </a:t>
            </a:r>
          </a:p>
          <a:p>
            <a:pPr>
              <a:spcBef>
                <a:spcPct val="20000"/>
              </a:spcBef>
              <a:defRPr/>
            </a:pPr>
            <a:r>
              <a:rPr lang="en-US" altLang="ja-JP" dirty="0">
                <a:latin typeface="+mn-ea"/>
                <a:ea typeface="+mn-ea"/>
              </a:rPr>
              <a:t>Very high efficiency : &gt;99%</a:t>
            </a:r>
          </a:p>
          <a:p>
            <a:pPr>
              <a:spcBef>
                <a:spcPct val="20000"/>
              </a:spcBef>
              <a:defRPr/>
            </a:pPr>
            <a:r>
              <a:rPr lang="en-US" altLang="ja-JP" dirty="0">
                <a:latin typeface="+mn-ea"/>
                <a:ea typeface="+mn-ea"/>
              </a:rPr>
              <a:t>     (for single </a:t>
            </a:r>
            <a:r>
              <a:rPr lang="en-US" altLang="ja-JP" dirty="0" err="1">
                <a:latin typeface="+mn-ea"/>
                <a:ea typeface="+mn-ea"/>
              </a:rPr>
              <a:t>muon</a:t>
            </a:r>
            <a:r>
              <a:rPr lang="en-US" altLang="ja-JP" dirty="0">
                <a:latin typeface="+mn-ea"/>
                <a:ea typeface="+mn-ea"/>
              </a:rPr>
              <a:t>)</a:t>
            </a:r>
          </a:p>
          <a:p>
            <a:pPr>
              <a:spcBef>
                <a:spcPct val="20000"/>
              </a:spcBef>
              <a:defRPr/>
            </a:pPr>
            <a:r>
              <a:rPr lang="en-US" altLang="ja-JP" dirty="0" smtClean="0">
                <a:latin typeface="+mn-ea"/>
                <a:ea typeface="+mn-ea"/>
              </a:rPr>
              <a:t>Stable</a:t>
            </a:r>
          </a:p>
          <a:p>
            <a:pPr>
              <a:spcBef>
                <a:spcPct val="20000"/>
              </a:spcBef>
              <a:defRPr/>
            </a:pPr>
            <a:r>
              <a:rPr lang="en-US" altLang="ja-JP" dirty="0" smtClean="0">
                <a:latin typeface="+mn-ea"/>
              </a:rPr>
              <a:t>AS data, </a:t>
            </a:r>
            <a:r>
              <a:rPr lang="en-US" altLang="ja-JP" dirty="0" err="1" smtClean="0">
                <a:latin typeface="+mn-ea"/>
              </a:rPr>
              <a:t>Muon</a:t>
            </a:r>
            <a:r>
              <a:rPr lang="en-US" altLang="ja-JP" dirty="0" smtClean="0">
                <a:latin typeface="+mn-ea"/>
              </a:rPr>
              <a:t> telescope data, monitor data</a:t>
            </a:r>
            <a:endParaRPr lang="en-US" altLang="ja-JP" dirty="0">
              <a:latin typeface="+mn-ea"/>
              <a:ea typeface="+mn-ea"/>
            </a:endParaRPr>
          </a:p>
        </p:txBody>
      </p:sp>
      <p:pic>
        <p:nvPicPr>
          <p:cNvPr id="3079" name="Picture 2"/>
          <p:cNvPicPr>
            <a:picLocks noChangeAspect="1" noChangeArrowheads="1"/>
          </p:cNvPicPr>
          <p:nvPr/>
        </p:nvPicPr>
        <p:blipFill>
          <a:blip r:embed="rId5" cstate="print"/>
          <a:srcRect/>
          <a:stretch>
            <a:fillRect/>
          </a:stretch>
        </p:blipFill>
        <p:spPr bwMode="auto">
          <a:xfrm>
            <a:off x="4067175" y="765175"/>
            <a:ext cx="5895975"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 2"/>
          <p:cNvSpPr>
            <a:spLocks noGrp="1"/>
          </p:cNvSpPr>
          <p:nvPr>
            <p:ph type="ftr" sz="quarter" idx="11"/>
          </p:nvPr>
        </p:nvSpPr>
        <p:spPr/>
        <p:txBody>
          <a:bodyPr/>
          <a:lstStyle/>
          <a:p>
            <a:pPr>
              <a:defRPr/>
            </a:pPr>
            <a:r>
              <a:rPr lang="en-US" altLang="ja-JP" smtClean="0"/>
              <a:t>2006/12/27 物理談話会</a:t>
            </a:r>
          </a:p>
        </p:txBody>
      </p:sp>
      <p:pic>
        <p:nvPicPr>
          <p:cNvPr id="14339" name="Picture 3"/>
          <p:cNvPicPr>
            <a:picLocks noChangeAspect="1" noChangeArrowheads="1"/>
          </p:cNvPicPr>
          <p:nvPr/>
        </p:nvPicPr>
        <p:blipFill>
          <a:blip r:embed="rId2" cstate="print"/>
          <a:srcRect/>
          <a:stretch>
            <a:fillRect/>
          </a:stretch>
        </p:blipFill>
        <p:spPr bwMode="auto">
          <a:xfrm>
            <a:off x="2971800" y="0"/>
            <a:ext cx="5534025" cy="6858000"/>
          </a:xfrm>
          <a:prstGeom prst="rect">
            <a:avLst/>
          </a:prstGeom>
          <a:noFill/>
          <a:ln w="9525">
            <a:noFill/>
            <a:miter lim="800000"/>
            <a:headEnd/>
            <a:tailEnd/>
          </a:ln>
        </p:spPr>
      </p:pic>
      <p:sp>
        <p:nvSpPr>
          <p:cNvPr id="81924" name="Text Box 4"/>
          <p:cNvSpPr txBox="1">
            <a:spLocks noChangeArrowheads="1"/>
          </p:cNvSpPr>
          <p:nvPr/>
        </p:nvSpPr>
        <p:spPr bwMode="auto">
          <a:xfrm>
            <a:off x="304800" y="685800"/>
            <a:ext cx="2611438" cy="400050"/>
          </a:xfrm>
          <a:prstGeom prst="rect">
            <a:avLst/>
          </a:prstGeom>
          <a:noFill/>
          <a:ln w="9525">
            <a:noFill/>
            <a:miter lim="800000"/>
            <a:headEnd/>
            <a:tailEnd/>
          </a:ln>
          <a:effectLst/>
        </p:spPr>
        <p:txBody>
          <a:bodyPr>
            <a:spAutoFit/>
          </a:bodyPr>
          <a:lstStyle/>
          <a:p>
            <a:pPr>
              <a:spcBef>
                <a:spcPct val="50000"/>
              </a:spcBef>
              <a:defRPr/>
            </a:pPr>
            <a:r>
              <a:rPr lang="en-US" altLang="ja-JP" sz="2000" dirty="0">
                <a:latin typeface="+mn-ea"/>
                <a:ea typeface="+mn-ea"/>
              </a:rPr>
              <a:t>Example of </a:t>
            </a:r>
            <a:r>
              <a:rPr lang="en-US" altLang="ja-JP" sz="2000" dirty="0" err="1">
                <a:latin typeface="+mn-ea"/>
                <a:ea typeface="+mn-ea"/>
              </a:rPr>
              <a:t>Muon</a:t>
            </a:r>
            <a:r>
              <a:rPr lang="en-US" altLang="ja-JP" sz="2000" dirty="0">
                <a:latin typeface="+mn-ea"/>
                <a:ea typeface="+mn-ea"/>
              </a:rPr>
              <a:t> data</a:t>
            </a:r>
            <a:endParaRPr lang="ja-JP" altLang="en-US" sz="2000" dirty="0">
              <a:latin typeface="+mn-ea"/>
              <a:ea typeface="+mn-ea"/>
            </a:endParaRPr>
          </a:p>
        </p:txBody>
      </p:sp>
      <p:pic>
        <p:nvPicPr>
          <p:cNvPr id="14341" name="Picture 3"/>
          <p:cNvPicPr>
            <a:picLocks noChangeAspect="1" noChangeArrowheads="1"/>
          </p:cNvPicPr>
          <p:nvPr/>
        </p:nvPicPr>
        <p:blipFill>
          <a:blip r:embed="rId2" cstate="print"/>
          <a:srcRect r="48552" b="72424"/>
          <a:stretch>
            <a:fillRect/>
          </a:stretch>
        </p:blipFill>
        <p:spPr bwMode="auto">
          <a:xfrm>
            <a:off x="900113" y="1268413"/>
            <a:ext cx="7775575" cy="5165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5"/>
          <p:cNvSpPr>
            <a:spLocks noGrp="1"/>
          </p:cNvSpPr>
          <p:nvPr>
            <p:ph type="sldNum" sz="quarter" idx="12"/>
          </p:nvPr>
        </p:nvSpPr>
        <p:spPr/>
        <p:txBody>
          <a:bodyPr/>
          <a:lstStyle/>
          <a:p>
            <a:pPr>
              <a:defRPr/>
            </a:pPr>
            <a:fld id="{832C4DB1-D08A-44B4-BF51-4401ADCE0236}" type="slidenum">
              <a:rPr lang="en-US" altLang="ja-JP"/>
              <a:pPr>
                <a:defRPr/>
              </a:pPr>
              <a:t>8</a:t>
            </a:fld>
            <a:endParaRPr lang="en-US" altLang="ja-JP"/>
          </a:p>
        </p:txBody>
      </p:sp>
      <p:sp>
        <p:nvSpPr>
          <p:cNvPr id="12291" name="Rectangle 4"/>
          <p:cNvSpPr>
            <a:spLocks noGrp="1" noChangeArrowheads="1"/>
          </p:cNvSpPr>
          <p:nvPr>
            <p:ph type="body" idx="1"/>
          </p:nvPr>
        </p:nvSpPr>
        <p:spPr>
          <a:xfrm>
            <a:off x="446856" y="1557338"/>
            <a:ext cx="8229600" cy="5111750"/>
          </a:xfrm>
        </p:spPr>
        <p:txBody>
          <a:bodyPr/>
          <a:lstStyle/>
          <a:p>
            <a:pPr eaLnBrk="1" hangingPunct="1">
              <a:lnSpc>
                <a:spcPct val="90000"/>
              </a:lnSpc>
              <a:buFontTx/>
              <a:buNone/>
              <a:defRPr/>
            </a:pPr>
            <a:r>
              <a:rPr lang="en-US" altLang="ja-JP" sz="2200" dirty="0" smtClean="0">
                <a:latin typeface="+mn-ea"/>
              </a:rPr>
              <a:t>Period : </a:t>
            </a:r>
            <a:r>
              <a:rPr lang="en-US" altLang="ja-JP" sz="2200" dirty="0" smtClean="0">
                <a:solidFill>
                  <a:srgbClr val="FF0000"/>
                </a:solidFill>
                <a:latin typeface="+mn-ea"/>
              </a:rPr>
              <a:t>06</a:t>
            </a:r>
            <a:r>
              <a:rPr lang="en-US" altLang="ja-JP" sz="2200" baseline="30000" dirty="0" smtClean="0">
                <a:solidFill>
                  <a:srgbClr val="FF0000"/>
                </a:solidFill>
                <a:latin typeface="+mn-ea"/>
              </a:rPr>
              <a:t>th</a:t>
            </a:r>
            <a:r>
              <a:rPr lang="en-US" altLang="ja-JP" sz="2200" dirty="0" smtClean="0">
                <a:solidFill>
                  <a:srgbClr val="FF0000"/>
                </a:solidFill>
                <a:latin typeface="+mn-ea"/>
              </a:rPr>
              <a:t> Mar 2000 – 13</a:t>
            </a:r>
            <a:r>
              <a:rPr lang="en-US" altLang="ja-JP" sz="2200" baseline="30000" dirty="0" smtClean="0">
                <a:solidFill>
                  <a:srgbClr val="FF0000"/>
                </a:solidFill>
                <a:latin typeface="+mn-ea"/>
              </a:rPr>
              <a:t>rd</a:t>
            </a:r>
            <a:r>
              <a:rPr lang="en-US" altLang="ja-JP" sz="2200" dirty="0" smtClean="0">
                <a:solidFill>
                  <a:srgbClr val="FF0000"/>
                </a:solidFill>
                <a:latin typeface="+mn-ea"/>
              </a:rPr>
              <a:t> Nov 2006</a:t>
            </a:r>
          </a:p>
          <a:p>
            <a:pPr eaLnBrk="1" hangingPunct="1">
              <a:lnSpc>
                <a:spcPct val="90000"/>
              </a:lnSpc>
              <a:buFontTx/>
              <a:buNone/>
              <a:defRPr/>
            </a:pPr>
            <a:r>
              <a:rPr lang="en-US" altLang="ja-JP" sz="2200" dirty="0" smtClean="0">
                <a:latin typeface="+mn-ea"/>
              </a:rPr>
              <a:t>Total number of events : </a:t>
            </a:r>
            <a:r>
              <a:rPr lang="en-US" altLang="ja-JP" sz="2200" dirty="0" smtClean="0">
                <a:solidFill>
                  <a:srgbClr val="FF0000"/>
                </a:solidFill>
                <a:latin typeface="+mn-ea"/>
              </a:rPr>
              <a:t>3x10</a:t>
            </a:r>
            <a:r>
              <a:rPr lang="en-US" altLang="ja-JP" sz="2200" baseline="30000" dirty="0" smtClean="0">
                <a:solidFill>
                  <a:srgbClr val="FF0000"/>
                </a:solidFill>
                <a:latin typeface="+mn-ea"/>
              </a:rPr>
              <a:t>9</a:t>
            </a:r>
          </a:p>
          <a:p>
            <a:pPr eaLnBrk="1" hangingPunct="1">
              <a:lnSpc>
                <a:spcPct val="90000"/>
              </a:lnSpc>
              <a:buFontTx/>
              <a:buNone/>
              <a:defRPr/>
            </a:pPr>
            <a:endParaRPr lang="en-US" altLang="ja-JP" sz="2200" baseline="30000" dirty="0" smtClean="0">
              <a:solidFill>
                <a:srgbClr val="FF0000"/>
              </a:solidFill>
              <a:latin typeface="+mn-ea"/>
            </a:endParaRPr>
          </a:p>
          <a:p>
            <a:pPr eaLnBrk="1" hangingPunct="1">
              <a:lnSpc>
                <a:spcPct val="90000"/>
              </a:lnSpc>
              <a:buFontTx/>
              <a:buNone/>
              <a:defRPr/>
            </a:pPr>
            <a:r>
              <a:rPr lang="en-US" altLang="ja-JP" sz="2200" u="sng" dirty="0" smtClean="0">
                <a:latin typeface="+mn-ea"/>
              </a:rPr>
              <a:t>Basic selection</a:t>
            </a:r>
          </a:p>
          <a:p>
            <a:pPr eaLnBrk="1" hangingPunct="1">
              <a:lnSpc>
                <a:spcPct val="90000"/>
              </a:lnSpc>
              <a:defRPr/>
            </a:pPr>
            <a:r>
              <a:rPr lang="en-US" altLang="ja-JP" sz="2200" dirty="0" smtClean="0">
                <a:latin typeface="+mn-ea"/>
              </a:rPr>
              <a:t>Core position : inside a hexagonal (2 rings)</a:t>
            </a:r>
          </a:p>
          <a:p>
            <a:pPr eaLnBrk="1" hangingPunct="1">
              <a:lnSpc>
                <a:spcPct val="90000"/>
              </a:lnSpc>
              <a:defRPr/>
            </a:pPr>
            <a:r>
              <a:rPr lang="en-US" altLang="ja-JP" sz="2200" dirty="0" smtClean="0">
                <a:latin typeface="+mn-ea"/>
              </a:rPr>
              <a:t>0.3 &lt;Age </a:t>
            </a:r>
            <a:r>
              <a:rPr lang="en-US" altLang="ja-JP" sz="2200" dirty="0" smtClean="0">
                <a:latin typeface="+mn-ea"/>
              </a:rPr>
              <a:t>&lt;  1.7</a:t>
            </a:r>
          </a:p>
          <a:p>
            <a:pPr eaLnBrk="1" hangingPunct="1">
              <a:lnSpc>
                <a:spcPct val="90000"/>
              </a:lnSpc>
              <a:defRPr/>
            </a:pPr>
            <a:r>
              <a:rPr lang="en-US" altLang="ja-JP" sz="2200" dirty="0" smtClean="0">
                <a:latin typeface="+mn-ea"/>
              </a:rPr>
              <a:t>N</a:t>
            </a:r>
            <a:r>
              <a:rPr lang="en-US" altLang="ja-JP" sz="2200" baseline="-25000" dirty="0" smtClean="0">
                <a:latin typeface="+mn-ea"/>
              </a:rPr>
              <a:t>TDC</a:t>
            </a:r>
            <a:r>
              <a:rPr lang="en-US" altLang="ja-JP" sz="2200" dirty="0" smtClean="0">
                <a:latin typeface="+mn-ea"/>
              </a:rPr>
              <a:t> &gt; 15</a:t>
            </a:r>
          </a:p>
          <a:p>
            <a:pPr eaLnBrk="1" hangingPunct="1">
              <a:lnSpc>
                <a:spcPct val="90000"/>
              </a:lnSpc>
              <a:defRPr/>
            </a:pPr>
            <a:r>
              <a:rPr lang="en-US" altLang="ja-JP" sz="2200" dirty="0" smtClean="0">
                <a:latin typeface="+mn-ea"/>
              </a:rPr>
              <a:t>0.5 &lt; N</a:t>
            </a:r>
            <a:r>
              <a:rPr lang="en-US" altLang="ja-JP" sz="2200" baseline="-25000" dirty="0" smtClean="0">
                <a:latin typeface="+mn-ea"/>
              </a:rPr>
              <a:t>ADC</a:t>
            </a:r>
            <a:r>
              <a:rPr lang="en-US" altLang="ja-JP" sz="2200" dirty="0" smtClean="0">
                <a:latin typeface="+mn-ea"/>
              </a:rPr>
              <a:t>/N</a:t>
            </a:r>
            <a:r>
              <a:rPr lang="en-US" altLang="ja-JP" sz="2200" baseline="-25000" dirty="0" smtClean="0">
                <a:latin typeface="+mn-ea"/>
              </a:rPr>
              <a:t>TDC</a:t>
            </a:r>
            <a:r>
              <a:rPr lang="en-US" altLang="ja-JP" sz="2200" dirty="0" smtClean="0">
                <a:latin typeface="+mn-ea"/>
              </a:rPr>
              <a:t> &lt; 2.0</a:t>
            </a:r>
          </a:p>
          <a:p>
            <a:pPr eaLnBrk="1" hangingPunct="1">
              <a:lnSpc>
                <a:spcPct val="90000"/>
              </a:lnSpc>
              <a:defRPr/>
            </a:pPr>
            <a:r>
              <a:rPr lang="en-US" altLang="ja-JP" sz="2200" dirty="0" smtClean="0">
                <a:latin typeface="+mn-ea"/>
              </a:rPr>
              <a:t>Zenith angle : θ&lt; 25 deg.</a:t>
            </a:r>
          </a:p>
          <a:p>
            <a:pPr eaLnBrk="1" hangingPunct="1">
              <a:lnSpc>
                <a:spcPct val="90000"/>
              </a:lnSpc>
              <a:defRPr/>
            </a:pPr>
            <a:r>
              <a:rPr lang="en-US" altLang="ja-JP" sz="2200" dirty="0" smtClean="0">
                <a:latin typeface="+mn-ea"/>
              </a:rPr>
              <a:t>All </a:t>
            </a:r>
            <a:r>
              <a:rPr lang="en-US" altLang="ja-JP" sz="2200" dirty="0" smtClean="0">
                <a:latin typeface="+mn-ea"/>
              </a:rPr>
              <a:t>the </a:t>
            </a:r>
            <a:r>
              <a:rPr lang="en-US" altLang="ja-JP" sz="2200" dirty="0" err="1" smtClean="0">
                <a:latin typeface="+mn-ea"/>
              </a:rPr>
              <a:t>Muon</a:t>
            </a:r>
            <a:r>
              <a:rPr lang="en-US" altLang="ja-JP" sz="2200" dirty="0" smtClean="0">
                <a:latin typeface="+mn-ea"/>
              </a:rPr>
              <a:t> </a:t>
            </a:r>
            <a:r>
              <a:rPr lang="en-US" altLang="ja-JP" sz="2200" dirty="0" smtClean="0">
                <a:latin typeface="+mn-ea"/>
              </a:rPr>
              <a:t>detector modules should be working.</a:t>
            </a:r>
          </a:p>
          <a:p>
            <a:pPr eaLnBrk="1" hangingPunct="1">
              <a:lnSpc>
                <a:spcPct val="90000"/>
              </a:lnSpc>
              <a:buFontTx/>
              <a:buNone/>
              <a:defRPr/>
            </a:pPr>
            <a:endParaRPr lang="en-US" altLang="ja-JP" sz="2200" dirty="0" smtClean="0">
              <a:latin typeface="+mn-ea"/>
            </a:endParaRPr>
          </a:p>
          <a:p>
            <a:pPr eaLnBrk="1" hangingPunct="1">
              <a:lnSpc>
                <a:spcPct val="90000"/>
              </a:lnSpc>
              <a:buFontTx/>
              <a:buNone/>
              <a:defRPr/>
            </a:pPr>
            <a:r>
              <a:rPr lang="en-US" altLang="ja-JP" sz="2200" dirty="0" smtClean="0">
                <a:latin typeface="+mn-ea"/>
              </a:rPr>
              <a:t> number of events after selection : </a:t>
            </a:r>
            <a:r>
              <a:rPr lang="en-US" altLang="ja-JP" sz="2200" dirty="0" smtClean="0">
                <a:solidFill>
                  <a:srgbClr val="FF0000"/>
                </a:solidFill>
                <a:latin typeface="+mn-ea"/>
              </a:rPr>
              <a:t>4.3x10</a:t>
            </a:r>
            <a:r>
              <a:rPr lang="en-US" altLang="ja-JP" sz="2200" baseline="30000" dirty="0" smtClean="0">
                <a:solidFill>
                  <a:srgbClr val="FF0000"/>
                </a:solidFill>
                <a:latin typeface="+mn-ea"/>
              </a:rPr>
              <a:t>8</a:t>
            </a:r>
            <a:endParaRPr lang="en-US" altLang="ja-JP" sz="2200" dirty="0" smtClean="0">
              <a:solidFill>
                <a:srgbClr val="FF0000"/>
              </a:solidFill>
              <a:latin typeface="+mn-ea"/>
            </a:endParaRPr>
          </a:p>
          <a:p>
            <a:pPr eaLnBrk="1" hangingPunct="1">
              <a:lnSpc>
                <a:spcPct val="90000"/>
              </a:lnSpc>
              <a:buFontTx/>
              <a:buNone/>
              <a:defRPr/>
            </a:pPr>
            <a:endParaRPr lang="en-US" altLang="ja-JP" sz="2200" u="sng" dirty="0" smtClean="0">
              <a:solidFill>
                <a:srgbClr val="FF0000"/>
              </a:solidFill>
              <a:latin typeface="+mn-ea"/>
            </a:endParaRPr>
          </a:p>
          <a:p>
            <a:pPr eaLnBrk="1" hangingPunct="1">
              <a:lnSpc>
                <a:spcPct val="90000"/>
              </a:lnSpc>
              <a:defRPr/>
            </a:pPr>
            <a:r>
              <a:rPr lang="en-US" altLang="ja-JP" sz="2200" b="1" dirty="0" smtClean="0">
                <a:solidFill>
                  <a:srgbClr val="FF0000"/>
                </a:solidFill>
                <a:latin typeface="+mn-ea"/>
              </a:rPr>
              <a:t>“ </a:t>
            </a:r>
            <a:r>
              <a:rPr lang="en-US" altLang="ja-JP" sz="2200" b="1" i="1" dirty="0" err="1" smtClean="0">
                <a:solidFill>
                  <a:srgbClr val="FF0000"/>
                </a:solidFill>
                <a:latin typeface="+mn-ea"/>
              </a:rPr>
              <a:t>N</a:t>
            </a:r>
            <a:r>
              <a:rPr lang="en-US" altLang="ja-JP" sz="2000" b="1" i="1" dirty="0" err="1" smtClean="0">
                <a:solidFill>
                  <a:srgbClr val="FF0000"/>
                </a:solidFill>
                <a:latin typeface="+mn-ea"/>
              </a:rPr>
              <a:t>μ</a:t>
            </a:r>
            <a:r>
              <a:rPr lang="en-US" altLang="ja-JP" sz="2200" b="1" dirty="0" smtClean="0">
                <a:solidFill>
                  <a:srgbClr val="FF0000"/>
                </a:solidFill>
                <a:latin typeface="+mn-ea"/>
              </a:rPr>
              <a:t> = 0 event “ = Gamma ray candidate</a:t>
            </a:r>
          </a:p>
        </p:txBody>
      </p:sp>
      <p:sp>
        <p:nvSpPr>
          <p:cNvPr id="12292" name="Rectangle 15"/>
          <p:cNvSpPr>
            <a:spLocks noChangeArrowheads="1"/>
          </p:cNvSpPr>
          <p:nvPr/>
        </p:nvSpPr>
        <p:spPr bwMode="auto">
          <a:xfrm>
            <a:off x="457200" y="115888"/>
            <a:ext cx="8229600" cy="1152872"/>
          </a:xfrm>
          <a:prstGeom prst="rect">
            <a:avLst/>
          </a:prstGeom>
          <a:noFill/>
          <a:ln w="9525">
            <a:noFill/>
            <a:miter lim="800000"/>
            <a:headEnd/>
            <a:tailEnd/>
          </a:ln>
        </p:spPr>
        <p:txBody>
          <a:bodyPr anchor="ctr"/>
          <a:lstStyle/>
          <a:p>
            <a:pPr algn="ctr">
              <a:defRPr/>
            </a:pPr>
            <a:r>
              <a:rPr lang="en-US" altLang="ja-JP" sz="3600" b="1" dirty="0" smtClean="0">
                <a:latin typeface="+mj-ea"/>
              </a:rPr>
              <a:t>Isotropic Diffuse Gamma </a:t>
            </a:r>
            <a:r>
              <a:rPr lang="en-US" altLang="ja-JP" sz="3600" b="1" dirty="0" smtClean="0">
                <a:latin typeface="+mj-ea"/>
              </a:rPr>
              <a:t>rays</a:t>
            </a:r>
          </a:p>
          <a:p>
            <a:pPr algn="ctr">
              <a:defRPr/>
            </a:pPr>
            <a:r>
              <a:rPr lang="en-US" altLang="ja-JP" sz="3600" dirty="0" smtClean="0">
                <a:solidFill>
                  <a:schemeClr val="tx2"/>
                </a:solidFill>
                <a:latin typeface="+mj-ea"/>
                <a:ea typeface="+mj-ea"/>
              </a:rPr>
              <a:t>Observation </a:t>
            </a:r>
            <a:r>
              <a:rPr lang="en-US" altLang="ja-JP" sz="3600" dirty="0">
                <a:solidFill>
                  <a:schemeClr val="tx2"/>
                </a:solidFill>
                <a:latin typeface="+mj-ea"/>
                <a:ea typeface="+mj-ea"/>
              </a:rPr>
              <a:t>and Event Selection</a:t>
            </a:r>
            <a:endParaRPr lang="en-US" altLang="ja-JP" sz="3600" b="1" dirty="0">
              <a:solidFill>
                <a:schemeClr val="tx2"/>
              </a:solidFill>
              <a:latin typeface="+mj-ea"/>
              <a:ea typeface="+mj-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 6"/>
          <p:cNvSpPr>
            <a:spLocks noGrp="1"/>
          </p:cNvSpPr>
          <p:nvPr>
            <p:ph type="sldNum" sz="quarter" idx="12"/>
          </p:nvPr>
        </p:nvSpPr>
        <p:spPr/>
        <p:txBody>
          <a:bodyPr/>
          <a:lstStyle/>
          <a:p>
            <a:pPr>
              <a:defRPr/>
            </a:pPr>
            <a:fld id="{069E22A1-1C9D-42D7-A3DA-39D778D44791}" type="slidenum">
              <a:rPr lang="en-US" altLang="ja-JP"/>
              <a:pPr>
                <a:defRPr/>
              </a:pPr>
              <a:t>9</a:t>
            </a:fld>
            <a:endParaRPr lang="en-US" altLang="ja-JP"/>
          </a:p>
        </p:txBody>
      </p:sp>
      <p:graphicFrame>
        <p:nvGraphicFramePr>
          <p:cNvPr id="4098" name="Object 2"/>
          <p:cNvGraphicFramePr>
            <a:graphicFrameLocks noChangeAspect="1"/>
          </p:cNvGraphicFramePr>
          <p:nvPr>
            <p:ph sz="half" idx="2"/>
          </p:nvPr>
        </p:nvGraphicFramePr>
        <p:xfrm>
          <a:off x="666750" y="3194050"/>
          <a:ext cx="7597775" cy="3235325"/>
        </p:xfrm>
        <a:graphic>
          <a:graphicData uri="http://schemas.openxmlformats.org/presentationml/2006/ole">
            <p:oleObj spid="_x0000_s11266" name="数式" r:id="rId4" imgW="4025880" imgH="1714320" progId="Equation.3">
              <p:embed/>
            </p:oleObj>
          </a:graphicData>
        </a:graphic>
      </p:graphicFrame>
      <p:sp>
        <p:nvSpPr>
          <p:cNvPr id="4100" name="Text Box 4"/>
          <p:cNvSpPr txBox="1">
            <a:spLocks noChangeArrowheads="1"/>
          </p:cNvSpPr>
          <p:nvPr/>
        </p:nvSpPr>
        <p:spPr bwMode="auto">
          <a:xfrm>
            <a:off x="250825" y="1676400"/>
            <a:ext cx="7678320" cy="1077218"/>
          </a:xfrm>
          <a:prstGeom prst="rect">
            <a:avLst/>
          </a:prstGeom>
          <a:noFill/>
          <a:ln w="38100">
            <a:solidFill>
              <a:srgbClr val="FF0000"/>
            </a:solidFill>
            <a:miter lim="800000"/>
            <a:headEnd/>
            <a:tailEnd/>
          </a:ln>
        </p:spPr>
        <p:txBody>
          <a:bodyPr wrap="none">
            <a:spAutoFit/>
          </a:bodyPr>
          <a:lstStyle/>
          <a:p>
            <a:r>
              <a:rPr lang="en-US" altLang="ja-JP" sz="3200" dirty="0">
                <a:solidFill>
                  <a:srgbClr val="FF0000"/>
                </a:solidFill>
              </a:rPr>
              <a:t>DEFINE:</a:t>
            </a:r>
          </a:p>
          <a:p>
            <a:r>
              <a:rPr lang="en-US" altLang="ja-JP" sz="3200" dirty="0" err="1">
                <a:solidFill>
                  <a:srgbClr val="FF0000"/>
                </a:solidFill>
              </a:rPr>
              <a:t>muon</a:t>
            </a:r>
            <a:r>
              <a:rPr lang="en-US" altLang="ja-JP" sz="3200" dirty="0">
                <a:solidFill>
                  <a:srgbClr val="FF0000"/>
                </a:solidFill>
              </a:rPr>
              <a:t>-less events(</a:t>
            </a:r>
            <a:r>
              <a:rPr lang="en-US" altLang="ja-JP" sz="3200" i="1" dirty="0">
                <a:solidFill>
                  <a:srgbClr val="FF0000"/>
                </a:solidFill>
              </a:rPr>
              <a:t>N</a:t>
            </a:r>
            <a:r>
              <a:rPr lang="en-US" altLang="ja-JP" sz="3200" b="1" i="1" baseline="-25000" dirty="0">
                <a:solidFill>
                  <a:srgbClr val="FF0000"/>
                </a:solidFill>
                <a:latin typeface="Symbol" pitchFamily="18" charset="2"/>
              </a:rPr>
              <a:t>m</a:t>
            </a:r>
            <a:r>
              <a:rPr lang="en-US" altLang="ja-JP" sz="3200" dirty="0">
                <a:solidFill>
                  <a:srgbClr val="FF0000"/>
                </a:solidFill>
              </a:rPr>
              <a:t>=0) = Gamma ray events</a:t>
            </a:r>
          </a:p>
        </p:txBody>
      </p:sp>
      <p:grpSp>
        <p:nvGrpSpPr>
          <p:cNvPr id="2" name="Group 5"/>
          <p:cNvGrpSpPr>
            <a:grpSpLocks/>
          </p:cNvGrpSpPr>
          <p:nvPr/>
        </p:nvGrpSpPr>
        <p:grpSpPr bwMode="auto">
          <a:xfrm>
            <a:off x="1077913" y="3670300"/>
            <a:ext cx="2701925" cy="2709863"/>
            <a:chOff x="687" y="2312"/>
            <a:chExt cx="1702" cy="1707"/>
          </a:xfrm>
        </p:grpSpPr>
        <p:sp>
          <p:nvSpPr>
            <p:cNvPr id="4108" name="Rectangle 6"/>
            <p:cNvSpPr>
              <a:spLocks noChangeArrowheads="1"/>
            </p:cNvSpPr>
            <p:nvPr/>
          </p:nvSpPr>
          <p:spPr bwMode="auto">
            <a:xfrm>
              <a:off x="1478" y="2312"/>
              <a:ext cx="247" cy="248"/>
            </a:xfrm>
            <a:prstGeom prst="rect">
              <a:avLst/>
            </a:prstGeom>
            <a:noFill/>
            <a:ln w="28575">
              <a:solidFill>
                <a:srgbClr val="FF0066"/>
              </a:solidFill>
              <a:miter lim="800000"/>
              <a:headEnd/>
              <a:tailEnd/>
            </a:ln>
          </p:spPr>
          <p:txBody>
            <a:bodyPr wrap="none" anchor="ctr"/>
            <a:lstStyle/>
            <a:p>
              <a:endParaRPr lang="ja-JP" altLang="en-US"/>
            </a:p>
          </p:txBody>
        </p:sp>
        <p:sp>
          <p:nvSpPr>
            <p:cNvPr id="4109" name="Rectangle 7"/>
            <p:cNvSpPr>
              <a:spLocks noChangeArrowheads="1"/>
            </p:cNvSpPr>
            <p:nvPr/>
          </p:nvSpPr>
          <p:spPr bwMode="auto">
            <a:xfrm>
              <a:off x="687" y="3336"/>
              <a:ext cx="247" cy="248"/>
            </a:xfrm>
            <a:prstGeom prst="rect">
              <a:avLst/>
            </a:prstGeom>
            <a:noFill/>
            <a:ln w="28575">
              <a:solidFill>
                <a:srgbClr val="FF0066"/>
              </a:solidFill>
              <a:miter lim="800000"/>
              <a:headEnd/>
              <a:tailEnd/>
            </a:ln>
          </p:spPr>
          <p:txBody>
            <a:bodyPr wrap="none" anchor="ctr"/>
            <a:lstStyle/>
            <a:p>
              <a:endParaRPr lang="ja-JP" altLang="en-US"/>
            </a:p>
          </p:txBody>
        </p:sp>
        <p:sp>
          <p:nvSpPr>
            <p:cNvPr id="4110" name="Rectangle 8"/>
            <p:cNvSpPr>
              <a:spLocks noChangeArrowheads="1"/>
            </p:cNvSpPr>
            <p:nvPr/>
          </p:nvSpPr>
          <p:spPr bwMode="auto">
            <a:xfrm>
              <a:off x="1935" y="2312"/>
              <a:ext cx="454" cy="248"/>
            </a:xfrm>
            <a:prstGeom prst="rect">
              <a:avLst/>
            </a:prstGeom>
            <a:noFill/>
            <a:ln w="28575">
              <a:solidFill>
                <a:srgbClr val="009900"/>
              </a:solidFill>
              <a:miter lim="800000"/>
              <a:headEnd/>
              <a:tailEnd/>
            </a:ln>
          </p:spPr>
          <p:txBody>
            <a:bodyPr wrap="none" anchor="ctr"/>
            <a:lstStyle/>
            <a:p>
              <a:endParaRPr lang="ja-JP" altLang="en-US"/>
            </a:p>
          </p:txBody>
        </p:sp>
        <p:sp>
          <p:nvSpPr>
            <p:cNvPr id="4111" name="Rectangle 9"/>
            <p:cNvSpPr>
              <a:spLocks noChangeArrowheads="1"/>
            </p:cNvSpPr>
            <p:nvPr/>
          </p:nvSpPr>
          <p:spPr bwMode="auto">
            <a:xfrm>
              <a:off x="689" y="3771"/>
              <a:ext cx="454" cy="248"/>
            </a:xfrm>
            <a:prstGeom prst="rect">
              <a:avLst/>
            </a:prstGeom>
            <a:noFill/>
            <a:ln w="28575">
              <a:solidFill>
                <a:srgbClr val="009900"/>
              </a:solidFill>
              <a:miter lim="800000"/>
              <a:headEnd/>
              <a:tailEnd/>
            </a:ln>
          </p:spPr>
          <p:txBody>
            <a:bodyPr wrap="none" anchor="ctr"/>
            <a:lstStyle/>
            <a:p>
              <a:endParaRPr lang="ja-JP" altLang="en-US"/>
            </a:p>
          </p:txBody>
        </p:sp>
      </p:grpSp>
      <p:grpSp>
        <p:nvGrpSpPr>
          <p:cNvPr id="3" name="Group 10"/>
          <p:cNvGrpSpPr>
            <a:grpSpLocks/>
          </p:cNvGrpSpPr>
          <p:nvPr/>
        </p:nvGrpSpPr>
        <p:grpSpPr bwMode="auto">
          <a:xfrm>
            <a:off x="1042988" y="3213100"/>
            <a:ext cx="1335087" cy="1785938"/>
            <a:chOff x="657" y="2024"/>
            <a:chExt cx="841" cy="1125"/>
          </a:xfrm>
        </p:grpSpPr>
        <p:sp>
          <p:nvSpPr>
            <p:cNvPr id="4104" name="Rectangle 11"/>
            <p:cNvSpPr>
              <a:spLocks noChangeArrowheads="1"/>
            </p:cNvSpPr>
            <p:nvPr/>
          </p:nvSpPr>
          <p:spPr bwMode="auto">
            <a:xfrm>
              <a:off x="657" y="2901"/>
              <a:ext cx="393" cy="248"/>
            </a:xfrm>
            <a:prstGeom prst="rect">
              <a:avLst/>
            </a:prstGeom>
            <a:noFill/>
            <a:ln w="28575">
              <a:solidFill>
                <a:schemeClr val="tx1"/>
              </a:solidFill>
              <a:miter lim="800000"/>
              <a:headEnd/>
              <a:tailEnd/>
            </a:ln>
          </p:spPr>
          <p:txBody>
            <a:bodyPr wrap="none" anchor="ctr"/>
            <a:lstStyle/>
            <a:p>
              <a:endParaRPr lang="ja-JP" altLang="en-US"/>
            </a:p>
          </p:txBody>
        </p:sp>
        <p:sp>
          <p:nvSpPr>
            <p:cNvPr id="4105" name="Rectangle 12"/>
            <p:cNvSpPr>
              <a:spLocks noChangeArrowheads="1"/>
            </p:cNvSpPr>
            <p:nvPr/>
          </p:nvSpPr>
          <p:spPr bwMode="auto">
            <a:xfrm>
              <a:off x="991" y="2309"/>
              <a:ext cx="393" cy="248"/>
            </a:xfrm>
            <a:prstGeom prst="rect">
              <a:avLst/>
            </a:prstGeom>
            <a:noFill/>
            <a:ln w="28575">
              <a:solidFill>
                <a:schemeClr val="tx1"/>
              </a:solidFill>
              <a:miter lim="800000"/>
              <a:headEnd/>
              <a:tailEnd/>
            </a:ln>
          </p:spPr>
          <p:txBody>
            <a:bodyPr wrap="none" anchor="ctr"/>
            <a:lstStyle/>
            <a:p>
              <a:endParaRPr lang="ja-JP" altLang="en-US"/>
            </a:p>
          </p:txBody>
        </p:sp>
        <p:sp>
          <p:nvSpPr>
            <p:cNvPr id="4106" name="Rectangle 13"/>
            <p:cNvSpPr>
              <a:spLocks noChangeArrowheads="1"/>
            </p:cNvSpPr>
            <p:nvPr/>
          </p:nvSpPr>
          <p:spPr bwMode="auto">
            <a:xfrm>
              <a:off x="673" y="2597"/>
              <a:ext cx="635" cy="248"/>
            </a:xfrm>
            <a:prstGeom prst="rect">
              <a:avLst/>
            </a:prstGeom>
            <a:noFill/>
            <a:ln w="28575">
              <a:solidFill>
                <a:srgbClr val="FF0000"/>
              </a:solidFill>
              <a:miter lim="800000"/>
              <a:headEnd/>
              <a:tailEnd/>
            </a:ln>
          </p:spPr>
          <p:txBody>
            <a:bodyPr wrap="none" anchor="ctr"/>
            <a:lstStyle/>
            <a:p>
              <a:endParaRPr lang="ja-JP" altLang="en-US"/>
            </a:p>
          </p:txBody>
        </p:sp>
        <p:sp>
          <p:nvSpPr>
            <p:cNvPr id="4107" name="Rectangle 14"/>
            <p:cNvSpPr>
              <a:spLocks noChangeArrowheads="1"/>
            </p:cNvSpPr>
            <p:nvPr/>
          </p:nvSpPr>
          <p:spPr bwMode="auto">
            <a:xfrm>
              <a:off x="863" y="2024"/>
              <a:ext cx="635" cy="248"/>
            </a:xfrm>
            <a:prstGeom prst="rect">
              <a:avLst/>
            </a:prstGeom>
            <a:noFill/>
            <a:ln w="28575">
              <a:solidFill>
                <a:srgbClr val="FF0000"/>
              </a:solidFill>
              <a:miter lim="800000"/>
              <a:headEnd/>
              <a:tailEnd/>
            </a:ln>
          </p:spPr>
          <p:txBody>
            <a:bodyPr wrap="none" anchor="ctr"/>
            <a:lstStyle/>
            <a:p>
              <a:endParaRPr lang="ja-JP" altLang="en-US"/>
            </a:p>
          </p:txBody>
        </p:sp>
      </p:grpSp>
      <p:sp>
        <p:nvSpPr>
          <p:cNvPr id="4103" name="Rectangle 15"/>
          <p:cNvSpPr>
            <a:spLocks noGrp="1" noChangeArrowheads="1"/>
          </p:cNvSpPr>
          <p:nvPr>
            <p:ph type="title"/>
          </p:nvPr>
        </p:nvSpPr>
        <p:spPr>
          <a:noFill/>
        </p:spPr>
        <p:txBody>
          <a:bodyPr>
            <a:normAutofit fontScale="90000"/>
          </a:bodyPr>
          <a:lstStyle/>
          <a:p>
            <a:pPr eaLnBrk="1" hangingPunct="1"/>
            <a:r>
              <a:rPr lang="en-US" altLang="ja-JP" sz="4000" dirty="0" smtClean="0">
                <a:latin typeface="+mj-ea"/>
              </a:rPr>
              <a:t>Calculation upper limit of </a:t>
            </a:r>
            <a:br>
              <a:rPr lang="en-US" altLang="ja-JP" sz="4000" dirty="0" smtClean="0">
                <a:latin typeface="+mj-ea"/>
              </a:rPr>
            </a:br>
            <a:r>
              <a:rPr lang="en-US" altLang="ja-JP" sz="4000" dirty="0" smtClean="0">
                <a:latin typeface="+mj-ea"/>
              </a:rPr>
              <a:t>the ratio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0.05"/>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anim calcmode="lin" valueType="num">
                                      <p:cBhvr>
                                        <p:cTn id="18" dur="500" fill="hold"/>
                                        <p:tgtEl>
                                          <p:spTgt spid="2"/>
                                        </p:tgtEl>
                                        <p:attrNameLst>
                                          <p:attrName>ppt_x</p:attrName>
                                        </p:attrNameLst>
                                      </p:cBhvr>
                                      <p:tavLst>
                                        <p:tav tm="0">
                                          <p:val>
                                            <p:strVal val="#ppt_x-.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668</TotalTime>
  <Words>2502</Words>
  <Application>Microsoft Office PowerPoint</Application>
  <PresentationFormat>画面に合わせる (4:3)</PresentationFormat>
  <Paragraphs>587</Paragraphs>
  <Slides>31</Slides>
  <Notes>19</Notes>
  <HiddenSlides>0</HiddenSlides>
  <MMClips>0</MMClips>
  <ScaleCrop>false</ScaleCrop>
  <HeadingPairs>
    <vt:vector size="6" baseType="variant">
      <vt:variant>
        <vt:lpstr>テーマ</vt:lpstr>
      </vt:variant>
      <vt:variant>
        <vt:i4>1</vt:i4>
      </vt:variant>
      <vt:variant>
        <vt:lpstr>埋め込まれた OLE サーバー</vt:lpstr>
      </vt:variant>
      <vt:variant>
        <vt:i4>4</vt:i4>
      </vt:variant>
      <vt:variant>
        <vt:lpstr>スライド タイトル</vt:lpstr>
      </vt:variant>
      <vt:variant>
        <vt:i4>31</vt:i4>
      </vt:variant>
    </vt:vector>
  </HeadingPairs>
  <TitlesOfParts>
    <vt:vector size="36" baseType="lpstr">
      <vt:lpstr>Office テーマ</vt:lpstr>
      <vt:lpstr>グラフ</vt:lpstr>
      <vt:lpstr>Photo Editor Photo</vt:lpstr>
      <vt:lpstr>ビットマップ イメージ</vt:lpstr>
      <vt:lpstr>数式</vt:lpstr>
      <vt:lpstr>スライド 1</vt:lpstr>
      <vt:lpstr>Observation Site</vt:lpstr>
      <vt:lpstr>スライド 3</vt:lpstr>
      <vt:lpstr>High Density Scintillation Detector for Electro-magnetic component</vt:lpstr>
      <vt:lpstr>Shower Analysis Maximum likelihood method</vt:lpstr>
      <vt:lpstr>スライド 6</vt:lpstr>
      <vt:lpstr>スライド 7</vt:lpstr>
      <vt:lpstr>スライド 8</vt:lpstr>
      <vt:lpstr>Calculation upper limit of  the ratio</vt:lpstr>
      <vt:lpstr>スライド 10</vt:lpstr>
      <vt:lpstr>スライド 11</vt:lpstr>
      <vt:lpstr>Source of The Diffuse Gamma Rays</vt:lpstr>
      <vt:lpstr>スライド 13</vt:lpstr>
      <vt:lpstr>スライド 14</vt:lpstr>
      <vt:lpstr>スライド 15</vt:lpstr>
      <vt:lpstr>スライド 16</vt:lpstr>
      <vt:lpstr>スライド 17</vt:lpstr>
      <vt:lpstr>スライド 18</vt:lpstr>
      <vt:lpstr>Conclusion(1)</vt:lpstr>
      <vt:lpstr>スライド 20</vt:lpstr>
      <vt:lpstr>スライド 21</vt:lpstr>
      <vt:lpstr>The Diffuse Gamma Rays</vt:lpstr>
      <vt:lpstr>        GRAPES-3</vt:lpstr>
      <vt:lpstr>スライド 24</vt:lpstr>
      <vt:lpstr>Calculation upper limit of  the ratio</vt:lpstr>
      <vt:lpstr>スライド 26</vt:lpstr>
      <vt:lpstr>スライド 27</vt:lpstr>
      <vt:lpstr>スライド 28</vt:lpstr>
      <vt:lpstr>Results</vt:lpstr>
      <vt:lpstr>スライド 30</vt:lpstr>
      <vt:lpstr>スライド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Hayashi-z</dc:creator>
  <cp:lastModifiedBy>Hayashi-z</cp:lastModifiedBy>
  <cp:revision>26</cp:revision>
  <dcterms:created xsi:type="dcterms:W3CDTF">2010-12-14T20:17:39Z</dcterms:created>
  <dcterms:modified xsi:type="dcterms:W3CDTF">2010-12-15T08:21:52Z</dcterms:modified>
</cp:coreProperties>
</file>