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7" r:id="rId2"/>
    <p:sldId id="258" r:id="rId3"/>
    <p:sldId id="265" r:id="rId4"/>
    <p:sldId id="259" r:id="rId5"/>
    <p:sldId id="260" r:id="rId6"/>
    <p:sldId id="261" r:id="rId7"/>
    <p:sldId id="262" r:id="rId8"/>
    <p:sldId id="263" r:id="rId9"/>
    <p:sldId id="264" r:id="rId10"/>
  </p:sldIdLst>
  <p:sldSz cx="12192000" cy="6858000"/>
  <p:notesSz cx="12192000" cy="6858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3" d="100"/>
          <a:sy n="113" d="100"/>
        </p:scale>
        <p:origin x="47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B28E208-2146-4F96-B435-FBAFFC80D20E}" type="datetimeFigureOut">
              <a:rPr lang="sr-Latn-RS" smtClean="0"/>
              <a:t>2.7.2023.</a:t>
            </a:fld>
            <a:endParaRPr lang="sr-Latn-R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FC605F2-A07E-4719-90E7-82F929F52203}" type="slidenum">
              <a:rPr lang="sr-Latn-RS" smtClean="0"/>
              <a:t>‹#›</a:t>
            </a:fld>
            <a:endParaRPr lang="sr-Latn-RS"/>
          </a:p>
        </p:txBody>
      </p:sp>
    </p:spTree>
    <p:extLst>
      <p:ext uri="{BB962C8B-B14F-4D97-AF65-F5344CB8AC3E}">
        <p14:creationId xmlns:p14="http://schemas.microsoft.com/office/powerpoint/2010/main" val="116134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CFC605F2-A07E-4719-90E7-82F929F52203}" type="slidenum">
              <a:rPr lang="sr-Latn-RS" smtClean="0"/>
              <a:t>3</a:t>
            </a:fld>
            <a:endParaRPr lang="sr-Latn-RS"/>
          </a:p>
        </p:txBody>
      </p:sp>
    </p:spTree>
    <p:extLst>
      <p:ext uri="{BB962C8B-B14F-4D97-AF65-F5344CB8AC3E}">
        <p14:creationId xmlns:p14="http://schemas.microsoft.com/office/powerpoint/2010/main" val="899105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Carlito"/>
                <a:cs typeface="Carlito"/>
              </a:defRPr>
            </a:lvl1pPr>
          </a:lstStyle>
          <a:p>
            <a:pPr marL="12700">
              <a:lnSpc>
                <a:spcPts val="1240"/>
              </a:lnSpc>
            </a:pPr>
            <a:r>
              <a:rPr spc="-20" dirty="0"/>
              <a:t>Wednesday,</a:t>
            </a:r>
            <a:r>
              <a:rPr spc="-65" dirty="0"/>
              <a:t> </a:t>
            </a:r>
            <a:r>
              <a:rPr dirty="0"/>
              <a:t>07-06-2023</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Carlito"/>
                <a:cs typeface="Carlito"/>
              </a:defRPr>
            </a:lvl1pPr>
          </a:lstStyle>
          <a:p>
            <a:pPr marL="12700">
              <a:lnSpc>
                <a:spcPts val="1240"/>
              </a:lnSpc>
            </a:pPr>
            <a:r>
              <a:rPr spc="-20" dirty="0"/>
              <a:t>Wednesday,</a:t>
            </a:r>
            <a:r>
              <a:rPr spc="-65" dirty="0"/>
              <a:t> </a:t>
            </a:r>
            <a:r>
              <a:rPr dirty="0"/>
              <a:t>07-06-2023</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tx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888888"/>
                </a:solidFill>
                <a:latin typeface="Carlito"/>
                <a:cs typeface="Carlito"/>
              </a:defRPr>
            </a:lvl1pPr>
          </a:lstStyle>
          <a:p>
            <a:pPr marL="12700">
              <a:lnSpc>
                <a:spcPts val="1240"/>
              </a:lnSpc>
            </a:pPr>
            <a:r>
              <a:rPr spc="-20" dirty="0"/>
              <a:t>Wednesday,</a:t>
            </a:r>
            <a:r>
              <a:rPr spc="-65" dirty="0"/>
              <a:t> </a:t>
            </a:r>
            <a:r>
              <a:rPr dirty="0"/>
              <a:t>07-06-2023</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7/2/2023</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888888"/>
                </a:solidFill>
                <a:latin typeface="Carlito"/>
                <a:cs typeface="Carlito"/>
              </a:defRPr>
            </a:lvl1pPr>
          </a:lstStyle>
          <a:p>
            <a:pPr marL="12700">
              <a:lnSpc>
                <a:spcPts val="1240"/>
              </a:lnSpc>
            </a:pPr>
            <a:r>
              <a:rPr spc="-20" dirty="0"/>
              <a:t>Wednesday,</a:t>
            </a:r>
            <a:r>
              <a:rPr spc="-65" dirty="0"/>
              <a:t> </a:t>
            </a:r>
            <a:r>
              <a:rPr dirty="0"/>
              <a:t>07-06-2023</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7/2/2023</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888888"/>
                </a:solidFill>
                <a:latin typeface="Carlito"/>
                <a:cs typeface="Carlito"/>
              </a:defRPr>
            </a:lvl1pPr>
          </a:lstStyle>
          <a:p>
            <a:pPr marL="12700">
              <a:lnSpc>
                <a:spcPts val="1240"/>
              </a:lnSpc>
            </a:pPr>
            <a:r>
              <a:rPr spc="-20" dirty="0"/>
              <a:t>Wednesday,</a:t>
            </a:r>
            <a:r>
              <a:rPr spc="-65" dirty="0"/>
              <a:t> </a:t>
            </a:r>
            <a:r>
              <a:rPr dirty="0"/>
              <a:t>07-06-2023</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7/2/2023</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09415" y="2842641"/>
            <a:ext cx="3773169" cy="939800"/>
          </a:xfrm>
          <a:prstGeom prst="rect">
            <a:avLst/>
          </a:prstGeom>
        </p:spPr>
        <p:txBody>
          <a:bodyPr wrap="square" lIns="0" tIns="0" rIns="0" bIns="0">
            <a:spAutoFit/>
          </a:bodyPr>
          <a:lstStyle>
            <a:lvl1pPr>
              <a:defRPr sz="6000" b="1"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737717" y="1345438"/>
            <a:ext cx="10716564" cy="28968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916939" y="6465214"/>
            <a:ext cx="1522730" cy="177800"/>
          </a:xfrm>
          <a:prstGeom prst="rect">
            <a:avLst/>
          </a:prstGeom>
        </p:spPr>
        <p:txBody>
          <a:bodyPr wrap="square" lIns="0" tIns="0" rIns="0" bIns="0">
            <a:spAutoFit/>
          </a:bodyPr>
          <a:lstStyle>
            <a:lvl1pPr>
              <a:defRPr sz="1200" b="0" i="0">
                <a:solidFill>
                  <a:srgbClr val="888888"/>
                </a:solidFill>
                <a:latin typeface="Carlito"/>
                <a:cs typeface="Carlito"/>
              </a:defRPr>
            </a:lvl1pPr>
          </a:lstStyle>
          <a:p>
            <a:pPr marL="12700">
              <a:lnSpc>
                <a:spcPts val="1240"/>
              </a:lnSpc>
            </a:pPr>
            <a:r>
              <a:rPr spc="-20" dirty="0"/>
              <a:t>Wednesday,</a:t>
            </a:r>
            <a:r>
              <a:rPr spc="-65" dirty="0"/>
              <a:t> </a:t>
            </a:r>
            <a:r>
              <a:rPr dirty="0"/>
              <a:t>07-06-2023</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7/2/2023</a:t>
            </a:fld>
            <a:endParaRPr lang="en-US"/>
          </a:p>
        </p:txBody>
      </p:sp>
      <p:sp>
        <p:nvSpPr>
          <p:cNvPr id="6" name="Holder 6"/>
          <p:cNvSpPr>
            <a:spLocks noGrp="1"/>
          </p:cNvSpPr>
          <p:nvPr>
            <p:ph type="sldNum" sz="quarter" idx="7"/>
          </p:nvPr>
        </p:nvSpPr>
        <p:spPr>
          <a:xfrm>
            <a:off x="11146281" y="6465214"/>
            <a:ext cx="153670" cy="177800"/>
          </a:xfrm>
          <a:prstGeom prst="rect">
            <a:avLst/>
          </a:prstGeom>
        </p:spPr>
        <p:txBody>
          <a:bodyPr wrap="square" lIns="0" tIns="0" rIns="0" bIns="0">
            <a:spAutoFit/>
          </a:bodyPr>
          <a:lstStyle>
            <a:lvl1pPr>
              <a:defRPr sz="1200" b="0" i="0">
                <a:solidFill>
                  <a:srgbClr val="888888"/>
                </a:solidFill>
                <a:latin typeface="Carlito"/>
                <a:cs typeface="Carlito"/>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916938" y="6465214"/>
            <a:ext cx="5102861" cy="156068"/>
          </a:xfrm>
          <a:prstGeom prst="rect">
            <a:avLst/>
          </a:prstGeom>
        </p:spPr>
        <p:txBody>
          <a:bodyPr vert="horz" wrap="square" lIns="0" tIns="0" rIns="0" bIns="0" rtlCol="0">
            <a:spAutoFit/>
          </a:bodyPr>
          <a:lstStyle/>
          <a:p>
            <a:pPr marL="12700">
              <a:lnSpc>
                <a:spcPts val="1240"/>
              </a:lnSpc>
            </a:pPr>
            <a:r>
              <a:rPr lang="en-US" spc="-20" dirty="0"/>
              <a:t>8th International Conference on Women in Physics (ICWIP 2023), on 10–14 July</a:t>
            </a:r>
            <a:endParaRPr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a:t>
            </a:fld>
            <a:endParaRPr dirty="0"/>
          </a:p>
        </p:txBody>
      </p:sp>
      <p:sp>
        <p:nvSpPr>
          <p:cNvPr id="2" name="object 2"/>
          <p:cNvSpPr txBox="1"/>
          <p:nvPr/>
        </p:nvSpPr>
        <p:spPr>
          <a:xfrm>
            <a:off x="762000" y="304800"/>
            <a:ext cx="11201400" cy="5522024"/>
          </a:xfrm>
          <a:prstGeom prst="rect">
            <a:avLst/>
          </a:prstGeom>
        </p:spPr>
        <p:txBody>
          <a:bodyPr vert="horz" wrap="square" lIns="0" tIns="408940" rIns="0" bIns="0" rtlCol="0">
            <a:spAutoFit/>
          </a:bodyPr>
          <a:lstStyle/>
          <a:p>
            <a:pPr algn="ctr">
              <a:lnSpc>
                <a:spcPct val="100000"/>
              </a:lnSpc>
              <a:spcBef>
                <a:spcPts val="3220"/>
              </a:spcBef>
            </a:pPr>
            <a:endParaRPr lang="en-US" sz="4800" b="1" spc="-114" dirty="0">
              <a:latin typeface="Trebuchet MS"/>
              <a:cs typeface="Trebuchet MS"/>
            </a:endParaRPr>
          </a:p>
          <a:p>
            <a:pPr algn="ctr">
              <a:lnSpc>
                <a:spcPct val="100000"/>
              </a:lnSpc>
              <a:spcBef>
                <a:spcPts val="3220"/>
              </a:spcBef>
            </a:pPr>
            <a:r>
              <a:rPr lang="en-US" sz="3600" b="1" spc="-114" dirty="0">
                <a:latin typeface="Trebuchet MS"/>
                <a:cs typeface="Trebuchet MS"/>
              </a:rPr>
              <a:t>Overview of the activities of the IUPAP group for women in physics in Serbia in the last three years</a:t>
            </a:r>
          </a:p>
          <a:p>
            <a:pPr algn="ctr">
              <a:lnSpc>
                <a:spcPct val="100000"/>
              </a:lnSpc>
              <a:spcBef>
                <a:spcPts val="3220"/>
              </a:spcBef>
            </a:pPr>
            <a:r>
              <a:rPr lang="sr-Latn-RS" sz="2000" spc="20" dirty="0">
                <a:latin typeface="Trebuchet MS"/>
                <a:cs typeface="Trebuchet MS"/>
              </a:rPr>
              <a:t>Stojanović, Maja</a:t>
            </a:r>
            <a:r>
              <a:rPr lang="sr-Latn-RS" sz="2000" spc="20" baseline="30000" dirty="0">
                <a:latin typeface="Trebuchet MS"/>
                <a:cs typeface="Trebuchet MS"/>
              </a:rPr>
              <a:t>1</a:t>
            </a:r>
            <a:r>
              <a:rPr lang="sr-Latn-RS" sz="2000" spc="20" dirty="0">
                <a:latin typeface="Trebuchet MS"/>
                <a:cs typeface="Trebuchet MS"/>
              </a:rPr>
              <a:t>, Mirjana Popović-Božić</a:t>
            </a:r>
            <a:r>
              <a:rPr lang="sr-Latn-RS" sz="2000" spc="20" baseline="30000" dirty="0">
                <a:latin typeface="Trebuchet MS"/>
                <a:cs typeface="Trebuchet MS"/>
              </a:rPr>
              <a:t>2</a:t>
            </a:r>
            <a:r>
              <a:rPr lang="sr-Latn-RS" sz="2000" spc="20" dirty="0">
                <a:latin typeface="Trebuchet MS"/>
                <a:cs typeface="Trebuchet MS"/>
              </a:rPr>
              <a:t>, Tatjana Marković-Topalović</a:t>
            </a:r>
            <a:r>
              <a:rPr lang="sr-Latn-RS" sz="2000" spc="20" baseline="30000" dirty="0">
                <a:latin typeface="Trebuchet MS"/>
                <a:cs typeface="Trebuchet MS"/>
              </a:rPr>
              <a:t>3</a:t>
            </a:r>
            <a:r>
              <a:rPr lang="sr-Latn-RS" sz="2000" spc="20" dirty="0">
                <a:latin typeface="Trebuchet MS"/>
                <a:cs typeface="Trebuchet MS"/>
              </a:rPr>
              <a:t>, Dragica Knežević</a:t>
            </a:r>
            <a:r>
              <a:rPr lang="sr-Latn-RS" sz="2000" spc="20" baseline="30000" dirty="0">
                <a:latin typeface="Trebuchet MS"/>
                <a:cs typeface="Trebuchet MS"/>
              </a:rPr>
              <a:t>4</a:t>
            </a:r>
            <a:r>
              <a:rPr lang="sr-Latn-RS" sz="2000" spc="20" dirty="0">
                <a:latin typeface="Trebuchet MS"/>
                <a:cs typeface="Trebuchet MS"/>
              </a:rPr>
              <a:t>, Sanja Janićević</a:t>
            </a:r>
            <a:r>
              <a:rPr lang="sr-Latn-RS" sz="2000" spc="20" baseline="30000" dirty="0">
                <a:latin typeface="Trebuchet MS"/>
                <a:cs typeface="Trebuchet MS"/>
              </a:rPr>
              <a:t>4</a:t>
            </a:r>
            <a:r>
              <a:rPr lang="sr-Latn-RS" sz="2000" spc="20" dirty="0">
                <a:latin typeface="Trebuchet MS"/>
                <a:cs typeface="Trebuchet MS"/>
              </a:rPr>
              <a:t> </a:t>
            </a:r>
            <a:endParaRPr lang="en-US" sz="2000" spc="20" dirty="0">
              <a:latin typeface="Trebuchet MS"/>
              <a:cs typeface="Trebuchet MS"/>
            </a:endParaRPr>
          </a:p>
          <a:p>
            <a:pPr algn="ctr">
              <a:lnSpc>
                <a:spcPct val="100000"/>
              </a:lnSpc>
              <a:spcBef>
                <a:spcPts val="3220"/>
              </a:spcBef>
            </a:pPr>
            <a:endParaRPr lang="sr-Latn-RS" sz="2000" spc="20" dirty="0">
              <a:latin typeface="Trebuchet MS"/>
              <a:cs typeface="Trebuchet MS"/>
            </a:endParaRPr>
          </a:p>
          <a:p>
            <a:pPr algn="ctr">
              <a:lnSpc>
                <a:spcPct val="100000"/>
              </a:lnSpc>
            </a:pPr>
            <a:r>
              <a:rPr lang="sr-Latn-RS" spc="20" baseline="30000" dirty="0">
                <a:latin typeface="Trebuchet MS"/>
                <a:cs typeface="Trebuchet MS"/>
              </a:rPr>
              <a:t>1</a:t>
            </a:r>
            <a:r>
              <a:rPr lang="sr-Latn-RS" spc="20" dirty="0">
                <a:latin typeface="Trebuchet MS"/>
                <a:cs typeface="Trebuchet MS"/>
              </a:rPr>
              <a:t>Department of Physics, Faculty of Sciences University of Novi Sad, Trg D. Obradovića 3, Serbia </a:t>
            </a:r>
          </a:p>
          <a:p>
            <a:pPr algn="ctr">
              <a:lnSpc>
                <a:spcPct val="100000"/>
              </a:lnSpc>
            </a:pPr>
            <a:r>
              <a:rPr lang="sr-Latn-RS" spc="20" baseline="30000" dirty="0">
                <a:latin typeface="Trebuchet MS"/>
                <a:cs typeface="Trebuchet MS"/>
              </a:rPr>
              <a:t>2</a:t>
            </a:r>
            <a:r>
              <a:rPr lang="sr-Latn-RS" spc="20" dirty="0">
                <a:latin typeface="Trebuchet MS"/>
                <a:cs typeface="Trebuchet MS"/>
              </a:rPr>
              <a:t>Institute of Physics, University of Belgrade, Pregrevica 118, Serbia</a:t>
            </a:r>
          </a:p>
          <a:p>
            <a:pPr algn="ctr">
              <a:lnSpc>
                <a:spcPct val="100000"/>
              </a:lnSpc>
            </a:pPr>
            <a:r>
              <a:rPr lang="sr-Latn-RS" spc="20" baseline="30000" dirty="0">
                <a:latin typeface="Trebuchet MS"/>
                <a:cs typeface="Trebuchet MS"/>
              </a:rPr>
              <a:t>3</a:t>
            </a:r>
            <a:r>
              <a:rPr lang="sr-Latn-RS" spc="20" dirty="0">
                <a:latin typeface="Trebuchet MS"/>
                <a:cs typeface="Trebuchet MS"/>
              </a:rPr>
              <a:t>High Medical School, Cara Dušana 9, Šabac, Serbia</a:t>
            </a:r>
          </a:p>
          <a:p>
            <a:pPr algn="ctr">
              <a:lnSpc>
                <a:spcPct val="100000"/>
              </a:lnSpc>
            </a:pPr>
            <a:r>
              <a:rPr lang="sr-Latn-RS" spc="20" baseline="30000" dirty="0">
                <a:latin typeface="Trebuchet MS"/>
                <a:cs typeface="Trebuchet MS"/>
              </a:rPr>
              <a:t>4</a:t>
            </a:r>
            <a:r>
              <a:rPr lang="sr-Latn-RS" spc="20" dirty="0">
                <a:latin typeface="Trebuchet MS"/>
                <a:cs typeface="Trebuchet MS"/>
              </a:rPr>
              <a:t>Department of Physics, Faculty of Science, University of Kragujevac, R. Domanovića 12, Serbia </a:t>
            </a:r>
          </a:p>
        </p:txBody>
      </p:sp>
      <p:pic>
        <p:nvPicPr>
          <p:cNvPr id="8" name="Picture 7">
            <a:extLst>
              <a:ext uri="{FF2B5EF4-FFF2-40B4-BE49-F238E27FC236}">
                <a16:creationId xmlns:a16="http://schemas.microsoft.com/office/drawing/2014/main" id="{C7D02BE7-E713-6FBF-1F36-14BE591A2C71}"/>
              </a:ext>
            </a:extLst>
          </p:cNvPr>
          <p:cNvPicPr>
            <a:picLocks noChangeAspect="1"/>
          </p:cNvPicPr>
          <p:nvPr/>
        </p:nvPicPr>
        <p:blipFill>
          <a:blip r:embed="rId2"/>
          <a:stretch>
            <a:fillRect/>
          </a:stretch>
        </p:blipFill>
        <p:spPr>
          <a:xfrm>
            <a:off x="211667" y="152400"/>
            <a:ext cx="1845733" cy="12195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712" y="147818"/>
            <a:ext cx="2909570" cy="574040"/>
          </a:xfrm>
          <a:prstGeom prst="rect">
            <a:avLst/>
          </a:prstGeom>
        </p:spPr>
        <p:txBody>
          <a:bodyPr vert="horz" wrap="square" lIns="0" tIns="12700" rIns="0" bIns="0" rtlCol="0">
            <a:spAutoFit/>
          </a:bodyPr>
          <a:lstStyle/>
          <a:p>
            <a:pPr marL="12700">
              <a:lnSpc>
                <a:spcPct val="100000"/>
              </a:lnSpc>
              <a:spcBef>
                <a:spcPts val="100"/>
              </a:spcBef>
            </a:pPr>
            <a:r>
              <a:rPr lang="en-US" sz="3600" spc="-240" dirty="0">
                <a:latin typeface="Noto Sans Display"/>
                <a:cs typeface="Noto Sans Display"/>
              </a:rPr>
              <a:t>Conferences</a:t>
            </a:r>
            <a:endParaRPr sz="3600" dirty="0">
              <a:latin typeface="Noto Sans Display"/>
              <a:cs typeface="Noto Sans Display"/>
            </a:endParaRPr>
          </a:p>
        </p:txBody>
      </p:sp>
      <p:sp>
        <p:nvSpPr>
          <p:cNvPr id="10" name="object 10"/>
          <p:cNvSpPr txBox="1"/>
          <p:nvPr/>
        </p:nvSpPr>
        <p:spPr>
          <a:xfrm>
            <a:off x="7845099" y="3019016"/>
            <a:ext cx="3817919" cy="1674817"/>
          </a:xfrm>
          <a:prstGeom prst="rect">
            <a:avLst/>
          </a:prstGeom>
        </p:spPr>
        <p:txBody>
          <a:bodyPr vert="horz" wrap="square" lIns="0" tIns="12700" rIns="0" bIns="0" rtlCol="0">
            <a:spAutoFit/>
          </a:bodyPr>
          <a:lstStyle/>
          <a:p>
            <a:pPr marL="12700" marR="5080" algn="just">
              <a:lnSpc>
                <a:spcPct val="100000"/>
              </a:lnSpc>
              <a:spcBef>
                <a:spcPts val="100"/>
              </a:spcBef>
            </a:pPr>
            <a:r>
              <a:rPr lang="en-US" dirty="0">
                <a:latin typeface="Carlito"/>
                <a:cs typeface="Carlito"/>
              </a:rPr>
              <a:t>P</a:t>
            </a:r>
            <a:r>
              <a:rPr lang="en-US" sz="1800" dirty="0">
                <a:latin typeface="Carlito"/>
                <a:cs typeface="Carlito"/>
              </a:rPr>
              <a:t>rofessor Mirjana </a:t>
            </a:r>
            <a:r>
              <a:rPr lang="en-US" sz="1800" dirty="0" err="1">
                <a:latin typeface="Carlito"/>
                <a:cs typeface="Carlito"/>
              </a:rPr>
              <a:t>Božić</a:t>
            </a:r>
            <a:r>
              <a:rPr lang="en-US" sz="1800" dirty="0">
                <a:latin typeface="Carlito"/>
                <a:cs typeface="Carlito"/>
              </a:rPr>
              <a:t> gave a notable lecture ‘Fairy tale of electricity for Tesla clubs and STEAM education’ at the 10</a:t>
            </a:r>
            <a:r>
              <a:rPr lang="en-US" sz="1800" baseline="30000" dirty="0">
                <a:latin typeface="Carlito"/>
                <a:cs typeface="Carlito"/>
              </a:rPr>
              <a:t>th</a:t>
            </a:r>
            <a:r>
              <a:rPr lang="en-US" sz="1800" dirty="0">
                <a:latin typeface="Carlito"/>
                <a:cs typeface="Carlito"/>
              </a:rPr>
              <a:t> Conference ‘</a:t>
            </a:r>
            <a:r>
              <a:rPr lang="en-US" dirty="0"/>
              <a:t>Tesla Spirit Award and Tesla’s People 2023’, Hotel New Yorker, New York City, January 14,  2023</a:t>
            </a:r>
            <a:r>
              <a:rPr lang="en-US" sz="1800" dirty="0">
                <a:latin typeface="Carlito"/>
                <a:cs typeface="Carlito"/>
              </a:rPr>
              <a:t>. </a:t>
            </a:r>
            <a:endParaRPr sz="1800" dirty="0">
              <a:latin typeface="Carlito"/>
              <a:cs typeface="Carlito"/>
            </a:endParaRPr>
          </a:p>
        </p:txBody>
      </p:sp>
      <p:sp>
        <p:nvSpPr>
          <p:cNvPr id="12" name="object 12"/>
          <p:cNvSpPr txBox="1"/>
          <p:nvPr/>
        </p:nvSpPr>
        <p:spPr>
          <a:xfrm>
            <a:off x="5499267" y="5680221"/>
            <a:ext cx="2438399" cy="258404"/>
          </a:xfrm>
          <a:prstGeom prst="rect">
            <a:avLst/>
          </a:prstGeom>
        </p:spPr>
        <p:txBody>
          <a:bodyPr vert="horz" wrap="square" lIns="0" tIns="12065" rIns="0" bIns="0" rtlCol="0">
            <a:spAutoFit/>
          </a:bodyPr>
          <a:lstStyle/>
          <a:p>
            <a:pPr marL="12700" marR="5080" indent="46990">
              <a:lnSpc>
                <a:spcPct val="100000"/>
              </a:lnSpc>
              <a:spcBef>
                <a:spcPts val="95"/>
              </a:spcBef>
            </a:pPr>
            <a:r>
              <a:rPr sz="1600" b="1" spc="-110" dirty="0">
                <a:latin typeface="Noto Sans Display"/>
                <a:cs typeface="Noto Sans Display"/>
              </a:rPr>
              <a:t>Figure: </a:t>
            </a:r>
            <a:r>
              <a:rPr lang="sr-Latn-RS" sz="1600" spc="-10" dirty="0">
                <a:latin typeface="Carlito"/>
                <a:cs typeface="Carlito"/>
              </a:rPr>
              <a:t>Mirjana Popović Božić</a:t>
            </a: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a:t>
            </a:fld>
            <a:endParaRPr dirty="0"/>
          </a:p>
        </p:txBody>
      </p:sp>
      <p:pic>
        <p:nvPicPr>
          <p:cNvPr id="16" name="Picture 15">
            <a:extLst>
              <a:ext uri="{FF2B5EF4-FFF2-40B4-BE49-F238E27FC236}">
                <a16:creationId xmlns:a16="http://schemas.microsoft.com/office/drawing/2014/main" id="{0E58F5F2-D2AF-28D8-EC9B-A20D47499B50}"/>
              </a:ext>
            </a:extLst>
          </p:cNvPr>
          <p:cNvPicPr>
            <a:picLocks noChangeAspect="1"/>
          </p:cNvPicPr>
          <p:nvPr/>
        </p:nvPicPr>
        <p:blipFill>
          <a:blip r:embed="rId2"/>
          <a:stretch>
            <a:fillRect/>
          </a:stretch>
        </p:blipFill>
        <p:spPr>
          <a:xfrm>
            <a:off x="206717" y="1219200"/>
            <a:ext cx="1266511" cy="1169087"/>
          </a:xfrm>
          <a:prstGeom prst="rect">
            <a:avLst/>
          </a:prstGeom>
        </p:spPr>
      </p:pic>
      <p:sp>
        <p:nvSpPr>
          <p:cNvPr id="18" name="TextBox 17">
            <a:extLst>
              <a:ext uri="{FF2B5EF4-FFF2-40B4-BE49-F238E27FC236}">
                <a16:creationId xmlns:a16="http://schemas.microsoft.com/office/drawing/2014/main" id="{47DC2106-93AD-CF1B-7043-8F0A3730E053}"/>
              </a:ext>
            </a:extLst>
          </p:cNvPr>
          <p:cNvSpPr txBox="1"/>
          <p:nvPr/>
        </p:nvSpPr>
        <p:spPr>
          <a:xfrm>
            <a:off x="1519323" y="952899"/>
            <a:ext cx="3979944" cy="2585323"/>
          </a:xfrm>
          <a:prstGeom prst="rect">
            <a:avLst/>
          </a:prstGeom>
          <a:noFill/>
        </p:spPr>
        <p:txBody>
          <a:bodyPr wrap="square">
            <a:spAutoFit/>
          </a:bodyPr>
          <a:lstStyle/>
          <a:p>
            <a:pPr algn="just"/>
            <a:r>
              <a:rPr lang="sr-Latn-RS" dirty="0"/>
              <a:t>Belgrade host</a:t>
            </a:r>
            <a:r>
              <a:rPr lang="en-US" dirty="0"/>
              <a:t>ed</a:t>
            </a:r>
            <a:r>
              <a:rPr lang="sr-Latn-RS" dirty="0"/>
              <a:t> the </a:t>
            </a:r>
            <a:r>
              <a:rPr lang="en-US" dirty="0"/>
              <a:t>11th International Conference of the Balkan Physical Union</a:t>
            </a:r>
            <a:r>
              <a:rPr lang="sr-Latn-RS" dirty="0"/>
              <a:t>, </a:t>
            </a:r>
            <a:r>
              <a:rPr lang="en-US" dirty="0"/>
              <a:t>28 August</a:t>
            </a:r>
            <a:r>
              <a:rPr lang="sr-Latn-RS" dirty="0"/>
              <a:t> </a:t>
            </a:r>
            <a:r>
              <a:rPr lang="en-US" dirty="0"/>
              <a:t>–</a:t>
            </a:r>
            <a:r>
              <a:rPr lang="sr-Latn-RS" dirty="0"/>
              <a:t> </a:t>
            </a:r>
            <a:r>
              <a:rPr lang="en-US" dirty="0"/>
              <a:t>1 September 2022. </a:t>
            </a:r>
          </a:p>
          <a:p>
            <a:pPr algn="just"/>
            <a:r>
              <a:rPr lang="en-US" dirty="0"/>
              <a:t>The members of our team took active part as members of International Scientific Committee (</a:t>
            </a:r>
            <a:r>
              <a:rPr lang="sr-Latn-RS" dirty="0"/>
              <a:t>Violeta Petrović, </a:t>
            </a:r>
            <a:r>
              <a:rPr lang="en-US" dirty="0"/>
              <a:t>Maja </a:t>
            </a:r>
            <a:r>
              <a:rPr lang="en-US" dirty="0" err="1"/>
              <a:t>Stojanovi</a:t>
            </a:r>
            <a:r>
              <a:rPr lang="sr-Latn-RS" dirty="0"/>
              <a:t>ć, Andrijana Žekić) </a:t>
            </a:r>
            <a:r>
              <a:rPr lang="en-US" dirty="0"/>
              <a:t>in section Physics Education, History and Philosophy of Physics.</a:t>
            </a:r>
            <a:endParaRPr lang="sr-Latn-RS" dirty="0"/>
          </a:p>
        </p:txBody>
      </p:sp>
      <p:sp>
        <p:nvSpPr>
          <p:cNvPr id="21" name="object 4">
            <a:extLst>
              <a:ext uri="{FF2B5EF4-FFF2-40B4-BE49-F238E27FC236}">
                <a16:creationId xmlns:a16="http://schemas.microsoft.com/office/drawing/2014/main" id="{667CED07-3B35-77B8-C963-D11830F361C0}"/>
              </a:ext>
            </a:extLst>
          </p:cNvPr>
          <p:cNvSpPr txBox="1">
            <a:spLocks/>
          </p:cNvSpPr>
          <p:nvPr/>
        </p:nvSpPr>
        <p:spPr>
          <a:xfrm>
            <a:off x="398949" y="6554114"/>
            <a:ext cx="6154251" cy="156068"/>
          </a:xfrm>
          <a:prstGeom prst="rect">
            <a:avLst/>
          </a:prstGeom>
        </p:spPr>
        <p:txBody>
          <a:bodyPr vert="horz" wrap="square" lIns="0" tIns="0" rIns="0" bIns="0" rtlCol="0">
            <a:spAutoFit/>
          </a:bodyPr>
          <a:lstStyle>
            <a:defPPr>
              <a:defRPr lang="sr-Latn-RS"/>
            </a:defPPr>
            <a:lvl1pPr marL="0" algn="l" defTabSz="914400" rtl="0" eaLnBrk="1" latinLnBrk="0" hangingPunct="1">
              <a:defRPr sz="1200" b="0" i="0" kern="1200">
                <a:solidFill>
                  <a:srgbClr val="888888"/>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20" dirty="0"/>
              <a:t>8th International Conference on Women in Physics (ICWIP 2023), on</a:t>
            </a:r>
            <a:r>
              <a:rPr lang="sr-Latn-RS" spc="-20" dirty="0"/>
              <a:t>line mode, </a:t>
            </a:r>
            <a:r>
              <a:rPr lang="en-US" spc="-20" dirty="0"/>
              <a:t>10–14 July</a:t>
            </a:r>
            <a:r>
              <a:rPr lang="sr-Latn-RS" spc="-20" dirty="0"/>
              <a:t> 2023</a:t>
            </a:r>
            <a:endParaRPr lang="en-US" dirty="0"/>
          </a:p>
        </p:txBody>
      </p:sp>
      <p:pic>
        <p:nvPicPr>
          <p:cNvPr id="25" name="Picture 24">
            <a:extLst>
              <a:ext uri="{FF2B5EF4-FFF2-40B4-BE49-F238E27FC236}">
                <a16:creationId xmlns:a16="http://schemas.microsoft.com/office/drawing/2014/main" id="{2C342C39-4921-3582-73CF-D373FAEE3669}"/>
              </a:ext>
            </a:extLst>
          </p:cNvPr>
          <p:cNvPicPr>
            <a:picLocks noChangeAspect="1"/>
          </p:cNvPicPr>
          <p:nvPr/>
        </p:nvPicPr>
        <p:blipFill>
          <a:blip r:embed="rId3"/>
          <a:stretch>
            <a:fillRect/>
          </a:stretch>
        </p:blipFill>
        <p:spPr>
          <a:xfrm>
            <a:off x="5545362" y="2400863"/>
            <a:ext cx="2176863" cy="2911121"/>
          </a:xfrm>
          <a:prstGeom prst="rect">
            <a:avLst/>
          </a:prstGeom>
        </p:spPr>
      </p:pic>
      <p:pic>
        <p:nvPicPr>
          <p:cNvPr id="8" name="Picture 7">
            <a:extLst>
              <a:ext uri="{FF2B5EF4-FFF2-40B4-BE49-F238E27FC236}">
                <a16:creationId xmlns:a16="http://schemas.microsoft.com/office/drawing/2014/main" id="{88618EBD-A4C1-1B09-37E9-B701870E185B}"/>
              </a:ext>
            </a:extLst>
          </p:cNvPr>
          <p:cNvPicPr>
            <a:picLocks noChangeAspect="1"/>
          </p:cNvPicPr>
          <p:nvPr/>
        </p:nvPicPr>
        <p:blipFill>
          <a:blip r:embed="rId4"/>
          <a:stretch>
            <a:fillRect/>
          </a:stretch>
        </p:blipFill>
        <p:spPr>
          <a:xfrm>
            <a:off x="7811232" y="719061"/>
            <a:ext cx="3694986" cy="16692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3C6529-68AD-6EAA-6026-407B37CAAB80}"/>
              </a:ext>
            </a:extLst>
          </p:cNvPr>
          <p:cNvSpPr>
            <a:spLocks noGrp="1"/>
          </p:cNvSpPr>
          <p:nvPr>
            <p:ph type="body" idx="1"/>
          </p:nvPr>
        </p:nvSpPr>
        <p:spPr>
          <a:xfrm>
            <a:off x="356718" y="2667000"/>
            <a:ext cx="5739282" cy="2769989"/>
          </a:xfrm>
        </p:spPr>
        <p:txBody>
          <a:bodyPr/>
          <a:lstStyle/>
          <a:p>
            <a:pPr algn="just"/>
            <a:r>
              <a:rPr lang="en-US" dirty="0"/>
              <a:t>On April 18-23, 2023 professor Mirjana </a:t>
            </a:r>
            <a:r>
              <a:rPr lang="en-US" dirty="0" err="1"/>
              <a:t>Božić</a:t>
            </a:r>
            <a:r>
              <a:rPr lang="en-US" dirty="0"/>
              <a:t> and Biljana </a:t>
            </a:r>
            <a:r>
              <a:rPr lang="en-US" dirty="0" err="1"/>
              <a:t>Stojičić</a:t>
            </a:r>
            <a:r>
              <a:rPr lang="en-US" dirty="0"/>
              <a:t> participated in the Astronomical Conference ‘The development of astronomy among Serbs XII’ in Belgrade, with the presentation:</a:t>
            </a:r>
          </a:p>
          <a:p>
            <a:pPr algn="just"/>
            <a:endParaRPr lang="en-US" dirty="0"/>
          </a:p>
          <a:p>
            <a:pPr marL="342900" indent="-342900" algn="just">
              <a:buAutoNum type="arabicPeriod"/>
            </a:pPr>
            <a:r>
              <a:rPr lang="en-US" dirty="0"/>
              <a:t>‘The  initiative for marking the meridian line and placing a </a:t>
            </a:r>
            <a:endParaRPr lang="sr-Latn-RS" dirty="0"/>
          </a:p>
          <a:p>
            <a:pPr algn="just"/>
            <a:r>
              <a:rPr lang="sr-Latn-RS" dirty="0"/>
              <a:t>       </a:t>
            </a:r>
            <a:r>
              <a:rPr lang="en-US" dirty="0"/>
              <a:t>Parallel globe on </a:t>
            </a:r>
            <a:r>
              <a:rPr lang="en-US" dirty="0" err="1"/>
              <a:t>Kalemegdan</a:t>
            </a:r>
            <a:r>
              <a:rPr lang="en-US" dirty="0"/>
              <a:t> – how to </a:t>
            </a:r>
            <a:r>
              <a:rPr lang="en-US" dirty="0" err="1"/>
              <a:t>impIemented</a:t>
            </a:r>
            <a:r>
              <a:rPr lang="en-US" dirty="0"/>
              <a:t> the </a:t>
            </a:r>
            <a:endParaRPr lang="sr-Latn-RS" dirty="0"/>
          </a:p>
          <a:p>
            <a:pPr algn="just"/>
            <a:r>
              <a:rPr lang="sr-Latn-RS" dirty="0"/>
              <a:t>       </a:t>
            </a:r>
            <a:r>
              <a:rPr lang="en-US" dirty="0"/>
              <a:t>initiative after the positive answers?’</a:t>
            </a:r>
          </a:p>
          <a:p>
            <a:pPr marL="342900" indent="-342900" algn="just">
              <a:buAutoNum type="arabicPeriod"/>
            </a:pPr>
            <a:endParaRPr lang="en-US" dirty="0"/>
          </a:p>
          <a:p>
            <a:pPr algn="just"/>
            <a:endParaRPr lang="sr-Latn-RS" dirty="0"/>
          </a:p>
        </p:txBody>
      </p:sp>
      <p:pic>
        <p:nvPicPr>
          <p:cNvPr id="4" name="Picture 3">
            <a:extLst>
              <a:ext uri="{FF2B5EF4-FFF2-40B4-BE49-F238E27FC236}">
                <a16:creationId xmlns:a16="http://schemas.microsoft.com/office/drawing/2014/main" id="{BF192557-A41B-4466-DD16-FE8E5A79CB4B}"/>
              </a:ext>
            </a:extLst>
          </p:cNvPr>
          <p:cNvPicPr>
            <a:picLocks noChangeAspect="1"/>
          </p:cNvPicPr>
          <p:nvPr/>
        </p:nvPicPr>
        <p:blipFill>
          <a:blip r:embed="rId3"/>
          <a:stretch>
            <a:fillRect/>
          </a:stretch>
        </p:blipFill>
        <p:spPr>
          <a:xfrm>
            <a:off x="914400" y="272434"/>
            <a:ext cx="1066800" cy="1586163"/>
          </a:xfrm>
          <a:prstGeom prst="rect">
            <a:avLst/>
          </a:prstGeom>
        </p:spPr>
      </p:pic>
      <p:pic>
        <p:nvPicPr>
          <p:cNvPr id="5" name="Picture 4">
            <a:extLst>
              <a:ext uri="{FF2B5EF4-FFF2-40B4-BE49-F238E27FC236}">
                <a16:creationId xmlns:a16="http://schemas.microsoft.com/office/drawing/2014/main" id="{49C969E9-5E3C-17D3-274F-B316259AC6BD}"/>
              </a:ext>
            </a:extLst>
          </p:cNvPr>
          <p:cNvPicPr>
            <a:picLocks noChangeAspect="1"/>
          </p:cNvPicPr>
          <p:nvPr/>
        </p:nvPicPr>
        <p:blipFill>
          <a:blip r:embed="rId4"/>
          <a:stretch>
            <a:fillRect/>
          </a:stretch>
        </p:blipFill>
        <p:spPr>
          <a:xfrm>
            <a:off x="7239000" y="609600"/>
            <a:ext cx="3361234" cy="4476015"/>
          </a:xfrm>
          <a:prstGeom prst="rect">
            <a:avLst/>
          </a:prstGeom>
        </p:spPr>
      </p:pic>
      <p:sp>
        <p:nvSpPr>
          <p:cNvPr id="11" name="TextBox 10">
            <a:extLst>
              <a:ext uri="{FF2B5EF4-FFF2-40B4-BE49-F238E27FC236}">
                <a16:creationId xmlns:a16="http://schemas.microsoft.com/office/drawing/2014/main" id="{DDEF5FF5-0FB5-09C2-C96A-C4CD7B677AF7}"/>
              </a:ext>
            </a:extLst>
          </p:cNvPr>
          <p:cNvSpPr txBox="1"/>
          <p:nvPr/>
        </p:nvSpPr>
        <p:spPr>
          <a:xfrm>
            <a:off x="6477000" y="5334000"/>
            <a:ext cx="5385918" cy="1107996"/>
          </a:xfrm>
          <a:prstGeom prst="rect">
            <a:avLst/>
          </a:prstGeom>
          <a:noFill/>
        </p:spPr>
        <p:txBody>
          <a:bodyPr wrap="square">
            <a:spAutoFit/>
          </a:bodyPr>
          <a:lstStyle/>
          <a:p>
            <a:pPr algn="just"/>
            <a:r>
              <a:rPr lang="en-US" sz="1600" b="1" dirty="0"/>
              <a:t>Figure: </a:t>
            </a:r>
            <a:r>
              <a:rPr lang="en-US" sz="1600" dirty="0"/>
              <a:t>The </a:t>
            </a:r>
            <a:r>
              <a:rPr lang="sr-Latn-RS" sz="1600" dirty="0"/>
              <a:t>photo</a:t>
            </a:r>
            <a:r>
              <a:rPr lang="en-US" sz="1600" dirty="0"/>
              <a:t> </a:t>
            </a:r>
            <a:r>
              <a:rPr lang="sr-Latn-RS" sz="1600" dirty="0"/>
              <a:t>made by Biljana Stojičić </a:t>
            </a:r>
            <a:r>
              <a:rPr lang="en-US" sz="1600" dirty="0"/>
              <a:t>on June 20, 2023 at 12:40 p.m. local </a:t>
            </a:r>
            <a:r>
              <a:rPr lang="sr-Latn-RS" sz="1600" dirty="0"/>
              <a:t>time</a:t>
            </a:r>
            <a:r>
              <a:rPr lang="en-US" sz="1600" b="1" dirty="0"/>
              <a:t>. </a:t>
            </a:r>
            <a:r>
              <a:rPr lang="en-US" sz="1600" dirty="0"/>
              <a:t>A strip in three colors</a:t>
            </a:r>
            <a:r>
              <a:rPr lang="sr-Latn-RS" sz="1600" dirty="0"/>
              <a:t>,</a:t>
            </a:r>
            <a:r>
              <a:rPr lang="en-US" sz="1600" dirty="0"/>
              <a:t> placed along the shadow cast by the </a:t>
            </a:r>
            <a:r>
              <a:rPr lang="sr-Latn-RS" sz="1600" dirty="0"/>
              <a:t>Victor </a:t>
            </a:r>
            <a:r>
              <a:rPr lang="en-US" sz="1600" dirty="0"/>
              <a:t>monument, </a:t>
            </a:r>
            <a:r>
              <a:rPr lang="sr-Latn-RS" sz="1600" dirty="0"/>
              <a:t>mark the l</a:t>
            </a:r>
            <a:r>
              <a:rPr lang="en-US" sz="1600" dirty="0"/>
              <a:t>o</a:t>
            </a:r>
            <a:r>
              <a:rPr lang="sr-Latn-RS" sz="1600" dirty="0"/>
              <a:t>c</a:t>
            </a:r>
            <a:r>
              <a:rPr lang="en-US" sz="1600" dirty="0"/>
              <a:t>al</a:t>
            </a:r>
            <a:r>
              <a:rPr lang="sr-Latn-RS" sz="1600" dirty="0"/>
              <a:t> </a:t>
            </a:r>
            <a:r>
              <a:rPr lang="en-US" sz="1600" dirty="0"/>
              <a:t>meridian</a:t>
            </a:r>
            <a:r>
              <a:rPr lang="sr-Latn-RS" sz="1600" dirty="0"/>
              <a:t>.</a:t>
            </a:r>
            <a:endParaRPr lang="en-US" sz="1600" dirty="0"/>
          </a:p>
          <a:p>
            <a:pPr algn="just"/>
            <a:endParaRPr lang="sr-Latn-RS" dirty="0"/>
          </a:p>
        </p:txBody>
      </p:sp>
      <p:sp>
        <p:nvSpPr>
          <p:cNvPr id="8" name="object 3">
            <a:extLst>
              <a:ext uri="{FF2B5EF4-FFF2-40B4-BE49-F238E27FC236}">
                <a16:creationId xmlns:a16="http://schemas.microsoft.com/office/drawing/2014/main" id="{83F58C48-F668-BD8B-EF46-5352CFF885EF}"/>
              </a:ext>
            </a:extLst>
          </p:cNvPr>
          <p:cNvSpPr txBox="1"/>
          <p:nvPr/>
        </p:nvSpPr>
        <p:spPr>
          <a:xfrm>
            <a:off x="585608" y="2057396"/>
            <a:ext cx="2012315" cy="258404"/>
          </a:xfrm>
          <a:prstGeom prst="rect">
            <a:avLst/>
          </a:prstGeom>
        </p:spPr>
        <p:txBody>
          <a:bodyPr vert="horz" wrap="square" lIns="0" tIns="12065" rIns="0" bIns="0" rtlCol="0">
            <a:spAutoFit/>
          </a:bodyPr>
          <a:lstStyle/>
          <a:p>
            <a:pPr marL="12700" marR="5080" indent="-3810" algn="ctr">
              <a:lnSpc>
                <a:spcPct val="100000"/>
              </a:lnSpc>
              <a:spcBef>
                <a:spcPts val="95"/>
              </a:spcBef>
            </a:pPr>
            <a:r>
              <a:rPr sz="1600" b="1" spc="-110" dirty="0">
                <a:latin typeface="Noto Sans Display"/>
                <a:cs typeface="Noto Sans Display"/>
              </a:rPr>
              <a:t>Figure: </a:t>
            </a:r>
            <a:r>
              <a:rPr lang="en-US" sz="1600" spc="-5" dirty="0">
                <a:latin typeface="Carlito"/>
                <a:cs typeface="Carlito"/>
              </a:rPr>
              <a:t>Biljana </a:t>
            </a:r>
            <a:r>
              <a:rPr lang="en-US" sz="1600" spc="-5" dirty="0" err="1">
                <a:latin typeface="Carlito"/>
                <a:cs typeface="Carlito"/>
              </a:rPr>
              <a:t>Stoji</a:t>
            </a:r>
            <a:r>
              <a:rPr lang="sr-Latn-RS" sz="1600" spc="-5" dirty="0">
                <a:latin typeface="Carlito"/>
                <a:cs typeface="Carlito"/>
              </a:rPr>
              <a:t>čić</a:t>
            </a:r>
            <a:r>
              <a:rPr sz="1600" spc="-5" dirty="0">
                <a:latin typeface="Carlito"/>
                <a:cs typeface="Carlito"/>
              </a:rPr>
              <a:t> </a:t>
            </a:r>
            <a:endParaRPr sz="1600" dirty="0">
              <a:latin typeface="Carlito"/>
              <a:cs typeface="Carlito"/>
            </a:endParaRPr>
          </a:p>
        </p:txBody>
      </p:sp>
    </p:spTree>
    <p:extLst>
      <p:ext uri="{BB962C8B-B14F-4D97-AF65-F5344CB8AC3E}">
        <p14:creationId xmlns:p14="http://schemas.microsoft.com/office/powerpoint/2010/main" val="140047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901" y="290829"/>
            <a:ext cx="5257800" cy="574040"/>
          </a:xfrm>
          <a:prstGeom prst="rect">
            <a:avLst/>
          </a:prstGeom>
        </p:spPr>
        <p:txBody>
          <a:bodyPr vert="horz" wrap="square" lIns="0" tIns="12700" rIns="0" bIns="0" rtlCol="0">
            <a:spAutoFit/>
          </a:bodyPr>
          <a:lstStyle/>
          <a:p>
            <a:pPr marL="12700">
              <a:lnSpc>
                <a:spcPct val="100000"/>
              </a:lnSpc>
              <a:spcBef>
                <a:spcPts val="100"/>
              </a:spcBef>
            </a:pPr>
            <a:r>
              <a:rPr lang="en-US" sz="3600" dirty="0">
                <a:latin typeface="Noto Sans Display"/>
                <a:cs typeface="Noto Sans Display"/>
              </a:rPr>
              <a:t>Activities</a:t>
            </a:r>
            <a:endParaRPr sz="3600" dirty="0">
              <a:latin typeface="Noto Sans Display"/>
              <a:cs typeface="Noto Sans Display"/>
            </a:endParaRPr>
          </a:p>
        </p:txBody>
      </p:sp>
      <p:sp>
        <p:nvSpPr>
          <p:cNvPr id="6" name="object 6"/>
          <p:cNvSpPr txBox="1"/>
          <p:nvPr/>
        </p:nvSpPr>
        <p:spPr>
          <a:xfrm>
            <a:off x="4394200" y="779677"/>
            <a:ext cx="2585212" cy="289823"/>
          </a:xfrm>
          <a:prstGeom prst="rect">
            <a:avLst/>
          </a:prstGeom>
        </p:spPr>
        <p:txBody>
          <a:bodyPr vert="horz" wrap="square" lIns="0" tIns="12700" rIns="0" bIns="0" rtlCol="0">
            <a:spAutoFit/>
          </a:bodyPr>
          <a:lstStyle/>
          <a:p>
            <a:pPr marL="12700" marR="5080">
              <a:lnSpc>
                <a:spcPct val="100000"/>
              </a:lnSpc>
              <a:spcBef>
                <a:spcPts val="100"/>
              </a:spcBef>
            </a:pPr>
            <a:r>
              <a:rPr lang="en-US" sz="1800" b="1" dirty="0">
                <a:latin typeface="Carlito"/>
                <a:cs typeface="Carlito"/>
              </a:rPr>
              <a:t>Makers Lab - Room</a:t>
            </a:r>
            <a:endParaRPr sz="1800" b="1" dirty="0">
              <a:latin typeface="Carlito"/>
              <a:cs typeface="Carlito"/>
            </a:endParaRPr>
          </a:p>
        </p:txBody>
      </p:sp>
      <p:sp>
        <p:nvSpPr>
          <p:cNvPr id="9" name="object 9"/>
          <p:cNvSpPr txBox="1"/>
          <p:nvPr/>
        </p:nvSpPr>
        <p:spPr>
          <a:xfrm>
            <a:off x="4419599" y="1211451"/>
            <a:ext cx="6880351" cy="2228815"/>
          </a:xfrm>
          <a:prstGeom prst="rect">
            <a:avLst/>
          </a:prstGeom>
        </p:spPr>
        <p:txBody>
          <a:bodyPr vert="horz" wrap="square" lIns="0" tIns="12700" rIns="0" bIns="0" rtlCol="0">
            <a:spAutoFit/>
          </a:bodyPr>
          <a:lstStyle/>
          <a:p>
            <a:pPr marL="12700" algn="just">
              <a:lnSpc>
                <a:spcPct val="100000"/>
              </a:lnSpc>
              <a:spcBef>
                <a:spcPts val="100"/>
              </a:spcBef>
            </a:pPr>
            <a:r>
              <a:rPr lang="en-US" sz="1800" dirty="0">
                <a:latin typeface="Carlito"/>
                <a:cs typeface="Carlito"/>
              </a:rPr>
              <a:t>Makers Lab was established in June the 14th at Medical High School, </a:t>
            </a:r>
            <a:r>
              <a:rPr lang="en-US" sz="1800" dirty="0" err="1">
                <a:latin typeface="Carlito"/>
                <a:cs typeface="Carlito"/>
              </a:rPr>
              <a:t>Šabac</a:t>
            </a:r>
            <a:r>
              <a:rPr lang="en-US" sz="1800" dirty="0">
                <a:latin typeface="Carlito"/>
                <a:cs typeface="Carlito"/>
              </a:rPr>
              <a:t>, Serbia. Team leader for school is Tatjana </a:t>
            </a:r>
            <a:r>
              <a:rPr lang="en-US" sz="1800" dirty="0" err="1">
                <a:latin typeface="Carlito"/>
                <a:cs typeface="Carlito"/>
              </a:rPr>
              <a:t>Marković</a:t>
            </a:r>
            <a:r>
              <a:rPr lang="en-US" sz="1800" dirty="0">
                <a:latin typeface="Carlito"/>
                <a:cs typeface="Carlito"/>
              </a:rPr>
              <a:t>  - </a:t>
            </a:r>
            <a:r>
              <a:rPr lang="en-US" sz="1800" dirty="0" err="1">
                <a:latin typeface="Carlito"/>
                <a:cs typeface="Carlito"/>
              </a:rPr>
              <a:t>Topalović</a:t>
            </a:r>
            <a:r>
              <a:rPr lang="en-US" sz="1800" dirty="0">
                <a:latin typeface="Carlito"/>
                <a:cs typeface="Carlito"/>
              </a:rPr>
              <a:t>, Physics Teacher  (PhD – Physics Education). Maker space is the meeting place for creativity. This lab brings together young students and teachers with common interest in creating in science. It is kind of workshop equipped with both traditional tools and modern digital technology. It would be a new place for collaboration of 4 teachers (Physics, Biology, Chemistry and Mathematics) in science.</a:t>
            </a:r>
            <a:endParaRPr sz="1800" dirty="0">
              <a:latin typeface="Carlito"/>
              <a:cs typeface="Carlito"/>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a:t>
            </a:fld>
            <a:endParaRPr dirty="0"/>
          </a:p>
        </p:txBody>
      </p:sp>
      <p:pic>
        <p:nvPicPr>
          <p:cNvPr id="15" name="Picture 14">
            <a:extLst>
              <a:ext uri="{FF2B5EF4-FFF2-40B4-BE49-F238E27FC236}">
                <a16:creationId xmlns:a16="http://schemas.microsoft.com/office/drawing/2014/main" id="{FDE74CB8-15D0-CEBE-C0E1-11ADE33E49BF}"/>
              </a:ext>
            </a:extLst>
          </p:cNvPr>
          <p:cNvPicPr>
            <a:picLocks noChangeAspect="1"/>
          </p:cNvPicPr>
          <p:nvPr/>
        </p:nvPicPr>
        <p:blipFill>
          <a:blip r:embed="rId2"/>
          <a:stretch>
            <a:fillRect/>
          </a:stretch>
        </p:blipFill>
        <p:spPr>
          <a:xfrm>
            <a:off x="8691455" y="4495800"/>
            <a:ext cx="2454826" cy="1634914"/>
          </a:xfrm>
          <a:prstGeom prst="rect">
            <a:avLst/>
          </a:prstGeom>
        </p:spPr>
      </p:pic>
      <p:pic>
        <p:nvPicPr>
          <p:cNvPr id="16" name="Picture 15">
            <a:extLst>
              <a:ext uri="{FF2B5EF4-FFF2-40B4-BE49-F238E27FC236}">
                <a16:creationId xmlns:a16="http://schemas.microsoft.com/office/drawing/2014/main" id="{F9CF7331-CCAD-75D4-AD32-256DA3501C3F}"/>
              </a:ext>
            </a:extLst>
          </p:cNvPr>
          <p:cNvPicPr>
            <a:picLocks noChangeAspect="1"/>
          </p:cNvPicPr>
          <p:nvPr/>
        </p:nvPicPr>
        <p:blipFill>
          <a:blip r:embed="rId3"/>
          <a:stretch>
            <a:fillRect/>
          </a:stretch>
        </p:blipFill>
        <p:spPr>
          <a:xfrm>
            <a:off x="990600" y="1307491"/>
            <a:ext cx="2593544" cy="1715729"/>
          </a:xfrm>
          <a:prstGeom prst="rect">
            <a:avLst/>
          </a:prstGeom>
        </p:spPr>
      </p:pic>
      <p:sp>
        <p:nvSpPr>
          <p:cNvPr id="20" name="TextBox 19">
            <a:extLst>
              <a:ext uri="{FF2B5EF4-FFF2-40B4-BE49-F238E27FC236}">
                <a16:creationId xmlns:a16="http://schemas.microsoft.com/office/drawing/2014/main" id="{16539B63-A056-32CC-6B30-58E5705AEAAE}"/>
              </a:ext>
            </a:extLst>
          </p:cNvPr>
          <p:cNvSpPr txBox="1"/>
          <p:nvPr/>
        </p:nvSpPr>
        <p:spPr>
          <a:xfrm>
            <a:off x="157690" y="4877994"/>
            <a:ext cx="8610600" cy="1200329"/>
          </a:xfrm>
          <a:prstGeom prst="rect">
            <a:avLst/>
          </a:prstGeom>
          <a:noFill/>
        </p:spPr>
        <p:txBody>
          <a:bodyPr wrap="square">
            <a:spAutoFit/>
          </a:bodyPr>
          <a:lstStyle/>
          <a:p>
            <a:r>
              <a:rPr lang="en-US" b="1" dirty="0"/>
              <a:t>Tatjana M. </a:t>
            </a:r>
            <a:r>
              <a:rPr lang="en-US" b="1" dirty="0" err="1"/>
              <a:t>Marković</a:t>
            </a:r>
            <a:r>
              <a:rPr lang="en-US" b="1" dirty="0"/>
              <a:t> - </a:t>
            </a:r>
            <a:r>
              <a:rPr lang="en-US" b="1" dirty="0" err="1"/>
              <a:t>Topalović</a:t>
            </a:r>
            <a:endParaRPr lang="en-US" b="1" dirty="0"/>
          </a:p>
          <a:p>
            <a:r>
              <a:rPr lang="en-US" dirty="0"/>
              <a:t>‘Educational visualization of physical phenomena in the science parks and school yards’</a:t>
            </a:r>
          </a:p>
          <a:p>
            <a:r>
              <a:rPr lang="en-US" dirty="0"/>
              <a:t>                                                         </a:t>
            </a:r>
            <a:r>
              <a:rPr lang="en-US" i="1" dirty="0"/>
              <a:t>Doctoral dissertation</a:t>
            </a:r>
          </a:p>
          <a:p>
            <a:r>
              <a:rPr lang="en-US" dirty="0"/>
              <a:t>                                                           (defended 2022)</a:t>
            </a:r>
            <a:endParaRPr lang="sr-Latn-RS" dirty="0"/>
          </a:p>
        </p:txBody>
      </p:sp>
      <p:sp>
        <p:nvSpPr>
          <p:cNvPr id="21" name="object 4">
            <a:extLst>
              <a:ext uri="{FF2B5EF4-FFF2-40B4-BE49-F238E27FC236}">
                <a16:creationId xmlns:a16="http://schemas.microsoft.com/office/drawing/2014/main" id="{969A1F7B-1416-216E-B8C9-9752A05FCC64}"/>
              </a:ext>
            </a:extLst>
          </p:cNvPr>
          <p:cNvSpPr txBox="1">
            <a:spLocks/>
          </p:cNvSpPr>
          <p:nvPr/>
        </p:nvSpPr>
        <p:spPr>
          <a:xfrm>
            <a:off x="398949" y="6554114"/>
            <a:ext cx="6154251" cy="156068"/>
          </a:xfrm>
          <a:prstGeom prst="rect">
            <a:avLst/>
          </a:prstGeom>
        </p:spPr>
        <p:txBody>
          <a:bodyPr vert="horz" wrap="square" lIns="0" tIns="0" rIns="0" bIns="0" rtlCol="0">
            <a:spAutoFit/>
          </a:bodyPr>
          <a:lstStyle>
            <a:defPPr>
              <a:defRPr lang="sr-Latn-RS"/>
            </a:defPPr>
            <a:lvl1pPr marL="0" algn="l" defTabSz="914400" rtl="0" eaLnBrk="1" latinLnBrk="0" hangingPunct="1">
              <a:defRPr sz="1200" b="0" i="0" kern="1200">
                <a:solidFill>
                  <a:srgbClr val="888888"/>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20" dirty="0"/>
              <a:t>8th International Conference on Women in Physics (ICWIP 2023), on</a:t>
            </a:r>
            <a:r>
              <a:rPr lang="sr-Latn-RS" spc="-20" dirty="0"/>
              <a:t>line mode, </a:t>
            </a:r>
            <a:r>
              <a:rPr lang="en-US" spc="-20" dirty="0"/>
              <a:t>10–14 July</a:t>
            </a:r>
            <a:r>
              <a:rPr lang="sr-Latn-RS" spc="-20" dirty="0"/>
              <a:t> 2023</a:t>
            </a:r>
            <a:endParaRPr lang="en-US" dirty="0"/>
          </a:p>
        </p:txBody>
      </p:sp>
      <p:sp>
        <p:nvSpPr>
          <p:cNvPr id="4" name="object 3">
            <a:extLst>
              <a:ext uri="{FF2B5EF4-FFF2-40B4-BE49-F238E27FC236}">
                <a16:creationId xmlns:a16="http://schemas.microsoft.com/office/drawing/2014/main" id="{9A8762A2-EE48-073F-AB85-23C1DF8F35B0}"/>
              </a:ext>
            </a:extLst>
          </p:cNvPr>
          <p:cNvSpPr txBox="1"/>
          <p:nvPr/>
        </p:nvSpPr>
        <p:spPr>
          <a:xfrm>
            <a:off x="324485" y="3259915"/>
            <a:ext cx="4069715" cy="517449"/>
          </a:xfrm>
          <a:prstGeom prst="rect">
            <a:avLst/>
          </a:prstGeom>
        </p:spPr>
        <p:txBody>
          <a:bodyPr vert="horz" wrap="square" lIns="0" tIns="12065" rIns="0" bIns="0" rtlCol="0">
            <a:spAutoFit/>
          </a:bodyPr>
          <a:lstStyle/>
          <a:p>
            <a:pPr marL="12700" marR="5080" indent="-3810" algn="ctr">
              <a:lnSpc>
                <a:spcPct val="100000"/>
              </a:lnSpc>
              <a:spcBef>
                <a:spcPts val="95"/>
              </a:spcBef>
            </a:pPr>
            <a:r>
              <a:rPr sz="1600" b="1" spc="-110" dirty="0">
                <a:latin typeface="Noto Sans Display"/>
                <a:cs typeface="Noto Sans Display"/>
              </a:rPr>
              <a:t>Figure: </a:t>
            </a:r>
            <a:r>
              <a:rPr lang="en-US" sz="1600" spc="-5" dirty="0">
                <a:latin typeface="Carlito"/>
                <a:cs typeface="Carlito"/>
              </a:rPr>
              <a:t>Tatjana </a:t>
            </a:r>
            <a:r>
              <a:rPr lang="en-US" sz="1600" spc="-5" dirty="0" err="1">
                <a:latin typeface="Carlito"/>
                <a:cs typeface="Carlito"/>
              </a:rPr>
              <a:t>Markovi</a:t>
            </a:r>
            <a:r>
              <a:rPr lang="sr-Latn-RS" sz="1600" spc="-5" dirty="0">
                <a:latin typeface="Carlito"/>
                <a:cs typeface="Carlito"/>
              </a:rPr>
              <a:t>ć-Topalović</a:t>
            </a:r>
          </a:p>
          <a:p>
            <a:pPr marL="12700" marR="5080" indent="-3810" algn="ctr">
              <a:lnSpc>
                <a:spcPct val="100000"/>
              </a:lnSpc>
              <a:spcBef>
                <a:spcPts val="95"/>
              </a:spcBef>
            </a:pPr>
            <a:r>
              <a:rPr sz="1600" spc="-10" dirty="0">
                <a:latin typeface="Carlito"/>
                <a:cs typeface="Carlito"/>
              </a:rPr>
              <a:t>(</a:t>
            </a:r>
            <a:r>
              <a:rPr lang="sr-Latn-RS" sz="1600" spc="-10" dirty="0">
                <a:latin typeface="Carlito"/>
                <a:cs typeface="Carlito"/>
              </a:rPr>
              <a:t>Foto: Facebook/Tatjana Marković Topalović</a:t>
            </a:r>
            <a:r>
              <a:rPr lang="en-US" sz="1600" spc="-5" dirty="0">
                <a:latin typeface="Carlito"/>
                <a:cs typeface="Carlito"/>
              </a:rPr>
              <a:t>)</a:t>
            </a:r>
            <a:r>
              <a:rPr sz="1600" spc="-5" dirty="0">
                <a:latin typeface="Carlito"/>
                <a:cs typeface="Carlito"/>
              </a:rPr>
              <a:t>  </a:t>
            </a:r>
            <a:endParaRPr sz="1600" dirty="0">
              <a:latin typeface="Carlito"/>
              <a:cs typeface="Carl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a:t>
            </a:fld>
            <a:endParaRPr dirty="0"/>
          </a:p>
        </p:txBody>
      </p:sp>
      <p:sp>
        <p:nvSpPr>
          <p:cNvPr id="15" name="object 4">
            <a:extLst>
              <a:ext uri="{FF2B5EF4-FFF2-40B4-BE49-F238E27FC236}">
                <a16:creationId xmlns:a16="http://schemas.microsoft.com/office/drawing/2014/main" id="{41F6581E-05DD-A16F-D1AC-53B9019C4C58}"/>
              </a:ext>
            </a:extLst>
          </p:cNvPr>
          <p:cNvSpPr txBox="1">
            <a:spLocks noGrp="1"/>
          </p:cNvSpPr>
          <p:nvPr>
            <p:ph type="ftr" sz="quarter" idx="5"/>
          </p:nvPr>
        </p:nvSpPr>
        <p:spPr>
          <a:xfrm>
            <a:off x="619455" y="6406885"/>
            <a:ext cx="5102861" cy="156068"/>
          </a:xfrm>
          <a:prstGeom prst="rect">
            <a:avLst/>
          </a:prstGeom>
        </p:spPr>
        <p:txBody>
          <a:bodyPr vert="horz" wrap="square" lIns="0" tIns="0" rIns="0" bIns="0" rtlCol="0">
            <a:spAutoFit/>
          </a:bodyPr>
          <a:lstStyle/>
          <a:p>
            <a:pPr marL="12700">
              <a:lnSpc>
                <a:spcPts val="1240"/>
              </a:lnSpc>
            </a:pPr>
            <a:r>
              <a:rPr lang="en-US" spc="-20" dirty="0"/>
              <a:t>8th International Conference on Women in Physics (ICWIP 2023), on 10–14 July</a:t>
            </a:r>
            <a:endParaRPr dirty="0"/>
          </a:p>
        </p:txBody>
      </p:sp>
      <p:sp>
        <p:nvSpPr>
          <p:cNvPr id="17" name="TextBox 16">
            <a:extLst>
              <a:ext uri="{FF2B5EF4-FFF2-40B4-BE49-F238E27FC236}">
                <a16:creationId xmlns:a16="http://schemas.microsoft.com/office/drawing/2014/main" id="{B19C7AF3-BAB5-1399-63B3-DA93A4BB07A6}"/>
              </a:ext>
            </a:extLst>
          </p:cNvPr>
          <p:cNvSpPr txBox="1"/>
          <p:nvPr/>
        </p:nvSpPr>
        <p:spPr>
          <a:xfrm>
            <a:off x="271460" y="838200"/>
            <a:ext cx="5291139" cy="1200329"/>
          </a:xfrm>
          <a:prstGeom prst="rect">
            <a:avLst/>
          </a:prstGeom>
          <a:noFill/>
        </p:spPr>
        <p:txBody>
          <a:bodyPr wrap="square">
            <a:spAutoFit/>
          </a:bodyPr>
          <a:lstStyle/>
          <a:p>
            <a:pPr algn="just"/>
            <a:r>
              <a:rPr lang="en-US" dirty="0"/>
              <a:t>We also take active part in working groups for changing standards, plans and programs in Physics education. From </a:t>
            </a:r>
            <a:r>
              <a:rPr lang="sr-Latn-RS" dirty="0"/>
              <a:t>17 </a:t>
            </a:r>
            <a:r>
              <a:rPr lang="en-US" dirty="0"/>
              <a:t>members in total, </a:t>
            </a:r>
            <a:r>
              <a:rPr lang="sr-Latn-RS" dirty="0"/>
              <a:t>12 are women</a:t>
            </a:r>
            <a:r>
              <a:rPr lang="en-US" dirty="0"/>
              <a:t>. </a:t>
            </a:r>
            <a:endParaRPr lang="sr-Latn-RS" dirty="0"/>
          </a:p>
          <a:p>
            <a:pPr algn="just"/>
            <a:endParaRPr lang="sr-Latn-RS" dirty="0"/>
          </a:p>
        </p:txBody>
      </p:sp>
      <p:sp>
        <p:nvSpPr>
          <p:cNvPr id="3" name="TextBox 2">
            <a:extLst>
              <a:ext uri="{FF2B5EF4-FFF2-40B4-BE49-F238E27FC236}">
                <a16:creationId xmlns:a16="http://schemas.microsoft.com/office/drawing/2014/main" id="{340D700E-F47F-A508-FF36-77066EAC066F}"/>
              </a:ext>
            </a:extLst>
          </p:cNvPr>
          <p:cNvSpPr txBox="1"/>
          <p:nvPr/>
        </p:nvSpPr>
        <p:spPr>
          <a:xfrm>
            <a:off x="271460" y="2362200"/>
            <a:ext cx="5291138" cy="3139321"/>
          </a:xfrm>
          <a:prstGeom prst="rect">
            <a:avLst/>
          </a:prstGeom>
          <a:noFill/>
        </p:spPr>
        <p:txBody>
          <a:bodyPr wrap="square">
            <a:spAutoFit/>
          </a:bodyPr>
          <a:lstStyle/>
          <a:p>
            <a:pPr algn="just"/>
            <a:r>
              <a:rPr lang="en-US" dirty="0"/>
              <a:t>In the previous period we participated in introducing </a:t>
            </a:r>
            <a:r>
              <a:rPr lang="sr-Latn-RS" dirty="0"/>
              <a:t>t</a:t>
            </a:r>
            <a:r>
              <a:rPr lang="en-US" dirty="0"/>
              <a:t>he State Matura. This project was supported by the Ministry of Education of Serbia. The aim of the project was to introduce and prepare the final exams at the end of secondary education. </a:t>
            </a:r>
            <a:endParaRPr lang="sr-Latn-RS" dirty="0"/>
          </a:p>
          <a:p>
            <a:pPr algn="just"/>
            <a:r>
              <a:rPr lang="en-US" dirty="0"/>
              <a:t>We had representatives</a:t>
            </a:r>
            <a:r>
              <a:rPr lang="sr-Latn-RS" dirty="0"/>
              <a:t>:</a:t>
            </a:r>
          </a:p>
          <a:p>
            <a:pPr marL="285750" indent="-285750" algn="just">
              <a:buFontTx/>
              <a:buChar char="-"/>
            </a:pPr>
            <a:r>
              <a:rPr lang="en-US" dirty="0"/>
              <a:t>in the focus groups at all universities and </a:t>
            </a:r>
          </a:p>
          <a:p>
            <a:pPr marL="285750" indent="-285750" algn="just">
              <a:buFontTx/>
              <a:buChar char="-"/>
            </a:pPr>
            <a:r>
              <a:rPr lang="en-US" dirty="0"/>
              <a:t>in the working group formed to prepare exam materials. </a:t>
            </a:r>
          </a:p>
          <a:p>
            <a:pPr algn="just"/>
            <a:r>
              <a:rPr lang="en-US" dirty="0"/>
              <a:t>State Matura supposed to start this school year, but was postponed due to a number of problems.</a:t>
            </a:r>
          </a:p>
        </p:txBody>
      </p:sp>
      <p:sp>
        <p:nvSpPr>
          <p:cNvPr id="4" name="TextBox 3">
            <a:extLst>
              <a:ext uri="{FF2B5EF4-FFF2-40B4-BE49-F238E27FC236}">
                <a16:creationId xmlns:a16="http://schemas.microsoft.com/office/drawing/2014/main" id="{1C87457B-7DCA-B22A-6F91-237460A9D7B0}"/>
              </a:ext>
            </a:extLst>
          </p:cNvPr>
          <p:cNvSpPr txBox="1"/>
          <p:nvPr/>
        </p:nvSpPr>
        <p:spPr>
          <a:xfrm>
            <a:off x="5975764" y="1020941"/>
            <a:ext cx="5475411" cy="923330"/>
          </a:xfrm>
          <a:prstGeom prst="rect">
            <a:avLst/>
          </a:prstGeom>
          <a:noFill/>
        </p:spPr>
        <p:txBody>
          <a:bodyPr wrap="square">
            <a:spAutoFit/>
          </a:bodyPr>
          <a:lstStyle/>
          <a:p>
            <a:pPr algn="just"/>
            <a:r>
              <a:rPr lang="en-US" dirty="0"/>
              <a:t>According to recent studies, Serbia is facing a shortage of physics students and teachers. Statistics for the previous three years is shown in Table presented in the next slide.</a:t>
            </a:r>
          </a:p>
        </p:txBody>
      </p:sp>
      <p:sp>
        <p:nvSpPr>
          <p:cNvPr id="5" name="object 2">
            <a:extLst>
              <a:ext uri="{FF2B5EF4-FFF2-40B4-BE49-F238E27FC236}">
                <a16:creationId xmlns:a16="http://schemas.microsoft.com/office/drawing/2014/main" id="{3C300396-D8E0-9906-9274-C9FF2D0579FC}"/>
              </a:ext>
            </a:extLst>
          </p:cNvPr>
          <p:cNvSpPr txBox="1">
            <a:spLocks noGrp="1"/>
          </p:cNvSpPr>
          <p:nvPr>
            <p:ph type="title"/>
          </p:nvPr>
        </p:nvSpPr>
        <p:spPr>
          <a:xfrm>
            <a:off x="6104467" y="289560"/>
            <a:ext cx="5234940" cy="574040"/>
          </a:xfrm>
          <a:prstGeom prst="rect">
            <a:avLst/>
          </a:prstGeom>
        </p:spPr>
        <p:txBody>
          <a:bodyPr vert="horz" wrap="square" lIns="0" tIns="12700" rIns="0" bIns="0" rtlCol="0">
            <a:spAutoFit/>
          </a:bodyPr>
          <a:lstStyle/>
          <a:p>
            <a:pPr marL="12700">
              <a:lnSpc>
                <a:spcPct val="100000"/>
              </a:lnSpc>
              <a:spcBef>
                <a:spcPts val="100"/>
              </a:spcBef>
            </a:pPr>
            <a:r>
              <a:rPr lang="sr-Latn-RS" sz="3600" spc="-250" dirty="0">
                <a:latin typeface="Noto Sans Display"/>
                <a:cs typeface="Noto Sans Display"/>
              </a:rPr>
              <a:t>Physics education</a:t>
            </a:r>
            <a:endParaRPr sz="3600" dirty="0">
              <a:latin typeface="Noto Sans Display"/>
              <a:cs typeface="Noto Sans Display"/>
            </a:endParaRPr>
          </a:p>
        </p:txBody>
      </p:sp>
      <p:sp>
        <p:nvSpPr>
          <p:cNvPr id="9" name="TextBox 8">
            <a:extLst>
              <a:ext uri="{FF2B5EF4-FFF2-40B4-BE49-F238E27FC236}">
                <a16:creationId xmlns:a16="http://schemas.microsoft.com/office/drawing/2014/main" id="{8A7912D8-BB7F-7F44-5F55-398CCFDE472F}"/>
              </a:ext>
            </a:extLst>
          </p:cNvPr>
          <p:cNvSpPr txBox="1"/>
          <p:nvPr/>
        </p:nvSpPr>
        <p:spPr>
          <a:xfrm>
            <a:off x="5975764" y="2514600"/>
            <a:ext cx="5606636" cy="2585323"/>
          </a:xfrm>
          <a:prstGeom prst="rect">
            <a:avLst/>
          </a:prstGeom>
          <a:noFill/>
        </p:spPr>
        <p:txBody>
          <a:bodyPr wrap="square">
            <a:spAutoFit/>
          </a:bodyPr>
          <a:lstStyle/>
          <a:p>
            <a:pPr algn="just"/>
            <a:r>
              <a:rPr lang="en-US" dirty="0"/>
              <a:t>We are greatly concerned about the small number of students applying for teaching physics. In Belgrade, the Faculty of </a:t>
            </a:r>
            <a:r>
              <a:rPr lang="sr-Latn-RS" dirty="0"/>
              <a:t>Physics </a:t>
            </a:r>
            <a:r>
              <a:rPr lang="en-US" dirty="0"/>
              <a:t>offers a program called General Physics, specifically designed for aspiring physics teachers right from the first year. In Novi Sad, we have Integrated Master studies in Physics Education, which span over a period of 5 years. Students in </a:t>
            </a:r>
            <a:r>
              <a:rPr lang="en-US" dirty="0" err="1"/>
              <a:t>Niš</a:t>
            </a:r>
            <a:r>
              <a:rPr lang="en-US" dirty="0"/>
              <a:t> and Kragujevac also have the opportunity to become a Physics teacher, but only at the master's level.</a:t>
            </a:r>
            <a:endParaRPr lang="sr-Latn-R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6</a:t>
            </a:fld>
            <a:endParaRPr dirty="0"/>
          </a:p>
        </p:txBody>
      </p:sp>
      <p:sp>
        <p:nvSpPr>
          <p:cNvPr id="14" name="object 4">
            <a:extLst>
              <a:ext uri="{FF2B5EF4-FFF2-40B4-BE49-F238E27FC236}">
                <a16:creationId xmlns:a16="http://schemas.microsoft.com/office/drawing/2014/main" id="{14FA792C-7318-D06A-8705-3E5262BF90E8}"/>
              </a:ext>
            </a:extLst>
          </p:cNvPr>
          <p:cNvSpPr txBox="1">
            <a:spLocks/>
          </p:cNvSpPr>
          <p:nvPr/>
        </p:nvSpPr>
        <p:spPr>
          <a:xfrm>
            <a:off x="398949" y="6554114"/>
            <a:ext cx="6154251" cy="156068"/>
          </a:xfrm>
          <a:prstGeom prst="rect">
            <a:avLst/>
          </a:prstGeom>
        </p:spPr>
        <p:txBody>
          <a:bodyPr vert="horz" wrap="square" lIns="0" tIns="0" rIns="0" bIns="0" rtlCol="0">
            <a:spAutoFit/>
          </a:bodyPr>
          <a:lstStyle>
            <a:defPPr>
              <a:defRPr lang="sr-Latn-RS"/>
            </a:defPPr>
            <a:lvl1pPr marL="0" algn="l" defTabSz="914400" rtl="0" eaLnBrk="1" latinLnBrk="0" hangingPunct="1">
              <a:defRPr sz="1200" b="0" i="0" kern="1200">
                <a:solidFill>
                  <a:srgbClr val="888888"/>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20" dirty="0"/>
              <a:t>8th International Conference on Women in Physics (ICWIP 2023), on</a:t>
            </a:r>
            <a:r>
              <a:rPr lang="sr-Latn-RS" spc="-20" dirty="0"/>
              <a:t>line mode, </a:t>
            </a:r>
            <a:r>
              <a:rPr lang="en-US" spc="-20" dirty="0"/>
              <a:t>10–14 July</a:t>
            </a:r>
            <a:r>
              <a:rPr lang="sr-Latn-RS" spc="-20" dirty="0"/>
              <a:t> 2023</a:t>
            </a:r>
            <a:endParaRPr lang="en-US" dirty="0"/>
          </a:p>
        </p:txBody>
      </p:sp>
      <p:graphicFrame>
        <p:nvGraphicFramePr>
          <p:cNvPr id="6" name="Table 5">
            <a:extLst>
              <a:ext uri="{FF2B5EF4-FFF2-40B4-BE49-F238E27FC236}">
                <a16:creationId xmlns:a16="http://schemas.microsoft.com/office/drawing/2014/main" id="{DAA1C39E-9A2F-FF35-634F-4DA459393130}"/>
              </a:ext>
            </a:extLst>
          </p:cNvPr>
          <p:cNvGraphicFramePr>
            <a:graphicFrameLocks noGrp="1"/>
          </p:cNvGraphicFramePr>
          <p:nvPr>
            <p:extLst>
              <p:ext uri="{D42A27DB-BD31-4B8C-83A1-F6EECF244321}">
                <p14:modId xmlns:p14="http://schemas.microsoft.com/office/powerpoint/2010/main" val="3422796522"/>
              </p:ext>
            </p:extLst>
          </p:nvPr>
        </p:nvGraphicFramePr>
        <p:xfrm>
          <a:off x="432816" y="838200"/>
          <a:ext cx="10192851" cy="3264536"/>
        </p:xfrm>
        <a:graphic>
          <a:graphicData uri="http://schemas.openxmlformats.org/drawingml/2006/table">
            <a:tbl>
              <a:tblPr firstRow="1" firstCol="1" bandRow="1">
                <a:tableStyleId>{5C22544A-7EE6-4342-B048-85BDC9FD1C3A}</a:tableStyleId>
              </a:tblPr>
              <a:tblGrid>
                <a:gridCol w="2071284">
                  <a:extLst>
                    <a:ext uri="{9D8B030D-6E8A-4147-A177-3AD203B41FA5}">
                      <a16:colId xmlns:a16="http://schemas.microsoft.com/office/drawing/2014/main" val="4229379257"/>
                    </a:ext>
                  </a:extLst>
                </a:gridCol>
                <a:gridCol w="1371600">
                  <a:extLst>
                    <a:ext uri="{9D8B030D-6E8A-4147-A177-3AD203B41FA5}">
                      <a16:colId xmlns:a16="http://schemas.microsoft.com/office/drawing/2014/main" val="1725501130"/>
                    </a:ext>
                  </a:extLst>
                </a:gridCol>
                <a:gridCol w="1447800">
                  <a:extLst>
                    <a:ext uri="{9D8B030D-6E8A-4147-A177-3AD203B41FA5}">
                      <a16:colId xmlns:a16="http://schemas.microsoft.com/office/drawing/2014/main" val="3104285370"/>
                    </a:ext>
                  </a:extLst>
                </a:gridCol>
                <a:gridCol w="1371600">
                  <a:extLst>
                    <a:ext uri="{9D8B030D-6E8A-4147-A177-3AD203B41FA5}">
                      <a16:colId xmlns:a16="http://schemas.microsoft.com/office/drawing/2014/main" val="123685405"/>
                    </a:ext>
                  </a:extLst>
                </a:gridCol>
                <a:gridCol w="1357716">
                  <a:extLst>
                    <a:ext uri="{9D8B030D-6E8A-4147-A177-3AD203B41FA5}">
                      <a16:colId xmlns:a16="http://schemas.microsoft.com/office/drawing/2014/main" val="1589704841"/>
                    </a:ext>
                  </a:extLst>
                </a:gridCol>
                <a:gridCol w="1219200">
                  <a:extLst>
                    <a:ext uri="{9D8B030D-6E8A-4147-A177-3AD203B41FA5}">
                      <a16:colId xmlns:a16="http://schemas.microsoft.com/office/drawing/2014/main" val="2321669531"/>
                    </a:ext>
                  </a:extLst>
                </a:gridCol>
                <a:gridCol w="1353651">
                  <a:extLst>
                    <a:ext uri="{9D8B030D-6E8A-4147-A177-3AD203B41FA5}">
                      <a16:colId xmlns:a16="http://schemas.microsoft.com/office/drawing/2014/main" val="3202801173"/>
                    </a:ext>
                  </a:extLst>
                </a:gridCol>
              </a:tblGrid>
              <a:tr h="212157">
                <a:tc>
                  <a:txBody>
                    <a:bodyPr/>
                    <a:lstStyle/>
                    <a:p>
                      <a:pPr>
                        <a:lnSpc>
                          <a:spcPct val="107000"/>
                        </a:lnSpc>
                        <a:spcAft>
                          <a:spcPts val="800"/>
                        </a:spcAft>
                      </a:pPr>
                      <a:r>
                        <a:rPr lang="en-US" sz="1100" kern="100">
                          <a:effectLst/>
                        </a:rPr>
                        <a:t> </a:t>
                      </a:r>
                      <a:endParaRPr lang="sr-Latn-R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en-US" sz="1600" kern="100" dirty="0">
                          <a:effectLst/>
                        </a:rPr>
                        <a:t>2020/2021</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sr-Latn-RS"/>
                    </a:p>
                  </a:txBody>
                  <a:tcPr/>
                </a:tc>
                <a:tc gridSpan="2">
                  <a:txBody>
                    <a:bodyPr/>
                    <a:lstStyle/>
                    <a:p>
                      <a:pPr algn="ctr">
                        <a:lnSpc>
                          <a:spcPct val="107000"/>
                        </a:lnSpc>
                        <a:spcAft>
                          <a:spcPts val="800"/>
                        </a:spcAft>
                      </a:pPr>
                      <a:r>
                        <a:rPr lang="en-US" sz="1600" kern="100">
                          <a:effectLst/>
                        </a:rPr>
                        <a:t>2021/2022</a:t>
                      </a:r>
                      <a:endParaRPr lang="sr-Latn-R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sr-Latn-RS"/>
                    </a:p>
                  </a:txBody>
                  <a:tcPr/>
                </a:tc>
                <a:tc gridSpan="2">
                  <a:txBody>
                    <a:bodyPr/>
                    <a:lstStyle/>
                    <a:p>
                      <a:pPr algn="ctr">
                        <a:lnSpc>
                          <a:spcPct val="107000"/>
                        </a:lnSpc>
                        <a:spcAft>
                          <a:spcPts val="800"/>
                        </a:spcAft>
                      </a:pPr>
                      <a:r>
                        <a:rPr lang="en-US" sz="1600" kern="100" dirty="0">
                          <a:effectLst/>
                        </a:rPr>
                        <a:t>2022/2023</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sr-Latn-RS"/>
                    </a:p>
                  </a:txBody>
                  <a:tcPr/>
                </a:tc>
                <a:extLst>
                  <a:ext uri="{0D108BD9-81ED-4DB2-BD59-A6C34878D82A}">
                    <a16:rowId xmlns:a16="http://schemas.microsoft.com/office/drawing/2014/main" val="896703436"/>
                  </a:ext>
                </a:extLst>
              </a:tr>
              <a:tr h="212157">
                <a:tc>
                  <a:txBody>
                    <a:bodyPr/>
                    <a:lstStyle/>
                    <a:p>
                      <a:pPr>
                        <a:lnSpc>
                          <a:spcPct val="107000"/>
                        </a:lnSpc>
                        <a:spcAft>
                          <a:spcPts val="800"/>
                        </a:spcAft>
                      </a:pPr>
                      <a:r>
                        <a:rPr lang="en-US" sz="1100" kern="100">
                          <a:effectLst/>
                        </a:rPr>
                        <a:t> </a:t>
                      </a:r>
                      <a:endParaRPr lang="sr-Latn-R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100" dirty="0">
                          <a:effectLst/>
                        </a:rPr>
                        <a:t>female</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100" dirty="0">
                          <a:effectLst/>
                        </a:rPr>
                        <a:t>male</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100" dirty="0">
                          <a:effectLst/>
                        </a:rPr>
                        <a:t>female</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100" dirty="0">
                          <a:effectLst/>
                        </a:rPr>
                        <a:t>male</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100" dirty="0">
                          <a:effectLst/>
                        </a:rPr>
                        <a:t>female</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100" dirty="0">
                          <a:effectLst/>
                        </a:rPr>
                        <a:t>male</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5150216"/>
                  </a:ext>
                </a:extLst>
              </a:tr>
              <a:tr h="434137">
                <a:tc>
                  <a:txBody>
                    <a:bodyPr/>
                    <a:lstStyle/>
                    <a:p>
                      <a:pPr>
                        <a:lnSpc>
                          <a:spcPct val="107000"/>
                        </a:lnSpc>
                        <a:spcAft>
                          <a:spcPts val="800"/>
                        </a:spcAft>
                      </a:pPr>
                      <a:r>
                        <a:rPr lang="en-US" sz="1600" kern="100" dirty="0">
                          <a:effectLst/>
                        </a:rPr>
                        <a:t>Faculty of Physics, University of Belgrade</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100" dirty="0">
                          <a:effectLst/>
                        </a:rPr>
                        <a:t> </a:t>
                      </a:r>
                      <a:r>
                        <a:rPr lang="sr-Latn-RS" sz="1600" dirty="0"/>
                        <a:t>39</a:t>
                      </a:r>
                      <a:endParaRPr lang="en-US" sz="1600" dirty="0"/>
                    </a:p>
                    <a:p>
                      <a:pPr algn="ctr">
                        <a:lnSpc>
                          <a:spcPct val="107000"/>
                        </a:lnSpc>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3</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 </a:t>
                      </a:r>
                      <a:r>
                        <a:rPr lang="sr-Latn-RS" sz="1600" dirty="0"/>
                        <a:t>42</a:t>
                      </a:r>
                      <a:endParaRPr lang="en-US" sz="1600" dirty="0"/>
                    </a:p>
                    <a:p>
                      <a:pPr algn="ctr">
                        <a:lnSpc>
                          <a:spcPct val="107000"/>
                        </a:lnSpc>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3</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sr-Latn-RS" sz="1600" dirty="0"/>
                        <a:t>34</a:t>
                      </a:r>
                      <a:r>
                        <a:rPr lang="en-US" sz="1600" kern="100" dirty="0">
                          <a:effectLst/>
                        </a:rPr>
                        <a:t> </a:t>
                      </a:r>
                    </a:p>
                    <a:p>
                      <a:pPr algn="ctr">
                        <a:lnSpc>
                          <a:spcPct val="107000"/>
                        </a:lnSpc>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4</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 </a:t>
                      </a:r>
                      <a:r>
                        <a:rPr lang="sr-Latn-RS" sz="1600" dirty="0"/>
                        <a:t>35</a:t>
                      </a:r>
                      <a:endParaRPr lang="en-US" sz="1600" dirty="0"/>
                    </a:p>
                    <a:p>
                      <a:pPr algn="ctr">
                        <a:lnSpc>
                          <a:spcPct val="107000"/>
                        </a:lnSpc>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3</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sr-Latn-RS" sz="1600" dirty="0"/>
                        <a:t>27</a:t>
                      </a:r>
                      <a:r>
                        <a:rPr lang="en-US" sz="1600" kern="100" dirty="0">
                          <a:effectLst/>
                        </a:rPr>
                        <a:t> </a:t>
                      </a:r>
                    </a:p>
                    <a:p>
                      <a:pPr algn="ctr">
                        <a:lnSpc>
                          <a:spcPct val="107000"/>
                        </a:lnSpc>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6</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sr-Latn-RS" sz="1600" dirty="0"/>
                        <a:t>38</a:t>
                      </a:r>
                      <a:endParaRPr lang="en-US" sz="1600" kern="100" dirty="0">
                        <a:effectLst/>
                      </a:endParaRPr>
                    </a:p>
                    <a:p>
                      <a:pPr algn="ctr">
                        <a:lnSpc>
                          <a:spcPct val="107000"/>
                        </a:lnSpc>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2</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1994766"/>
                  </a:ext>
                </a:extLst>
              </a:tr>
              <a:tr h="515289">
                <a:tc>
                  <a:txBody>
                    <a:bodyPr/>
                    <a:lstStyle/>
                    <a:p>
                      <a:pPr>
                        <a:lnSpc>
                          <a:spcPct val="107000"/>
                        </a:lnSpc>
                        <a:spcAft>
                          <a:spcPts val="800"/>
                        </a:spcAft>
                      </a:pPr>
                      <a:r>
                        <a:rPr lang="en-US" sz="1600" kern="100">
                          <a:effectLst/>
                        </a:rPr>
                        <a:t>Faculty of Sciences, University of Novi Sad</a:t>
                      </a:r>
                      <a:endParaRPr lang="sr-Latn-R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100" dirty="0">
                          <a:effectLst/>
                        </a:rPr>
                        <a:t> 11</a:t>
                      </a:r>
                    </a:p>
                    <a:p>
                      <a:pPr algn="ctr">
                        <a:lnSpc>
                          <a:spcPct val="107000"/>
                        </a:lnSpc>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1</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9</a:t>
                      </a:r>
                    </a:p>
                    <a:p>
                      <a:pPr algn="ctr">
                        <a:lnSpc>
                          <a:spcPct val="107000"/>
                        </a:lnSpc>
                        <a:spcAft>
                          <a:spcPts val="800"/>
                        </a:spcAft>
                      </a:pPr>
                      <a:r>
                        <a:rPr lang="en-US" sz="1600" kern="100" dirty="0">
                          <a:effectLst/>
                        </a:rPr>
                        <a:t> /</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8</a:t>
                      </a:r>
                    </a:p>
                    <a:p>
                      <a:pPr algn="ctr">
                        <a:lnSpc>
                          <a:spcPct val="107000"/>
                        </a:lnSpc>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16</a:t>
                      </a:r>
                    </a:p>
                    <a:p>
                      <a:pPr algn="ctr">
                        <a:lnSpc>
                          <a:spcPct val="107000"/>
                        </a:lnSpc>
                        <a:spcAft>
                          <a:spcPts val="800"/>
                        </a:spcAft>
                      </a:pPr>
                      <a:r>
                        <a:rPr lang="en-US" sz="1600" kern="100" dirty="0">
                          <a:effectLst/>
                        </a:rPr>
                        <a:t>1</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6</a:t>
                      </a:r>
                    </a:p>
                    <a:p>
                      <a:pPr algn="ctr">
                        <a:lnSpc>
                          <a:spcPct val="107000"/>
                        </a:lnSpc>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1</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11</a:t>
                      </a:r>
                    </a:p>
                    <a:p>
                      <a:pPr algn="ctr">
                        <a:lnSpc>
                          <a:spcPct val="107000"/>
                        </a:lnSpc>
                        <a:spcAft>
                          <a:spcPts val="800"/>
                        </a:spcAft>
                      </a:pPr>
                      <a:r>
                        <a:rPr lang="en-US" sz="1600" kern="100" dirty="0">
                          <a:effectLst/>
                        </a:rPr>
                        <a:t>1</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6680782"/>
                  </a:ext>
                </a:extLst>
              </a:tr>
              <a:tr h="434137">
                <a:tc>
                  <a:txBody>
                    <a:bodyPr/>
                    <a:lstStyle/>
                    <a:p>
                      <a:pPr>
                        <a:lnSpc>
                          <a:spcPct val="107000"/>
                        </a:lnSpc>
                        <a:spcAft>
                          <a:spcPts val="800"/>
                        </a:spcAft>
                      </a:pPr>
                      <a:r>
                        <a:rPr lang="en-US" sz="1600" kern="100">
                          <a:effectLst/>
                        </a:rPr>
                        <a:t>Faculty of Science, University of Kragujevac</a:t>
                      </a:r>
                      <a:endParaRPr lang="sr-Latn-R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100" dirty="0">
                          <a:effectLst/>
                        </a:rPr>
                        <a:t> 10</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 7</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 6</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 7</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 7</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 6</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8765092"/>
                  </a:ext>
                </a:extLst>
              </a:tr>
              <a:tr h="656115">
                <a:tc>
                  <a:txBody>
                    <a:bodyPr/>
                    <a:lstStyle/>
                    <a:p>
                      <a:pPr>
                        <a:lnSpc>
                          <a:spcPct val="107000"/>
                        </a:lnSpc>
                        <a:spcAft>
                          <a:spcPts val="800"/>
                        </a:spcAft>
                      </a:pPr>
                      <a:r>
                        <a:rPr lang="en-US" sz="1600" kern="100" dirty="0">
                          <a:effectLst/>
                        </a:rPr>
                        <a:t>Faculty of Sciences and Mathematics, University of Ni</a:t>
                      </a:r>
                      <a:r>
                        <a:rPr lang="sr-Latn-RS" sz="1600" kern="100" dirty="0">
                          <a:effectLst/>
                        </a:rPr>
                        <a:t>š</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kern="100" dirty="0">
                          <a:effectLst/>
                        </a:rPr>
                        <a:t>2 </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 9</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 4</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1 </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 4</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kern="100" dirty="0">
                          <a:effectLst/>
                        </a:rPr>
                        <a:t>5 </a:t>
                      </a:r>
                      <a:endParaRPr lang="sr-Latn-R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1581082"/>
                  </a:ext>
                </a:extLst>
              </a:tr>
            </a:tbl>
          </a:graphicData>
        </a:graphic>
      </p:graphicFrame>
      <p:sp>
        <p:nvSpPr>
          <p:cNvPr id="7" name="TextBox 6">
            <a:extLst>
              <a:ext uri="{FF2B5EF4-FFF2-40B4-BE49-F238E27FC236}">
                <a16:creationId xmlns:a16="http://schemas.microsoft.com/office/drawing/2014/main" id="{E0EB6894-5FBE-2A48-C15E-3007F6CCA084}"/>
              </a:ext>
            </a:extLst>
          </p:cNvPr>
          <p:cNvSpPr txBox="1"/>
          <p:nvPr/>
        </p:nvSpPr>
        <p:spPr>
          <a:xfrm>
            <a:off x="373549" y="275303"/>
            <a:ext cx="9494420" cy="369332"/>
          </a:xfrm>
          <a:prstGeom prst="rect">
            <a:avLst/>
          </a:prstGeom>
          <a:noFill/>
        </p:spPr>
        <p:txBody>
          <a:bodyPr wrap="square">
            <a:spAutoFit/>
          </a:bodyPr>
          <a:lstStyle/>
          <a:p>
            <a:pPr algn="just"/>
            <a:r>
              <a:rPr lang="sr-Latn-RS" b="1" dirty="0"/>
              <a:t>Table. </a:t>
            </a:r>
            <a:r>
              <a:rPr lang="sr-Latn-RS" dirty="0"/>
              <a:t>N</a:t>
            </a:r>
            <a:r>
              <a:rPr lang="en-US" dirty="0"/>
              <a:t>umber of students </a:t>
            </a:r>
            <a:r>
              <a:rPr lang="sr-Latn-RS" dirty="0"/>
              <a:t>who en</a:t>
            </a:r>
            <a:r>
              <a:rPr lang="en-US" dirty="0"/>
              <a:t>rolled in the first year </a:t>
            </a:r>
            <a:r>
              <a:rPr lang="sr-Latn-RS" dirty="0"/>
              <a:t>of Physics </a:t>
            </a:r>
          </a:p>
        </p:txBody>
      </p:sp>
      <p:sp>
        <p:nvSpPr>
          <p:cNvPr id="10" name="TextBox 9">
            <a:extLst>
              <a:ext uri="{FF2B5EF4-FFF2-40B4-BE49-F238E27FC236}">
                <a16:creationId xmlns:a16="http://schemas.microsoft.com/office/drawing/2014/main" id="{65C365EE-9C63-81C1-096D-0BAA28C95381}"/>
              </a:ext>
            </a:extLst>
          </p:cNvPr>
          <p:cNvSpPr txBox="1"/>
          <p:nvPr/>
        </p:nvSpPr>
        <p:spPr>
          <a:xfrm>
            <a:off x="398949" y="4305693"/>
            <a:ext cx="11430000" cy="1477328"/>
          </a:xfrm>
          <a:prstGeom prst="rect">
            <a:avLst/>
          </a:prstGeom>
          <a:noFill/>
        </p:spPr>
        <p:txBody>
          <a:bodyPr wrap="square">
            <a:spAutoFit/>
          </a:bodyPr>
          <a:lstStyle/>
          <a:p>
            <a:r>
              <a:rPr lang="en-US" dirty="0"/>
              <a:t>The shortage of physics students can be attributed to several factors: </a:t>
            </a:r>
            <a:endParaRPr lang="sr-Latn-RS" dirty="0"/>
          </a:p>
          <a:p>
            <a:r>
              <a:rPr lang="sr-Latn-RS" dirty="0"/>
              <a:t>    </a:t>
            </a:r>
            <a:r>
              <a:rPr lang="en-US" dirty="0"/>
              <a:t>- Physics is often perceived as a challenging subject that requires a strong aptitude for mathematics</a:t>
            </a:r>
            <a:endParaRPr lang="sr-Latn-RS" dirty="0"/>
          </a:p>
          <a:p>
            <a:r>
              <a:rPr lang="sr-Latn-RS" dirty="0"/>
              <a:t>    </a:t>
            </a:r>
            <a:r>
              <a:rPr lang="en-US" dirty="0"/>
              <a:t>- There is a lack of awareness among students about the numerous career opportunities available to physics graduates</a:t>
            </a:r>
            <a:endParaRPr lang="sr-Latn-RS" dirty="0"/>
          </a:p>
          <a:p>
            <a:r>
              <a:rPr lang="en-US" dirty="0"/>
              <a:t> </a:t>
            </a:r>
            <a:r>
              <a:rPr lang="sr-Latn-RS" dirty="0"/>
              <a:t>   </a:t>
            </a:r>
            <a:r>
              <a:rPr lang="en-US" dirty="0"/>
              <a:t>- The number of physics teachers in schools has declined in recent years, resulting in limited access to high-quality</a:t>
            </a:r>
            <a:endParaRPr lang="sr-Latn-RS" dirty="0"/>
          </a:p>
          <a:p>
            <a:r>
              <a:rPr lang="sr-Latn-RS" dirty="0"/>
              <a:t>   </a:t>
            </a:r>
            <a:r>
              <a:rPr lang="en-US" dirty="0"/>
              <a:t> </a:t>
            </a:r>
            <a:r>
              <a:rPr lang="sr-Latn-RS" dirty="0"/>
              <a:t>  </a:t>
            </a:r>
            <a:r>
              <a:rPr lang="en-US" dirty="0"/>
              <a:t>physics education for students, which can have an impact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7213015" y="2291076"/>
            <a:ext cx="1210720" cy="504625"/>
          </a:xfrm>
          <a:prstGeom prst="rect">
            <a:avLst/>
          </a:prstGeom>
        </p:spPr>
        <p:txBody>
          <a:bodyPr vert="horz" wrap="square" lIns="0" tIns="12065" rIns="0" bIns="0" rtlCol="0">
            <a:spAutoFit/>
          </a:bodyPr>
          <a:lstStyle/>
          <a:p>
            <a:pPr marL="12700">
              <a:lnSpc>
                <a:spcPct val="100000"/>
              </a:lnSpc>
              <a:spcBef>
                <a:spcPts val="95"/>
              </a:spcBef>
            </a:pPr>
            <a:r>
              <a:rPr sz="1600" b="1" spc="-110" dirty="0">
                <a:latin typeface="Noto Sans Display"/>
                <a:cs typeface="Noto Sans Display"/>
              </a:rPr>
              <a:t>Figure: </a:t>
            </a:r>
            <a:r>
              <a:rPr lang="en-US" sz="1600" spc="-5" dirty="0" err="1">
                <a:latin typeface="Carlito"/>
                <a:cs typeface="Carlito"/>
              </a:rPr>
              <a:t>Branka</a:t>
            </a:r>
            <a:r>
              <a:rPr lang="en-US" sz="1600" spc="-5" dirty="0">
                <a:latin typeface="Carlito"/>
                <a:cs typeface="Carlito"/>
              </a:rPr>
              <a:t> </a:t>
            </a:r>
            <a:r>
              <a:rPr lang="en-US" sz="1600" spc="-5" dirty="0" err="1">
                <a:latin typeface="Carlito"/>
                <a:cs typeface="Carlito"/>
              </a:rPr>
              <a:t>Radulovi</a:t>
            </a:r>
            <a:r>
              <a:rPr lang="sr-Latn-RS" sz="1600" spc="-5" dirty="0">
                <a:latin typeface="Carlito"/>
                <a:cs typeface="Carlito"/>
              </a:rPr>
              <a:t>ć</a:t>
            </a:r>
            <a:endParaRPr sz="1600" dirty="0">
              <a:latin typeface="Carlito"/>
              <a:cs typeface="Carlito"/>
            </a:endParaRPr>
          </a:p>
        </p:txBody>
      </p:sp>
      <p:sp>
        <p:nvSpPr>
          <p:cNvPr id="12" name="object 12"/>
          <p:cNvSpPr txBox="1"/>
          <p:nvPr/>
        </p:nvSpPr>
        <p:spPr>
          <a:xfrm>
            <a:off x="7780880" y="6222490"/>
            <a:ext cx="4228465" cy="504625"/>
          </a:xfrm>
          <a:prstGeom prst="rect">
            <a:avLst/>
          </a:prstGeom>
        </p:spPr>
        <p:txBody>
          <a:bodyPr vert="horz" wrap="square" lIns="0" tIns="12065" rIns="0" bIns="0" rtlCol="0">
            <a:spAutoFit/>
          </a:bodyPr>
          <a:lstStyle/>
          <a:p>
            <a:pPr marL="12700" marR="5080" indent="46990">
              <a:lnSpc>
                <a:spcPct val="100000"/>
              </a:lnSpc>
              <a:spcBef>
                <a:spcPts val="95"/>
              </a:spcBef>
            </a:pPr>
            <a:r>
              <a:rPr sz="1600" b="1" spc="-110" dirty="0">
                <a:latin typeface="Noto Sans Display"/>
                <a:cs typeface="Noto Sans Display"/>
              </a:rPr>
              <a:t>Figure: </a:t>
            </a:r>
            <a:r>
              <a:rPr lang="sr-Latn-RS" sz="1600" spc="-10" dirty="0">
                <a:latin typeface="Carlito"/>
                <a:cs typeface="Carlito"/>
              </a:rPr>
              <a:t>Coverpage of the publication               </a:t>
            </a:r>
            <a:r>
              <a:rPr sz="1600" spc="-10" dirty="0">
                <a:latin typeface="Carlito"/>
                <a:cs typeface="Carlito"/>
              </a:rPr>
              <a:t>(Source:</a:t>
            </a:r>
            <a:r>
              <a:rPr sz="1600" spc="90" dirty="0">
                <a:latin typeface="Carlito"/>
                <a:cs typeface="Carlito"/>
              </a:rPr>
              <a:t> </a:t>
            </a:r>
            <a:r>
              <a:rPr lang="sr-Latn-RS" sz="1600" spc="-15" dirty="0">
                <a:latin typeface="Carlito"/>
                <a:cs typeface="Carlito"/>
              </a:rPr>
              <a:t>https://www.mentra.ukf.sk/en/index.html)</a:t>
            </a:r>
            <a:endParaRPr sz="1600" dirty="0">
              <a:latin typeface="Carlito"/>
              <a:cs typeface="Carlito"/>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a:t>
            </a:fld>
            <a:endParaRPr dirty="0"/>
          </a:p>
        </p:txBody>
      </p:sp>
      <p:sp>
        <p:nvSpPr>
          <p:cNvPr id="16" name="object 4">
            <a:extLst>
              <a:ext uri="{FF2B5EF4-FFF2-40B4-BE49-F238E27FC236}">
                <a16:creationId xmlns:a16="http://schemas.microsoft.com/office/drawing/2014/main" id="{6BD33822-F188-C3CC-B08D-8A797B4F2E27}"/>
              </a:ext>
            </a:extLst>
          </p:cNvPr>
          <p:cNvSpPr txBox="1">
            <a:spLocks/>
          </p:cNvSpPr>
          <p:nvPr/>
        </p:nvSpPr>
        <p:spPr>
          <a:xfrm>
            <a:off x="398949" y="6554114"/>
            <a:ext cx="6154251" cy="156068"/>
          </a:xfrm>
          <a:prstGeom prst="rect">
            <a:avLst/>
          </a:prstGeom>
        </p:spPr>
        <p:txBody>
          <a:bodyPr vert="horz" wrap="square" lIns="0" tIns="0" rIns="0" bIns="0" rtlCol="0">
            <a:spAutoFit/>
          </a:bodyPr>
          <a:lstStyle>
            <a:defPPr>
              <a:defRPr lang="sr-Latn-RS"/>
            </a:defPPr>
            <a:lvl1pPr marL="0" algn="l" defTabSz="914400" rtl="0" eaLnBrk="1" latinLnBrk="0" hangingPunct="1">
              <a:defRPr sz="1200" b="0" i="0" kern="1200">
                <a:solidFill>
                  <a:srgbClr val="888888"/>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20" dirty="0"/>
              <a:t>8th International Conference on Women in Physics (ICWIP 2023), on</a:t>
            </a:r>
            <a:r>
              <a:rPr lang="sr-Latn-RS" spc="-20" dirty="0"/>
              <a:t>line mode, </a:t>
            </a:r>
            <a:r>
              <a:rPr lang="en-US" spc="-20" dirty="0"/>
              <a:t>10–14 July</a:t>
            </a:r>
            <a:r>
              <a:rPr lang="sr-Latn-RS" spc="-20" dirty="0"/>
              <a:t> 2023</a:t>
            </a:r>
            <a:endParaRPr lang="en-US" dirty="0"/>
          </a:p>
        </p:txBody>
      </p:sp>
      <p:sp>
        <p:nvSpPr>
          <p:cNvPr id="19" name="TextBox 18">
            <a:extLst>
              <a:ext uri="{FF2B5EF4-FFF2-40B4-BE49-F238E27FC236}">
                <a16:creationId xmlns:a16="http://schemas.microsoft.com/office/drawing/2014/main" id="{EB6402B5-ACEC-CD82-2C2F-B47A87B8E8AF}"/>
              </a:ext>
            </a:extLst>
          </p:cNvPr>
          <p:cNvSpPr txBox="1"/>
          <p:nvPr/>
        </p:nvSpPr>
        <p:spPr>
          <a:xfrm>
            <a:off x="8839199" y="1093805"/>
            <a:ext cx="3178613" cy="2031325"/>
          </a:xfrm>
          <a:prstGeom prst="rect">
            <a:avLst/>
          </a:prstGeom>
          <a:noFill/>
        </p:spPr>
        <p:txBody>
          <a:bodyPr wrap="square">
            <a:spAutoFit/>
          </a:bodyPr>
          <a:lstStyle/>
          <a:p>
            <a:pPr algn="just"/>
            <a:r>
              <a:rPr lang="en-US" dirty="0" err="1"/>
              <a:t>Branka</a:t>
            </a:r>
            <a:r>
              <a:rPr lang="en-US" dirty="0"/>
              <a:t> </a:t>
            </a:r>
            <a:r>
              <a:rPr lang="en-US" dirty="0" err="1"/>
              <a:t>Radulović</a:t>
            </a:r>
            <a:r>
              <a:rPr lang="en-US" dirty="0"/>
              <a:t> is a project manager of ERASMUS+ project ‘Mentor training’, and coordinator for bilateral project with Slovakia: Mentor`s </a:t>
            </a:r>
            <a:r>
              <a:rPr lang="en-US" dirty="0" err="1"/>
              <a:t>Vademecum</a:t>
            </a:r>
            <a:r>
              <a:rPr lang="en-US" dirty="0"/>
              <a:t> (</a:t>
            </a:r>
            <a:r>
              <a:rPr lang="en-US" dirty="0" err="1"/>
              <a:t>MeVa</a:t>
            </a:r>
            <a:r>
              <a:rPr lang="en-US" dirty="0"/>
              <a:t>).</a:t>
            </a:r>
          </a:p>
          <a:p>
            <a:pPr algn="just"/>
            <a:endParaRPr lang="sr-Latn-RS" dirty="0"/>
          </a:p>
        </p:txBody>
      </p:sp>
      <p:pic>
        <p:nvPicPr>
          <p:cNvPr id="20" name="Picture 19">
            <a:extLst>
              <a:ext uri="{FF2B5EF4-FFF2-40B4-BE49-F238E27FC236}">
                <a16:creationId xmlns:a16="http://schemas.microsoft.com/office/drawing/2014/main" id="{6E810CB3-31BB-DC5A-D76C-F2F8FA4C6731}"/>
              </a:ext>
            </a:extLst>
          </p:cNvPr>
          <p:cNvPicPr>
            <a:picLocks noChangeAspect="1"/>
          </p:cNvPicPr>
          <p:nvPr/>
        </p:nvPicPr>
        <p:blipFill>
          <a:blip r:embed="rId2"/>
          <a:stretch>
            <a:fillRect/>
          </a:stretch>
        </p:blipFill>
        <p:spPr>
          <a:xfrm>
            <a:off x="7216762" y="536191"/>
            <a:ext cx="1122499" cy="1683749"/>
          </a:xfrm>
          <a:prstGeom prst="rect">
            <a:avLst/>
          </a:prstGeom>
        </p:spPr>
      </p:pic>
      <p:pic>
        <p:nvPicPr>
          <p:cNvPr id="22" name="Picture 21">
            <a:extLst>
              <a:ext uri="{FF2B5EF4-FFF2-40B4-BE49-F238E27FC236}">
                <a16:creationId xmlns:a16="http://schemas.microsoft.com/office/drawing/2014/main" id="{51CD0D33-90C1-E8CF-C858-AAD79834F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9261" y="3061073"/>
            <a:ext cx="2178878" cy="2797496"/>
          </a:xfrm>
          <a:prstGeom prst="rect">
            <a:avLst/>
          </a:prstGeom>
        </p:spPr>
      </p:pic>
      <p:pic>
        <p:nvPicPr>
          <p:cNvPr id="25" name="Picture 24">
            <a:extLst>
              <a:ext uri="{FF2B5EF4-FFF2-40B4-BE49-F238E27FC236}">
                <a16:creationId xmlns:a16="http://schemas.microsoft.com/office/drawing/2014/main" id="{33947767-4134-CE7F-D7F4-935F39C0C375}"/>
              </a:ext>
            </a:extLst>
          </p:cNvPr>
          <p:cNvPicPr>
            <a:picLocks noChangeAspect="1"/>
          </p:cNvPicPr>
          <p:nvPr/>
        </p:nvPicPr>
        <p:blipFill>
          <a:blip r:embed="rId4"/>
          <a:stretch>
            <a:fillRect/>
          </a:stretch>
        </p:blipFill>
        <p:spPr>
          <a:xfrm>
            <a:off x="9304861" y="130885"/>
            <a:ext cx="2426557" cy="962920"/>
          </a:xfrm>
          <a:prstGeom prst="rect">
            <a:avLst/>
          </a:prstGeom>
        </p:spPr>
      </p:pic>
      <p:sp>
        <p:nvSpPr>
          <p:cNvPr id="3" name="TextBox 2">
            <a:extLst>
              <a:ext uri="{FF2B5EF4-FFF2-40B4-BE49-F238E27FC236}">
                <a16:creationId xmlns:a16="http://schemas.microsoft.com/office/drawing/2014/main" id="{3E47C941-990E-66E3-817B-6227E8405067}"/>
              </a:ext>
            </a:extLst>
          </p:cNvPr>
          <p:cNvSpPr txBox="1"/>
          <p:nvPr/>
        </p:nvSpPr>
        <p:spPr>
          <a:xfrm>
            <a:off x="264845" y="555904"/>
            <a:ext cx="6669355" cy="2031325"/>
          </a:xfrm>
          <a:prstGeom prst="rect">
            <a:avLst/>
          </a:prstGeom>
          <a:noFill/>
        </p:spPr>
        <p:txBody>
          <a:bodyPr wrap="square">
            <a:spAutoFit/>
          </a:bodyPr>
          <a:lstStyle/>
          <a:p>
            <a:pPr algn="just"/>
            <a:endParaRPr lang="sr-Latn-RS" dirty="0"/>
          </a:p>
          <a:p>
            <a:pPr algn="just"/>
            <a:r>
              <a:rPr lang="en-US" dirty="0"/>
              <a:t>In an effort to address this issue, the Board of Association of School Directors of Serbia has submitted short-term solutions to the Ministry of Education. </a:t>
            </a:r>
            <a:endParaRPr lang="sr-Latn-RS" dirty="0"/>
          </a:p>
          <a:p>
            <a:pPr algn="just"/>
            <a:r>
              <a:rPr lang="en-US" dirty="0"/>
              <a:t>One such solution is to permit the hiring of retired professors or students from teaching faculties to teach subjects where there is a shortage of staff.</a:t>
            </a:r>
            <a:endParaRPr lang="sr-Latn-RS" dirty="0"/>
          </a:p>
        </p:txBody>
      </p:sp>
      <p:sp>
        <p:nvSpPr>
          <p:cNvPr id="8" name="TextBox 7">
            <a:extLst>
              <a:ext uri="{FF2B5EF4-FFF2-40B4-BE49-F238E27FC236}">
                <a16:creationId xmlns:a16="http://schemas.microsoft.com/office/drawing/2014/main" id="{0A523277-6483-3196-A9C2-46DC74E16FDB}"/>
              </a:ext>
            </a:extLst>
          </p:cNvPr>
          <p:cNvSpPr txBox="1"/>
          <p:nvPr/>
        </p:nvSpPr>
        <p:spPr>
          <a:xfrm>
            <a:off x="213262" y="5410200"/>
            <a:ext cx="7278955" cy="646331"/>
          </a:xfrm>
          <a:prstGeom prst="rect">
            <a:avLst/>
          </a:prstGeom>
          <a:noFill/>
        </p:spPr>
        <p:txBody>
          <a:bodyPr wrap="square">
            <a:spAutoFit/>
          </a:bodyPr>
          <a:lstStyle/>
          <a:p>
            <a:pPr algn="just"/>
            <a:r>
              <a:rPr lang="sr-Latn-RS" b="1" dirty="0"/>
              <a:t>Our mission: </a:t>
            </a:r>
            <a:endParaRPr lang="en-US" b="1" dirty="0"/>
          </a:p>
          <a:p>
            <a:pPr algn="just"/>
            <a:r>
              <a:rPr lang="en-US" dirty="0">
                <a:solidFill>
                  <a:srgbClr val="FF0000"/>
                </a:solidFill>
              </a:rPr>
              <a:t>     ATTRACTING</a:t>
            </a:r>
            <a:r>
              <a:rPr lang="en-US" dirty="0"/>
              <a:t>, </a:t>
            </a:r>
            <a:r>
              <a:rPr lang="en-US" dirty="0">
                <a:solidFill>
                  <a:srgbClr val="00B0F0"/>
                </a:solidFill>
              </a:rPr>
              <a:t>DEVELOPING</a:t>
            </a:r>
            <a:r>
              <a:rPr lang="en-US" dirty="0"/>
              <a:t> AND</a:t>
            </a:r>
            <a:r>
              <a:rPr lang="sr-Latn-RS" dirty="0"/>
              <a:t> </a:t>
            </a:r>
            <a:r>
              <a:rPr lang="en-US" dirty="0">
                <a:solidFill>
                  <a:srgbClr val="00B050"/>
                </a:solidFill>
              </a:rPr>
              <a:t>RETAINING</a:t>
            </a:r>
            <a:r>
              <a:rPr lang="en-US" dirty="0"/>
              <a:t> EFFECTIVE TEACHERS</a:t>
            </a:r>
            <a:r>
              <a:rPr lang="sr-Latn-RS" dirty="0"/>
              <a:t>!</a:t>
            </a:r>
            <a:endParaRPr lang="en-US" dirty="0"/>
          </a:p>
        </p:txBody>
      </p:sp>
      <p:sp>
        <p:nvSpPr>
          <p:cNvPr id="10" name="TextBox 9">
            <a:extLst>
              <a:ext uri="{FF2B5EF4-FFF2-40B4-BE49-F238E27FC236}">
                <a16:creationId xmlns:a16="http://schemas.microsoft.com/office/drawing/2014/main" id="{9486B743-99E1-EADA-E33A-D23FACB1DA92}"/>
              </a:ext>
            </a:extLst>
          </p:cNvPr>
          <p:cNvSpPr txBox="1"/>
          <p:nvPr/>
        </p:nvSpPr>
        <p:spPr>
          <a:xfrm>
            <a:off x="264844" y="3125130"/>
            <a:ext cx="6669355" cy="1754326"/>
          </a:xfrm>
          <a:prstGeom prst="rect">
            <a:avLst/>
          </a:prstGeom>
          <a:noFill/>
        </p:spPr>
        <p:txBody>
          <a:bodyPr wrap="square">
            <a:spAutoFit/>
          </a:bodyPr>
          <a:lstStyle/>
          <a:p>
            <a:pPr algn="just"/>
            <a:r>
              <a:rPr lang="en-US" dirty="0"/>
              <a:t>The deans of the eight faculties at the University of Belgrade, where future teachers are trained, have also responded by proposing several measures. These include increasing scholarships for students pursuing deficit professions, raising teachers' salaries by 30 to 50 percent, revising lesson plans, and restoring dignity to the education 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8</a:t>
            </a:fld>
            <a:endParaRPr dirty="0"/>
          </a:p>
        </p:txBody>
      </p:sp>
      <p:sp>
        <p:nvSpPr>
          <p:cNvPr id="2" name="object 2"/>
          <p:cNvSpPr txBox="1">
            <a:spLocks noGrp="1"/>
          </p:cNvSpPr>
          <p:nvPr>
            <p:ph type="title"/>
          </p:nvPr>
        </p:nvSpPr>
        <p:spPr>
          <a:xfrm>
            <a:off x="762000" y="990600"/>
            <a:ext cx="1895475" cy="513715"/>
          </a:xfrm>
          <a:prstGeom prst="rect">
            <a:avLst/>
          </a:prstGeom>
        </p:spPr>
        <p:txBody>
          <a:bodyPr vert="horz" wrap="square" lIns="0" tIns="13335" rIns="0" bIns="0" rtlCol="0">
            <a:spAutoFit/>
          </a:bodyPr>
          <a:lstStyle/>
          <a:p>
            <a:pPr marL="12700">
              <a:lnSpc>
                <a:spcPct val="100000"/>
              </a:lnSpc>
              <a:spcBef>
                <a:spcPts val="105"/>
              </a:spcBef>
            </a:pPr>
            <a:r>
              <a:rPr sz="3200" spc="-229" dirty="0">
                <a:latin typeface="Noto Sans Display"/>
                <a:cs typeface="Noto Sans Display"/>
              </a:rPr>
              <a:t>References</a:t>
            </a:r>
            <a:endParaRPr sz="3200" dirty="0">
              <a:latin typeface="Noto Sans Display"/>
              <a:cs typeface="Noto Sans Display"/>
            </a:endParaRPr>
          </a:p>
        </p:txBody>
      </p:sp>
      <p:sp>
        <p:nvSpPr>
          <p:cNvPr id="3" name="object 3"/>
          <p:cNvSpPr txBox="1"/>
          <p:nvPr/>
        </p:nvSpPr>
        <p:spPr>
          <a:xfrm>
            <a:off x="762000" y="1828800"/>
            <a:ext cx="10997083" cy="2882840"/>
          </a:xfrm>
          <a:prstGeom prst="rect">
            <a:avLst/>
          </a:prstGeom>
        </p:spPr>
        <p:txBody>
          <a:bodyPr vert="horz" wrap="square" lIns="0" tIns="12700" rIns="0" bIns="0" rtlCol="0">
            <a:spAutoFit/>
          </a:bodyPr>
          <a:lstStyle/>
          <a:p>
            <a:pPr marL="355600" indent="-342900">
              <a:lnSpc>
                <a:spcPct val="100000"/>
              </a:lnSpc>
              <a:spcBef>
                <a:spcPts val="100"/>
              </a:spcBef>
              <a:buAutoNum type="arabicPeriod"/>
              <a:tabLst>
                <a:tab pos="354965" algn="l"/>
                <a:tab pos="355600" algn="l"/>
              </a:tabLst>
            </a:pPr>
            <a:r>
              <a:rPr lang="sr-Latn-RS" sz="1800" spc="-5" dirty="0">
                <a:latin typeface="Carlito"/>
                <a:cs typeface="Carlito"/>
              </a:rPr>
              <a:t>https://www.mentra.ukf.sk/docs/MENTRA%20Eng_e-book%20after%20review.pdf </a:t>
            </a:r>
            <a:r>
              <a:rPr sz="1800" spc="-5" dirty="0">
                <a:latin typeface="Carlito"/>
                <a:cs typeface="Carlito"/>
              </a:rPr>
              <a:t>Planck </a:t>
            </a:r>
            <a:r>
              <a:rPr sz="1800" spc="-10" dirty="0">
                <a:latin typeface="Carlito"/>
                <a:cs typeface="Carlito"/>
              </a:rPr>
              <a:t>Collaboration </a:t>
            </a:r>
            <a:r>
              <a:rPr sz="1800" spc="-5" dirty="0">
                <a:latin typeface="Carlito"/>
                <a:cs typeface="Carlito"/>
              </a:rPr>
              <a:t>et </a:t>
            </a:r>
            <a:r>
              <a:rPr sz="1800" dirty="0">
                <a:latin typeface="Carlito"/>
                <a:cs typeface="Carlito"/>
              </a:rPr>
              <a:t>al. In: A&amp;A 594 </a:t>
            </a:r>
            <a:r>
              <a:rPr sz="1800" spc="-5" dirty="0">
                <a:latin typeface="Carlito"/>
                <a:cs typeface="Carlito"/>
              </a:rPr>
              <a:t>(2016),</a:t>
            </a:r>
            <a:r>
              <a:rPr sz="1800" spc="75" dirty="0">
                <a:latin typeface="Carlito"/>
                <a:cs typeface="Carlito"/>
              </a:rPr>
              <a:t> </a:t>
            </a:r>
            <a:r>
              <a:rPr sz="1800" dirty="0">
                <a:latin typeface="Carlito"/>
                <a:cs typeface="Carlito"/>
              </a:rPr>
              <a:t>A13.</a:t>
            </a:r>
          </a:p>
          <a:p>
            <a:pPr>
              <a:lnSpc>
                <a:spcPct val="100000"/>
              </a:lnSpc>
              <a:spcBef>
                <a:spcPts val="30"/>
              </a:spcBef>
            </a:pPr>
            <a:endParaRPr lang="en-US" sz="1750" dirty="0">
              <a:latin typeface="Carlito"/>
              <a:cs typeface="Carlito"/>
            </a:endParaRPr>
          </a:p>
          <a:p>
            <a:pPr>
              <a:lnSpc>
                <a:spcPct val="100000"/>
              </a:lnSpc>
              <a:spcBef>
                <a:spcPts val="30"/>
              </a:spcBef>
            </a:pPr>
            <a:endParaRPr lang="en-US" sz="1750" dirty="0">
              <a:latin typeface="Carlito"/>
              <a:cs typeface="Carlito"/>
            </a:endParaRPr>
          </a:p>
          <a:p>
            <a:pPr>
              <a:lnSpc>
                <a:spcPct val="100000"/>
              </a:lnSpc>
              <a:spcBef>
                <a:spcPts val="30"/>
              </a:spcBef>
            </a:pPr>
            <a:endParaRPr lang="en-US" sz="1750" dirty="0">
              <a:latin typeface="Carlito"/>
              <a:cs typeface="Carlito"/>
            </a:endParaRPr>
          </a:p>
          <a:p>
            <a:pPr>
              <a:lnSpc>
                <a:spcPct val="100000"/>
              </a:lnSpc>
              <a:spcBef>
                <a:spcPts val="30"/>
              </a:spcBef>
            </a:pPr>
            <a:endParaRPr sz="1750" dirty="0">
              <a:latin typeface="Carlito"/>
              <a:cs typeface="Carlito"/>
            </a:endParaRPr>
          </a:p>
          <a:p>
            <a:pPr marL="90805">
              <a:lnSpc>
                <a:spcPct val="100000"/>
              </a:lnSpc>
            </a:pPr>
            <a:r>
              <a:rPr sz="3200" b="1" spc="-260" dirty="0">
                <a:latin typeface="Noto Sans Display"/>
                <a:cs typeface="Noto Sans Display"/>
              </a:rPr>
              <a:t>Acknowledgements</a:t>
            </a:r>
            <a:endParaRPr sz="3200" dirty="0">
              <a:latin typeface="Noto Sans Display"/>
              <a:cs typeface="Noto Sans Display"/>
            </a:endParaRPr>
          </a:p>
          <a:p>
            <a:pPr marL="90805">
              <a:lnSpc>
                <a:spcPct val="100000"/>
              </a:lnSpc>
              <a:spcBef>
                <a:spcPts val="1480"/>
              </a:spcBef>
            </a:pPr>
            <a:r>
              <a:rPr lang="en-US" sz="1800" spc="-35" dirty="0">
                <a:latin typeface="Carlito"/>
                <a:cs typeface="Carlito"/>
              </a:rPr>
              <a:t>The authors gratefully acknowledge the financial support of the Ministry of Science, Technological Development and Innovation of the Republic of Serbia (Grant No. ‪451-03-47/2023-01/200125)‬</a:t>
            </a:r>
            <a:endParaRPr sz="1800" dirty="0">
              <a:latin typeface="Carlito"/>
              <a:cs typeface="Carlito"/>
            </a:endParaRPr>
          </a:p>
        </p:txBody>
      </p:sp>
      <p:sp>
        <p:nvSpPr>
          <p:cNvPr id="7" name="object 4">
            <a:extLst>
              <a:ext uri="{FF2B5EF4-FFF2-40B4-BE49-F238E27FC236}">
                <a16:creationId xmlns:a16="http://schemas.microsoft.com/office/drawing/2014/main" id="{48CA1B8C-421F-95CB-C208-3206636B3CAA}"/>
              </a:ext>
            </a:extLst>
          </p:cNvPr>
          <p:cNvSpPr txBox="1">
            <a:spLocks/>
          </p:cNvSpPr>
          <p:nvPr/>
        </p:nvSpPr>
        <p:spPr>
          <a:xfrm>
            <a:off x="398949" y="6554114"/>
            <a:ext cx="6154251" cy="156068"/>
          </a:xfrm>
          <a:prstGeom prst="rect">
            <a:avLst/>
          </a:prstGeom>
        </p:spPr>
        <p:txBody>
          <a:bodyPr vert="horz" wrap="square" lIns="0" tIns="0" rIns="0" bIns="0" rtlCol="0">
            <a:spAutoFit/>
          </a:bodyPr>
          <a:lstStyle>
            <a:defPPr>
              <a:defRPr lang="sr-Latn-RS"/>
            </a:defPPr>
            <a:lvl1pPr marL="0" algn="l" defTabSz="914400" rtl="0" eaLnBrk="1" latinLnBrk="0" hangingPunct="1">
              <a:defRPr sz="1200" b="0" i="0" kern="1200">
                <a:solidFill>
                  <a:srgbClr val="888888"/>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20" dirty="0"/>
              <a:t>8th International Conference on Women in Physics (ICWIP 2023), on</a:t>
            </a:r>
            <a:r>
              <a:rPr lang="sr-Latn-RS" spc="-20" dirty="0"/>
              <a:t>line mode, </a:t>
            </a:r>
            <a:r>
              <a:rPr lang="en-US" spc="-20" dirty="0"/>
              <a:t>10–14 July</a:t>
            </a:r>
            <a:r>
              <a:rPr lang="sr-Latn-RS" spc="-20" dirty="0"/>
              <a:t> 2023</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9</a:t>
            </a:fld>
            <a:endParaRPr dirty="0"/>
          </a:p>
        </p:txBody>
      </p:sp>
      <p:sp>
        <p:nvSpPr>
          <p:cNvPr id="2" name="object 2"/>
          <p:cNvSpPr txBox="1">
            <a:spLocks noGrp="1"/>
          </p:cNvSpPr>
          <p:nvPr>
            <p:ph type="title"/>
          </p:nvPr>
        </p:nvSpPr>
        <p:spPr>
          <a:xfrm>
            <a:off x="4133214" y="2959100"/>
            <a:ext cx="3773169" cy="939800"/>
          </a:xfrm>
          <a:prstGeom prst="rect">
            <a:avLst/>
          </a:prstGeom>
        </p:spPr>
        <p:txBody>
          <a:bodyPr vert="horz" wrap="square" lIns="0" tIns="12700" rIns="0" bIns="0" rtlCol="0">
            <a:spAutoFit/>
          </a:bodyPr>
          <a:lstStyle/>
          <a:p>
            <a:pPr marL="12700">
              <a:lnSpc>
                <a:spcPct val="100000"/>
              </a:lnSpc>
              <a:spcBef>
                <a:spcPts val="100"/>
              </a:spcBef>
            </a:pPr>
            <a:r>
              <a:rPr spc="15" dirty="0"/>
              <a:t>Thank</a:t>
            </a:r>
            <a:r>
              <a:rPr spc="-250" dirty="0"/>
              <a:t> </a:t>
            </a:r>
            <a:r>
              <a:rPr spc="120" dirty="0"/>
              <a:t>you</a:t>
            </a:r>
          </a:p>
        </p:txBody>
      </p:sp>
      <p:sp>
        <p:nvSpPr>
          <p:cNvPr id="6" name="object 4">
            <a:extLst>
              <a:ext uri="{FF2B5EF4-FFF2-40B4-BE49-F238E27FC236}">
                <a16:creationId xmlns:a16="http://schemas.microsoft.com/office/drawing/2014/main" id="{DA2D61E3-7228-D9DA-6984-3E7E017B251E}"/>
              </a:ext>
            </a:extLst>
          </p:cNvPr>
          <p:cNvSpPr txBox="1">
            <a:spLocks/>
          </p:cNvSpPr>
          <p:nvPr/>
        </p:nvSpPr>
        <p:spPr>
          <a:xfrm>
            <a:off x="398949" y="6554114"/>
            <a:ext cx="6154251" cy="156068"/>
          </a:xfrm>
          <a:prstGeom prst="rect">
            <a:avLst/>
          </a:prstGeom>
        </p:spPr>
        <p:txBody>
          <a:bodyPr vert="horz" wrap="square" lIns="0" tIns="0" rIns="0" bIns="0" rtlCol="0">
            <a:spAutoFit/>
          </a:bodyPr>
          <a:lstStyle>
            <a:defPPr>
              <a:defRPr lang="sr-Latn-RS"/>
            </a:defPPr>
            <a:lvl1pPr marL="0" algn="l" defTabSz="914400" rtl="0" eaLnBrk="1" latinLnBrk="0" hangingPunct="1">
              <a:defRPr sz="1200" b="0" i="0" kern="1200">
                <a:solidFill>
                  <a:srgbClr val="888888"/>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20" dirty="0"/>
              <a:t>8th International Conference on Women in Physics (ICWIP 2023), on</a:t>
            </a:r>
            <a:r>
              <a:rPr lang="sr-Latn-RS" spc="-20" dirty="0"/>
              <a:t>line mode, </a:t>
            </a:r>
            <a:r>
              <a:rPr lang="en-US" spc="-20" dirty="0"/>
              <a:t>10–14 July</a:t>
            </a:r>
            <a:r>
              <a:rPr lang="sr-Latn-RS" spc="-20" dirty="0"/>
              <a:t> 2023</a:t>
            </a:r>
            <a:endParaRPr lang="en-US" dirty="0"/>
          </a:p>
        </p:txBody>
      </p:sp>
      <p:pic>
        <p:nvPicPr>
          <p:cNvPr id="7" name="Picture 6">
            <a:extLst>
              <a:ext uri="{FF2B5EF4-FFF2-40B4-BE49-F238E27FC236}">
                <a16:creationId xmlns:a16="http://schemas.microsoft.com/office/drawing/2014/main" id="{A22AAE71-AAFB-108B-EA6A-9E9C81A80832}"/>
              </a:ext>
            </a:extLst>
          </p:cNvPr>
          <p:cNvPicPr>
            <a:picLocks noChangeAspect="1"/>
          </p:cNvPicPr>
          <p:nvPr/>
        </p:nvPicPr>
        <p:blipFill>
          <a:blip r:embed="rId2"/>
          <a:stretch>
            <a:fillRect/>
          </a:stretch>
        </p:blipFill>
        <p:spPr>
          <a:xfrm>
            <a:off x="2209800" y="702095"/>
            <a:ext cx="1378242" cy="1371599"/>
          </a:xfrm>
          <a:prstGeom prst="rect">
            <a:avLst/>
          </a:prstGeom>
        </p:spPr>
      </p:pic>
      <p:pic>
        <p:nvPicPr>
          <p:cNvPr id="8" name="Picture 7">
            <a:extLst>
              <a:ext uri="{FF2B5EF4-FFF2-40B4-BE49-F238E27FC236}">
                <a16:creationId xmlns:a16="http://schemas.microsoft.com/office/drawing/2014/main" id="{22B5814C-C665-B76F-24E2-FE5F3FEFDF68}"/>
              </a:ext>
            </a:extLst>
          </p:cNvPr>
          <p:cNvPicPr>
            <a:picLocks noChangeAspect="1"/>
          </p:cNvPicPr>
          <p:nvPr/>
        </p:nvPicPr>
        <p:blipFill>
          <a:blip r:embed="rId3"/>
          <a:stretch>
            <a:fillRect/>
          </a:stretch>
        </p:blipFill>
        <p:spPr>
          <a:xfrm>
            <a:off x="8610600" y="4183691"/>
            <a:ext cx="1565037" cy="1565037"/>
          </a:xfrm>
          <a:prstGeom prst="rect">
            <a:avLst/>
          </a:prstGeom>
        </p:spPr>
      </p:pic>
      <p:pic>
        <p:nvPicPr>
          <p:cNvPr id="9" name="Picture 8">
            <a:extLst>
              <a:ext uri="{FF2B5EF4-FFF2-40B4-BE49-F238E27FC236}">
                <a16:creationId xmlns:a16="http://schemas.microsoft.com/office/drawing/2014/main" id="{4A1DEA70-F5D4-4A9A-DFAD-DEF845B253B4}"/>
              </a:ext>
            </a:extLst>
          </p:cNvPr>
          <p:cNvPicPr>
            <a:picLocks noChangeAspect="1"/>
          </p:cNvPicPr>
          <p:nvPr/>
        </p:nvPicPr>
        <p:blipFill>
          <a:blip r:embed="rId4"/>
          <a:stretch>
            <a:fillRect/>
          </a:stretch>
        </p:blipFill>
        <p:spPr>
          <a:xfrm>
            <a:off x="2286000" y="4321445"/>
            <a:ext cx="1371600" cy="1546630"/>
          </a:xfrm>
          <a:prstGeom prst="rect">
            <a:avLst/>
          </a:prstGeom>
        </p:spPr>
      </p:pic>
      <p:pic>
        <p:nvPicPr>
          <p:cNvPr id="10" name="Picture 9">
            <a:extLst>
              <a:ext uri="{FF2B5EF4-FFF2-40B4-BE49-F238E27FC236}">
                <a16:creationId xmlns:a16="http://schemas.microsoft.com/office/drawing/2014/main" id="{55F7FE62-A47B-D172-ADD9-5A048AB14D65}"/>
              </a:ext>
            </a:extLst>
          </p:cNvPr>
          <p:cNvPicPr>
            <a:picLocks noChangeAspect="1"/>
          </p:cNvPicPr>
          <p:nvPr/>
        </p:nvPicPr>
        <p:blipFill>
          <a:blip r:embed="rId5"/>
          <a:stretch>
            <a:fillRect/>
          </a:stretch>
        </p:blipFill>
        <p:spPr>
          <a:xfrm>
            <a:off x="7627288" y="961683"/>
            <a:ext cx="2148177" cy="1429514"/>
          </a:xfrm>
          <a:prstGeom prst="rect">
            <a:avLst/>
          </a:prstGeom>
        </p:spPr>
      </p:pic>
      <p:pic>
        <p:nvPicPr>
          <p:cNvPr id="3" name="Picture 2">
            <a:extLst>
              <a:ext uri="{FF2B5EF4-FFF2-40B4-BE49-F238E27FC236}">
                <a16:creationId xmlns:a16="http://schemas.microsoft.com/office/drawing/2014/main" id="{79689F9B-6EF3-42B4-2BF1-EF3DCD3F8305}"/>
              </a:ext>
            </a:extLst>
          </p:cNvPr>
          <p:cNvPicPr>
            <a:picLocks noChangeAspect="1"/>
          </p:cNvPicPr>
          <p:nvPr/>
        </p:nvPicPr>
        <p:blipFill>
          <a:blip r:embed="rId6"/>
          <a:stretch>
            <a:fillRect/>
          </a:stretch>
        </p:blipFill>
        <p:spPr>
          <a:xfrm>
            <a:off x="7086600" y="4295355"/>
            <a:ext cx="1136927" cy="1515903"/>
          </a:xfrm>
          <a:prstGeom prst="rect">
            <a:avLst/>
          </a:prstGeom>
        </p:spPr>
      </p:pic>
      <p:pic>
        <p:nvPicPr>
          <p:cNvPr id="5" name="Picture 4">
            <a:extLst>
              <a:ext uri="{FF2B5EF4-FFF2-40B4-BE49-F238E27FC236}">
                <a16:creationId xmlns:a16="http://schemas.microsoft.com/office/drawing/2014/main" id="{13A66938-C9C0-42B5-360C-FC534D8DB43E}"/>
              </a:ext>
            </a:extLst>
          </p:cNvPr>
          <p:cNvPicPr>
            <a:picLocks noChangeAspect="1"/>
          </p:cNvPicPr>
          <p:nvPr/>
        </p:nvPicPr>
        <p:blipFill>
          <a:blip r:embed="rId7"/>
          <a:stretch>
            <a:fillRect/>
          </a:stretch>
        </p:blipFill>
        <p:spPr>
          <a:xfrm>
            <a:off x="10612880" y="4259770"/>
            <a:ext cx="1136927" cy="1515903"/>
          </a:xfrm>
          <a:prstGeom prst="rect">
            <a:avLst/>
          </a:prstGeom>
        </p:spPr>
      </p:pic>
      <p:pic>
        <p:nvPicPr>
          <p:cNvPr id="11" name="Picture 10">
            <a:extLst>
              <a:ext uri="{FF2B5EF4-FFF2-40B4-BE49-F238E27FC236}">
                <a16:creationId xmlns:a16="http://schemas.microsoft.com/office/drawing/2014/main" id="{6A6CF671-CE75-E0AD-3D5F-8E4DB0C86D5B}"/>
              </a:ext>
            </a:extLst>
          </p:cNvPr>
          <p:cNvPicPr>
            <a:picLocks noChangeAspect="1"/>
          </p:cNvPicPr>
          <p:nvPr/>
        </p:nvPicPr>
        <p:blipFill>
          <a:blip r:embed="rId8"/>
          <a:stretch>
            <a:fillRect/>
          </a:stretch>
        </p:blipFill>
        <p:spPr>
          <a:xfrm>
            <a:off x="9953315" y="838200"/>
            <a:ext cx="1285649" cy="1515533"/>
          </a:xfrm>
          <a:prstGeom prst="rect">
            <a:avLst/>
          </a:prstGeom>
        </p:spPr>
      </p:pic>
      <p:pic>
        <p:nvPicPr>
          <p:cNvPr id="12" name="Picture 11">
            <a:extLst>
              <a:ext uri="{FF2B5EF4-FFF2-40B4-BE49-F238E27FC236}">
                <a16:creationId xmlns:a16="http://schemas.microsoft.com/office/drawing/2014/main" id="{537A524B-2631-3F29-38E0-E91DF961DCD4}"/>
              </a:ext>
            </a:extLst>
          </p:cNvPr>
          <p:cNvPicPr>
            <a:picLocks noChangeAspect="1"/>
          </p:cNvPicPr>
          <p:nvPr/>
        </p:nvPicPr>
        <p:blipFill>
          <a:blip r:embed="rId9"/>
          <a:stretch>
            <a:fillRect/>
          </a:stretch>
        </p:blipFill>
        <p:spPr>
          <a:xfrm>
            <a:off x="540591" y="4308271"/>
            <a:ext cx="1497251" cy="1502987"/>
          </a:xfrm>
          <a:prstGeom prst="rect">
            <a:avLst/>
          </a:prstGeom>
        </p:spPr>
      </p:pic>
      <p:pic>
        <p:nvPicPr>
          <p:cNvPr id="13" name="Picture 12">
            <a:extLst>
              <a:ext uri="{FF2B5EF4-FFF2-40B4-BE49-F238E27FC236}">
                <a16:creationId xmlns:a16="http://schemas.microsoft.com/office/drawing/2014/main" id="{036B22E7-5048-7710-53F2-8F93297C078D}"/>
              </a:ext>
            </a:extLst>
          </p:cNvPr>
          <p:cNvPicPr>
            <a:picLocks noChangeAspect="1"/>
          </p:cNvPicPr>
          <p:nvPr/>
        </p:nvPicPr>
        <p:blipFill>
          <a:blip r:embed="rId10"/>
          <a:stretch>
            <a:fillRect/>
          </a:stretch>
        </p:blipFill>
        <p:spPr>
          <a:xfrm>
            <a:off x="755817" y="677039"/>
            <a:ext cx="1066800" cy="1600200"/>
          </a:xfrm>
          <a:prstGeom prst="rect">
            <a:avLst/>
          </a:prstGeom>
        </p:spPr>
      </p:pic>
      <p:sp>
        <p:nvSpPr>
          <p:cNvPr id="14" name="object 3">
            <a:extLst>
              <a:ext uri="{FF2B5EF4-FFF2-40B4-BE49-F238E27FC236}">
                <a16:creationId xmlns:a16="http://schemas.microsoft.com/office/drawing/2014/main" id="{733736E6-2004-3DAB-44C9-BCB1FEF3D975}"/>
              </a:ext>
            </a:extLst>
          </p:cNvPr>
          <p:cNvSpPr txBox="1"/>
          <p:nvPr/>
        </p:nvSpPr>
        <p:spPr>
          <a:xfrm>
            <a:off x="519025" y="2439674"/>
            <a:ext cx="1497251" cy="258404"/>
          </a:xfrm>
          <a:prstGeom prst="rect">
            <a:avLst/>
          </a:prstGeom>
        </p:spPr>
        <p:txBody>
          <a:bodyPr vert="horz" wrap="square" lIns="0" tIns="12065" rIns="0" bIns="0" rtlCol="0">
            <a:spAutoFit/>
          </a:bodyPr>
          <a:lstStyle/>
          <a:p>
            <a:pPr marL="12700" marR="5080" indent="-3810" algn="ctr">
              <a:lnSpc>
                <a:spcPct val="100000"/>
              </a:lnSpc>
              <a:spcBef>
                <a:spcPts val="95"/>
              </a:spcBef>
            </a:pPr>
            <a:r>
              <a:rPr lang="en-US" sz="1600" spc="-5" dirty="0">
                <a:latin typeface="Carlito"/>
                <a:cs typeface="Carlito"/>
              </a:rPr>
              <a:t>Maja </a:t>
            </a:r>
            <a:r>
              <a:rPr lang="en-US" sz="1600" spc="-5" dirty="0" err="1">
                <a:latin typeface="Carlito"/>
                <a:cs typeface="Carlito"/>
              </a:rPr>
              <a:t>Stojanovi</a:t>
            </a:r>
            <a:r>
              <a:rPr lang="sr-Latn-RS" sz="1600" spc="-5" dirty="0">
                <a:latin typeface="Carlito"/>
                <a:cs typeface="Carlito"/>
              </a:rPr>
              <a:t>ć</a:t>
            </a:r>
            <a:endParaRPr sz="1600" dirty="0">
              <a:latin typeface="Carlito"/>
              <a:cs typeface="Carlito"/>
            </a:endParaRPr>
          </a:p>
        </p:txBody>
      </p:sp>
      <p:sp>
        <p:nvSpPr>
          <p:cNvPr id="15" name="object 3">
            <a:extLst>
              <a:ext uri="{FF2B5EF4-FFF2-40B4-BE49-F238E27FC236}">
                <a16:creationId xmlns:a16="http://schemas.microsoft.com/office/drawing/2014/main" id="{2A5B5B71-D62C-3516-C2B1-7C0A316BDF0D}"/>
              </a:ext>
            </a:extLst>
          </p:cNvPr>
          <p:cNvSpPr txBox="1"/>
          <p:nvPr/>
        </p:nvSpPr>
        <p:spPr>
          <a:xfrm>
            <a:off x="398949" y="5918200"/>
            <a:ext cx="1760051" cy="504625"/>
          </a:xfrm>
          <a:prstGeom prst="rect">
            <a:avLst/>
          </a:prstGeom>
        </p:spPr>
        <p:txBody>
          <a:bodyPr vert="horz" wrap="square" lIns="0" tIns="12065" rIns="0" bIns="0" rtlCol="0">
            <a:spAutoFit/>
          </a:bodyPr>
          <a:lstStyle/>
          <a:p>
            <a:pPr marL="12700" marR="5080" indent="-3810" algn="ctr">
              <a:lnSpc>
                <a:spcPct val="100000"/>
              </a:lnSpc>
              <a:spcBef>
                <a:spcPts val="95"/>
              </a:spcBef>
            </a:pPr>
            <a:r>
              <a:rPr lang="en-US" sz="1600" spc="-5" dirty="0">
                <a:latin typeface="Carlito"/>
                <a:cs typeface="Carlito"/>
              </a:rPr>
              <a:t>Tatjana </a:t>
            </a:r>
            <a:r>
              <a:rPr lang="en-US" sz="1600" spc="-5" dirty="0" err="1">
                <a:latin typeface="Carlito"/>
                <a:cs typeface="Carlito"/>
              </a:rPr>
              <a:t>Markovi</a:t>
            </a:r>
            <a:r>
              <a:rPr lang="sr-Latn-RS" sz="1600" spc="-5" dirty="0">
                <a:latin typeface="Carlito"/>
                <a:cs typeface="Carlito"/>
              </a:rPr>
              <a:t>ć-Topalović</a:t>
            </a:r>
          </a:p>
        </p:txBody>
      </p:sp>
      <p:sp>
        <p:nvSpPr>
          <p:cNvPr id="16" name="object 3">
            <a:extLst>
              <a:ext uri="{FF2B5EF4-FFF2-40B4-BE49-F238E27FC236}">
                <a16:creationId xmlns:a16="http://schemas.microsoft.com/office/drawing/2014/main" id="{73AF6FF8-828C-C41B-42A4-36CAE3D4D617}"/>
              </a:ext>
            </a:extLst>
          </p:cNvPr>
          <p:cNvSpPr txBox="1"/>
          <p:nvPr/>
        </p:nvSpPr>
        <p:spPr>
          <a:xfrm>
            <a:off x="9541637" y="2418487"/>
            <a:ext cx="2316059" cy="258404"/>
          </a:xfrm>
          <a:prstGeom prst="rect">
            <a:avLst/>
          </a:prstGeom>
        </p:spPr>
        <p:txBody>
          <a:bodyPr vert="horz" wrap="square" lIns="0" tIns="12065" rIns="0" bIns="0" rtlCol="0">
            <a:spAutoFit/>
          </a:bodyPr>
          <a:lstStyle/>
          <a:p>
            <a:pPr marL="12700" marR="5080" indent="-3810" algn="ctr">
              <a:lnSpc>
                <a:spcPct val="100000"/>
              </a:lnSpc>
              <a:spcBef>
                <a:spcPts val="95"/>
              </a:spcBef>
            </a:pPr>
            <a:r>
              <a:rPr lang="en-US" sz="1600" spc="-5" dirty="0">
                <a:latin typeface="Carlito"/>
                <a:cs typeface="Carlito"/>
              </a:rPr>
              <a:t>Mirjana </a:t>
            </a:r>
            <a:r>
              <a:rPr lang="en-US" sz="1600" spc="-5" dirty="0" err="1">
                <a:latin typeface="Carlito"/>
                <a:cs typeface="Carlito"/>
              </a:rPr>
              <a:t>Popovi</a:t>
            </a:r>
            <a:r>
              <a:rPr lang="sr-Latn-RS" sz="1600" spc="-5" dirty="0">
                <a:latin typeface="Carlito"/>
                <a:cs typeface="Carlito"/>
              </a:rPr>
              <a:t>ć-Božić</a:t>
            </a:r>
          </a:p>
        </p:txBody>
      </p:sp>
      <p:sp>
        <p:nvSpPr>
          <p:cNvPr id="17" name="object 3">
            <a:extLst>
              <a:ext uri="{FF2B5EF4-FFF2-40B4-BE49-F238E27FC236}">
                <a16:creationId xmlns:a16="http://schemas.microsoft.com/office/drawing/2014/main" id="{D63B5560-8AF1-34B0-396C-ABE9CB5285AC}"/>
              </a:ext>
            </a:extLst>
          </p:cNvPr>
          <p:cNvSpPr txBox="1"/>
          <p:nvPr/>
        </p:nvSpPr>
        <p:spPr>
          <a:xfrm>
            <a:off x="6918390" y="5980282"/>
            <a:ext cx="1543473" cy="258404"/>
          </a:xfrm>
          <a:prstGeom prst="rect">
            <a:avLst/>
          </a:prstGeom>
        </p:spPr>
        <p:txBody>
          <a:bodyPr vert="horz" wrap="square" lIns="0" tIns="12065" rIns="0" bIns="0" rtlCol="0">
            <a:spAutoFit/>
          </a:bodyPr>
          <a:lstStyle/>
          <a:p>
            <a:pPr marL="12700" marR="5080" indent="-3810" algn="ctr">
              <a:lnSpc>
                <a:spcPct val="100000"/>
              </a:lnSpc>
              <a:spcBef>
                <a:spcPts val="95"/>
              </a:spcBef>
            </a:pPr>
            <a:r>
              <a:rPr lang="sr-Latn-RS" sz="1600" spc="-5" dirty="0">
                <a:latin typeface="Carlito"/>
                <a:cs typeface="Carlito"/>
              </a:rPr>
              <a:t>Dragica Knežević</a:t>
            </a:r>
            <a:r>
              <a:rPr sz="1600" spc="-5" dirty="0">
                <a:latin typeface="Carlito"/>
                <a:cs typeface="Carlito"/>
              </a:rPr>
              <a:t> </a:t>
            </a:r>
            <a:endParaRPr sz="1600" dirty="0">
              <a:latin typeface="Carlito"/>
              <a:cs typeface="Carlito"/>
            </a:endParaRPr>
          </a:p>
        </p:txBody>
      </p:sp>
      <p:sp>
        <p:nvSpPr>
          <p:cNvPr id="18" name="object 3">
            <a:extLst>
              <a:ext uri="{FF2B5EF4-FFF2-40B4-BE49-F238E27FC236}">
                <a16:creationId xmlns:a16="http://schemas.microsoft.com/office/drawing/2014/main" id="{D10D394E-E7CC-CDDD-A28E-CEBCE454A687}"/>
              </a:ext>
            </a:extLst>
          </p:cNvPr>
          <p:cNvSpPr txBox="1"/>
          <p:nvPr/>
        </p:nvSpPr>
        <p:spPr>
          <a:xfrm>
            <a:off x="10556636" y="5951117"/>
            <a:ext cx="1353651" cy="258404"/>
          </a:xfrm>
          <a:prstGeom prst="rect">
            <a:avLst/>
          </a:prstGeom>
        </p:spPr>
        <p:txBody>
          <a:bodyPr vert="horz" wrap="square" lIns="0" tIns="12065" rIns="0" bIns="0" rtlCol="0">
            <a:spAutoFit/>
          </a:bodyPr>
          <a:lstStyle/>
          <a:p>
            <a:pPr marL="12700" marR="5080" indent="-3810" algn="ctr">
              <a:lnSpc>
                <a:spcPct val="100000"/>
              </a:lnSpc>
              <a:spcBef>
                <a:spcPts val="95"/>
              </a:spcBef>
            </a:pPr>
            <a:r>
              <a:rPr lang="sr-Latn-RS" sz="1600" spc="-5" dirty="0">
                <a:latin typeface="Carlito"/>
                <a:cs typeface="Carlito"/>
              </a:rPr>
              <a:t>Sanja Janićević</a:t>
            </a:r>
            <a:r>
              <a:rPr sz="1600" spc="-5" dirty="0">
                <a:latin typeface="Carlito"/>
                <a:cs typeface="Carlito"/>
              </a:rPr>
              <a:t> </a:t>
            </a:r>
            <a:endParaRPr sz="1600" dirty="0">
              <a:latin typeface="Carlito"/>
              <a:cs typeface="Carli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453</TotalTime>
  <Words>1293</Words>
  <Application>Microsoft Office PowerPoint</Application>
  <PresentationFormat>Widescreen</PresentationFormat>
  <Paragraphs>135</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Carlito</vt:lpstr>
      <vt:lpstr>Noto Sans Display</vt:lpstr>
      <vt:lpstr>Trebuchet MS</vt:lpstr>
      <vt:lpstr>Office Theme</vt:lpstr>
      <vt:lpstr>PowerPoint Presentation</vt:lpstr>
      <vt:lpstr>Conferences</vt:lpstr>
      <vt:lpstr>PowerPoint Presentation</vt:lpstr>
      <vt:lpstr>Activities</vt:lpstr>
      <vt:lpstr>Physics education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slides and recommendations</dc:title>
  <dc:creator>Varchaswi Kashyap</dc:creator>
  <cp:lastModifiedBy>Pero Stojanovic</cp:lastModifiedBy>
  <cp:revision>37</cp:revision>
  <dcterms:created xsi:type="dcterms:W3CDTF">2023-06-27T06:56:00Z</dcterms:created>
  <dcterms:modified xsi:type="dcterms:W3CDTF">2023-07-02T00:22:15Z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2023-06-07T00:00:00Z</vt:filetime>
  </property>
  <property fmtid="{D5CDD505-2E9C-101B-9397-08002B2CF9AE}" pid="3" name="Creator">
    <vt:lpwstr>Microsoft® PowerPoint® 2019</vt:lpwstr>
  </property>
  <property fmtid="{D5CDD505-2E9C-101B-9397-08002B2CF9AE}" pid="4" name="LastSaved">
    <vt:filetime>2023-06-27T00:00:00Z</vt:filetime>
  </property>
</Properties>
</file>