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750" r:id="rId5"/>
    <p:sldMasterId id="2147483762" r:id="rId6"/>
  </p:sldMasterIdLst>
  <p:notesMasterIdLst>
    <p:notesMasterId r:id="rId29"/>
  </p:notesMasterIdLst>
  <p:handoutMasterIdLst>
    <p:handoutMasterId r:id="rId30"/>
  </p:handoutMasterIdLst>
  <p:sldIdLst>
    <p:sldId id="258" r:id="rId7"/>
    <p:sldId id="422" r:id="rId8"/>
    <p:sldId id="437" r:id="rId9"/>
    <p:sldId id="419" r:id="rId10"/>
    <p:sldId id="421" r:id="rId11"/>
    <p:sldId id="409" r:id="rId12"/>
    <p:sldId id="414" r:id="rId13"/>
    <p:sldId id="432" r:id="rId14"/>
    <p:sldId id="371" r:id="rId15"/>
    <p:sldId id="382" r:id="rId16"/>
    <p:sldId id="340" r:id="rId17"/>
    <p:sldId id="423" r:id="rId18"/>
    <p:sldId id="426" r:id="rId19"/>
    <p:sldId id="439" r:id="rId20"/>
    <p:sldId id="440" r:id="rId21"/>
    <p:sldId id="443" r:id="rId22"/>
    <p:sldId id="441" r:id="rId23"/>
    <p:sldId id="442" r:id="rId24"/>
    <p:sldId id="438" r:id="rId25"/>
    <p:sldId id="435" r:id="rId26"/>
    <p:sldId id="444" r:id="rId27"/>
    <p:sldId id="368" r:id="rId28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DA9"/>
    <a:srgbClr val="00FF00"/>
    <a:srgbClr val="011B35"/>
    <a:srgbClr val="012545"/>
    <a:srgbClr val="EFC951"/>
    <a:srgbClr val="FFC8B4"/>
    <a:srgbClr val="1A72C0"/>
    <a:srgbClr val="235D81"/>
    <a:srgbClr val="7AA5BF"/>
    <a:srgbClr val="58B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/>
    <p:restoredTop sz="94695"/>
  </p:normalViewPr>
  <p:slideViewPr>
    <p:cSldViewPr>
      <p:cViewPr>
        <p:scale>
          <a:sx n="100" d="100"/>
          <a:sy n="100" d="100"/>
        </p:scale>
        <p:origin x="1776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-DIRECTOR$:General:Resources%20for%20presentations:User%20Age%20Pl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00FF"/>
            </a:solidFill>
          </c:spPr>
          <c:invertIfNegative val="0"/>
          <c:cat>
            <c:numRef>
              <c:f>Sheet1!$A$5:$A$87</c:f>
              <c:numCache>
                <c:formatCode>General</c:formatCode>
                <c:ptCount val="83"/>
                <c:pt idx="0">
                  <c:v>18.0</c:v>
                </c:pt>
                <c:pt idx="1">
                  <c:v>19.0</c:v>
                </c:pt>
                <c:pt idx="2">
                  <c:v>20.0</c:v>
                </c:pt>
                <c:pt idx="3">
                  <c:v>21.0</c:v>
                </c:pt>
                <c:pt idx="4">
                  <c:v>22.0</c:v>
                </c:pt>
                <c:pt idx="5">
                  <c:v>23.0</c:v>
                </c:pt>
                <c:pt idx="6">
                  <c:v>24.0</c:v>
                </c:pt>
                <c:pt idx="7">
                  <c:v>25.0</c:v>
                </c:pt>
                <c:pt idx="8">
                  <c:v>26.0</c:v>
                </c:pt>
                <c:pt idx="9">
                  <c:v>27.0</c:v>
                </c:pt>
                <c:pt idx="10">
                  <c:v>28.0</c:v>
                </c:pt>
                <c:pt idx="11">
                  <c:v>29.0</c:v>
                </c:pt>
                <c:pt idx="12">
                  <c:v>30.0</c:v>
                </c:pt>
                <c:pt idx="13">
                  <c:v>31.0</c:v>
                </c:pt>
                <c:pt idx="14">
                  <c:v>32.0</c:v>
                </c:pt>
                <c:pt idx="15">
                  <c:v>33.0</c:v>
                </c:pt>
                <c:pt idx="16">
                  <c:v>34.0</c:v>
                </c:pt>
                <c:pt idx="17">
                  <c:v>35.0</c:v>
                </c:pt>
                <c:pt idx="18">
                  <c:v>36.0</c:v>
                </c:pt>
                <c:pt idx="19">
                  <c:v>37.0</c:v>
                </c:pt>
                <c:pt idx="20">
                  <c:v>38.0</c:v>
                </c:pt>
                <c:pt idx="21">
                  <c:v>39.0</c:v>
                </c:pt>
                <c:pt idx="22">
                  <c:v>40.0</c:v>
                </c:pt>
                <c:pt idx="23">
                  <c:v>41.0</c:v>
                </c:pt>
                <c:pt idx="24">
                  <c:v>42.0</c:v>
                </c:pt>
                <c:pt idx="25">
                  <c:v>43.0</c:v>
                </c:pt>
                <c:pt idx="26">
                  <c:v>44.0</c:v>
                </c:pt>
                <c:pt idx="27">
                  <c:v>45.0</c:v>
                </c:pt>
                <c:pt idx="28">
                  <c:v>46.0</c:v>
                </c:pt>
                <c:pt idx="29">
                  <c:v>47.0</c:v>
                </c:pt>
                <c:pt idx="30">
                  <c:v>48.0</c:v>
                </c:pt>
                <c:pt idx="31">
                  <c:v>49.0</c:v>
                </c:pt>
                <c:pt idx="32">
                  <c:v>50.0</c:v>
                </c:pt>
                <c:pt idx="33">
                  <c:v>51.0</c:v>
                </c:pt>
                <c:pt idx="34">
                  <c:v>52.0</c:v>
                </c:pt>
                <c:pt idx="35">
                  <c:v>53.0</c:v>
                </c:pt>
                <c:pt idx="36">
                  <c:v>54.0</c:v>
                </c:pt>
                <c:pt idx="37">
                  <c:v>55.0</c:v>
                </c:pt>
                <c:pt idx="38">
                  <c:v>56.0</c:v>
                </c:pt>
                <c:pt idx="39">
                  <c:v>57.0</c:v>
                </c:pt>
                <c:pt idx="40">
                  <c:v>58.0</c:v>
                </c:pt>
                <c:pt idx="41">
                  <c:v>59.0</c:v>
                </c:pt>
                <c:pt idx="42">
                  <c:v>60.0</c:v>
                </c:pt>
                <c:pt idx="43">
                  <c:v>61.0</c:v>
                </c:pt>
                <c:pt idx="44">
                  <c:v>62.0</c:v>
                </c:pt>
                <c:pt idx="45">
                  <c:v>63.0</c:v>
                </c:pt>
                <c:pt idx="46">
                  <c:v>64.0</c:v>
                </c:pt>
                <c:pt idx="47">
                  <c:v>65.0</c:v>
                </c:pt>
                <c:pt idx="48">
                  <c:v>66.0</c:v>
                </c:pt>
                <c:pt idx="49">
                  <c:v>67.0</c:v>
                </c:pt>
                <c:pt idx="50">
                  <c:v>68.0</c:v>
                </c:pt>
                <c:pt idx="51">
                  <c:v>69.0</c:v>
                </c:pt>
                <c:pt idx="52">
                  <c:v>70.0</c:v>
                </c:pt>
                <c:pt idx="53">
                  <c:v>71.0</c:v>
                </c:pt>
                <c:pt idx="54">
                  <c:v>72.0</c:v>
                </c:pt>
                <c:pt idx="55">
                  <c:v>73.0</c:v>
                </c:pt>
                <c:pt idx="56">
                  <c:v>74.0</c:v>
                </c:pt>
                <c:pt idx="57">
                  <c:v>75.0</c:v>
                </c:pt>
                <c:pt idx="58">
                  <c:v>76.0</c:v>
                </c:pt>
                <c:pt idx="59">
                  <c:v>77.0</c:v>
                </c:pt>
                <c:pt idx="60">
                  <c:v>78.0</c:v>
                </c:pt>
                <c:pt idx="61">
                  <c:v>79.0</c:v>
                </c:pt>
                <c:pt idx="62">
                  <c:v>80.0</c:v>
                </c:pt>
                <c:pt idx="63">
                  <c:v>81.0</c:v>
                </c:pt>
                <c:pt idx="64">
                  <c:v>82.0</c:v>
                </c:pt>
                <c:pt idx="65">
                  <c:v>83.0</c:v>
                </c:pt>
                <c:pt idx="66">
                  <c:v>84.0</c:v>
                </c:pt>
                <c:pt idx="67">
                  <c:v>85.0</c:v>
                </c:pt>
                <c:pt idx="68">
                  <c:v>86.0</c:v>
                </c:pt>
                <c:pt idx="69">
                  <c:v>87.0</c:v>
                </c:pt>
                <c:pt idx="70">
                  <c:v>88.0</c:v>
                </c:pt>
                <c:pt idx="71">
                  <c:v>89.0</c:v>
                </c:pt>
                <c:pt idx="72">
                  <c:v>90.0</c:v>
                </c:pt>
                <c:pt idx="73">
                  <c:v>91.0</c:v>
                </c:pt>
                <c:pt idx="74">
                  <c:v>92.0</c:v>
                </c:pt>
                <c:pt idx="75">
                  <c:v>93.0</c:v>
                </c:pt>
                <c:pt idx="76">
                  <c:v>94.0</c:v>
                </c:pt>
                <c:pt idx="77">
                  <c:v>95.0</c:v>
                </c:pt>
                <c:pt idx="78">
                  <c:v>96.0</c:v>
                </c:pt>
                <c:pt idx="79">
                  <c:v>97.0</c:v>
                </c:pt>
                <c:pt idx="80">
                  <c:v>98.0</c:v>
                </c:pt>
                <c:pt idx="81">
                  <c:v>99.0</c:v>
                </c:pt>
                <c:pt idx="82">
                  <c:v>100.0</c:v>
                </c:pt>
              </c:numCache>
            </c:numRef>
          </c:cat>
          <c:val>
            <c:numRef>
              <c:f>Sheet1!$B$5:$B$87</c:f>
              <c:numCache>
                <c:formatCode>General</c:formatCode>
                <c:ptCount val="83"/>
                <c:pt idx="0">
                  <c:v>0.0</c:v>
                </c:pt>
                <c:pt idx="1">
                  <c:v>5.0</c:v>
                </c:pt>
                <c:pt idx="2">
                  <c:v>46.0</c:v>
                </c:pt>
                <c:pt idx="3">
                  <c:v>90.0</c:v>
                </c:pt>
                <c:pt idx="4">
                  <c:v>218.0</c:v>
                </c:pt>
                <c:pt idx="5">
                  <c:v>472.0</c:v>
                </c:pt>
                <c:pt idx="6">
                  <c:v>702.0</c:v>
                </c:pt>
                <c:pt idx="7">
                  <c:v>820.0</c:v>
                </c:pt>
                <c:pt idx="8">
                  <c:v>914.0</c:v>
                </c:pt>
                <c:pt idx="9">
                  <c:v>1036.0</c:v>
                </c:pt>
                <c:pt idx="10">
                  <c:v>988.0</c:v>
                </c:pt>
                <c:pt idx="11">
                  <c:v>816.0</c:v>
                </c:pt>
                <c:pt idx="12">
                  <c:v>784.0</c:v>
                </c:pt>
                <c:pt idx="13">
                  <c:v>748.0</c:v>
                </c:pt>
                <c:pt idx="14">
                  <c:v>624.0</c:v>
                </c:pt>
                <c:pt idx="15">
                  <c:v>688.0</c:v>
                </c:pt>
                <c:pt idx="16">
                  <c:v>484.0</c:v>
                </c:pt>
                <c:pt idx="17">
                  <c:v>496.0</c:v>
                </c:pt>
                <c:pt idx="18">
                  <c:v>466.0</c:v>
                </c:pt>
                <c:pt idx="19">
                  <c:v>484.0</c:v>
                </c:pt>
                <c:pt idx="20">
                  <c:v>506.0</c:v>
                </c:pt>
                <c:pt idx="21">
                  <c:v>426.0</c:v>
                </c:pt>
                <c:pt idx="22">
                  <c:v>400.0</c:v>
                </c:pt>
                <c:pt idx="23">
                  <c:v>464.0</c:v>
                </c:pt>
                <c:pt idx="24">
                  <c:v>408.0</c:v>
                </c:pt>
                <c:pt idx="25">
                  <c:v>444.0</c:v>
                </c:pt>
                <c:pt idx="26">
                  <c:v>384.0</c:v>
                </c:pt>
                <c:pt idx="27">
                  <c:v>446.0</c:v>
                </c:pt>
                <c:pt idx="28">
                  <c:v>424.0</c:v>
                </c:pt>
                <c:pt idx="29">
                  <c:v>408.0</c:v>
                </c:pt>
                <c:pt idx="30">
                  <c:v>416.0</c:v>
                </c:pt>
                <c:pt idx="31">
                  <c:v>396.0</c:v>
                </c:pt>
                <c:pt idx="32">
                  <c:v>382.0</c:v>
                </c:pt>
                <c:pt idx="33">
                  <c:v>430.0</c:v>
                </c:pt>
                <c:pt idx="34">
                  <c:v>424.0</c:v>
                </c:pt>
                <c:pt idx="35">
                  <c:v>384.0</c:v>
                </c:pt>
                <c:pt idx="36">
                  <c:v>392.0</c:v>
                </c:pt>
                <c:pt idx="37">
                  <c:v>378.0</c:v>
                </c:pt>
                <c:pt idx="38">
                  <c:v>352.0</c:v>
                </c:pt>
                <c:pt idx="39">
                  <c:v>348.0</c:v>
                </c:pt>
                <c:pt idx="40">
                  <c:v>312.0</c:v>
                </c:pt>
                <c:pt idx="41">
                  <c:v>308.0</c:v>
                </c:pt>
                <c:pt idx="42">
                  <c:v>312.0</c:v>
                </c:pt>
                <c:pt idx="43">
                  <c:v>286.0</c:v>
                </c:pt>
                <c:pt idx="44">
                  <c:v>240.0</c:v>
                </c:pt>
                <c:pt idx="45">
                  <c:v>222.0</c:v>
                </c:pt>
                <c:pt idx="46">
                  <c:v>266.0</c:v>
                </c:pt>
                <c:pt idx="47">
                  <c:v>204.0</c:v>
                </c:pt>
                <c:pt idx="48">
                  <c:v>92.0</c:v>
                </c:pt>
                <c:pt idx="49">
                  <c:v>110.0</c:v>
                </c:pt>
                <c:pt idx="50">
                  <c:v>84.0</c:v>
                </c:pt>
                <c:pt idx="51">
                  <c:v>79.0</c:v>
                </c:pt>
                <c:pt idx="52">
                  <c:v>66.0</c:v>
                </c:pt>
                <c:pt idx="53">
                  <c:v>70.0</c:v>
                </c:pt>
                <c:pt idx="54">
                  <c:v>53.0</c:v>
                </c:pt>
                <c:pt idx="55">
                  <c:v>51.0</c:v>
                </c:pt>
                <c:pt idx="56">
                  <c:v>51.0</c:v>
                </c:pt>
                <c:pt idx="57">
                  <c:v>41.0</c:v>
                </c:pt>
                <c:pt idx="58">
                  <c:v>29.0</c:v>
                </c:pt>
                <c:pt idx="59">
                  <c:v>28.0</c:v>
                </c:pt>
                <c:pt idx="60">
                  <c:v>19.0</c:v>
                </c:pt>
                <c:pt idx="61">
                  <c:v>22.0</c:v>
                </c:pt>
                <c:pt idx="62">
                  <c:v>12.0</c:v>
                </c:pt>
                <c:pt idx="63">
                  <c:v>13.0</c:v>
                </c:pt>
                <c:pt idx="64">
                  <c:v>4.0</c:v>
                </c:pt>
                <c:pt idx="65">
                  <c:v>9.0</c:v>
                </c:pt>
                <c:pt idx="66">
                  <c:v>3.0</c:v>
                </c:pt>
                <c:pt idx="67">
                  <c:v>1.0</c:v>
                </c:pt>
                <c:pt idx="68">
                  <c:v>1.0</c:v>
                </c:pt>
                <c:pt idx="69">
                  <c:v>2.0</c:v>
                </c:pt>
                <c:pt idx="70">
                  <c:v>1.0</c:v>
                </c:pt>
                <c:pt idx="71">
                  <c:v>0.0</c:v>
                </c:pt>
                <c:pt idx="72">
                  <c:v>1.0</c:v>
                </c:pt>
                <c:pt idx="73">
                  <c:v>0.0</c:v>
                </c:pt>
                <c:pt idx="74">
                  <c:v>1.0</c:v>
                </c:pt>
                <c:pt idx="75">
                  <c:v>0.0</c:v>
                </c:pt>
                <c:pt idx="76">
                  <c:v>1.0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A6-B548-A563-8E011A212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4742832"/>
        <c:axId val="654516704"/>
      </c:barChart>
      <c:catAx>
        <c:axId val="65474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654516704"/>
        <c:crosses val="autoZero"/>
        <c:auto val="1"/>
        <c:lblAlgn val="ctr"/>
        <c:lblOffset val="100"/>
        <c:tickLblSkip val="2"/>
        <c:noMultiLvlLbl val="0"/>
      </c:catAx>
      <c:valAx>
        <c:axId val="654516704"/>
        <c:scaling>
          <c:orientation val="minMax"/>
          <c:max val="1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654742832"/>
        <c:crosses val="autoZero"/>
        <c:crossBetween val="between"/>
        <c:majorUnit val="100.0"/>
      </c:valAx>
      <c:spPr>
        <a:solidFill>
          <a:schemeClr val="accent5"/>
        </a:solidFill>
      </c:spPr>
    </c:plotArea>
    <c:plotVisOnly val="1"/>
    <c:dispBlanksAs val="gap"/>
    <c:showDLblsOverMax val="0"/>
  </c:chart>
  <c:spPr>
    <a:solidFill>
      <a:schemeClr val="accent5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F2DA3026-DFE3-0D43-906D-11E2EF175628}" type="datetime1">
              <a:rPr lang="en-US"/>
              <a:pPr>
                <a:defRPr/>
              </a:pPr>
              <a:t>5/8/19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D71CAD20-510B-704C-AD99-F8A02DBD45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4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5A4206D7-E259-824F-8228-47AC672375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9806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ＭＳ Ｐゴシック" pitchFamily="1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9" charset="0"/>
        <a:ea typeface="ＭＳ Ｐゴシック" pitchFamily="1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1</a:t>
            </a:fld>
            <a:endParaRPr lang="en-GB" sz="12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0681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11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11</a:t>
            </a:fld>
            <a:endParaRPr lang="en-GB" sz="12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2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12</a:t>
            </a:fld>
            <a:endParaRPr lang="en-GB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12</a:t>
            </a:fld>
            <a:endParaRPr lang="en-GB" sz="120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8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7947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4161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491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9909F9-11D6-AC45-A032-6370EC95E0DC}" type="slidenum">
              <a:rPr lang="en-GB">
                <a:solidFill>
                  <a:srgbClr val="000000"/>
                </a:solidFill>
              </a:rPr>
              <a:pPr/>
              <a:t>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2EA65A8-4ABD-E64C-9540-1A709243955F}" type="slidenum">
              <a:rPr lang="en-GB" sz="1200">
                <a:solidFill>
                  <a:srgbClr val="000000"/>
                </a:solidFill>
              </a:rPr>
              <a:pPr algn="r"/>
              <a:t>19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14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9909F9-11D6-AC45-A032-6370EC95E0DC}" type="slidenum">
              <a:rPr lang="en-GB">
                <a:solidFill>
                  <a:srgbClr val="000000"/>
                </a:solidFill>
              </a:rPr>
              <a:pPr/>
              <a:t>20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1506" name="Rectangle 7"/>
          <p:cNvSpPr txBox="1">
            <a:spLocks noGrp="1" noChangeArrowheads="1"/>
          </p:cNvSpPr>
          <p:nvPr/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2EA65A8-4ABD-E64C-9540-1A709243955F}" type="slidenum">
              <a:rPr lang="en-GB" sz="1200">
                <a:solidFill>
                  <a:srgbClr val="000000"/>
                </a:solidFill>
              </a:rPr>
              <a:pPr algn="r"/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06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7DD5D-0689-774E-8C17-783F37D428AD}" type="slidenum">
              <a:rPr lang="en-GB">
                <a:solidFill>
                  <a:prstClr val="black"/>
                </a:solidFill>
              </a:rPr>
              <a:pPr/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52017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63067146-9EED-8349-9667-F0A4C566D693}" type="slidenum">
              <a:rPr lang="en-GB" sz="1200">
                <a:solidFill>
                  <a:prstClr val="black"/>
                </a:solidFill>
              </a:rPr>
              <a:pPr algn="r" eaLnBrk="0" hangingPunct="0"/>
              <a:t>22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93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/>
              <a:pPr/>
              <a:t>2</a:t>
            </a:fld>
            <a:endParaRPr lang="en-GB" dirty="0"/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66ABDDD2-2266-1E4D-AD49-39AAE94C9749}" type="slidenum">
              <a:rPr lang="en-GB" sz="1200"/>
              <a:pPr algn="r"/>
              <a:t>2</a:t>
            </a:fld>
            <a:endParaRPr lang="en-GB" sz="1200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97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6B613-228C-244E-996A-6B01092BF939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384DB91-2A12-EB44-BBA8-9B8987FC1698}" type="slidenum">
              <a:rPr lang="en-GB" sz="1200">
                <a:solidFill>
                  <a:prstClr val="black"/>
                </a:solidFill>
              </a:rPr>
              <a:pPr algn="r"/>
              <a:t>3</a:t>
            </a:fld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----- Meeting Notes (09/01/2013 14:16) -----</a:t>
            </a:r>
          </a:p>
          <a:p>
            <a:pPr eaLnBrk="1" hangingPunct="1"/>
            <a:r>
              <a:rPr lang="en-US" dirty="0"/>
              <a:t>nnn</a:t>
            </a:r>
          </a:p>
        </p:txBody>
      </p:sp>
    </p:spTree>
    <p:extLst>
      <p:ext uri="{BB962C8B-B14F-4D97-AF65-F5344CB8AC3E}">
        <p14:creationId xmlns:p14="http://schemas.microsoft.com/office/powerpoint/2010/main" val="113425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A5D128A-3E69-5F44-A86B-D76C803C69A5}" type="slidenum">
              <a:rPr lang="en-GB" sz="1200" b="1"/>
              <a:pPr algn="r" eaLnBrk="0" hangingPunct="0"/>
              <a:t>4</a:t>
            </a:fld>
            <a:endParaRPr lang="en-GB" sz="1200" b="1" dirty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43BC2B4-9EB5-4D47-BF2A-BE3B46079873}" type="slidenum">
              <a:rPr lang="en-GB" sz="1200"/>
              <a:pPr algn="r"/>
              <a:t>4</a:t>
            </a:fld>
            <a:endParaRPr lang="en-GB" sz="1200" dirty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142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A5D128A-3E69-5F44-A86B-D76C803C69A5}" type="slidenum">
              <a:rPr lang="en-GB" sz="1200" b="1"/>
              <a:pPr algn="r" eaLnBrk="0" hangingPunct="0"/>
              <a:t>5</a:t>
            </a:fld>
            <a:endParaRPr lang="en-GB" sz="1200" b="1" dirty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43BC2B4-9EB5-4D47-BF2A-BE3B46079873}" type="slidenum">
              <a:rPr lang="en-GB" sz="1200"/>
              <a:pPr algn="r"/>
              <a:t>5</a:t>
            </a:fld>
            <a:endParaRPr lang="en-GB" sz="1200" dirty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84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D7708C-2297-4FAE-A4B8-63969080678C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/>
              <a:t>6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4112" cy="3724275"/>
          </a:xfrm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852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CB41C-0744-6743-8CF0-B2273F0D3840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5027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FEB48-A73F-DF40-B351-798596E54F83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454A460E-CC64-D142-BCBF-9AD3FECBD24F}" type="slidenum">
              <a:rPr lang="en-GB" sz="1200"/>
              <a:pPr algn="r" eaLnBrk="0" hangingPunct="0"/>
              <a:t>8</a:t>
            </a:fld>
            <a:endParaRPr lang="en-GB" sz="1200"/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CH">
                <a:latin typeface="Arial" charset="0"/>
                <a:ea typeface="ＭＳ Ｐゴシック" charset="-128"/>
                <a:cs typeface="ＭＳ Ｐゴシック" charset="-128"/>
              </a:rPr>
              <a:t>60 Grössenordnungen</a:t>
            </a:r>
          </a:p>
        </p:txBody>
      </p:sp>
    </p:spTree>
    <p:extLst>
      <p:ext uri="{BB962C8B-B14F-4D97-AF65-F5344CB8AC3E}">
        <p14:creationId xmlns:p14="http://schemas.microsoft.com/office/powerpoint/2010/main" val="348422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FC93C-9DB3-8F4E-AA34-AF3CE5B6042D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GB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68E2002-60AE-2145-B876-134F9FFAC958}" type="slidenum">
              <a:rPr lang="en-GB" sz="1200"/>
              <a:pPr algn="r" eaLnBrk="0" hangingPunct="0"/>
              <a:t>9</a:t>
            </a:fld>
            <a:endParaRPr lang="en-GB" sz="1200" dirty="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75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A8C01-0A37-2448-9BA5-7289468EE6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268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059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83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024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83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51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545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16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793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356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April 17,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S. Myers VIP Prof S. Gaskell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77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1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45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601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76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55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49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3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9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0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80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99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US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-3951"/>
            <a:ext cx="9144000" cy="6893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r>
              <a:rPr lang="en-GB"/>
              <a:t>S. Myers VIP Prof S. Gaskell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fld id="{BCD80EBE-9844-8249-A766-B820430A37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GB" dirty="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kumimoji="1" lang="en-US" dirty="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0"/>
            <a:ext cx="9144000" cy="689399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9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50FD8-1F27-954B-85A9-E4167D76EA60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BA9FA-CB6D-5F4C-AC31-B9F935A17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7.pn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8" Type="http://schemas.openxmlformats.org/officeDocument/2006/relationships/image" Target="../media/image6.png"/><Relationship Id="rId9" Type="http://schemas.openxmlformats.org/officeDocument/2006/relationships/image" Target="../media/image41.png"/><Relationship Id="rId10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emf"/><Relationship Id="rId6" Type="http://schemas.openxmlformats.org/officeDocument/2006/relationships/image" Target="../media/image46.png"/><Relationship Id="rId7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4.pn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7.jpe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4.png"/><Relationship Id="rId8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55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-4318" y="0"/>
            <a:ext cx="9161277" cy="6870958"/>
          </a:xfrm>
          <a:prstGeom prst="rect">
            <a:avLst/>
          </a:prstGeom>
          <a:effectLst>
            <a:innerShdw blurRad="38100" dist="50800" dir="2700000">
              <a:prstClr val="black"/>
            </a:innerShdw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79512" y="619567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</a:t>
            </a:r>
            <a:r>
              <a:rPr lang="en-GB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en-GB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                </a:t>
            </a:r>
            <a:r>
              <a:rPr lang="en-GB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Accelerating Science and Innovation</a:t>
            </a:r>
            <a:endParaRPr lang="en-GB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6096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Welcome</a:t>
            </a:r>
            <a:endParaRPr lang="pt-PT" sz="4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814403"/>
            <a:ext cx="1043597" cy="1043597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="" xmlns:a16="http://schemas.microsoft.com/office/drawing/2014/main" id="{D8E75801-DAC5-B64E-A764-28C4C8F17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9" y="1811066"/>
            <a:ext cx="91440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Introduction to CERN</a:t>
            </a:r>
          </a:p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CERN-India Collaboration Perspectives</a:t>
            </a:r>
          </a:p>
          <a:p>
            <a:pPr algn="ctr"/>
            <a:endParaRPr lang="en-US" i="1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Emmanuel Tsesmelis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Principal Physicist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Head of Associate Member and Non-Member State Relations</a:t>
            </a:r>
          </a:p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Inaugural Event of </a:t>
            </a:r>
            <a:r>
              <a:rPr lang="en-US" sz="2000" dirty="0" err="1" smtClean="0">
                <a:solidFill>
                  <a:srgbClr val="FFFF00"/>
                </a:solidFill>
              </a:rPr>
              <a:t>Vigyan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Samagan</a:t>
            </a:r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8 May 2019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Mumbai, India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1" r="8784" b="30569"/>
          <a:stretch/>
        </p:blipFill>
        <p:spPr>
          <a:xfrm>
            <a:off x="611560" y="703389"/>
            <a:ext cx="7878073" cy="4237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8928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+mj-lt"/>
              </a:rPr>
              <a:t>Discovery 2012, Nobel Prize in Physics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4987041"/>
            <a:ext cx="77048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chemeClr val="accent1"/>
                </a:solidFill>
                <a:latin typeface="+mn-lt"/>
              </a:rPr>
              <a:t>The Nobel Prize in Physics 2013 was awarded jointly to François Englert and Peter W. Higgs </a:t>
            </a:r>
            <a:r>
              <a:rPr lang="en-US" sz="1800" i="1" dirty="0">
                <a:solidFill>
                  <a:schemeClr val="accent1"/>
                </a:solidFill>
                <a:latin typeface="+mn-lt"/>
              </a:rPr>
              <a:t>"for the theoretical discovery of a mechanism that contributes to our understanding of the origin of mass of subatomic particles, and which recently was </a:t>
            </a:r>
            <a:r>
              <a:rPr lang="en-US" sz="1800" i="1" dirty="0">
                <a:solidFill>
                  <a:srgbClr val="00FF00"/>
                </a:solidFill>
                <a:latin typeface="+mn-lt"/>
              </a:rPr>
              <a:t>confirmed through the discovery of the predicted fundamental particle, by the ATLAS and CMS experiments at CERN's Large Hadron Collider”.</a:t>
            </a:r>
            <a:endParaRPr lang="en-US" sz="1800" dirty="0">
              <a:solidFill>
                <a:srgbClr val="00FF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682654"/>
            <a:ext cx="1772816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6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7391400" cy="685800"/>
          </a:xfrm>
          <a:effectLst>
            <a:outerShdw blurRad="38100" dist="38100" dir="2700000" algn="tl" rotWithShape="0">
              <a:prstClr val="black"/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sz="3200" dirty="0">
                <a:solidFill>
                  <a:schemeClr val="accent1"/>
                </a:solidFill>
                <a:effectLst>
                  <a:outerShdw blurRad="50800" dist="38100" dir="2700000">
                    <a:srgbClr val="000000"/>
                  </a:outerShdw>
                </a:effectLst>
                <a:ea typeface="+mj-ea"/>
                <a:cs typeface="+mj-cs"/>
              </a:rPr>
              <a:t>CERN: Particle Physics and Innovation</a:t>
            </a: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524000"/>
            <a:ext cx="8458200" cy="9144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FF00"/>
              </a:buClr>
              <a:buFont typeface="Wingdings" charset="2"/>
              <a:buChar char="q"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charset="-128"/>
                <a:cs typeface="ＭＳ Ｐゴシック" charset="-128"/>
              </a:rPr>
              <a:t>nterfacing</a:t>
            </a: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ea typeface="ＭＳ Ｐゴシック" charset="-128"/>
                <a:cs typeface="ＭＳ Ｐゴシック" charset="-128"/>
              </a:rPr>
              <a:t> between fundamental science and key technological developments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0" y="0"/>
            <a:ext cx="1714500" cy="1304925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6" descr="Screen shot 2011-04-17 at 17.36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064" y="2416769"/>
            <a:ext cx="5208336" cy="936031"/>
          </a:xfrm>
          <a:prstGeom prst="rect">
            <a:avLst/>
          </a:prstGeom>
          <a:effectLst>
            <a:outerShdw blurRad="38100" dist="38100" dir="2700000">
              <a:srgbClr val="000000"/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57200" y="3849469"/>
            <a:ext cx="8686800" cy="2627531"/>
            <a:chOff x="457200" y="3849469"/>
            <a:chExt cx="8686800" cy="2627531"/>
          </a:xfrm>
        </p:grpSpPr>
        <p:grpSp>
          <p:nvGrpSpPr>
            <p:cNvPr id="19" name="Group 18"/>
            <p:cNvGrpSpPr/>
            <p:nvPr/>
          </p:nvGrpSpPr>
          <p:grpSpPr>
            <a:xfrm>
              <a:off x="457200" y="3849469"/>
              <a:ext cx="8686800" cy="2627531"/>
              <a:chOff x="457200" y="3849469"/>
              <a:chExt cx="8686800" cy="2627531"/>
            </a:xfrm>
          </p:grpSpPr>
          <p:sp>
            <p:nvSpPr>
              <p:cNvPr id="14" name="Rectangle 1028"/>
              <p:cNvSpPr txBox="1">
                <a:spLocks noChangeArrowheads="1"/>
              </p:cNvSpPr>
              <p:nvPr/>
            </p:nvSpPr>
            <p:spPr bwMode="auto">
              <a:xfrm>
                <a:off x="457200" y="3849469"/>
                <a:ext cx="8686800" cy="76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ts val="1200"/>
                  </a:spcAft>
                  <a:buClr>
                    <a:srgbClr val="FFFF00"/>
                  </a:buClr>
                  <a:buSzPct val="75000"/>
                  <a:buFont typeface="Wingdings" charset="2"/>
                  <a:buChar char="q"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  <a:uLnTx/>
                    <a:uFillTx/>
                    <a:latin typeface="+mn-lt"/>
                    <a:ea typeface="ＭＳ Ｐゴシック" charset="-128"/>
                    <a:cs typeface="ＭＳ Ｐゴシック" charset="-128"/>
                  </a:rPr>
                  <a:t>CERN Technologies and Innovation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uLnTx/>
                  <a:uFillTx/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  <p:pic>
            <p:nvPicPr>
              <p:cNvPr id="15" name="Picture 2" descr="Capture-003924web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14400" y="4382869"/>
                <a:ext cx="2138192" cy="1469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707882" y="5877272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Detecting particles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2000" y="5830669"/>
                <a:ext cx="243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Accelerating particle beams</a:t>
                </a:r>
              </a:p>
            </p:txBody>
          </p:sp>
          <p:pic>
            <p:nvPicPr>
              <p:cNvPr id="21" name="Picture 1033" descr="Grid_globe_V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858000" y="4395827"/>
                <a:ext cx="1716921" cy="1447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705600" y="5830669"/>
                <a:ext cx="1981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Large-scale computing (Grid)</a:t>
                </a:r>
              </a:p>
            </p:txBody>
          </p:sp>
          <p:sp>
            <p:nvSpPr>
              <p:cNvPr id="24" name="Left-Right Arrow 23"/>
              <p:cNvSpPr/>
              <p:nvPr/>
            </p:nvSpPr>
            <p:spPr bwMode="auto">
              <a:xfrm>
                <a:off x="6012160" y="4916269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5" name="Left-Right Arrow 24"/>
              <p:cNvSpPr/>
              <p:nvPr/>
            </p:nvSpPr>
            <p:spPr bwMode="auto">
              <a:xfrm>
                <a:off x="3265128" y="4916269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tx2">
                      <a:lumMod val="20000"/>
                      <a:lumOff val="80000"/>
                    </a:schemeClr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pic>
          <p:nvPicPr>
            <p:cNvPr id="23" name="Picture 22" descr="cms_event.jpe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328703"/>
              <a:ext cx="1662621" cy="1582047"/>
            </a:xfrm>
            <a:prstGeom prst="rect">
              <a:avLst/>
            </a:prstGeom>
            <a:effectLst>
              <a:outerShdw blurRad="38100" dist="38100" dir="2700000" algn="tl" rotWithShape="0">
                <a:prstClr val="black"/>
              </a:outerShdw>
            </a:effec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90452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marL="342900" indent="-342900"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sym typeface="Wingdings"/>
              </a:rPr>
              <a:t>Medical Application as an Example of Particle Physics Spin-off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805136"/>
            <a:ext cx="910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Combining Physics, ICT, Biology and Medicine to fight cancer</a:t>
            </a:r>
          </a:p>
        </p:txBody>
      </p:sp>
      <p:grpSp>
        <p:nvGrpSpPr>
          <p:cNvPr id="2" name="Group 45"/>
          <p:cNvGrpSpPr/>
          <p:nvPr/>
        </p:nvGrpSpPr>
        <p:grpSpPr>
          <a:xfrm>
            <a:off x="0" y="1811477"/>
            <a:ext cx="9144000" cy="2303323"/>
            <a:chOff x="0" y="1811477"/>
            <a:chExt cx="9144000" cy="2303323"/>
          </a:xfrm>
        </p:grpSpPr>
        <p:pic>
          <p:nvPicPr>
            <p:cNvPr id="15" name="Picture 2" descr="Capture-003924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828800"/>
              <a:ext cx="2138192" cy="146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0" y="3276600"/>
              <a:ext cx="32766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Accelerating particle beams</a:t>
              </a:r>
            </a:p>
            <a:p>
              <a:pPr algn="ctr"/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~30’000 accelerators worldwide</a:t>
              </a:r>
            </a:p>
            <a:p>
              <a:pPr algn="ctr"/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~17’000 used for medicine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8700" y="1811477"/>
              <a:ext cx="2772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Hadron Therapy</a:t>
              </a:r>
            </a:p>
          </p:txBody>
        </p:sp>
        <p:pic>
          <p:nvPicPr>
            <p:cNvPr id="42" name="Picture 41" descr="Screen shot 2011-04-17 at 23.47.59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81600" y="2438401"/>
              <a:ext cx="1178821" cy="1143000"/>
            </a:xfrm>
            <a:prstGeom prst="rect">
              <a:avLst/>
            </a:prstGeom>
          </p:spPr>
        </p:pic>
        <p:pic>
          <p:nvPicPr>
            <p:cNvPr id="43" name="Picture 42" descr="Screen shot 2011-04-17 at 23.48.1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0799" y="2438400"/>
              <a:ext cx="1136633" cy="1143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20000" y="2438400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Leadership in Ion Beam Therapy now in Europe and Japan</a:t>
              </a:r>
              <a:endParaRPr lang="en-GB" sz="12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25" name="Left-Right Arrow 24"/>
            <p:cNvSpPr/>
            <p:nvPr/>
          </p:nvSpPr>
          <p:spPr bwMode="auto">
            <a:xfrm>
              <a:off x="2627784" y="1890000"/>
              <a:ext cx="658800" cy="396000"/>
            </a:xfrm>
            <a:prstGeom prst="leftRightArrow">
              <a:avLst/>
            </a:prstGeom>
            <a:gradFill flip="none" rotWithShape="1">
              <a:gsLst>
                <a:gs pos="21000">
                  <a:schemeClr val="tx2">
                    <a:lumMod val="20000"/>
                    <a:lumOff val="80000"/>
                  </a:schemeClr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3" name="Group 31"/>
            <p:cNvGrpSpPr/>
            <p:nvPr/>
          </p:nvGrpSpPr>
          <p:grpSpPr>
            <a:xfrm>
              <a:off x="3423998" y="2438400"/>
              <a:ext cx="1630315" cy="1219200"/>
              <a:chOff x="3347798" y="2438400"/>
              <a:chExt cx="1630315" cy="1219200"/>
            </a:xfrm>
          </p:grpSpPr>
          <p:grpSp>
            <p:nvGrpSpPr>
              <p:cNvPr id="4" name="Group 43"/>
              <p:cNvGrpSpPr/>
              <p:nvPr/>
            </p:nvGrpSpPr>
            <p:grpSpPr>
              <a:xfrm>
                <a:off x="3352800" y="2438400"/>
                <a:ext cx="1625313" cy="1219200"/>
                <a:chOff x="6705600" y="2209518"/>
                <a:chExt cx="1625313" cy="1219200"/>
              </a:xfrm>
            </p:grpSpPr>
            <p:pic>
              <p:nvPicPr>
                <p:cNvPr id="39" name="Picture 8" descr="single_spot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6705600" y="2209518"/>
                  <a:ext cx="1625313" cy="1219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1" name="Rectangle 40"/>
                <p:cNvSpPr/>
                <p:nvPr/>
              </p:nvSpPr>
              <p:spPr>
                <a:xfrm>
                  <a:off x="7315200" y="2209518"/>
                  <a:ext cx="99060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eaLnBrk="1" hangingPunct="1"/>
                  <a:r>
                    <a:rPr lang="en-GB" sz="1400" dirty="0">
                      <a:solidFill>
                        <a:srgbClr val="FFFF00"/>
                      </a:solidFill>
                      <a:effectLst>
                        <a:outerShdw blurRad="38100" dist="38100" dir="2700000" algn="tl" rotWithShape="0">
                          <a:prstClr val="black"/>
                        </a:outerShdw>
                      </a:effectLst>
                    </a:rPr>
                    <a:t>Tumour Target</a:t>
                  </a: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3347798" y="3048000"/>
                <a:ext cx="6908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Protons</a:t>
                </a:r>
              </a:p>
              <a:p>
                <a:r>
                  <a:rPr lang="en-GB" sz="1000" dirty="0">
                    <a:solidFill>
                      <a:schemeClr val="accent1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light ions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3352800" y="3591580"/>
              <a:ext cx="426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&gt;100’000 patients treated worldwide  (45 facilities)</a:t>
              </a:r>
            </a:p>
            <a:p>
              <a:r>
                <a:rPr lang="en-US" sz="1400" dirty="0">
                  <a:solidFill>
                    <a:srgbClr val="FFFF00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rPr>
                <a:t>&gt;50’000 patients treated in Europe  (14 facilities)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86400" y="3352800"/>
              <a:ext cx="552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X-ray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7248" y="3380601"/>
              <a:ext cx="6979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protons</a:t>
              </a:r>
            </a:p>
          </p:txBody>
        </p:sp>
      </p:grpSp>
      <p:grpSp>
        <p:nvGrpSpPr>
          <p:cNvPr id="5" name="Group 2"/>
          <p:cNvGrpSpPr/>
          <p:nvPr/>
        </p:nvGrpSpPr>
        <p:grpSpPr>
          <a:xfrm>
            <a:off x="395536" y="4293096"/>
            <a:ext cx="8596064" cy="2374684"/>
            <a:chOff x="395536" y="4293096"/>
            <a:chExt cx="8596064" cy="2374684"/>
          </a:xfrm>
        </p:grpSpPr>
        <p:grpSp>
          <p:nvGrpSpPr>
            <p:cNvPr id="6" name="Group 46"/>
            <p:cNvGrpSpPr/>
            <p:nvPr/>
          </p:nvGrpSpPr>
          <p:grpSpPr>
            <a:xfrm>
              <a:off x="395536" y="4707578"/>
              <a:ext cx="8596064" cy="1960202"/>
              <a:chOff x="395536" y="4707578"/>
              <a:chExt cx="8596064" cy="1960202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95536" y="6183868"/>
                <a:ext cx="2438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Detecting particles </a:t>
                </a:r>
              </a:p>
            </p:txBody>
          </p:sp>
          <p:sp>
            <p:nvSpPr>
              <p:cNvPr id="30" name="Left-Right Arrow 29"/>
              <p:cNvSpPr/>
              <p:nvPr/>
            </p:nvSpPr>
            <p:spPr bwMode="auto">
              <a:xfrm>
                <a:off x="2819400" y="4800600"/>
                <a:ext cx="658800" cy="396000"/>
              </a:xfrm>
              <a:prstGeom prst="leftRightArrow">
                <a:avLst/>
              </a:prstGeom>
              <a:gradFill flip="none" rotWithShape="1">
                <a:gsLst>
                  <a:gs pos="21000">
                    <a:schemeClr val="tx2">
                      <a:lumMod val="20000"/>
                      <a:lumOff val="80000"/>
                    </a:schemeClr>
                  </a:gs>
                  <a:gs pos="100000">
                    <a:srgbClr val="FFFF00"/>
                  </a:gs>
                </a:gsLst>
                <a:lin ang="0" scaled="1"/>
                <a:tileRect/>
              </a:gradFill>
              <a:ln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06220" y="4707578"/>
                <a:ext cx="14621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>
                    <a:solidFill>
                      <a:srgbClr val="FFFF00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Imaging</a:t>
                </a:r>
              </a:p>
            </p:txBody>
          </p:sp>
          <p:pic>
            <p:nvPicPr>
              <p:cNvPr id="33" name="Picture 32" descr="Screen shot 2011-04-17 at 23.19.02.png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486400" y="5323253"/>
                <a:ext cx="1101946" cy="1153747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224964" y="4876800"/>
                <a:ext cx="15568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800" dirty="0">
                    <a:solidFill>
                      <a:srgbClr val="CCFFCC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PET Scanner</a:t>
                </a:r>
              </a:p>
            </p:txBody>
          </p:sp>
          <p:pic>
            <p:nvPicPr>
              <p:cNvPr id="38" name="Picture 1032" descr="PET_Alzheimer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756400" y="4953000"/>
                <a:ext cx="2235200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2915816" y="5257800"/>
                <a:ext cx="25705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 algn="tl" rotWithShape="0">
                        <a:prstClr val="black"/>
                      </a:outerShdw>
                    </a:effectLst>
                  </a:rPr>
                  <a:t>Clinical trial in Portugal, France and Italy for new breast imaging system (ClearPEM)</a:t>
                </a:r>
                <a:endParaRPr lang="en-GB" sz="1200" dirty="0">
                  <a:solidFill>
                    <a:srgbClr val="FFFFFF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</a:endParaRPr>
              </a:p>
            </p:txBody>
          </p:sp>
          <p:pic>
            <p:nvPicPr>
              <p:cNvPr id="37" name="Picture 36" descr="Screen shot 2011-04-18 at 11.02.26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27160" y="5943599"/>
                <a:ext cx="1371600" cy="724181"/>
              </a:xfrm>
              <a:prstGeom prst="rect">
                <a:avLst/>
              </a:prstGeom>
            </p:spPr>
          </p:pic>
        </p:grpSp>
        <p:pic>
          <p:nvPicPr>
            <p:cNvPr id="48" name="Picture 47" descr="cms_event.jpe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4293096"/>
              <a:ext cx="1944216" cy="1849995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768722" y="1238257"/>
            <a:ext cx="587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Developing collaboration India and CERN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432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20865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/>
              </a:rPr>
              <a:t>The Worldwide LHC Computing Grid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7504" y="1676399"/>
            <a:ext cx="8928992" cy="3618875"/>
            <a:chOff x="104039" y="1676399"/>
            <a:chExt cx="9369079" cy="3618875"/>
          </a:xfrm>
          <a:effectLst>
            <a:outerShdw blurRad="38100" dist="38100" dir="2700000" algn="tl" rotWithShape="0">
              <a:prstClr val="black"/>
            </a:outerShdw>
          </a:effectLst>
        </p:grpSpPr>
        <p:sp>
          <p:nvSpPr>
            <p:cNvPr id="5" name="TextBox 4"/>
            <p:cNvSpPr txBox="1"/>
            <p:nvPr/>
          </p:nvSpPr>
          <p:spPr>
            <a:xfrm>
              <a:off x="104039" y="3501008"/>
              <a:ext cx="23157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Tier-1: permanent storage, reprocessing,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analysis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039" y="1676399"/>
              <a:ext cx="23157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Tier-0 </a:t>
              </a:r>
              <a:b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</a:b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(CERN and Hungary): </a:t>
              </a:r>
              <a:b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</a:b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data recording, reconstruction and distribution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039" y="4572000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Tier-2: simulation,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end-user analysis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39518" y="3955197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&gt; 2 million jobs/day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39518" y="2502716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750k </a:t>
              </a: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CPU cores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54973" y="3162454"/>
              <a:ext cx="1902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800 PB of storage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39518" y="1694749"/>
              <a:ext cx="2133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&gt;170 sites in, </a:t>
              </a:r>
              <a:b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</a:b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42 countries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99633" y="4710499"/>
              <a:ext cx="1813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prstClr val="white"/>
                  </a:solidFill>
                  <a:latin typeface="+mn-lt"/>
                  <a:ea typeface="+mn-ea"/>
                  <a:cs typeface="+mn-cs"/>
                </a:rPr>
                <a:t>35 GB/s global transfers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25403" y="5445224"/>
            <a:ext cx="7695069" cy="1585049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70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WLCG: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70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An International collaboration to distribute and analyse LHC data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70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Integrates computer centres worldwide that provide computing and storage resource into a single infrastructure accessible by all LHC physicists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GB" sz="1700" dirty="0">
              <a:solidFill>
                <a:srgbClr val="FFFF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 descr="Gri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79" y="607172"/>
            <a:ext cx="5328593" cy="49955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99513" y="629605"/>
            <a:ext cx="3197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Tier-2 TIFR &amp; VECC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Future </a:t>
            </a:r>
            <a:r>
              <a:rPr lang="en-US" dirty="0" smtClean="0">
                <a:solidFill>
                  <a:srgbClr val="FFFF00"/>
                </a:solidFill>
              </a:rPr>
              <a:t>Tier-1 in India?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48"/>
          <p:cNvCxnSpPr>
            <a:cxnSpLocks noChangeShapeType="1"/>
          </p:cNvCxnSpPr>
          <p:nvPr/>
        </p:nvCxnSpPr>
        <p:spPr bwMode="auto">
          <a:xfrm flipH="1">
            <a:off x="2836001" y="5654675"/>
            <a:ext cx="3143307" cy="535014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1475656" y="136525"/>
            <a:ext cx="6200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CERN Education Activities</a:t>
            </a:r>
          </a:p>
        </p:txBody>
      </p:sp>
      <p:cxnSp>
        <p:nvCxnSpPr>
          <p:cNvPr id="46084" name="Straight Connector 42"/>
          <p:cNvCxnSpPr>
            <a:cxnSpLocks noChangeShapeType="1"/>
          </p:cNvCxnSpPr>
          <p:nvPr/>
        </p:nvCxnSpPr>
        <p:spPr bwMode="auto">
          <a:xfrm>
            <a:off x="1619250" y="1842236"/>
            <a:ext cx="2304678" cy="1237731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2" name="TextBox 28"/>
          <p:cNvSpPr txBox="1">
            <a:spLocks noChangeArrowheads="1"/>
          </p:cNvSpPr>
          <p:nvPr/>
        </p:nvSpPr>
        <p:spPr bwMode="auto">
          <a:xfrm>
            <a:off x="222301" y="1196752"/>
            <a:ext cx="2984500" cy="701675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Scientists at CERN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Academic Training Programme</a:t>
            </a:r>
          </a:p>
        </p:txBody>
      </p:sp>
      <p:cxnSp>
        <p:nvCxnSpPr>
          <p:cNvPr id="46083" name="Straight Connector 48"/>
          <p:cNvCxnSpPr>
            <a:cxnSpLocks noChangeShapeType="1"/>
          </p:cNvCxnSpPr>
          <p:nvPr/>
        </p:nvCxnSpPr>
        <p:spPr bwMode="auto">
          <a:xfrm flipH="1">
            <a:off x="2538304" y="3926294"/>
            <a:ext cx="1880620" cy="102950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</p:cxnSp>
      <p:sp>
        <p:nvSpPr>
          <p:cNvPr id="46093" name="TextBox 29"/>
          <p:cNvSpPr txBox="1">
            <a:spLocks noChangeArrowheads="1"/>
          </p:cNvSpPr>
          <p:nvPr/>
        </p:nvSpPr>
        <p:spPr bwMode="auto">
          <a:xfrm>
            <a:off x="3282156" y="2810668"/>
            <a:ext cx="3594100" cy="11906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Young Researchers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School of High Energy Physics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School of  Computing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Accelerator School</a:t>
            </a:r>
          </a:p>
        </p:txBody>
      </p:sp>
      <p:cxnSp>
        <p:nvCxnSpPr>
          <p:cNvPr id="46082" name="Straight Connector 53"/>
          <p:cNvCxnSpPr>
            <a:cxnSpLocks noChangeShapeType="1"/>
          </p:cNvCxnSpPr>
          <p:nvPr/>
        </p:nvCxnSpPr>
        <p:spPr bwMode="auto">
          <a:xfrm flipH="1" flipV="1">
            <a:off x="2617508" y="5181600"/>
            <a:ext cx="3250276" cy="3932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6094" name="TextBox 30"/>
          <p:cNvSpPr txBox="1">
            <a:spLocks noChangeArrowheads="1"/>
          </p:cNvSpPr>
          <p:nvPr/>
        </p:nvSpPr>
        <p:spPr bwMode="auto">
          <a:xfrm>
            <a:off x="222301" y="4421169"/>
            <a:ext cx="2395207" cy="95410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Undergraduates</a:t>
            </a:r>
          </a:p>
          <a:p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Summer Students</a:t>
            </a:r>
          </a:p>
          <a:p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Programme</a:t>
            </a:r>
          </a:p>
        </p:txBody>
      </p:sp>
      <p:pic>
        <p:nvPicPr>
          <p:cNvPr id="31" name="Picture 30" descr="Screen shot 2010-08-28 at 15.40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1" y="2852936"/>
            <a:ext cx="2765523" cy="1492033"/>
          </a:xfrm>
          <a:prstGeom prst="rect">
            <a:avLst/>
          </a:prstGeom>
          <a:effectLst>
            <a:outerShdw blurRad="50800" dist="38100" dir="2700000">
              <a:srgbClr val="000000"/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148" y="4797152"/>
            <a:ext cx="19812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46095" name="TextBox 31"/>
          <p:cNvSpPr txBox="1">
            <a:spLocks noChangeArrowheads="1"/>
          </p:cNvSpPr>
          <p:nvPr/>
        </p:nvSpPr>
        <p:spPr bwMode="auto">
          <a:xfrm>
            <a:off x="5715000" y="5181600"/>
            <a:ext cx="3429000" cy="9461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Teacher Schools</a:t>
            </a:r>
          </a:p>
          <a:p>
            <a:r>
              <a:rPr lang="en-US" sz="1600" dirty="0">
                <a:solidFill>
                  <a:schemeClr val="accent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International and National Programmes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12D27DE-D6DC-4B4E-9DF7-26BB55C51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329" y="2564904"/>
            <a:ext cx="1805874" cy="25543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29329" y="4111517"/>
            <a:ext cx="2267744" cy="692497"/>
          </a:xfrm>
          <a:prstGeom prst="rect">
            <a:avLst/>
          </a:prstGeom>
          <a:noFill/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CERN </a:t>
            </a:r>
            <a:b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</a:br>
            <a: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School of Physics </a:t>
            </a:r>
            <a:br>
              <a:rPr lang="en-US" sz="1350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</a:br>
            <a:r>
              <a:rPr lang="en-US" sz="12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</a:rPr>
              <a:t>Italy, June-July 2018</a:t>
            </a:r>
          </a:p>
        </p:txBody>
      </p:sp>
      <p:sp>
        <p:nvSpPr>
          <p:cNvPr id="28" name="TextBox 28"/>
          <p:cNvSpPr txBox="1">
            <a:spLocks noChangeArrowheads="1"/>
          </p:cNvSpPr>
          <p:nvPr/>
        </p:nvSpPr>
        <p:spPr bwMode="auto">
          <a:xfrm>
            <a:off x="755576" y="5780758"/>
            <a:ext cx="2238113" cy="707886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Public visitors</a:t>
            </a:r>
          </a:p>
          <a:p>
            <a:r>
              <a:rPr lang="en-US" sz="1600" dirty="0">
                <a:solidFill>
                  <a:srgbClr val="F3F3F3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135 thousand per year</a:t>
            </a:r>
          </a:p>
        </p:txBody>
      </p:sp>
      <p:grpSp>
        <p:nvGrpSpPr>
          <p:cNvPr id="24" name="Grouper 18"/>
          <p:cNvGrpSpPr/>
          <p:nvPr/>
        </p:nvGrpSpPr>
        <p:grpSpPr>
          <a:xfrm>
            <a:off x="4082675" y="1060618"/>
            <a:ext cx="4752528" cy="1477328"/>
            <a:chOff x="3995936" y="1052736"/>
            <a:chExt cx="4752528" cy="1477328"/>
          </a:xfrm>
        </p:grpSpPr>
        <p:grpSp>
          <p:nvGrpSpPr>
            <p:cNvPr id="25" name="Grouper 22"/>
            <p:cNvGrpSpPr/>
            <p:nvPr/>
          </p:nvGrpSpPr>
          <p:grpSpPr>
            <a:xfrm>
              <a:off x="6239498" y="1056089"/>
              <a:ext cx="2508966" cy="1463774"/>
              <a:chOff x="6239498" y="1056089"/>
              <a:chExt cx="2508966" cy="1463774"/>
            </a:xfrm>
          </p:grpSpPr>
          <p:pic>
            <p:nvPicPr>
              <p:cNvPr id="34" name="Picture 20" descr="Screen shot 2011-06-01 at 00.05.34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39498" y="1056089"/>
                <a:ext cx="2508966" cy="1449600"/>
              </a:xfrm>
              <a:prstGeom prst="rect">
                <a:avLst/>
              </a:prstGeom>
              <a:effectLst>
                <a:outerShdw sx="1000" sy="1000">
                  <a:srgbClr val="000000"/>
                </a:outerShdw>
              </a:effectLst>
            </p:spPr>
          </p:pic>
          <p:sp>
            <p:nvSpPr>
              <p:cNvPr id="35" name="TextBox 21"/>
              <p:cNvSpPr txBox="1"/>
              <p:nvPr/>
            </p:nvSpPr>
            <p:spPr>
              <a:xfrm>
                <a:off x="6284997" y="1073313"/>
                <a:ext cx="2463467" cy="1446550"/>
              </a:xfrm>
              <a:prstGeom prst="rect">
                <a:avLst/>
              </a:prstGeom>
              <a:noFill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r" eaLnBrk="1" hangingPunct="1">
                  <a:defRPr/>
                </a:pPr>
                <a:r>
                  <a:rPr lang="en-US" sz="1400" dirty="0">
                    <a:solidFill>
                      <a:srgbClr val="FFFF00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Latin American School of High-Energy Physics</a:t>
                </a:r>
              </a:p>
              <a:p>
                <a:pPr algn="r" eaLnBrk="1" hangingPunct="1">
                  <a:defRPr/>
                </a:pP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endParaRPr>
              </a:p>
              <a:p>
                <a:pPr algn="r" eaLnBrk="1" hangingPunct="1">
                  <a:defRPr/>
                </a:pPr>
                <a:endParaRPr lang="en-US" sz="12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endParaRPr>
              </a:p>
              <a:p>
                <a:pPr algn="r" eaLnBrk="1" hangingPunct="1">
                  <a:defRPr/>
                </a:pP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Ibarra, Ecuador, 2015</a:t>
                </a:r>
              </a:p>
              <a:p>
                <a:pPr algn="r">
                  <a:defRPr/>
                </a:pPr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50800" dist="50800" dir="5400000" algn="ctr" rotWithShape="0">
                        <a:schemeClr val="accent4"/>
                      </a:outerShdw>
                    </a:effectLst>
                  </a:rPr>
                  <a:t>San Juan del Rio, Mexico, 2017</a:t>
                </a:r>
              </a:p>
              <a:p>
                <a:pPr algn="r">
                  <a:defRPr/>
                </a:pPr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50800" dist="50800" dir="5400000" algn="ctr" rotWithShape="0">
                        <a:schemeClr val="accent4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Córdoba, Argentina 2019</a:t>
                </a:r>
              </a:p>
            </p:txBody>
          </p:sp>
        </p:grpSp>
        <p:grpSp>
          <p:nvGrpSpPr>
            <p:cNvPr id="26" name="Grouper 23"/>
            <p:cNvGrpSpPr/>
            <p:nvPr/>
          </p:nvGrpSpPr>
          <p:grpSpPr>
            <a:xfrm>
              <a:off x="3995936" y="1052736"/>
              <a:ext cx="2164431" cy="1477328"/>
              <a:chOff x="4139952" y="1056799"/>
              <a:chExt cx="2164431" cy="1477328"/>
            </a:xfrm>
          </p:grpSpPr>
          <p:pic>
            <p:nvPicPr>
              <p:cNvPr id="29" name="Picture 26" descr="kashii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1066799"/>
                <a:ext cx="2164431" cy="1442953"/>
              </a:xfrm>
              <a:prstGeom prst="rect">
                <a:avLst/>
              </a:prstGeom>
            </p:spPr>
          </p:pic>
          <p:sp>
            <p:nvSpPr>
              <p:cNvPr id="32" name="TextBox 29"/>
              <p:cNvSpPr txBox="1"/>
              <p:nvPr/>
            </p:nvSpPr>
            <p:spPr>
              <a:xfrm>
                <a:off x="4139952" y="1056799"/>
                <a:ext cx="208823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/>
                <a:r>
                  <a:rPr lang="en-US" sz="1400" dirty="0">
                    <a:solidFill>
                      <a:srgbClr val="FFFF0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Asia-Europe-Pacific School of High-Energy Physics </a:t>
                </a:r>
              </a:p>
              <a:p>
                <a:pPr eaLnBrk="1" hangingPunct="1"/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  <a:latin typeface="Arial" charset="0"/>
                    <a:ea typeface="ＭＳ Ｐゴシック" charset="-128"/>
                  </a:rPr>
                  <a:t>Fukuoka, Japan, 2012</a:t>
                </a:r>
              </a:p>
              <a:p>
                <a:pPr eaLnBrk="1" hangingPunct="1"/>
                <a:r>
                  <a:rPr lang="en-US" sz="1200" dirty="0" err="1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</a:rPr>
                  <a:t>Puri</a:t>
                </a:r>
                <a:r>
                  <a:rPr lang="en-US" sz="1200" dirty="0">
                    <a:solidFill>
                      <a:srgbClr val="FFFFFF"/>
                    </a:solidFill>
                    <a:effectLst>
                      <a:outerShdw blurRad="38100" dist="38100" dir="2700000">
                        <a:srgbClr val="000000"/>
                      </a:outerShdw>
                    </a:effectLst>
                  </a:rPr>
                  <a:t>, India, 2014</a:t>
                </a:r>
              </a:p>
              <a:p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chemeClr val="accent4"/>
                      </a:outerShdw>
                    </a:effectLst>
                  </a:rPr>
                  <a:t>2016 Beijing, China</a:t>
                </a:r>
              </a:p>
              <a:p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rgbClr val="000000"/>
                      </a:outerShdw>
                    </a:effectLst>
                  </a:rPr>
                  <a:t>2018 </a:t>
                </a:r>
                <a:r>
                  <a:rPr lang="en-US" sz="1200" dirty="0" err="1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rgbClr val="000000"/>
                      </a:outerShdw>
                    </a:effectLst>
                  </a:rPr>
                  <a:t>Quy</a:t>
                </a:r>
                <a:r>
                  <a:rPr lang="en-US" sz="1200" dirty="0">
                    <a:solidFill>
                      <a:schemeClr val="accent1"/>
                    </a:solidFill>
                    <a:effectLst>
                      <a:outerShdw blurRad="38100" dist="38100" dir="2700000" algn="ctr" rotWithShape="0">
                        <a:srgbClr val="000000"/>
                      </a:outerShdw>
                    </a:effectLst>
                  </a:rPr>
                  <a:t> Nhon, Vietnam</a:t>
                </a:r>
              </a:p>
            </p:txBody>
          </p:sp>
        </p:grpSp>
      </p:grpSp>
      <p:sp>
        <p:nvSpPr>
          <p:cNvPr id="27" name="Oval 8"/>
          <p:cNvSpPr/>
          <p:nvPr/>
        </p:nvSpPr>
        <p:spPr bwMode="auto">
          <a:xfrm>
            <a:off x="3881846" y="1898427"/>
            <a:ext cx="1684502" cy="234429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b="1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231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1B0EF4-9081-8142-8788-9B4C57D88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1080000"/>
            <a:ext cx="8460000" cy="581323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9863" y="1494000"/>
            <a:ext cx="16941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sp>
        <p:nvSpPr>
          <p:cNvPr id="7" name="Oval 4"/>
          <p:cNvSpPr/>
          <p:nvPr/>
        </p:nvSpPr>
        <p:spPr bwMode="auto">
          <a:xfrm>
            <a:off x="684000" y="5877272"/>
            <a:ext cx="1223704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noFill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0" y="76200"/>
            <a:ext cx="91472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 Teacher </a:t>
            </a:r>
            <a:r>
              <a:rPr lang="en-US" sz="4000" dirty="0" err="1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Programme</a:t>
            </a:r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7E38AA7-6466-EF43-92F5-9C5E7A390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1474096"/>
            <a:ext cx="3491880" cy="279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1" y="260648"/>
            <a:ext cx="8435280" cy="7620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CERN-South Asia Teacher Training 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7773987" cy="2872995"/>
          </a:xfrm>
        </p:spPr>
      </p:pic>
      <p:sp>
        <p:nvSpPr>
          <p:cNvPr id="5" name="TextBox 4"/>
          <p:cNvSpPr txBox="1"/>
          <p:nvPr/>
        </p:nvSpPr>
        <p:spPr>
          <a:xfrm>
            <a:off x="1" y="4581128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Shiv </a:t>
            </a:r>
            <a:r>
              <a:rPr lang="en-US" sz="1800" dirty="0" err="1">
                <a:solidFill>
                  <a:schemeClr val="accent1"/>
                </a:solidFill>
              </a:rPr>
              <a:t>Nadar</a:t>
            </a:r>
            <a:r>
              <a:rPr lang="en-US" sz="1800" dirty="0">
                <a:solidFill>
                  <a:schemeClr val="accent1"/>
                </a:solidFill>
              </a:rPr>
              <a:t> S</a:t>
            </a:r>
            <a:r>
              <a:rPr lang="en-US" sz="1800" dirty="0" smtClean="0">
                <a:solidFill>
                  <a:schemeClr val="accent1"/>
                </a:solidFill>
              </a:rPr>
              <a:t>chool (Delhi) hosted </a:t>
            </a:r>
            <a:r>
              <a:rPr lang="en-US" sz="1800" dirty="0" smtClean="0">
                <a:solidFill>
                  <a:srgbClr val="FFFF00"/>
                </a:solidFill>
              </a:rPr>
              <a:t>1</a:t>
            </a:r>
            <a:r>
              <a:rPr lang="en-US" sz="1800" baseline="30000" dirty="0" smtClean="0">
                <a:solidFill>
                  <a:srgbClr val="FFFF00"/>
                </a:solidFill>
              </a:rPr>
              <a:t>st</a:t>
            </a:r>
            <a:r>
              <a:rPr lang="en-US" sz="1800" dirty="0" smtClean="0">
                <a:solidFill>
                  <a:srgbClr val="FFFF00"/>
                </a:solidFill>
              </a:rPr>
              <a:t> South </a:t>
            </a:r>
            <a:r>
              <a:rPr lang="en-US" sz="1800" dirty="0">
                <a:solidFill>
                  <a:srgbClr val="FFFF00"/>
                </a:solidFill>
              </a:rPr>
              <a:t>Asia Science Education </a:t>
            </a:r>
            <a:r>
              <a:rPr lang="en-US" sz="1800" dirty="0" err="1" smtClean="0">
                <a:solidFill>
                  <a:srgbClr val="FFFF00"/>
                </a:solidFill>
              </a:rPr>
              <a:t>Programme</a:t>
            </a:r>
            <a:endParaRPr lang="en-US" sz="1800" dirty="0" smtClean="0">
              <a:solidFill>
                <a:srgbClr val="FFFF00"/>
              </a:solidFill>
            </a:endParaRPr>
          </a:p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in </a:t>
            </a:r>
            <a:r>
              <a:rPr lang="en-US" sz="1800" dirty="0">
                <a:solidFill>
                  <a:schemeClr val="accent1"/>
                </a:solidFill>
              </a:rPr>
              <a:t>collaboration with </a:t>
            </a:r>
            <a:r>
              <a:rPr lang="en-US" sz="1800" dirty="0" smtClean="0">
                <a:solidFill>
                  <a:schemeClr val="accent1"/>
                </a:solidFill>
              </a:rPr>
              <a:t>CERN (22-26 April 2019)</a:t>
            </a:r>
          </a:p>
          <a:p>
            <a:pPr algn="ctr"/>
            <a:endParaRPr lang="en-US" sz="1800" dirty="0">
              <a:solidFill>
                <a:schemeClr val="accent1"/>
              </a:solidFill>
            </a:endParaRPr>
          </a:p>
          <a:p>
            <a:pPr algn="ctr"/>
            <a:r>
              <a:rPr lang="en-US" sz="160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Outcome of </a:t>
            </a:r>
            <a:r>
              <a:rPr lang="en-US" sz="1600" dirty="0" smtClean="0">
                <a:solidFill>
                  <a:srgbClr val="FFFF00"/>
                </a:solidFill>
                <a:ea typeface="Arial" charset="0"/>
                <a:cs typeface="Arial" charset="0"/>
              </a:rPr>
              <a:t>SAHEPI</a:t>
            </a:r>
            <a:r>
              <a:rPr lang="en-US" sz="160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 (South Asian High Energy Physics Instrumentation Workshop on Detector</a:t>
            </a:r>
          </a:p>
          <a:p>
            <a:pPr algn="ctr"/>
            <a:r>
              <a:rPr lang="en-US" sz="160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 Technologies and Instrumentation) </a:t>
            </a:r>
            <a:r>
              <a:rPr lang="mr-IN" sz="160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–</a:t>
            </a:r>
            <a:r>
              <a:rPr lang="en-US" sz="1600" dirty="0" smtClean="0">
                <a:solidFill>
                  <a:schemeClr val="accent1"/>
                </a:solidFill>
                <a:ea typeface="Arial" charset="0"/>
                <a:cs typeface="Arial" charset="0"/>
              </a:rPr>
              <a:t> First two meetings in Kathmandu (2017) and Colombo (2019)</a:t>
            </a:r>
            <a:endParaRPr lang="en-GB" sz="1600" dirty="0">
              <a:solidFill>
                <a:schemeClr val="accent1"/>
              </a:solidFill>
              <a:ea typeface="Arial" charset="0"/>
              <a:cs typeface="Arial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858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611560" y="188640"/>
            <a:ext cx="623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Summer Students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210E95-FE0F-314E-8D49-6C847362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1080000"/>
            <a:ext cx="8460000" cy="5802521"/>
          </a:xfrm>
          <a:prstGeom prst="rect">
            <a:avLst/>
          </a:prstGeom>
        </p:spPr>
      </p:pic>
      <p:sp>
        <p:nvSpPr>
          <p:cNvPr id="7" name="Oval 4"/>
          <p:cNvSpPr/>
          <p:nvPr/>
        </p:nvSpPr>
        <p:spPr bwMode="auto">
          <a:xfrm>
            <a:off x="684000" y="6165304"/>
            <a:ext cx="1151696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noFill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216" y="188640"/>
            <a:ext cx="2696784" cy="13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Beamline for Schools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798" y="5157192"/>
            <a:ext cx="81820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High-school students from the </a:t>
            </a:r>
            <a:r>
              <a:rPr lang="en-US" sz="1600" dirty="0" smtClean="0">
                <a:solidFill>
                  <a:srgbClr val="FFFF00"/>
                </a:solidFill>
              </a:rPr>
              <a:t>R.N</a:t>
            </a:r>
            <a:r>
              <a:rPr lang="en-US" sz="1600" dirty="0">
                <a:solidFill>
                  <a:srgbClr val="FFFF00"/>
                </a:solidFill>
              </a:rPr>
              <a:t>. </a:t>
            </a:r>
            <a:r>
              <a:rPr lang="en-US" sz="1600" dirty="0" err="1">
                <a:solidFill>
                  <a:srgbClr val="FFFF00"/>
                </a:solidFill>
              </a:rPr>
              <a:t>Podar</a:t>
            </a:r>
            <a:r>
              <a:rPr lang="en-US" sz="1600" dirty="0">
                <a:solidFill>
                  <a:srgbClr val="FFFF00"/>
                </a:solidFill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School, </a:t>
            </a:r>
            <a:r>
              <a:rPr lang="en-US" sz="1600" dirty="0" smtClean="0">
                <a:solidFill>
                  <a:schemeClr val="accent1"/>
                </a:solidFill>
              </a:rPr>
              <a:t>Mumbai, were the</a:t>
            </a:r>
            <a:r>
              <a:rPr lang="en-US" sz="1600" dirty="0">
                <a:solidFill>
                  <a:schemeClr val="accent1"/>
                </a:solidFill>
              </a:rPr>
              <a:t> </a:t>
            </a:r>
            <a:r>
              <a:rPr lang="en-US" sz="1600" dirty="0" smtClean="0">
                <a:solidFill>
                  <a:schemeClr val="accent1"/>
                </a:solidFill>
              </a:rPr>
              <a:t>joint winners of the</a:t>
            </a:r>
          </a:p>
          <a:p>
            <a:r>
              <a:rPr lang="en-US" sz="1600" dirty="0" smtClean="0">
                <a:solidFill>
                  <a:schemeClr val="accent1"/>
                </a:solidFill>
              </a:rPr>
              <a:t>2018 Beamline </a:t>
            </a:r>
            <a:r>
              <a:rPr lang="en-US" sz="1600" dirty="0">
                <a:solidFill>
                  <a:schemeClr val="accent1"/>
                </a:solidFill>
              </a:rPr>
              <a:t>for Schools competition. </a:t>
            </a:r>
            <a:endParaRPr lang="en-US" sz="1600" dirty="0" smtClean="0">
              <a:solidFill>
                <a:schemeClr val="accent1"/>
              </a:solidFill>
            </a:endParaRPr>
          </a:p>
          <a:p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 smtClean="0">
                <a:solidFill>
                  <a:schemeClr val="accent1"/>
                </a:solidFill>
              </a:rPr>
              <a:t>Carried out </a:t>
            </a:r>
            <a:r>
              <a:rPr lang="en-US" sz="1600" dirty="0">
                <a:solidFill>
                  <a:schemeClr val="accent1"/>
                </a:solidFill>
              </a:rPr>
              <a:t>their </a:t>
            </a:r>
            <a:r>
              <a:rPr lang="en-US" sz="1600" dirty="0" smtClean="0">
                <a:solidFill>
                  <a:schemeClr val="accent1"/>
                </a:solidFill>
              </a:rPr>
              <a:t>proposed experiment </a:t>
            </a:r>
            <a:r>
              <a:rPr lang="en-US" sz="1600" dirty="0">
                <a:solidFill>
                  <a:schemeClr val="accent1"/>
                </a:solidFill>
              </a:rPr>
              <a:t>at </a:t>
            </a:r>
            <a:r>
              <a:rPr lang="en-US" sz="1600" dirty="0" smtClean="0">
                <a:solidFill>
                  <a:schemeClr val="accent1"/>
                </a:solidFill>
              </a:rPr>
              <a:t>CERN</a:t>
            </a:r>
            <a:r>
              <a:rPr lang="en-US" sz="1600" baseline="30000" dirty="0">
                <a:solidFill>
                  <a:schemeClr val="accent1"/>
                </a:solidFill>
              </a:rPr>
              <a:t> </a:t>
            </a:r>
            <a:r>
              <a:rPr lang="en-US" sz="1600" dirty="0" smtClean="0">
                <a:solidFill>
                  <a:schemeClr val="accent1"/>
                </a:solidFill>
              </a:rPr>
              <a:t>together with professional researchers.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8760"/>
            <a:ext cx="6455017" cy="3630947"/>
          </a:xfrm>
        </p:spPr>
      </p:pic>
    </p:spTree>
    <p:extLst>
      <p:ext uri="{BB962C8B-B14F-4D97-AF65-F5344CB8AC3E}">
        <p14:creationId xmlns:p14="http://schemas.microsoft.com/office/powerpoint/2010/main" val="8184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0"/>
          <p:cNvSpPr>
            <a:spLocks noGrp="1"/>
          </p:cNvSpPr>
          <p:nvPr>
            <p:ph idx="1"/>
          </p:nvPr>
        </p:nvSpPr>
        <p:spPr>
          <a:xfrm>
            <a:off x="107504" y="1365751"/>
            <a:ext cx="6968969" cy="4797896"/>
          </a:xfrm>
        </p:spPr>
        <p:txBody>
          <a:bodyPr/>
          <a:lstStyle/>
          <a:p>
            <a:pPr>
              <a:buClr>
                <a:srgbClr val="FFFF00"/>
              </a:buClr>
              <a:buFont typeface="Wingdings" charset="2"/>
              <a:buChar char="q"/>
            </a:pP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High-energy physicists from India have been participating in experiments at CERN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since the 1970s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, pioneered by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Tata Institute of Fundamental Research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(Mumbai)</a:t>
            </a:r>
          </a:p>
          <a:p>
            <a:pPr marL="0" indent="0">
              <a:buClr>
                <a:srgbClr val="FFFF00"/>
              </a:buClr>
              <a:buNone/>
            </a:pP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 typeface="Wingdings" charset="2"/>
              <a:buChar char="q"/>
            </a:pP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Today involved in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ALICE, CMS, COMPASS, ISOLDE </a:t>
            </a:r>
            <a:b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</a:br>
            <a:r>
              <a:rPr lang="en-US" sz="18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 and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nTOF experiments</a:t>
            </a:r>
          </a:p>
          <a:p>
            <a:pPr marL="0" indent="0">
              <a:buClr>
                <a:srgbClr val="FFFF00"/>
              </a:buClr>
              <a:buNone/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buClr>
                <a:srgbClr val="FFFF00"/>
              </a:buClr>
              <a:buFont typeface="Wingdings" charset="2"/>
              <a:buChar char="q"/>
            </a:pP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Important contributions to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World-Wide LHC Computing Grid</a:t>
            </a:r>
          </a:p>
          <a:p>
            <a:pPr marL="0" indent="0">
              <a:buClr>
                <a:srgbClr val="FFFF00"/>
              </a:buClr>
              <a:buNone/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lvl="0">
              <a:buClr>
                <a:srgbClr val="FFFF00"/>
              </a:buClr>
              <a:buFont typeface="Wingdings" charset="2"/>
              <a:buChar char="q"/>
            </a:pP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Important contributions to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LHC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LINAC4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&amp;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accelerator R&amp;D</a:t>
            </a:r>
          </a:p>
          <a:p>
            <a:pPr lvl="0">
              <a:buClr>
                <a:srgbClr val="FFFF00"/>
              </a:buClr>
              <a:buFont typeface="Wingdings" charset="2"/>
              <a:buChar char="q"/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ＭＳ Ｐゴシック" pitchFamily="-112" charset="-128"/>
              <a:cs typeface="ＭＳ Ｐゴシック" pitchFamily="-112" charset="-128"/>
            </a:endParaRPr>
          </a:p>
          <a:p>
            <a:pPr lvl="0">
              <a:buClr>
                <a:srgbClr val="FFFF00"/>
              </a:buClr>
              <a:buFont typeface="Wingdings" charset="2"/>
              <a:buChar char="q"/>
            </a:pPr>
            <a:r>
              <a:rPr lang="en-US" sz="18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In recognition of its contribution to the LHC Project, India became an 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Observer State </a:t>
            </a:r>
            <a:r>
              <a:rPr lang="en-US" sz="1800" dirty="0">
                <a:solidFill>
                  <a:schemeClr val="accent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ＭＳ Ｐゴシック" pitchFamily="-112" charset="-128"/>
                <a:cs typeface="ＭＳ Ｐゴシック" pitchFamily="-112" charset="-128"/>
              </a:rPr>
              <a:t>in 2002</a:t>
            </a:r>
          </a:p>
          <a:p>
            <a:pPr lvl="0">
              <a:buClr>
                <a:srgbClr val="FFFF00"/>
              </a:buClr>
              <a:buFont typeface="Wingdings" charset="2"/>
              <a:buChar char="q"/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buClr>
                <a:srgbClr val="FFFF00"/>
              </a:buClr>
              <a:buFont typeface="Wingdings" charset="2"/>
              <a:buChar char="q"/>
            </a:pPr>
            <a:r>
              <a:rPr lang="fr-CH" sz="1800" dirty="0" err="1">
                <a:solidFill>
                  <a:schemeClr val="accent5"/>
                </a:solidFill>
              </a:rPr>
              <a:t>India</a:t>
            </a:r>
            <a:r>
              <a:rPr lang="fr-CH" sz="1800" dirty="0">
                <a:solidFill>
                  <a:schemeClr val="accent5"/>
                </a:solidFill>
              </a:rPr>
              <a:t> </a:t>
            </a:r>
            <a:r>
              <a:rPr lang="fr-CH" sz="1800" dirty="0" err="1">
                <a:solidFill>
                  <a:schemeClr val="accent5"/>
                </a:solidFill>
              </a:rPr>
              <a:t>became</a:t>
            </a:r>
            <a:r>
              <a:rPr lang="fr-CH" sz="1800" dirty="0">
                <a:solidFill>
                  <a:schemeClr val="accent5"/>
                </a:solidFill>
              </a:rPr>
              <a:t> an </a:t>
            </a:r>
            <a:r>
              <a:rPr lang="fr-CH" sz="1800" dirty="0" err="1">
                <a:solidFill>
                  <a:srgbClr val="FFFF00"/>
                </a:solidFill>
              </a:rPr>
              <a:t>Associate</a:t>
            </a:r>
            <a:r>
              <a:rPr lang="fr-CH" sz="1800" dirty="0">
                <a:solidFill>
                  <a:srgbClr val="FFFF00"/>
                </a:solidFill>
              </a:rPr>
              <a:t> </a:t>
            </a:r>
            <a:r>
              <a:rPr lang="fr-CH" sz="1800" dirty="0" err="1">
                <a:solidFill>
                  <a:srgbClr val="FFFF00"/>
                </a:solidFill>
              </a:rPr>
              <a:t>Member</a:t>
            </a:r>
            <a:r>
              <a:rPr lang="fr-CH" sz="1800" dirty="0">
                <a:solidFill>
                  <a:srgbClr val="FFFF00"/>
                </a:solidFill>
              </a:rPr>
              <a:t> State </a:t>
            </a:r>
            <a:r>
              <a:rPr lang="fr-CH" sz="1800" dirty="0">
                <a:solidFill>
                  <a:schemeClr val="accent5"/>
                </a:solidFill>
              </a:rPr>
              <a:t>on </a:t>
            </a:r>
            <a:r>
              <a:rPr lang="fr-CH" sz="1800" dirty="0">
                <a:solidFill>
                  <a:schemeClr val="accent1"/>
                </a:solidFill>
              </a:rPr>
              <a:t>16 </a:t>
            </a:r>
            <a:r>
              <a:rPr lang="fr-CH" sz="1800" dirty="0" err="1">
                <a:solidFill>
                  <a:schemeClr val="accent1"/>
                </a:solidFill>
              </a:rPr>
              <a:t>January</a:t>
            </a:r>
            <a:r>
              <a:rPr lang="fr-CH" sz="1800" dirty="0">
                <a:solidFill>
                  <a:schemeClr val="accent1"/>
                </a:solidFill>
              </a:rPr>
              <a:t> </a:t>
            </a:r>
            <a:r>
              <a:rPr lang="fr-CH" sz="1800" dirty="0" smtClean="0">
                <a:solidFill>
                  <a:schemeClr val="accent1"/>
                </a:solidFill>
              </a:rPr>
              <a:t>2017</a:t>
            </a:r>
          </a:p>
          <a:p>
            <a:pPr lvl="1">
              <a:buClr>
                <a:srgbClr val="FFFF00"/>
              </a:buClr>
              <a:buFont typeface="Wingdings" charset="2"/>
              <a:buChar char="q"/>
            </a:pPr>
            <a:r>
              <a:rPr lang="fr-CH" sz="1400" dirty="0" err="1" smtClean="0">
                <a:solidFill>
                  <a:schemeClr val="accent1"/>
                </a:solidFill>
              </a:rPr>
              <a:t>Opened</a:t>
            </a:r>
            <a:r>
              <a:rPr lang="fr-CH" sz="1400" dirty="0" smtClean="0">
                <a:solidFill>
                  <a:schemeClr val="accent1"/>
                </a:solidFill>
              </a:rPr>
              <a:t> up </a:t>
            </a:r>
            <a:r>
              <a:rPr lang="fr-CH" sz="1400" dirty="0" err="1" smtClean="0">
                <a:solidFill>
                  <a:schemeClr val="accent1"/>
                </a:solidFill>
              </a:rPr>
              <a:t>opportunitiies</a:t>
            </a:r>
            <a:r>
              <a:rPr lang="fr-CH" sz="1400" dirty="0" smtClean="0">
                <a:solidFill>
                  <a:schemeClr val="accent1"/>
                </a:solidFill>
              </a:rPr>
              <a:t> for </a:t>
            </a:r>
            <a:r>
              <a:rPr lang="fr-CH" sz="1400" dirty="0" smtClean="0">
                <a:solidFill>
                  <a:srgbClr val="FFFF00"/>
                </a:solidFill>
              </a:rPr>
              <a:t>personnel </a:t>
            </a:r>
            <a:r>
              <a:rPr lang="fr-CH" sz="1400" dirty="0" err="1" smtClean="0">
                <a:solidFill>
                  <a:srgbClr val="FFFF00"/>
                </a:solidFill>
              </a:rPr>
              <a:t>recruitment</a:t>
            </a:r>
            <a:r>
              <a:rPr lang="fr-CH" sz="1400" dirty="0" smtClean="0">
                <a:solidFill>
                  <a:schemeClr val="accent1"/>
                </a:solidFill>
              </a:rPr>
              <a:t>, </a:t>
            </a:r>
            <a:r>
              <a:rPr lang="fr-CH" sz="1400" dirty="0" err="1" smtClean="0">
                <a:solidFill>
                  <a:srgbClr val="FFFF00"/>
                </a:solidFill>
              </a:rPr>
              <a:t>industrial</a:t>
            </a:r>
            <a:r>
              <a:rPr lang="fr-CH" sz="1400" dirty="0" smtClean="0">
                <a:solidFill>
                  <a:srgbClr val="FFFF00"/>
                </a:solidFill>
              </a:rPr>
              <a:t> </a:t>
            </a:r>
            <a:r>
              <a:rPr lang="fr-CH" sz="1400" dirty="0" err="1" smtClean="0">
                <a:solidFill>
                  <a:srgbClr val="FFFF00"/>
                </a:solidFill>
              </a:rPr>
              <a:t>procurement</a:t>
            </a:r>
            <a:r>
              <a:rPr lang="fr-CH" sz="1400" dirty="0" smtClean="0">
                <a:solidFill>
                  <a:srgbClr val="FFFF00"/>
                </a:solidFill>
              </a:rPr>
              <a:t> </a:t>
            </a:r>
            <a:r>
              <a:rPr lang="fr-CH" sz="1400" dirty="0" smtClean="0">
                <a:solidFill>
                  <a:schemeClr val="accent1"/>
                </a:solidFill>
              </a:rPr>
              <a:t>and </a:t>
            </a:r>
            <a:r>
              <a:rPr lang="fr-CH" sz="1400" dirty="0" err="1" smtClean="0">
                <a:solidFill>
                  <a:srgbClr val="FFFF00"/>
                </a:solidFill>
              </a:rPr>
              <a:t>education</a:t>
            </a:r>
            <a:r>
              <a:rPr lang="fr-CH" sz="1400" dirty="0" smtClean="0">
                <a:solidFill>
                  <a:srgbClr val="FFFF00"/>
                </a:solidFill>
              </a:rPr>
              <a:t> &amp; training </a:t>
            </a:r>
            <a:r>
              <a:rPr lang="fr-CH" sz="1400" dirty="0" smtClean="0">
                <a:solidFill>
                  <a:schemeClr val="accent1"/>
                </a:solidFill>
              </a:rPr>
              <a:t>programmes</a:t>
            </a:r>
            <a:r>
              <a:rPr lang="fr-CH" sz="1400" dirty="0">
                <a:solidFill>
                  <a:schemeClr val="accent1"/>
                </a:solidFill>
              </a:rPr>
              <a:t/>
            </a:r>
            <a:br>
              <a:rPr lang="fr-CH" sz="1400" dirty="0">
                <a:solidFill>
                  <a:schemeClr val="accent1"/>
                </a:solidFill>
              </a:rPr>
            </a:br>
            <a:endParaRPr lang="fr-CH" sz="1400" dirty="0">
              <a:solidFill>
                <a:schemeClr val="accent1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lvl="0">
              <a:buClr>
                <a:srgbClr val="FFFF00"/>
              </a:buClr>
              <a:buFont typeface="Wingdings" charset="2"/>
              <a:buChar char="q"/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ＭＳ Ｐゴシック" pitchFamily="-112" charset="-128"/>
              <a:cs typeface="ＭＳ Ｐゴシック" pitchFamily="-112" charset="-128"/>
            </a:endParaRPr>
          </a:p>
          <a:p>
            <a:pPr marL="0" lvl="0" indent="0">
              <a:buClr>
                <a:srgbClr val="FFFF00"/>
              </a:buClr>
              <a:buNone/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ＭＳ Ｐゴシック" pitchFamily="-112" charset="-128"/>
              <a:cs typeface="ＭＳ Ｐゴシック" pitchFamily="-112" charset="-128"/>
            </a:endParaRPr>
          </a:p>
          <a:p>
            <a:pPr marL="0" lvl="0" indent="0">
              <a:buClr>
                <a:srgbClr val="FFFF00"/>
              </a:buClr>
              <a:buNone/>
            </a:pPr>
            <a:endParaRPr lang="en-US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sz="2200" dirty="0"/>
          </a:p>
          <a:p>
            <a:endParaRPr lang="en-US" sz="2200" dirty="0"/>
          </a:p>
          <a:p>
            <a:pPr lvl="1">
              <a:buNone/>
            </a:pPr>
            <a:endParaRPr lang="en-US" sz="2200" dirty="0"/>
          </a:p>
          <a:p>
            <a:pPr lvl="1">
              <a:buNone/>
            </a:pPr>
            <a:endParaRPr lang="en-US" sz="2200" dirty="0"/>
          </a:p>
          <a:p>
            <a:pPr lvl="1">
              <a:buNone/>
            </a:pPr>
            <a:endParaRPr lang="en-US" sz="2200" dirty="0"/>
          </a:p>
        </p:txBody>
      </p:sp>
      <p:pic>
        <p:nvPicPr>
          <p:cNvPr id="10" name="Picture 73" descr="bul-pho-2007-0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288" y="2492896"/>
            <a:ext cx="1907704" cy="127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1" name="Text Box 74"/>
          <p:cNvSpPr txBox="1">
            <a:spLocks noChangeArrowheads="1"/>
          </p:cNvSpPr>
          <p:nvPr/>
        </p:nvSpPr>
        <p:spPr bwMode="auto">
          <a:xfrm>
            <a:off x="8430028" y="2492896"/>
            <a:ext cx="7021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de-CH" sz="14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rPr>
              <a:t>CMS</a:t>
            </a:r>
          </a:p>
        </p:txBody>
      </p:sp>
      <p:pic>
        <p:nvPicPr>
          <p:cNvPr id="12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6296" y="3861048"/>
            <a:ext cx="1805825" cy="118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8460432" y="3841303"/>
            <a:ext cx="5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de-CH" sz="14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rPr>
              <a:t>LHC</a:t>
            </a:r>
          </a:p>
        </p:txBody>
      </p:sp>
      <p:pic>
        <p:nvPicPr>
          <p:cNvPr id="2" name="Picture 1" descr="Screen Shot 2012-06-04 at 10.41.3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/>
          <a:stretch/>
        </p:blipFill>
        <p:spPr>
          <a:xfrm>
            <a:off x="7236296" y="5142806"/>
            <a:ext cx="1787498" cy="1046972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C0C524CB-40B2-2442-9D62-E2A1EF270062}"/>
              </a:ext>
            </a:extLst>
          </p:cNvPr>
          <p:cNvGrpSpPr/>
          <p:nvPr/>
        </p:nvGrpSpPr>
        <p:grpSpPr>
          <a:xfrm>
            <a:off x="251520" y="103371"/>
            <a:ext cx="8608780" cy="769441"/>
            <a:chOff x="251520" y="103371"/>
            <a:chExt cx="8608780" cy="769441"/>
          </a:xfrm>
        </p:grpSpPr>
        <p:sp>
          <p:nvSpPr>
            <p:cNvPr id="6146" name="Rectangle 2"/>
            <p:cNvSpPr>
              <a:spLocks noChangeArrowheads="1"/>
            </p:cNvSpPr>
            <p:nvPr/>
          </p:nvSpPr>
          <p:spPr bwMode="auto">
            <a:xfrm>
              <a:off x="1600200" y="103371"/>
              <a:ext cx="62484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India and CERN</a:t>
              </a:r>
            </a:p>
          </p:txBody>
        </p:sp>
        <p:pic>
          <p:nvPicPr>
            <p:cNvPr id="5" name="Image 4">
              <a:extLst>
                <a:ext uri="{FF2B5EF4-FFF2-40B4-BE49-F238E27FC236}">
                  <a16:creationId xmlns="" xmlns:a16="http://schemas.microsoft.com/office/drawing/2014/main" id="{9668DEBF-EE34-E242-B03A-2F2AF3EE7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520" y="188640"/>
              <a:ext cx="1021152" cy="684172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="" xmlns:a16="http://schemas.microsoft.com/office/drawing/2014/main" id="{6E2C17B3-CC72-D440-A176-5B0789258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128" y="160622"/>
              <a:ext cx="684172" cy="68417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121" y="1175516"/>
            <a:ext cx="1850038" cy="1240776"/>
          </a:xfrm>
          <a:prstGeom prst="rect">
            <a:avLst/>
          </a:prstGeom>
        </p:spPr>
      </p:pic>
      <p:sp>
        <p:nvSpPr>
          <p:cNvPr id="9" name="Text Box 96"/>
          <p:cNvSpPr txBox="1">
            <a:spLocks noChangeArrowheads="1"/>
          </p:cNvSpPr>
          <p:nvPr/>
        </p:nvSpPr>
        <p:spPr bwMode="auto">
          <a:xfrm>
            <a:off x="8244408" y="1139593"/>
            <a:ext cx="7920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de-CH" sz="1400" dirty="0"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</a:rPr>
              <a:t>ALICE</a:t>
            </a:r>
          </a:p>
        </p:txBody>
      </p:sp>
    </p:spTree>
    <p:extLst>
      <p:ext uri="{BB962C8B-B14F-4D97-AF65-F5344CB8AC3E}">
        <p14:creationId xmlns:p14="http://schemas.microsoft.com/office/powerpoint/2010/main" val="419911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6705600" cy="685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The Mission of CERN</a:t>
            </a: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6172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Push back 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the frontiers of knowledge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E.g. the secrets of the Big Bang …what was the matter like within the first moments of the Universe’s existence?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Develop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new technologies for accelerators and detectors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Information technology - the Web and the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Medicine - diagnosis and therapy</a:t>
            </a:r>
            <a:endParaRPr lang="en-GB" sz="2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Train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scientists and engineers of tomorrow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Unite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people from different countries </a:t>
            </a:r>
            <a:b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</a:b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and cultures</a:t>
            </a:r>
            <a:endParaRPr lang="en-GB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8413" y="9906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 rotWithShape="1">
          <a:blip r:embed="rId4"/>
          <a:srcRect l="853" b="-1647"/>
          <a:stretch/>
        </p:blipFill>
        <p:spPr bwMode="auto">
          <a:xfrm>
            <a:off x="7175225" y="2819400"/>
            <a:ext cx="1813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3225" y="2819400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219200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0" y="0"/>
            <a:ext cx="1714500" cy="1304925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t="4680" b="15027"/>
          <a:stretch/>
        </p:blipFill>
        <p:spPr>
          <a:xfrm>
            <a:off x="6516216" y="5540069"/>
            <a:ext cx="2376264" cy="1273307"/>
          </a:xfrm>
          <a:prstGeom prst="rect">
            <a:avLst/>
          </a:prstGeom>
        </p:spPr>
      </p:pic>
      <p:grpSp>
        <p:nvGrpSpPr>
          <p:cNvPr id="4" name="Grouper 3"/>
          <p:cNvGrpSpPr/>
          <p:nvPr/>
        </p:nvGrpSpPr>
        <p:grpSpPr>
          <a:xfrm>
            <a:off x="5483225" y="4293096"/>
            <a:ext cx="3505200" cy="1128881"/>
            <a:chOff x="5483225" y="4293096"/>
            <a:chExt cx="3505200" cy="1128881"/>
          </a:xfrm>
        </p:grpSpPr>
        <p:pic>
          <p:nvPicPr>
            <p:cNvPr id="14" name="Picture 2" descr="ttps://cds.cern.ch/record/2138941/files/DSC_0088.jpg?subformat=icon-64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225" y="4293096"/>
              <a:ext cx="1692000" cy="1123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ttps://cds.cern.ch/record/2210064/files/summerstudents-5.jpg?subformat=icon-64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425" y="4293096"/>
              <a:ext cx="1692000" cy="112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910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444208" y="2636912"/>
            <a:ext cx="233997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CMS</a:t>
            </a:r>
            <a:endParaRPr lang="en-GB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eaLnBrk="1" hangingPunct="1"/>
            <a:r>
              <a:rPr lang="en-GB" sz="1400" dirty="0">
                <a:solidFill>
                  <a:schemeClr val="accent5"/>
                </a:solidFill>
              </a:rPr>
              <a:t>10 Institutes: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US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Panjab University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</a:rPr>
              <a:t>University of Delhi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US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Saha Institute, Kolkata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</a:rPr>
              <a:t>Bhabha Atomic research Centre, Mumbai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</a:rPr>
              <a:t>Tata Institute </a:t>
            </a:r>
            <a:r>
              <a:rPr lang="en-US" sz="1400" dirty="0">
                <a:solidFill>
                  <a:schemeClr val="accent5"/>
                </a:solidFill>
              </a:rPr>
              <a:t>–</a:t>
            </a:r>
            <a:r>
              <a:rPr lang="en-GB" sz="1400" dirty="0">
                <a:solidFill>
                  <a:schemeClr val="accent5"/>
                </a:solidFill>
              </a:rPr>
              <a:t> EHEP, Mumbai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</a:rPr>
              <a:t>Tata Institute </a:t>
            </a:r>
            <a:r>
              <a:rPr lang="en-US" sz="1400" dirty="0">
                <a:solidFill>
                  <a:schemeClr val="accent5"/>
                </a:solidFill>
              </a:rPr>
              <a:t>–</a:t>
            </a:r>
            <a:r>
              <a:rPr lang="en-GB" sz="1400" dirty="0">
                <a:solidFill>
                  <a:schemeClr val="accent5"/>
                </a:solidFill>
              </a:rPr>
              <a:t> HECR, Mumbai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fr-CH" sz="1400" dirty="0" err="1">
                <a:solidFill>
                  <a:schemeClr val="accent5"/>
                </a:solidFill>
              </a:rPr>
              <a:t>Nuclear</a:t>
            </a:r>
            <a:r>
              <a:rPr lang="fr-CH" sz="1400" dirty="0">
                <a:solidFill>
                  <a:schemeClr val="accent5"/>
                </a:solidFill>
              </a:rPr>
              <a:t> </a:t>
            </a:r>
            <a:r>
              <a:rPr lang="fr-CH" sz="1400" dirty="0" err="1">
                <a:solidFill>
                  <a:schemeClr val="accent5"/>
                </a:solidFill>
              </a:rPr>
              <a:t>Physics</a:t>
            </a:r>
            <a:r>
              <a:rPr lang="fr-CH" sz="1400" dirty="0">
                <a:solidFill>
                  <a:schemeClr val="accent5"/>
                </a:solidFill>
              </a:rPr>
              <a:t> Division, Mumbai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fr-CH" sz="1400" dirty="0">
                <a:solidFill>
                  <a:schemeClr val="accent5"/>
                </a:solidFill>
              </a:rPr>
              <a:t>National Institute, Odisha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fr-CH" sz="1400" dirty="0" err="1">
                <a:solidFill>
                  <a:schemeClr val="accent5"/>
                </a:solidFill>
              </a:rPr>
              <a:t>Indian</a:t>
            </a:r>
            <a:r>
              <a:rPr lang="fr-CH" sz="1400" dirty="0">
                <a:solidFill>
                  <a:schemeClr val="accent5"/>
                </a:solidFill>
              </a:rPr>
              <a:t> Institute of science, Bangalore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fr-CH" sz="1400" dirty="0" err="1">
                <a:solidFill>
                  <a:schemeClr val="accent5"/>
                </a:solidFill>
              </a:rPr>
              <a:t>Indian</a:t>
            </a:r>
            <a:r>
              <a:rPr lang="fr-CH" sz="1400" dirty="0">
                <a:solidFill>
                  <a:schemeClr val="accent5"/>
                </a:solidFill>
              </a:rPr>
              <a:t> Institute of </a:t>
            </a:r>
            <a:r>
              <a:rPr lang="fr-CH" sz="1400" dirty="0" err="1">
                <a:solidFill>
                  <a:schemeClr val="accent5"/>
                </a:solidFill>
              </a:rPr>
              <a:t>Technology</a:t>
            </a:r>
            <a:r>
              <a:rPr lang="fr-CH" sz="1400" dirty="0">
                <a:solidFill>
                  <a:schemeClr val="accent5"/>
                </a:solidFill>
              </a:rPr>
              <a:t> Madras</a:t>
            </a: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endParaRPr lang="fr-CH" sz="1400" dirty="0">
              <a:solidFill>
                <a:schemeClr val="accent5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marL="171450" indent="-171450" eaLnBrk="1" hangingPunct="1">
              <a:buClr>
                <a:srgbClr val="FFFF00"/>
              </a:buClr>
              <a:buSzPct val="75000"/>
              <a:buFont typeface="Wingdings" charset="2"/>
              <a:buChar char="²"/>
            </a:pPr>
            <a:endParaRPr lang="fr-CH" sz="1400" dirty="0">
              <a:solidFill>
                <a:schemeClr val="accent5"/>
              </a:solidFill>
            </a:endParaRPr>
          </a:p>
        </p:txBody>
      </p:sp>
      <p:pic>
        <p:nvPicPr>
          <p:cNvPr id="9" name="Picture 9" descr="CMS-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3627" y="1880278"/>
            <a:ext cx="846237" cy="8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07504" y="2060848"/>
            <a:ext cx="243840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GB" sz="1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ALICE</a:t>
            </a: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14 Institutes: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Variable Energy Cyclotron Centre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 err="1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Saha</a:t>
            </a: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 Institute of Nuclear Physics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Bose Institute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University of Calcutta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Aligarh Muslim  University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Bhubaneswar: Institute of Physics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Bhubaneswar: NISER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Panjab University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University of Guwahati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IIT Indore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Rajasthan University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University of Jammu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IIT, Bombay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r>
              <a:rPr lang="en-GB" sz="1400" dirty="0">
                <a:solidFill>
                  <a:schemeClr val="accent5"/>
                </a:solidFill>
                <a:latin typeface="Arial"/>
                <a:ea typeface="Times New Roman"/>
                <a:cs typeface="Arial"/>
              </a:rPr>
              <a:t>BARC</a:t>
            </a: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endParaRPr lang="en-GB" sz="1400" dirty="0">
              <a:solidFill>
                <a:schemeClr val="accent5"/>
              </a:solidFill>
              <a:latin typeface="Arial"/>
              <a:ea typeface="Times New Roman"/>
              <a:cs typeface="Arial"/>
            </a:endParaRPr>
          </a:p>
          <a:p>
            <a:pPr marL="171450" indent="-171450">
              <a:buClr>
                <a:srgbClr val="FFFF00"/>
              </a:buClr>
              <a:buSzPct val="75000"/>
              <a:buFont typeface="Wingdings" charset="2"/>
              <a:buChar char="²"/>
            </a:pPr>
            <a:endParaRPr lang="en-GB" sz="1400" dirty="0">
              <a:solidFill>
                <a:schemeClr val="accent5"/>
              </a:solidFill>
              <a:latin typeface="Arial"/>
              <a:ea typeface="Times New Roman"/>
              <a:cs typeface="Arial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228600" y="980728"/>
            <a:ext cx="86106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23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Strong involvement in the LHC experimental programme:</a:t>
            </a:r>
          </a:p>
          <a:p>
            <a:pPr algn="ctr"/>
            <a:r>
              <a:rPr lang="en-GB" sz="23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ALICE and CMS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842864" y="5157192"/>
            <a:ext cx="510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Innovative technologies developed</a:t>
            </a:r>
          </a:p>
          <a:p>
            <a:pPr algn="ctr"/>
            <a:r>
              <a:rPr lang="en-GB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Important contributions t</a:t>
            </a: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o detectors,  </a:t>
            </a:r>
            <a:b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</a:b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computing and physics analysis.</a:t>
            </a:r>
            <a:endParaRPr lang="en-GB" sz="1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22" name="Picture 21" descr="Screen shot 2010-03-20 at 14.25.1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492896"/>
            <a:ext cx="3818384" cy="2591628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5" name="58833587-1abf-4a84-925d-bf1e5531231c" descr="BC24B59E-CA9A-490E-9C44-2AF67BC190A1@cer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0617" y="1597302"/>
            <a:ext cx="661680" cy="89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701FD6EF-F64B-AE43-BAFA-E099233963A6}"/>
              </a:ext>
            </a:extLst>
          </p:cNvPr>
          <p:cNvGrpSpPr/>
          <p:nvPr/>
        </p:nvGrpSpPr>
        <p:grpSpPr>
          <a:xfrm>
            <a:off x="251520" y="103371"/>
            <a:ext cx="8608780" cy="769441"/>
            <a:chOff x="251520" y="103371"/>
            <a:chExt cx="8608780" cy="769441"/>
          </a:xfrm>
        </p:grpSpPr>
        <p:sp>
          <p:nvSpPr>
            <p:cNvPr id="17" name="Rectangle 2">
              <a:extLst>
                <a:ext uri="{FF2B5EF4-FFF2-40B4-BE49-F238E27FC236}">
                  <a16:creationId xmlns="" xmlns:a16="http://schemas.microsoft.com/office/drawing/2014/main" id="{A58FB2C7-A727-0045-BC6E-95955768E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103371"/>
              <a:ext cx="62484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India and CERN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="" xmlns:a16="http://schemas.microsoft.com/office/drawing/2014/main" id="{08D01579-3F7C-BD49-8D58-9CF32C8E7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520" y="188640"/>
              <a:ext cx="1021152" cy="684172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="" xmlns:a16="http://schemas.microsoft.com/office/drawing/2014/main" id="{C807B445-4067-E742-AD69-F5C7913F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128" y="160622"/>
              <a:ext cx="684172" cy="684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863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9" y="1295400"/>
            <a:ext cx="3367767" cy="4800600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45" y="1295400"/>
            <a:ext cx="3378722" cy="4800600"/>
          </a:xfrm>
        </p:spPr>
      </p:pic>
      <p:grpSp>
        <p:nvGrpSpPr>
          <p:cNvPr id="6" name="Groupe 15">
            <a:extLst>
              <a:ext uri="{FF2B5EF4-FFF2-40B4-BE49-F238E27FC236}">
                <a16:creationId xmlns="" xmlns:a16="http://schemas.microsoft.com/office/drawing/2014/main" id="{701FD6EF-F64B-AE43-BAFA-E099233963A6}"/>
              </a:ext>
            </a:extLst>
          </p:cNvPr>
          <p:cNvGrpSpPr/>
          <p:nvPr/>
        </p:nvGrpSpPr>
        <p:grpSpPr>
          <a:xfrm>
            <a:off x="251520" y="103371"/>
            <a:ext cx="8608780" cy="769441"/>
            <a:chOff x="251520" y="103371"/>
            <a:chExt cx="8608780" cy="769441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58FB2C7-A727-0045-BC6E-95955768E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103371"/>
              <a:ext cx="62484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</a:rPr>
                <a:t>India and CERN</a:t>
              </a:r>
            </a:p>
          </p:txBody>
        </p:sp>
        <p:pic>
          <p:nvPicPr>
            <p:cNvPr id="8" name="Image 22">
              <a:extLst>
                <a:ext uri="{FF2B5EF4-FFF2-40B4-BE49-F238E27FC236}">
                  <a16:creationId xmlns="" xmlns:a16="http://schemas.microsoft.com/office/drawing/2014/main" id="{08D01579-3F7C-BD49-8D58-9CF32C8E7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188640"/>
              <a:ext cx="1021152" cy="684172"/>
            </a:xfrm>
            <a:prstGeom prst="rect">
              <a:avLst/>
            </a:prstGeom>
          </p:spPr>
        </p:pic>
        <p:pic>
          <p:nvPicPr>
            <p:cNvPr id="9" name="Image 23">
              <a:extLst>
                <a:ext uri="{FF2B5EF4-FFF2-40B4-BE49-F238E27FC236}">
                  <a16:creationId xmlns="" xmlns:a16="http://schemas.microsoft.com/office/drawing/2014/main" id="{C807B445-4067-E742-AD69-F5C7913FD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128" y="160622"/>
              <a:ext cx="684172" cy="68417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19523" y="6096000"/>
            <a:ext cx="862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Participation in upgrade of LHC experiments ALICE and CMS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96" y="6475328"/>
            <a:ext cx="7917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Preparation of European Strategy for Particle Physics update (2020)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-76200" y="-76200"/>
            <a:ext cx="9347200" cy="70104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58775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                     Accelerating Science and Innovation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3453968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GB" sz="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Thank You!</a:t>
            </a:r>
            <a:br>
              <a:rPr lang="en-GB" sz="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</a:br>
            <a:endParaRPr lang="en-GB" sz="5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9" y="5608265"/>
            <a:ext cx="1043597" cy="104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9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CE1A9C4C-1871-3348-B7D6-ACA2480456CB}" type="slidenum">
              <a:rPr lang="en-US" sz="1200" b="1">
                <a:solidFill>
                  <a:srgbClr val="898989"/>
                </a:solidFill>
              </a:rPr>
              <a:pPr algn="r"/>
              <a:t>3</a:t>
            </a:fld>
            <a:endParaRPr lang="en-US" sz="1200" b="1" dirty="0">
              <a:solidFill>
                <a:srgbClr val="898989"/>
              </a:solidFill>
            </a:endParaRPr>
          </a:p>
        </p:txBody>
      </p:sp>
      <p:pic>
        <p:nvPicPr>
          <p:cNvPr id="24581" name="Picture 2" descr="flags"/>
          <p:cNvPicPr>
            <a:picLocks noChangeAspect="1" noChangeArrowheads="1"/>
          </p:cNvPicPr>
          <p:nvPr/>
        </p:nvPicPr>
        <p:blipFill>
          <a:blip r:embed="rId3" cstate="print">
            <a:lum bright="-2000" contras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726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0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CERN: founded in 1954: 12 European States</a:t>
            </a:r>
          </a:p>
          <a:p>
            <a:pPr>
              <a:defRPr/>
            </a:pPr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“Science for Peace”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Today: 23 Member States</a:t>
            </a:r>
            <a:endParaRPr lang="en-GB" sz="3200" dirty="0">
              <a:solidFill>
                <a:srgbClr val="0033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11" name="Picture 10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2" y="6285594"/>
            <a:ext cx="493870" cy="485638"/>
          </a:xfrm>
          <a:prstGeom prst="rect">
            <a:avLst/>
          </a:prstGeom>
        </p:spPr>
      </p:pic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259632" y="4077073"/>
            <a:ext cx="7952408" cy="2743074"/>
          </a:xfrm>
          <a:prstGeom prst="rect">
            <a:avLst/>
          </a:prstGeom>
          <a:gradFill rotWithShape="1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 States: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Austria, Belgium, Bulgaria, Czech Republic, Denmark, Finland, France, Germany, Greece, Hungary,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Israel,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Italy, Netherlands, Norway, Poland, Portugal,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Romania, Serbia,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Slovak Republic, Spain, Sweden, Switzerland and </a:t>
            </a:r>
            <a:b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Kingdom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Associate Members in the Pre-Stage to Membership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Cyprus, Slovenia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Member States: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India, </a:t>
            </a: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Lithuania, Pakistan, Turkey, Ukraine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 for Membership or Associate Membership:</a:t>
            </a:r>
            <a:b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Brazil, Croatia, Estonia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Observers to Council:</a:t>
            </a:r>
            <a:r>
              <a:rPr lang="en-GB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Japan, Russia, United States of America;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sz="1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Union, JINR and UNESCO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76200" y="2133600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38100" dist="38099" dir="2700000" algn="ctr" rotWithShape="0">
              <a:srgbClr val="00000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2600 staff</a:t>
            </a: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1800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Helvetica"/>
                <a:ea typeface="+mn-ea"/>
                <a:cs typeface="+mn-cs"/>
              </a:rPr>
              <a:t>other paid personnel</a:t>
            </a:r>
            <a:endParaRPr lang="en-GB" sz="2000" dirty="0">
              <a:solidFill>
                <a:srgbClr val="EAEAEA"/>
              </a:solidFill>
              <a:effectLst>
                <a:outerShdw blurRad="50800" dist="38100" dir="2700000">
                  <a:srgbClr val="000000"/>
                </a:outerShdw>
              </a:effectLst>
            </a:endParaRPr>
          </a:p>
          <a:p>
            <a:pPr marL="171450" indent="-171450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~ 14000 scientific users</a:t>
            </a:r>
          </a:p>
          <a:p>
            <a:pPr marL="171450" indent="-171450">
              <a:spcBef>
                <a:spcPct val="20000"/>
              </a:spcBef>
              <a:buSzPct val="65000"/>
              <a:defRPr/>
            </a:pP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  Budget (2019) </a:t>
            </a:r>
            <a:r>
              <a:rPr lang="en-GB" sz="200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~ 1200 </a:t>
            </a:r>
            <a:r>
              <a:rPr lang="en-GB" sz="20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MCHF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067944" y="5389241"/>
            <a:ext cx="648072" cy="2720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324153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D3FEA4-AF53-EC47-8B78-26EAC03C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80" y="737175"/>
            <a:ext cx="8460000" cy="5816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813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 Science is getting more and more global</a:t>
            </a:r>
          </a:p>
        </p:txBody>
      </p:sp>
      <p:sp>
        <p:nvSpPr>
          <p:cNvPr id="10" name="Oval 8"/>
          <p:cNvSpPr/>
          <p:nvPr/>
        </p:nvSpPr>
        <p:spPr bwMode="auto">
          <a:xfrm>
            <a:off x="432480" y="5733256"/>
            <a:ext cx="1331208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noFill/>
            </a:endParaRPr>
          </a:p>
        </p:txBody>
      </p:sp>
      <p:sp>
        <p:nvSpPr>
          <p:cNvPr id="5" name="Left Arrow 4"/>
          <p:cNvSpPr/>
          <p:nvPr/>
        </p:nvSpPr>
        <p:spPr bwMode="auto">
          <a:xfrm>
            <a:off x="1907704" y="5418932"/>
            <a:ext cx="6840760" cy="91668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Arial" pitchFamily="19" charset="0"/>
                <a:ea typeface="ＭＳ Ｐゴシック" pitchFamily="19" charset="-128"/>
                <a:cs typeface="ＭＳ Ｐゴシック" pitchFamily="19" charset="-128"/>
              </a:rPr>
              <a:t>2 STAFF, 13 FELL, 6</a:t>
            </a:r>
            <a:r>
              <a:rPr kumimoji="0" lang="en-US" sz="2000" b="0" i="0" u="none" strike="noStrike" kern="1200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19" charset="0"/>
                <a:ea typeface="ＭＳ Ｐゴシック" pitchFamily="19" charset="-128"/>
                <a:cs typeface="ＭＳ Ｐゴシック" pitchFamily="19" charset="-128"/>
              </a:rPr>
              <a:t> TECH, 1 DOCT</a:t>
            </a:r>
            <a:r>
              <a:rPr kumimoji="0" lang="en-US" sz="2000" b="0" i="0" u="none" strike="noStrike" kern="1200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19" charset="0"/>
                <a:ea typeface="ＭＳ Ｐゴシック" pitchFamily="19" charset="-128"/>
                <a:cs typeface="ＭＳ Ｐゴシック" pitchFamily="19" charset="-128"/>
              </a:rPr>
              <a:t>, 2 ADMIN</a:t>
            </a:r>
            <a:endPara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912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B42031-4889-894C-80B7-5A9043B54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2" y="737175"/>
            <a:ext cx="8460000" cy="5806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813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 Science is getting more and more global</a:t>
            </a:r>
          </a:p>
        </p:txBody>
      </p:sp>
      <p:sp>
        <p:nvSpPr>
          <p:cNvPr id="10" name="Oval 8"/>
          <p:cNvSpPr/>
          <p:nvPr/>
        </p:nvSpPr>
        <p:spPr bwMode="auto">
          <a:xfrm>
            <a:off x="476360" y="4869160"/>
            <a:ext cx="999296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99668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366430"/>
              </p:ext>
            </p:extLst>
          </p:nvPr>
        </p:nvGraphicFramePr>
        <p:xfrm>
          <a:off x="107504" y="1268760"/>
          <a:ext cx="5904656" cy="4333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954180" y="5715004"/>
            <a:ext cx="4211304" cy="36927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eaLnBrk="0" hangingPunct="0"/>
            <a:r>
              <a:rPr lang="en-US" sz="1800" dirty="0">
                <a:solidFill>
                  <a:srgbClr val="2074AC"/>
                </a:solidFill>
                <a:ea typeface="ＭＳ Ｐゴシック" pitchFamily="-112" charset="-128"/>
                <a:cs typeface="Arial" pitchFamily="34" charset="0"/>
              </a:rPr>
              <a:t>They do not all stay: where do they go?</a:t>
            </a:r>
          </a:p>
        </p:txBody>
      </p:sp>
      <p:sp>
        <p:nvSpPr>
          <p:cNvPr id="32777" name="TextBox 9"/>
          <p:cNvSpPr txBox="1">
            <a:spLocks noChangeArrowheads="1"/>
          </p:cNvSpPr>
          <p:nvPr/>
        </p:nvSpPr>
        <p:spPr bwMode="auto">
          <a:xfrm>
            <a:off x="1143000" y="-27384"/>
            <a:ext cx="7162800" cy="113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>
            <a:spAutoFit/>
          </a:bodyPr>
          <a:lstStyle/>
          <a:p>
            <a:pPr algn="ctr" eaLnBrk="0" hangingPunct="0"/>
            <a:r>
              <a:rPr lang="en-GB" sz="3200" dirty="0">
                <a:solidFill>
                  <a:schemeClr val="accent1"/>
                </a:solidFill>
                <a:ea typeface="ＭＳ Ｐゴシック" pitchFamily="-112" charset="-128"/>
                <a:cs typeface="Arial" pitchFamily="34" charset="0"/>
              </a:rPr>
              <a:t>Age Distribution of Scientists </a:t>
            </a:r>
          </a:p>
          <a:p>
            <a:pPr algn="ctr" eaLnBrk="0" hangingPunct="0"/>
            <a:r>
              <a:rPr lang="en-GB" sz="1800" dirty="0">
                <a:solidFill>
                  <a:schemeClr val="accent1"/>
                </a:solidFill>
                <a:ea typeface="ＭＳ Ｐゴシック" pitchFamily="-112" charset="-128"/>
                <a:cs typeface="Arial" pitchFamily="34" charset="0"/>
              </a:rPr>
              <a:t>- and where they go afterwards</a:t>
            </a:r>
          </a:p>
          <a:p>
            <a:endParaRPr lang="en-US" sz="18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1340768"/>
            <a:ext cx="44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ea typeface="ＭＳ Ｐゴシック" charset="0"/>
              </a:rPr>
              <a:t>27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8766" y="39237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  <a:ea typeface="ＭＳ Ｐゴシック" charset="0"/>
              </a:rPr>
              <a:t>65</a:t>
            </a:r>
          </a:p>
        </p:txBody>
      </p:sp>
      <p:pic>
        <p:nvPicPr>
          <p:cNvPr id="12" name="Picture 4" descr="NewChar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68760"/>
            <a:ext cx="2975917" cy="3384376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333840" y="1447733"/>
            <a:ext cx="2515928" cy="111717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91388" tIns="45694" rIns="91388" bIns="45694">
            <a:spAutoFit/>
          </a:bodyPr>
          <a:lstStyle/>
          <a:p>
            <a:pPr algn="ctr"/>
            <a:r>
              <a:rPr lang="en-US" sz="2000" dirty="0">
                <a:solidFill>
                  <a:srgbClr val="2074AC"/>
                </a:solidFill>
                <a:ea typeface="ＭＳ Ｐゴシック" pitchFamily="-112" charset="-128"/>
                <a:cs typeface="Arial" pitchFamily="34" charset="0"/>
              </a:rPr>
              <a:t>Today:</a:t>
            </a:r>
          </a:p>
          <a:p>
            <a:pPr algn="ctr"/>
            <a:r>
              <a:rPr lang="en-US" sz="2000" dirty="0">
                <a:solidFill>
                  <a:srgbClr val="2074AC"/>
                </a:solidFill>
                <a:ea typeface="ＭＳ Ｐゴシック" pitchFamily="-112" charset="-128"/>
                <a:cs typeface="Arial" pitchFamily="34" charset="0"/>
                <a:sym typeface="Symbol"/>
              </a:rPr>
              <a:t>&gt;30</a:t>
            </a:r>
            <a:r>
              <a:rPr lang="en-US" sz="2000" dirty="0">
                <a:solidFill>
                  <a:srgbClr val="2074AC"/>
                </a:solidFill>
                <a:ea typeface="ＭＳ Ｐゴシック" pitchFamily="-112" charset="-128"/>
                <a:cs typeface="Arial" pitchFamily="34" charset="0"/>
              </a:rPr>
              <a:t>00 PhD students</a:t>
            </a:r>
          </a:p>
          <a:p>
            <a:pPr algn="ctr"/>
            <a:r>
              <a:rPr lang="en-US" sz="2000" dirty="0">
                <a:solidFill>
                  <a:srgbClr val="2074AC"/>
                </a:solidFill>
                <a:ea typeface="ＭＳ Ｐゴシック" pitchFamily="-112" charset="-128"/>
                <a:cs typeface="Arial" pitchFamily="34" charset="0"/>
              </a:rPr>
              <a:t>in LHC experiments</a:t>
            </a:r>
          </a:p>
        </p:txBody>
      </p:sp>
    </p:spTree>
    <p:extLst>
      <p:ext uri="{BB962C8B-B14F-4D97-AF65-F5344CB8AC3E}">
        <p14:creationId xmlns:p14="http://schemas.microsoft.com/office/powerpoint/2010/main" val="49262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31749" name="Picture 3" descr="CMB_Timeline150nt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34950" y="3048000"/>
            <a:ext cx="14176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Big Bang</a:t>
            </a:r>
            <a:endParaRPr lang="de-DE" sz="2000" dirty="0">
              <a:solidFill>
                <a:schemeClr val="bg1"/>
              </a:solidFill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1751" name="Rectangle 5"/>
          <p:cNvSpPr>
            <a:spLocks noChangeArrowheads="1"/>
          </p:cNvSpPr>
          <p:nvPr/>
        </p:nvSpPr>
        <p:spPr bwMode="auto">
          <a:xfrm>
            <a:off x="0" y="16690"/>
            <a:ext cx="9144000" cy="157184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Our Scientific Challenge: </a:t>
            </a:r>
          </a:p>
          <a:p>
            <a:pPr algn="ctr"/>
            <a:r>
              <a:rPr lang="en-GB" sz="3000" dirty="0">
                <a:solidFill>
                  <a:schemeClr val="bg1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to understand the very first moments of our Universe after the Big Bang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28800" y="5524500"/>
            <a:ext cx="6826250" cy="974725"/>
            <a:chOff x="1152" y="3384"/>
            <a:chExt cx="4300" cy="614"/>
          </a:xfrm>
        </p:grpSpPr>
        <p:sp>
          <p:nvSpPr>
            <p:cNvPr id="31753" name="Line 7"/>
            <p:cNvSpPr>
              <a:spLocks noChangeShapeType="1"/>
            </p:cNvSpPr>
            <p:nvPr/>
          </p:nvSpPr>
          <p:spPr bwMode="auto">
            <a:xfrm>
              <a:off x="1152" y="3702"/>
              <a:ext cx="3648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lIns="90000" tIns="46800" rIns="90000" bIns="4680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0" name="Rectangle 8"/>
            <p:cNvSpPr>
              <a:spLocks noChangeArrowheads="1"/>
            </p:cNvSpPr>
            <p:nvPr/>
          </p:nvSpPr>
          <p:spPr bwMode="auto">
            <a:xfrm>
              <a:off x="4804" y="3552"/>
              <a:ext cx="648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Today</a:t>
              </a:r>
            </a:p>
          </p:txBody>
        </p:sp>
        <p:sp>
          <p:nvSpPr>
            <p:cNvPr id="49161" name="Rectangle 9"/>
            <p:cNvSpPr>
              <a:spLocks noChangeArrowheads="1"/>
            </p:cNvSpPr>
            <p:nvPr/>
          </p:nvSpPr>
          <p:spPr bwMode="auto">
            <a:xfrm>
              <a:off x="2106" y="3384"/>
              <a:ext cx="1602" cy="29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13.8 Billion Years</a:t>
              </a:r>
            </a:p>
          </p:txBody>
        </p:sp>
        <p:sp>
          <p:nvSpPr>
            <p:cNvPr id="49162" name="Rectangle 10"/>
            <p:cNvSpPr>
              <a:spLocks noChangeArrowheads="1"/>
            </p:cNvSpPr>
            <p:nvPr/>
          </p:nvSpPr>
          <p:spPr bwMode="auto">
            <a:xfrm>
              <a:off x="2519" y="3710"/>
              <a:ext cx="779" cy="28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10</a:t>
              </a:r>
              <a:r>
                <a:rPr lang="de-DE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28</a:t>
              </a:r>
              <a:r>
                <a:rPr lang="de-DE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cm</a:t>
              </a:r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31757" name="Line 11"/>
            <p:cNvSpPr>
              <a:spLocks noChangeShapeType="1"/>
            </p:cNvSpPr>
            <p:nvPr/>
          </p:nvSpPr>
          <p:spPr bwMode="auto">
            <a:xfrm>
              <a:off x="1152" y="3552"/>
              <a:ext cx="0" cy="2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 rot="17908534">
            <a:off x="7709453" y="3522695"/>
            <a:ext cx="739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WMAP</a:t>
            </a:r>
          </a:p>
        </p:txBody>
      </p:sp>
      <p:pic>
        <p:nvPicPr>
          <p:cNvPr id="15" name="Picture 14" descr="cern_logo_1.png"/>
          <p:cNvPicPr>
            <a:picLocks noChangeAspect="1"/>
          </p:cNvPicPr>
          <p:nvPr/>
        </p:nvPicPr>
        <p:blipFill>
          <a:blip r:embed="rId4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92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65213" y="533400"/>
            <a:ext cx="7894638" cy="5137150"/>
            <a:chOff x="671" y="362"/>
            <a:chExt cx="4973" cy="3236"/>
          </a:xfrm>
        </p:grpSpPr>
        <p:pic>
          <p:nvPicPr>
            <p:cNvPr id="33816" name="Picture 62" descr="Picture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" y="445"/>
              <a:ext cx="4657" cy="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9"/>
            <p:cNvGrpSpPr>
              <a:grpSpLocks/>
            </p:cNvGrpSpPr>
            <p:nvPr/>
          </p:nvGrpSpPr>
          <p:grpSpPr bwMode="auto">
            <a:xfrm>
              <a:off x="895" y="362"/>
              <a:ext cx="1549" cy="762"/>
              <a:chOff x="895" y="362"/>
              <a:chExt cx="1549" cy="762"/>
            </a:xfrm>
          </p:grpSpPr>
          <p:sp>
            <p:nvSpPr>
              <p:cNvPr id="33829" name="Line 67"/>
              <p:cNvSpPr>
                <a:spLocks noChangeShapeType="1"/>
              </p:cNvSpPr>
              <p:nvPr/>
            </p:nvSpPr>
            <p:spPr bwMode="auto">
              <a:xfrm rot="21300000" flipV="1">
                <a:off x="1664" y="954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0" name="Line 68"/>
              <p:cNvSpPr>
                <a:spLocks noChangeShapeType="1"/>
              </p:cNvSpPr>
              <p:nvPr/>
            </p:nvSpPr>
            <p:spPr bwMode="auto">
              <a:xfrm rot="21420000" flipV="1">
                <a:off x="895" y="554"/>
                <a:ext cx="144" cy="48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31" name="Rectangle 72"/>
              <p:cNvSpPr>
                <a:spLocks noChangeArrowheads="1"/>
              </p:cNvSpPr>
              <p:nvPr/>
            </p:nvSpPr>
            <p:spPr bwMode="auto">
              <a:xfrm>
                <a:off x="2029" y="912"/>
                <a:ext cx="4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Atom</a:t>
                </a:r>
              </a:p>
            </p:txBody>
          </p:sp>
          <p:sp>
            <p:nvSpPr>
              <p:cNvPr id="33832" name="Rectangle 73"/>
              <p:cNvSpPr>
                <a:spLocks noChangeArrowheads="1"/>
              </p:cNvSpPr>
              <p:nvPr/>
            </p:nvSpPr>
            <p:spPr bwMode="auto">
              <a:xfrm>
                <a:off x="1794" y="790"/>
                <a:ext cx="49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Proton</a:t>
                </a:r>
              </a:p>
            </p:txBody>
          </p:sp>
          <p:sp>
            <p:nvSpPr>
              <p:cNvPr id="33833" name="Rectangle 74"/>
              <p:cNvSpPr>
                <a:spLocks noChangeArrowheads="1"/>
              </p:cNvSpPr>
              <p:nvPr/>
            </p:nvSpPr>
            <p:spPr bwMode="auto">
              <a:xfrm>
                <a:off x="973" y="362"/>
                <a:ext cx="6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de-DE" sz="1600" dirty="0">
                    <a:solidFill>
                      <a:srgbClr val="FFC8B4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Big Bang</a:t>
                </a:r>
              </a:p>
            </p:txBody>
          </p:sp>
          <p:sp>
            <p:nvSpPr>
              <p:cNvPr id="33834" name="Line 79"/>
              <p:cNvSpPr>
                <a:spLocks noChangeShapeType="1"/>
              </p:cNvSpPr>
              <p:nvPr/>
            </p:nvSpPr>
            <p:spPr bwMode="auto">
              <a:xfrm rot="21180000" flipV="1">
                <a:off x="1880" y="1056"/>
                <a:ext cx="139" cy="46"/>
              </a:xfrm>
              <a:prstGeom prst="line">
                <a:avLst/>
              </a:prstGeom>
              <a:noFill/>
              <a:ln w="19050">
                <a:solidFill>
                  <a:srgbClr val="FFC8B4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2899" y="1296"/>
              <a:ext cx="2745" cy="2249"/>
              <a:chOff x="2899" y="1296"/>
              <a:chExt cx="2745" cy="2249"/>
            </a:xfrm>
          </p:grpSpPr>
          <p:sp>
            <p:nvSpPr>
              <p:cNvPr id="33819" name="Line 63"/>
              <p:cNvSpPr>
                <a:spLocks noChangeShapeType="1"/>
              </p:cNvSpPr>
              <p:nvPr/>
            </p:nvSpPr>
            <p:spPr bwMode="auto">
              <a:xfrm rot="21360000" flipV="1">
                <a:off x="4337" y="2238"/>
                <a:ext cx="240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0" name="Line 64"/>
              <p:cNvSpPr>
                <a:spLocks noChangeShapeType="1"/>
              </p:cNvSpPr>
              <p:nvPr/>
            </p:nvSpPr>
            <p:spPr bwMode="auto">
              <a:xfrm flipV="1">
                <a:off x="3373" y="1764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1" name="Line 65"/>
              <p:cNvSpPr>
                <a:spLocks noChangeShapeType="1"/>
              </p:cNvSpPr>
              <p:nvPr/>
            </p:nvSpPr>
            <p:spPr bwMode="auto">
              <a:xfrm flipV="1">
                <a:off x="2899" y="1520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2" name="Line 69"/>
              <p:cNvSpPr>
                <a:spLocks noChangeShapeType="1"/>
              </p:cNvSpPr>
              <p:nvPr/>
            </p:nvSpPr>
            <p:spPr bwMode="auto">
              <a:xfrm>
                <a:off x="4913" y="2446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3" name="Line 70"/>
              <p:cNvSpPr>
                <a:spLocks noChangeShapeType="1"/>
              </p:cNvSpPr>
              <p:nvPr/>
            </p:nvSpPr>
            <p:spPr bwMode="auto">
              <a:xfrm rot="5400000">
                <a:off x="4973" y="2762"/>
                <a:ext cx="624" cy="0"/>
              </a:xfrm>
              <a:prstGeom prst="line">
                <a:avLst/>
              </a:prstGeom>
              <a:noFill/>
              <a:ln w="19050">
                <a:solidFill>
                  <a:srgbClr val="CCFF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24" name="Rectangle 75"/>
              <p:cNvSpPr>
                <a:spLocks noChangeArrowheads="1"/>
              </p:cNvSpPr>
              <p:nvPr/>
            </p:nvSpPr>
            <p:spPr bwMode="auto">
              <a:xfrm>
                <a:off x="2999" y="1296"/>
                <a:ext cx="9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Radius of Earth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3825" name="Rectangle 76"/>
              <p:cNvSpPr>
                <a:spLocks noChangeArrowheads="1"/>
              </p:cNvSpPr>
              <p:nvPr/>
            </p:nvSpPr>
            <p:spPr bwMode="auto">
              <a:xfrm>
                <a:off x="4443" y="2047"/>
                <a:ext cx="1201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Radius of Galaxies</a:t>
                </a:r>
                <a:endParaRPr lang="de-DE" sz="1600" dirty="0">
                  <a:solidFill>
                    <a:srgbClr val="CCFFCC"/>
                  </a:solidFill>
                  <a:effectLst>
                    <a:outerShdw blurRad="50800" dist="38100" dir="270000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3826" name="Rectangle 77"/>
              <p:cNvSpPr>
                <a:spLocks noChangeArrowheads="1"/>
              </p:cNvSpPr>
              <p:nvPr/>
            </p:nvSpPr>
            <p:spPr bwMode="auto">
              <a:xfrm>
                <a:off x="3457" y="1536"/>
                <a:ext cx="82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Earth to Sun</a:t>
                </a:r>
              </a:p>
            </p:txBody>
          </p:sp>
          <p:sp>
            <p:nvSpPr>
              <p:cNvPr id="33827" name="Rectangle 78"/>
              <p:cNvSpPr>
                <a:spLocks noChangeArrowheads="1"/>
              </p:cNvSpPr>
              <p:nvPr/>
            </p:nvSpPr>
            <p:spPr bwMode="auto">
              <a:xfrm>
                <a:off x="4916" y="2287"/>
                <a:ext cx="626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GB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>
                          <a:alpha val="94000"/>
                        </a:srgbClr>
                      </a:outerShdw>
                    </a:effectLst>
                  </a:rPr>
                  <a:t>Universe</a:t>
                </a:r>
              </a:p>
            </p:txBody>
          </p:sp>
          <p:sp>
            <p:nvSpPr>
              <p:cNvPr id="33828" name="Rectangle 42"/>
              <p:cNvSpPr>
                <a:spLocks noChangeArrowheads="1"/>
              </p:cNvSpPr>
              <p:nvPr/>
            </p:nvSpPr>
            <p:spPr bwMode="auto">
              <a:xfrm rot="19742175">
                <a:off x="5135" y="3358"/>
                <a:ext cx="289" cy="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de-DE" sz="1600" dirty="0">
                    <a:solidFill>
                      <a:srgbClr val="CCFFCC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cm</a:t>
                </a:r>
              </a:p>
            </p:txBody>
          </p:sp>
        </p:grpSp>
      </p:grpSp>
      <p:grpSp>
        <p:nvGrpSpPr>
          <p:cNvPr id="5" name="Group 62"/>
          <p:cNvGrpSpPr>
            <a:grpSpLocks/>
          </p:cNvGrpSpPr>
          <p:nvPr/>
        </p:nvGrpSpPr>
        <p:grpSpPr bwMode="auto">
          <a:xfrm>
            <a:off x="5753100" y="4648200"/>
            <a:ext cx="2171700" cy="2019300"/>
            <a:chOff x="3996" y="2976"/>
            <a:chExt cx="1368" cy="1272"/>
          </a:xfrm>
        </p:grpSpPr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128" y="2976"/>
              <a:ext cx="604" cy="578"/>
              <a:chOff x="3744" y="3408"/>
              <a:chExt cx="604" cy="578"/>
            </a:xfrm>
          </p:grpSpPr>
          <p:pic>
            <p:nvPicPr>
              <p:cNvPr id="66" name="Picture 48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744" y="3408"/>
                <a:ext cx="604" cy="5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7" name="Text Box 49"/>
              <p:cNvSpPr txBox="1">
                <a:spLocks noChangeArrowheads="1"/>
              </p:cNvSpPr>
              <p:nvPr/>
            </p:nvSpPr>
            <p:spPr bwMode="auto">
              <a:xfrm>
                <a:off x="3840" y="3792"/>
                <a:ext cx="47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14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cs typeface="Arial"/>
                  </a:rPr>
                  <a:t>Hubble</a:t>
                </a:r>
              </a:p>
            </p:txBody>
          </p:sp>
        </p:grpSp>
        <p:pic>
          <p:nvPicPr>
            <p:cNvPr id="59" name="Picture 51" descr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37"/>
              <a:ext cx="558" cy="50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1"/>
              </a:outerShdw>
            </a:effectLst>
          </p:spPr>
        </p:pic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4932" y="3312"/>
              <a:ext cx="42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CH" sz="14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cs typeface="Arial"/>
                </a:rPr>
                <a:t>ALMA</a:t>
              </a: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4740" y="3864"/>
              <a:ext cx="624" cy="384"/>
              <a:chOff x="4128" y="3933"/>
              <a:chExt cx="576" cy="343"/>
            </a:xfrm>
          </p:grpSpPr>
          <p:pic>
            <p:nvPicPr>
              <p:cNvPr id="64" name="Picture 54" descr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3933"/>
                <a:ext cx="528" cy="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  <p:sp>
            <p:nvSpPr>
              <p:cNvPr id="65" name="Text Box 55"/>
              <p:cNvSpPr txBox="1">
                <a:spLocks noChangeArrowheads="1"/>
              </p:cNvSpPr>
              <p:nvPr/>
            </p:nvSpPr>
            <p:spPr bwMode="auto">
              <a:xfrm>
                <a:off x="4128" y="4099"/>
                <a:ext cx="29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CH" sz="1400" dirty="0">
                    <a:solidFill>
                      <a:schemeClr val="bg1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/>
                    <a:cs typeface="Arial"/>
                  </a:rPr>
                  <a:t>VLT</a:t>
                </a:r>
              </a:p>
            </p:txBody>
          </p:sp>
        </p:grpSp>
        <p:pic>
          <p:nvPicPr>
            <p:cNvPr id="62" name="Picture 57" descr="Picture 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70" y="3486"/>
              <a:ext cx="571" cy="720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/>
              </a:outerShdw>
            </a:effectLst>
          </p:spPr>
        </p:pic>
        <p:sp>
          <p:nvSpPr>
            <p:cNvPr id="63" name="Text Box 52"/>
            <p:cNvSpPr txBox="1">
              <a:spLocks noChangeArrowheads="1"/>
            </p:cNvSpPr>
            <p:nvPr/>
          </p:nvSpPr>
          <p:spPr bwMode="auto">
            <a:xfrm>
              <a:off x="4032" y="3984"/>
              <a:ext cx="36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de-CH" sz="1400" dirty="0">
                  <a:solidFill>
                    <a:schemeClr val="bg1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/>
                  <a:cs typeface="Arial"/>
                </a:rPr>
                <a:t>AMS</a:t>
              </a:r>
            </a:p>
          </p:txBody>
        </p:sp>
      </p:grpSp>
      <p:pic>
        <p:nvPicPr>
          <p:cNvPr id="28694" name="Picture 22" descr="sriimg20040301_4754942_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34200" y="1189038"/>
            <a:ext cx="19050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65088" y="2085975"/>
            <a:ext cx="3275012" cy="2779713"/>
            <a:chOff x="65088" y="2085975"/>
            <a:chExt cx="3275012" cy="2779713"/>
          </a:xfrm>
        </p:grpSpPr>
        <p:grpSp>
          <p:nvGrpSpPr>
            <p:cNvPr id="9" name="Group 91"/>
            <p:cNvGrpSpPr>
              <a:grpSpLocks/>
            </p:cNvGrpSpPr>
            <p:nvPr/>
          </p:nvGrpSpPr>
          <p:grpSpPr bwMode="auto">
            <a:xfrm>
              <a:off x="65088" y="2085975"/>
              <a:ext cx="3275012" cy="2779713"/>
              <a:chOff x="41" y="1314"/>
              <a:chExt cx="2063" cy="1751"/>
            </a:xfrm>
          </p:grpSpPr>
          <p:sp>
            <p:nvSpPr>
              <p:cNvPr id="33807" name="Line 45"/>
              <p:cNvSpPr>
                <a:spLocks noChangeShapeType="1"/>
              </p:cNvSpPr>
              <p:nvPr/>
            </p:nvSpPr>
            <p:spPr bwMode="auto">
              <a:xfrm>
                <a:off x="1494" y="131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7AA5BF"/>
                </a:solidFill>
                <a:round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08" name="Line 46"/>
              <p:cNvSpPr>
                <a:spLocks noChangeShapeType="1"/>
              </p:cNvSpPr>
              <p:nvPr/>
            </p:nvSpPr>
            <p:spPr bwMode="auto">
              <a:xfrm>
                <a:off x="692" y="1466"/>
                <a:ext cx="0" cy="336"/>
              </a:xfrm>
              <a:prstGeom prst="line">
                <a:avLst/>
              </a:prstGeom>
              <a:noFill/>
              <a:ln w="19050">
                <a:solidFill>
                  <a:srgbClr val="7AA5BF"/>
                </a:solidFill>
                <a:round/>
                <a:headEnd/>
                <a:tailEnd type="triangle" w="med" len="med"/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09" name="Line 48"/>
              <p:cNvSpPr>
                <a:spLocks noChangeShapeType="1"/>
              </p:cNvSpPr>
              <p:nvPr/>
            </p:nvSpPr>
            <p:spPr bwMode="auto">
              <a:xfrm>
                <a:off x="684" y="1463"/>
                <a:ext cx="816" cy="0"/>
              </a:xfrm>
              <a:prstGeom prst="line">
                <a:avLst/>
              </a:prstGeom>
              <a:noFill/>
              <a:ln w="19050">
                <a:solidFill>
                  <a:srgbClr val="7AA5BF"/>
                </a:solidFill>
                <a:round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21" name="Rectangle 49"/>
              <p:cNvSpPr>
                <a:spLocks noChangeArrowheads="1"/>
              </p:cNvSpPr>
              <p:nvPr/>
            </p:nvSpPr>
            <p:spPr bwMode="auto">
              <a:xfrm>
                <a:off x="41" y="2761"/>
                <a:ext cx="1674" cy="3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107000"/>
                  </a:lnSpc>
                  <a:defRPr/>
                </a:pPr>
                <a:r>
                  <a:rPr lang="en-GB" dirty="0">
                    <a:solidFill>
                      <a:srgbClr val="C7EEF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rPr>
                  <a:t>Super-Microscope</a:t>
                </a:r>
                <a:endParaRPr lang="en-GB" sz="2000" dirty="0">
                  <a:solidFill>
                    <a:srgbClr val="3A62AB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33811" name="Text Box 50"/>
              <p:cNvSpPr txBox="1">
                <a:spLocks noChangeArrowheads="1"/>
              </p:cNvSpPr>
              <p:nvPr/>
            </p:nvSpPr>
            <p:spPr bwMode="auto">
              <a:xfrm>
                <a:off x="1632" y="2373"/>
                <a:ext cx="472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de-CH" sz="2200" dirty="0">
                    <a:solidFill>
                      <a:srgbClr val="C7EEF0"/>
                    </a:solidFill>
                    <a:effectLst>
                      <a:outerShdw blurRad="50800" dist="38100" dir="2700000">
                        <a:srgbClr val="000000"/>
                      </a:outerShdw>
                    </a:effectLst>
                  </a:rPr>
                  <a:t>LHC</a:t>
                </a:r>
              </a:p>
            </p:txBody>
          </p:sp>
          <p:pic>
            <p:nvPicPr>
              <p:cNvPr id="33812" name="Picture 7" descr="interconnect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1814"/>
                <a:ext cx="1488" cy="9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pic>
          <p:nvPicPr>
            <p:cNvPr id="51" name="Picture 50" descr="cern_logo_1.png"/>
            <p:cNvPicPr>
              <a:picLocks noChangeAspect="1"/>
            </p:cNvPicPr>
            <p:nvPr/>
          </p:nvPicPr>
          <p:blipFill>
            <a:blip r:embed="rId10">
              <a:lum bright="100000" contrast="-100000"/>
            </a:blip>
            <a:stretch>
              <a:fillRect/>
            </a:stretch>
          </p:blipFill>
          <p:spPr>
            <a:xfrm>
              <a:off x="285800" y="2120265"/>
              <a:ext cx="685800" cy="674370"/>
            </a:xfrm>
            <a:prstGeom prst="rect">
              <a:avLst/>
            </a:prstGeom>
            <a:effectLst>
              <a:outerShdw blurRad="38100" dist="38100" dir="2700000" algn="tl" rotWithShape="0">
                <a:prstClr val="black"/>
              </a:outerShd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323528" y="4832350"/>
            <a:ext cx="5638800" cy="1325834"/>
            <a:chOff x="323528" y="4832350"/>
            <a:chExt cx="5638800" cy="1325834"/>
          </a:xfrm>
        </p:grpSpPr>
        <p:sp>
          <p:nvSpPr>
            <p:cNvPr id="54" name="Rectangle 41"/>
            <p:cNvSpPr>
              <a:spLocks noChangeArrowheads="1"/>
            </p:cNvSpPr>
            <p:nvPr/>
          </p:nvSpPr>
          <p:spPr bwMode="auto">
            <a:xfrm>
              <a:off x="323528" y="5480050"/>
              <a:ext cx="5638800" cy="678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110000"/>
                </a:lnSpc>
                <a:defRPr/>
              </a:pPr>
              <a:r>
                <a:rPr lang="en-GB" sz="18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Reproducing conditions            </a:t>
              </a:r>
            </a:p>
            <a:p>
              <a:pPr eaLnBrk="0" hangingPunct="0">
                <a:lnSpc>
                  <a:spcPct val="110000"/>
                </a:lnSpc>
                <a:defRPr/>
              </a:pPr>
              <a:r>
                <a:rPr lang="en-GB" sz="18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/>
                    </a:outerShdw>
                  </a:effectLst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rPr>
                <a:t>                                                             Looking back</a:t>
              </a:r>
            </a:p>
          </p:txBody>
        </p:sp>
        <p:sp>
          <p:nvSpPr>
            <p:cNvPr id="55" name="AutoShape 42"/>
            <p:cNvSpPr>
              <a:spLocks noChangeArrowheads="1"/>
            </p:cNvSpPr>
            <p:nvPr/>
          </p:nvSpPr>
          <p:spPr bwMode="auto">
            <a:xfrm rot="5400000">
              <a:off x="1058863" y="4916487"/>
              <a:ext cx="654050" cy="485775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gradFill rotWithShape="0">
              <a:gsLst>
                <a:gs pos="0">
                  <a:srgbClr val="3A62AB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39822" y="5398521"/>
              <a:ext cx="670618" cy="536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16596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807031_01-A4-at-144-dpi.jpg"/>
          <p:cNvPicPr>
            <a:picLocks noChangeAspect="1"/>
          </p:cNvPicPr>
          <p:nvPr/>
        </p:nvPicPr>
        <p:blipFill>
          <a:blip r:embed="rId3">
            <a:lum bright="-2000" contrast="2000"/>
          </a:blip>
          <a:stretch>
            <a:fillRect/>
          </a:stretch>
        </p:blipFill>
        <p:spPr>
          <a:xfrm>
            <a:off x="0" y="-12958"/>
            <a:ext cx="9161277" cy="6870958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76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uLnTx/>
                <a:uFillTx/>
                <a:latin typeface="+mj-lt"/>
                <a:ea typeface="ＭＳ Ｐゴシック" pitchFamily="-111" charset="-128"/>
                <a:cs typeface="ＭＳ Ｐゴシック" pitchFamily="-111" charset="-128"/>
              </a:rPr>
              <a:t>2010: a New Era in Fundamental Science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 rotWithShape="0">
                  <a:prstClr val="black"/>
                </a:outerShdw>
              </a:effectLst>
              <a:uLnTx/>
              <a:uFillTx/>
              <a:latin typeface="+mj-lt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0" y="3581400"/>
            <a:ext cx="9144000" cy="90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GB" sz="2900" dirty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Exploration of a new energy frontier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GB" sz="2900" dirty="0">
                <a:solidFill>
                  <a:srgbClr val="FCF933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in p-p and Pb-Pb collisions </a:t>
            </a:r>
          </a:p>
        </p:txBody>
      </p:sp>
      <p:pic>
        <p:nvPicPr>
          <p:cNvPr id="9" name="Picture 42" descr="0510028_03-A4-at-144-dp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648200"/>
            <a:ext cx="2947987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181137" y="4648200"/>
            <a:ext cx="2326967" cy="595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8100" dist="38100" dir="2700000" algn="tl" rotWithShape="0">
              <a:prstClr val="black"/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LHC ring:</a:t>
            </a:r>
          </a:p>
          <a:p>
            <a:pPr algn="ctr" eaLnBrk="0" hangingPunct="0">
              <a:lnSpc>
                <a:spcPct val="90000"/>
              </a:lnSpc>
            </a:pPr>
            <a:r>
              <a:rPr lang="en-GB" sz="1800" dirty="0"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</a:rPr>
              <a:t>27 km circumference</a:t>
            </a:r>
            <a:endParaRPr lang="en-GB" sz="1800" dirty="0">
              <a:effectLst>
                <a:outerShdw blurRad="38100" dist="38100" dir="2700000" algn="tl" rotWithShape="0">
                  <a:prstClr val="black"/>
                </a:outerShdw>
              </a:effectLst>
            </a:endParaRP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0" y="1676400"/>
            <a:ext cx="2667000" cy="2438400"/>
            <a:chOff x="288" y="1072"/>
            <a:chExt cx="1680" cy="1536"/>
          </a:xfrm>
        </p:grpSpPr>
        <p:sp>
          <p:nvSpPr>
            <p:cNvPr id="15" name="Line 70"/>
            <p:cNvSpPr>
              <a:spLocks noChangeShapeType="1"/>
            </p:cNvSpPr>
            <p:nvPr/>
          </p:nvSpPr>
          <p:spPr bwMode="auto">
            <a:xfrm flipH="1">
              <a:off x="816" y="2176"/>
              <a:ext cx="1152" cy="4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71"/>
            <p:cNvSpPr>
              <a:spLocks noChangeShapeType="1"/>
            </p:cNvSpPr>
            <p:nvPr/>
          </p:nvSpPr>
          <p:spPr bwMode="auto">
            <a:xfrm>
              <a:off x="288" y="2176"/>
              <a:ext cx="528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Oval 72"/>
            <p:cNvSpPr>
              <a:spLocks noChangeArrowheads="1"/>
            </p:cNvSpPr>
            <p:nvPr/>
          </p:nvSpPr>
          <p:spPr bwMode="auto">
            <a:xfrm>
              <a:off x="768" y="2537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18" name="Picture 73" descr="bul-pho-2007-07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19" name="Text Box 74"/>
            <p:cNvSpPr txBox="1">
              <a:spLocks noChangeArrowheads="1"/>
            </p:cNvSpPr>
            <p:nvPr/>
          </p:nvSpPr>
          <p:spPr bwMode="auto">
            <a:xfrm>
              <a:off x="1488" y="1168"/>
              <a:ext cx="40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CMS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7035800" y="3733799"/>
            <a:ext cx="1955800" cy="1830388"/>
            <a:chOff x="304" y="2344"/>
            <a:chExt cx="1232" cy="1153"/>
          </a:xfrm>
        </p:grpSpPr>
        <p:sp>
          <p:nvSpPr>
            <p:cNvPr id="21" name="Oval 76"/>
            <p:cNvSpPr>
              <a:spLocks noChangeArrowheads="1"/>
            </p:cNvSpPr>
            <p:nvPr/>
          </p:nvSpPr>
          <p:spPr bwMode="auto">
            <a:xfrm>
              <a:off x="1089" y="2344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336" y="2392"/>
              <a:ext cx="792" cy="1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H="1" flipV="1">
              <a:off x="1152" y="2392"/>
              <a:ext cx="384" cy="24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24" name="Picture 79" descr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4" y="2584"/>
              <a:ext cx="1232" cy="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</p:pic>
        <p:sp>
          <p:nvSpPr>
            <p:cNvPr id="25" name="Text Box 80"/>
            <p:cNvSpPr txBox="1">
              <a:spLocks noChangeArrowheads="1"/>
            </p:cNvSpPr>
            <p:nvPr/>
          </p:nvSpPr>
          <p:spPr bwMode="auto">
            <a:xfrm>
              <a:off x="960" y="2611"/>
              <a:ext cx="49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bg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ALICE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4" name="Group 81"/>
          <p:cNvGrpSpPr>
            <a:grpSpLocks/>
          </p:cNvGrpSpPr>
          <p:nvPr/>
        </p:nvGrpSpPr>
        <p:grpSpPr bwMode="auto">
          <a:xfrm>
            <a:off x="3886200" y="762000"/>
            <a:ext cx="2244725" cy="1978025"/>
            <a:chOff x="4224" y="1084"/>
            <a:chExt cx="1414" cy="1246"/>
          </a:xfrm>
        </p:grpSpPr>
        <p:grpSp>
          <p:nvGrpSpPr>
            <p:cNvPr id="5" name="Group 82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30" name="Oval 83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Line 84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Line 85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33" name="Picture 86" descr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>
                  <a:srgbClr val="000000"/>
                </a:outerShdw>
              </a:effectLst>
            </p:spPr>
          </p:pic>
        </p:grpSp>
        <p:sp>
          <p:nvSpPr>
            <p:cNvPr id="28" name="Rectangle 87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Text Box 88"/>
            <p:cNvSpPr txBox="1">
              <a:spLocks noChangeArrowheads="1"/>
            </p:cNvSpPr>
            <p:nvPr/>
          </p:nvSpPr>
          <p:spPr bwMode="auto">
            <a:xfrm>
              <a:off x="5184" y="1084"/>
              <a:ext cx="45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>
                <a:defRPr/>
              </a:pPr>
              <a:r>
                <a:rPr lang="de-CH" sz="16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-111" charset="-128"/>
                  <a:cs typeface="ＭＳ Ｐゴシック" pitchFamily="-111" charset="-128"/>
                </a:rPr>
                <a:t>LHCb</a:t>
              </a:r>
              <a:endParaRPr lang="de-CH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</p:grpSp>
      <p:grpSp>
        <p:nvGrpSpPr>
          <p:cNvPr id="7" name="Group 89"/>
          <p:cNvGrpSpPr>
            <a:grpSpLocks/>
          </p:cNvGrpSpPr>
          <p:nvPr/>
        </p:nvGrpSpPr>
        <p:grpSpPr bwMode="auto">
          <a:xfrm>
            <a:off x="6477001" y="761999"/>
            <a:ext cx="2667002" cy="2286000"/>
            <a:chOff x="3408" y="2112"/>
            <a:chExt cx="1680" cy="1440"/>
          </a:xfrm>
        </p:grpSpPr>
        <p:grpSp>
          <p:nvGrpSpPr>
            <p:cNvPr id="11" name="Group 90"/>
            <p:cNvGrpSpPr>
              <a:grpSpLocks/>
            </p:cNvGrpSpPr>
            <p:nvPr/>
          </p:nvGrpSpPr>
          <p:grpSpPr bwMode="auto">
            <a:xfrm>
              <a:off x="3408" y="2112"/>
              <a:ext cx="1680" cy="1440"/>
              <a:chOff x="3408" y="2112"/>
              <a:chExt cx="1680" cy="1440"/>
            </a:xfrm>
          </p:grpSpPr>
          <p:sp>
            <p:nvSpPr>
              <p:cNvPr id="38" name="Oval 91"/>
              <p:cNvSpPr>
                <a:spLocks noChangeArrowheads="1"/>
              </p:cNvSpPr>
              <p:nvPr/>
            </p:nvSpPr>
            <p:spPr bwMode="auto">
              <a:xfrm>
                <a:off x="3669" y="3492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Line 92"/>
              <p:cNvSpPr>
                <a:spLocks noChangeShapeType="1"/>
              </p:cNvSpPr>
              <p:nvPr/>
            </p:nvSpPr>
            <p:spPr bwMode="auto">
              <a:xfrm flipH="1" flipV="1">
                <a:off x="3456" y="3168"/>
                <a:ext cx="240" cy="2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Line 93"/>
              <p:cNvSpPr>
                <a:spLocks noChangeShapeType="1"/>
              </p:cNvSpPr>
              <p:nvPr/>
            </p:nvSpPr>
            <p:spPr bwMode="auto">
              <a:xfrm flipV="1">
                <a:off x="3696" y="3168"/>
                <a:ext cx="1392" cy="33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pic>
            <p:nvPicPr>
              <p:cNvPr id="41" name="Picture 94" descr="0511013_01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08" y="2112"/>
                <a:ext cx="1632" cy="1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38100" dist="38100" dir="2700000" algn="tl" rotWithShape="0">
                  <a:prstClr val="black"/>
                </a:outerShdw>
              </a:effectLst>
            </p:spPr>
          </p:pic>
        </p:grp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4464" y="2928"/>
              <a:ext cx="516" cy="213"/>
            </a:xfrm>
            <a:prstGeom prst="rect">
              <a:avLst/>
            </a:prstGeom>
            <a:solidFill>
              <a:srgbClr val="7AA5BF"/>
            </a:solidFill>
            <a:ln w="9525">
              <a:noFill/>
              <a:miter lim="800000"/>
              <a:headEnd/>
              <a:tailEnd/>
            </a:ln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de-CH" sz="1600" dirty="0">
                  <a:solidFill>
                    <a:schemeClr val="accent1"/>
                  </a:solidFill>
                  <a:effectLst>
                    <a:outerShdw blurRad="38100" dist="38100" dir="2700000" algn="tl" rotWithShape="0">
                      <a:prstClr val="black"/>
                    </a:outerShdw>
                  </a:effectLst>
                  <a:latin typeface="+mn-lt"/>
                </a:rPr>
                <a:t>ATLAS</a:t>
              </a:r>
            </a:p>
          </p:txBody>
        </p:sp>
      </p:grpSp>
      <p:pic>
        <p:nvPicPr>
          <p:cNvPr id="35" name="Picture 34" descr="cern_logo_1.png"/>
          <p:cNvPicPr>
            <a:picLocks noChangeAspect="1"/>
          </p:cNvPicPr>
          <p:nvPr/>
        </p:nvPicPr>
        <p:blipFill>
          <a:blip r:embed="rId9" cstate="print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orm" ma:contentTypeID="0x010101009A768AF0BF125148AC37FE31C8D7ADE1" ma:contentTypeVersion="9" ma:contentTypeDescription="Fill out this form." ma:contentTypeScope="" ma:versionID="197f2317e5810d14bb4f7240e95a6118">
  <xsd:schema xmlns:xsd="http://www.w3.org/2001/XMLSchema" xmlns:p="http://schemas.microsoft.com/office/2006/metadata/properties" xmlns:ns1="9d6bd219-ebbf-484d-aa26-3d98f6a666ba" xmlns:ns2="http://schemas.microsoft.com/sharepoint/v3" xmlns:ns3="http://schemas.microsoft.com/sharepoint/v3/fields" targetNamespace="http://schemas.microsoft.com/office/2006/metadata/properties" ma:root="true" ma:fieldsID="b4592234b301f5c14a6f6c0d3e6a9ef9" ns1:_="" ns2:_="" ns3:_="">
    <xsd:import namespace="9d6bd219-ebbf-484d-aa26-3d98f6a666ba"/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Country"/>
                <xsd:element ref="ns3:_DCDateModified" minOccurs="0"/>
                <xsd:element ref="ns2:EmailSender" minOccurs="0"/>
                <xsd:element ref="ns2:EmailTo" minOccurs="0"/>
                <xsd:element ref="ns2:EmailCc" minOccurs="0"/>
                <xsd:element ref="ns2:EmailFrom" minOccurs="0"/>
                <xsd:element ref="ns2:EmailSubject" minOccurs="0"/>
                <xsd:element ref="ns2:TemplateUrl" minOccurs="0"/>
                <xsd:element ref="ns2:xd_ProgID" minOccurs="0"/>
                <xsd:element ref="ns2:ShowRepairView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d6bd219-ebbf-484d-aa26-3d98f6a666ba" elementFormDefault="qualified">
    <xsd:import namespace="http://schemas.microsoft.com/office/2006/documentManagement/types"/>
    <xsd:element name="Country" ma:index="0" ma:displayName="Country" ma:default="" ma:internalName="Country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EmailSender" ma:index="4" nillable="true" ma:displayName="E-Mail Sender" ma:hidden="true" ma:internalName="EmailSender">
      <xsd:simpleType>
        <xsd:restriction base="dms:Note"/>
      </xsd:simpleType>
    </xsd:element>
    <xsd:element name="EmailTo" ma:index="5" nillable="true" ma:displayName="E-Mail To" ma:hidden="true" ma:internalName="EmailTo">
      <xsd:simpleType>
        <xsd:restriction base="dms:Note"/>
      </xsd:simpleType>
    </xsd:element>
    <xsd:element name="EmailCc" ma:index="6" nillable="true" ma:displayName="E-Mail Cc" ma:hidden="true" ma:internalName="EmailCc">
      <xsd:simpleType>
        <xsd:restriction base="dms:Note"/>
      </xsd:simpleType>
    </xsd:element>
    <xsd:element name="EmailFrom" ma:index="7" nillable="true" ma:displayName="E-Mail From" ma:hidden="true" ma:internalName="EmailFrom">
      <xsd:simpleType>
        <xsd:restriction base="dms:Text"/>
      </xsd:simpleType>
    </xsd:element>
    <xsd:element name="EmailSubject" ma:index="8" nillable="true" ma:displayName="E-Mail Subject" ma:hidden="true" ma:internalName="EmailSubject">
      <xsd:simpleType>
        <xsd:restriction base="dms:Text"/>
      </xsd:simpleType>
    </xsd:element>
    <xsd:element name="TemplateUrl" ma:index="11" nillable="true" ma:displayName="Template Link" ma:hidden="true" ma:internalName="TemplateUrl">
      <xsd:simpleType>
        <xsd:restriction base="dms:Text"/>
      </xsd:simpleType>
    </xsd:element>
    <xsd:element name="xd_ProgID" ma:index="12" nillable="true" ma:displayName="Html File Link" ma:hidden="true" ma:internalName="xd_ProgID">
      <xsd:simpleType>
        <xsd:restriction base="dms:Text"/>
      </xsd:simpleType>
    </xsd:element>
    <xsd:element name="ShowRepairView" ma:index="13" nillable="true" ma:displayName="Show Repair View" ma:hidden="true" ma:internalName="ShowRepairView">
      <xsd:simpleType>
        <xsd:restriction base="dms:Text"/>
      </xsd:simpleType>
    </xsd:element>
  </xsd:schema>
  <xsd:schema xmlns:xsd="http://www.w3.org/2001/XMLSchema" xmlns:dms="http://schemas.microsoft.com/office/2006/documentManagement/types" targetNamespace="http://schemas.microsoft.com/sharepoint/v3/fields" elementFormDefault="qualified">
    <xsd:import namespace="http://schemas.microsoft.com/office/2006/documentManagement/types"/>
    <xsd:element name="_DCDateModified" ma:index="3" nillable="true" ma:displayName="Date Modified" ma:description="The date on which this resource was last modified" ma:format="DateTime" ma:internalName="_DCDateModified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4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emplateUrl xmlns="http://schemas.microsoft.com/sharepoint/v3" xsi:nil="true"/>
    <_DCDateModified xmlns="http://schemas.microsoft.com/sharepoint/v3/fields">2009-09-21T22:00:00+00:00</_DCDateModified>
    <EmailTo xmlns="http://schemas.microsoft.com/sharepoint/v3" xsi:nil="true"/>
    <ShowRepairView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Country xmlns="9d6bd219-ebbf-484d-aa26-3d98f6a666ba">UK</Country>
    <xd_ProgID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0CD5AE-2D2C-4236-8210-6F20EEA27E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EFABB9-AC01-4593-9784-C7021F4B56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6bd219-ebbf-484d-aa26-3d98f6a666ba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5B02099A-FEB1-446F-85F6-FDE16BA75F4B}">
  <ds:schemaRefs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9d6bd219-ebbf-484d-aa26-3d98f6a666ba"/>
    <ds:schemaRef ds:uri="http://schemas.microsoft.com/sharepoint/v3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9740</TotalTime>
  <Words>953</Words>
  <Application>Microsoft Macintosh PowerPoint</Application>
  <PresentationFormat>On-screen Show (4:3)</PresentationFormat>
  <Paragraphs>255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ＭＳ Ｐゴシック</vt:lpstr>
      <vt:lpstr>Symbol</vt:lpstr>
      <vt:lpstr>Times New Roman</vt:lpstr>
      <vt:lpstr>Wingdings</vt:lpstr>
      <vt:lpstr>Bold Stripes</vt:lpstr>
      <vt:lpstr>1_Bold Stripes</vt:lpstr>
      <vt:lpstr>Custom Design</vt:lpstr>
      <vt:lpstr>PowerPoint Presentation</vt:lpstr>
      <vt:lpstr>The Mission of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CERN: Particle Physics and Innovation</vt:lpstr>
      <vt:lpstr>Medical Application as an Example of Particle Physics Spin-off</vt:lpstr>
      <vt:lpstr>PowerPoint Presentation</vt:lpstr>
      <vt:lpstr>PowerPoint Presentation</vt:lpstr>
      <vt:lpstr>PowerPoint Presentation</vt:lpstr>
      <vt:lpstr>CERN-South Asia Teacher Training </vt:lpstr>
      <vt:lpstr>PowerPoint Presentation</vt:lpstr>
      <vt:lpstr>Beamline for Schools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Marie-Cecile Preux</dc:creator>
  <cp:lastModifiedBy>Emmanuel Tsesmelis</cp:lastModifiedBy>
  <cp:revision>432</cp:revision>
  <cp:lastPrinted>2016-02-09T09:53:58Z</cp:lastPrinted>
  <dcterms:created xsi:type="dcterms:W3CDTF">2012-01-25T12:11:40Z</dcterms:created>
  <dcterms:modified xsi:type="dcterms:W3CDTF">2019-05-08T02:04:58Z</dcterms:modified>
</cp:coreProperties>
</file>