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257" r:id="rId4"/>
    <p:sldId id="258" r:id="rId5"/>
    <p:sldId id="259" r:id="rId6"/>
    <p:sldId id="261" r:id="rId7"/>
    <p:sldId id="262" r:id="rId8"/>
    <p:sldId id="281" r:id="rId9"/>
    <p:sldId id="283" r:id="rId10"/>
    <p:sldId id="285" r:id="rId11"/>
    <p:sldId id="284" r:id="rId12"/>
    <p:sldId id="286" r:id="rId13"/>
    <p:sldId id="287" r:id="rId14"/>
    <p:sldId id="297" r:id="rId15"/>
    <p:sldId id="298" r:id="rId16"/>
    <p:sldId id="299" r:id="rId17"/>
    <p:sldId id="300" r:id="rId18"/>
    <p:sldId id="263" r:id="rId19"/>
    <p:sldId id="282" r:id="rId20"/>
    <p:sldId id="292" r:id="rId21"/>
    <p:sldId id="293" r:id="rId22"/>
    <p:sldId id="294" r:id="rId23"/>
    <p:sldId id="295" r:id="rId24"/>
    <p:sldId id="288" r:id="rId25"/>
    <p:sldId id="309" r:id="rId26"/>
    <p:sldId id="312" r:id="rId27"/>
    <p:sldId id="301" r:id="rId28"/>
    <p:sldId id="311" r:id="rId29"/>
    <p:sldId id="31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ishir" initials="SPD" lastIdx="1" clrIdx="0">
    <p:extLst>
      <p:ext uri="{19B8F6BF-5375-455C-9EA6-DF929625EA0E}">
        <p15:presenceInfo xmlns:p15="http://schemas.microsoft.com/office/powerpoint/2012/main" userId="Shishi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55"/>
    <p:restoredTop sz="94716"/>
  </p:normalViewPr>
  <p:slideViewPr>
    <p:cSldViewPr snapToGrid="0" snapToObjects="1">
      <p:cViewPr varScale="1">
        <p:scale>
          <a:sx n="87" d="100"/>
          <a:sy n="87" d="100"/>
        </p:scale>
        <p:origin x="9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65F716-E923-9947-B58B-E3323D619D73}" type="datetimeFigureOut">
              <a:rPr lang="en-US" smtClean="0"/>
              <a:t>11/5/19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BE088D-CF3A-DC42-9FB8-8130C9ACC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24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CFE33C-E70C-4041-BC85-4022C697C472}" type="slidenum">
              <a:rPr lang="en-GB"/>
              <a:pPr>
                <a:defRPr/>
              </a:pPr>
              <a:t>7</a:t>
            </a:fld>
            <a:endParaRPr lang="en-GB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17513" y="711200"/>
            <a:ext cx="6084887" cy="34242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349750"/>
            <a:ext cx="4976812" cy="4140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087" tIns="46542" rIns="93087" bIns="46542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596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Keep hot plasma</a:t>
            </a:r>
            <a:r>
              <a:rPr lang="en-US" baseline="0" dirty="0"/>
              <a:t>     KD: “will” transform</a:t>
            </a:r>
          </a:p>
          <a:p>
            <a:r>
              <a:rPr lang="en-US" dirty="0"/>
              <a:t>Hot to High</a:t>
            </a:r>
            <a:r>
              <a:rPr lang="en-US" baseline="0" dirty="0"/>
              <a:t> energy, </a:t>
            </a:r>
          </a:p>
          <a:p>
            <a:r>
              <a:rPr lang="en-US" baseline="0" dirty="0"/>
              <a:t>alpha particles 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04273-9E39-4C9A-A251-EF1633DCAA43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229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E4C76-D497-4BDC-8200-2D86D4D00F3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989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8699B-180C-0F44-A7BE-A62834F74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D8E5B9-D5B5-484F-B47D-60C69A8292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AC1B0-A7F4-1D44-9D52-F8F945574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FA70-40F9-DF40-AF05-BCB73E051D0D}" type="datetime1">
              <a:rPr lang="en-IN" smtClean="0"/>
              <a:t>05/11/19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75D0C-5758-D648-8A96-8D5B6D783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Vigyan Samagam Kolkata 05/Nov/19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DC556-B0E8-3946-B70C-28A5AF010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05AA-A784-5844-99FB-E93A0196C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925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F6414-4FE1-5344-AAFF-7AA6ECD19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F1055D-1663-444F-9BD2-B5F958262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29FE8-863C-9C46-B764-7D0927278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E7A5A-7751-F043-9998-9FAA7380A3F6}" type="datetime1">
              <a:rPr lang="en-IN" smtClean="0"/>
              <a:t>05/11/19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13FE2-2BA1-D341-AC98-25B7CB2B0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Vigyan Samagam Kolkata 05/Nov/19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75A17-743D-6B47-A266-E066794E6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05AA-A784-5844-99FB-E93A0196C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17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06121B-6579-8C44-99BA-06E40C77C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0C83F-D44B-DC47-A29E-ACCF59AEA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975AE-50A8-D544-BCCA-B65E361FD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B239C-1BA0-5346-A09A-D43BC8196411}" type="datetime1">
              <a:rPr lang="en-IN" smtClean="0"/>
              <a:t>05/11/19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B2F4E-71D6-D74B-842A-9154D1651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Vigyan Samagam Kolkata 05/Nov/19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89DA1-2E45-B344-BD77-DFFD5FE60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05AA-A784-5844-99FB-E93A0196C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63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48C159-8612-2645-AF7A-0B96104B6260}" type="datetime1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05/11/19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Vigyan Samagam Kolkata 05/Nov/19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9E7775-91F0-4C93-ABBC-69C3A8FB6A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365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A579A5-985C-6D46-89B4-01A2406B107E}" type="datetime1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05/11/19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Vigyan Samagam Kolkata 05/Nov/19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9E7775-91F0-4C93-ABBC-69C3A8FB6A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676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795B31-D5F7-7146-89BA-2C7192F3F4E6}" type="datetime1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05/11/19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Vigyan Samagam Kolkata 05/Nov/19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9E7775-91F0-4C93-ABBC-69C3A8FB6A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515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98D357-9AF9-AB4E-AA74-8626187EE1AA}" type="datetime1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05/11/19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Vigyan Samagam Kolkata 05/Nov/19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9E7775-91F0-4C93-ABBC-69C3A8FB6A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929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6BA67-E373-A34A-AA4A-E74362962847}" type="datetime1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05/11/19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Vigyan Samagam Kolkata 05/Nov/19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9E7775-91F0-4C93-ABBC-69C3A8FB6A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9113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9C9026-5007-7048-91DA-0C29D6E851C1}" type="datetime1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05/11/19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Vigyan Samagam Kolkata 05/Nov/19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9E7775-91F0-4C93-ABBC-69C3A8FB6A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522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CE327-82DC-BF4A-9EE2-45C2147CCB43}" type="datetime1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05/11/19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Vigyan Samagam Kolkata 05/Nov/19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9E7775-91F0-4C93-ABBC-69C3A8FB6A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906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217B4D-E0B4-7148-B42B-E23E5A93E4D3}" type="datetime1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05/11/19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Vigyan Samagam Kolkata 05/Nov/19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9E7775-91F0-4C93-ABBC-69C3A8FB6A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375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EE4E6-F962-3649-848E-EE0211E22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B35A7-BF82-9D4A-ABF7-8CF2C06E0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CBA4B-BF00-E241-B0FA-648730B62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3914-4C6C-324D-8EDA-BD4713CA615B}" type="datetime1">
              <a:rPr lang="en-IN" smtClean="0"/>
              <a:t>05/11/19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DB51B-4F4A-A34B-A31D-FF1984E19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Vigyan Samagam Kolkata 05/Nov/19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FDC08-9591-CA4B-9B2E-A3025D04C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05AA-A784-5844-99FB-E93A0196C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156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759D6-6181-4F44-9DAE-502B2CA72336}" type="datetime1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05/11/19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Vigyan Samagam Kolkata 05/Nov/19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9E7775-91F0-4C93-ABBC-69C3A8FB6A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236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5F69D-06FA-3343-A02A-02DD24C62BB2}" type="datetime1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05/11/19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Vigyan Samagam Kolkata 05/Nov/19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9E7775-91F0-4C93-ABBC-69C3A8FB6A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156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EED399-4F96-6546-A088-737ECF767571}" type="datetime1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05/11/19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Vigyan Samagam Kolkata 05/Nov/19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9E7775-91F0-4C93-ABBC-69C3A8FB6A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584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E712E-2C57-E446-959A-69BB2A30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DA1091-0C40-8342-ACA3-EAEDC11E9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08522-7DB2-0A46-945F-7926F4504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4CEF0-5B8A-744A-89F3-BEBC129F70A6}" type="datetime1">
              <a:rPr lang="en-IN" smtClean="0"/>
              <a:t>05/11/19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FCD4DA-FDD9-924C-92EB-CC8CE590C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Vigyan Samagam Kolkata 05/Nov/19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0AED2-894B-FC41-96CF-3C229FA27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05AA-A784-5844-99FB-E93A0196C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66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2D954-BD5B-9040-8B38-C7CD4568C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CC56F-0128-FB42-8B54-EC4DA7C3C6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9CF470-BBAD-0C4C-981C-F5EBDE772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884C8A-71AE-CE49-A52E-D2B2E9469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18FC1-6BF6-144E-BF9B-080BA5052967}" type="datetime1">
              <a:rPr lang="en-IN" smtClean="0"/>
              <a:t>05/11/19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BE5C75-3619-4B40-A94B-058047F0A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Vigyan Samagam Kolkata 05/Nov/19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407DE-822B-E44F-9384-8DE8907BD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05AA-A784-5844-99FB-E93A0196C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29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D8BB7-EC1E-8648-AE02-D9E160B17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C77C2-23B4-0A49-8400-269940F8D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D8F6D1-6CAA-A347-9D9C-FF62374D46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750D68-786F-4D48-8666-CB9B9140E3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07C673-FDE8-5948-B6E2-EED72D4B8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51A1F4-C971-FB43-BB3F-9B87CC93F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7A7A2-F2BB-5345-A2B5-C0EA2EF4FFF6}" type="datetime1">
              <a:rPr lang="en-IN" smtClean="0"/>
              <a:t>05/11/19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879422-DCC8-0A49-A32F-2171499A3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Vigyan Samagam Kolkata 05/Nov/19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10E85E-5A90-7748-A2F2-BBC592E8B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05AA-A784-5844-99FB-E93A0196C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44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2C443-1A84-004D-8B89-C5E2DB84A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15430E-D2D5-F243-94B9-48C52874E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14C66-482F-024E-836A-A0030A655E30}" type="datetime1">
              <a:rPr lang="en-IN" smtClean="0"/>
              <a:t>05/11/19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E0E4D4-E3A9-9E4B-8AEE-07FC0D683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Vigyan Samagam Kolkata 05/Nov/19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EAFF21-BAAF-754E-8F16-B8CA859F4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05AA-A784-5844-99FB-E93A0196C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06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B5CEA6-4DB7-AD43-BE35-403B6CF73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8AF6-FF2B-AE46-A2D2-FCFB28BCD9E2}" type="datetime1">
              <a:rPr lang="en-IN" smtClean="0"/>
              <a:t>05/11/19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D38E1E-16EE-2F46-A391-6B4B83B69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Vigyan Samagam Kolkata 05/Nov/19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A6935-9717-934C-8644-39F218CC5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05AA-A784-5844-99FB-E93A0196C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90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F1C5C-C992-4746-B4CF-2246823D8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B11B6-DE2F-394D-8951-D15B894B3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10181F-EDB4-E54A-B856-DA087FAE7E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6AE5FB-494C-D848-8114-F7F519812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9D70D-EF54-674D-A538-8A92F4803721}" type="datetime1">
              <a:rPr lang="en-IN" smtClean="0"/>
              <a:t>05/11/19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86BD1B-E184-3846-8556-33A547E9B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Vigyan Samagam Kolkata 05/Nov/19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3DB536-CA5C-D74A-AC65-BF5999BAE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05AA-A784-5844-99FB-E93A0196C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91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01BD9-EA40-6A43-A3D3-71309B72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8522D7-FFBB-604C-938A-F112AB4CD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1A605-6F7C-0D43-A364-36831FDF7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240EB4-9BD6-804C-9D9F-D22A51F19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F838D-49B4-9242-8590-C0E4CBFA46F8}" type="datetime1">
              <a:rPr lang="en-IN" smtClean="0"/>
              <a:t>05/11/19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A49F00-1458-424F-861C-30197376D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Vigyan Samagam Kolkata 05/Nov/19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A50D69-0BEE-DC42-A67D-7208EE987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05AA-A784-5844-99FB-E93A0196C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24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30040D-28E8-0447-B688-197E4855C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5C9D00-3BC3-A547-BAA7-75DF22986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BC290-DF74-DC4A-9DDF-596B11595E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2AA2B-A072-844E-8BC0-6F2BBCCD002C}" type="datetime1">
              <a:rPr lang="en-IN" smtClean="0"/>
              <a:t>05/11/19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CF757-E178-7245-A94D-AE79DDA4C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Vigyan Samagam Kolkata 05/Nov/19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46417-7BCF-5742-9A00-FDF1579F8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605AA-A784-5844-99FB-E93A0196C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3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4A729B-7AE8-954D-9095-8FC4176D8760}" type="datetime1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05/11/19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Vigyan Samagam Kolkata 05/Nov/19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6D917-9DCC-4E45-81C5-70E5F1C07C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383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6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5" Type="http://schemas.openxmlformats.org/officeDocument/2006/relationships/image" Target="../media/image48.jp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eg"/><Relationship Id="rId1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89D4-3540-6641-B5F5-71FBC36F7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82717"/>
            <a:ext cx="9144000" cy="2387600"/>
          </a:xfrm>
        </p:spPr>
        <p:txBody>
          <a:bodyPr/>
          <a:lstStyle/>
          <a:p>
            <a:r>
              <a:rPr lang="en-US" dirty="0"/>
              <a:t>ITER Project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CF0E5A-3BB5-3F43-929D-967FED06F8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70317"/>
            <a:ext cx="9144000" cy="2633871"/>
          </a:xfrm>
        </p:spPr>
        <p:txBody>
          <a:bodyPr>
            <a:normAutofit fontScale="62500" lnSpcReduction="20000"/>
          </a:bodyPr>
          <a:lstStyle/>
          <a:p>
            <a:endParaRPr lang="en-US" dirty="0"/>
          </a:p>
          <a:p>
            <a:r>
              <a:rPr lang="en-US" sz="3000" dirty="0"/>
              <a:t>Shishir Deshpande</a:t>
            </a:r>
            <a:endParaRPr lang="en-US" dirty="0"/>
          </a:p>
          <a:p>
            <a:endParaRPr lang="en-US" dirty="0"/>
          </a:p>
          <a:p>
            <a:r>
              <a:rPr lang="en-US" dirty="0"/>
              <a:t>Head Fusion Interdisciplinary Science Division</a:t>
            </a:r>
          </a:p>
          <a:p>
            <a:endParaRPr lang="en-US" dirty="0"/>
          </a:p>
          <a:p>
            <a:r>
              <a:rPr lang="en-US" dirty="0"/>
              <a:t>Institute for Plasma Research</a:t>
            </a:r>
          </a:p>
          <a:p>
            <a:r>
              <a:rPr lang="en-US" dirty="0"/>
              <a:t>(An aided institute of DAE)</a:t>
            </a:r>
          </a:p>
          <a:p>
            <a:endParaRPr lang="en-US" dirty="0"/>
          </a:p>
          <a:p>
            <a:r>
              <a:rPr lang="en-US" dirty="0"/>
              <a:t>Former Project Director, ITER-India (2007-2019)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3D21A1-1513-8D47-A861-454D661C3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Vigyan Samagam Kolkata 05/Nov/19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548B7E-2CC9-B040-A519-9D635F57C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05AA-A784-5844-99FB-E93A0196CC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60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9A7EC4-468C-204E-9F10-5A4D35D51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24" y="749508"/>
            <a:ext cx="3503920" cy="52935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BABECC-26A3-4849-AE8A-E040A2F3A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3856" y="749507"/>
            <a:ext cx="7320309" cy="5293557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3023522-6C25-7B49-AD46-DB238E6D6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Vigyan Samagam Kolkata 05/Nov/19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733063-01B8-164D-8E95-2E5F76A8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05AA-A784-5844-99FB-E93A0196CCB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077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72552C-ED8E-1349-99DF-DB078340F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05" y="1320750"/>
            <a:ext cx="7387758" cy="3223521"/>
          </a:xfrm>
          <a:prstGeom prst="rect">
            <a:avLst/>
          </a:prstGeom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A23DF319-2379-C24D-A53D-DB4899E26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508" y="751122"/>
            <a:ext cx="4808003" cy="440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63D258-4EE0-D449-88D2-4126B6F7C373}"/>
              </a:ext>
            </a:extLst>
          </p:cNvPr>
          <p:cNvSpPr txBox="1"/>
          <p:nvPr/>
        </p:nvSpPr>
        <p:spPr>
          <a:xfrm>
            <a:off x="6011054" y="5307937"/>
            <a:ext cx="5933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From: Fusion (second edition) Gary McCracken and Peter Stott https://</a:t>
            </a:r>
            <a:r>
              <a:rPr lang="en-US" dirty="0" err="1"/>
              <a:t>doi.org</a:t>
            </a:r>
            <a:r>
              <a:rPr lang="en-US" dirty="0"/>
              <a:t>/10.1016/B978-0-12-384656-3.00010-6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D4526AE-C020-0048-8C26-687BDAA41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Vigyan Samagam Kolkata 05/Nov/19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1FC512B-EB87-A84F-9DDB-AF52F53AA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05AA-A784-5844-99FB-E93A0196CCB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60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774865" y="189846"/>
            <a:ext cx="9144000" cy="8566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70 years of constant progress</a:t>
            </a:r>
          </a:p>
        </p:txBody>
      </p:sp>
      <p:pic>
        <p:nvPicPr>
          <p:cNvPr id="4" name="Picture 4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" r="3219"/>
          <a:stretch/>
        </p:blipFill>
        <p:spPr bwMode="auto">
          <a:xfrm>
            <a:off x="5763491" y="926969"/>
            <a:ext cx="5791200" cy="532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46154" y="6248400"/>
            <a:ext cx="5808537" cy="461665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</a:rPr>
              <a:t>Projected performance is on a firm basis </a:t>
            </a:r>
          </a:p>
        </p:txBody>
      </p: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327346" y="3102239"/>
            <a:ext cx="5001492" cy="3346216"/>
            <a:chOff x="375455" y="30627463"/>
            <a:chExt cx="4887107" cy="2513764"/>
          </a:xfrm>
        </p:grpSpPr>
        <p:pic>
          <p:nvPicPr>
            <p:cNvPr id="7" name="Picture 5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823" y="30627463"/>
              <a:ext cx="4394503" cy="2460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27"/>
            <p:cNvSpPr txBox="1">
              <a:spLocks noChangeArrowheads="1"/>
            </p:cNvSpPr>
            <p:nvPr/>
          </p:nvSpPr>
          <p:spPr bwMode="auto">
            <a:xfrm>
              <a:off x="375455" y="32856626"/>
              <a:ext cx="4887107" cy="284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just">
                <a:defRPr/>
              </a:pPr>
              <a:endParaRPr lang="en-IN" altLang="en-US" sz="9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07817" y="1166394"/>
            <a:ext cx="5240550" cy="1815882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en-US" dirty="0"/>
              <a:t>Tokamak Concept: a magnetic bottle to hold and heat charged particles so as to fuse together</a:t>
            </a:r>
            <a:endParaRPr lang="en-IN" alt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50415E-823C-C84E-9CC5-DB0FC84CA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Vigyan Samagam Kolkata 05/Nov/19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53A71AF-9445-CD41-B4B2-D38F3702C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05AA-A784-5844-99FB-E93A0196CCB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3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413" y="274638"/>
            <a:ext cx="10604090" cy="1244446"/>
          </a:xfrm>
        </p:spPr>
        <p:txBody>
          <a:bodyPr vert="horz" lIns="91440" tIns="45720" rIns="91440" bIns="45720" rtlCol="0" anchor="ctr">
            <a:noAutofit/>
          </a:bodyPr>
          <a:lstStyle/>
          <a:p>
            <a:pPr lvl="1" algn="ctr"/>
            <a:r>
              <a:rPr lang="en-US" sz="3600" dirty="0">
                <a:latin typeface="+mn-lt"/>
              </a:rPr>
              <a:t> Status Of The Project In The Beginning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39212" y="1692000"/>
            <a:ext cx="11601775" cy="4463845"/>
          </a:xfrm>
        </p:spPr>
        <p:txBody>
          <a:bodyPr anchor="t" anchorCtr="0">
            <a:normAutofit/>
          </a:bodyPr>
          <a:lstStyle/>
          <a:p>
            <a:pPr marL="0" indent="0">
              <a:buNone/>
            </a:pPr>
            <a:r>
              <a:rPr lang="en-US" sz="3200" dirty="0"/>
              <a:t>At the time of signature:</a:t>
            </a:r>
          </a:p>
          <a:p>
            <a:pPr marL="0" indent="0">
              <a:buNone/>
            </a:pPr>
            <a:endParaRPr lang="en-US" sz="3200" dirty="0"/>
          </a:p>
          <a:p>
            <a:pPr lvl="1"/>
            <a:r>
              <a:rPr lang="en-US" sz="2800" dirty="0"/>
              <a:t>Some design issues were not fully resolved, new opportunities had arisen</a:t>
            </a:r>
          </a:p>
          <a:p>
            <a:pPr marL="457200" lvl="1" indent="0">
              <a:buNone/>
            </a:pPr>
            <a:endParaRPr lang="en-US" sz="2800" dirty="0"/>
          </a:p>
          <a:p>
            <a:pPr lvl="1" algn="just"/>
            <a:r>
              <a:rPr lang="en-US" sz="2800" dirty="0"/>
              <a:t>Site specific safety and regulatory aspects were not integrated </a:t>
            </a:r>
          </a:p>
          <a:p>
            <a:pPr lvl="1"/>
            <a:endParaRPr lang="en-US" sz="2800" dirty="0"/>
          </a:p>
          <a:p>
            <a:pPr lvl="1" algn="just"/>
            <a:r>
              <a:rPr lang="en-US" sz="2800" dirty="0"/>
              <a:t>Project execution bodies like ITER Organization or the Domestic Agencies had not been formed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8485D-EBB2-49F6-9395-A8BB315AFB39}" type="slidenum">
              <a:rPr lang="en-US" smtClean="0"/>
              <a:t>13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379505-F21C-7F4E-BC7E-70D263D0D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Vigyan Samagam Kolkata 05/Nov/19</a:t>
            </a:r>
          </a:p>
        </p:txBody>
      </p:sp>
    </p:spTree>
    <p:extLst>
      <p:ext uri="{BB962C8B-B14F-4D97-AF65-F5344CB8AC3E}">
        <p14:creationId xmlns:p14="http://schemas.microsoft.com/office/powerpoint/2010/main" val="1710548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843" y="148025"/>
            <a:ext cx="10930597" cy="707758"/>
          </a:xfrm>
        </p:spPr>
        <p:txBody>
          <a:bodyPr vert="horz" lIns="91440" tIns="45720" rIns="91440" bIns="45720" rtlCol="0" anchor="ctr">
            <a:noAutofit/>
          </a:bodyPr>
          <a:lstStyle/>
          <a:p>
            <a:pPr lvl="1" algn="ctr"/>
            <a:r>
              <a:rPr lang="en-US" sz="3600" dirty="0"/>
              <a:t>Design Changes Have Come From A Review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23557" y="1723869"/>
            <a:ext cx="11563643" cy="4761337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This is a first-of-a-kind project where there is no precedent. </a:t>
            </a:r>
          </a:p>
          <a:p>
            <a:endParaRPr lang="en-US" dirty="0"/>
          </a:p>
          <a:p>
            <a:r>
              <a:rPr lang="en-US" dirty="0"/>
              <a:t>Design Reviews from 2007 to 2009 by almost 150 experts around the globe have consolidated the outstanding issues</a:t>
            </a:r>
          </a:p>
          <a:p>
            <a:endParaRPr lang="en-US" dirty="0"/>
          </a:p>
          <a:p>
            <a:r>
              <a:rPr lang="en-US" dirty="0"/>
              <a:t>When the contracts were awarded, some manufacturability and meeting interface requirements required changes</a:t>
            </a:r>
          </a:p>
          <a:p>
            <a:endParaRPr lang="en-US" dirty="0"/>
          </a:p>
          <a:p>
            <a:r>
              <a:rPr lang="en-US" dirty="0"/>
              <a:t>Post-Fukushima, several design changes were further incorporated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8485D-EBB2-49F6-9395-A8BB315AFB39}" type="slidenum">
              <a:rPr lang="en-US" smtClean="0"/>
              <a:t>14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96D148-B959-7C47-B8E3-EF2190004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Vigyan Samagam Kolkata 05/Nov/19</a:t>
            </a:r>
          </a:p>
        </p:txBody>
      </p:sp>
    </p:spTree>
    <p:extLst>
      <p:ext uri="{BB962C8B-B14F-4D97-AF65-F5344CB8AC3E}">
        <p14:creationId xmlns:p14="http://schemas.microsoft.com/office/powerpoint/2010/main" val="3336396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1FD7DB1-9BF8-094D-8E7A-68A7C1D48F72}"/>
              </a:ext>
            </a:extLst>
          </p:cNvPr>
          <p:cNvGrpSpPr/>
          <p:nvPr/>
        </p:nvGrpSpPr>
        <p:grpSpPr>
          <a:xfrm>
            <a:off x="1262575" y="154745"/>
            <a:ext cx="4139418" cy="6617620"/>
            <a:chOff x="685800" y="154745"/>
            <a:chExt cx="4139418" cy="6617620"/>
          </a:xfrm>
          <a:solidFill>
            <a:schemeClr val="bg1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B120E75-CAE1-BF4B-9083-123DB41A2599}"/>
                </a:ext>
              </a:extLst>
            </p:cNvPr>
            <p:cNvSpPr/>
            <p:nvPr/>
          </p:nvSpPr>
          <p:spPr>
            <a:xfrm>
              <a:off x="685800" y="154745"/>
              <a:ext cx="4139418" cy="66176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Changes by D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222" y="686229"/>
              <a:ext cx="3730777" cy="3307920"/>
            </a:xfrm>
            <a:prstGeom prst="rect">
              <a:avLst/>
            </a:prstGeom>
            <a:grpFill/>
          </p:spPr>
        </p:pic>
        <p:pic>
          <p:nvPicPr>
            <p:cNvPr id="7" name="Picture 6" descr="Changes by PB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118" y="3884689"/>
              <a:ext cx="3537075" cy="2881236"/>
            </a:xfrm>
            <a:prstGeom prst="rect">
              <a:avLst/>
            </a:prstGeom>
            <a:grpFill/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12" y="154745"/>
            <a:ext cx="5257084" cy="66111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C238BE-FEAB-6641-B614-C67BF74ABA5E}"/>
              </a:ext>
            </a:extLst>
          </p:cNvPr>
          <p:cNvSpPr txBox="1"/>
          <p:nvPr/>
        </p:nvSpPr>
        <p:spPr>
          <a:xfrm>
            <a:off x="6991643" y="5697415"/>
            <a:ext cx="4822667" cy="400110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Reactor complex, 60 m tall, many interfaces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86CF2D-7F14-2040-B10D-7249A8CC8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Vigyan Samagam Kolkata 05/Nov/19</a:t>
            </a:r>
          </a:p>
        </p:txBody>
      </p:sp>
    </p:spTree>
    <p:extLst>
      <p:ext uri="{BB962C8B-B14F-4D97-AF65-F5344CB8AC3E}">
        <p14:creationId xmlns:p14="http://schemas.microsoft.com/office/powerpoint/2010/main" val="346278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5119" y="4036625"/>
            <a:ext cx="4712472" cy="2590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8591" y="2337278"/>
            <a:ext cx="768159" cy="307777"/>
          </a:xfrm>
          <a:prstGeom prst="rect">
            <a:avLst/>
          </a:prstGeom>
          <a:solidFill>
            <a:srgbClr val="FFFF00">
              <a:alpha val="49000"/>
            </a:srgb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b="1"/>
            </a:lvl1pPr>
          </a:lstStyle>
          <a:p>
            <a:r>
              <a:rPr lang="en-US" dirty="0"/>
              <a:t>License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5432" y="5431452"/>
            <a:ext cx="1019579" cy="307777"/>
          </a:xfrm>
          <a:prstGeom prst="rect">
            <a:avLst/>
          </a:prstGeom>
          <a:solidFill>
            <a:srgbClr val="FFFF00">
              <a:alpha val="49000"/>
            </a:srgb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b="1"/>
            </a:lvl1pPr>
          </a:lstStyle>
          <a:p>
            <a:r>
              <a:rPr lang="en-US" dirty="0"/>
              <a:t>Agreement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33289" y="1343025"/>
            <a:ext cx="772969" cy="307777"/>
          </a:xfrm>
          <a:prstGeom prst="rect">
            <a:avLst/>
          </a:prstGeom>
          <a:solidFill>
            <a:srgbClr val="FFFF00">
              <a:alpha val="49000"/>
            </a:srgb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b="1"/>
            </a:lvl1pPr>
          </a:lstStyle>
          <a:p>
            <a:r>
              <a:rPr lang="en-US" dirty="0"/>
              <a:t>B2-slab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45431" y="5728309"/>
            <a:ext cx="1514546" cy="1037616"/>
            <a:chOff x="16042" y="5744184"/>
            <a:chExt cx="1625529" cy="1037616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42" y="5744184"/>
              <a:ext cx="1554480" cy="1037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035622" y="6504801"/>
              <a:ext cx="605949" cy="276999"/>
            </a:xfrm>
            <a:prstGeom prst="rect">
              <a:avLst/>
            </a:prstGeom>
            <a:solidFill>
              <a:schemeClr val="tx2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11/06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977189" y="4737709"/>
            <a:ext cx="1502217" cy="1037616"/>
            <a:chOff x="1066800" y="4693424"/>
            <a:chExt cx="1582091" cy="1037616"/>
          </a:xfrm>
        </p:grpSpPr>
        <p:pic>
          <p:nvPicPr>
            <p:cNvPr id="13" name="Picture 6" descr="https://www.iter.org/img/crop-400-90/www/content/com/Lists/list_items/Attachments/421/Altivue-542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4693424"/>
              <a:ext cx="1554480" cy="1037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2054294" y="5438001"/>
              <a:ext cx="594597" cy="276999"/>
            </a:xfrm>
            <a:prstGeom prst="rect">
              <a:avLst/>
            </a:prstGeom>
            <a:solidFill>
              <a:schemeClr val="tx2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02/11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938591" y="2671262"/>
            <a:ext cx="1505572" cy="1037616"/>
            <a:chOff x="1569720" y="3638656"/>
            <a:chExt cx="1588793" cy="1037616"/>
          </a:xfrm>
        </p:grpSpPr>
        <p:pic>
          <p:nvPicPr>
            <p:cNvPr id="16" name="Picture 4" descr="https://www.iter.org/img/crop-400-90/www/content/com/Lists/list_items/Attachments/440/Safety_files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9720" y="3638656"/>
              <a:ext cx="1554480" cy="1037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2562728" y="4387249"/>
              <a:ext cx="595785" cy="276999"/>
            </a:xfrm>
            <a:prstGeom prst="rect">
              <a:avLst/>
            </a:prstGeom>
            <a:solidFill>
              <a:schemeClr val="tx2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06/12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463253" y="3708878"/>
            <a:ext cx="1504744" cy="1037616"/>
            <a:chOff x="2286000" y="2392471"/>
            <a:chExt cx="1585464" cy="1037616"/>
          </a:xfrm>
        </p:grpSpPr>
        <p:pic>
          <p:nvPicPr>
            <p:cNvPr id="19" name="Picture 8" descr="https://www.iter.org/img/crop-400-90/www/content/com/Lists/list_items/Attachments/439/last%20pad%20from%20above_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2392471"/>
              <a:ext cx="1554480" cy="1037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3276600" y="3148264"/>
              <a:ext cx="594864" cy="276999"/>
            </a:xfrm>
            <a:prstGeom prst="rect">
              <a:avLst/>
            </a:prstGeom>
            <a:solidFill>
              <a:schemeClr val="tx2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04/12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348968" y="1679185"/>
            <a:ext cx="1505333" cy="1055748"/>
            <a:chOff x="3027145" y="1354851"/>
            <a:chExt cx="1587827" cy="1055748"/>
          </a:xfrm>
        </p:grpSpPr>
        <p:pic>
          <p:nvPicPr>
            <p:cNvPr id="22" name="Picture 2" descr="https://www.iter.org/img/crop-400-90/www/content/com/Lists/list_items/Attachments/554/Final_Pour_B2_270814_5_small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7145" y="1354851"/>
              <a:ext cx="1554480" cy="10376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4019454" y="2133600"/>
              <a:ext cx="595518" cy="276999"/>
            </a:xfrm>
            <a:prstGeom prst="rect">
              <a:avLst/>
            </a:prstGeom>
            <a:solidFill>
              <a:schemeClr val="tx2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08/14</a:t>
              </a:r>
            </a:p>
          </p:txBody>
        </p:sp>
      </p:grpSp>
      <p:pic>
        <p:nvPicPr>
          <p:cNvPr id="24" name="Picture 4" descr="https://www.iter.org/img/crop-2000-90/all/content/com/gallery/media/5%20-%20site%20milestones/ass_hall_balloons_from%20roof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233" y="437971"/>
            <a:ext cx="1860156" cy="126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9080817" y="1391475"/>
            <a:ext cx="564578" cy="276999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09/15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977189" y="4403725"/>
            <a:ext cx="1091196" cy="307777"/>
          </a:xfrm>
          <a:prstGeom prst="rect">
            <a:avLst/>
          </a:prstGeom>
          <a:solidFill>
            <a:srgbClr val="FFFF00">
              <a:alpha val="49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Excavations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63253" y="3404078"/>
            <a:ext cx="1103187" cy="307777"/>
          </a:xfrm>
          <a:prstGeom prst="rect">
            <a:avLst/>
          </a:prstGeom>
          <a:solidFill>
            <a:srgbClr val="FFFF00">
              <a:alpha val="49000"/>
            </a:srgb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b="1"/>
            </a:lvl1pPr>
          </a:lstStyle>
          <a:p>
            <a:r>
              <a:rPr lang="en-US" dirty="0"/>
              <a:t>Seismic pad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768389" y="136525"/>
            <a:ext cx="1261884" cy="307777"/>
          </a:xfrm>
          <a:prstGeom prst="rect">
            <a:avLst/>
          </a:prstGeom>
          <a:solidFill>
            <a:srgbClr val="FFFF00">
              <a:alpha val="49000"/>
            </a:srgb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b="1"/>
            </a:lvl1pPr>
          </a:lstStyle>
          <a:p>
            <a:r>
              <a:rPr lang="en-US" dirty="0"/>
              <a:t>Assembly </a:t>
            </a:r>
            <a:r>
              <a:rPr lang="en-US" dirty="0" err="1"/>
              <a:t>bldg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47747" y="410828"/>
            <a:ext cx="521142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sz="2800" dirty="0"/>
              <a:t>Initially slow, as the design  </a:t>
            </a:r>
          </a:p>
          <a:p>
            <a:r>
              <a:rPr lang="en-US" sz="2800" dirty="0"/>
              <a:t>was being reviewed, but now </a:t>
            </a:r>
          </a:p>
          <a:p>
            <a:r>
              <a:rPr lang="en-US" sz="2800" dirty="0"/>
              <a:t>speeded up in overall construction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5D53E8-B0F1-D74E-AEB8-9145E17EA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Vigyan Samagam Kolkata 05/Nov/19</a:t>
            </a:r>
          </a:p>
        </p:txBody>
      </p:sp>
    </p:spTree>
    <p:extLst>
      <p:ext uri="{BB962C8B-B14F-4D97-AF65-F5344CB8AC3E}">
        <p14:creationId xmlns:p14="http://schemas.microsoft.com/office/powerpoint/2010/main" val="330692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B1CC7D-509B-924E-AF26-2A11D787B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43" y="1909380"/>
            <a:ext cx="10804557" cy="44587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A3128C6-6CA0-1E4B-87EC-3C2F9B2C1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823"/>
            <a:ext cx="10515600" cy="810532"/>
          </a:xfrm>
        </p:spPr>
        <p:txBody>
          <a:bodyPr/>
          <a:lstStyle/>
          <a:p>
            <a:pPr algn="ctr"/>
            <a:r>
              <a:rPr lang="en-US" dirty="0"/>
              <a:t>Dec. 2010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0544AAC-9BCD-AC42-AE00-8F24CDB9E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Vigyan Samagam Kolkata 05/Nov/19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9CA683-303C-584A-A60E-0E8818C4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05AA-A784-5844-99FB-E93A0196CCB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72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C73CB-FF42-5B44-A0CE-5259908A0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823"/>
            <a:ext cx="10515600" cy="810532"/>
          </a:xfrm>
        </p:spPr>
        <p:txBody>
          <a:bodyPr/>
          <a:lstStyle/>
          <a:p>
            <a:pPr algn="ctr"/>
            <a:r>
              <a:rPr lang="en-US" dirty="0"/>
              <a:t>Oct.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2EF5D-CB74-F649-BF0C-A1B21CA5F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609" y="1175657"/>
            <a:ext cx="8186519" cy="553330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952987-9C5A-A449-9265-0D4A5B14A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Vigyan Samagam Kolkata 05/Nov/19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C14541-DF92-904E-98F7-25614CFA7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05AA-A784-5844-99FB-E93A0196CCB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03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J:\0_En cours\JAEA pRESENTATION_05_12\pixes\Tokamak_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8320" y="264926"/>
            <a:ext cx="6583680" cy="659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15413" y="7144"/>
            <a:ext cx="10972800" cy="1143000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How does it work?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23019" y="1207995"/>
            <a:ext cx="6359061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795338" rtl="0" eaLnBrk="1" fontAlgn="base" latinLnBrk="0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6650" indent="-188913" algn="l" defTabSz="795338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300" indent="-184150" algn="l" defTabSz="795338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85950" indent="-184150" algn="l" defTabSz="795338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43150" indent="-184150" algn="l" defTabSz="795338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350" indent="-184150" algn="l" defTabSz="795338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57550" indent="-184150" algn="l" defTabSz="795338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14750" indent="-184150" algn="l" defTabSz="795338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95338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867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0" marR="0" lvl="0" indent="0" algn="l" defTabSz="795338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Run a strong electrical current in the DT gas. You have created a plasma.</a:t>
            </a:r>
          </a:p>
          <a:p>
            <a:pPr marL="0" marR="0" lvl="0" indent="0" algn="l" defTabSz="795338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Arial" pitchFamily="34" charset="0"/>
            </a:endParaRPr>
          </a:p>
          <a:p>
            <a:pPr marL="0" marR="0" lvl="0" indent="0" algn="l" defTabSz="795338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Continue heating by way of electromagnetic waves.</a:t>
            </a:r>
          </a:p>
          <a:p>
            <a:pPr marL="0" marR="0" lvl="0" indent="0" algn="l" defTabSz="795338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Arial" pitchFamily="34" charset="0"/>
            </a:endParaRPr>
          </a:p>
          <a:p>
            <a:pPr marL="0" marR="0" lvl="0" indent="0" algn="l" defTabSz="795338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Inject high-energy neutral particles.</a:t>
            </a:r>
          </a:p>
          <a:p>
            <a:pPr marL="0" marR="0" lvl="0" indent="0" algn="l" defTabSz="795338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Arial" pitchFamily="34" charset="0"/>
            </a:endParaRPr>
          </a:p>
          <a:p>
            <a:pPr marL="0" marR="0" lvl="0" indent="0" algn="l" defTabSz="795338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By combining these different heating techniques, you reach the requested temperature for fusion reactions to occur.</a:t>
            </a:r>
          </a:p>
          <a:p>
            <a:pPr marL="0" marR="0" lvl="0" indent="0" algn="l" defTabSz="795338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133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0" dist="381000" dir="10260000" sx="106000" sy="106000" algn="ctr" rotWithShape="0">
                  <a:prstClr val="black"/>
                </a:outerShdw>
              </a:effectLst>
              <a:uLnTx/>
              <a:uFillTx/>
              <a:latin typeface="Tahoma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2568" y="5373217"/>
            <a:ext cx="11041167" cy="83112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But what can contain something that is 10 times hotter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than the core of the Sun?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A5B884-6495-0E49-8F6F-88DD52EA6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Vigyan Samagam Kolkata 05/Nov/19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836132-8008-FE4E-A733-87FB4DF83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9E7775-91F0-4C93-ABBC-69C3A8FB6A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E65B95-BA8E-7248-BF53-DBA11F176D4A}"/>
              </a:ext>
            </a:extLst>
          </p:cNvPr>
          <p:cNvSpPr txBox="1"/>
          <p:nvPr/>
        </p:nvSpPr>
        <p:spPr>
          <a:xfrm>
            <a:off x="154269" y="6161310"/>
            <a:ext cx="6612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Courtesy: Mr. Laban Coblentz (ITER Org.), Vigyan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Samagam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 Mumbai </a:t>
            </a:r>
          </a:p>
        </p:txBody>
      </p:sp>
    </p:spTree>
    <p:extLst>
      <p:ext uri="{BB962C8B-B14F-4D97-AF65-F5344CB8AC3E}">
        <p14:creationId xmlns:p14="http://schemas.microsoft.com/office/powerpoint/2010/main" val="100694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2D9D6-57C6-7848-8364-300FF08B7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CFE43-5C9A-2E4B-89A8-A0F893D91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About ITER</a:t>
            </a:r>
          </a:p>
          <a:p>
            <a:endParaRPr lang="en-US" dirty="0"/>
          </a:p>
          <a:p>
            <a:r>
              <a:rPr lang="en-US" dirty="0"/>
              <a:t>ITER Basis</a:t>
            </a:r>
          </a:p>
          <a:p>
            <a:endParaRPr lang="en-US" dirty="0"/>
          </a:p>
          <a:p>
            <a:r>
              <a:rPr lang="en-US" dirty="0"/>
              <a:t>Challenges in Project Execution</a:t>
            </a:r>
          </a:p>
          <a:p>
            <a:endParaRPr lang="en-US" dirty="0"/>
          </a:p>
          <a:p>
            <a:r>
              <a:rPr lang="en-US" dirty="0"/>
              <a:t>Status of Progress</a:t>
            </a:r>
          </a:p>
          <a:p>
            <a:endParaRPr lang="en-US" dirty="0"/>
          </a:p>
          <a:p>
            <a:r>
              <a:rPr lang="en-US" dirty="0"/>
              <a:t>Summary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A3D35A-C76F-0245-A53C-1E1F4B589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Vigyan Samagam Kolkata 05/Nov/19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C0E71B-0EDB-AE40-9711-FCEA154F4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05AA-A784-5844-99FB-E93A0196CC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428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rnouxr\Documents\Work\En Cours\CLI NOGENT\Magnets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9680" y="1259705"/>
            <a:ext cx="7132320" cy="504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06401" y="1490136"/>
            <a:ext cx="5379532" cy="173566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normAutofit lnSpcReduction="10000"/>
          </a:bodyPr>
          <a:lstStyle>
            <a:lvl1pPr marL="0" indent="0" algn="ctr" defTabSz="795338" rtl="0" eaLnBrk="1" fontAlgn="base" latinLnBrk="0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6650" indent="-188913" algn="l" defTabSz="795338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300" indent="-184150" algn="l" defTabSz="795338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85950" indent="-184150" algn="l" defTabSz="795338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43150" indent="-184150" algn="l" defTabSz="795338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350" indent="-184150" algn="l" defTabSz="795338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57550" indent="-184150" algn="l" defTabSz="795338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14750" indent="-184150" algn="l" defTabSz="795338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953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An intense magnetic field, generated by powerful superconducting magnets shape and confine the hot plasma, and keep it away from the vacuum vessel wall.</a:t>
            </a:r>
            <a:endParaRPr kumimoji="0" lang="en-US" altLang="ja-JP" sz="2133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Arial" pitchFamily="34" charset="0"/>
            </a:endParaRPr>
          </a:p>
          <a:p>
            <a:pPr marL="457189" marR="0" lvl="0" indent="-457189" algn="l" defTabSz="795338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ja-JP" sz="2133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Arial" pitchFamily="34" charset="0"/>
            </a:endParaRPr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406401" y="3073977"/>
            <a:ext cx="4777199" cy="110799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80990" marR="0" lvl="0" indent="-380990" algn="l" defTabSz="10604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 central solenoid, 13 m high, 1,000 tons, powerful enough to lift an aircraft-carrier out of the water</a:t>
            </a:r>
          </a:p>
        </p:txBody>
      </p:sp>
      <p:sp>
        <p:nvSpPr>
          <p:cNvPr id="11" name="Line 27"/>
          <p:cNvSpPr>
            <a:spLocks noChangeShapeType="1"/>
          </p:cNvSpPr>
          <p:nvPr/>
        </p:nvSpPr>
        <p:spPr bwMode="auto">
          <a:xfrm flipV="1">
            <a:off x="4985238" y="2672904"/>
            <a:ext cx="3771901" cy="1116276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Line 27"/>
          <p:cNvSpPr>
            <a:spLocks noChangeShapeType="1"/>
          </p:cNvSpPr>
          <p:nvPr/>
        </p:nvSpPr>
        <p:spPr bwMode="auto">
          <a:xfrm flipV="1">
            <a:off x="4806951" y="3895222"/>
            <a:ext cx="2112596" cy="1070719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26"/>
          <p:cNvSpPr>
            <a:spLocks noChangeArrowheads="1"/>
          </p:cNvSpPr>
          <p:nvPr/>
        </p:nvSpPr>
        <p:spPr bwMode="auto">
          <a:xfrm>
            <a:off x="406397" y="4600665"/>
            <a:ext cx="5041248" cy="7797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380990" marR="0" lvl="0" indent="-380990" algn="l" defTabSz="10604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18 Toroidal Field Coils, 17-metre high, 360 tons each.</a:t>
            </a:r>
          </a:p>
        </p:txBody>
      </p:sp>
      <p:sp>
        <p:nvSpPr>
          <p:cNvPr id="16" name="Rectangle 26"/>
          <p:cNvSpPr>
            <a:spLocks noChangeArrowheads="1"/>
          </p:cNvSpPr>
          <p:nvPr/>
        </p:nvSpPr>
        <p:spPr bwMode="auto">
          <a:xfrm>
            <a:off x="406399" y="5508283"/>
            <a:ext cx="5041247" cy="10746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80990" marR="0" lvl="0" indent="-380990" algn="l" defTabSz="10604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 Poloidal Field Coils, 8 to 24 m. in diametre, 200 to 400 tons.</a:t>
            </a:r>
          </a:p>
        </p:txBody>
      </p:sp>
      <p:sp>
        <p:nvSpPr>
          <p:cNvPr id="17" name="Line 27"/>
          <p:cNvSpPr>
            <a:spLocks noChangeShapeType="1"/>
          </p:cNvSpPr>
          <p:nvPr/>
        </p:nvSpPr>
        <p:spPr bwMode="auto">
          <a:xfrm flipV="1">
            <a:off x="5059680" y="4461955"/>
            <a:ext cx="1910690" cy="1173408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0519" y="-25399"/>
            <a:ext cx="116076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A large magnetic cage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489004-EAF1-3740-9EAA-79BA75AEA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Vigyan Samagam Kolkata 05/Nov/19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3898E-EB64-2E4F-8DA1-4CB12FB34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9E7775-91F0-4C93-ABBC-69C3A8FB6A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07C0FE-D30C-D14E-876F-7583F1189564}"/>
              </a:ext>
            </a:extLst>
          </p:cNvPr>
          <p:cNvSpPr txBox="1"/>
          <p:nvPr/>
        </p:nvSpPr>
        <p:spPr>
          <a:xfrm>
            <a:off x="307416" y="6172786"/>
            <a:ext cx="6612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Courtesy: Mr. Laban Coblentz (ITER Org.), Vigyan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Samagam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 Mumbai </a:t>
            </a:r>
          </a:p>
        </p:txBody>
      </p:sp>
    </p:spTree>
    <p:extLst>
      <p:ext uri="{BB962C8B-B14F-4D97-AF65-F5344CB8AC3E}">
        <p14:creationId xmlns:p14="http://schemas.microsoft.com/office/powerpoint/2010/main" val="286670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rnouxr\Documents\Work\En Cours\ARINEL\assembly tool_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814" y="1052450"/>
            <a:ext cx="11615373" cy="4615860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3175">
            <a:solidFill>
              <a:srgbClr val="FFC000"/>
            </a:solidFill>
          </a:ln>
          <a:extLst/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63500" y="76200"/>
            <a:ext cx="12192000" cy="857251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Naval construction-size components…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0" y="5765801"/>
            <a:ext cx="9833587" cy="379656"/>
          </a:xfrm>
          <a:prstGeom prst="rect">
            <a:avLst/>
          </a:prstGeom>
          <a:solidFill>
            <a:schemeClr val="tx1">
              <a:lumMod val="75000"/>
              <a:lumOff val="25000"/>
              <a:alpha val="67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Inside the </a:t>
            </a:r>
            <a:r>
              <a:rPr kumimoji="0" lang="fr-FR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Assembly</a:t>
            </a: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Hall, </a:t>
            </a:r>
            <a:r>
              <a:rPr kumimoji="0" lang="fr-FR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giant</a:t>
            </a: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tools</a:t>
            </a: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fr-FR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procured</a:t>
            </a: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by </a:t>
            </a:r>
            <a:r>
              <a:rPr kumimoji="0" lang="fr-FR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Korea</a:t>
            </a: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lang="fr-FR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will</a:t>
            </a: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handle</a:t>
            </a: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loads</a:t>
            </a: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up to 1,500 tons </a:t>
            </a:r>
            <a:endParaRPr kumimoji="0" lang="en-GB" sz="18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4673600" y="4343400"/>
            <a:ext cx="3048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CA940A-6B65-6442-A5D0-A8BEEE1BA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Vigyan Samagam Kolkata 05/Nov/19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24E2B-F1E0-844D-BCAE-AB753A2AB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9E7775-91F0-4C93-ABBC-69C3A8FB6A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4DE99B-68C6-FF4A-9806-6BB8A15FC272}"/>
              </a:ext>
            </a:extLst>
          </p:cNvPr>
          <p:cNvSpPr txBox="1"/>
          <p:nvPr/>
        </p:nvSpPr>
        <p:spPr>
          <a:xfrm>
            <a:off x="275334" y="6145457"/>
            <a:ext cx="6612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Courtesy: Mr. Laban Coblentz (ITER Org.), Vigyan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Samagam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 Mumbai </a:t>
            </a:r>
          </a:p>
        </p:txBody>
      </p:sp>
    </p:spTree>
    <p:extLst>
      <p:ext uri="{BB962C8B-B14F-4D97-AF65-F5344CB8AC3E}">
        <p14:creationId xmlns:p14="http://schemas.microsoft.com/office/powerpoint/2010/main" val="48120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547" b="11368"/>
          <a:stretch/>
        </p:blipFill>
        <p:spPr>
          <a:xfrm>
            <a:off x="203200" y="222193"/>
            <a:ext cx="11887200" cy="6116955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0" y="76200"/>
            <a:ext cx="12192000" cy="857251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lIns="121920" tIns="60960" rIns="121920" bIns="60960" rtlCol="0" anchor="ctr">
            <a:noAutofit/>
          </a:bodyPr>
          <a:lstStyle>
            <a:lvl1pPr algn="ctr">
              <a:spcBef>
                <a:spcPct val="0"/>
              </a:spcBef>
              <a:buNone/>
              <a:defRPr sz="4000" b="1">
                <a:solidFill>
                  <a:schemeClr val="bg1"/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…</a:t>
            </a:r>
            <a:r>
              <a:rPr kumimoji="0" lang="fr-FR" sz="6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watch-like</a:t>
            </a:r>
            <a:r>
              <a:rPr kumimoji="0" lang="fr-FR" sz="6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 </a:t>
            </a:r>
            <a:r>
              <a:rPr kumimoji="0" lang="fr-FR" sz="6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precision</a:t>
            </a:r>
            <a:endParaRPr kumimoji="0" lang="en-GB" sz="6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3200" y="5508151"/>
            <a:ext cx="5486400" cy="830997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Using 3D laser-scanning techniques, metrology specialists create an ultra-precise topography of the 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Cryostat Lower Cylinder’ interfaces with other systems.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4ED5F7-6E15-424F-AC6E-DC1518D9B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Vigyan Samagam Kolkata 05/Nov/19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C93832-AEAE-AB4A-9C79-E895FFF94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9E7775-91F0-4C93-ABBC-69C3A8FB6A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48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865F85-22C3-6844-AC6A-5BE14EAFA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en-US" dirty="0"/>
              <a:t>An example: Cryostat parts handed over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AAC7E9-D790-864C-A804-2522D9715E89}"/>
              </a:ext>
            </a:extLst>
          </p:cNvPr>
          <p:cNvSpPr txBox="1"/>
          <p:nvPr/>
        </p:nvSpPr>
        <p:spPr>
          <a:xfrm>
            <a:off x="2542083" y="6056027"/>
            <a:ext cx="6833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watch?time_continue</a:t>
            </a:r>
            <a:r>
              <a:rPr lang="en-US" dirty="0"/>
              <a:t>=33&amp;v=YOVYjKhUPp0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1A9F8A-A3F4-7A43-835B-9A8911823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083" y="1156429"/>
            <a:ext cx="6824409" cy="4502991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DC2CF0-C373-094B-A3C1-9D6FA70AD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Vigyan Samagam Kolkata 05/Nov/19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5340F1-EB28-8749-AB75-C03FBE817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05AA-A784-5844-99FB-E93A0196CCB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729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89000"/>
            <a:ext cx="12192000" cy="5969000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EFB9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spect="1" noChangeArrowheads="1"/>
          </p:cNvSpPr>
          <p:nvPr/>
        </p:nvSpPr>
        <p:spPr>
          <a:xfrm>
            <a:off x="0" y="-18256"/>
            <a:ext cx="6400800" cy="907256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Manufacturing Progress</a:t>
            </a:r>
            <a:endParaRPr kumimoji="0" lang="en-GB" altLang="en-US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705600" y="50138"/>
            <a:ext cx="5486400" cy="770468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1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average component manufacturing through First Plasma is &gt;65% complete. </a:t>
            </a:r>
          </a:p>
        </p:txBody>
      </p:sp>
      <p:pic>
        <p:nvPicPr>
          <p:cNvPr id="32" name="Picture 2" descr="C:\Users\coblenl\AppData\Local\Microsoft\Windows\Temporary Internet Files\Content.Outlook\67KRZH7J\CS transfer of coil to heat treatmen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1" r="31453" b="1404"/>
          <a:stretch/>
        </p:blipFill>
        <p:spPr bwMode="auto">
          <a:xfrm>
            <a:off x="101600" y="3135038"/>
            <a:ext cx="3098800" cy="3635711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/>
          <p:cNvPicPr preferRelativeResize="0"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9083" y="3196680"/>
            <a:ext cx="632387" cy="34764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50240" y="6401418"/>
            <a:ext cx="1930400" cy="338554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Central Solenoid</a:t>
            </a:r>
          </a:p>
        </p:txBody>
      </p:sp>
      <p:pic>
        <p:nvPicPr>
          <p:cNvPr id="34" name="Picture 4" descr="C:\Users\coblenl\AppData\Local\Microsoft\Windows\Temporary Internet Files\Content.Outlook\67KRZH7J\Correction_Coi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6" b="14590"/>
          <a:stretch/>
        </p:blipFill>
        <p:spPr bwMode="auto">
          <a:xfrm>
            <a:off x="3759200" y="985519"/>
            <a:ext cx="4267200" cy="2142148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77213" y="1003804"/>
            <a:ext cx="627220" cy="394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962400" y="2771283"/>
            <a:ext cx="1828800" cy="338554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Correction Coils</a:t>
            </a: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45" b="-66"/>
          <a:stretch/>
        </p:blipFill>
        <p:spPr bwMode="auto">
          <a:xfrm>
            <a:off x="3200401" y="3135038"/>
            <a:ext cx="2588036" cy="3635709"/>
          </a:xfrm>
          <a:prstGeom prst="rect">
            <a:avLst/>
          </a:prstGeom>
          <a:ln w="635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275825" y="6401418"/>
            <a:ext cx="2312175" cy="338554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SPIDER Neutral Beam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Picture 22" descr="C:\Documents and Settings\Administrateur.A0A2C2765BD24BA\Bureau\euflag.gif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0" y="3175850"/>
            <a:ext cx="678536" cy="42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図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437" y="3135037"/>
            <a:ext cx="2949164" cy="3635712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26" name="Picture 8"/>
          <p:cNvPicPr preferRelativeResize="0">
            <a:picLocks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4432" y="3175849"/>
            <a:ext cx="683707" cy="3955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5883845" y="6401418"/>
            <a:ext cx="2580507" cy="338554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TF Coil Winding Pack</a:t>
            </a:r>
          </a:p>
        </p:txBody>
      </p:sp>
      <p:pic>
        <p:nvPicPr>
          <p:cNvPr id="39" name="Рисунок 26" descr="C:\РАБОТА\ДОГОВОРЫ, ОТЧЁТЫ\ТЕХНИЧЕСКАЯ ДОКУМЕНТАЦИЯ ИТЭР ПО КАТУШКЕ PF1\MIP\4th Sc DP type A\Measuring\IMG_4517.jpg"/>
          <p:cNvPicPr/>
          <p:nvPr/>
        </p:nvPicPr>
        <p:blipFill rotWithShape="1">
          <a:blip r:embed="rId11" cstate="print"/>
          <a:srcRect l="12241" r="8461"/>
          <a:stretch/>
        </p:blipFill>
        <p:spPr bwMode="auto">
          <a:xfrm>
            <a:off x="8737600" y="3135037"/>
            <a:ext cx="3331715" cy="3635712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39410" y="3182958"/>
            <a:ext cx="689417" cy="40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9115092" y="6401418"/>
            <a:ext cx="1284513" cy="338554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PF Coil #1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" descr="https://www.iter.org/doc/all/content/com/gallery/media/2%20-%20manufacturing%20underway/ts-4_sm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01"/>
          <a:stretch/>
        </p:blipFill>
        <p:spPr bwMode="auto">
          <a:xfrm>
            <a:off x="8026401" y="1003805"/>
            <a:ext cx="3999788" cy="2136812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10186084" y="2742875"/>
            <a:ext cx="1810869" cy="338554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Thermal Shield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" name="Picture 3"/>
          <p:cNvPicPr preferRelativeResize="0">
            <a:picLocks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9410" y="1049835"/>
            <a:ext cx="627220" cy="3969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93" b="6243"/>
          <a:stretch/>
        </p:blipFill>
        <p:spPr>
          <a:xfrm>
            <a:off x="72691" y="985520"/>
            <a:ext cx="3686509" cy="2126688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3175">
            <a:solidFill>
              <a:srgbClr val="FFC000"/>
            </a:solidFill>
          </a:ln>
        </p:spPr>
      </p:pic>
      <p:sp>
        <p:nvSpPr>
          <p:cNvPr id="35" name="Rectangle 34"/>
          <p:cNvSpPr/>
          <p:nvPr/>
        </p:nvSpPr>
        <p:spPr>
          <a:xfrm>
            <a:off x="119269" y="2732374"/>
            <a:ext cx="1219200" cy="338554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Cryolines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" name="Picture 39" descr="C:\Documents and Settings\Administrateur.A0A2C2765BD24BA\Bureau\Untitled-6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39656" y="985521"/>
            <a:ext cx="619544" cy="43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9C62F0-E740-A04E-AD9C-04DB961FA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Vigyan Samagam Kolkata 05/Nov/19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BD2C50-0C19-2D44-A1E2-851BC51A5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9E7775-91F0-4C93-ABBC-69C3A8FB6A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25B5E12-7301-8440-8145-09C2CAAF24F8}"/>
              </a:ext>
            </a:extLst>
          </p:cNvPr>
          <p:cNvSpPr txBox="1"/>
          <p:nvPr/>
        </p:nvSpPr>
        <p:spPr>
          <a:xfrm>
            <a:off x="526942" y="6428795"/>
            <a:ext cx="6612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Courtesy: Mr. Laban Coblentz (ITER Org.), Vigyan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Samagam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 Mumbai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2FB27D9-F8A0-C648-8900-64AF6694F194}"/>
              </a:ext>
            </a:extLst>
          </p:cNvPr>
          <p:cNvSpPr txBox="1"/>
          <p:nvPr/>
        </p:nvSpPr>
        <p:spPr>
          <a:xfrm>
            <a:off x="143362" y="6009256"/>
            <a:ext cx="6612131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Courtesy: Mr. Laban Coblentz (ITER Org.), Vigyan </a:t>
            </a:r>
            <a:r>
              <a:rPr lang="en-US" i="1" dirty="0" err="1"/>
              <a:t>Samagam</a:t>
            </a:r>
            <a:r>
              <a:rPr lang="en-US" i="1" dirty="0"/>
              <a:t> Mumbai </a:t>
            </a:r>
          </a:p>
        </p:txBody>
      </p:sp>
    </p:spTree>
    <p:extLst>
      <p:ext uri="{BB962C8B-B14F-4D97-AF65-F5344CB8AC3E}">
        <p14:creationId xmlns:p14="http://schemas.microsoft.com/office/powerpoint/2010/main" val="40662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F2FCC-5D39-8A49-A2C8-FFE7BAC2E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India’s Contribution to ITER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23FF7-1D0C-3E40-911C-00531C0BB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India is contributing nine Packages to ITER</a:t>
            </a:r>
          </a:p>
          <a:p>
            <a:endParaRPr lang="en-US" dirty="0"/>
          </a:p>
          <a:p>
            <a:r>
              <a:rPr lang="en-US" dirty="0"/>
              <a:t>These cover a range of technologies (RF, NB, Cryo)</a:t>
            </a:r>
          </a:p>
          <a:p>
            <a:endParaRPr lang="en-US" dirty="0"/>
          </a:p>
          <a:p>
            <a:r>
              <a:rPr lang="en-US" dirty="0"/>
              <a:t>Involve a strong industry partnership</a:t>
            </a:r>
          </a:p>
          <a:p>
            <a:endParaRPr lang="en-US" dirty="0"/>
          </a:p>
          <a:p>
            <a:r>
              <a:rPr lang="en-US" dirty="0"/>
              <a:t>A specially created body called ITER-India is in charge of the project execution</a:t>
            </a:r>
          </a:p>
          <a:p>
            <a:r>
              <a:rPr lang="en-US" dirty="0"/>
              <a:t>Details will be covered in the next session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BF83F-019D-8A42-8C3B-B13D9DE06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Vigyan Samagam Kolkata 05/Nov/19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6C3DFA-3528-F242-984D-15C9CCA94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05AA-A784-5844-99FB-E93A0196CCB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35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B46D8F-A950-F84F-A4DA-9D6727EA7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E0DD75-B353-C746-90C6-AA31E4406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ITER Project is making rapid progress</a:t>
            </a:r>
          </a:p>
          <a:p>
            <a:endParaRPr lang="en-US" dirty="0"/>
          </a:p>
          <a:p>
            <a:r>
              <a:rPr lang="en-US" dirty="0"/>
              <a:t>Technologies like RF-technologies, Beam technologies, Superconducting Magnets, Remote Handling are being developed for higher scale/capacity components (never built before)</a:t>
            </a:r>
          </a:p>
          <a:p>
            <a:endParaRPr lang="en-US" dirty="0"/>
          </a:p>
          <a:p>
            <a:r>
              <a:rPr lang="en-US" dirty="0"/>
              <a:t>All our attempts should now be to assimilate, preserve and use this knowledge for building an electricity producing fusion reactor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D08C0-FF34-3C45-86D4-F54AD6057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Vigyan Samagam Kolkata 05/Nov/19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0D729-0C2E-5A4B-BDB6-E67793DB7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05AA-A784-5844-99FB-E93A0196CCB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322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78C669-9E20-B148-9B7B-9998FFD5F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954" y="273357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Thank you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78890-837A-964C-B9FF-517A2ABFD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Vigyan Samagam Kolkata 05/Nov/19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2C768-39CC-C34B-A784-482E579A9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05AA-A784-5844-99FB-E93A0196CCB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942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EC5FC4-DABF-BF4B-A7B2-97BE9DD83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15" y="287095"/>
            <a:ext cx="10131425" cy="909711"/>
          </a:xfrm>
        </p:spPr>
        <p:txBody>
          <a:bodyPr>
            <a:normAutofit fontScale="90000"/>
          </a:bodyPr>
          <a:lstStyle/>
          <a:p>
            <a:r>
              <a:rPr lang="en-US" sz="4400" cap="none" dirty="0">
                <a:latin typeface="American Typewriter" panose="02090604020004020304" pitchFamily="18" charset="77"/>
              </a:rPr>
              <a:t>Beyond ITER:</a:t>
            </a:r>
            <a:br>
              <a:rPr lang="en-US" sz="4400" cap="none" dirty="0">
                <a:latin typeface="American Typewriter" panose="02090604020004020304" pitchFamily="18" charset="77"/>
              </a:rPr>
            </a:br>
            <a:r>
              <a:rPr lang="en-US" sz="4400" cap="none" dirty="0">
                <a:latin typeface="American Typewriter" panose="02090604020004020304" pitchFamily="18" charset="77"/>
              </a:rPr>
              <a:t>A Demonstration Reactor Or:</a:t>
            </a:r>
            <a:r>
              <a:rPr lang="en-US" sz="4400" dirty="0">
                <a:latin typeface="American Typewriter" panose="02090604020004020304" pitchFamily="18" charset="77"/>
              </a:rPr>
              <a:t> DEMO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7DDA93-82FF-4A41-9018-6B125E059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15" y="1584806"/>
            <a:ext cx="11802794" cy="4937760"/>
          </a:xfrm>
        </p:spPr>
        <p:txBody>
          <a:bodyPr anchor="t" anchorCtr="0">
            <a:normAutofit lnSpcReduction="10000"/>
          </a:bodyPr>
          <a:lstStyle/>
          <a:p>
            <a:r>
              <a:rPr lang="en-US" sz="2800" dirty="0">
                <a:latin typeface="American Typewriter" panose="02090604020004020304" pitchFamily="18" charset="77"/>
              </a:rPr>
              <a:t>What next after ITER?</a:t>
            </a:r>
          </a:p>
          <a:p>
            <a:r>
              <a:rPr lang="en-US" sz="2800" dirty="0">
                <a:latin typeface="American Typewriter" panose="02090604020004020304" pitchFamily="18" charset="77"/>
              </a:rPr>
              <a:t>The answer is hidden in its very objective: Use the knowledge to build your own electricity producing reactor</a:t>
            </a:r>
          </a:p>
          <a:p>
            <a:r>
              <a:rPr lang="en-US" sz="2800" dirty="0">
                <a:latin typeface="American Typewriter" panose="02090604020004020304" pitchFamily="18" charset="77"/>
              </a:rPr>
              <a:t>So, while we wait for ITER to generate results, we must keep ourselves ready by carrying out various Technology Development Projects – aimed at the currently sized DEMO designs</a:t>
            </a:r>
          </a:p>
          <a:p>
            <a:r>
              <a:rPr lang="en-US" sz="2800" dirty="0">
                <a:latin typeface="American Typewriter" panose="02090604020004020304" pitchFamily="18" charset="77"/>
              </a:rPr>
              <a:t>The knowledge leveraging from ITER will lead to much shorter timescales to build DEMO</a:t>
            </a:r>
          </a:p>
          <a:p>
            <a:r>
              <a:rPr lang="en-US" sz="2800" dirty="0">
                <a:latin typeface="American Typewriter" panose="02090604020004020304" pitchFamily="18" charset="77"/>
              </a:rPr>
              <a:t>The final DEMO design may change, as new information arrives (e.g. high field s/c magnets, new heat-handling materials, compact reactor designs, etc.), but for the investment made, readiness is must!</a:t>
            </a:r>
          </a:p>
          <a:p>
            <a:pPr marL="0" indent="0">
              <a:buNone/>
            </a:pPr>
            <a:endParaRPr lang="en-US" sz="2800" dirty="0">
              <a:latin typeface="American Typewriter" panose="02090604020004020304" pitchFamily="18" charset="77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2AEC534-0295-7847-B02A-FE6BDED1B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Vigyan Samagam Kolkata 05/Nov/19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F5439E-AE97-794E-AFC4-C089395F3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05AA-A784-5844-99FB-E93A0196CCB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357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26360-8F91-9945-8BFA-929A23F2D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839"/>
            <a:ext cx="10515600" cy="892175"/>
          </a:xfrm>
        </p:spPr>
        <p:txBody>
          <a:bodyPr/>
          <a:lstStyle/>
          <a:p>
            <a:r>
              <a:rPr lang="en-US" dirty="0"/>
              <a:t>About ITER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8B4A3B-9A7F-C041-A6B0-EE6DA176A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5768"/>
            <a:ext cx="10515600" cy="4351338"/>
          </a:xfrm>
        </p:spPr>
        <p:txBody>
          <a:bodyPr/>
          <a:lstStyle/>
          <a:p>
            <a:r>
              <a:rPr lang="en-US" dirty="0"/>
              <a:t>ITER has a long history</a:t>
            </a:r>
          </a:p>
          <a:p>
            <a:r>
              <a:rPr lang="en-US" dirty="0"/>
              <a:t>Construction is shared: ITER is divided into 134 Packages</a:t>
            </a:r>
          </a:p>
          <a:p>
            <a:r>
              <a:rPr lang="en-US" dirty="0"/>
              <a:t>Each package has a credit value in ITER Unit of Account (IUA)</a:t>
            </a:r>
          </a:p>
          <a:p>
            <a:r>
              <a:rPr lang="en-US" dirty="0"/>
              <a:t>Total credits add up to about 2900 kilo-IUA</a:t>
            </a:r>
            <a:r>
              <a:rPr lang="en-US" b="1" baseline="30000" dirty="0">
                <a:solidFill>
                  <a:srgbClr val="FF0000"/>
                </a:solidFill>
              </a:rPr>
              <a:t>#</a:t>
            </a:r>
          </a:p>
          <a:p>
            <a:r>
              <a:rPr lang="en-US" dirty="0"/>
              <a:t>Seven Domestic Agencies are given the responsibility of supply of equipment in-kind</a:t>
            </a:r>
          </a:p>
          <a:p>
            <a:r>
              <a:rPr lang="en-US" dirty="0"/>
              <a:t>1/11</a:t>
            </a:r>
            <a:r>
              <a:rPr lang="en-US" baseline="30000" dirty="0"/>
              <a:t>th</a:t>
            </a:r>
            <a:r>
              <a:rPr lang="en-US" dirty="0"/>
              <a:t> by China, India, S. Korea, Japan*, Russia and USA</a:t>
            </a:r>
          </a:p>
          <a:p>
            <a:r>
              <a:rPr lang="en-US" dirty="0"/>
              <a:t>5/11</a:t>
            </a:r>
            <a:r>
              <a:rPr lang="en-US" baseline="30000" dirty="0"/>
              <a:t>th</a:t>
            </a:r>
            <a:r>
              <a:rPr lang="en-US" dirty="0"/>
              <a:t> by EU*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4FC29C9-0817-4742-8100-1C14A47594CB}"/>
              </a:ext>
            </a:extLst>
          </p:cNvPr>
          <p:cNvCxnSpPr>
            <a:cxnSpLocks/>
          </p:cNvCxnSpPr>
          <p:nvPr/>
        </p:nvCxnSpPr>
        <p:spPr>
          <a:xfrm>
            <a:off x="979714" y="5959929"/>
            <a:ext cx="6858000" cy="1121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85D5506-4A41-4A44-9303-95E2B6A95167}"/>
              </a:ext>
            </a:extLst>
          </p:cNvPr>
          <p:cNvSpPr txBox="1"/>
          <p:nvPr/>
        </p:nvSpPr>
        <p:spPr>
          <a:xfrm>
            <a:off x="979713" y="6003801"/>
            <a:ext cx="6858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>
                <a:solidFill>
                  <a:srgbClr val="FF0000"/>
                </a:solidFill>
              </a:rPr>
              <a:t>#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</a:rPr>
              <a:t>Includes  a part of the work to be done by IO directly </a:t>
            </a:r>
            <a:endParaRPr lang="en-US" sz="2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7C525A-A243-AD49-B6B1-BAD141D8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Vigyan Samagam Kolkata 05/Nov/19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D1D123-4D4F-234E-BAB4-EC2CF357A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05AA-A784-5844-99FB-E93A0196CCB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28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FB4329F-DED0-D945-88F6-FA8FEBC85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96" y="864484"/>
            <a:ext cx="2527087" cy="168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www.iter.org/img/sq-350-90/www/content/com/Lists/list_items/Attachments/50/6_toronto.jpg">
            <a:extLst>
              <a:ext uri="{FF2B5EF4-FFF2-40B4-BE49-F238E27FC236}">
                <a16:creationId xmlns:a16="http://schemas.microsoft.com/office/drawing/2014/main" id="{FCC16684-AE38-444E-A4AF-BBDEA7747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611" y="864484"/>
            <a:ext cx="2719070" cy="17013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iter.org/img/sq-350-90/www/content/com/Lists/list_items/Attachments/49/25_ch_ko.jpg">
            <a:extLst>
              <a:ext uri="{FF2B5EF4-FFF2-40B4-BE49-F238E27FC236}">
                <a16:creationId xmlns:a16="http://schemas.microsoft.com/office/drawing/2014/main" id="{9E75F4B9-A61C-9444-8C73-9CF83BEC2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009" y="864484"/>
            <a:ext cx="2544773" cy="17013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ter.org/img/sq-350-90/www/content/com/Lists/list_items/Attachments/48/24_whitehouse.jpg">
            <a:extLst>
              <a:ext uri="{FF2B5EF4-FFF2-40B4-BE49-F238E27FC236}">
                <a16:creationId xmlns:a16="http://schemas.microsoft.com/office/drawing/2014/main" id="{4830B6E6-B678-5345-9DE5-FE343A2BF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110" y="864484"/>
            <a:ext cx="2256624" cy="17021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5F714E-54DA-9B48-B13E-C286B369F4AE}"/>
              </a:ext>
            </a:extLst>
          </p:cNvPr>
          <p:cNvSpPr txBox="1"/>
          <p:nvPr/>
        </p:nvSpPr>
        <p:spPr>
          <a:xfrm>
            <a:off x="709448" y="2727442"/>
            <a:ext cx="1886286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Reykjavík Summit</a:t>
            </a:r>
          </a:p>
          <a:p>
            <a:r>
              <a:rPr lang="en-US" b="1" dirty="0"/>
              <a:t>1988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EF3BC3-8F6C-F347-B0DB-6D6D53C7A10B}"/>
              </a:ext>
            </a:extLst>
          </p:cNvPr>
          <p:cNvSpPr txBox="1"/>
          <p:nvPr/>
        </p:nvSpPr>
        <p:spPr>
          <a:xfrm>
            <a:off x="3716555" y="2727441"/>
            <a:ext cx="2288832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US" dirty="0"/>
              <a:t>Joint Implementation </a:t>
            </a:r>
          </a:p>
          <a:p>
            <a:r>
              <a:rPr lang="en-US" dirty="0"/>
              <a:t>Mtg. Toronto 2001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823C8F-0E2D-764D-A2BF-8F24576924CD}"/>
              </a:ext>
            </a:extLst>
          </p:cNvPr>
          <p:cNvSpPr txBox="1"/>
          <p:nvPr/>
        </p:nvSpPr>
        <p:spPr>
          <a:xfrm>
            <a:off x="6974762" y="2727440"/>
            <a:ext cx="1821461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US"/>
              <a:t>China &amp; S. Korea </a:t>
            </a:r>
            <a:endParaRPr lang="en-US" dirty="0"/>
          </a:p>
          <a:p>
            <a:r>
              <a:rPr lang="en-US"/>
              <a:t>Join 2003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ADB8F2-E6BF-0742-84AA-847663FC889D}"/>
              </a:ext>
            </a:extLst>
          </p:cNvPr>
          <p:cNvSpPr txBox="1"/>
          <p:nvPr/>
        </p:nvSpPr>
        <p:spPr>
          <a:xfrm>
            <a:off x="9852930" y="2727379"/>
            <a:ext cx="173701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US"/>
              <a:t>US re-joins 2003</a:t>
            </a:r>
            <a:endParaRPr lang="en-US" dirty="0"/>
          </a:p>
        </p:txBody>
      </p:sp>
      <p:pic>
        <p:nvPicPr>
          <p:cNvPr id="12" name="Picture 2" descr="http://www.iter.org/img/sq-350-90/www/content/com/Lists/list_items/Attachments/43/09_potocnik_nakayama.jpg">
            <a:extLst>
              <a:ext uri="{FF2B5EF4-FFF2-40B4-BE49-F238E27FC236}">
                <a16:creationId xmlns:a16="http://schemas.microsoft.com/office/drawing/2014/main" id="{4C987CBD-8F0B-1C49-BAB4-D15A93A59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96" y="3957804"/>
            <a:ext cx="2585256" cy="1935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iter.org/img/sq-350-90/www/content/com/Lists/list_items/Attachments/40/10_elysee.jpg">
            <a:extLst>
              <a:ext uri="{FF2B5EF4-FFF2-40B4-BE49-F238E27FC236}">
                <a16:creationId xmlns:a16="http://schemas.microsoft.com/office/drawing/2014/main" id="{1C3529A3-0502-C54C-AAA3-056CD2151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566" y="3957804"/>
            <a:ext cx="2907026" cy="1935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89547C-E4E1-244D-B4F1-AF7FF789C798}"/>
              </a:ext>
            </a:extLst>
          </p:cNvPr>
          <p:cNvSpPr txBox="1"/>
          <p:nvPr/>
        </p:nvSpPr>
        <p:spPr>
          <a:xfrm>
            <a:off x="823325" y="6032874"/>
            <a:ext cx="1610505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US"/>
              <a:t>Cadarache site </a:t>
            </a:r>
            <a:endParaRPr lang="en-US" dirty="0"/>
          </a:p>
          <a:p>
            <a:r>
              <a:rPr lang="en-US"/>
              <a:t>agreed 2005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2F12AA-50E9-FC4A-9C59-73B79E7EBBCC}"/>
              </a:ext>
            </a:extLst>
          </p:cNvPr>
          <p:cNvSpPr txBox="1"/>
          <p:nvPr/>
        </p:nvSpPr>
        <p:spPr>
          <a:xfrm>
            <a:off x="4699676" y="6032873"/>
            <a:ext cx="2370842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US"/>
              <a:t>ITER Agreement Signed</a:t>
            </a:r>
            <a:endParaRPr lang="en-US" dirty="0"/>
          </a:p>
          <a:p>
            <a:r>
              <a:rPr lang="en-US"/>
              <a:t> 2006</a:t>
            </a:r>
            <a:endParaRPr lang="en-US" dirty="0"/>
          </a:p>
        </p:txBody>
      </p:sp>
      <p:pic>
        <p:nvPicPr>
          <p:cNvPr id="16" name="Picture 2" descr="http://www.iter.org/img/sq-350-90/www/content/com/Lists/list_items/Attachments/35/12_established.jpg">
            <a:extLst>
              <a:ext uri="{FF2B5EF4-FFF2-40B4-BE49-F238E27FC236}">
                <a16:creationId xmlns:a16="http://schemas.microsoft.com/office/drawing/2014/main" id="{74B9FBFD-2902-2D47-BFB1-A63C5DEF9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707" y="3957804"/>
            <a:ext cx="2907027" cy="1935250"/>
          </a:xfrm>
          <a:prstGeom prst="rect">
            <a:avLst/>
          </a:prstGeom>
          <a:solidFill>
            <a:srgbClr val="FFC000"/>
          </a:solid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75419BA-7266-EB48-847D-B93A56D1C42D}"/>
              </a:ext>
            </a:extLst>
          </p:cNvPr>
          <p:cNvSpPr txBox="1"/>
          <p:nvPr/>
        </p:nvSpPr>
        <p:spPr>
          <a:xfrm>
            <a:off x="9336364" y="6011787"/>
            <a:ext cx="1833579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US"/>
              <a:t>ITER Organizatio</a:t>
            </a:r>
            <a:r>
              <a:rPr lang="en-US" dirty="0"/>
              <a:t>n</a:t>
            </a:r>
          </a:p>
          <a:p>
            <a:r>
              <a:rPr lang="en-US" dirty="0"/>
              <a:t> </a:t>
            </a:r>
            <a:r>
              <a:rPr lang="en-US"/>
              <a:t>created 2007</a:t>
            </a:r>
            <a:endParaRPr lang="en-US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B9C1F366-FDCC-1548-98EE-756CC281F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Vigyan Samagam Kolkata 05/Nov/19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D2B22755-59D3-954F-848A-81DFB100C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05AA-A784-5844-99FB-E93A0196CC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285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E03416-DC8B-B144-A4AF-1B7A9A577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741" y="126124"/>
            <a:ext cx="6694990" cy="673187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D1BB1CDF-4D24-E748-9203-DE8055CC63EE}"/>
              </a:ext>
            </a:extLst>
          </p:cNvPr>
          <p:cNvSpPr/>
          <p:nvPr/>
        </p:nvSpPr>
        <p:spPr>
          <a:xfrm>
            <a:off x="5801710" y="1008993"/>
            <a:ext cx="5360276" cy="5628290"/>
          </a:xfrm>
          <a:custGeom>
            <a:avLst/>
            <a:gdLst>
              <a:gd name="connsiteX0" fmla="*/ 236483 w 5360276"/>
              <a:gd name="connsiteY0" fmla="*/ 614855 h 5628290"/>
              <a:gd name="connsiteX1" fmla="*/ 488731 w 5360276"/>
              <a:gd name="connsiteY1" fmla="*/ 441435 h 5628290"/>
              <a:gd name="connsiteX2" fmla="*/ 709449 w 5360276"/>
              <a:gd name="connsiteY2" fmla="*/ 299545 h 5628290"/>
              <a:gd name="connsiteX3" fmla="*/ 961697 w 5360276"/>
              <a:gd name="connsiteY3" fmla="*/ 236483 h 5628290"/>
              <a:gd name="connsiteX4" fmla="*/ 1213945 w 5360276"/>
              <a:gd name="connsiteY4" fmla="*/ 157655 h 5628290"/>
              <a:gd name="connsiteX5" fmla="*/ 1450428 w 5360276"/>
              <a:gd name="connsiteY5" fmla="*/ 126124 h 5628290"/>
              <a:gd name="connsiteX6" fmla="*/ 1986456 w 5360276"/>
              <a:gd name="connsiteY6" fmla="*/ 47297 h 5628290"/>
              <a:gd name="connsiteX7" fmla="*/ 2364828 w 5360276"/>
              <a:gd name="connsiteY7" fmla="*/ 31531 h 5628290"/>
              <a:gd name="connsiteX8" fmla="*/ 2711669 w 5360276"/>
              <a:gd name="connsiteY8" fmla="*/ 0 h 5628290"/>
              <a:gd name="connsiteX9" fmla="*/ 3247697 w 5360276"/>
              <a:gd name="connsiteY9" fmla="*/ 63062 h 5628290"/>
              <a:gd name="connsiteX10" fmla="*/ 3468414 w 5360276"/>
              <a:gd name="connsiteY10" fmla="*/ 63062 h 5628290"/>
              <a:gd name="connsiteX11" fmla="*/ 3862552 w 5360276"/>
              <a:gd name="connsiteY11" fmla="*/ 110359 h 5628290"/>
              <a:gd name="connsiteX12" fmla="*/ 4382814 w 5360276"/>
              <a:gd name="connsiteY12" fmla="*/ 236483 h 5628290"/>
              <a:gd name="connsiteX13" fmla="*/ 4887311 w 5360276"/>
              <a:gd name="connsiteY13" fmla="*/ 346841 h 5628290"/>
              <a:gd name="connsiteX14" fmla="*/ 5139559 w 5360276"/>
              <a:gd name="connsiteY14" fmla="*/ 472966 h 5628290"/>
              <a:gd name="connsiteX15" fmla="*/ 5297214 w 5360276"/>
              <a:gd name="connsiteY15" fmla="*/ 725214 h 5628290"/>
              <a:gd name="connsiteX16" fmla="*/ 5360276 w 5360276"/>
              <a:gd name="connsiteY16" fmla="*/ 1261241 h 5628290"/>
              <a:gd name="connsiteX17" fmla="*/ 5360276 w 5360276"/>
              <a:gd name="connsiteY17" fmla="*/ 1623848 h 5628290"/>
              <a:gd name="connsiteX18" fmla="*/ 5360276 w 5360276"/>
              <a:gd name="connsiteY18" fmla="*/ 2412124 h 5628290"/>
              <a:gd name="connsiteX19" fmla="*/ 5344511 w 5360276"/>
              <a:gd name="connsiteY19" fmla="*/ 3090041 h 5628290"/>
              <a:gd name="connsiteX20" fmla="*/ 5360276 w 5360276"/>
              <a:gd name="connsiteY20" fmla="*/ 3878317 h 5628290"/>
              <a:gd name="connsiteX21" fmla="*/ 5344511 w 5360276"/>
              <a:gd name="connsiteY21" fmla="*/ 4256690 h 5628290"/>
              <a:gd name="connsiteX22" fmla="*/ 5171090 w 5360276"/>
              <a:gd name="connsiteY22" fmla="*/ 4477407 h 5628290"/>
              <a:gd name="connsiteX23" fmla="*/ 5171090 w 5360276"/>
              <a:gd name="connsiteY23" fmla="*/ 4477407 h 5628290"/>
              <a:gd name="connsiteX24" fmla="*/ 5092262 w 5360276"/>
              <a:gd name="connsiteY24" fmla="*/ 4871545 h 5628290"/>
              <a:gd name="connsiteX25" fmla="*/ 4950373 w 5360276"/>
              <a:gd name="connsiteY25" fmla="*/ 5029200 h 5628290"/>
              <a:gd name="connsiteX26" fmla="*/ 4698124 w 5360276"/>
              <a:gd name="connsiteY26" fmla="*/ 5171090 h 5628290"/>
              <a:gd name="connsiteX27" fmla="*/ 4430111 w 5360276"/>
              <a:gd name="connsiteY27" fmla="*/ 5249917 h 5628290"/>
              <a:gd name="connsiteX28" fmla="*/ 4083269 w 5360276"/>
              <a:gd name="connsiteY28" fmla="*/ 5407573 h 5628290"/>
              <a:gd name="connsiteX29" fmla="*/ 3673366 w 5360276"/>
              <a:gd name="connsiteY29" fmla="*/ 5502166 h 5628290"/>
              <a:gd name="connsiteX30" fmla="*/ 3184635 w 5360276"/>
              <a:gd name="connsiteY30" fmla="*/ 5565228 h 5628290"/>
              <a:gd name="connsiteX31" fmla="*/ 2695904 w 5360276"/>
              <a:gd name="connsiteY31" fmla="*/ 5628290 h 5628290"/>
              <a:gd name="connsiteX32" fmla="*/ 2159876 w 5360276"/>
              <a:gd name="connsiteY32" fmla="*/ 5596759 h 5628290"/>
              <a:gd name="connsiteX33" fmla="*/ 1655380 w 5360276"/>
              <a:gd name="connsiteY33" fmla="*/ 5517931 h 5628290"/>
              <a:gd name="connsiteX34" fmla="*/ 1245476 w 5360276"/>
              <a:gd name="connsiteY34" fmla="*/ 5344510 h 5628290"/>
              <a:gd name="connsiteX35" fmla="*/ 1040524 w 5360276"/>
              <a:gd name="connsiteY35" fmla="*/ 5281448 h 5628290"/>
              <a:gd name="connsiteX36" fmla="*/ 898635 w 5360276"/>
              <a:gd name="connsiteY36" fmla="*/ 5202621 h 5628290"/>
              <a:gd name="connsiteX37" fmla="*/ 898635 w 5360276"/>
              <a:gd name="connsiteY37" fmla="*/ 4966138 h 5628290"/>
              <a:gd name="connsiteX38" fmla="*/ 898635 w 5360276"/>
              <a:gd name="connsiteY38" fmla="*/ 4824248 h 5628290"/>
              <a:gd name="connsiteX39" fmla="*/ 898635 w 5360276"/>
              <a:gd name="connsiteY39" fmla="*/ 4824248 h 5628290"/>
              <a:gd name="connsiteX40" fmla="*/ 677918 w 5360276"/>
              <a:gd name="connsiteY40" fmla="*/ 4635062 h 5628290"/>
              <a:gd name="connsiteX41" fmla="*/ 394138 w 5360276"/>
              <a:gd name="connsiteY41" fmla="*/ 4540469 h 5628290"/>
              <a:gd name="connsiteX42" fmla="*/ 220718 w 5360276"/>
              <a:gd name="connsiteY42" fmla="*/ 4430110 h 5628290"/>
              <a:gd name="connsiteX43" fmla="*/ 220718 w 5360276"/>
              <a:gd name="connsiteY43" fmla="*/ 4430110 h 5628290"/>
              <a:gd name="connsiteX44" fmla="*/ 78828 w 5360276"/>
              <a:gd name="connsiteY44" fmla="*/ 4114800 h 5628290"/>
              <a:gd name="connsiteX45" fmla="*/ 78828 w 5360276"/>
              <a:gd name="connsiteY45" fmla="*/ 3452648 h 5628290"/>
              <a:gd name="connsiteX46" fmla="*/ 31531 w 5360276"/>
              <a:gd name="connsiteY46" fmla="*/ 2522483 h 5628290"/>
              <a:gd name="connsiteX47" fmla="*/ 31531 w 5360276"/>
              <a:gd name="connsiteY47" fmla="*/ 2112579 h 5628290"/>
              <a:gd name="connsiteX48" fmla="*/ 0 w 5360276"/>
              <a:gd name="connsiteY48" fmla="*/ 1655379 h 5628290"/>
              <a:gd name="connsiteX49" fmla="*/ 31531 w 5360276"/>
              <a:gd name="connsiteY49" fmla="*/ 1340069 h 5628290"/>
              <a:gd name="connsiteX50" fmla="*/ 31531 w 5360276"/>
              <a:gd name="connsiteY50" fmla="*/ 1024759 h 5628290"/>
              <a:gd name="connsiteX51" fmla="*/ 94593 w 5360276"/>
              <a:gd name="connsiteY51" fmla="*/ 819807 h 5628290"/>
              <a:gd name="connsiteX52" fmla="*/ 236483 w 5360276"/>
              <a:gd name="connsiteY52" fmla="*/ 614855 h 5628290"/>
              <a:gd name="connsiteX0" fmla="*/ 236483 w 5360276"/>
              <a:gd name="connsiteY0" fmla="*/ 614855 h 5628290"/>
              <a:gd name="connsiteX1" fmla="*/ 488731 w 5360276"/>
              <a:gd name="connsiteY1" fmla="*/ 441435 h 5628290"/>
              <a:gd name="connsiteX2" fmla="*/ 709449 w 5360276"/>
              <a:gd name="connsiteY2" fmla="*/ 299545 h 5628290"/>
              <a:gd name="connsiteX3" fmla="*/ 961697 w 5360276"/>
              <a:gd name="connsiteY3" fmla="*/ 236483 h 5628290"/>
              <a:gd name="connsiteX4" fmla="*/ 1213945 w 5360276"/>
              <a:gd name="connsiteY4" fmla="*/ 157655 h 5628290"/>
              <a:gd name="connsiteX5" fmla="*/ 1450428 w 5360276"/>
              <a:gd name="connsiteY5" fmla="*/ 126124 h 5628290"/>
              <a:gd name="connsiteX6" fmla="*/ 1986456 w 5360276"/>
              <a:gd name="connsiteY6" fmla="*/ 47297 h 5628290"/>
              <a:gd name="connsiteX7" fmla="*/ 2364828 w 5360276"/>
              <a:gd name="connsiteY7" fmla="*/ 31531 h 5628290"/>
              <a:gd name="connsiteX8" fmla="*/ 2711669 w 5360276"/>
              <a:gd name="connsiteY8" fmla="*/ 0 h 5628290"/>
              <a:gd name="connsiteX9" fmla="*/ 3247697 w 5360276"/>
              <a:gd name="connsiteY9" fmla="*/ 63062 h 5628290"/>
              <a:gd name="connsiteX10" fmla="*/ 3468414 w 5360276"/>
              <a:gd name="connsiteY10" fmla="*/ 63062 h 5628290"/>
              <a:gd name="connsiteX11" fmla="*/ 3862552 w 5360276"/>
              <a:gd name="connsiteY11" fmla="*/ 110359 h 5628290"/>
              <a:gd name="connsiteX12" fmla="*/ 4382814 w 5360276"/>
              <a:gd name="connsiteY12" fmla="*/ 236483 h 5628290"/>
              <a:gd name="connsiteX13" fmla="*/ 4887311 w 5360276"/>
              <a:gd name="connsiteY13" fmla="*/ 346841 h 5628290"/>
              <a:gd name="connsiteX14" fmla="*/ 5139559 w 5360276"/>
              <a:gd name="connsiteY14" fmla="*/ 472966 h 5628290"/>
              <a:gd name="connsiteX15" fmla="*/ 5297214 w 5360276"/>
              <a:gd name="connsiteY15" fmla="*/ 725214 h 5628290"/>
              <a:gd name="connsiteX16" fmla="*/ 5360276 w 5360276"/>
              <a:gd name="connsiteY16" fmla="*/ 1261241 h 5628290"/>
              <a:gd name="connsiteX17" fmla="*/ 5360276 w 5360276"/>
              <a:gd name="connsiteY17" fmla="*/ 1623848 h 5628290"/>
              <a:gd name="connsiteX18" fmla="*/ 5360276 w 5360276"/>
              <a:gd name="connsiteY18" fmla="*/ 2412124 h 5628290"/>
              <a:gd name="connsiteX19" fmla="*/ 5344511 w 5360276"/>
              <a:gd name="connsiteY19" fmla="*/ 3090041 h 5628290"/>
              <a:gd name="connsiteX20" fmla="*/ 5360276 w 5360276"/>
              <a:gd name="connsiteY20" fmla="*/ 3878317 h 5628290"/>
              <a:gd name="connsiteX21" fmla="*/ 5344511 w 5360276"/>
              <a:gd name="connsiteY21" fmla="*/ 4256690 h 5628290"/>
              <a:gd name="connsiteX22" fmla="*/ 5171090 w 5360276"/>
              <a:gd name="connsiteY22" fmla="*/ 4477407 h 5628290"/>
              <a:gd name="connsiteX23" fmla="*/ 5171090 w 5360276"/>
              <a:gd name="connsiteY23" fmla="*/ 4477407 h 5628290"/>
              <a:gd name="connsiteX24" fmla="*/ 4792718 w 5360276"/>
              <a:gd name="connsiteY24" fmla="*/ 4840014 h 5628290"/>
              <a:gd name="connsiteX25" fmla="*/ 4950373 w 5360276"/>
              <a:gd name="connsiteY25" fmla="*/ 5029200 h 5628290"/>
              <a:gd name="connsiteX26" fmla="*/ 4698124 w 5360276"/>
              <a:gd name="connsiteY26" fmla="*/ 5171090 h 5628290"/>
              <a:gd name="connsiteX27" fmla="*/ 4430111 w 5360276"/>
              <a:gd name="connsiteY27" fmla="*/ 5249917 h 5628290"/>
              <a:gd name="connsiteX28" fmla="*/ 4083269 w 5360276"/>
              <a:gd name="connsiteY28" fmla="*/ 5407573 h 5628290"/>
              <a:gd name="connsiteX29" fmla="*/ 3673366 w 5360276"/>
              <a:gd name="connsiteY29" fmla="*/ 5502166 h 5628290"/>
              <a:gd name="connsiteX30" fmla="*/ 3184635 w 5360276"/>
              <a:gd name="connsiteY30" fmla="*/ 5565228 h 5628290"/>
              <a:gd name="connsiteX31" fmla="*/ 2695904 w 5360276"/>
              <a:gd name="connsiteY31" fmla="*/ 5628290 h 5628290"/>
              <a:gd name="connsiteX32" fmla="*/ 2159876 w 5360276"/>
              <a:gd name="connsiteY32" fmla="*/ 5596759 h 5628290"/>
              <a:gd name="connsiteX33" fmla="*/ 1655380 w 5360276"/>
              <a:gd name="connsiteY33" fmla="*/ 5517931 h 5628290"/>
              <a:gd name="connsiteX34" fmla="*/ 1245476 w 5360276"/>
              <a:gd name="connsiteY34" fmla="*/ 5344510 h 5628290"/>
              <a:gd name="connsiteX35" fmla="*/ 1040524 w 5360276"/>
              <a:gd name="connsiteY35" fmla="*/ 5281448 h 5628290"/>
              <a:gd name="connsiteX36" fmla="*/ 898635 w 5360276"/>
              <a:gd name="connsiteY36" fmla="*/ 5202621 h 5628290"/>
              <a:gd name="connsiteX37" fmla="*/ 898635 w 5360276"/>
              <a:gd name="connsiteY37" fmla="*/ 4966138 h 5628290"/>
              <a:gd name="connsiteX38" fmla="*/ 898635 w 5360276"/>
              <a:gd name="connsiteY38" fmla="*/ 4824248 h 5628290"/>
              <a:gd name="connsiteX39" fmla="*/ 898635 w 5360276"/>
              <a:gd name="connsiteY39" fmla="*/ 4824248 h 5628290"/>
              <a:gd name="connsiteX40" fmla="*/ 677918 w 5360276"/>
              <a:gd name="connsiteY40" fmla="*/ 4635062 h 5628290"/>
              <a:gd name="connsiteX41" fmla="*/ 394138 w 5360276"/>
              <a:gd name="connsiteY41" fmla="*/ 4540469 h 5628290"/>
              <a:gd name="connsiteX42" fmla="*/ 220718 w 5360276"/>
              <a:gd name="connsiteY42" fmla="*/ 4430110 h 5628290"/>
              <a:gd name="connsiteX43" fmla="*/ 220718 w 5360276"/>
              <a:gd name="connsiteY43" fmla="*/ 4430110 h 5628290"/>
              <a:gd name="connsiteX44" fmla="*/ 78828 w 5360276"/>
              <a:gd name="connsiteY44" fmla="*/ 4114800 h 5628290"/>
              <a:gd name="connsiteX45" fmla="*/ 78828 w 5360276"/>
              <a:gd name="connsiteY45" fmla="*/ 3452648 h 5628290"/>
              <a:gd name="connsiteX46" fmla="*/ 31531 w 5360276"/>
              <a:gd name="connsiteY46" fmla="*/ 2522483 h 5628290"/>
              <a:gd name="connsiteX47" fmla="*/ 31531 w 5360276"/>
              <a:gd name="connsiteY47" fmla="*/ 2112579 h 5628290"/>
              <a:gd name="connsiteX48" fmla="*/ 0 w 5360276"/>
              <a:gd name="connsiteY48" fmla="*/ 1655379 h 5628290"/>
              <a:gd name="connsiteX49" fmla="*/ 31531 w 5360276"/>
              <a:gd name="connsiteY49" fmla="*/ 1340069 h 5628290"/>
              <a:gd name="connsiteX50" fmla="*/ 31531 w 5360276"/>
              <a:gd name="connsiteY50" fmla="*/ 1024759 h 5628290"/>
              <a:gd name="connsiteX51" fmla="*/ 94593 w 5360276"/>
              <a:gd name="connsiteY51" fmla="*/ 819807 h 5628290"/>
              <a:gd name="connsiteX52" fmla="*/ 236483 w 5360276"/>
              <a:gd name="connsiteY52" fmla="*/ 614855 h 5628290"/>
              <a:gd name="connsiteX0" fmla="*/ 236483 w 5360276"/>
              <a:gd name="connsiteY0" fmla="*/ 614855 h 5628290"/>
              <a:gd name="connsiteX1" fmla="*/ 488731 w 5360276"/>
              <a:gd name="connsiteY1" fmla="*/ 441435 h 5628290"/>
              <a:gd name="connsiteX2" fmla="*/ 709449 w 5360276"/>
              <a:gd name="connsiteY2" fmla="*/ 299545 h 5628290"/>
              <a:gd name="connsiteX3" fmla="*/ 961697 w 5360276"/>
              <a:gd name="connsiteY3" fmla="*/ 236483 h 5628290"/>
              <a:gd name="connsiteX4" fmla="*/ 1213945 w 5360276"/>
              <a:gd name="connsiteY4" fmla="*/ 157655 h 5628290"/>
              <a:gd name="connsiteX5" fmla="*/ 1450428 w 5360276"/>
              <a:gd name="connsiteY5" fmla="*/ 126124 h 5628290"/>
              <a:gd name="connsiteX6" fmla="*/ 1986456 w 5360276"/>
              <a:gd name="connsiteY6" fmla="*/ 47297 h 5628290"/>
              <a:gd name="connsiteX7" fmla="*/ 2364828 w 5360276"/>
              <a:gd name="connsiteY7" fmla="*/ 31531 h 5628290"/>
              <a:gd name="connsiteX8" fmla="*/ 2711669 w 5360276"/>
              <a:gd name="connsiteY8" fmla="*/ 0 h 5628290"/>
              <a:gd name="connsiteX9" fmla="*/ 3247697 w 5360276"/>
              <a:gd name="connsiteY9" fmla="*/ 63062 h 5628290"/>
              <a:gd name="connsiteX10" fmla="*/ 3468414 w 5360276"/>
              <a:gd name="connsiteY10" fmla="*/ 63062 h 5628290"/>
              <a:gd name="connsiteX11" fmla="*/ 3862552 w 5360276"/>
              <a:gd name="connsiteY11" fmla="*/ 110359 h 5628290"/>
              <a:gd name="connsiteX12" fmla="*/ 4382814 w 5360276"/>
              <a:gd name="connsiteY12" fmla="*/ 236483 h 5628290"/>
              <a:gd name="connsiteX13" fmla="*/ 4887311 w 5360276"/>
              <a:gd name="connsiteY13" fmla="*/ 346841 h 5628290"/>
              <a:gd name="connsiteX14" fmla="*/ 5139559 w 5360276"/>
              <a:gd name="connsiteY14" fmla="*/ 472966 h 5628290"/>
              <a:gd name="connsiteX15" fmla="*/ 5297214 w 5360276"/>
              <a:gd name="connsiteY15" fmla="*/ 725214 h 5628290"/>
              <a:gd name="connsiteX16" fmla="*/ 5360276 w 5360276"/>
              <a:gd name="connsiteY16" fmla="*/ 1261241 h 5628290"/>
              <a:gd name="connsiteX17" fmla="*/ 5360276 w 5360276"/>
              <a:gd name="connsiteY17" fmla="*/ 1623848 h 5628290"/>
              <a:gd name="connsiteX18" fmla="*/ 5360276 w 5360276"/>
              <a:gd name="connsiteY18" fmla="*/ 2412124 h 5628290"/>
              <a:gd name="connsiteX19" fmla="*/ 5344511 w 5360276"/>
              <a:gd name="connsiteY19" fmla="*/ 3090041 h 5628290"/>
              <a:gd name="connsiteX20" fmla="*/ 5360276 w 5360276"/>
              <a:gd name="connsiteY20" fmla="*/ 3878317 h 5628290"/>
              <a:gd name="connsiteX21" fmla="*/ 5344511 w 5360276"/>
              <a:gd name="connsiteY21" fmla="*/ 4256690 h 5628290"/>
              <a:gd name="connsiteX22" fmla="*/ 5171090 w 5360276"/>
              <a:gd name="connsiteY22" fmla="*/ 4477407 h 5628290"/>
              <a:gd name="connsiteX23" fmla="*/ 5171090 w 5360276"/>
              <a:gd name="connsiteY23" fmla="*/ 4477407 h 5628290"/>
              <a:gd name="connsiteX24" fmla="*/ 4792718 w 5360276"/>
              <a:gd name="connsiteY24" fmla="*/ 4840014 h 5628290"/>
              <a:gd name="connsiteX25" fmla="*/ 4761187 w 5360276"/>
              <a:gd name="connsiteY25" fmla="*/ 5076497 h 5628290"/>
              <a:gd name="connsiteX26" fmla="*/ 4698124 w 5360276"/>
              <a:gd name="connsiteY26" fmla="*/ 5171090 h 5628290"/>
              <a:gd name="connsiteX27" fmla="*/ 4430111 w 5360276"/>
              <a:gd name="connsiteY27" fmla="*/ 5249917 h 5628290"/>
              <a:gd name="connsiteX28" fmla="*/ 4083269 w 5360276"/>
              <a:gd name="connsiteY28" fmla="*/ 5407573 h 5628290"/>
              <a:gd name="connsiteX29" fmla="*/ 3673366 w 5360276"/>
              <a:gd name="connsiteY29" fmla="*/ 5502166 h 5628290"/>
              <a:gd name="connsiteX30" fmla="*/ 3184635 w 5360276"/>
              <a:gd name="connsiteY30" fmla="*/ 5565228 h 5628290"/>
              <a:gd name="connsiteX31" fmla="*/ 2695904 w 5360276"/>
              <a:gd name="connsiteY31" fmla="*/ 5628290 h 5628290"/>
              <a:gd name="connsiteX32" fmla="*/ 2159876 w 5360276"/>
              <a:gd name="connsiteY32" fmla="*/ 5596759 h 5628290"/>
              <a:gd name="connsiteX33" fmla="*/ 1655380 w 5360276"/>
              <a:gd name="connsiteY33" fmla="*/ 5517931 h 5628290"/>
              <a:gd name="connsiteX34" fmla="*/ 1245476 w 5360276"/>
              <a:gd name="connsiteY34" fmla="*/ 5344510 h 5628290"/>
              <a:gd name="connsiteX35" fmla="*/ 1040524 w 5360276"/>
              <a:gd name="connsiteY35" fmla="*/ 5281448 h 5628290"/>
              <a:gd name="connsiteX36" fmla="*/ 898635 w 5360276"/>
              <a:gd name="connsiteY36" fmla="*/ 5202621 h 5628290"/>
              <a:gd name="connsiteX37" fmla="*/ 898635 w 5360276"/>
              <a:gd name="connsiteY37" fmla="*/ 4966138 h 5628290"/>
              <a:gd name="connsiteX38" fmla="*/ 898635 w 5360276"/>
              <a:gd name="connsiteY38" fmla="*/ 4824248 h 5628290"/>
              <a:gd name="connsiteX39" fmla="*/ 898635 w 5360276"/>
              <a:gd name="connsiteY39" fmla="*/ 4824248 h 5628290"/>
              <a:gd name="connsiteX40" fmla="*/ 677918 w 5360276"/>
              <a:gd name="connsiteY40" fmla="*/ 4635062 h 5628290"/>
              <a:gd name="connsiteX41" fmla="*/ 394138 w 5360276"/>
              <a:gd name="connsiteY41" fmla="*/ 4540469 h 5628290"/>
              <a:gd name="connsiteX42" fmla="*/ 220718 w 5360276"/>
              <a:gd name="connsiteY42" fmla="*/ 4430110 h 5628290"/>
              <a:gd name="connsiteX43" fmla="*/ 220718 w 5360276"/>
              <a:gd name="connsiteY43" fmla="*/ 4430110 h 5628290"/>
              <a:gd name="connsiteX44" fmla="*/ 78828 w 5360276"/>
              <a:gd name="connsiteY44" fmla="*/ 4114800 h 5628290"/>
              <a:gd name="connsiteX45" fmla="*/ 78828 w 5360276"/>
              <a:gd name="connsiteY45" fmla="*/ 3452648 h 5628290"/>
              <a:gd name="connsiteX46" fmla="*/ 31531 w 5360276"/>
              <a:gd name="connsiteY46" fmla="*/ 2522483 h 5628290"/>
              <a:gd name="connsiteX47" fmla="*/ 31531 w 5360276"/>
              <a:gd name="connsiteY47" fmla="*/ 2112579 h 5628290"/>
              <a:gd name="connsiteX48" fmla="*/ 0 w 5360276"/>
              <a:gd name="connsiteY48" fmla="*/ 1655379 h 5628290"/>
              <a:gd name="connsiteX49" fmla="*/ 31531 w 5360276"/>
              <a:gd name="connsiteY49" fmla="*/ 1340069 h 5628290"/>
              <a:gd name="connsiteX50" fmla="*/ 31531 w 5360276"/>
              <a:gd name="connsiteY50" fmla="*/ 1024759 h 5628290"/>
              <a:gd name="connsiteX51" fmla="*/ 94593 w 5360276"/>
              <a:gd name="connsiteY51" fmla="*/ 819807 h 5628290"/>
              <a:gd name="connsiteX52" fmla="*/ 236483 w 5360276"/>
              <a:gd name="connsiteY52" fmla="*/ 614855 h 5628290"/>
              <a:gd name="connsiteX0" fmla="*/ 236483 w 5360276"/>
              <a:gd name="connsiteY0" fmla="*/ 614855 h 5628290"/>
              <a:gd name="connsiteX1" fmla="*/ 488731 w 5360276"/>
              <a:gd name="connsiteY1" fmla="*/ 441435 h 5628290"/>
              <a:gd name="connsiteX2" fmla="*/ 709449 w 5360276"/>
              <a:gd name="connsiteY2" fmla="*/ 299545 h 5628290"/>
              <a:gd name="connsiteX3" fmla="*/ 961697 w 5360276"/>
              <a:gd name="connsiteY3" fmla="*/ 236483 h 5628290"/>
              <a:gd name="connsiteX4" fmla="*/ 1213945 w 5360276"/>
              <a:gd name="connsiteY4" fmla="*/ 157655 h 5628290"/>
              <a:gd name="connsiteX5" fmla="*/ 1450428 w 5360276"/>
              <a:gd name="connsiteY5" fmla="*/ 126124 h 5628290"/>
              <a:gd name="connsiteX6" fmla="*/ 1986456 w 5360276"/>
              <a:gd name="connsiteY6" fmla="*/ 47297 h 5628290"/>
              <a:gd name="connsiteX7" fmla="*/ 2364828 w 5360276"/>
              <a:gd name="connsiteY7" fmla="*/ 31531 h 5628290"/>
              <a:gd name="connsiteX8" fmla="*/ 2711669 w 5360276"/>
              <a:gd name="connsiteY8" fmla="*/ 0 h 5628290"/>
              <a:gd name="connsiteX9" fmla="*/ 3247697 w 5360276"/>
              <a:gd name="connsiteY9" fmla="*/ 63062 h 5628290"/>
              <a:gd name="connsiteX10" fmla="*/ 3468414 w 5360276"/>
              <a:gd name="connsiteY10" fmla="*/ 63062 h 5628290"/>
              <a:gd name="connsiteX11" fmla="*/ 3862552 w 5360276"/>
              <a:gd name="connsiteY11" fmla="*/ 110359 h 5628290"/>
              <a:gd name="connsiteX12" fmla="*/ 4382814 w 5360276"/>
              <a:gd name="connsiteY12" fmla="*/ 236483 h 5628290"/>
              <a:gd name="connsiteX13" fmla="*/ 4887311 w 5360276"/>
              <a:gd name="connsiteY13" fmla="*/ 346841 h 5628290"/>
              <a:gd name="connsiteX14" fmla="*/ 5139559 w 5360276"/>
              <a:gd name="connsiteY14" fmla="*/ 472966 h 5628290"/>
              <a:gd name="connsiteX15" fmla="*/ 5297214 w 5360276"/>
              <a:gd name="connsiteY15" fmla="*/ 725214 h 5628290"/>
              <a:gd name="connsiteX16" fmla="*/ 5360276 w 5360276"/>
              <a:gd name="connsiteY16" fmla="*/ 1261241 h 5628290"/>
              <a:gd name="connsiteX17" fmla="*/ 5360276 w 5360276"/>
              <a:gd name="connsiteY17" fmla="*/ 1623848 h 5628290"/>
              <a:gd name="connsiteX18" fmla="*/ 5360276 w 5360276"/>
              <a:gd name="connsiteY18" fmla="*/ 2412124 h 5628290"/>
              <a:gd name="connsiteX19" fmla="*/ 5344511 w 5360276"/>
              <a:gd name="connsiteY19" fmla="*/ 3090041 h 5628290"/>
              <a:gd name="connsiteX20" fmla="*/ 5360276 w 5360276"/>
              <a:gd name="connsiteY20" fmla="*/ 3878317 h 5628290"/>
              <a:gd name="connsiteX21" fmla="*/ 5344511 w 5360276"/>
              <a:gd name="connsiteY21" fmla="*/ 4256690 h 5628290"/>
              <a:gd name="connsiteX22" fmla="*/ 5171090 w 5360276"/>
              <a:gd name="connsiteY22" fmla="*/ 4477407 h 5628290"/>
              <a:gd name="connsiteX23" fmla="*/ 5171090 w 5360276"/>
              <a:gd name="connsiteY23" fmla="*/ 4477407 h 5628290"/>
              <a:gd name="connsiteX24" fmla="*/ 4572001 w 5360276"/>
              <a:gd name="connsiteY24" fmla="*/ 4855780 h 5628290"/>
              <a:gd name="connsiteX25" fmla="*/ 4761187 w 5360276"/>
              <a:gd name="connsiteY25" fmla="*/ 5076497 h 5628290"/>
              <a:gd name="connsiteX26" fmla="*/ 4698124 w 5360276"/>
              <a:gd name="connsiteY26" fmla="*/ 5171090 h 5628290"/>
              <a:gd name="connsiteX27" fmla="*/ 4430111 w 5360276"/>
              <a:gd name="connsiteY27" fmla="*/ 5249917 h 5628290"/>
              <a:gd name="connsiteX28" fmla="*/ 4083269 w 5360276"/>
              <a:gd name="connsiteY28" fmla="*/ 5407573 h 5628290"/>
              <a:gd name="connsiteX29" fmla="*/ 3673366 w 5360276"/>
              <a:gd name="connsiteY29" fmla="*/ 5502166 h 5628290"/>
              <a:gd name="connsiteX30" fmla="*/ 3184635 w 5360276"/>
              <a:gd name="connsiteY30" fmla="*/ 5565228 h 5628290"/>
              <a:gd name="connsiteX31" fmla="*/ 2695904 w 5360276"/>
              <a:gd name="connsiteY31" fmla="*/ 5628290 h 5628290"/>
              <a:gd name="connsiteX32" fmla="*/ 2159876 w 5360276"/>
              <a:gd name="connsiteY32" fmla="*/ 5596759 h 5628290"/>
              <a:gd name="connsiteX33" fmla="*/ 1655380 w 5360276"/>
              <a:gd name="connsiteY33" fmla="*/ 5517931 h 5628290"/>
              <a:gd name="connsiteX34" fmla="*/ 1245476 w 5360276"/>
              <a:gd name="connsiteY34" fmla="*/ 5344510 h 5628290"/>
              <a:gd name="connsiteX35" fmla="*/ 1040524 w 5360276"/>
              <a:gd name="connsiteY35" fmla="*/ 5281448 h 5628290"/>
              <a:gd name="connsiteX36" fmla="*/ 898635 w 5360276"/>
              <a:gd name="connsiteY36" fmla="*/ 5202621 h 5628290"/>
              <a:gd name="connsiteX37" fmla="*/ 898635 w 5360276"/>
              <a:gd name="connsiteY37" fmla="*/ 4966138 h 5628290"/>
              <a:gd name="connsiteX38" fmla="*/ 898635 w 5360276"/>
              <a:gd name="connsiteY38" fmla="*/ 4824248 h 5628290"/>
              <a:gd name="connsiteX39" fmla="*/ 898635 w 5360276"/>
              <a:gd name="connsiteY39" fmla="*/ 4824248 h 5628290"/>
              <a:gd name="connsiteX40" fmla="*/ 677918 w 5360276"/>
              <a:gd name="connsiteY40" fmla="*/ 4635062 h 5628290"/>
              <a:gd name="connsiteX41" fmla="*/ 394138 w 5360276"/>
              <a:gd name="connsiteY41" fmla="*/ 4540469 h 5628290"/>
              <a:gd name="connsiteX42" fmla="*/ 220718 w 5360276"/>
              <a:gd name="connsiteY42" fmla="*/ 4430110 h 5628290"/>
              <a:gd name="connsiteX43" fmla="*/ 220718 w 5360276"/>
              <a:gd name="connsiteY43" fmla="*/ 4430110 h 5628290"/>
              <a:gd name="connsiteX44" fmla="*/ 78828 w 5360276"/>
              <a:gd name="connsiteY44" fmla="*/ 4114800 h 5628290"/>
              <a:gd name="connsiteX45" fmla="*/ 78828 w 5360276"/>
              <a:gd name="connsiteY45" fmla="*/ 3452648 h 5628290"/>
              <a:gd name="connsiteX46" fmla="*/ 31531 w 5360276"/>
              <a:gd name="connsiteY46" fmla="*/ 2522483 h 5628290"/>
              <a:gd name="connsiteX47" fmla="*/ 31531 w 5360276"/>
              <a:gd name="connsiteY47" fmla="*/ 2112579 h 5628290"/>
              <a:gd name="connsiteX48" fmla="*/ 0 w 5360276"/>
              <a:gd name="connsiteY48" fmla="*/ 1655379 h 5628290"/>
              <a:gd name="connsiteX49" fmla="*/ 31531 w 5360276"/>
              <a:gd name="connsiteY49" fmla="*/ 1340069 h 5628290"/>
              <a:gd name="connsiteX50" fmla="*/ 31531 w 5360276"/>
              <a:gd name="connsiteY50" fmla="*/ 1024759 h 5628290"/>
              <a:gd name="connsiteX51" fmla="*/ 94593 w 5360276"/>
              <a:gd name="connsiteY51" fmla="*/ 819807 h 5628290"/>
              <a:gd name="connsiteX52" fmla="*/ 236483 w 5360276"/>
              <a:gd name="connsiteY52" fmla="*/ 614855 h 5628290"/>
              <a:gd name="connsiteX0" fmla="*/ 236483 w 5360276"/>
              <a:gd name="connsiteY0" fmla="*/ 614855 h 5628290"/>
              <a:gd name="connsiteX1" fmla="*/ 488731 w 5360276"/>
              <a:gd name="connsiteY1" fmla="*/ 441435 h 5628290"/>
              <a:gd name="connsiteX2" fmla="*/ 709449 w 5360276"/>
              <a:gd name="connsiteY2" fmla="*/ 299545 h 5628290"/>
              <a:gd name="connsiteX3" fmla="*/ 961697 w 5360276"/>
              <a:gd name="connsiteY3" fmla="*/ 236483 h 5628290"/>
              <a:gd name="connsiteX4" fmla="*/ 1213945 w 5360276"/>
              <a:gd name="connsiteY4" fmla="*/ 157655 h 5628290"/>
              <a:gd name="connsiteX5" fmla="*/ 1450428 w 5360276"/>
              <a:gd name="connsiteY5" fmla="*/ 126124 h 5628290"/>
              <a:gd name="connsiteX6" fmla="*/ 1986456 w 5360276"/>
              <a:gd name="connsiteY6" fmla="*/ 47297 h 5628290"/>
              <a:gd name="connsiteX7" fmla="*/ 2364828 w 5360276"/>
              <a:gd name="connsiteY7" fmla="*/ 31531 h 5628290"/>
              <a:gd name="connsiteX8" fmla="*/ 2711669 w 5360276"/>
              <a:gd name="connsiteY8" fmla="*/ 0 h 5628290"/>
              <a:gd name="connsiteX9" fmla="*/ 3247697 w 5360276"/>
              <a:gd name="connsiteY9" fmla="*/ 63062 h 5628290"/>
              <a:gd name="connsiteX10" fmla="*/ 3468414 w 5360276"/>
              <a:gd name="connsiteY10" fmla="*/ 63062 h 5628290"/>
              <a:gd name="connsiteX11" fmla="*/ 3862552 w 5360276"/>
              <a:gd name="connsiteY11" fmla="*/ 110359 h 5628290"/>
              <a:gd name="connsiteX12" fmla="*/ 4382814 w 5360276"/>
              <a:gd name="connsiteY12" fmla="*/ 236483 h 5628290"/>
              <a:gd name="connsiteX13" fmla="*/ 4887311 w 5360276"/>
              <a:gd name="connsiteY13" fmla="*/ 346841 h 5628290"/>
              <a:gd name="connsiteX14" fmla="*/ 5139559 w 5360276"/>
              <a:gd name="connsiteY14" fmla="*/ 472966 h 5628290"/>
              <a:gd name="connsiteX15" fmla="*/ 5297214 w 5360276"/>
              <a:gd name="connsiteY15" fmla="*/ 725214 h 5628290"/>
              <a:gd name="connsiteX16" fmla="*/ 5360276 w 5360276"/>
              <a:gd name="connsiteY16" fmla="*/ 1261241 h 5628290"/>
              <a:gd name="connsiteX17" fmla="*/ 5360276 w 5360276"/>
              <a:gd name="connsiteY17" fmla="*/ 1623848 h 5628290"/>
              <a:gd name="connsiteX18" fmla="*/ 5360276 w 5360276"/>
              <a:gd name="connsiteY18" fmla="*/ 2412124 h 5628290"/>
              <a:gd name="connsiteX19" fmla="*/ 5344511 w 5360276"/>
              <a:gd name="connsiteY19" fmla="*/ 3090041 h 5628290"/>
              <a:gd name="connsiteX20" fmla="*/ 5360276 w 5360276"/>
              <a:gd name="connsiteY20" fmla="*/ 3878317 h 5628290"/>
              <a:gd name="connsiteX21" fmla="*/ 5344511 w 5360276"/>
              <a:gd name="connsiteY21" fmla="*/ 4256690 h 5628290"/>
              <a:gd name="connsiteX22" fmla="*/ 5171090 w 5360276"/>
              <a:gd name="connsiteY22" fmla="*/ 4477407 h 5628290"/>
              <a:gd name="connsiteX23" fmla="*/ 5171090 w 5360276"/>
              <a:gd name="connsiteY23" fmla="*/ 4477407 h 5628290"/>
              <a:gd name="connsiteX24" fmla="*/ 4572001 w 5360276"/>
              <a:gd name="connsiteY24" fmla="*/ 4855780 h 5628290"/>
              <a:gd name="connsiteX25" fmla="*/ 4761187 w 5360276"/>
              <a:gd name="connsiteY25" fmla="*/ 5076497 h 5628290"/>
              <a:gd name="connsiteX26" fmla="*/ 4524703 w 5360276"/>
              <a:gd name="connsiteY26" fmla="*/ 5171090 h 5628290"/>
              <a:gd name="connsiteX27" fmla="*/ 4430111 w 5360276"/>
              <a:gd name="connsiteY27" fmla="*/ 5249917 h 5628290"/>
              <a:gd name="connsiteX28" fmla="*/ 4083269 w 5360276"/>
              <a:gd name="connsiteY28" fmla="*/ 5407573 h 5628290"/>
              <a:gd name="connsiteX29" fmla="*/ 3673366 w 5360276"/>
              <a:gd name="connsiteY29" fmla="*/ 5502166 h 5628290"/>
              <a:gd name="connsiteX30" fmla="*/ 3184635 w 5360276"/>
              <a:gd name="connsiteY30" fmla="*/ 5565228 h 5628290"/>
              <a:gd name="connsiteX31" fmla="*/ 2695904 w 5360276"/>
              <a:gd name="connsiteY31" fmla="*/ 5628290 h 5628290"/>
              <a:gd name="connsiteX32" fmla="*/ 2159876 w 5360276"/>
              <a:gd name="connsiteY32" fmla="*/ 5596759 h 5628290"/>
              <a:gd name="connsiteX33" fmla="*/ 1655380 w 5360276"/>
              <a:gd name="connsiteY33" fmla="*/ 5517931 h 5628290"/>
              <a:gd name="connsiteX34" fmla="*/ 1245476 w 5360276"/>
              <a:gd name="connsiteY34" fmla="*/ 5344510 h 5628290"/>
              <a:gd name="connsiteX35" fmla="*/ 1040524 w 5360276"/>
              <a:gd name="connsiteY35" fmla="*/ 5281448 h 5628290"/>
              <a:gd name="connsiteX36" fmla="*/ 898635 w 5360276"/>
              <a:gd name="connsiteY36" fmla="*/ 5202621 h 5628290"/>
              <a:gd name="connsiteX37" fmla="*/ 898635 w 5360276"/>
              <a:gd name="connsiteY37" fmla="*/ 4966138 h 5628290"/>
              <a:gd name="connsiteX38" fmla="*/ 898635 w 5360276"/>
              <a:gd name="connsiteY38" fmla="*/ 4824248 h 5628290"/>
              <a:gd name="connsiteX39" fmla="*/ 898635 w 5360276"/>
              <a:gd name="connsiteY39" fmla="*/ 4824248 h 5628290"/>
              <a:gd name="connsiteX40" fmla="*/ 677918 w 5360276"/>
              <a:gd name="connsiteY40" fmla="*/ 4635062 h 5628290"/>
              <a:gd name="connsiteX41" fmla="*/ 394138 w 5360276"/>
              <a:gd name="connsiteY41" fmla="*/ 4540469 h 5628290"/>
              <a:gd name="connsiteX42" fmla="*/ 220718 w 5360276"/>
              <a:gd name="connsiteY42" fmla="*/ 4430110 h 5628290"/>
              <a:gd name="connsiteX43" fmla="*/ 220718 w 5360276"/>
              <a:gd name="connsiteY43" fmla="*/ 4430110 h 5628290"/>
              <a:gd name="connsiteX44" fmla="*/ 78828 w 5360276"/>
              <a:gd name="connsiteY44" fmla="*/ 4114800 h 5628290"/>
              <a:gd name="connsiteX45" fmla="*/ 78828 w 5360276"/>
              <a:gd name="connsiteY45" fmla="*/ 3452648 h 5628290"/>
              <a:gd name="connsiteX46" fmla="*/ 31531 w 5360276"/>
              <a:gd name="connsiteY46" fmla="*/ 2522483 h 5628290"/>
              <a:gd name="connsiteX47" fmla="*/ 31531 w 5360276"/>
              <a:gd name="connsiteY47" fmla="*/ 2112579 h 5628290"/>
              <a:gd name="connsiteX48" fmla="*/ 0 w 5360276"/>
              <a:gd name="connsiteY48" fmla="*/ 1655379 h 5628290"/>
              <a:gd name="connsiteX49" fmla="*/ 31531 w 5360276"/>
              <a:gd name="connsiteY49" fmla="*/ 1340069 h 5628290"/>
              <a:gd name="connsiteX50" fmla="*/ 31531 w 5360276"/>
              <a:gd name="connsiteY50" fmla="*/ 1024759 h 5628290"/>
              <a:gd name="connsiteX51" fmla="*/ 94593 w 5360276"/>
              <a:gd name="connsiteY51" fmla="*/ 819807 h 5628290"/>
              <a:gd name="connsiteX52" fmla="*/ 236483 w 5360276"/>
              <a:gd name="connsiteY52" fmla="*/ 614855 h 5628290"/>
              <a:gd name="connsiteX0" fmla="*/ 236483 w 5360276"/>
              <a:gd name="connsiteY0" fmla="*/ 614855 h 5628290"/>
              <a:gd name="connsiteX1" fmla="*/ 488731 w 5360276"/>
              <a:gd name="connsiteY1" fmla="*/ 441435 h 5628290"/>
              <a:gd name="connsiteX2" fmla="*/ 709449 w 5360276"/>
              <a:gd name="connsiteY2" fmla="*/ 299545 h 5628290"/>
              <a:gd name="connsiteX3" fmla="*/ 961697 w 5360276"/>
              <a:gd name="connsiteY3" fmla="*/ 236483 h 5628290"/>
              <a:gd name="connsiteX4" fmla="*/ 1213945 w 5360276"/>
              <a:gd name="connsiteY4" fmla="*/ 157655 h 5628290"/>
              <a:gd name="connsiteX5" fmla="*/ 1450428 w 5360276"/>
              <a:gd name="connsiteY5" fmla="*/ 126124 h 5628290"/>
              <a:gd name="connsiteX6" fmla="*/ 1986456 w 5360276"/>
              <a:gd name="connsiteY6" fmla="*/ 47297 h 5628290"/>
              <a:gd name="connsiteX7" fmla="*/ 2364828 w 5360276"/>
              <a:gd name="connsiteY7" fmla="*/ 31531 h 5628290"/>
              <a:gd name="connsiteX8" fmla="*/ 2711669 w 5360276"/>
              <a:gd name="connsiteY8" fmla="*/ 0 h 5628290"/>
              <a:gd name="connsiteX9" fmla="*/ 3247697 w 5360276"/>
              <a:gd name="connsiteY9" fmla="*/ 63062 h 5628290"/>
              <a:gd name="connsiteX10" fmla="*/ 3468414 w 5360276"/>
              <a:gd name="connsiteY10" fmla="*/ 63062 h 5628290"/>
              <a:gd name="connsiteX11" fmla="*/ 3862552 w 5360276"/>
              <a:gd name="connsiteY11" fmla="*/ 110359 h 5628290"/>
              <a:gd name="connsiteX12" fmla="*/ 4382814 w 5360276"/>
              <a:gd name="connsiteY12" fmla="*/ 236483 h 5628290"/>
              <a:gd name="connsiteX13" fmla="*/ 4887311 w 5360276"/>
              <a:gd name="connsiteY13" fmla="*/ 346841 h 5628290"/>
              <a:gd name="connsiteX14" fmla="*/ 5139559 w 5360276"/>
              <a:gd name="connsiteY14" fmla="*/ 472966 h 5628290"/>
              <a:gd name="connsiteX15" fmla="*/ 5297214 w 5360276"/>
              <a:gd name="connsiteY15" fmla="*/ 725214 h 5628290"/>
              <a:gd name="connsiteX16" fmla="*/ 5360276 w 5360276"/>
              <a:gd name="connsiteY16" fmla="*/ 1261241 h 5628290"/>
              <a:gd name="connsiteX17" fmla="*/ 5360276 w 5360276"/>
              <a:gd name="connsiteY17" fmla="*/ 1623848 h 5628290"/>
              <a:gd name="connsiteX18" fmla="*/ 5360276 w 5360276"/>
              <a:gd name="connsiteY18" fmla="*/ 2412124 h 5628290"/>
              <a:gd name="connsiteX19" fmla="*/ 5344511 w 5360276"/>
              <a:gd name="connsiteY19" fmla="*/ 3090041 h 5628290"/>
              <a:gd name="connsiteX20" fmla="*/ 5360276 w 5360276"/>
              <a:gd name="connsiteY20" fmla="*/ 3878317 h 5628290"/>
              <a:gd name="connsiteX21" fmla="*/ 5344511 w 5360276"/>
              <a:gd name="connsiteY21" fmla="*/ 4256690 h 5628290"/>
              <a:gd name="connsiteX22" fmla="*/ 5171090 w 5360276"/>
              <a:gd name="connsiteY22" fmla="*/ 4477407 h 5628290"/>
              <a:gd name="connsiteX23" fmla="*/ 5171090 w 5360276"/>
              <a:gd name="connsiteY23" fmla="*/ 4477407 h 5628290"/>
              <a:gd name="connsiteX24" fmla="*/ 4572001 w 5360276"/>
              <a:gd name="connsiteY24" fmla="*/ 4855780 h 5628290"/>
              <a:gd name="connsiteX25" fmla="*/ 4572000 w 5360276"/>
              <a:gd name="connsiteY25" fmla="*/ 5076497 h 5628290"/>
              <a:gd name="connsiteX26" fmla="*/ 4524703 w 5360276"/>
              <a:gd name="connsiteY26" fmla="*/ 5171090 h 5628290"/>
              <a:gd name="connsiteX27" fmla="*/ 4430111 w 5360276"/>
              <a:gd name="connsiteY27" fmla="*/ 5249917 h 5628290"/>
              <a:gd name="connsiteX28" fmla="*/ 4083269 w 5360276"/>
              <a:gd name="connsiteY28" fmla="*/ 5407573 h 5628290"/>
              <a:gd name="connsiteX29" fmla="*/ 3673366 w 5360276"/>
              <a:gd name="connsiteY29" fmla="*/ 5502166 h 5628290"/>
              <a:gd name="connsiteX30" fmla="*/ 3184635 w 5360276"/>
              <a:gd name="connsiteY30" fmla="*/ 5565228 h 5628290"/>
              <a:gd name="connsiteX31" fmla="*/ 2695904 w 5360276"/>
              <a:gd name="connsiteY31" fmla="*/ 5628290 h 5628290"/>
              <a:gd name="connsiteX32" fmla="*/ 2159876 w 5360276"/>
              <a:gd name="connsiteY32" fmla="*/ 5596759 h 5628290"/>
              <a:gd name="connsiteX33" fmla="*/ 1655380 w 5360276"/>
              <a:gd name="connsiteY33" fmla="*/ 5517931 h 5628290"/>
              <a:gd name="connsiteX34" fmla="*/ 1245476 w 5360276"/>
              <a:gd name="connsiteY34" fmla="*/ 5344510 h 5628290"/>
              <a:gd name="connsiteX35" fmla="*/ 1040524 w 5360276"/>
              <a:gd name="connsiteY35" fmla="*/ 5281448 h 5628290"/>
              <a:gd name="connsiteX36" fmla="*/ 898635 w 5360276"/>
              <a:gd name="connsiteY36" fmla="*/ 5202621 h 5628290"/>
              <a:gd name="connsiteX37" fmla="*/ 898635 w 5360276"/>
              <a:gd name="connsiteY37" fmla="*/ 4966138 h 5628290"/>
              <a:gd name="connsiteX38" fmla="*/ 898635 w 5360276"/>
              <a:gd name="connsiteY38" fmla="*/ 4824248 h 5628290"/>
              <a:gd name="connsiteX39" fmla="*/ 898635 w 5360276"/>
              <a:gd name="connsiteY39" fmla="*/ 4824248 h 5628290"/>
              <a:gd name="connsiteX40" fmla="*/ 677918 w 5360276"/>
              <a:gd name="connsiteY40" fmla="*/ 4635062 h 5628290"/>
              <a:gd name="connsiteX41" fmla="*/ 394138 w 5360276"/>
              <a:gd name="connsiteY41" fmla="*/ 4540469 h 5628290"/>
              <a:gd name="connsiteX42" fmla="*/ 220718 w 5360276"/>
              <a:gd name="connsiteY42" fmla="*/ 4430110 h 5628290"/>
              <a:gd name="connsiteX43" fmla="*/ 220718 w 5360276"/>
              <a:gd name="connsiteY43" fmla="*/ 4430110 h 5628290"/>
              <a:gd name="connsiteX44" fmla="*/ 78828 w 5360276"/>
              <a:gd name="connsiteY44" fmla="*/ 4114800 h 5628290"/>
              <a:gd name="connsiteX45" fmla="*/ 78828 w 5360276"/>
              <a:gd name="connsiteY45" fmla="*/ 3452648 h 5628290"/>
              <a:gd name="connsiteX46" fmla="*/ 31531 w 5360276"/>
              <a:gd name="connsiteY46" fmla="*/ 2522483 h 5628290"/>
              <a:gd name="connsiteX47" fmla="*/ 31531 w 5360276"/>
              <a:gd name="connsiteY47" fmla="*/ 2112579 h 5628290"/>
              <a:gd name="connsiteX48" fmla="*/ 0 w 5360276"/>
              <a:gd name="connsiteY48" fmla="*/ 1655379 h 5628290"/>
              <a:gd name="connsiteX49" fmla="*/ 31531 w 5360276"/>
              <a:gd name="connsiteY49" fmla="*/ 1340069 h 5628290"/>
              <a:gd name="connsiteX50" fmla="*/ 31531 w 5360276"/>
              <a:gd name="connsiteY50" fmla="*/ 1024759 h 5628290"/>
              <a:gd name="connsiteX51" fmla="*/ 94593 w 5360276"/>
              <a:gd name="connsiteY51" fmla="*/ 819807 h 5628290"/>
              <a:gd name="connsiteX52" fmla="*/ 236483 w 5360276"/>
              <a:gd name="connsiteY52" fmla="*/ 614855 h 5628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5360276" h="5628290">
                <a:moveTo>
                  <a:pt x="236483" y="614855"/>
                </a:moveTo>
                <a:lnTo>
                  <a:pt x="488731" y="441435"/>
                </a:lnTo>
                <a:lnTo>
                  <a:pt x="709449" y="299545"/>
                </a:lnTo>
                <a:lnTo>
                  <a:pt x="961697" y="236483"/>
                </a:lnTo>
                <a:lnTo>
                  <a:pt x="1213945" y="157655"/>
                </a:lnTo>
                <a:lnTo>
                  <a:pt x="1450428" y="126124"/>
                </a:lnTo>
                <a:lnTo>
                  <a:pt x="1986456" y="47297"/>
                </a:lnTo>
                <a:lnTo>
                  <a:pt x="2364828" y="31531"/>
                </a:lnTo>
                <a:lnTo>
                  <a:pt x="2711669" y="0"/>
                </a:lnTo>
                <a:lnTo>
                  <a:pt x="3247697" y="63062"/>
                </a:lnTo>
                <a:lnTo>
                  <a:pt x="3468414" y="63062"/>
                </a:lnTo>
                <a:lnTo>
                  <a:pt x="3862552" y="110359"/>
                </a:lnTo>
                <a:lnTo>
                  <a:pt x="4382814" y="236483"/>
                </a:lnTo>
                <a:lnTo>
                  <a:pt x="4887311" y="346841"/>
                </a:lnTo>
                <a:lnTo>
                  <a:pt x="5139559" y="472966"/>
                </a:lnTo>
                <a:lnTo>
                  <a:pt x="5297214" y="725214"/>
                </a:lnTo>
                <a:lnTo>
                  <a:pt x="5360276" y="1261241"/>
                </a:lnTo>
                <a:lnTo>
                  <a:pt x="5360276" y="1623848"/>
                </a:lnTo>
                <a:lnTo>
                  <a:pt x="5360276" y="2412124"/>
                </a:lnTo>
                <a:lnTo>
                  <a:pt x="5344511" y="3090041"/>
                </a:lnTo>
                <a:lnTo>
                  <a:pt x="5360276" y="3878317"/>
                </a:lnTo>
                <a:lnTo>
                  <a:pt x="5344511" y="4256690"/>
                </a:lnTo>
                <a:lnTo>
                  <a:pt x="5171090" y="4477407"/>
                </a:lnTo>
                <a:lnTo>
                  <a:pt x="5171090" y="4477407"/>
                </a:lnTo>
                <a:lnTo>
                  <a:pt x="4572001" y="4855780"/>
                </a:lnTo>
                <a:cubicBezTo>
                  <a:pt x="4572001" y="4929352"/>
                  <a:pt x="4572000" y="5002925"/>
                  <a:pt x="4572000" y="5076497"/>
                </a:cubicBezTo>
                <a:lnTo>
                  <a:pt x="4524703" y="5171090"/>
                </a:lnTo>
                <a:lnTo>
                  <a:pt x="4430111" y="5249917"/>
                </a:lnTo>
                <a:lnTo>
                  <a:pt x="4083269" y="5407573"/>
                </a:lnTo>
                <a:lnTo>
                  <a:pt x="3673366" y="5502166"/>
                </a:lnTo>
                <a:lnTo>
                  <a:pt x="3184635" y="5565228"/>
                </a:lnTo>
                <a:lnTo>
                  <a:pt x="2695904" y="5628290"/>
                </a:lnTo>
                <a:lnTo>
                  <a:pt x="2159876" y="5596759"/>
                </a:lnTo>
                <a:lnTo>
                  <a:pt x="1655380" y="5517931"/>
                </a:lnTo>
                <a:lnTo>
                  <a:pt x="1245476" y="5344510"/>
                </a:lnTo>
                <a:lnTo>
                  <a:pt x="1040524" y="5281448"/>
                </a:lnTo>
                <a:lnTo>
                  <a:pt x="898635" y="5202621"/>
                </a:lnTo>
                <a:lnTo>
                  <a:pt x="898635" y="4966138"/>
                </a:lnTo>
                <a:lnTo>
                  <a:pt x="898635" y="4824248"/>
                </a:lnTo>
                <a:lnTo>
                  <a:pt x="898635" y="4824248"/>
                </a:lnTo>
                <a:lnTo>
                  <a:pt x="677918" y="4635062"/>
                </a:lnTo>
                <a:lnTo>
                  <a:pt x="394138" y="4540469"/>
                </a:lnTo>
                <a:lnTo>
                  <a:pt x="220718" y="4430110"/>
                </a:lnTo>
                <a:lnTo>
                  <a:pt x="220718" y="4430110"/>
                </a:lnTo>
                <a:lnTo>
                  <a:pt x="78828" y="4114800"/>
                </a:lnTo>
                <a:lnTo>
                  <a:pt x="78828" y="3452648"/>
                </a:lnTo>
                <a:lnTo>
                  <a:pt x="31531" y="2522483"/>
                </a:lnTo>
                <a:lnTo>
                  <a:pt x="31531" y="2112579"/>
                </a:lnTo>
                <a:lnTo>
                  <a:pt x="0" y="1655379"/>
                </a:lnTo>
                <a:lnTo>
                  <a:pt x="31531" y="1340069"/>
                </a:lnTo>
                <a:lnTo>
                  <a:pt x="31531" y="1024759"/>
                </a:lnTo>
                <a:lnTo>
                  <a:pt x="94593" y="819807"/>
                </a:lnTo>
                <a:lnTo>
                  <a:pt x="236483" y="614855"/>
                </a:lnTo>
                <a:close/>
              </a:path>
            </a:pathLst>
          </a:custGeom>
          <a:solidFill>
            <a:srgbClr val="FFC0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902063-CB94-4B41-960F-22D3DB5F8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434" y="2506717"/>
            <a:ext cx="3878318" cy="220717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ITER Machine and the </a:t>
            </a:r>
            <a:br>
              <a:rPr lang="en-US" dirty="0"/>
            </a:br>
            <a:r>
              <a:rPr lang="en-US" dirty="0"/>
              <a:t>Work Distribution among Members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384F9F0-B5F1-8E4B-8F0E-FCBC1E067D0D}"/>
              </a:ext>
            </a:extLst>
          </p:cNvPr>
          <p:cNvGrpSpPr/>
          <p:nvPr/>
        </p:nvGrpSpPr>
        <p:grpSpPr>
          <a:xfrm>
            <a:off x="7126014" y="2979682"/>
            <a:ext cx="2932386" cy="1718442"/>
            <a:chOff x="7126014" y="2979682"/>
            <a:chExt cx="2932386" cy="171844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52D3EDD-9C96-D345-856D-C34FE12B68AC}"/>
                </a:ext>
              </a:extLst>
            </p:cNvPr>
            <p:cNvSpPr/>
            <p:nvPr/>
          </p:nvSpPr>
          <p:spPr>
            <a:xfrm>
              <a:off x="7126014" y="3026979"/>
              <a:ext cx="914400" cy="1671145"/>
            </a:xfrm>
            <a:custGeom>
              <a:avLst/>
              <a:gdLst>
                <a:gd name="connsiteX0" fmla="*/ 551793 w 961696"/>
                <a:gd name="connsiteY0" fmla="*/ 0 h 1686911"/>
                <a:gd name="connsiteX1" fmla="*/ 756745 w 961696"/>
                <a:gd name="connsiteY1" fmla="*/ 0 h 1686911"/>
                <a:gd name="connsiteX2" fmla="*/ 756745 w 961696"/>
                <a:gd name="connsiteY2" fmla="*/ 0 h 1686911"/>
                <a:gd name="connsiteX3" fmla="*/ 882869 w 961696"/>
                <a:gd name="connsiteY3" fmla="*/ 157655 h 1686911"/>
                <a:gd name="connsiteX4" fmla="*/ 961696 w 961696"/>
                <a:gd name="connsiteY4" fmla="*/ 315311 h 1686911"/>
                <a:gd name="connsiteX5" fmla="*/ 914400 w 961696"/>
                <a:gd name="connsiteY5" fmla="*/ 599090 h 1686911"/>
                <a:gd name="connsiteX6" fmla="*/ 914400 w 961696"/>
                <a:gd name="connsiteY6" fmla="*/ 851338 h 1686911"/>
                <a:gd name="connsiteX7" fmla="*/ 914400 w 961696"/>
                <a:gd name="connsiteY7" fmla="*/ 1166649 h 1686911"/>
                <a:gd name="connsiteX8" fmla="*/ 914400 w 961696"/>
                <a:gd name="connsiteY8" fmla="*/ 1418897 h 1686911"/>
                <a:gd name="connsiteX9" fmla="*/ 898634 w 961696"/>
                <a:gd name="connsiteY9" fmla="*/ 1623849 h 1686911"/>
                <a:gd name="connsiteX10" fmla="*/ 756745 w 961696"/>
                <a:gd name="connsiteY10" fmla="*/ 1671145 h 1686911"/>
                <a:gd name="connsiteX11" fmla="*/ 756745 w 961696"/>
                <a:gd name="connsiteY11" fmla="*/ 1671145 h 1686911"/>
                <a:gd name="connsiteX12" fmla="*/ 551793 w 961696"/>
                <a:gd name="connsiteY12" fmla="*/ 1686911 h 1686911"/>
                <a:gd name="connsiteX13" fmla="*/ 394138 w 961696"/>
                <a:gd name="connsiteY13" fmla="*/ 1592318 h 1686911"/>
                <a:gd name="connsiteX14" fmla="*/ 268014 w 961696"/>
                <a:gd name="connsiteY14" fmla="*/ 1450428 h 1686911"/>
                <a:gd name="connsiteX15" fmla="*/ 126124 w 961696"/>
                <a:gd name="connsiteY15" fmla="*/ 1277007 h 1686911"/>
                <a:gd name="connsiteX16" fmla="*/ 63062 w 961696"/>
                <a:gd name="connsiteY16" fmla="*/ 1072055 h 1686911"/>
                <a:gd name="connsiteX17" fmla="*/ 0 w 961696"/>
                <a:gd name="connsiteY17" fmla="*/ 835573 h 1686911"/>
                <a:gd name="connsiteX18" fmla="*/ 31531 w 961696"/>
                <a:gd name="connsiteY18" fmla="*/ 662152 h 1686911"/>
                <a:gd name="connsiteX19" fmla="*/ 78827 w 961696"/>
                <a:gd name="connsiteY19" fmla="*/ 520262 h 1686911"/>
                <a:gd name="connsiteX20" fmla="*/ 141889 w 961696"/>
                <a:gd name="connsiteY20" fmla="*/ 362607 h 1686911"/>
                <a:gd name="connsiteX21" fmla="*/ 141889 w 961696"/>
                <a:gd name="connsiteY21" fmla="*/ 362607 h 1686911"/>
                <a:gd name="connsiteX22" fmla="*/ 268014 w 961696"/>
                <a:gd name="connsiteY22" fmla="*/ 173421 h 1686911"/>
                <a:gd name="connsiteX23" fmla="*/ 268014 w 961696"/>
                <a:gd name="connsiteY23" fmla="*/ 173421 h 1686911"/>
                <a:gd name="connsiteX24" fmla="*/ 394138 w 961696"/>
                <a:gd name="connsiteY24" fmla="*/ 47297 h 1686911"/>
                <a:gd name="connsiteX25" fmla="*/ 394138 w 961696"/>
                <a:gd name="connsiteY25" fmla="*/ 47297 h 1686911"/>
                <a:gd name="connsiteX26" fmla="*/ 346841 w 961696"/>
                <a:gd name="connsiteY26" fmla="*/ 63062 h 1686911"/>
                <a:gd name="connsiteX0" fmla="*/ 551793 w 914400"/>
                <a:gd name="connsiteY0" fmla="*/ 0 h 1686911"/>
                <a:gd name="connsiteX1" fmla="*/ 756745 w 914400"/>
                <a:gd name="connsiteY1" fmla="*/ 0 h 1686911"/>
                <a:gd name="connsiteX2" fmla="*/ 756745 w 914400"/>
                <a:gd name="connsiteY2" fmla="*/ 0 h 1686911"/>
                <a:gd name="connsiteX3" fmla="*/ 882869 w 914400"/>
                <a:gd name="connsiteY3" fmla="*/ 157655 h 1686911"/>
                <a:gd name="connsiteX4" fmla="*/ 914400 w 914400"/>
                <a:gd name="connsiteY4" fmla="*/ 331077 h 1686911"/>
                <a:gd name="connsiteX5" fmla="*/ 914400 w 914400"/>
                <a:gd name="connsiteY5" fmla="*/ 599090 h 1686911"/>
                <a:gd name="connsiteX6" fmla="*/ 914400 w 914400"/>
                <a:gd name="connsiteY6" fmla="*/ 851338 h 1686911"/>
                <a:gd name="connsiteX7" fmla="*/ 914400 w 914400"/>
                <a:gd name="connsiteY7" fmla="*/ 1166649 h 1686911"/>
                <a:gd name="connsiteX8" fmla="*/ 914400 w 914400"/>
                <a:gd name="connsiteY8" fmla="*/ 1418897 h 1686911"/>
                <a:gd name="connsiteX9" fmla="*/ 898634 w 914400"/>
                <a:gd name="connsiteY9" fmla="*/ 1623849 h 1686911"/>
                <a:gd name="connsiteX10" fmla="*/ 756745 w 914400"/>
                <a:gd name="connsiteY10" fmla="*/ 1671145 h 1686911"/>
                <a:gd name="connsiteX11" fmla="*/ 756745 w 914400"/>
                <a:gd name="connsiteY11" fmla="*/ 1671145 h 1686911"/>
                <a:gd name="connsiteX12" fmla="*/ 551793 w 914400"/>
                <a:gd name="connsiteY12" fmla="*/ 1686911 h 1686911"/>
                <a:gd name="connsiteX13" fmla="*/ 394138 w 914400"/>
                <a:gd name="connsiteY13" fmla="*/ 1592318 h 1686911"/>
                <a:gd name="connsiteX14" fmla="*/ 268014 w 914400"/>
                <a:gd name="connsiteY14" fmla="*/ 1450428 h 1686911"/>
                <a:gd name="connsiteX15" fmla="*/ 126124 w 914400"/>
                <a:gd name="connsiteY15" fmla="*/ 1277007 h 1686911"/>
                <a:gd name="connsiteX16" fmla="*/ 63062 w 914400"/>
                <a:gd name="connsiteY16" fmla="*/ 1072055 h 1686911"/>
                <a:gd name="connsiteX17" fmla="*/ 0 w 914400"/>
                <a:gd name="connsiteY17" fmla="*/ 835573 h 1686911"/>
                <a:gd name="connsiteX18" fmla="*/ 31531 w 914400"/>
                <a:gd name="connsiteY18" fmla="*/ 662152 h 1686911"/>
                <a:gd name="connsiteX19" fmla="*/ 78827 w 914400"/>
                <a:gd name="connsiteY19" fmla="*/ 520262 h 1686911"/>
                <a:gd name="connsiteX20" fmla="*/ 141889 w 914400"/>
                <a:gd name="connsiteY20" fmla="*/ 362607 h 1686911"/>
                <a:gd name="connsiteX21" fmla="*/ 141889 w 914400"/>
                <a:gd name="connsiteY21" fmla="*/ 362607 h 1686911"/>
                <a:gd name="connsiteX22" fmla="*/ 268014 w 914400"/>
                <a:gd name="connsiteY22" fmla="*/ 173421 h 1686911"/>
                <a:gd name="connsiteX23" fmla="*/ 268014 w 914400"/>
                <a:gd name="connsiteY23" fmla="*/ 173421 h 1686911"/>
                <a:gd name="connsiteX24" fmla="*/ 394138 w 914400"/>
                <a:gd name="connsiteY24" fmla="*/ 47297 h 1686911"/>
                <a:gd name="connsiteX25" fmla="*/ 394138 w 914400"/>
                <a:gd name="connsiteY25" fmla="*/ 47297 h 1686911"/>
                <a:gd name="connsiteX26" fmla="*/ 346841 w 914400"/>
                <a:gd name="connsiteY26" fmla="*/ 63062 h 1686911"/>
                <a:gd name="connsiteX0" fmla="*/ 551793 w 914400"/>
                <a:gd name="connsiteY0" fmla="*/ 0 h 1671145"/>
                <a:gd name="connsiteX1" fmla="*/ 756745 w 914400"/>
                <a:gd name="connsiteY1" fmla="*/ 0 h 1671145"/>
                <a:gd name="connsiteX2" fmla="*/ 756745 w 914400"/>
                <a:gd name="connsiteY2" fmla="*/ 0 h 1671145"/>
                <a:gd name="connsiteX3" fmla="*/ 882869 w 914400"/>
                <a:gd name="connsiteY3" fmla="*/ 157655 h 1671145"/>
                <a:gd name="connsiteX4" fmla="*/ 914400 w 914400"/>
                <a:gd name="connsiteY4" fmla="*/ 331077 h 1671145"/>
                <a:gd name="connsiteX5" fmla="*/ 914400 w 914400"/>
                <a:gd name="connsiteY5" fmla="*/ 599090 h 1671145"/>
                <a:gd name="connsiteX6" fmla="*/ 914400 w 914400"/>
                <a:gd name="connsiteY6" fmla="*/ 851338 h 1671145"/>
                <a:gd name="connsiteX7" fmla="*/ 914400 w 914400"/>
                <a:gd name="connsiteY7" fmla="*/ 1166649 h 1671145"/>
                <a:gd name="connsiteX8" fmla="*/ 914400 w 914400"/>
                <a:gd name="connsiteY8" fmla="*/ 1418897 h 1671145"/>
                <a:gd name="connsiteX9" fmla="*/ 898634 w 914400"/>
                <a:gd name="connsiteY9" fmla="*/ 1623849 h 1671145"/>
                <a:gd name="connsiteX10" fmla="*/ 756745 w 914400"/>
                <a:gd name="connsiteY10" fmla="*/ 1671145 h 1671145"/>
                <a:gd name="connsiteX11" fmla="*/ 756745 w 914400"/>
                <a:gd name="connsiteY11" fmla="*/ 1671145 h 1671145"/>
                <a:gd name="connsiteX12" fmla="*/ 551793 w 914400"/>
                <a:gd name="connsiteY12" fmla="*/ 1639614 h 1671145"/>
                <a:gd name="connsiteX13" fmla="*/ 394138 w 914400"/>
                <a:gd name="connsiteY13" fmla="*/ 1592318 h 1671145"/>
                <a:gd name="connsiteX14" fmla="*/ 268014 w 914400"/>
                <a:gd name="connsiteY14" fmla="*/ 1450428 h 1671145"/>
                <a:gd name="connsiteX15" fmla="*/ 126124 w 914400"/>
                <a:gd name="connsiteY15" fmla="*/ 1277007 h 1671145"/>
                <a:gd name="connsiteX16" fmla="*/ 63062 w 914400"/>
                <a:gd name="connsiteY16" fmla="*/ 1072055 h 1671145"/>
                <a:gd name="connsiteX17" fmla="*/ 0 w 914400"/>
                <a:gd name="connsiteY17" fmla="*/ 835573 h 1671145"/>
                <a:gd name="connsiteX18" fmla="*/ 31531 w 914400"/>
                <a:gd name="connsiteY18" fmla="*/ 662152 h 1671145"/>
                <a:gd name="connsiteX19" fmla="*/ 78827 w 914400"/>
                <a:gd name="connsiteY19" fmla="*/ 520262 h 1671145"/>
                <a:gd name="connsiteX20" fmla="*/ 141889 w 914400"/>
                <a:gd name="connsiteY20" fmla="*/ 362607 h 1671145"/>
                <a:gd name="connsiteX21" fmla="*/ 141889 w 914400"/>
                <a:gd name="connsiteY21" fmla="*/ 362607 h 1671145"/>
                <a:gd name="connsiteX22" fmla="*/ 268014 w 914400"/>
                <a:gd name="connsiteY22" fmla="*/ 173421 h 1671145"/>
                <a:gd name="connsiteX23" fmla="*/ 268014 w 914400"/>
                <a:gd name="connsiteY23" fmla="*/ 173421 h 1671145"/>
                <a:gd name="connsiteX24" fmla="*/ 394138 w 914400"/>
                <a:gd name="connsiteY24" fmla="*/ 47297 h 1671145"/>
                <a:gd name="connsiteX25" fmla="*/ 394138 w 914400"/>
                <a:gd name="connsiteY25" fmla="*/ 47297 h 1671145"/>
                <a:gd name="connsiteX26" fmla="*/ 346841 w 914400"/>
                <a:gd name="connsiteY26" fmla="*/ 63062 h 167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14400" h="1671145">
                  <a:moveTo>
                    <a:pt x="551793" y="0"/>
                  </a:moveTo>
                  <a:lnTo>
                    <a:pt x="756745" y="0"/>
                  </a:lnTo>
                  <a:lnTo>
                    <a:pt x="756745" y="0"/>
                  </a:lnTo>
                  <a:lnTo>
                    <a:pt x="882869" y="157655"/>
                  </a:lnTo>
                  <a:lnTo>
                    <a:pt x="914400" y="331077"/>
                  </a:lnTo>
                  <a:lnTo>
                    <a:pt x="914400" y="599090"/>
                  </a:lnTo>
                  <a:lnTo>
                    <a:pt x="914400" y="851338"/>
                  </a:lnTo>
                  <a:lnTo>
                    <a:pt x="914400" y="1166649"/>
                  </a:lnTo>
                  <a:lnTo>
                    <a:pt x="914400" y="1418897"/>
                  </a:lnTo>
                  <a:lnTo>
                    <a:pt x="898634" y="1623849"/>
                  </a:lnTo>
                  <a:lnTo>
                    <a:pt x="756745" y="1671145"/>
                  </a:lnTo>
                  <a:lnTo>
                    <a:pt x="756745" y="1671145"/>
                  </a:lnTo>
                  <a:lnTo>
                    <a:pt x="551793" y="1639614"/>
                  </a:lnTo>
                  <a:lnTo>
                    <a:pt x="394138" y="1592318"/>
                  </a:lnTo>
                  <a:lnTo>
                    <a:pt x="268014" y="1450428"/>
                  </a:lnTo>
                  <a:lnTo>
                    <a:pt x="126124" y="1277007"/>
                  </a:lnTo>
                  <a:lnTo>
                    <a:pt x="63062" y="1072055"/>
                  </a:lnTo>
                  <a:lnTo>
                    <a:pt x="0" y="835573"/>
                  </a:lnTo>
                  <a:lnTo>
                    <a:pt x="31531" y="662152"/>
                  </a:lnTo>
                  <a:lnTo>
                    <a:pt x="78827" y="520262"/>
                  </a:lnTo>
                  <a:lnTo>
                    <a:pt x="141889" y="362607"/>
                  </a:lnTo>
                  <a:lnTo>
                    <a:pt x="141889" y="362607"/>
                  </a:lnTo>
                  <a:lnTo>
                    <a:pt x="268014" y="173421"/>
                  </a:lnTo>
                  <a:lnTo>
                    <a:pt x="268014" y="173421"/>
                  </a:lnTo>
                  <a:lnTo>
                    <a:pt x="394138" y="47297"/>
                  </a:lnTo>
                  <a:lnTo>
                    <a:pt x="394138" y="47297"/>
                  </a:lnTo>
                  <a:lnTo>
                    <a:pt x="346841" y="63062"/>
                  </a:lnTo>
                </a:path>
              </a:pathLst>
            </a:cu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FA20D452-6318-744B-8EC0-2EEB77D4530D}"/>
                </a:ext>
              </a:extLst>
            </p:cNvPr>
            <p:cNvSpPr/>
            <p:nvPr/>
          </p:nvSpPr>
          <p:spPr>
            <a:xfrm rot="10800000">
              <a:off x="9144000" y="2979682"/>
              <a:ext cx="914400" cy="1686911"/>
            </a:xfrm>
            <a:custGeom>
              <a:avLst/>
              <a:gdLst>
                <a:gd name="connsiteX0" fmla="*/ 551793 w 961696"/>
                <a:gd name="connsiteY0" fmla="*/ 0 h 1686911"/>
                <a:gd name="connsiteX1" fmla="*/ 756745 w 961696"/>
                <a:gd name="connsiteY1" fmla="*/ 0 h 1686911"/>
                <a:gd name="connsiteX2" fmla="*/ 756745 w 961696"/>
                <a:gd name="connsiteY2" fmla="*/ 0 h 1686911"/>
                <a:gd name="connsiteX3" fmla="*/ 882869 w 961696"/>
                <a:gd name="connsiteY3" fmla="*/ 157655 h 1686911"/>
                <a:gd name="connsiteX4" fmla="*/ 961696 w 961696"/>
                <a:gd name="connsiteY4" fmla="*/ 315311 h 1686911"/>
                <a:gd name="connsiteX5" fmla="*/ 914400 w 961696"/>
                <a:gd name="connsiteY5" fmla="*/ 599090 h 1686911"/>
                <a:gd name="connsiteX6" fmla="*/ 914400 w 961696"/>
                <a:gd name="connsiteY6" fmla="*/ 851338 h 1686911"/>
                <a:gd name="connsiteX7" fmla="*/ 914400 w 961696"/>
                <a:gd name="connsiteY7" fmla="*/ 1166649 h 1686911"/>
                <a:gd name="connsiteX8" fmla="*/ 914400 w 961696"/>
                <a:gd name="connsiteY8" fmla="*/ 1418897 h 1686911"/>
                <a:gd name="connsiteX9" fmla="*/ 898634 w 961696"/>
                <a:gd name="connsiteY9" fmla="*/ 1623849 h 1686911"/>
                <a:gd name="connsiteX10" fmla="*/ 756745 w 961696"/>
                <a:gd name="connsiteY10" fmla="*/ 1671145 h 1686911"/>
                <a:gd name="connsiteX11" fmla="*/ 756745 w 961696"/>
                <a:gd name="connsiteY11" fmla="*/ 1671145 h 1686911"/>
                <a:gd name="connsiteX12" fmla="*/ 551793 w 961696"/>
                <a:gd name="connsiteY12" fmla="*/ 1686911 h 1686911"/>
                <a:gd name="connsiteX13" fmla="*/ 394138 w 961696"/>
                <a:gd name="connsiteY13" fmla="*/ 1592318 h 1686911"/>
                <a:gd name="connsiteX14" fmla="*/ 268014 w 961696"/>
                <a:gd name="connsiteY14" fmla="*/ 1450428 h 1686911"/>
                <a:gd name="connsiteX15" fmla="*/ 126124 w 961696"/>
                <a:gd name="connsiteY15" fmla="*/ 1277007 h 1686911"/>
                <a:gd name="connsiteX16" fmla="*/ 63062 w 961696"/>
                <a:gd name="connsiteY16" fmla="*/ 1072055 h 1686911"/>
                <a:gd name="connsiteX17" fmla="*/ 0 w 961696"/>
                <a:gd name="connsiteY17" fmla="*/ 835573 h 1686911"/>
                <a:gd name="connsiteX18" fmla="*/ 31531 w 961696"/>
                <a:gd name="connsiteY18" fmla="*/ 662152 h 1686911"/>
                <a:gd name="connsiteX19" fmla="*/ 78827 w 961696"/>
                <a:gd name="connsiteY19" fmla="*/ 520262 h 1686911"/>
                <a:gd name="connsiteX20" fmla="*/ 141889 w 961696"/>
                <a:gd name="connsiteY20" fmla="*/ 362607 h 1686911"/>
                <a:gd name="connsiteX21" fmla="*/ 141889 w 961696"/>
                <a:gd name="connsiteY21" fmla="*/ 362607 h 1686911"/>
                <a:gd name="connsiteX22" fmla="*/ 268014 w 961696"/>
                <a:gd name="connsiteY22" fmla="*/ 173421 h 1686911"/>
                <a:gd name="connsiteX23" fmla="*/ 268014 w 961696"/>
                <a:gd name="connsiteY23" fmla="*/ 173421 h 1686911"/>
                <a:gd name="connsiteX24" fmla="*/ 394138 w 961696"/>
                <a:gd name="connsiteY24" fmla="*/ 47297 h 1686911"/>
                <a:gd name="connsiteX25" fmla="*/ 394138 w 961696"/>
                <a:gd name="connsiteY25" fmla="*/ 47297 h 1686911"/>
                <a:gd name="connsiteX26" fmla="*/ 346841 w 961696"/>
                <a:gd name="connsiteY26" fmla="*/ 63062 h 1686911"/>
                <a:gd name="connsiteX0" fmla="*/ 551793 w 914400"/>
                <a:gd name="connsiteY0" fmla="*/ 0 h 1686911"/>
                <a:gd name="connsiteX1" fmla="*/ 756745 w 914400"/>
                <a:gd name="connsiteY1" fmla="*/ 0 h 1686911"/>
                <a:gd name="connsiteX2" fmla="*/ 756745 w 914400"/>
                <a:gd name="connsiteY2" fmla="*/ 0 h 1686911"/>
                <a:gd name="connsiteX3" fmla="*/ 882869 w 914400"/>
                <a:gd name="connsiteY3" fmla="*/ 157655 h 1686911"/>
                <a:gd name="connsiteX4" fmla="*/ 914400 w 914400"/>
                <a:gd name="connsiteY4" fmla="*/ 331077 h 1686911"/>
                <a:gd name="connsiteX5" fmla="*/ 914400 w 914400"/>
                <a:gd name="connsiteY5" fmla="*/ 599090 h 1686911"/>
                <a:gd name="connsiteX6" fmla="*/ 914400 w 914400"/>
                <a:gd name="connsiteY6" fmla="*/ 851338 h 1686911"/>
                <a:gd name="connsiteX7" fmla="*/ 914400 w 914400"/>
                <a:gd name="connsiteY7" fmla="*/ 1166649 h 1686911"/>
                <a:gd name="connsiteX8" fmla="*/ 914400 w 914400"/>
                <a:gd name="connsiteY8" fmla="*/ 1418897 h 1686911"/>
                <a:gd name="connsiteX9" fmla="*/ 898634 w 914400"/>
                <a:gd name="connsiteY9" fmla="*/ 1623849 h 1686911"/>
                <a:gd name="connsiteX10" fmla="*/ 756745 w 914400"/>
                <a:gd name="connsiteY10" fmla="*/ 1671145 h 1686911"/>
                <a:gd name="connsiteX11" fmla="*/ 756745 w 914400"/>
                <a:gd name="connsiteY11" fmla="*/ 1671145 h 1686911"/>
                <a:gd name="connsiteX12" fmla="*/ 551793 w 914400"/>
                <a:gd name="connsiteY12" fmla="*/ 1686911 h 1686911"/>
                <a:gd name="connsiteX13" fmla="*/ 394138 w 914400"/>
                <a:gd name="connsiteY13" fmla="*/ 1592318 h 1686911"/>
                <a:gd name="connsiteX14" fmla="*/ 268014 w 914400"/>
                <a:gd name="connsiteY14" fmla="*/ 1450428 h 1686911"/>
                <a:gd name="connsiteX15" fmla="*/ 126124 w 914400"/>
                <a:gd name="connsiteY15" fmla="*/ 1277007 h 1686911"/>
                <a:gd name="connsiteX16" fmla="*/ 63062 w 914400"/>
                <a:gd name="connsiteY16" fmla="*/ 1072055 h 1686911"/>
                <a:gd name="connsiteX17" fmla="*/ 0 w 914400"/>
                <a:gd name="connsiteY17" fmla="*/ 835573 h 1686911"/>
                <a:gd name="connsiteX18" fmla="*/ 31531 w 914400"/>
                <a:gd name="connsiteY18" fmla="*/ 662152 h 1686911"/>
                <a:gd name="connsiteX19" fmla="*/ 78827 w 914400"/>
                <a:gd name="connsiteY19" fmla="*/ 520262 h 1686911"/>
                <a:gd name="connsiteX20" fmla="*/ 141889 w 914400"/>
                <a:gd name="connsiteY20" fmla="*/ 362607 h 1686911"/>
                <a:gd name="connsiteX21" fmla="*/ 141889 w 914400"/>
                <a:gd name="connsiteY21" fmla="*/ 362607 h 1686911"/>
                <a:gd name="connsiteX22" fmla="*/ 268014 w 914400"/>
                <a:gd name="connsiteY22" fmla="*/ 173421 h 1686911"/>
                <a:gd name="connsiteX23" fmla="*/ 268014 w 914400"/>
                <a:gd name="connsiteY23" fmla="*/ 173421 h 1686911"/>
                <a:gd name="connsiteX24" fmla="*/ 394138 w 914400"/>
                <a:gd name="connsiteY24" fmla="*/ 47297 h 1686911"/>
                <a:gd name="connsiteX25" fmla="*/ 394138 w 914400"/>
                <a:gd name="connsiteY25" fmla="*/ 47297 h 1686911"/>
                <a:gd name="connsiteX26" fmla="*/ 346841 w 914400"/>
                <a:gd name="connsiteY26" fmla="*/ 63062 h 1686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14400" h="1686911">
                  <a:moveTo>
                    <a:pt x="551793" y="0"/>
                  </a:moveTo>
                  <a:lnTo>
                    <a:pt x="756745" y="0"/>
                  </a:lnTo>
                  <a:lnTo>
                    <a:pt x="756745" y="0"/>
                  </a:lnTo>
                  <a:lnTo>
                    <a:pt x="882869" y="157655"/>
                  </a:lnTo>
                  <a:lnTo>
                    <a:pt x="914400" y="331077"/>
                  </a:lnTo>
                  <a:lnTo>
                    <a:pt x="914400" y="599090"/>
                  </a:lnTo>
                  <a:lnTo>
                    <a:pt x="914400" y="851338"/>
                  </a:lnTo>
                  <a:lnTo>
                    <a:pt x="914400" y="1166649"/>
                  </a:lnTo>
                  <a:lnTo>
                    <a:pt x="914400" y="1418897"/>
                  </a:lnTo>
                  <a:lnTo>
                    <a:pt x="898634" y="1623849"/>
                  </a:lnTo>
                  <a:lnTo>
                    <a:pt x="756745" y="1671145"/>
                  </a:lnTo>
                  <a:lnTo>
                    <a:pt x="756745" y="1671145"/>
                  </a:lnTo>
                  <a:lnTo>
                    <a:pt x="551793" y="1686911"/>
                  </a:lnTo>
                  <a:lnTo>
                    <a:pt x="394138" y="1592318"/>
                  </a:lnTo>
                  <a:lnTo>
                    <a:pt x="268014" y="1450428"/>
                  </a:lnTo>
                  <a:lnTo>
                    <a:pt x="126124" y="1277007"/>
                  </a:lnTo>
                  <a:lnTo>
                    <a:pt x="63062" y="1072055"/>
                  </a:lnTo>
                  <a:lnTo>
                    <a:pt x="0" y="835573"/>
                  </a:lnTo>
                  <a:lnTo>
                    <a:pt x="31531" y="662152"/>
                  </a:lnTo>
                  <a:lnTo>
                    <a:pt x="78827" y="520262"/>
                  </a:lnTo>
                  <a:lnTo>
                    <a:pt x="141889" y="362607"/>
                  </a:lnTo>
                  <a:lnTo>
                    <a:pt x="141889" y="362607"/>
                  </a:lnTo>
                  <a:lnTo>
                    <a:pt x="268014" y="173421"/>
                  </a:lnTo>
                  <a:lnTo>
                    <a:pt x="268014" y="173421"/>
                  </a:lnTo>
                  <a:lnTo>
                    <a:pt x="394138" y="47297"/>
                  </a:lnTo>
                  <a:lnTo>
                    <a:pt x="394138" y="47297"/>
                  </a:lnTo>
                  <a:lnTo>
                    <a:pt x="346841" y="63062"/>
                  </a:lnTo>
                </a:path>
              </a:pathLst>
            </a:cu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361192-BB4E-DA4B-A4F8-5BA82D8F5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Vigyan Samagam Kolkata 05/Nov/19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4EC288-2AE2-0A41-9834-6B25F244B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05AA-A784-5844-99FB-E93A0196CCB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02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E2AD3-C9B7-9345-93DA-66F404C08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8889"/>
          </a:xfrm>
        </p:spPr>
        <p:txBody>
          <a:bodyPr/>
          <a:lstStyle/>
          <a:p>
            <a:r>
              <a:rPr lang="en-US" dirty="0"/>
              <a:t>In-kind Work: Distribution of Credits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E9EA71B-FA85-324B-8AC0-D47E7DA06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677" y="1378758"/>
            <a:ext cx="8218646" cy="521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791CB0-707E-1C48-BC76-D3916500D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Vigyan Samagam Kolkata 05/Nov/19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18BF8-835D-4645-BEFE-E656CAE99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05AA-A784-5844-99FB-E93A0196CCB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88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Picture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9" y="831851"/>
            <a:ext cx="88677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3071817" y="188916"/>
            <a:ext cx="6181725" cy="615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ja-JP" sz="4400" dirty="0">
                <a:latin typeface="+mj-lt"/>
                <a:ea typeface="+mj-ea"/>
                <a:cs typeface="+mj-cs"/>
              </a:rPr>
              <a:t>Itinerary of ITER Components</a:t>
            </a: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3216278" y="2852743"/>
            <a:ext cx="430213" cy="358775"/>
          </a:xfrm>
          <a:prstGeom prst="rect">
            <a:avLst/>
          </a:prstGeom>
          <a:noFill/>
          <a:ln w="28575" algn="ctr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 sz="2400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90117" name="Line 5"/>
          <p:cNvSpPr>
            <a:spLocks noChangeShapeType="1"/>
          </p:cNvSpPr>
          <p:nvPr/>
        </p:nvSpPr>
        <p:spPr bwMode="auto">
          <a:xfrm flipV="1">
            <a:off x="4295779" y="3573463"/>
            <a:ext cx="504825" cy="21590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90118" name="Line 6"/>
          <p:cNvSpPr>
            <a:spLocks noChangeShapeType="1"/>
          </p:cNvSpPr>
          <p:nvPr/>
        </p:nvSpPr>
        <p:spPr bwMode="auto">
          <a:xfrm>
            <a:off x="6096004" y="1052513"/>
            <a:ext cx="720725" cy="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6827843" y="836613"/>
            <a:ext cx="36401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000099"/>
                </a:solidFill>
              </a:rPr>
              <a:t>= Itinerary of ITER Components</a:t>
            </a:r>
            <a:endParaRPr lang="en-GB" sz="2000">
              <a:ea typeface="MS PGothic" pitchFamily="34" charset="-128"/>
            </a:endParaRPr>
          </a:p>
        </p:txBody>
      </p:sp>
      <p:sp>
        <p:nvSpPr>
          <p:cNvPr id="90120" name="Text Box 8"/>
          <p:cNvSpPr txBox="1">
            <a:spLocks noChangeArrowheads="1"/>
          </p:cNvSpPr>
          <p:nvPr/>
        </p:nvSpPr>
        <p:spPr bwMode="auto">
          <a:xfrm>
            <a:off x="4699001" y="981078"/>
            <a:ext cx="1500188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ja-JP" sz="1400">
                <a:solidFill>
                  <a:srgbClr val="FF0000"/>
                </a:solidFill>
              </a:rPr>
              <a:t>ITER Site </a:t>
            </a:r>
            <a:endParaRPr lang="en-GB" sz="1400">
              <a:solidFill>
                <a:srgbClr val="FF0000"/>
              </a:solidFill>
              <a:ea typeface="MS PGothic" pitchFamily="34" charset="-128"/>
            </a:endParaRPr>
          </a:p>
        </p:txBody>
      </p:sp>
      <p:sp>
        <p:nvSpPr>
          <p:cNvPr id="90121" name="Line 9"/>
          <p:cNvSpPr>
            <a:spLocks noChangeShapeType="1"/>
          </p:cNvSpPr>
          <p:nvPr/>
        </p:nvSpPr>
        <p:spPr bwMode="auto">
          <a:xfrm flipH="1">
            <a:off x="3432175" y="1268417"/>
            <a:ext cx="1600200" cy="17287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90122" name="Line 10"/>
          <p:cNvSpPr>
            <a:spLocks noChangeShapeType="1"/>
          </p:cNvSpPr>
          <p:nvPr/>
        </p:nvSpPr>
        <p:spPr bwMode="auto">
          <a:xfrm>
            <a:off x="5032379" y="1268417"/>
            <a:ext cx="4735513" cy="11525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90123" name="TextBox 10"/>
          <p:cNvSpPr txBox="1">
            <a:spLocks noChangeArrowheads="1"/>
          </p:cNvSpPr>
          <p:nvPr/>
        </p:nvSpPr>
        <p:spPr bwMode="auto">
          <a:xfrm>
            <a:off x="5791201" y="6400804"/>
            <a:ext cx="23723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/>
              <a:t>Source: Dr. Motojima talk at IPR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8AFEE5-9729-4E69-B423-1A2D11C3A4A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BAACB0-5EF7-2F47-B528-56449A470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Vigyan Samagam Kolkata 05/Nov/19</a:t>
            </a:r>
          </a:p>
        </p:txBody>
      </p:sp>
    </p:spTree>
    <p:extLst>
      <p:ext uri="{BB962C8B-B14F-4D97-AF65-F5344CB8AC3E}">
        <p14:creationId xmlns:p14="http://schemas.microsoft.com/office/powerpoint/2010/main" val="192516785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F551A-9162-C94B-B96B-11C62E7FB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204" y="2023444"/>
            <a:ext cx="10515600" cy="271344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Long history of fusion research worldwide and step-by-step achievements has created the basis for ITER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89E742-1378-C446-A463-C8F067013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Vigyan Samagam Kolkata 05/Nov/19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59C63-D620-2342-8F5B-FA097B174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05AA-A784-5844-99FB-E93A0196CCB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02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amgtorus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704" y="264923"/>
            <a:ext cx="11910939" cy="6163872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424" y="97663"/>
            <a:ext cx="10363200" cy="1231106"/>
          </a:xfr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121920" tIns="60960" rIns="121920" bIns="60960" rtlCol="0" anchor="ctr">
            <a:spAutoFit/>
          </a:bodyPr>
          <a:lstStyle/>
          <a:p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Fusion on Earth</a:t>
            </a:r>
          </a:p>
        </p:txBody>
      </p:sp>
      <p:sp>
        <p:nvSpPr>
          <p:cNvPr id="5" name="Rectangle 4"/>
          <p:cNvSpPr/>
          <p:nvPr/>
        </p:nvSpPr>
        <p:spPr>
          <a:xfrm>
            <a:off x="-23748" y="2159439"/>
            <a:ext cx="8151751" cy="36933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76000"/>
              </a:prstClr>
            </a:outerShdw>
          </a:effectLst>
        </p:spPr>
        <p:txBody>
          <a:bodyPr vert="horz" lIns="121920" tIns="60960" rIns="121920" bIns="60960" rtlCol="0">
            <a:noAutofit/>
          </a:bodyPr>
          <a:lstStyle/>
          <a:p>
            <a:pPr marL="380990" indent="-380990" defTabSz="1060424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2133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 plasma of Deuterium + Tritium (hydrogen isotopes) is heated to more than 150 million °C.</a:t>
            </a:r>
          </a:p>
          <a:p>
            <a:pPr marL="380990" indent="-380990" defTabSz="1060424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n-GB" sz="1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380990" indent="-380990" defTabSz="1060424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2133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The hot plasma is shaped and confined by  strong magnetic fields.</a:t>
            </a:r>
          </a:p>
          <a:p>
            <a:pPr marL="380990" indent="-380990" defTabSz="1060424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fr-FR" sz="1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380990" indent="-380990" defTabSz="1060424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2133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Helium nuclei sustain burning plasma. </a:t>
            </a:r>
          </a:p>
          <a:p>
            <a:pPr marL="380990" indent="-380990" defTabSz="1060424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n-GB" sz="1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380990" indent="-380990" defTabSz="1060424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2133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Neutrons transfer their energy to the Blanket.</a:t>
            </a:r>
          </a:p>
          <a:p>
            <a:pPr marL="380990" indent="-380990" defTabSz="1060424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n-GB" sz="1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380990" indent="-380990" defTabSz="1060424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2133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In a fusion power plant, conventional steam generator, turbine and alternator will transform       the heat into electricity.</a:t>
            </a:r>
            <a:endParaRPr lang="fr-FR" sz="2133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12" name="Picture 2" descr="C:\Users\arnouxr\Desktop\Deuterium_tritium_fusion_T_gri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5176" y="1402403"/>
            <a:ext cx="3999467" cy="466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668000" y="2387520"/>
            <a:ext cx="1370888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dirty="0">
                <a:solidFill>
                  <a:schemeClr val="bg1"/>
                </a:solidFill>
              </a:rPr>
              <a:t>0.7 MeV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0A9641-784E-7040-AEF2-D3081A7B8A37}"/>
              </a:ext>
            </a:extLst>
          </p:cNvPr>
          <p:cNvSpPr txBox="1"/>
          <p:nvPr/>
        </p:nvSpPr>
        <p:spPr>
          <a:xfrm>
            <a:off x="526942" y="6428795"/>
            <a:ext cx="6612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Courtesy: Mr. Laban Coblentz (ITER Org.), Vigyan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Samagam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 Mumbai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FEE0E2-70DE-984B-AA21-2AE0F5ECE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Vigyan Samagam Kolkata 05/Nov/19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C5339-6A38-1B43-BD44-9BC003ED7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05AA-A784-5844-99FB-E93A0196CCB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8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628</TotalTime>
  <Words>1304</Words>
  <Application>Microsoft Macintosh PowerPoint</Application>
  <PresentationFormat>Widescreen</PresentationFormat>
  <Paragraphs>219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ＭＳ Ｐゴシック</vt:lpstr>
      <vt:lpstr>ＭＳ Ｐゴシック</vt:lpstr>
      <vt:lpstr>游ゴシック</vt:lpstr>
      <vt:lpstr>游ゴシック Light</vt:lpstr>
      <vt:lpstr>American Typewriter</vt:lpstr>
      <vt:lpstr>Arial</vt:lpstr>
      <vt:lpstr>Calibri</vt:lpstr>
      <vt:lpstr>Calibri Light</vt:lpstr>
      <vt:lpstr>Comic Sans MS</vt:lpstr>
      <vt:lpstr>Tahoma</vt:lpstr>
      <vt:lpstr>Times New Roman</vt:lpstr>
      <vt:lpstr>Wingdings</vt:lpstr>
      <vt:lpstr>Office Theme</vt:lpstr>
      <vt:lpstr>1_Office Theme</vt:lpstr>
      <vt:lpstr>ITER Project </vt:lpstr>
      <vt:lpstr>Outline</vt:lpstr>
      <vt:lpstr>About ITER</vt:lpstr>
      <vt:lpstr>PowerPoint Presentation</vt:lpstr>
      <vt:lpstr>ITER Machine and the  Work Distribution among Members</vt:lpstr>
      <vt:lpstr>In-kind Work: Distribution of Credits</vt:lpstr>
      <vt:lpstr>PowerPoint Presentation</vt:lpstr>
      <vt:lpstr>Long history of fusion research worldwide and step-by-step achievements has created the basis for ITER</vt:lpstr>
      <vt:lpstr>Fusion on Earth</vt:lpstr>
      <vt:lpstr>PowerPoint Presentation</vt:lpstr>
      <vt:lpstr>PowerPoint Presentation</vt:lpstr>
      <vt:lpstr>PowerPoint Presentation</vt:lpstr>
      <vt:lpstr> Status Of The Project In The Beginning</vt:lpstr>
      <vt:lpstr>Design Changes Have Come From A Review</vt:lpstr>
      <vt:lpstr>PowerPoint Presentation</vt:lpstr>
      <vt:lpstr>PowerPoint Presentation</vt:lpstr>
      <vt:lpstr>Dec. 2010</vt:lpstr>
      <vt:lpstr>Oct. 2019</vt:lpstr>
      <vt:lpstr>How does it work?</vt:lpstr>
      <vt:lpstr>PowerPoint Presentation</vt:lpstr>
      <vt:lpstr>PowerPoint Presentation</vt:lpstr>
      <vt:lpstr>PowerPoint Presentation</vt:lpstr>
      <vt:lpstr>An example: Cryostat parts handed over</vt:lpstr>
      <vt:lpstr>PowerPoint Presentation</vt:lpstr>
      <vt:lpstr>India’s Contribution to ITER</vt:lpstr>
      <vt:lpstr>Summary</vt:lpstr>
      <vt:lpstr>Thank you</vt:lpstr>
      <vt:lpstr>Beyond ITER: A Demonstration Reactor Or: DEMO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ITER Project </dc:title>
  <dc:creator>Shishir</dc:creator>
  <cp:lastModifiedBy>Shishir</cp:lastModifiedBy>
  <cp:revision>30</cp:revision>
  <dcterms:created xsi:type="dcterms:W3CDTF">2019-11-04T02:48:45Z</dcterms:created>
  <dcterms:modified xsi:type="dcterms:W3CDTF">2019-11-05T01:51:29Z</dcterms:modified>
</cp:coreProperties>
</file>